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328" r:id="rId3"/>
    <p:sldId id="262" r:id="rId4"/>
    <p:sldId id="263" r:id="rId5"/>
    <p:sldId id="264" r:id="rId6"/>
    <p:sldId id="321" r:id="rId7"/>
    <p:sldId id="265" r:id="rId8"/>
    <p:sldId id="266" r:id="rId9"/>
    <p:sldId id="267" r:id="rId10"/>
    <p:sldId id="268" r:id="rId11"/>
    <p:sldId id="269" r:id="rId12"/>
    <p:sldId id="270" r:id="rId13"/>
    <p:sldId id="329" r:id="rId14"/>
    <p:sldId id="331" r:id="rId15"/>
    <p:sldId id="271" r:id="rId16"/>
    <p:sldId id="325" r:id="rId17"/>
    <p:sldId id="336" r:id="rId18"/>
    <p:sldId id="272" r:id="rId19"/>
    <p:sldId id="273" r:id="rId20"/>
    <p:sldId id="274" r:id="rId21"/>
    <p:sldId id="275" r:id="rId22"/>
    <p:sldId id="323" r:id="rId23"/>
    <p:sldId id="324" r:id="rId24"/>
    <p:sldId id="326" r:id="rId25"/>
    <p:sldId id="338" r:id="rId26"/>
    <p:sldId id="337" r:id="rId27"/>
    <p:sldId id="276" r:id="rId28"/>
    <p:sldId id="282" r:id="rId29"/>
    <p:sldId id="322" r:id="rId30"/>
    <p:sldId id="277" r:id="rId31"/>
    <p:sldId id="278" r:id="rId32"/>
    <p:sldId id="279" r:id="rId33"/>
    <p:sldId id="280" r:id="rId34"/>
    <p:sldId id="332" r:id="rId35"/>
    <p:sldId id="283" r:id="rId36"/>
    <p:sldId id="284" r:id="rId37"/>
    <p:sldId id="291" r:id="rId38"/>
    <p:sldId id="302" r:id="rId39"/>
    <p:sldId id="307" r:id="rId40"/>
    <p:sldId id="308" r:id="rId41"/>
    <p:sldId id="309" r:id="rId42"/>
    <p:sldId id="310" r:id="rId43"/>
    <p:sldId id="311" r:id="rId44"/>
    <p:sldId id="303" r:id="rId45"/>
    <p:sldId id="304" r:id="rId46"/>
    <p:sldId id="305" r:id="rId47"/>
    <p:sldId id="306" r:id="rId48"/>
    <p:sldId id="312" r:id="rId49"/>
    <p:sldId id="318" r:id="rId50"/>
    <p:sldId id="317" r:id="rId51"/>
    <p:sldId id="257" r:id="rId52"/>
    <p:sldId id="281" r:id="rId53"/>
    <p:sldId id="319" r:id="rId54"/>
    <p:sldId id="334" r:id="rId55"/>
    <p:sldId id="33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9735" autoAdjust="0"/>
  </p:normalViewPr>
  <p:slideViewPr>
    <p:cSldViewPr snapToGrid="0">
      <p:cViewPr>
        <p:scale>
          <a:sx n="62" d="100"/>
          <a:sy n="62" d="100"/>
        </p:scale>
        <p:origin x="3006" y="4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F9BE3-E4B6-4AC7-9205-66E45C03EA72}" type="datetimeFigureOut">
              <a:rPr lang="en-GB" smtClean="0"/>
              <a:t>29/05/2017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5AE45-BA4B-4964-A008-F991D1D24513}" type="slidenum">
              <a:rPr lang="en-GB" smtClean="0"/>
              <a:t>‹#›</a:t>
            </a:fld>
            <a:endParaRPr lang="en-GB"/>
          </a:p>
        </p:txBody>
      </p:sp>
    </p:spTree>
    <p:extLst>
      <p:ext uri="{BB962C8B-B14F-4D97-AF65-F5344CB8AC3E}">
        <p14:creationId xmlns:p14="http://schemas.microsoft.com/office/powerpoint/2010/main" val="218030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5AE45-BA4B-4964-A008-F991D1D24513}" type="slidenum">
              <a:rPr lang="en-GB" smtClean="0"/>
              <a:t>1</a:t>
            </a:fld>
            <a:endParaRPr lang="en-GB"/>
          </a:p>
        </p:txBody>
      </p:sp>
    </p:spTree>
    <p:extLst>
      <p:ext uri="{BB962C8B-B14F-4D97-AF65-F5344CB8AC3E}">
        <p14:creationId xmlns:p14="http://schemas.microsoft.com/office/powerpoint/2010/main" val="173801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have found this year that our</a:t>
            </a:r>
            <a:r>
              <a:rPr lang="en-GB" baseline="0" dirty="0" smtClean="0"/>
              <a:t> toolkit in Spanish needs to include a few essential verbs that we can conjugate in 3 tenses.  Ultimately for my group this year it’s less important for them to learn a paradigm and manipulate accurately 100 AR </a:t>
            </a:r>
            <a:r>
              <a:rPr lang="en-GB" baseline="0" dirty="0" err="1" smtClean="0"/>
              <a:t>reg</a:t>
            </a:r>
            <a:r>
              <a:rPr lang="en-GB" baseline="0" dirty="0" smtClean="0"/>
              <a:t> verbs than it is for them to be completely happy and secure with the most useful verbs (invariably irregular).  Consistency in presentation is helpful here.</a:t>
            </a:r>
            <a:endParaRPr lang="en-GB" dirty="0"/>
          </a:p>
        </p:txBody>
      </p:sp>
      <p:sp>
        <p:nvSpPr>
          <p:cNvPr id="4" name="Slide Number Placeholder 3"/>
          <p:cNvSpPr>
            <a:spLocks noGrp="1"/>
          </p:cNvSpPr>
          <p:nvPr>
            <p:ph type="sldNum" sz="quarter" idx="10"/>
          </p:nvPr>
        </p:nvSpPr>
        <p:spPr/>
        <p:txBody>
          <a:bodyPr/>
          <a:lstStyle/>
          <a:p>
            <a:fld id="{337BA812-D06D-4ED8-9ECA-CA15D65AF92E}"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56735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44618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minutes only]</a:t>
            </a:r>
          </a:p>
          <a:p>
            <a:r>
              <a:rPr lang="en-GB" dirty="0" smtClean="0"/>
              <a:t>1.  Elicit</a:t>
            </a:r>
            <a:r>
              <a:rPr lang="en-GB" baseline="0" dirty="0" smtClean="0"/>
              <a:t> answers (resist the urge to translate into English at the moment!). Students correct (in green!)</a:t>
            </a:r>
            <a:br>
              <a:rPr lang="en-GB" baseline="0" dirty="0" smtClean="0"/>
            </a:br>
            <a:r>
              <a:rPr lang="en-GB" baseline="0" dirty="0" smtClean="0"/>
              <a:t>2.  Elicit the meanings of the time phrases by teacher using English.</a:t>
            </a:r>
            <a:br>
              <a:rPr lang="en-GB" baseline="0" dirty="0" smtClean="0"/>
            </a:br>
            <a:r>
              <a:rPr lang="en-GB" baseline="0" dirty="0" smtClean="0"/>
              <a:t>Como se dice – From time to time, never, almost never, every day, two or three times a year, often </a:t>
            </a:r>
            <a:br>
              <a:rPr lang="en-GB" baseline="0" dirty="0" smtClean="0"/>
            </a:br>
            <a:r>
              <a:rPr lang="en-GB" baseline="0" dirty="0" smtClean="0"/>
              <a:t>(this way round put the onus on the students to pronounce in Spanish).</a:t>
            </a:r>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18425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minutes + 2 minutes feedback]</a:t>
            </a:r>
          </a:p>
          <a:p>
            <a:r>
              <a:rPr lang="en-GB" dirty="0" smtClean="0"/>
              <a:t>Translate from Spanish into English the numbered phrases in pink.</a:t>
            </a:r>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24389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231757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Listening and reading</a:t>
            </a:r>
            <a:r>
              <a:rPr lang="en-GB" baseline="0" dirty="0" smtClean="0"/>
              <a:t> skills can be developed from the very beginning of the course.</a:t>
            </a:r>
            <a:br>
              <a:rPr lang="en-GB" baseline="0" dirty="0" smtClean="0"/>
            </a:br>
            <a:r>
              <a:rPr lang="en-GB" baseline="0" dirty="0" smtClean="0"/>
              <a:t>Rather than seeing listening and reading solely as first steps in accessing new language content, we can see them also as ways to develop these essential comprehension skills.</a:t>
            </a:r>
          </a:p>
          <a:p>
            <a:r>
              <a:rPr lang="en-GB" baseline="0" dirty="0" smtClean="0"/>
              <a:t>It has often been the case that we become really explicit about listening and reading skills when revising / preparing for the GCSE exams.</a:t>
            </a:r>
          </a:p>
          <a:p>
            <a:r>
              <a:rPr lang="en-GB" baseline="0" dirty="0" smtClean="0"/>
              <a:t>However, we can do a lot with these skills over time, building them into our normal lesson planning.</a:t>
            </a:r>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18647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Aiming to elicit:</a:t>
            </a:r>
            <a:br>
              <a:rPr lang="en-GB" dirty="0" smtClean="0"/>
            </a:br>
            <a:r>
              <a:rPr lang="en-GB" dirty="0" smtClean="0"/>
              <a:t/>
            </a:r>
            <a:br>
              <a:rPr lang="en-GB" dirty="0" smtClean="0"/>
            </a:br>
            <a:r>
              <a:rPr lang="en-GB" dirty="0" err="1" smtClean="0"/>
              <a:t>En</a:t>
            </a:r>
            <a:r>
              <a:rPr lang="en-GB" baseline="0" dirty="0" smtClean="0"/>
              <a:t> la </a:t>
            </a:r>
            <a:r>
              <a:rPr lang="en-GB" baseline="0" dirty="0" err="1" smtClean="0"/>
              <a:t>foto</a:t>
            </a:r>
            <a:r>
              <a:rPr lang="en-GB" baseline="0" dirty="0" smtClean="0"/>
              <a:t> hay un </a:t>
            </a:r>
            <a:r>
              <a:rPr lang="en-GB" baseline="0" dirty="0" err="1" smtClean="0"/>
              <a:t>edificio</a:t>
            </a:r>
            <a:r>
              <a:rPr lang="en-GB" baseline="0" dirty="0" smtClean="0"/>
              <a:t> / un </a:t>
            </a:r>
            <a:r>
              <a:rPr lang="en-GB" baseline="0" dirty="0" err="1" smtClean="0"/>
              <a:t>monumento</a:t>
            </a:r>
            <a:r>
              <a:rPr lang="en-GB" baseline="0" dirty="0" smtClean="0"/>
              <a:t> / </a:t>
            </a:r>
            <a:r>
              <a:rPr lang="en-GB" baseline="0" dirty="0" err="1" smtClean="0"/>
              <a:t>una</a:t>
            </a:r>
            <a:r>
              <a:rPr lang="en-GB" baseline="0" dirty="0" smtClean="0"/>
              <a:t> </a:t>
            </a:r>
            <a:r>
              <a:rPr lang="en-GB" baseline="0" dirty="0" err="1" smtClean="0"/>
              <a:t>iglesia</a:t>
            </a:r>
            <a:r>
              <a:rPr lang="en-GB" baseline="0" dirty="0" smtClean="0"/>
              <a:t> (not exactly a </a:t>
            </a:r>
            <a:r>
              <a:rPr lang="en-GB" baseline="0" dirty="0" err="1" smtClean="0"/>
              <a:t>catedral</a:t>
            </a:r>
            <a:r>
              <a:rPr lang="en-GB" baseline="0" dirty="0" smtClean="0"/>
              <a:t>, it’s a basilica)</a:t>
            </a:r>
            <a:br>
              <a:rPr lang="en-GB" baseline="0" dirty="0" smtClean="0"/>
            </a:br>
            <a:r>
              <a:rPr lang="en-GB" baseline="0" dirty="0" smtClean="0"/>
              <a:t>El </a:t>
            </a:r>
            <a:r>
              <a:rPr lang="en-GB" baseline="0" dirty="0" err="1" smtClean="0"/>
              <a:t>edificio</a:t>
            </a:r>
            <a:r>
              <a:rPr lang="en-GB" baseline="0" dirty="0" smtClean="0"/>
              <a:t> / la </a:t>
            </a:r>
            <a:r>
              <a:rPr lang="en-GB" baseline="0" dirty="0" err="1" smtClean="0"/>
              <a:t>catedral</a:t>
            </a:r>
            <a:r>
              <a:rPr lang="en-GB" baseline="0" dirty="0" smtClean="0"/>
              <a:t> </a:t>
            </a:r>
            <a:r>
              <a:rPr lang="en-GB" baseline="0" dirty="0" err="1" smtClean="0"/>
              <a:t>es</a:t>
            </a:r>
            <a:r>
              <a:rPr lang="en-GB" baseline="0" dirty="0" smtClean="0"/>
              <a:t> </a:t>
            </a:r>
            <a:r>
              <a:rPr lang="en-GB" baseline="0" dirty="0" err="1" smtClean="0"/>
              <a:t>grande</a:t>
            </a:r>
            <a:r>
              <a:rPr lang="en-GB" baseline="0" dirty="0" smtClean="0"/>
              <a:t>, </a:t>
            </a:r>
            <a:r>
              <a:rPr lang="en-GB" baseline="0" dirty="0" err="1" smtClean="0"/>
              <a:t>enorme</a:t>
            </a:r>
            <a:r>
              <a:rPr lang="en-GB" baseline="0" dirty="0" smtClean="0"/>
              <a:t>, bonito/a, </a:t>
            </a:r>
            <a:r>
              <a:rPr lang="en-GB" baseline="0" dirty="0" err="1" smtClean="0"/>
              <a:t>histórico</a:t>
            </a:r>
            <a:r>
              <a:rPr lang="en-GB" baseline="0" dirty="0" smtClean="0"/>
              <a:t>/a, </a:t>
            </a:r>
            <a:r>
              <a:rPr lang="en-GB" baseline="0" dirty="0" err="1" smtClean="0"/>
              <a:t>antiguo</a:t>
            </a:r>
            <a:r>
              <a:rPr lang="en-GB" baseline="0" dirty="0" smtClean="0"/>
              <a:t>/a – (started 1882 - ?? possible completion date - 2026?), </a:t>
            </a:r>
            <a:r>
              <a:rPr lang="en-GB" baseline="0" dirty="0" err="1" smtClean="0"/>
              <a:t>impresionante</a:t>
            </a:r>
            <a:r>
              <a:rPr lang="en-GB" baseline="0" dirty="0" smtClean="0"/>
              <a:t>, </a:t>
            </a:r>
            <a:r>
              <a:rPr lang="en-GB" baseline="0" dirty="0" err="1" smtClean="0"/>
              <a:t>importante</a:t>
            </a:r>
            <a:r>
              <a:rPr lang="en-GB" baseline="0" dirty="0" smtClean="0"/>
              <a:t>, alto/a</a:t>
            </a:r>
          </a:p>
          <a:p>
            <a:r>
              <a:rPr lang="en-GB" baseline="0" dirty="0" err="1" smtClean="0"/>
              <a:t>También</a:t>
            </a:r>
            <a:r>
              <a:rPr lang="en-GB" baseline="0" dirty="0" smtClean="0"/>
              <a:t> hay </a:t>
            </a:r>
            <a:r>
              <a:rPr lang="en-GB" baseline="0" dirty="0" err="1" smtClean="0"/>
              <a:t>unas</a:t>
            </a:r>
            <a:r>
              <a:rPr lang="en-GB" baseline="0" dirty="0" smtClean="0"/>
              <a:t> personas (que </a:t>
            </a:r>
            <a:r>
              <a:rPr lang="en-GB" baseline="0" dirty="0" err="1" smtClean="0"/>
              <a:t>visitan</a:t>
            </a:r>
            <a:r>
              <a:rPr lang="en-GB" baseline="0" dirty="0" smtClean="0"/>
              <a:t> el </a:t>
            </a:r>
            <a:r>
              <a:rPr lang="en-GB" baseline="0" dirty="0" err="1" smtClean="0"/>
              <a:t>monumento</a:t>
            </a:r>
            <a:r>
              <a:rPr lang="en-GB" baseline="0" dirty="0" smtClean="0"/>
              <a:t>).</a:t>
            </a:r>
            <a:br>
              <a:rPr lang="en-GB" baseline="0" dirty="0" smtClean="0"/>
            </a:br>
            <a:r>
              <a:rPr lang="en-GB" baseline="0" dirty="0" smtClean="0"/>
              <a:t>Las personas son </a:t>
            </a:r>
            <a:r>
              <a:rPr lang="en-GB" baseline="0" dirty="0" err="1" smtClean="0"/>
              <a:t>turistas</a:t>
            </a:r>
            <a:r>
              <a:rPr lang="en-GB" baseline="0" dirty="0" smtClean="0"/>
              <a:t>.</a:t>
            </a:r>
            <a:br>
              <a:rPr lang="en-GB" baseline="0" dirty="0" smtClean="0"/>
            </a:br>
            <a:r>
              <a:rPr lang="en-GB" baseline="0" dirty="0" err="1" smtClean="0"/>
              <a:t>En</a:t>
            </a:r>
            <a:r>
              <a:rPr lang="en-GB" baseline="0" dirty="0" smtClean="0"/>
              <a:t> mi </a:t>
            </a:r>
            <a:r>
              <a:rPr lang="en-GB" baseline="0" dirty="0" err="1" smtClean="0"/>
              <a:t>opinión</a:t>
            </a:r>
            <a:r>
              <a:rPr lang="en-GB" baseline="0" dirty="0" smtClean="0"/>
              <a:t> / </a:t>
            </a:r>
            <a:r>
              <a:rPr lang="en-GB" baseline="0" dirty="0" err="1" smtClean="0"/>
              <a:t>Pienso</a:t>
            </a:r>
            <a:r>
              <a:rPr lang="en-GB" baseline="0" dirty="0" smtClean="0"/>
              <a:t> que </a:t>
            </a: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br>
              <a:rPr lang="en-GB" baseline="0" dirty="0" smtClean="0"/>
            </a:br>
            <a:r>
              <a:rPr lang="en-GB" baseline="0" dirty="0" err="1" smtClean="0"/>
              <a:t>También</a:t>
            </a:r>
            <a:r>
              <a:rPr lang="en-GB" baseline="0" dirty="0" smtClean="0"/>
              <a:t> hay </a:t>
            </a:r>
            <a:r>
              <a:rPr lang="en-GB" baseline="0" dirty="0" err="1" smtClean="0"/>
              <a:t>unos</a:t>
            </a:r>
            <a:r>
              <a:rPr lang="en-GB" baseline="0" dirty="0" smtClean="0"/>
              <a:t> </a:t>
            </a:r>
            <a:r>
              <a:rPr lang="en-GB" baseline="0" dirty="0" err="1" smtClean="0"/>
              <a:t>edificios</a:t>
            </a:r>
            <a:r>
              <a:rPr lang="en-GB" baseline="0" dirty="0" smtClean="0"/>
              <a:t> </a:t>
            </a:r>
            <a:r>
              <a:rPr lang="en-GB" baseline="0" dirty="0" err="1" smtClean="0"/>
              <a:t>modernos</a:t>
            </a:r>
            <a:r>
              <a:rPr lang="en-GB" baseline="0" dirty="0" smtClean="0"/>
              <a:t> y </a:t>
            </a:r>
            <a:r>
              <a:rPr lang="en-GB" baseline="0" dirty="0" err="1" smtClean="0"/>
              <a:t>una</a:t>
            </a:r>
            <a:r>
              <a:rPr lang="en-GB" baseline="0" dirty="0" smtClean="0"/>
              <a:t> </a:t>
            </a:r>
            <a:r>
              <a:rPr lang="en-GB" baseline="0" dirty="0" err="1" smtClean="0"/>
              <a:t>palmera</a:t>
            </a:r>
            <a:r>
              <a:rPr lang="en-GB" baseline="0" dirty="0" smtClean="0"/>
              <a:t>, </a:t>
            </a:r>
            <a:r>
              <a:rPr lang="en-GB" baseline="0" dirty="0" err="1" smtClean="0"/>
              <a:t>una</a:t>
            </a:r>
            <a:r>
              <a:rPr lang="en-GB" baseline="0" dirty="0" smtClean="0"/>
              <a:t> </a:t>
            </a:r>
            <a:r>
              <a:rPr lang="en-GB" baseline="0" dirty="0" err="1" smtClean="0"/>
              <a:t>grúa</a:t>
            </a:r>
            <a:r>
              <a:rPr lang="en-GB" baseline="0" dirty="0" smtClean="0"/>
              <a:t> (crane).</a:t>
            </a:r>
          </a:p>
          <a:p>
            <a:endParaRPr lang="en-GB" baseline="0" dirty="0" smtClean="0"/>
          </a:p>
          <a:p>
            <a:r>
              <a:rPr lang="en-GB" baseline="0" dirty="0" smtClean="0"/>
              <a:t>NB: the greyed out questions are extension – additional for higher attaining students.</a:t>
            </a:r>
          </a:p>
          <a:p>
            <a:endParaRPr lang="en-GB" dirty="0"/>
          </a:p>
        </p:txBody>
      </p:sp>
      <p:sp>
        <p:nvSpPr>
          <p:cNvPr id="4" name="Slide Number Placeholder 3"/>
          <p:cNvSpPr>
            <a:spLocks noGrp="1"/>
          </p:cNvSpPr>
          <p:nvPr>
            <p:ph type="sldNum" sz="quarter" idx="10"/>
          </p:nvPr>
        </p:nvSpPr>
        <p:spPr/>
        <p:txBody>
          <a:bodyPr/>
          <a:lstStyle/>
          <a:p>
            <a:fld id="{4765C099-18CA-442D-93A5-98A15DD39AD6}"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7816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03300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4068046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748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827273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5AE45-BA4B-4964-A008-F991D1D24513}"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93187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Vocabulary tests (in sentences) are a good way to see whether</a:t>
            </a:r>
            <a:r>
              <a:rPr lang="en-GB" baseline="0" dirty="0" smtClean="0"/>
              <a:t> students have mastered specific structures and grammar.</a:t>
            </a:r>
          </a:p>
          <a:p>
            <a:r>
              <a:rPr lang="en-GB" baseline="0" dirty="0" smtClean="0"/>
              <a:t>But they are not the same as free production, where we will expect more errors to be produced.</a:t>
            </a:r>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39204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are the advantages of</a:t>
            </a:r>
            <a:r>
              <a:rPr lang="en-GB" baseline="0" dirty="0" smtClean="0"/>
              <a:t> testing vocabulary in sentences like this?</a:t>
            </a:r>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427901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5FF481-6F46-4B9C-AB7A-B9974260F852}" type="slidenum">
              <a:rPr lang="en-GB" altLang="en-US">
                <a:solidFill>
                  <a:prstClr val="black"/>
                </a:solidFill>
              </a:rPr>
              <a:pPr/>
              <a:t>10</a:t>
            </a:fld>
            <a:endParaRPr lang="en-GB"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04023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Focus on the small words as well (the, a, in,</a:t>
            </a:r>
            <a:r>
              <a:rPr lang="en-GB" baseline="0" dirty="0" smtClean="0"/>
              <a:t> at, from, of)</a:t>
            </a:r>
            <a:br>
              <a:rPr lang="en-GB" baseline="0" dirty="0" smtClean="0"/>
            </a:br>
            <a:r>
              <a:rPr lang="en-GB" baseline="0" dirty="0" smtClean="0"/>
              <a:t>2.  You test a lot more verbs</a:t>
            </a:r>
            <a:br>
              <a:rPr lang="en-GB" baseline="0" dirty="0" smtClean="0"/>
            </a:br>
            <a:r>
              <a:rPr lang="en-GB" baseline="0" dirty="0" smtClean="0"/>
              <a:t>3.  It’s differentiated, so the more able can show you what they can do, but the lower </a:t>
            </a:r>
            <a:r>
              <a:rPr lang="en-GB" baseline="0" dirty="0" err="1" smtClean="0"/>
              <a:t>attainers</a:t>
            </a:r>
            <a:r>
              <a:rPr lang="en-GB" baseline="0" dirty="0" smtClean="0"/>
              <a:t> can still score very high marks if they’ve learnt the individual words</a:t>
            </a:r>
            <a:br>
              <a:rPr lang="en-GB" baseline="0" dirty="0" smtClean="0"/>
            </a:br>
            <a:r>
              <a:rPr lang="en-GB" baseline="0" dirty="0" smtClean="0"/>
              <a:t>4.  You can recycle a lot of key structures to refresh them in learners’ minds.</a:t>
            </a:r>
          </a:p>
          <a:p>
            <a:r>
              <a:rPr lang="en-GB" baseline="0" dirty="0" smtClean="0"/>
              <a:t>5.  It’s low stakes testing of material that you hope will be in their long-term memory – pupils are not stressed by it as they know only the ‘purple’ text is point-scoring.</a:t>
            </a:r>
            <a:br>
              <a:rPr lang="en-GB" baseline="0" dirty="0" smtClean="0"/>
            </a:br>
            <a:r>
              <a:rPr lang="en-GB" baseline="0" dirty="0" smtClean="0"/>
              <a:t>6.  It gives you a lot of diagnostic information as the teacher to base future planning on.</a:t>
            </a:r>
            <a:br>
              <a:rPr lang="en-GB" baseline="0" dirty="0" smtClean="0"/>
            </a:br>
            <a:r>
              <a:rPr lang="en-GB" baseline="0" dirty="0" smtClean="0"/>
              <a:t>7.  </a:t>
            </a:r>
            <a:r>
              <a:rPr lang="en-GB" baseline="0" dirty="0" err="1" smtClean="0"/>
              <a:t>Indepedent</a:t>
            </a:r>
            <a:r>
              <a:rPr lang="en-GB" baseline="0" dirty="0" smtClean="0"/>
              <a:t> sentence building is tested in both speaking and writing in the new GCSE.</a:t>
            </a:r>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1330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Focus on the small words as well (the, a, in,</a:t>
            </a:r>
            <a:r>
              <a:rPr lang="en-GB" baseline="0" dirty="0" smtClean="0"/>
              <a:t> at, from, of)</a:t>
            </a:r>
            <a:br>
              <a:rPr lang="en-GB" baseline="0" dirty="0" smtClean="0"/>
            </a:br>
            <a:r>
              <a:rPr lang="en-GB" baseline="0" dirty="0" smtClean="0"/>
              <a:t>2.  You test a lot more verbs</a:t>
            </a:r>
            <a:br>
              <a:rPr lang="en-GB" baseline="0" dirty="0" smtClean="0"/>
            </a:br>
            <a:r>
              <a:rPr lang="en-GB" baseline="0" dirty="0" smtClean="0"/>
              <a:t>3.  It’s differentiated, so the more able can show you what they can do, but the lower </a:t>
            </a:r>
            <a:r>
              <a:rPr lang="en-GB" baseline="0" dirty="0" err="1" smtClean="0"/>
              <a:t>attainers</a:t>
            </a:r>
            <a:r>
              <a:rPr lang="en-GB" baseline="0" dirty="0" smtClean="0"/>
              <a:t> can still score very high marks if they’ve learnt the individual words</a:t>
            </a:r>
            <a:br>
              <a:rPr lang="en-GB" baseline="0" dirty="0" smtClean="0"/>
            </a:br>
            <a:r>
              <a:rPr lang="en-GB" baseline="0" dirty="0" smtClean="0"/>
              <a:t>4.  You can recycle a lot of key structures to refresh them in learners’ minds.</a:t>
            </a:r>
          </a:p>
          <a:p>
            <a:r>
              <a:rPr lang="en-GB" baseline="0" dirty="0" smtClean="0"/>
              <a:t>5.  It’s low stakes testing of material that you hope will be in their long-term memory – pupils are not stressed by it as they know only the ‘purple’ text is point-scoring.</a:t>
            </a:r>
            <a:br>
              <a:rPr lang="en-GB" baseline="0" dirty="0" smtClean="0"/>
            </a:br>
            <a:r>
              <a:rPr lang="en-GB" baseline="0" dirty="0" smtClean="0"/>
              <a:t>6.  It gives you a lot of diagnostic information as the teacher to base future planning on.</a:t>
            </a:r>
            <a:br>
              <a:rPr lang="en-GB" baseline="0" dirty="0" smtClean="0"/>
            </a:br>
            <a:r>
              <a:rPr lang="en-GB" baseline="0" dirty="0" smtClean="0"/>
              <a:t>7.  </a:t>
            </a:r>
            <a:r>
              <a:rPr lang="en-GB" baseline="0" dirty="0" err="1" smtClean="0"/>
              <a:t>Indepedent</a:t>
            </a:r>
            <a:r>
              <a:rPr lang="en-GB" baseline="0" dirty="0" smtClean="0"/>
              <a:t> sentence building is tested in both speaking and writing in the new GCSE.</a:t>
            </a:r>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90994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14355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https://www.youtube.com/watch?v=qpSatdroK8o&amp;feature=em-subs_digest</a:t>
            </a:r>
          </a:p>
          <a:p>
            <a:endParaRPr lang="en-GB" dirty="0" smtClean="0"/>
          </a:p>
          <a:p>
            <a:r>
              <a:rPr lang="en-GB" dirty="0" smtClean="0"/>
              <a:t>There are 40 verbs here, which I think Y7 meet in the first year of our</a:t>
            </a:r>
            <a:r>
              <a:rPr lang="en-GB" baseline="0" dirty="0" smtClean="0"/>
              <a:t> KS3 curriculum.</a:t>
            </a:r>
          </a:p>
          <a:p>
            <a:endParaRPr lang="en-GB" dirty="0"/>
          </a:p>
        </p:txBody>
      </p:sp>
      <p:sp>
        <p:nvSpPr>
          <p:cNvPr id="4" name="Slide Number Placeholder 3"/>
          <p:cNvSpPr>
            <a:spLocks noGrp="1"/>
          </p:cNvSpPr>
          <p:nvPr>
            <p:ph type="sldNum" sz="quarter" idx="10"/>
          </p:nvPr>
        </p:nvSpPr>
        <p:spPr/>
        <p:txBody>
          <a:bodyPr/>
          <a:lstStyle/>
          <a:p>
            <a:fld id="{77956E79-5D71-442C-AC98-7B12ADF70F4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66896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29/05/2017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29/05/2017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29/05/2017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29/05/2017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29/05/2017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29/05/2017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quizlet.com/141649339/desconectate-week-2-3-vocabulario-flash-cards/"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gif"/><Relationship Id="rId10" Type="http://schemas.openxmlformats.org/officeDocument/2006/relationships/image" Target="../media/image30.gif"/><Relationship Id="rId4" Type="http://schemas.openxmlformats.org/officeDocument/2006/relationships/image" Target="../media/image24.png"/><Relationship Id="rId9"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gif"/><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4.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6742" y="-360447"/>
            <a:ext cx="7772400" cy="2387600"/>
          </a:xfrm>
        </p:spPr>
        <p:txBody>
          <a:bodyPr>
            <a:normAutofit/>
          </a:bodyPr>
          <a:lstStyle/>
          <a:p>
            <a:r>
              <a:rPr lang="en-GB" sz="8800" dirty="0" err="1" smtClean="0">
                <a:latin typeface="Tw Cen MT" panose="020B0602020104020603" pitchFamily="34" charset="0"/>
              </a:rPr>
              <a:t>HoDs</a:t>
            </a:r>
            <a:r>
              <a:rPr lang="en-GB" sz="8800" dirty="0" smtClean="0">
                <a:latin typeface="Tw Cen MT" panose="020B0602020104020603" pitchFamily="34" charset="0"/>
              </a:rPr>
              <a:t> Derbyshire</a:t>
            </a:r>
            <a:endParaRPr lang="en-GB" sz="8800" dirty="0">
              <a:latin typeface="Tw Cen MT" panose="020B0602020104020603" pitchFamily="34" charset="0"/>
            </a:endParaRPr>
          </a:p>
        </p:txBody>
      </p:sp>
      <p:sp>
        <p:nvSpPr>
          <p:cNvPr id="3" name="Subtitle 2"/>
          <p:cNvSpPr>
            <a:spLocks noGrp="1"/>
          </p:cNvSpPr>
          <p:nvPr>
            <p:ph type="subTitle" idx="1"/>
          </p:nvPr>
        </p:nvSpPr>
        <p:spPr>
          <a:xfrm>
            <a:off x="920578" y="1789713"/>
            <a:ext cx="6858000" cy="1655762"/>
          </a:xfrm>
        </p:spPr>
        <p:txBody>
          <a:bodyPr/>
          <a:lstStyle/>
          <a:p>
            <a:r>
              <a:rPr lang="en-GB" dirty="0" smtClean="0">
                <a:latin typeface="Tw Cen MT" panose="020B0602020104020603" pitchFamily="34" charset="0"/>
              </a:rPr>
              <a:t>Monday 19 June 2017</a:t>
            </a:r>
            <a:endParaRPr lang="en-GB" dirty="0">
              <a:latin typeface="Tw Cen MT" panose="020B0602020104020603"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5" name="TextBox 4"/>
          <p:cNvSpPr txBox="1"/>
          <p:nvPr/>
        </p:nvSpPr>
        <p:spPr>
          <a:xfrm>
            <a:off x="311842" y="2419303"/>
            <a:ext cx="8223751" cy="707886"/>
          </a:xfrm>
          <a:prstGeom prst="rect">
            <a:avLst/>
          </a:prstGeom>
          <a:noFill/>
        </p:spPr>
        <p:txBody>
          <a:bodyPr wrap="square" rtlCol="0">
            <a:spAutoFit/>
          </a:bodyPr>
          <a:lstStyle/>
          <a:p>
            <a:pPr algn="ctr"/>
            <a:r>
              <a:rPr lang="en-GB" sz="4000" b="1" dirty="0" smtClean="0"/>
              <a:t>Preparing students for the new GCSE</a:t>
            </a:r>
            <a:endParaRPr lang="en-GB" sz="4000" b="1" dirty="0"/>
          </a:p>
        </p:txBody>
      </p:sp>
      <p:graphicFrame>
        <p:nvGraphicFramePr>
          <p:cNvPr id="6" name="Table 5"/>
          <p:cNvGraphicFramePr>
            <a:graphicFrameLocks noGrp="1"/>
          </p:cNvGraphicFramePr>
          <p:nvPr>
            <p:extLst>
              <p:ext uri="{D42A27DB-BD31-4B8C-83A1-F6EECF244321}">
                <p14:modId xmlns:p14="http://schemas.microsoft.com/office/powerpoint/2010/main" val="2103762323"/>
              </p:ext>
            </p:extLst>
          </p:nvPr>
        </p:nvGraphicFramePr>
        <p:xfrm>
          <a:off x="2408022" y="3445475"/>
          <a:ext cx="4031392" cy="2783436"/>
        </p:xfrm>
        <a:graphic>
          <a:graphicData uri="http://schemas.openxmlformats.org/drawingml/2006/table">
            <a:tbl>
              <a:tblPr firstRow="1" bandRow="1">
                <a:tableStyleId>{5940675A-B579-460E-94D1-54222C63F5DA}</a:tableStyleId>
              </a:tblPr>
              <a:tblGrid>
                <a:gridCol w="2015696"/>
                <a:gridCol w="2015696"/>
              </a:tblGrid>
              <a:tr h="1391718">
                <a:tc>
                  <a:txBody>
                    <a:bodyPr/>
                    <a:lstStyle/>
                    <a:p>
                      <a:endParaRPr lang="en-GB" dirty="0"/>
                    </a:p>
                  </a:txBody>
                  <a:tcPr/>
                </a:tc>
                <a:tc>
                  <a:txBody>
                    <a:bodyPr/>
                    <a:lstStyle/>
                    <a:p>
                      <a:endParaRPr lang="en-GB"/>
                    </a:p>
                  </a:txBody>
                  <a:tcPr/>
                </a:tc>
              </a:tr>
              <a:tr h="1391718">
                <a:tc>
                  <a:txBody>
                    <a:bodyPr/>
                    <a:lstStyle/>
                    <a:p>
                      <a:endParaRPr lang="en-GB"/>
                    </a:p>
                  </a:txBody>
                  <a:tcPr/>
                </a:tc>
                <a:tc>
                  <a:txBody>
                    <a:bodyPr/>
                    <a:lstStyle/>
                    <a:p>
                      <a:endParaRPr lang="en-GB" dirty="0"/>
                    </a:p>
                  </a:txBody>
                  <a:tcPr/>
                </a:tc>
              </a:tr>
            </a:tbl>
          </a:graphicData>
        </a:graphic>
      </p:graphicFrame>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6652" y="3757407"/>
            <a:ext cx="1862762" cy="832034"/>
          </a:xfrm>
          <a:prstGeom prst="rect">
            <a:avLst/>
          </a:prstGeom>
        </p:spPr>
      </p:pic>
      <p:pic>
        <p:nvPicPr>
          <p:cNvPr id="8" name="Picture 2" descr="Image result for writing"/>
          <p:cNvPicPr>
            <a:picLocks noChangeAspect="1" noChangeArrowheads="1"/>
          </p:cNvPicPr>
          <p:nvPr/>
        </p:nvPicPr>
        <p:blipFill>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006813" y="4900571"/>
            <a:ext cx="1002440" cy="1279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8008" y="5026892"/>
            <a:ext cx="1152794" cy="11527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3630748"/>
            <a:ext cx="1147821" cy="1120919"/>
          </a:xfrm>
          <a:prstGeom prst="rect">
            <a:avLst/>
          </a:prstGeom>
        </p:spPr>
      </p:pic>
      <p:sp>
        <p:nvSpPr>
          <p:cNvPr id="11" name="TextBox 10"/>
          <p:cNvSpPr txBox="1"/>
          <p:nvPr/>
        </p:nvSpPr>
        <p:spPr>
          <a:xfrm>
            <a:off x="460722" y="6100968"/>
            <a:ext cx="8223751" cy="707886"/>
          </a:xfrm>
          <a:prstGeom prst="rect">
            <a:avLst/>
          </a:prstGeom>
          <a:noFill/>
        </p:spPr>
        <p:txBody>
          <a:bodyPr wrap="square" rtlCol="0">
            <a:spAutoFit/>
          </a:bodyPr>
          <a:lstStyle/>
          <a:p>
            <a:pPr algn="ctr"/>
            <a:r>
              <a:rPr lang="en-GB" sz="4000" b="1" dirty="0" smtClean="0"/>
              <a:t>What are we doing differently?</a:t>
            </a:r>
            <a:endParaRPr lang="en-GB" sz="4000" b="1" dirty="0"/>
          </a:p>
        </p:txBody>
      </p:sp>
    </p:spTree>
    <p:extLst>
      <p:ext uri="{BB962C8B-B14F-4D97-AF65-F5344CB8AC3E}">
        <p14:creationId xmlns:p14="http://schemas.microsoft.com/office/powerpoint/2010/main" val="1350183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849" y="6498094"/>
            <a:ext cx="1691217" cy="303386"/>
          </a:xfrm>
          <a:prstGeom prst="rect">
            <a:avLst/>
          </a:prstGeom>
        </p:spPr>
      </p:pic>
      <p:sp>
        <p:nvSpPr>
          <p:cNvPr id="5" name="TextBox 4"/>
          <p:cNvSpPr txBox="1"/>
          <p:nvPr/>
        </p:nvSpPr>
        <p:spPr>
          <a:xfrm>
            <a:off x="-1" y="55070"/>
            <a:ext cx="10127673" cy="584775"/>
          </a:xfrm>
          <a:prstGeom prst="rect">
            <a:avLst/>
          </a:prstGeom>
          <a:noFill/>
        </p:spPr>
        <p:txBody>
          <a:bodyPr wrap="square" rtlCol="0">
            <a:spAutoFit/>
          </a:bodyPr>
          <a:lstStyle/>
          <a:p>
            <a:r>
              <a:rPr lang="en-GB" sz="3200" dirty="0" err="1">
                <a:solidFill>
                  <a:prstClr val="black"/>
                </a:solidFill>
              </a:rPr>
              <a:t>Prueba</a:t>
            </a:r>
            <a:r>
              <a:rPr lang="en-GB" sz="3200" dirty="0">
                <a:solidFill>
                  <a:prstClr val="black"/>
                </a:solidFill>
              </a:rPr>
              <a:t> de </a:t>
            </a:r>
            <a:r>
              <a:rPr lang="en-GB" sz="3200" dirty="0" err="1" smtClean="0">
                <a:solidFill>
                  <a:prstClr val="black"/>
                </a:solidFill>
              </a:rPr>
              <a:t>vocabulario</a:t>
            </a:r>
            <a:r>
              <a:rPr lang="en-GB" sz="3200" dirty="0" smtClean="0">
                <a:solidFill>
                  <a:prstClr val="black"/>
                </a:solidFill>
              </a:rPr>
              <a:t> [3] </a:t>
            </a:r>
            <a:r>
              <a:rPr lang="en-GB" sz="3200" i="1" dirty="0" smtClean="0">
                <a:solidFill>
                  <a:prstClr val="black"/>
                </a:solidFill>
              </a:rPr>
              <a:t>Y9 Summer Term (F)</a:t>
            </a:r>
            <a:endParaRPr lang="en-GB" sz="3200" i="1" dirty="0">
              <a:solidFill>
                <a:prstClr val="black"/>
              </a:solidFill>
            </a:endParaRPr>
          </a:p>
        </p:txBody>
      </p:sp>
      <p:pic>
        <p:nvPicPr>
          <p:cNvPr id="6" name="Picture 7" descr="j04127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8112" y="5367518"/>
            <a:ext cx="1329471" cy="874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nvPr>
        </p:nvGraphicFramePr>
        <p:xfrm>
          <a:off x="391886" y="1060408"/>
          <a:ext cx="6574971" cy="5181600"/>
        </p:xfrm>
        <a:graphic>
          <a:graphicData uri="http://schemas.openxmlformats.org/drawingml/2006/table">
            <a:tbl>
              <a:tblPr firstRow="1" bandRow="1">
                <a:tableStyleId>{5940675A-B579-460E-94D1-54222C63F5DA}</a:tableStyleId>
              </a:tblPr>
              <a:tblGrid>
                <a:gridCol w="6574971"/>
              </a:tblGrid>
              <a:tr h="370840">
                <a:tc>
                  <a:txBody>
                    <a:bodyPr/>
                    <a:lstStyle/>
                    <a:p>
                      <a:r>
                        <a:rPr lang="en-GB" sz="2800" dirty="0" smtClean="0"/>
                        <a:t>1  Normally</a:t>
                      </a:r>
                      <a:r>
                        <a:rPr lang="en-GB" sz="2800" baseline="0" dirty="0" smtClean="0"/>
                        <a:t> </a:t>
                      </a:r>
                      <a:r>
                        <a:rPr lang="en-GB" sz="2800" b="1" baseline="0" dirty="0" smtClean="0">
                          <a:solidFill>
                            <a:srgbClr val="FF0066"/>
                          </a:solidFill>
                        </a:rPr>
                        <a:t>I go </a:t>
                      </a:r>
                      <a:r>
                        <a:rPr lang="en-GB" sz="2800" baseline="0" dirty="0" smtClean="0"/>
                        <a:t>on holiday </a:t>
                      </a:r>
                      <a:r>
                        <a:rPr lang="en-GB" sz="2800" b="1" dirty="0" smtClean="0">
                          <a:solidFill>
                            <a:srgbClr val="FF0066"/>
                          </a:solidFill>
                        </a:rPr>
                        <a:t>to</a:t>
                      </a:r>
                      <a:r>
                        <a:rPr lang="en-GB" sz="2800" dirty="0" smtClean="0"/>
                        <a:t> France </a:t>
                      </a:r>
                      <a:endParaRPr lang="en-GB" sz="2800" dirty="0"/>
                    </a:p>
                  </a:txBody>
                  <a:tcPr/>
                </a:tc>
              </a:tr>
              <a:tr h="370840">
                <a:tc>
                  <a:txBody>
                    <a:bodyPr/>
                    <a:lstStyle/>
                    <a:p>
                      <a:r>
                        <a:rPr lang="en-GB" sz="2800" dirty="0" smtClean="0"/>
                        <a:t>2  </a:t>
                      </a:r>
                      <a:r>
                        <a:rPr lang="en-GB" sz="2800" b="1" dirty="0" smtClean="0">
                          <a:solidFill>
                            <a:srgbClr val="FF0066"/>
                          </a:solidFill>
                        </a:rPr>
                        <a:t>We go </a:t>
                      </a:r>
                      <a:r>
                        <a:rPr lang="en-GB" sz="2800" b="0" dirty="0" smtClean="0">
                          <a:solidFill>
                            <a:schemeClr val="tx1"/>
                          </a:solidFill>
                        </a:rPr>
                        <a:t>by plane (because it’s cheap)</a:t>
                      </a:r>
                      <a:endParaRPr lang="en-GB" sz="2800" b="0" dirty="0">
                        <a:solidFill>
                          <a:schemeClr val="tx1"/>
                        </a:solidFill>
                      </a:endParaRPr>
                    </a:p>
                  </a:txBody>
                  <a:tcPr/>
                </a:tc>
              </a:tr>
              <a:tr h="370840">
                <a:tc>
                  <a:txBody>
                    <a:bodyPr/>
                    <a:lstStyle/>
                    <a:p>
                      <a:r>
                        <a:rPr lang="en-GB" sz="2800" dirty="0" smtClean="0"/>
                        <a:t>3  </a:t>
                      </a:r>
                      <a:r>
                        <a:rPr lang="en-GB" sz="2800" b="1" dirty="0" smtClean="0">
                          <a:solidFill>
                            <a:srgbClr val="FF0066"/>
                          </a:solidFill>
                        </a:rPr>
                        <a:t>I</a:t>
                      </a:r>
                      <a:r>
                        <a:rPr lang="en-GB" sz="2800" b="1" baseline="0" dirty="0" smtClean="0">
                          <a:solidFill>
                            <a:srgbClr val="FF0066"/>
                          </a:solidFill>
                        </a:rPr>
                        <a:t> like going </a:t>
                      </a:r>
                      <a:r>
                        <a:rPr lang="en-GB" sz="2800" baseline="0" dirty="0" smtClean="0"/>
                        <a:t>to France</a:t>
                      </a:r>
                      <a:endParaRPr lang="en-GB" sz="28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smtClean="0"/>
                        <a:t>4  </a:t>
                      </a:r>
                      <a:r>
                        <a:rPr lang="en-GB" sz="2800" baseline="0" dirty="0" smtClean="0"/>
                        <a:t>because </a:t>
                      </a:r>
                      <a:r>
                        <a:rPr lang="en-GB" sz="2800" b="1" baseline="0" dirty="0" smtClean="0">
                          <a:solidFill>
                            <a:srgbClr val="FF0066"/>
                          </a:solidFill>
                        </a:rPr>
                        <a:t>it’s hot and sunny</a:t>
                      </a:r>
                      <a:endParaRPr lang="en-GB" sz="2800" b="1" dirty="0" smtClean="0">
                        <a:solidFill>
                          <a:srgbClr val="FF0066"/>
                        </a:solidFill>
                      </a:endParaRPr>
                    </a:p>
                  </a:txBody>
                  <a:tcPr/>
                </a:tc>
              </a:tr>
              <a:tr h="370840">
                <a:tc>
                  <a:txBody>
                    <a:bodyPr/>
                    <a:lstStyle/>
                    <a:p>
                      <a:r>
                        <a:rPr lang="en-GB" sz="2800" dirty="0" smtClean="0"/>
                        <a:t>5 Last summer</a:t>
                      </a:r>
                      <a:r>
                        <a:rPr lang="en-GB" sz="2800" baseline="0" dirty="0" smtClean="0"/>
                        <a:t> </a:t>
                      </a:r>
                      <a:r>
                        <a:rPr lang="en-GB" sz="2800" b="1" baseline="0" dirty="0" smtClean="0">
                          <a:solidFill>
                            <a:srgbClr val="FF0066"/>
                          </a:solidFill>
                        </a:rPr>
                        <a:t>we went to </a:t>
                      </a:r>
                      <a:r>
                        <a:rPr lang="en-GB" sz="2800" b="0" baseline="0" dirty="0" smtClean="0">
                          <a:solidFill>
                            <a:schemeClr val="tx1"/>
                          </a:solidFill>
                        </a:rPr>
                        <a:t>Italy</a:t>
                      </a:r>
                      <a:endParaRPr lang="en-GB" sz="2800" b="1" dirty="0">
                        <a:solidFill>
                          <a:srgbClr val="FF0066"/>
                        </a:solidFill>
                      </a:endParaRPr>
                    </a:p>
                  </a:txBody>
                  <a:tcPr/>
                </a:tc>
              </a:tr>
              <a:tr h="370840">
                <a:tc>
                  <a:txBody>
                    <a:bodyPr/>
                    <a:lstStyle/>
                    <a:p>
                      <a:r>
                        <a:rPr lang="en-GB" sz="2800" dirty="0" smtClean="0"/>
                        <a:t>6 </a:t>
                      </a:r>
                      <a:r>
                        <a:rPr lang="en-GB" sz="2800" b="1" dirty="0" smtClean="0">
                          <a:solidFill>
                            <a:srgbClr val="FF0066"/>
                          </a:solidFill>
                        </a:rPr>
                        <a:t>We stayed </a:t>
                      </a:r>
                      <a:r>
                        <a:rPr lang="en-GB" sz="2800" b="0" dirty="0" smtClean="0">
                          <a:solidFill>
                            <a:schemeClr val="tx1"/>
                          </a:solidFill>
                        </a:rPr>
                        <a:t>in a hotel/apartment</a:t>
                      </a:r>
                      <a:endParaRPr lang="en-GB" sz="2800" b="0" dirty="0">
                        <a:solidFill>
                          <a:schemeClr val="tx1"/>
                        </a:solidFill>
                      </a:endParaRPr>
                    </a:p>
                  </a:txBody>
                  <a:tcPr/>
                </a:tc>
              </a:tr>
              <a:tr h="370840">
                <a:tc>
                  <a:txBody>
                    <a:bodyPr/>
                    <a:lstStyle/>
                    <a:p>
                      <a:r>
                        <a:rPr lang="en-GB" sz="2800" dirty="0" smtClean="0"/>
                        <a:t>7 Every</a:t>
                      </a:r>
                      <a:r>
                        <a:rPr lang="en-GB" sz="2800" baseline="0" dirty="0" smtClean="0"/>
                        <a:t> day </a:t>
                      </a:r>
                      <a:r>
                        <a:rPr lang="en-GB" sz="2800" b="1" baseline="0" dirty="0" smtClean="0">
                          <a:solidFill>
                            <a:srgbClr val="FF0066"/>
                          </a:solidFill>
                        </a:rPr>
                        <a:t>I sunbathed </a:t>
                      </a:r>
                      <a:r>
                        <a:rPr lang="en-GB" sz="2800" dirty="0" smtClean="0"/>
                        <a:t>on the beach.</a:t>
                      </a:r>
                      <a:endParaRPr lang="en-GB" sz="2800" dirty="0"/>
                    </a:p>
                  </a:txBody>
                  <a:tcPr/>
                </a:tc>
              </a:tr>
              <a:tr h="370840">
                <a:tc>
                  <a:txBody>
                    <a:bodyPr/>
                    <a:lstStyle/>
                    <a:p>
                      <a:r>
                        <a:rPr lang="en-GB" sz="2800" dirty="0" smtClean="0"/>
                        <a:t>8 Next year </a:t>
                      </a:r>
                      <a:r>
                        <a:rPr lang="en-GB" sz="2800" b="1" dirty="0" smtClean="0">
                          <a:solidFill>
                            <a:srgbClr val="FF0066"/>
                          </a:solidFill>
                        </a:rPr>
                        <a:t>I am going to go </a:t>
                      </a:r>
                      <a:r>
                        <a:rPr lang="en-GB" sz="2800" dirty="0" smtClean="0"/>
                        <a:t>to Spain.</a:t>
                      </a:r>
                      <a:endParaRPr lang="en-GB" sz="2800" dirty="0"/>
                    </a:p>
                  </a:txBody>
                  <a:tcPr/>
                </a:tc>
              </a:tr>
              <a:tr h="370840">
                <a:tc>
                  <a:txBody>
                    <a:bodyPr/>
                    <a:lstStyle/>
                    <a:p>
                      <a:r>
                        <a:rPr lang="en-GB" sz="2800" dirty="0" smtClean="0"/>
                        <a:t>9 </a:t>
                      </a:r>
                      <a:r>
                        <a:rPr lang="en-GB" sz="2800" b="1" dirty="0" smtClean="0">
                          <a:solidFill>
                            <a:srgbClr val="FF0066"/>
                          </a:solidFill>
                        </a:rPr>
                        <a:t>We are going</a:t>
                      </a:r>
                      <a:r>
                        <a:rPr lang="en-GB" sz="2800" b="1" baseline="0" dirty="0" smtClean="0">
                          <a:solidFill>
                            <a:srgbClr val="FF0066"/>
                          </a:solidFill>
                        </a:rPr>
                        <a:t> to </a:t>
                      </a:r>
                      <a:r>
                        <a:rPr lang="en-GB" sz="2800" baseline="0" dirty="0" smtClean="0"/>
                        <a:t>travel by boat.</a:t>
                      </a:r>
                      <a:endParaRPr lang="en-GB" sz="2800" dirty="0"/>
                    </a:p>
                  </a:txBody>
                  <a:tcPr/>
                </a:tc>
              </a:tr>
              <a:tr h="370840">
                <a:tc>
                  <a:txBody>
                    <a:bodyPr/>
                    <a:lstStyle/>
                    <a:p>
                      <a:r>
                        <a:rPr lang="en-GB" sz="2800" dirty="0" smtClean="0"/>
                        <a:t>10 </a:t>
                      </a:r>
                      <a:r>
                        <a:rPr lang="en-GB" sz="2800" b="1" dirty="0" smtClean="0">
                          <a:solidFill>
                            <a:srgbClr val="FF0066"/>
                          </a:solidFill>
                        </a:rPr>
                        <a:t>We are going</a:t>
                      </a:r>
                      <a:r>
                        <a:rPr lang="en-GB" sz="2800" b="1" baseline="0" dirty="0" smtClean="0">
                          <a:solidFill>
                            <a:srgbClr val="FF0066"/>
                          </a:solidFill>
                        </a:rPr>
                        <a:t> to </a:t>
                      </a:r>
                      <a:r>
                        <a:rPr lang="en-GB" sz="2800" b="0" baseline="0" dirty="0" smtClean="0">
                          <a:solidFill>
                            <a:schemeClr val="tx1"/>
                          </a:solidFill>
                        </a:rPr>
                        <a:t>go sightseeing.</a:t>
                      </a:r>
                      <a:endParaRPr lang="en-GB" sz="2800" b="0" dirty="0">
                        <a:solidFill>
                          <a:schemeClr val="tx1"/>
                        </a:solidFill>
                      </a:endParaRPr>
                    </a:p>
                  </a:txBody>
                  <a:tcPr/>
                </a:tc>
              </a:tr>
            </a:tbl>
          </a:graphicData>
        </a:graphic>
      </p:graphicFrame>
      <p:sp>
        <p:nvSpPr>
          <p:cNvPr id="7" name="TextBox 6"/>
          <p:cNvSpPr txBox="1"/>
          <p:nvPr/>
        </p:nvSpPr>
        <p:spPr>
          <a:xfrm>
            <a:off x="7342068" y="6278260"/>
            <a:ext cx="1665515" cy="523220"/>
          </a:xfrm>
          <a:prstGeom prst="rect">
            <a:avLst/>
          </a:prstGeom>
          <a:noFill/>
        </p:spPr>
        <p:txBody>
          <a:bodyPr wrap="square" rtlCol="0">
            <a:spAutoFit/>
          </a:bodyPr>
          <a:lstStyle/>
          <a:p>
            <a:r>
              <a:rPr lang="en-GB" sz="2800" b="1" dirty="0" smtClean="0"/>
              <a:t>66 words</a:t>
            </a:r>
            <a:endParaRPr lang="en-GB" sz="2800" b="1" dirty="0"/>
          </a:p>
        </p:txBody>
      </p:sp>
    </p:spTree>
    <p:extLst>
      <p:ext uri="{BB962C8B-B14F-4D97-AF65-F5344CB8AC3E}">
        <p14:creationId xmlns:p14="http://schemas.microsoft.com/office/powerpoint/2010/main" val="1959044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948" y="360218"/>
            <a:ext cx="8837158" cy="6068292"/>
          </a:xfrm>
          <a:prstGeom prst="rect">
            <a:avLst/>
          </a:prstGeom>
        </p:spPr>
      </p:pic>
    </p:spTree>
    <p:extLst>
      <p:ext uri="{BB962C8B-B14F-4D97-AF65-F5344CB8AC3E}">
        <p14:creationId xmlns:p14="http://schemas.microsoft.com/office/powerpoint/2010/main" val="3498243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49" y="6498094"/>
            <a:ext cx="1691217" cy="303386"/>
          </a:xfrm>
          <a:prstGeom prst="rect">
            <a:avLst/>
          </a:prstGeom>
        </p:spPr>
      </p:pic>
      <p:graphicFrame>
        <p:nvGraphicFramePr>
          <p:cNvPr id="6" name="Table 5"/>
          <p:cNvGraphicFramePr>
            <a:graphicFrameLocks noGrp="1"/>
          </p:cNvGraphicFramePr>
          <p:nvPr>
            <p:extLst/>
          </p:nvPr>
        </p:nvGraphicFramePr>
        <p:xfrm>
          <a:off x="2789694" y="507156"/>
          <a:ext cx="2789695" cy="5781225"/>
        </p:xfrm>
        <a:graphic>
          <a:graphicData uri="http://schemas.openxmlformats.org/drawingml/2006/table">
            <a:tbl>
              <a:tblPr>
                <a:tableStyleId>{5C22544A-7EE6-4342-B048-85BDC9FD1C3A}</a:tableStyleId>
              </a:tblPr>
              <a:tblGrid>
                <a:gridCol w="2789695"/>
              </a:tblGrid>
              <a:tr h="385415">
                <a:tc>
                  <a:txBody>
                    <a:bodyPr/>
                    <a:lstStyle/>
                    <a:p>
                      <a:pPr algn="l" fontAlgn="b"/>
                      <a:r>
                        <a:rPr lang="en-GB" sz="1800" u="none" strike="noStrike" dirty="0">
                          <a:effectLst/>
                          <a:latin typeface="Arial Rounded MT Bold" panose="020F0704030504030204" pitchFamily="34" charset="0"/>
                        </a:rPr>
                        <a:t>I love (1)</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I love (2)</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since</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given that</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magazines</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an ice rink</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dive</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to use the </a:t>
                      </a:r>
                      <a:r>
                        <a:rPr lang="en-GB" sz="1800" u="none" strike="noStrike" dirty="0" smtClean="0">
                          <a:effectLst/>
                          <a:latin typeface="Arial Rounded MT Bold" panose="020F0704030504030204" pitchFamily="34" charset="0"/>
                        </a:rPr>
                        <a:t>computer</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to be in the open air</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go cycling</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go shopping</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read</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watch films</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a questionnaire</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to spend the summer</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bl>
          </a:graphicData>
        </a:graphic>
      </p:graphicFrame>
      <p:pic>
        <p:nvPicPr>
          <p:cNvPr id="9" name="Picture 8"/>
          <p:cNvPicPr>
            <a:picLocks noChangeAspect="1"/>
          </p:cNvPicPr>
          <p:nvPr/>
        </p:nvPicPr>
        <p:blipFill>
          <a:blip r:embed="rId3"/>
          <a:stretch>
            <a:fillRect/>
          </a:stretch>
        </p:blipFill>
        <p:spPr>
          <a:xfrm>
            <a:off x="282059" y="456832"/>
            <a:ext cx="2507635" cy="5881871"/>
          </a:xfrm>
          <a:prstGeom prst="rect">
            <a:avLst/>
          </a:prstGeom>
        </p:spPr>
      </p:pic>
      <p:sp>
        <p:nvSpPr>
          <p:cNvPr id="10" name="TextBox 9"/>
          <p:cNvSpPr txBox="1"/>
          <p:nvPr/>
        </p:nvSpPr>
        <p:spPr>
          <a:xfrm>
            <a:off x="5297329" y="4677822"/>
            <a:ext cx="3987071" cy="2123658"/>
          </a:xfrm>
          <a:prstGeom prst="rect">
            <a:avLst/>
          </a:prstGeom>
          <a:noFill/>
        </p:spPr>
        <p:txBody>
          <a:bodyPr wrap="square" rtlCol="0">
            <a:spAutoFit/>
          </a:bodyPr>
          <a:lstStyle/>
          <a:p>
            <a:r>
              <a:rPr lang="en-GB" sz="1600" u="sng" dirty="0">
                <a:solidFill>
                  <a:prstClr val="black"/>
                </a:solidFill>
                <a:latin typeface="Arial Rounded MT Bold" panose="020F0704030504030204" pitchFamily="34" charset="0"/>
              </a:rPr>
              <a:t>Vocabulary</a:t>
            </a:r>
          </a:p>
          <a:p>
            <a:r>
              <a:rPr lang="en-GB" sz="1600" dirty="0">
                <a:solidFill>
                  <a:prstClr val="black"/>
                </a:solidFill>
                <a:latin typeface="Arial Rounded MT Bold" panose="020F0704030504030204" pitchFamily="34" charset="0"/>
              </a:rPr>
              <a:t> - Minimum 15 words each week to learn </a:t>
            </a:r>
          </a:p>
          <a:p>
            <a:r>
              <a:rPr lang="en-GB" sz="1600" dirty="0">
                <a:solidFill>
                  <a:prstClr val="black"/>
                </a:solidFill>
                <a:latin typeface="Arial Rounded MT Bold" panose="020F0704030504030204" pitchFamily="34" charset="0"/>
              </a:rPr>
              <a:t>- Always on Quizlet (all vocabulary from each module is also there)</a:t>
            </a:r>
          </a:p>
          <a:p>
            <a:r>
              <a:rPr lang="en-GB" sz="1600" dirty="0">
                <a:solidFill>
                  <a:prstClr val="black"/>
                </a:solidFill>
                <a:latin typeface="Arial Rounded MT Bold" panose="020F0704030504030204" pitchFamily="34" charset="0"/>
              </a:rPr>
              <a:t> - Learn little and often</a:t>
            </a:r>
          </a:p>
          <a:p>
            <a:r>
              <a:rPr lang="en-GB" sz="1600" dirty="0">
                <a:solidFill>
                  <a:prstClr val="black"/>
                </a:solidFill>
                <a:latin typeface="Arial Rounded MT Bold" panose="020F0704030504030204" pitchFamily="34" charset="0"/>
              </a:rPr>
              <a:t> - Spend 30 – 60 minutes per week on vocabulary learning</a:t>
            </a:r>
          </a:p>
        </p:txBody>
      </p:sp>
      <p:sp>
        <p:nvSpPr>
          <p:cNvPr id="11" name="TextBox 10"/>
          <p:cNvSpPr txBox="1"/>
          <p:nvPr/>
        </p:nvSpPr>
        <p:spPr>
          <a:xfrm>
            <a:off x="5202194" y="45491"/>
            <a:ext cx="3941806" cy="923330"/>
          </a:xfrm>
          <a:prstGeom prst="rect">
            <a:avLst/>
          </a:prstGeom>
          <a:noFill/>
        </p:spPr>
        <p:txBody>
          <a:bodyPr wrap="square" rtlCol="0">
            <a:spAutoFit/>
          </a:bodyPr>
          <a:lstStyle/>
          <a:p>
            <a:r>
              <a:rPr lang="en-GB" u="sng" dirty="0" err="1">
                <a:solidFill>
                  <a:prstClr val="black"/>
                </a:solidFill>
                <a:latin typeface="Arial Rounded MT Bold" panose="020F0704030504030204" pitchFamily="34" charset="0"/>
              </a:rPr>
              <a:t>Deberes</a:t>
            </a:r>
            <a:endParaRPr lang="en-GB" u="sng" dirty="0">
              <a:solidFill>
                <a:prstClr val="black"/>
              </a:solidFill>
              <a:latin typeface="Arial Rounded MT Bold" panose="020F0704030504030204" pitchFamily="34" charset="0"/>
            </a:endParaRPr>
          </a:p>
          <a:p>
            <a:r>
              <a:rPr lang="en-GB" dirty="0">
                <a:solidFill>
                  <a:prstClr val="black"/>
                </a:solidFill>
                <a:latin typeface="Arial Rounded MT Bold" panose="020F0704030504030204" pitchFamily="34" charset="0"/>
              </a:rPr>
              <a:t>Learn these 15 words/phrases.</a:t>
            </a:r>
            <a:br>
              <a:rPr lang="en-GB" dirty="0">
                <a:solidFill>
                  <a:prstClr val="black"/>
                </a:solidFill>
                <a:latin typeface="Arial Rounded MT Bold" panose="020F0704030504030204" pitchFamily="34" charset="0"/>
              </a:rPr>
            </a:br>
            <a:endParaRPr lang="en-GB" dirty="0">
              <a:solidFill>
                <a:prstClr val="black"/>
              </a:solidFill>
              <a:latin typeface="Arial Rounded MT Bold" panose="020F0704030504030204" pitchFamily="34" charset="0"/>
            </a:endParaRPr>
          </a:p>
        </p:txBody>
      </p:sp>
      <p:pic>
        <p:nvPicPr>
          <p:cNvPr id="12" name="Picture 2" descr="http://learn.excelsior.com/wp-content/uploads/2015/01/android-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688" y="1832785"/>
            <a:ext cx="1981071" cy="198107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02194" y="763706"/>
            <a:ext cx="3816340" cy="923330"/>
          </a:xfrm>
          <a:prstGeom prst="rect">
            <a:avLst/>
          </a:prstGeom>
        </p:spPr>
        <p:txBody>
          <a:bodyPr wrap="square">
            <a:spAutoFit/>
          </a:bodyPr>
          <a:lstStyle/>
          <a:p>
            <a:r>
              <a:rPr lang="en-GB" dirty="0">
                <a:solidFill>
                  <a:prstClr val="black"/>
                </a:solidFill>
                <a:hlinkClick r:id="rId5"/>
              </a:rPr>
              <a:t>https://quizlet.com/141649339/desconectate-week-2-3-vocabulario-flash-cards/</a:t>
            </a:r>
            <a:r>
              <a:rPr lang="en-GB" dirty="0">
                <a:solidFill>
                  <a:prstClr val="black"/>
                </a:solidFill>
              </a:rPr>
              <a:t> </a:t>
            </a:r>
          </a:p>
        </p:txBody>
      </p:sp>
    </p:spTree>
    <p:extLst>
      <p:ext uri="{BB962C8B-B14F-4D97-AF65-F5344CB8AC3E}">
        <p14:creationId xmlns:p14="http://schemas.microsoft.com/office/powerpoint/2010/main" val="3656426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2</a:t>
            </a:r>
            <a:endParaRPr lang="en-GB" dirty="0"/>
          </a:p>
        </p:txBody>
      </p:sp>
      <p:sp>
        <p:nvSpPr>
          <p:cNvPr id="5" name="Text Placeholder 4"/>
          <p:cNvSpPr>
            <a:spLocks noGrp="1"/>
          </p:cNvSpPr>
          <p:nvPr>
            <p:ph type="body" idx="1"/>
          </p:nvPr>
        </p:nvSpPr>
        <p:spPr>
          <a:xfrm>
            <a:off x="1079544" y="3712345"/>
            <a:ext cx="7886700" cy="333591"/>
          </a:xfrm>
        </p:spPr>
        <p:txBody>
          <a:bodyPr>
            <a:noAutofit/>
          </a:bodyPr>
          <a:lstStyle/>
          <a:p>
            <a:r>
              <a:rPr lang="en-GB" sz="3200" dirty="0" smtClean="0"/>
              <a:t>What are the advantages of testing vocabulary in sentences?</a:t>
            </a:r>
            <a:endParaRPr lang="en-GB" sz="3200" dirty="0"/>
          </a:p>
        </p:txBody>
      </p:sp>
      <p:pic>
        <p:nvPicPr>
          <p:cNvPr id="6" name="Picture 5"/>
          <p:cNvPicPr>
            <a:picLocks noChangeAspect="1"/>
          </p:cNvPicPr>
          <p:nvPr/>
        </p:nvPicPr>
        <p:blipFill>
          <a:blip r:embed="rId6"/>
          <a:stretch>
            <a:fillRect/>
          </a:stretch>
        </p:blipFill>
        <p:spPr>
          <a:xfrm>
            <a:off x="1079544" y="209144"/>
            <a:ext cx="7431044" cy="3320254"/>
          </a:xfrm>
          <a:prstGeom prst="rect">
            <a:avLst/>
          </a:prstGeom>
        </p:spPr>
      </p:pic>
      <p:pic>
        <p:nvPicPr>
          <p:cNvPr id="7" name="MS9102194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734052" y="6067710"/>
            <a:ext cx="244475" cy="244475"/>
          </a:xfrm>
          <a:prstGeom prst="rect">
            <a:avLst/>
          </a:prstGeom>
        </p:spPr>
      </p:pic>
      <p:sp>
        <p:nvSpPr>
          <p:cNvPr id="8" name="Rectangle 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2:00</a:t>
            </a:r>
          </a:p>
        </p:txBody>
      </p:sp>
      <p:sp>
        <p:nvSpPr>
          <p:cNvPr id="9" name="Rectangle 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1:59</a:t>
            </a:r>
          </a:p>
        </p:txBody>
      </p:sp>
      <p:sp>
        <p:nvSpPr>
          <p:cNvPr id="10" name="Rectangle 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1:58</a:t>
            </a:r>
          </a:p>
        </p:txBody>
      </p:sp>
      <p:sp>
        <p:nvSpPr>
          <p:cNvPr id="11" name="Rectangle 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1:57</a:t>
            </a:r>
          </a:p>
        </p:txBody>
      </p:sp>
      <p:sp>
        <p:nvSpPr>
          <p:cNvPr id="12" name="Rectangle 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1:56</a:t>
            </a:r>
          </a:p>
        </p:txBody>
      </p:sp>
      <p:sp>
        <p:nvSpPr>
          <p:cNvPr id="13" name="Rectangle 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1:55</a:t>
            </a:r>
          </a:p>
        </p:txBody>
      </p:sp>
      <p:sp>
        <p:nvSpPr>
          <p:cNvPr id="14" name="Rectangle 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1:54</a:t>
            </a:r>
          </a:p>
        </p:txBody>
      </p:sp>
      <p:sp>
        <p:nvSpPr>
          <p:cNvPr id="15" name="Rectangle 1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1:53</a:t>
            </a:r>
          </a:p>
        </p:txBody>
      </p:sp>
      <p:sp>
        <p:nvSpPr>
          <p:cNvPr id="16" name="Rectangle 1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1:52</a:t>
            </a:r>
          </a:p>
        </p:txBody>
      </p:sp>
      <p:sp>
        <p:nvSpPr>
          <p:cNvPr id="17" name="Rectangle 1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1:51</a:t>
            </a:r>
          </a:p>
        </p:txBody>
      </p:sp>
      <p:sp>
        <p:nvSpPr>
          <p:cNvPr id="18" name="Rectangle 1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1:50</a:t>
            </a:r>
          </a:p>
        </p:txBody>
      </p:sp>
      <p:sp>
        <p:nvSpPr>
          <p:cNvPr id="19" name="Rectangle 1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1:49</a:t>
            </a:r>
          </a:p>
        </p:txBody>
      </p:sp>
      <p:sp>
        <p:nvSpPr>
          <p:cNvPr id="20" name="Rectangle 1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1:48</a:t>
            </a:r>
          </a:p>
        </p:txBody>
      </p:sp>
      <p:sp>
        <p:nvSpPr>
          <p:cNvPr id="21" name="Rectangle 1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1:47</a:t>
            </a:r>
          </a:p>
        </p:txBody>
      </p:sp>
      <p:sp>
        <p:nvSpPr>
          <p:cNvPr id="22" name="Rectangle 1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1:46</a:t>
            </a:r>
          </a:p>
        </p:txBody>
      </p:sp>
      <p:sp>
        <p:nvSpPr>
          <p:cNvPr id="23" name="Rectangle 1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1:45</a:t>
            </a:r>
          </a:p>
        </p:txBody>
      </p:sp>
      <p:sp>
        <p:nvSpPr>
          <p:cNvPr id="24" name="Rectangle 1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1:44</a:t>
            </a:r>
          </a:p>
        </p:txBody>
      </p:sp>
      <p:sp>
        <p:nvSpPr>
          <p:cNvPr id="25" name="Rectangle 2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1:43</a:t>
            </a:r>
          </a:p>
        </p:txBody>
      </p:sp>
      <p:sp>
        <p:nvSpPr>
          <p:cNvPr id="26" name="Rectangle 2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1:42</a:t>
            </a:r>
          </a:p>
        </p:txBody>
      </p:sp>
      <p:sp>
        <p:nvSpPr>
          <p:cNvPr id="27" name="Rectangle 2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1:41</a:t>
            </a:r>
          </a:p>
        </p:txBody>
      </p:sp>
      <p:sp>
        <p:nvSpPr>
          <p:cNvPr id="28" name="Rectangle 2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1:40</a:t>
            </a:r>
          </a:p>
        </p:txBody>
      </p:sp>
      <p:sp>
        <p:nvSpPr>
          <p:cNvPr id="29" name="Rectangle 2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1:39</a:t>
            </a:r>
          </a:p>
        </p:txBody>
      </p:sp>
      <p:sp>
        <p:nvSpPr>
          <p:cNvPr id="30" name="Rectangle 2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1:38</a:t>
            </a:r>
          </a:p>
        </p:txBody>
      </p:sp>
      <p:sp>
        <p:nvSpPr>
          <p:cNvPr id="31" name="Rectangle 2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1:37</a:t>
            </a:r>
          </a:p>
        </p:txBody>
      </p:sp>
      <p:sp>
        <p:nvSpPr>
          <p:cNvPr id="32" name="Rectangle 2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1:36</a:t>
            </a:r>
          </a:p>
        </p:txBody>
      </p:sp>
      <p:sp>
        <p:nvSpPr>
          <p:cNvPr id="33" name="Rectangle 2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1:35</a:t>
            </a:r>
          </a:p>
        </p:txBody>
      </p:sp>
      <p:sp>
        <p:nvSpPr>
          <p:cNvPr id="34" name="Rectangle 2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1:34</a:t>
            </a:r>
          </a:p>
        </p:txBody>
      </p:sp>
      <p:sp>
        <p:nvSpPr>
          <p:cNvPr id="35" name="Rectangle 3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1:33</a:t>
            </a:r>
          </a:p>
        </p:txBody>
      </p:sp>
      <p:sp>
        <p:nvSpPr>
          <p:cNvPr id="36" name="Rectangle 3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1:32</a:t>
            </a:r>
          </a:p>
        </p:txBody>
      </p:sp>
      <p:sp>
        <p:nvSpPr>
          <p:cNvPr id="37" name="Rectangle 3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1:31</a:t>
            </a:r>
          </a:p>
        </p:txBody>
      </p:sp>
      <p:sp>
        <p:nvSpPr>
          <p:cNvPr id="38" name="Rectangle 3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1:30</a:t>
            </a:r>
          </a:p>
        </p:txBody>
      </p:sp>
      <p:sp>
        <p:nvSpPr>
          <p:cNvPr id="39" name="Rectangle 3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1:29</a:t>
            </a:r>
          </a:p>
        </p:txBody>
      </p:sp>
      <p:sp>
        <p:nvSpPr>
          <p:cNvPr id="40" name="Rectangle 3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1:28</a:t>
            </a:r>
          </a:p>
        </p:txBody>
      </p:sp>
      <p:sp>
        <p:nvSpPr>
          <p:cNvPr id="41" name="Rectangle 3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1:27</a:t>
            </a:r>
          </a:p>
        </p:txBody>
      </p:sp>
      <p:sp>
        <p:nvSpPr>
          <p:cNvPr id="42" name="Rectangle 3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1:26</a:t>
            </a:r>
          </a:p>
        </p:txBody>
      </p:sp>
      <p:sp>
        <p:nvSpPr>
          <p:cNvPr id="43" name="Rectangle 3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1:25</a:t>
            </a:r>
          </a:p>
        </p:txBody>
      </p:sp>
      <p:sp>
        <p:nvSpPr>
          <p:cNvPr id="44" name="Rectangle 3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1:24</a:t>
            </a:r>
          </a:p>
        </p:txBody>
      </p:sp>
      <p:sp>
        <p:nvSpPr>
          <p:cNvPr id="45" name="Rectangle 4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1:23</a:t>
            </a:r>
          </a:p>
        </p:txBody>
      </p:sp>
      <p:sp>
        <p:nvSpPr>
          <p:cNvPr id="46" name="Rectangle 4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1:22</a:t>
            </a:r>
          </a:p>
        </p:txBody>
      </p:sp>
      <p:sp>
        <p:nvSpPr>
          <p:cNvPr id="47" name="Rectangle 4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1:21</a:t>
            </a:r>
          </a:p>
        </p:txBody>
      </p:sp>
      <p:sp>
        <p:nvSpPr>
          <p:cNvPr id="48" name="Rectangle 4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1:20</a:t>
            </a:r>
          </a:p>
        </p:txBody>
      </p:sp>
      <p:sp>
        <p:nvSpPr>
          <p:cNvPr id="49" name="Rectangle 4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1:19</a:t>
            </a:r>
          </a:p>
        </p:txBody>
      </p:sp>
      <p:sp>
        <p:nvSpPr>
          <p:cNvPr id="50" name="Rectangle 4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1:18</a:t>
            </a:r>
          </a:p>
        </p:txBody>
      </p:sp>
      <p:sp>
        <p:nvSpPr>
          <p:cNvPr id="51" name="Rectangle 4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1:17</a:t>
            </a:r>
          </a:p>
        </p:txBody>
      </p:sp>
      <p:sp>
        <p:nvSpPr>
          <p:cNvPr id="52" name="Rectangle 4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1:16</a:t>
            </a:r>
          </a:p>
        </p:txBody>
      </p:sp>
      <p:sp>
        <p:nvSpPr>
          <p:cNvPr id="53" name="Rectangle 4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1:15</a:t>
            </a:r>
          </a:p>
        </p:txBody>
      </p:sp>
      <p:sp>
        <p:nvSpPr>
          <p:cNvPr id="54" name="Rectangle 4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1:14</a:t>
            </a:r>
          </a:p>
        </p:txBody>
      </p:sp>
      <p:sp>
        <p:nvSpPr>
          <p:cNvPr id="55" name="Rectangle 5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1:13</a:t>
            </a:r>
          </a:p>
        </p:txBody>
      </p:sp>
      <p:sp>
        <p:nvSpPr>
          <p:cNvPr id="56" name="Rectangle 5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1:12</a:t>
            </a:r>
          </a:p>
        </p:txBody>
      </p:sp>
      <p:sp>
        <p:nvSpPr>
          <p:cNvPr id="57" name="Rectangle 5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1:11</a:t>
            </a:r>
          </a:p>
        </p:txBody>
      </p:sp>
      <p:sp>
        <p:nvSpPr>
          <p:cNvPr id="58" name="Rectangle 5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1:10</a:t>
            </a:r>
          </a:p>
        </p:txBody>
      </p:sp>
      <p:sp>
        <p:nvSpPr>
          <p:cNvPr id="59" name="Rectangle 5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1:09</a:t>
            </a:r>
          </a:p>
        </p:txBody>
      </p:sp>
      <p:sp>
        <p:nvSpPr>
          <p:cNvPr id="60" name="Rectangle 5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1:08</a:t>
            </a:r>
          </a:p>
        </p:txBody>
      </p:sp>
      <p:sp>
        <p:nvSpPr>
          <p:cNvPr id="61" name="Rectangle 5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1:07</a:t>
            </a:r>
          </a:p>
        </p:txBody>
      </p:sp>
      <p:sp>
        <p:nvSpPr>
          <p:cNvPr id="62" name="Rectangle 5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1:06</a:t>
            </a:r>
          </a:p>
        </p:txBody>
      </p:sp>
      <p:sp>
        <p:nvSpPr>
          <p:cNvPr id="63" name="Rectangle 5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1:05</a:t>
            </a:r>
          </a:p>
        </p:txBody>
      </p:sp>
      <p:sp>
        <p:nvSpPr>
          <p:cNvPr id="64" name="Rectangle 5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1:04</a:t>
            </a:r>
          </a:p>
        </p:txBody>
      </p:sp>
      <p:sp>
        <p:nvSpPr>
          <p:cNvPr id="65" name="Rectangle 6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1:03</a:t>
            </a:r>
          </a:p>
        </p:txBody>
      </p:sp>
      <p:sp>
        <p:nvSpPr>
          <p:cNvPr id="66" name="Rectangle 6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1:02</a:t>
            </a:r>
          </a:p>
        </p:txBody>
      </p:sp>
      <p:sp>
        <p:nvSpPr>
          <p:cNvPr id="67" name="Rectangle 6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1:01</a:t>
            </a:r>
          </a:p>
        </p:txBody>
      </p:sp>
      <p:sp>
        <p:nvSpPr>
          <p:cNvPr id="68" name="Rectangle 6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1:00</a:t>
            </a:r>
          </a:p>
        </p:txBody>
      </p:sp>
      <p:sp>
        <p:nvSpPr>
          <p:cNvPr id="69" name="Rectangle 6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0:59</a:t>
            </a:r>
          </a:p>
        </p:txBody>
      </p:sp>
      <p:sp>
        <p:nvSpPr>
          <p:cNvPr id="70" name="Rectangle 6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0:58</a:t>
            </a:r>
          </a:p>
        </p:txBody>
      </p:sp>
      <p:sp>
        <p:nvSpPr>
          <p:cNvPr id="71" name="Rectangle 6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0:57</a:t>
            </a:r>
          </a:p>
        </p:txBody>
      </p:sp>
      <p:sp>
        <p:nvSpPr>
          <p:cNvPr id="72" name="Rectangle 6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0:56</a:t>
            </a:r>
          </a:p>
        </p:txBody>
      </p:sp>
      <p:sp>
        <p:nvSpPr>
          <p:cNvPr id="73" name="Rectangle 6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0:55</a:t>
            </a:r>
          </a:p>
        </p:txBody>
      </p:sp>
      <p:sp>
        <p:nvSpPr>
          <p:cNvPr id="74" name="Rectangle 6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0:54</a:t>
            </a:r>
          </a:p>
        </p:txBody>
      </p:sp>
      <p:sp>
        <p:nvSpPr>
          <p:cNvPr id="75" name="Rectangle 7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0:53</a:t>
            </a:r>
          </a:p>
        </p:txBody>
      </p:sp>
      <p:sp>
        <p:nvSpPr>
          <p:cNvPr id="76" name="Rectangle 7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0:52</a:t>
            </a:r>
          </a:p>
        </p:txBody>
      </p:sp>
      <p:sp>
        <p:nvSpPr>
          <p:cNvPr id="77" name="Rectangle 7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0:51</a:t>
            </a:r>
          </a:p>
        </p:txBody>
      </p:sp>
      <p:sp>
        <p:nvSpPr>
          <p:cNvPr id="78" name="Rectangle 7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0:50</a:t>
            </a:r>
          </a:p>
        </p:txBody>
      </p:sp>
      <p:sp>
        <p:nvSpPr>
          <p:cNvPr id="79" name="Rectangle 7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0:49</a:t>
            </a:r>
          </a:p>
        </p:txBody>
      </p:sp>
      <p:sp>
        <p:nvSpPr>
          <p:cNvPr id="80" name="Rectangle 7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0:48</a:t>
            </a:r>
          </a:p>
        </p:txBody>
      </p:sp>
      <p:sp>
        <p:nvSpPr>
          <p:cNvPr id="81" name="Rectangle 7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0:47</a:t>
            </a:r>
          </a:p>
        </p:txBody>
      </p:sp>
      <p:sp>
        <p:nvSpPr>
          <p:cNvPr id="82" name="Rectangle 7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0:46</a:t>
            </a:r>
          </a:p>
        </p:txBody>
      </p:sp>
      <p:sp>
        <p:nvSpPr>
          <p:cNvPr id="83" name="Rectangle 7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0:45</a:t>
            </a:r>
          </a:p>
        </p:txBody>
      </p:sp>
      <p:sp>
        <p:nvSpPr>
          <p:cNvPr id="84" name="Rectangle 7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0:44</a:t>
            </a:r>
          </a:p>
        </p:txBody>
      </p:sp>
      <p:sp>
        <p:nvSpPr>
          <p:cNvPr id="85" name="Rectangle 8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0:43</a:t>
            </a:r>
          </a:p>
        </p:txBody>
      </p:sp>
      <p:sp>
        <p:nvSpPr>
          <p:cNvPr id="86" name="Rectangle 8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0:42</a:t>
            </a:r>
          </a:p>
        </p:txBody>
      </p:sp>
      <p:sp>
        <p:nvSpPr>
          <p:cNvPr id="87" name="Rectangle 8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0:41</a:t>
            </a:r>
          </a:p>
        </p:txBody>
      </p:sp>
      <p:sp>
        <p:nvSpPr>
          <p:cNvPr id="88" name="Rectangle 8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0:40</a:t>
            </a:r>
          </a:p>
        </p:txBody>
      </p:sp>
      <p:sp>
        <p:nvSpPr>
          <p:cNvPr id="89" name="Rectangle 8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0:39</a:t>
            </a:r>
          </a:p>
        </p:txBody>
      </p:sp>
      <p:sp>
        <p:nvSpPr>
          <p:cNvPr id="90" name="Rectangle 8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0:38</a:t>
            </a:r>
          </a:p>
        </p:txBody>
      </p:sp>
      <p:sp>
        <p:nvSpPr>
          <p:cNvPr id="91" name="Rectangle 8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0:37</a:t>
            </a:r>
          </a:p>
        </p:txBody>
      </p:sp>
      <p:sp>
        <p:nvSpPr>
          <p:cNvPr id="92" name="Rectangle 8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0:36</a:t>
            </a:r>
          </a:p>
        </p:txBody>
      </p:sp>
      <p:sp>
        <p:nvSpPr>
          <p:cNvPr id="93" name="Rectangle 8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0:35</a:t>
            </a:r>
          </a:p>
        </p:txBody>
      </p:sp>
      <p:sp>
        <p:nvSpPr>
          <p:cNvPr id="94" name="Rectangle 8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0:34</a:t>
            </a:r>
          </a:p>
        </p:txBody>
      </p:sp>
      <p:sp>
        <p:nvSpPr>
          <p:cNvPr id="95" name="Rectangle 9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0:33</a:t>
            </a:r>
          </a:p>
        </p:txBody>
      </p:sp>
      <p:sp>
        <p:nvSpPr>
          <p:cNvPr id="96" name="Rectangle 9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0:32</a:t>
            </a:r>
          </a:p>
        </p:txBody>
      </p:sp>
      <p:sp>
        <p:nvSpPr>
          <p:cNvPr id="97" name="Rectangle 9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0:31</a:t>
            </a:r>
          </a:p>
        </p:txBody>
      </p:sp>
      <p:sp>
        <p:nvSpPr>
          <p:cNvPr id="98" name="Rectangle 9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0:30</a:t>
            </a:r>
          </a:p>
        </p:txBody>
      </p:sp>
      <p:sp>
        <p:nvSpPr>
          <p:cNvPr id="99" name="Rectangle 9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0:29</a:t>
            </a:r>
          </a:p>
        </p:txBody>
      </p:sp>
      <p:sp>
        <p:nvSpPr>
          <p:cNvPr id="100" name="Rectangle 9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0:28</a:t>
            </a:r>
          </a:p>
        </p:txBody>
      </p:sp>
      <p:sp>
        <p:nvSpPr>
          <p:cNvPr id="101" name="Rectangle 9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0:27</a:t>
            </a:r>
          </a:p>
        </p:txBody>
      </p:sp>
      <p:sp>
        <p:nvSpPr>
          <p:cNvPr id="102" name="Rectangle 9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0:26</a:t>
            </a:r>
          </a:p>
        </p:txBody>
      </p:sp>
      <p:sp>
        <p:nvSpPr>
          <p:cNvPr id="103" name="Rectangle 9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0:25</a:t>
            </a:r>
          </a:p>
        </p:txBody>
      </p:sp>
      <p:sp>
        <p:nvSpPr>
          <p:cNvPr id="104" name="Rectangle 9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0:24</a:t>
            </a:r>
          </a:p>
        </p:txBody>
      </p:sp>
      <p:sp>
        <p:nvSpPr>
          <p:cNvPr id="105" name="Rectangle 10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0:23</a:t>
            </a:r>
          </a:p>
        </p:txBody>
      </p:sp>
      <p:sp>
        <p:nvSpPr>
          <p:cNvPr id="106" name="Rectangle 10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0:22</a:t>
            </a:r>
          </a:p>
        </p:txBody>
      </p:sp>
      <p:sp>
        <p:nvSpPr>
          <p:cNvPr id="107" name="Rectangle 10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0:21</a:t>
            </a:r>
          </a:p>
        </p:txBody>
      </p:sp>
      <p:sp>
        <p:nvSpPr>
          <p:cNvPr id="108" name="Rectangle 10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0:20</a:t>
            </a:r>
          </a:p>
        </p:txBody>
      </p:sp>
      <p:sp>
        <p:nvSpPr>
          <p:cNvPr id="109" name="Rectangle 10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0:19</a:t>
            </a:r>
          </a:p>
        </p:txBody>
      </p:sp>
      <p:sp>
        <p:nvSpPr>
          <p:cNvPr id="110" name="Rectangle 10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0:18</a:t>
            </a:r>
          </a:p>
        </p:txBody>
      </p:sp>
      <p:sp>
        <p:nvSpPr>
          <p:cNvPr id="111" name="Rectangle 10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0:17</a:t>
            </a:r>
          </a:p>
        </p:txBody>
      </p:sp>
      <p:sp>
        <p:nvSpPr>
          <p:cNvPr id="112" name="Rectangle 10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0:16</a:t>
            </a:r>
          </a:p>
        </p:txBody>
      </p:sp>
      <p:sp>
        <p:nvSpPr>
          <p:cNvPr id="113" name="Rectangle 10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0:15</a:t>
            </a:r>
          </a:p>
        </p:txBody>
      </p:sp>
      <p:sp>
        <p:nvSpPr>
          <p:cNvPr id="114" name="Rectangle 10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0:14</a:t>
            </a:r>
          </a:p>
        </p:txBody>
      </p:sp>
      <p:sp>
        <p:nvSpPr>
          <p:cNvPr id="115" name="Rectangle 11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0:13</a:t>
            </a:r>
          </a:p>
        </p:txBody>
      </p:sp>
      <p:sp>
        <p:nvSpPr>
          <p:cNvPr id="116" name="Rectangle 11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0:12</a:t>
            </a:r>
          </a:p>
        </p:txBody>
      </p:sp>
      <p:sp>
        <p:nvSpPr>
          <p:cNvPr id="117" name="Rectangle 11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0:11</a:t>
            </a:r>
          </a:p>
        </p:txBody>
      </p:sp>
      <p:sp>
        <p:nvSpPr>
          <p:cNvPr id="118" name="Rectangle 11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0:10</a:t>
            </a:r>
          </a:p>
        </p:txBody>
      </p:sp>
      <p:sp>
        <p:nvSpPr>
          <p:cNvPr id="119" name="Rectangle 11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0:09</a:t>
            </a:r>
          </a:p>
        </p:txBody>
      </p:sp>
      <p:sp>
        <p:nvSpPr>
          <p:cNvPr id="120" name="Rectangle 11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0:08</a:t>
            </a:r>
          </a:p>
        </p:txBody>
      </p:sp>
      <p:sp>
        <p:nvSpPr>
          <p:cNvPr id="121" name="Rectangle 11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0:07</a:t>
            </a:r>
          </a:p>
        </p:txBody>
      </p:sp>
      <p:sp>
        <p:nvSpPr>
          <p:cNvPr id="122" name="Rectangle 11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0:06</a:t>
            </a:r>
          </a:p>
        </p:txBody>
      </p:sp>
      <p:sp>
        <p:nvSpPr>
          <p:cNvPr id="123" name="Rectangle 11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0:05</a:t>
            </a:r>
          </a:p>
        </p:txBody>
      </p:sp>
      <p:sp>
        <p:nvSpPr>
          <p:cNvPr id="124" name="Rectangle 11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0:04</a:t>
            </a:r>
          </a:p>
        </p:txBody>
      </p:sp>
      <p:sp>
        <p:nvSpPr>
          <p:cNvPr id="125" name="Rectangle 12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0:03</a:t>
            </a:r>
          </a:p>
        </p:txBody>
      </p:sp>
      <p:sp>
        <p:nvSpPr>
          <p:cNvPr id="126" name="Rectangle 12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0:02</a:t>
            </a:r>
          </a:p>
        </p:txBody>
      </p:sp>
      <p:sp>
        <p:nvSpPr>
          <p:cNvPr id="127" name="Rectangle 12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0:01</a:t>
            </a:r>
          </a:p>
        </p:txBody>
      </p:sp>
      <p:sp>
        <p:nvSpPr>
          <p:cNvPr id="128" name="Rectangle 12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End</a:t>
            </a:r>
          </a:p>
        </p:txBody>
      </p:sp>
      <p:sp>
        <p:nvSpPr>
          <p:cNvPr id="129" name="Rectangle 123"/>
          <p:cNvSpPr>
            <a:spLocks noChangeArrowheads="1"/>
          </p:cNvSpPr>
          <p:nvPr/>
        </p:nvSpPr>
        <p:spPr bwMode="auto">
          <a:xfrm>
            <a:off x="6690021"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2:00</a:t>
            </a:r>
          </a:p>
        </p:txBody>
      </p:sp>
    </p:spTree>
    <p:extLst>
      <p:ext uri="{BB962C8B-B14F-4D97-AF65-F5344CB8AC3E}">
        <p14:creationId xmlns:p14="http://schemas.microsoft.com/office/powerpoint/2010/main" val="2516994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2"/>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6"/>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7"/>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38"/>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39"/>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0"/>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1"/>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2"/>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43"/>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4"/>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6"/>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7"/>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48"/>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49"/>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1"/>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2"/>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53"/>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4"/>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5"/>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6"/>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7"/>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58"/>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59"/>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0"/>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1"/>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2"/>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63"/>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4"/>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5"/>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6"/>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7"/>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68"/>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69"/>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0"/>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1"/>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2"/>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73"/>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4"/>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5"/>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6"/>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7"/>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78"/>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79"/>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0"/>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1"/>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2"/>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83"/>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4"/>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5"/>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6"/>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7"/>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88"/>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89"/>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0"/>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1"/>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2"/>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93"/>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4"/>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5"/>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6"/>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7"/>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98"/>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99"/>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100"/>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101"/>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102"/>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103"/>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04"/>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05"/>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06"/>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07"/>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08"/>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09"/>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10"/>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11"/>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12"/>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13"/>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14"/>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15"/>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16"/>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17"/>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18"/>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19"/>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20"/>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21"/>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22"/>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23"/>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24"/>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25"/>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26"/>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27"/>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28"/>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5"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7"/>
                                        </p:tgtEl>
                                      </p:cBhvr>
                                    </p:cmd>
                                  </p:childTnLst>
                                </p:cTn>
                              </p:par>
                            </p:childTnLst>
                          </p:cTn>
                        </p:par>
                      </p:childTnLst>
                    </p:cTn>
                  </p:par>
                </p:childTnLst>
              </p:cTn>
              <p:nextCondLst>
                <p:cond evt="onClick" delay="0">
                  <p:tgtEl>
                    <p:spTgt spid="129"/>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2</a:t>
            </a:r>
            <a:endParaRPr lang="en-GB" dirty="0"/>
          </a:p>
        </p:txBody>
      </p:sp>
      <p:sp>
        <p:nvSpPr>
          <p:cNvPr id="5" name="Text Placeholder 4"/>
          <p:cNvSpPr>
            <a:spLocks noGrp="1"/>
          </p:cNvSpPr>
          <p:nvPr>
            <p:ph type="body" idx="1"/>
          </p:nvPr>
        </p:nvSpPr>
        <p:spPr>
          <a:xfrm>
            <a:off x="1079544" y="3712345"/>
            <a:ext cx="7886700" cy="333591"/>
          </a:xfrm>
        </p:spPr>
        <p:txBody>
          <a:bodyPr>
            <a:noAutofit/>
          </a:bodyPr>
          <a:lstStyle/>
          <a:p>
            <a:r>
              <a:rPr lang="en-GB" sz="3200" dirty="0" smtClean="0"/>
              <a:t>What are the advantages of testing vocabulary in sentences?</a:t>
            </a:r>
            <a:endParaRPr lang="en-GB" sz="3200" dirty="0"/>
          </a:p>
        </p:txBody>
      </p:sp>
      <p:pic>
        <p:nvPicPr>
          <p:cNvPr id="6" name="Picture 5"/>
          <p:cNvPicPr>
            <a:picLocks noChangeAspect="1"/>
          </p:cNvPicPr>
          <p:nvPr/>
        </p:nvPicPr>
        <p:blipFill>
          <a:blip r:embed="rId3"/>
          <a:stretch>
            <a:fillRect/>
          </a:stretch>
        </p:blipFill>
        <p:spPr>
          <a:xfrm>
            <a:off x="1079544" y="209144"/>
            <a:ext cx="7431044" cy="3320254"/>
          </a:xfrm>
          <a:prstGeom prst="rect">
            <a:avLst/>
          </a:prstGeom>
        </p:spPr>
      </p:pic>
      <p:sp>
        <p:nvSpPr>
          <p:cNvPr id="2" name="Rectangle 1"/>
          <p:cNvSpPr/>
          <p:nvPr/>
        </p:nvSpPr>
        <p:spPr>
          <a:xfrm>
            <a:off x="237880" y="4672687"/>
            <a:ext cx="8728364" cy="2031325"/>
          </a:xfrm>
          <a:prstGeom prst="rect">
            <a:avLst/>
          </a:prstGeom>
        </p:spPr>
        <p:txBody>
          <a:bodyPr wrap="square">
            <a:spAutoFit/>
          </a:bodyPr>
          <a:lstStyle/>
          <a:p>
            <a:r>
              <a:rPr lang="en-GB" sz="1400" dirty="0"/>
              <a:t>1.  </a:t>
            </a:r>
            <a:r>
              <a:rPr lang="en-GB" sz="1400" dirty="0" smtClean="0"/>
              <a:t>You can focus </a:t>
            </a:r>
            <a:r>
              <a:rPr lang="en-GB" sz="1400" dirty="0"/>
              <a:t>on the small words as well (the, a, in, at, from, of)</a:t>
            </a:r>
            <a:br>
              <a:rPr lang="en-GB" sz="1400" dirty="0"/>
            </a:br>
            <a:r>
              <a:rPr lang="en-GB" sz="1400" dirty="0"/>
              <a:t>2.  You test a lot more verbs</a:t>
            </a:r>
            <a:br>
              <a:rPr lang="en-GB" sz="1400" dirty="0"/>
            </a:br>
            <a:r>
              <a:rPr lang="en-GB" sz="1400" dirty="0"/>
              <a:t>3.  It’s differentiated, so the more able can show you what they can do, but the lower </a:t>
            </a:r>
            <a:r>
              <a:rPr lang="en-GB" sz="1400" dirty="0" err="1"/>
              <a:t>attainers</a:t>
            </a:r>
            <a:r>
              <a:rPr lang="en-GB" sz="1400" dirty="0"/>
              <a:t> can still score very high marks if they’ve learnt the individual words</a:t>
            </a:r>
            <a:br>
              <a:rPr lang="en-GB" sz="1400" dirty="0"/>
            </a:br>
            <a:r>
              <a:rPr lang="en-GB" sz="1400" dirty="0"/>
              <a:t>4.  You can recycle a lot of key structures to refresh them in learners’ minds.</a:t>
            </a:r>
          </a:p>
          <a:p>
            <a:r>
              <a:rPr lang="en-GB" sz="1400" dirty="0"/>
              <a:t>5.  It’s low stakes testing of material that you hope will be in their long-term memory – pupils are not stressed by it as they know only the ‘purple’ text is point-scoring.</a:t>
            </a:r>
            <a:br>
              <a:rPr lang="en-GB" sz="1400" dirty="0"/>
            </a:br>
            <a:r>
              <a:rPr lang="en-GB" sz="1400" dirty="0"/>
              <a:t>6.  It gives you a lot of diagnostic information as the teacher to base future planning on.</a:t>
            </a:r>
            <a:br>
              <a:rPr lang="en-GB" sz="1400" dirty="0"/>
            </a:br>
            <a:r>
              <a:rPr lang="en-GB" sz="1400" dirty="0"/>
              <a:t>7.  </a:t>
            </a:r>
            <a:r>
              <a:rPr lang="en-GB" sz="1400" dirty="0" smtClean="0"/>
              <a:t>Independent </a:t>
            </a:r>
            <a:r>
              <a:rPr lang="en-GB" sz="1400" dirty="0"/>
              <a:t>sentence building is tested in both speaking and writing in the new GCSE.</a:t>
            </a:r>
          </a:p>
        </p:txBody>
      </p:sp>
    </p:spTree>
    <p:extLst>
      <p:ext uri="{BB962C8B-B14F-4D97-AF65-F5344CB8AC3E}">
        <p14:creationId xmlns:p14="http://schemas.microsoft.com/office/powerpoint/2010/main" val="359781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solidFill>
                  <a:srgbClr val="FF0066"/>
                </a:solidFill>
              </a:rPr>
              <a:t>Verbs (infinitive lexicon and application)</a:t>
            </a:r>
          </a:p>
          <a:p>
            <a:r>
              <a:rPr lang="en-GB" dirty="0" smtClean="0"/>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03444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3" name="Title 3"/>
          <p:cNvSpPr txBox="1">
            <a:spLocks/>
          </p:cNvSpPr>
          <p:nvPr/>
        </p:nvSpPr>
        <p:spPr>
          <a:xfrm>
            <a:off x="628650" y="982346"/>
            <a:ext cx="7886700" cy="708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solidFill>
                  <a:prstClr val="black"/>
                </a:solidFill>
              </a:rPr>
              <a:t>Verbs</a:t>
            </a:r>
            <a:endParaRPr lang="en-GB" dirty="0">
              <a:solidFill>
                <a:prstClr val="black"/>
              </a:solidFill>
            </a:endParaRPr>
          </a:p>
        </p:txBody>
      </p:sp>
      <p:sp>
        <p:nvSpPr>
          <p:cNvPr id="4" name="Content Placeholder 4"/>
          <p:cNvSpPr txBox="1">
            <a:spLocks/>
          </p:cNvSpPr>
          <p:nvPr/>
        </p:nvSpPr>
        <p:spPr>
          <a:xfrm>
            <a:off x="628650" y="1825625"/>
            <a:ext cx="7886700" cy="2893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solidFill>
                  <a:prstClr val="black"/>
                </a:solidFill>
              </a:rPr>
              <a:t>In the early stages of a language course, particular attention should be paid to the planned building of pupils’ verb lexicon, focussing on the meaning of the stem or infinitive form of common verbs.  A strong basic verb lexicon has been found to relate positively to pupils’ ability to learn to manipulate those verbs at later stages.</a:t>
            </a:r>
            <a:endParaRPr lang="en-GB" dirty="0">
              <a:solidFill>
                <a:prstClr val="black"/>
              </a:solidFill>
            </a:endParaRPr>
          </a:p>
        </p:txBody>
      </p:sp>
      <p:sp>
        <p:nvSpPr>
          <p:cNvPr id="5" name="Rectangle 4"/>
          <p:cNvSpPr/>
          <p:nvPr/>
        </p:nvSpPr>
        <p:spPr>
          <a:xfrm>
            <a:off x="3697851" y="6297776"/>
            <a:ext cx="5382627" cy="400110"/>
          </a:xfrm>
          <a:prstGeom prst="rect">
            <a:avLst/>
          </a:prstGeom>
        </p:spPr>
        <p:txBody>
          <a:bodyPr wrap="none">
            <a:spAutoFit/>
          </a:bodyPr>
          <a:lstStyle/>
          <a:p>
            <a:pPr>
              <a:defRPr/>
            </a:pPr>
            <a:r>
              <a:rPr lang="en-GB" sz="2000" i="1" kern="0" dirty="0" smtClean="0">
                <a:solidFill>
                  <a:prstClr val="black"/>
                </a:solidFill>
                <a:ea typeface="Calibri" panose="020F0502020204030204" pitchFamily="34" charset="0"/>
                <a:cs typeface="Times New Roman" panose="02020603050405020304" pitchFamily="18" charset="0"/>
              </a:rPr>
              <a:t>p.10 MFL Pedagogy Review Report November 2016</a:t>
            </a:r>
            <a:endParaRPr lang="en-GB" sz="2000" i="1" kern="0" dirty="0" smtClean="0">
              <a:solidFill>
                <a:prstClr val="black"/>
              </a:solidFill>
            </a:endParaRPr>
          </a:p>
        </p:txBody>
      </p:sp>
    </p:spTree>
    <p:extLst>
      <p:ext uri="{BB962C8B-B14F-4D97-AF65-F5344CB8AC3E}">
        <p14:creationId xmlns:p14="http://schemas.microsoft.com/office/powerpoint/2010/main" val="4017070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925" y="1412966"/>
            <a:ext cx="7886700" cy="2852737"/>
          </a:xfrm>
        </p:spPr>
        <p:txBody>
          <a:bodyPr/>
          <a:lstStyle/>
          <a:p>
            <a:r>
              <a:rPr lang="en-GB" dirty="0" smtClean="0"/>
              <a:t>3</a:t>
            </a:r>
            <a:endParaRPr lang="en-GB" dirty="0"/>
          </a:p>
        </p:txBody>
      </p:sp>
      <p:sp>
        <p:nvSpPr>
          <p:cNvPr id="5" name="Text Placeholder 4"/>
          <p:cNvSpPr>
            <a:spLocks noGrp="1"/>
          </p:cNvSpPr>
          <p:nvPr>
            <p:ph type="body" idx="1"/>
          </p:nvPr>
        </p:nvSpPr>
        <p:spPr>
          <a:xfrm>
            <a:off x="1079544" y="3580609"/>
            <a:ext cx="8064456" cy="3277391"/>
          </a:xfrm>
        </p:spPr>
        <p:txBody>
          <a:bodyPr>
            <a:noAutofit/>
          </a:bodyPr>
          <a:lstStyle/>
          <a:p>
            <a:r>
              <a:rPr lang="en-GB" sz="2800" dirty="0"/>
              <a:t> </a:t>
            </a:r>
            <a:r>
              <a:rPr lang="en-GB" sz="2800" dirty="0" smtClean="0"/>
              <a:t>Note down the infinitive verbs that Y7 (or 8 or 9 or 10) have learnt this year.</a:t>
            </a:r>
            <a:br>
              <a:rPr lang="en-GB" sz="2800" dirty="0" smtClean="0"/>
            </a:br>
            <a:r>
              <a:rPr lang="en-GB" sz="2800" dirty="0" smtClean="0"/>
              <a:t>How aware are the pupils of their verb lexicon?</a:t>
            </a:r>
          </a:p>
          <a:p>
            <a:r>
              <a:rPr lang="en-GB" sz="2800" dirty="0" smtClean="0"/>
              <a:t>Do they have opportunities to revisit, recycle, and reuse these verbs often (and in different tenses?)</a:t>
            </a:r>
            <a:endParaRPr lang="en-GB" sz="2800" dirty="0"/>
          </a:p>
        </p:txBody>
      </p:sp>
      <p:pic>
        <p:nvPicPr>
          <p:cNvPr id="6" name="Picture 5"/>
          <p:cNvPicPr>
            <a:picLocks noChangeAspect="1"/>
          </p:cNvPicPr>
          <p:nvPr/>
        </p:nvPicPr>
        <p:blipFill>
          <a:blip r:embed="rId6"/>
          <a:stretch>
            <a:fillRect/>
          </a:stretch>
        </p:blipFill>
        <p:spPr>
          <a:xfrm>
            <a:off x="1079544" y="209144"/>
            <a:ext cx="7431044" cy="3320254"/>
          </a:xfrm>
          <a:prstGeom prst="rect">
            <a:avLst/>
          </a:prstGeom>
        </p:spPr>
      </p:pic>
      <p:pic>
        <p:nvPicPr>
          <p:cNvPr id="7" name="MS9102194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734052" y="6067710"/>
            <a:ext cx="244475" cy="244475"/>
          </a:xfrm>
          <a:prstGeom prst="rect">
            <a:avLst/>
          </a:prstGeom>
        </p:spPr>
      </p:pic>
      <p:sp>
        <p:nvSpPr>
          <p:cNvPr id="8" name="Rectangle 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2:00</a:t>
            </a:r>
          </a:p>
        </p:txBody>
      </p:sp>
      <p:sp>
        <p:nvSpPr>
          <p:cNvPr id="9" name="Rectangle 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1:59</a:t>
            </a:r>
          </a:p>
        </p:txBody>
      </p:sp>
      <p:sp>
        <p:nvSpPr>
          <p:cNvPr id="10" name="Rectangle 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1:58</a:t>
            </a:r>
          </a:p>
        </p:txBody>
      </p:sp>
      <p:sp>
        <p:nvSpPr>
          <p:cNvPr id="11" name="Rectangle 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1:57</a:t>
            </a:r>
          </a:p>
        </p:txBody>
      </p:sp>
      <p:sp>
        <p:nvSpPr>
          <p:cNvPr id="12" name="Rectangle 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1:56</a:t>
            </a:r>
          </a:p>
        </p:txBody>
      </p:sp>
      <p:sp>
        <p:nvSpPr>
          <p:cNvPr id="13" name="Rectangle 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1:55</a:t>
            </a:r>
          </a:p>
        </p:txBody>
      </p:sp>
      <p:sp>
        <p:nvSpPr>
          <p:cNvPr id="14" name="Rectangle 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1:54</a:t>
            </a:r>
          </a:p>
        </p:txBody>
      </p:sp>
      <p:sp>
        <p:nvSpPr>
          <p:cNvPr id="15" name="Rectangle 1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1:53</a:t>
            </a:r>
          </a:p>
        </p:txBody>
      </p:sp>
      <p:sp>
        <p:nvSpPr>
          <p:cNvPr id="16" name="Rectangle 1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1:52</a:t>
            </a:r>
          </a:p>
        </p:txBody>
      </p:sp>
      <p:sp>
        <p:nvSpPr>
          <p:cNvPr id="17" name="Rectangle 1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1:51</a:t>
            </a:r>
          </a:p>
        </p:txBody>
      </p:sp>
      <p:sp>
        <p:nvSpPr>
          <p:cNvPr id="18" name="Rectangle 1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1:50</a:t>
            </a:r>
          </a:p>
        </p:txBody>
      </p:sp>
      <p:sp>
        <p:nvSpPr>
          <p:cNvPr id="19" name="Rectangle 1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1:49</a:t>
            </a:r>
          </a:p>
        </p:txBody>
      </p:sp>
      <p:sp>
        <p:nvSpPr>
          <p:cNvPr id="20" name="Rectangle 1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1:48</a:t>
            </a:r>
          </a:p>
        </p:txBody>
      </p:sp>
      <p:sp>
        <p:nvSpPr>
          <p:cNvPr id="21" name="Rectangle 1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1:47</a:t>
            </a:r>
          </a:p>
        </p:txBody>
      </p:sp>
      <p:sp>
        <p:nvSpPr>
          <p:cNvPr id="22" name="Rectangle 1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1:46</a:t>
            </a:r>
          </a:p>
        </p:txBody>
      </p:sp>
      <p:sp>
        <p:nvSpPr>
          <p:cNvPr id="23" name="Rectangle 1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1:45</a:t>
            </a:r>
          </a:p>
        </p:txBody>
      </p:sp>
      <p:sp>
        <p:nvSpPr>
          <p:cNvPr id="24" name="Rectangle 1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1:44</a:t>
            </a:r>
          </a:p>
        </p:txBody>
      </p:sp>
      <p:sp>
        <p:nvSpPr>
          <p:cNvPr id="25" name="Rectangle 2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1:43</a:t>
            </a:r>
          </a:p>
        </p:txBody>
      </p:sp>
      <p:sp>
        <p:nvSpPr>
          <p:cNvPr id="26" name="Rectangle 2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1:42</a:t>
            </a:r>
          </a:p>
        </p:txBody>
      </p:sp>
      <p:sp>
        <p:nvSpPr>
          <p:cNvPr id="27" name="Rectangle 2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1:41</a:t>
            </a:r>
          </a:p>
        </p:txBody>
      </p:sp>
      <p:sp>
        <p:nvSpPr>
          <p:cNvPr id="28" name="Rectangle 2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1:40</a:t>
            </a:r>
          </a:p>
        </p:txBody>
      </p:sp>
      <p:sp>
        <p:nvSpPr>
          <p:cNvPr id="29" name="Rectangle 2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1:39</a:t>
            </a:r>
          </a:p>
        </p:txBody>
      </p:sp>
      <p:sp>
        <p:nvSpPr>
          <p:cNvPr id="30" name="Rectangle 2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1:38</a:t>
            </a:r>
          </a:p>
        </p:txBody>
      </p:sp>
      <p:sp>
        <p:nvSpPr>
          <p:cNvPr id="31" name="Rectangle 2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1:37</a:t>
            </a:r>
          </a:p>
        </p:txBody>
      </p:sp>
      <p:sp>
        <p:nvSpPr>
          <p:cNvPr id="32" name="Rectangle 2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1:36</a:t>
            </a:r>
          </a:p>
        </p:txBody>
      </p:sp>
      <p:sp>
        <p:nvSpPr>
          <p:cNvPr id="33" name="Rectangle 2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1:35</a:t>
            </a:r>
          </a:p>
        </p:txBody>
      </p:sp>
      <p:sp>
        <p:nvSpPr>
          <p:cNvPr id="34" name="Rectangle 2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1:34</a:t>
            </a:r>
          </a:p>
        </p:txBody>
      </p:sp>
      <p:sp>
        <p:nvSpPr>
          <p:cNvPr id="35" name="Rectangle 3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1:33</a:t>
            </a:r>
          </a:p>
        </p:txBody>
      </p:sp>
      <p:sp>
        <p:nvSpPr>
          <p:cNvPr id="36" name="Rectangle 3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1:32</a:t>
            </a:r>
          </a:p>
        </p:txBody>
      </p:sp>
      <p:sp>
        <p:nvSpPr>
          <p:cNvPr id="37" name="Rectangle 3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1:31</a:t>
            </a:r>
          </a:p>
        </p:txBody>
      </p:sp>
      <p:sp>
        <p:nvSpPr>
          <p:cNvPr id="38" name="Rectangle 3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1:30</a:t>
            </a:r>
          </a:p>
        </p:txBody>
      </p:sp>
      <p:sp>
        <p:nvSpPr>
          <p:cNvPr id="39" name="Rectangle 3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1:29</a:t>
            </a:r>
          </a:p>
        </p:txBody>
      </p:sp>
      <p:sp>
        <p:nvSpPr>
          <p:cNvPr id="40" name="Rectangle 3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1:28</a:t>
            </a:r>
          </a:p>
        </p:txBody>
      </p:sp>
      <p:sp>
        <p:nvSpPr>
          <p:cNvPr id="41" name="Rectangle 3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1:27</a:t>
            </a:r>
          </a:p>
        </p:txBody>
      </p:sp>
      <p:sp>
        <p:nvSpPr>
          <p:cNvPr id="42" name="Rectangle 3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1:26</a:t>
            </a:r>
          </a:p>
        </p:txBody>
      </p:sp>
      <p:sp>
        <p:nvSpPr>
          <p:cNvPr id="43" name="Rectangle 3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1:25</a:t>
            </a:r>
          </a:p>
        </p:txBody>
      </p:sp>
      <p:sp>
        <p:nvSpPr>
          <p:cNvPr id="44" name="Rectangle 3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1:24</a:t>
            </a:r>
          </a:p>
        </p:txBody>
      </p:sp>
      <p:sp>
        <p:nvSpPr>
          <p:cNvPr id="45" name="Rectangle 4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1:23</a:t>
            </a:r>
          </a:p>
        </p:txBody>
      </p:sp>
      <p:sp>
        <p:nvSpPr>
          <p:cNvPr id="46" name="Rectangle 4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1:22</a:t>
            </a:r>
          </a:p>
        </p:txBody>
      </p:sp>
      <p:sp>
        <p:nvSpPr>
          <p:cNvPr id="47" name="Rectangle 4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1:21</a:t>
            </a:r>
          </a:p>
        </p:txBody>
      </p:sp>
      <p:sp>
        <p:nvSpPr>
          <p:cNvPr id="48" name="Rectangle 4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1:20</a:t>
            </a:r>
          </a:p>
        </p:txBody>
      </p:sp>
      <p:sp>
        <p:nvSpPr>
          <p:cNvPr id="49" name="Rectangle 4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1:19</a:t>
            </a:r>
          </a:p>
        </p:txBody>
      </p:sp>
      <p:sp>
        <p:nvSpPr>
          <p:cNvPr id="50" name="Rectangle 4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1:18</a:t>
            </a:r>
          </a:p>
        </p:txBody>
      </p:sp>
      <p:sp>
        <p:nvSpPr>
          <p:cNvPr id="51" name="Rectangle 4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1:17</a:t>
            </a:r>
          </a:p>
        </p:txBody>
      </p:sp>
      <p:sp>
        <p:nvSpPr>
          <p:cNvPr id="52" name="Rectangle 4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1:16</a:t>
            </a:r>
          </a:p>
        </p:txBody>
      </p:sp>
      <p:sp>
        <p:nvSpPr>
          <p:cNvPr id="53" name="Rectangle 4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1:15</a:t>
            </a:r>
          </a:p>
        </p:txBody>
      </p:sp>
      <p:sp>
        <p:nvSpPr>
          <p:cNvPr id="54" name="Rectangle 4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1:14</a:t>
            </a:r>
          </a:p>
        </p:txBody>
      </p:sp>
      <p:sp>
        <p:nvSpPr>
          <p:cNvPr id="55" name="Rectangle 5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1:13</a:t>
            </a:r>
          </a:p>
        </p:txBody>
      </p:sp>
      <p:sp>
        <p:nvSpPr>
          <p:cNvPr id="56" name="Rectangle 5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1:12</a:t>
            </a:r>
          </a:p>
        </p:txBody>
      </p:sp>
      <p:sp>
        <p:nvSpPr>
          <p:cNvPr id="57" name="Rectangle 5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1:11</a:t>
            </a:r>
          </a:p>
        </p:txBody>
      </p:sp>
      <p:sp>
        <p:nvSpPr>
          <p:cNvPr id="58" name="Rectangle 5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1:10</a:t>
            </a:r>
          </a:p>
        </p:txBody>
      </p:sp>
      <p:sp>
        <p:nvSpPr>
          <p:cNvPr id="59" name="Rectangle 54"/>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1:09</a:t>
            </a:r>
          </a:p>
        </p:txBody>
      </p:sp>
      <p:sp>
        <p:nvSpPr>
          <p:cNvPr id="60" name="Rectangle 55"/>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1:08</a:t>
            </a:r>
          </a:p>
        </p:txBody>
      </p:sp>
      <p:sp>
        <p:nvSpPr>
          <p:cNvPr id="61" name="Rectangle 56"/>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1:07</a:t>
            </a:r>
          </a:p>
        </p:txBody>
      </p:sp>
      <p:sp>
        <p:nvSpPr>
          <p:cNvPr id="62" name="Rectangle 57"/>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1:06</a:t>
            </a:r>
          </a:p>
        </p:txBody>
      </p:sp>
      <p:sp>
        <p:nvSpPr>
          <p:cNvPr id="63" name="Rectangle 58"/>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1:05</a:t>
            </a:r>
          </a:p>
        </p:txBody>
      </p:sp>
      <p:sp>
        <p:nvSpPr>
          <p:cNvPr id="64" name="Rectangle 59"/>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1:04</a:t>
            </a:r>
          </a:p>
        </p:txBody>
      </p:sp>
      <p:sp>
        <p:nvSpPr>
          <p:cNvPr id="65" name="Rectangle 60"/>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1:03</a:t>
            </a:r>
          </a:p>
        </p:txBody>
      </p:sp>
      <p:sp>
        <p:nvSpPr>
          <p:cNvPr id="66" name="Rectangle 61"/>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1:02</a:t>
            </a:r>
          </a:p>
        </p:txBody>
      </p:sp>
      <p:sp>
        <p:nvSpPr>
          <p:cNvPr id="67" name="Rectangle 62"/>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1:01</a:t>
            </a:r>
          </a:p>
        </p:txBody>
      </p:sp>
      <p:sp>
        <p:nvSpPr>
          <p:cNvPr id="68" name="Rectangle 63"/>
          <p:cNvSpPr>
            <a:spLocks noChangeArrowheads="1"/>
          </p:cNvSpPr>
          <p:nvPr/>
        </p:nvSpPr>
        <p:spPr bwMode="auto">
          <a:xfrm>
            <a:off x="6690022" y="5689439"/>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1:00</a:t>
            </a:r>
          </a:p>
        </p:txBody>
      </p:sp>
      <p:sp>
        <p:nvSpPr>
          <p:cNvPr id="69" name="Rectangle 6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0:59</a:t>
            </a:r>
          </a:p>
        </p:txBody>
      </p:sp>
      <p:sp>
        <p:nvSpPr>
          <p:cNvPr id="70" name="Rectangle 6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0:58</a:t>
            </a:r>
          </a:p>
        </p:txBody>
      </p:sp>
      <p:sp>
        <p:nvSpPr>
          <p:cNvPr id="71" name="Rectangle 6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0:57</a:t>
            </a:r>
          </a:p>
        </p:txBody>
      </p:sp>
      <p:sp>
        <p:nvSpPr>
          <p:cNvPr id="72" name="Rectangle 6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0:56</a:t>
            </a:r>
          </a:p>
        </p:txBody>
      </p:sp>
      <p:sp>
        <p:nvSpPr>
          <p:cNvPr id="73" name="Rectangle 6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0:55</a:t>
            </a:r>
          </a:p>
        </p:txBody>
      </p:sp>
      <p:sp>
        <p:nvSpPr>
          <p:cNvPr id="74" name="Rectangle 6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0:54</a:t>
            </a:r>
          </a:p>
        </p:txBody>
      </p:sp>
      <p:sp>
        <p:nvSpPr>
          <p:cNvPr id="75" name="Rectangle 7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0:53</a:t>
            </a:r>
          </a:p>
        </p:txBody>
      </p:sp>
      <p:sp>
        <p:nvSpPr>
          <p:cNvPr id="76" name="Rectangle 7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0:52</a:t>
            </a:r>
          </a:p>
        </p:txBody>
      </p:sp>
      <p:sp>
        <p:nvSpPr>
          <p:cNvPr id="77" name="Rectangle 7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0:51</a:t>
            </a:r>
          </a:p>
        </p:txBody>
      </p:sp>
      <p:sp>
        <p:nvSpPr>
          <p:cNvPr id="78" name="Rectangle 7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0:50</a:t>
            </a:r>
          </a:p>
        </p:txBody>
      </p:sp>
      <p:sp>
        <p:nvSpPr>
          <p:cNvPr id="79" name="Rectangle 7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0:49</a:t>
            </a:r>
          </a:p>
        </p:txBody>
      </p:sp>
      <p:sp>
        <p:nvSpPr>
          <p:cNvPr id="80" name="Rectangle 7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0:48</a:t>
            </a:r>
          </a:p>
        </p:txBody>
      </p:sp>
      <p:sp>
        <p:nvSpPr>
          <p:cNvPr id="81" name="Rectangle 7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0:47</a:t>
            </a:r>
          </a:p>
        </p:txBody>
      </p:sp>
      <p:sp>
        <p:nvSpPr>
          <p:cNvPr id="82" name="Rectangle 7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0:46</a:t>
            </a:r>
          </a:p>
        </p:txBody>
      </p:sp>
      <p:sp>
        <p:nvSpPr>
          <p:cNvPr id="83" name="Rectangle 7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0:45</a:t>
            </a:r>
          </a:p>
        </p:txBody>
      </p:sp>
      <p:sp>
        <p:nvSpPr>
          <p:cNvPr id="84" name="Rectangle 7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0:44</a:t>
            </a:r>
          </a:p>
        </p:txBody>
      </p:sp>
      <p:sp>
        <p:nvSpPr>
          <p:cNvPr id="85" name="Rectangle 8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0:43</a:t>
            </a:r>
          </a:p>
        </p:txBody>
      </p:sp>
      <p:sp>
        <p:nvSpPr>
          <p:cNvPr id="86" name="Rectangle 8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0:42</a:t>
            </a:r>
          </a:p>
        </p:txBody>
      </p:sp>
      <p:sp>
        <p:nvSpPr>
          <p:cNvPr id="87" name="Rectangle 8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0:41</a:t>
            </a:r>
          </a:p>
        </p:txBody>
      </p:sp>
      <p:sp>
        <p:nvSpPr>
          <p:cNvPr id="88" name="Rectangle 8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0:40</a:t>
            </a:r>
          </a:p>
        </p:txBody>
      </p:sp>
      <p:sp>
        <p:nvSpPr>
          <p:cNvPr id="89" name="Rectangle 8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0:39</a:t>
            </a:r>
          </a:p>
        </p:txBody>
      </p:sp>
      <p:sp>
        <p:nvSpPr>
          <p:cNvPr id="90" name="Rectangle 8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0:38</a:t>
            </a:r>
          </a:p>
        </p:txBody>
      </p:sp>
      <p:sp>
        <p:nvSpPr>
          <p:cNvPr id="91" name="Rectangle 8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0:37</a:t>
            </a:r>
          </a:p>
        </p:txBody>
      </p:sp>
      <p:sp>
        <p:nvSpPr>
          <p:cNvPr id="92" name="Rectangle 8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0:36</a:t>
            </a:r>
          </a:p>
        </p:txBody>
      </p:sp>
      <p:sp>
        <p:nvSpPr>
          <p:cNvPr id="93" name="Rectangle 8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0:35</a:t>
            </a:r>
          </a:p>
        </p:txBody>
      </p:sp>
      <p:sp>
        <p:nvSpPr>
          <p:cNvPr id="94" name="Rectangle 8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0:34</a:t>
            </a:r>
          </a:p>
        </p:txBody>
      </p:sp>
      <p:sp>
        <p:nvSpPr>
          <p:cNvPr id="95" name="Rectangle 9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0:33</a:t>
            </a:r>
          </a:p>
        </p:txBody>
      </p:sp>
      <p:sp>
        <p:nvSpPr>
          <p:cNvPr id="96" name="Rectangle 9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0:32</a:t>
            </a:r>
          </a:p>
        </p:txBody>
      </p:sp>
      <p:sp>
        <p:nvSpPr>
          <p:cNvPr id="97" name="Rectangle 9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0:31</a:t>
            </a:r>
          </a:p>
        </p:txBody>
      </p:sp>
      <p:sp>
        <p:nvSpPr>
          <p:cNvPr id="98" name="Rectangle 9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0:30</a:t>
            </a:r>
          </a:p>
        </p:txBody>
      </p:sp>
      <p:sp>
        <p:nvSpPr>
          <p:cNvPr id="99" name="Rectangle 9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0:29</a:t>
            </a:r>
          </a:p>
        </p:txBody>
      </p:sp>
      <p:sp>
        <p:nvSpPr>
          <p:cNvPr id="100" name="Rectangle 9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0:28</a:t>
            </a:r>
          </a:p>
        </p:txBody>
      </p:sp>
      <p:sp>
        <p:nvSpPr>
          <p:cNvPr id="101" name="Rectangle 9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0:27</a:t>
            </a:r>
          </a:p>
        </p:txBody>
      </p:sp>
      <p:sp>
        <p:nvSpPr>
          <p:cNvPr id="102" name="Rectangle 9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0:26</a:t>
            </a:r>
          </a:p>
        </p:txBody>
      </p:sp>
      <p:sp>
        <p:nvSpPr>
          <p:cNvPr id="103" name="Rectangle 9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0:25</a:t>
            </a:r>
          </a:p>
        </p:txBody>
      </p:sp>
      <p:sp>
        <p:nvSpPr>
          <p:cNvPr id="104" name="Rectangle 9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0:24</a:t>
            </a:r>
          </a:p>
        </p:txBody>
      </p:sp>
      <p:sp>
        <p:nvSpPr>
          <p:cNvPr id="105" name="Rectangle 10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0:23</a:t>
            </a:r>
          </a:p>
        </p:txBody>
      </p:sp>
      <p:sp>
        <p:nvSpPr>
          <p:cNvPr id="106" name="Rectangle 10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0:22</a:t>
            </a:r>
          </a:p>
        </p:txBody>
      </p:sp>
      <p:sp>
        <p:nvSpPr>
          <p:cNvPr id="107" name="Rectangle 10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0:21</a:t>
            </a:r>
          </a:p>
        </p:txBody>
      </p:sp>
      <p:sp>
        <p:nvSpPr>
          <p:cNvPr id="108" name="Rectangle 10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0:20</a:t>
            </a:r>
          </a:p>
        </p:txBody>
      </p:sp>
      <p:sp>
        <p:nvSpPr>
          <p:cNvPr id="109" name="Rectangle 10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0:19</a:t>
            </a:r>
          </a:p>
        </p:txBody>
      </p:sp>
      <p:sp>
        <p:nvSpPr>
          <p:cNvPr id="110" name="Rectangle 10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0:18</a:t>
            </a:r>
          </a:p>
        </p:txBody>
      </p:sp>
      <p:sp>
        <p:nvSpPr>
          <p:cNvPr id="111" name="Rectangle 10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0:17</a:t>
            </a:r>
          </a:p>
        </p:txBody>
      </p:sp>
      <p:sp>
        <p:nvSpPr>
          <p:cNvPr id="112" name="Rectangle 10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0:16</a:t>
            </a:r>
          </a:p>
        </p:txBody>
      </p:sp>
      <p:sp>
        <p:nvSpPr>
          <p:cNvPr id="113" name="Rectangle 10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0:15</a:t>
            </a:r>
          </a:p>
        </p:txBody>
      </p:sp>
      <p:sp>
        <p:nvSpPr>
          <p:cNvPr id="114" name="Rectangle 10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0:14</a:t>
            </a:r>
          </a:p>
        </p:txBody>
      </p:sp>
      <p:sp>
        <p:nvSpPr>
          <p:cNvPr id="115" name="Rectangle 11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0:13</a:t>
            </a:r>
          </a:p>
        </p:txBody>
      </p:sp>
      <p:sp>
        <p:nvSpPr>
          <p:cNvPr id="116" name="Rectangle 11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0:12</a:t>
            </a:r>
          </a:p>
        </p:txBody>
      </p:sp>
      <p:sp>
        <p:nvSpPr>
          <p:cNvPr id="117" name="Rectangle 11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0:11</a:t>
            </a:r>
          </a:p>
        </p:txBody>
      </p:sp>
      <p:sp>
        <p:nvSpPr>
          <p:cNvPr id="118" name="Rectangle 11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0:10</a:t>
            </a:r>
          </a:p>
        </p:txBody>
      </p:sp>
      <p:sp>
        <p:nvSpPr>
          <p:cNvPr id="119" name="Rectangle 114"/>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0:09</a:t>
            </a:r>
          </a:p>
        </p:txBody>
      </p:sp>
      <p:sp>
        <p:nvSpPr>
          <p:cNvPr id="120" name="Rectangle 115"/>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0:08</a:t>
            </a:r>
          </a:p>
        </p:txBody>
      </p:sp>
      <p:sp>
        <p:nvSpPr>
          <p:cNvPr id="121" name="Rectangle 116"/>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0:07</a:t>
            </a:r>
          </a:p>
        </p:txBody>
      </p:sp>
      <p:sp>
        <p:nvSpPr>
          <p:cNvPr id="122" name="Rectangle 117"/>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0:06</a:t>
            </a:r>
          </a:p>
        </p:txBody>
      </p:sp>
      <p:sp>
        <p:nvSpPr>
          <p:cNvPr id="123" name="Rectangle 118"/>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0:05</a:t>
            </a:r>
          </a:p>
        </p:txBody>
      </p:sp>
      <p:sp>
        <p:nvSpPr>
          <p:cNvPr id="124" name="Rectangle 119"/>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0:04</a:t>
            </a:r>
          </a:p>
        </p:txBody>
      </p:sp>
      <p:sp>
        <p:nvSpPr>
          <p:cNvPr id="125" name="Rectangle 120"/>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0:03</a:t>
            </a:r>
          </a:p>
        </p:txBody>
      </p:sp>
      <p:sp>
        <p:nvSpPr>
          <p:cNvPr id="126" name="Rectangle 121"/>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0:02</a:t>
            </a:r>
          </a:p>
        </p:txBody>
      </p:sp>
      <p:sp>
        <p:nvSpPr>
          <p:cNvPr id="127" name="Rectangle 122"/>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0:01</a:t>
            </a:r>
          </a:p>
        </p:txBody>
      </p:sp>
      <p:sp>
        <p:nvSpPr>
          <p:cNvPr id="128" name="Rectangle 123"/>
          <p:cNvSpPr>
            <a:spLocks noChangeArrowheads="1"/>
          </p:cNvSpPr>
          <p:nvPr/>
        </p:nvSpPr>
        <p:spPr bwMode="auto">
          <a:xfrm>
            <a:off x="6690022"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End</a:t>
            </a:r>
          </a:p>
        </p:txBody>
      </p:sp>
      <p:sp>
        <p:nvSpPr>
          <p:cNvPr id="129" name="Rectangle 123"/>
          <p:cNvSpPr>
            <a:spLocks noChangeArrowheads="1"/>
          </p:cNvSpPr>
          <p:nvPr/>
        </p:nvSpPr>
        <p:spPr bwMode="auto">
          <a:xfrm>
            <a:off x="6690021" y="5689439"/>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2:00</a:t>
            </a:r>
          </a:p>
        </p:txBody>
      </p:sp>
    </p:spTree>
    <p:extLst>
      <p:ext uri="{BB962C8B-B14F-4D97-AF65-F5344CB8AC3E}">
        <p14:creationId xmlns:p14="http://schemas.microsoft.com/office/powerpoint/2010/main" val="874416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2"/>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6"/>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7"/>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38"/>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39"/>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0"/>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1"/>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2"/>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43"/>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4"/>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6"/>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7"/>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48"/>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49"/>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1"/>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2"/>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53"/>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4"/>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5"/>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6"/>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7"/>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58"/>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59"/>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0"/>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1"/>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2"/>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63"/>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4"/>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5"/>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6"/>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7"/>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68"/>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69"/>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0"/>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1"/>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2"/>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73"/>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4"/>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5"/>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6"/>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7"/>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78"/>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79"/>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0"/>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1"/>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2"/>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83"/>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4"/>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5"/>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6"/>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7"/>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88"/>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89"/>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0"/>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1"/>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2"/>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93"/>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4"/>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5"/>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6"/>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7"/>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98"/>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99"/>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100"/>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101"/>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102"/>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103"/>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04"/>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05"/>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06"/>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07"/>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08"/>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09"/>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10"/>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11"/>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12"/>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13"/>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14"/>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15"/>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16"/>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17"/>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18"/>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19"/>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20"/>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21"/>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22"/>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23"/>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24"/>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25"/>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26"/>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27"/>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28"/>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5"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7"/>
                                        </p:tgtEl>
                                      </p:cBhvr>
                                    </p:cmd>
                                  </p:childTnLst>
                                </p:cTn>
                              </p:par>
                            </p:childTnLst>
                          </p:cTn>
                        </p:par>
                      </p:childTnLst>
                    </p:cTn>
                  </p:par>
                </p:childTnLst>
              </p:cTn>
              <p:nextCondLst>
                <p:cond evt="onClick" delay="0">
                  <p:tgtEl>
                    <p:spTgt spid="129"/>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33803" y="222284"/>
          <a:ext cx="4053872" cy="6400800"/>
        </p:xfrm>
        <a:graphic>
          <a:graphicData uri="http://schemas.openxmlformats.org/drawingml/2006/table">
            <a:tbl>
              <a:tblPr firstRow="1" bandRow="1">
                <a:tableStyleId>{5940675A-B579-460E-94D1-54222C63F5DA}</a:tableStyleId>
              </a:tblPr>
              <a:tblGrid>
                <a:gridCol w="1994800"/>
                <a:gridCol w="2059072"/>
              </a:tblGrid>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ayud</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llev</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bail</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mand</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cant</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mont</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chate</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naveg</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dibuj</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dirty="0" err="1" smtClean="0">
                          <a:solidFill>
                            <a:schemeClr val="tx1"/>
                          </a:solidFill>
                          <a:latin typeface="+mn-lt"/>
                          <a:ea typeface="+mn-ea"/>
                          <a:cs typeface="+mn-cs"/>
                        </a:rPr>
                        <a:t>odiar</a:t>
                      </a:r>
                      <a:endParaRPr lang="en-GB" sz="3600" b="1" kern="1200" dirty="0" smtClean="0">
                        <a:solidFill>
                          <a:schemeClr val="tx1"/>
                        </a:solidFill>
                        <a:latin typeface="+mn-lt"/>
                        <a:ea typeface="+mn-ea"/>
                        <a:cs typeface="+mn-cs"/>
                      </a:endParaRPr>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escuch</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olvid</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encontr</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os</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habl</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pens</a:t>
                      </a:r>
                      <a:r>
                        <a:rPr lang="en-GB" sz="3600" dirty="0" err="1" smtClean="0"/>
                        <a:t>ar</a:t>
                      </a:r>
                      <a:r>
                        <a:rPr lang="en-GB" sz="3600" dirty="0" smtClean="0"/>
                        <a:t>*</a:t>
                      </a:r>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jug</a:t>
                      </a:r>
                      <a:r>
                        <a:rPr lang="en-GB" sz="3600" dirty="0" err="1" smtClean="0"/>
                        <a:t>ar</a:t>
                      </a:r>
                      <a:r>
                        <a:rPr lang="en-GB" sz="3600" dirty="0" smtClean="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pregunt</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llam</a:t>
                      </a:r>
                      <a:r>
                        <a:rPr lang="en-GB" sz="3600" dirty="0" err="1" smtClean="0"/>
                        <a:t>ar</a:t>
                      </a:r>
                      <a:r>
                        <a:rPr lang="en-GB" sz="3600" i="1" dirty="0" err="1" smtClean="0"/>
                        <a:t>se</a:t>
                      </a:r>
                      <a:endParaRPr lang="en-GB" sz="3600" i="1"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sac</a:t>
                      </a:r>
                      <a:r>
                        <a:rPr lang="en-GB" sz="3600" dirty="0" err="1" smtClean="0"/>
                        <a:t>ar</a:t>
                      </a:r>
                      <a:endParaRPr lang="en-GB" sz="3600" dirty="0" smtClean="0"/>
                    </a:p>
                  </a:txBody>
                  <a:tcPr/>
                </a:tc>
              </a:tr>
            </a:tbl>
          </a:graphicData>
        </a:graphic>
      </p:graphicFrame>
      <p:graphicFrame>
        <p:nvGraphicFramePr>
          <p:cNvPr id="4" name="Table 3"/>
          <p:cNvGraphicFramePr>
            <a:graphicFrameLocks noGrp="1"/>
          </p:cNvGraphicFramePr>
          <p:nvPr>
            <p:extLst/>
          </p:nvPr>
        </p:nvGraphicFramePr>
        <p:xfrm>
          <a:off x="4187675" y="222284"/>
          <a:ext cx="2433193" cy="1280160"/>
        </p:xfrm>
        <a:graphic>
          <a:graphicData uri="http://schemas.openxmlformats.org/drawingml/2006/table">
            <a:tbl>
              <a:tblPr firstRow="1" bandRow="1">
                <a:tableStyleId>{5940675A-B579-460E-94D1-54222C63F5DA}</a:tableStyleId>
              </a:tblPr>
              <a:tblGrid>
                <a:gridCol w="2433193"/>
              </a:tblGrid>
              <a:tr h="370840">
                <a:tc>
                  <a:txBody>
                    <a:bodyPr/>
                    <a:lstStyle/>
                    <a:p>
                      <a:r>
                        <a:rPr lang="en-GB" sz="3600" b="1" dirty="0" err="1" smtClean="0"/>
                        <a:t>termin</a:t>
                      </a:r>
                      <a:r>
                        <a:rPr lang="en-GB" sz="3600" dirty="0" err="1" smtClean="0"/>
                        <a:t>ar</a:t>
                      </a:r>
                      <a:endParaRPr lang="en-GB" sz="3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smtClean="0"/>
                        <a:t>toc</a:t>
                      </a:r>
                      <a:r>
                        <a:rPr lang="en-GB" sz="3600" dirty="0" smtClean="0"/>
                        <a:t>ar</a:t>
                      </a:r>
                    </a:p>
                  </a:txBody>
                  <a:tcPr/>
                </a:tc>
              </a:tr>
            </a:tbl>
          </a:graphicData>
        </a:graphic>
      </p:graphicFrame>
      <p:graphicFrame>
        <p:nvGraphicFramePr>
          <p:cNvPr id="5" name="Table 4"/>
          <p:cNvGraphicFramePr>
            <a:graphicFrameLocks noGrp="1"/>
          </p:cNvGraphicFramePr>
          <p:nvPr>
            <p:extLst/>
          </p:nvPr>
        </p:nvGraphicFramePr>
        <p:xfrm>
          <a:off x="6620868" y="222284"/>
          <a:ext cx="2433193" cy="1280160"/>
        </p:xfrm>
        <a:graphic>
          <a:graphicData uri="http://schemas.openxmlformats.org/drawingml/2006/table">
            <a:tbl>
              <a:tblPr firstRow="1" bandRow="1">
                <a:tableStyleId>{5940675A-B579-460E-94D1-54222C63F5DA}</a:tableStyleId>
              </a:tblPr>
              <a:tblGrid>
                <a:gridCol w="2433193"/>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trabaj</a:t>
                      </a:r>
                      <a:r>
                        <a:rPr lang="en-GB" sz="3600" dirty="0" err="1" smtClean="0"/>
                        <a:t>ar</a:t>
                      </a:r>
                      <a:endParaRPr lang="en-GB" sz="3600" dirty="0" smtClean="0"/>
                    </a:p>
                  </a:txBody>
                  <a:tcPr/>
                </a:tc>
              </a:tr>
              <a:tr h="370840">
                <a:tc>
                  <a:txBody>
                    <a:bodyPr/>
                    <a:lstStyle/>
                    <a:p>
                      <a:r>
                        <a:rPr lang="en-GB" sz="3600" b="1" dirty="0" err="1" smtClean="0"/>
                        <a:t>visit</a:t>
                      </a:r>
                      <a:r>
                        <a:rPr lang="en-GB" sz="3600" dirty="0" err="1" smtClean="0"/>
                        <a:t>ar</a:t>
                      </a:r>
                      <a:endParaRPr lang="en-GB" sz="3600" dirty="0"/>
                    </a:p>
                  </a:txBody>
                  <a:tcPr/>
                </a:tc>
              </a:tr>
            </a:tbl>
          </a:graphicData>
        </a:graphic>
      </p:graphicFrame>
      <p:graphicFrame>
        <p:nvGraphicFramePr>
          <p:cNvPr id="6" name="Table 5"/>
          <p:cNvGraphicFramePr>
            <a:graphicFrameLocks noGrp="1"/>
          </p:cNvGraphicFramePr>
          <p:nvPr>
            <p:extLst/>
          </p:nvPr>
        </p:nvGraphicFramePr>
        <p:xfrm>
          <a:off x="4451391" y="1571415"/>
          <a:ext cx="2169477" cy="5051669"/>
        </p:xfrm>
        <a:graphic>
          <a:graphicData uri="http://schemas.openxmlformats.org/drawingml/2006/table">
            <a:tbl>
              <a:tblPr firstRow="1" bandRow="1">
                <a:tableStyleId>{5940675A-B579-460E-94D1-54222C63F5DA}</a:tableStyleId>
              </a:tblPr>
              <a:tblGrid>
                <a:gridCol w="2169477"/>
              </a:tblGrid>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aprend</a:t>
                      </a:r>
                      <a:r>
                        <a:rPr lang="en-GB" sz="3200" dirty="0" err="1" smtClean="0"/>
                        <a:t>er</a:t>
                      </a:r>
                      <a:endParaRPr lang="en-GB" sz="3200" dirty="0" smtClean="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beber</a:t>
                      </a:r>
                      <a:endParaRPr lang="en-GB" sz="3200" b="1" dirty="0" smtClean="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comer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le</a:t>
                      </a:r>
                      <a:r>
                        <a:rPr lang="en-GB" sz="3200" dirty="0" smtClean="0"/>
                        <a:t>er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ve</a:t>
                      </a:r>
                      <a:r>
                        <a:rPr lang="en-GB" sz="3200" dirty="0" err="1" smtClean="0"/>
                        <a:t>r</a:t>
                      </a:r>
                      <a:endParaRPr lang="en-GB" sz="3200" dirty="0" smtClean="0"/>
                    </a:p>
                  </a:txBody>
                  <a:tcPr/>
                </a:tc>
              </a:tr>
              <a:tr h="324941">
                <a:tc>
                  <a:txBody>
                    <a:bodyPr/>
                    <a:lstStyle/>
                    <a:p>
                      <a:endParaRPr lang="en-GB" sz="1000" dirty="0"/>
                    </a:p>
                  </a:txBody>
                  <a:tcPr>
                    <a:solidFill>
                      <a:schemeClr val="bg1">
                        <a:lumMod val="65000"/>
                      </a:schemeClr>
                    </a:solidFill>
                  </a:tcPr>
                </a:tc>
              </a:tr>
              <a:tr h="590841">
                <a:tc>
                  <a:txBody>
                    <a:bodyPr/>
                    <a:lstStyle/>
                    <a:p>
                      <a:r>
                        <a:rPr lang="en-GB" sz="3200" b="1" dirty="0" err="1" smtClean="0"/>
                        <a:t>escrib</a:t>
                      </a:r>
                      <a:r>
                        <a:rPr lang="en-GB" sz="3200" dirty="0" err="1" smtClean="0"/>
                        <a:t>ir</a:t>
                      </a:r>
                      <a:endParaRPr lang="en-GB" sz="3200" dirty="0"/>
                    </a:p>
                  </a:txBody>
                  <a:tcPr/>
                </a:tc>
              </a:tr>
              <a:tr h="590841">
                <a:tc>
                  <a:txBody>
                    <a:bodyPr/>
                    <a:lstStyle/>
                    <a:p>
                      <a:r>
                        <a:rPr lang="en-GB" sz="3200" b="1" dirty="0" smtClean="0"/>
                        <a:t>sal</a:t>
                      </a:r>
                      <a:r>
                        <a:rPr lang="en-GB" sz="3200" dirty="0" smtClean="0"/>
                        <a:t>ir</a:t>
                      </a:r>
                      <a:endParaRPr lang="en-GB" sz="3200" dirty="0"/>
                    </a:p>
                  </a:txBody>
                  <a:tcPr/>
                </a:tc>
              </a:tr>
              <a:tr h="590841">
                <a:tc>
                  <a:txBody>
                    <a:bodyPr/>
                    <a:lstStyle/>
                    <a:p>
                      <a:r>
                        <a:rPr lang="en-GB" sz="3200" b="1" dirty="0" err="1" smtClean="0"/>
                        <a:t>viv</a:t>
                      </a:r>
                      <a:r>
                        <a:rPr lang="en-GB" sz="3200" b="0" dirty="0" err="1" smtClean="0"/>
                        <a:t>ir</a:t>
                      </a:r>
                      <a:endParaRPr lang="en-GB" sz="3200" b="0" dirty="0"/>
                    </a:p>
                  </a:txBody>
                  <a:tcPr/>
                </a:tc>
              </a:tr>
            </a:tbl>
          </a:graphicData>
        </a:graphic>
      </p:graphicFrame>
      <p:graphicFrame>
        <p:nvGraphicFramePr>
          <p:cNvPr id="7" name="Table 6"/>
          <p:cNvGraphicFramePr>
            <a:graphicFrameLocks noGrp="1"/>
          </p:cNvGraphicFramePr>
          <p:nvPr>
            <p:extLst/>
          </p:nvPr>
        </p:nvGraphicFramePr>
        <p:xfrm>
          <a:off x="6884584" y="1896356"/>
          <a:ext cx="1809713" cy="4726728"/>
        </p:xfrm>
        <a:graphic>
          <a:graphicData uri="http://schemas.openxmlformats.org/drawingml/2006/table">
            <a:tbl>
              <a:tblPr firstRow="1" bandRow="1">
                <a:tableStyleId>{5940675A-B579-460E-94D1-54222C63F5DA}</a:tableStyleId>
              </a:tblPr>
              <a:tblGrid>
                <a:gridCol w="1809713"/>
              </a:tblGrid>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estar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ir</a:t>
                      </a:r>
                    </a:p>
                  </a:txBody>
                  <a:tcPr/>
                </a:tc>
              </a:tr>
              <a:tr h="590841">
                <a:tc>
                  <a:txBody>
                    <a:bodyPr/>
                    <a:lstStyle/>
                    <a:p>
                      <a:r>
                        <a:rPr lang="en-GB" sz="3200" b="1" dirty="0" smtClean="0"/>
                        <a:t>hac</a:t>
                      </a:r>
                      <a:r>
                        <a:rPr lang="en-GB" sz="3200" dirty="0" smtClean="0"/>
                        <a:t>er</a:t>
                      </a:r>
                      <a:endParaRPr lang="en-GB" sz="3200" dirty="0"/>
                    </a:p>
                  </a:txBody>
                  <a:tcPr/>
                </a:tc>
              </a:tr>
              <a:tr h="590841">
                <a:tc>
                  <a:txBody>
                    <a:bodyPr/>
                    <a:lstStyle/>
                    <a:p>
                      <a:r>
                        <a:rPr lang="en-GB" sz="3200" b="1" dirty="0" err="1" smtClean="0"/>
                        <a:t>quer</a:t>
                      </a:r>
                      <a:r>
                        <a:rPr lang="en-GB" sz="3200" b="0" dirty="0" err="1" smtClean="0"/>
                        <a:t>er</a:t>
                      </a:r>
                      <a:endParaRPr lang="en-GB" sz="3200" b="0" dirty="0"/>
                    </a:p>
                  </a:txBody>
                  <a:tcPr/>
                </a:tc>
              </a:tr>
              <a:tr h="590841">
                <a:tc>
                  <a:txBody>
                    <a:bodyPr/>
                    <a:lstStyle/>
                    <a:p>
                      <a:r>
                        <a:rPr lang="en-GB" sz="3200" b="1" dirty="0" err="1" smtClean="0"/>
                        <a:t>se</a:t>
                      </a:r>
                      <a:r>
                        <a:rPr lang="en-GB" sz="3200" dirty="0" err="1" smtClean="0"/>
                        <a:t>r</a:t>
                      </a:r>
                      <a:endParaRPr lang="en-GB" sz="3200" dirty="0" smtClean="0"/>
                    </a:p>
                  </a:txBody>
                  <a:tcPr/>
                </a:tc>
              </a:tr>
              <a:tr h="590841">
                <a:tc>
                  <a:txBody>
                    <a:bodyPr/>
                    <a:lstStyle/>
                    <a:p>
                      <a:r>
                        <a:rPr lang="en-GB" sz="3200" b="1" dirty="0" err="1" smtClean="0"/>
                        <a:t>ten</a:t>
                      </a:r>
                      <a:r>
                        <a:rPr lang="en-GB" sz="3200" dirty="0" err="1" smtClean="0"/>
                        <a:t>er</a:t>
                      </a:r>
                      <a:endParaRPr lang="en-GB" sz="3200" dirty="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solidFill>
                            <a:srgbClr val="7030A0"/>
                          </a:solidFill>
                        </a:rPr>
                        <a:t>encant</a:t>
                      </a:r>
                      <a:r>
                        <a:rPr lang="en-GB" sz="3200" dirty="0" err="1" smtClean="0">
                          <a:solidFill>
                            <a:srgbClr val="7030A0"/>
                          </a:solidFill>
                        </a:rPr>
                        <a:t>ar</a:t>
                      </a:r>
                      <a:endParaRPr lang="en-GB" sz="3200" dirty="0" smtClean="0">
                        <a:solidFill>
                          <a:srgbClr val="7030A0"/>
                        </a:solidFill>
                      </a:endParaRP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solidFill>
                            <a:srgbClr val="7030A0"/>
                          </a:solidFill>
                        </a:rPr>
                        <a:t>gust</a:t>
                      </a:r>
                      <a:r>
                        <a:rPr lang="en-GB" sz="3200" dirty="0" err="1" smtClean="0">
                          <a:solidFill>
                            <a:srgbClr val="7030A0"/>
                          </a:solidFill>
                        </a:rPr>
                        <a:t>ar</a:t>
                      </a:r>
                      <a:endParaRPr lang="en-GB" sz="3200" dirty="0" smtClean="0">
                        <a:solidFill>
                          <a:srgbClr val="7030A0"/>
                        </a:solidFill>
                      </a:endParaRPr>
                    </a:p>
                  </a:txBody>
                  <a:tcPr/>
                </a:tc>
              </a:tr>
            </a:tbl>
          </a:graphicData>
        </a:graphic>
      </p:graphicFrame>
    </p:spTree>
    <p:extLst>
      <p:ext uri="{BB962C8B-B14F-4D97-AF65-F5344CB8AC3E}">
        <p14:creationId xmlns:p14="http://schemas.microsoft.com/office/powerpoint/2010/main" val="2618956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Year 7</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Grammar &amp; Vocabulary</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use </a:t>
            </a:r>
            <a:r>
              <a:rPr lang="en-GB"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definite and indefinite articles, agree adjectives for number and gender, use all persons of several regular verbs in the present tense (with a writing frame) and use days of the week in simple sentence formation.</a:t>
            </a:r>
            <a:br>
              <a:rPr lang="en-GB"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smtClean="0">
                <a:solidFill>
                  <a:schemeClr val="tx1"/>
                </a:solidFill>
              </a:rPr>
              <a:t>use </a:t>
            </a:r>
            <a:r>
              <a:rPr lang="en-GB" sz="1800" dirty="0">
                <a:solidFill>
                  <a:schemeClr val="tx1"/>
                </a:solidFill>
              </a:rPr>
              <a:t>high-frequency verb forms, nouns, articles and adjectives to form simple </a:t>
            </a:r>
            <a:r>
              <a:rPr lang="en-GB" sz="1800" dirty="0" smtClean="0">
                <a:solidFill>
                  <a:schemeClr val="tx1"/>
                </a:solidFill>
              </a:rPr>
              <a:t>sentences independently, and has a </a:t>
            </a:r>
            <a:r>
              <a:rPr lang="en-GB" sz="1800" dirty="0">
                <a:solidFill>
                  <a:schemeClr val="tx1"/>
                </a:solidFill>
              </a:rPr>
              <a:t>basic repertoire of words and phrases related to people, places, things and simple actions.</a:t>
            </a:r>
            <a:endParaRPr lang="en-GB" sz="1800" dirty="0">
              <a:solidFill>
                <a:schemeClr val="tx1"/>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use </a:t>
            </a:r>
            <a:r>
              <a:rPr lang="en-GB"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nouns and adjectives, subject pronouns and present tense verbs (regular and key irregular) to generate positive and simple negative sentences independently, recalling at least 20 </a:t>
            </a:r>
            <a:r>
              <a:rPr lang="en-GB" sz="19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verbs, and use 50 cognate and 30 non-cognate words.</a:t>
            </a:r>
            <a:endParaRPr lang="en-GB" sz="1900" dirty="0"/>
          </a:p>
          <a:p>
            <a:pPr algn="l"/>
            <a:endParaRPr lang="en-GB" sz="19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2000" dirty="0" smtClean="0">
                <a:solidFill>
                  <a:prstClr val="black"/>
                </a:solidFill>
                <a:cs typeface="Segoe UI" panose="020B0502040204020203" pitchFamily="34" charset="0"/>
              </a:rPr>
              <a:t>sentences, and use 80 cognate and 50 non-cognate words.</a:t>
            </a: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3</a:t>
            </a:r>
            <a:endParaRPr lang="en-GB" sz="2000" b="1" dirty="0">
              <a:solidFill>
                <a:prstClr val="black"/>
              </a:solidFill>
              <a:latin typeface="Segoe UI" panose="020B0502040204020203" pitchFamily="34" charset="0"/>
              <a:cs typeface="Segoe UI" panose="020B0502040204020203" pitchFamily="34" charset="0"/>
            </a:endParaRP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5</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6</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50022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1477264"/>
            <a:ext cx="7886700" cy="2852737"/>
          </a:xfrm>
        </p:spPr>
        <p:txBody>
          <a:bodyPr/>
          <a:lstStyle/>
          <a:p>
            <a:r>
              <a:rPr lang="en-GB" dirty="0" smtClean="0"/>
              <a:t>1</a:t>
            </a:r>
            <a:endParaRPr lang="en-GB" dirty="0"/>
          </a:p>
        </p:txBody>
      </p:sp>
      <p:sp>
        <p:nvSpPr>
          <p:cNvPr id="5" name="Text Placeholder 4"/>
          <p:cNvSpPr>
            <a:spLocks noGrp="1"/>
          </p:cNvSpPr>
          <p:nvPr>
            <p:ph type="body" idx="1"/>
          </p:nvPr>
        </p:nvSpPr>
        <p:spPr>
          <a:xfrm>
            <a:off x="1079544" y="3712345"/>
            <a:ext cx="7886700" cy="735669"/>
          </a:xfrm>
        </p:spPr>
        <p:txBody>
          <a:bodyPr>
            <a:noAutofit/>
          </a:bodyPr>
          <a:lstStyle/>
          <a:p>
            <a:r>
              <a:rPr lang="en-GB" sz="3200" dirty="0" smtClean="0"/>
              <a:t>What are you doing differently?</a:t>
            </a:r>
            <a:endParaRPr lang="en-GB" sz="3200" dirty="0"/>
          </a:p>
        </p:txBody>
      </p:sp>
      <p:pic>
        <p:nvPicPr>
          <p:cNvPr id="6" name="Picture 5"/>
          <p:cNvPicPr>
            <a:picLocks noChangeAspect="1"/>
          </p:cNvPicPr>
          <p:nvPr/>
        </p:nvPicPr>
        <p:blipFill>
          <a:blip r:embed="rId6"/>
          <a:stretch>
            <a:fillRect/>
          </a:stretch>
        </p:blipFill>
        <p:spPr>
          <a:xfrm>
            <a:off x="1079544" y="270618"/>
            <a:ext cx="7431044" cy="3320254"/>
          </a:xfrm>
          <a:prstGeom prst="rect">
            <a:avLst/>
          </a:prstGeom>
        </p:spPr>
      </p:pic>
      <p:pic>
        <p:nvPicPr>
          <p:cNvPr id="9" name="MS9102194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633787" y="5898778"/>
            <a:ext cx="244475" cy="244475"/>
          </a:xfrm>
          <a:prstGeom prst="rect">
            <a:avLst/>
          </a:prstGeom>
        </p:spPr>
      </p:pic>
      <p:sp>
        <p:nvSpPr>
          <p:cNvPr id="10" name="Rectangle 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2:00</a:t>
            </a:r>
          </a:p>
        </p:txBody>
      </p:sp>
      <p:sp>
        <p:nvSpPr>
          <p:cNvPr id="11" name="Rectangle 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1:59</a:t>
            </a:r>
          </a:p>
        </p:txBody>
      </p:sp>
      <p:sp>
        <p:nvSpPr>
          <p:cNvPr id="12" name="Rectangle 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1:58</a:t>
            </a:r>
          </a:p>
        </p:txBody>
      </p:sp>
      <p:sp>
        <p:nvSpPr>
          <p:cNvPr id="13" name="Rectangle 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1:57</a:t>
            </a:r>
          </a:p>
        </p:txBody>
      </p:sp>
      <p:sp>
        <p:nvSpPr>
          <p:cNvPr id="14" name="Rectangle 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1:56</a:t>
            </a:r>
          </a:p>
        </p:txBody>
      </p:sp>
      <p:sp>
        <p:nvSpPr>
          <p:cNvPr id="15" name="Rectangle 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1:55</a:t>
            </a:r>
          </a:p>
        </p:txBody>
      </p:sp>
      <p:sp>
        <p:nvSpPr>
          <p:cNvPr id="16" name="Rectangle 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1:54</a:t>
            </a:r>
          </a:p>
        </p:txBody>
      </p:sp>
      <p:sp>
        <p:nvSpPr>
          <p:cNvPr id="17" name="Rectangle 1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1:53</a:t>
            </a:r>
          </a:p>
        </p:txBody>
      </p:sp>
      <p:sp>
        <p:nvSpPr>
          <p:cNvPr id="18" name="Rectangle 1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1:52</a:t>
            </a:r>
          </a:p>
        </p:txBody>
      </p:sp>
      <p:sp>
        <p:nvSpPr>
          <p:cNvPr id="19" name="Rectangle 1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1:51</a:t>
            </a:r>
          </a:p>
        </p:txBody>
      </p:sp>
      <p:sp>
        <p:nvSpPr>
          <p:cNvPr id="20" name="Rectangle 1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1:50</a:t>
            </a:r>
          </a:p>
        </p:txBody>
      </p:sp>
      <p:sp>
        <p:nvSpPr>
          <p:cNvPr id="21" name="Rectangle 1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1:49</a:t>
            </a:r>
          </a:p>
        </p:txBody>
      </p:sp>
      <p:sp>
        <p:nvSpPr>
          <p:cNvPr id="22" name="Rectangle 1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1:48</a:t>
            </a:r>
          </a:p>
        </p:txBody>
      </p:sp>
      <p:sp>
        <p:nvSpPr>
          <p:cNvPr id="23" name="Rectangle 1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1:47</a:t>
            </a:r>
          </a:p>
        </p:txBody>
      </p:sp>
      <p:sp>
        <p:nvSpPr>
          <p:cNvPr id="24" name="Rectangle 1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1:46</a:t>
            </a:r>
          </a:p>
        </p:txBody>
      </p:sp>
      <p:sp>
        <p:nvSpPr>
          <p:cNvPr id="25" name="Rectangle 1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1:45</a:t>
            </a:r>
          </a:p>
        </p:txBody>
      </p:sp>
      <p:sp>
        <p:nvSpPr>
          <p:cNvPr id="26" name="Rectangle 1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1:44</a:t>
            </a:r>
          </a:p>
        </p:txBody>
      </p:sp>
      <p:sp>
        <p:nvSpPr>
          <p:cNvPr id="27" name="Rectangle 2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1:43</a:t>
            </a:r>
          </a:p>
        </p:txBody>
      </p:sp>
      <p:sp>
        <p:nvSpPr>
          <p:cNvPr id="28" name="Rectangle 2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1:42</a:t>
            </a:r>
          </a:p>
        </p:txBody>
      </p:sp>
      <p:sp>
        <p:nvSpPr>
          <p:cNvPr id="29" name="Rectangle 2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1:41</a:t>
            </a:r>
          </a:p>
        </p:txBody>
      </p:sp>
      <p:sp>
        <p:nvSpPr>
          <p:cNvPr id="30" name="Rectangle 2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1:40</a:t>
            </a:r>
          </a:p>
        </p:txBody>
      </p:sp>
      <p:sp>
        <p:nvSpPr>
          <p:cNvPr id="31" name="Rectangle 2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1:39</a:t>
            </a:r>
          </a:p>
        </p:txBody>
      </p:sp>
      <p:sp>
        <p:nvSpPr>
          <p:cNvPr id="32" name="Rectangle 2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1:38</a:t>
            </a:r>
          </a:p>
        </p:txBody>
      </p:sp>
      <p:sp>
        <p:nvSpPr>
          <p:cNvPr id="33" name="Rectangle 2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1:37</a:t>
            </a:r>
          </a:p>
        </p:txBody>
      </p:sp>
      <p:sp>
        <p:nvSpPr>
          <p:cNvPr id="34" name="Rectangle 2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1:36</a:t>
            </a:r>
          </a:p>
        </p:txBody>
      </p:sp>
      <p:sp>
        <p:nvSpPr>
          <p:cNvPr id="35" name="Rectangle 2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1:35</a:t>
            </a:r>
          </a:p>
        </p:txBody>
      </p:sp>
      <p:sp>
        <p:nvSpPr>
          <p:cNvPr id="36" name="Rectangle 2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1:34</a:t>
            </a:r>
          </a:p>
        </p:txBody>
      </p:sp>
      <p:sp>
        <p:nvSpPr>
          <p:cNvPr id="37" name="Rectangle 3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1:33</a:t>
            </a:r>
          </a:p>
        </p:txBody>
      </p:sp>
      <p:sp>
        <p:nvSpPr>
          <p:cNvPr id="38" name="Rectangle 3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1:32</a:t>
            </a:r>
          </a:p>
        </p:txBody>
      </p:sp>
      <p:sp>
        <p:nvSpPr>
          <p:cNvPr id="39" name="Rectangle 3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1:31</a:t>
            </a:r>
          </a:p>
        </p:txBody>
      </p:sp>
      <p:sp>
        <p:nvSpPr>
          <p:cNvPr id="40" name="Rectangle 3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1:30</a:t>
            </a:r>
          </a:p>
        </p:txBody>
      </p:sp>
      <p:sp>
        <p:nvSpPr>
          <p:cNvPr id="41" name="Rectangle 3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1:29</a:t>
            </a:r>
          </a:p>
        </p:txBody>
      </p:sp>
      <p:sp>
        <p:nvSpPr>
          <p:cNvPr id="42" name="Rectangle 3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1:28</a:t>
            </a:r>
          </a:p>
        </p:txBody>
      </p:sp>
      <p:sp>
        <p:nvSpPr>
          <p:cNvPr id="43" name="Rectangle 3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1:27</a:t>
            </a:r>
          </a:p>
        </p:txBody>
      </p:sp>
      <p:sp>
        <p:nvSpPr>
          <p:cNvPr id="44" name="Rectangle 3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1:26</a:t>
            </a:r>
          </a:p>
        </p:txBody>
      </p:sp>
      <p:sp>
        <p:nvSpPr>
          <p:cNvPr id="45" name="Rectangle 3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1:25</a:t>
            </a:r>
          </a:p>
        </p:txBody>
      </p:sp>
      <p:sp>
        <p:nvSpPr>
          <p:cNvPr id="46" name="Rectangle 3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1:24</a:t>
            </a:r>
          </a:p>
        </p:txBody>
      </p:sp>
      <p:sp>
        <p:nvSpPr>
          <p:cNvPr id="47" name="Rectangle 4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1:23</a:t>
            </a:r>
          </a:p>
        </p:txBody>
      </p:sp>
      <p:sp>
        <p:nvSpPr>
          <p:cNvPr id="48" name="Rectangle 4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1:22</a:t>
            </a:r>
          </a:p>
        </p:txBody>
      </p:sp>
      <p:sp>
        <p:nvSpPr>
          <p:cNvPr id="49" name="Rectangle 4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1:21</a:t>
            </a:r>
          </a:p>
        </p:txBody>
      </p:sp>
      <p:sp>
        <p:nvSpPr>
          <p:cNvPr id="50" name="Rectangle 4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1:20</a:t>
            </a:r>
          </a:p>
        </p:txBody>
      </p:sp>
      <p:sp>
        <p:nvSpPr>
          <p:cNvPr id="51" name="Rectangle 4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1:19</a:t>
            </a:r>
          </a:p>
        </p:txBody>
      </p:sp>
      <p:sp>
        <p:nvSpPr>
          <p:cNvPr id="52" name="Rectangle 4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1:18</a:t>
            </a:r>
          </a:p>
        </p:txBody>
      </p:sp>
      <p:sp>
        <p:nvSpPr>
          <p:cNvPr id="53" name="Rectangle 4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1:17</a:t>
            </a:r>
          </a:p>
        </p:txBody>
      </p:sp>
      <p:sp>
        <p:nvSpPr>
          <p:cNvPr id="54" name="Rectangle 4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1:16</a:t>
            </a:r>
          </a:p>
        </p:txBody>
      </p:sp>
      <p:sp>
        <p:nvSpPr>
          <p:cNvPr id="55" name="Rectangle 4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1:15</a:t>
            </a:r>
          </a:p>
        </p:txBody>
      </p:sp>
      <p:sp>
        <p:nvSpPr>
          <p:cNvPr id="56" name="Rectangle 4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1:14</a:t>
            </a:r>
          </a:p>
        </p:txBody>
      </p:sp>
      <p:sp>
        <p:nvSpPr>
          <p:cNvPr id="57" name="Rectangle 5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1:13</a:t>
            </a:r>
          </a:p>
        </p:txBody>
      </p:sp>
      <p:sp>
        <p:nvSpPr>
          <p:cNvPr id="58" name="Rectangle 5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1:12</a:t>
            </a:r>
          </a:p>
        </p:txBody>
      </p:sp>
      <p:sp>
        <p:nvSpPr>
          <p:cNvPr id="59" name="Rectangle 5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1:11</a:t>
            </a:r>
          </a:p>
        </p:txBody>
      </p:sp>
      <p:sp>
        <p:nvSpPr>
          <p:cNvPr id="60" name="Rectangle 5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1:10</a:t>
            </a:r>
          </a:p>
        </p:txBody>
      </p:sp>
      <p:sp>
        <p:nvSpPr>
          <p:cNvPr id="61" name="Rectangle 5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1:09</a:t>
            </a:r>
          </a:p>
        </p:txBody>
      </p:sp>
      <p:sp>
        <p:nvSpPr>
          <p:cNvPr id="62" name="Rectangle 5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1:08</a:t>
            </a:r>
          </a:p>
        </p:txBody>
      </p:sp>
      <p:sp>
        <p:nvSpPr>
          <p:cNvPr id="63" name="Rectangle 5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1:07</a:t>
            </a:r>
          </a:p>
        </p:txBody>
      </p:sp>
      <p:sp>
        <p:nvSpPr>
          <p:cNvPr id="64" name="Rectangle 5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1:06</a:t>
            </a:r>
          </a:p>
        </p:txBody>
      </p:sp>
      <p:sp>
        <p:nvSpPr>
          <p:cNvPr id="65" name="Rectangle 5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1:05</a:t>
            </a:r>
          </a:p>
        </p:txBody>
      </p:sp>
      <p:sp>
        <p:nvSpPr>
          <p:cNvPr id="66" name="Rectangle 5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1:04</a:t>
            </a:r>
          </a:p>
        </p:txBody>
      </p:sp>
      <p:sp>
        <p:nvSpPr>
          <p:cNvPr id="67" name="Rectangle 6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1:03</a:t>
            </a:r>
          </a:p>
        </p:txBody>
      </p:sp>
      <p:sp>
        <p:nvSpPr>
          <p:cNvPr id="68" name="Rectangle 6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1:02</a:t>
            </a:r>
          </a:p>
        </p:txBody>
      </p:sp>
      <p:sp>
        <p:nvSpPr>
          <p:cNvPr id="69" name="Rectangle 6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1:01</a:t>
            </a:r>
          </a:p>
        </p:txBody>
      </p:sp>
      <p:sp>
        <p:nvSpPr>
          <p:cNvPr id="70" name="Rectangle 6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1:00</a:t>
            </a:r>
          </a:p>
        </p:txBody>
      </p:sp>
      <p:sp>
        <p:nvSpPr>
          <p:cNvPr id="71" name="Rectangle 6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0:59</a:t>
            </a:r>
          </a:p>
        </p:txBody>
      </p:sp>
      <p:sp>
        <p:nvSpPr>
          <p:cNvPr id="72" name="Rectangle 6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0:58</a:t>
            </a:r>
          </a:p>
        </p:txBody>
      </p:sp>
      <p:sp>
        <p:nvSpPr>
          <p:cNvPr id="73" name="Rectangle 6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0:57</a:t>
            </a:r>
          </a:p>
        </p:txBody>
      </p:sp>
      <p:sp>
        <p:nvSpPr>
          <p:cNvPr id="74" name="Rectangle 6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0:56</a:t>
            </a:r>
          </a:p>
        </p:txBody>
      </p:sp>
      <p:sp>
        <p:nvSpPr>
          <p:cNvPr id="75" name="Rectangle 6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0:55</a:t>
            </a:r>
          </a:p>
        </p:txBody>
      </p:sp>
      <p:sp>
        <p:nvSpPr>
          <p:cNvPr id="76" name="Rectangle 6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0:54</a:t>
            </a:r>
          </a:p>
        </p:txBody>
      </p:sp>
      <p:sp>
        <p:nvSpPr>
          <p:cNvPr id="77" name="Rectangle 7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0:53</a:t>
            </a:r>
          </a:p>
        </p:txBody>
      </p:sp>
      <p:sp>
        <p:nvSpPr>
          <p:cNvPr id="78" name="Rectangle 7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0:52</a:t>
            </a:r>
          </a:p>
        </p:txBody>
      </p:sp>
      <p:sp>
        <p:nvSpPr>
          <p:cNvPr id="79" name="Rectangle 7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0:51</a:t>
            </a:r>
          </a:p>
        </p:txBody>
      </p:sp>
      <p:sp>
        <p:nvSpPr>
          <p:cNvPr id="80" name="Rectangle 7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0:50</a:t>
            </a:r>
          </a:p>
        </p:txBody>
      </p:sp>
      <p:sp>
        <p:nvSpPr>
          <p:cNvPr id="81" name="Rectangle 7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0:49</a:t>
            </a:r>
          </a:p>
        </p:txBody>
      </p:sp>
      <p:sp>
        <p:nvSpPr>
          <p:cNvPr id="82" name="Rectangle 7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0:48</a:t>
            </a:r>
          </a:p>
        </p:txBody>
      </p:sp>
      <p:sp>
        <p:nvSpPr>
          <p:cNvPr id="83" name="Rectangle 7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0:47</a:t>
            </a:r>
          </a:p>
        </p:txBody>
      </p:sp>
      <p:sp>
        <p:nvSpPr>
          <p:cNvPr id="84" name="Rectangle 7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0:46</a:t>
            </a:r>
          </a:p>
        </p:txBody>
      </p:sp>
      <p:sp>
        <p:nvSpPr>
          <p:cNvPr id="85" name="Rectangle 7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0:45</a:t>
            </a:r>
          </a:p>
        </p:txBody>
      </p:sp>
      <p:sp>
        <p:nvSpPr>
          <p:cNvPr id="86" name="Rectangle 7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0:44</a:t>
            </a:r>
          </a:p>
        </p:txBody>
      </p:sp>
      <p:sp>
        <p:nvSpPr>
          <p:cNvPr id="87" name="Rectangle 8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0:43</a:t>
            </a:r>
          </a:p>
        </p:txBody>
      </p:sp>
      <p:sp>
        <p:nvSpPr>
          <p:cNvPr id="88" name="Rectangle 8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0:42</a:t>
            </a:r>
          </a:p>
        </p:txBody>
      </p:sp>
      <p:sp>
        <p:nvSpPr>
          <p:cNvPr id="89" name="Rectangle 8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0:41</a:t>
            </a:r>
          </a:p>
        </p:txBody>
      </p:sp>
      <p:sp>
        <p:nvSpPr>
          <p:cNvPr id="90" name="Rectangle 8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0:40</a:t>
            </a:r>
          </a:p>
        </p:txBody>
      </p:sp>
      <p:sp>
        <p:nvSpPr>
          <p:cNvPr id="91" name="Rectangle 8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0:39</a:t>
            </a:r>
          </a:p>
        </p:txBody>
      </p:sp>
      <p:sp>
        <p:nvSpPr>
          <p:cNvPr id="92" name="Rectangle 8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0:38</a:t>
            </a:r>
          </a:p>
        </p:txBody>
      </p:sp>
      <p:sp>
        <p:nvSpPr>
          <p:cNvPr id="93" name="Rectangle 8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0:37</a:t>
            </a:r>
          </a:p>
        </p:txBody>
      </p:sp>
      <p:sp>
        <p:nvSpPr>
          <p:cNvPr id="94" name="Rectangle 8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0:36</a:t>
            </a:r>
          </a:p>
        </p:txBody>
      </p:sp>
      <p:sp>
        <p:nvSpPr>
          <p:cNvPr id="95" name="Rectangle 8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0:35</a:t>
            </a:r>
          </a:p>
        </p:txBody>
      </p:sp>
      <p:sp>
        <p:nvSpPr>
          <p:cNvPr id="96" name="Rectangle 8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0:34</a:t>
            </a:r>
          </a:p>
        </p:txBody>
      </p:sp>
      <p:sp>
        <p:nvSpPr>
          <p:cNvPr id="97" name="Rectangle 9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0:33</a:t>
            </a:r>
          </a:p>
        </p:txBody>
      </p:sp>
      <p:sp>
        <p:nvSpPr>
          <p:cNvPr id="98" name="Rectangle 9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0:32</a:t>
            </a:r>
          </a:p>
        </p:txBody>
      </p:sp>
      <p:sp>
        <p:nvSpPr>
          <p:cNvPr id="99" name="Rectangle 9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0:31</a:t>
            </a:r>
          </a:p>
        </p:txBody>
      </p:sp>
      <p:sp>
        <p:nvSpPr>
          <p:cNvPr id="100" name="Rectangle 9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0:30</a:t>
            </a:r>
          </a:p>
        </p:txBody>
      </p:sp>
      <p:sp>
        <p:nvSpPr>
          <p:cNvPr id="101" name="Rectangle 9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0:29</a:t>
            </a:r>
          </a:p>
        </p:txBody>
      </p:sp>
      <p:sp>
        <p:nvSpPr>
          <p:cNvPr id="102" name="Rectangle 9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0:28</a:t>
            </a:r>
          </a:p>
        </p:txBody>
      </p:sp>
      <p:sp>
        <p:nvSpPr>
          <p:cNvPr id="103" name="Rectangle 9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0:27</a:t>
            </a:r>
          </a:p>
        </p:txBody>
      </p:sp>
      <p:sp>
        <p:nvSpPr>
          <p:cNvPr id="104" name="Rectangle 9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0:26</a:t>
            </a:r>
          </a:p>
        </p:txBody>
      </p:sp>
      <p:sp>
        <p:nvSpPr>
          <p:cNvPr id="105" name="Rectangle 9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0:25</a:t>
            </a:r>
          </a:p>
        </p:txBody>
      </p:sp>
      <p:sp>
        <p:nvSpPr>
          <p:cNvPr id="106" name="Rectangle 9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0:24</a:t>
            </a:r>
          </a:p>
        </p:txBody>
      </p:sp>
      <p:sp>
        <p:nvSpPr>
          <p:cNvPr id="107" name="Rectangle 10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0:23</a:t>
            </a:r>
          </a:p>
        </p:txBody>
      </p:sp>
      <p:sp>
        <p:nvSpPr>
          <p:cNvPr id="108" name="Rectangle 10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0:22</a:t>
            </a:r>
          </a:p>
        </p:txBody>
      </p:sp>
      <p:sp>
        <p:nvSpPr>
          <p:cNvPr id="109" name="Rectangle 10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0:21</a:t>
            </a:r>
          </a:p>
        </p:txBody>
      </p:sp>
      <p:sp>
        <p:nvSpPr>
          <p:cNvPr id="110" name="Rectangle 10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0:20</a:t>
            </a:r>
          </a:p>
        </p:txBody>
      </p:sp>
      <p:sp>
        <p:nvSpPr>
          <p:cNvPr id="111" name="Rectangle 10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0:19</a:t>
            </a:r>
          </a:p>
        </p:txBody>
      </p:sp>
      <p:sp>
        <p:nvSpPr>
          <p:cNvPr id="112" name="Rectangle 10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0:18</a:t>
            </a:r>
          </a:p>
        </p:txBody>
      </p:sp>
      <p:sp>
        <p:nvSpPr>
          <p:cNvPr id="113" name="Rectangle 10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0:17</a:t>
            </a:r>
          </a:p>
        </p:txBody>
      </p:sp>
      <p:sp>
        <p:nvSpPr>
          <p:cNvPr id="114" name="Rectangle 10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0:16</a:t>
            </a:r>
          </a:p>
        </p:txBody>
      </p:sp>
      <p:sp>
        <p:nvSpPr>
          <p:cNvPr id="115" name="Rectangle 10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0:15</a:t>
            </a:r>
          </a:p>
        </p:txBody>
      </p:sp>
      <p:sp>
        <p:nvSpPr>
          <p:cNvPr id="116" name="Rectangle 10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0:14</a:t>
            </a:r>
          </a:p>
        </p:txBody>
      </p:sp>
      <p:sp>
        <p:nvSpPr>
          <p:cNvPr id="117" name="Rectangle 11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0:13</a:t>
            </a:r>
          </a:p>
        </p:txBody>
      </p:sp>
      <p:sp>
        <p:nvSpPr>
          <p:cNvPr id="118" name="Rectangle 11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0:12</a:t>
            </a:r>
          </a:p>
        </p:txBody>
      </p:sp>
      <p:sp>
        <p:nvSpPr>
          <p:cNvPr id="119" name="Rectangle 11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0:11</a:t>
            </a:r>
          </a:p>
        </p:txBody>
      </p:sp>
      <p:sp>
        <p:nvSpPr>
          <p:cNvPr id="120" name="Rectangle 11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0:10</a:t>
            </a:r>
          </a:p>
        </p:txBody>
      </p:sp>
      <p:sp>
        <p:nvSpPr>
          <p:cNvPr id="121" name="Rectangle 11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0:09</a:t>
            </a:r>
          </a:p>
        </p:txBody>
      </p:sp>
      <p:sp>
        <p:nvSpPr>
          <p:cNvPr id="122" name="Rectangle 11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0:08</a:t>
            </a:r>
          </a:p>
        </p:txBody>
      </p:sp>
      <p:sp>
        <p:nvSpPr>
          <p:cNvPr id="123" name="Rectangle 11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0:07</a:t>
            </a:r>
          </a:p>
        </p:txBody>
      </p:sp>
      <p:sp>
        <p:nvSpPr>
          <p:cNvPr id="124" name="Rectangle 11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0:06</a:t>
            </a:r>
          </a:p>
        </p:txBody>
      </p:sp>
      <p:sp>
        <p:nvSpPr>
          <p:cNvPr id="125" name="Rectangle 11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0:05</a:t>
            </a:r>
          </a:p>
        </p:txBody>
      </p:sp>
      <p:sp>
        <p:nvSpPr>
          <p:cNvPr id="126" name="Rectangle 11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0:04</a:t>
            </a:r>
          </a:p>
        </p:txBody>
      </p:sp>
      <p:sp>
        <p:nvSpPr>
          <p:cNvPr id="127" name="Rectangle 12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0:03</a:t>
            </a:r>
          </a:p>
        </p:txBody>
      </p:sp>
      <p:sp>
        <p:nvSpPr>
          <p:cNvPr id="128" name="Rectangle 12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0:02</a:t>
            </a:r>
          </a:p>
        </p:txBody>
      </p:sp>
      <p:sp>
        <p:nvSpPr>
          <p:cNvPr id="129" name="Rectangle 12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0:01</a:t>
            </a:r>
          </a:p>
        </p:txBody>
      </p:sp>
      <p:sp>
        <p:nvSpPr>
          <p:cNvPr id="130" name="Rectangle 12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End</a:t>
            </a:r>
          </a:p>
        </p:txBody>
      </p:sp>
      <p:sp>
        <p:nvSpPr>
          <p:cNvPr id="131" name="Rectangle 123"/>
          <p:cNvSpPr>
            <a:spLocks noChangeArrowheads="1"/>
          </p:cNvSpPr>
          <p:nvPr/>
        </p:nvSpPr>
        <p:spPr bwMode="auto">
          <a:xfrm>
            <a:off x="6589756"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2:00</a:t>
            </a:r>
          </a:p>
        </p:txBody>
      </p:sp>
    </p:spTree>
    <p:extLst>
      <p:ext uri="{BB962C8B-B14F-4D97-AF65-F5344CB8AC3E}">
        <p14:creationId xmlns:p14="http://schemas.microsoft.com/office/powerpoint/2010/main" val="1844094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7"/>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9"/>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21"/>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3"/>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4"/>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6"/>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8"/>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9"/>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30"/>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31"/>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2"/>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3"/>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4"/>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35"/>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6"/>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7"/>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8"/>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9"/>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40"/>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41"/>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2"/>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3"/>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4"/>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45"/>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6"/>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7"/>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9"/>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50"/>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51"/>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2"/>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3"/>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4"/>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55"/>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6"/>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7"/>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8"/>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9"/>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60"/>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61"/>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2"/>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3"/>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4"/>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65"/>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6"/>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7"/>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8"/>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9"/>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70"/>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71"/>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2"/>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3"/>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4"/>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75"/>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6"/>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7"/>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8"/>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9"/>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80"/>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81"/>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2"/>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3"/>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4"/>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85"/>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6"/>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7"/>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8"/>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9"/>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90"/>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91"/>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2"/>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3"/>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4"/>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95"/>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6"/>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7"/>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8"/>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9"/>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100"/>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101"/>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102"/>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103"/>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104"/>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105"/>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06"/>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07"/>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08"/>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09"/>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10"/>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11"/>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12"/>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13"/>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14"/>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15"/>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16"/>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17"/>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18"/>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19"/>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20"/>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21"/>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22"/>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23"/>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24"/>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25"/>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26"/>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27"/>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28"/>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29"/>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30"/>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5"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9"/>
                                        </p:tgtEl>
                                      </p:cBhvr>
                                    </p:cmd>
                                  </p:childTnLst>
                                </p:cTn>
                              </p:par>
                            </p:childTnLst>
                          </p:cTn>
                        </p:par>
                      </p:childTnLst>
                    </p:cTn>
                  </p:par>
                </p:childTnLst>
              </p:cTn>
              <p:nextCondLst>
                <p:cond evt="onClick" delay="0">
                  <p:tgtEl>
                    <p:spTgt spid="131"/>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Year 8</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358969" y="516967"/>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Grammar &amp; Vocabulary</a:t>
            </a:r>
            <a:endParaRPr lang="en-GB" sz="4000" dirty="0">
              <a:solidFill>
                <a:prstClr val="black"/>
              </a:solidFill>
              <a:latin typeface="Segoe UI" panose="020B0502040204020203" pitchFamily="34" charset="0"/>
              <a:cs typeface="Segoe UI" panose="020B0502040204020203" pitchFamily="34" charset="0"/>
            </a:endParaRPr>
          </a:p>
        </p:txBody>
      </p:sp>
      <p:sp>
        <p:nvSpPr>
          <p:cNvPr id="8" name="Subtitle 2"/>
          <p:cNvSpPr txBox="1">
            <a:spLocks/>
          </p:cNvSpPr>
          <p:nvPr/>
        </p:nvSpPr>
        <p:spPr>
          <a:xfrm>
            <a:off x="134035" y="3789040"/>
            <a:ext cx="2160240" cy="2960409"/>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use nouns and adjectives, subject pronouns and present tense verbs (regular and key irregular) to generate positive and simple negative sentences independently, recalling at least 20 </a:t>
            </a:r>
            <a:r>
              <a:rPr lang="en-GB"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verbs, </a:t>
            </a:r>
            <a:r>
              <a:rPr lang="en-GB"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use 50 cognate and 30 </a:t>
            </a:r>
            <a:r>
              <a:rPr lang="en-GB"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non-cognate words.</a:t>
            </a:r>
            <a:endParaRPr lang="en-GB" sz="1600" dirty="0"/>
          </a:p>
          <a:p>
            <a:pPr algn="l"/>
            <a:endParaRPr lang="en-GB" sz="1600" dirty="0"/>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cs typeface="Segoe UI" panose="020B0502040204020203" pitchFamily="34" charset="0"/>
              </a:rPr>
              <a:t>recall and use 30 </a:t>
            </a:r>
            <a:r>
              <a:rPr lang="en-GB" sz="1700" dirty="0" smtClean="0">
                <a:solidFill>
                  <a:prstClr val="black"/>
                </a:solidFill>
                <a:cs typeface="Segoe UI" panose="020B0502040204020203" pitchFamily="34" charset="0"/>
              </a:rPr>
              <a:t>verbs in the present tense and </a:t>
            </a:r>
            <a:r>
              <a:rPr lang="en-GB" sz="1700" dirty="0">
                <a:solidFill>
                  <a:prstClr val="black"/>
                </a:solidFill>
                <a:cs typeface="Segoe UI" panose="020B0502040204020203" pitchFamily="34" charset="0"/>
              </a:rPr>
              <a:t>the simple future, use question words with more confidence to frame spontaneous questions, and use the relative pronoun ‘which’ in a variety of contexts to extend </a:t>
            </a:r>
            <a:r>
              <a:rPr lang="en-GB" sz="1700" dirty="0" smtClean="0">
                <a:solidFill>
                  <a:prstClr val="black"/>
                </a:solidFill>
                <a:cs typeface="Segoe UI" panose="020B0502040204020203" pitchFamily="34" charset="0"/>
              </a:rPr>
              <a:t>sentences, and use 80 cognate and 50 non-cognate words.</a:t>
            </a:r>
            <a:endParaRPr lang="en-GB" sz="1700" dirty="0">
              <a:solidFill>
                <a:prstClr val="black"/>
              </a:solidFill>
              <a:cs typeface="Segoe UI" panose="020B0502040204020203" pitchFamily="34" charset="0"/>
            </a:endParaRPr>
          </a:p>
        </p:txBody>
      </p:sp>
      <p:sp>
        <p:nvSpPr>
          <p:cNvPr id="12" name="Horizontal Scroll 11"/>
          <p:cNvSpPr/>
          <p:nvPr/>
        </p:nvSpPr>
        <p:spPr>
          <a:xfrm>
            <a:off x="422721" y="3101041"/>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5</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6</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134035" y="2353228"/>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cs typeface="Segoe UI" panose="020B0502040204020203" pitchFamily="34" charset="0"/>
              </a:rPr>
              <a:t>r</a:t>
            </a:r>
            <a:r>
              <a:rPr lang="en-GB" sz="1800" dirty="0" smtClean="0">
                <a:solidFill>
                  <a:prstClr val="black"/>
                </a:solidFill>
                <a:cs typeface="Segoe UI" panose="020B0502040204020203" pitchFamily="34" charset="0"/>
              </a:rPr>
              <a:t>ecall and use 40 verbs, form the past tense with regular and key irregular verbs, use some modal verbs in combination with infinitives, use reflexive verbs in limited contexts and use comparative forms, and use 100 cognate and 80 non-cognate words.</a:t>
            </a:r>
            <a:r>
              <a:rPr lang="en-GB" sz="1800" dirty="0">
                <a:solidFill>
                  <a:prstClr val="black"/>
                </a:solidFill>
                <a:cs typeface="Segoe UI" panose="020B0502040204020203" pitchFamily="34" charset="0"/>
              </a:rPr>
              <a:t/>
            </a:r>
            <a:br>
              <a:rPr lang="en-GB" sz="1800" dirty="0">
                <a:solidFill>
                  <a:prstClr val="black"/>
                </a:solidFill>
                <a:cs typeface="Segoe UI" panose="020B0502040204020203" pitchFamily="34" charset="0"/>
              </a:rPr>
            </a:br>
            <a:endParaRPr lang="en-GB" sz="1800" dirty="0">
              <a:solidFill>
                <a:prstClr val="black"/>
              </a:solidFill>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ea typeface="Calibri" panose="020F0502020204030204" pitchFamily="34" charset="0"/>
                <a:cs typeface="Times New Roman" panose="02020603050405020304" pitchFamily="18" charset="0"/>
              </a:rPr>
              <a:t>r</a:t>
            </a:r>
            <a:r>
              <a:rPr lang="en-GB" sz="1800" dirty="0" smtClean="0">
                <a:solidFill>
                  <a:prstClr val="white"/>
                </a:solidFill>
                <a:ea typeface="Calibri" panose="020F0502020204030204" pitchFamily="34" charset="0"/>
                <a:cs typeface="Times New Roman" panose="02020603050405020304" pitchFamily="18" charset="0"/>
              </a:rPr>
              <a:t>ecall and use 50 verbs, selecting and forming the correct time frame, albeit with some errors, and can use several modal verb + infinitive constructions, a variety of negative forms, and superlatives, and use 100 cognate and 100 non-cognate words.</a:t>
            </a:r>
            <a:endParaRPr lang="en-GB" sz="18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7</a:t>
            </a:r>
            <a:endParaRPr lang="en-GB" sz="2000" b="1" dirty="0">
              <a:solidFill>
                <a:prstClr val="black"/>
              </a:solidFill>
              <a:latin typeface="Segoe UI" panose="020B0502040204020203" pitchFamily="34" charset="0"/>
              <a:cs typeface="Segoe UI" panose="020B0502040204020203" pitchFamily="34" charset="0"/>
            </a:endParaRP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8</a:t>
            </a:r>
            <a:endParaRPr lang="en-GB" sz="2000" b="1"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28037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428823" y="311069"/>
            <a:ext cx="5777989" cy="461665"/>
          </a:xfrm>
          <a:prstGeom prst="rect">
            <a:avLst/>
          </a:prstGeom>
          <a:noFill/>
        </p:spPr>
        <p:txBody>
          <a:bodyPr wrap="square" rtlCol="0">
            <a:spAutoFit/>
          </a:bodyPr>
          <a:lstStyle/>
          <a:p>
            <a:pPr algn="ctr"/>
            <a:r>
              <a:rPr lang="en-GB" sz="2400" dirty="0" smtClean="0">
                <a:solidFill>
                  <a:prstClr val="black"/>
                </a:solidFill>
                <a:latin typeface="Segoe UI" panose="020B0502040204020203" pitchFamily="34" charset="0"/>
                <a:cs typeface="Segoe UI" panose="020B0502040204020203" pitchFamily="34" charset="0"/>
              </a:rPr>
              <a:t>Grammar &amp; Vocabulary</a:t>
            </a:r>
            <a:endParaRPr lang="en-GB" sz="2400" dirty="0">
              <a:solidFill>
                <a:prstClr val="black"/>
              </a:solidFill>
              <a:latin typeface="Segoe UI" panose="020B0502040204020203" pitchFamily="34" charset="0"/>
              <a:cs typeface="Segoe UI" panose="020B0502040204020203" pitchFamily="34" charset="0"/>
            </a:endParaRPr>
          </a:p>
        </p:txBody>
      </p:sp>
      <p:sp>
        <p:nvSpPr>
          <p:cNvPr id="4" name="TextBox 3"/>
          <p:cNvSpPr txBox="1"/>
          <p:nvPr/>
        </p:nvSpPr>
        <p:spPr>
          <a:xfrm>
            <a:off x="2138299" y="-126441"/>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Year 9</a:t>
            </a:r>
            <a:endParaRPr lang="en-GB" sz="4000" dirty="0">
              <a:solidFill>
                <a:prstClr val="black"/>
              </a:solidFill>
              <a:latin typeface="Arial Rounded MT Bold" panose="020F0704030504030204" pitchFamily="34" charset="0"/>
            </a:endParaRPr>
          </a:p>
        </p:txBody>
      </p:sp>
      <p:sp>
        <p:nvSpPr>
          <p:cNvPr id="9" name="Subtitle 2"/>
          <p:cNvSpPr txBox="1">
            <a:spLocks/>
          </p:cNvSpPr>
          <p:nvPr/>
        </p:nvSpPr>
        <p:spPr>
          <a:xfrm>
            <a:off x="96048" y="2524819"/>
            <a:ext cx="1673200" cy="4214097"/>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5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1500" dirty="0" smtClean="0">
                <a:solidFill>
                  <a:prstClr val="black"/>
                </a:solidFill>
                <a:cs typeface="Segoe UI" panose="020B0502040204020203" pitchFamily="34" charset="0"/>
              </a:rPr>
              <a:t>sentences, </a:t>
            </a:r>
            <a:r>
              <a:rPr lang="en-GB" sz="1500" dirty="0">
                <a:solidFill>
                  <a:prstClr val="black"/>
                </a:solidFill>
                <a:cs typeface="Segoe UI" panose="020B0502040204020203" pitchFamily="34" charset="0"/>
              </a:rPr>
              <a:t>, and use 80 cognate and 50 non-cognate words.</a:t>
            </a:r>
          </a:p>
          <a:p>
            <a:pPr algn="l"/>
            <a:endParaRPr lang="en-GB" sz="1500" dirty="0">
              <a:solidFill>
                <a:prstClr val="black"/>
              </a:solidFill>
              <a:cs typeface="Segoe UI" panose="020B0502040204020203" pitchFamily="34" charset="0"/>
            </a:endParaRPr>
          </a:p>
        </p:txBody>
      </p:sp>
      <p:sp>
        <p:nvSpPr>
          <p:cNvPr id="13" name="Horizontal Scroll 12"/>
          <p:cNvSpPr/>
          <p:nvPr/>
        </p:nvSpPr>
        <p:spPr>
          <a:xfrm>
            <a:off x="352646" y="185538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6</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96048" y="1179800"/>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
        <p:nvSpPr>
          <p:cNvPr id="14" name="Subtitle 2"/>
          <p:cNvSpPr txBox="1">
            <a:spLocks/>
          </p:cNvSpPr>
          <p:nvPr/>
        </p:nvSpPr>
        <p:spPr>
          <a:xfrm>
            <a:off x="1769248" y="2274420"/>
            <a:ext cx="1680080" cy="4466948"/>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recall and use 40 verbs, form the past tense with regular and key irregular verbs, use some modal verbs in combination with infinitives, use reflexive verbs in limited contexts and use comparative </a:t>
            </a:r>
            <a:r>
              <a:rPr lang="en-GB" sz="1600" dirty="0" smtClean="0">
                <a:solidFill>
                  <a:prstClr val="black"/>
                </a:solidFill>
                <a:cs typeface="Segoe UI" panose="020B0502040204020203" pitchFamily="34" charset="0"/>
              </a:rPr>
              <a:t>forms, </a:t>
            </a:r>
            <a:r>
              <a:rPr lang="en-GB" sz="1600" dirty="0">
                <a:solidFill>
                  <a:prstClr val="black"/>
                </a:solidFill>
                <a:cs typeface="Segoe UI" panose="020B0502040204020203" pitchFamily="34" charset="0"/>
              </a:rPr>
              <a:t>and use 100 cognate and 80 non-cognate words.</a:t>
            </a:r>
            <a:br>
              <a:rPr lang="en-GB" sz="1600" dirty="0">
                <a:solidFill>
                  <a:prstClr val="black"/>
                </a:solidFill>
                <a:cs typeface="Segoe UI" panose="020B0502040204020203" pitchFamily="34" charset="0"/>
              </a:rPr>
            </a:br>
            <a:endParaRPr lang="en-GB" sz="1600" dirty="0">
              <a:solidFill>
                <a:prstClr val="black"/>
              </a:solidFill>
              <a:cs typeface="Segoe UI" panose="020B0502040204020203" pitchFamily="34" charset="0"/>
            </a:endParaRPr>
          </a:p>
          <a:p>
            <a:pPr algn="l"/>
            <a:endParaRPr lang="en-GB" sz="1600" dirty="0">
              <a:solidFill>
                <a:prstClr val="black"/>
              </a:solidFill>
              <a:cs typeface="Segoe UI" panose="020B0502040204020203" pitchFamily="34" charset="0"/>
            </a:endParaRPr>
          </a:p>
        </p:txBody>
      </p:sp>
      <p:sp>
        <p:nvSpPr>
          <p:cNvPr id="16" name="Subtitle 2"/>
          <p:cNvSpPr txBox="1">
            <a:spLocks/>
          </p:cNvSpPr>
          <p:nvPr/>
        </p:nvSpPr>
        <p:spPr>
          <a:xfrm>
            <a:off x="3440419" y="1842372"/>
            <a:ext cx="1788248" cy="4891266"/>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schemeClr val="tx1"/>
                </a:solidFill>
                <a:ea typeface="Calibri" panose="020F0502020204030204" pitchFamily="34" charset="0"/>
                <a:cs typeface="Times New Roman" panose="02020603050405020304" pitchFamily="18" charset="0"/>
              </a:rPr>
              <a:t>recall and use 50 verbs, selecting and forming the correct time frame, albeit with some errors, and can use several modal verb + infinitive constructions, a variety of negative forms, and </a:t>
            </a:r>
            <a:r>
              <a:rPr lang="en-GB" sz="1600" dirty="0" smtClean="0">
                <a:solidFill>
                  <a:schemeClr val="tx1"/>
                </a:solidFill>
                <a:ea typeface="Calibri" panose="020F0502020204030204" pitchFamily="34" charset="0"/>
                <a:cs typeface="Times New Roman" panose="02020603050405020304" pitchFamily="18" charset="0"/>
              </a:rPr>
              <a:t>superlatives, </a:t>
            </a:r>
            <a:r>
              <a:rPr lang="en-GB" sz="1600" dirty="0">
                <a:solidFill>
                  <a:schemeClr val="tx1"/>
                </a:solidFill>
                <a:ea typeface="Calibri" panose="020F0502020204030204" pitchFamily="34" charset="0"/>
                <a:cs typeface="Times New Roman" panose="02020603050405020304" pitchFamily="18" charset="0"/>
              </a:rPr>
              <a:t>and use 100 cognate and 100 non-cognate words.</a:t>
            </a:r>
          </a:p>
          <a:p>
            <a:pPr algn="l">
              <a:lnSpc>
                <a:spcPct val="115000"/>
              </a:lnSpc>
            </a:pPr>
            <a:endParaRPr lang="en-GB" sz="1600" dirty="0">
              <a:solidFill>
                <a:schemeClr val="tx1"/>
              </a:solidFill>
              <a:ea typeface="Calibri" panose="020F0502020204030204" pitchFamily="34" charset="0"/>
              <a:cs typeface="Times New Roman" panose="02020603050405020304" pitchFamily="18" charset="0"/>
            </a:endParaRPr>
          </a:p>
        </p:txBody>
      </p:sp>
      <p:sp>
        <p:nvSpPr>
          <p:cNvPr id="17" name="Horizontal Scroll 16"/>
          <p:cNvSpPr/>
          <p:nvPr/>
        </p:nvSpPr>
        <p:spPr>
          <a:xfrm>
            <a:off x="2038105" y="158426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7</a:t>
            </a:r>
            <a:endParaRPr lang="en-GB" sz="2000" b="1" dirty="0">
              <a:solidFill>
                <a:prstClr val="black"/>
              </a:solidFill>
              <a:latin typeface="Segoe UI" panose="020B0502040204020203" pitchFamily="34" charset="0"/>
              <a:cs typeface="Segoe UI" panose="020B0502040204020203" pitchFamily="34" charset="0"/>
            </a:endParaRPr>
          </a:p>
        </p:txBody>
      </p:sp>
      <p:sp>
        <p:nvSpPr>
          <p:cNvPr id="18" name="Horizontal Scroll 17"/>
          <p:cNvSpPr/>
          <p:nvPr/>
        </p:nvSpPr>
        <p:spPr>
          <a:xfrm>
            <a:off x="3670231" y="112094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8</a:t>
            </a:r>
            <a:endParaRPr lang="en-GB" sz="2000" b="1" dirty="0">
              <a:solidFill>
                <a:prstClr val="black"/>
              </a:solidFill>
              <a:latin typeface="Segoe UI" panose="020B0502040204020203" pitchFamily="34" charset="0"/>
              <a:cs typeface="Segoe UI" panose="020B0502040204020203" pitchFamily="34" charset="0"/>
            </a:endParaRPr>
          </a:p>
        </p:txBody>
      </p:sp>
      <p:sp>
        <p:nvSpPr>
          <p:cNvPr id="19" name="Subtitle 2"/>
          <p:cNvSpPr txBox="1">
            <a:spLocks/>
          </p:cNvSpPr>
          <p:nvPr/>
        </p:nvSpPr>
        <p:spPr>
          <a:xfrm>
            <a:off x="5228667" y="1355830"/>
            <a:ext cx="1788248" cy="5383086"/>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white"/>
                </a:solidFill>
                <a:ea typeface="Calibri" panose="020F0502020204030204" pitchFamily="34" charset="0"/>
                <a:cs typeface="Times New Roman" panose="02020603050405020304" pitchFamily="18" charset="0"/>
              </a:rPr>
              <a:t>r</a:t>
            </a:r>
            <a:r>
              <a:rPr lang="en-GB" sz="1600" dirty="0" smtClean="0">
                <a:solidFill>
                  <a:prstClr val="white"/>
                </a:solidFill>
                <a:ea typeface="Calibri" panose="020F0502020204030204" pitchFamily="34" charset="0"/>
                <a:cs typeface="Times New Roman" panose="02020603050405020304" pitchFamily="18" charset="0"/>
              </a:rPr>
              <a:t>ecall and use 60 verbs, selecting and forming the correct tense with familiar and researched language, with some errors, and can form the imperative, use direct object pronouns and some conjunctions, and use 150 cognate and 125 non-cognate words.</a:t>
            </a:r>
            <a:endParaRPr lang="en-GB" sz="16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1006293"/>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700" dirty="0">
                <a:solidFill>
                  <a:prstClr val="white"/>
                </a:solidFill>
                <a:ea typeface="Calibri" panose="020F0502020204030204" pitchFamily="34" charset="0"/>
                <a:cs typeface="Times New Roman" panose="02020603050405020304" pitchFamily="18" charset="0"/>
              </a:rPr>
              <a:t>r</a:t>
            </a:r>
            <a:r>
              <a:rPr lang="en-GB" sz="1700" dirty="0" smtClean="0">
                <a:solidFill>
                  <a:prstClr val="white"/>
                </a:solidFill>
                <a:ea typeface="Calibri" panose="020F0502020204030204" pitchFamily="34" charset="0"/>
                <a:cs typeface="Times New Roman" panose="02020603050405020304" pitchFamily="18" charset="0"/>
              </a:rPr>
              <a:t>ecall and use 75 verbs with reasonable accuracy in all tenses covered, can use direct object pronouns, a range of conjunctions, demonstrative adjectives and pronouns, and relative pronouns, and use 200 cognate and 150 non-cognate words.</a:t>
            </a:r>
            <a:endParaRPr lang="en-GB" sz="17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475524" y="62454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9</a:t>
            </a:r>
            <a:endParaRPr lang="en-GB" sz="2000" b="1" dirty="0">
              <a:solidFill>
                <a:prstClr val="black"/>
              </a:solidFill>
              <a:latin typeface="Segoe UI" panose="020B0502040204020203" pitchFamily="34" charset="0"/>
              <a:cs typeface="Segoe UI" panose="020B0502040204020203" pitchFamily="34" charset="0"/>
            </a:endParaRP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10</a:t>
            </a:r>
            <a:endParaRPr lang="en-GB" sz="2000" b="1"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26238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45200" y="0"/>
            <a:ext cx="30988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007360" y="0"/>
            <a:ext cx="303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0" y="0"/>
            <a:ext cx="300736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Left-Right Arrow 1"/>
          <p:cNvSpPr/>
          <p:nvPr/>
        </p:nvSpPr>
        <p:spPr>
          <a:xfrm>
            <a:off x="0" y="2844799"/>
            <a:ext cx="9144000" cy="8867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8320" y="2917120"/>
            <a:ext cx="2377440" cy="646331"/>
          </a:xfrm>
          <a:prstGeom prst="rect">
            <a:avLst/>
          </a:prstGeom>
          <a:noFill/>
        </p:spPr>
        <p:txBody>
          <a:bodyPr wrap="square" rtlCol="0">
            <a:spAutoFit/>
          </a:bodyPr>
          <a:lstStyle/>
          <a:p>
            <a:r>
              <a:rPr lang="en-GB" sz="3600" b="1" dirty="0" err="1" smtClean="0"/>
              <a:t>pasado</a:t>
            </a:r>
            <a:endParaRPr lang="en-GB" sz="3600" b="1" dirty="0"/>
          </a:p>
        </p:txBody>
      </p:sp>
      <p:sp>
        <p:nvSpPr>
          <p:cNvPr id="7" name="TextBox 6"/>
          <p:cNvSpPr txBox="1"/>
          <p:nvPr/>
        </p:nvSpPr>
        <p:spPr>
          <a:xfrm>
            <a:off x="3667760" y="2917120"/>
            <a:ext cx="2377440" cy="646331"/>
          </a:xfrm>
          <a:prstGeom prst="rect">
            <a:avLst/>
          </a:prstGeom>
          <a:noFill/>
        </p:spPr>
        <p:txBody>
          <a:bodyPr wrap="square" rtlCol="0">
            <a:spAutoFit/>
          </a:bodyPr>
          <a:lstStyle/>
          <a:p>
            <a:r>
              <a:rPr lang="en-GB" sz="3600" b="1" dirty="0" err="1" smtClean="0"/>
              <a:t>presente</a:t>
            </a:r>
            <a:endParaRPr lang="en-GB" sz="3600" b="1" dirty="0"/>
          </a:p>
        </p:txBody>
      </p:sp>
      <p:sp>
        <p:nvSpPr>
          <p:cNvPr id="8" name="TextBox 7"/>
          <p:cNvSpPr txBox="1"/>
          <p:nvPr/>
        </p:nvSpPr>
        <p:spPr>
          <a:xfrm>
            <a:off x="7426960" y="2917119"/>
            <a:ext cx="2377440" cy="646331"/>
          </a:xfrm>
          <a:prstGeom prst="rect">
            <a:avLst/>
          </a:prstGeom>
          <a:noFill/>
        </p:spPr>
        <p:txBody>
          <a:bodyPr wrap="square" rtlCol="0">
            <a:spAutoFit/>
          </a:bodyPr>
          <a:lstStyle/>
          <a:p>
            <a:r>
              <a:rPr lang="en-GB" sz="3600" b="1" dirty="0" err="1" smtClean="0"/>
              <a:t>futuro</a:t>
            </a:r>
            <a:endParaRPr lang="en-GB" sz="3600" b="1" dirty="0"/>
          </a:p>
        </p:txBody>
      </p:sp>
      <p:pic>
        <p:nvPicPr>
          <p:cNvPr id="9" name="Picture 4"/>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51799" y="6051709"/>
            <a:ext cx="736454" cy="69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84247" y="6023451"/>
            <a:ext cx="744465" cy="72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71120" y="101600"/>
            <a:ext cx="9001760" cy="51816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err="1" smtClean="0"/>
              <a:t>infinitivo</a:t>
            </a:r>
            <a:endParaRPr lang="en-GB" sz="3600" dirty="0"/>
          </a:p>
        </p:txBody>
      </p:sp>
      <p:sp>
        <p:nvSpPr>
          <p:cNvPr id="12" name="TextBox 11"/>
          <p:cNvSpPr txBox="1"/>
          <p:nvPr/>
        </p:nvSpPr>
        <p:spPr>
          <a:xfrm>
            <a:off x="1173480" y="25925"/>
            <a:ext cx="3271520" cy="646331"/>
          </a:xfrm>
          <a:prstGeom prst="rect">
            <a:avLst/>
          </a:prstGeom>
          <a:noFill/>
        </p:spPr>
        <p:txBody>
          <a:bodyPr wrap="square" rtlCol="0">
            <a:spAutoFit/>
          </a:bodyPr>
          <a:lstStyle/>
          <a:p>
            <a:pPr algn="ctr"/>
            <a:r>
              <a:rPr lang="en-GB" sz="3600" b="1" dirty="0" smtClean="0">
                <a:solidFill>
                  <a:schemeClr val="bg1"/>
                </a:solidFill>
              </a:rPr>
              <a:t>to go = </a:t>
            </a:r>
            <a:r>
              <a:rPr lang="en-GB" sz="3600" b="1" dirty="0" err="1" smtClean="0">
                <a:solidFill>
                  <a:schemeClr val="bg1"/>
                </a:solidFill>
              </a:rPr>
              <a:t>ir</a:t>
            </a:r>
            <a:endParaRPr lang="en-GB" sz="3600" b="1" dirty="0">
              <a:solidFill>
                <a:schemeClr val="bg1"/>
              </a:solidFill>
            </a:endParaRPr>
          </a:p>
        </p:txBody>
      </p:sp>
      <p:sp>
        <p:nvSpPr>
          <p:cNvPr id="13" name="Rounded Rectangle 12"/>
          <p:cNvSpPr/>
          <p:nvPr/>
        </p:nvSpPr>
        <p:spPr>
          <a:xfrm>
            <a:off x="580513" y="824131"/>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I went</a:t>
            </a:r>
            <a:endParaRPr lang="en-GB" sz="4000" dirty="0"/>
          </a:p>
        </p:txBody>
      </p:sp>
      <p:sp>
        <p:nvSpPr>
          <p:cNvPr id="14" name="Rounded Rectangle 13"/>
          <p:cNvSpPr/>
          <p:nvPr/>
        </p:nvSpPr>
        <p:spPr>
          <a:xfrm>
            <a:off x="472788" y="3784923"/>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we went</a:t>
            </a:r>
            <a:endParaRPr lang="en-GB" sz="4000" dirty="0"/>
          </a:p>
        </p:txBody>
      </p:sp>
      <p:sp>
        <p:nvSpPr>
          <p:cNvPr id="15" name="Rounded Rectangle 14"/>
          <p:cNvSpPr/>
          <p:nvPr/>
        </p:nvSpPr>
        <p:spPr>
          <a:xfrm>
            <a:off x="287631" y="4456340"/>
            <a:ext cx="226568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they went</a:t>
            </a:r>
            <a:endParaRPr lang="en-GB" sz="4000" dirty="0"/>
          </a:p>
        </p:txBody>
      </p:sp>
      <p:sp>
        <p:nvSpPr>
          <p:cNvPr id="16" name="Rounded Rectangle 15"/>
          <p:cNvSpPr/>
          <p:nvPr/>
        </p:nvSpPr>
        <p:spPr>
          <a:xfrm>
            <a:off x="347980" y="2251611"/>
            <a:ext cx="231140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S/he went</a:t>
            </a:r>
            <a:endParaRPr lang="en-GB" sz="4000" dirty="0"/>
          </a:p>
        </p:txBody>
      </p:sp>
      <p:sp>
        <p:nvSpPr>
          <p:cNvPr id="17" name="Rounded Rectangle 16"/>
          <p:cNvSpPr/>
          <p:nvPr/>
        </p:nvSpPr>
        <p:spPr>
          <a:xfrm>
            <a:off x="60960" y="1494368"/>
            <a:ext cx="289699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Did you go?</a:t>
            </a:r>
            <a:endParaRPr lang="en-GB" sz="4000" dirty="0"/>
          </a:p>
        </p:txBody>
      </p:sp>
      <p:sp>
        <p:nvSpPr>
          <p:cNvPr id="18" name="Rounded Rectangle 17"/>
          <p:cNvSpPr/>
          <p:nvPr/>
        </p:nvSpPr>
        <p:spPr>
          <a:xfrm>
            <a:off x="3534287" y="811242"/>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I go</a:t>
            </a:r>
            <a:endParaRPr lang="en-GB" sz="4000" dirty="0"/>
          </a:p>
        </p:txBody>
      </p:sp>
      <p:sp>
        <p:nvSpPr>
          <p:cNvPr id="19" name="Rounded Rectangle 18"/>
          <p:cNvSpPr/>
          <p:nvPr/>
        </p:nvSpPr>
        <p:spPr>
          <a:xfrm>
            <a:off x="3368735" y="2274738"/>
            <a:ext cx="235851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S</a:t>
            </a:r>
            <a:r>
              <a:rPr lang="en-GB" sz="4000" dirty="0" smtClean="0"/>
              <a:t>/he goes</a:t>
            </a:r>
            <a:endParaRPr lang="en-GB" sz="4000" dirty="0"/>
          </a:p>
        </p:txBody>
      </p:sp>
      <p:sp>
        <p:nvSpPr>
          <p:cNvPr id="20" name="Rounded Rectangle 19"/>
          <p:cNvSpPr/>
          <p:nvPr/>
        </p:nvSpPr>
        <p:spPr>
          <a:xfrm>
            <a:off x="3098800" y="1520615"/>
            <a:ext cx="289699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Do you go?</a:t>
            </a:r>
            <a:endParaRPr lang="en-GB" sz="4000" dirty="0"/>
          </a:p>
        </p:txBody>
      </p:sp>
      <p:sp>
        <p:nvSpPr>
          <p:cNvPr id="21" name="Rounded Rectangle 20"/>
          <p:cNvSpPr/>
          <p:nvPr/>
        </p:nvSpPr>
        <p:spPr>
          <a:xfrm>
            <a:off x="3514664" y="3771181"/>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we go</a:t>
            </a:r>
            <a:endParaRPr lang="en-GB" sz="4000" dirty="0"/>
          </a:p>
        </p:txBody>
      </p:sp>
      <p:sp>
        <p:nvSpPr>
          <p:cNvPr id="22" name="Rounded Rectangle 21"/>
          <p:cNvSpPr/>
          <p:nvPr/>
        </p:nvSpPr>
        <p:spPr>
          <a:xfrm>
            <a:off x="3331784" y="4456340"/>
            <a:ext cx="226568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they go</a:t>
            </a:r>
            <a:endParaRPr lang="en-GB" sz="4000" dirty="0"/>
          </a:p>
        </p:txBody>
      </p:sp>
      <p:sp>
        <p:nvSpPr>
          <p:cNvPr id="23" name="Rounded Rectangle 22"/>
          <p:cNvSpPr/>
          <p:nvPr/>
        </p:nvSpPr>
        <p:spPr>
          <a:xfrm>
            <a:off x="3056767" y="5415280"/>
            <a:ext cx="2939026"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I like going</a:t>
            </a:r>
            <a:endParaRPr lang="en-GB" sz="4000" dirty="0"/>
          </a:p>
        </p:txBody>
      </p:sp>
      <p:sp>
        <p:nvSpPr>
          <p:cNvPr id="24" name="Rounded Rectangle 23"/>
          <p:cNvSpPr/>
          <p:nvPr/>
        </p:nvSpPr>
        <p:spPr>
          <a:xfrm>
            <a:off x="6094607" y="811242"/>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I’m going to go</a:t>
            </a:r>
            <a:endParaRPr lang="en-GB" sz="3200" dirty="0"/>
          </a:p>
        </p:txBody>
      </p:sp>
      <p:sp>
        <p:nvSpPr>
          <p:cNvPr id="25" name="Rounded Rectangle 24"/>
          <p:cNvSpPr/>
          <p:nvPr/>
        </p:nvSpPr>
        <p:spPr>
          <a:xfrm>
            <a:off x="6136640" y="1531044"/>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Are you going to go?</a:t>
            </a:r>
            <a:endParaRPr lang="en-GB" sz="2400" dirty="0"/>
          </a:p>
        </p:txBody>
      </p:sp>
      <p:sp>
        <p:nvSpPr>
          <p:cNvPr id="26" name="Rounded Rectangle 25"/>
          <p:cNvSpPr/>
          <p:nvPr/>
        </p:nvSpPr>
        <p:spPr>
          <a:xfrm>
            <a:off x="6094607" y="2284456"/>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S/he is going to go</a:t>
            </a:r>
            <a:endParaRPr lang="en-GB" sz="2400" dirty="0"/>
          </a:p>
        </p:txBody>
      </p:sp>
      <p:sp>
        <p:nvSpPr>
          <p:cNvPr id="28" name="Rounded Rectangle 27"/>
          <p:cNvSpPr/>
          <p:nvPr/>
        </p:nvSpPr>
        <p:spPr>
          <a:xfrm>
            <a:off x="6136639" y="3781013"/>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We are going to go</a:t>
            </a:r>
            <a:endParaRPr lang="en-GB" sz="2400" dirty="0"/>
          </a:p>
        </p:txBody>
      </p:sp>
      <p:sp>
        <p:nvSpPr>
          <p:cNvPr id="29" name="Rounded Rectangle 28"/>
          <p:cNvSpPr/>
          <p:nvPr/>
        </p:nvSpPr>
        <p:spPr>
          <a:xfrm>
            <a:off x="6119310" y="4495436"/>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They are going to go</a:t>
            </a:r>
            <a:endParaRPr lang="en-GB" sz="2400" dirty="0"/>
          </a:p>
        </p:txBody>
      </p:sp>
    </p:spTree>
    <p:extLst>
      <p:ext uri="{BB962C8B-B14F-4D97-AF65-F5344CB8AC3E}">
        <p14:creationId xmlns:p14="http://schemas.microsoft.com/office/powerpoint/2010/main" val="3584131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45200" y="0"/>
            <a:ext cx="30988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007360" y="0"/>
            <a:ext cx="303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0" y="0"/>
            <a:ext cx="300736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Left-Right Arrow 1"/>
          <p:cNvSpPr/>
          <p:nvPr/>
        </p:nvSpPr>
        <p:spPr>
          <a:xfrm>
            <a:off x="0" y="2844799"/>
            <a:ext cx="9144000" cy="8867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8320" y="2917120"/>
            <a:ext cx="2377440" cy="646331"/>
          </a:xfrm>
          <a:prstGeom prst="rect">
            <a:avLst/>
          </a:prstGeom>
          <a:noFill/>
        </p:spPr>
        <p:txBody>
          <a:bodyPr wrap="square" rtlCol="0">
            <a:spAutoFit/>
          </a:bodyPr>
          <a:lstStyle/>
          <a:p>
            <a:r>
              <a:rPr lang="en-GB" sz="3600" b="1" dirty="0" err="1" smtClean="0"/>
              <a:t>pasado</a:t>
            </a:r>
            <a:endParaRPr lang="en-GB" sz="3600" b="1" dirty="0"/>
          </a:p>
        </p:txBody>
      </p:sp>
      <p:sp>
        <p:nvSpPr>
          <p:cNvPr id="7" name="TextBox 6"/>
          <p:cNvSpPr txBox="1"/>
          <p:nvPr/>
        </p:nvSpPr>
        <p:spPr>
          <a:xfrm>
            <a:off x="3667760" y="2917120"/>
            <a:ext cx="2377440" cy="646331"/>
          </a:xfrm>
          <a:prstGeom prst="rect">
            <a:avLst/>
          </a:prstGeom>
          <a:noFill/>
        </p:spPr>
        <p:txBody>
          <a:bodyPr wrap="square" rtlCol="0">
            <a:spAutoFit/>
          </a:bodyPr>
          <a:lstStyle/>
          <a:p>
            <a:r>
              <a:rPr lang="en-GB" sz="3600" b="1" dirty="0" err="1" smtClean="0"/>
              <a:t>presente</a:t>
            </a:r>
            <a:endParaRPr lang="en-GB" sz="3600" b="1" dirty="0"/>
          </a:p>
        </p:txBody>
      </p:sp>
      <p:sp>
        <p:nvSpPr>
          <p:cNvPr id="8" name="TextBox 7"/>
          <p:cNvSpPr txBox="1"/>
          <p:nvPr/>
        </p:nvSpPr>
        <p:spPr>
          <a:xfrm>
            <a:off x="7426960" y="2917119"/>
            <a:ext cx="2377440" cy="646331"/>
          </a:xfrm>
          <a:prstGeom prst="rect">
            <a:avLst/>
          </a:prstGeom>
          <a:noFill/>
        </p:spPr>
        <p:txBody>
          <a:bodyPr wrap="square" rtlCol="0">
            <a:spAutoFit/>
          </a:bodyPr>
          <a:lstStyle/>
          <a:p>
            <a:r>
              <a:rPr lang="en-GB" sz="3600" b="1" dirty="0" err="1" smtClean="0"/>
              <a:t>futuro</a:t>
            </a:r>
            <a:endParaRPr lang="en-GB" sz="3600" b="1" dirty="0"/>
          </a:p>
        </p:txBody>
      </p:sp>
      <p:pic>
        <p:nvPicPr>
          <p:cNvPr id="9" name="Picture 4"/>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51799" y="6051709"/>
            <a:ext cx="736454" cy="69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84247" y="6023451"/>
            <a:ext cx="744465" cy="72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71120" y="101600"/>
            <a:ext cx="9001760" cy="51816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err="1" smtClean="0"/>
              <a:t>infinitivo</a:t>
            </a:r>
            <a:endParaRPr lang="en-GB" sz="3600" dirty="0"/>
          </a:p>
        </p:txBody>
      </p:sp>
      <p:sp>
        <p:nvSpPr>
          <p:cNvPr id="12" name="TextBox 11"/>
          <p:cNvSpPr txBox="1"/>
          <p:nvPr/>
        </p:nvSpPr>
        <p:spPr>
          <a:xfrm>
            <a:off x="1173480" y="25925"/>
            <a:ext cx="3271520" cy="646331"/>
          </a:xfrm>
          <a:prstGeom prst="rect">
            <a:avLst/>
          </a:prstGeom>
          <a:noFill/>
        </p:spPr>
        <p:txBody>
          <a:bodyPr wrap="square" rtlCol="0">
            <a:spAutoFit/>
          </a:bodyPr>
          <a:lstStyle/>
          <a:p>
            <a:pPr algn="ctr"/>
            <a:r>
              <a:rPr lang="en-GB" sz="3600" b="1" dirty="0" smtClean="0">
                <a:solidFill>
                  <a:schemeClr val="bg1"/>
                </a:solidFill>
              </a:rPr>
              <a:t>to go = </a:t>
            </a:r>
            <a:r>
              <a:rPr lang="en-GB" sz="3600" b="1" dirty="0" err="1" smtClean="0">
                <a:solidFill>
                  <a:schemeClr val="bg1"/>
                </a:solidFill>
              </a:rPr>
              <a:t>ir</a:t>
            </a:r>
            <a:endParaRPr lang="en-GB" sz="3600" b="1" dirty="0">
              <a:solidFill>
                <a:schemeClr val="bg1"/>
              </a:solidFill>
            </a:endParaRPr>
          </a:p>
        </p:txBody>
      </p:sp>
      <p:sp>
        <p:nvSpPr>
          <p:cNvPr id="13" name="Rounded Rectangle 12"/>
          <p:cNvSpPr/>
          <p:nvPr/>
        </p:nvSpPr>
        <p:spPr>
          <a:xfrm>
            <a:off x="580513" y="824131"/>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I went</a:t>
            </a:r>
            <a:endParaRPr lang="en-GB" sz="4000" dirty="0"/>
          </a:p>
        </p:txBody>
      </p:sp>
      <p:sp>
        <p:nvSpPr>
          <p:cNvPr id="14" name="Rounded Rectangle 13"/>
          <p:cNvSpPr/>
          <p:nvPr/>
        </p:nvSpPr>
        <p:spPr>
          <a:xfrm>
            <a:off x="472788" y="3784923"/>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we went</a:t>
            </a:r>
            <a:endParaRPr lang="en-GB" sz="4000" dirty="0"/>
          </a:p>
        </p:txBody>
      </p:sp>
      <p:sp>
        <p:nvSpPr>
          <p:cNvPr id="15" name="Rounded Rectangle 14"/>
          <p:cNvSpPr/>
          <p:nvPr/>
        </p:nvSpPr>
        <p:spPr>
          <a:xfrm>
            <a:off x="287631" y="4456340"/>
            <a:ext cx="226568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they went</a:t>
            </a:r>
            <a:endParaRPr lang="en-GB" sz="4000" dirty="0"/>
          </a:p>
        </p:txBody>
      </p:sp>
      <p:sp>
        <p:nvSpPr>
          <p:cNvPr id="16" name="Rounded Rectangle 15"/>
          <p:cNvSpPr/>
          <p:nvPr/>
        </p:nvSpPr>
        <p:spPr>
          <a:xfrm>
            <a:off x="347980" y="2251611"/>
            <a:ext cx="231140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S/he went</a:t>
            </a:r>
            <a:endParaRPr lang="en-GB" sz="4000" dirty="0"/>
          </a:p>
        </p:txBody>
      </p:sp>
      <p:sp>
        <p:nvSpPr>
          <p:cNvPr id="17" name="Rounded Rectangle 16"/>
          <p:cNvSpPr/>
          <p:nvPr/>
        </p:nvSpPr>
        <p:spPr>
          <a:xfrm>
            <a:off x="60960" y="1494368"/>
            <a:ext cx="289699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Did you go?</a:t>
            </a:r>
            <a:endParaRPr lang="en-GB" sz="4000" dirty="0"/>
          </a:p>
        </p:txBody>
      </p:sp>
      <p:sp>
        <p:nvSpPr>
          <p:cNvPr id="18" name="Rounded Rectangle 17"/>
          <p:cNvSpPr/>
          <p:nvPr/>
        </p:nvSpPr>
        <p:spPr>
          <a:xfrm>
            <a:off x="3534287" y="811242"/>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I go</a:t>
            </a:r>
            <a:endParaRPr lang="en-GB" sz="4000" dirty="0"/>
          </a:p>
        </p:txBody>
      </p:sp>
      <p:sp>
        <p:nvSpPr>
          <p:cNvPr id="19" name="Rounded Rectangle 18"/>
          <p:cNvSpPr/>
          <p:nvPr/>
        </p:nvSpPr>
        <p:spPr>
          <a:xfrm>
            <a:off x="3368735" y="2274738"/>
            <a:ext cx="235851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S</a:t>
            </a:r>
            <a:r>
              <a:rPr lang="en-GB" sz="4000" dirty="0" smtClean="0"/>
              <a:t>/he goes</a:t>
            </a:r>
            <a:endParaRPr lang="en-GB" sz="4000" dirty="0"/>
          </a:p>
        </p:txBody>
      </p:sp>
      <p:sp>
        <p:nvSpPr>
          <p:cNvPr id="20" name="Rounded Rectangle 19"/>
          <p:cNvSpPr/>
          <p:nvPr/>
        </p:nvSpPr>
        <p:spPr>
          <a:xfrm>
            <a:off x="3098800" y="1520615"/>
            <a:ext cx="289699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Do you go?</a:t>
            </a:r>
            <a:endParaRPr lang="en-GB" sz="4000" dirty="0"/>
          </a:p>
        </p:txBody>
      </p:sp>
      <p:sp>
        <p:nvSpPr>
          <p:cNvPr id="21" name="Rounded Rectangle 20"/>
          <p:cNvSpPr/>
          <p:nvPr/>
        </p:nvSpPr>
        <p:spPr>
          <a:xfrm>
            <a:off x="3514664" y="3771181"/>
            <a:ext cx="189992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we go</a:t>
            </a:r>
            <a:endParaRPr lang="en-GB" sz="4000" dirty="0"/>
          </a:p>
        </p:txBody>
      </p:sp>
      <p:sp>
        <p:nvSpPr>
          <p:cNvPr id="22" name="Rounded Rectangle 21"/>
          <p:cNvSpPr/>
          <p:nvPr/>
        </p:nvSpPr>
        <p:spPr>
          <a:xfrm>
            <a:off x="3331784" y="4456340"/>
            <a:ext cx="2265680"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they go</a:t>
            </a:r>
            <a:endParaRPr lang="en-GB" sz="4000" dirty="0"/>
          </a:p>
        </p:txBody>
      </p:sp>
      <p:sp>
        <p:nvSpPr>
          <p:cNvPr id="23" name="Rounded Rectangle 22"/>
          <p:cNvSpPr/>
          <p:nvPr/>
        </p:nvSpPr>
        <p:spPr>
          <a:xfrm>
            <a:off x="3056767" y="5415280"/>
            <a:ext cx="2939026"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I like going</a:t>
            </a:r>
            <a:endParaRPr lang="en-GB" sz="4000" dirty="0"/>
          </a:p>
        </p:txBody>
      </p:sp>
      <p:sp>
        <p:nvSpPr>
          <p:cNvPr id="24" name="Rounded Rectangle 23"/>
          <p:cNvSpPr/>
          <p:nvPr/>
        </p:nvSpPr>
        <p:spPr>
          <a:xfrm>
            <a:off x="6094607" y="811242"/>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I’m going to go</a:t>
            </a:r>
            <a:endParaRPr lang="en-GB" sz="3200" dirty="0"/>
          </a:p>
        </p:txBody>
      </p:sp>
      <p:sp>
        <p:nvSpPr>
          <p:cNvPr id="25" name="Rounded Rectangle 24"/>
          <p:cNvSpPr/>
          <p:nvPr/>
        </p:nvSpPr>
        <p:spPr>
          <a:xfrm>
            <a:off x="6136640" y="1531044"/>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Are you going to go?</a:t>
            </a:r>
            <a:endParaRPr lang="en-GB" sz="2400" dirty="0"/>
          </a:p>
        </p:txBody>
      </p:sp>
      <p:sp>
        <p:nvSpPr>
          <p:cNvPr id="26" name="Rounded Rectangle 25"/>
          <p:cNvSpPr/>
          <p:nvPr/>
        </p:nvSpPr>
        <p:spPr>
          <a:xfrm>
            <a:off x="6094607" y="2284456"/>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S/he is going to go</a:t>
            </a:r>
            <a:endParaRPr lang="en-GB" sz="2400" dirty="0"/>
          </a:p>
        </p:txBody>
      </p:sp>
      <p:sp>
        <p:nvSpPr>
          <p:cNvPr id="28" name="Rounded Rectangle 27"/>
          <p:cNvSpPr/>
          <p:nvPr/>
        </p:nvSpPr>
        <p:spPr>
          <a:xfrm>
            <a:off x="6136639" y="3781013"/>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We are going to go</a:t>
            </a:r>
            <a:endParaRPr lang="en-GB" sz="2400" dirty="0"/>
          </a:p>
        </p:txBody>
      </p:sp>
      <p:sp>
        <p:nvSpPr>
          <p:cNvPr id="29" name="Rounded Rectangle 28"/>
          <p:cNvSpPr/>
          <p:nvPr/>
        </p:nvSpPr>
        <p:spPr>
          <a:xfrm>
            <a:off x="6119310" y="4495436"/>
            <a:ext cx="2978273" cy="5283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They are going to go</a:t>
            </a:r>
            <a:endParaRPr lang="en-GB" sz="2400" dirty="0"/>
          </a:p>
        </p:txBody>
      </p:sp>
      <p:sp>
        <p:nvSpPr>
          <p:cNvPr id="30" name="Rounded Rectangle 29"/>
          <p:cNvSpPr/>
          <p:nvPr/>
        </p:nvSpPr>
        <p:spPr>
          <a:xfrm>
            <a:off x="580513" y="774241"/>
            <a:ext cx="1899920" cy="582829"/>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fui</a:t>
            </a:r>
            <a:endParaRPr lang="en-GB" sz="4000" b="1" dirty="0">
              <a:solidFill>
                <a:srgbClr val="7030A0"/>
              </a:solidFill>
            </a:endParaRPr>
          </a:p>
        </p:txBody>
      </p:sp>
      <p:sp>
        <p:nvSpPr>
          <p:cNvPr id="31" name="Rounded Rectangle 30"/>
          <p:cNvSpPr/>
          <p:nvPr/>
        </p:nvSpPr>
        <p:spPr>
          <a:xfrm>
            <a:off x="30480" y="1484410"/>
            <a:ext cx="2927473" cy="548236"/>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7030A0"/>
                </a:solidFill>
              </a:rPr>
              <a:t>¿</a:t>
            </a:r>
            <a:r>
              <a:rPr lang="en-GB" sz="4000" b="1" dirty="0" err="1" smtClean="0">
                <a:solidFill>
                  <a:srgbClr val="7030A0"/>
                </a:solidFill>
              </a:rPr>
              <a:t>fuiste</a:t>
            </a:r>
            <a:r>
              <a:rPr lang="en-GB" sz="4000" b="1" dirty="0" smtClean="0">
                <a:solidFill>
                  <a:srgbClr val="7030A0"/>
                </a:solidFill>
              </a:rPr>
              <a:t>?</a:t>
            </a:r>
            <a:endParaRPr lang="en-GB" sz="4000" b="1" dirty="0">
              <a:solidFill>
                <a:srgbClr val="7030A0"/>
              </a:solidFill>
            </a:endParaRPr>
          </a:p>
        </p:txBody>
      </p:sp>
      <p:sp>
        <p:nvSpPr>
          <p:cNvPr id="32" name="Rounded Rectangle 31"/>
          <p:cNvSpPr/>
          <p:nvPr/>
        </p:nvSpPr>
        <p:spPr>
          <a:xfrm>
            <a:off x="347980" y="2254535"/>
            <a:ext cx="2334955"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fue</a:t>
            </a:r>
            <a:endParaRPr lang="en-GB" sz="4000" b="1" dirty="0">
              <a:solidFill>
                <a:srgbClr val="7030A0"/>
              </a:solidFill>
            </a:endParaRPr>
          </a:p>
        </p:txBody>
      </p:sp>
      <p:sp>
        <p:nvSpPr>
          <p:cNvPr id="33" name="Rounded Rectangle 32"/>
          <p:cNvSpPr/>
          <p:nvPr/>
        </p:nvSpPr>
        <p:spPr>
          <a:xfrm>
            <a:off x="472788" y="3771180"/>
            <a:ext cx="1899920" cy="550678"/>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fuimos</a:t>
            </a:r>
            <a:endParaRPr lang="en-GB" sz="4000" b="1" dirty="0">
              <a:solidFill>
                <a:srgbClr val="7030A0"/>
              </a:solidFill>
            </a:endParaRPr>
          </a:p>
        </p:txBody>
      </p:sp>
      <p:sp>
        <p:nvSpPr>
          <p:cNvPr id="34" name="Rounded Rectangle 33"/>
          <p:cNvSpPr/>
          <p:nvPr/>
        </p:nvSpPr>
        <p:spPr>
          <a:xfrm>
            <a:off x="287631" y="4460802"/>
            <a:ext cx="2265679"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fueron</a:t>
            </a:r>
            <a:endParaRPr lang="en-GB" sz="4000" b="1" dirty="0">
              <a:solidFill>
                <a:srgbClr val="7030A0"/>
              </a:solidFill>
            </a:endParaRPr>
          </a:p>
        </p:txBody>
      </p:sp>
      <p:sp>
        <p:nvSpPr>
          <p:cNvPr id="35" name="Rounded Rectangle 34"/>
          <p:cNvSpPr/>
          <p:nvPr/>
        </p:nvSpPr>
        <p:spPr>
          <a:xfrm>
            <a:off x="3451250" y="812822"/>
            <a:ext cx="2067023"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voy</a:t>
            </a:r>
            <a:endParaRPr lang="en-GB" sz="4000" b="1" dirty="0">
              <a:solidFill>
                <a:srgbClr val="7030A0"/>
              </a:solidFill>
            </a:endParaRPr>
          </a:p>
        </p:txBody>
      </p:sp>
      <p:sp>
        <p:nvSpPr>
          <p:cNvPr id="36" name="Rounded Rectangle 35"/>
          <p:cNvSpPr/>
          <p:nvPr/>
        </p:nvSpPr>
        <p:spPr>
          <a:xfrm>
            <a:off x="3078481" y="1468120"/>
            <a:ext cx="2966718" cy="584778"/>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7030A0"/>
                </a:solidFill>
              </a:rPr>
              <a:t>¿vas?</a:t>
            </a:r>
            <a:endParaRPr lang="en-GB" sz="4000" b="1" dirty="0">
              <a:solidFill>
                <a:srgbClr val="7030A0"/>
              </a:solidFill>
            </a:endParaRPr>
          </a:p>
        </p:txBody>
      </p:sp>
      <p:sp>
        <p:nvSpPr>
          <p:cNvPr id="37" name="Rounded Rectangle 36"/>
          <p:cNvSpPr/>
          <p:nvPr/>
        </p:nvSpPr>
        <p:spPr>
          <a:xfrm>
            <a:off x="3325313" y="2274738"/>
            <a:ext cx="2401935"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va</a:t>
            </a:r>
            <a:endParaRPr lang="en-GB" sz="4000" b="1" dirty="0">
              <a:solidFill>
                <a:srgbClr val="7030A0"/>
              </a:solidFill>
            </a:endParaRPr>
          </a:p>
        </p:txBody>
      </p:sp>
      <p:sp>
        <p:nvSpPr>
          <p:cNvPr id="38" name="Rounded Rectangle 37"/>
          <p:cNvSpPr/>
          <p:nvPr/>
        </p:nvSpPr>
        <p:spPr>
          <a:xfrm>
            <a:off x="3503807" y="3771181"/>
            <a:ext cx="1930400"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vamos</a:t>
            </a:r>
            <a:endParaRPr lang="en-GB" sz="4000" b="1" dirty="0">
              <a:solidFill>
                <a:srgbClr val="7030A0"/>
              </a:solidFill>
            </a:endParaRPr>
          </a:p>
        </p:txBody>
      </p:sp>
      <p:sp>
        <p:nvSpPr>
          <p:cNvPr id="39" name="Rounded Rectangle 38"/>
          <p:cNvSpPr/>
          <p:nvPr/>
        </p:nvSpPr>
        <p:spPr>
          <a:xfrm>
            <a:off x="3294991" y="4456340"/>
            <a:ext cx="2351879" cy="537941"/>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7030A0"/>
                </a:solidFill>
              </a:rPr>
              <a:t>van</a:t>
            </a:r>
            <a:endParaRPr lang="en-GB" sz="4000" b="1" dirty="0">
              <a:solidFill>
                <a:srgbClr val="7030A0"/>
              </a:solidFill>
            </a:endParaRPr>
          </a:p>
        </p:txBody>
      </p:sp>
      <p:sp>
        <p:nvSpPr>
          <p:cNvPr id="40" name="Rounded Rectangle 39"/>
          <p:cNvSpPr/>
          <p:nvPr/>
        </p:nvSpPr>
        <p:spPr>
          <a:xfrm>
            <a:off x="3017521" y="5415280"/>
            <a:ext cx="2988432" cy="541353"/>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7030A0"/>
                </a:solidFill>
              </a:rPr>
              <a:t>me </a:t>
            </a:r>
            <a:r>
              <a:rPr lang="en-GB" sz="4000" b="1" dirty="0" err="1" smtClean="0">
                <a:solidFill>
                  <a:srgbClr val="7030A0"/>
                </a:solidFill>
              </a:rPr>
              <a:t>gusta</a:t>
            </a:r>
            <a:r>
              <a:rPr lang="en-GB" sz="4000" b="1" dirty="0" smtClean="0">
                <a:solidFill>
                  <a:srgbClr val="7030A0"/>
                </a:solidFill>
              </a:rPr>
              <a:t> </a:t>
            </a:r>
            <a:r>
              <a:rPr lang="en-GB" sz="4000" b="1" dirty="0" err="1" smtClean="0">
                <a:solidFill>
                  <a:srgbClr val="7030A0"/>
                </a:solidFill>
              </a:rPr>
              <a:t>ir</a:t>
            </a:r>
            <a:endParaRPr lang="en-GB" sz="4000" b="1" dirty="0">
              <a:solidFill>
                <a:srgbClr val="7030A0"/>
              </a:solidFill>
            </a:endParaRPr>
          </a:p>
        </p:txBody>
      </p:sp>
      <p:sp>
        <p:nvSpPr>
          <p:cNvPr id="41" name="Rounded Rectangle 40"/>
          <p:cNvSpPr/>
          <p:nvPr/>
        </p:nvSpPr>
        <p:spPr>
          <a:xfrm>
            <a:off x="6094607" y="815337"/>
            <a:ext cx="3002975"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voy</a:t>
            </a:r>
            <a:r>
              <a:rPr lang="en-GB" sz="4000" b="1" dirty="0" smtClean="0">
                <a:solidFill>
                  <a:srgbClr val="7030A0"/>
                </a:solidFill>
              </a:rPr>
              <a:t> a </a:t>
            </a:r>
            <a:r>
              <a:rPr lang="en-GB" sz="4000" b="1" dirty="0" err="1" smtClean="0">
                <a:solidFill>
                  <a:srgbClr val="7030A0"/>
                </a:solidFill>
              </a:rPr>
              <a:t>ir</a:t>
            </a:r>
            <a:endParaRPr lang="en-GB" sz="4000" b="1" dirty="0">
              <a:solidFill>
                <a:srgbClr val="7030A0"/>
              </a:solidFill>
            </a:endParaRPr>
          </a:p>
        </p:txBody>
      </p:sp>
      <p:sp>
        <p:nvSpPr>
          <p:cNvPr id="42" name="Rounded Rectangle 41"/>
          <p:cNvSpPr/>
          <p:nvPr/>
        </p:nvSpPr>
        <p:spPr>
          <a:xfrm>
            <a:off x="6114926" y="1494368"/>
            <a:ext cx="3029073" cy="573186"/>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7030A0"/>
                </a:solidFill>
              </a:rPr>
              <a:t>¿vas a </a:t>
            </a:r>
            <a:r>
              <a:rPr lang="en-GB" sz="4000" b="1" dirty="0" err="1" smtClean="0">
                <a:solidFill>
                  <a:srgbClr val="7030A0"/>
                </a:solidFill>
              </a:rPr>
              <a:t>ir</a:t>
            </a:r>
            <a:r>
              <a:rPr lang="en-GB" sz="4000" b="1" dirty="0" smtClean="0">
                <a:solidFill>
                  <a:srgbClr val="7030A0"/>
                </a:solidFill>
              </a:rPr>
              <a:t>?</a:t>
            </a:r>
            <a:endParaRPr lang="en-GB" sz="4000" b="1" dirty="0">
              <a:solidFill>
                <a:srgbClr val="7030A0"/>
              </a:solidFill>
            </a:endParaRPr>
          </a:p>
        </p:txBody>
      </p:sp>
      <p:sp>
        <p:nvSpPr>
          <p:cNvPr id="43" name="Rounded Rectangle 42"/>
          <p:cNvSpPr/>
          <p:nvPr/>
        </p:nvSpPr>
        <p:spPr>
          <a:xfrm>
            <a:off x="6088622" y="2284456"/>
            <a:ext cx="3008959"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va</a:t>
            </a:r>
            <a:r>
              <a:rPr lang="en-GB" sz="4000" b="1" dirty="0" smtClean="0">
                <a:solidFill>
                  <a:srgbClr val="7030A0"/>
                </a:solidFill>
              </a:rPr>
              <a:t> a </a:t>
            </a:r>
            <a:r>
              <a:rPr lang="en-GB" sz="4000" b="1" dirty="0" err="1" smtClean="0">
                <a:solidFill>
                  <a:srgbClr val="7030A0"/>
                </a:solidFill>
              </a:rPr>
              <a:t>ir</a:t>
            </a:r>
            <a:endParaRPr lang="en-GB" sz="4000" b="1" dirty="0">
              <a:solidFill>
                <a:srgbClr val="7030A0"/>
              </a:solidFill>
            </a:endParaRPr>
          </a:p>
        </p:txBody>
      </p:sp>
      <p:sp>
        <p:nvSpPr>
          <p:cNvPr id="44" name="Rounded Rectangle 43"/>
          <p:cNvSpPr/>
          <p:nvPr/>
        </p:nvSpPr>
        <p:spPr>
          <a:xfrm>
            <a:off x="6126503" y="3771180"/>
            <a:ext cx="3017496" cy="556111"/>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7030A0"/>
                </a:solidFill>
              </a:rPr>
              <a:t>vamos</a:t>
            </a:r>
            <a:r>
              <a:rPr lang="en-GB" sz="4000" b="1" dirty="0" smtClean="0">
                <a:solidFill>
                  <a:srgbClr val="7030A0"/>
                </a:solidFill>
              </a:rPr>
              <a:t> a </a:t>
            </a:r>
            <a:r>
              <a:rPr lang="en-GB" sz="4000" b="1" dirty="0" err="1" smtClean="0">
                <a:solidFill>
                  <a:srgbClr val="7030A0"/>
                </a:solidFill>
              </a:rPr>
              <a:t>ir</a:t>
            </a:r>
            <a:endParaRPr lang="en-GB" sz="4000" b="1" dirty="0">
              <a:solidFill>
                <a:srgbClr val="7030A0"/>
              </a:solidFill>
            </a:endParaRPr>
          </a:p>
        </p:txBody>
      </p:sp>
      <p:sp>
        <p:nvSpPr>
          <p:cNvPr id="45" name="Rounded Rectangle 44"/>
          <p:cNvSpPr/>
          <p:nvPr/>
        </p:nvSpPr>
        <p:spPr>
          <a:xfrm>
            <a:off x="6114926" y="4495436"/>
            <a:ext cx="2999986" cy="528320"/>
          </a:xfrm>
          <a:prstGeom prst="round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7030A0"/>
                </a:solidFill>
              </a:rPr>
              <a:t>van a </a:t>
            </a:r>
            <a:r>
              <a:rPr lang="en-GB" sz="4000" b="1" dirty="0" err="1" smtClean="0">
                <a:solidFill>
                  <a:srgbClr val="7030A0"/>
                </a:solidFill>
              </a:rPr>
              <a:t>ir</a:t>
            </a:r>
            <a:endParaRPr lang="en-GB" sz="4000" b="1" dirty="0">
              <a:solidFill>
                <a:srgbClr val="7030A0"/>
              </a:solidFill>
            </a:endParaRPr>
          </a:p>
        </p:txBody>
      </p:sp>
    </p:spTree>
    <p:extLst>
      <p:ext uri="{BB962C8B-B14F-4D97-AF65-F5344CB8AC3E}">
        <p14:creationId xmlns:p14="http://schemas.microsoft.com/office/powerpoint/2010/main" val="216972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Cj031186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625" y="2474048"/>
            <a:ext cx="2128475" cy="2126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5472" y="1949100"/>
            <a:ext cx="2232248" cy="584775"/>
          </a:xfrm>
          <a:prstGeom prst="rect">
            <a:avLst/>
          </a:prstGeom>
          <a:noFill/>
        </p:spPr>
        <p:txBody>
          <a:bodyPr wrap="square" rtlCol="0">
            <a:spAutoFit/>
          </a:bodyPr>
          <a:lstStyle/>
          <a:p>
            <a:pPr algn="ctr"/>
            <a:r>
              <a:rPr lang="en-GB" sz="3200" b="1" dirty="0" err="1">
                <a:solidFill>
                  <a:srgbClr val="FF0000"/>
                </a:solidFill>
              </a:rPr>
              <a:t>i</a:t>
            </a:r>
            <a:r>
              <a:rPr lang="en-GB" sz="3200" b="1" dirty="0" err="1" smtClean="0">
                <a:solidFill>
                  <a:srgbClr val="FF0000"/>
                </a:solidFill>
              </a:rPr>
              <a:t>r</a:t>
            </a:r>
            <a:r>
              <a:rPr lang="en-GB" sz="3200" b="1" dirty="0" smtClean="0">
                <a:solidFill>
                  <a:srgbClr val="FF0000"/>
                </a:solidFill>
              </a:rPr>
              <a:t> al cine</a:t>
            </a:r>
            <a:endParaRPr lang="en-GB" sz="3200" b="1" dirty="0">
              <a:solidFill>
                <a:srgbClr val="FF0000"/>
              </a:solidFill>
            </a:endParaRPr>
          </a:p>
        </p:txBody>
      </p:sp>
      <p:sp>
        <p:nvSpPr>
          <p:cNvPr id="4" name="Smiley Face 3"/>
          <p:cNvSpPr/>
          <p:nvPr/>
        </p:nvSpPr>
        <p:spPr>
          <a:xfrm>
            <a:off x="3773544" y="504915"/>
            <a:ext cx="936104" cy="864096"/>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3125472" y="1516725"/>
            <a:ext cx="2232248" cy="584775"/>
          </a:xfrm>
          <a:prstGeom prst="rect">
            <a:avLst/>
          </a:prstGeom>
          <a:noFill/>
        </p:spPr>
        <p:txBody>
          <a:bodyPr wrap="square" rtlCol="0">
            <a:spAutoFit/>
          </a:bodyPr>
          <a:lstStyle/>
          <a:p>
            <a:pPr algn="ctr"/>
            <a:r>
              <a:rPr lang="en-GB" sz="3200" b="1" dirty="0">
                <a:solidFill>
                  <a:prstClr val="black"/>
                </a:solidFill>
              </a:rPr>
              <a:t>m</a:t>
            </a:r>
            <a:r>
              <a:rPr lang="en-GB" sz="3200" b="1" dirty="0" smtClean="0">
                <a:solidFill>
                  <a:prstClr val="black"/>
                </a:solidFill>
              </a:rPr>
              <a:t>e </a:t>
            </a:r>
            <a:r>
              <a:rPr lang="en-GB" sz="3200" b="1" dirty="0" err="1" smtClean="0">
                <a:solidFill>
                  <a:prstClr val="black"/>
                </a:solidFill>
              </a:rPr>
              <a:t>gusta</a:t>
            </a:r>
            <a:endParaRPr lang="en-GB" sz="3200" b="1" dirty="0">
              <a:solidFill>
                <a:prstClr val="black"/>
              </a:solidFill>
            </a:endParaRPr>
          </a:p>
        </p:txBody>
      </p:sp>
      <p:cxnSp>
        <p:nvCxnSpPr>
          <p:cNvPr id="7" name="Straight Arrow Connector 6"/>
          <p:cNvCxnSpPr/>
          <p:nvPr/>
        </p:nvCxnSpPr>
        <p:spPr>
          <a:xfrm flipV="1">
            <a:off x="5076056" y="1633063"/>
            <a:ext cx="1728192" cy="71581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32240" y="212527"/>
            <a:ext cx="2232248" cy="584775"/>
          </a:xfrm>
          <a:prstGeom prst="rect">
            <a:avLst/>
          </a:prstGeom>
          <a:noFill/>
        </p:spPr>
        <p:txBody>
          <a:bodyPr wrap="square" rtlCol="0">
            <a:spAutoFit/>
          </a:bodyPr>
          <a:lstStyle/>
          <a:p>
            <a:pPr algn="ctr"/>
            <a:r>
              <a:rPr lang="en-GB" sz="3200" b="1" u="sng" dirty="0" err="1" smtClean="0">
                <a:solidFill>
                  <a:srgbClr val="00B050"/>
                </a:solidFill>
              </a:rPr>
              <a:t>presente</a:t>
            </a:r>
            <a:endParaRPr lang="en-GB" sz="3200" b="1" u="sng" dirty="0">
              <a:solidFill>
                <a:srgbClr val="00B050"/>
              </a:solidFill>
            </a:endParaRPr>
          </a:p>
        </p:txBody>
      </p:sp>
      <p:sp>
        <p:nvSpPr>
          <p:cNvPr id="9" name="TextBox 8"/>
          <p:cNvSpPr txBox="1"/>
          <p:nvPr/>
        </p:nvSpPr>
        <p:spPr>
          <a:xfrm>
            <a:off x="6157404" y="4020194"/>
            <a:ext cx="2232248" cy="584775"/>
          </a:xfrm>
          <a:prstGeom prst="rect">
            <a:avLst/>
          </a:prstGeom>
          <a:noFill/>
        </p:spPr>
        <p:txBody>
          <a:bodyPr wrap="square" rtlCol="0">
            <a:spAutoFit/>
          </a:bodyPr>
          <a:lstStyle/>
          <a:p>
            <a:pPr algn="ctr"/>
            <a:r>
              <a:rPr lang="en-GB" sz="3200" b="1" u="sng" dirty="0" err="1" smtClean="0">
                <a:solidFill>
                  <a:srgbClr val="00B050"/>
                </a:solidFill>
              </a:rPr>
              <a:t>pasado</a:t>
            </a:r>
            <a:endParaRPr lang="en-GB" sz="3200" b="1" u="sng" dirty="0">
              <a:solidFill>
                <a:srgbClr val="00B050"/>
              </a:solidFill>
            </a:endParaRPr>
          </a:p>
        </p:txBody>
      </p:sp>
      <p:sp>
        <p:nvSpPr>
          <p:cNvPr id="10" name="TextBox 9"/>
          <p:cNvSpPr txBox="1"/>
          <p:nvPr/>
        </p:nvSpPr>
        <p:spPr>
          <a:xfrm>
            <a:off x="258416" y="4035921"/>
            <a:ext cx="2232248" cy="584775"/>
          </a:xfrm>
          <a:prstGeom prst="rect">
            <a:avLst/>
          </a:prstGeom>
          <a:noFill/>
        </p:spPr>
        <p:txBody>
          <a:bodyPr wrap="square" rtlCol="0">
            <a:spAutoFit/>
          </a:bodyPr>
          <a:lstStyle/>
          <a:p>
            <a:pPr algn="ctr"/>
            <a:r>
              <a:rPr lang="en-GB" sz="3200" b="1" u="sng" dirty="0" err="1" smtClean="0">
                <a:solidFill>
                  <a:srgbClr val="00B050"/>
                </a:solidFill>
              </a:rPr>
              <a:t>futuro</a:t>
            </a:r>
            <a:endParaRPr lang="en-GB" sz="3200" b="1" u="sng" dirty="0">
              <a:solidFill>
                <a:srgbClr val="00B050"/>
              </a:solidFill>
            </a:endParaRPr>
          </a:p>
        </p:txBody>
      </p:sp>
      <p:sp>
        <p:nvSpPr>
          <p:cNvPr id="11" name="TextBox 10"/>
          <p:cNvSpPr txBox="1"/>
          <p:nvPr/>
        </p:nvSpPr>
        <p:spPr>
          <a:xfrm>
            <a:off x="5681248" y="784235"/>
            <a:ext cx="3462752" cy="584775"/>
          </a:xfrm>
          <a:prstGeom prst="rect">
            <a:avLst/>
          </a:prstGeom>
          <a:noFill/>
        </p:spPr>
        <p:txBody>
          <a:bodyPr wrap="square" rtlCol="0">
            <a:spAutoFit/>
          </a:bodyPr>
          <a:lstStyle/>
          <a:p>
            <a:pPr algn="ctr"/>
            <a:r>
              <a:rPr lang="en-GB" sz="3200" b="1" dirty="0" err="1" smtClean="0">
                <a:solidFill>
                  <a:prstClr val="black"/>
                </a:solidFill>
              </a:rPr>
              <a:t>Normalmente</a:t>
            </a:r>
            <a:r>
              <a:rPr lang="en-GB" sz="3200" b="1" dirty="0" smtClean="0">
                <a:solidFill>
                  <a:prstClr val="black"/>
                </a:solidFill>
              </a:rPr>
              <a:t> ..</a:t>
            </a:r>
            <a:endParaRPr lang="en-GB" sz="3200" b="1" dirty="0">
              <a:solidFill>
                <a:prstClr val="black"/>
              </a:solidFill>
            </a:endParaRPr>
          </a:p>
        </p:txBody>
      </p:sp>
      <p:sp>
        <p:nvSpPr>
          <p:cNvPr id="12" name="TextBox 11"/>
          <p:cNvSpPr txBox="1"/>
          <p:nvPr/>
        </p:nvSpPr>
        <p:spPr>
          <a:xfrm>
            <a:off x="6732240" y="1340676"/>
            <a:ext cx="2232248" cy="584775"/>
          </a:xfrm>
          <a:prstGeom prst="rect">
            <a:avLst/>
          </a:prstGeom>
          <a:noFill/>
        </p:spPr>
        <p:txBody>
          <a:bodyPr wrap="square" rtlCol="0">
            <a:spAutoFit/>
          </a:bodyPr>
          <a:lstStyle/>
          <a:p>
            <a:pPr algn="ctr"/>
            <a:r>
              <a:rPr lang="en-GB" sz="3200" b="1" dirty="0" err="1">
                <a:solidFill>
                  <a:srgbClr val="FF0000"/>
                </a:solidFill>
              </a:rPr>
              <a:t>v</a:t>
            </a:r>
            <a:r>
              <a:rPr lang="en-GB" sz="3200" b="1" dirty="0" err="1" smtClean="0">
                <a:solidFill>
                  <a:srgbClr val="FF0000"/>
                </a:solidFill>
              </a:rPr>
              <a:t>oy</a:t>
            </a:r>
            <a:r>
              <a:rPr lang="en-GB" sz="3200" b="1" dirty="0" smtClean="0">
                <a:solidFill>
                  <a:prstClr val="black"/>
                </a:solidFill>
              </a:rPr>
              <a:t> al cine</a:t>
            </a:r>
            <a:endParaRPr lang="en-GB" sz="3200" b="1" dirty="0">
              <a:solidFill>
                <a:prstClr val="black"/>
              </a:solidFill>
            </a:endParaRPr>
          </a:p>
        </p:txBody>
      </p:sp>
      <p:sp>
        <p:nvSpPr>
          <p:cNvPr id="13" name="TextBox 12"/>
          <p:cNvSpPr txBox="1"/>
          <p:nvPr/>
        </p:nvSpPr>
        <p:spPr>
          <a:xfrm>
            <a:off x="5357720" y="4600056"/>
            <a:ext cx="3462752" cy="1077218"/>
          </a:xfrm>
          <a:prstGeom prst="rect">
            <a:avLst/>
          </a:prstGeom>
          <a:noFill/>
        </p:spPr>
        <p:txBody>
          <a:bodyPr wrap="square" rtlCol="0">
            <a:spAutoFit/>
          </a:bodyPr>
          <a:lstStyle/>
          <a:p>
            <a:pPr algn="ctr"/>
            <a:r>
              <a:rPr lang="en-GB" sz="3200" b="1" dirty="0" smtClean="0">
                <a:solidFill>
                  <a:prstClr val="black"/>
                </a:solidFill>
              </a:rPr>
              <a:t>El fin de </a:t>
            </a:r>
            <a:r>
              <a:rPr lang="en-GB" sz="3200" b="1" dirty="0" err="1" smtClean="0">
                <a:solidFill>
                  <a:prstClr val="black"/>
                </a:solidFill>
              </a:rPr>
              <a:t>semana</a:t>
            </a:r>
            <a:r>
              <a:rPr lang="en-GB" sz="3200" b="1" dirty="0" smtClean="0">
                <a:solidFill>
                  <a:prstClr val="black"/>
                </a:solidFill>
              </a:rPr>
              <a:t> </a:t>
            </a:r>
            <a:r>
              <a:rPr lang="en-GB" sz="3200" b="1" dirty="0" err="1" smtClean="0">
                <a:solidFill>
                  <a:prstClr val="black"/>
                </a:solidFill>
              </a:rPr>
              <a:t>pasado</a:t>
            </a:r>
            <a:r>
              <a:rPr lang="en-GB" sz="3200" b="1" dirty="0" smtClean="0">
                <a:solidFill>
                  <a:prstClr val="black"/>
                </a:solidFill>
              </a:rPr>
              <a:t>..</a:t>
            </a:r>
            <a:endParaRPr lang="en-GB" sz="3200" b="1" dirty="0">
              <a:solidFill>
                <a:prstClr val="black"/>
              </a:solidFill>
            </a:endParaRPr>
          </a:p>
        </p:txBody>
      </p:sp>
      <p:sp>
        <p:nvSpPr>
          <p:cNvPr id="14" name="TextBox 13"/>
          <p:cNvSpPr txBox="1"/>
          <p:nvPr/>
        </p:nvSpPr>
        <p:spPr>
          <a:xfrm>
            <a:off x="6114370" y="5877272"/>
            <a:ext cx="2232248" cy="584775"/>
          </a:xfrm>
          <a:prstGeom prst="rect">
            <a:avLst/>
          </a:prstGeom>
          <a:noFill/>
        </p:spPr>
        <p:txBody>
          <a:bodyPr wrap="square" rtlCol="0">
            <a:spAutoFit/>
          </a:bodyPr>
          <a:lstStyle/>
          <a:p>
            <a:pPr algn="ctr"/>
            <a:r>
              <a:rPr lang="en-GB" sz="3200" b="1" dirty="0" err="1" smtClean="0">
                <a:solidFill>
                  <a:srgbClr val="FF0000"/>
                </a:solidFill>
              </a:rPr>
              <a:t>fui</a:t>
            </a:r>
            <a:r>
              <a:rPr lang="en-GB" sz="3200" b="1" dirty="0" smtClean="0">
                <a:solidFill>
                  <a:prstClr val="black"/>
                </a:solidFill>
              </a:rPr>
              <a:t> al cine</a:t>
            </a:r>
            <a:endParaRPr lang="en-GB" sz="3200" b="1" dirty="0">
              <a:solidFill>
                <a:prstClr val="black"/>
              </a:solidFill>
            </a:endParaRPr>
          </a:p>
        </p:txBody>
      </p:sp>
      <p:sp>
        <p:nvSpPr>
          <p:cNvPr id="15" name="TextBox 14"/>
          <p:cNvSpPr txBox="1"/>
          <p:nvPr/>
        </p:nvSpPr>
        <p:spPr>
          <a:xfrm>
            <a:off x="258416" y="4600056"/>
            <a:ext cx="3462752" cy="1077218"/>
          </a:xfrm>
          <a:prstGeom prst="rect">
            <a:avLst/>
          </a:prstGeom>
          <a:noFill/>
        </p:spPr>
        <p:txBody>
          <a:bodyPr wrap="square" rtlCol="0">
            <a:spAutoFit/>
          </a:bodyPr>
          <a:lstStyle/>
          <a:p>
            <a:pPr algn="ctr"/>
            <a:r>
              <a:rPr lang="en-GB" sz="3200" b="1" dirty="0" smtClean="0">
                <a:solidFill>
                  <a:prstClr val="black"/>
                </a:solidFill>
              </a:rPr>
              <a:t>El </a:t>
            </a:r>
            <a:r>
              <a:rPr lang="en-GB" sz="3200" b="1" dirty="0" err="1" smtClean="0">
                <a:solidFill>
                  <a:prstClr val="black"/>
                </a:solidFill>
              </a:rPr>
              <a:t>próximo</a:t>
            </a:r>
            <a:r>
              <a:rPr lang="en-GB" sz="3200" b="1" dirty="0" smtClean="0">
                <a:solidFill>
                  <a:prstClr val="black"/>
                </a:solidFill>
              </a:rPr>
              <a:t> fin de </a:t>
            </a:r>
            <a:r>
              <a:rPr lang="en-GB" sz="3200" b="1" dirty="0" err="1" smtClean="0">
                <a:solidFill>
                  <a:prstClr val="black"/>
                </a:solidFill>
              </a:rPr>
              <a:t>semana</a:t>
            </a:r>
            <a:r>
              <a:rPr lang="en-GB" sz="3200" b="1" dirty="0" smtClean="0">
                <a:solidFill>
                  <a:prstClr val="black"/>
                </a:solidFill>
              </a:rPr>
              <a:t>..</a:t>
            </a:r>
            <a:endParaRPr lang="en-GB" sz="3200" b="1" dirty="0">
              <a:solidFill>
                <a:prstClr val="black"/>
              </a:solidFill>
            </a:endParaRPr>
          </a:p>
        </p:txBody>
      </p:sp>
      <p:sp>
        <p:nvSpPr>
          <p:cNvPr id="16" name="TextBox 15"/>
          <p:cNvSpPr txBox="1"/>
          <p:nvPr/>
        </p:nvSpPr>
        <p:spPr>
          <a:xfrm>
            <a:off x="258416" y="5677274"/>
            <a:ext cx="3233992" cy="584775"/>
          </a:xfrm>
          <a:prstGeom prst="rect">
            <a:avLst/>
          </a:prstGeom>
          <a:noFill/>
        </p:spPr>
        <p:txBody>
          <a:bodyPr wrap="square" rtlCol="0">
            <a:spAutoFit/>
          </a:bodyPr>
          <a:lstStyle/>
          <a:p>
            <a:pPr algn="ctr"/>
            <a:r>
              <a:rPr lang="en-GB" sz="3200" b="1" dirty="0" err="1">
                <a:solidFill>
                  <a:srgbClr val="FF0000"/>
                </a:solidFill>
              </a:rPr>
              <a:t>v</a:t>
            </a:r>
            <a:r>
              <a:rPr lang="en-GB" sz="3200" b="1" dirty="0" err="1" smtClean="0">
                <a:solidFill>
                  <a:srgbClr val="FF0000"/>
                </a:solidFill>
              </a:rPr>
              <a:t>oy</a:t>
            </a:r>
            <a:r>
              <a:rPr lang="en-GB" sz="3200" b="1" dirty="0" smtClean="0">
                <a:solidFill>
                  <a:srgbClr val="FF0000"/>
                </a:solidFill>
              </a:rPr>
              <a:t> a </a:t>
            </a:r>
            <a:r>
              <a:rPr lang="en-GB" sz="3200" b="1" dirty="0" err="1" smtClean="0">
                <a:solidFill>
                  <a:srgbClr val="FF0000"/>
                </a:solidFill>
              </a:rPr>
              <a:t>ir</a:t>
            </a:r>
            <a:r>
              <a:rPr lang="en-GB" sz="3200" b="1" dirty="0" smtClean="0">
                <a:solidFill>
                  <a:prstClr val="black"/>
                </a:solidFill>
              </a:rPr>
              <a:t> al cine</a:t>
            </a:r>
            <a:endParaRPr lang="en-GB" sz="3200" b="1" dirty="0">
              <a:solidFill>
                <a:prstClr val="black"/>
              </a:solidFill>
            </a:endParaRPr>
          </a:p>
        </p:txBody>
      </p:sp>
      <p:graphicFrame>
        <p:nvGraphicFramePr>
          <p:cNvPr id="17" name="Table 16"/>
          <p:cNvGraphicFramePr>
            <a:graphicFrameLocks noGrp="1"/>
          </p:cNvGraphicFramePr>
          <p:nvPr>
            <p:extLst/>
          </p:nvPr>
        </p:nvGraphicFramePr>
        <p:xfrm>
          <a:off x="258416" y="149703"/>
          <a:ext cx="2867056" cy="2042160"/>
        </p:xfrm>
        <a:graphic>
          <a:graphicData uri="http://schemas.openxmlformats.org/drawingml/2006/table">
            <a:tbl>
              <a:tblPr firstRow="1" bandRow="1">
                <a:tableStyleId>{5940675A-B579-460E-94D1-54222C63F5DA}</a:tableStyleId>
              </a:tblPr>
              <a:tblGrid>
                <a:gridCol w="2867056"/>
              </a:tblGrid>
              <a:tr h="370840">
                <a:tc>
                  <a:txBody>
                    <a:bodyPr/>
                    <a:lstStyle/>
                    <a:p>
                      <a:r>
                        <a:rPr lang="en-GB" sz="2400" b="1" dirty="0" smtClean="0"/>
                        <a:t>To go to the cinema</a:t>
                      </a:r>
                      <a:endParaRPr lang="en-GB" sz="2400" b="1" dirty="0"/>
                    </a:p>
                  </a:txBody>
                  <a:tcPr/>
                </a:tc>
              </a:tr>
              <a:tr h="370840">
                <a:tc>
                  <a:txBody>
                    <a:bodyPr/>
                    <a:lstStyle/>
                    <a:p>
                      <a:r>
                        <a:rPr lang="en-GB" sz="2000" dirty="0" smtClean="0"/>
                        <a:t>I like to go/going</a:t>
                      </a:r>
                      <a:r>
                        <a:rPr lang="en-GB" sz="2000" baseline="0" dirty="0" smtClean="0"/>
                        <a:t> …</a:t>
                      </a:r>
                      <a:endParaRPr lang="en-GB" sz="2000" dirty="0"/>
                    </a:p>
                  </a:txBody>
                  <a:tcPr/>
                </a:tc>
              </a:tr>
              <a:tr h="370840">
                <a:tc>
                  <a:txBody>
                    <a:bodyPr/>
                    <a:lstStyle/>
                    <a:p>
                      <a:r>
                        <a:rPr lang="en-GB" sz="2000" dirty="0" smtClean="0"/>
                        <a:t>I</a:t>
                      </a:r>
                      <a:r>
                        <a:rPr lang="en-GB" sz="2000" baseline="0" dirty="0" smtClean="0"/>
                        <a:t> usually go…</a:t>
                      </a:r>
                      <a:endParaRPr lang="en-GB" sz="2000" dirty="0"/>
                    </a:p>
                  </a:txBody>
                  <a:tcPr/>
                </a:tc>
              </a:tr>
              <a:tr h="370840">
                <a:tc>
                  <a:txBody>
                    <a:bodyPr/>
                    <a:lstStyle/>
                    <a:p>
                      <a:r>
                        <a:rPr lang="en-GB" sz="2000" dirty="0" smtClean="0"/>
                        <a:t>I went...</a:t>
                      </a:r>
                      <a:endParaRPr lang="en-GB" sz="2000" dirty="0"/>
                    </a:p>
                  </a:txBody>
                  <a:tcPr/>
                </a:tc>
              </a:tr>
              <a:tr h="370840">
                <a:tc>
                  <a:txBody>
                    <a:bodyPr/>
                    <a:lstStyle/>
                    <a:p>
                      <a:r>
                        <a:rPr lang="en-GB" sz="2000" dirty="0" smtClean="0"/>
                        <a:t>I’m going to go…</a:t>
                      </a:r>
                      <a:endParaRPr lang="en-GB" sz="2000" dirty="0"/>
                    </a:p>
                  </a:txBody>
                  <a:tcPr/>
                </a:tc>
              </a:tr>
            </a:tbl>
          </a:graphicData>
        </a:graphic>
      </p:graphicFrame>
      <p:cxnSp>
        <p:nvCxnSpPr>
          <p:cNvPr id="18" name="Straight Arrow Connector 17"/>
          <p:cNvCxnSpPr/>
          <p:nvPr/>
        </p:nvCxnSpPr>
        <p:spPr>
          <a:xfrm>
            <a:off x="4485146" y="4976383"/>
            <a:ext cx="1815046" cy="119327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843808" y="5041208"/>
            <a:ext cx="1328956" cy="76405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96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394369">
            <a:off x="75649" y="2433710"/>
            <a:ext cx="2403652"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pudisteis</a:t>
            </a:r>
            <a:endParaRPr lang="en-GB" sz="3200" b="1" dirty="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2009058" y="3788624"/>
            <a:ext cx="1833480"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pudiste</a:t>
            </a:r>
            <a:endParaRPr lang="en-GB" sz="3200" b="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165918" y="5458679"/>
            <a:ext cx="1527142"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pudo</a:t>
            </a:r>
            <a:endParaRPr lang="en-GB" sz="3200" b="1"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rot="1140056">
            <a:off x="428323" y="966956"/>
            <a:ext cx="1527142"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pude</a:t>
            </a:r>
            <a:endParaRPr lang="en-GB" sz="3200" b="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rot="19480480">
            <a:off x="2016018" y="5288017"/>
            <a:ext cx="2052555"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pudieron</a:t>
            </a:r>
            <a:endParaRPr lang="en-GB" sz="3200" b="1"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2125362" y="674569"/>
            <a:ext cx="2020618"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pudimos</a:t>
            </a:r>
            <a:endParaRPr lang="en-GB" sz="3200" b="1" dirty="0">
              <a:solidFill>
                <a:prstClr val="white"/>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4546948" y="0"/>
            <a:ext cx="0" cy="6858000"/>
          </a:xfrm>
          <a:prstGeom prst="line">
            <a:avLst/>
          </a:prstGeom>
          <a:ln w="76200"/>
        </p:spPr>
        <p:style>
          <a:lnRef idx="1">
            <a:schemeClr val="dk1"/>
          </a:lnRef>
          <a:fillRef idx="0">
            <a:schemeClr val="dk1"/>
          </a:fillRef>
          <a:effectRef idx="0">
            <a:schemeClr val="dk1"/>
          </a:effectRef>
          <a:fontRef idx="minor">
            <a:schemeClr val="tx1"/>
          </a:fontRef>
        </p:style>
      </p:cxnSp>
      <p:sp>
        <p:nvSpPr>
          <p:cNvPr id="16" name="TextBox 15"/>
          <p:cNvSpPr txBox="1"/>
          <p:nvPr/>
        </p:nvSpPr>
        <p:spPr>
          <a:xfrm rot="20394369">
            <a:off x="5815617" y="2416607"/>
            <a:ext cx="2403652"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pudisteis</a:t>
            </a:r>
            <a:endParaRPr lang="en-GB" sz="3200" b="1"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7031018" y="5288016"/>
            <a:ext cx="1833480"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pudiste</a:t>
            </a:r>
            <a:endParaRPr lang="en-GB" sz="3200" b="1" dirty="0">
              <a:solidFill>
                <a:prstClr val="white"/>
              </a:solidFill>
              <a:latin typeface="Arial" panose="020B0604020202020204" pitchFamily="34" charset="0"/>
              <a:cs typeface="Arial" panose="020B0604020202020204" pitchFamily="34" charset="0"/>
            </a:endParaRPr>
          </a:p>
        </p:txBody>
      </p:sp>
      <p:sp>
        <p:nvSpPr>
          <p:cNvPr id="18" name="TextBox 17"/>
          <p:cNvSpPr txBox="1"/>
          <p:nvPr/>
        </p:nvSpPr>
        <p:spPr>
          <a:xfrm>
            <a:off x="4806149" y="5458679"/>
            <a:ext cx="1527142"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pudo</a:t>
            </a:r>
            <a:endParaRPr lang="en-GB" sz="320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rot="1140056">
            <a:off x="7108179" y="508577"/>
            <a:ext cx="1527142"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pude</a:t>
            </a:r>
            <a:endParaRPr lang="en-GB" sz="3200" b="1" dirty="0">
              <a:solidFill>
                <a:prstClr val="white"/>
              </a:solidFill>
              <a:latin typeface="Arial" panose="020B0604020202020204" pitchFamily="34" charset="0"/>
              <a:cs typeface="Arial" panose="020B0604020202020204" pitchFamily="34" charset="0"/>
            </a:endParaRPr>
          </a:p>
        </p:txBody>
      </p:sp>
      <p:sp>
        <p:nvSpPr>
          <p:cNvPr id="21" name="TextBox 20"/>
          <p:cNvSpPr txBox="1"/>
          <p:nvPr/>
        </p:nvSpPr>
        <p:spPr>
          <a:xfrm>
            <a:off x="4778009" y="1199631"/>
            <a:ext cx="2020618"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pudimos</a:t>
            </a:r>
            <a:endParaRPr lang="en-GB" sz="3200" b="1" dirty="0">
              <a:solidFill>
                <a:prstClr val="white"/>
              </a:solidFill>
              <a:latin typeface="Arial" panose="020B0604020202020204" pitchFamily="34" charset="0"/>
              <a:cs typeface="Arial" panose="020B0604020202020204" pitchFamily="34" charset="0"/>
            </a:endParaRPr>
          </a:p>
        </p:txBody>
      </p:sp>
      <p:sp>
        <p:nvSpPr>
          <p:cNvPr id="14" name="Rectangle 13"/>
          <p:cNvSpPr/>
          <p:nvPr/>
        </p:nvSpPr>
        <p:spPr>
          <a:xfrm>
            <a:off x="7765780" y="2595047"/>
            <a:ext cx="1172116" cy="369332"/>
          </a:xfrm>
          <a:prstGeom prst="rect">
            <a:avLst/>
          </a:prstGeom>
        </p:spPr>
        <p:txBody>
          <a:bodyPr wrap="none">
            <a:spAutoFit/>
          </a:bodyPr>
          <a:lstStyle/>
          <a:p>
            <a:pPr algn="ctr"/>
            <a:r>
              <a:rPr lang="en-GB" b="1" dirty="0" err="1" smtClean="0">
                <a:solidFill>
                  <a:prstClr val="white"/>
                </a:solidFill>
                <a:latin typeface="Arial" panose="020B0604020202020204" pitchFamily="34" charset="0"/>
                <a:cs typeface="Arial" panose="020B0604020202020204" pitchFamily="34" charset="0"/>
              </a:rPr>
              <a:t>pudieron</a:t>
            </a:r>
            <a:endParaRPr lang="en-GB" b="1" dirty="0">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rot="19480480">
            <a:off x="5452587" y="4081011"/>
            <a:ext cx="2052555" cy="584775"/>
          </a:xfrm>
          <a:prstGeom prst="rect">
            <a:avLst/>
          </a:prstGeom>
          <a:solidFill>
            <a:srgbClr val="7030A0"/>
          </a:solidFill>
        </p:spPr>
        <p:txBody>
          <a:bodyPr wrap="square" rtlCol="0">
            <a:spAutoFit/>
          </a:bodyPr>
          <a:lstStyle/>
          <a:p>
            <a:pPr algn="ctr"/>
            <a:r>
              <a:rPr lang="en-GB" sz="3200" b="1" dirty="0" err="1" smtClean="0">
                <a:solidFill>
                  <a:prstClr val="white"/>
                </a:solidFill>
                <a:latin typeface="Arial" panose="020B0604020202020204" pitchFamily="34" charset="0"/>
                <a:cs typeface="Arial" panose="020B0604020202020204" pitchFamily="34" charset="0"/>
              </a:rPr>
              <a:t>pudieron</a:t>
            </a:r>
            <a:endParaRPr lang="en-GB"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207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sp>
        <p:nvSpPr>
          <p:cNvPr id="2" name="Title 1"/>
          <p:cNvSpPr>
            <a:spLocks noGrp="1"/>
          </p:cNvSpPr>
          <p:nvPr>
            <p:ph type="title"/>
          </p:nvPr>
        </p:nvSpPr>
        <p:spPr/>
        <p:txBody>
          <a:bodyPr/>
          <a:lstStyle/>
          <a:p>
            <a:r>
              <a:rPr lang="en-GB" dirty="0" smtClean="0">
                <a:latin typeface="Arial Rounded MT Bold" panose="020F0704030504030204" pitchFamily="34" charset="0"/>
              </a:rPr>
              <a:t>Play</a:t>
            </a:r>
            <a:endParaRPr lang="en-GB" dirty="0">
              <a:latin typeface="Arial Rounded MT Bold" panose="020F0704030504030204" pitchFamily="34" charset="0"/>
            </a:endParaRPr>
          </a:p>
        </p:txBody>
      </p:sp>
      <p:sp>
        <p:nvSpPr>
          <p:cNvPr id="3" name="Content Placeholder 2"/>
          <p:cNvSpPr>
            <a:spLocks noGrp="1"/>
          </p:cNvSpPr>
          <p:nvPr>
            <p:ph idx="1"/>
          </p:nvPr>
        </p:nvSpPr>
        <p:spPr>
          <a:xfrm>
            <a:off x="628650" y="1586139"/>
            <a:ext cx="7886700" cy="4351338"/>
          </a:xfrm>
        </p:spPr>
        <p:txBody>
          <a:bodyPr>
            <a:normAutofit fontScale="85000" lnSpcReduction="20000"/>
          </a:bodyPr>
          <a:lstStyle/>
          <a:p>
            <a:r>
              <a:rPr lang="en-GB" dirty="0" smtClean="0"/>
              <a:t>Slap the board</a:t>
            </a:r>
          </a:p>
          <a:p>
            <a:r>
              <a:rPr lang="en-GB" dirty="0" smtClean="0"/>
              <a:t>0s and </a:t>
            </a:r>
            <a:r>
              <a:rPr lang="en-GB" dirty="0" err="1" smtClean="0"/>
              <a:t>Xs</a:t>
            </a:r>
            <a:endParaRPr lang="en-GB" dirty="0" smtClean="0"/>
          </a:p>
          <a:p>
            <a:r>
              <a:rPr lang="en-GB" dirty="0" smtClean="0"/>
              <a:t>Kim’s game</a:t>
            </a:r>
          </a:p>
          <a:p>
            <a:r>
              <a:rPr lang="en-GB" dirty="0" smtClean="0"/>
              <a:t>Mastermind</a:t>
            </a:r>
          </a:p>
          <a:p>
            <a:r>
              <a:rPr lang="en-GB" dirty="0" smtClean="0"/>
              <a:t>Battleships</a:t>
            </a:r>
          </a:p>
          <a:p>
            <a:r>
              <a:rPr lang="en-GB" dirty="0" smtClean="0"/>
              <a:t>Connect 4</a:t>
            </a:r>
          </a:p>
          <a:p>
            <a:r>
              <a:rPr lang="en-GB" dirty="0" smtClean="0"/>
              <a:t>Treasure hunt / Points</a:t>
            </a:r>
          </a:p>
          <a:p>
            <a:r>
              <a:rPr lang="en-GB" dirty="0" smtClean="0"/>
              <a:t>Inverse bingo / strip bingo</a:t>
            </a:r>
          </a:p>
          <a:p>
            <a:r>
              <a:rPr lang="en-GB" dirty="0" smtClean="0"/>
              <a:t>Gap-fill relay</a:t>
            </a:r>
          </a:p>
          <a:p>
            <a:r>
              <a:rPr lang="en-GB" dirty="0" smtClean="0"/>
              <a:t>Telepathy</a:t>
            </a:r>
          </a:p>
          <a:p>
            <a:r>
              <a:rPr lang="en-GB" dirty="0" smtClean="0"/>
              <a:t>Wipe out</a:t>
            </a:r>
            <a:endParaRPr lang="en-GB" dirty="0"/>
          </a:p>
        </p:txBody>
      </p:sp>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172636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solidFill>
                  <a:srgbClr val="FF0066"/>
                </a:solidFill>
              </a:rPr>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6648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69849" y="6498094"/>
            <a:ext cx="1691217" cy="303386"/>
          </a:xfrm>
          <a:prstGeom prst="rect">
            <a:avLst/>
          </a:prstGeom>
        </p:spPr>
      </p:pic>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83320" y="121071"/>
            <a:ext cx="9410700" cy="1381125"/>
          </a:xfrm>
          <a:prstGeom prst="rect">
            <a:avLst/>
          </a:prstGeom>
        </p:spPr>
      </p:pic>
      <p:pic>
        <p:nvPicPr>
          <p:cNvPr id="13" name="vivah_edexcel_m1u1_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9866" y="677334"/>
            <a:ext cx="609600" cy="609600"/>
          </a:xfrm>
          <a:prstGeom prst="rect">
            <a:avLst/>
          </a:prstGeom>
        </p:spPr>
      </p:pic>
      <p:graphicFrame>
        <p:nvGraphicFramePr>
          <p:cNvPr id="14" name="Table 13"/>
          <p:cNvGraphicFramePr>
            <a:graphicFrameLocks noGrp="1"/>
          </p:cNvGraphicFramePr>
          <p:nvPr>
            <p:extLst/>
          </p:nvPr>
        </p:nvGraphicFramePr>
        <p:xfrm>
          <a:off x="228600" y="2247435"/>
          <a:ext cx="8606118" cy="4023360"/>
        </p:xfrm>
        <a:graphic>
          <a:graphicData uri="http://schemas.openxmlformats.org/drawingml/2006/table">
            <a:tbl>
              <a:tblPr firstRow="1" firstCol="1" bandRow="1">
                <a:tableStyleId>{5940675A-B579-460E-94D1-54222C63F5DA}</a:tableStyleId>
              </a:tblPr>
              <a:tblGrid>
                <a:gridCol w="671995"/>
                <a:gridCol w="7934123"/>
              </a:tblGrid>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1</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a:effectLst/>
                          <a:latin typeface="Arial" panose="020B0604020202020204" pitchFamily="34" charset="0"/>
                          <a:cs typeface="Arial" panose="020B0604020202020204" pitchFamily="34" charset="0"/>
                        </a:rPr>
                        <a:t>Todos los días </a:t>
                      </a:r>
                      <a:r>
                        <a:rPr lang="es-ES" sz="2400" dirty="0" smtClean="0">
                          <a:effectLst/>
                          <a:latin typeface="Arial" panose="020B0604020202020204" pitchFamily="34" charset="0"/>
                          <a:cs typeface="Arial" panose="020B0604020202020204" pitchFamily="34" charset="0"/>
                        </a:rPr>
                        <a:t>__________ en </a:t>
                      </a:r>
                      <a:r>
                        <a:rPr lang="es-ES" sz="2400" dirty="0">
                          <a:effectLst/>
                          <a:latin typeface="Arial" panose="020B0604020202020204" pitchFamily="34" charset="0"/>
                          <a:cs typeface="Arial" panose="020B0604020202020204" pitchFamily="34" charset="0"/>
                        </a:rPr>
                        <a:t>el mar.</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GB" sz="2400" dirty="0" smtClean="0">
                          <a:effectLst/>
                          <a:latin typeface="Arial" panose="020B0604020202020204" pitchFamily="34" charset="0"/>
                          <a:ea typeface="MS Mincho"/>
                          <a:cs typeface="Arial" panose="020B0604020202020204" pitchFamily="34" charset="0"/>
                        </a:rPr>
                        <a:t>2</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effectLst/>
                          <a:latin typeface="Arial" panose="020B0604020202020204" pitchFamily="34" charset="0"/>
                          <a:cs typeface="Arial" panose="020B0604020202020204" pitchFamily="34" charset="0"/>
                        </a:rPr>
                        <a:t>A veces _________ esquí en invierno.</a:t>
                      </a:r>
                      <a:endParaRPr lang="en-GB" sz="2400" dirty="0" smtClean="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3</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smtClean="0">
                          <a:effectLst/>
                          <a:latin typeface="Arial" panose="020B0604020202020204" pitchFamily="34" charset="0"/>
                          <a:cs typeface="Arial" panose="020B0604020202020204" pitchFamily="34" charset="0"/>
                        </a:rPr>
                        <a:t>¿____________ </a:t>
                      </a:r>
                      <a:r>
                        <a:rPr lang="es-ES" sz="2400" dirty="0">
                          <a:effectLst/>
                          <a:latin typeface="Arial" panose="020B0604020202020204" pitchFamily="34" charset="0"/>
                          <a:cs typeface="Arial" panose="020B0604020202020204" pitchFamily="34" charset="0"/>
                        </a:rPr>
                        <a:t>al voleibol en verano?</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4</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a:effectLst/>
                          <a:latin typeface="Arial" panose="020B0604020202020204" pitchFamily="34" charset="0"/>
                          <a:cs typeface="Arial" panose="020B0604020202020204" pitchFamily="34" charset="0"/>
                        </a:rPr>
                        <a:t>José siempre </a:t>
                      </a:r>
                      <a:r>
                        <a:rPr lang="es-ES" sz="2400" dirty="0" smtClean="0">
                          <a:effectLst/>
                          <a:latin typeface="Arial" panose="020B0604020202020204" pitchFamily="34" charset="0"/>
                          <a:cs typeface="Arial" panose="020B0604020202020204" pitchFamily="34" charset="0"/>
                        </a:rPr>
                        <a:t>______ </a:t>
                      </a:r>
                      <a:r>
                        <a:rPr lang="es-ES" sz="2400" dirty="0">
                          <a:effectLst/>
                          <a:latin typeface="Arial" panose="020B0604020202020204" pitchFamily="34" charset="0"/>
                          <a:cs typeface="Arial" panose="020B0604020202020204" pitchFamily="34" charset="0"/>
                        </a:rPr>
                        <a:t>a la playa los sábados.</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5</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fr-FR" sz="2400" dirty="0" err="1">
                          <a:effectLst/>
                          <a:latin typeface="Arial" panose="020B0604020202020204" pitchFamily="34" charset="0"/>
                          <a:cs typeface="Arial" panose="020B0604020202020204" pitchFamily="34" charset="0"/>
                        </a:rPr>
                        <a:t>Casi</a:t>
                      </a:r>
                      <a:r>
                        <a:rPr lang="fr-FR" sz="2400" dirty="0">
                          <a:effectLst/>
                          <a:latin typeface="Arial" panose="020B0604020202020204" pitchFamily="34" charset="0"/>
                          <a:cs typeface="Arial" panose="020B0604020202020204" pitchFamily="34" charset="0"/>
                        </a:rPr>
                        <a:t> </a:t>
                      </a:r>
                      <a:r>
                        <a:rPr lang="fr-FR" sz="2400" dirty="0" err="1">
                          <a:effectLst/>
                          <a:latin typeface="Arial" panose="020B0604020202020204" pitchFamily="34" charset="0"/>
                          <a:cs typeface="Arial" panose="020B0604020202020204" pitchFamily="34" charset="0"/>
                        </a:rPr>
                        <a:t>nunca</a:t>
                      </a:r>
                      <a:r>
                        <a:rPr lang="fr-FR" sz="2400" dirty="0">
                          <a:effectLst/>
                          <a:latin typeface="Arial" panose="020B0604020202020204" pitchFamily="34" charset="0"/>
                          <a:cs typeface="Arial" panose="020B0604020202020204" pitchFamily="34" charset="0"/>
                        </a:rPr>
                        <a:t> </a:t>
                      </a:r>
                      <a:r>
                        <a:rPr lang="fr-FR" sz="2400" dirty="0" smtClean="0">
                          <a:effectLst/>
                          <a:latin typeface="Arial" panose="020B0604020202020204" pitchFamily="34" charset="0"/>
                          <a:cs typeface="Arial" panose="020B0604020202020204" pitchFamily="34" charset="0"/>
                        </a:rPr>
                        <a:t>____________ </a:t>
                      </a:r>
                      <a:r>
                        <a:rPr lang="fr-FR" sz="2400" dirty="0">
                          <a:effectLst/>
                          <a:latin typeface="Arial" panose="020B0604020202020204" pitchFamily="34" charset="0"/>
                          <a:cs typeface="Arial" panose="020B0604020202020204" pitchFamily="34" charset="0"/>
                        </a:rPr>
                        <a:t>en Internet porque </a:t>
                      </a:r>
                      <a:r>
                        <a:rPr lang="fr-FR" sz="2400" dirty="0" smtClean="0">
                          <a:effectLst/>
                          <a:latin typeface="Arial" panose="020B0604020202020204" pitchFamily="34" charset="0"/>
                          <a:cs typeface="Arial" panose="020B0604020202020204" pitchFamily="34" charset="0"/>
                        </a:rPr>
                        <a:t>_____ </a:t>
                      </a:r>
                      <a:r>
                        <a:rPr lang="fr-FR" sz="2400" dirty="0" err="1" smtClean="0">
                          <a:effectLst/>
                          <a:latin typeface="Arial" panose="020B0604020202020204" pitchFamily="34" charset="0"/>
                          <a:cs typeface="Arial" panose="020B0604020202020204" pitchFamily="34" charset="0"/>
                        </a:rPr>
                        <a:t>aburrido</a:t>
                      </a:r>
                      <a:r>
                        <a:rPr lang="fr-FR" sz="2400" dirty="0">
                          <a:effectLst/>
                          <a:latin typeface="Arial" panose="020B0604020202020204" pitchFamily="34" charset="0"/>
                          <a:cs typeface="Arial" panose="020B0604020202020204" pitchFamily="34" charset="0"/>
                        </a:rPr>
                        <a:t>.</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183046">
                <a:tc>
                  <a:txBody>
                    <a:bodyPr/>
                    <a:lstStyle/>
                    <a:p>
                      <a:pPr algn="ctr">
                        <a:spcAft>
                          <a:spcPts val="0"/>
                        </a:spcAft>
                      </a:pPr>
                      <a:r>
                        <a:rPr lang="en-US" sz="2400" dirty="0">
                          <a:effectLst/>
                          <a:latin typeface="Arial" panose="020B0604020202020204" pitchFamily="34" charset="0"/>
                          <a:cs typeface="Arial" panose="020B0604020202020204" pitchFamily="34" charset="0"/>
                        </a:rPr>
                        <a:t>6</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a:effectLst/>
                          <a:latin typeface="Arial" panose="020B0604020202020204" pitchFamily="34" charset="0"/>
                          <a:cs typeface="Arial" panose="020B0604020202020204" pitchFamily="34" charset="0"/>
                        </a:rPr>
                        <a:t>¿Dónde </a:t>
                      </a:r>
                      <a:r>
                        <a:rPr lang="es-ES" sz="2400" dirty="0" smtClean="0">
                          <a:effectLst/>
                          <a:latin typeface="Arial" panose="020B0604020202020204" pitchFamily="34" charset="0"/>
                          <a:cs typeface="Arial" panose="020B0604020202020204" pitchFamily="34" charset="0"/>
                        </a:rPr>
                        <a:t>__________ </a:t>
                      </a:r>
                      <a:r>
                        <a:rPr lang="es-ES" sz="2400" dirty="0">
                          <a:effectLst/>
                          <a:latin typeface="Arial" panose="020B0604020202020204" pitchFamily="34" charset="0"/>
                          <a:cs typeface="Arial" panose="020B0604020202020204" pitchFamily="34" charset="0"/>
                        </a:rPr>
                        <a:t>tus padres, Almudena? </a:t>
                      </a:r>
                      <a:r>
                        <a:rPr lang="es-ES" sz="2400" dirty="0" smtClean="0">
                          <a:effectLst/>
                          <a:latin typeface="Arial" panose="020B0604020202020204" pitchFamily="34" charset="0"/>
                          <a:cs typeface="Arial" panose="020B0604020202020204" pitchFamily="34" charset="0"/>
                        </a:rPr>
                        <a:t>¿________ con </a:t>
                      </a:r>
                      <a:r>
                        <a:rPr lang="es-ES" sz="2400" dirty="0">
                          <a:effectLst/>
                          <a:latin typeface="Arial" panose="020B0604020202020204" pitchFamily="34" charset="0"/>
                          <a:cs typeface="Arial" panose="020B0604020202020204" pitchFamily="34" charset="0"/>
                        </a:rPr>
                        <a:t>ellos a menudo?</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183046">
                <a:tc>
                  <a:txBody>
                    <a:bodyPr/>
                    <a:lstStyle/>
                    <a:p>
                      <a:pPr algn="ctr">
                        <a:spcAft>
                          <a:spcPts val="0"/>
                        </a:spcAft>
                      </a:pPr>
                      <a:r>
                        <a:rPr lang="en-GB" sz="2400" dirty="0" smtClean="0">
                          <a:effectLst/>
                          <a:latin typeface="Arial" panose="020B0604020202020204" pitchFamily="34" charset="0"/>
                          <a:ea typeface="MS Mincho"/>
                          <a:cs typeface="Arial" panose="020B0604020202020204" pitchFamily="34" charset="0"/>
                        </a:rPr>
                        <a:t>7</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effectLst/>
                          <a:latin typeface="Arial" panose="020B0604020202020204" pitchFamily="34" charset="0"/>
                          <a:cs typeface="Arial" panose="020B0604020202020204" pitchFamily="34" charset="0"/>
                        </a:rPr>
                        <a:t>¿Qué __________ por la tarde después del </a:t>
                      </a:r>
                      <a:r>
                        <a:rPr lang="es-ES" sz="2400" dirty="0" err="1" smtClean="0">
                          <a:effectLst/>
                          <a:latin typeface="Arial" panose="020B0604020202020204" pitchFamily="34" charset="0"/>
                          <a:cs typeface="Arial" panose="020B0604020202020204" pitchFamily="34" charset="0"/>
                        </a:rPr>
                        <a:t>insti</a:t>
                      </a:r>
                      <a:r>
                        <a:rPr lang="es-ES" sz="2400" dirty="0" smtClean="0">
                          <a:effectLst/>
                          <a:latin typeface="Arial" panose="020B0604020202020204" pitchFamily="34" charset="0"/>
                          <a:cs typeface="Arial" panose="020B0604020202020204" pitchFamily="34" charset="0"/>
                        </a:rPr>
                        <a:t>?</a:t>
                      </a:r>
                      <a:endParaRPr lang="en-GB" sz="2400" dirty="0" smtClean="0">
                        <a:effectLst/>
                        <a:latin typeface="Arial" panose="020B0604020202020204" pitchFamily="34" charset="0"/>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8</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smtClean="0">
                          <a:effectLst/>
                          <a:latin typeface="Arial" panose="020B0604020202020204" pitchFamily="34" charset="0"/>
                          <a:cs typeface="Arial" panose="020B0604020202020204" pitchFamily="34" charset="0"/>
                        </a:rPr>
                        <a:t>Normalmente ______  </a:t>
                      </a:r>
                      <a:r>
                        <a:rPr lang="es-ES" sz="2400" dirty="0">
                          <a:effectLst/>
                          <a:latin typeface="Arial" panose="020B0604020202020204" pitchFamily="34" charset="0"/>
                          <a:cs typeface="Arial" panose="020B0604020202020204" pitchFamily="34" charset="0"/>
                        </a:rPr>
                        <a:t>películas cuando mis padres </a:t>
                      </a:r>
                      <a:r>
                        <a:rPr lang="es-ES" sz="2400" dirty="0" smtClean="0">
                          <a:effectLst/>
                          <a:latin typeface="Arial" panose="020B0604020202020204" pitchFamily="34" charset="0"/>
                          <a:cs typeface="Arial" panose="020B0604020202020204" pitchFamily="34" charset="0"/>
                        </a:rPr>
                        <a:t>___________.</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bl>
          </a:graphicData>
        </a:graphic>
      </p:graphicFrame>
      <p:sp>
        <p:nvSpPr>
          <p:cNvPr id="15" name="TextBox 14"/>
          <p:cNvSpPr txBox="1"/>
          <p:nvPr/>
        </p:nvSpPr>
        <p:spPr>
          <a:xfrm>
            <a:off x="2993713" y="2138082"/>
            <a:ext cx="1815353" cy="523220"/>
          </a:xfrm>
          <a:prstGeom prst="rect">
            <a:avLst/>
          </a:prstGeom>
          <a:noFill/>
        </p:spPr>
        <p:txBody>
          <a:bodyPr wrap="square" rtlCol="0">
            <a:spAutoFit/>
          </a:bodyPr>
          <a:lstStyle/>
          <a:p>
            <a:pPr algn="ctr"/>
            <a:r>
              <a:rPr lang="en-GB" sz="2800" dirty="0" err="1" smtClean="0">
                <a:solidFill>
                  <a:srgbClr val="7030A0"/>
                </a:solidFill>
                <a:latin typeface="Arial Rounded MT Bold" panose="020F0704030504030204" pitchFamily="34" charset="0"/>
              </a:rPr>
              <a:t>nadan</a:t>
            </a:r>
            <a:endParaRPr lang="en-GB" sz="2800" dirty="0">
              <a:solidFill>
                <a:srgbClr val="7030A0"/>
              </a:solidFill>
              <a:latin typeface="Arial Rounded MT Bold" panose="020F0704030504030204" pitchFamily="34" charset="0"/>
            </a:endParaRPr>
          </a:p>
        </p:txBody>
      </p:sp>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6369352" y="1219957"/>
            <a:ext cx="2670627" cy="1600357"/>
          </a:xfrm>
          <a:prstGeom prst="rect">
            <a:avLst/>
          </a:prstGeom>
        </p:spPr>
      </p:pic>
    </p:spTree>
    <p:extLst>
      <p:ext uri="{BB962C8B-B14F-4D97-AF65-F5344CB8AC3E}">
        <p14:creationId xmlns:p14="http://schemas.microsoft.com/office/powerpoint/2010/main" val="349497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684"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lum bright="70000" contrast="-70000"/>
          </a:blip>
          <a:stretch>
            <a:fillRect/>
          </a:stretch>
        </p:blipFill>
        <p:spPr>
          <a:xfrm>
            <a:off x="915457" y="586573"/>
            <a:ext cx="7093825" cy="5911521"/>
          </a:xfrm>
          <a:prstGeom prst="rect">
            <a:avLst/>
          </a:prstGeom>
        </p:spPr>
      </p:pic>
      <p:pic>
        <p:nvPicPr>
          <p:cNvPr id="4" name="Picture 3"/>
          <p:cNvPicPr>
            <a:picLocks noChangeAspect="1"/>
          </p:cNvPicPr>
          <p:nvPr/>
        </p:nvPicPr>
        <p:blipFill>
          <a:blip r:embed="rId4"/>
          <a:stretch>
            <a:fillRect/>
          </a:stretch>
        </p:blipFill>
        <p:spPr>
          <a:xfrm>
            <a:off x="69849" y="6498094"/>
            <a:ext cx="1691217" cy="303386"/>
          </a:xfrm>
          <a:prstGeom prst="rect">
            <a:avLst/>
          </a:prstGeom>
        </p:spPr>
      </p:pic>
      <p:sp>
        <p:nvSpPr>
          <p:cNvPr id="6" name="TextBox 5"/>
          <p:cNvSpPr txBox="1"/>
          <p:nvPr/>
        </p:nvSpPr>
        <p:spPr>
          <a:xfrm>
            <a:off x="0" y="0"/>
            <a:ext cx="6525344" cy="584775"/>
          </a:xfrm>
          <a:prstGeom prst="rect">
            <a:avLst/>
          </a:prstGeom>
          <a:noFill/>
        </p:spPr>
        <p:txBody>
          <a:bodyPr wrap="square" rtlCol="0">
            <a:spAutoFit/>
          </a:bodyPr>
          <a:lstStyle/>
          <a:p>
            <a:r>
              <a:rPr lang="en-GB" sz="3200" b="1" dirty="0">
                <a:solidFill>
                  <a:prstClr val="black"/>
                </a:solidFill>
                <a:latin typeface="Arial Rounded MT Bold" panose="020F0704030504030204" pitchFamily="34" charset="0"/>
              </a:rPr>
              <a:t>Para </a:t>
            </a:r>
            <a:r>
              <a:rPr lang="en-GB" sz="3200" b="1" dirty="0" err="1" smtClean="0">
                <a:solidFill>
                  <a:prstClr val="black"/>
                </a:solidFill>
                <a:latin typeface="Arial Rounded MT Bold" panose="020F0704030504030204" pitchFamily="34" charset="0"/>
              </a:rPr>
              <a:t>empezar</a:t>
            </a:r>
            <a:r>
              <a:rPr lang="en-GB" sz="3200" b="1" dirty="0" smtClean="0">
                <a:solidFill>
                  <a:prstClr val="black"/>
                </a:solidFill>
                <a:latin typeface="Arial Rounded MT Bold" panose="020F0704030504030204" pitchFamily="34" charset="0"/>
              </a:rPr>
              <a:t>…</a:t>
            </a:r>
            <a:endParaRPr lang="en-GB" sz="4400" i="1" dirty="0">
              <a:solidFill>
                <a:prstClr val="black"/>
              </a:solidFill>
              <a:latin typeface="Arial Rounded MT Bold" panose="020F0704030504030204" pitchFamily="34" charset="0"/>
            </a:endParaRPr>
          </a:p>
        </p:txBody>
      </p:sp>
      <p:sp>
        <p:nvSpPr>
          <p:cNvPr id="7" name="TextBox 6"/>
          <p:cNvSpPr txBox="1"/>
          <p:nvPr/>
        </p:nvSpPr>
        <p:spPr>
          <a:xfrm>
            <a:off x="1654589" y="1060816"/>
            <a:ext cx="5906814" cy="4524315"/>
          </a:xfrm>
          <a:prstGeom prst="rect">
            <a:avLst/>
          </a:prstGeom>
          <a:noFill/>
        </p:spPr>
        <p:txBody>
          <a:bodyPr wrap="square" rtlCol="0">
            <a:spAutoFit/>
          </a:bodyPr>
          <a:lstStyle/>
          <a:p>
            <a:r>
              <a:rPr lang="en-GB" sz="2400" b="1" dirty="0" err="1" smtClean="0">
                <a:solidFill>
                  <a:prstClr val="black"/>
                </a:solidFill>
                <a:latin typeface="Arial" panose="020B0604020202020204" pitchFamily="34" charset="0"/>
                <a:cs typeface="Arial" panose="020B0604020202020204" pitchFamily="34" charset="0"/>
              </a:rPr>
              <a:t>Somos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una</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familia</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muy</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activa</a:t>
            </a:r>
            <a:r>
              <a:rPr lang="en-GB" sz="2400" b="1" dirty="0" smtClean="0">
                <a:solidFill>
                  <a:prstClr val="black"/>
                </a:solidFill>
                <a:latin typeface="Arial" panose="020B0604020202020204" pitchFamily="34" charset="0"/>
                <a:cs typeface="Arial" panose="020B0604020202020204" pitchFamily="34" charset="0"/>
              </a:rPr>
              <a:t>.  El </a:t>
            </a:r>
            <a:r>
              <a:rPr lang="en-GB" sz="2400" b="1" dirty="0" err="1" smtClean="0">
                <a:solidFill>
                  <a:prstClr val="black"/>
                </a:solidFill>
                <a:latin typeface="Arial" panose="020B0604020202020204" pitchFamily="34" charset="0"/>
                <a:cs typeface="Arial" panose="020B0604020202020204" pitchFamily="34" charset="0"/>
              </a:rPr>
              <a:t>año</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pasado</a:t>
            </a:r>
            <a:r>
              <a:rPr lang="en-GB" sz="2400" b="1" dirty="0" smtClean="0">
                <a:solidFill>
                  <a:prstClr val="black"/>
                </a:solidFill>
                <a:latin typeface="Arial" panose="020B0604020202020204" pitchFamily="34" charset="0"/>
                <a:cs typeface="Arial" panose="020B0604020202020204" pitchFamily="34" charset="0"/>
              </a:rPr>
              <a:t> mi </a:t>
            </a:r>
            <a:r>
              <a:rPr lang="en-GB" sz="2400" b="1" dirty="0" err="1" smtClean="0">
                <a:solidFill>
                  <a:prstClr val="black"/>
                </a:solidFill>
                <a:latin typeface="Arial" panose="020B0604020202020204" pitchFamily="34" charset="0"/>
                <a:cs typeface="Arial" panose="020B0604020202020204" pitchFamily="34" charset="0"/>
              </a:rPr>
              <a:t>familia</a:t>
            </a:r>
            <a:r>
              <a:rPr lang="en-GB" sz="2400" b="1" dirty="0" smtClean="0">
                <a:solidFill>
                  <a:prstClr val="black"/>
                </a:solidFill>
                <a:latin typeface="Arial" panose="020B0604020202020204" pitchFamily="34" charset="0"/>
                <a:cs typeface="Arial" panose="020B0604020202020204" pitchFamily="34" charset="0"/>
              </a:rPr>
              <a:t> y </a:t>
            </a:r>
            <a:r>
              <a:rPr lang="en-GB" sz="2400" b="1" dirty="0" err="1" smtClean="0">
                <a:solidFill>
                  <a:prstClr val="black"/>
                </a:solidFill>
                <a:latin typeface="Arial" panose="020B0604020202020204" pitchFamily="34" charset="0"/>
                <a:cs typeface="Arial" panose="020B0604020202020204" pitchFamily="34" charset="0"/>
              </a:rPr>
              <a:t>yo</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fuimos</a:t>
            </a:r>
            <a:r>
              <a:rPr lang="en-GB" sz="2400" b="1" dirty="0" smtClean="0">
                <a:solidFill>
                  <a:prstClr val="black"/>
                </a:solidFill>
                <a:latin typeface="Arial" panose="020B0604020202020204" pitchFamily="34" charset="0"/>
                <a:cs typeface="Arial" panose="020B0604020202020204" pitchFamily="34" charset="0"/>
              </a:rPr>
              <a:t> a </a:t>
            </a:r>
            <a:r>
              <a:rPr lang="en-GB" sz="2400" b="1" dirty="0" err="1" smtClean="0">
                <a:solidFill>
                  <a:prstClr val="black"/>
                </a:solidFill>
                <a:latin typeface="Arial" panose="020B0604020202020204" pitchFamily="34" charset="0"/>
                <a:cs typeface="Arial" panose="020B0604020202020204" pitchFamily="34" charset="0"/>
              </a:rPr>
              <a:t>Grecia</a:t>
            </a:r>
            <a:r>
              <a:rPr lang="en-GB" sz="2400" b="1" dirty="0" smtClean="0">
                <a:solidFill>
                  <a:prstClr val="black"/>
                </a:solidFill>
                <a:latin typeface="Arial" panose="020B0604020202020204" pitchFamily="34" charset="0"/>
                <a:cs typeface="Arial" panose="020B0604020202020204" pitchFamily="34" charset="0"/>
              </a:rPr>
              <a:t> e </a:t>
            </a:r>
            <a:r>
              <a:rPr lang="en-GB" sz="2400" b="1" i="1" dirty="0" smtClean="0">
                <a:solidFill>
                  <a:srgbClr val="FF0066"/>
                </a:solidFill>
                <a:latin typeface="Arial" panose="020B0604020202020204" pitchFamily="34" charset="0"/>
                <a:cs typeface="Arial" panose="020B0604020202020204" pitchFamily="34" charset="0"/>
              </a:rPr>
              <a:t>1) </a:t>
            </a:r>
            <a:r>
              <a:rPr lang="en-GB" sz="2400" b="1" i="1" dirty="0" err="1" smtClean="0">
                <a:solidFill>
                  <a:srgbClr val="FF0066"/>
                </a:solidFill>
                <a:latin typeface="Arial" panose="020B0604020202020204" pitchFamily="34" charset="0"/>
                <a:cs typeface="Arial" panose="020B0604020202020204" pitchFamily="34" charset="0"/>
              </a:rPr>
              <a:t>hice</a:t>
            </a:r>
            <a:r>
              <a:rPr lang="en-GB" sz="2400" b="1" i="1" dirty="0" smtClean="0">
                <a:solidFill>
                  <a:srgbClr val="FF0066"/>
                </a:solidFill>
                <a:latin typeface="Arial" panose="020B0604020202020204" pitchFamily="34" charset="0"/>
                <a:cs typeface="Arial" panose="020B0604020202020204" pitchFamily="34" charset="0"/>
              </a:rPr>
              <a:t> </a:t>
            </a:r>
            <a:r>
              <a:rPr lang="en-GB" sz="2400" b="1" i="1" dirty="0" err="1" smtClean="0">
                <a:solidFill>
                  <a:srgbClr val="FF0066"/>
                </a:solidFill>
                <a:latin typeface="Arial" panose="020B0604020202020204" pitchFamily="34" charset="0"/>
                <a:cs typeface="Arial" panose="020B0604020202020204" pitchFamily="34" charset="0"/>
              </a:rPr>
              <a:t>muchas</a:t>
            </a:r>
            <a:r>
              <a:rPr lang="en-GB" sz="2400" b="1" i="1" dirty="0" smtClean="0">
                <a:solidFill>
                  <a:srgbClr val="FF0066"/>
                </a:solidFill>
                <a:latin typeface="Arial" panose="020B0604020202020204" pitchFamily="34" charset="0"/>
                <a:cs typeface="Arial" panose="020B0604020202020204" pitchFamily="34" charset="0"/>
              </a:rPr>
              <a:t> </a:t>
            </a:r>
            <a:r>
              <a:rPr lang="en-GB" sz="2400" b="1" i="1" dirty="0" err="1" smtClean="0">
                <a:solidFill>
                  <a:srgbClr val="FF0066"/>
                </a:solidFill>
                <a:latin typeface="Arial" panose="020B0604020202020204" pitchFamily="34" charset="0"/>
                <a:cs typeface="Arial" panose="020B0604020202020204" pitchFamily="34" charset="0"/>
              </a:rPr>
              <a:t>cosas</a:t>
            </a:r>
            <a:r>
              <a:rPr lang="en-GB" sz="2400" b="1" dirty="0" smtClean="0">
                <a:solidFill>
                  <a:prstClr val="black"/>
                </a:solidFill>
                <a:latin typeface="Arial" panose="020B0604020202020204" pitchFamily="34" charset="0"/>
                <a:cs typeface="Arial" panose="020B0604020202020204" pitchFamily="34" charset="0"/>
              </a:rPr>
              <a:t>.  A </a:t>
            </a:r>
            <a:r>
              <a:rPr lang="en-GB" sz="2400" b="1" dirty="0" err="1" smtClean="0">
                <a:solidFill>
                  <a:prstClr val="black"/>
                </a:solidFill>
                <a:latin typeface="Arial" panose="020B0604020202020204" pitchFamily="34" charset="0"/>
                <a:cs typeface="Arial" panose="020B0604020202020204" pitchFamily="34" charset="0"/>
              </a:rPr>
              <a:t>mí</a:t>
            </a:r>
            <a:r>
              <a:rPr lang="en-GB" sz="2400" b="1" dirty="0" smtClean="0">
                <a:solidFill>
                  <a:prstClr val="black"/>
                </a:solidFill>
                <a:latin typeface="Arial" panose="020B0604020202020204" pitchFamily="34" charset="0"/>
                <a:cs typeface="Arial" panose="020B0604020202020204" pitchFamily="34" charset="0"/>
              </a:rPr>
              <a:t> me </a:t>
            </a:r>
            <a:r>
              <a:rPr lang="en-GB" sz="2400" b="1" dirty="0" err="1" smtClean="0">
                <a:solidFill>
                  <a:prstClr val="black"/>
                </a:solidFill>
                <a:latin typeface="Arial" panose="020B0604020202020204" pitchFamily="34" charset="0"/>
                <a:cs typeface="Arial" panose="020B0604020202020204" pitchFamily="34" charset="0"/>
              </a:rPr>
              <a:t>encanta</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hacer</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deportes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acuáticos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así</a:t>
            </a:r>
            <a:r>
              <a:rPr lang="en-GB" sz="2400" b="1" dirty="0" smtClean="0">
                <a:solidFill>
                  <a:prstClr val="black"/>
                </a:solidFill>
                <a:latin typeface="Arial" panose="020B0604020202020204" pitchFamily="34" charset="0"/>
                <a:cs typeface="Arial" panose="020B0604020202020204" pitchFamily="34" charset="0"/>
              </a:rPr>
              <a:t> que </a:t>
            </a:r>
            <a:r>
              <a:rPr lang="en-GB" sz="2400" b="1" i="1" dirty="0" smtClean="0">
                <a:solidFill>
                  <a:srgbClr val="FF0066"/>
                </a:solidFill>
                <a:latin typeface="Arial" panose="020B0604020202020204" pitchFamily="34" charset="0"/>
                <a:cs typeface="Arial" panose="020B0604020202020204" pitchFamily="34" charset="0"/>
              </a:rPr>
              <a:t>2) </a:t>
            </a:r>
            <a:r>
              <a:rPr lang="en-GB" sz="2400" b="1" i="1" dirty="0" err="1">
                <a:solidFill>
                  <a:srgbClr val="FF0066"/>
                </a:solidFill>
                <a:latin typeface="Arial" panose="020B0604020202020204" pitchFamily="34" charset="0"/>
                <a:cs typeface="Arial" panose="020B0604020202020204" pitchFamily="34" charset="0"/>
              </a:rPr>
              <a:t>hice</a:t>
            </a:r>
            <a:r>
              <a:rPr lang="en-GB" sz="2400" b="1" i="1" dirty="0">
                <a:solidFill>
                  <a:srgbClr val="FF0066"/>
                </a:solidFill>
                <a:latin typeface="Arial" panose="020B0604020202020204" pitchFamily="34" charset="0"/>
                <a:cs typeface="Arial" panose="020B0604020202020204" pitchFamily="34" charset="0"/>
              </a:rPr>
              <a:t> </a:t>
            </a:r>
            <a:r>
              <a:rPr lang="en-GB" sz="2400" b="1" i="1" dirty="0" smtClean="0">
                <a:solidFill>
                  <a:srgbClr val="FF0066"/>
                </a:solidFill>
                <a:latin typeface="Arial" panose="020B0604020202020204" pitchFamily="34" charset="0"/>
                <a:cs typeface="Arial" panose="020B0604020202020204" pitchFamily="34" charset="0"/>
              </a:rPr>
              <a:t>windsurf </a:t>
            </a:r>
            <a:r>
              <a:rPr lang="en-GB" sz="2400" b="1" dirty="0" err="1" smtClean="0">
                <a:solidFill>
                  <a:prstClr val="black"/>
                </a:solidFill>
                <a:latin typeface="Arial" panose="020B0604020202020204" pitchFamily="34" charset="0"/>
                <a:cs typeface="Arial" panose="020B0604020202020204" pitchFamily="34" charset="0"/>
              </a:rPr>
              <a:t>todos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los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días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Mi</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madre</a:t>
            </a:r>
            <a:r>
              <a:rPr lang="en-GB" sz="2400" b="1" dirty="0" smtClean="0">
                <a:solidFill>
                  <a:prstClr val="black"/>
                </a:solidFill>
                <a:latin typeface="Arial" panose="020B0604020202020204" pitchFamily="34" charset="0"/>
                <a:cs typeface="Arial" panose="020B0604020202020204" pitchFamily="34" charset="0"/>
              </a:rPr>
              <a:t> y mi </a:t>
            </a:r>
            <a:r>
              <a:rPr lang="en-GB" sz="2400" b="1" dirty="0" err="1" smtClean="0">
                <a:solidFill>
                  <a:prstClr val="black"/>
                </a:solidFill>
                <a:latin typeface="Arial" panose="020B0604020202020204" pitchFamily="34" charset="0"/>
                <a:cs typeface="Arial" panose="020B0604020202020204" pitchFamily="34" charset="0"/>
              </a:rPr>
              <a:t>hermano</a:t>
            </a:r>
            <a:r>
              <a:rPr lang="en-GB" sz="2400" b="1" dirty="0" smtClean="0">
                <a:solidFill>
                  <a:prstClr val="black"/>
                </a:solidFill>
                <a:latin typeface="Arial" panose="020B0604020202020204" pitchFamily="34" charset="0"/>
                <a:cs typeface="Arial" panose="020B0604020202020204" pitchFamily="34" charset="0"/>
              </a:rPr>
              <a:t> </a:t>
            </a:r>
            <a:r>
              <a:rPr lang="en-GB" sz="2400" b="1" i="1" dirty="0" smtClean="0">
                <a:solidFill>
                  <a:srgbClr val="FF0066"/>
                </a:solidFill>
                <a:latin typeface="Arial" panose="020B0604020202020204" pitchFamily="34" charset="0"/>
                <a:cs typeface="Arial" panose="020B0604020202020204" pitchFamily="34" charset="0"/>
              </a:rPr>
              <a:t>3) </a:t>
            </a:r>
            <a:r>
              <a:rPr lang="en-GB" sz="2400" b="1" i="1" dirty="0" err="1" smtClean="0">
                <a:solidFill>
                  <a:srgbClr val="FF0066"/>
                </a:solidFill>
                <a:latin typeface="Arial" panose="020B0604020202020204" pitchFamily="34" charset="0"/>
                <a:cs typeface="Arial" panose="020B0604020202020204" pitchFamily="34" charset="0"/>
              </a:rPr>
              <a:t>hicieron</a:t>
            </a:r>
            <a:r>
              <a:rPr lang="en-GB" sz="2400" b="1" i="1" dirty="0" smtClean="0">
                <a:solidFill>
                  <a:srgbClr val="FF0066"/>
                </a:solidFill>
                <a:latin typeface="Arial" panose="020B0604020202020204" pitchFamily="34" charset="0"/>
                <a:cs typeface="Arial" panose="020B0604020202020204" pitchFamily="34" charset="0"/>
              </a:rPr>
              <a:t> </a:t>
            </a:r>
            <a:r>
              <a:rPr lang="en-GB" sz="2400" b="1" i="1" dirty="0" err="1" smtClean="0">
                <a:solidFill>
                  <a:srgbClr val="FF0066"/>
                </a:solidFill>
                <a:latin typeface="Arial" panose="020B0604020202020204" pitchFamily="34" charset="0"/>
                <a:cs typeface="Arial" panose="020B0604020202020204" pitchFamily="34" charset="0"/>
              </a:rPr>
              <a:t>ciclismo</a:t>
            </a:r>
            <a:r>
              <a:rPr lang="en-GB" sz="2400" b="1" dirty="0" smtClean="0">
                <a:solidFill>
                  <a:srgbClr val="FF0066"/>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en</a:t>
            </a:r>
            <a:r>
              <a:rPr lang="en-GB" sz="2400" b="1" dirty="0" smtClean="0">
                <a:solidFill>
                  <a:prstClr val="black"/>
                </a:solidFill>
                <a:latin typeface="Arial" panose="020B0604020202020204" pitchFamily="34" charset="0"/>
                <a:cs typeface="Arial" panose="020B0604020202020204" pitchFamily="34" charset="0"/>
              </a:rPr>
              <a:t> las </a:t>
            </a:r>
            <a:r>
              <a:rPr lang="en-GB" sz="2400" b="1" dirty="0" err="1" smtClean="0">
                <a:solidFill>
                  <a:prstClr val="black"/>
                </a:solidFill>
                <a:latin typeface="Arial" panose="020B0604020202020204" pitchFamily="34" charset="0"/>
                <a:cs typeface="Arial" panose="020B0604020202020204" pitchFamily="34" charset="0"/>
              </a:rPr>
              <a:t>montañas</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pero</a:t>
            </a:r>
            <a:r>
              <a:rPr lang="en-GB" sz="2400" b="1" dirty="0" smtClean="0">
                <a:solidFill>
                  <a:prstClr val="black"/>
                </a:solidFill>
                <a:latin typeface="Arial" panose="020B0604020202020204" pitchFamily="34" charset="0"/>
                <a:cs typeface="Arial" panose="020B0604020202020204" pitchFamily="34" charset="0"/>
              </a:rPr>
              <a:t> mi padre </a:t>
            </a:r>
            <a:r>
              <a:rPr lang="en-GB" sz="2400" b="1" dirty="0" err="1" smtClean="0">
                <a:solidFill>
                  <a:prstClr val="black"/>
                </a:solidFill>
                <a:latin typeface="Arial" panose="020B0604020202020204" pitchFamily="34" charset="0"/>
                <a:cs typeface="Arial" panose="020B0604020202020204" pitchFamily="34" charset="0"/>
              </a:rPr>
              <a:t>prefiere</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ir</a:t>
            </a:r>
            <a:r>
              <a:rPr lang="en-GB" sz="2400" b="1" dirty="0" smtClean="0">
                <a:solidFill>
                  <a:prstClr val="black"/>
                </a:solidFill>
                <a:latin typeface="Arial" panose="020B0604020202020204" pitchFamily="34" charset="0"/>
                <a:cs typeface="Arial" panose="020B0604020202020204" pitchFamily="34" charset="0"/>
              </a:rPr>
              <a:t> a pie, y </a:t>
            </a:r>
            <a:r>
              <a:rPr lang="en-GB" sz="2400" b="1" dirty="0" err="1" smtClean="0">
                <a:solidFill>
                  <a:prstClr val="black"/>
                </a:solidFill>
                <a:latin typeface="Arial" panose="020B0604020202020204" pitchFamily="34" charset="0"/>
                <a:cs typeface="Arial" panose="020B0604020202020204" pitchFamily="34" charset="0"/>
              </a:rPr>
              <a:t>por</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eso</a:t>
            </a:r>
            <a:r>
              <a:rPr lang="en-GB" sz="2400" b="1" dirty="0" smtClean="0">
                <a:solidFill>
                  <a:prstClr val="black"/>
                </a:solidFill>
                <a:latin typeface="Arial" panose="020B0604020202020204" pitchFamily="34" charset="0"/>
                <a:cs typeface="Arial" panose="020B0604020202020204" pitchFamily="34" charset="0"/>
              </a:rPr>
              <a:t> </a:t>
            </a:r>
            <a:r>
              <a:rPr lang="en-GB" sz="2400" b="1" i="1" dirty="0" smtClean="0">
                <a:solidFill>
                  <a:srgbClr val="FF0066"/>
                </a:solidFill>
                <a:latin typeface="Arial" panose="020B0604020202020204" pitchFamily="34" charset="0"/>
                <a:cs typeface="Arial" panose="020B0604020202020204" pitchFamily="34" charset="0"/>
              </a:rPr>
              <a:t>4)   </a:t>
            </a:r>
            <a:r>
              <a:rPr lang="en-GB" sz="2400" b="1" i="1" dirty="0" err="1" smtClean="0">
                <a:solidFill>
                  <a:srgbClr val="FF0066"/>
                </a:solidFill>
                <a:latin typeface="Arial" panose="020B0604020202020204" pitchFamily="34" charset="0"/>
                <a:cs typeface="Arial" panose="020B0604020202020204" pitchFamily="34" charset="0"/>
              </a:rPr>
              <a:t>hizo</a:t>
            </a:r>
            <a:r>
              <a:rPr lang="en-GB" sz="2400" b="1" i="1" dirty="0" smtClean="0">
                <a:solidFill>
                  <a:srgbClr val="FF0066"/>
                </a:solidFill>
                <a:latin typeface="Arial" panose="020B0604020202020204" pitchFamily="34" charset="0"/>
                <a:cs typeface="Arial" panose="020B0604020202020204" pitchFamily="34" charset="0"/>
              </a:rPr>
              <a:t> </a:t>
            </a:r>
            <a:r>
              <a:rPr lang="en-GB" sz="2400" b="1" i="1" dirty="0" err="1" smtClean="0">
                <a:solidFill>
                  <a:srgbClr val="FF0066"/>
                </a:solidFill>
                <a:latin typeface="Arial" panose="020B0604020202020204" pitchFamily="34" charset="0"/>
                <a:cs typeface="Arial" panose="020B0604020202020204" pitchFamily="34" charset="0"/>
              </a:rPr>
              <a:t>alpinismo</a:t>
            </a:r>
            <a:r>
              <a:rPr lang="en-GB" sz="2400" b="1" i="1" dirty="0" smtClean="0">
                <a:solidFill>
                  <a:srgbClr val="FF0066"/>
                </a:solidFill>
                <a:latin typeface="Arial" panose="020B0604020202020204" pitchFamily="34" charset="0"/>
                <a:cs typeface="Arial" panose="020B0604020202020204" pitchFamily="34" charset="0"/>
              </a:rPr>
              <a:t>. 5) </a:t>
            </a:r>
            <a:r>
              <a:rPr lang="en-GB" sz="2400" b="1" i="1" dirty="0" err="1" smtClean="0">
                <a:solidFill>
                  <a:srgbClr val="FF0066"/>
                </a:solidFill>
                <a:latin typeface="Arial" panose="020B0604020202020204" pitchFamily="34" charset="0"/>
                <a:cs typeface="Arial" panose="020B0604020202020204" pitchFamily="34" charset="0"/>
              </a:rPr>
              <a:t>Hizo</a:t>
            </a:r>
            <a:r>
              <a:rPr lang="en-GB" sz="2400" b="1" i="1" dirty="0" smtClean="0">
                <a:solidFill>
                  <a:srgbClr val="FF0066"/>
                </a:solidFill>
                <a:latin typeface="Arial" panose="020B0604020202020204" pitchFamily="34" charset="0"/>
                <a:cs typeface="Arial" panose="020B0604020202020204" pitchFamily="34" charset="0"/>
              </a:rPr>
              <a:t> mucho </a:t>
            </a:r>
            <a:r>
              <a:rPr lang="en-GB" sz="2400" b="1" i="1" dirty="0" err="1" smtClean="0">
                <a:solidFill>
                  <a:srgbClr val="FF0066"/>
                </a:solidFill>
                <a:latin typeface="Arial" panose="020B0604020202020204" pitchFamily="34" charset="0"/>
                <a:cs typeface="Arial" panose="020B0604020202020204" pitchFamily="34" charset="0"/>
              </a:rPr>
              <a:t>calor</a:t>
            </a:r>
            <a:r>
              <a:rPr lang="en-GB" sz="2400" b="1" i="1" dirty="0" smtClean="0">
                <a:solidFill>
                  <a:srgbClr val="FF0066"/>
                </a:solidFill>
                <a:latin typeface="Arial" panose="020B0604020202020204" pitchFamily="34" charset="0"/>
                <a:cs typeface="Arial" panose="020B0604020202020204" pitchFamily="34" charset="0"/>
              </a:rPr>
              <a:t> y sol.</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Qué</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guay</a:t>
            </a:r>
            <a:r>
              <a:rPr lang="en-GB" sz="2400" b="1" dirty="0" smtClean="0">
                <a:solidFill>
                  <a:prstClr val="black"/>
                </a:solidFill>
                <a:latin typeface="Arial" panose="020B0604020202020204" pitchFamily="34" charset="0"/>
                <a:cs typeface="Arial" panose="020B0604020202020204" pitchFamily="34" charset="0"/>
              </a:rPr>
              <a:t>!  Y </a:t>
            </a:r>
            <a:r>
              <a:rPr lang="en-GB" sz="2400" b="1" dirty="0" err="1" smtClean="0">
                <a:solidFill>
                  <a:prstClr val="black"/>
                </a:solidFill>
                <a:latin typeface="Arial" panose="020B0604020202020204" pitchFamily="34" charset="0"/>
                <a:cs typeface="Arial" panose="020B0604020202020204" pitchFamily="34" charset="0"/>
              </a:rPr>
              <a:t>tú</a:t>
            </a:r>
            <a:r>
              <a:rPr lang="en-GB" sz="2400" b="1" dirty="0" smtClean="0">
                <a:solidFill>
                  <a:prstClr val="black"/>
                </a:solidFill>
                <a:latin typeface="Arial" panose="020B0604020202020204" pitchFamily="34" charset="0"/>
                <a:cs typeface="Arial" panose="020B0604020202020204" pitchFamily="34" charset="0"/>
              </a:rPr>
              <a:t> y </a:t>
            </a:r>
            <a:r>
              <a:rPr lang="en-GB" sz="2400" b="1" dirty="0" err="1" smtClean="0">
                <a:solidFill>
                  <a:prstClr val="black"/>
                </a:solidFill>
                <a:latin typeface="Arial" panose="020B0604020202020204" pitchFamily="34" charset="0"/>
                <a:cs typeface="Arial" panose="020B0604020202020204" pitchFamily="34" charset="0"/>
              </a:rPr>
              <a:t>tu</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familia</a:t>
            </a:r>
            <a:r>
              <a:rPr lang="en-GB" sz="2400" b="1" dirty="0" smtClean="0">
                <a:solidFill>
                  <a:prstClr val="black"/>
                </a:solidFill>
                <a:latin typeface="Arial" panose="020B0604020202020204" pitchFamily="34" charset="0"/>
                <a:cs typeface="Arial" panose="020B0604020202020204" pitchFamily="34" charset="0"/>
              </a:rPr>
              <a:t>, </a:t>
            </a:r>
            <a:r>
              <a:rPr lang="en-GB" sz="2400" b="1" i="1" dirty="0">
                <a:solidFill>
                  <a:srgbClr val="FF0066"/>
                </a:solidFill>
                <a:latin typeface="Arial" panose="020B0604020202020204" pitchFamily="34" charset="0"/>
                <a:cs typeface="Arial" panose="020B0604020202020204" pitchFamily="34" charset="0"/>
              </a:rPr>
              <a:t>6</a:t>
            </a:r>
            <a:r>
              <a:rPr lang="en-GB" sz="2400" b="1" i="1" dirty="0" smtClean="0">
                <a:solidFill>
                  <a:srgbClr val="FF0066"/>
                </a:solidFill>
                <a:latin typeface="Arial" panose="020B0604020202020204" pitchFamily="34" charset="0"/>
                <a:cs typeface="Arial" panose="020B0604020202020204" pitchFamily="34" charset="0"/>
              </a:rPr>
              <a:t>) ¿</a:t>
            </a:r>
            <a:r>
              <a:rPr lang="en-GB" sz="2400" b="1" i="1" dirty="0" err="1" smtClean="0">
                <a:solidFill>
                  <a:srgbClr val="FF0066"/>
                </a:solidFill>
                <a:latin typeface="Arial" panose="020B0604020202020204" pitchFamily="34" charset="0"/>
                <a:cs typeface="Arial" panose="020B0604020202020204" pitchFamily="34" charset="0"/>
              </a:rPr>
              <a:t>qué</a:t>
            </a:r>
            <a:r>
              <a:rPr lang="en-GB" sz="2400" b="1" i="1" dirty="0" smtClean="0">
                <a:solidFill>
                  <a:srgbClr val="FF0066"/>
                </a:solidFill>
                <a:latin typeface="Arial" panose="020B0604020202020204" pitchFamily="34" charset="0"/>
                <a:cs typeface="Arial" panose="020B0604020202020204" pitchFamily="34" charset="0"/>
              </a:rPr>
              <a:t> </a:t>
            </a:r>
            <a:r>
              <a:rPr lang="en-GB" sz="2400" b="1" i="1" dirty="0" err="1" smtClean="0">
                <a:solidFill>
                  <a:srgbClr val="FF0066"/>
                </a:solidFill>
                <a:latin typeface="Arial" panose="020B0604020202020204" pitchFamily="34" charset="0"/>
                <a:cs typeface="Arial" panose="020B0604020202020204" pitchFamily="34" charset="0"/>
              </a:rPr>
              <a:t>hicisteis</a:t>
            </a:r>
            <a:r>
              <a:rPr lang="en-GB" sz="2400" b="1" i="1" dirty="0" smtClean="0">
                <a:solidFill>
                  <a:srgbClr val="FF0066"/>
                </a:solidFill>
                <a:latin typeface="Arial" panose="020B0604020202020204" pitchFamily="34" charset="0"/>
                <a:cs typeface="Arial" panose="020B0604020202020204" pitchFamily="34" charset="0"/>
              </a:rPr>
              <a:t> </a:t>
            </a:r>
            <a:r>
              <a:rPr lang="en-GB" sz="2400" b="1" dirty="0" smtClean="0">
                <a:solidFill>
                  <a:prstClr val="black"/>
                </a:solidFill>
                <a:latin typeface="Arial" panose="020B0604020202020204" pitchFamily="34" charset="0"/>
                <a:cs typeface="Arial" panose="020B0604020202020204" pitchFamily="34" charset="0"/>
              </a:rPr>
              <a:t>de </a:t>
            </a:r>
            <a:r>
              <a:rPr lang="en-GB" sz="2400" b="1" dirty="0" err="1" smtClean="0">
                <a:solidFill>
                  <a:prstClr val="black"/>
                </a:solidFill>
                <a:latin typeface="Arial" panose="020B0604020202020204" pitchFamily="34" charset="0"/>
                <a:cs typeface="Arial" panose="020B0604020202020204" pitchFamily="34" charset="0"/>
              </a:rPr>
              <a:t>vacaciones</a:t>
            </a:r>
            <a:r>
              <a:rPr lang="en-GB" sz="2400" b="1" dirty="0" smtClean="0">
                <a:solidFill>
                  <a:prstClr val="black"/>
                </a:solidFill>
                <a:latin typeface="Arial" panose="020B0604020202020204" pitchFamily="34" charset="0"/>
                <a:cs typeface="Arial" panose="020B0604020202020204" pitchFamily="34" charset="0"/>
              </a:rPr>
              <a:t> el </a:t>
            </a:r>
            <a:r>
              <a:rPr lang="en-GB" sz="2400" b="1" dirty="0" err="1" smtClean="0">
                <a:solidFill>
                  <a:prstClr val="black"/>
                </a:solidFill>
                <a:latin typeface="Arial" panose="020B0604020202020204" pitchFamily="34" charset="0"/>
                <a:cs typeface="Arial" panose="020B0604020202020204" pitchFamily="34" charset="0"/>
              </a:rPr>
              <a:t>verano</a:t>
            </a:r>
            <a:r>
              <a:rPr lang="en-GB" sz="2400" b="1" dirty="0" smtClean="0">
                <a:solidFill>
                  <a:prstClr val="black"/>
                </a:solidFill>
                <a:latin typeface="Arial" panose="020B0604020202020204" pitchFamily="34" charset="0"/>
                <a:cs typeface="Arial" panose="020B0604020202020204" pitchFamily="34" charset="0"/>
              </a:rPr>
              <a:t> </a:t>
            </a:r>
            <a:r>
              <a:rPr lang="en-GB" sz="2400" b="1" dirty="0" err="1" smtClean="0">
                <a:solidFill>
                  <a:prstClr val="black"/>
                </a:solidFill>
                <a:latin typeface="Arial" panose="020B0604020202020204" pitchFamily="34" charset="0"/>
                <a:cs typeface="Arial" panose="020B0604020202020204" pitchFamily="34" charset="0"/>
              </a:rPr>
              <a:t>pasado</a:t>
            </a:r>
            <a:r>
              <a:rPr lang="en-GB" sz="2400" b="1" dirty="0" smtClean="0">
                <a:solidFill>
                  <a:prstClr val="black"/>
                </a:solidFill>
                <a:latin typeface="Arial" panose="020B0604020202020204" pitchFamily="34" charset="0"/>
                <a:cs typeface="Arial" panose="020B0604020202020204" pitchFamily="34" charset="0"/>
              </a:rPr>
              <a:t>?</a:t>
            </a:r>
            <a:endParaRPr lang="en-GB" sz="24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07151" y="1060816"/>
            <a:ext cx="1459551"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hice</a:t>
            </a:r>
            <a:endParaRPr lang="en-GB" sz="2400" b="1" dirty="0">
              <a:solidFill>
                <a:srgbClr val="CCFFCC"/>
              </a:solidFill>
              <a:latin typeface="Arial Rounded MT Bold" panose="020F0704030504030204" pitchFamily="34" charset="0"/>
            </a:endParaRPr>
          </a:p>
        </p:txBody>
      </p:sp>
      <p:sp>
        <p:nvSpPr>
          <p:cNvPr id="10" name="TextBox 9"/>
          <p:cNvSpPr txBox="1"/>
          <p:nvPr/>
        </p:nvSpPr>
        <p:spPr>
          <a:xfrm>
            <a:off x="117001" y="1609361"/>
            <a:ext cx="1449309"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hiciste</a:t>
            </a:r>
            <a:endParaRPr lang="en-GB" sz="2400" b="1" dirty="0">
              <a:solidFill>
                <a:srgbClr val="CCFFCC"/>
              </a:solidFill>
              <a:latin typeface="Arial Rounded MT Bold" panose="020F0704030504030204" pitchFamily="34" charset="0"/>
            </a:endParaRPr>
          </a:p>
        </p:txBody>
      </p:sp>
      <p:sp>
        <p:nvSpPr>
          <p:cNvPr id="11" name="TextBox 10"/>
          <p:cNvSpPr txBox="1"/>
          <p:nvPr/>
        </p:nvSpPr>
        <p:spPr>
          <a:xfrm>
            <a:off x="117001" y="2157906"/>
            <a:ext cx="1449309"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hizo</a:t>
            </a:r>
            <a:endParaRPr lang="en-GB" sz="2400" b="1" dirty="0">
              <a:solidFill>
                <a:srgbClr val="CCFFCC"/>
              </a:solidFill>
              <a:latin typeface="Arial Rounded MT Bold" panose="020F0704030504030204" pitchFamily="34" charset="0"/>
            </a:endParaRPr>
          </a:p>
        </p:txBody>
      </p:sp>
      <p:sp>
        <p:nvSpPr>
          <p:cNvPr id="12" name="TextBox 11"/>
          <p:cNvSpPr txBox="1"/>
          <p:nvPr/>
        </p:nvSpPr>
        <p:spPr>
          <a:xfrm>
            <a:off x="107151" y="2706451"/>
            <a:ext cx="1459551"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hicimos</a:t>
            </a:r>
            <a:endParaRPr lang="en-GB" sz="2400" b="1" dirty="0">
              <a:solidFill>
                <a:srgbClr val="CCFFCC"/>
              </a:solidFill>
              <a:latin typeface="Arial Rounded MT Bold" panose="020F0704030504030204" pitchFamily="34" charset="0"/>
            </a:endParaRPr>
          </a:p>
        </p:txBody>
      </p:sp>
      <p:sp>
        <p:nvSpPr>
          <p:cNvPr id="14" name="TextBox 13"/>
          <p:cNvSpPr txBox="1"/>
          <p:nvPr/>
        </p:nvSpPr>
        <p:spPr>
          <a:xfrm>
            <a:off x="117001" y="3280639"/>
            <a:ext cx="1459551"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hicisteis</a:t>
            </a:r>
            <a:endParaRPr lang="en-GB" sz="2400" b="1" dirty="0">
              <a:solidFill>
                <a:srgbClr val="CCFFCC"/>
              </a:solidFill>
              <a:latin typeface="Arial Rounded MT Bold" panose="020F0704030504030204" pitchFamily="34" charset="0"/>
            </a:endParaRPr>
          </a:p>
        </p:txBody>
      </p:sp>
      <p:sp>
        <p:nvSpPr>
          <p:cNvPr id="15" name="TextBox 14"/>
          <p:cNvSpPr txBox="1"/>
          <p:nvPr/>
        </p:nvSpPr>
        <p:spPr>
          <a:xfrm>
            <a:off x="106759" y="3832807"/>
            <a:ext cx="1459551"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hicieron</a:t>
            </a:r>
            <a:endParaRPr lang="en-GB" sz="2400" b="1" dirty="0">
              <a:solidFill>
                <a:srgbClr val="CCFFCC"/>
              </a:solidFill>
              <a:latin typeface="Arial Rounded MT Bold" panose="020F0704030504030204" pitchFamily="34" charset="0"/>
            </a:endParaRPr>
          </a:p>
        </p:txBody>
      </p:sp>
      <p:sp>
        <p:nvSpPr>
          <p:cNvPr id="16" name="TextBox 15"/>
          <p:cNvSpPr txBox="1"/>
          <p:nvPr/>
        </p:nvSpPr>
        <p:spPr>
          <a:xfrm>
            <a:off x="111879" y="2131660"/>
            <a:ext cx="1449309" cy="461665"/>
          </a:xfrm>
          <a:prstGeom prst="rect">
            <a:avLst/>
          </a:prstGeom>
          <a:solidFill>
            <a:srgbClr val="008E00"/>
          </a:solidFill>
        </p:spPr>
        <p:txBody>
          <a:bodyPr wrap="square" rtlCol="0">
            <a:spAutoFit/>
          </a:bodyPr>
          <a:lstStyle/>
          <a:p>
            <a:pPr algn="ctr"/>
            <a:r>
              <a:rPr lang="en-GB" sz="2400" b="1" dirty="0" err="1" smtClean="0">
                <a:solidFill>
                  <a:srgbClr val="CCFFCC"/>
                </a:solidFill>
                <a:latin typeface="Arial Rounded MT Bold" panose="020F0704030504030204" pitchFamily="34" charset="0"/>
              </a:rPr>
              <a:t>hizo</a:t>
            </a:r>
            <a:endParaRPr lang="en-GB" sz="2400" b="1" dirty="0">
              <a:solidFill>
                <a:srgbClr val="CCFFCC"/>
              </a:solidFill>
              <a:latin typeface="Arial Rounded MT Bold" panose="020F0704030504030204" pitchFamily="34" charset="0"/>
            </a:endParaRPr>
          </a:p>
        </p:txBody>
      </p:sp>
      <p:sp>
        <p:nvSpPr>
          <p:cNvPr id="13" name="TextBox 12"/>
          <p:cNvSpPr txBox="1"/>
          <p:nvPr/>
        </p:nvSpPr>
        <p:spPr>
          <a:xfrm>
            <a:off x="3170712" y="52354"/>
            <a:ext cx="6525344" cy="523220"/>
          </a:xfrm>
          <a:prstGeom prst="rect">
            <a:avLst/>
          </a:prstGeom>
          <a:noFill/>
        </p:spPr>
        <p:txBody>
          <a:bodyPr wrap="square" rtlCol="0">
            <a:spAutoFit/>
          </a:bodyPr>
          <a:lstStyle/>
          <a:p>
            <a:r>
              <a:rPr lang="en-GB" sz="2800" b="1" i="1" dirty="0" smtClean="0">
                <a:solidFill>
                  <a:srgbClr val="FF0066"/>
                </a:solidFill>
                <a:latin typeface="Arial Rounded MT Bold" panose="020F0704030504030204" pitchFamily="34" charset="0"/>
              </a:rPr>
              <a:t>Traduce las </a:t>
            </a:r>
            <a:r>
              <a:rPr lang="en-GB" sz="2800" b="1" i="1" dirty="0" err="1" smtClean="0">
                <a:solidFill>
                  <a:srgbClr val="FF0066"/>
                </a:solidFill>
                <a:latin typeface="Arial Rounded MT Bold" panose="020F0704030504030204" pitchFamily="34" charset="0"/>
              </a:rPr>
              <a:t>frases</a:t>
            </a:r>
            <a:r>
              <a:rPr lang="en-GB" sz="2800" b="1" i="1" dirty="0" smtClean="0">
                <a:solidFill>
                  <a:srgbClr val="FF0066"/>
                </a:solidFill>
                <a:latin typeface="Arial Rounded MT Bold" panose="020F0704030504030204" pitchFamily="34" charset="0"/>
              </a:rPr>
              <a:t> 1-6 al </a:t>
            </a:r>
            <a:r>
              <a:rPr lang="en-GB" sz="2800" b="1" i="1" dirty="0" err="1" smtClean="0">
                <a:solidFill>
                  <a:srgbClr val="FF0066"/>
                </a:solidFill>
                <a:latin typeface="Arial Rounded MT Bold" panose="020F0704030504030204" pitchFamily="34" charset="0"/>
              </a:rPr>
              <a:t>inglés</a:t>
            </a:r>
            <a:r>
              <a:rPr lang="en-GB" sz="2800" b="1" i="1" dirty="0" smtClean="0">
                <a:solidFill>
                  <a:srgbClr val="FF0066"/>
                </a:solidFill>
                <a:latin typeface="Arial Rounded MT Bold" panose="020F0704030504030204" pitchFamily="34" charset="0"/>
              </a:rPr>
              <a:t>.</a:t>
            </a:r>
            <a:endParaRPr lang="en-GB" sz="4000" i="1" dirty="0">
              <a:solidFill>
                <a:srgbClr val="FF0066"/>
              </a:solidFill>
              <a:latin typeface="Arial Rounded MT Bold" panose="020F0704030504030204" pitchFamily="34" charset="0"/>
            </a:endParaRPr>
          </a:p>
        </p:txBody>
      </p:sp>
    </p:spTree>
    <p:extLst>
      <p:ext uri="{BB962C8B-B14F-4D97-AF65-F5344CB8AC3E}">
        <p14:creationId xmlns:p14="http://schemas.microsoft.com/office/powerpoint/2010/main" val="8967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2205 0.00208 L 0.12205 0.00232 C 0.12466 -0.00162 0.12709 -0.00555 0.13004 -0.0088 C 0.1349 -0.01412 0.13386 -0.00926 0.13802 -0.01481 C 0.14653 -0.02616 0.13854 -0.01968 0.14723 -0.02546 C 0.14879 -0.02755 0.15018 -0.02986 0.15191 -0.03171 C 0.15348 -0.03333 0.16441 -0.03935 0.16459 -0.03935 C 0.16667 -0.04097 0.16806 -0.04398 0.17032 -0.04537 C 0.1724 -0.04699 0.17483 -0.04722 0.17709 -0.04861 C 0.179 -0.04954 0.18091 -0.05069 0.18282 -0.05162 C 0.18403 -0.05208 0.18525 -0.05255 0.18629 -0.05324 C 0.18785 -0.05393 0.18941 -0.05532 0.19098 -0.05625 C 0.19236 -0.05694 0.1941 -0.05694 0.19549 -0.05764 C 0.20764 -0.06366 0.19289 -0.05833 0.20469 -0.06227 C 0.20591 -0.06343 0.20695 -0.06458 0.20816 -0.06528 C 0.2092 -0.0662 0.21059 -0.0662 0.21164 -0.0669 C 0.2132 -0.06782 0.21476 -0.06875 0.21615 -0.06991 C 0.21736 -0.07083 0.21841 -0.07222 0.21962 -0.07292 C 0.22361 -0.07616 0.22379 -0.07593 0.22778 -0.07755 C 0.22882 -0.07917 0.22986 -0.08079 0.23125 -0.08218 C 0.23229 -0.08333 0.23368 -0.08403 0.23455 -0.08518 C 0.23594 -0.08704 0.23681 -0.08935 0.23802 -0.09143 C 0.24098 -0.09606 0.2415 -0.09583 0.24497 -0.09907 C 0.25157 -0.11227 0.24271 -0.09676 0.2507 -0.10509 C 0.25174 -0.10625 0.25209 -0.10833 0.25295 -0.10972 C 0.254 -0.11134 0.25521 -0.11319 0.25643 -0.11435 C 0.25782 -0.11574 0.25955 -0.1162 0.26111 -0.11736 C 0.26337 -0.11921 0.26563 -0.12153 0.26789 -0.12361 C 0.2691 -0.12454 0.27014 -0.12593 0.27136 -0.12662 C 0.28629 -0.1331 0.27101 -0.12685 0.28403 -0.13125 C 0.28525 -0.13148 0.28629 -0.13241 0.2875 -0.13264 C 0.29098 -0.13356 0.29445 -0.1338 0.29792 -0.13426 L 0.30139 -0.13565 L 0.30139 -0.13542 " pathEditMode="relative" rAng="0" ptsTypes="AAAAAAAAAAAAAAAAAAAAAAAAAAAAAAAAAA">
                                      <p:cBhvr>
                                        <p:cTn id="6" dur="2000" fill="hold"/>
                                        <p:tgtEl>
                                          <p:spTgt spid="12"/>
                                        </p:tgtEl>
                                        <p:attrNameLst>
                                          <p:attrName>ppt_x</p:attrName>
                                          <p:attrName>ppt_y</p:attrName>
                                        </p:attrNameLst>
                                      </p:cBhvr>
                                      <p:rCtr x="8958" y="-687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10973 0.00024 L 0.10973 0.00047 C 0.11736 0.00787 0.13212 0.02338 0.14098 0.02732 L 0.15191 0.03195 C 0.16181 0.04422 0.15052 0.03172 0.16875 0.04375 C 0.17101 0.04537 0.17292 0.04815 0.17483 0.05 C 0.18247 0.05672 0.19011 0.06297 0.19792 0.06968 C 0.19896 0.07084 0.20018 0.07176 0.20157 0.07269 C 0.20417 0.07524 0.20695 0.07825 0.2099 0.08033 C 0.21302 0.08241 0.2158 0.0838 0.21841 0.08635 C 0.22118 0.08889 0.22275 0.09306 0.2257 0.09561 C 0.23108 0.09977 0.23733 0.10186 0.24271 0.10602 C 0.25261 0.11436 0.23733 0.10116 0.25243 0.11829 C 0.25504 0.1213 0.25834 0.12315 0.26077 0.1257 C 0.27153 0.13704 0.26389 0.13311 0.27188 0.13635 C 0.27379 0.13843 0.2757 0.14098 0.27778 0.1426 C 0.27934 0.14352 0.28108 0.14352 0.28247 0.14399 C 0.28577 0.14514 0.28907 0.14653 0.29236 0.14838 C 0.29445 0.14977 0.29636 0.15162 0.29827 0.15301 C 0.3 0.15417 0.30157 0.1551 0.30313 0.15602 C 0.30591 0.15764 0.30973 0.1595 0.31302 0.16065 C 0.31563 0.16181 0.31858 0.16274 0.32136 0.16366 C 0.32379 0.16482 0.32604 0.16598 0.32865 0.16667 C 0.33802 0.16852 0.33368 0.1676 0.34202 0.16968 C 0.34844 0.17524 0.34289 0.17153 0.35417 0.17431 C 0.35539 0.17454 0.35643 0.17547 0.35782 0.1757 C 0.36181 0.17662 0.3658 0.17662 0.36979 0.17732 C 0.38507 0.17987 0.36407 0.17778 0.38542 0.18195 C 0.39028 0.18287 0.39532 0.18287 0.40018 0.18357 C 0.40243 0.1838 0.40486 0.1845 0.40729 0.18496 C 0.41407 0.18588 0.42761 0.18704 0.43403 0.18774 C 0.44948 0.19445 0.44115 0.1919 0.45938 0.19399 C 0.46094 0.19445 0.46962 0.19676 0.47257 0.19862 C 0.47448 0.19954 0.47604 0.20047 0.47761 0.20162 C 0.48039 0.20371 0.4816 0.20579 0.48473 0.20625 C 0.48768 0.20649 0.49045 0.20625 0.49358 0.20625 L 0.49358 0.20649 " pathEditMode="relative" rAng="0" ptsTypes="AAAAAAAAAAAAAAAAAAAAAAAAAAAAAAAAAAAAA">
                                      <p:cBhvr>
                                        <p:cTn id="10" dur="2000" fill="hold"/>
                                        <p:tgtEl>
                                          <p:spTgt spid="9"/>
                                        </p:tgtEl>
                                        <p:attrNameLst>
                                          <p:attrName>ppt_x</p:attrName>
                                          <p:attrName>ppt_y</p:attrName>
                                        </p:attrNameLst>
                                      </p:cBhvr>
                                      <p:rCtr x="19184" y="1030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10782 -0.00092 L 0.10782 -0.00069 C 0.11042 -0.00417 0.1132 -0.00717 0.1158 -0.01018 C 0.11702 -0.01157 0.11789 -0.01366 0.11927 -0.01481 C 0.12066 -0.0162 0.1224 -0.01667 0.12379 -0.01782 C 0.12622 -0.01967 0.12848 -0.02199 0.13073 -0.02407 C 0.13195 -0.025 0.13282 -0.02639 0.1342 -0.02708 L 0.13768 -0.0287 C 0.1382 -0.02917 0.14445 -0.03542 0.14566 -0.03634 C 0.14723 -0.03704 0.14879 -0.03727 0.15035 -0.03773 C 0.15139 -0.03819 0.15261 -0.03889 0.15382 -0.03935 C 0.15486 -0.04097 0.15591 -0.04282 0.15712 -0.04398 C 0.16754 -0.05324 0.1533 -0.03657 0.16407 -0.04861 C 0.16528 -0.05 0.16615 -0.05185 0.16754 -0.05301 C 0.1691 -0.05463 0.17587 -0.05579 0.17674 -0.05625 C 0.17795 -0.05648 0.179 -0.05717 0.18021 -0.05764 C 0.18177 -0.05833 0.18334 -0.0588 0.18473 -0.05926 C 0.18594 -0.06018 0.18698 -0.06157 0.1882 -0.06227 C 0.19045 -0.06366 0.19514 -0.06528 0.19514 -0.06505 C 0.20052 -0.07245 0.19723 -0.06875 0.20556 -0.07616 C 0.2099 -0.08009 0.20764 -0.07847 0.21233 -0.08079 C 0.21354 -0.08217 0.21441 -0.08426 0.2158 -0.08518 C 0.2158 -0.08495 0.22448 -0.08912 0.22622 -0.08981 C 0.23021 -0.09167 0.22882 -0.09028 0.23091 -0.09282 L 0.23091 -0.09259 " pathEditMode="relative" rAng="0" ptsTypes="AAAAAAAAAAAAAAAAAAAAAAAAA">
                                      <p:cBhvr>
                                        <p:cTn id="14" dur="2000" fill="hold"/>
                                        <p:tgtEl>
                                          <p:spTgt spid="15"/>
                                        </p:tgtEl>
                                        <p:attrNameLst>
                                          <p:attrName>ppt_x</p:attrName>
                                          <p:attrName>ppt_y</p:attrName>
                                        </p:attrNameLst>
                                      </p:cBhvr>
                                      <p:rCtr x="6146" y="-458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5608 0.0081 L 0.05608 0.00833 C 0.05938 0.01204 0.06233 0.01666 0.06615 0.0206 C 0.06875 0.02384 0.07327 0.025 0.07622 0.02708 C 0.0915 0.0375 0.07327 0.02685 0.08802 0.03518 C 0.10243 0.05069 0.08021 0.02778 0.09966 0.04329 C 0.10122 0.04444 0.10139 0.04653 0.10261 0.04815 C 0.10487 0.05046 0.10747 0.05231 0.11007 0.0544 C 0.11841 0.06088 0.11997 0.05926 0.129 0.06898 C 0.13039 0.0706 0.13177 0.07245 0.13351 0.07384 C 0.13612 0.07569 0.13941 0.07639 0.14202 0.0787 C 0.14393 0.07986 0.14497 0.08171 0.14653 0.08333 C 0.14827 0.08495 0.15608 0.09236 0.15973 0.09467 C 0.16112 0.09537 0.16268 0.0956 0.16424 0.09606 C 0.16962 0.10208 0.17362 0.10764 0.18004 0.11227 C 0.18212 0.11366 0.18421 0.11412 0.18594 0.11551 C 0.18785 0.11666 0.18837 0.11944 0.19046 0.12037 C 0.19358 0.12153 0.19723 0.12129 0.20052 0.12176 C 0.21077 0.1294 0.20296 0.1243 0.22396 0.13333 C 0.23386 0.13727 0.22813 0.13541 0.23716 0.13773 C 0.23959 0.13958 0.24184 0.1412 0.24445 0.14259 C 0.24584 0.14352 0.24757 0.14352 0.24896 0.14444 C 0.25087 0.1456 0.25243 0.14791 0.25469 0.1493 C 0.25955 0.15162 0.26511 0.15208 0.26927 0.15555 C 0.27118 0.15717 0.27292 0.15926 0.27518 0.16041 C 0.27674 0.16134 0.28421 0.16342 0.28542 0.16366 C 0.28976 0.16666 0.2948 0.17106 0.30018 0.17338 C 0.30191 0.17407 0.30382 0.1743 0.30591 0.175 C 0.30747 0.17639 0.30851 0.17847 0.31025 0.17963 C 0.31164 0.18055 0.3132 0.18079 0.31476 0.18125 C 0.3257 0.18588 0.31806 0.18356 0.32778 0.18611 C 0.33021 0.18842 0.33264 0.19051 0.33525 0.19236 C 0.33698 0.19398 0.33924 0.19444 0.34098 0.19583 C 0.35209 0.20486 0.34098 0.20092 0.35417 0.20393 C 0.35799 0.20648 0.36146 0.20995 0.36598 0.2118 C 0.37032 0.21389 0.375 0.21551 0.379 0.21829 C 0.38212 0.22014 0.38473 0.22291 0.38785 0.22477 C 0.39046 0.22616 0.39375 0.22662 0.39671 0.22778 C 0.40539 0.23171 0.40261 0.23009 0.41112 0.23588 C 0.4198 0.2419 0.41112 0.23588 0.41997 0.24398 C 0.42136 0.24514 0.42309 0.24583 0.42448 0.24699 C 0.43525 0.25903 0.42275 0.2493 0.43299 0.25671 C 0.43855 0.26574 0.43612 0.26597 0.44341 0.26782 C 0.44393 0.26829 0.44427 0.26782 0.4448 0.26782 L 0.4448 0.26829 L 0.44792 0.26782 " pathEditMode="relative" rAng="0" ptsTypes="AAAAAAAAAAAAAAAAAAAAAAAAAAAAAAAAAAAAAAAAAAAAAA">
                                      <p:cBhvr>
                                        <p:cTn id="18" dur="2000" fill="hold"/>
                                        <p:tgtEl>
                                          <p:spTgt spid="11"/>
                                        </p:tgtEl>
                                        <p:attrNameLst>
                                          <p:attrName>ppt_x</p:attrName>
                                          <p:attrName>ppt_y</p:attrName>
                                        </p:attrNameLst>
                                      </p:cBhvr>
                                      <p:rCtr x="19583" y="1300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12899 0.01482 L 0.12899 0.01505 C 0.1316 0.01991 0.13316 0.02639 0.13698 0.0301 C 0.14496 0.03797 0.13854 0.03079 0.14496 0.04075 C 0.14601 0.04237 0.14757 0.04352 0.14844 0.04537 C 0.15052 0.04931 0.1526 0.0588 0.15417 0.06227 C 0.15503 0.06366 0.1566 0.06412 0.15764 0.06528 C 0.16024 0.06829 0.16181 0.07061 0.16337 0.07454 C 0.16424 0.07639 0.16476 0.07871 0.16562 0.08056 C 0.16667 0.08287 0.16806 0.08473 0.1691 0.08681 C 0.17153 0.09121 0.17448 0.09792 0.17604 0.10209 C 0.17656 0.10348 0.17656 0.10533 0.17726 0.10672 C 0.17812 0.1088 0.17951 0.11065 0.18056 0.11274 C 0.18142 0.11436 0.18212 0.11598 0.18299 0.11737 C 0.18403 0.11945 0.18542 0.1213 0.18628 0.12362 C 0.18767 0.12639 0.18854 0.12987 0.18976 0.13264 C 0.19184 0.1375 0.19253 0.13797 0.19549 0.1419 C 0.19601 0.14352 0.19601 0.14514 0.1967 0.14653 C 0.19757 0.14838 0.19913 0.14954 0.20017 0.15116 C 0.20104 0.15255 0.20174 0.15417 0.20243 0.15579 C 0.20434 0.1632 0.20278 0.15834 0.20712 0.16644 C 0.20781 0.16806 0.20833 0.16968 0.20937 0.17107 C 0.21042 0.17246 0.21163 0.17315 0.21285 0.17408 C 0.22187 0.19213 0.2158 0.17801 0.21389 0.22778 C 0.21337 0.24329 0.21424 0.23936 0.21059 0.24931 C 0.21007 0.25232 0.2099 0.25556 0.20937 0.25857 C 0.20868 0.26158 0.20746 0.26459 0.20712 0.2676 C 0.20365 0.29075 0.20799 0.26204 0.20469 0.28149 C 0.20434 0.28403 0.20399 0.28658 0.20365 0.28912 C 0.20399 0.29792 0.20417 0.30649 0.20469 0.31528 C 0.20486 0.3169 0.2059 0.31991 0.2059 0.32014 L 0.2059 0.31991 " pathEditMode="relative" rAng="0" ptsTypes="AAAAAAAAAAAAAAAAAAAAAAAAAAAAAAAA">
                                      <p:cBhvr>
                                        <p:cTn id="22" dur="2000" fill="hold"/>
                                        <p:tgtEl>
                                          <p:spTgt spid="16"/>
                                        </p:tgtEl>
                                        <p:attrNameLst>
                                          <p:attrName>ppt_x</p:attrName>
                                          <p:attrName>ppt_y</p:attrName>
                                        </p:attrNameLst>
                                      </p:cBhvr>
                                      <p:rCtr x="4427" y="15255"/>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3941 0.00185 L 0.03941 0.00208 C 0.03994 0.00717 0.03959 0.0125 0.04098 0.01782 C 0.04167 0.02014 0.04393 0.02199 0.0448 0.0243 C 0.04584 0.02685 0.04566 0.02986 0.04671 0.0324 C 0.04757 0.03472 0.04931 0.0368 0.05053 0.03889 C 0.05244 0.04259 0.05452 0.04629 0.05608 0.05023 C 0.05695 0.05231 0.0573 0.05463 0.05816 0.05648 C 0.05938 0.05995 0.06077 0.06319 0.06181 0.06643 C 0.06875 0.08634 0.06129 0.08078 0.07327 0.0875 C 0.07448 0.09143 0.07553 0.09514 0.07691 0.09884 C 0.07761 0.10046 0.07778 0.10208 0.079 0.1037 C 0.08837 0.1199 0.07639 0.09514 0.08646 0.11504 C 0.08889 0.12014 0.0875 0.12106 0.09219 0.12639 C 0.09358 0.12824 0.09619 0.12963 0.09775 0.13125 C 0.10348 0.13703 0.10469 0.14444 0.11303 0.14907 L 0.11858 0.15231 C 0.1198 0.15463 0.12066 0.15694 0.1224 0.15879 C 0.1257 0.16227 0.12987 0.16527 0.13386 0.16852 C 0.13542 0.17014 0.13785 0.17152 0.13924 0.17338 L 0.14323 0.17824 C 0.14549 0.18449 0.14601 0.18727 0.15261 0.19282 C 0.15625 0.19606 0.16146 0.19838 0.16407 0.20254 C 0.16511 0.20463 0.1658 0.20717 0.16771 0.20902 C 0.1691 0.21065 0.17171 0.21111 0.17344 0.21227 C 0.17535 0.21389 0.17744 0.21527 0.17882 0.21713 C 0.18178 0.22014 0.18334 0.22407 0.18664 0.22685 L 0.19792 0.23657 C 0.19966 0.23819 0.20191 0.23958 0.20365 0.24143 C 0.20487 0.24282 0.20573 0.2449 0.20747 0.24629 C 0.21285 0.25092 0.2125 0.24861 0.21875 0.25115 C 0.22066 0.25208 0.22223 0.25347 0.22431 0.2544 C 0.22709 0.25555 0.23507 0.25717 0.23768 0.25764 C 0.24671 0.26157 0.24306 0.25902 0.24896 0.26412 L 0.24896 0.26458 " pathEditMode="relative" rAng="0" ptsTypes="AAAAAAAAAAAAAAAAAAAAAAAAAAAAAAAAAAA">
                                      <p:cBhvr>
                                        <p:cTn id="26" dur="2000" fill="hold"/>
                                        <p:tgtEl>
                                          <p:spTgt spid="14"/>
                                        </p:tgtEl>
                                        <p:attrNameLst>
                                          <p:attrName>ppt_x</p:attrName>
                                          <p:attrName>ppt_y</p:attrName>
                                        </p:attrNameLst>
                                      </p:cBhvr>
                                      <p:rCtr x="1046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approaches</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solidFill>
                  <a:srgbClr val="FF0066"/>
                </a:solidFill>
              </a:rPr>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286030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10903"/>
          <a:ext cx="9144000" cy="6868902"/>
        </p:xfrm>
        <a:graphic>
          <a:graphicData uri="http://schemas.openxmlformats.org/drawingml/2006/table">
            <a:tbl>
              <a:tblPr firstRow="1" bandRow="1">
                <a:tableStyleId>{5940675A-B579-460E-94D1-54222C63F5DA}</a:tableStyleId>
              </a:tblPr>
              <a:tblGrid>
                <a:gridCol w="2286000"/>
                <a:gridCol w="2286000"/>
                <a:gridCol w="2286000"/>
                <a:gridCol w="2286000"/>
              </a:tblGrid>
              <a:tr h="2289634">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228963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228963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6" name="TextBox 5"/>
          <p:cNvSpPr txBox="1"/>
          <p:nvPr/>
        </p:nvSpPr>
        <p:spPr>
          <a:xfrm>
            <a:off x="255373" y="164757"/>
            <a:ext cx="3056238" cy="766119"/>
          </a:xfrm>
          <a:prstGeom prst="rect">
            <a:avLst/>
          </a:prstGeom>
          <a:noFill/>
        </p:spPr>
        <p:txBody>
          <a:bodyPr wrap="square" rtlCol="0">
            <a:spAutoFit/>
          </a:bodyPr>
          <a:lstStyle/>
          <a:p>
            <a:endParaRPr lang="en-GB" dirty="0"/>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472718" y="229032"/>
            <a:ext cx="2026557" cy="1931189"/>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274556" y="2692400"/>
            <a:ext cx="2296811" cy="1722609"/>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6857585" y="460089"/>
            <a:ext cx="2207625" cy="1469074"/>
          </a:xfrm>
          <a:prstGeom prst="rect">
            <a:avLst/>
          </a:prstGeom>
        </p:spPr>
      </p:pic>
      <p:pic>
        <p:nvPicPr>
          <p:cNvPr id="7" name="Picture 14" descr="Image result for beach volleyball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960" y="4603847"/>
            <a:ext cx="1599177" cy="2212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mage result for cinema building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7" y="2355939"/>
            <a:ext cx="2361730" cy="21352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ttp://www.clker.com/cliparts/b/h/e/T/i/d/city-park-m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1" y="456778"/>
            <a:ext cx="2029909" cy="1364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Image result for lazy clipar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0100" y="4838700"/>
            <a:ext cx="2200257" cy="1734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museum clipar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1718" y="456778"/>
            <a:ext cx="2147078" cy="1364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Image result for shopping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9487" y="2313763"/>
            <a:ext cx="1795723" cy="22446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clrChange>
              <a:clrFrom>
                <a:srgbClr val="FFFFFF"/>
              </a:clrFrom>
              <a:clrTo>
                <a:srgbClr val="FFFFFF">
                  <a:alpha val="0"/>
                </a:srgbClr>
              </a:clrTo>
            </a:clrChange>
          </a:blip>
          <a:stretch>
            <a:fillRect/>
          </a:stretch>
        </p:blipFill>
        <p:spPr>
          <a:xfrm>
            <a:off x="4610100" y="2867235"/>
            <a:ext cx="2202802" cy="1138113"/>
          </a:xfrm>
          <a:prstGeom prst="rect">
            <a:avLst/>
          </a:prstGeom>
        </p:spPr>
      </p:pic>
      <p:pic>
        <p:nvPicPr>
          <p:cNvPr id="14" name="Picture 30" descr="Image result for bowling 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07" y="4947188"/>
            <a:ext cx="2167483"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6583" y="4629247"/>
            <a:ext cx="1678017" cy="2228752"/>
          </a:xfrm>
          <a:prstGeom prst="rect">
            <a:avLst/>
          </a:prstGeom>
        </p:spPr>
      </p:pic>
    </p:spTree>
    <p:extLst>
      <p:ext uri="{BB962C8B-B14F-4D97-AF65-F5344CB8AC3E}">
        <p14:creationId xmlns:p14="http://schemas.microsoft.com/office/powerpoint/2010/main" val="238638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27000"/>
            <a:ext cx="3771900" cy="707886"/>
          </a:xfrm>
          <a:prstGeom prst="rect">
            <a:avLst/>
          </a:prstGeom>
          <a:noFill/>
        </p:spPr>
        <p:txBody>
          <a:bodyPr wrap="square" rtlCol="0">
            <a:spAutoFit/>
          </a:bodyPr>
          <a:lstStyle/>
          <a:p>
            <a:pPr algn="ctr"/>
            <a:r>
              <a:rPr lang="en-GB" sz="4000" dirty="0" err="1" smtClean="0">
                <a:solidFill>
                  <a:prstClr val="black"/>
                </a:solidFill>
              </a:rPr>
              <a:t>Normalmente</a:t>
            </a:r>
            <a:endParaRPr lang="en-GB" sz="4000" dirty="0">
              <a:solidFill>
                <a:prstClr val="black"/>
              </a:solidFill>
            </a:endParaRPr>
          </a:p>
        </p:txBody>
      </p:sp>
      <p:sp>
        <p:nvSpPr>
          <p:cNvPr id="4" name="TextBox 3"/>
          <p:cNvSpPr txBox="1"/>
          <p:nvPr/>
        </p:nvSpPr>
        <p:spPr>
          <a:xfrm>
            <a:off x="5003800" y="114300"/>
            <a:ext cx="4140200" cy="707886"/>
          </a:xfrm>
          <a:prstGeom prst="rect">
            <a:avLst/>
          </a:prstGeom>
          <a:noFill/>
        </p:spPr>
        <p:txBody>
          <a:bodyPr wrap="square" rtlCol="0">
            <a:spAutoFit/>
          </a:bodyPr>
          <a:lstStyle/>
          <a:p>
            <a:pPr algn="ctr"/>
            <a:r>
              <a:rPr lang="en-GB" sz="4000" dirty="0" smtClean="0">
                <a:solidFill>
                  <a:prstClr val="black"/>
                </a:solidFill>
              </a:rPr>
              <a:t>Este fin de </a:t>
            </a:r>
            <a:r>
              <a:rPr lang="en-GB" sz="4000" dirty="0" err="1" smtClean="0">
                <a:solidFill>
                  <a:prstClr val="black"/>
                </a:solidFill>
              </a:rPr>
              <a:t>semana</a:t>
            </a:r>
            <a:endParaRPr lang="en-GB" sz="4000" dirty="0">
              <a:solidFill>
                <a:prstClr val="black"/>
              </a:solidFill>
            </a:endParaRPr>
          </a:p>
        </p:txBody>
      </p:sp>
    </p:spTree>
    <p:extLst>
      <p:ext uri="{BB962C8B-B14F-4D97-AF65-F5344CB8AC3E}">
        <p14:creationId xmlns:p14="http://schemas.microsoft.com/office/powerpoint/2010/main" val="770925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27000"/>
            <a:ext cx="3771900" cy="707886"/>
          </a:xfrm>
          <a:prstGeom prst="rect">
            <a:avLst/>
          </a:prstGeom>
          <a:noFill/>
        </p:spPr>
        <p:txBody>
          <a:bodyPr wrap="square" rtlCol="0">
            <a:spAutoFit/>
          </a:bodyPr>
          <a:lstStyle/>
          <a:p>
            <a:pPr algn="ctr"/>
            <a:r>
              <a:rPr lang="en-GB" sz="4000" dirty="0" err="1" smtClean="0">
                <a:solidFill>
                  <a:prstClr val="black"/>
                </a:solidFill>
              </a:rPr>
              <a:t>Normalmente</a:t>
            </a:r>
            <a:endParaRPr lang="en-GB" sz="4000" dirty="0">
              <a:solidFill>
                <a:prstClr val="black"/>
              </a:solidFill>
            </a:endParaRPr>
          </a:p>
        </p:txBody>
      </p:sp>
      <p:sp>
        <p:nvSpPr>
          <p:cNvPr id="4" name="TextBox 3"/>
          <p:cNvSpPr txBox="1"/>
          <p:nvPr/>
        </p:nvSpPr>
        <p:spPr>
          <a:xfrm>
            <a:off x="5003800" y="114300"/>
            <a:ext cx="4140200" cy="707886"/>
          </a:xfrm>
          <a:prstGeom prst="rect">
            <a:avLst/>
          </a:prstGeom>
          <a:noFill/>
        </p:spPr>
        <p:txBody>
          <a:bodyPr wrap="square" rtlCol="0">
            <a:spAutoFit/>
          </a:bodyPr>
          <a:lstStyle/>
          <a:p>
            <a:pPr algn="ctr"/>
            <a:r>
              <a:rPr lang="en-GB" sz="4000" dirty="0" smtClean="0">
                <a:solidFill>
                  <a:prstClr val="black"/>
                </a:solidFill>
              </a:rPr>
              <a:t>Este fin de </a:t>
            </a:r>
            <a:r>
              <a:rPr lang="en-GB" sz="4000" dirty="0" err="1" smtClean="0">
                <a:solidFill>
                  <a:prstClr val="black"/>
                </a:solidFill>
              </a:rPr>
              <a:t>semana</a:t>
            </a:r>
            <a:endParaRPr lang="en-GB" sz="4000" dirty="0">
              <a:solidFill>
                <a:prstClr val="black"/>
              </a:solidFill>
            </a:endParaRPr>
          </a:p>
        </p:txBody>
      </p:sp>
      <p:pic>
        <p:nvPicPr>
          <p:cNvPr id="5" name="Picture 22" descr="Image result for lazy clipar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985" y="834886"/>
            <a:ext cx="2200257" cy="17341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59985" y="2824060"/>
            <a:ext cx="2296811" cy="1722609"/>
          </a:xfrm>
          <a:prstGeom prst="rect">
            <a:avLst/>
          </a:prstGeom>
        </p:spPr>
      </p:pic>
      <p:pic>
        <p:nvPicPr>
          <p:cNvPr id="7" name="Picture 20" descr="http://www.clker.com/cliparts/b/h/e/T/i/d/city-park-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33" y="4801742"/>
            <a:ext cx="2029909" cy="13645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5970087" y="4801742"/>
            <a:ext cx="2207625" cy="1469074"/>
          </a:xfrm>
          <a:prstGeom prst="rect">
            <a:avLst/>
          </a:prstGeom>
        </p:spPr>
      </p:pic>
      <p:pic>
        <p:nvPicPr>
          <p:cNvPr id="9" name="Picture 24" descr="Image result for museum clip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0634" y="822186"/>
            <a:ext cx="2147078" cy="1364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Image result for shopping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989" y="2302016"/>
            <a:ext cx="1795723" cy="224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7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27000"/>
            <a:ext cx="3771900" cy="707886"/>
          </a:xfrm>
          <a:prstGeom prst="rect">
            <a:avLst/>
          </a:prstGeom>
          <a:noFill/>
        </p:spPr>
        <p:txBody>
          <a:bodyPr wrap="square" rtlCol="0">
            <a:spAutoFit/>
          </a:bodyPr>
          <a:lstStyle/>
          <a:p>
            <a:pPr algn="ctr"/>
            <a:r>
              <a:rPr lang="en-GB" sz="4000" dirty="0" err="1" smtClean="0">
                <a:solidFill>
                  <a:prstClr val="black"/>
                </a:solidFill>
              </a:rPr>
              <a:t>Voy</a:t>
            </a:r>
            <a:endParaRPr lang="en-GB" sz="4000" dirty="0">
              <a:solidFill>
                <a:prstClr val="black"/>
              </a:solidFill>
            </a:endParaRPr>
          </a:p>
        </p:txBody>
      </p:sp>
      <p:sp>
        <p:nvSpPr>
          <p:cNvPr id="4" name="TextBox 3"/>
          <p:cNvSpPr txBox="1"/>
          <p:nvPr/>
        </p:nvSpPr>
        <p:spPr>
          <a:xfrm>
            <a:off x="5003800" y="114300"/>
            <a:ext cx="4140200" cy="707886"/>
          </a:xfrm>
          <a:prstGeom prst="rect">
            <a:avLst/>
          </a:prstGeom>
          <a:noFill/>
        </p:spPr>
        <p:txBody>
          <a:bodyPr wrap="square" rtlCol="0">
            <a:spAutoFit/>
          </a:bodyPr>
          <a:lstStyle/>
          <a:p>
            <a:pPr algn="ctr"/>
            <a:r>
              <a:rPr lang="en-GB" sz="4000" dirty="0" err="1" smtClean="0">
                <a:solidFill>
                  <a:prstClr val="black"/>
                </a:solidFill>
              </a:rPr>
              <a:t>Vamos</a:t>
            </a:r>
            <a:endParaRPr lang="en-GB" sz="4000" dirty="0">
              <a:solidFill>
                <a:prstClr val="black"/>
              </a:solidFill>
            </a:endParaRPr>
          </a:p>
        </p:txBody>
      </p:sp>
      <p:sp>
        <p:nvSpPr>
          <p:cNvPr id="5" name="TextBox 4"/>
          <p:cNvSpPr txBox="1"/>
          <p:nvPr/>
        </p:nvSpPr>
        <p:spPr>
          <a:xfrm>
            <a:off x="88900" y="2565400"/>
            <a:ext cx="3771900" cy="707886"/>
          </a:xfrm>
          <a:prstGeom prst="rect">
            <a:avLst/>
          </a:prstGeom>
          <a:noFill/>
        </p:spPr>
        <p:txBody>
          <a:bodyPr wrap="square" rtlCol="0">
            <a:spAutoFit/>
          </a:bodyPr>
          <a:lstStyle/>
          <a:p>
            <a:pPr algn="ctr"/>
            <a:r>
              <a:rPr lang="en-GB" sz="4000" dirty="0" err="1" smtClean="0">
                <a:solidFill>
                  <a:prstClr val="black"/>
                </a:solidFill>
              </a:rPr>
              <a:t>Voy</a:t>
            </a:r>
            <a:endParaRPr lang="en-GB" sz="4000" dirty="0">
              <a:solidFill>
                <a:prstClr val="black"/>
              </a:solidFill>
            </a:endParaRPr>
          </a:p>
        </p:txBody>
      </p:sp>
      <p:sp>
        <p:nvSpPr>
          <p:cNvPr id="6" name="TextBox 5"/>
          <p:cNvSpPr txBox="1"/>
          <p:nvPr/>
        </p:nvSpPr>
        <p:spPr>
          <a:xfrm>
            <a:off x="4889500" y="2552700"/>
            <a:ext cx="4140200" cy="707886"/>
          </a:xfrm>
          <a:prstGeom prst="rect">
            <a:avLst/>
          </a:prstGeom>
          <a:noFill/>
        </p:spPr>
        <p:txBody>
          <a:bodyPr wrap="square" rtlCol="0">
            <a:spAutoFit/>
          </a:bodyPr>
          <a:lstStyle/>
          <a:p>
            <a:pPr algn="ctr"/>
            <a:r>
              <a:rPr lang="en-GB" sz="4000" dirty="0" smtClean="0">
                <a:solidFill>
                  <a:prstClr val="black"/>
                </a:solidFill>
              </a:rPr>
              <a:t>No </a:t>
            </a:r>
            <a:r>
              <a:rPr lang="en-GB" sz="4000" dirty="0" err="1" smtClean="0">
                <a:solidFill>
                  <a:prstClr val="black"/>
                </a:solidFill>
              </a:rPr>
              <a:t>voy</a:t>
            </a:r>
            <a:endParaRPr lang="en-GB" sz="4000" dirty="0">
              <a:solidFill>
                <a:prstClr val="black"/>
              </a:solidFill>
            </a:endParaRPr>
          </a:p>
        </p:txBody>
      </p:sp>
      <p:sp>
        <p:nvSpPr>
          <p:cNvPr id="7" name="TextBox 6"/>
          <p:cNvSpPr txBox="1"/>
          <p:nvPr/>
        </p:nvSpPr>
        <p:spPr>
          <a:xfrm>
            <a:off x="88900" y="4649857"/>
            <a:ext cx="3771900" cy="1200329"/>
          </a:xfrm>
          <a:prstGeom prst="rect">
            <a:avLst/>
          </a:prstGeom>
          <a:noFill/>
        </p:spPr>
        <p:txBody>
          <a:bodyPr wrap="square" rtlCol="0">
            <a:spAutoFit/>
          </a:bodyPr>
          <a:lstStyle/>
          <a:p>
            <a:pPr algn="ctr"/>
            <a:r>
              <a:rPr lang="en-GB" sz="7200" dirty="0" smtClean="0">
                <a:solidFill>
                  <a:prstClr val="black"/>
                </a:solidFill>
                <a:sym typeface="Wingdings" panose="05000000000000000000" pitchFamily="2" charset="2"/>
              </a:rPr>
              <a:t> </a:t>
            </a:r>
            <a:endParaRPr lang="en-GB" sz="7200" dirty="0">
              <a:solidFill>
                <a:prstClr val="black"/>
              </a:solidFill>
            </a:endParaRPr>
          </a:p>
        </p:txBody>
      </p:sp>
      <p:sp>
        <p:nvSpPr>
          <p:cNvPr id="8" name="TextBox 7"/>
          <p:cNvSpPr txBox="1"/>
          <p:nvPr/>
        </p:nvSpPr>
        <p:spPr>
          <a:xfrm>
            <a:off x="4889500" y="4637157"/>
            <a:ext cx="4140200" cy="1200329"/>
          </a:xfrm>
          <a:prstGeom prst="rect">
            <a:avLst/>
          </a:prstGeom>
          <a:noFill/>
        </p:spPr>
        <p:txBody>
          <a:bodyPr wrap="square" rtlCol="0">
            <a:spAutoFit/>
          </a:bodyPr>
          <a:lstStyle/>
          <a:p>
            <a:pPr algn="ctr"/>
            <a:r>
              <a:rPr lang="en-GB" sz="7200" dirty="0" smtClean="0">
                <a:solidFill>
                  <a:prstClr val="black"/>
                </a:solidFill>
                <a:sym typeface="Wingdings" panose="05000000000000000000" pitchFamily="2" charset="2"/>
              </a:rPr>
              <a:t></a:t>
            </a:r>
            <a:endParaRPr lang="en-GB" sz="7200" dirty="0">
              <a:solidFill>
                <a:prstClr val="black"/>
              </a:solidFill>
            </a:endParaRPr>
          </a:p>
        </p:txBody>
      </p:sp>
    </p:spTree>
    <p:extLst>
      <p:ext uri="{BB962C8B-B14F-4D97-AF65-F5344CB8AC3E}">
        <p14:creationId xmlns:p14="http://schemas.microsoft.com/office/powerpoint/2010/main" val="3898451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942" y="1450160"/>
            <a:ext cx="7886700" cy="2852737"/>
          </a:xfrm>
        </p:spPr>
        <p:txBody>
          <a:bodyPr/>
          <a:lstStyle/>
          <a:p>
            <a:r>
              <a:rPr lang="en-GB" dirty="0" smtClean="0"/>
              <a:t>4</a:t>
            </a:r>
            <a:endParaRPr lang="en-GB" dirty="0"/>
          </a:p>
        </p:txBody>
      </p:sp>
      <p:sp>
        <p:nvSpPr>
          <p:cNvPr id="5" name="Text Placeholder 4"/>
          <p:cNvSpPr>
            <a:spLocks noGrp="1"/>
          </p:cNvSpPr>
          <p:nvPr>
            <p:ph type="body" idx="1"/>
          </p:nvPr>
        </p:nvSpPr>
        <p:spPr>
          <a:xfrm>
            <a:off x="1079544" y="3712345"/>
            <a:ext cx="7800985" cy="1541580"/>
          </a:xfrm>
        </p:spPr>
        <p:txBody>
          <a:bodyPr>
            <a:noAutofit/>
          </a:bodyPr>
          <a:lstStyle/>
          <a:p>
            <a:r>
              <a:rPr lang="en-GB" sz="3200" dirty="0" smtClean="0"/>
              <a:t>What other ways can we think of to promote a focus on processing verb endings for meaning?</a:t>
            </a:r>
            <a:endParaRPr lang="en-GB" sz="3200" dirty="0"/>
          </a:p>
        </p:txBody>
      </p:sp>
      <p:pic>
        <p:nvPicPr>
          <p:cNvPr id="6" name="Picture 5"/>
          <p:cNvPicPr>
            <a:picLocks noChangeAspect="1"/>
          </p:cNvPicPr>
          <p:nvPr/>
        </p:nvPicPr>
        <p:blipFill>
          <a:blip r:embed="rId6"/>
          <a:stretch>
            <a:fillRect/>
          </a:stretch>
        </p:blipFill>
        <p:spPr>
          <a:xfrm>
            <a:off x="1079544" y="209144"/>
            <a:ext cx="7431044" cy="3320254"/>
          </a:xfrm>
          <a:prstGeom prst="rect">
            <a:avLst/>
          </a:prstGeom>
        </p:spPr>
      </p:pic>
      <p:pic>
        <p:nvPicPr>
          <p:cNvPr id="7" name="MS9102194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633787" y="5898778"/>
            <a:ext cx="244475" cy="244475"/>
          </a:xfrm>
          <a:prstGeom prst="rect">
            <a:avLst/>
          </a:prstGeom>
        </p:spPr>
      </p:pic>
      <p:sp>
        <p:nvSpPr>
          <p:cNvPr id="8" name="Rectangle 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2:00</a:t>
            </a:r>
          </a:p>
        </p:txBody>
      </p:sp>
      <p:sp>
        <p:nvSpPr>
          <p:cNvPr id="9" name="Rectangle 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1:59</a:t>
            </a:r>
          </a:p>
        </p:txBody>
      </p:sp>
      <p:sp>
        <p:nvSpPr>
          <p:cNvPr id="10" name="Rectangle 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1:58</a:t>
            </a:r>
          </a:p>
        </p:txBody>
      </p:sp>
      <p:sp>
        <p:nvSpPr>
          <p:cNvPr id="11" name="Rectangle 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1:57</a:t>
            </a:r>
          </a:p>
        </p:txBody>
      </p:sp>
      <p:sp>
        <p:nvSpPr>
          <p:cNvPr id="12" name="Rectangle 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1:56</a:t>
            </a:r>
          </a:p>
        </p:txBody>
      </p:sp>
      <p:sp>
        <p:nvSpPr>
          <p:cNvPr id="13" name="Rectangle 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1:55</a:t>
            </a:r>
          </a:p>
        </p:txBody>
      </p:sp>
      <p:sp>
        <p:nvSpPr>
          <p:cNvPr id="14" name="Rectangle 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1:54</a:t>
            </a:r>
          </a:p>
        </p:txBody>
      </p:sp>
      <p:sp>
        <p:nvSpPr>
          <p:cNvPr id="15" name="Rectangle 1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1:53</a:t>
            </a:r>
          </a:p>
        </p:txBody>
      </p:sp>
      <p:sp>
        <p:nvSpPr>
          <p:cNvPr id="16" name="Rectangle 1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1:52</a:t>
            </a:r>
          </a:p>
        </p:txBody>
      </p:sp>
      <p:sp>
        <p:nvSpPr>
          <p:cNvPr id="17" name="Rectangle 1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1:51</a:t>
            </a:r>
          </a:p>
        </p:txBody>
      </p:sp>
      <p:sp>
        <p:nvSpPr>
          <p:cNvPr id="18" name="Rectangle 1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1:50</a:t>
            </a:r>
          </a:p>
        </p:txBody>
      </p:sp>
      <p:sp>
        <p:nvSpPr>
          <p:cNvPr id="19" name="Rectangle 1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1:49</a:t>
            </a:r>
          </a:p>
        </p:txBody>
      </p:sp>
      <p:sp>
        <p:nvSpPr>
          <p:cNvPr id="20" name="Rectangle 1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1:48</a:t>
            </a:r>
          </a:p>
        </p:txBody>
      </p:sp>
      <p:sp>
        <p:nvSpPr>
          <p:cNvPr id="21" name="Rectangle 1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1:47</a:t>
            </a:r>
          </a:p>
        </p:txBody>
      </p:sp>
      <p:sp>
        <p:nvSpPr>
          <p:cNvPr id="22" name="Rectangle 1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1:46</a:t>
            </a:r>
          </a:p>
        </p:txBody>
      </p:sp>
      <p:sp>
        <p:nvSpPr>
          <p:cNvPr id="23" name="Rectangle 1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1:45</a:t>
            </a:r>
          </a:p>
        </p:txBody>
      </p:sp>
      <p:sp>
        <p:nvSpPr>
          <p:cNvPr id="24" name="Rectangle 1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1:44</a:t>
            </a:r>
          </a:p>
        </p:txBody>
      </p:sp>
      <p:sp>
        <p:nvSpPr>
          <p:cNvPr id="25" name="Rectangle 2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1:43</a:t>
            </a:r>
          </a:p>
        </p:txBody>
      </p:sp>
      <p:sp>
        <p:nvSpPr>
          <p:cNvPr id="26" name="Rectangle 2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1:42</a:t>
            </a:r>
          </a:p>
        </p:txBody>
      </p:sp>
      <p:sp>
        <p:nvSpPr>
          <p:cNvPr id="27" name="Rectangle 2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1:41</a:t>
            </a:r>
          </a:p>
        </p:txBody>
      </p:sp>
      <p:sp>
        <p:nvSpPr>
          <p:cNvPr id="28" name="Rectangle 2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1:40</a:t>
            </a:r>
          </a:p>
        </p:txBody>
      </p:sp>
      <p:sp>
        <p:nvSpPr>
          <p:cNvPr id="29" name="Rectangle 2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1:39</a:t>
            </a:r>
          </a:p>
        </p:txBody>
      </p:sp>
      <p:sp>
        <p:nvSpPr>
          <p:cNvPr id="30" name="Rectangle 2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1:38</a:t>
            </a:r>
          </a:p>
        </p:txBody>
      </p:sp>
      <p:sp>
        <p:nvSpPr>
          <p:cNvPr id="31" name="Rectangle 2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1:37</a:t>
            </a:r>
          </a:p>
        </p:txBody>
      </p:sp>
      <p:sp>
        <p:nvSpPr>
          <p:cNvPr id="32" name="Rectangle 2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1:36</a:t>
            </a:r>
          </a:p>
        </p:txBody>
      </p:sp>
      <p:sp>
        <p:nvSpPr>
          <p:cNvPr id="33" name="Rectangle 2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1:35</a:t>
            </a:r>
          </a:p>
        </p:txBody>
      </p:sp>
      <p:sp>
        <p:nvSpPr>
          <p:cNvPr id="34" name="Rectangle 2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1:34</a:t>
            </a:r>
          </a:p>
        </p:txBody>
      </p:sp>
      <p:sp>
        <p:nvSpPr>
          <p:cNvPr id="35" name="Rectangle 3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1:33</a:t>
            </a:r>
          </a:p>
        </p:txBody>
      </p:sp>
      <p:sp>
        <p:nvSpPr>
          <p:cNvPr id="36" name="Rectangle 3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1:32</a:t>
            </a:r>
          </a:p>
        </p:txBody>
      </p:sp>
      <p:sp>
        <p:nvSpPr>
          <p:cNvPr id="37" name="Rectangle 3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1:31</a:t>
            </a:r>
          </a:p>
        </p:txBody>
      </p:sp>
      <p:sp>
        <p:nvSpPr>
          <p:cNvPr id="38" name="Rectangle 3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1:30</a:t>
            </a:r>
          </a:p>
        </p:txBody>
      </p:sp>
      <p:sp>
        <p:nvSpPr>
          <p:cNvPr id="39" name="Rectangle 3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1:29</a:t>
            </a:r>
          </a:p>
        </p:txBody>
      </p:sp>
      <p:sp>
        <p:nvSpPr>
          <p:cNvPr id="40" name="Rectangle 3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1:28</a:t>
            </a:r>
          </a:p>
        </p:txBody>
      </p:sp>
      <p:sp>
        <p:nvSpPr>
          <p:cNvPr id="41" name="Rectangle 3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1:27</a:t>
            </a:r>
          </a:p>
        </p:txBody>
      </p:sp>
      <p:sp>
        <p:nvSpPr>
          <p:cNvPr id="42" name="Rectangle 3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1:26</a:t>
            </a:r>
          </a:p>
        </p:txBody>
      </p:sp>
      <p:sp>
        <p:nvSpPr>
          <p:cNvPr id="43" name="Rectangle 3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1:25</a:t>
            </a:r>
          </a:p>
        </p:txBody>
      </p:sp>
      <p:sp>
        <p:nvSpPr>
          <p:cNvPr id="44" name="Rectangle 3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1:24</a:t>
            </a:r>
          </a:p>
        </p:txBody>
      </p:sp>
      <p:sp>
        <p:nvSpPr>
          <p:cNvPr id="45" name="Rectangle 4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1:23</a:t>
            </a:r>
          </a:p>
        </p:txBody>
      </p:sp>
      <p:sp>
        <p:nvSpPr>
          <p:cNvPr id="46" name="Rectangle 4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1:22</a:t>
            </a:r>
          </a:p>
        </p:txBody>
      </p:sp>
      <p:sp>
        <p:nvSpPr>
          <p:cNvPr id="47" name="Rectangle 4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1:21</a:t>
            </a:r>
          </a:p>
        </p:txBody>
      </p:sp>
      <p:sp>
        <p:nvSpPr>
          <p:cNvPr id="48" name="Rectangle 4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1:20</a:t>
            </a:r>
          </a:p>
        </p:txBody>
      </p:sp>
      <p:sp>
        <p:nvSpPr>
          <p:cNvPr id="49" name="Rectangle 4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1:19</a:t>
            </a:r>
          </a:p>
        </p:txBody>
      </p:sp>
      <p:sp>
        <p:nvSpPr>
          <p:cNvPr id="50" name="Rectangle 4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1:18</a:t>
            </a:r>
          </a:p>
        </p:txBody>
      </p:sp>
      <p:sp>
        <p:nvSpPr>
          <p:cNvPr id="51" name="Rectangle 4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1:17</a:t>
            </a:r>
          </a:p>
        </p:txBody>
      </p:sp>
      <p:sp>
        <p:nvSpPr>
          <p:cNvPr id="52" name="Rectangle 4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1:16</a:t>
            </a:r>
          </a:p>
        </p:txBody>
      </p:sp>
      <p:sp>
        <p:nvSpPr>
          <p:cNvPr id="53" name="Rectangle 4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1:15</a:t>
            </a:r>
          </a:p>
        </p:txBody>
      </p:sp>
      <p:sp>
        <p:nvSpPr>
          <p:cNvPr id="54" name="Rectangle 4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1:14</a:t>
            </a:r>
          </a:p>
        </p:txBody>
      </p:sp>
      <p:sp>
        <p:nvSpPr>
          <p:cNvPr id="55" name="Rectangle 5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1:13</a:t>
            </a:r>
          </a:p>
        </p:txBody>
      </p:sp>
      <p:sp>
        <p:nvSpPr>
          <p:cNvPr id="56" name="Rectangle 5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1:12</a:t>
            </a:r>
          </a:p>
        </p:txBody>
      </p:sp>
      <p:sp>
        <p:nvSpPr>
          <p:cNvPr id="57" name="Rectangle 5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1:11</a:t>
            </a:r>
          </a:p>
        </p:txBody>
      </p:sp>
      <p:sp>
        <p:nvSpPr>
          <p:cNvPr id="58" name="Rectangle 5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1:10</a:t>
            </a:r>
          </a:p>
        </p:txBody>
      </p:sp>
      <p:sp>
        <p:nvSpPr>
          <p:cNvPr id="59" name="Rectangle 5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1:09</a:t>
            </a:r>
          </a:p>
        </p:txBody>
      </p:sp>
      <p:sp>
        <p:nvSpPr>
          <p:cNvPr id="60" name="Rectangle 5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1:08</a:t>
            </a:r>
          </a:p>
        </p:txBody>
      </p:sp>
      <p:sp>
        <p:nvSpPr>
          <p:cNvPr id="61" name="Rectangle 5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1:07</a:t>
            </a:r>
          </a:p>
        </p:txBody>
      </p:sp>
      <p:sp>
        <p:nvSpPr>
          <p:cNvPr id="62" name="Rectangle 5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1:06</a:t>
            </a:r>
          </a:p>
        </p:txBody>
      </p:sp>
      <p:sp>
        <p:nvSpPr>
          <p:cNvPr id="63" name="Rectangle 5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1:05</a:t>
            </a:r>
          </a:p>
        </p:txBody>
      </p:sp>
      <p:sp>
        <p:nvSpPr>
          <p:cNvPr id="64" name="Rectangle 5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1:04</a:t>
            </a:r>
          </a:p>
        </p:txBody>
      </p:sp>
      <p:sp>
        <p:nvSpPr>
          <p:cNvPr id="65" name="Rectangle 6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1:03</a:t>
            </a:r>
          </a:p>
        </p:txBody>
      </p:sp>
      <p:sp>
        <p:nvSpPr>
          <p:cNvPr id="66" name="Rectangle 6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1:02</a:t>
            </a:r>
          </a:p>
        </p:txBody>
      </p:sp>
      <p:sp>
        <p:nvSpPr>
          <p:cNvPr id="67" name="Rectangle 6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1:01</a:t>
            </a:r>
          </a:p>
        </p:txBody>
      </p:sp>
      <p:sp>
        <p:nvSpPr>
          <p:cNvPr id="68" name="Rectangle 6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1:00</a:t>
            </a:r>
          </a:p>
        </p:txBody>
      </p:sp>
      <p:sp>
        <p:nvSpPr>
          <p:cNvPr id="69" name="Rectangle 6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0:59</a:t>
            </a:r>
          </a:p>
        </p:txBody>
      </p:sp>
      <p:sp>
        <p:nvSpPr>
          <p:cNvPr id="70" name="Rectangle 6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0:58</a:t>
            </a:r>
          </a:p>
        </p:txBody>
      </p:sp>
      <p:sp>
        <p:nvSpPr>
          <p:cNvPr id="71" name="Rectangle 6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0:57</a:t>
            </a:r>
          </a:p>
        </p:txBody>
      </p:sp>
      <p:sp>
        <p:nvSpPr>
          <p:cNvPr id="72" name="Rectangle 6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0:56</a:t>
            </a:r>
          </a:p>
        </p:txBody>
      </p:sp>
      <p:sp>
        <p:nvSpPr>
          <p:cNvPr id="73" name="Rectangle 6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0:55</a:t>
            </a:r>
          </a:p>
        </p:txBody>
      </p:sp>
      <p:sp>
        <p:nvSpPr>
          <p:cNvPr id="74" name="Rectangle 6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0:54</a:t>
            </a:r>
          </a:p>
        </p:txBody>
      </p:sp>
      <p:sp>
        <p:nvSpPr>
          <p:cNvPr id="75" name="Rectangle 7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0:53</a:t>
            </a:r>
          </a:p>
        </p:txBody>
      </p:sp>
      <p:sp>
        <p:nvSpPr>
          <p:cNvPr id="76" name="Rectangle 7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0:52</a:t>
            </a:r>
          </a:p>
        </p:txBody>
      </p:sp>
      <p:sp>
        <p:nvSpPr>
          <p:cNvPr id="77" name="Rectangle 7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0:51</a:t>
            </a:r>
          </a:p>
        </p:txBody>
      </p:sp>
      <p:sp>
        <p:nvSpPr>
          <p:cNvPr id="78" name="Rectangle 7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0:50</a:t>
            </a:r>
          </a:p>
        </p:txBody>
      </p:sp>
      <p:sp>
        <p:nvSpPr>
          <p:cNvPr id="79" name="Rectangle 7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0:49</a:t>
            </a:r>
          </a:p>
        </p:txBody>
      </p:sp>
      <p:sp>
        <p:nvSpPr>
          <p:cNvPr id="80" name="Rectangle 7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0:48</a:t>
            </a:r>
          </a:p>
        </p:txBody>
      </p:sp>
      <p:sp>
        <p:nvSpPr>
          <p:cNvPr id="81" name="Rectangle 7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0:47</a:t>
            </a:r>
          </a:p>
        </p:txBody>
      </p:sp>
      <p:sp>
        <p:nvSpPr>
          <p:cNvPr id="82" name="Rectangle 7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0:46</a:t>
            </a:r>
          </a:p>
        </p:txBody>
      </p:sp>
      <p:sp>
        <p:nvSpPr>
          <p:cNvPr id="83" name="Rectangle 7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0:45</a:t>
            </a:r>
          </a:p>
        </p:txBody>
      </p:sp>
      <p:sp>
        <p:nvSpPr>
          <p:cNvPr id="84" name="Rectangle 7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0:44</a:t>
            </a:r>
          </a:p>
        </p:txBody>
      </p:sp>
      <p:sp>
        <p:nvSpPr>
          <p:cNvPr id="85" name="Rectangle 8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0:43</a:t>
            </a:r>
          </a:p>
        </p:txBody>
      </p:sp>
      <p:sp>
        <p:nvSpPr>
          <p:cNvPr id="86" name="Rectangle 8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0:42</a:t>
            </a:r>
          </a:p>
        </p:txBody>
      </p:sp>
      <p:sp>
        <p:nvSpPr>
          <p:cNvPr id="87" name="Rectangle 8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0:41</a:t>
            </a:r>
          </a:p>
        </p:txBody>
      </p:sp>
      <p:sp>
        <p:nvSpPr>
          <p:cNvPr id="88" name="Rectangle 8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0:40</a:t>
            </a:r>
          </a:p>
        </p:txBody>
      </p:sp>
      <p:sp>
        <p:nvSpPr>
          <p:cNvPr id="89" name="Rectangle 8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0:39</a:t>
            </a:r>
          </a:p>
        </p:txBody>
      </p:sp>
      <p:sp>
        <p:nvSpPr>
          <p:cNvPr id="90" name="Rectangle 8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0:38</a:t>
            </a:r>
          </a:p>
        </p:txBody>
      </p:sp>
      <p:sp>
        <p:nvSpPr>
          <p:cNvPr id="91" name="Rectangle 8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0:37</a:t>
            </a:r>
          </a:p>
        </p:txBody>
      </p:sp>
      <p:sp>
        <p:nvSpPr>
          <p:cNvPr id="92" name="Rectangle 8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0:36</a:t>
            </a:r>
          </a:p>
        </p:txBody>
      </p:sp>
      <p:sp>
        <p:nvSpPr>
          <p:cNvPr id="93" name="Rectangle 8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0:35</a:t>
            </a:r>
          </a:p>
        </p:txBody>
      </p:sp>
      <p:sp>
        <p:nvSpPr>
          <p:cNvPr id="94" name="Rectangle 8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0:34</a:t>
            </a:r>
          </a:p>
        </p:txBody>
      </p:sp>
      <p:sp>
        <p:nvSpPr>
          <p:cNvPr id="95" name="Rectangle 9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0:33</a:t>
            </a:r>
          </a:p>
        </p:txBody>
      </p:sp>
      <p:sp>
        <p:nvSpPr>
          <p:cNvPr id="96" name="Rectangle 9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0:32</a:t>
            </a:r>
          </a:p>
        </p:txBody>
      </p:sp>
      <p:sp>
        <p:nvSpPr>
          <p:cNvPr id="97" name="Rectangle 9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0:31</a:t>
            </a:r>
          </a:p>
        </p:txBody>
      </p:sp>
      <p:sp>
        <p:nvSpPr>
          <p:cNvPr id="98" name="Rectangle 9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0:30</a:t>
            </a:r>
          </a:p>
        </p:txBody>
      </p:sp>
      <p:sp>
        <p:nvSpPr>
          <p:cNvPr id="99" name="Rectangle 9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0:29</a:t>
            </a:r>
          </a:p>
        </p:txBody>
      </p:sp>
      <p:sp>
        <p:nvSpPr>
          <p:cNvPr id="100" name="Rectangle 9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0:28</a:t>
            </a:r>
          </a:p>
        </p:txBody>
      </p:sp>
      <p:sp>
        <p:nvSpPr>
          <p:cNvPr id="101" name="Rectangle 9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0:27</a:t>
            </a:r>
          </a:p>
        </p:txBody>
      </p:sp>
      <p:sp>
        <p:nvSpPr>
          <p:cNvPr id="102" name="Rectangle 9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0:26</a:t>
            </a:r>
          </a:p>
        </p:txBody>
      </p:sp>
      <p:sp>
        <p:nvSpPr>
          <p:cNvPr id="103" name="Rectangle 9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0:25</a:t>
            </a:r>
          </a:p>
        </p:txBody>
      </p:sp>
      <p:sp>
        <p:nvSpPr>
          <p:cNvPr id="104" name="Rectangle 9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0:24</a:t>
            </a:r>
          </a:p>
        </p:txBody>
      </p:sp>
      <p:sp>
        <p:nvSpPr>
          <p:cNvPr id="105" name="Rectangle 10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0:23</a:t>
            </a:r>
          </a:p>
        </p:txBody>
      </p:sp>
      <p:sp>
        <p:nvSpPr>
          <p:cNvPr id="106" name="Rectangle 10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0:22</a:t>
            </a:r>
          </a:p>
        </p:txBody>
      </p:sp>
      <p:sp>
        <p:nvSpPr>
          <p:cNvPr id="107" name="Rectangle 10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0:21</a:t>
            </a:r>
          </a:p>
        </p:txBody>
      </p:sp>
      <p:sp>
        <p:nvSpPr>
          <p:cNvPr id="108" name="Rectangle 10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0:20</a:t>
            </a:r>
          </a:p>
        </p:txBody>
      </p:sp>
      <p:sp>
        <p:nvSpPr>
          <p:cNvPr id="109" name="Rectangle 10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0:19</a:t>
            </a:r>
          </a:p>
        </p:txBody>
      </p:sp>
      <p:sp>
        <p:nvSpPr>
          <p:cNvPr id="110" name="Rectangle 10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0:18</a:t>
            </a:r>
          </a:p>
        </p:txBody>
      </p:sp>
      <p:sp>
        <p:nvSpPr>
          <p:cNvPr id="111" name="Rectangle 10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0:17</a:t>
            </a:r>
          </a:p>
        </p:txBody>
      </p:sp>
      <p:sp>
        <p:nvSpPr>
          <p:cNvPr id="112" name="Rectangle 10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0:16</a:t>
            </a:r>
          </a:p>
        </p:txBody>
      </p:sp>
      <p:sp>
        <p:nvSpPr>
          <p:cNvPr id="113" name="Rectangle 10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0:15</a:t>
            </a:r>
          </a:p>
        </p:txBody>
      </p:sp>
      <p:sp>
        <p:nvSpPr>
          <p:cNvPr id="114" name="Rectangle 10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0:14</a:t>
            </a:r>
          </a:p>
        </p:txBody>
      </p:sp>
      <p:sp>
        <p:nvSpPr>
          <p:cNvPr id="115" name="Rectangle 11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0:13</a:t>
            </a:r>
          </a:p>
        </p:txBody>
      </p:sp>
      <p:sp>
        <p:nvSpPr>
          <p:cNvPr id="116" name="Rectangle 11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0:12</a:t>
            </a:r>
          </a:p>
        </p:txBody>
      </p:sp>
      <p:sp>
        <p:nvSpPr>
          <p:cNvPr id="117" name="Rectangle 11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0:11</a:t>
            </a:r>
          </a:p>
        </p:txBody>
      </p:sp>
      <p:sp>
        <p:nvSpPr>
          <p:cNvPr id="118" name="Rectangle 11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0:10</a:t>
            </a:r>
          </a:p>
        </p:txBody>
      </p:sp>
      <p:sp>
        <p:nvSpPr>
          <p:cNvPr id="119" name="Rectangle 11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0:09</a:t>
            </a:r>
          </a:p>
        </p:txBody>
      </p:sp>
      <p:sp>
        <p:nvSpPr>
          <p:cNvPr id="120" name="Rectangle 11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0:08</a:t>
            </a:r>
          </a:p>
        </p:txBody>
      </p:sp>
      <p:sp>
        <p:nvSpPr>
          <p:cNvPr id="121" name="Rectangle 11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0:07</a:t>
            </a:r>
          </a:p>
        </p:txBody>
      </p:sp>
      <p:sp>
        <p:nvSpPr>
          <p:cNvPr id="122" name="Rectangle 11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0:06</a:t>
            </a:r>
          </a:p>
        </p:txBody>
      </p:sp>
      <p:sp>
        <p:nvSpPr>
          <p:cNvPr id="123" name="Rectangle 11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0:05</a:t>
            </a:r>
          </a:p>
        </p:txBody>
      </p:sp>
      <p:sp>
        <p:nvSpPr>
          <p:cNvPr id="124" name="Rectangle 11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0:04</a:t>
            </a:r>
          </a:p>
        </p:txBody>
      </p:sp>
      <p:sp>
        <p:nvSpPr>
          <p:cNvPr id="125" name="Rectangle 12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0:03</a:t>
            </a:r>
          </a:p>
        </p:txBody>
      </p:sp>
      <p:sp>
        <p:nvSpPr>
          <p:cNvPr id="126" name="Rectangle 12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0:02</a:t>
            </a:r>
          </a:p>
        </p:txBody>
      </p:sp>
      <p:sp>
        <p:nvSpPr>
          <p:cNvPr id="127" name="Rectangle 12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0:01</a:t>
            </a:r>
          </a:p>
        </p:txBody>
      </p:sp>
      <p:sp>
        <p:nvSpPr>
          <p:cNvPr id="128" name="Rectangle 12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End</a:t>
            </a:r>
          </a:p>
        </p:txBody>
      </p:sp>
      <p:sp>
        <p:nvSpPr>
          <p:cNvPr id="129" name="Rectangle 123"/>
          <p:cNvSpPr>
            <a:spLocks noChangeArrowheads="1"/>
          </p:cNvSpPr>
          <p:nvPr/>
        </p:nvSpPr>
        <p:spPr bwMode="auto">
          <a:xfrm>
            <a:off x="6589756"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2:00</a:t>
            </a:r>
          </a:p>
        </p:txBody>
      </p:sp>
    </p:spTree>
    <p:extLst>
      <p:ext uri="{BB962C8B-B14F-4D97-AF65-F5344CB8AC3E}">
        <p14:creationId xmlns:p14="http://schemas.microsoft.com/office/powerpoint/2010/main" val="3322712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2"/>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6"/>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7"/>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38"/>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39"/>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0"/>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1"/>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2"/>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43"/>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4"/>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6"/>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7"/>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48"/>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49"/>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1"/>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2"/>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53"/>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4"/>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5"/>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6"/>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7"/>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58"/>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59"/>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0"/>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1"/>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2"/>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63"/>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4"/>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5"/>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6"/>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7"/>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68"/>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69"/>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0"/>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1"/>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2"/>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73"/>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4"/>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5"/>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6"/>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7"/>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78"/>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79"/>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0"/>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1"/>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2"/>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83"/>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4"/>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5"/>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6"/>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7"/>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88"/>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89"/>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0"/>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1"/>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2"/>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93"/>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4"/>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5"/>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6"/>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7"/>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98"/>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99"/>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100"/>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101"/>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102"/>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103"/>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04"/>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05"/>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06"/>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07"/>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08"/>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09"/>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10"/>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11"/>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12"/>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13"/>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14"/>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15"/>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16"/>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17"/>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18"/>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19"/>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20"/>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21"/>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22"/>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23"/>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24"/>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25"/>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26"/>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27"/>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28"/>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5"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7"/>
                                        </p:tgtEl>
                                      </p:cBhvr>
                                    </p:cmd>
                                  </p:childTnLst>
                                </p:cTn>
                              </p:par>
                            </p:childTnLst>
                          </p:cTn>
                        </p:par>
                      </p:childTnLst>
                    </p:cTn>
                  </p:par>
                </p:childTnLst>
              </p:cTn>
              <p:nextCondLst>
                <p:cond evt="onClick" delay="0">
                  <p:tgtEl>
                    <p:spTgt spid="129"/>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solidFill>
                  <a:srgbClr val="FF0066"/>
                </a:solidFill>
              </a:rPr>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29538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2"/>
          <p:cNvSpPr txBox="1">
            <a:spLocks/>
          </p:cNvSpPr>
          <p:nvPr/>
        </p:nvSpPr>
        <p:spPr>
          <a:xfrm>
            <a:off x="311756" y="316820"/>
            <a:ext cx="8520487" cy="1325563"/>
          </a:xfrm>
          <a:prstGeom prst="rect">
            <a:avLst/>
          </a:prstGeom>
          <a:no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sz="4400" b="1" dirty="0" smtClean="0">
                <a:solidFill>
                  <a:prstClr val="black"/>
                </a:solidFill>
              </a:rPr>
              <a:t>Listening strategies and skills</a:t>
            </a:r>
            <a:endParaRPr lang="en-GB" sz="4400" b="1" dirty="0">
              <a:solidFill>
                <a:prstClr val="black"/>
              </a:solidFill>
            </a:endParaRPr>
          </a:p>
        </p:txBody>
      </p:sp>
      <p:sp>
        <p:nvSpPr>
          <p:cNvPr id="5" name="Content Placeholder 4"/>
          <p:cNvSpPr txBox="1">
            <a:spLocks/>
          </p:cNvSpPr>
          <p:nvPr/>
        </p:nvSpPr>
        <p:spPr>
          <a:xfrm>
            <a:off x="311756" y="1642383"/>
            <a:ext cx="8520487" cy="4892931"/>
          </a:xfrm>
          <a:prstGeom prst="rect">
            <a:avLst/>
          </a:prstGeom>
          <a:solidFill>
            <a:schemeClr val="accent4">
              <a:lumMod val="40000"/>
              <a:lumOff val="6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900" b="1" dirty="0">
                <a:solidFill>
                  <a:prstClr val="black"/>
                </a:solidFill>
                <a:cs typeface="Arial" panose="020B0604020202020204" pitchFamily="34" charset="0"/>
              </a:rPr>
              <a:t>A good knowledge of vocabulary, high frequency words and synonyms</a:t>
            </a:r>
          </a:p>
          <a:p>
            <a:pPr>
              <a:defRPr/>
            </a:pPr>
            <a:r>
              <a:rPr lang="en-GB" sz="2900" b="1" dirty="0" smtClean="0">
                <a:solidFill>
                  <a:prstClr val="black"/>
                </a:solidFill>
                <a:cs typeface="Arial" panose="020B0604020202020204" pitchFamily="34" charset="0"/>
              </a:rPr>
              <a:t>Prediction</a:t>
            </a:r>
          </a:p>
          <a:p>
            <a:r>
              <a:rPr lang="en-GB" sz="2900" b="1" dirty="0" smtClean="0">
                <a:solidFill>
                  <a:prstClr val="black"/>
                </a:solidFill>
                <a:cs typeface="Arial" panose="020B0604020202020204" pitchFamily="34" charset="0"/>
              </a:rPr>
              <a:t>Ability </a:t>
            </a:r>
            <a:r>
              <a:rPr lang="en-GB" sz="2900" b="1" dirty="0">
                <a:solidFill>
                  <a:prstClr val="black"/>
                </a:solidFill>
                <a:cs typeface="Arial" panose="020B0604020202020204" pitchFamily="34" charset="0"/>
              </a:rPr>
              <a:t>to spot opinions and changes of </a:t>
            </a:r>
            <a:r>
              <a:rPr lang="en-GB" sz="2900" b="1" dirty="0" smtClean="0">
                <a:solidFill>
                  <a:prstClr val="black"/>
                </a:solidFill>
                <a:cs typeface="Arial" panose="020B0604020202020204" pitchFamily="34" charset="0"/>
              </a:rPr>
              <a:t>opinion</a:t>
            </a:r>
          </a:p>
          <a:p>
            <a:r>
              <a:rPr lang="en-GB" sz="2900" b="1" dirty="0">
                <a:solidFill>
                  <a:prstClr val="black"/>
                </a:solidFill>
                <a:cs typeface="Arial" panose="020B0604020202020204" pitchFamily="34" charset="0"/>
              </a:rPr>
              <a:t>Avoidance of distractors and sustained </a:t>
            </a:r>
            <a:r>
              <a:rPr lang="en-GB" sz="2900" b="1" dirty="0" smtClean="0">
                <a:solidFill>
                  <a:prstClr val="black"/>
                </a:solidFill>
                <a:cs typeface="Arial" panose="020B0604020202020204" pitchFamily="34" charset="0"/>
              </a:rPr>
              <a:t>concentration</a:t>
            </a:r>
          </a:p>
          <a:p>
            <a:r>
              <a:rPr lang="en-GB" sz="2900" b="1" dirty="0">
                <a:solidFill>
                  <a:prstClr val="black"/>
                </a:solidFill>
                <a:cs typeface="Arial" panose="020B0604020202020204" pitchFamily="34" charset="0"/>
              </a:rPr>
              <a:t>Infer and make associations from synonymous </a:t>
            </a:r>
            <a:r>
              <a:rPr lang="en-GB" sz="2900" b="1" dirty="0" smtClean="0">
                <a:solidFill>
                  <a:prstClr val="black"/>
                </a:solidFill>
                <a:cs typeface="Arial" panose="020B0604020202020204" pitchFamily="34" charset="0"/>
              </a:rPr>
              <a:t>phrases</a:t>
            </a:r>
          </a:p>
          <a:p>
            <a:r>
              <a:rPr lang="en-GB" sz="2900" b="1" dirty="0">
                <a:solidFill>
                  <a:prstClr val="black"/>
                </a:solidFill>
                <a:cs typeface="Arial" panose="020B0604020202020204" pitchFamily="34" charset="0"/>
              </a:rPr>
              <a:t> </a:t>
            </a:r>
            <a:r>
              <a:rPr lang="en-GB" sz="2900" b="1" dirty="0" smtClean="0">
                <a:solidFill>
                  <a:prstClr val="black"/>
                </a:solidFill>
                <a:cs typeface="Arial" panose="020B0604020202020204" pitchFamily="34" charset="0"/>
              </a:rPr>
              <a:t>Ability to cope with unfamiliar language / manage the panic!</a:t>
            </a:r>
          </a:p>
          <a:p>
            <a:pPr>
              <a:defRPr/>
            </a:pPr>
            <a:r>
              <a:rPr lang="en-GB" sz="2900" b="1" dirty="0" smtClean="0">
                <a:solidFill>
                  <a:prstClr val="black"/>
                </a:solidFill>
                <a:cs typeface="Arial" panose="020B0604020202020204" pitchFamily="34" charset="0"/>
              </a:rPr>
              <a:t>Ability to recognise and decode cognates</a:t>
            </a:r>
          </a:p>
          <a:p>
            <a:pPr>
              <a:defRPr/>
            </a:pPr>
            <a:endParaRPr lang="en-GB" sz="2900" b="1" dirty="0" smtClean="0">
              <a:solidFill>
                <a:prstClr val="black"/>
              </a:solidFill>
              <a:cs typeface="Arial" panose="020B0604020202020204" pitchFamily="34" charset="0"/>
            </a:endParaRPr>
          </a:p>
          <a:p>
            <a:pPr>
              <a:defRPr/>
            </a:pPr>
            <a:endParaRPr lang="en-GB" sz="2900" b="1" dirty="0">
              <a:solidFill>
                <a:prstClr val="black"/>
              </a:solidFill>
              <a:cs typeface="Arial" panose="020B060402020202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7038732" y="201953"/>
            <a:ext cx="1668834" cy="2145645"/>
          </a:xfrm>
          <a:prstGeom prst="rect">
            <a:avLst/>
          </a:prstGeom>
        </p:spPr>
      </p:pic>
    </p:spTree>
    <p:extLst>
      <p:ext uri="{BB962C8B-B14F-4D97-AF65-F5344CB8AC3E}">
        <p14:creationId xmlns:p14="http://schemas.microsoft.com/office/powerpoint/2010/main" val="3903925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1837" y="316820"/>
            <a:ext cx="8520487" cy="1325563"/>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smtClean="0">
                <a:ln>
                  <a:noFill/>
                </a:ln>
                <a:effectLst/>
                <a:uLnTx/>
                <a:uFillTx/>
                <a:latin typeface="+mn-lt"/>
                <a:ea typeface="+mj-ea"/>
                <a:cs typeface="+mj-cs"/>
              </a:rPr>
              <a:t>Reading strategies and skills</a:t>
            </a:r>
            <a:endParaRPr kumimoji="0" lang="en-GB" sz="4400" b="1" i="0" u="none" strike="noStrike" kern="1200" cap="none" spc="0" normalizeH="0" baseline="0" noProof="0" dirty="0">
              <a:ln>
                <a:noFill/>
              </a:ln>
              <a:effectLst/>
              <a:uLnTx/>
              <a:uFillTx/>
              <a:latin typeface="+mn-lt"/>
              <a:ea typeface="+mj-ea"/>
              <a:cs typeface="+mj-cs"/>
            </a:endParaRPr>
          </a:p>
        </p:txBody>
      </p:sp>
      <p:sp>
        <p:nvSpPr>
          <p:cNvPr id="6" name="Content Placeholder 4"/>
          <p:cNvSpPr txBox="1">
            <a:spLocks/>
          </p:cNvSpPr>
          <p:nvPr/>
        </p:nvSpPr>
        <p:spPr>
          <a:xfrm>
            <a:off x="401836" y="1760070"/>
            <a:ext cx="8520487" cy="4798992"/>
          </a:xfrm>
          <a:prstGeom prst="rect">
            <a:avLst/>
          </a:prstGeom>
          <a:solidFill>
            <a:srgbClr val="FFFDF7"/>
          </a:solidFill>
          <a:effectLst>
            <a:outerShdw blurRad="50800" dist="38100" dir="5400000" algn="t" rotWithShape="0">
              <a:prstClr val="black">
                <a:alpha val="40000"/>
              </a:prstClr>
            </a:outerShdw>
          </a:effectLst>
        </p:spPr>
        <p:txBody>
          <a:bodyP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r>
              <a:rPr lang="en-GB" sz="2800" b="1" dirty="0" smtClean="0">
                <a:solidFill>
                  <a:schemeClr val="bg2">
                    <a:lumMod val="25000"/>
                  </a:schemeClr>
                </a:solidFill>
                <a:latin typeface="Arial" panose="020B0604020202020204" pitchFamily="34" charset="0"/>
                <a:cs typeface="Arial" panose="020B0604020202020204" pitchFamily="34" charset="0"/>
              </a:rPr>
              <a:t>Recognise high frequency and other key language</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cognates and near cognates to work out meaning</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context to work out meaning</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skimming to get the overall idea</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scanning to find specific details</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Deduce and infer meaning from clues</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grammatical clues to work out meaning and especially tenses.</a:t>
            </a:r>
          </a:p>
          <a:p>
            <a:endParaRPr lang="en-GB"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540671" y="434506"/>
            <a:ext cx="1090190" cy="1090190"/>
          </a:xfrm>
          <a:prstGeom prst="rect">
            <a:avLst/>
          </a:prstGeom>
        </p:spPr>
      </p:pic>
      <p:pic>
        <p:nvPicPr>
          <p:cNvPr id="9" name="Picture 8" descr="Image result for Scanning vs Skimming in Reading"/>
          <p:cNvPicPr>
            <a:picLocks noChangeAspect="1" noChangeArrowheads="1"/>
          </p:cNvPicPr>
          <p:nvPr/>
        </p:nvPicPr>
        <p:blipFill rotWithShape="1">
          <a:blip r:embed="rId3">
            <a:extLst>
              <a:ext uri="{28A0092B-C50C-407E-A947-70E740481C1C}">
                <a14:useLocalDpi xmlns:a14="http://schemas.microsoft.com/office/drawing/2010/main" val="0"/>
              </a:ext>
            </a:extLst>
          </a:blip>
          <a:srcRect t="14313" b="-1"/>
          <a:stretch/>
        </p:blipFill>
        <p:spPr bwMode="auto">
          <a:xfrm>
            <a:off x="7129846" y="3937657"/>
            <a:ext cx="935205" cy="947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7244862" y="4998808"/>
            <a:ext cx="967153" cy="695011"/>
          </a:xfrm>
          <a:prstGeom prst="rect">
            <a:avLst/>
          </a:prstGeom>
        </p:spPr>
      </p:pic>
      <p:pic>
        <p:nvPicPr>
          <p:cNvPr id="34818" name="Picture 2" descr="Image result for key cl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15715" flipV="1">
            <a:off x="7564409" y="1981650"/>
            <a:ext cx="1042714" cy="89313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British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92993" y="3245166"/>
            <a:ext cx="658510" cy="394849"/>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Image result for magnifying glass cl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2015" y="5475278"/>
            <a:ext cx="683162" cy="9231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2+2 =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702" y="3389201"/>
            <a:ext cx="557144" cy="55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964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solidFill>
                  <a:schemeClr val="bg2">
                    <a:lumMod val="25000"/>
                  </a:schemeClr>
                </a:solidFill>
              </a:rPr>
              <a:t>Reading and listening skills (more explicit from Y7)</a:t>
            </a:r>
          </a:p>
          <a:p>
            <a:r>
              <a:rPr lang="en-GB" dirty="0" smtClean="0">
                <a:solidFill>
                  <a:srgbClr val="FF0066"/>
                </a:solidFill>
              </a:rPr>
              <a:t>Speaking and writing (with/without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2180185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a:blip r:embed="rId3"/>
          <a:stretch>
            <a:fillRect/>
          </a:stretch>
        </p:blipFill>
        <p:spPr>
          <a:xfrm>
            <a:off x="968716" y="317954"/>
            <a:ext cx="7429500" cy="5467350"/>
          </a:xfrm>
          <a:prstGeom prst="rect">
            <a:avLst/>
          </a:prstGeom>
        </p:spPr>
      </p:pic>
      <p:sp>
        <p:nvSpPr>
          <p:cNvPr id="4" name="Cloud Callout 3"/>
          <p:cNvSpPr/>
          <p:nvPr/>
        </p:nvSpPr>
        <p:spPr>
          <a:xfrm>
            <a:off x="255373" y="164757"/>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5" name="Cloud Callout 4"/>
          <p:cNvSpPr/>
          <p:nvPr/>
        </p:nvSpPr>
        <p:spPr>
          <a:xfrm>
            <a:off x="6842113" y="164757"/>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255373" y="5502618"/>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Rectangle 2"/>
          <p:cNvSpPr>
            <a:spLocks noChangeArrowheads="1"/>
          </p:cNvSpPr>
          <p:nvPr/>
        </p:nvSpPr>
        <p:spPr bwMode="auto">
          <a:xfrm>
            <a:off x="7710488" y="5534025"/>
            <a:ext cx="1423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600" b="1" dirty="0">
                <a:solidFill>
                  <a:prstClr val="black"/>
                </a:solidFill>
              </a:rPr>
              <a:t>P</a:t>
            </a:r>
            <a:r>
              <a:rPr lang="en-GB" altLang="en-US" sz="1600" dirty="0">
                <a:solidFill>
                  <a:prstClr val="black"/>
                </a:solidFill>
              </a:rPr>
              <a:t>hysical description</a:t>
            </a:r>
            <a:br>
              <a:rPr lang="en-GB" altLang="en-US" sz="1600" dirty="0">
                <a:solidFill>
                  <a:prstClr val="black"/>
                </a:solidFill>
              </a:rPr>
            </a:br>
            <a:r>
              <a:rPr lang="en-GB" altLang="en-US" sz="1600" b="1" dirty="0">
                <a:solidFill>
                  <a:prstClr val="black"/>
                </a:solidFill>
              </a:rPr>
              <a:t>A</a:t>
            </a:r>
            <a:r>
              <a:rPr lang="en-GB" altLang="en-US" sz="1600" dirty="0">
                <a:solidFill>
                  <a:prstClr val="black"/>
                </a:solidFill>
              </a:rPr>
              <a:t>ction</a:t>
            </a:r>
            <a:br>
              <a:rPr lang="en-GB" altLang="en-US" sz="1600" dirty="0">
                <a:solidFill>
                  <a:prstClr val="black"/>
                </a:solidFill>
              </a:rPr>
            </a:br>
            <a:r>
              <a:rPr lang="en-GB" altLang="en-US" sz="1600" b="1" dirty="0">
                <a:solidFill>
                  <a:prstClr val="black"/>
                </a:solidFill>
              </a:rPr>
              <a:t>L</a:t>
            </a:r>
            <a:r>
              <a:rPr lang="en-GB" altLang="en-US" sz="1600" dirty="0">
                <a:solidFill>
                  <a:prstClr val="black"/>
                </a:solidFill>
              </a:rPr>
              <a:t>ocation</a:t>
            </a:r>
            <a:br>
              <a:rPr lang="en-GB" altLang="en-US" sz="1600" dirty="0">
                <a:solidFill>
                  <a:prstClr val="black"/>
                </a:solidFill>
              </a:rPr>
            </a:br>
            <a:r>
              <a:rPr lang="en-GB" altLang="en-US" sz="1600" b="1" dirty="0">
                <a:solidFill>
                  <a:prstClr val="black"/>
                </a:solidFill>
              </a:rPr>
              <a:t>M</a:t>
            </a:r>
            <a:r>
              <a:rPr lang="en-GB" altLang="en-US" sz="1600" dirty="0">
                <a:solidFill>
                  <a:prstClr val="black"/>
                </a:solidFill>
              </a:rPr>
              <a:t>ood</a:t>
            </a: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6243638"/>
            <a:ext cx="4746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p:cNvSpPr/>
          <p:nvPr/>
        </p:nvSpPr>
        <p:spPr>
          <a:xfrm>
            <a:off x="4927715" y="5600699"/>
            <a:ext cx="2046514" cy="1190625"/>
          </a:xfrm>
          <a:prstGeom prst="cloudCallout">
            <a:avLst>
              <a:gd name="adj1" fmla="val -44742"/>
              <a:gd name="adj2" fmla="val -637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0381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kern="0" dirty="0" smtClean="0">
                <a:solidFill>
                  <a:prstClr val="black"/>
                </a:solidFill>
                <a:sym typeface="Wingdings" panose="05000000000000000000" pitchFamily="2" charset="2"/>
              </a:rPr>
              <a:t>				</a:t>
            </a:r>
            <a:r>
              <a:rPr lang="en-GB" b="1" kern="0" dirty="0" smtClean="0">
                <a:solidFill>
                  <a:prstClr val="black"/>
                </a:solidFill>
                <a:sym typeface="Wingdings" panose="05000000000000000000" pitchFamily="2" charset="2"/>
              </a:rPr>
              <a:t>T</a:t>
            </a:r>
            <a:r>
              <a:rPr lang="en-GB" kern="0" dirty="0">
                <a:solidFill>
                  <a:prstClr val="black"/>
                </a:solidFill>
              </a:rPr>
              <a:t/>
            </a:r>
            <a:br>
              <a:rPr lang="en-GB" kern="0" dirty="0">
                <a:solidFill>
                  <a:prstClr val="black"/>
                </a:solidFill>
              </a:rPr>
            </a:br>
            <a:r>
              <a:rPr lang="en-GB" dirty="0" smtClean="0"/>
              <a:t>I can…			I need to…</a:t>
            </a:r>
            <a:endParaRPr lang="en-GB" dirty="0"/>
          </a:p>
        </p:txBody>
      </p:sp>
      <p:sp>
        <p:nvSpPr>
          <p:cNvPr id="3" name="Content Placeholder 2"/>
          <p:cNvSpPr>
            <a:spLocks noGrp="1"/>
          </p:cNvSpPr>
          <p:nvPr>
            <p:ph idx="1"/>
          </p:nvPr>
        </p:nvSpPr>
        <p:spPr/>
        <p:txBody>
          <a:bodyPr/>
          <a:lstStyle/>
          <a:p>
            <a:pPr fontAlgn="b"/>
            <a:endParaRPr lang="en-GB" dirty="0"/>
          </a:p>
          <a:p>
            <a:pPr fontAlgn="ctr"/>
            <a:r>
              <a:rPr lang="en-GB" dirty="0" smtClean="0"/>
              <a:t>spell </a:t>
            </a:r>
            <a:r>
              <a:rPr lang="en-GB" dirty="0"/>
              <a:t>key topic words accurately.</a:t>
            </a:r>
          </a:p>
          <a:p>
            <a:pPr fontAlgn="ctr"/>
            <a:r>
              <a:rPr lang="en-GB" dirty="0" smtClean="0"/>
              <a:t>use </a:t>
            </a:r>
            <a:r>
              <a:rPr lang="en-GB" dirty="0"/>
              <a:t>adjectives correctly (agreement and position).</a:t>
            </a:r>
          </a:p>
          <a:p>
            <a:pPr fontAlgn="ctr"/>
            <a:r>
              <a:rPr lang="en-GB" dirty="0" smtClean="0"/>
              <a:t>use </a:t>
            </a:r>
            <a:r>
              <a:rPr lang="en-GB" dirty="0"/>
              <a:t>correct determiners (definite and indefinite article).</a:t>
            </a:r>
          </a:p>
          <a:p>
            <a:pPr fontAlgn="ctr"/>
            <a:r>
              <a:rPr lang="en-GB" dirty="0" smtClean="0"/>
              <a:t>agree </a:t>
            </a:r>
            <a:r>
              <a:rPr lang="en-GB" dirty="0"/>
              <a:t>verb and subject.</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29365892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402432"/>
            <a:ext cx="9048750" cy="5486400"/>
          </a:xfrm>
          <a:prstGeom prst="rect">
            <a:avLst/>
          </a:prstGeom>
        </p:spPr>
      </p:pic>
      <p:sp>
        <p:nvSpPr>
          <p:cNvPr id="3" name="Rectangle 2"/>
          <p:cNvSpPr>
            <a:spLocks noChangeArrowheads="1"/>
          </p:cNvSpPr>
          <p:nvPr/>
        </p:nvSpPr>
        <p:spPr bwMode="auto">
          <a:xfrm>
            <a:off x="7882731" y="5870696"/>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a:solidFill>
                  <a:prstClr val="black"/>
                </a:solidFill>
              </a:rPr>
              <a:t>P</a:t>
            </a:r>
            <a:r>
              <a:rPr lang="en-GB" altLang="en-US" sz="1200" dirty="0">
                <a:solidFill>
                  <a:prstClr val="black"/>
                </a:solidFill>
              </a:rPr>
              <a:t>hysical description</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a:solidFill>
                  <a:prstClr val="black"/>
                </a:solidFill>
              </a:rPr>
              <a:t>M</a:t>
            </a:r>
            <a:r>
              <a:rPr lang="en-GB" altLang="en-US" sz="1200" dirty="0">
                <a:solidFill>
                  <a:prstClr val="black"/>
                </a:solidFill>
              </a:rPr>
              <a:t>ood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7580" y="6250130"/>
            <a:ext cx="4746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4927715" y="5600699"/>
            <a:ext cx="2046514" cy="1190625"/>
          </a:xfrm>
          <a:prstGeom prst="cloudCallout">
            <a:avLst>
              <a:gd name="adj1" fmla="val -44742"/>
              <a:gd name="adj2" fmla="val -63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9183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p>
          <a:p>
            <a:r>
              <a:rPr lang="en-GB" sz="1600" dirty="0" err="1" smtClean="0">
                <a:solidFill>
                  <a:prstClr val="black"/>
                </a:solidFill>
              </a:rPr>
              <a:t>en</a:t>
            </a:r>
            <a:r>
              <a:rPr lang="en-GB" sz="1600" dirty="0" smtClean="0">
                <a:solidFill>
                  <a:prstClr val="black"/>
                </a:solidFill>
              </a:rPr>
              <a:t> el mar / </a:t>
            </a:r>
            <a:r>
              <a:rPr lang="en-GB" sz="1600" dirty="0" err="1" smtClean="0">
                <a:solidFill>
                  <a:prstClr val="black"/>
                </a:solidFill>
              </a:rPr>
              <a:t>en</a:t>
            </a:r>
            <a:r>
              <a:rPr lang="en-GB" sz="1600" dirty="0" smtClean="0">
                <a:solidFill>
                  <a:prstClr val="black"/>
                </a:solidFill>
              </a:rPr>
              <a:t> la </a:t>
            </a:r>
            <a:r>
              <a:rPr lang="en-GB" sz="1600" dirty="0" err="1" smtClean="0">
                <a:solidFill>
                  <a:prstClr val="black"/>
                </a:solidFill>
              </a:rPr>
              <a:t>piscina</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caballo</a:t>
            </a:r>
            <a:r>
              <a:rPr lang="en-GB" sz="1600" dirty="0" smtClean="0">
                <a:solidFill>
                  <a:prstClr val="black"/>
                </a:solidFill>
              </a:rPr>
              <a:t> /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bici</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a:t>
            </a:r>
            <a:r>
              <a:rPr lang="en-GB" sz="1600" dirty="0" err="1" smtClean="0">
                <a:solidFill>
                  <a:prstClr val="black"/>
                </a:solidFill>
              </a:rPr>
              <a:t>guitarra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helado</a:t>
            </a:r>
            <a:r>
              <a:rPr lang="en-GB" sz="1600" dirty="0" smtClean="0">
                <a:solidFill>
                  <a:prstClr val="black"/>
                </a:solidFill>
              </a:rPr>
              <a:t/>
            </a:r>
            <a:br>
              <a:rPr lang="en-GB" sz="1600" dirty="0" smtClean="0">
                <a:solidFill>
                  <a:prstClr val="black"/>
                </a:solidFill>
              </a:rPr>
            </a:br>
            <a:r>
              <a:rPr lang="en-GB" sz="1600" dirty="0" smtClean="0">
                <a:solidFill>
                  <a:prstClr val="black"/>
                </a:solidFill>
              </a:rPr>
              <a:t>el </a:t>
            </a:r>
            <a:r>
              <a:rPr lang="en-GB" sz="1600" dirty="0" err="1" smtClean="0">
                <a:solidFill>
                  <a:prstClr val="black"/>
                </a:solidFill>
              </a:rPr>
              <a:t>ordenador</a:t>
            </a:r>
            <a:r>
              <a:rPr lang="en-GB" sz="1600" dirty="0" smtClean="0">
                <a:solidFill>
                  <a:prstClr val="black"/>
                </a:solidFill>
              </a:rPr>
              <a:t/>
            </a:r>
            <a:br>
              <a:rPr lang="en-GB" sz="1600" dirty="0" smtClean="0">
                <a:solidFill>
                  <a:prstClr val="black"/>
                </a:solidFill>
              </a:rPr>
            </a:br>
            <a:r>
              <a:rPr lang="en-GB" sz="1600" dirty="0" smtClean="0">
                <a:solidFill>
                  <a:prstClr val="black"/>
                </a:solidFill>
              </a:rPr>
              <a:t>al </a:t>
            </a:r>
            <a:r>
              <a:rPr lang="en-GB" sz="1600" dirty="0" err="1" smtClean="0">
                <a:solidFill>
                  <a:prstClr val="black"/>
                </a:solidFill>
              </a:rPr>
              <a:t>aire</a:t>
            </a:r>
            <a:r>
              <a:rPr lang="en-GB" sz="1600" dirty="0" smtClean="0">
                <a:solidFill>
                  <a:prstClr val="black"/>
                </a:solidFill>
              </a:rPr>
              <a:t> </a:t>
            </a:r>
            <a:r>
              <a:rPr lang="en-GB" sz="1600" dirty="0" err="1" smtClean="0">
                <a:solidFill>
                  <a:prstClr val="black"/>
                </a:solidFill>
              </a:rPr>
              <a:t>libre</a:t>
            </a:r>
            <a:r>
              <a:rPr lang="en-GB" sz="1600" dirty="0" smtClean="0">
                <a:solidFill>
                  <a:prstClr val="black"/>
                </a:solidFill>
              </a:rPr>
              <a:t> / de </a:t>
            </a:r>
            <a:r>
              <a:rPr lang="en-GB" sz="1600" dirty="0" err="1" smtClean="0">
                <a:solidFill>
                  <a:prstClr val="black"/>
                </a:solidFill>
              </a:rPr>
              <a:t>vacaciones</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los</a:t>
            </a:r>
            <a:r>
              <a:rPr lang="en-GB" sz="1600" dirty="0" smtClean="0">
                <a:solidFill>
                  <a:prstClr val="black"/>
                </a:solidFill>
              </a:rPr>
              <a:t> </a:t>
            </a:r>
            <a:r>
              <a:rPr lang="en-GB" sz="1600" dirty="0" err="1" smtClean="0">
                <a:solidFill>
                  <a:prstClr val="black"/>
                </a:solidFill>
              </a:rPr>
              <a:t>videojuegos</a:t>
            </a:r>
            <a:r>
              <a:rPr lang="en-GB" sz="1600" dirty="0" smtClean="0">
                <a:solidFill>
                  <a:prstClr val="black"/>
                </a:solidFill>
              </a:rPr>
              <a:t> / al </a:t>
            </a:r>
            <a:r>
              <a:rPr lang="en-GB" sz="1600" dirty="0" err="1" smtClean="0">
                <a:solidFill>
                  <a:prstClr val="black"/>
                </a:solidFill>
              </a:rPr>
              <a:t>voleibol</a:t>
            </a:r>
            <a:r>
              <a:rPr lang="en-GB" sz="1600" dirty="0" smtClean="0">
                <a:solidFill>
                  <a:prstClr val="black"/>
                </a:solidFill>
              </a:rPr>
              <a:t> / a la pelota</a:t>
            </a:r>
            <a:br>
              <a:rPr lang="en-GB" sz="1600" dirty="0" smtClean="0">
                <a:solidFill>
                  <a:prstClr val="black"/>
                </a:solidFill>
              </a:rPr>
            </a:br>
            <a:r>
              <a:rPr lang="en-GB" sz="1600" dirty="0" err="1" smtClean="0">
                <a:solidFill>
                  <a:prstClr val="black"/>
                </a:solidFill>
              </a:rPr>
              <a:t>deportes</a:t>
            </a:r>
            <a:r>
              <a:rPr lang="en-GB" sz="1600" dirty="0" smtClean="0">
                <a:solidFill>
                  <a:prstClr val="black"/>
                </a:solidFill>
              </a:rPr>
              <a:t> </a:t>
            </a:r>
            <a:r>
              <a:rPr lang="en-GB" sz="1600" dirty="0" err="1" smtClean="0">
                <a:solidFill>
                  <a:prstClr val="black"/>
                </a:solidFill>
              </a:rPr>
              <a:t>acuáticos</a:t>
            </a:r>
            <a:r>
              <a:rPr lang="en-GB" sz="1600" dirty="0" smtClean="0">
                <a:solidFill>
                  <a:prstClr val="black"/>
                </a:solidFill>
              </a:rPr>
              <a:t/>
            </a:r>
            <a:br>
              <a:rPr lang="en-GB" sz="1600" dirty="0" smtClean="0">
                <a:solidFill>
                  <a:prstClr val="black"/>
                </a:solidFill>
              </a:rPr>
            </a:br>
            <a:r>
              <a:rPr lang="en-GB" sz="1600" dirty="0" err="1" smtClean="0">
                <a:solidFill>
                  <a:prstClr val="black"/>
                </a:solidFill>
              </a:rPr>
              <a:t>submarinismo</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tele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película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libro</a:t>
            </a:r>
            <a:r>
              <a:rPr lang="en-GB" sz="1600" dirty="0" smtClean="0">
                <a:solidFill>
                  <a:prstClr val="black"/>
                </a:solidFill>
              </a:rPr>
              <a:t> / un </a:t>
            </a:r>
            <a:r>
              <a:rPr lang="en-GB" sz="1600" dirty="0" err="1" smtClean="0">
                <a:solidFill>
                  <a:prstClr val="black"/>
                </a:solidFill>
              </a:rPr>
              <a:t>periódico</a:t>
            </a:r>
            <a:r>
              <a:rPr lang="en-GB" sz="1600" dirty="0" smtClean="0">
                <a:solidFill>
                  <a:prstClr val="black"/>
                </a:solidFill>
              </a:rPr>
              <a:t>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revista</a:t>
            </a:r>
            <a:r>
              <a:rPr lang="en-GB" sz="1600" dirty="0" smtClean="0">
                <a:solidFill>
                  <a:prstClr val="black"/>
                </a:solidFill>
              </a:rPr>
              <a:t/>
            </a:r>
            <a:br>
              <a:rPr lang="en-GB" sz="1600" dirty="0" smtClean="0">
                <a:solidFill>
                  <a:prstClr val="black"/>
                </a:solidFill>
              </a:rPr>
            </a:br>
            <a:r>
              <a:rPr lang="en-GB" sz="1600" dirty="0" smtClean="0">
                <a:solidFill>
                  <a:prstClr val="black"/>
                </a:solidFill>
              </a:rPr>
              <a:t>con </a:t>
            </a:r>
            <a:r>
              <a:rPr lang="en-GB" sz="1600" dirty="0" err="1" smtClean="0">
                <a:solidFill>
                  <a:prstClr val="black"/>
                </a:solidFill>
              </a:rPr>
              <a:t>mis</a:t>
            </a:r>
            <a:r>
              <a:rPr lang="en-GB" sz="1600" dirty="0" smtClean="0">
                <a:solidFill>
                  <a:prstClr val="black"/>
                </a:solidFill>
              </a:rPr>
              <a:t> amigos</a:t>
            </a:r>
            <a:br>
              <a:rPr lang="en-GB" sz="1600" dirty="0" smtClean="0">
                <a:solidFill>
                  <a:prstClr val="black"/>
                </a:solidFill>
              </a:rPr>
            </a:br>
            <a:r>
              <a:rPr lang="en-GB" sz="1600" dirty="0" smtClean="0">
                <a:solidFill>
                  <a:prstClr val="black"/>
                </a:solidFill>
              </a:rPr>
              <a:t>de </a:t>
            </a:r>
            <a:r>
              <a:rPr lang="en-GB" sz="1600" dirty="0" err="1" smtClean="0">
                <a:solidFill>
                  <a:prstClr val="black"/>
                </a:solidFill>
              </a:rPr>
              <a:t>compras</a:t>
            </a:r>
            <a:r>
              <a:rPr lang="en-GB" sz="1600" dirty="0" smtClean="0">
                <a:solidFill>
                  <a:prstClr val="black"/>
                </a:solidFill>
              </a:rPr>
              <a:t> / de </a:t>
            </a:r>
            <a:r>
              <a:rPr lang="en-GB" sz="1600" dirty="0" err="1" smtClean="0">
                <a:solidFill>
                  <a:prstClr val="black"/>
                </a:solidFill>
              </a:rPr>
              <a:t>excursión</a:t>
            </a:r>
            <a:r>
              <a:rPr lang="en-GB" sz="1600" dirty="0" smtClean="0">
                <a:solidFill>
                  <a:prstClr val="black"/>
                </a:solidFill>
              </a:rPr>
              <a:t>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barco</a:t>
            </a:r>
            <a:r>
              <a:rPr lang="en-GB" sz="1600" dirty="0" smtClean="0">
                <a:solidFill>
                  <a:prstClr val="black"/>
                </a:solidFill>
              </a:rPr>
              <a:t>) / de </a:t>
            </a:r>
            <a:r>
              <a:rPr lang="en-GB" sz="1600" dirty="0" err="1" smtClean="0">
                <a:solidFill>
                  <a:prstClr val="black"/>
                </a:solidFill>
              </a:rPr>
              <a:t>paseo</a:t>
            </a:r>
            <a:endParaRPr lang="en-GB" sz="1600" dirty="0">
              <a:solidFill>
                <a:prstClr val="black"/>
              </a:solidFill>
            </a:endParaRPr>
          </a:p>
        </p:txBody>
      </p:sp>
      <p:graphicFrame>
        <p:nvGraphicFramePr>
          <p:cNvPr id="7" name="Table 6"/>
          <p:cNvGraphicFramePr>
            <a:graphicFrameLocks noGrp="1"/>
          </p:cNvGraphicFramePr>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59327" y="5839056"/>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2871342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endParaRPr lang="en-GB" sz="2000" b="1" dirty="0">
              <a:solidFill>
                <a:prstClr val="black"/>
              </a:solidFill>
            </a:endParaRPr>
          </a:p>
        </p:txBody>
      </p:sp>
      <p:graphicFrame>
        <p:nvGraphicFramePr>
          <p:cNvPr id="7" name="Table 6"/>
          <p:cNvGraphicFramePr>
            <a:graphicFrameLocks noGrp="1"/>
          </p:cNvGraphicFramePr>
          <p:nvPr>
            <p:extLst/>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extLst/>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extLst/>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73183" y="5842337"/>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197554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490537"/>
            <a:ext cx="8572500" cy="5876925"/>
          </a:xfrm>
          <a:prstGeom prst="rect">
            <a:avLst/>
          </a:prstGeom>
        </p:spPr>
      </p:pic>
      <p:sp>
        <p:nvSpPr>
          <p:cNvPr id="3" name="Rectangle 2"/>
          <p:cNvSpPr>
            <a:spLocks noChangeArrowheads="1"/>
          </p:cNvSpPr>
          <p:nvPr/>
        </p:nvSpPr>
        <p:spPr bwMode="auto">
          <a:xfrm>
            <a:off x="7882731" y="5870696"/>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a:solidFill>
                  <a:prstClr val="black"/>
                </a:solidFill>
              </a:rPr>
              <a:t>P</a:t>
            </a:r>
            <a:r>
              <a:rPr lang="en-GB" altLang="en-US" sz="1200" dirty="0">
                <a:solidFill>
                  <a:prstClr val="black"/>
                </a:solidFill>
              </a:rPr>
              <a:t>hysical description</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a:solidFill>
                  <a:prstClr val="black"/>
                </a:solidFill>
              </a:rPr>
              <a:t>M</a:t>
            </a:r>
            <a:r>
              <a:rPr lang="en-GB" altLang="en-US" sz="1200" dirty="0">
                <a:solidFill>
                  <a:prstClr val="black"/>
                </a:solidFill>
              </a:rPr>
              <a:t>ood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7580" y="6250130"/>
            <a:ext cx="4746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7223115" y="3248038"/>
            <a:ext cx="1869858" cy="1103145"/>
          </a:xfrm>
          <a:prstGeom prst="cloudCallout">
            <a:avLst>
              <a:gd name="adj1" fmla="val -76602"/>
              <a:gd name="adj2" fmla="val 266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76485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720013" y="5288340"/>
            <a:ext cx="14239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600" b="1" dirty="0"/>
              <a:t>P</a:t>
            </a:r>
            <a:r>
              <a:rPr lang="en-GB" altLang="en-US" sz="1600" dirty="0"/>
              <a:t>hysical description</a:t>
            </a:r>
            <a:br>
              <a:rPr lang="en-GB" altLang="en-US" sz="1600" dirty="0"/>
            </a:br>
            <a:r>
              <a:rPr lang="en-GB" altLang="en-US" sz="1600" b="1" dirty="0"/>
              <a:t>A</a:t>
            </a:r>
            <a:r>
              <a:rPr lang="en-GB" altLang="en-US" sz="1600" dirty="0"/>
              <a:t>ction</a:t>
            </a:r>
            <a:br>
              <a:rPr lang="en-GB" altLang="en-US" sz="1600" dirty="0"/>
            </a:br>
            <a:r>
              <a:rPr lang="en-GB" altLang="en-US" sz="1600" b="1" dirty="0"/>
              <a:t>L</a:t>
            </a:r>
            <a:r>
              <a:rPr lang="en-GB" altLang="en-US" sz="1600" dirty="0"/>
              <a:t>ocation</a:t>
            </a:r>
            <a:br>
              <a:rPr lang="en-GB" altLang="en-US" sz="1600" dirty="0"/>
            </a:br>
            <a:r>
              <a:rPr lang="en-GB" altLang="en-US" sz="1600" b="1" dirty="0" smtClean="0"/>
              <a:t>M</a:t>
            </a:r>
            <a:r>
              <a:rPr lang="en-GB" altLang="en-US" sz="1600" dirty="0" smtClean="0"/>
              <a:t>ood</a:t>
            </a:r>
            <a:br>
              <a:rPr lang="en-GB" altLang="en-US" sz="1600" dirty="0" smtClean="0"/>
            </a:br>
            <a:r>
              <a:rPr lang="en-GB" altLang="en-US" sz="1400" dirty="0" smtClean="0"/>
              <a:t>(</a:t>
            </a:r>
            <a:r>
              <a:rPr lang="en-GB" altLang="en-US" sz="1400" b="1" dirty="0" smtClean="0"/>
              <a:t>W</a:t>
            </a:r>
            <a:r>
              <a:rPr lang="en-GB" altLang="en-US" sz="1400" dirty="0" smtClean="0"/>
              <a:t>eather)</a:t>
            </a:r>
            <a:endParaRPr lang="en-GB" altLang="en-US" sz="1400"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4725" y="5837238"/>
            <a:ext cx="4746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866166" y="349703"/>
            <a:ext cx="7565840" cy="4938637"/>
          </a:xfrm>
          <a:prstGeom prst="rect">
            <a:avLst/>
          </a:prstGeom>
        </p:spPr>
      </p:pic>
      <p:sp>
        <p:nvSpPr>
          <p:cNvPr id="7" name="Rectangle 6"/>
          <p:cNvSpPr/>
          <p:nvPr/>
        </p:nvSpPr>
        <p:spPr>
          <a:xfrm>
            <a:off x="733659" y="5467906"/>
            <a:ext cx="4070345" cy="1200329"/>
          </a:xfrm>
          <a:prstGeom prst="rect">
            <a:avLst/>
          </a:prstGeom>
        </p:spPr>
        <p:txBody>
          <a:bodyPr wrap="none">
            <a:spAutoFit/>
          </a:bodyPr>
          <a:lstStyle/>
          <a:p>
            <a:r>
              <a:rPr lang="en-GB" sz="2400" dirty="0" err="1" smtClean="0">
                <a:latin typeface="Tw Cen MT" panose="020B0602020104020603" pitchFamily="34" charset="0"/>
              </a:rPr>
              <a:t>Qu’est-ce</a:t>
            </a:r>
            <a:r>
              <a:rPr lang="en-GB" sz="2400" dirty="0" smtClean="0">
                <a:latin typeface="Tw Cen MT" panose="020B0602020104020603" pitchFamily="34" charset="0"/>
              </a:rPr>
              <a:t> </a:t>
            </a:r>
            <a:r>
              <a:rPr lang="en-GB" sz="2400" dirty="0" err="1">
                <a:latin typeface="Tw Cen MT" panose="020B0602020104020603" pitchFamily="34" charset="0"/>
              </a:rPr>
              <a:t>qu’il</a:t>
            </a:r>
            <a:r>
              <a:rPr lang="en-GB" sz="2400" dirty="0">
                <a:latin typeface="Tw Cen MT" panose="020B0602020104020603" pitchFamily="34" charset="0"/>
              </a:rPr>
              <a:t> y a sur la </a:t>
            </a:r>
            <a:r>
              <a:rPr lang="en-GB" sz="2400" dirty="0" smtClean="0">
                <a:latin typeface="Tw Cen MT" panose="020B0602020104020603" pitchFamily="34" charset="0"/>
              </a:rPr>
              <a:t>photo?</a:t>
            </a:r>
            <a:br>
              <a:rPr lang="en-GB" sz="2400" dirty="0" smtClean="0">
                <a:latin typeface="Tw Cen MT" panose="020B0602020104020603" pitchFamily="34" charset="0"/>
              </a:rPr>
            </a:br>
            <a:r>
              <a:rPr lang="en-GB" sz="2400" dirty="0" smtClean="0">
                <a:latin typeface="Tw Cen MT" panose="020B0602020104020603" pitchFamily="34" charset="0"/>
              </a:rPr>
              <a:t>¿</a:t>
            </a:r>
            <a:r>
              <a:rPr lang="en-GB" sz="2400" dirty="0" err="1" smtClean="0">
                <a:latin typeface="Tw Cen MT" panose="020B0602020104020603" pitchFamily="34" charset="0"/>
              </a:rPr>
              <a:t>Qué</a:t>
            </a:r>
            <a:r>
              <a:rPr lang="en-GB" sz="2400" dirty="0" smtClean="0">
                <a:latin typeface="Tw Cen MT" panose="020B0602020104020603" pitchFamily="34" charset="0"/>
              </a:rPr>
              <a:t> hay </a:t>
            </a:r>
            <a:r>
              <a:rPr lang="en-GB" sz="2400" dirty="0" err="1" smtClean="0">
                <a:latin typeface="Tw Cen MT" panose="020B0602020104020603" pitchFamily="34" charset="0"/>
              </a:rPr>
              <a:t>en</a:t>
            </a:r>
            <a:r>
              <a:rPr lang="en-GB" sz="2400" dirty="0" smtClean="0">
                <a:latin typeface="Tw Cen MT" panose="020B0602020104020603" pitchFamily="34" charset="0"/>
              </a:rPr>
              <a:t> la </a:t>
            </a:r>
            <a:r>
              <a:rPr lang="en-GB" sz="2400" dirty="0" err="1" smtClean="0">
                <a:latin typeface="Tw Cen MT" panose="020B0602020104020603" pitchFamily="34" charset="0"/>
              </a:rPr>
              <a:t>foto</a:t>
            </a:r>
            <a:r>
              <a:rPr lang="en-GB" sz="2400" dirty="0" smtClean="0">
                <a:latin typeface="Tw Cen MT" panose="020B0602020104020603" pitchFamily="34" charset="0"/>
              </a:rPr>
              <a:t>?</a:t>
            </a:r>
          </a:p>
          <a:p>
            <a:r>
              <a:rPr lang="en-GB" sz="2400" dirty="0" smtClean="0">
                <a:latin typeface="Tw Cen MT" panose="020B0602020104020603" pitchFamily="34" charset="0"/>
              </a:rPr>
              <a:t>Was </a:t>
            </a:r>
            <a:r>
              <a:rPr lang="en-GB" sz="2400" dirty="0" err="1" smtClean="0">
                <a:latin typeface="Tw Cen MT" panose="020B0602020104020603" pitchFamily="34" charset="0"/>
              </a:rPr>
              <a:t>gibt</a:t>
            </a:r>
            <a:r>
              <a:rPr lang="en-GB" sz="2400" dirty="0" smtClean="0">
                <a:latin typeface="Tw Cen MT" panose="020B0602020104020603" pitchFamily="34" charset="0"/>
              </a:rPr>
              <a:t> </a:t>
            </a:r>
            <a:r>
              <a:rPr lang="en-GB" sz="2400" dirty="0" err="1" smtClean="0">
                <a:latin typeface="Tw Cen MT" panose="020B0602020104020603" pitchFamily="34" charset="0"/>
              </a:rPr>
              <a:t>es</a:t>
            </a:r>
            <a:r>
              <a:rPr lang="en-GB" sz="2400" dirty="0" smtClean="0">
                <a:latin typeface="Tw Cen MT" panose="020B0602020104020603" pitchFamily="34" charset="0"/>
              </a:rPr>
              <a:t> auf </a:t>
            </a:r>
            <a:r>
              <a:rPr lang="en-GB" sz="2400" dirty="0" err="1" smtClean="0">
                <a:latin typeface="Tw Cen MT" panose="020B0602020104020603" pitchFamily="34" charset="0"/>
              </a:rPr>
              <a:t>dem</a:t>
            </a:r>
            <a:r>
              <a:rPr lang="en-GB" sz="2400" dirty="0" smtClean="0">
                <a:latin typeface="Tw Cen MT" panose="020B0602020104020603" pitchFamily="34" charset="0"/>
              </a:rPr>
              <a:t> </a:t>
            </a:r>
            <a:r>
              <a:rPr lang="en-GB" sz="2400" dirty="0" err="1" smtClean="0">
                <a:latin typeface="Tw Cen MT" panose="020B0602020104020603" pitchFamily="34" charset="0"/>
              </a:rPr>
              <a:t>Foto</a:t>
            </a:r>
            <a:r>
              <a:rPr lang="en-GB" sz="2400" dirty="0" smtClean="0">
                <a:latin typeface="Tw Cen MT" panose="020B0602020104020603" pitchFamily="34" charset="0"/>
              </a:rPr>
              <a:t>? </a:t>
            </a:r>
            <a:endParaRPr lang="en-GB" sz="2400" dirty="0"/>
          </a:p>
        </p:txBody>
      </p:sp>
    </p:spTree>
    <p:extLst>
      <p:ext uri="{BB962C8B-B14F-4D97-AF65-F5344CB8AC3E}">
        <p14:creationId xmlns:p14="http://schemas.microsoft.com/office/powerpoint/2010/main" val="2879596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596" y="767621"/>
            <a:ext cx="8458764" cy="4893647"/>
          </a:xfrm>
          <a:prstGeom prst="rect">
            <a:avLst/>
          </a:prstGeom>
          <a:noFill/>
        </p:spPr>
        <p:txBody>
          <a:bodyPr wrap="square" rtlCol="0">
            <a:spAutoFit/>
          </a:bodyPr>
          <a:lstStyle/>
          <a:p>
            <a:pPr>
              <a:defRPr/>
            </a:pPr>
            <a:r>
              <a:rPr lang="es-ES_tradnl" sz="2400" dirty="0">
                <a:solidFill>
                  <a:prstClr val="black"/>
                </a:solidFill>
                <a:cs typeface="Arial" panose="020B0604020202020204" pitchFamily="34" charset="0"/>
              </a:rPr>
              <a:t>En la foto hay un grupo de personas.  A lo mejor es una familia porque hay personas de varias edades.</a:t>
            </a:r>
            <a:br>
              <a:rPr lang="es-ES_tradnl" sz="2400" dirty="0">
                <a:solidFill>
                  <a:prstClr val="black"/>
                </a:solidFill>
                <a:cs typeface="Arial" panose="020B0604020202020204" pitchFamily="34" charset="0"/>
              </a:rPr>
            </a:br>
            <a:r>
              <a:rPr lang="es-ES_tradnl" sz="2400" dirty="0">
                <a:solidFill>
                  <a:prstClr val="black"/>
                </a:solidFill>
                <a:cs typeface="Arial" panose="020B0604020202020204" pitchFamily="34" charset="0"/>
              </a:rPr>
              <a:t>En el centro podría ser el padre, y a la derecha quizás la madre. Al lado del padre hay una chica.  Tiene el pelo </a:t>
            </a:r>
            <a:r>
              <a:rPr lang="es-ES_tradnl" sz="2400" dirty="0" smtClean="0">
                <a:solidFill>
                  <a:prstClr val="black"/>
                </a:solidFill>
                <a:cs typeface="Arial" panose="020B0604020202020204" pitchFamily="34" charset="0"/>
              </a:rPr>
              <a:t>largo y marrón, y </a:t>
            </a:r>
            <a:r>
              <a:rPr lang="es-ES_tradnl" sz="2400" dirty="0">
                <a:solidFill>
                  <a:prstClr val="black"/>
                </a:solidFill>
                <a:cs typeface="Arial" panose="020B0604020202020204" pitchFamily="34" charset="0"/>
              </a:rPr>
              <a:t>a mi parecer tiene diez u once años.</a:t>
            </a:r>
            <a:br>
              <a:rPr lang="es-ES_tradnl" sz="2400" dirty="0">
                <a:solidFill>
                  <a:prstClr val="black"/>
                </a:solidFill>
                <a:cs typeface="Arial" panose="020B0604020202020204" pitchFamily="34" charset="0"/>
              </a:rPr>
            </a:br>
            <a:r>
              <a:rPr lang="es-ES_tradnl" sz="2400" dirty="0">
                <a:solidFill>
                  <a:prstClr val="black"/>
                </a:solidFill>
                <a:cs typeface="Arial" panose="020B0604020202020204" pitchFamily="34" charset="0"/>
              </a:rPr>
              <a:t>Están sentados en una mesa fuera y están comiendo y charlando. En mi opinión podrían estar en el jardín pero no se puede ver mucho en el fondo. Pienso que es un evento especial porque no es un picnic.  Parece una celebración más formal, posiblemente un cumpleaños aunque no hay regalos ni tarta de cumpleaños en la foto. Por lo visto están muy contentos porque todos están sonriendo y parecen muy relajados. Creo que hace mucho sol y calor porque llevan gafas de sol y ropa de verano.</a:t>
            </a:r>
          </a:p>
        </p:txBody>
      </p:sp>
    </p:spTree>
    <p:extLst>
      <p:ext uri="{BB962C8B-B14F-4D97-AF65-F5344CB8AC3E}">
        <p14:creationId xmlns:p14="http://schemas.microsoft.com/office/powerpoint/2010/main" val="529422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909" y="194167"/>
          <a:ext cx="8571091" cy="6385129"/>
        </p:xfrm>
        <a:graphic>
          <a:graphicData uri="http://schemas.openxmlformats.org/drawingml/2006/table">
            <a:tbl>
              <a:tblPr firstRow="1" bandRow="1"/>
              <a:tblGrid>
                <a:gridCol w="3306050"/>
                <a:gridCol w="5265041"/>
              </a:tblGrid>
              <a:tr h="7194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Language</a:t>
                      </a:r>
                      <a:r>
                        <a:rPr lang="en-GB" sz="2200" b="1" baseline="0" dirty="0" smtClean="0">
                          <a:latin typeface="+mn-lt"/>
                          <a:cs typeface="Arial" panose="020B0604020202020204" pitchFamily="34" charset="0"/>
                        </a:rPr>
                        <a:t> functions and structures</a:t>
                      </a:r>
                      <a:endParaRPr lang="en-GB" sz="22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Examples from</a:t>
                      </a:r>
                      <a:r>
                        <a:rPr lang="en-GB" sz="2200" i="1" baseline="0" dirty="0" smtClean="0">
                          <a:latin typeface="+mn-lt"/>
                          <a:cs typeface="Arial" panose="020B0604020202020204" pitchFamily="34" charset="0"/>
                        </a:rPr>
                        <a:t> the model answer</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P</a:t>
                      </a:r>
                      <a:r>
                        <a:rPr lang="en-GB" sz="2200" dirty="0" smtClean="0">
                          <a:latin typeface="+mn-lt"/>
                          <a:cs typeface="Arial" panose="020B0604020202020204" pitchFamily="34" charset="0"/>
                        </a:rPr>
                        <a:t>hysical</a:t>
                      </a:r>
                      <a:r>
                        <a:rPr lang="en-GB" sz="2200" baseline="0" dirty="0" smtClean="0">
                          <a:latin typeface="+mn-lt"/>
                          <a:cs typeface="Arial" panose="020B0604020202020204" pitchFamily="34" charset="0"/>
                        </a:rPr>
                        <a:t> description</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A</a:t>
                      </a:r>
                      <a:r>
                        <a:rPr lang="en-GB" sz="2200" dirty="0" smtClean="0">
                          <a:latin typeface="+mn-lt"/>
                          <a:cs typeface="Arial" panose="020B0604020202020204" pitchFamily="34" charset="0"/>
                        </a:rPr>
                        <a:t>ction</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L</a:t>
                      </a:r>
                      <a:r>
                        <a:rPr lang="en-GB" sz="2200" dirty="0" smtClean="0">
                          <a:latin typeface="+mn-lt"/>
                          <a:cs typeface="Arial" panose="020B0604020202020204" pitchFamily="34" charset="0"/>
                        </a:rPr>
                        <a:t>ocation</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M</a:t>
                      </a:r>
                      <a:r>
                        <a:rPr lang="en-GB" sz="2200" dirty="0" smtClean="0">
                          <a:latin typeface="+mn-lt"/>
                          <a:cs typeface="Arial" panose="020B0604020202020204" pitchFamily="34" charset="0"/>
                        </a:rPr>
                        <a:t>ood</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805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W</a:t>
                      </a:r>
                      <a:r>
                        <a:rPr lang="en-GB" sz="2200" dirty="0" smtClean="0">
                          <a:latin typeface="+mn-lt"/>
                          <a:cs typeface="Arial" panose="020B0604020202020204" pitchFamily="34" charset="0"/>
                        </a:rPr>
                        <a:t>eather</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805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Speculation / Hypothesis</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1179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Reasons</a:t>
                      </a:r>
                      <a:r>
                        <a:rPr lang="en-GB" sz="2200" i="1" baseline="0" dirty="0" smtClean="0">
                          <a:latin typeface="+mn-lt"/>
                          <a:cs typeface="Arial" panose="020B0604020202020204" pitchFamily="34" charset="0"/>
                        </a:rPr>
                        <a:t> / Justifications</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194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Negation</a:t>
                      </a:r>
                      <a:r>
                        <a:rPr lang="en-GB" sz="2200" i="1" baseline="0" dirty="0" smtClean="0">
                          <a:latin typeface="+mn-lt"/>
                          <a:cs typeface="Arial" panose="020B0604020202020204" pitchFamily="34" charset="0"/>
                        </a:rPr>
                        <a:t> – i.e. </a:t>
                      </a:r>
                      <a:r>
                        <a:rPr lang="en-GB" sz="2200" i="1" dirty="0" smtClean="0">
                          <a:latin typeface="+mn-lt"/>
                          <a:cs typeface="Arial" panose="020B0604020202020204" pitchFamily="34" charset="0"/>
                        </a:rPr>
                        <a:t>Saying what isn’t there</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194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General</a:t>
                      </a:r>
                      <a:r>
                        <a:rPr lang="en-GB" sz="2200" i="1" baseline="0" dirty="0" smtClean="0">
                          <a:latin typeface="+mn-lt"/>
                          <a:cs typeface="Arial" panose="020B0604020202020204" pitchFamily="34" charset="0"/>
                        </a:rPr>
                        <a:t> </a:t>
                      </a:r>
                      <a:r>
                        <a:rPr lang="en-GB" sz="2200" i="1" baseline="0" dirty="0" smtClean="0">
                          <a:latin typeface="+mn-lt"/>
                          <a:cs typeface="Arial" panose="020B0604020202020204" pitchFamily="34" charset="0"/>
                          <a:sym typeface="Wingdings" panose="05000000000000000000" pitchFamily="2" charset="2"/>
                        </a:rPr>
                        <a:t> specific vocabulary</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12099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1975" y="137725"/>
          <a:ext cx="8608345" cy="6625154"/>
        </p:xfrm>
        <a:graphic>
          <a:graphicData uri="http://schemas.openxmlformats.org/drawingml/2006/table">
            <a:tbl>
              <a:tblPr firstRow="1" bandRow="1"/>
              <a:tblGrid>
                <a:gridCol w="3508025"/>
                <a:gridCol w="5100320"/>
              </a:tblGrid>
              <a:tr h="3439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Language</a:t>
                      </a:r>
                      <a:r>
                        <a:rPr lang="en-GB" sz="2000" b="1" baseline="0" dirty="0" smtClean="0">
                          <a:latin typeface="+mn-lt"/>
                          <a:cs typeface="Arial" panose="020B0604020202020204" pitchFamily="34" charset="0"/>
                        </a:rPr>
                        <a:t> functions/structures</a:t>
                      </a:r>
                      <a:endParaRPr lang="en-GB" sz="20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Examples from</a:t>
                      </a:r>
                      <a:r>
                        <a:rPr lang="en-GB" sz="2000" i="1" baseline="0" dirty="0" smtClean="0">
                          <a:latin typeface="+mn-lt"/>
                          <a:cs typeface="Arial" panose="020B0604020202020204" pitchFamily="34" charset="0"/>
                        </a:rPr>
                        <a:t> the model answer</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P</a:t>
                      </a:r>
                      <a:r>
                        <a:rPr lang="en-GB" sz="2000" dirty="0" smtClean="0">
                          <a:latin typeface="+mn-lt"/>
                          <a:cs typeface="Arial" panose="020B0604020202020204" pitchFamily="34" charset="0"/>
                        </a:rPr>
                        <a:t>hysical</a:t>
                      </a:r>
                      <a:r>
                        <a:rPr lang="en-GB" sz="2000" baseline="0" dirty="0" smtClean="0">
                          <a:latin typeface="+mn-lt"/>
                          <a:cs typeface="Arial" panose="020B0604020202020204" pitchFamily="34" charset="0"/>
                        </a:rPr>
                        <a:t> description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tiene</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pelo</a:t>
                      </a:r>
                      <a:r>
                        <a:rPr lang="en-GB" sz="2000" i="1" dirty="0" smtClean="0">
                          <a:latin typeface="+mn-lt"/>
                          <a:cs typeface="Arial" panose="020B0604020202020204" pitchFamily="34" charset="0"/>
                        </a:rPr>
                        <a:t> largo y </a:t>
                      </a:r>
                      <a:r>
                        <a:rPr lang="en-GB" sz="2000" i="1" dirty="0" err="1" smtClean="0">
                          <a:latin typeface="+mn-lt"/>
                          <a:cs typeface="Arial" panose="020B0604020202020204" pitchFamily="34" charset="0"/>
                        </a:rPr>
                        <a:t>marrón</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52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A</a:t>
                      </a:r>
                      <a:r>
                        <a:rPr lang="en-GB" sz="2000" dirty="0" smtClean="0">
                          <a:latin typeface="+mn-lt"/>
                          <a:cs typeface="Arial" panose="020B0604020202020204" pitchFamily="34" charset="0"/>
                        </a:rPr>
                        <a:t>ction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comiendo</a:t>
                      </a:r>
                      <a:r>
                        <a:rPr lang="en-GB" sz="2000" i="1" baseline="0" dirty="0" smtClean="0">
                          <a:latin typeface="+mn-lt"/>
                          <a:cs typeface="Arial" panose="020B0604020202020204" pitchFamily="34" charset="0"/>
                        </a:rPr>
                        <a:t> y </a:t>
                      </a:r>
                      <a:r>
                        <a:rPr lang="en-GB" sz="2000" i="1" baseline="0" dirty="0" err="1" smtClean="0">
                          <a:latin typeface="+mn-lt"/>
                          <a:cs typeface="Arial" panose="020B0604020202020204" pitchFamily="34" charset="0"/>
                        </a:rPr>
                        <a:t>charlando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todos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sonriendo</a:t>
                      </a:r>
                      <a:r>
                        <a:rPr lang="en-GB" sz="2000" i="1" baseline="0" dirty="0" smtClean="0">
                          <a:latin typeface="+mn-lt"/>
                          <a:cs typeface="Arial" panose="020B0604020202020204" pitchFamily="34" charset="0"/>
                        </a:rPr>
                        <a:t> </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00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t>
                      </a:r>
                      <a:r>
                        <a:rPr lang="en-GB" sz="2000" dirty="0" smtClean="0">
                          <a:latin typeface="+mn-lt"/>
                          <a:cs typeface="Arial" panose="020B0604020202020204" pitchFamily="34" charset="0"/>
                        </a:rPr>
                        <a:t>ocation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la </a:t>
                      </a:r>
                      <a:r>
                        <a:rPr lang="en-GB" sz="2000" i="1" dirty="0" err="1" smtClean="0">
                          <a:latin typeface="+mn-lt"/>
                          <a:cs typeface="Arial" panose="020B0604020202020204" pitchFamily="34" charset="0"/>
                        </a:rPr>
                        <a:t>foto</a:t>
                      </a:r>
                      <a:r>
                        <a:rPr lang="en-GB" sz="2000" i="1" baseline="0" dirty="0" smtClean="0">
                          <a:latin typeface="+mn-lt"/>
                          <a:cs typeface="Arial" panose="020B0604020202020204" pitchFamily="34" charset="0"/>
                        </a:rPr>
                        <a:t> hay…,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centro</a:t>
                      </a:r>
                      <a:r>
                        <a:rPr lang="en-GB" sz="2000" i="1" baseline="0" dirty="0" smtClean="0">
                          <a:latin typeface="+mn-lt"/>
                          <a:cs typeface="Arial" panose="020B0604020202020204" pitchFamily="34" charset="0"/>
                        </a:rPr>
                        <a:t>, a la </a:t>
                      </a:r>
                      <a:r>
                        <a:rPr lang="en-GB" sz="2000" i="1" baseline="0" dirty="0" err="1" smtClean="0">
                          <a:latin typeface="+mn-lt"/>
                          <a:cs typeface="Arial" panose="020B0604020202020204" pitchFamily="34" charset="0"/>
                        </a:rPr>
                        <a:t>derecha</a:t>
                      </a:r>
                      <a:r>
                        <a:rPr lang="en-GB" sz="2000" i="1" baseline="0" dirty="0" smtClean="0">
                          <a:latin typeface="+mn-lt"/>
                          <a:cs typeface="Arial" panose="020B0604020202020204" pitchFamily="34" charset="0"/>
                        </a:rPr>
                        <a:t>, al </a:t>
                      </a:r>
                      <a:r>
                        <a:rPr lang="en-GB" sz="2000" i="1" baseline="0" dirty="0" err="1" smtClean="0">
                          <a:latin typeface="+mn-lt"/>
                          <a:cs typeface="Arial" panose="020B0604020202020204" pitchFamily="34" charset="0"/>
                        </a:rPr>
                        <a:t>lado</a:t>
                      </a:r>
                      <a:r>
                        <a:rPr lang="en-GB" sz="2000" i="1" baseline="0" dirty="0" smtClean="0">
                          <a:latin typeface="+mn-lt"/>
                          <a:cs typeface="Arial" panose="020B0604020202020204" pitchFamily="34" charset="0"/>
                        </a:rPr>
                        <a:t> del (padre),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fondo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sentados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una</a:t>
                      </a:r>
                      <a:r>
                        <a:rPr lang="en-GB" sz="2000" i="1" baseline="0" dirty="0" smtClean="0">
                          <a:latin typeface="+mn-lt"/>
                          <a:cs typeface="Arial" panose="020B0604020202020204" pitchFamily="34" charset="0"/>
                        </a:rPr>
                        <a:t> mesa, </a:t>
                      </a:r>
                      <a:r>
                        <a:rPr lang="en-GB" sz="2000" i="1" baseline="0" dirty="0" err="1" smtClean="0">
                          <a:latin typeface="+mn-lt"/>
                          <a:cs typeface="Arial" panose="020B0604020202020204" pitchFamily="34" charset="0"/>
                        </a:rPr>
                        <a:t>fuera</a:t>
                      </a:r>
                      <a:r>
                        <a:rPr lang="en-GB" sz="2000" i="1" baseline="0" dirty="0" smtClean="0">
                          <a:latin typeface="+mn-lt"/>
                          <a:cs typeface="Arial" panose="020B0604020202020204" pitchFamily="34" charset="0"/>
                        </a:rPr>
                        <a:t>, </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M</a:t>
                      </a:r>
                      <a:r>
                        <a:rPr lang="en-GB" sz="2000" dirty="0" smtClean="0">
                          <a:latin typeface="+mn-lt"/>
                          <a:cs typeface="Arial" panose="020B0604020202020204" pitchFamily="34" charset="0"/>
                        </a:rPr>
                        <a:t>ood</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contentos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sonriendo</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67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W</a:t>
                      </a:r>
                      <a:r>
                        <a:rPr lang="en-GB" sz="2000" dirty="0" smtClean="0">
                          <a:latin typeface="+mn-lt"/>
                          <a:cs typeface="Arial" panose="020B0604020202020204" pitchFamily="34" charset="0"/>
                        </a:rPr>
                        <a:t>eather</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hace</a:t>
                      </a:r>
                      <a:r>
                        <a:rPr lang="en-GB" sz="2000" i="1" dirty="0" smtClean="0">
                          <a:latin typeface="+mn-lt"/>
                          <a:cs typeface="Arial" panose="020B0604020202020204" pitchFamily="34" charset="0"/>
                        </a:rPr>
                        <a:t> mucho sol y </a:t>
                      </a:r>
                      <a:r>
                        <a:rPr lang="en-GB" sz="2000" i="1" dirty="0" err="1" smtClean="0">
                          <a:latin typeface="+mn-lt"/>
                          <a:cs typeface="Arial" panose="020B0604020202020204" pitchFamily="34" charset="0"/>
                        </a:rPr>
                        <a:t>calor</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0707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Speculation / Hypothesis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A lo </a:t>
                      </a:r>
                      <a:r>
                        <a:rPr lang="en-GB" sz="2000" i="1" dirty="0" err="1" smtClean="0">
                          <a:latin typeface="+mn-lt"/>
                          <a:cs typeface="Arial" panose="020B0604020202020204" pitchFamily="34" charset="0"/>
                        </a:rPr>
                        <a:t>mejor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podría</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quizás</a:t>
                      </a:r>
                      <a:r>
                        <a:rPr lang="en-GB" sz="2000" i="1" dirty="0" smtClean="0">
                          <a:latin typeface="+mn-lt"/>
                          <a:cs typeface="Arial" panose="020B0604020202020204" pitchFamily="34" charset="0"/>
                        </a:rPr>
                        <a:t>, a mi </a:t>
                      </a:r>
                      <a:r>
                        <a:rPr lang="en-GB" sz="2000" i="1" dirty="0" err="1" smtClean="0">
                          <a:latin typeface="+mn-lt"/>
                          <a:cs typeface="Arial" panose="020B0604020202020204" pitchFamily="34" charset="0"/>
                        </a:rPr>
                        <a:t>parecer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mi </a:t>
                      </a:r>
                      <a:r>
                        <a:rPr lang="en-GB" sz="2000" i="1" dirty="0" err="1" smtClean="0">
                          <a:latin typeface="+mn-lt"/>
                          <a:cs typeface="Arial" panose="020B0604020202020204" pitchFamily="34" charset="0"/>
                        </a:rPr>
                        <a:t>opinión</a:t>
                      </a:r>
                      <a:r>
                        <a:rPr lang="en-GB" sz="2000" i="1" dirty="0" smtClean="0">
                          <a:latin typeface="+mn-lt"/>
                          <a:cs typeface="Arial" panose="020B0604020202020204" pitchFamily="34" charset="0"/>
                        </a:rPr>
                        <a:t>,</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podrían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estar</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pienso</a:t>
                      </a:r>
                      <a:r>
                        <a:rPr lang="en-GB" sz="2000" i="1" baseline="0" dirty="0" smtClean="0">
                          <a:latin typeface="+mn-lt"/>
                          <a:cs typeface="Arial" panose="020B0604020202020204" pitchFamily="34" charset="0"/>
                        </a:rPr>
                        <a:t> que, </a:t>
                      </a:r>
                      <a:r>
                        <a:rPr lang="en-GB" sz="2000" i="1" baseline="0" dirty="0" err="1" smtClean="0">
                          <a:latin typeface="+mn-lt"/>
                          <a:cs typeface="Arial" panose="020B0604020202020204" pitchFamily="34" charset="0"/>
                        </a:rPr>
                        <a:t>parece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posiblemente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por</a:t>
                      </a:r>
                      <a:r>
                        <a:rPr lang="en-GB" sz="2000" i="1" baseline="0" dirty="0" smtClean="0">
                          <a:latin typeface="+mn-lt"/>
                          <a:cs typeface="Arial" panose="020B0604020202020204" pitchFamily="34" charset="0"/>
                        </a:rPr>
                        <a:t> lo </a:t>
                      </a:r>
                      <a:r>
                        <a:rPr lang="en-GB" sz="2000" i="1" baseline="0" dirty="0" err="1" smtClean="0">
                          <a:latin typeface="+mn-lt"/>
                          <a:cs typeface="Arial" panose="020B0604020202020204" pitchFamily="34" charset="0"/>
                        </a:rPr>
                        <a:t>visto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parecen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creo</a:t>
                      </a:r>
                      <a:r>
                        <a:rPr lang="en-GB" sz="2000" i="1" baseline="0" dirty="0" smtClean="0">
                          <a:latin typeface="+mn-lt"/>
                          <a:cs typeface="Arial" panose="020B0604020202020204" pitchFamily="34" charset="0"/>
                        </a:rPr>
                        <a:t> 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68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Reasons</a:t>
                      </a:r>
                      <a:r>
                        <a:rPr lang="en-GB" sz="2000" i="1" baseline="0" dirty="0" smtClean="0">
                          <a:latin typeface="+mn-lt"/>
                          <a:cs typeface="Arial" panose="020B0604020202020204" pitchFamily="34" charset="0"/>
                        </a:rPr>
                        <a:t> / Justifications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porque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pero</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aunque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porque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692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Negation</a:t>
                      </a:r>
                      <a:r>
                        <a:rPr lang="en-GB" sz="2000" i="1" baseline="0" dirty="0" smtClean="0">
                          <a:latin typeface="+mn-lt"/>
                          <a:cs typeface="Arial" panose="020B0604020202020204" pitchFamily="34" charset="0"/>
                        </a:rPr>
                        <a:t> – i.e. </a:t>
                      </a:r>
                      <a:r>
                        <a:rPr lang="en-GB" sz="2000" i="1" dirty="0" smtClean="0">
                          <a:latin typeface="+mn-lt"/>
                          <a:cs typeface="Arial" panose="020B0604020202020204" pitchFamily="34" charset="0"/>
                        </a:rPr>
                        <a:t>Saying what isn’t there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no </a:t>
                      </a:r>
                      <a:r>
                        <a:rPr lang="en-GB" sz="2000" i="1" dirty="0" err="1" smtClean="0">
                          <a:latin typeface="+mn-lt"/>
                          <a:cs typeface="Arial" panose="020B0604020202020204" pitchFamily="34" charset="0"/>
                        </a:rPr>
                        <a:t>es</a:t>
                      </a:r>
                      <a:r>
                        <a:rPr lang="en-GB" sz="2000" i="1" dirty="0" smtClean="0">
                          <a:latin typeface="+mn-lt"/>
                          <a:cs typeface="Arial" panose="020B0604020202020204" pitchFamily="34" charset="0"/>
                        </a:rPr>
                        <a:t> un picnic, no se </a:t>
                      </a:r>
                      <a:r>
                        <a:rPr lang="en-GB" sz="2000" i="1" dirty="0" err="1" smtClean="0">
                          <a:latin typeface="+mn-lt"/>
                          <a:cs typeface="Arial" panose="020B0604020202020204" pitchFamily="34" charset="0"/>
                        </a:rPr>
                        <a:t>puede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ver</a:t>
                      </a:r>
                      <a:r>
                        <a:rPr lang="en-GB" sz="2000" i="1" dirty="0" smtClean="0">
                          <a:latin typeface="+mn-lt"/>
                          <a:cs typeface="Arial" panose="020B0604020202020204" pitchFamily="34" charset="0"/>
                        </a:rPr>
                        <a:t> mucho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fondo</a:t>
                      </a:r>
                      <a:r>
                        <a:rPr lang="en-GB" sz="2000" i="1" dirty="0" smtClean="0">
                          <a:latin typeface="+mn-lt"/>
                          <a:cs typeface="Arial" panose="020B0604020202020204" pitchFamily="34" charset="0"/>
                        </a:rPr>
                        <a:t>, no hay </a:t>
                      </a:r>
                      <a:r>
                        <a:rPr lang="en-GB" sz="2000" i="1" dirty="0" err="1" smtClean="0">
                          <a:latin typeface="+mn-lt"/>
                          <a:cs typeface="Arial" panose="020B0604020202020204" pitchFamily="34" charset="0"/>
                        </a:rPr>
                        <a:t>regalos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ni</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tarta</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807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General</a:t>
                      </a:r>
                      <a:r>
                        <a:rPr lang="en-GB" sz="2000" i="1" baseline="0" dirty="0" smtClean="0">
                          <a:latin typeface="+mn-lt"/>
                          <a:cs typeface="Arial" panose="020B0604020202020204" pitchFamily="34" charset="0"/>
                        </a:rPr>
                        <a:t> </a:t>
                      </a:r>
                      <a:r>
                        <a:rPr lang="en-GB" sz="2000" i="1" baseline="0" dirty="0" smtClean="0">
                          <a:latin typeface="+mn-lt"/>
                          <a:cs typeface="Arial" panose="020B0604020202020204" pitchFamily="34" charset="0"/>
                          <a:sym typeface="Wingdings" panose="05000000000000000000" pitchFamily="2" charset="2"/>
                        </a:rPr>
                        <a:t> specific vocabulary</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i="1" dirty="0" smtClean="0">
                          <a:latin typeface="+mn-lt"/>
                          <a:cs typeface="Arial" panose="020B0604020202020204" pitchFamily="34" charset="0"/>
                        </a:rPr>
                        <a:t>un </a:t>
                      </a:r>
                      <a:r>
                        <a:rPr lang="en-GB" sz="1800" i="1" dirty="0" err="1" smtClean="0">
                          <a:latin typeface="+mn-lt"/>
                          <a:cs typeface="Arial" panose="020B0604020202020204" pitchFamily="34" charset="0"/>
                        </a:rPr>
                        <a:t>grupo</a:t>
                      </a:r>
                      <a:r>
                        <a:rPr lang="en-GB" sz="1800" i="1" baseline="0" dirty="0" smtClean="0">
                          <a:latin typeface="+mn-lt"/>
                          <a:cs typeface="Arial" panose="020B0604020202020204" pitchFamily="34" charset="0"/>
                        </a:rPr>
                        <a:t> de personas </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familia</a:t>
                      </a:r>
                      <a:r>
                        <a:rPr lang="en-GB" sz="1800" i="1" baseline="0" dirty="0" smtClean="0">
                          <a:latin typeface="+mn-lt"/>
                          <a:cs typeface="Arial" panose="020B0604020202020204" pitchFamily="34" charset="0"/>
                          <a:sym typeface="Wingdings" panose="05000000000000000000" pitchFamily="2" charset="2"/>
                        </a:rPr>
                        <a:t>  el padre, la </a:t>
                      </a:r>
                      <a:r>
                        <a:rPr lang="en-GB" sz="1800" i="1" baseline="0" dirty="0" err="1" smtClean="0">
                          <a:latin typeface="+mn-lt"/>
                          <a:cs typeface="Arial" panose="020B0604020202020204" pitchFamily="34" charset="0"/>
                          <a:sym typeface="Wingdings" panose="05000000000000000000" pitchFamily="2" charset="2"/>
                        </a:rPr>
                        <a:t>madre</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chica</a:t>
                      </a:r>
                      <a:r>
                        <a:rPr lang="en-GB" sz="1800" i="1" dirty="0" smtClean="0">
                          <a:latin typeface="+mn-lt"/>
                          <a:cs typeface="Arial" panose="020B0604020202020204" pitchFamily="34" charset="0"/>
                        </a:rPr>
                        <a:t/>
                      </a:r>
                      <a:br>
                        <a:rPr lang="en-GB" sz="1800" i="1" dirty="0" smtClean="0">
                          <a:latin typeface="+mn-lt"/>
                          <a:cs typeface="Arial" panose="020B0604020202020204" pitchFamily="34" charset="0"/>
                        </a:rPr>
                      </a:br>
                      <a:r>
                        <a:rPr lang="en-GB" sz="1800" i="1" dirty="0" smtClean="0">
                          <a:latin typeface="+mn-lt"/>
                          <a:cs typeface="Arial" panose="020B0604020202020204" pitchFamily="34" charset="0"/>
                        </a:rPr>
                        <a:t>un</a:t>
                      </a:r>
                      <a:r>
                        <a:rPr lang="en-GB" sz="1800" i="1" baseline="0" dirty="0" smtClean="0">
                          <a:latin typeface="+mn-lt"/>
                          <a:cs typeface="Arial" panose="020B0604020202020204" pitchFamily="34" charset="0"/>
                        </a:rPr>
                        <a:t> event especial / </a:t>
                      </a:r>
                      <a:r>
                        <a:rPr lang="en-GB" sz="1800" i="1" baseline="0" dirty="0" err="1" smtClean="0">
                          <a:latin typeface="+mn-lt"/>
                          <a:cs typeface="Arial" panose="020B0604020202020204" pitchFamily="34" charset="0"/>
                        </a:rPr>
                        <a:t>una</a:t>
                      </a:r>
                      <a:r>
                        <a:rPr lang="en-GB" sz="1800" i="1" baseline="0" dirty="0" smtClean="0">
                          <a:latin typeface="+mn-lt"/>
                          <a:cs typeface="Arial" panose="020B0604020202020204" pitchFamily="34" charset="0"/>
                        </a:rPr>
                        <a:t> </a:t>
                      </a:r>
                      <a:r>
                        <a:rPr lang="en-GB" sz="1800" i="1" baseline="0" dirty="0" err="1" smtClean="0">
                          <a:latin typeface="+mn-lt"/>
                          <a:cs typeface="Arial" panose="020B0604020202020204" pitchFamily="34" charset="0"/>
                        </a:rPr>
                        <a:t>celebración</a:t>
                      </a:r>
                      <a:r>
                        <a:rPr lang="en-GB" sz="1800" i="1" baseline="0" dirty="0" smtClean="0">
                          <a:latin typeface="+mn-lt"/>
                          <a:cs typeface="Arial" panose="020B0604020202020204" pitchFamily="34" charset="0"/>
                        </a:rPr>
                        <a:t> </a:t>
                      </a:r>
                      <a:r>
                        <a:rPr lang="en-GB" sz="1800" i="1" baseline="0" dirty="0" smtClean="0">
                          <a:latin typeface="+mn-lt"/>
                          <a:cs typeface="Arial" panose="020B0604020202020204" pitchFamily="34" charset="0"/>
                          <a:sym typeface="Wingdings" panose="05000000000000000000" pitchFamily="2" charset="2"/>
                        </a:rPr>
                        <a:t> un </a:t>
                      </a:r>
                      <a:r>
                        <a:rPr lang="en-GB" sz="1800" i="1" baseline="0" dirty="0" err="1" smtClean="0">
                          <a:latin typeface="+mn-lt"/>
                          <a:cs typeface="Arial" panose="020B0604020202020204" pitchFamily="34" charset="0"/>
                          <a:sym typeface="Wingdings" panose="05000000000000000000" pitchFamily="2" charset="2"/>
                        </a:rPr>
                        <a:t>cumpleaños</a:t>
                      </a:r>
                      <a:endParaRPr lang="en-GB" sz="18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268918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solidFill>
                  <a:schemeClr val="bg2">
                    <a:lumMod val="25000"/>
                  </a:schemeClr>
                </a:solidFill>
              </a:rPr>
              <a:t>Reading and listening skills (more explicit from Y7)</a:t>
            </a:r>
          </a:p>
          <a:p>
            <a:r>
              <a:rPr lang="en-GB" dirty="0" smtClean="0"/>
              <a:t>Speaking and writing (with/without support)</a:t>
            </a:r>
          </a:p>
          <a:p>
            <a:r>
              <a:rPr lang="en-GB" dirty="0" smtClean="0">
                <a:solidFill>
                  <a:srgbClr val="FF0066"/>
                </a:solidFill>
              </a:rPr>
              <a:t>Links with the English department </a:t>
            </a:r>
            <a:r>
              <a:rPr lang="en-GB" dirty="0" smtClean="0">
                <a:solidFill>
                  <a:srgbClr val="FF0066"/>
                </a:solidFill>
                <a:sym typeface="Wingdings" panose="05000000000000000000" pitchFamily="2" charset="2"/>
              </a:rPr>
              <a:t> </a:t>
            </a:r>
            <a:endParaRPr lang="en-GB" dirty="0" smtClean="0">
              <a:solidFill>
                <a:srgbClr val="FF0066"/>
              </a:solidFill>
            </a:endParaRPr>
          </a:p>
        </p:txBody>
      </p:sp>
    </p:spTree>
    <p:extLst>
      <p:ext uri="{BB962C8B-B14F-4D97-AF65-F5344CB8AC3E}">
        <p14:creationId xmlns:p14="http://schemas.microsoft.com/office/powerpoint/2010/main" val="1893772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1305709250"/>
              </p:ext>
            </p:extLst>
          </p:nvPr>
        </p:nvGraphicFramePr>
        <p:xfrm>
          <a:off x="188638" y="569616"/>
          <a:ext cx="8722886" cy="6130949"/>
        </p:xfrm>
        <a:graphic>
          <a:graphicData uri="http://schemas.openxmlformats.org/drawingml/2006/table">
            <a:tbl>
              <a:tblPr firstRow="1" bandRow="1"/>
              <a:tblGrid>
                <a:gridCol w="1550735"/>
                <a:gridCol w="3517393"/>
                <a:gridCol w="1827379"/>
                <a:gridCol w="1827379"/>
              </a:tblGrid>
              <a:tr h="7617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Noun </a:t>
                      </a:r>
                    </a:p>
                    <a:p>
                      <a:r>
                        <a:rPr lang="en-GB" sz="1200" i="1" dirty="0" err="1" smtClean="0"/>
                        <a:t>Nombre</a:t>
                      </a:r>
                      <a:r>
                        <a:rPr lang="en-GB" sz="1200" i="1" dirty="0" smtClean="0"/>
                        <a:t>,</a:t>
                      </a:r>
                      <a:r>
                        <a:rPr lang="en-GB" sz="1200" i="1" baseline="0" dirty="0" smtClean="0"/>
                        <a:t> </a:t>
                      </a:r>
                      <a:r>
                        <a:rPr lang="en-GB" sz="1200" i="1" baseline="0" dirty="0" err="1" smtClean="0"/>
                        <a:t>Sustantivo</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noun is a word which can be used after</a:t>
                      </a:r>
                      <a:r>
                        <a:rPr lang="en-GB" sz="1200" baseline="0" dirty="0" smtClean="0"/>
                        <a:t> a determiner. They are words for</a:t>
                      </a:r>
                      <a:r>
                        <a:rPr lang="en-GB" sz="1200" dirty="0" smtClean="0"/>
                        <a:t> a person</a:t>
                      </a:r>
                      <a:r>
                        <a:rPr lang="en-GB" sz="1200" baseline="0" dirty="0" smtClean="0"/>
                        <a:t>, place, thing or idea. In Spanish they are classified as masculine or feminine, and singular or plural.</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un</a:t>
                      </a:r>
                      <a:r>
                        <a:rPr lang="en-GB" sz="1200" baseline="0" dirty="0" smtClean="0"/>
                        <a:t> </a:t>
                      </a:r>
                      <a:r>
                        <a:rPr lang="en-GB" sz="1200" b="1" baseline="0" dirty="0" err="1" smtClean="0"/>
                        <a:t>gato</a:t>
                      </a:r>
                      <a:r>
                        <a:rPr lang="en-GB" sz="1200" baseline="0" dirty="0" smtClean="0"/>
                        <a:t>, </a:t>
                      </a:r>
                      <a:r>
                        <a:rPr lang="en-GB" sz="1200" baseline="0" dirty="0" err="1" smtClean="0"/>
                        <a:t>una</a:t>
                      </a:r>
                      <a:r>
                        <a:rPr lang="en-GB" sz="1200" baseline="0" dirty="0" smtClean="0"/>
                        <a:t> </a:t>
                      </a:r>
                      <a:r>
                        <a:rPr lang="en-GB" sz="1200" b="1" baseline="0" dirty="0" err="1" smtClean="0"/>
                        <a:t>hermana</a:t>
                      </a:r>
                      <a:r>
                        <a:rPr lang="en-GB" sz="1200" baseline="0" dirty="0" smtClean="0"/>
                        <a:t>, </a:t>
                      </a:r>
                      <a:r>
                        <a:rPr lang="en-GB" sz="1200" baseline="0" dirty="0" err="1" smtClean="0"/>
                        <a:t>unos</a:t>
                      </a:r>
                      <a:r>
                        <a:rPr lang="en-GB" sz="1200" baseline="0" dirty="0" smtClean="0"/>
                        <a:t> </a:t>
                      </a:r>
                      <a:r>
                        <a:rPr lang="en-GB" sz="1200" b="1" baseline="0" dirty="0" err="1" smtClean="0"/>
                        <a:t>perros</a:t>
                      </a:r>
                      <a:r>
                        <a:rPr lang="en-GB" sz="1200" baseline="0" dirty="0" smtClean="0"/>
                        <a:t>, </a:t>
                      </a:r>
                      <a:r>
                        <a:rPr lang="en-GB" sz="1200" baseline="0" dirty="0" err="1" smtClean="0"/>
                        <a:t>unas</a:t>
                      </a:r>
                      <a:r>
                        <a:rPr lang="en-GB" sz="1200" baseline="0" dirty="0" smtClean="0"/>
                        <a:t> </a:t>
                      </a:r>
                      <a:r>
                        <a:rPr lang="en-GB" sz="1200" b="1" baseline="0" dirty="0" err="1" smtClean="0"/>
                        <a:t>tías</a:t>
                      </a:r>
                      <a:r>
                        <a:rPr lang="en-GB" sz="1200" baseline="0" dirty="0" smtClean="0"/>
                        <a:t>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a</a:t>
                      </a:r>
                      <a:r>
                        <a:rPr lang="en-GB" sz="1200" b="1" dirty="0" err="1" smtClean="0"/>
                        <a:t>ca</a:t>
                      </a:r>
                      <a:r>
                        <a:rPr lang="en-GB" sz="1200" dirty="0" err="1" smtClean="0"/>
                        <a:t>t</a:t>
                      </a:r>
                      <a:r>
                        <a:rPr lang="en-GB" sz="1200" dirty="0" smtClean="0"/>
                        <a:t>, a </a:t>
                      </a:r>
                      <a:r>
                        <a:rPr lang="en-GB" sz="1200" b="1" dirty="0" smtClean="0"/>
                        <a:t>sister</a:t>
                      </a:r>
                      <a:r>
                        <a:rPr lang="en-GB" sz="1200" dirty="0" smtClean="0"/>
                        <a:t>, some </a:t>
                      </a:r>
                      <a:r>
                        <a:rPr lang="en-GB" sz="1200" b="1" dirty="0" smtClean="0"/>
                        <a:t>dogs</a:t>
                      </a:r>
                      <a:r>
                        <a:rPr lang="en-GB" sz="1200" dirty="0" smtClean="0"/>
                        <a:t>,</a:t>
                      </a:r>
                      <a:r>
                        <a:rPr lang="en-GB" sz="1200" baseline="0" dirty="0" smtClean="0"/>
                        <a:t> some </a:t>
                      </a:r>
                      <a:r>
                        <a:rPr lang="en-GB" sz="1200" b="1" baseline="0" dirty="0" smtClean="0"/>
                        <a:t>aunties</a:t>
                      </a:r>
                      <a:endParaRPr lang="en-GB" sz="12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36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Adjective</a:t>
                      </a:r>
                    </a:p>
                    <a:p>
                      <a:r>
                        <a:rPr lang="en-GB" sz="1200" i="1" dirty="0" err="1" smtClean="0"/>
                        <a:t>Adjetivo</a:t>
                      </a:r>
                      <a:r>
                        <a:rPr lang="en-GB" sz="1200" i="1" baseline="0" dirty="0" smtClean="0"/>
                        <a:t> </a:t>
                      </a:r>
                      <a:endParaRPr lang="en-GB" sz="1200" i="1" dirty="0" smtClean="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 adjective is</a:t>
                      </a:r>
                      <a:r>
                        <a:rPr lang="en-GB" sz="1200" baseline="0" dirty="0" smtClean="0"/>
                        <a:t> used to describe a noun, or after the verb “be”, to add detail. They are often called “describing” words.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alto, </a:t>
                      </a:r>
                      <a:r>
                        <a:rPr lang="en-GB" sz="1200" dirty="0" err="1" smtClean="0"/>
                        <a:t>inteligente</a:t>
                      </a:r>
                      <a:r>
                        <a:rPr lang="en-GB" sz="1200" dirty="0" smtClean="0"/>
                        <a:t>, </a:t>
                      </a:r>
                      <a:r>
                        <a:rPr lang="en-GB" sz="1200" dirty="0" err="1" smtClean="0"/>
                        <a:t>enorme</a:t>
                      </a:r>
                      <a:r>
                        <a:rPr lang="en-GB" sz="1200" dirty="0" smtClean="0"/>
                        <a:t>,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tall, intelligent, enormous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10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Preposition</a:t>
                      </a:r>
                    </a:p>
                    <a:p>
                      <a:r>
                        <a:rPr lang="en-GB" sz="1200" i="1" dirty="0" err="1" smtClean="0"/>
                        <a:t>Preposición</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a:t>
                      </a:r>
                      <a:r>
                        <a:rPr lang="en-GB" sz="1200" baseline="0" dirty="0" smtClean="0"/>
                        <a:t> preposition links a following noun or pronoun to some other word in the sentence.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con, de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to, with, of</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Verb</a:t>
                      </a:r>
                    </a:p>
                    <a:p>
                      <a:r>
                        <a:rPr lang="en-GB" sz="1200" i="1" dirty="0" err="1" smtClean="0"/>
                        <a:t>Verbo</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a:t>
                      </a:r>
                      <a:r>
                        <a:rPr lang="en-GB" sz="1200" baseline="0" dirty="0" smtClean="0"/>
                        <a:t> verb is a word which can be described as having a tense (present/past/future) and an infinitive form. They are often called “doing words”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vivo, </a:t>
                      </a:r>
                      <a:r>
                        <a:rPr lang="en-GB" sz="1200" dirty="0" err="1" smtClean="0"/>
                        <a:t>bebe</a:t>
                      </a:r>
                      <a:r>
                        <a:rPr lang="en-GB" sz="1200" dirty="0" smtClean="0"/>
                        <a:t>,</a:t>
                      </a:r>
                      <a:r>
                        <a:rPr lang="en-GB" sz="1200" baseline="0" dirty="0" smtClean="0"/>
                        <a:t> </a:t>
                      </a:r>
                      <a:r>
                        <a:rPr lang="en-GB" sz="1200" baseline="0" dirty="0" err="1" smtClean="0"/>
                        <a:t>comen</a:t>
                      </a:r>
                      <a:r>
                        <a:rPr lang="en-GB" sz="1200" baseline="0" dirty="0" smtClean="0"/>
                        <a:t>, </a:t>
                      </a:r>
                      <a:r>
                        <a:rPr lang="en-GB" sz="1200" baseline="0" dirty="0" err="1" smtClean="0"/>
                        <a:t>pensamos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 live, he/she drinks,</a:t>
                      </a:r>
                      <a:r>
                        <a:rPr lang="en-GB" sz="1200" baseline="0" dirty="0" smtClean="0"/>
                        <a:t> they eat, we think</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833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Tense</a:t>
                      </a:r>
                    </a:p>
                    <a:p>
                      <a:r>
                        <a:rPr lang="en-GB" sz="1200" i="1" dirty="0" err="1" smtClean="0"/>
                        <a:t>Tiempo</a:t>
                      </a:r>
                      <a:r>
                        <a:rPr lang="en-GB" sz="1200" i="1" baseline="0" dirty="0" smtClean="0"/>
                        <a:t> verbal</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Tense is the choice between present,</a:t>
                      </a:r>
                      <a:r>
                        <a:rPr lang="en-GB" sz="1200" baseline="0" dirty="0" smtClean="0"/>
                        <a:t> past and future verbs.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hablo</a:t>
                      </a:r>
                      <a:r>
                        <a:rPr lang="en-GB" sz="1200" dirty="0" smtClean="0"/>
                        <a:t>, </a:t>
                      </a:r>
                      <a:r>
                        <a:rPr lang="en-GB" sz="1200" dirty="0" err="1" smtClean="0"/>
                        <a:t>voy</a:t>
                      </a:r>
                      <a:r>
                        <a:rPr lang="en-GB" sz="1200" dirty="0" smtClean="0"/>
                        <a:t> a </a:t>
                      </a:r>
                      <a:r>
                        <a:rPr lang="en-GB" sz="1200" dirty="0" err="1" smtClean="0"/>
                        <a:t>hablar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a:t>
                      </a:r>
                      <a:r>
                        <a:rPr lang="en-GB" sz="1200" baseline="0" dirty="0" smtClean="0"/>
                        <a:t> </a:t>
                      </a:r>
                      <a:r>
                        <a:rPr lang="en-GB" sz="1200" b="1" baseline="0" dirty="0" smtClean="0"/>
                        <a:t>speak</a:t>
                      </a:r>
                      <a:r>
                        <a:rPr lang="en-GB" sz="1200" baseline="0" dirty="0" smtClean="0"/>
                        <a:t>, I am </a:t>
                      </a:r>
                      <a:r>
                        <a:rPr lang="en-GB" sz="1200" b="1" baseline="0" dirty="0" smtClean="0"/>
                        <a:t>going to speak</a:t>
                      </a:r>
                      <a:endParaRPr lang="en-GB" sz="12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36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Infinitive</a:t>
                      </a:r>
                    </a:p>
                    <a:p>
                      <a:r>
                        <a:rPr lang="en-GB" sz="1200" i="1" dirty="0" err="1" smtClean="0"/>
                        <a:t>Infinitivo</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The ‘dictionary form’ of the verb, equivalent to “…</a:t>
                      </a:r>
                      <a:r>
                        <a:rPr lang="en-GB" sz="1200" dirty="0" err="1" smtClean="0"/>
                        <a:t>ing</a:t>
                      </a:r>
                      <a:r>
                        <a:rPr lang="en-GB" sz="1200" dirty="0" smtClean="0"/>
                        <a:t>” or “to …” n English. There are 3</a:t>
                      </a:r>
                      <a:r>
                        <a:rPr lang="en-GB" sz="1200" baseline="0" dirty="0" smtClean="0"/>
                        <a:t> types of infinitive in Spanish: -AR, -ER, -IR.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hablar</a:t>
                      </a:r>
                      <a:r>
                        <a:rPr lang="en-GB" sz="1200" baseline="0" dirty="0" smtClean="0"/>
                        <a:t>, comer, </a:t>
                      </a:r>
                      <a:r>
                        <a:rPr lang="en-GB" sz="1200" baseline="0" dirty="0" err="1" smtClean="0"/>
                        <a:t>vivir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to speak, to eat, to live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36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Subject</a:t>
                      </a:r>
                    </a:p>
                    <a:p>
                      <a:r>
                        <a:rPr lang="en-GB" sz="1200" i="1" dirty="0" err="1" smtClean="0"/>
                        <a:t>Sujeto</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The subject</a:t>
                      </a:r>
                      <a:r>
                        <a:rPr lang="en-GB" sz="1200" baseline="0" dirty="0" smtClean="0"/>
                        <a:t> of a verb is the person or thing that is doing (or being) the verb. The form of the verb depends on its subject.</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yo</a:t>
                      </a:r>
                      <a:r>
                        <a:rPr lang="en-GB" sz="1200" dirty="0" smtClean="0"/>
                        <a:t>, </a:t>
                      </a:r>
                      <a:r>
                        <a:rPr lang="en-GB" sz="1200" dirty="0" err="1" smtClean="0"/>
                        <a:t>tú</a:t>
                      </a:r>
                      <a:r>
                        <a:rPr lang="en-GB" sz="1200" dirty="0" smtClean="0"/>
                        <a:t>,</a:t>
                      </a:r>
                      <a:r>
                        <a:rPr lang="en-GB" sz="1200" baseline="0" dirty="0" smtClean="0"/>
                        <a:t> </a:t>
                      </a:r>
                      <a:r>
                        <a:rPr lang="en-GB" sz="1200" baseline="0" dirty="0" err="1" smtClean="0"/>
                        <a:t>él</a:t>
                      </a:r>
                      <a:r>
                        <a:rPr lang="en-GB" sz="1200" baseline="0" dirty="0" smtClean="0"/>
                        <a:t>, </a:t>
                      </a:r>
                      <a:r>
                        <a:rPr lang="en-GB" sz="1200" baseline="0" dirty="0" err="1" smtClean="0"/>
                        <a:t>ella</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 you,</a:t>
                      </a:r>
                      <a:r>
                        <a:rPr lang="en-GB" sz="1200" baseline="0" dirty="0" smtClean="0"/>
                        <a:t> he, she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833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Object</a:t>
                      </a:r>
                    </a:p>
                    <a:p>
                      <a:r>
                        <a:rPr lang="en-GB" sz="1200" i="1" dirty="0" err="1" smtClean="0"/>
                        <a:t>Objeto</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 object is used</a:t>
                      </a:r>
                      <a:r>
                        <a:rPr lang="en-GB" sz="1200" baseline="0" dirty="0" smtClean="0"/>
                        <a:t> with a verb, and shows what the verb is acting on.</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como</a:t>
                      </a:r>
                      <a:r>
                        <a:rPr lang="en-GB" sz="1200" dirty="0" smtClean="0"/>
                        <a:t> </a:t>
                      </a:r>
                      <a:r>
                        <a:rPr lang="en-GB" sz="1200" b="1" dirty="0" smtClean="0"/>
                        <a:t>chocolate</a:t>
                      </a:r>
                      <a:r>
                        <a:rPr lang="en-GB" sz="1200" dirty="0" smtClean="0"/>
                        <a:t>,</a:t>
                      </a:r>
                      <a:r>
                        <a:rPr lang="en-GB" sz="1200" baseline="0" dirty="0" smtClean="0"/>
                        <a:t> lee </a:t>
                      </a:r>
                      <a:r>
                        <a:rPr lang="en-GB" sz="1200" b="1" baseline="0" dirty="0" smtClean="0"/>
                        <a:t>un </a:t>
                      </a:r>
                      <a:r>
                        <a:rPr lang="en-GB" sz="1200" b="1" baseline="0" dirty="0" err="1" smtClean="0"/>
                        <a:t>libro</a:t>
                      </a:r>
                      <a:endParaRPr lang="en-GB" sz="12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smtClean="0"/>
                        <a:t>I</a:t>
                      </a:r>
                      <a:r>
                        <a:rPr lang="en-GB" sz="1200" u="none" baseline="0" dirty="0" smtClean="0"/>
                        <a:t> eat </a:t>
                      </a:r>
                      <a:r>
                        <a:rPr lang="en-GB" sz="1200" b="1" u="none" baseline="0" dirty="0" smtClean="0"/>
                        <a:t>chocolate</a:t>
                      </a:r>
                      <a:r>
                        <a:rPr lang="en-GB" sz="1200" u="none" baseline="0" dirty="0" smtClean="0"/>
                        <a:t>, she reads </a:t>
                      </a:r>
                      <a:r>
                        <a:rPr lang="en-GB" sz="1200" b="1" u="none" baseline="0" dirty="0" smtClean="0"/>
                        <a:t>a book</a:t>
                      </a:r>
                      <a:endParaRPr lang="en-GB" sz="1200" b="1" u="none" dirty="0" smtClean="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10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Adverb</a:t>
                      </a:r>
                    </a:p>
                    <a:p>
                      <a:r>
                        <a:rPr lang="en-GB" sz="1200" i="1" dirty="0" err="1" smtClean="0"/>
                        <a:t>Adverbio</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 adverb is used</a:t>
                      </a:r>
                      <a:r>
                        <a:rPr lang="en-GB" sz="1200" baseline="0" dirty="0" smtClean="0"/>
                        <a:t> to modify (add detail to) a verb, an adjective or another adverb.</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rápidamente</a:t>
                      </a:r>
                      <a:r>
                        <a:rPr lang="en-GB" sz="1200" dirty="0" smtClean="0"/>
                        <a:t>, </a:t>
                      </a:r>
                      <a:r>
                        <a:rPr lang="en-GB" sz="1200" dirty="0" err="1" smtClean="0"/>
                        <a:t>bien</a:t>
                      </a:r>
                      <a:r>
                        <a:rPr lang="en-GB" sz="1200" dirty="0" smtClean="0"/>
                        <a:t>, </a:t>
                      </a:r>
                      <a:r>
                        <a:rPr lang="en-GB" sz="1200" dirty="0" err="1" smtClean="0"/>
                        <a:t>f</a:t>
                      </a:r>
                      <a:r>
                        <a:rPr lang="en-GB" sz="1200" baseline="0" dirty="0" err="1" smtClean="0"/>
                        <a:t>á</a:t>
                      </a:r>
                      <a:r>
                        <a:rPr lang="en-GB" sz="1200" dirty="0" err="1" smtClean="0"/>
                        <a:t>cilmente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quickly, well, easily</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10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Pronoun</a:t>
                      </a:r>
                    </a:p>
                    <a:p>
                      <a:r>
                        <a:rPr lang="en-GB" sz="1200" i="1" dirty="0" err="1" smtClean="0"/>
                        <a:t>Pronombre</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pronoun is</a:t>
                      </a:r>
                      <a:r>
                        <a:rPr lang="en-GB" sz="1200" baseline="0" dirty="0" smtClean="0"/>
                        <a:t> a word which can be used instead of a noun. It is used like a noun.</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lo/la, </a:t>
                      </a:r>
                      <a:r>
                        <a:rPr lang="en-GB" sz="1200" dirty="0" err="1" smtClean="0"/>
                        <a:t>él</a:t>
                      </a:r>
                      <a:r>
                        <a:rPr lang="en-GB" sz="1200" dirty="0" smtClean="0"/>
                        <a:t>, </a:t>
                      </a:r>
                      <a:r>
                        <a:rPr lang="en-GB" sz="1200" dirty="0" err="1" smtClean="0"/>
                        <a:t>nos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it, him,</a:t>
                      </a:r>
                      <a:r>
                        <a:rPr lang="en-GB" sz="1200" baseline="0" dirty="0" smtClean="0"/>
                        <a:t> to us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833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Conjunction</a:t>
                      </a:r>
                    </a:p>
                    <a:p>
                      <a:r>
                        <a:rPr lang="en-GB" sz="1200" i="1" dirty="0" err="1" smtClean="0"/>
                        <a:t>Conjunción</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conjunction</a:t>
                      </a:r>
                      <a:r>
                        <a:rPr lang="en-GB" sz="1200" baseline="0" dirty="0" smtClean="0"/>
                        <a:t> links two words or phrases together.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y,</a:t>
                      </a:r>
                      <a:r>
                        <a:rPr lang="en-GB" sz="1200" baseline="0" dirty="0" smtClean="0"/>
                        <a:t> </a:t>
                      </a:r>
                      <a:r>
                        <a:rPr lang="en-GB" sz="1200" baseline="0" dirty="0" err="1" smtClean="0"/>
                        <a:t>pero</a:t>
                      </a:r>
                      <a:r>
                        <a:rPr lang="en-GB" sz="1200" baseline="0" dirty="0" smtClean="0"/>
                        <a:t>, </a:t>
                      </a:r>
                      <a:r>
                        <a:rPr lang="en-GB" sz="1200" baseline="0" dirty="0" err="1" smtClean="0"/>
                        <a:t>porque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and,</a:t>
                      </a:r>
                      <a:r>
                        <a:rPr lang="en-GB" sz="1200" baseline="0" dirty="0" smtClean="0"/>
                        <a:t> but, because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3" name="Text Box 2"/>
          <p:cNvSpPr txBox="1">
            <a:spLocks noChangeArrowheads="1"/>
          </p:cNvSpPr>
          <p:nvPr/>
        </p:nvSpPr>
        <p:spPr bwMode="auto">
          <a:xfrm>
            <a:off x="44450" y="107950"/>
            <a:ext cx="8237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dirty="0" smtClean="0">
                <a:solidFill>
                  <a:prstClr val="black"/>
                </a:solidFill>
                <a:latin typeface="Calibri" panose="020F0502020204030204"/>
              </a:rPr>
              <a:t>Grammar: Key terms</a:t>
            </a:r>
            <a:endParaRPr lang="en-GB" altLang="en-US" sz="2000" b="1" dirty="0">
              <a:solidFill>
                <a:prstClr val="black"/>
              </a:solidFill>
              <a:latin typeface="Calibri" panose="020F0502020204030204"/>
            </a:endParaRPr>
          </a:p>
        </p:txBody>
      </p:sp>
    </p:spTree>
    <p:extLst>
      <p:ext uri="{BB962C8B-B14F-4D97-AF65-F5344CB8AC3E}">
        <p14:creationId xmlns:p14="http://schemas.microsoft.com/office/powerpoint/2010/main" val="144073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188640" y="755584"/>
          <a:ext cx="7975057" cy="5856230"/>
        </p:xfrm>
        <a:graphic>
          <a:graphicData uri="http://schemas.openxmlformats.org/drawingml/2006/table">
            <a:tbl>
              <a:tblPr/>
              <a:tblGrid>
                <a:gridCol w="5211034"/>
                <a:gridCol w="335424"/>
                <a:gridCol w="335424"/>
                <a:gridCol w="335424"/>
                <a:gridCol w="1757751"/>
              </a:tblGrid>
              <a:tr h="316893">
                <a:tc>
                  <a:txBody>
                    <a:bodyPr/>
                    <a:lstStyle/>
                    <a:p>
                      <a:pPr algn="l" rtl="0" fontAlgn="b"/>
                      <a:endParaRPr lang="en-GB" sz="1800" b="1" i="0" u="none" strike="noStrike" dirty="0">
                        <a:solidFill>
                          <a:srgbClr val="000000"/>
                        </a:solidFill>
                        <a:effectLst/>
                        <a:latin typeface="Arial" panose="020B0604020202020204" pitchFamily="34"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Au 1</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Au 2</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Au 3</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dirty="0" smtClean="0">
                          <a:solidFill>
                            <a:srgbClr val="000000"/>
                          </a:solidFill>
                          <a:effectLst/>
                          <a:latin typeface="Arial" panose="020B0604020202020204" pitchFamily="34" charset="0"/>
                        </a:rPr>
                        <a:t>Booklet page</a:t>
                      </a:r>
                      <a:r>
                        <a:rPr lang="en-GB" sz="1100" b="1" i="0" u="none" strike="noStrike" baseline="0" dirty="0" smtClean="0">
                          <a:solidFill>
                            <a:srgbClr val="000000"/>
                          </a:solidFill>
                          <a:effectLst/>
                          <a:latin typeface="Arial" panose="020B0604020202020204" pitchFamily="34" charset="0"/>
                        </a:rPr>
                        <a:t> number</a:t>
                      </a:r>
                      <a:endParaRPr lang="en-GB" sz="1100" b="1"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rPr>
                        <a:t> 1.  spell key topic words accurately.</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pp.19</a:t>
                      </a:r>
                      <a:r>
                        <a:rPr lang="en-GB" sz="1400" b="0" i="0" u="none" strike="noStrike" baseline="0" dirty="0" smtClean="0">
                          <a:solidFill>
                            <a:srgbClr val="000000"/>
                          </a:solidFill>
                          <a:effectLst/>
                          <a:latin typeface="Arial" panose="020B0604020202020204" pitchFamily="34" charset="0"/>
                        </a:rPr>
                        <a:t> – 31</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anose="020B0604020202020204" pitchFamily="34" charset="0"/>
                        </a:rPr>
                        <a:t> 2. </a:t>
                      </a:r>
                      <a:r>
                        <a:rPr kumimoji="0" lang="en-GB" sz="1600" b="0" i="0" u="none" strike="noStrike" kern="0" cap="none" spc="0" normalizeH="0" baseline="0" noProof="0" dirty="0" smtClean="0">
                          <a:ln>
                            <a:noFill/>
                          </a:ln>
                          <a:solidFill>
                            <a:prstClr val="black"/>
                          </a:solidFill>
                          <a:effectLst/>
                          <a:uLnTx/>
                          <a:uFillTx/>
                        </a:rPr>
                        <a:t>use adjectives correctly (agreement and position).</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p.48</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anose="020B0604020202020204" pitchFamily="34" charset="0"/>
                        </a:rPr>
                        <a:t> 3. </a:t>
                      </a:r>
                      <a:r>
                        <a:rPr kumimoji="0" lang="en-GB" sz="1600" b="0" i="0" u="none" strike="noStrike" kern="0" cap="none" spc="0" normalizeH="0" baseline="0" noProof="0" dirty="0" smtClean="0">
                          <a:ln>
                            <a:noFill/>
                          </a:ln>
                          <a:solidFill>
                            <a:prstClr val="black"/>
                          </a:solidFill>
                          <a:effectLst/>
                          <a:uLnTx/>
                          <a:uFillTx/>
                        </a:rPr>
                        <a:t>use </a:t>
                      </a:r>
                      <a:r>
                        <a:rPr lang="en-GB" sz="1600" kern="0" dirty="0" smtClean="0">
                          <a:solidFill>
                            <a:prstClr val="black"/>
                          </a:solidFill>
                        </a:rPr>
                        <a:t>correct determiners</a:t>
                      </a:r>
                      <a:r>
                        <a:rPr kumimoji="0" lang="en-GB" sz="1600" b="0" i="0" u="none" strike="noStrike" kern="0" cap="none" spc="0" normalizeH="0" baseline="0" noProof="0" dirty="0" smtClean="0">
                          <a:ln>
                            <a:noFill/>
                          </a:ln>
                          <a:solidFill>
                            <a:prstClr val="black"/>
                          </a:solidFill>
                          <a:effectLst/>
                          <a:uLnTx/>
                          <a:uFillTx/>
                        </a:rPr>
                        <a:t> (definite and indefinite article).</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p.40</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anose="020B0604020202020204" pitchFamily="34" charset="0"/>
                        </a:rPr>
                        <a:t> 4. </a:t>
                      </a:r>
                      <a:r>
                        <a:rPr kumimoji="0" lang="en-GB" sz="1600" b="0" i="0" u="none" strike="noStrike" kern="0" cap="none" spc="0" normalizeH="0" baseline="0" noProof="0" dirty="0" smtClean="0">
                          <a:ln>
                            <a:noFill/>
                          </a:ln>
                          <a:solidFill>
                            <a:prstClr val="black"/>
                          </a:solidFill>
                          <a:effectLst/>
                          <a:uLnTx/>
                          <a:uFillTx/>
                        </a:rPr>
                        <a:t>agree verb and subject.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p.42</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gridSpan="4">
                  <a:txBody>
                    <a:bodyPr/>
                    <a:lstStyle/>
                    <a:p>
                      <a:pPr algn="l" rtl="0" fontAlgn="b"/>
                      <a:endParaRPr lang="en-GB" sz="1600" b="0" i="0" u="none" strike="noStrike" dirty="0">
                        <a:solidFill>
                          <a:srgbClr val="000000"/>
                        </a:solidFill>
                        <a:effectLst/>
                        <a:latin typeface="Arial" panose="020B0604020202020204" pitchFamily="34" charset="0"/>
                      </a:endParaRPr>
                    </a:p>
                  </a:txBody>
                  <a:tcPr marL="6447" marR="6447" marT="64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b"/>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b"/>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b"/>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GB" sz="1600" b="0" i="0" u="none" strike="noStrike" dirty="0">
                        <a:solidFill>
                          <a:srgbClr val="000000"/>
                        </a:solidFill>
                        <a:effectLst/>
                        <a:latin typeface="Arial" panose="020B0604020202020204" pitchFamily="34"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500" b="0" i="0" u="none" strike="noStrike" dirty="0" smtClean="0">
                          <a:solidFill>
                            <a:srgbClr val="000000"/>
                          </a:solidFill>
                          <a:effectLst/>
                          <a:latin typeface="Arial" panose="020B0604020202020204" pitchFamily="34" charset="0"/>
                        </a:rPr>
                        <a:t> 5. </a:t>
                      </a:r>
                      <a:r>
                        <a:rPr kumimoji="0" lang="en-GB" sz="1500" b="0" i="0" u="none" strike="noStrike" kern="0" cap="none" spc="0" normalizeH="0" baseline="0" noProof="0" dirty="0" smtClean="0">
                          <a:ln>
                            <a:noFill/>
                          </a:ln>
                          <a:solidFill>
                            <a:prstClr val="black"/>
                          </a:solidFill>
                          <a:effectLst/>
                          <a:uLnTx/>
                          <a:uFillTx/>
                        </a:rPr>
                        <a:t>use different forms of the irregular verbs </a:t>
                      </a:r>
                      <a:r>
                        <a:rPr kumimoji="0" lang="en-GB" sz="1500" b="0" i="1" u="none" strike="noStrike" kern="0" cap="none" spc="0" normalizeH="0" baseline="0" noProof="0" dirty="0" err="1" smtClean="0">
                          <a:ln>
                            <a:noFill/>
                          </a:ln>
                          <a:solidFill>
                            <a:prstClr val="black"/>
                          </a:solidFill>
                          <a:effectLst/>
                          <a:uLnTx/>
                          <a:uFillTx/>
                        </a:rPr>
                        <a:t>ser</a:t>
                      </a:r>
                      <a:r>
                        <a:rPr kumimoji="0" lang="en-GB" sz="1500" b="0" i="1" u="none" strike="noStrike" kern="0" cap="none" spc="0" normalizeH="0" baseline="0" noProof="0" dirty="0" smtClean="0">
                          <a:ln>
                            <a:noFill/>
                          </a:ln>
                          <a:solidFill>
                            <a:prstClr val="black"/>
                          </a:solidFill>
                          <a:effectLst/>
                          <a:uLnTx/>
                          <a:uFillTx/>
                        </a:rPr>
                        <a:t> </a:t>
                      </a:r>
                      <a:r>
                        <a:rPr kumimoji="0" lang="en-GB" sz="1500" b="0" i="0" u="none" strike="noStrike" kern="0" cap="none" spc="0" normalizeH="0" baseline="0" noProof="0" dirty="0" smtClean="0">
                          <a:ln>
                            <a:noFill/>
                          </a:ln>
                          <a:solidFill>
                            <a:prstClr val="black"/>
                          </a:solidFill>
                          <a:effectLst/>
                          <a:uLnTx/>
                          <a:uFillTx/>
                        </a:rPr>
                        <a:t>and </a:t>
                      </a:r>
                      <a:r>
                        <a:rPr kumimoji="0" lang="en-GB" sz="1500" b="0" i="1" u="none" strike="noStrike" kern="0" cap="none" spc="0" normalizeH="0" baseline="0" noProof="0" dirty="0" err="1" smtClean="0">
                          <a:ln>
                            <a:noFill/>
                          </a:ln>
                          <a:solidFill>
                            <a:prstClr val="black"/>
                          </a:solidFill>
                          <a:effectLst/>
                          <a:uLnTx/>
                          <a:uFillTx/>
                        </a:rPr>
                        <a:t>tener</a:t>
                      </a:r>
                      <a:r>
                        <a:rPr kumimoji="0" lang="en-GB" sz="1500" b="0" i="1" u="none" strike="noStrike" kern="0" cap="none" spc="0" normalizeH="0" baseline="0" noProof="0" dirty="0" smtClean="0">
                          <a:ln>
                            <a:noFill/>
                          </a:ln>
                          <a:solidFill>
                            <a:prstClr val="black"/>
                          </a:solidFill>
                          <a:effectLst/>
                          <a:uLnTx/>
                          <a:uFillTx/>
                        </a:rPr>
                        <a: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p.44</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6.</a:t>
                      </a:r>
                      <a:r>
                        <a:rPr lang="en-US" sz="1500" b="0" i="0" u="none" strike="noStrike" baseline="0" dirty="0" smtClean="0">
                          <a:solidFill>
                            <a:srgbClr val="000000"/>
                          </a:solidFill>
                          <a:effectLst/>
                          <a:latin typeface="Arial" panose="020B0604020202020204" pitchFamily="34" charset="0"/>
                        </a:rPr>
                        <a:t> </a:t>
                      </a:r>
                      <a:r>
                        <a:rPr kumimoji="0" lang="en-GB" sz="1500" b="0" i="0" u="none" strike="noStrike" kern="0" cap="none" spc="0" normalizeH="0" baseline="0" noProof="0" dirty="0" smtClean="0">
                          <a:ln>
                            <a:noFill/>
                          </a:ln>
                          <a:solidFill>
                            <a:prstClr val="black"/>
                          </a:solidFill>
                          <a:effectLst/>
                          <a:uLnTx/>
                          <a:uFillTx/>
                        </a:rPr>
                        <a:t>use conjunctions to structure my writing (</a:t>
                      </a:r>
                      <a:r>
                        <a:rPr kumimoji="0" lang="en-GB" sz="1500" b="0" i="1" u="none" strike="noStrike" kern="0" cap="none" spc="0" normalizeH="0" baseline="0" noProof="0" dirty="0" smtClean="0">
                          <a:ln>
                            <a:noFill/>
                          </a:ln>
                          <a:solidFill>
                            <a:prstClr val="black"/>
                          </a:solidFill>
                          <a:effectLst/>
                          <a:uLnTx/>
                          <a:uFillTx/>
                        </a:rPr>
                        <a:t>y, </a:t>
                      </a:r>
                      <a:r>
                        <a:rPr kumimoji="0" lang="en-GB" sz="1500" b="0" i="1" u="none" strike="noStrike" kern="0" cap="none" spc="0" normalizeH="0" baseline="0" noProof="0" dirty="0" err="1" smtClean="0">
                          <a:ln>
                            <a:noFill/>
                          </a:ln>
                          <a:solidFill>
                            <a:prstClr val="black"/>
                          </a:solidFill>
                          <a:effectLst/>
                          <a:uLnTx/>
                          <a:uFillTx/>
                        </a:rPr>
                        <a:t>también</a:t>
                      </a:r>
                      <a:r>
                        <a:rPr kumimoji="0" lang="en-GB" sz="1500" b="0" i="1" u="none" strike="noStrike" kern="0" cap="none" spc="0" normalizeH="0" baseline="0" noProof="0" dirty="0" smtClean="0">
                          <a:ln>
                            <a:noFill/>
                          </a:ln>
                          <a:solidFill>
                            <a:prstClr val="black"/>
                          </a:solidFill>
                          <a:effectLst/>
                          <a:uLnTx/>
                          <a:uFillTx/>
                        </a:rPr>
                        <a:t>, </a:t>
                      </a:r>
                      <a:r>
                        <a:rPr kumimoji="0" lang="en-GB" sz="1500" b="0" i="1" u="none" strike="noStrike" kern="0" cap="none" spc="0" normalizeH="0" baseline="0" noProof="0" dirty="0" err="1" smtClean="0">
                          <a:ln>
                            <a:noFill/>
                          </a:ln>
                          <a:solidFill>
                            <a:prstClr val="black"/>
                          </a:solidFill>
                          <a:effectLst/>
                          <a:uLnTx/>
                          <a:uFillTx/>
                        </a:rPr>
                        <a:t>pero</a:t>
                      </a:r>
                      <a:r>
                        <a:rPr kumimoji="0" lang="en-GB" sz="1500" b="0" i="0" u="none" strike="noStrike" kern="0" cap="none" spc="0" normalizeH="0" baseline="0" noProof="0" dirty="0" smtClean="0">
                          <a:ln>
                            <a:noFill/>
                          </a:ln>
                          <a:solidFill>
                            <a:prstClr val="black"/>
                          </a:solidFill>
                          <a:effectLst/>
                          <a:uLnTx/>
                          <a:uFillTx/>
                        </a:rPr>
                        <a: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p.16</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7. </a:t>
                      </a:r>
                      <a:r>
                        <a:rPr kumimoji="0" lang="en-GB" sz="1500" b="0" i="0" u="none" strike="noStrike" kern="0" cap="none" spc="0" normalizeH="0" baseline="0" noProof="0" dirty="0" smtClean="0">
                          <a:ln>
                            <a:noFill/>
                          </a:ln>
                          <a:solidFill>
                            <a:prstClr val="black"/>
                          </a:solidFill>
                          <a:effectLst/>
                          <a:uLnTx/>
                          <a:uFillTx/>
                        </a:rPr>
                        <a:t>use a range of key regular verbs in the 3</a:t>
                      </a:r>
                      <a:r>
                        <a:rPr kumimoji="0" lang="en-GB" sz="1500" b="0" i="0" u="none" strike="noStrike" kern="0" cap="none" spc="0" normalizeH="0" baseline="30000" noProof="0" dirty="0" smtClean="0">
                          <a:ln>
                            <a:noFill/>
                          </a:ln>
                          <a:solidFill>
                            <a:prstClr val="black"/>
                          </a:solidFill>
                          <a:effectLst/>
                          <a:uLnTx/>
                          <a:uFillTx/>
                        </a:rPr>
                        <a:t>rd</a:t>
                      </a:r>
                      <a:r>
                        <a:rPr kumimoji="0" lang="en-GB" sz="1500" b="0" i="0" u="none" strike="noStrike" kern="0" cap="none" spc="0" normalizeH="0" baseline="0" noProof="0" dirty="0" smtClean="0">
                          <a:ln>
                            <a:noFill/>
                          </a:ln>
                          <a:solidFill>
                            <a:prstClr val="black"/>
                          </a:solidFill>
                          <a:effectLst/>
                          <a:uLnTx/>
                          <a:uFillTx/>
                        </a:rPr>
                        <a:t> person singular.</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p.42-3</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8. </a:t>
                      </a:r>
                      <a:r>
                        <a:rPr kumimoji="0" lang="en-GB" sz="1500" b="0" i="0" u="none" strike="noStrike" kern="0" cap="none" spc="0" normalizeH="0" baseline="0" noProof="0" dirty="0" smtClean="0">
                          <a:ln>
                            <a:noFill/>
                          </a:ln>
                          <a:solidFill>
                            <a:prstClr val="black"/>
                          </a:solidFill>
                          <a:effectLst/>
                          <a:uLnTx/>
                          <a:uFillTx/>
                        </a:rPr>
                        <a:t>give my opinion and extend it with a reason.</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p.16 / p.50</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9. </a:t>
                      </a:r>
                      <a:r>
                        <a:rPr kumimoji="0" lang="en-GB" sz="1500" b="0" i="0" u="none" strike="noStrike" kern="0" cap="none" spc="0" normalizeH="0" baseline="0" noProof="0" dirty="0" smtClean="0">
                          <a:ln>
                            <a:noFill/>
                          </a:ln>
                          <a:solidFill>
                            <a:prstClr val="black"/>
                          </a:solidFill>
                          <a:effectLst/>
                          <a:uLnTx/>
                          <a:uFillTx/>
                        </a:rPr>
                        <a:t>form yes/no questions in the present tense.</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p.42-44</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10. </a:t>
                      </a:r>
                      <a:r>
                        <a:rPr kumimoji="0" lang="en-GB" sz="1500" b="0" i="0" u="none" strike="noStrike" kern="0" cap="none" spc="0" normalizeH="0" baseline="0" noProof="0" dirty="0" smtClean="0">
                          <a:ln>
                            <a:noFill/>
                          </a:ln>
                          <a:solidFill>
                            <a:prstClr val="black"/>
                          </a:solidFill>
                          <a:effectLst/>
                          <a:uLnTx/>
                          <a:uFillTx/>
                        </a:rPr>
                        <a:t>form key WH- questions (open questions).</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p.2 and p.7</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11. </a:t>
                      </a:r>
                      <a:r>
                        <a:rPr kumimoji="0" lang="en-GB" sz="1500" b="0" i="0" u="none" strike="noStrike" kern="0" cap="none" spc="0" normalizeH="0" baseline="0" noProof="0" dirty="0" smtClean="0">
                          <a:ln>
                            <a:noFill/>
                          </a:ln>
                          <a:solidFill>
                            <a:prstClr val="black"/>
                          </a:solidFill>
                          <a:effectLst/>
                          <a:uLnTx/>
                          <a:uFillTx/>
                        </a:rPr>
                        <a:t>use adverbs</a:t>
                      </a:r>
                      <a:r>
                        <a:rPr kumimoji="0" lang="en-GB" sz="1500" b="0" i="0" u="none" strike="noStrike" kern="0" cap="none" spc="0" normalizeH="0" noProof="0" dirty="0" smtClean="0">
                          <a:ln>
                            <a:noFill/>
                          </a:ln>
                          <a:solidFill>
                            <a:prstClr val="black"/>
                          </a:solidFill>
                          <a:effectLst/>
                          <a:uLnTx/>
                          <a:uFillTx/>
                        </a:rPr>
                        <a:t> (</a:t>
                      </a:r>
                      <a:r>
                        <a:rPr kumimoji="0" lang="en-GB" sz="1500" b="0" i="0" u="none" strike="noStrike" kern="0" cap="none" spc="0" normalizeH="0" baseline="0" noProof="0" dirty="0" smtClean="0">
                          <a:ln>
                            <a:noFill/>
                          </a:ln>
                          <a:solidFill>
                            <a:prstClr val="black"/>
                          </a:solidFill>
                          <a:effectLst/>
                          <a:uLnTx/>
                          <a:uFillTx/>
                        </a:rPr>
                        <a:t>intensifiers) in my writing</a:t>
                      </a:r>
                      <a:br>
                        <a:rPr kumimoji="0" lang="en-GB" sz="1500" b="0" i="0" u="none" strike="noStrike" kern="0" cap="none" spc="0" normalizeH="0" baseline="0" noProof="0" dirty="0" smtClean="0">
                          <a:ln>
                            <a:noFill/>
                          </a:ln>
                          <a:solidFill>
                            <a:prstClr val="black"/>
                          </a:solidFill>
                          <a:effectLst/>
                          <a:uLnTx/>
                          <a:uFillTx/>
                        </a:rPr>
                      </a:br>
                      <a:r>
                        <a:rPr kumimoji="0" lang="en-GB" sz="1500" b="0" i="0" u="none" strike="noStrike" kern="0" cap="none" spc="0" normalizeH="0" baseline="0" noProof="0" dirty="0" smtClean="0">
                          <a:ln>
                            <a:noFill/>
                          </a:ln>
                          <a:solidFill>
                            <a:prstClr val="black"/>
                          </a:solidFill>
                          <a:effectLst/>
                          <a:uLnTx/>
                          <a:uFillTx/>
                        </a:rPr>
                        <a:t> (</a:t>
                      </a:r>
                      <a:r>
                        <a:rPr kumimoji="0" lang="en-GB" sz="1500" b="0" i="1" u="none" strike="noStrike" kern="0" cap="none" spc="0" normalizeH="0" baseline="0" noProof="0" dirty="0" err="1" smtClean="0">
                          <a:ln>
                            <a:noFill/>
                          </a:ln>
                          <a:solidFill>
                            <a:prstClr val="black"/>
                          </a:solidFill>
                          <a:effectLst/>
                          <a:uLnTx/>
                          <a:uFillTx/>
                        </a:rPr>
                        <a:t>muy</a:t>
                      </a:r>
                      <a:r>
                        <a:rPr kumimoji="0" lang="en-GB" sz="1500" b="0" i="1" u="none" strike="noStrike" kern="0" cap="none" spc="0" normalizeH="0" baseline="0" noProof="0" dirty="0" smtClean="0">
                          <a:ln>
                            <a:noFill/>
                          </a:ln>
                          <a:solidFill>
                            <a:prstClr val="black"/>
                          </a:solidFill>
                          <a:effectLst/>
                          <a:uLnTx/>
                          <a:uFillTx/>
                        </a:rPr>
                        <a:t>, un </a:t>
                      </a:r>
                      <a:r>
                        <a:rPr kumimoji="0" lang="en-GB" sz="1500" b="0" i="1" u="none" strike="noStrike" kern="0" cap="none" spc="0" normalizeH="0" baseline="0" noProof="0" dirty="0" err="1" smtClean="0">
                          <a:ln>
                            <a:noFill/>
                          </a:ln>
                          <a:solidFill>
                            <a:prstClr val="black"/>
                          </a:solidFill>
                          <a:effectLst/>
                          <a:uLnTx/>
                          <a:uFillTx/>
                        </a:rPr>
                        <a:t>poco</a:t>
                      </a:r>
                      <a:r>
                        <a:rPr kumimoji="0" lang="en-GB" sz="1500" b="0" i="1" u="none" strike="noStrike" kern="0" cap="none" spc="0" normalizeH="0" baseline="0" noProof="0" dirty="0" smtClean="0">
                          <a:ln>
                            <a:noFill/>
                          </a:ln>
                          <a:solidFill>
                            <a:prstClr val="black"/>
                          </a:solidFill>
                          <a:effectLst/>
                          <a:uLnTx/>
                          <a:uFillTx/>
                        </a:rPr>
                        <a:t>, </a:t>
                      </a:r>
                      <a:r>
                        <a:rPr kumimoji="0" lang="en-GB" sz="1500" b="0" i="1" u="none" strike="noStrike" kern="0" cap="none" spc="0" normalizeH="0" baseline="0" noProof="0" dirty="0" err="1" smtClean="0">
                          <a:ln>
                            <a:noFill/>
                          </a:ln>
                          <a:solidFill>
                            <a:prstClr val="black"/>
                          </a:solidFill>
                          <a:effectLst/>
                          <a:uLnTx/>
                          <a:uFillTx/>
                        </a:rPr>
                        <a:t>bastante</a:t>
                      </a:r>
                      <a:r>
                        <a:rPr kumimoji="0" lang="en-GB" sz="1500" b="0" i="0" u="none" strike="noStrike" kern="0" cap="none" spc="0" normalizeH="0" baseline="0" noProof="0" dirty="0" smtClean="0">
                          <a:ln>
                            <a:noFill/>
                          </a:ln>
                          <a:solidFill>
                            <a:prstClr val="black"/>
                          </a:solidFill>
                          <a:effectLst/>
                          <a:uLnTx/>
                          <a:uFillTx/>
                        </a:rPr>
                        <a: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p.16</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algn="l" fontAlgn="ctr"/>
                      <a:r>
                        <a:rPr lang="en-GB" sz="1600" b="0" i="0" u="none" strike="noStrike" dirty="0">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400" b="0" i="0" u="none" strike="noStrike">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400" b="0" i="0" u="none" strike="noStrike">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400" b="0" i="0" u="none" strike="noStrike">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400" b="0" i="0" u="none" strike="noStrike" dirty="0">
                        <a:solidFill>
                          <a:srgbClr val="000000"/>
                        </a:solidFill>
                        <a:effectLst/>
                        <a:latin typeface="Arial" panose="020B0604020202020204" pitchFamily="34" charset="0"/>
                      </a:endParaRP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lang="en-US" sz="1400" b="0" i="0" u="none" strike="noStrike" dirty="0">
                          <a:solidFill>
                            <a:srgbClr val="000000"/>
                          </a:solidFill>
                          <a:effectLst/>
                          <a:latin typeface="Arial" panose="020B0604020202020204" pitchFamily="34" charset="0"/>
                        </a:rPr>
                        <a:t> *1  </a:t>
                      </a: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use a greater range of conjunctions.</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p.16</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08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rPr>
                        <a:t> *2  </a:t>
                      </a:r>
                      <a:r>
                        <a:rPr lang="en-GB" sz="1400" b="0" i="0" u="none" strike="noStrike" kern="0" dirty="0" smtClean="0">
                          <a:solidFill>
                            <a:prstClr val="black"/>
                          </a:solidFill>
                          <a:effectLst/>
                          <a:latin typeface="Segoe Print" panose="02000600000000000000" pitchFamily="2" charset="0"/>
                        </a:rPr>
                        <a:t>u</a:t>
                      </a:r>
                      <a:r>
                        <a:rPr lang="en-GB" sz="1400" kern="0" dirty="0" smtClean="0">
                          <a:solidFill>
                            <a:prstClr val="black"/>
                          </a:solidFill>
                          <a:latin typeface="Segoe Print" panose="02000600000000000000" pitchFamily="2" charset="0"/>
                        </a:rPr>
                        <a:t>se more varied </a:t>
                      </a: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opinions and reasons</a:t>
                      </a:r>
                      <a:r>
                        <a:rPr kumimoji="0" lang="en-US" sz="1400" b="0" i="0" u="none" strike="noStrike" kern="1200" cap="none" spc="0" normalizeH="0" baseline="0" noProof="0" dirty="0" smtClean="0">
                          <a:ln>
                            <a:noFill/>
                          </a:ln>
                          <a:solidFill>
                            <a:srgbClr val="000000"/>
                          </a:solidFill>
                          <a:effectLst/>
                          <a:uLnTx/>
                          <a:uFillTx/>
                          <a:latin typeface="Arial" panose="020B0604020202020204" pitchFamily="34" charset="0"/>
                        </a:rPr>
                        <a:t>.</a:t>
                      </a:r>
                      <a:endPar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p.16 / p.27</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lang="en-US" sz="1400" b="0" i="0" u="none" strike="noStrike" baseline="0" dirty="0">
                          <a:solidFill>
                            <a:srgbClr val="000000"/>
                          </a:solidFill>
                          <a:effectLst/>
                          <a:latin typeface="Arial" panose="020B0604020202020204" pitchFamily="34" charset="0"/>
                        </a:rPr>
                        <a:t> </a:t>
                      </a:r>
                      <a:r>
                        <a:rPr lang="en-US" sz="1400" b="0" i="0" u="none" strike="noStrike" dirty="0" smtClean="0">
                          <a:solidFill>
                            <a:srgbClr val="000000"/>
                          </a:solidFill>
                          <a:effectLst/>
                          <a:latin typeface="Arial" panose="020B0604020202020204" pitchFamily="34" charset="0"/>
                        </a:rPr>
                        <a:t>*</a:t>
                      </a:r>
                      <a:r>
                        <a:rPr lang="en-US" sz="1400" b="0" i="0" u="none" strike="noStrike" dirty="0">
                          <a:solidFill>
                            <a:srgbClr val="000000"/>
                          </a:solidFill>
                          <a:effectLst/>
                          <a:latin typeface="Arial" panose="020B0604020202020204" pitchFamily="34" charset="0"/>
                        </a:rPr>
                        <a:t>3  </a:t>
                      </a:r>
                      <a:r>
                        <a:rPr lang="en-GB" sz="1400" b="0" i="0" u="none" strike="noStrike" kern="0" dirty="0" smtClean="0">
                          <a:solidFill>
                            <a:prstClr val="black"/>
                          </a:solidFill>
                          <a:effectLst/>
                          <a:latin typeface="Segoe Print" panose="02000600000000000000" pitchFamily="2" charset="0"/>
                        </a:rPr>
                        <a:t>r</a:t>
                      </a:r>
                      <a:r>
                        <a:rPr lang="en-GB" sz="1400" kern="0" dirty="0" smtClean="0">
                          <a:solidFill>
                            <a:prstClr val="black"/>
                          </a:solidFill>
                          <a:latin typeface="Segoe Print" panose="02000600000000000000" pitchFamily="2" charset="0"/>
                        </a:rPr>
                        <a:t>efer to others.</a:t>
                      </a:r>
                      <a:endPar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p.42</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 *4 include additional tenses.</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p.51-52</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smtClean="0">
                          <a:ln>
                            <a:noFill/>
                          </a:ln>
                          <a:solidFill>
                            <a:srgbClr val="000000"/>
                          </a:solidFill>
                          <a:effectLst/>
                          <a:uLnTx/>
                          <a:uFillTx/>
                          <a:latin typeface="Arial" panose="020B0604020202020204" pitchFamily="34" charset="0"/>
                        </a:rPr>
                        <a:t> *5 u</a:t>
                      </a: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se adjectives / adverbs for extra detail.</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p.20</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902">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 *6 use a dictionary/vocab guide to find “new” language not yet taught (80/20).</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dirty="0">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pp.19 - 31</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4821992" y="86413"/>
            <a:ext cx="508473" cy="553998"/>
          </a:xfrm>
          <a:prstGeom prst="rect">
            <a:avLst/>
          </a:prstGeom>
          <a:noFill/>
        </p:spPr>
        <p:txBody>
          <a:bodyPr wrap="none" rtlCol="0">
            <a:spAutoFit/>
          </a:bodyPr>
          <a:lstStyle/>
          <a:p>
            <a:pPr>
              <a:defRPr/>
            </a:pPr>
            <a:r>
              <a:rPr lang="en-GB" sz="3000" kern="0" dirty="0">
                <a:solidFill>
                  <a:prstClr val="black"/>
                </a:solidFill>
                <a:sym typeface="Wingdings" panose="05000000000000000000" pitchFamily="2" charset="2"/>
              </a:rPr>
              <a:t></a:t>
            </a:r>
            <a:endParaRPr lang="en-GB" sz="3000" kern="0" dirty="0">
              <a:solidFill>
                <a:prstClr val="black"/>
              </a:solidFill>
            </a:endParaRPr>
          </a:p>
        </p:txBody>
      </p:sp>
      <p:sp>
        <p:nvSpPr>
          <p:cNvPr id="9" name="TextBox 8"/>
          <p:cNvSpPr txBox="1"/>
          <p:nvPr/>
        </p:nvSpPr>
        <p:spPr>
          <a:xfrm>
            <a:off x="6838216" y="29068"/>
            <a:ext cx="372218" cy="553998"/>
          </a:xfrm>
          <a:prstGeom prst="rect">
            <a:avLst/>
          </a:prstGeom>
          <a:noFill/>
        </p:spPr>
        <p:txBody>
          <a:bodyPr wrap="none" rtlCol="0">
            <a:spAutoFit/>
          </a:bodyPr>
          <a:lstStyle/>
          <a:p>
            <a:pPr>
              <a:defRPr/>
            </a:pPr>
            <a:r>
              <a:rPr lang="en-GB" sz="3000" b="1" kern="0" dirty="0">
                <a:solidFill>
                  <a:prstClr val="black"/>
                </a:solidFill>
                <a:sym typeface="Wingdings" panose="05000000000000000000" pitchFamily="2" charset="2"/>
              </a:rPr>
              <a:t>T</a:t>
            </a:r>
            <a:endParaRPr lang="en-GB" sz="3000" b="1" kern="0" dirty="0">
              <a:solidFill>
                <a:prstClr val="black"/>
              </a:solidFill>
            </a:endParaRPr>
          </a:p>
        </p:txBody>
      </p:sp>
      <p:sp>
        <p:nvSpPr>
          <p:cNvPr id="10" name="TextBox 9"/>
          <p:cNvSpPr txBox="1"/>
          <p:nvPr/>
        </p:nvSpPr>
        <p:spPr>
          <a:xfrm>
            <a:off x="5333864" y="124885"/>
            <a:ext cx="1236236" cy="477054"/>
          </a:xfrm>
          <a:prstGeom prst="rect">
            <a:avLst/>
          </a:prstGeom>
          <a:noFill/>
        </p:spPr>
        <p:txBody>
          <a:bodyPr wrap="none" rtlCol="0">
            <a:spAutoFit/>
          </a:bodyPr>
          <a:lstStyle/>
          <a:p>
            <a:r>
              <a:rPr lang="en-GB" sz="2500" dirty="0">
                <a:solidFill>
                  <a:prstClr val="black"/>
                </a:solidFill>
                <a:latin typeface="Segoe Print" panose="02000600000000000000" pitchFamily="2" charset="0"/>
              </a:rPr>
              <a:t>I can…</a:t>
            </a:r>
          </a:p>
        </p:txBody>
      </p:sp>
      <p:sp>
        <p:nvSpPr>
          <p:cNvPr id="11" name="TextBox 10"/>
          <p:cNvSpPr txBox="1"/>
          <p:nvPr/>
        </p:nvSpPr>
        <p:spPr>
          <a:xfrm>
            <a:off x="7233372" y="106338"/>
            <a:ext cx="1962397" cy="492443"/>
          </a:xfrm>
          <a:prstGeom prst="rect">
            <a:avLst/>
          </a:prstGeom>
          <a:noFill/>
        </p:spPr>
        <p:txBody>
          <a:bodyPr wrap="none" rtlCol="0">
            <a:spAutoFit/>
          </a:bodyPr>
          <a:lstStyle/>
          <a:p>
            <a:r>
              <a:rPr lang="en-GB" sz="2500" dirty="0">
                <a:solidFill>
                  <a:prstClr val="black"/>
                </a:solidFill>
                <a:latin typeface="Segoe Print" panose="02000600000000000000" pitchFamily="2" charset="0"/>
              </a:rPr>
              <a:t>I need to…</a:t>
            </a:r>
          </a:p>
        </p:txBody>
      </p:sp>
      <p:sp>
        <p:nvSpPr>
          <p:cNvPr id="12" name="Rectangle 11"/>
          <p:cNvSpPr/>
          <p:nvPr/>
        </p:nvSpPr>
        <p:spPr>
          <a:xfrm>
            <a:off x="188640" y="174778"/>
            <a:ext cx="4634923" cy="523220"/>
          </a:xfrm>
          <a:prstGeom prst="rect">
            <a:avLst/>
          </a:prstGeom>
        </p:spPr>
        <p:txBody>
          <a:bodyPr wrap="none">
            <a:spAutoFit/>
          </a:bodyPr>
          <a:lstStyle/>
          <a:p>
            <a:pPr fontAlgn="b"/>
            <a:r>
              <a:rPr lang="en-GB" sz="2000" b="1" dirty="0">
                <a:solidFill>
                  <a:srgbClr val="000000"/>
                </a:solidFill>
              </a:rPr>
              <a:t>Y7 Targets: Autumn 1     </a:t>
            </a:r>
            <a:r>
              <a:rPr lang="en-GB" sz="2800" b="1" dirty="0" err="1">
                <a:solidFill>
                  <a:srgbClr val="000000"/>
                </a:solidFill>
                <a:latin typeface="Segoe Print" panose="02000600000000000000" pitchFamily="2" charset="0"/>
              </a:rPr>
              <a:t>Mi</a:t>
            </a:r>
            <a:r>
              <a:rPr lang="en-GB" sz="2800" b="1" dirty="0">
                <a:solidFill>
                  <a:srgbClr val="000000"/>
                </a:solidFill>
                <a:latin typeface="Segoe Print" panose="02000600000000000000" pitchFamily="2" charset="0"/>
              </a:rPr>
              <a:t> </a:t>
            </a:r>
            <a:r>
              <a:rPr lang="en-GB" sz="2800" b="1" dirty="0" err="1">
                <a:solidFill>
                  <a:srgbClr val="000000"/>
                </a:solidFill>
                <a:latin typeface="Segoe Print" panose="02000600000000000000" pitchFamily="2" charset="0"/>
              </a:rPr>
              <a:t>vida</a:t>
            </a:r>
            <a:r>
              <a:rPr lang="en-GB" sz="2800" b="1" dirty="0">
                <a:solidFill>
                  <a:srgbClr val="000000"/>
                </a:solidFill>
                <a:latin typeface="Segoe Print" panose="02000600000000000000" pitchFamily="2" charset="0"/>
              </a:rPr>
              <a:t> </a:t>
            </a:r>
            <a:endParaRPr lang="en-GB" sz="2000" b="1" dirty="0">
              <a:solidFill>
                <a:srgbClr val="000000"/>
              </a:solidFill>
              <a:latin typeface="Segoe Print" panose="02000600000000000000" pitchFamily="2" charset="0"/>
            </a:endParaRPr>
          </a:p>
        </p:txBody>
      </p:sp>
    </p:spTree>
    <p:extLst>
      <p:ext uri="{BB962C8B-B14F-4D97-AF65-F5344CB8AC3E}">
        <p14:creationId xmlns:p14="http://schemas.microsoft.com/office/powerpoint/2010/main" val="19692372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sp>
        <p:nvSpPr>
          <p:cNvPr id="3" name="Title 1"/>
          <p:cNvSpPr txBox="1">
            <a:spLocks/>
          </p:cNvSpPr>
          <p:nvPr/>
        </p:nvSpPr>
        <p:spPr>
          <a:xfrm>
            <a:off x="220362" y="264535"/>
            <a:ext cx="8841260" cy="1325563"/>
          </a:xfrm>
          <a:prstGeom prst="rect">
            <a:avLst/>
          </a:prstGeom>
          <a:solidFill>
            <a:srgbClr val="FFC000"/>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smtClean="0">
                <a:solidFill>
                  <a:prstClr val="black"/>
                </a:solidFill>
              </a:rPr>
              <a:t>-</a:t>
            </a:r>
            <a:r>
              <a:rPr lang="en-GB" sz="4400" b="1" smtClean="0">
                <a:solidFill>
                  <a:prstClr val="black"/>
                </a:solidFill>
              </a:rPr>
              <a:t>id</a:t>
            </a:r>
            <a:r>
              <a:rPr lang="en-GB" sz="4400" smtClean="0">
                <a:solidFill>
                  <a:prstClr val="black"/>
                </a:solidFill>
              </a:rPr>
              <a:t> at the end of the word changes to -</a:t>
            </a:r>
            <a:r>
              <a:rPr lang="en-GB" sz="4400" b="1" smtClean="0">
                <a:solidFill>
                  <a:prstClr val="black"/>
                </a:solidFill>
              </a:rPr>
              <a:t>ido</a:t>
            </a:r>
            <a:endParaRPr lang="en-GB" sz="4400" b="1" dirty="0">
              <a:solidFill>
                <a:prstClr val="black"/>
              </a:solidFill>
            </a:endParaRPr>
          </a:p>
        </p:txBody>
      </p:sp>
      <p:sp>
        <p:nvSpPr>
          <p:cNvPr id="4" name="Rounded Rectangle 3"/>
          <p:cNvSpPr/>
          <p:nvPr/>
        </p:nvSpPr>
        <p:spPr>
          <a:xfrm>
            <a:off x="388856" y="1689876"/>
            <a:ext cx="3065073" cy="1203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prstClr val="white"/>
                </a:solidFill>
              </a:rPr>
              <a:t>The boy is tim</a:t>
            </a:r>
            <a:r>
              <a:rPr lang="en-GB" sz="3200" b="1" dirty="0" smtClean="0">
                <a:solidFill>
                  <a:srgbClr val="7030A0"/>
                </a:solidFill>
              </a:rPr>
              <a:t>id</a:t>
            </a:r>
          </a:p>
        </p:txBody>
      </p:sp>
      <p:sp>
        <p:nvSpPr>
          <p:cNvPr id="5" name="Rounded Rectangle 4"/>
          <p:cNvSpPr/>
          <p:nvPr/>
        </p:nvSpPr>
        <p:spPr>
          <a:xfrm>
            <a:off x="5553713" y="1689876"/>
            <a:ext cx="3194872" cy="1203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prstClr val="white"/>
                </a:solidFill>
              </a:rPr>
              <a:t>El </a:t>
            </a:r>
            <a:r>
              <a:rPr lang="en-GB" sz="2400" dirty="0" err="1" smtClean="0">
                <a:solidFill>
                  <a:prstClr val="white"/>
                </a:solidFill>
              </a:rPr>
              <a:t>chico</a:t>
            </a:r>
            <a:r>
              <a:rPr lang="en-GB" sz="2400" dirty="0" smtClean="0">
                <a:solidFill>
                  <a:prstClr val="white"/>
                </a:solidFill>
              </a:rPr>
              <a:t> </a:t>
            </a:r>
            <a:r>
              <a:rPr lang="en-GB" sz="2400" dirty="0" err="1" smtClean="0">
                <a:solidFill>
                  <a:prstClr val="white"/>
                </a:solidFill>
              </a:rPr>
              <a:t>es</a:t>
            </a:r>
            <a:r>
              <a:rPr lang="en-GB" sz="2400" dirty="0" smtClean="0">
                <a:solidFill>
                  <a:prstClr val="white"/>
                </a:solidFill>
              </a:rPr>
              <a:t> </a:t>
            </a:r>
            <a:r>
              <a:rPr lang="en-GB" sz="2400" dirty="0" err="1" smtClean="0">
                <a:solidFill>
                  <a:prstClr val="white"/>
                </a:solidFill>
              </a:rPr>
              <a:t>tím</a:t>
            </a:r>
            <a:r>
              <a:rPr lang="en-GB" sz="3200" b="1" dirty="0" err="1" smtClean="0">
                <a:solidFill>
                  <a:srgbClr val="7030A0"/>
                </a:solidFill>
              </a:rPr>
              <a:t>ido</a:t>
            </a:r>
            <a:endParaRPr lang="en-GB" sz="3200" b="1" dirty="0" smtClean="0">
              <a:solidFill>
                <a:srgbClr val="7030A0"/>
              </a:solidFill>
            </a:endParaRPr>
          </a:p>
        </p:txBody>
      </p:sp>
      <p:sp>
        <p:nvSpPr>
          <p:cNvPr id="7" name="Right Arrow 6"/>
          <p:cNvSpPr/>
          <p:nvPr/>
        </p:nvSpPr>
        <p:spPr>
          <a:xfrm>
            <a:off x="3979309" y="1852773"/>
            <a:ext cx="1049024" cy="810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le 7"/>
          <p:cNvSpPr/>
          <p:nvPr/>
        </p:nvSpPr>
        <p:spPr>
          <a:xfrm>
            <a:off x="155922" y="3155709"/>
            <a:ext cx="3543301" cy="340982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Can you translate the following sentences?</a:t>
            </a:r>
          </a:p>
          <a:p>
            <a:pPr algn="ctr"/>
            <a:endParaRPr lang="en-GB" sz="2800" dirty="0">
              <a:solidFill>
                <a:prstClr val="white"/>
              </a:solidFill>
            </a:endParaRPr>
          </a:p>
          <a:p>
            <a:r>
              <a:rPr lang="en-GB" sz="2800" dirty="0" smtClean="0">
                <a:solidFill>
                  <a:prstClr val="white"/>
                </a:solidFill>
              </a:rPr>
              <a:t>El </a:t>
            </a:r>
            <a:r>
              <a:rPr lang="en-GB" sz="2800" dirty="0" err="1">
                <a:solidFill>
                  <a:prstClr val="white"/>
                </a:solidFill>
              </a:rPr>
              <a:t>á</a:t>
            </a:r>
            <a:r>
              <a:rPr lang="en-GB" sz="2800" dirty="0" err="1" smtClean="0">
                <a:solidFill>
                  <a:prstClr val="white"/>
                </a:solidFill>
              </a:rPr>
              <a:t>cido</a:t>
            </a:r>
            <a:r>
              <a:rPr lang="en-GB" sz="2800" dirty="0" smtClean="0">
                <a:solidFill>
                  <a:prstClr val="white"/>
                </a:solidFill>
              </a:rPr>
              <a:t> </a:t>
            </a:r>
            <a:r>
              <a:rPr lang="en-GB" sz="2800" dirty="0" err="1" smtClean="0">
                <a:solidFill>
                  <a:prstClr val="white"/>
                </a:solidFill>
              </a:rPr>
              <a:t>es</a:t>
            </a:r>
            <a:r>
              <a:rPr lang="en-GB" sz="2800" dirty="0" smtClean="0">
                <a:solidFill>
                  <a:prstClr val="white"/>
                </a:solidFill>
              </a:rPr>
              <a:t> </a:t>
            </a:r>
            <a:r>
              <a:rPr lang="en-GB" sz="2800" dirty="0" err="1" smtClean="0">
                <a:solidFill>
                  <a:prstClr val="white"/>
                </a:solidFill>
              </a:rPr>
              <a:t>rojo</a:t>
            </a:r>
            <a:r>
              <a:rPr lang="en-GB" sz="2800" dirty="0" smtClean="0">
                <a:solidFill>
                  <a:prstClr val="white"/>
                </a:solidFill>
              </a:rPr>
              <a:t>.</a:t>
            </a:r>
          </a:p>
          <a:p>
            <a:r>
              <a:rPr lang="en-GB" sz="2800" dirty="0" smtClean="0">
                <a:solidFill>
                  <a:prstClr val="white"/>
                </a:solidFill>
              </a:rPr>
              <a:t>The acid is a liquid.</a:t>
            </a:r>
          </a:p>
          <a:p>
            <a:pPr algn="ctr"/>
            <a:endParaRPr lang="en-GB" sz="2800" dirty="0">
              <a:solidFill>
                <a:prstClr val="white"/>
              </a:solidFill>
            </a:endParaRPr>
          </a:p>
        </p:txBody>
      </p:sp>
      <p:sp>
        <p:nvSpPr>
          <p:cNvPr id="9" name="Rounded Rectangle 8"/>
          <p:cNvSpPr/>
          <p:nvPr/>
        </p:nvSpPr>
        <p:spPr>
          <a:xfrm>
            <a:off x="3829567" y="3197775"/>
            <a:ext cx="5124964" cy="336775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7030A0"/>
                </a:solidFill>
              </a:rPr>
              <a:t>What would the following words be in Spanish?</a:t>
            </a:r>
          </a:p>
          <a:p>
            <a:pPr algn="ctr"/>
            <a:r>
              <a:rPr lang="en-GB" sz="2400" dirty="0" smtClean="0">
                <a:solidFill>
                  <a:srgbClr val="7030A0"/>
                </a:solidFill>
              </a:rPr>
              <a:t>solid</a:t>
            </a:r>
          </a:p>
          <a:p>
            <a:pPr algn="ctr"/>
            <a:r>
              <a:rPr lang="en-GB" sz="2400" dirty="0" smtClean="0">
                <a:solidFill>
                  <a:srgbClr val="7030A0"/>
                </a:solidFill>
              </a:rPr>
              <a:t>rapid</a:t>
            </a:r>
          </a:p>
          <a:p>
            <a:pPr algn="ctr"/>
            <a:r>
              <a:rPr lang="en-GB" sz="2400" dirty="0" smtClean="0">
                <a:solidFill>
                  <a:srgbClr val="7030A0"/>
                </a:solidFill>
              </a:rPr>
              <a:t>vivid</a:t>
            </a:r>
            <a:endParaRPr lang="en-GB" sz="2400" dirty="0">
              <a:solidFill>
                <a:srgbClr val="7030A0"/>
              </a:solidFill>
            </a:endParaRPr>
          </a:p>
          <a:p>
            <a:pPr algn="ctr"/>
            <a:r>
              <a:rPr lang="en-GB" sz="2400" dirty="0" smtClean="0">
                <a:solidFill>
                  <a:srgbClr val="7030A0"/>
                </a:solidFill>
              </a:rPr>
              <a:t>Can you write a sentence in English using each and translate it into Spanish? </a:t>
            </a:r>
          </a:p>
        </p:txBody>
      </p:sp>
    </p:spTree>
    <p:extLst>
      <p:ext uri="{BB962C8B-B14F-4D97-AF65-F5344CB8AC3E}">
        <p14:creationId xmlns:p14="http://schemas.microsoft.com/office/powerpoint/2010/main" val="199777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077197493"/>
              </p:ext>
            </p:extLst>
          </p:nvPr>
        </p:nvGraphicFramePr>
        <p:xfrm>
          <a:off x="326493" y="547816"/>
          <a:ext cx="8586470" cy="5563045"/>
        </p:xfrm>
        <a:graphic>
          <a:graphicData uri="http://schemas.openxmlformats.org/drawingml/2006/table">
            <a:tbl>
              <a:tblPr firstRow="1" firstCol="1" bandRow="1">
                <a:tableStyleId>{17292A2E-F333-43FB-9621-5CBBE7FDCDCB}</a:tableStyleId>
              </a:tblPr>
              <a:tblGrid>
                <a:gridCol w="1716925"/>
                <a:gridCol w="1979942"/>
                <a:gridCol w="1869440"/>
                <a:gridCol w="1615440"/>
                <a:gridCol w="1404723"/>
              </a:tblGrid>
              <a:tr h="159736">
                <a:tc>
                  <a:txBody>
                    <a:bodyPr/>
                    <a:lstStyle/>
                    <a:p>
                      <a:pPr>
                        <a:lnSpc>
                          <a:spcPct val="107000"/>
                        </a:lnSpc>
                        <a:spcAft>
                          <a:spcPts val="0"/>
                        </a:spcAft>
                      </a:pPr>
                      <a:r>
                        <a:rPr lang="en-GB" sz="1800" dirty="0">
                          <a:effectLst/>
                        </a:rPr>
                        <a:t>Skills lesson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gridSpan="4">
                  <a:txBody>
                    <a:bodyPr/>
                    <a:lstStyle/>
                    <a:p>
                      <a:pPr>
                        <a:lnSpc>
                          <a:spcPct val="107000"/>
                        </a:lnSpc>
                        <a:spcAft>
                          <a:spcPts val="0"/>
                        </a:spcAft>
                      </a:pPr>
                      <a:r>
                        <a:rPr lang="en-GB" sz="1800">
                          <a:effectLst/>
                        </a:rPr>
                        <a:t>Key terminology: noun, noun phrase, adjective, determiner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GB"/>
                    </a:p>
                  </a:txBody>
                  <a:tcPr/>
                </a:tc>
                <a:tc hMerge="1">
                  <a:txBody>
                    <a:bodyPr/>
                    <a:lstStyle/>
                    <a:p>
                      <a:endParaRPr lang="en-GB"/>
                    </a:p>
                  </a:txBody>
                  <a:tcPr/>
                </a:tc>
                <a:tc hMerge="1">
                  <a:txBody>
                    <a:bodyPr/>
                    <a:lstStyle/>
                    <a:p>
                      <a:endParaRPr lang="en-GB"/>
                    </a:p>
                  </a:txBody>
                  <a:tcPr/>
                </a:tc>
              </a:tr>
              <a:tr h="159736">
                <a:tc>
                  <a:txBody>
                    <a:bodyPr/>
                    <a:lstStyle/>
                    <a:p>
                      <a:pPr>
                        <a:lnSpc>
                          <a:spcPct val="107000"/>
                        </a:lnSpc>
                        <a:spcAft>
                          <a:spcPts val="0"/>
                        </a:spcAft>
                      </a:pPr>
                      <a:r>
                        <a:rPr lang="en-GB" sz="1800">
                          <a:effectLst/>
                        </a:rPr>
                        <a:t>Starter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Introduction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Development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Plenary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Homework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r h="2076564">
                <a:tc>
                  <a:txBody>
                    <a:bodyPr/>
                    <a:lstStyle/>
                    <a:p>
                      <a:pPr>
                        <a:lnSpc>
                          <a:spcPct val="107000"/>
                        </a:lnSpc>
                        <a:spcAft>
                          <a:spcPts val="0"/>
                        </a:spcAft>
                      </a:pPr>
                      <a:r>
                        <a:rPr lang="en-GB" sz="1800">
                          <a:effectLst/>
                        </a:rPr>
                        <a:t>What is a noun? Define concrete, abstract and proper nouns. </a:t>
                      </a:r>
                    </a:p>
                    <a:p>
                      <a:pPr>
                        <a:lnSpc>
                          <a:spcPct val="107000"/>
                        </a:lnSpc>
                        <a:spcAft>
                          <a:spcPts val="0"/>
                        </a:spcAft>
                      </a:pPr>
                      <a:r>
                        <a:rPr lang="en-GB" sz="1800">
                          <a:effectLst/>
                        </a:rPr>
                        <a:t> </a:t>
                      </a:r>
                    </a:p>
                    <a:p>
                      <a:pPr>
                        <a:lnSpc>
                          <a:spcPct val="107000"/>
                        </a:lnSpc>
                        <a:spcAft>
                          <a:spcPts val="0"/>
                        </a:spcAft>
                      </a:pPr>
                      <a:r>
                        <a:rPr lang="en-GB" sz="1800">
                          <a:effectLst/>
                        </a:rPr>
                        <a:t>Group English nouns.</a:t>
                      </a:r>
                    </a:p>
                    <a:p>
                      <a:pPr>
                        <a:lnSpc>
                          <a:spcPct val="107000"/>
                        </a:lnSpc>
                        <a:spcAft>
                          <a:spcPts val="0"/>
                        </a:spcAft>
                      </a:pPr>
                      <a:r>
                        <a:rPr lang="en-GB" sz="1800">
                          <a:effectLst/>
                        </a:rPr>
                        <a:t>Translate Spanish nouns and group. </a:t>
                      </a:r>
                    </a:p>
                    <a:p>
                      <a:pPr>
                        <a:lnSpc>
                          <a:spcPct val="107000"/>
                        </a:lnSpc>
                        <a:spcAft>
                          <a:spcPts val="0"/>
                        </a:spcAft>
                      </a:pPr>
                      <a:r>
                        <a:rPr lang="en-GB" sz="1800">
                          <a:effectLst/>
                        </a:rPr>
                        <a:t> </a:t>
                      </a:r>
                    </a:p>
                    <a:p>
                      <a:pPr>
                        <a:lnSpc>
                          <a:spcPct val="107000"/>
                        </a:lnSpc>
                        <a:spcAft>
                          <a:spcPts val="0"/>
                        </a:spcAft>
                      </a:pPr>
                      <a:r>
                        <a:rPr lang="en-GB" sz="1800">
                          <a:effectLst/>
                        </a:rPr>
                        <a:t>Identify 3 nouns in the classroom and categorise. Identify 1 noun in Spanish in the classroom.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Show 4 images and 2 adjectives in Spanish. Translate the adjectives and apply to the images. Write a descriptive sentence for each image using the adjective plus one other. </a:t>
                      </a:r>
                    </a:p>
                    <a:p>
                      <a:pPr>
                        <a:lnSpc>
                          <a:spcPct val="107000"/>
                        </a:lnSpc>
                        <a:spcAft>
                          <a:spcPts val="0"/>
                        </a:spcAft>
                      </a:pPr>
                      <a:r>
                        <a:rPr lang="en-GB" sz="1800">
                          <a:effectLst/>
                        </a:rPr>
                        <a:t> </a:t>
                      </a:r>
                    </a:p>
                    <a:p>
                      <a:pPr>
                        <a:lnSpc>
                          <a:spcPct val="107000"/>
                        </a:lnSpc>
                        <a:spcAft>
                          <a:spcPts val="0"/>
                        </a:spcAft>
                      </a:pPr>
                      <a:r>
                        <a:rPr lang="en-GB" sz="1800">
                          <a:effectLst/>
                        </a:rPr>
                        <a:t>Show a further image – students brainstorm adjectives to describe the nouns in the image.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dirty="0">
                          <a:effectLst/>
                        </a:rPr>
                        <a:t>Show students short piece of writing. Identify adjectives. </a:t>
                      </a:r>
                    </a:p>
                    <a:p>
                      <a:pPr>
                        <a:lnSpc>
                          <a:spcPct val="107000"/>
                        </a:lnSpc>
                        <a:spcAft>
                          <a:spcPts val="0"/>
                        </a:spcAft>
                      </a:pPr>
                      <a:r>
                        <a:rPr lang="en-GB" sz="1800" dirty="0">
                          <a:effectLst/>
                        </a:rPr>
                        <a:t> </a:t>
                      </a:r>
                    </a:p>
                    <a:p>
                      <a:pPr>
                        <a:lnSpc>
                          <a:spcPct val="107000"/>
                        </a:lnSpc>
                        <a:spcAft>
                          <a:spcPts val="0"/>
                        </a:spcAft>
                      </a:pPr>
                      <a:r>
                        <a:rPr lang="en-GB" sz="1800" dirty="0">
                          <a:effectLst/>
                        </a:rPr>
                        <a:t>Define noun phrases. Identify noun phrases in the passage. </a:t>
                      </a:r>
                    </a:p>
                    <a:p>
                      <a:pPr>
                        <a:lnSpc>
                          <a:spcPct val="107000"/>
                        </a:lnSpc>
                        <a:spcAft>
                          <a:spcPts val="0"/>
                        </a:spcAft>
                      </a:pPr>
                      <a:r>
                        <a:rPr lang="en-GB" sz="1800" dirty="0">
                          <a:effectLst/>
                        </a:rPr>
                        <a:t> </a:t>
                      </a:r>
                    </a:p>
                    <a:p>
                      <a:pPr>
                        <a:lnSpc>
                          <a:spcPct val="107000"/>
                        </a:lnSpc>
                        <a:spcAft>
                          <a:spcPts val="0"/>
                        </a:spcAft>
                      </a:pPr>
                      <a:r>
                        <a:rPr lang="en-GB" sz="1800" dirty="0">
                          <a:effectLst/>
                        </a:rPr>
                        <a:t>Short piece of writing in Spanish – translate underline noun phrases into English.</a:t>
                      </a:r>
                    </a:p>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A further sentence. Identify nouns, adjectives, noun phrases and determiners. </a:t>
                      </a:r>
                    </a:p>
                    <a:p>
                      <a:pPr>
                        <a:lnSpc>
                          <a:spcPct val="107000"/>
                        </a:lnSpc>
                        <a:spcAft>
                          <a:spcPts val="0"/>
                        </a:spcAft>
                      </a:pPr>
                      <a:r>
                        <a:rPr lang="en-GB" sz="1800">
                          <a:effectLst/>
                        </a:rPr>
                        <a:t> </a:t>
                      </a:r>
                    </a:p>
                    <a:p>
                      <a:pPr>
                        <a:lnSpc>
                          <a:spcPct val="107000"/>
                        </a:lnSpc>
                        <a:spcAft>
                          <a:spcPts val="0"/>
                        </a:spcAft>
                      </a:pPr>
                      <a:r>
                        <a:rPr lang="en-GB" sz="1800">
                          <a:effectLst/>
                        </a:rPr>
                        <a:t>Write own short paragraph describing an image. Swap books over and label each other’s using key terminology.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bl>
          </a:graphicData>
        </a:graphic>
      </p:graphicFrame>
      <p:sp>
        <p:nvSpPr>
          <p:cNvPr id="3" name="TextBox 2"/>
          <p:cNvSpPr txBox="1"/>
          <p:nvPr/>
        </p:nvSpPr>
        <p:spPr>
          <a:xfrm>
            <a:off x="326493" y="164757"/>
            <a:ext cx="6998867" cy="400110"/>
          </a:xfrm>
          <a:prstGeom prst="rect">
            <a:avLst/>
          </a:prstGeom>
          <a:noFill/>
        </p:spPr>
        <p:txBody>
          <a:bodyPr wrap="square" rtlCol="0">
            <a:spAutoFit/>
          </a:bodyPr>
          <a:lstStyle/>
          <a:p>
            <a:r>
              <a:rPr lang="en-GB" sz="2000" b="1" dirty="0" smtClean="0"/>
              <a:t>English department skills lessons Y7 – half-term 1</a:t>
            </a:r>
            <a:endParaRPr lang="en-GB" sz="2000" b="1" dirty="0"/>
          </a:p>
        </p:txBody>
      </p:sp>
    </p:spTree>
    <p:extLst>
      <p:ext uri="{BB962C8B-B14F-4D97-AF65-F5344CB8AC3E}">
        <p14:creationId xmlns:p14="http://schemas.microsoft.com/office/powerpoint/2010/main" val="2352603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0518134"/>
              </p:ext>
            </p:extLst>
          </p:nvPr>
        </p:nvGraphicFramePr>
        <p:xfrm>
          <a:off x="287687" y="346900"/>
          <a:ext cx="8685831" cy="6511100"/>
        </p:xfrm>
        <a:graphic>
          <a:graphicData uri="http://schemas.openxmlformats.org/drawingml/2006/table">
            <a:tbl>
              <a:tblPr firstRow="1" firstCol="1" bandRow="1">
                <a:tableStyleId>{17292A2E-F333-43FB-9621-5CBBE7FDCDCB}</a:tableStyleId>
              </a:tblPr>
              <a:tblGrid>
                <a:gridCol w="1736793"/>
                <a:gridCol w="2206558"/>
                <a:gridCol w="1658319"/>
                <a:gridCol w="2014779"/>
                <a:gridCol w="1069382"/>
              </a:tblGrid>
              <a:tr h="159736">
                <a:tc>
                  <a:txBody>
                    <a:bodyPr/>
                    <a:lstStyle/>
                    <a:p>
                      <a:pPr>
                        <a:lnSpc>
                          <a:spcPct val="107000"/>
                        </a:lnSpc>
                        <a:spcAft>
                          <a:spcPts val="0"/>
                        </a:spcAft>
                      </a:pPr>
                      <a:r>
                        <a:rPr lang="en-GB" sz="1600" dirty="0">
                          <a:effectLst/>
                        </a:rPr>
                        <a:t>Skills lesson 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gridSpan="4">
                  <a:txBody>
                    <a:bodyPr/>
                    <a:lstStyle/>
                    <a:p>
                      <a:pPr>
                        <a:lnSpc>
                          <a:spcPct val="107000"/>
                        </a:lnSpc>
                        <a:spcAft>
                          <a:spcPts val="0"/>
                        </a:spcAft>
                      </a:pPr>
                      <a:r>
                        <a:rPr lang="en-GB" sz="1600">
                          <a:effectLst/>
                        </a:rPr>
                        <a:t>Key terminology: Verb, adverb, simple sentence, auxiliary verb, adverbial, infinitive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GB"/>
                    </a:p>
                  </a:txBody>
                  <a:tcPr/>
                </a:tc>
                <a:tc hMerge="1">
                  <a:txBody>
                    <a:bodyPr/>
                    <a:lstStyle/>
                    <a:p>
                      <a:endParaRPr lang="en-GB"/>
                    </a:p>
                  </a:txBody>
                  <a:tcPr/>
                </a:tc>
                <a:tc hMerge="1">
                  <a:txBody>
                    <a:bodyPr/>
                    <a:lstStyle/>
                    <a:p>
                      <a:endParaRPr lang="en-GB"/>
                    </a:p>
                  </a:txBody>
                  <a:tcPr/>
                </a:tc>
              </a:tr>
              <a:tr h="159736">
                <a:tc>
                  <a:txBody>
                    <a:bodyPr/>
                    <a:lstStyle/>
                    <a:p>
                      <a:pPr>
                        <a:lnSpc>
                          <a:spcPct val="107000"/>
                        </a:lnSpc>
                        <a:spcAft>
                          <a:spcPts val="0"/>
                        </a:spcAft>
                      </a:pPr>
                      <a:r>
                        <a:rPr lang="en-GB" sz="1600">
                          <a:effectLst/>
                        </a:rPr>
                        <a:t>Starter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Introduction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Development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Plenary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Homework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r h="3354449">
                <a:tc>
                  <a:txBody>
                    <a:bodyPr/>
                    <a:lstStyle/>
                    <a:p>
                      <a:pPr>
                        <a:lnSpc>
                          <a:spcPct val="107000"/>
                        </a:lnSpc>
                        <a:spcAft>
                          <a:spcPts val="0"/>
                        </a:spcAft>
                      </a:pPr>
                      <a:r>
                        <a:rPr lang="en-GB" sz="1600" dirty="0">
                          <a:effectLst/>
                        </a:rPr>
                        <a:t>Show students a Where’s Wally cartoon. Identify as many verbs from the image as they can (infinitive form)</a:t>
                      </a:r>
                    </a:p>
                    <a:p>
                      <a:pPr>
                        <a:lnSpc>
                          <a:spcPct val="107000"/>
                        </a:lnSpc>
                        <a:spcAft>
                          <a:spcPts val="0"/>
                        </a:spcAft>
                      </a:pPr>
                      <a:r>
                        <a:rPr lang="en-GB" sz="1600" dirty="0">
                          <a:effectLst/>
                        </a:rPr>
                        <a:t> </a:t>
                      </a:r>
                    </a:p>
                    <a:p>
                      <a:pPr>
                        <a:lnSpc>
                          <a:spcPct val="107000"/>
                        </a:lnSpc>
                        <a:spcAft>
                          <a:spcPts val="0"/>
                        </a:spcAft>
                      </a:pPr>
                      <a:r>
                        <a:rPr lang="en-GB" sz="1600" dirty="0">
                          <a:effectLst/>
                        </a:rPr>
                        <a:t>Translate 3 verbs into Spanish (infinitive form)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What changes the form of the verb? (Who is doing the action and when the action is happening). </a:t>
                      </a:r>
                    </a:p>
                    <a:p>
                      <a:pPr>
                        <a:lnSpc>
                          <a:spcPct val="107000"/>
                        </a:lnSpc>
                        <a:spcAft>
                          <a:spcPts val="0"/>
                        </a:spcAft>
                      </a:pPr>
                      <a:r>
                        <a:rPr lang="en-GB" sz="1600">
                          <a:effectLst/>
                        </a:rPr>
                        <a:t> </a:t>
                      </a:r>
                    </a:p>
                    <a:p>
                      <a:pPr>
                        <a:lnSpc>
                          <a:spcPct val="107000"/>
                        </a:lnSpc>
                        <a:spcAft>
                          <a:spcPts val="0"/>
                        </a:spcAft>
                      </a:pPr>
                      <a:r>
                        <a:rPr lang="en-GB" sz="1600">
                          <a:effectLst/>
                        </a:rPr>
                        <a:t>Take the verb working and complete table of past and present forms for the pronouns I, He, We, They, You </a:t>
                      </a:r>
                    </a:p>
                    <a:p>
                      <a:pPr>
                        <a:lnSpc>
                          <a:spcPct val="107000"/>
                        </a:lnSpc>
                        <a:spcAft>
                          <a:spcPts val="0"/>
                        </a:spcAft>
                      </a:pPr>
                      <a:r>
                        <a:rPr lang="en-GB" sz="1600">
                          <a:effectLst/>
                        </a:rPr>
                        <a:t> </a:t>
                      </a:r>
                    </a:p>
                    <a:p>
                      <a:pPr>
                        <a:lnSpc>
                          <a:spcPct val="107000"/>
                        </a:lnSpc>
                        <a:spcAft>
                          <a:spcPts val="0"/>
                        </a:spcAft>
                      </a:pPr>
                      <a:r>
                        <a:rPr lang="en-GB" sz="1600">
                          <a:effectLst/>
                        </a:rPr>
                        <a:t>Sometimes verbs work with have/be (auxiliary verbs) which are used to show tense. Complete tale for past and present tense with auxiliary verbs (He…working/I…working/ We…working/ They…working/ You…working)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Students to translate Spanish verbs and to identify adverbs to add detail. Students to put these into full simple sentences. </a:t>
                      </a:r>
                    </a:p>
                    <a:p>
                      <a:pPr>
                        <a:lnSpc>
                          <a:spcPct val="107000"/>
                        </a:lnSpc>
                        <a:spcAft>
                          <a:spcPts val="0"/>
                        </a:spcAft>
                      </a:pPr>
                      <a:r>
                        <a:rPr lang="en-GB" sz="1600">
                          <a:effectLst/>
                        </a:rPr>
                        <a:t> </a:t>
                      </a:r>
                    </a:p>
                    <a:p>
                      <a:pPr>
                        <a:lnSpc>
                          <a:spcPct val="107000"/>
                        </a:lnSpc>
                        <a:spcAft>
                          <a:spcPts val="0"/>
                        </a:spcAft>
                      </a:pPr>
                      <a:r>
                        <a:rPr lang="en-GB" sz="1600">
                          <a:effectLst/>
                        </a:rPr>
                        <a:t>Show students an image – identify verbs and then adverbs. </a:t>
                      </a:r>
                    </a:p>
                    <a:p>
                      <a:pPr>
                        <a:lnSpc>
                          <a:spcPct val="107000"/>
                        </a:lnSpc>
                        <a:spcAft>
                          <a:spcPts val="0"/>
                        </a:spcAft>
                      </a:pPr>
                      <a:r>
                        <a:rPr lang="en-GB" sz="1600">
                          <a:effectLst/>
                        </a:rPr>
                        <a:t> </a:t>
                      </a:r>
                    </a:p>
                    <a:p>
                      <a:pPr>
                        <a:lnSpc>
                          <a:spcPct val="107000"/>
                        </a:lnSpc>
                        <a:spcAft>
                          <a:spcPts val="0"/>
                        </a:spcAft>
                      </a:pPr>
                      <a:r>
                        <a:rPr lang="en-GB" sz="1600">
                          <a:effectLst/>
                        </a:rPr>
                        <a:t>Students to translate adverbs into Spanish. </a:t>
                      </a:r>
                    </a:p>
                    <a:p>
                      <a:pPr>
                        <a:lnSpc>
                          <a:spcPct val="107000"/>
                        </a:lnSpc>
                        <a:spcAft>
                          <a:spcPts val="0"/>
                        </a:spcAft>
                      </a:pPr>
                      <a:r>
                        <a:rPr lang="en-GB" sz="1600">
                          <a:effectLst/>
                        </a:rPr>
                        <a:t> </a:t>
                      </a:r>
                    </a:p>
                    <a:p>
                      <a:pPr>
                        <a:lnSpc>
                          <a:spcPct val="107000"/>
                        </a:lnSpc>
                        <a:spcAft>
                          <a:spcPts val="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Define adverbial. Students to identify adverbs and adverbials in a piece of writing. </a:t>
                      </a:r>
                    </a:p>
                    <a:p>
                      <a:pPr>
                        <a:lnSpc>
                          <a:spcPct val="107000"/>
                        </a:lnSpc>
                        <a:spcAft>
                          <a:spcPts val="0"/>
                        </a:spcAft>
                      </a:pPr>
                      <a:r>
                        <a:rPr lang="en-GB" sz="1600">
                          <a:effectLst/>
                        </a:rPr>
                        <a:t> </a:t>
                      </a:r>
                    </a:p>
                    <a:p>
                      <a:pPr>
                        <a:lnSpc>
                          <a:spcPct val="107000"/>
                        </a:lnSpc>
                        <a:spcAft>
                          <a:spcPts val="0"/>
                        </a:spcAft>
                      </a:pPr>
                      <a:r>
                        <a:rPr lang="en-GB" sz="1600">
                          <a:effectLst/>
                        </a:rPr>
                        <a:t>Students to construct a sentence using given adverbs and adverbials.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bl>
          </a:graphicData>
        </a:graphic>
      </p:graphicFrame>
    </p:spTree>
    <p:extLst>
      <p:ext uri="{BB962C8B-B14F-4D97-AF65-F5344CB8AC3E}">
        <p14:creationId xmlns:p14="http://schemas.microsoft.com/office/powerpoint/2010/main" val="2476368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2161005"/>
              </p:ext>
            </p:extLst>
          </p:nvPr>
        </p:nvGraphicFramePr>
        <p:xfrm>
          <a:off x="287687" y="334962"/>
          <a:ext cx="8530848" cy="5989257"/>
        </p:xfrm>
        <a:graphic>
          <a:graphicData uri="http://schemas.openxmlformats.org/drawingml/2006/table">
            <a:tbl>
              <a:tblPr firstRow="1" firstCol="1" bandRow="1">
                <a:tableStyleId>{17292A2E-F333-43FB-9621-5CBBE7FDCDCB}</a:tableStyleId>
              </a:tblPr>
              <a:tblGrid>
                <a:gridCol w="1705803"/>
                <a:gridCol w="2067066"/>
                <a:gridCol w="1751308"/>
                <a:gridCol w="1890794"/>
                <a:gridCol w="1115877"/>
              </a:tblGrid>
              <a:tr h="159736">
                <a:tc>
                  <a:txBody>
                    <a:bodyPr/>
                    <a:lstStyle/>
                    <a:p>
                      <a:pPr>
                        <a:lnSpc>
                          <a:spcPct val="107000"/>
                        </a:lnSpc>
                        <a:spcAft>
                          <a:spcPts val="0"/>
                        </a:spcAft>
                      </a:pPr>
                      <a:r>
                        <a:rPr lang="en-GB" sz="1600" dirty="0">
                          <a:effectLst/>
                        </a:rPr>
                        <a:t>Skills lesson 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gridSpan="4">
                  <a:txBody>
                    <a:bodyPr/>
                    <a:lstStyle/>
                    <a:p>
                      <a:pPr>
                        <a:lnSpc>
                          <a:spcPct val="107000"/>
                        </a:lnSpc>
                        <a:spcAft>
                          <a:spcPts val="0"/>
                        </a:spcAft>
                      </a:pPr>
                      <a:r>
                        <a:rPr lang="en-GB" sz="1600">
                          <a:effectLst/>
                        </a:rPr>
                        <a:t>Key terminology: sentence, subject, object, pronoun, main clause, conjunction, compound sentence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GB"/>
                    </a:p>
                  </a:txBody>
                  <a:tcPr/>
                </a:tc>
                <a:tc hMerge="1">
                  <a:txBody>
                    <a:bodyPr/>
                    <a:lstStyle/>
                    <a:p>
                      <a:endParaRPr lang="en-GB"/>
                    </a:p>
                  </a:txBody>
                  <a:tcPr/>
                </a:tc>
                <a:tc hMerge="1">
                  <a:txBody>
                    <a:bodyPr/>
                    <a:lstStyle/>
                    <a:p>
                      <a:endParaRPr lang="en-GB"/>
                    </a:p>
                  </a:txBody>
                  <a:tcPr/>
                </a:tc>
              </a:tr>
              <a:tr h="159736">
                <a:tc>
                  <a:txBody>
                    <a:bodyPr/>
                    <a:lstStyle/>
                    <a:p>
                      <a:pPr>
                        <a:lnSpc>
                          <a:spcPct val="107000"/>
                        </a:lnSpc>
                        <a:spcAft>
                          <a:spcPts val="0"/>
                        </a:spcAft>
                      </a:pPr>
                      <a:r>
                        <a:rPr lang="en-GB" sz="1600">
                          <a:effectLst/>
                        </a:rPr>
                        <a:t>Starter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Introduction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Development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Plenary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Homework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r h="2396035">
                <a:tc>
                  <a:txBody>
                    <a:bodyPr/>
                    <a:lstStyle/>
                    <a:p>
                      <a:pPr>
                        <a:lnSpc>
                          <a:spcPct val="107000"/>
                        </a:lnSpc>
                        <a:spcAft>
                          <a:spcPts val="0"/>
                        </a:spcAft>
                      </a:pPr>
                      <a:r>
                        <a:rPr lang="en-GB" sz="1600" dirty="0">
                          <a:effectLst/>
                        </a:rPr>
                        <a:t>Show students a sentence. Identify the key components. Students to rewrite including adjectives, adverbs, adverbials. Introduce terms subject and object.  </a:t>
                      </a:r>
                    </a:p>
                    <a:p>
                      <a:pPr>
                        <a:lnSpc>
                          <a:spcPct val="107000"/>
                        </a:lnSpc>
                        <a:spcAft>
                          <a:spcPts val="0"/>
                        </a:spcAft>
                      </a:pPr>
                      <a:r>
                        <a:rPr lang="en-GB" sz="1600" dirty="0">
                          <a:effectLst/>
                        </a:rPr>
                        <a:t> </a:t>
                      </a:r>
                    </a:p>
                    <a:p>
                      <a:pPr>
                        <a:lnSpc>
                          <a:spcPct val="107000"/>
                        </a:lnSpc>
                        <a:spcAft>
                          <a:spcPts val="0"/>
                        </a:spcAft>
                      </a:pPr>
                      <a:r>
                        <a:rPr lang="en-GB" sz="1600" dirty="0">
                          <a:effectLst/>
                        </a:rPr>
                        <a:t>Students to identify subject and object in both English and Spanish sentences.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 Define pronoun (replaces the noun). Students to replace pronouns in example sentences. Students to attach correct pronouns to images.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dirty="0">
                          <a:effectLst/>
                        </a:rPr>
                        <a:t>Recap simple sentence. Students to identify features in 2 simple sentences (ensure that one subject is a pronoun). Join sentence together – introduce conjunction and compound sentence. </a:t>
                      </a:r>
                    </a:p>
                    <a:p>
                      <a:pPr>
                        <a:lnSpc>
                          <a:spcPct val="107000"/>
                        </a:lnSpc>
                        <a:spcAft>
                          <a:spcPts val="0"/>
                        </a:spcAft>
                      </a:pPr>
                      <a:r>
                        <a:rPr lang="en-GB" sz="1600" dirty="0">
                          <a:effectLst/>
                        </a:rPr>
                        <a:t> </a:t>
                      </a:r>
                    </a:p>
                    <a:p>
                      <a:pPr>
                        <a:lnSpc>
                          <a:spcPct val="107000"/>
                        </a:lnSpc>
                        <a:spcAft>
                          <a:spcPts val="0"/>
                        </a:spcAft>
                      </a:pPr>
                      <a:r>
                        <a:rPr lang="en-GB" sz="1600" dirty="0">
                          <a:effectLst/>
                        </a:rPr>
                        <a:t>Show a short piece of Spanish. Students to translate into English and label grammatical features and sentence structures. </a:t>
                      </a:r>
                    </a:p>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 Students to write a short fairy tale. Students to highlight 4 sentences in their fairy tale. Partners to label the features.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bl>
          </a:graphicData>
        </a:graphic>
      </p:graphicFrame>
    </p:spTree>
    <p:extLst>
      <p:ext uri="{BB962C8B-B14F-4D97-AF65-F5344CB8AC3E}">
        <p14:creationId xmlns:p14="http://schemas.microsoft.com/office/powerpoint/2010/main" val="2744072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5</a:t>
            </a:r>
            <a:endParaRPr lang="en-GB" dirty="0"/>
          </a:p>
        </p:txBody>
      </p:sp>
      <p:sp>
        <p:nvSpPr>
          <p:cNvPr id="5" name="Text Placeholder 4"/>
          <p:cNvSpPr>
            <a:spLocks noGrp="1"/>
          </p:cNvSpPr>
          <p:nvPr>
            <p:ph type="body" idx="1"/>
          </p:nvPr>
        </p:nvSpPr>
        <p:spPr>
          <a:xfrm>
            <a:off x="1257300" y="3712345"/>
            <a:ext cx="7886700" cy="333591"/>
          </a:xfrm>
        </p:spPr>
        <p:txBody>
          <a:bodyPr>
            <a:noAutofit/>
          </a:bodyPr>
          <a:lstStyle/>
          <a:p>
            <a:r>
              <a:rPr lang="en-GB" sz="3200" dirty="0" smtClean="0"/>
              <a:t>What other ideas can we share for building links between English and languages departments?</a:t>
            </a:r>
            <a:endParaRPr lang="en-GB" sz="3200" dirty="0"/>
          </a:p>
        </p:txBody>
      </p:sp>
      <p:pic>
        <p:nvPicPr>
          <p:cNvPr id="6" name="Picture 5"/>
          <p:cNvPicPr>
            <a:picLocks noChangeAspect="1"/>
          </p:cNvPicPr>
          <p:nvPr/>
        </p:nvPicPr>
        <p:blipFill>
          <a:blip r:embed="rId6"/>
          <a:stretch>
            <a:fillRect/>
          </a:stretch>
        </p:blipFill>
        <p:spPr>
          <a:xfrm>
            <a:off x="1079544" y="209144"/>
            <a:ext cx="7431044" cy="3320254"/>
          </a:xfrm>
          <a:prstGeom prst="rect">
            <a:avLst/>
          </a:prstGeom>
        </p:spPr>
      </p:pic>
      <p:pic>
        <p:nvPicPr>
          <p:cNvPr id="7" name="MS9102194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633787" y="5898778"/>
            <a:ext cx="244475" cy="244475"/>
          </a:xfrm>
          <a:prstGeom prst="rect">
            <a:avLst/>
          </a:prstGeom>
        </p:spPr>
      </p:pic>
      <p:sp>
        <p:nvSpPr>
          <p:cNvPr id="8" name="Rectangle 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2:00</a:t>
            </a:r>
          </a:p>
        </p:txBody>
      </p:sp>
      <p:sp>
        <p:nvSpPr>
          <p:cNvPr id="9" name="Rectangle 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1:59</a:t>
            </a:r>
          </a:p>
        </p:txBody>
      </p:sp>
      <p:sp>
        <p:nvSpPr>
          <p:cNvPr id="10" name="Rectangle 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1:58</a:t>
            </a:r>
          </a:p>
        </p:txBody>
      </p:sp>
      <p:sp>
        <p:nvSpPr>
          <p:cNvPr id="11" name="Rectangle 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1:57</a:t>
            </a:r>
          </a:p>
        </p:txBody>
      </p:sp>
      <p:sp>
        <p:nvSpPr>
          <p:cNvPr id="12" name="Rectangle 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1:56</a:t>
            </a:r>
          </a:p>
        </p:txBody>
      </p:sp>
      <p:sp>
        <p:nvSpPr>
          <p:cNvPr id="13" name="Rectangle 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1:55</a:t>
            </a:r>
          </a:p>
        </p:txBody>
      </p:sp>
      <p:sp>
        <p:nvSpPr>
          <p:cNvPr id="14" name="Rectangle 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1:54</a:t>
            </a:r>
          </a:p>
        </p:txBody>
      </p:sp>
      <p:sp>
        <p:nvSpPr>
          <p:cNvPr id="15" name="Rectangle 1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1:53</a:t>
            </a:r>
          </a:p>
        </p:txBody>
      </p:sp>
      <p:sp>
        <p:nvSpPr>
          <p:cNvPr id="16" name="Rectangle 1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1:52</a:t>
            </a:r>
          </a:p>
        </p:txBody>
      </p:sp>
      <p:sp>
        <p:nvSpPr>
          <p:cNvPr id="17" name="Rectangle 1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1:51</a:t>
            </a:r>
          </a:p>
        </p:txBody>
      </p:sp>
      <p:sp>
        <p:nvSpPr>
          <p:cNvPr id="18" name="Rectangle 1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1:50</a:t>
            </a:r>
          </a:p>
        </p:txBody>
      </p:sp>
      <p:sp>
        <p:nvSpPr>
          <p:cNvPr id="19" name="Rectangle 1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1:49</a:t>
            </a:r>
          </a:p>
        </p:txBody>
      </p:sp>
      <p:sp>
        <p:nvSpPr>
          <p:cNvPr id="20" name="Rectangle 1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1:48</a:t>
            </a:r>
          </a:p>
        </p:txBody>
      </p:sp>
      <p:sp>
        <p:nvSpPr>
          <p:cNvPr id="21" name="Rectangle 1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1:47</a:t>
            </a:r>
          </a:p>
        </p:txBody>
      </p:sp>
      <p:sp>
        <p:nvSpPr>
          <p:cNvPr id="22" name="Rectangle 1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1:46</a:t>
            </a:r>
          </a:p>
        </p:txBody>
      </p:sp>
      <p:sp>
        <p:nvSpPr>
          <p:cNvPr id="23" name="Rectangle 1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1:45</a:t>
            </a:r>
          </a:p>
        </p:txBody>
      </p:sp>
      <p:sp>
        <p:nvSpPr>
          <p:cNvPr id="24" name="Rectangle 1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1:44</a:t>
            </a:r>
          </a:p>
        </p:txBody>
      </p:sp>
      <p:sp>
        <p:nvSpPr>
          <p:cNvPr id="25" name="Rectangle 2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1:43</a:t>
            </a:r>
          </a:p>
        </p:txBody>
      </p:sp>
      <p:sp>
        <p:nvSpPr>
          <p:cNvPr id="26" name="Rectangle 2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1:42</a:t>
            </a:r>
          </a:p>
        </p:txBody>
      </p:sp>
      <p:sp>
        <p:nvSpPr>
          <p:cNvPr id="27" name="Rectangle 2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1:41</a:t>
            </a:r>
          </a:p>
        </p:txBody>
      </p:sp>
      <p:sp>
        <p:nvSpPr>
          <p:cNvPr id="28" name="Rectangle 2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1:40</a:t>
            </a:r>
          </a:p>
        </p:txBody>
      </p:sp>
      <p:sp>
        <p:nvSpPr>
          <p:cNvPr id="29" name="Rectangle 2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1:39</a:t>
            </a:r>
          </a:p>
        </p:txBody>
      </p:sp>
      <p:sp>
        <p:nvSpPr>
          <p:cNvPr id="30" name="Rectangle 2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1:38</a:t>
            </a:r>
          </a:p>
        </p:txBody>
      </p:sp>
      <p:sp>
        <p:nvSpPr>
          <p:cNvPr id="31" name="Rectangle 2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1:37</a:t>
            </a:r>
          </a:p>
        </p:txBody>
      </p:sp>
      <p:sp>
        <p:nvSpPr>
          <p:cNvPr id="32" name="Rectangle 2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1:36</a:t>
            </a:r>
          </a:p>
        </p:txBody>
      </p:sp>
      <p:sp>
        <p:nvSpPr>
          <p:cNvPr id="33" name="Rectangle 2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1:35</a:t>
            </a:r>
          </a:p>
        </p:txBody>
      </p:sp>
      <p:sp>
        <p:nvSpPr>
          <p:cNvPr id="34" name="Rectangle 2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1:34</a:t>
            </a:r>
          </a:p>
        </p:txBody>
      </p:sp>
      <p:sp>
        <p:nvSpPr>
          <p:cNvPr id="35" name="Rectangle 3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1:33</a:t>
            </a:r>
          </a:p>
        </p:txBody>
      </p:sp>
      <p:sp>
        <p:nvSpPr>
          <p:cNvPr id="36" name="Rectangle 3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1:32</a:t>
            </a:r>
          </a:p>
        </p:txBody>
      </p:sp>
      <p:sp>
        <p:nvSpPr>
          <p:cNvPr id="37" name="Rectangle 3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1:31</a:t>
            </a:r>
          </a:p>
        </p:txBody>
      </p:sp>
      <p:sp>
        <p:nvSpPr>
          <p:cNvPr id="38" name="Rectangle 3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1:30</a:t>
            </a:r>
          </a:p>
        </p:txBody>
      </p:sp>
      <p:sp>
        <p:nvSpPr>
          <p:cNvPr id="39" name="Rectangle 3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1:29</a:t>
            </a:r>
          </a:p>
        </p:txBody>
      </p:sp>
      <p:sp>
        <p:nvSpPr>
          <p:cNvPr id="40" name="Rectangle 3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1:28</a:t>
            </a:r>
          </a:p>
        </p:txBody>
      </p:sp>
      <p:sp>
        <p:nvSpPr>
          <p:cNvPr id="41" name="Rectangle 3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1:27</a:t>
            </a:r>
          </a:p>
        </p:txBody>
      </p:sp>
      <p:sp>
        <p:nvSpPr>
          <p:cNvPr id="42" name="Rectangle 3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1:26</a:t>
            </a:r>
          </a:p>
        </p:txBody>
      </p:sp>
      <p:sp>
        <p:nvSpPr>
          <p:cNvPr id="43" name="Rectangle 3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1:25</a:t>
            </a:r>
          </a:p>
        </p:txBody>
      </p:sp>
      <p:sp>
        <p:nvSpPr>
          <p:cNvPr id="44" name="Rectangle 3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1:24</a:t>
            </a:r>
          </a:p>
        </p:txBody>
      </p:sp>
      <p:sp>
        <p:nvSpPr>
          <p:cNvPr id="45" name="Rectangle 4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1:23</a:t>
            </a:r>
          </a:p>
        </p:txBody>
      </p:sp>
      <p:sp>
        <p:nvSpPr>
          <p:cNvPr id="46" name="Rectangle 4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1:22</a:t>
            </a:r>
          </a:p>
        </p:txBody>
      </p:sp>
      <p:sp>
        <p:nvSpPr>
          <p:cNvPr id="47" name="Rectangle 4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1:21</a:t>
            </a:r>
          </a:p>
        </p:txBody>
      </p:sp>
      <p:sp>
        <p:nvSpPr>
          <p:cNvPr id="48" name="Rectangle 4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1:20</a:t>
            </a:r>
          </a:p>
        </p:txBody>
      </p:sp>
      <p:sp>
        <p:nvSpPr>
          <p:cNvPr id="49" name="Rectangle 4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1:19</a:t>
            </a:r>
          </a:p>
        </p:txBody>
      </p:sp>
      <p:sp>
        <p:nvSpPr>
          <p:cNvPr id="50" name="Rectangle 4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1:18</a:t>
            </a:r>
          </a:p>
        </p:txBody>
      </p:sp>
      <p:sp>
        <p:nvSpPr>
          <p:cNvPr id="51" name="Rectangle 4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1:17</a:t>
            </a:r>
          </a:p>
        </p:txBody>
      </p:sp>
      <p:sp>
        <p:nvSpPr>
          <p:cNvPr id="52" name="Rectangle 4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1:16</a:t>
            </a:r>
          </a:p>
        </p:txBody>
      </p:sp>
      <p:sp>
        <p:nvSpPr>
          <p:cNvPr id="53" name="Rectangle 4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1:15</a:t>
            </a:r>
          </a:p>
        </p:txBody>
      </p:sp>
      <p:sp>
        <p:nvSpPr>
          <p:cNvPr id="54" name="Rectangle 4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1:14</a:t>
            </a:r>
          </a:p>
        </p:txBody>
      </p:sp>
      <p:sp>
        <p:nvSpPr>
          <p:cNvPr id="55" name="Rectangle 5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1:13</a:t>
            </a:r>
          </a:p>
        </p:txBody>
      </p:sp>
      <p:sp>
        <p:nvSpPr>
          <p:cNvPr id="56" name="Rectangle 5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1:12</a:t>
            </a:r>
          </a:p>
        </p:txBody>
      </p:sp>
      <p:sp>
        <p:nvSpPr>
          <p:cNvPr id="57" name="Rectangle 5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1:11</a:t>
            </a:r>
          </a:p>
        </p:txBody>
      </p:sp>
      <p:sp>
        <p:nvSpPr>
          <p:cNvPr id="58" name="Rectangle 5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1:10</a:t>
            </a:r>
          </a:p>
        </p:txBody>
      </p:sp>
      <p:sp>
        <p:nvSpPr>
          <p:cNvPr id="59" name="Rectangle 54"/>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1:09</a:t>
            </a:r>
          </a:p>
        </p:txBody>
      </p:sp>
      <p:sp>
        <p:nvSpPr>
          <p:cNvPr id="60" name="Rectangle 55"/>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1:08</a:t>
            </a:r>
          </a:p>
        </p:txBody>
      </p:sp>
      <p:sp>
        <p:nvSpPr>
          <p:cNvPr id="61" name="Rectangle 56"/>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1:07</a:t>
            </a:r>
          </a:p>
        </p:txBody>
      </p:sp>
      <p:sp>
        <p:nvSpPr>
          <p:cNvPr id="62" name="Rectangle 57"/>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1:06</a:t>
            </a:r>
          </a:p>
        </p:txBody>
      </p:sp>
      <p:sp>
        <p:nvSpPr>
          <p:cNvPr id="63" name="Rectangle 58"/>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1:05</a:t>
            </a:r>
          </a:p>
        </p:txBody>
      </p:sp>
      <p:sp>
        <p:nvSpPr>
          <p:cNvPr id="64" name="Rectangle 59"/>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1:04</a:t>
            </a:r>
          </a:p>
        </p:txBody>
      </p:sp>
      <p:sp>
        <p:nvSpPr>
          <p:cNvPr id="65" name="Rectangle 60"/>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1:03</a:t>
            </a:r>
          </a:p>
        </p:txBody>
      </p:sp>
      <p:sp>
        <p:nvSpPr>
          <p:cNvPr id="66" name="Rectangle 61"/>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1:02</a:t>
            </a:r>
          </a:p>
        </p:txBody>
      </p:sp>
      <p:sp>
        <p:nvSpPr>
          <p:cNvPr id="67" name="Rectangle 62"/>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1:01</a:t>
            </a:r>
          </a:p>
        </p:txBody>
      </p:sp>
      <p:sp>
        <p:nvSpPr>
          <p:cNvPr id="68" name="Rectangle 63"/>
          <p:cNvSpPr>
            <a:spLocks noChangeArrowheads="1"/>
          </p:cNvSpPr>
          <p:nvPr/>
        </p:nvSpPr>
        <p:spPr bwMode="auto">
          <a:xfrm>
            <a:off x="6589757" y="5520507"/>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1:00</a:t>
            </a:r>
          </a:p>
        </p:txBody>
      </p:sp>
      <p:sp>
        <p:nvSpPr>
          <p:cNvPr id="69" name="Rectangle 6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0:59</a:t>
            </a:r>
          </a:p>
        </p:txBody>
      </p:sp>
      <p:sp>
        <p:nvSpPr>
          <p:cNvPr id="70" name="Rectangle 6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0:58</a:t>
            </a:r>
          </a:p>
        </p:txBody>
      </p:sp>
      <p:sp>
        <p:nvSpPr>
          <p:cNvPr id="71" name="Rectangle 6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0:57</a:t>
            </a:r>
          </a:p>
        </p:txBody>
      </p:sp>
      <p:sp>
        <p:nvSpPr>
          <p:cNvPr id="72" name="Rectangle 6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0:56</a:t>
            </a:r>
          </a:p>
        </p:txBody>
      </p:sp>
      <p:sp>
        <p:nvSpPr>
          <p:cNvPr id="73" name="Rectangle 6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0:55</a:t>
            </a:r>
          </a:p>
        </p:txBody>
      </p:sp>
      <p:sp>
        <p:nvSpPr>
          <p:cNvPr id="74" name="Rectangle 6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0:54</a:t>
            </a:r>
          </a:p>
        </p:txBody>
      </p:sp>
      <p:sp>
        <p:nvSpPr>
          <p:cNvPr id="75" name="Rectangle 7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0:53</a:t>
            </a:r>
          </a:p>
        </p:txBody>
      </p:sp>
      <p:sp>
        <p:nvSpPr>
          <p:cNvPr id="76" name="Rectangle 7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0:52</a:t>
            </a:r>
          </a:p>
        </p:txBody>
      </p:sp>
      <p:sp>
        <p:nvSpPr>
          <p:cNvPr id="77" name="Rectangle 7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0:51</a:t>
            </a:r>
          </a:p>
        </p:txBody>
      </p:sp>
      <p:sp>
        <p:nvSpPr>
          <p:cNvPr id="78" name="Rectangle 7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0:50</a:t>
            </a:r>
          </a:p>
        </p:txBody>
      </p:sp>
      <p:sp>
        <p:nvSpPr>
          <p:cNvPr id="79" name="Rectangle 7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0:49</a:t>
            </a:r>
          </a:p>
        </p:txBody>
      </p:sp>
      <p:sp>
        <p:nvSpPr>
          <p:cNvPr id="80" name="Rectangle 7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0:48</a:t>
            </a:r>
          </a:p>
        </p:txBody>
      </p:sp>
      <p:sp>
        <p:nvSpPr>
          <p:cNvPr id="81" name="Rectangle 7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0:47</a:t>
            </a:r>
          </a:p>
        </p:txBody>
      </p:sp>
      <p:sp>
        <p:nvSpPr>
          <p:cNvPr id="82" name="Rectangle 7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0:46</a:t>
            </a:r>
          </a:p>
        </p:txBody>
      </p:sp>
      <p:sp>
        <p:nvSpPr>
          <p:cNvPr id="83" name="Rectangle 7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0:45</a:t>
            </a:r>
          </a:p>
        </p:txBody>
      </p:sp>
      <p:sp>
        <p:nvSpPr>
          <p:cNvPr id="84" name="Rectangle 7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0:44</a:t>
            </a:r>
          </a:p>
        </p:txBody>
      </p:sp>
      <p:sp>
        <p:nvSpPr>
          <p:cNvPr id="85" name="Rectangle 8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0:43</a:t>
            </a:r>
          </a:p>
        </p:txBody>
      </p:sp>
      <p:sp>
        <p:nvSpPr>
          <p:cNvPr id="86" name="Rectangle 8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0:42</a:t>
            </a:r>
          </a:p>
        </p:txBody>
      </p:sp>
      <p:sp>
        <p:nvSpPr>
          <p:cNvPr id="87" name="Rectangle 8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0:41</a:t>
            </a:r>
          </a:p>
        </p:txBody>
      </p:sp>
      <p:sp>
        <p:nvSpPr>
          <p:cNvPr id="88" name="Rectangle 8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0:40</a:t>
            </a:r>
          </a:p>
        </p:txBody>
      </p:sp>
      <p:sp>
        <p:nvSpPr>
          <p:cNvPr id="89" name="Rectangle 8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0:39</a:t>
            </a:r>
          </a:p>
        </p:txBody>
      </p:sp>
      <p:sp>
        <p:nvSpPr>
          <p:cNvPr id="90" name="Rectangle 8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0:38</a:t>
            </a:r>
          </a:p>
        </p:txBody>
      </p:sp>
      <p:sp>
        <p:nvSpPr>
          <p:cNvPr id="91" name="Rectangle 8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0:37</a:t>
            </a:r>
          </a:p>
        </p:txBody>
      </p:sp>
      <p:sp>
        <p:nvSpPr>
          <p:cNvPr id="92" name="Rectangle 8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0:36</a:t>
            </a:r>
          </a:p>
        </p:txBody>
      </p:sp>
      <p:sp>
        <p:nvSpPr>
          <p:cNvPr id="93" name="Rectangle 8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0:35</a:t>
            </a:r>
          </a:p>
        </p:txBody>
      </p:sp>
      <p:sp>
        <p:nvSpPr>
          <p:cNvPr id="94" name="Rectangle 8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0:34</a:t>
            </a:r>
          </a:p>
        </p:txBody>
      </p:sp>
      <p:sp>
        <p:nvSpPr>
          <p:cNvPr id="95" name="Rectangle 9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0:33</a:t>
            </a:r>
          </a:p>
        </p:txBody>
      </p:sp>
      <p:sp>
        <p:nvSpPr>
          <p:cNvPr id="96" name="Rectangle 9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0:32</a:t>
            </a:r>
          </a:p>
        </p:txBody>
      </p:sp>
      <p:sp>
        <p:nvSpPr>
          <p:cNvPr id="97" name="Rectangle 9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0:31</a:t>
            </a:r>
          </a:p>
        </p:txBody>
      </p:sp>
      <p:sp>
        <p:nvSpPr>
          <p:cNvPr id="98" name="Rectangle 9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0:30</a:t>
            </a:r>
          </a:p>
        </p:txBody>
      </p:sp>
      <p:sp>
        <p:nvSpPr>
          <p:cNvPr id="99" name="Rectangle 9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0:29</a:t>
            </a:r>
          </a:p>
        </p:txBody>
      </p:sp>
      <p:sp>
        <p:nvSpPr>
          <p:cNvPr id="100" name="Rectangle 9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0:28</a:t>
            </a:r>
          </a:p>
        </p:txBody>
      </p:sp>
      <p:sp>
        <p:nvSpPr>
          <p:cNvPr id="101" name="Rectangle 9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0:27</a:t>
            </a:r>
          </a:p>
        </p:txBody>
      </p:sp>
      <p:sp>
        <p:nvSpPr>
          <p:cNvPr id="102" name="Rectangle 9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0:26</a:t>
            </a:r>
          </a:p>
        </p:txBody>
      </p:sp>
      <p:sp>
        <p:nvSpPr>
          <p:cNvPr id="103" name="Rectangle 9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0:25</a:t>
            </a:r>
          </a:p>
        </p:txBody>
      </p:sp>
      <p:sp>
        <p:nvSpPr>
          <p:cNvPr id="104" name="Rectangle 9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0:24</a:t>
            </a:r>
          </a:p>
        </p:txBody>
      </p:sp>
      <p:sp>
        <p:nvSpPr>
          <p:cNvPr id="105" name="Rectangle 10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0:23</a:t>
            </a:r>
          </a:p>
        </p:txBody>
      </p:sp>
      <p:sp>
        <p:nvSpPr>
          <p:cNvPr id="106" name="Rectangle 10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0:22</a:t>
            </a:r>
          </a:p>
        </p:txBody>
      </p:sp>
      <p:sp>
        <p:nvSpPr>
          <p:cNvPr id="107" name="Rectangle 10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0:21</a:t>
            </a:r>
          </a:p>
        </p:txBody>
      </p:sp>
      <p:sp>
        <p:nvSpPr>
          <p:cNvPr id="108" name="Rectangle 10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0:20</a:t>
            </a:r>
          </a:p>
        </p:txBody>
      </p:sp>
      <p:sp>
        <p:nvSpPr>
          <p:cNvPr id="109" name="Rectangle 10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0:19</a:t>
            </a:r>
          </a:p>
        </p:txBody>
      </p:sp>
      <p:sp>
        <p:nvSpPr>
          <p:cNvPr id="110" name="Rectangle 10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0:18</a:t>
            </a:r>
          </a:p>
        </p:txBody>
      </p:sp>
      <p:sp>
        <p:nvSpPr>
          <p:cNvPr id="111" name="Rectangle 10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0:17</a:t>
            </a:r>
          </a:p>
        </p:txBody>
      </p:sp>
      <p:sp>
        <p:nvSpPr>
          <p:cNvPr id="112" name="Rectangle 10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0:16</a:t>
            </a:r>
          </a:p>
        </p:txBody>
      </p:sp>
      <p:sp>
        <p:nvSpPr>
          <p:cNvPr id="113" name="Rectangle 10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0:15</a:t>
            </a:r>
          </a:p>
        </p:txBody>
      </p:sp>
      <p:sp>
        <p:nvSpPr>
          <p:cNvPr id="114" name="Rectangle 10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0:14</a:t>
            </a:r>
          </a:p>
        </p:txBody>
      </p:sp>
      <p:sp>
        <p:nvSpPr>
          <p:cNvPr id="115" name="Rectangle 11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0:13</a:t>
            </a:r>
          </a:p>
        </p:txBody>
      </p:sp>
      <p:sp>
        <p:nvSpPr>
          <p:cNvPr id="116" name="Rectangle 11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0:12</a:t>
            </a:r>
          </a:p>
        </p:txBody>
      </p:sp>
      <p:sp>
        <p:nvSpPr>
          <p:cNvPr id="117" name="Rectangle 11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0:11</a:t>
            </a:r>
          </a:p>
        </p:txBody>
      </p:sp>
      <p:sp>
        <p:nvSpPr>
          <p:cNvPr id="118" name="Rectangle 11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0:10</a:t>
            </a:r>
          </a:p>
        </p:txBody>
      </p:sp>
      <p:sp>
        <p:nvSpPr>
          <p:cNvPr id="119" name="Rectangle 114"/>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0:09</a:t>
            </a:r>
          </a:p>
        </p:txBody>
      </p:sp>
      <p:sp>
        <p:nvSpPr>
          <p:cNvPr id="120" name="Rectangle 115"/>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0:08</a:t>
            </a:r>
          </a:p>
        </p:txBody>
      </p:sp>
      <p:sp>
        <p:nvSpPr>
          <p:cNvPr id="121" name="Rectangle 116"/>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0:07</a:t>
            </a:r>
          </a:p>
        </p:txBody>
      </p:sp>
      <p:sp>
        <p:nvSpPr>
          <p:cNvPr id="122" name="Rectangle 117"/>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0:06</a:t>
            </a:r>
          </a:p>
        </p:txBody>
      </p:sp>
      <p:sp>
        <p:nvSpPr>
          <p:cNvPr id="123" name="Rectangle 118"/>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0:05</a:t>
            </a:r>
          </a:p>
        </p:txBody>
      </p:sp>
      <p:sp>
        <p:nvSpPr>
          <p:cNvPr id="124" name="Rectangle 119"/>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0:04</a:t>
            </a:r>
          </a:p>
        </p:txBody>
      </p:sp>
      <p:sp>
        <p:nvSpPr>
          <p:cNvPr id="125" name="Rectangle 120"/>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0:03</a:t>
            </a:r>
          </a:p>
        </p:txBody>
      </p:sp>
      <p:sp>
        <p:nvSpPr>
          <p:cNvPr id="126" name="Rectangle 121"/>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0:02</a:t>
            </a:r>
          </a:p>
        </p:txBody>
      </p:sp>
      <p:sp>
        <p:nvSpPr>
          <p:cNvPr id="127" name="Rectangle 122"/>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smtClean="0">
                <a:ln>
                  <a:noFill/>
                </a:ln>
                <a:solidFill>
                  <a:srgbClr val="000000"/>
                </a:solidFill>
                <a:effectLst/>
                <a:uLnTx/>
                <a:uFillTx/>
                <a:latin typeface="Arial" charset="0"/>
                <a:cs typeface="Arial" charset="0"/>
              </a:rPr>
              <a:t>0:01</a:t>
            </a:r>
          </a:p>
        </p:txBody>
      </p:sp>
      <p:sp>
        <p:nvSpPr>
          <p:cNvPr id="128" name="Rectangle 123"/>
          <p:cNvSpPr>
            <a:spLocks noChangeArrowheads="1"/>
          </p:cNvSpPr>
          <p:nvPr/>
        </p:nvSpPr>
        <p:spPr bwMode="auto">
          <a:xfrm>
            <a:off x="6589757"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End</a:t>
            </a:r>
          </a:p>
        </p:txBody>
      </p:sp>
      <p:sp>
        <p:nvSpPr>
          <p:cNvPr id="129" name="Rectangle 123"/>
          <p:cNvSpPr>
            <a:spLocks noChangeArrowheads="1"/>
          </p:cNvSpPr>
          <p:nvPr/>
        </p:nvSpPr>
        <p:spPr bwMode="auto">
          <a:xfrm>
            <a:off x="6589756" y="5520507"/>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600" b="0" i="0" u="none" strike="noStrike" kern="0" cap="none" spc="0" normalizeH="0" baseline="0" noProof="0" dirty="0" smtClean="0">
                <a:ln>
                  <a:noFill/>
                </a:ln>
                <a:solidFill>
                  <a:srgbClr val="000000"/>
                </a:solidFill>
                <a:effectLst/>
                <a:uLnTx/>
                <a:uFillTx/>
                <a:latin typeface="Arial" charset="0"/>
                <a:cs typeface="Arial" charset="0"/>
              </a:rPr>
              <a:t>2:00</a:t>
            </a:r>
          </a:p>
        </p:txBody>
      </p:sp>
    </p:spTree>
    <p:extLst>
      <p:ext uri="{BB962C8B-B14F-4D97-AF65-F5344CB8AC3E}">
        <p14:creationId xmlns:p14="http://schemas.microsoft.com/office/powerpoint/2010/main" val="1729732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2"/>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6"/>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7"/>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38"/>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39"/>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0"/>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1"/>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2"/>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43"/>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4"/>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6"/>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7"/>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48"/>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49"/>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0"/>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1"/>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2"/>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53"/>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4"/>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5"/>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6"/>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7"/>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58"/>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59"/>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0"/>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1"/>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2"/>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63"/>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4"/>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5"/>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6"/>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7"/>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68"/>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69"/>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0"/>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1"/>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2"/>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73"/>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4"/>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5"/>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6"/>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7"/>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78"/>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79"/>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0"/>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1"/>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2"/>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83"/>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4"/>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5"/>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6"/>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7"/>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88"/>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89"/>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0"/>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1"/>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2"/>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93"/>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4"/>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5"/>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6"/>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7"/>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98"/>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99"/>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100"/>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101"/>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102"/>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103"/>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04"/>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05"/>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06"/>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07"/>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08"/>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09"/>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10"/>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11"/>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12"/>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13"/>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14"/>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15"/>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16"/>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17"/>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18"/>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19"/>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20"/>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21"/>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22"/>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23"/>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24"/>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25"/>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26"/>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27"/>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28"/>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5"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7"/>
                                        </p:tgtEl>
                                      </p:cBhvr>
                                    </p:cmd>
                                  </p:childTnLst>
                                </p:cTn>
                              </p:par>
                            </p:childTnLst>
                          </p:cTn>
                        </p:par>
                      </p:childTnLst>
                    </p:cTn>
                  </p:par>
                </p:childTnLst>
              </p:cTn>
              <p:nextCondLst>
                <p:cond evt="onClick" delay="0">
                  <p:tgtEl>
                    <p:spTgt spid="129"/>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6742" y="-360447"/>
            <a:ext cx="7772400" cy="2387600"/>
          </a:xfrm>
        </p:spPr>
        <p:txBody>
          <a:bodyPr>
            <a:normAutofit/>
          </a:bodyPr>
          <a:lstStyle/>
          <a:p>
            <a:r>
              <a:rPr lang="en-GB" sz="8800" dirty="0" err="1" smtClean="0">
                <a:latin typeface="Tw Cen MT" panose="020B0602020104020603" pitchFamily="34" charset="0"/>
              </a:rPr>
              <a:t>HoDs</a:t>
            </a:r>
            <a:r>
              <a:rPr lang="en-GB" sz="8800" dirty="0" smtClean="0">
                <a:latin typeface="Tw Cen MT" panose="020B0602020104020603" pitchFamily="34" charset="0"/>
              </a:rPr>
              <a:t> Derbyshire</a:t>
            </a:r>
            <a:endParaRPr lang="en-GB" sz="8800" dirty="0">
              <a:latin typeface="Tw Cen MT" panose="020B0602020104020603" pitchFamily="34" charset="0"/>
            </a:endParaRPr>
          </a:p>
        </p:txBody>
      </p:sp>
      <p:sp>
        <p:nvSpPr>
          <p:cNvPr id="3" name="Subtitle 2"/>
          <p:cNvSpPr>
            <a:spLocks noGrp="1"/>
          </p:cNvSpPr>
          <p:nvPr>
            <p:ph type="subTitle" idx="1"/>
          </p:nvPr>
        </p:nvSpPr>
        <p:spPr>
          <a:xfrm>
            <a:off x="920578" y="1789713"/>
            <a:ext cx="6858000" cy="1655762"/>
          </a:xfrm>
        </p:spPr>
        <p:txBody>
          <a:bodyPr/>
          <a:lstStyle/>
          <a:p>
            <a:r>
              <a:rPr lang="en-GB" dirty="0" smtClean="0">
                <a:latin typeface="Tw Cen MT" panose="020B0602020104020603" pitchFamily="34" charset="0"/>
              </a:rPr>
              <a:t>Monday 19 June 2017</a:t>
            </a:r>
            <a:endParaRPr lang="en-GB" dirty="0">
              <a:latin typeface="Tw Cen MT" panose="020B0602020104020603"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5" name="TextBox 4"/>
          <p:cNvSpPr txBox="1"/>
          <p:nvPr/>
        </p:nvSpPr>
        <p:spPr>
          <a:xfrm>
            <a:off x="311842" y="2419303"/>
            <a:ext cx="8223751" cy="707886"/>
          </a:xfrm>
          <a:prstGeom prst="rect">
            <a:avLst/>
          </a:prstGeom>
          <a:noFill/>
        </p:spPr>
        <p:txBody>
          <a:bodyPr wrap="square" rtlCol="0">
            <a:spAutoFit/>
          </a:bodyPr>
          <a:lstStyle/>
          <a:p>
            <a:pPr algn="ctr"/>
            <a:r>
              <a:rPr lang="en-GB" sz="4000" b="1" dirty="0" smtClean="0">
                <a:solidFill>
                  <a:prstClr val="black"/>
                </a:solidFill>
              </a:rPr>
              <a:t>Preparing students for the new GCSE</a:t>
            </a:r>
            <a:endParaRPr lang="en-GB" sz="4000" b="1" dirty="0">
              <a:solidFill>
                <a:prstClr val="black"/>
              </a:solidFill>
            </a:endParaRPr>
          </a:p>
        </p:txBody>
      </p:sp>
      <p:sp>
        <p:nvSpPr>
          <p:cNvPr id="11" name="TextBox 10"/>
          <p:cNvSpPr txBox="1"/>
          <p:nvPr/>
        </p:nvSpPr>
        <p:spPr>
          <a:xfrm>
            <a:off x="237702" y="2932389"/>
            <a:ext cx="8223751" cy="707886"/>
          </a:xfrm>
          <a:prstGeom prst="rect">
            <a:avLst/>
          </a:prstGeom>
          <a:noFill/>
        </p:spPr>
        <p:txBody>
          <a:bodyPr wrap="square" rtlCol="0">
            <a:spAutoFit/>
          </a:bodyPr>
          <a:lstStyle/>
          <a:p>
            <a:pPr algn="ctr"/>
            <a:r>
              <a:rPr lang="en-GB" sz="4000" b="1" dirty="0" smtClean="0">
                <a:solidFill>
                  <a:prstClr val="black"/>
                </a:solidFill>
              </a:rPr>
              <a:t>What are we doing differently?</a:t>
            </a:r>
            <a:endParaRPr lang="en-GB" sz="4000" b="1" dirty="0">
              <a:solidFill>
                <a:prstClr val="black"/>
              </a:solidFill>
            </a:endParaRPr>
          </a:p>
        </p:txBody>
      </p:sp>
      <p:sp>
        <p:nvSpPr>
          <p:cNvPr id="12" name="Title 1"/>
          <p:cNvSpPr txBox="1">
            <a:spLocks/>
          </p:cNvSpPr>
          <p:nvPr/>
        </p:nvSpPr>
        <p:spPr>
          <a:xfrm>
            <a:off x="686322" y="1861516"/>
            <a:ext cx="7886700"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smtClean="0"/>
              <a:t>BREAK</a:t>
            </a:r>
            <a:endParaRPr lang="en-GB" dirty="0"/>
          </a:p>
        </p:txBody>
      </p:sp>
      <p:pic>
        <p:nvPicPr>
          <p:cNvPr id="13" name="Picture 12"/>
          <p:cNvPicPr>
            <a:picLocks noChangeAspect="1"/>
          </p:cNvPicPr>
          <p:nvPr/>
        </p:nvPicPr>
        <p:blipFill>
          <a:blip r:embed="rId4">
            <a:duotone>
              <a:prstClr val="black"/>
              <a:srgbClr val="D9C3A5">
                <a:tint val="50000"/>
                <a:satMod val="180000"/>
              </a:srgbClr>
            </a:duotone>
          </a:blip>
          <a:stretch>
            <a:fillRect/>
          </a:stretch>
        </p:blipFill>
        <p:spPr>
          <a:xfrm>
            <a:off x="623888" y="4514594"/>
            <a:ext cx="8025842" cy="2057658"/>
          </a:xfrm>
          <a:prstGeom prst="rect">
            <a:avLst/>
          </a:prstGeom>
        </p:spPr>
      </p:pic>
    </p:spTree>
    <p:extLst>
      <p:ext uri="{BB962C8B-B14F-4D97-AF65-F5344CB8AC3E}">
        <p14:creationId xmlns:p14="http://schemas.microsoft.com/office/powerpoint/2010/main" val="4268978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GCSE non-negotiables</a:t>
            </a:r>
            <a:endParaRPr lang="en-GB" dirty="0"/>
          </a:p>
        </p:txBody>
      </p:sp>
      <p:sp>
        <p:nvSpPr>
          <p:cNvPr id="3" name="Content Placeholder 2"/>
          <p:cNvSpPr>
            <a:spLocks noGrp="1"/>
          </p:cNvSpPr>
          <p:nvPr>
            <p:ph idx="1"/>
          </p:nvPr>
        </p:nvSpPr>
        <p:spPr>
          <a:xfrm>
            <a:off x="628650" y="1472340"/>
            <a:ext cx="7886700" cy="5145436"/>
          </a:xfrm>
        </p:spPr>
        <p:txBody>
          <a:bodyPr>
            <a:normAutofit/>
          </a:bodyPr>
          <a:lstStyle/>
          <a:p>
            <a:r>
              <a:rPr lang="en-GB" dirty="0" smtClean="0"/>
              <a:t>Present tense (irregular) – SER, ESTAR, TENER, IR</a:t>
            </a:r>
          </a:p>
          <a:p>
            <a:r>
              <a:rPr lang="en-GB" dirty="0" smtClean="0"/>
              <a:t>Present tense (regular)</a:t>
            </a:r>
          </a:p>
          <a:p>
            <a:r>
              <a:rPr lang="en-GB" dirty="0" smtClean="0"/>
              <a:t>Near future tense</a:t>
            </a:r>
          </a:p>
          <a:p>
            <a:r>
              <a:rPr lang="en-GB" dirty="0" err="1" smtClean="0"/>
              <a:t>Preterite</a:t>
            </a:r>
            <a:r>
              <a:rPr lang="en-GB" dirty="0" smtClean="0"/>
              <a:t> tense</a:t>
            </a:r>
          </a:p>
          <a:p>
            <a:r>
              <a:rPr lang="en-GB" dirty="0" smtClean="0"/>
              <a:t>Opinion verbs + nouns / + infinitives</a:t>
            </a:r>
          </a:p>
          <a:p>
            <a:r>
              <a:rPr lang="en-GB" dirty="0" smtClean="0"/>
              <a:t>Adjective endings and position</a:t>
            </a:r>
          </a:p>
          <a:p>
            <a:r>
              <a:rPr lang="en-GB" dirty="0" smtClean="0"/>
              <a:t>Comparative </a:t>
            </a:r>
          </a:p>
          <a:p>
            <a:r>
              <a:rPr lang="en-GB" dirty="0" smtClean="0"/>
              <a:t>Modal verbs/constructions</a:t>
            </a:r>
          </a:p>
          <a:p>
            <a:r>
              <a:rPr lang="en-GB" dirty="0" smtClean="0"/>
              <a:t>SER vs ESTAR</a:t>
            </a:r>
          </a:p>
          <a:p>
            <a:r>
              <a:rPr lang="en-GB" dirty="0" err="1" smtClean="0"/>
              <a:t>Por</a:t>
            </a:r>
            <a:r>
              <a:rPr lang="en-GB" dirty="0" smtClean="0"/>
              <a:t> vs Para</a:t>
            </a:r>
            <a:endParaRPr lang="en-GB" dirty="0"/>
          </a:p>
        </p:txBody>
      </p:sp>
    </p:spTree>
    <p:extLst>
      <p:ext uri="{BB962C8B-B14F-4D97-AF65-F5344CB8AC3E}">
        <p14:creationId xmlns:p14="http://schemas.microsoft.com/office/powerpoint/2010/main" val="384835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solidFill>
                  <a:srgbClr val="FF0066"/>
                </a:solidFill>
              </a:rPr>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31971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062" y="206059"/>
            <a:ext cx="8783392" cy="6186309"/>
          </a:xfrm>
          <a:prstGeom prst="rect">
            <a:avLst/>
          </a:prstGeom>
          <a:noFill/>
        </p:spPr>
        <p:txBody>
          <a:bodyPr wrap="square" rtlCol="0">
            <a:spAutoFit/>
          </a:bodyPr>
          <a:lstStyle/>
          <a:p>
            <a:r>
              <a:rPr lang="en-GB" sz="2200" b="1" dirty="0" smtClean="0">
                <a:solidFill>
                  <a:prstClr val="black"/>
                </a:solidFill>
              </a:rPr>
              <a:t>Vocabulary testing at KS3</a:t>
            </a:r>
          </a:p>
          <a:p>
            <a:pPr marL="342900" indent="-342900">
              <a:buFont typeface="Arial" panose="020B0604020202020204" pitchFamily="34" charset="0"/>
              <a:buChar char="•"/>
            </a:pPr>
            <a:r>
              <a:rPr lang="en-GB" sz="2200" dirty="0" smtClean="0">
                <a:solidFill>
                  <a:prstClr val="black"/>
                </a:solidFill>
              </a:rPr>
              <a:t>Vocabulary learning homework &amp; testing every two weeks.</a:t>
            </a:r>
          </a:p>
          <a:p>
            <a:pPr marL="342900" indent="-342900">
              <a:buFont typeface="Arial" panose="020B0604020202020204" pitchFamily="34" charset="0"/>
              <a:buChar char="•"/>
            </a:pPr>
            <a:r>
              <a:rPr lang="en-GB" sz="2200" dirty="0" smtClean="0">
                <a:solidFill>
                  <a:prstClr val="black"/>
                </a:solidFill>
              </a:rPr>
              <a:t>15 words set, 10 words tested (10 words set for SL/lower sets).</a:t>
            </a:r>
          </a:p>
          <a:p>
            <a:pPr marL="342900" indent="-342900">
              <a:buFont typeface="Arial" panose="020B0604020202020204" pitchFamily="34" charset="0"/>
              <a:buChar char="•"/>
            </a:pPr>
            <a:r>
              <a:rPr lang="en-GB" sz="2200" dirty="0" smtClean="0">
                <a:solidFill>
                  <a:prstClr val="black"/>
                </a:solidFill>
              </a:rPr>
              <a:t>Common Quizlet lists for all groups to facilitate smooth transfers.</a:t>
            </a:r>
          </a:p>
          <a:p>
            <a:pPr marL="342900" indent="-342900">
              <a:buFont typeface="Arial" panose="020B0604020202020204" pitchFamily="34" charset="0"/>
              <a:buChar char="•"/>
            </a:pPr>
            <a:r>
              <a:rPr lang="en-GB" sz="2200" dirty="0" smtClean="0">
                <a:solidFill>
                  <a:prstClr val="black"/>
                </a:solidFill>
              </a:rPr>
              <a:t>Possibility of additional lists with extra vocabulary for keen beans.</a:t>
            </a:r>
          </a:p>
          <a:p>
            <a:pPr marL="342900" indent="-342900">
              <a:buFont typeface="Arial" panose="020B0604020202020204" pitchFamily="34" charset="0"/>
              <a:buChar char="•"/>
            </a:pPr>
            <a:r>
              <a:rPr lang="en-GB" sz="2200" dirty="0" smtClean="0">
                <a:solidFill>
                  <a:prstClr val="black"/>
                </a:solidFill>
              </a:rPr>
              <a:t>All tests marked out of 20 and 14/20 is pass mark.</a:t>
            </a:r>
          </a:p>
          <a:p>
            <a:pPr marL="342900" indent="-342900">
              <a:buFont typeface="Arial" panose="020B0604020202020204" pitchFamily="34" charset="0"/>
              <a:buChar char="•"/>
            </a:pPr>
            <a:r>
              <a:rPr lang="en-GB" sz="2200" dirty="0" smtClean="0">
                <a:solidFill>
                  <a:prstClr val="black"/>
                </a:solidFill>
              </a:rPr>
              <a:t>Marking may be by teacher or peer, perhaps alternating depending on marking load.</a:t>
            </a:r>
          </a:p>
          <a:p>
            <a:pPr marL="342900" indent="-342900">
              <a:buFont typeface="Arial" panose="020B0604020202020204" pitchFamily="34" charset="0"/>
              <a:buChar char="•"/>
            </a:pPr>
            <a:r>
              <a:rPr lang="en-GB" sz="2200" dirty="0" smtClean="0">
                <a:solidFill>
                  <a:prstClr val="black"/>
                </a:solidFill>
              </a:rPr>
              <a:t>Pupils should maintain a vocabulary test average of 14 or above.</a:t>
            </a:r>
          </a:p>
          <a:p>
            <a:pPr marL="342900" indent="-342900">
              <a:buFont typeface="Arial" panose="020B0604020202020204" pitchFamily="34" charset="0"/>
              <a:buChar char="•"/>
            </a:pPr>
            <a:r>
              <a:rPr lang="en-GB" sz="2200" dirty="0" smtClean="0">
                <a:solidFill>
                  <a:prstClr val="black"/>
                </a:solidFill>
              </a:rPr>
              <a:t>Tests may incorporate sentence structure or grammar points but only the vocabulary set is officially marked – the rest might inform a starter, for example.</a:t>
            </a:r>
          </a:p>
          <a:p>
            <a:pPr marL="342900" indent="-342900">
              <a:buFont typeface="Arial" panose="020B0604020202020204" pitchFamily="34" charset="0"/>
              <a:buChar char="•"/>
            </a:pPr>
            <a:r>
              <a:rPr lang="en-GB" sz="2200" dirty="0" smtClean="0">
                <a:solidFill>
                  <a:prstClr val="black"/>
                </a:solidFill>
              </a:rPr>
              <a:t>If pupils are absent for a test then they should expect to do it in the next lesson.</a:t>
            </a:r>
          </a:p>
          <a:p>
            <a:pPr marL="342900" indent="-342900">
              <a:buFont typeface="Arial" panose="020B0604020202020204" pitchFamily="34" charset="0"/>
              <a:buChar char="•"/>
            </a:pPr>
            <a:r>
              <a:rPr lang="en-GB" sz="2200" dirty="0" smtClean="0">
                <a:solidFill>
                  <a:prstClr val="black"/>
                </a:solidFill>
              </a:rPr>
              <a:t>Swift communication with parents if average falls below 14 and pupils must attend homework club – this will start after half-term.</a:t>
            </a:r>
          </a:p>
          <a:p>
            <a:pPr marL="342900" indent="-342900">
              <a:buFont typeface="Arial" panose="020B0604020202020204" pitchFamily="34" charset="0"/>
              <a:buChar char="•"/>
            </a:pPr>
            <a:r>
              <a:rPr lang="en-GB" sz="2200" dirty="0" smtClean="0">
                <a:solidFill>
                  <a:prstClr val="black"/>
                </a:solidFill>
              </a:rPr>
              <a:t>Other vocabulary may be learnt &amp; tested in lessons. Other homework tasks may be set as usual between the vocabulary learning tasks.</a:t>
            </a:r>
          </a:p>
        </p:txBody>
      </p:sp>
    </p:spTree>
    <p:extLst>
      <p:ext uri="{BB962C8B-B14F-4D97-AF65-F5344CB8AC3E}">
        <p14:creationId xmlns:p14="http://schemas.microsoft.com/office/powerpoint/2010/main" val="4102278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281" y="156519"/>
            <a:ext cx="7512908" cy="584775"/>
          </a:xfrm>
          <a:prstGeom prst="rect">
            <a:avLst/>
          </a:prstGeom>
          <a:noFill/>
        </p:spPr>
        <p:txBody>
          <a:bodyPr wrap="square" rtlCol="0">
            <a:spAutoFit/>
          </a:bodyPr>
          <a:lstStyle/>
          <a:p>
            <a:r>
              <a:rPr lang="en-GB" sz="3200" dirty="0" err="1" smtClean="0">
                <a:solidFill>
                  <a:prstClr val="black"/>
                </a:solidFill>
              </a:rPr>
              <a:t>Prueba</a:t>
            </a:r>
            <a:r>
              <a:rPr lang="en-GB" sz="3200" dirty="0" smtClean="0">
                <a:solidFill>
                  <a:prstClr val="black"/>
                </a:solidFill>
              </a:rPr>
              <a:t> de </a:t>
            </a:r>
            <a:r>
              <a:rPr lang="en-GB" sz="3200" dirty="0" err="1" smtClean="0">
                <a:solidFill>
                  <a:prstClr val="black"/>
                </a:solidFill>
              </a:rPr>
              <a:t>vocabulario</a:t>
            </a:r>
            <a:r>
              <a:rPr lang="en-GB" sz="3200" dirty="0" smtClean="0">
                <a:solidFill>
                  <a:prstClr val="black"/>
                </a:solidFill>
              </a:rPr>
              <a:t> [4] </a:t>
            </a:r>
            <a:r>
              <a:rPr lang="en-GB" sz="3200" i="1" dirty="0" smtClean="0">
                <a:solidFill>
                  <a:prstClr val="black"/>
                </a:solidFill>
              </a:rPr>
              <a:t>Y7 Summer Term</a:t>
            </a:r>
            <a:endParaRPr lang="en-GB" sz="3200" i="1" dirty="0">
              <a:solidFill>
                <a:prstClr val="black"/>
              </a:solidFill>
            </a:endParaRPr>
          </a:p>
        </p:txBody>
      </p:sp>
      <p:graphicFrame>
        <p:nvGraphicFramePr>
          <p:cNvPr id="3" name="Table 2"/>
          <p:cNvGraphicFramePr>
            <a:graphicFrameLocks noGrp="1"/>
          </p:cNvGraphicFramePr>
          <p:nvPr>
            <p:extLst/>
          </p:nvPr>
        </p:nvGraphicFramePr>
        <p:xfrm>
          <a:off x="274040" y="826549"/>
          <a:ext cx="8567956" cy="5825920"/>
        </p:xfrm>
        <a:graphic>
          <a:graphicData uri="http://schemas.openxmlformats.org/drawingml/2006/table">
            <a:tbl>
              <a:tblPr firstRow="1" bandRow="1">
                <a:tableStyleId>{5940675A-B579-460E-94D1-54222C63F5DA}</a:tableStyleId>
              </a:tblPr>
              <a:tblGrid>
                <a:gridCol w="8567956"/>
              </a:tblGrid>
              <a:tr h="582592">
                <a:tc>
                  <a:txBody>
                    <a:bodyPr/>
                    <a:lstStyle/>
                    <a:p>
                      <a:r>
                        <a:rPr lang="en-GB" sz="2400" dirty="0" smtClean="0"/>
                        <a:t>1.  </a:t>
                      </a:r>
                      <a:r>
                        <a:rPr lang="en-GB" sz="2400" dirty="0" smtClean="0">
                          <a:solidFill>
                            <a:srgbClr val="7030A0"/>
                          </a:solidFill>
                        </a:rPr>
                        <a:t>What is there in your city?</a:t>
                      </a:r>
                      <a:endParaRPr lang="en-GB" sz="2400" dirty="0">
                        <a:solidFill>
                          <a:srgbClr val="7030A0"/>
                        </a:solidFill>
                      </a:endParaRPr>
                    </a:p>
                  </a:txBody>
                  <a:tcPr anchor="ctr"/>
                </a:tc>
              </a:tr>
              <a:tr h="582592">
                <a:tc>
                  <a:txBody>
                    <a:bodyPr/>
                    <a:lstStyle/>
                    <a:p>
                      <a:r>
                        <a:rPr lang="en-GB" sz="2400" dirty="0" smtClean="0"/>
                        <a:t>2.  In my neighbourhood</a:t>
                      </a:r>
                      <a:r>
                        <a:rPr lang="en-GB" sz="2400" baseline="0" dirty="0" smtClean="0"/>
                        <a:t> </a:t>
                      </a:r>
                      <a:r>
                        <a:rPr lang="en-GB" sz="2400" baseline="0" dirty="0" smtClean="0">
                          <a:solidFill>
                            <a:srgbClr val="7030A0"/>
                          </a:solidFill>
                        </a:rPr>
                        <a:t>there is </a:t>
                      </a:r>
                      <a:r>
                        <a:rPr lang="en-GB" sz="2400" b="1" baseline="0" dirty="0" smtClean="0">
                          <a:solidFill>
                            <a:srgbClr val="7030A0"/>
                          </a:solidFill>
                        </a:rPr>
                        <a:t>a</a:t>
                      </a:r>
                      <a:r>
                        <a:rPr lang="en-GB" sz="2400" baseline="0" dirty="0" smtClean="0">
                          <a:solidFill>
                            <a:srgbClr val="7030A0"/>
                          </a:solidFill>
                        </a:rPr>
                        <a:t> shopping centre</a:t>
                      </a:r>
                      <a:r>
                        <a:rPr lang="en-GB" sz="2400" baseline="0" dirty="0" smtClean="0"/>
                        <a:t>…</a:t>
                      </a:r>
                      <a:endParaRPr lang="en-GB" sz="2400" dirty="0"/>
                    </a:p>
                  </a:txBody>
                  <a:tcPr anchor="ctr"/>
                </a:tc>
              </a:tr>
              <a:tr h="582592">
                <a:tc>
                  <a:txBody>
                    <a:bodyPr/>
                    <a:lstStyle/>
                    <a:p>
                      <a:r>
                        <a:rPr lang="en-GB" sz="2400" dirty="0" smtClean="0"/>
                        <a:t>3.  with </a:t>
                      </a:r>
                      <a:r>
                        <a:rPr lang="en-GB" sz="2400" b="1" dirty="0" smtClean="0">
                          <a:solidFill>
                            <a:srgbClr val="7030A0"/>
                          </a:solidFill>
                        </a:rPr>
                        <a:t>lots of </a:t>
                      </a:r>
                      <a:r>
                        <a:rPr lang="en-GB" sz="2400" dirty="0" smtClean="0">
                          <a:solidFill>
                            <a:srgbClr val="7030A0"/>
                          </a:solidFill>
                        </a:rPr>
                        <a:t>shops</a:t>
                      </a:r>
                      <a:r>
                        <a:rPr lang="en-GB" sz="2400" baseline="0" dirty="0" smtClean="0">
                          <a:solidFill>
                            <a:srgbClr val="7030A0"/>
                          </a:solidFill>
                        </a:rPr>
                        <a:t> </a:t>
                      </a:r>
                      <a:r>
                        <a:rPr lang="en-GB" sz="2400" baseline="0" dirty="0" smtClean="0"/>
                        <a:t>and </a:t>
                      </a:r>
                      <a:r>
                        <a:rPr lang="en-GB" sz="2400" b="1" baseline="0" dirty="0" smtClean="0">
                          <a:solidFill>
                            <a:srgbClr val="7030A0"/>
                          </a:solidFill>
                        </a:rPr>
                        <a:t>some</a:t>
                      </a:r>
                      <a:r>
                        <a:rPr lang="en-GB" sz="2400" baseline="0" dirty="0" smtClean="0">
                          <a:solidFill>
                            <a:srgbClr val="7030A0"/>
                          </a:solidFill>
                        </a:rPr>
                        <a:t> restaurants</a:t>
                      </a:r>
                      <a:r>
                        <a:rPr lang="en-GB" sz="2400" baseline="0" dirty="0" smtClean="0"/>
                        <a:t>.</a:t>
                      </a:r>
                      <a:endParaRPr lang="en-GB" sz="2400" dirty="0"/>
                    </a:p>
                  </a:txBody>
                  <a:tcPr anchor="ctr"/>
                </a:tc>
              </a:tr>
              <a:tr h="582592">
                <a:tc>
                  <a:txBody>
                    <a:bodyPr/>
                    <a:lstStyle/>
                    <a:p>
                      <a:r>
                        <a:rPr lang="en-GB" sz="2400" dirty="0" smtClean="0"/>
                        <a:t>4. </a:t>
                      </a:r>
                      <a:r>
                        <a:rPr lang="en-GB" sz="2400" baseline="0" dirty="0" smtClean="0"/>
                        <a:t> However, </a:t>
                      </a:r>
                      <a:r>
                        <a:rPr lang="en-GB" sz="2400" b="1" baseline="0" dirty="0" smtClean="0">
                          <a:solidFill>
                            <a:srgbClr val="7030A0"/>
                          </a:solidFill>
                        </a:rPr>
                        <a:t>the</a:t>
                      </a:r>
                      <a:r>
                        <a:rPr lang="en-GB" sz="2400" baseline="0" dirty="0" smtClean="0">
                          <a:solidFill>
                            <a:srgbClr val="7030A0"/>
                          </a:solidFill>
                        </a:rPr>
                        <a:t> stadium </a:t>
                      </a:r>
                      <a:r>
                        <a:rPr lang="en-GB" sz="2400" baseline="0" dirty="0" smtClean="0"/>
                        <a:t>is very small.</a:t>
                      </a:r>
                      <a:endParaRPr lang="en-GB" sz="2400" dirty="0"/>
                    </a:p>
                  </a:txBody>
                  <a:tcPr anchor="ctr"/>
                </a:tc>
              </a:tr>
              <a:tr h="582592">
                <a:tc>
                  <a:txBody>
                    <a:bodyPr/>
                    <a:lstStyle/>
                    <a:p>
                      <a:r>
                        <a:rPr lang="en-GB" sz="2400" dirty="0" smtClean="0"/>
                        <a:t>5.  In</a:t>
                      </a:r>
                      <a:r>
                        <a:rPr lang="en-GB" sz="2400" baseline="0" dirty="0" smtClean="0"/>
                        <a:t> </a:t>
                      </a:r>
                      <a:r>
                        <a:rPr lang="en-GB" sz="2400" b="1" baseline="0" dirty="0" smtClean="0">
                          <a:solidFill>
                            <a:srgbClr val="7030A0"/>
                          </a:solidFill>
                        </a:rPr>
                        <a:t>the</a:t>
                      </a:r>
                      <a:r>
                        <a:rPr lang="en-GB" sz="2400" baseline="0" dirty="0" smtClean="0">
                          <a:solidFill>
                            <a:srgbClr val="7030A0"/>
                          </a:solidFill>
                        </a:rPr>
                        <a:t> square there is </a:t>
                      </a:r>
                      <a:r>
                        <a:rPr lang="en-GB" sz="2400" baseline="0" dirty="0" smtClean="0"/>
                        <a:t>often </a:t>
                      </a:r>
                      <a:r>
                        <a:rPr lang="en-GB" sz="2400" b="1" baseline="0" dirty="0" smtClean="0">
                          <a:solidFill>
                            <a:srgbClr val="7030A0"/>
                          </a:solidFill>
                        </a:rPr>
                        <a:t>a</a:t>
                      </a:r>
                      <a:r>
                        <a:rPr lang="en-GB" sz="2400" baseline="0" dirty="0" smtClean="0">
                          <a:solidFill>
                            <a:srgbClr val="7030A0"/>
                          </a:solidFill>
                        </a:rPr>
                        <a:t> market</a:t>
                      </a:r>
                      <a:r>
                        <a:rPr lang="en-GB" sz="2400" baseline="0" dirty="0" smtClean="0"/>
                        <a:t>, which is pretty.</a:t>
                      </a:r>
                      <a:endParaRPr lang="en-GB" sz="2400" dirty="0"/>
                    </a:p>
                  </a:txBody>
                  <a:tcPr anchor="ctr"/>
                </a:tc>
              </a:tr>
              <a:tr h="582592">
                <a:tc>
                  <a:txBody>
                    <a:bodyPr/>
                    <a:lstStyle/>
                    <a:p>
                      <a:r>
                        <a:rPr lang="en-GB" sz="2400" dirty="0" smtClean="0"/>
                        <a:t>6.  </a:t>
                      </a:r>
                      <a:r>
                        <a:rPr lang="en-GB" sz="2400" dirty="0" smtClean="0">
                          <a:solidFill>
                            <a:srgbClr val="7030A0"/>
                          </a:solidFill>
                        </a:rPr>
                        <a:t>There is also </a:t>
                      </a:r>
                      <a:r>
                        <a:rPr lang="en-GB" sz="2400" b="1" dirty="0" smtClean="0">
                          <a:solidFill>
                            <a:srgbClr val="7030A0"/>
                          </a:solidFill>
                        </a:rPr>
                        <a:t>a</a:t>
                      </a:r>
                      <a:r>
                        <a:rPr lang="en-GB" sz="2400" dirty="0" smtClean="0">
                          <a:solidFill>
                            <a:srgbClr val="7030A0"/>
                          </a:solidFill>
                        </a:rPr>
                        <a:t> </a:t>
                      </a:r>
                      <a:r>
                        <a:rPr lang="en-GB" sz="2400" dirty="0" smtClean="0"/>
                        <a:t>very</a:t>
                      </a:r>
                      <a:r>
                        <a:rPr lang="en-GB" sz="2400" baseline="0" dirty="0" smtClean="0"/>
                        <a:t> big </a:t>
                      </a:r>
                      <a:r>
                        <a:rPr lang="en-GB" sz="2400" dirty="0" smtClean="0">
                          <a:solidFill>
                            <a:srgbClr val="7030A0"/>
                          </a:solidFill>
                        </a:rPr>
                        <a:t>university</a:t>
                      </a:r>
                      <a:r>
                        <a:rPr lang="en-GB" sz="2400" dirty="0" smtClean="0"/>
                        <a:t>.</a:t>
                      </a:r>
                      <a:endParaRPr lang="en-GB" sz="2400" dirty="0"/>
                    </a:p>
                  </a:txBody>
                  <a:tcPr anchor="ctr"/>
                </a:tc>
              </a:tr>
              <a:tr h="582592">
                <a:tc>
                  <a:txBody>
                    <a:bodyPr/>
                    <a:lstStyle/>
                    <a:p>
                      <a:r>
                        <a:rPr lang="en-GB" sz="2400" dirty="0" smtClean="0"/>
                        <a:t>7.  </a:t>
                      </a:r>
                      <a:r>
                        <a:rPr lang="en-GB" sz="2400" b="1" dirty="0" smtClean="0">
                          <a:solidFill>
                            <a:srgbClr val="7030A0"/>
                          </a:solidFill>
                        </a:rPr>
                        <a:t>The</a:t>
                      </a:r>
                      <a:r>
                        <a:rPr lang="en-GB" sz="2400" dirty="0" smtClean="0">
                          <a:solidFill>
                            <a:srgbClr val="7030A0"/>
                          </a:solidFill>
                        </a:rPr>
                        <a:t> university is </a:t>
                      </a:r>
                      <a:r>
                        <a:rPr lang="en-GB" sz="2400" dirty="0" smtClean="0"/>
                        <a:t>very famous.</a:t>
                      </a:r>
                      <a:endParaRPr lang="en-GB" sz="2400" dirty="0"/>
                    </a:p>
                  </a:txBody>
                  <a:tcPr anchor="ctr"/>
                </a:tc>
              </a:tr>
              <a:tr h="582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8. </a:t>
                      </a:r>
                      <a:r>
                        <a:rPr lang="en-GB" sz="2400" b="0" dirty="0" smtClean="0">
                          <a:solidFill>
                            <a:schemeClr val="tx1"/>
                          </a:solidFill>
                        </a:rPr>
                        <a:t>In my village </a:t>
                      </a:r>
                      <a:r>
                        <a:rPr lang="en-GB" sz="2400" b="0" dirty="0" smtClean="0">
                          <a:solidFill>
                            <a:srgbClr val="7030A0"/>
                          </a:solidFill>
                        </a:rPr>
                        <a:t>there is nothing</a:t>
                      </a:r>
                      <a:r>
                        <a:rPr lang="en-GB" sz="2400" b="0" dirty="0" smtClean="0">
                          <a:solidFill>
                            <a:schemeClr val="tx1"/>
                          </a:solidFill>
                        </a:rPr>
                        <a:t>.</a:t>
                      </a:r>
                    </a:p>
                  </a:txBody>
                  <a:tcPr anchor="ctr"/>
                </a:tc>
              </a:tr>
              <a:tr h="582592">
                <a:tc>
                  <a:txBody>
                    <a:bodyPr/>
                    <a:lstStyle/>
                    <a:p>
                      <a:r>
                        <a:rPr lang="en-GB" sz="2400" b="0" dirty="0" smtClean="0">
                          <a:solidFill>
                            <a:schemeClr val="tx1"/>
                          </a:solidFill>
                        </a:rPr>
                        <a:t>9. </a:t>
                      </a:r>
                      <a:r>
                        <a:rPr lang="en-GB" sz="2400" b="0" dirty="0" smtClean="0">
                          <a:solidFill>
                            <a:srgbClr val="7030A0"/>
                          </a:solidFill>
                        </a:rPr>
                        <a:t>There</a:t>
                      </a:r>
                      <a:r>
                        <a:rPr lang="en-GB" sz="2400" b="0" baseline="0" dirty="0" smtClean="0">
                          <a:solidFill>
                            <a:srgbClr val="7030A0"/>
                          </a:solidFill>
                        </a:rPr>
                        <a:t> are no shops</a:t>
                      </a:r>
                      <a:r>
                        <a:rPr lang="en-GB" sz="2400" b="0" baseline="0" dirty="0" smtClean="0">
                          <a:solidFill>
                            <a:schemeClr val="tx1"/>
                          </a:solidFill>
                        </a:rPr>
                        <a:t>. (There aren’t any shops).</a:t>
                      </a:r>
                      <a:endParaRPr lang="en-GB" sz="2400" b="0" dirty="0">
                        <a:solidFill>
                          <a:schemeClr val="tx1"/>
                        </a:solidFill>
                      </a:endParaRPr>
                    </a:p>
                  </a:txBody>
                  <a:tcPr anchor="ctr"/>
                </a:tc>
              </a:tr>
              <a:tr h="582592">
                <a:tc>
                  <a:txBody>
                    <a:bodyPr/>
                    <a:lstStyle/>
                    <a:p>
                      <a:r>
                        <a:rPr lang="en-GB" sz="2400" b="0" dirty="0" smtClean="0">
                          <a:solidFill>
                            <a:schemeClr val="tx1"/>
                          </a:solidFill>
                        </a:rPr>
                        <a:t>10. </a:t>
                      </a:r>
                      <a:r>
                        <a:rPr lang="en-GB" sz="2400" b="0" dirty="0" smtClean="0">
                          <a:solidFill>
                            <a:srgbClr val="7030A0"/>
                          </a:solidFill>
                        </a:rPr>
                        <a:t>There isn’t a pool</a:t>
                      </a:r>
                      <a:r>
                        <a:rPr lang="en-GB" sz="2400" b="0" dirty="0" smtClean="0">
                          <a:solidFill>
                            <a:schemeClr val="tx1"/>
                          </a:solidFill>
                        </a:rPr>
                        <a:t>.  </a:t>
                      </a:r>
                      <a:endParaRPr lang="en-GB" sz="2400" b="0" dirty="0">
                        <a:solidFill>
                          <a:schemeClr val="tx1"/>
                        </a:solidFill>
                      </a:endParaRPr>
                    </a:p>
                  </a:txBody>
                  <a:tcPr anchor="ctr"/>
                </a:tc>
              </a:tr>
            </a:tbl>
          </a:graphicData>
        </a:graphic>
      </p:graphicFrame>
    </p:spTree>
    <p:extLst>
      <p:ext uri="{BB962C8B-B14F-4D97-AF65-F5344CB8AC3E}">
        <p14:creationId xmlns:p14="http://schemas.microsoft.com/office/powerpoint/2010/main" val="1946845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263</TotalTime>
  <Words>4917</Words>
  <Application>Microsoft Office PowerPoint</Application>
  <PresentationFormat>On-screen Show (4:3)</PresentationFormat>
  <Paragraphs>1388</Paragraphs>
  <Slides>55</Slides>
  <Notes>20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MS Mincho</vt:lpstr>
      <vt:lpstr>Arial</vt:lpstr>
      <vt:lpstr>Arial Rounded MT Bold</vt:lpstr>
      <vt:lpstr>Calibri</vt:lpstr>
      <vt:lpstr>Segoe Print</vt:lpstr>
      <vt:lpstr>Segoe UI</vt:lpstr>
      <vt:lpstr>Times New Roman</vt:lpstr>
      <vt:lpstr>Tw Cen MT</vt:lpstr>
      <vt:lpstr>Wingdings</vt:lpstr>
      <vt:lpstr>Office Theme</vt:lpstr>
      <vt:lpstr>HoDs Derbyshire</vt:lpstr>
      <vt:lpstr>1</vt:lpstr>
      <vt:lpstr>Key approaches</vt:lpstr>
      <vt:lpstr>    T I can…   I need to…</vt:lpstr>
      <vt:lpstr>PowerPoint Presentation</vt:lpstr>
      <vt:lpstr>GCSE non-negotiables</vt:lpstr>
      <vt:lpstr>Summary</vt:lpstr>
      <vt:lpstr>PowerPoint Presentation</vt:lpstr>
      <vt:lpstr>PowerPoint Presentation</vt:lpstr>
      <vt:lpstr>PowerPoint Presentation</vt:lpstr>
      <vt:lpstr>PowerPoint Presentation</vt:lpstr>
      <vt:lpstr>PowerPoint Presentation</vt:lpstr>
      <vt:lpstr>2</vt:lpstr>
      <vt:lpstr>2</vt:lpstr>
      <vt:lpstr>Summary</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Play</vt:lpstr>
      <vt:lpstr>Summary</vt:lpstr>
      <vt:lpstr>PowerPoint Presentation</vt:lpstr>
      <vt:lpstr>PowerPoint Presentation</vt:lpstr>
      <vt:lpstr>PowerPoint Presentation</vt:lpstr>
      <vt:lpstr>PowerPoint Presentation</vt:lpstr>
      <vt:lpstr>PowerPoint Presentation</vt:lpstr>
      <vt:lpstr>PowerPoint Presentation</vt:lpstr>
      <vt:lpstr>4</vt:lpstr>
      <vt:lpstr>Summary</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5</vt:lpstr>
      <vt:lpstr>HoDs Derbyshire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London</dc:title>
  <dc:creator>Study</dc:creator>
  <cp:lastModifiedBy>Study</cp:lastModifiedBy>
  <cp:revision>27</cp:revision>
  <dcterms:created xsi:type="dcterms:W3CDTF">2017-05-29T13:07:16Z</dcterms:created>
  <dcterms:modified xsi:type="dcterms:W3CDTF">2017-05-29T19:02:30Z</dcterms:modified>
</cp:coreProperties>
</file>