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Lst>
  <p:notesMasterIdLst>
    <p:notesMasterId r:id="rId71"/>
  </p:notesMasterIdLst>
  <p:sldIdLst>
    <p:sldId id="256" r:id="rId6"/>
    <p:sldId id="258" r:id="rId7"/>
    <p:sldId id="265" r:id="rId8"/>
    <p:sldId id="267" r:id="rId9"/>
    <p:sldId id="269" r:id="rId10"/>
    <p:sldId id="260" r:id="rId11"/>
    <p:sldId id="259" r:id="rId12"/>
    <p:sldId id="266" r:id="rId13"/>
    <p:sldId id="271" r:id="rId14"/>
    <p:sldId id="270" r:id="rId15"/>
    <p:sldId id="275" r:id="rId16"/>
    <p:sldId id="276" r:id="rId17"/>
    <p:sldId id="261" r:id="rId18"/>
    <p:sldId id="278" r:id="rId19"/>
    <p:sldId id="273" r:id="rId20"/>
    <p:sldId id="272" r:id="rId21"/>
    <p:sldId id="277" r:id="rId22"/>
    <p:sldId id="286" r:id="rId23"/>
    <p:sldId id="279" r:id="rId24"/>
    <p:sldId id="280" r:id="rId25"/>
    <p:sldId id="281" r:id="rId26"/>
    <p:sldId id="282" r:id="rId27"/>
    <p:sldId id="287" r:id="rId28"/>
    <p:sldId id="288" r:id="rId29"/>
    <p:sldId id="283" r:id="rId30"/>
    <p:sldId id="289" r:id="rId31"/>
    <p:sldId id="284" r:id="rId32"/>
    <p:sldId id="295" r:id="rId33"/>
    <p:sldId id="285" r:id="rId34"/>
    <p:sldId id="291" r:id="rId35"/>
    <p:sldId id="327" r:id="rId36"/>
    <p:sldId id="292" r:id="rId37"/>
    <p:sldId id="290"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297" r:id="rId56"/>
    <p:sldId id="319" r:id="rId57"/>
    <p:sldId id="321" r:id="rId58"/>
    <p:sldId id="320" r:id="rId59"/>
    <p:sldId id="315" r:id="rId60"/>
    <p:sldId id="316" r:id="rId61"/>
    <p:sldId id="317" r:id="rId62"/>
    <p:sldId id="318" r:id="rId63"/>
    <p:sldId id="323" r:id="rId64"/>
    <p:sldId id="262" r:id="rId65"/>
    <p:sldId id="328" r:id="rId66"/>
    <p:sldId id="326" r:id="rId67"/>
    <p:sldId id="329" r:id="rId68"/>
    <p:sldId id="330" r:id="rId69"/>
    <p:sldId id="32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F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79056" autoAdjust="0"/>
  </p:normalViewPr>
  <p:slideViewPr>
    <p:cSldViewPr snapToGrid="0">
      <p:cViewPr varScale="1">
        <p:scale>
          <a:sx n="92" d="100"/>
          <a:sy n="92" d="100"/>
        </p:scale>
        <p:origin x="198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8EE9F-4A38-4B01-8A90-A052F2227A27}" type="datetimeFigureOut">
              <a:rPr lang="en-GB" smtClean="0"/>
              <a:t>14/10/2017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1667CE-2916-47F6-984F-94DB4212B649}" type="slidenum">
              <a:rPr lang="en-GB" smtClean="0"/>
              <a:t>‹#›</a:t>
            </a:fld>
            <a:endParaRPr lang="en-GB"/>
          </a:p>
        </p:txBody>
      </p:sp>
    </p:spTree>
    <p:extLst>
      <p:ext uri="{BB962C8B-B14F-4D97-AF65-F5344CB8AC3E}">
        <p14:creationId xmlns:p14="http://schemas.microsoft.com/office/powerpoint/2010/main" val="110449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just take a moment and come at this from the angle of a different piece of research, a more general study looking at What makes an effective teacher</a:t>
            </a:r>
            <a:br>
              <a:rPr lang="en-GB" dirty="0" smtClean="0"/>
            </a:br>
            <a:r>
              <a:rPr lang="en-GB" dirty="0" smtClean="0"/>
              <a:t>It’s a study that was replicated in 50 countries.  Unsurprisingly, there was unanimity about the top</a:t>
            </a:r>
            <a:r>
              <a:rPr lang="en-GB" baseline="0" dirty="0" smtClean="0"/>
              <a:t> 3 responses in all/most of the countries.</a:t>
            </a:r>
            <a:br>
              <a:rPr lang="en-GB" baseline="0" dirty="0" smtClean="0"/>
            </a:br>
            <a:r>
              <a:rPr lang="en-GB" baseline="0" dirty="0" smtClean="0"/>
              <a:t>Let’s see if you can predict what they are… Talk to the person next to you.</a:t>
            </a:r>
            <a:endParaRPr lang="en-GB" dirty="0"/>
          </a:p>
        </p:txBody>
      </p:sp>
      <p:sp>
        <p:nvSpPr>
          <p:cNvPr id="4" name="Slide Number Placeholder 3"/>
          <p:cNvSpPr>
            <a:spLocks noGrp="1"/>
          </p:cNvSpPr>
          <p:nvPr>
            <p:ph type="sldNum" sz="quarter" idx="10"/>
          </p:nvPr>
        </p:nvSpPr>
        <p:spPr/>
        <p:txBody>
          <a:bodyPr/>
          <a:lstStyle/>
          <a:p>
            <a:fld id="{8F1667CE-2916-47F6-984F-94DB4212B649}" type="slidenum">
              <a:rPr lang="en-GB" smtClean="0"/>
              <a:t>11</a:t>
            </a:fld>
            <a:endParaRPr lang="en-GB"/>
          </a:p>
        </p:txBody>
      </p:sp>
    </p:spTree>
    <p:extLst>
      <p:ext uri="{BB962C8B-B14F-4D97-AF65-F5344CB8AC3E}">
        <p14:creationId xmlns:p14="http://schemas.microsoft.com/office/powerpoint/2010/main" val="151523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Direct teachers to the ALL stand</a:t>
            </a:r>
            <a:r>
              <a:rPr lang="en-GB" baseline="0" dirty="0" smtClean="0"/>
              <a:t> downstairs to find out more about it</a:t>
            </a:r>
            <a:br>
              <a:rPr lang="en-GB" baseline="0" dirty="0" smtClean="0"/>
            </a:br>
            <a:r>
              <a:rPr lang="en-GB" baseline="0" dirty="0" smtClean="0"/>
              <a:t/>
            </a:r>
            <a:br>
              <a:rPr lang="en-GB" baseline="0" dirty="0" smtClean="0"/>
            </a:br>
            <a:r>
              <a:rPr lang="en-GB" baseline="0" dirty="0" smtClean="0"/>
              <a:t>How can we give more choice within mainstream classroom teaching?</a:t>
            </a:r>
          </a:p>
          <a:p>
            <a:endParaRPr lang="en-GB" baseline="0" dirty="0" smtClean="0"/>
          </a:p>
          <a:p>
            <a:r>
              <a:rPr lang="en-GB" baseline="0" dirty="0" smtClean="0"/>
              <a:t>Even the illusion of choice can be very powerful…</a:t>
            </a:r>
            <a:endParaRPr lang="en-GB" dirty="0"/>
          </a:p>
        </p:txBody>
      </p:sp>
      <p:sp>
        <p:nvSpPr>
          <p:cNvPr id="4" name="Slide Number Placeholder 3"/>
          <p:cNvSpPr>
            <a:spLocks noGrp="1"/>
          </p:cNvSpPr>
          <p:nvPr>
            <p:ph type="sldNum" sz="quarter" idx="10"/>
          </p:nvPr>
        </p:nvSpPr>
        <p:spPr/>
        <p:txBody>
          <a:bodyPr/>
          <a:lstStyle/>
          <a:p>
            <a:fld id="{8F1667CE-2916-47F6-984F-94DB4212B649}" type="slidenum">
              <a:rPr lang="en-GB" smtClean="0"/>
              <a:t>33</a:t>
            </a:fld>
            <a:endParaRPr lang="en-GB"/>
          </a:p>
        </p:txBody>
      </p:sp>
    </p:spTree>
    <p:extLst>
      <p:ext uri="{BB962C8B-B14F-4D97-AF65-F5344CB8AC3E}">
        <p14:creationId xmlns:p14="http://schemas.microsoft.com/office/powerpoint/2010/main" val="3926796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Core objective of this lesson:</a:t>
            </a:r>
          </a:p>
          <a:p>
            <a:pPr marL="228600" indent="-228600">
              <a:buAutoNum type="arabicPeriod"/>
            </a:pPr>
            <a:r>
              <a:rPr lang="en-GB" dirty="0" smtClean="0"/>
              <a:t>learn</a:t>
            </a:r>
            <a:r>
              <a:rPr lang="en-GB" baseline="0" dirty="0" smtClean="0"/>
              <a:t> some nouns for places you could see in a town</a:t>
            </a:r>
          </a:p>
          <a:p>
            <a:pPr marL="0" indent="0">
              <a:buNone/>
            </a:pPr>
            <a:r>
              <a:rPr lang="en-GB" baseline="0" dirty="0" smtClean="0"/>
              <a:t>2.  learn to use the indefinite articles ‘a’, ‘some’ and ‘many’</a:t>
            </a:r>
          </a:p>
          <a:p>
            <a:pPr marL="228600" indent="-228600">
              <a:buAutoNum type="arabicPeriod"/>
            </a:pPr>
            <a:endParaRPr lang="en-GB" baseline="0" dirty="0" smtClean="0"/>
          </a:p>
          <a:p>
            <a:pPr marL="0" indent="0">
              <a:buNone/>
            </a:pPr>
            <a:r>
              <a:rPr lang="en-GB" baseline="0" dirty="0" smtClean="0"/>
              <a:t>Which of these is more important?</a:t>
            </a:r>
          </a:p>
        </p:txBody>
      </p:sp>
      <p:sp>
        <p:nvSpPr>
          <p:cNvPr id="4" name="Slide Number Placeholder 3"/>
          <p:cNvSpPr>
            <a:spLocks noGrp="1"/>
          </p:cNvSpPr>
          <p:nvPr>
            <p:ph type="sldNum" sz="quarter" idx="10"/>
          </p:nvPr>
        </p:nvSpPr>
        <p:spPr/>
        <p:txBody>
          <a:bodyPr/>
          <a:lstStyle/>
          <a:p>
            <a:fld id="{D726C28A-57BC-471C-B488-3F497671296F}"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3450374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Explain the cities and group</a:t>
            </a:r>
            <a:r>
              <a:rPr lang="en-GB" baseline="0" dirty="0" smtClean="0"/>
              <a:t> names!</a:t>
            </a:r>
            <a:endParaRPr lang="en-GB" dirty="0"/>
          </a:p>
        </p:txBody>
      </p:sp>
      <p:sp>
        <p:nvSpPr>
          <p:cNvPr id="4" name="Slide Number Placeholder 3"/>
          <p:cNvSpPr>
            <a:spLocks noGrp="1"/>
          </p:cNvSpPr>
          <p:nvPr>
            <p:ph type="sldNum" sz="quarter" idx="10"/>
          </p:nvPr>
        </p:nvSpPr>
        <p:spPr/>
        <p:txBody>
          <a:bodyPr/>
          <a:lstStyle/>
          <a:p>
            <a:fld id="{D726C28A-57BC-471C-B488-3F497671296F}"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638560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202C7C-90EA-41B8-8A73-B3935B3561E0}"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1923186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202C7C-90EA-41B8-8A73-B3935B3561E0}"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415156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students</a:t>
            </a:r>
            <a:r>
              <a:rPr lang="en-GB" baseline="0" dirty="0" smtClean="0"/>
              <a:t> will automatically understand that this is what happens.  They won’t even really think about it.  They have a sense that learning is a good thing and they are happy to have more of it.</a:t>
            </a:r>
            <a:br>
              <a:rPr lang="en-GB" baseline="0" dirty="0" smtClean="0"/>
            </a:br>
            <a:r>
              <a:rPr lang="en-GB" baseline="0" dirty="0" smtClean="0"/>
              <a:t>Those people are like those in this room!</a:t>
            </a:r>
            <a:br>
              <a:rPr lang="en-GB" baseline="0" dirty="0" smtClean="0"/>
            </a:br>
            <a:r>
              <a:rPr lang="en-GB" baseline="0" dirty="0" smtClean="0"/>
              <a:t>Other students are helped by having the point of what they are doing made explicit (not every lesson!) but at the beginning when you are building the learning relationship with the class, and every now and then, when you feel you need to add to that relationship, steer it back on course, do mini interventions etc..</a:t>
            </a:r>
            <a:br>
              <a:rPr lang="en-GB" baseline="0" dirty="0" smtClean="0"/>
            </a:br>
            <a:r>
              <a:rPr lang="en-GB" baseline="0" dirty="0" smtClean="0"/>
              <a:t>So I do show the ladder still, every now and then, and  share examples like this, back with the class.</a:t>
            </a:r>
          </a:p>
          <a:p>
            <a:endParaRPr lang="en-GB" dirty="0" smtClean="0"/>
          </a:p>
          <a:p>
            <a:r>
              <a:rPr lang="en-GB" dirty="0" smtClean="0"/>
              <a:t>This is all very well, but</a:t>
            </a:r>
            <a:r>
              <a:rPr lang="en-GB" baseline="0" dirty="0" smtClean="0"/>
              <a:t> if we teach 10+ classes of 30 students?</a:t>
            </a:r>
          </a:p>
          <a:p>
            <a:r>
              <a:rPr lang="en-GB" baseline="0" dirty="0" smtClean="0"/>
              <a:t>This is just a tiny specific example of progress from one student with one set of vocabulary.</a:t>
            </a:r>
            <a:br>
              <a:rPr lang="en-GB" baseline="0" dirty="0" smtClean="0"/>
            </a:br>
            <a:r>
              <a:rPr lang="en-GB" baseline="0" dirty="0" smtClean="0"/>
              <a:t>What do we focus on that tell us if students are making progress?</a:t>
            </a:r>
            <a:br>
              <a:rPr lang="en-GB" baseline="0" dirty="0" smtClean="0"/>
            </a:br>
            <a:r>
              <a:rPr lang="en-GB" baseline="0" dirty="0" smtClean="0"/>
              <a:t>We cannot focus on everything.</a:t>
            </a:r>
            <a:br>
              <a:rPr lang="en-GB" baseline="0" dirty="0" smtClean="0"/>
            </a:br>
            <a:r>
              <a:rPr lang="en-GB" baseline="0" dirty="0" smtClean="0"/>
              <a:t>Teachers I work with, in this time of upheaval and uncertainty, are keen to have a few, key essential indicators so that they don’t lose sight of the picture.</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50</a:t>
            </a:fld>
            <a:endParaRPr lang="en-GB"/>
          </a:p>
        </p:txBody>
      </p:sp>
    </p:spTree>
    <p:extLst>
      <p:ext uri="{BB962C8B-B14F-4D97-AF65-F5344CB8AC3E}">
        <p14:creationId xmlns:p14="http://schemas.microsoft.com/office/powerpoint/2010/main" val="2293744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err="1" smtClean="0">
                <a:solidFill>
                  <a:schemeClr val="tx1"/>
                </a:solidFill>
                <a:effectLst/>
                <a:latin typeface="+mn-lt"/>
                <a:ea typeface="+mn-ea"/>
                <a:cs typeface="+mn-cs"/>
              </a:rPr>
              <a:t>Slide</a:t>
            </a:r>
            <a:r>
              <a:rPr lang="es-ES" sz="1200" b="1" kern="1200" dirty="0" smtClean="0">
                <a:solidFill>
                  <a:schemeClr val="tx1"/>
                </a:solidFill>
                <a:effectLst/>
                <a:latin typeface="+mn-lt"/>
                <a:ea typeface="+mn-ea"/>
                <a:cs typeface="+mn-cs"/>
              </a:rPr>
              <a:t> to </a:t>
            </a:r>
            <a:r>
              <a:rPr lang="es-ES" sz="1200" b="1" kern="1200" dirty="0" err="1" smtClean="0">
                <a:solidFill>
                  <a:schemeClr val="tx1"/>
                </a:solidFill>
                <a:effectLst/>
                <a:latin typeface="+mn-lt"/>
                <a:ea typeface="+mn-ea"/>
                <a:cs typeface="+mn-cs"/>
              </a:rPr>
              <a:t>model</a:t>
            </a:r>
            <a:r>
              <a:rPr lang="es-ES" sz="1200" b="1" kern="1200" dirty="0" smtClean="0">
                <a:solidFill>
                  <a:schemeClr val="tx1"/>
                </a:solidFill>
                <a:effectLst/>
                <a:latin typeface="+mn-lt"/>
                <a:ea typeface="+mn-ea"/>
                <a:cs typeface="+mn-cs"/>
              </a:rPr>
              <a:t> and </a:t>
            </a:r>
            <a:r>
              <a:rPr lang="es-ES" sz="1200" b="1" kern="1200" dirty="0" err="1" smtClean="0">
                <a:solidFill>
                  <a:schemeClr val="tx1"/>
                </a:solidFill>
                <a:effectLst/>
                <a:latin typeface="+mn-lt"/>
                <a:ea typeface="+mn-ea"/>
                <a:cs typeface="+mn-cs"/>
              </a:rPr>
              <a:t>practise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prediction</a:t>
            </a:r>
            <a:r>
              <a:rPr lang="es-ES" sz="1200" b="1" kern="1200" dirty="0" smtClean="0">
                <a:solidFill>
                  <a:schemeClr val="tx1"/>
                </a:solidFill>
                <a:effectLst/>
                <a:latin typeface="+mn-lt"/>
                <a:ea typeface="+mn-ea"/>
                <a:cs typeface="+mn-cs"/>
              </a:rPr>
              <a:t> as a </a:t>
            </a:r>
            <a:r>
              <a:rPr lang="es-ES" sz="1200" b="1" kern="1200" dirty="0" err="1" smtClean="0">
                <a:solidFill>
                  <a:schemeClr val="tx1"/>
                </a:solidFill>
                <a:effectLst/>
                <a:latin typeface="+mn-lt"/>
                <a:ea typeface="+mn-ea"/>
                <a:cs typeface="+mn-cs"/>
              </a:rPr>
              <a:t>listening</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skill</a:t>
            </a:r>
            <a:r>
              <a:rPr lang="es-ES" sz="1200" b="1" kern="1200" dirty="0" smtClean="0">
                <a:solidFill>
                  <a:schemeClr val="tx1"/>
                </a:solidFill>
                <a:effectLst/>
                <a:latin typeface="+mn-lt"/>
                <a:ea typeface="+mn-ea"/>
                <a:cs typeface="+mn-cs"/>
              </a:rPr>
              <a:t/>
            </a:r>
            <a:br>
              <a:rPr lang="es-ES" sz="1200" b="1" kern="1200" dirty="0" smtClean="0">
                <a:solidFill>
                  <a:schemeClr val="tx1"/>
                </a:solidFill>
                <a:effectLst/>
                <a:latin typeface="+mn-lt"/>
                <a:ea typeface="+mn-ea"/>
                <a:cs typeface="+mn-cs"/>
              </a:rPr>
            </a:br>
            <a:r>
              <a:rPr lang="es-ES" sz="1200" b="1" kern="1200" dirty="0" err="1" smtClean="0">
                <a:solidFill>
                  <a:schemeClr val="tx1"/>
                </a:solidFill>
                <a:effectLst/>
                <a:latin typeface="+mn-lt"/>
                <a:ea typeface="+mn-ea"/>
                <a:cs typeface="+mn-cs"/>
              </a:rPr>
              <a:t>Students</a:t>
            </a:r>
            <a:r>
              <a:rPr lang="es-ES" sz="1200" b="1" kern="1200" dirty="0" smtClean="0">
                <a:solidFill>
                  <a:schemeClr val="tx1"/>
                </a:solidFill>
                <a:effectLst/>
                <a:latin typeface="+mn-lt"/>
                <a:ea typeface="+mn-ea"/>
                <a:cs typeface="+mn-cs"/>
              </a:rPr>
              <a:t> do </a:t>
            </a:r>
            <a:r>
              <a:rPr lang="es-ES" sz="1200" b="1" kern="1200" dirty="0" err="1" smtClean="0">
                <a:solidFill>
                  <a:schemeClr val="tx1"/>
                </a:solidFill>
                <a:effectLst/>
                <a:latin typeface="+mn-lt"/>
                <a:ea typeface="+mn-ea"/>
                <a:cs typeface="+mn-cs"/>
              </a:rPr>
              <a:t>this</a:t>
            </a:r>
            <a:r>
              <a:rPr lang="es-ES" sz="1200" b="1" kern="1200" dirty="0" smtClean="0">
                <a:solidFill>
                  <a:schemeClr val="tx1"/>
                </a:solidFill>
                <a:effectLst/>
                <a:latin typeface="+mn-lt"/>
                <a:ea typeface="+mn-ea"/>
                <a:cs typeface="+mn-cs"/>
              </a:rPr>
              <a:t> in </a:t>
            </a:r>
            <a:r>
              <a:rPr lang="es-ES" sz="1200" b="1" kern="1200" dirty="0" err="1" smtClean="0">
                <a:solidFill>
                  <a:schemeClr val="tx1"/>
                </a:solidFill>
                <a:effectLst/>
                <a:latin typeface="+mn-lt"/>
                <a:ea typeface="+mn-ea"/>
                <a:cs typeface="+mn-cs"/>
              </a:rPr>
              <a:t>pairs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fours</a:t>
            </a:r>
            <a:r>
              <a:rPr lang="es-ES" sz="1200" b="1" kern="1200" dirty="0" smtClean="0">
                <a:solidFill>
                  <a:schemeClr val="tx1"/>
                </a:solidFill>
                <a:effectLst/>
                <a:latin typeface="+mn-lt"/>
                <a:ea typeface="+mn-ea"/>
                <a:cs typeface="+mn-cs"/>
              </a:rPr>
              <a:t>.</a:t>
            </a: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Escucha. ¿Qué no se menciona? Escribe las dos letras correctas.</a:t>
            </a:r>
            <a:endParaRPr lang="en-GB"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a:t>
            </a:r>
            <a:endParaRPr lang="en-GB" sz="1200" b="1"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¿Qué haces durante el recreo, Juana?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Durante el recreo... a ver… primero como algo, un bocadillo o a veces una chocolatina. </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Un momentito… primero comes un bocadillo, o a veces una chocolatina… muy bien. ¿Qué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Normalmente bebo agua.</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…bebes agua… ¿Y luego? ¿Qué haces?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Luego juego al fútbol o al baloncesto en el patio con mis amigos.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 Juegas al fútbol o al baloncesto… muy bien. ¿Algo más?</a:t>
            </a:r>
            <a:endParaRPr lang="en-GB"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 veces leo mis SMS.</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5471EC2-380C-4C23-81F5-8A1B45D849CD}"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3344063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do we mark?</a:t>
            </a:r>
            <a:br>
              <a:rPr lang="en-GB" dirty="0" smtClean="0"/>
            </a:br>
            <a:r>
              <a:rPr lang="en-GB" dirty="0" smtClean="0"/>
              <a:t>What do students mark?</a:t>
            </a:r>
            <a:br>
              <a:rPr lang="en-GB" dirty="0" smtClean="0"/>
            </a:br>
            <a:r>
              <a:rPr lang="en-GB" dirty="0" smtClean="0"/>
              <a:t>What is the point of marking?</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t>56</a:t>
            </a:fld>
            <a:endParaRPr lang="en-GB"/>
          </a:p>
        </p:txBody>
      </p:sp>
    </p:spTree>
    <p:extLst>
      <p:ext uri="{BB962C8B-B14F-4D97-AF65-F5344CB8AC3E}">
        <p14:creationId xmlns:p14="http://schemas.microsoft.com/office/powerpoint/2010/main" val="181272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see progress in books,</a:t>
            </a:r>
            <a:r>
              <a:rPr lang="en-GB" baseline="0" dirty="0" smtClean="0"/>
              <a:t> too…</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1284126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Progress can be very visible</a:t>
            </a:r>
            <a:r>
              <a:rPr lang="en-GB" baseline="0" dirty="0" smtClean="0"/>
              <a:t> in writing – here it is clearly demonstrable as l</a:t>
            </a:r>
            <a:r>
              <a:rPr lang="en-GB" dirty="0" smtClean="0"/>
              <a:t>onger (more to say, greater vocabulary)</a:t>
            </a:r>
            <a:r>
              <a:rPr lang="en-GB" baseline="0" dirty="0" smtClean="0"/>
              <a:t> and better (more compound and complex sentences, greater range of structures, wider variety of verbs).</a:t>
            </a:r>
            <a:endParaRPr lang="en-GB" dirty="0"/>
          </a:p>
        </p:txBody>
      </p:sp>
      <p:sp>
        <p:nvSpPr>
          <p:cNvPr id="4" name="Slide Number Placeholder 3"/>
          <p:cNvSpPr>
            <a:spLocks noGrp="1"/>
          </p:cNvSpPr>
          <p:nvPr>
            <p:ph type="sldNum" sz="quarter" idx="10"/>
          </p:nvPr>
        </p:nvSpPr>
        <p:spPr/>
        <p:txBody>
          <a:bodyPr/>
          <a:lstStyle/>
          <a:p>
            <a:fld id="{1E6B0744-033F-4D22-A8CF-601F10F00837}"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3151976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Synthesising both of these general findings</a:t>
            </a:r>
            <a:r>
              <a:rPr lang="en-GB" baseline="0" dirty="0" smtClean="0"/>
              <a:t> might lead us to summarise that motivational language learning is essentially about doing a lot of thinking and feeling….!</a:t>
            </a:r>
          </a:p>
          <a:p>
            <a:r>
              <a:rPr lang="en-GB" baseline="0" dirty="0" smtClean="0"/>
              <a:t>And that where the cognitive and the affective overlap, that is where you find engagement / motivation.</a:t>
            </a:r>
            <a:endParaRPr lang="en-GB" dirty="0"/>
          </a:p>
        </p:txBody>
      </p:sp>
      <p:sp>
        <p:nvSpPr>
          <p:cNvPr id="4" name="Slide Number Placeholder 3"/>
          <p:cNvSpPr>
            <a:spLocks noGrp="1"/>
          </p:cNvSpPr>
          <p:nvPr>
            <p:ph type="sldNum" sz="quarter" idx="10"/>
          </p:nvPr>
        </p:nvSpPr>
        <p:spPr/>
        <p:txBody>
          <a:bodyPr/>
          <a:lstStyle/>
          <a:p>
            <a:fld id="{8F1667CE-2916-47F6-984F-94DB4212B649}" type="slidenum">
              <a:rPr lang="en-GB" smtClean="0"/>
              <a:t>13</a:t>
            </a:fld>
            <a:endParaRPr lang="en-GB"/>
          </a:p>
        </p:txBody>
      </p:sp>
    </p:spTree>
    <p:extLst>
      <p:ext uri="{BB962C8B-B14F-4D97-AF65-F5344CB8AC3E}">
        <p14:creationId xmlns:p14="http://schemas.microsoft.com/office/powerpoint/2010/main" val="329416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Both cognitive and affective dimensions</a:t>
            </a:r>
            <a:r>
              <a:rPr lang="en-GB" baseline="0" dirty="0" smtClean="0"/>
              <a:t> are in here…</a:t>
            </a:r>
            <a:endParaRPr lang="en-GB" dirty="0"/>
          </a:p>
        </p:txBody>
      </p:sp>
      <p:sp>
        <p:nvSpPr>
          <p:cNvPr id="4" name="Slide Number Placeholder 3"/>
          <p:cNvSpPr>
            <a:spLocks noGrp="1"/>
          </p:cNvSpPr>
          <p:nvPr>
            <p:ph type="sldNum" sz="quarter" idx="10"/>
          </p:nvPr>
        </p:nvSpPr>
        <p:spPr/>
        <p:txBody>
          <a:bodyPr/>
          <a:lstStyle/>
          <a:p>
            <a:fld id="{8F1667CE-2916-47F6-984F-94DB4212B649}" type="slidenum">
              <a:rPr lang="en-GB" smtClean="0"/>
              <a:t>14</a:t>
            </a:fld>
            <a:endParaRPr lang="en-GB"/>
          </a:p>
        </p:txBody>
      </p:sp>
    </p:spTree>
    <p:extLst>
      <p:ext uri="{BB962C8B-B14F-4D97-AF65-F5344CB8AC3E}">
        <p14:creationId xmlns:p14="http://schemas.microsoft.com/office/powerpoint/2010/main" val="3547552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hold on to that vision and thos</a:t>
            </a:r>
            <a:r>
              <a:rPr lang="en-GB" baseline="0" dirty="0" smtClean="0"/>
              <a:t>e two key elements – cognitive and affective, and turn to the work of someone whose work in the field of language learning motivation is hugely significant and far-reaching, Zoltan </a:t>
            </a:r>
            <a:r>
              <a:rPr lang="en-GB" baseline="0" dirty="0" err="1" smtClean="0"/>
              <a:t>Dornyei</a:t>
            </a:r>
            <a:r>
              <a:rPr lang="en-GB" baseline="0" dirty="0" smtClean="0"/>
              <a:t>.</a:t>
            </a:r>
          </a:p>
          <a:p>
            <a:endParaRPr lang="en-GB" dirty="0"/>
          </a:p>
        </p:txBody>
      </p:sp>
      <p:sp>
        <p:nvSpPr>
          <p:cNvPr id="4" name="Slide Number Placeholder 3"/>
          <p:cNvSpPr>
            <a:spLocks noGrp="1"/>
          </p:cNvSpPr>
          <p:nvPr>
            <p:ph type="sldNum" sz="quarter" idx="10"/>
          </p:nvPr>
        </p:nvSpPr>
        <p:spPr/>
        <p:txBody>
          <a:bodyPr/>
          <a:lstStyle/>
          <a:p>
            <a:fld id="{8F1667CE-2916-47F6-984F-94DB4212B649}" type="slidenum">
              <a:rPr lang="en-GB" smtClean="0"/>
              <a:t>15</a:t>
            </a:fld>
            <a:endParaRPr lang="en-GB"/>
          </a:p>
        </p:txBody>
      </p:sp>
    </p:spTree>
    <p:extLst>
      <p:ext uri="{BB962C8B-B14F-4D97-AF65-F5344CB8AC3E}">
        <p14:creationId xmlns:p14="http://schemas.microsoft.com/office/powerpoint/2010/main" val="1232350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can be tricky at times</a:t>
            </a:r>
            <a:r>
              <a:rPr lang="en-GB" baseline="0" dirty="0" smtClean="0"/>
              <a:t> to relate theoretical principles to what we actually see and experience in the classroom, so let’s have a look at a few statements (I’ve created these but these are the sorts of things we could hear students say’)</a:t>
            </a:r>
            <a:br>
              <a:rPr lang="en-GB" baseline="0" dirty="0" smtClean="0"/>
            </a:br>
            <a:r>
              <a:rPr lang="en-GB" baseline="0" dirty="0" smtClean="0"/>
              <a:t/>
            </a:r>
            <a:br>
              <a:rPr lang="en-GB" baseline="0" dirty="0" smtClean="0"/>
            </a:br>
            <a:r>
              <a:rPr lang="en-GB" baseline="0" dirty="0" smtClean="0"/>
              <a:t>Can we identify them as relating to the three elements of </a:t>
            </a:r>
            <a:r>
              <a:rPr lang="en-GB" baseline="0" dirty="0" err="1" smtClean="0"/>
              <a:t>Dornyei’s</a:t>
            </a:r>
            <a:r>
              <a:rPr lang="en-GB" baseline="0" dirty="0" smtClean="0"/>
              <a:t> L2 motivational system?</a:t>
            </a:r>
            <a:br>
              <a:rPr lang="en-GB" baseline="0" dirty="0" smtClean="0"/>
            </a:br>
            <a:r>
              <a:rPr lang="en-GB" baseline="0" dirty="0" smtClean="0"/>
              <a:t/>
            </a:r>
            <a:br>
              <a:rPr lang="en-GB" baseline="0" dirty="0" smtClean="0"/>
            </a:br>
            <a:r>
              <a:rPr lang="en-GB" baseline="0" dirty="0" smtClean="0"/>
              <a:t>Which are most prevalent, do you think?</a:t>
            </a:r>
            <a:br>
              <a:rPr lang="en-GB" baseline="0" dirty="0" smtClean="0"/>
            </a:br>
            <a:r>
              <a:rPr lang="en-GB" baseline="0" dirty="0" smtClean="0"/>
              <a:t/>
            </a:r>
            <a:br>
              <a:rPr lang="en-GB" baseline="0" dirty="0" smtClean="0"/>
            </a:br>
            <a:r>
              <a:rPr lang="en-GB" baseline="0" dirty="0" smtClean="0"/>
              <a:t>Which of these three elements is the easiest to impact?</a:t>
            </a:r>
            <a:br>
              <a:rPr lang="en-GB" baseline="0" dirty="0" smtClean="0"/>
            </a:br>
            <a:r>
              <a:rPr lang="en-GB" baseline="0" dirty="0" smtClean="0"/>
              <a:t>Over what do we as teachers have most direct control?</a:t>
            </a:r>
            <a:endParaRPr lang="en-GB" dirty="0"/>
          </a:p>
        </p:txBody>
      </p:sp>
      <p:sp>
        <p:nvSpPr>
          <p:cNvPr id="4" name="Slide Number Placeholder 3"/>
          <p:cNvSpPr>
            <a:spLocks noGrp="1"/>
          </p:cNvSpPr>
          <p:nvPr>
            <p:ph type="sldNum" sz="quarter" idx="10"/>
          </p:nvPr>
        </p:nvSpPr>
        <p:spPr/>
        <p:txBody>
          <a:bodyPr/>
          <a:lstStyle/>
          <a:p>
            <a:fld id="{8F1667CE-2916-47F6-984F-94DB4212B649}" type="slidenum">
              <a:rPr lang="en-GB" smtClean="0"/>
              <a:t>16</a:t>
            </a:fld>
            <a:endParaRPr lang="en-GB"/>
          </a:p>
        </p:txBody>
      </p:sp>
    </p:spTree>
    <p:extLst>
      <p:ext uri="{BB962C8B-B14F-4D97-AF65-F5344CB8AC3E}">
        <p14:creationId xmlns:p14="http://schemas.microsoft.com/office/powerpoint/2010/main" val="3496951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Combination of affective and cognitive strategies</a:t>
            </a:r>
            <a:br>
              <a:rPr lang="en-GB" dirty="0" smtClean="0"/>
            </a:br>
            <a:r>
              <a:rPr lang="en-GB" dirty="0" smtClean="0"/>
              <a:t>I didn’t want to isolate individual</a:t>
            </a:r>
            <a:r>
              <a:rPr lang="en-GB" baseline="0" dirty="0" smtClean="0"/>
              <a:t> strategies and try them out one by one.</a:t>
            </a:r>
            <a:br>
              <a:rPr lang="en-GB" baseline="0" dirty="0" smtClean="0"/>
            </a:br>
            <a:r>
              <a:rPr lang="en-GB" baseline="0" dirty="0" smtClean="0"/>
              <a:t>I felt I had enough from the literature on motivation and my previous teaching experience to go straight in with a range of approaches that I thought would be successful.</a:t>
            </a:r>
            <a:br>
              <a:rPr lang="en-GB" baseline="0" dirty="0" smtClean="0"/>
            </a:br>
            <a:r>
              <a:rPr lang="en-GB" baseline="0" dirty="0" smtClean="0"/>
              <a:t>In many cases they were tweaks on strategies I have developed over many years, just a question of emphasis or drawing out more explicitly the key components of each strategy.</a:t>
            </a:r>
          </a:p>
          <a:p>
            <a:endParaRPr lang="en-GB" baseline="0" dirty="0" smtClean="0"/>
          </a:p>
          <a:p>
            <a:r>
              <a:rPr lang="en-GB" baseline="0" dirty="0" smtClean="0"/>
              <a:t>So I taught using all of these strategies from September – February and then I gave students a ‘lesson experience survey’ and some further questions to ascertain how they felt about their own progress.</a:t>
            </a:r>
            <a:br>
              <a:rPr lang="en-GB" baseline="0" dirty="0" smtClean="0"/>
            </a:br>
            <a:endParaRPr lang="en-GB" dirty="0"/>
          </a:p>
        </p:txBody>
      </p:sp>
      <p:sp>
        <p:nvSpPr>
          <p:cNvPr id="4" name="Slide Number Placeholder 3"/>
          <p:cNvSpPr>
            <a:spLocks noGrp="1"/>
          </p:cNvSpPr>
          <p:nvPr>
            <p:ph type="sldNum" sz="quarter" idx="10"/>
          </p:nvPr>
        </p:nvSpPr>
        <p:spPr/>
        <p:txBody>
          <a:bodyPr/>
          <a:lstStyle/>
          <a:p>
            <a:fld id="{8F1667CE-2916-47F6-984F-94DB4212B649}" type="slidenum">
              <a:rPr lang="en-GB" smtClean="0"/>
              <a:t>19</a:t>
            </a:fld>
            <a:endParaRPr lang="en-GB"/>
          </a:p>
        </p:txBody>
      </p:sp>
    </p:spTree>
    <p:extLst>
      <p:ext uri="{BB962C8B-B14F-4D97-AF65-F5344CB8AC3E}">
        <p14:creationId xmlns:p14="http://schemas.microsoft.com/office/powerpoint/2010/main" val="2753242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 in comparison with national data on motivation, I can say that overall motivation</a:t>
            </a:r>
            <a:r>
              <a:rPr lang="en-GB" baseline="0" dirty="0" smtClean="0"/>
              <a:t> for language learning had been sustained well with this class throughout Y7, despite the change of sets and teachers.</a:t>
            </a:r>
            <a:br>
              <a:rPr lang="en-GB" baseline="0" dirty="0" smtClean="0"/>
            </a:br>
            <a:r>
              <a:rPr lang="en-GB" baseline="0" dirty="0" smtClean="0"/>
              <a:t>I am going to track the students through Y8 and 9, too, and take focus groups for interview to get further insights…</a:t>
            </a:r>
            <a:br>
              <a:rPr lang="en-GB" baseline="0" dirty="0" smtClean="0"/>
            </a:br>
            <a:r>
              <a:rPr lang="en-GB" baseline="0" dirty="0" smtClean="0"/>
              <a:t/>
            </a:r>
            <a:br>
              <a:rPr lang="en-GB" baseline="0" dirty="0" smtClean="0"/>
            </a:br>
            <a:r>
              <a:rPr lang="en-GB" baseline="0" dirty="0" smtClean="0"/>
              <a:t>But back to the motivation strategies….</a:t>
            </a:r>
            <a:endParaRPr lang="en-GB" dirty="0"/>
          </a:p>
        </p:txBody>
      </p:sp>
      <p:sp>
        <p:nvSpPr>
          <p:cNvPr id="4" name="Slide Number Placeholder 3"/>
          <p:cNvSpPr>
            <a:spLocks noGrp="1"/>
          </p:cNvSpPr>
          <p:nvPr>
            <p:ph type="sldNum" sz="quarter" idx="10"/>
          </p:nvPr>
        </p:nvSpPr>
        <p:spPr/>
        <p:txBody>
          <a:bodyPr/>
          <a:lstStyle/>
          <a:p>
            <a:fld id="{8F1667CE-2916-47F6-984F-94DB4212B649}" type="slidenum">
              <a:rPr lang="en-GB" smtClean="0"/>
              <a:t>25</a:t>
            </a:fld>
            <a:endParaRPr lang="en-GB"/>
          </a:p>
        </p:txBody>
      </p:sp>
    </p:spTree>
    <p:extLst>
      <p:ext uri="{BB962C8B-B14F-4D97-AF65-F5344CB8AC3E}">
        <p14:creationId xmlns:p14="http://schemas.microsoft.com/office/powerpoint/2010/main" val="1732954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images copyright free for non</a:t>
            </a:r>
            <a:r>
              <a:rPr lang="en-GB" baseline="0" dirty="0" smtClean="0"/>
              <a:t> for </a:t>
            </a:r>
            <a:r>
              <a:rPr lang="en-GB" baseline="0" smtClean="0"/>
              <a:t>profit use </a:t>
            </a:r>
            <a:r>
              <a:rPr lang="en-GB" smtClean="0"/>
              <a:t>from </a:t>
            </a:r>
            <a:r>
              <a:rPr lang="en-GB" dirty="0" smtClean="0"/>
              <a:t>www.clker.com</a:t>
            </a:r>
            <a:r>
              <a:rPr lang="en-GB" baseline="0" dirty="0" smtClean="0"/>
              <a:t> </a:t>
            </a:r>
            <a:endParaRPr lang="fr-FR" dirty="0"/>
          </a:p>
        </p:txBody>
      </p:sp>
      <p:sp>
        <p:nvSpPr>
          <p:cNvPr id="4" name="Slide Number Placeholder 3"/>
          <p:cNvSpPr>
            <a:spLocks noGrp="1"/>
          </p:cNvSpPr>
          <p:nvPr>
            <p:ph type="sldNum" sz="quarter" idx="10"/>
          </p:nvPr>
        </p:nvSpPr>
        <p:spPr/>
        <p:txBody>
          <a:bodyPr/>
          <a:lstStyle/>
          <a:p>
            <a:fld id="{3A627F2B-A389-49E6-A237-8FBF6EB2E8AF}"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286987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3F46F7-5062-4D99-B912-B74FDABE5999}" type="slidenum">
              <a:rPr lang="en-GB">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59109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14/10/2017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290092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14/10/2017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78476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t>14/10/2017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354580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48195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8907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9383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8239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4364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208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6241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07518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5164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04003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2238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438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43653DA-8BF4-4869-96FE-9BCF43372D46}" type="datetime8">
              <a:rPr lang="en-US" smtClean="0"/>
              <a:pPr/>
              <a:t>10/14/2017 6:39 AM</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solidFill>
                <a:srgbClr val="4F271C"/>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2AC53DF-4216-466D-99A7-94400E6C2A25}"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4060683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B7129108-AC8D-4212-9283-60D9E99BF07A}" type="datetime8">
              <a:rPr lang="en-US" smtClean="0">
                <a:solidFill>
                  <a:srgbClr val="4F271C"/>
                </a:solidFill>
              </a:rPr>
              <a:pPr/>
              <a:t>10/14/2017 6:39 AM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1497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dirty="0"/>
          </a:p>
        </p:txBody>
      </p:sp>
      <p:sp>
        <p:nvSpPr>
          <p:cNvPr id="12" name="Date Placeholder 11"/>
          <p:cNvSpPr>
            <a:spLocks noGrp="1"/>
          </p:cNvSpPr>
          <p:nvPr>
            <p:ph type="dt" sz="half" idx="10"/>
          </p:nvPr>
        </p:nvSpPr>
        <p:spPr/>
        <p:txBody>
          <a:bodyPr/>
          <a:lstStyle/>
          <a:p>
            <a:fld id="{B6DED3D3-6235-4F4C-B439-DF277FB555A7}" type="datetime8">
              <a:rPr lang="en-US" smtClean="0">
                <a:solidFill>
                  <a:srgbClr val="4F271C"/>
                </a:solidFill>
              </a:rPr>
              <a:pPr/>
              <a:t>10/14/2017 6:39 AM</a:t>
            </a:fld>
            <a:endParaRPr lang="en-US" dirty="0">
              <a:solidFill>
                <a:srgbClr val="4F271C"/>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solidFill>
                <a:srgbClr val="4F271C"/>
              </a:solidFill>
            </a:endParaRPr>
          </a:p>
        </p:txBody>
      </p:sp>
    </p:spTree>
    <p:extLst>
      <p:ext uri="{BB962C8B-B14F-4D97-AF65-F5344CB8AC3E}">
        <p14:creationId xmlns:p14="http://schemas.microsoft.com/office/powerpoint/2010/main" val="1484231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5"/>
          </p:nvPr>
        </p:nvSpPr>
        <p:spPr/>
        <p:txBody>
          <a:bodyPr rtlCol="0"/>
          <a:lstStyle/>
          <a:p>
            <a:fld id="{3B5F1E3E-4B2F-4895-B65E-28B2E64F39F6}" type="datetime8">
              <a:rPr lang="en-US" smtClean="0">
                <a:solidFill>
                  <a:srgbClr val="4F271C"/>
                </a:solidFill>
              </a:rPr>
              <a:pPr/>
              <a:t>10/14/2017 6:39 AM</a:t>
            </a:fld>
            <a:endParaRPr lang="en-US" dirty="0">
              <a:solidFill>
                <a:srgbClr val="4F271C"/>
              </a:solidFill>
            </a:endParaRPr>
          </a:p>
        </p:txBody>
      </p:sp>
      <p:sp>
        <p:nvSpPr>
          <p:cNvPr id="10" name="Slide Number Placeholder 9"/>
          <p:cNvSpPr>
            <a:spLocks noGrp="1"/>
          </p:cNvSpPr>
          <p:nvPr>
            <p:ph type="sldNum" sz="quarter" idx="16"/>
          </p:nvPr>
        </p:nvSpPr>
        <p:spPr/>
        <p:txBody>
          <a:bodyPr rtlCol="0"/>
          <a:lstStyle/>
          <a:p>
            <a:fld id="{1AD93096-5B34-4342-9326-69289CEAE4C2}" type="slidenum">
              <a:rPr lang="en-US" smtClean="0"/>
              <a:pPr/>
              <a:t>‹#›</a:t>
            </a:fld>
            <a:endParaRPr lang="en-US" dirty="0"/>
          </a:p>
        </p:txBody>
      </p:sp>
      <p:sp>
        <p:nvSpPr>
          <p:cNvPr id="12" name="Footer Placeholder 11"/>
          <p:cNvSpPr>
            <a:spLocks noGrp="1"/>
          </p:cNvSpPr>
          <p:nvPr>
            <p:ph type="ftr" sz="quarter" idx="17"/>
          </p:nvPr>
        </p:nvSpPr>
        <p:spPr/>
        <p:txBody>
          <a:bodyPr rtlCol="0"/>
          <a:lstStyle/>
          <a:p>
            <a:endParaRPr lang="en-US" dirty="0">
              <a:solidFill>
                <a:srgbClr val="4F271C"/>
              </a:solidFill>
            </a:endParaRPr>
          </a:p>
        </p:txBody>
      </p:sp>
    </p:spTree>
    <p:extLst>
      <p:ext uri="{BB962C8B-B14F-4D97-AF65-F5344CB8AC3E}">
        <p14:creationId xmlns:p14="http://schemas.microsoft.com/office/powerpoint/2010/main" val="949307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lang="en-US" smtClean="0"/>
              <a:t>Click to edit Master title style</a:t>
            </a:r>
            <a:endParaRPr lang="en-US" dirty="0"/>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5"/>
          </p:nvPr>
        </p:nvSpPr>
        <p:spPr/>
        <p:txBody>
          <a:bodyPr rtlCol="0"/>
          <a:lstStyle/>
          <a:p>
            <a:fld id="{63085435-8225-4333-BFFA-0096413F0D76}" type="datetime8">
              <a:rPr lang="en-US" smtClean="0">
                <a:solidFill>
                  <a:srgbClr val="4F271C"/>
                </a:solidFill>
              </a:rPr>
              <a:pPr/>
              <a:t>10/14/2017 6:39 AM</a:t>
            </a:fld>
            <a:endParaRPr lang="en-US" dirty="0">
              <a:solidFill>
                <a:srgbClr val="4F271C"/>
              </a:solidFill>
            </a:endParaRPr>
          </a:p>
        </p:txBody>
      </p:sp>
      <p:sp>
        <p:nvSpPr>
          <p:cNvPr id="12" name="Slide Number Placeholder 11"/>
          <p:cNvSpPr>
            <a:spLocks noGrp="1"/>
          </p:cNvSpPr>
          <p:nvPr>
            <p:ph type="sldNum" sz="quarter" idx="16"/>
          </p:nvPr>
        </p:nvSpPr>
        <p:spPr/>
        <p:txBody>
          <a:bodyPr rtlCol="0"/>
          <a:lstStyle/>
          <a:p>
            <a:fld id="{1AD93096-5B34-4342-9326-69289CEAE4C2}" type="slidenum">
              <a:rPr lang="en-US" smtClean="0"/>
              <a:pPr/>
              <a:t>‹#›</a:t>
            </a:fld>
            <a:endParaRPr lang="en-US" dirty="0"/>
          </a:p>
        </p:txBody>
      </p:sp>
      <p:sp>
        <p:nvSpPr>
          <p:cNvPr id="14" name="Footer Placeholder 13"/>
          <p:cNvSpPr>
            <a:spLocks noGrp="1"/>
          </p:cNvSpPr>
          <p:nvPr>
            <p:ph type="ftr" sz="quarter" idx="17"/>
          </p:nvPr>
        </p:nvSpPr>
        <p:spPr/>
        <p:txBody>
          <a:bodyPr rtlCol="0"/>
          <a:lstStyle/>
          <a:p>
            <a:endParaRPr lang="en-US" dirty="0">
              <a:solidFill>
                <a:srgbClr val="4F271C"/>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Tree>
    <p:extLst>
      <p:ext uri="{BB962C8B-B14F-4D97-AF65-F5344CB8AC3E}">
        <p14:creationId xmlns:p14="http://schemas.microsoft.com/office/powerpoint/2010/main" val="528738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8">
              <a:rPr lang="en-US" smtClean="0">
                <a:solidFill>
                  <a:srgbClr val="4F271C"/>
                </a:solidFill>
              </a:rPr>
              <a:pPr/>
              <a:t>10/14/2017 6:39 AM</a:t>
            </a:fld>
            <a:endParaRPr lang="en-US" dirty="0">
              <a:solidFill>
                <a:srgbClr val="4F271C"/>
              </a:solidFill>
            </a:endParaRPr>
          </a:p>
        </p:txBody>
      </p:sp>
      <p:sp>
        <p:nvSpPr>
          <p:cNvPr id="4" name="Footer Placeholder 3"/>
          <p:cNvSpPr>
            <a:spLocks noGrp="1"/>
          </p:cNvSpPr>
          <p:nvPr>
            <p:ph type="ftr" sz="quarter" idx="11"/>
          </p:nvPr>
        </p:nvSpPr>
        <p:spPr/>
        <p:txBody>
          <a:bodyPr/>
          <a:lstStyle/>
          <a:p>
            <a:endParaRPr lang="en-US" dirty="0">
              <a:solidFill>
                <a:srgbClr val="4F271C"/>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Tree>
    <p:extLst>
      <p:ext uri="{BB962C8B-B14F-4D97-AF65-F5344CB8AC3E}">
        <p14:creationId xmlns:p14="http://schemas.microsoft.com/office/powerpoint/2010/main" val="3707636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8">
              <a:rPr lang="en-US" smtClean="0">
                <a:solidFill>
                  <a:srgbClr val="4F271C"/>
                </a:solidFill>
              </a:rPr>
              <a:pPr/>
              <a:t>10/14/2017 6:39 AM</a:t>
            </a:fld>
            <a:endParaRPr lang="en-US" dirty="0">
              <a:solidFill>
                <a:srgbClr val="4F271C"/>
              </a:solidFill>
            </a:endParaRPr>
          </a:p>
        </p:txBody>
      </p:sp>
      <p:sp>
        <p:nvSpPr>
          <p:cNvPr id="3" name="Footer Placeholder 2"/>
          <p:cNvSpPr>
            <a:spLocks noGrp="1"/>
          </p:cNvSpPr>
          <p:nvPr>
            <p:ph type="ftr" sz="quarter" idx="11"/>
          </p:nvPr>
        </p:nvSpPr>
        <p:spPr/>
        <p:txBody>
          <a:bodyPr/>
          <a:lstStyle/>
          <a:p>
            <a:endParaRPr lang="en-US" dirty="0">
              <a:solidFill>
                <a:srgbClr val="4F271C"/>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1AD93096-5B34-4342-9326-69289CEAE4C2}" type="slidenum">
              <a:rPr lang="en-US" smtClean="0">
                <a:solidFill>
                  <a:srgbClr val="4F271C"/>
                </a:solidFill>
              </a:rPr>
              <a:pPr/>
              <a:t>‹#›</a:t>
            </a:fld>
            <a:endParaRPr lang="en-US" dirty="0">
              <a:solidFill>
                <a:srgbClr val="4F271C"/>
              </a:solidFill>
            </a:endParaRPr>
          </a:p>
        </p:txBody>
      </p:sp>
    </p:spTree>
    <p:extLst>
      <p:ext uri="{BB962C8B-B14F-4D97-AF65-F5344CB8AC3E}">
        <p14:creationId xmlns:p14="http://schemas.microsoft.com/office/powerpoint/2010/main" val="1139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374D91-B1EC-4A0D-B23A-05A978430D84}" type="datetimeFigureOut">
              <a:rPr lang="en-GB" smtClean="0"/>
              <a:t>14/10/2017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8632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lang="en-US" smtClean="0"/>
              <a:t>Click to edit Master title style</a:t>
            </a:r>
            <a:endParaRPr lang="en-US" dirty="0"/>
          </a:p>
        </p:txBody>
      </p:sp>
      <p:sp>
        <p:nvSpPr>
          <p:cNvPr id="5" name="Date Placeholder 4"/>
          <p:cNvSpPr>
            <a:spLocks noGrp="1"/>
          </p:cNvSpPr>
          <p:nvPr>
            <p:ph type="dt" sz="half" idx="10"/>
          </p:nvPr>
        </p:nvSpPr>
        <p:spPr/>
        <p:txBody>
          <a:bodyPr/>
          <a:lstStyle/>
          <a:p>
            <a:fld id="{4BECC0C8-36B8-442A-833D-B6AACE86BB77}" type="datetime8">
              <a:rPr lang="en-US" smtClean="0">
                <a:solidFill>
                  <a:srgbClr val="4F271C"/>
                </a:solidFill>
              </a:rPr>
              <a:pPr/>
              <a:t>10/14/2017 6:39 AM</a:t>
            </a:fld>
            <a:endParaRPr lang="en-US" dirty="0">
              <a:solidFill>
                <a:srgbClr val="4F271C"/>
              </a:solidFill>
            </a:endParaRPr>
          </a:p>
        </p:txBody>
      </p:sp>
      <p:sp>
        <p:nvSpPr>
          <p:cNvPr id="6" name="Footer Placeholder 5"/>
          <p:cNvSpPr>
            <a:spLocks noGrp="1"/>
          </p:cNvSpPr>
          <p:nvPr>
            <p:ph type="ftr" sz="quarter" idx="11"/>
          </p:nvPr>
        </p:nvSpPr>
        <p:spPr/>
        <p:txBody>
          <a:bodyPr/>
          <a:lstStyle/>
          <a:p>
            <a:endParaRPr lang="en-US" dirty="0">
              <a:solidFill>
                <a:srgbClr val="4F271C"/>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AD93096-5B34-4342-9326-69289CEAE4C2}" type="slidenum">
              <a:rPr lang="en-US" smtClean="0"/>
              <a:pPr/>
              <a:t>‹#›</a:t>
            </a:fld>
            <a:endParaRPr lang="en-US" dirty="0"/>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_pencil.png"/>
          <p:cNvPicPr>
            <a:picLocks noChangeAspect="1"/>
          </p:cNvPicPr>
          <p:nvPr userDrawn="1"/>
        </p:nvPicPr>
        <p:blipFill>
          <a:blip r:embed="rId2"/>
          <a:stretch>
            <a:fillRect/>
          </a:stretch>
        </p:blipFill>
        <p:spPr>
          <a:xfrm>
            <a:off x="612648" y="1755648"/>
            <a:ext cx="1615307" cy="2145615"/>
          </a:xfrm>
          <a:prstGeom prst="rect">
            <a:avLst/>
          </a:prstGeom>
          <a:ln w="50800" cap="sq" cmpd="dbl">
            <a:solidFill>
              <a:schemeClr val="accent2"/>
            </a:solidFill>
            <a:miter lim="800000"/>
          </a:ln>
        </p:spPr>
      </p:pic>
    </p:spTree>
    <p:extLst>
      <p:ext uri="{BB962C8B-B14F-4D97-AF65-F5344CB8AC3E}">
        <p14:creationId xmlns:p14="http://schemas.microsoft.com/office/powerpoint/2010/main" val="782101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lang="en-US" smtClean="0"/>
              <a:t>Click to edit Master title style</a:t>
            </a:r>
            <a:endParaRPr lang="en-US" dirty="0"/>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fld id="{51E20EC5-AC53-4169-941E-EDF10CD23748}" type="datetime8">
              <a:rPr lang="en-US" smtClean="0">
                <a:solidFill>
                  <a:srgbClr val="4F271C"/>
                </a:solidFill>
              </a:rPr>
              <a:pPr/>
              <a:t>10/14/2017 6:39 AM</a:t>
            </a:fld>
            <a:endParaRPr lang="en-US" dirty="0">
              <a:solidFill>
                <a:srgbClr val="4F271C"/>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AD93096-5B34-4342-9326-69289CEAE4C2}" type="slidenum">
              <a:rPr lang="en-US" smtClean="0"/>
              <a:pPr/>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solidFill>
                <a:srgbClr val="4F271C"/>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lang="en-US" smtClean="0"/>
              <a:t>Click icon to add picture</a:t>
            </a:r>
            <a:endParaRPr lang="en-US" dirty="0"/>
          </a:p>
        </p:txBody>
      </p:sp>
    </p:spTree>
    <p:extLst>
      <p:ext uri="{BB962C8B-B14F-4D97-AF65-F5344CB8AC3E}">
        <p14:creationId xmlns:p14="http://schemas.microsoft.com/office/powerpoint/2010/main" val="3528769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8">
              <a:rPr lang="en-US" smtClean="0">
                <a:solidFill>
                  <a:srgbClr val="4F271C"/>
                </a:solidFill>
              </a:rPr>
              <a:pPr/>
              <a:t>10/14/2017 6:39 AM</a:t>
            </a:fld>
            <a:endParaRPr lang="en-US" dirty="0">
              <a:solidFill>
                <a:srgbClr val="4F271C"/>
              </a:solidFill>
            </a:endParaRPr>
          </a:p>
        </p:txBody>
      </p:sp>
      <p:sp>
        <p:nvSpPr>
          <p:cNvPr id="5" name="Footer Placeholder 4"/>
          <p:cNvSpPr>
            <a:spLocks noGrp="1"/>
          </p:cNvSpPr>
          <p:nvPr>
            <p:ph type="ftr" sz="quarter" idx="11"/>
          </p:nvPr>
        </p:nvSpPr>
        <p:spPr/>
        <p:txBody>
          <a:bodyPr/>
          <a:lstStyle/>
          <a:p>
            <a:endParaRPr lang="en-US" dirty="0">
              <a:solidFill>
                <a:srgbClr val="4F271C"/>
              </a:solidFill>
            </a:endParaRPr>
          </a:p>
        </p:txBody>
      </p:sp>
      <p:sp>
        <p:nvSpPr>
          <p:cNvPr id="6" name="Slide Number Placeholder 5"/>
          <p:cNvSpPr>
            <a:spLocks noGrp="1"/>
          </p:cNvSpPr>
          <p:nvPr>
            <p:ph type="sldNum" sz="quarter" idx="12"/>
          </p:nvPr>
        </p:nvSpPr>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27548067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53200" y="6248402"/>
            <a:ext cx="2209800" cy="365125"/>
          </a:xfrm>
        </p:spPr>
        <p:txBody>
          <a:bodyPr/>
          <a:lstStyle/>
          <a:p>
            <a:fld id="{8D3816DF-213E-421B-92D3-C068DBB023D6}" type="datetime8">
              <a:rPr lang="en-US" smtClean="0">
                <a:solidFill>
                  <a:srgbClr val="4F271C"/>
                </a:solidFill>
              </a:rPr>
              <a:pPr/>
              <a:t>10/14/2017 6:39 AM</a:t>
            </a:fld>
            <a:endParaRPr lang="en-US" dirty="0">
              <a:solidFill>
                <a:srgbClr val="4F271C"/>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dirty="0">
              <a:solidFill>
                <a:srgbClr val="4F271C"/>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39991747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145997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06193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489842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287786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5654451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10143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374D91-B1EC-4A0D-B23A-05A978430D84}" type="datetimeFigureOut">
              <a:rPr lang="en-GB" smtClean="0"/>
              <a:t>14/10/2017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513409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89174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27191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38308255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824781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045766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9065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16336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35035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94539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1959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374D91-B1EC-4A0D-B23A-05A978430D84}" type="datetimeFigureOut">
              <a:rPr lang="en-GB" smtClean="0"/>
              <a:t>14/10/2017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10474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93485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34928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4553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9676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58953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000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374D91-B1EC-4A0D-B23A-05A978430D84}" type="datetimeFigureOut">
              <a:rPr lang="en-GB" smtClean="0"/>
              <a:t>14/10/2017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172906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74D91-B1EC-4A0D-B23A-05A978430D84}" type="datetimeFigureOut">
              <a:rPr lang="en-GB" smtClean="0"/>
              <a:t>14/10/2017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678049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74D91-B1EC-4A0D-B23A-05A978430D84}" type="datetimeFigureOut">
              <a:rPr lang="en-GB" smtClean="0"/>
              <a:t>14/10/2017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80078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374D91-B1EC-4A0D-B23A-05A978430D84}" type="datetimeFigureOut">
              <a:rPr lang="en-GB" smtClean="0"/>
              <a:t>14/10/2017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1EE42A1-E3C9-48CD-998C-32FF8E271802}" type="slidenum">
              <a:rPr lang="en-GB" smtClean="0"/>
              <a:t>‹#›</a:t>
            </a:fld>
            <a:endParaRPr lang="en-GB"/>
          </a:p>
        </p:txBody>
      </p:sp>
    </p:spTree>
    <p:extLst>
      <p:ext uri="{BB962C8B-B14F-4D97-AF65-F5344CB8AC3E}">
        <p14:creationId xmlns:p14="http://schemas.microsoft.com/office/powerpoint/2010/main" val="328926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74D91-B1EC-4A0D-B23A-05A978430D84}" type="datetimeFigureOut">
              <a:rPr lang="en-GB" smtClean="0"/>
              <a:t>14/10/2017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E42A1-E3C9-48CD-998C-32FF8E271802}" type="slidenum">
              <a:rPr lang="en-GB" smtClean="0"/>
              <a:t>‹#›</a:t>
            </a:fld>
            <a:endParaRPr lang="en-GB"/>
          </a:p>
        </p:txBody>
      </p:sp>
    </p:spTree>
    <p:extLst>
      <p:ext uri="{BB962C8B-B14F-4D97-AF65-F5344CB8AC3E}">
        <p14:creationId xmlns:p14="http://schemas.microsoft.com/office/powerpoint/2010/main" val="1822770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64DE0-F6F9-479A-8356-C32ED028F617}"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0E71-D098-46C5-BD47-158FB03EC2C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44479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lang="en-US" smtClean="0"/>
              <a:t>Click to edit Master title style</a:t>
            </a:r>
            <a:endParaRPr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a:defRPr sz="1400">
                <a:solidFill>
                  <a:schemeClr val="tx2"/>
                </a:solidFill>
              </a:defRPr>
            </a:lvl1pPr>
          </a:lstStyle>
          <a:p>
            <a:fld id="{8D3816DF-213E-421B-92D3-C068DBB023D6}" type="datetime8">
              <a:rPr lang="en-US" smtClean="0">
                <a:solidFill>
                  <a:srgbClr val="4F271C"/>
                </a:solidFill>
              </a:rPr>
              <a:pPr/>
              <a:t>10/14/2017 6:39 AM</a:t>
            </a:fld>
            <a:endParaRPr lang="en-US" dirty="0">
              <a:solidFill>
                <a:srgbClr val="4F271C"/>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a:defRPr sz="1400">
                <a:solidFill>
                  <a:schemeClr val="tx2"/>
                </a:solidFill>
              </a:defRPr>
            </a:lvl1pPr>
          </a:lstStyle>
          <a:p>
            <a:endParaRPr lang="en-US" dirty="0">
              <a:solidFill>
                <a:srgbClr val="4F271C"/>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a:defRPr sz="1400" b="1">
                <a:solidFill>
                  <a:srgbClr val="FFFFFF"/>
                </a:solidFill>
              </a:defRPr>
            </a:lvl1pPr>
          </a:lstStyle>
          <a:p>
            <a:fld id="{72AC53DF-4216-466D-99A7-94400E6C2A25}" type="slidenum">
              <a:rPr lang="en-US" sz="1200" smtClean="0">
                <a:solidFill>
                  <a:srgbClr val="4F271C"/>
                </a:solidFill>
              </a:rPr>
              <a:pPr/>
              <a:t>‹#›</a:t>
            </a:fld>
            <a:endParaRPr lang="en-US" dirty="0"/>
          </a:p>
        </p:txBody>
      </p:sp>
    </p:spTree>
    <p:extLst>
      <p:ext uri="{BB962C8B-B14F-4D97-AF65-F5344CB8AC3E}">
        <p14:creationId xmlns:p14="http://schemas.microsoft.com/office/powerpoint/2010/main" val="49409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sz="1800" kern="1200" baseline="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7B510-3BE2-4927-82E8-86E9B310A706}" type="datetimeFigureOut">
              <a:rPr lang="fr-FR" smtClean="0">
                <a:solidFill>
                  <a:prstClr val="black">
                    <a:tint val="75000"/>
                  </a:prstClr>
                </a:solidFill>
              </a:rPr>
              <a:pPr/>
              <a:t>14/10/2017</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7EA18F-56B5-4F5A-B29D-EB008A0F21DB}"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2324092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374D91-B1EC-4A0D-B23A-05A978430D84}" type="datetimeFigureOut">
              <a:rPr lang="en-GB" smtClean="0">
                <a:solidFill>
                  <a:prstClr val="black">
                    <a:tint val="75000"/>
                  </a:prstClr>
                </a:solidFill>
              </a:rPr>
              <a:pPr/>
              <a:t>14/10/2017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EE42A1-E3C9-48CD-998C-32FF8E27180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74475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www.rachelhawkes.com/"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image" Target="../media/image20.w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39.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8.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6.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16.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leeds.ac.uk/educol/documents/174575.pdf" TargetMode="External"/><Relationship Id="rId2" Type="http://schemas.openxmlformats.org/officeDocument/2006/relationships/hyperlink" Target="https://www.britishcouncil.org/sites/default/files/language_trends_survey_2017_0.pdf" TargetMode="External"/><Relationship Id="rId1" Type="http://schemas.openxmlformats.org/officeDocument/2006/relationships/slideLayout" Target="../slideLayouts/slideLayout51.xml"/><Relationship Id="rId4" Type="http://schemas.openxmlformats.org/officeDocument/2006/relationships/hyperlink" Target="http://dera.ioe.ac.uk/11170/1/DCSFRR091.pdf"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tscouncil.org.uk/wp-content/uploads/2016/12/MFL-Pedagogy-Review-Report-2.pdf" TargetMode="External"/><Relationship Id="rId2" Type="http://schemas.openxmlformats.org/officeDocument/2006/relationships/hyperlink" Target="https://www.pearson.com/content/dam/one-dot-com/one-dot-com/global/Files/efficacy-and-research/schools/global-survey/reports/RINVN9283_UK_July_ExecSum.pdf" TargetMode="Externa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www.rachelhawkes.com/"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2934" y="-97825"/>
            <a:ext cx="7053649" cy="7053649"/>
          </a:xfrm>
          <a:prstGeom prst="rect">
            <a:avLst/>
          </a:prstGeom>
        </p:spPr>
      </p:pic>
      <p:pic>
        <p:nvPicPr>
          <p:cNvPr id="8" name="Picture 7"/>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24620"/>
          <a:stretch/>
        </p:blipFill>
        <p:spPr>
          <a:xfrm>
            <a:off x="3810000" y="-97826"/>
            <a:ext cx="5317068" cy="7053649"/>
          </a:xfrm>
          <a:prstGeom prst="rect">
            <a:avLst/>
          </a:prstGeom>
        </p:spPr>
      </p:pic>
      <p:sp>
        <p:nvSpPr>
          <p:cNvPr id="9" name="Title 8"/>
          <p:cNvSpPr>
            <a:spLocks noGrp="1"/>
          </p:cNvSpPr>
          <p:nvPr>
            <p:ph type="title"/>
          </p:nvPr>
        </p:nvSpPr>
        <p:spPr/>
        <p:txBody>
          <a:bodyPr/>
          <a:lstStyle/>
          <a:p>
            <a:r>
              <a:rPr lang="en-GB" b="1" dirty="0"/>
              <a:t>Motivation matters!</a:t>
            </a:r>
            <a:endParaRPr lang="en-GB" dirty="0"/>
          </a:p>
        </p:txBody>
      </p:sp>
      <p:sp>
        <p:nvSpPr>
          <p:cNvPr id="10" name="Text Placeholder 9"/>
          <p:cNvSpPr>
            <a:spLocks noGrp="1"/>
          </p:cNvSpPr>
          <p:nvPr>
            <p:ph type="body" idx="1"/>
          </p:nvPr>
        </p:nvSpPr>
        <p:spPr/>
        <p:txBody>
          <a:bodyPr/>
          <a:lstStyle/>
          <a:p>
            <a:r>
              <a:rPr lang="en-GB" dirty="0"/>
              <a:t>With the introduction of the new, more challenging GCSE, it is clear to us as teachers that learner motivation is key. This session sets out strategies to create a motivational climate for learning and offers tasks that really motivate.</a:t>
            </a:r>
          </a:p>
          <a:p>
            <a:endParaRPr lang="en-GB" dirty="0"/>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25004"/>
            <a:ext cx="1341706" cy="950643"/>
          </a:xfrm>
          <a:prstGeom prst="rect">
            <a:avLst/>
          </a:prstGeom>
        </p:spPr>
      </p:pic>
      <p:sp>
        <p:nvSpPr>
          <p:cNvPr id="11" name="TextBox 10"/>
          <p:cNvSpPr txBox="1"/>
          <p:nvPr/>
        </p:nvSpPr>
        <p:spPr>
          <a:xfrm>
            <a:off x="623888" y="6032459"/>
            <a:ext cx="6702137" cy="369332"/>
          </a:xfrm>
          <a:prstGeom prst="rect">
            <a:avLst/>
          </a:prstGeom>
          <a:noFill/>
        </p:spPr>
        <p:txBody>
          <a:bodyPr wrap="square" rtlCol="0">
            <a:spAutoFit/>
          </a:bodyPr>
          <a:lstStyle/>
          <a:p>
            <a:r>
              <a:rPr lang="en-GB" dirty="0" smtClean="0">
                <a:hlinkClick r:id="rId6"/>
              </a:rPr>
              <a:t>www.rachelhawkes.com</a:t>
            </a:r>
            <a:r>
              <a:rPr lang="en-GB" dirty="0" smtClean="0"/>
              <a:t> </a:t>
            </a:r>
            <a:endParaRPr lang="en-GB" dirty="0"/>
          </a:p>
        </p:txBody>
      </p:sp>
    </p:spTree>
    <p:extLst>
      <p:ext uri="{BB962C8B-B14F-4D97-AF65-F5344CB8AC3E}">
        <p14:creationId xmlns:p14="http://schemas.microsoft.com/office/powerpoint/2010/main" val="255864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454365" y="2570206"/>
            <a:ext cx="8129492" cy="1323439"/>
          </a:xfrm>
          <a:prstGeom prst="rect">
            <a:avLst/>
          </a:prstGeom>
          <a:noFill/>
        </p:spPr>
        <p:txBody>
          <a:bodyPr wrap="square" rtlCol="0">
            <a:spAutoFit/>
          </a:bodyPr>
          <a:lstStyle/>
          <a:p>
            <a:pPr algn="ctr"/>
            <a:r>
              <a:rPr lang="en-GB" sz="4000" dirty="0" smtClean="0">
                <a:solidFill>
                  <a:srgbClr val="FF3399"/>
                </a:solidFill>
              </a:rPr>
              <a:t>What</a:t>
            </a:r>
            <a:r>
              <a:rPr lang="en-GB" sz="4000" dirty="0" smtClean="0"/>
              <a:t> makes a positive impact on motivation?</a:t>
            </a:r>
            <a:endParaRPr lang="en-GB" sz="4000" dirty="0"/>
          </a:p>
        </p:txBody>
      </p:sp>
      <p:sp>
        <p:nvSpPr>
          <p:cNvPr id="2" name="Rectangle 1"/>
          <p:cNvSpPr/>
          <p:nvPr/>
        </p:nvSpPr>
        <p:spPr>
          <a:xfrm>
            <a:off x="998299" y="4036138"/>
            <a:ext cx="7251843" cy="1077218"/>
          </a:xfrm>
          <a:prstGeom prst="rect">
            <a:avLst/>
          </a:prstGeom>
        </p:spPr>
        <p:txBody>
          <a:bodyPr wrap="square">
            <a:spAutoFit/>
          </a:bodyPr>
          <a:lstStyle/>
          <a:p>
            <a:pPr algn="ctr"/>
            <a:r>
              <a:rPr lang="en-GB" sz="3200" dirty="0" smtClean="0">
                <a:solidFill>
                  <a:srgbClr val="FF3399"/>
                </a:solidFill>
              </a:rPr>
              <a:t>What</a:t>
            </a:r>
            <a:r>
              <a:rPr lang="en-GB" sz="3200" dirty="0" smtClean="0"/>
              <a:t> are the key </a:t>
            </a:r>
            <a:r>
              <a:rPr lang="en-GB" sz="3200" dirty="0"/>
              <a:t>motivational drivers for students in language </a:t>
            </a:r>
            <a:r>
              <a:rPr lang="en-GB" sz="3200" dirty="0" smtClean="0"/>
              <a:t>learning?</a:t>
            </a:r>
            <a:endParaRPr lang="en-GB" sz="3200" dirty="0"/>
          </a:p>
        </p:txBody>
      </p:sp>
      <p:pic>
        <p:nvPicPr>
          <p:cNvPr id="22" name="Picture 2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25004"/>
            <a:ext cx="1341706" cy="950643"/>
          </a:xfrm>
          <a:prstGeom prst="rect">
            <a:avLst/>
          </a:prstGeom>
        </p:spPr>
      </p:pic>
    </p:spTree>
    <p:extLst>
      <p:ext uri="{BB962C8B-B14F-4D97-AF65-F5344CB8AC3E}">
        <p14:creationId xmlns:p14="http://schemas.microsoft.com/office/powerpoint/2010/main" val="3030759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3"/>
          <a:stretch>
            <a:fillRect/>
          </a:stretch>
        </p:blipFill>
        <p:spPr>
          <a:xfrm>
            <a:off x="95500" y="296636"/>
            <a:ext cx="7496175" cy="5448300"/>
          </a:xfrm>
          <a:prstGeom prst="rect">
            <a:avLst/>
          </a:prstGeom>
        </p:spPr>
      </p:pic>
      <p:sp>
        <p:nvSpPr>
          <p:cNvPr id="23" name="Rectangle 22"/>
          <p:cNvSpPr/>
          <p:nvPr/>
        </p:nvSpPr>
        <p:spPr>
          <a:xfrm>
            <a:off x="0" y="5416692"/>
            <a:ext cx="9818453" cy="1138773"/>
          </a:xfrm>
          <a:prstGeom prst="rect">
            <a:avLst/>
          </a:prstGeom>
        </p:spPr>
        <p:txBody>
          <a:bodyPr wrap="square">
            <a:spAutoFit/>
          </a:bodyPr>
          <a:lstStyle/>
          <a:p>
            <a:endParaRPr lang="en-GB" sz="1600" dirty="0">
              <a:solidFill>
                <a:srgbClr val="000000"/>
              </a:solidFill>
              <a:latin typeface="Open Sans Semibold"/>
            </a:endParaRPr>
          </a:p>
          <a:p>
            <a:endParaRPr lang="en-GB" sz="1600" dirty="0">
              <a:solidFill>
                <a:prstClr val="black"/>
              </a:solidFill>
              <a:latin typeface="Open Sans Semibold"/>
            </a:endParaRPr>
          </a:p>
          <a:p>
            <a:r>
              <a:rPr lang="en-GB" sz="1600" dirty="0">
                <a:solidFill>
                  <a:prstClr val="black"/>
                </a:solidFill>
                <a:latin typeface="Open Sans Semibold"/>
              </a:rPr>
              <a:t> </a:t>
            </a:r>
            <a:r>
              <a:rPr lang="en-GB" b="1" dirty="0">
                <a:solidFill>
                  <a:prstClr val="black"/>
                </a:solidFill>
                <a:latin typeface="Open Sans Semibold"/>
              </a:rPr>
              <a:t>Katherine McKnight, </a:t>
            </a:r>
            <a:r>
              <a:rPr lang="en-GB" b="1" dirty="0" smtClean="0">
                <a:solidFill>
                  <a:prstClr val="black"/>
                </a:solidFill>
                <a:latin typeface="Open Sans Semibold"/>
              </a:rPr>
              <a:t>PhD, </a:t>
            </a:r>
            <a:r>
              <a:rPr lang="en-GB" i="1" dirty="0" smtClean="0">
                <a:solidFill>
                  <a:prstClr val="black"/>
                </a:solidFill>
                <a:latin typeface="Open Sans Light"/>
              </a:rPr>
              <a:t>Pearson</a:t>
            </a:r>
            <a:endParaRPr lang="en-GB" dirty="0">
              <a:solidFill>
                <a:prstClr val="black"/>
              </a:solidFill>
              <a:latin typeface="Open Sans Light"/>
            </a:endParaRPr>
          </a:p>
          <a:p>
            <a:r>
              <a:rPr lang="en-GB" b="1" dirty="0" err="1">
                <a:solidFill>
                  <a:prstClr val="black"/>
                </a:solidFill>
                <a:latin typeface="Open Sans Semibold"/>
              </a:rPr>
              <a:t>Lacey</a:t>
            </a:r>
            <a:r>
              <a:rPr lang="en-GB" b="1" dirty="0">
                <a:solidFill>
                  <a:prstClr val="black"/>
                </a:solidFill>
                <a:latin typeface="Open Sans Semibold"/>
              </a:rPr>
              <a:t> </a:t>
            </a:r>
            <a:r>
              <a:rPr lang="en-GB" b="1" dirty="0" err="1">
                <a:solidFill>
                  <a:prstClr val="black"/>
                </a:solidFill>
                <a:latin typeface="Open Sans Semibold"/>
              </a:rPr>
              <a:t>Graybeal</a:t>
            </a:r>
            <a:r>
              <a:rPr lang="en-GB" b="1" dirty="0">
                <a:solidFill>
                  <a:prstClr val="black"/>
                </a:solidFill>
                <a:latin typeface="Open Sans Semibold"/>
              </a:rPr>
              <a:t>, Jessica </a:t>
            </a:r>
            <a:r>
              <a:rPr lang="en-GB" b="1" dirty="0" err="1">
                <a:solidFill>
                  <a:prstClr val="black"/>
                </a:solidFill>
                <a:latin typeface="Open Sans Semibold"/>
              </a:rPr>
              <a:t>Yarbro</a:t>
            </a:r>
            <a:r>
              <a:rPr lang="en-GB" b="1" dirty="0">
                <a:solidFill>
                  <a:prstClr val="black"/>
                </a:solidFill>
                <a:latin typeface="Open Sans Semibold"/>
              </a:rPr>
              <a:t>, &amp; John </a:t>
            </a:r>
            <a:r>
              <a:rPr lang="en-GB" b="1" dirty="0" err="1" smtClean="0">
                <a:solidFill>
                  <a:prstClr val="black"/>
                </a:solidFill>
                <a:latin typeface="Open Sans Semibold"/>
              </a:rPr>
              <a:t>Graybeal</a:t>
            </a:r>
            <a:r>
              <a:rPr lang="en-GB" b="1" dirty="0" smtClean="0">
                <a:solidFill>
                  <a:prstClr val="black"/>
                </a:solidFill>
                <a:latin typeface="Open Sans Semibold"/>
              </a:rPr>
              <a:t>, </a:t>
            </a:r>
            <a:r>
              <a:rPr lang="en-GB" i="1" dirty="0" smtClean="0">
                <a:solidFill>
                  <a:prstClr val="black"/>
                </a:solidFill>
                <a:latin typeface="Open Sans Light"/>
              </a:rPr>
              <a:t>George </a:t>
            </a:r>
            <a:r>
              <a:rPr lang="en-GB" i="1" dirty="0">
                <a:solidFill>
                  <a:prstClr val="black"/>
                </a:solidFill>
                <a:latin typeface="Open Sans Light"/>
              </a:rPr>
              <a:t>Mason University</a:t>
            </a:r>
            <a:endParaRPr lang="en-GB" dirty="0">
              <a:solidFill>
                <a:prstClr val="black"/>
              </a:solidFill>
            </a:endParaRPr>
          </a:p>
        </p:txBody>
      </p:sp>
      <p:sp>
        <p:nvSpPr>
          <p:cNvPr id="24" name="TextBox 23"/>
          <p:cNvSpPr txBox="1"/>
          <p:nvPr/>
        </p:nvSpPr>
        <p:spPr>
          <a:xfrm>
            <a:off x="2259717" y="296636"/>
            <a:ext cx="5159828" cy="369332"/>
          </a:xfrm>
          <a:prstGeom prst="rect">
            <a:avLst/>
          </a:prstGeom>
          <a:noFill/>
        </p:spPr>
        <p:txBody>
          <a:bodyPr wrap="square" rtlCol="0">
            <a:spAutoFit/>
          </a:bodyPr>
          <a:lstStyle/>
          <a:p>
            <a:r>
              <a:rPr lang="en-GB" dirty="0" smtClean="0">
                <a:solidFill>
                  <a:prstClr val="white"/>
                </a:solidFill>
              </a:rPr>
              <a:t>England: What makes an effective teacher?</a:t>
            </a:r>
            <a:endParaRPr lang="en-GB" dirty="0">
              <a:solidFill>
                <a:prstClr val="white"/>
              </a:solidFill>
            </a:endParaRPr>
          </a:p>
        </p:txBody>
      </p:sp>
      <p:sp>
        <p:nvSpPr>
          <p:cNvPr id="25" name="Rectangle 24"/>
          <p:cNvSpPr/>
          <p:nvPr/>
        </p:nvSpPr>
        <p:spPr>
          <a:xfrm>
            <a:off x="2603724" y="805452"/>
            <a:ext cx="4987951" cy="493948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Rectangle 2"/>
          <p:cNvSpPr>
            <a:spLocks noChangeArrowheads="1"/>
          </p:cNvSpPr>
          <p:nvPr/>
        </p:nvSpPr>
        <p:spPr bwMode="auto">
          <a:xfrm>
            <a:off x="7931493" y="1736724"/>
            <a:ext cx="500066" cy="3643338"/>
          </a:xfrm>
          <a:prstGeom prst="rect">
            <a:avLst/>
          </a:prstGeom>
          <a:gradFill flip="none" rotWithShape="1">
            <a:gsLst>
              <a:gs pos="0">
                <a:srgbClr val="8488C4"/>
              </a:gs>
              <a:gs pos="53000">
                <a:srgbClr val="D4DEFF"/>
              </a:gs>
              <a:gs pos="83000">
                <a:srgbClr val="D4DEFF"/>
              </a:gs>
              <a:gs pos="100000">
                <a:srgbClr val="96AB94"/>
              </a:gs>
            </a:gsLst>
            <a:lin ang="13500000" scaled="1"/>
            <a:tileRect/>
          </a:gra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a:solidFill>
                <a:prstClr val="black"/>
              </a:solidFill>
            </a:endParaRPr>
          </a:p>
        </p:txBody>
      </p:sp>
      <p:sp>
        <p:nvSpPr>
          <p:cNvPr id="27" name="Rectangle 3"/>
          <p:cNvSpPr>
            <a:spLocks noChangeArrowheads="1"/>
          </p:cNvSpPr>
          <p:nvPr/>
        </p:nvSpPr>
        <p:spPr bwMode="auto">
          <a:xfrm>
            <a:off x="7931493" y="1736724"/>
            <a:ext cx="503238" cy="3600450"/>
          </a:xfrm>
          <a:prstGeom prst="rect">
            <a:avLst/>
          </a:prstGeom>
          <a:gradFill flip="none" rotWithShape="1">
            <a:gsLst>
              <a:gs pos="0">
                <a:srgbClr val="DDEBCF"/>
              </a:gs>
              <a:gs pos="50000">
                <a:srgbClr val="9CB86E"/>
              </a:gs>
              <a:gs pos="100000">
                <a:srgbClr val="156B13"/>
              </a:gs>
            </a:gsLst>
            <a:lin ang="16200000" scaled="1"/>
            <a:tileRect/>
          </a:gradFill>
          <a:ln w="9525">
            <a:solidFill>
              <a:schemeClr val="tx1"/>
            </a:solidFill>
            <a:miter lim="800000"/>
            <a:headEnd/>
            <a:tailEnd/>
          </a:ln>
          <a:effectLst/>
          <a:scene3d>
            <a:camera prst="orthographicFront"/>
            <a:lightRig rig="harsh" dir="t"/>
          </a:scene3d>
          <a:sp3d>
            <a:bevelT w="152400" h="50800" prst="softRound"/>
            <a:bevelB/>
          </a:sp3d>
        </p:spPr>
        <p:txBody>
          <a:bodyPr wrap="none" anchor="ctr"/>
          <a:lstStyle/>
          <a:p>
            <a:pPr fontAlgn="base">
              <a:spcBef>
                <a:spcPct val="0"/>
              </a:spcBef>
              <a:spcAft>
                <a:spcPct val="0"/>
              </a:spcAft>
              <a:defRPr/>
            </a:pPr>
            <a:endParaRPr lang="en-GB" sz="2000">
              <a:solidFill>
                <a:prstClr val="black"/>
              </a:solidFill>
            </a:endParaRPr>
          </a:p>
        </p:txBody>
      </p:sp>
      <p:sp>
        <p:nvSpPr>
          <p:cNvPr id="28" name="Line 4"/>
          <p:cNvSpPr>
            <a:spLocks noChangeShapeType="1"/>
          </p:cNvSpPr>
          <p:nvPr/>
        </p:nvSpPr>
        <p:spPr bwMode="auto">
          <a:xfrm>
            <a:off x="8569645" y="1736729"/>
            <a:ext cx="0" cy="360045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29" name="Line 5"/>
          <p:cNvSpPr>
            <a:spLocks noChangeShapeType="1"/>
          </p:cNvSpPr>
          <p:nvPr/>
        </p:nvSpPr>
        <p:spPr bwMode="auto">
          <a:xfrm>
            <a:off x="8569645" y="4402141"/>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30" name="Line 6"/>
          <p:cNvSpPr>
            <a:spLocks noChangeShapeType="1"/>
          </p:cNvSpPr>
          <p:nvPr/>
        </p:nvSpPr>
        <p:spPr bwMode="auto">
          <a:xfrm>
            <a:off x="8569645" y="2673354"/>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31" name="Line 7"/>
          <p:cNvSpPr>
            <a:spLocks noChangeShapeType="1"/>
          </p:cNvSpPr>
          <p:nvPr/>
        </p:nvSpPr>
        <p:spPr bwMode="auto">
          <a:xfrm>
            <a:off x="8569645" y="1736729"/>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32" name="Line 8"/>
          <p:cNvSpPr>
            <a:spLocks noChangeShapeType="1"/>
          </p:cNvSpPr>
          <p:nvPr/>
        </p:nvSpPr>
        <p:spPr bwMode="auto">
          <a:xfrm>
            <a:off x="8569645" y="3536954"/>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33" name="Line 9"/>
          <p:cNvSpPr>
            <a:spLocks noChangeShapeType="1"/>
          </p:cNvSpPr>
          <p:nvPr/>
        </p:nvSpPr>
        <p:spPr bwMode="auto">
          <a:xfrm>
            <a:off x="8569645" y="5337179"/>
            <a:ext cx="215900" cy="0"/>
          </a:xfrm>
          <a:prstGeom prst="line">
            <a:avLst/>
          </a:prstGeom>
          <a:noFill/>
          <a:ln w="28575">
            <a:solidFill>
              <a:srgbClr val="66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000">
              <a:solidFill>
                <a:prstClr val="black"/>
              </a:solidFill>
            </a:endParaRPr>
          </a:p>
        </p:txBody>
      </p:sp>
      <p:sp>
        <p:nvSpPr>
          <p:cNvPr id="34" name="Text Box 10"/>
          <p:cNvSpPr txBox="1">
            <a:spLocks noChangeArrowheads="1"/>
          </p:cNvSpPr>
          <p:nvPr/>
        </p:nvSpPr>
        <p:spPr bwMode="auto">
          <a:xfrm>
            <a:off x="7777483" y="1308104"/>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sz="1600" dirty="0" smtClean="0">
                <a:solidFill>
                  <a:prstClr val="black"/>
                </a:solidFill>
              </a:rPr>
              <a:t>60 </a:t>
            </a:r>
            <a:r>
              <a:rPr lang="en-GB" sz="1600" dirty="0" err="1" smtClean="0">
                <a:solidFill>
                  <a:prstClr val="black"/>
                </a:solidFill>
              </a:rPr>
              <a:t>segundos</a:t>
            </a:r>
            <a:endParaRPr lang="en-GB" sz="1600" dirty="0">
              <a:solidFill>
                <a:prstClr val="black"/>
              </a:solidFill>
            </a:endParaRPr>
          </a:p>
        </p:txBody>
      </p:sp>
      <p:sp>
        <p:nvSpPr>
          <p:cNvPr id="35" name="AutoShape 11">
            <a:hlinkClick r:id="" action="ppaction://noaction" highlightClick="1"/>
          </p:cNvPr>
          <p:cNvSpPr>
            <a:spLocks noChangeArrowheads="1"/>
          </p:cNvSpPr>
          <p:nvPr/>
        </p:nvSpPr>
        <p:spPr bwMode="auto">
          <a:xfrm>
            <a:off x="7717179" y="879468"/>
            <a:ext cx="1370043" cy="431799"/>
          </a:xfrm>
          <a:prstGeom prst="actionButtonBlank">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sz="2000" dirty="0" err="1" smtClean="0">
                <a:solidFill>
                  <a:prstClr val="white"/>
                </a:solidFill>
              </a:rPr>
              <a:t>Inicio</a:t>
            </a:r>
            <a:endParaRPr lang="en-GB" sz="2000" dirty="0">
              <a:solidFill>
                <a:prstClr val="white"/>
              </a:solidFill>
            </a:endParaRPr>
          </a:p>
        </p:txBody>
      </p:sp>
      <p:sp>
        <p:nvSpPr>
          <p:cNvPr id="36" name="Text Box 12"/>
          <p:cNvSpPr txBox="1">
            <a:spLocks noChangeArrowheads="1"/>
          </p:cNvSpPr>
          <p:nvPr/>
        </p:nvSpPr>
        <p:spPr bwMode="auto">
          <a:xfrm>
            <a:off x="8785545" y="1593854"/>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60</a:t>
            </a:r>
          </a:p>
        </p:txBody>
      </p:sp>
      <p:sp>
        <p:nvSpPr>
          <p:cNvPr id="37" name="Text Box 13"/>
          <p:cNvSpPr txBox="1">
            <a:spLocks noChangeArrowheads="1"/>
          </p:cNvSpPr>
          <p:nvPr/>
        </p:nvSpPr>
        <p:spPr bwMode="auto">
          <a:xfrm>
            <a:off x="8785545" y="4186241"/>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15</a:t>
            </a:r>
          </a:p>
        </p:txBody>
      </p:sp>
      <p:sp>
        <p:nvSpPr>
          <p:cNvPr id="38" name="Text Box 14"/>
          <p:cNvSpPr txBox="1">
            <a:spLocks noChangeArrowheads="1"/>
          </p:cNvSpPr>
          <p:nvPr/>
        </p:nvSpPr>
        <p:spPr bwMode="auto">
          <a:xfrm>
            <a:off x="8785545" y="5121279"/>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0</a:t>
            </a:r>
          </a:p>
        </p:txBody>
      </p:sp>
      <p:sp>
        <p:nvSpPr>
          <p:cNvPr id="39" name="Text Box 15"/>
          <p:cNvSpPr txBox="1">
            <a:spLocks noChangeArrowheads="1"/>
          </p:cNvSpPr>
          <p:nvPr/>
        </p:nvSpPr>
        <p:spPr bwMode="auto">
          <a:xfrm>
            <a:off x="8785545" y="2528891"/>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45</a:t>
            </a:r>
          </a:p>
        </p:txBody>
      </p:sp>
      <p:sp>
        <p:nvSpPr>
          <p:cNvPr id="40" name="Text Box 16"/>
          <p:cNvSpPr txBox="1">
            <a:spLocks noChangeArrowheads="1"/>
          </p:cNvSpPr>
          <p:nvPr/>
        </p:nvSpPr>
        <p:spPr bwMode="auto">
          <a:xfrm>
            <a:off x="8785545" y="3394079"/>
            <a:ext cx="43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400">
                <a:solidFill>
                  <a:prstClr val="black"/>
                </a:solidFill>
              </a:rPr>
              <a:t>30</a:t>
            </a:r>
          </a:p>
        </p:txBody>
      </p:sp>
    </p:spTree>
    <p:extLst>
      <p:ext uri="{BB962C8B-B14F-4D97-AF65-F5344CB8AC3E}">
        <p14:creationId xmlns:p14="http://schemas.microsoft.com/office/powerpoint/2010/main" val="377761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25"/>
                                        </p:tgtEl>
                                      </p:cBhvr>
                                    </p:animEffect>
                                    <p:set>
                                      <p:cBhvr>
                                        <p:cTn id="7"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Effect transition="out" filter="slide(fromBottom)">
                                      <p:cBhvr>
                                        <p:cTn id="12" dur="60000"/>
                                        <p:tgtEl>
                                          <p:spTgt spid="27"/>
                                        </p:tgtEl>
                                      </p:cBhvr>
                                    </p:animEffect>
                                    <p:set>
                                      <p:cBhvr>
                                        <p:cTn id="13" dur="1" fill="hold">
                                          <p:stCondLst>
                                            <p:cond delay="59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2" name="Title 3"/>
          <p:cNvSpPr>
            <a:spLocks noGrp="1"/>
          </p:cNvSpPr>
          <p:nvPr>
            <p:ph type="title"/>
          </p:nvPr>
        </p:nvSpPr>
        <p:spPr>
          <a:xfrm>
            <a:off x="741150" y="982346"/>
            <a:ext cx="8286750" cy="1325563"/>
          </a:xfrm>
        </p:spPr>
        <p:txBody>
          <a:bodyPr>
            <a:normAutofit fontScale="90000"/>
          </a:bodyPr>
          <a:lstStyle/>
          <a:p>
            <a:r>
              <a:rPr lang="en-GB" sz="3600" b="1" dirty="0">
                <a:latin typeface="Tw Cen MT" panose="020B0602020104020603" pitchFamily="34" charset="0"/>
              </a:rPr>
              <a:t>MFL Pedagogy Review Report November 2016</a:t>
            </a:r>
            <a:br>
              <a:rPr lang="en-GB" sz="3600" b="1" dirty="0">
                <a:latin typeface="Tw Cen MT" panose="020B0602020104020603" pitchFamily="34" charset="0"/>
              </a:rPr>
            </a:br>
            <a:endParaRPr lang="en-GB" sz="3600" b="1" dirty="0">
              <a:latin typeface="Tw Cen MT" panose="020B0602020104020603" pitchFamily="34" charset="0"/>
            </a:endParaRPr>
          </a:p>
        </p:txBody>
      </p:sp>
      <p:sp>
        <p:nvSpPr>
          <p:cNvPr id="23" name="Content Placeholder 4"/>
          <p:cNvSpPr>
            <a:spLocks noGrp="1"/>
          </p:cNvSpPr>
          <p:nvPr>
            <p:ph idx="1"/>
          </p:nvPr>
        </p:nvSpPr>
        <p:spPr>
          <a:xfrm>
            <a:off x="659754" y="1964240"/>
            <a:ext cx="8153400" cy="4495800"/>
          </a:xfrm>
        </p:spPr>
        <p:txBody>
          <a:bodyPr>
            <a:normAutofit/>
          </a:bodyPr>
          <a:lstStyle/>
          <a:p>
            <a:pPr marL="0" indent="0">
              <a:buNone/>
            </a:pPr>
            <a:r>
              <a:rPr lang="en-GB" dirty="0">
                <a:latin typeface="Tw Cen MT" panose="020B0602020104020603" pitchFamily="34" charset="0"/>
              </a:rPr>
              <a:t>Research supports the Ofsted finding that factors other than a subject’s ‘usefulness’ or importance for future life or work influence pupil choice. </a:t>
            </a:r>
            <a:r>
              <a:rPr lang="en-GB" i="1" dirty="0">
                <a:latin typeface="Tw Cen MT" panose="020B0602020104020603" pitchFamily="34" charset="0"/>
              </a:rPr>
              <a:t>Intrinsic motivation, which comes from a sense of progress, growing knowledge and understanding, and achievement, is a prime factor for pupils when they are asked to exercise choice about subjects to be pursued.  </a:t>
            </a:r>
            <a:r>
              <a:rPr lang="en-GB" dirty="0">
                <a:latin typeface="Tw Cen MT" panose="020B0602020104020603" pitchFamily="34" charset="0"/>
              </a:rPr>
              <a:t>That sense of real progress in inextricably linked to the way in which the subject matter of the course is planned, sequenced and taught</a:t>
            </a:r>
            <a:r>
              <a:rPr lang="en-GB" dirty="0" smtClean="0">
                <a:latin typeface="Tw Cen MT" panose="020B0602020104020603" pitchFamily="34" charset="0"/>
              </a:rPr>
              <a:t>. (p.7)</a:t>
            </a:r>
            <a:endParaRPr lang="en-GB" dirty="0">
              <a:latin typeface="Tw Cen MT" panose="020B0602020104020603" pitchFamily="34" charset="0"/>
            </a:endParaRPr>
          </a:p>
          <a:p>
            <a:endParaRPr lang="en-GB" dirty="0">
              <a:latin typeface="Tw Cen MT" panose="020B0602020104020603" pitchFamily="34" charset="0"/>
            </a:endParaRPr>
          </a:p>
        </p:txBody>
      </p:sp>
      <p:pic>
        <p:nvPicPr>
          <p:cNvPr id="24" name="Picture 2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spTree>
    <p:extLst>
      <p:ext uri="{BB962C8B-B14F-4D97-AF65-F5344CB8AC3E}">
        <p14:creationId xmlns:p14="http://schemas.microsoft.com/office/powerpoint/2010/main" val="2861846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68202" y="936062"/>
            <a:ext cx="7199290" cy="707886"/>
          </a:xfrm>
          <a:prstGeom prst="rect">
            <a:avLst/>
          </a:prstGeom>
          <a:noFill/>
        </p:spPr>
        <p:txBody>
          <a:bodyPr wrap="square" rtlCol="0">
            <a:spAutoFit/>
          </a:bodyPr>
          <a:lstStyle/>
          <a:p>
            <a:r>
              <a:rPr lang="en-GB" sz="4000" dirty="0" smtClean="0">
                <a:solidFill>
                  <a:prstClr val="black"/>
                </a:solidFill>
              </a:rPr>
              <a:t>A lot of thinking and feeling!</a:t>
            </a:r>
            <a:endParaRPr lang="en-GB" sz="4000" dirty="0">
              <a:solidFill>
                <a:prstClr val="black"/>
              </a:solidFill>
            </a:endParaRPr>
          </a:p>
        </p:txBody>
      </p:sp>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23" name="Oval 22"/>
          <p:cNvSpPr/>
          <p:nvPr/>
        </p:nvSpPr>
        <p:spPr>
          <a:xfrm>
            <a:off x="465438" y="1643948"/>
            <a:ext cx="5712940" cy="454266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Oval 23"/>
          <p:cNvSpPr/>
          <p:nvPr/>
        </p:nvSpPr>
        <p:spPr>
          <a:xfrm>
            <a:off x="2772033" y="1643948"/>
            <a:ext cx="5712940" cy="454266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Rectangle 24"/>
          <p:cNvSpPr/>
          <p:nvPr/>
        </p:nvSpPr>
        <p:spPr>
          <a:xfrm>
            <a:off x="751317" y="3143345"/>
            <a:ext cx="2118312" cy="584775"/>
          </a:xfrm>
          <a:prstGeom prst="rect">
            <a:avLst/>
          </a:prstGeom>
        </p:spPr>
        <p:txBody>
          <a:bodyPr wrap="square">
            <a:spAutoFit/>
          </a:bodyPr>
          <a:lstStyle/>
          <a:p>
            <a:r>
              <a:rPr lang="en-GB" sz="3200" dirty="0">
                <a:solidFill>
                  <a:prstClr val="black"/>
                </a:solidFill>
              </a:rPr>
              <a:t>Cognitive</a:t>
            </a:r>
          </a:p>
        </p:txBody>
      </p:sp>
      <p:sp>
        <p:nvSpPr>
          <p:cNvPr id="26" name="Rectangle 25"/>
          <p:cNvSpPr/>
          <p:nvPr/>
        </p:nvSpPr>
        <p:spPr>
          <a:xfrm>
            <a:off x="6275974" y="3143346"/>
            <a:ext cx="2038906" cy="584775"/>
          </a:xfrm>
          <a:prstGeom prst="rect">
            <a:avLst/>
          </a:prstGeom>
        </p:spPr>
        <p:txBody>
          <a:bodyPr wrap="square">
            <a:spAutoFit/>
          </a:bodyPr>
          <a:lstStyle/>
          <a:p>
            <a:r>
              <a:rPr lang="en-GB" sz="3200" dirty="0" smtClean="0">
                <a:solidFill>
                  <a:prstClr val="black"/>
                </a:solidFill>
              </a:rPr>
              <a:t>Affective</a:t>
            </a:r>
            <a:endParaRPr lang="en-GB" sz="3200" dirty="0">
              <a:solidFill>
                <a:prstClr val="black"/>
              </a:solidFill>
            </a:endParaRPr>
          </a:p>
        </p:txBody>
      </p:sp>
      <p:sp>
        <p:nvSpPr>
          <p:cNvPr id="27" name="Rectangle 26"/>
          <p:cNvSpPr/>
          <p:nvPr/>
        </p:nvSpPr>
        <p:spPr>
          <a:xfrm>
            <a:off x="3023172" y="3189511"/>
            <a:ext cx="2699721" cy="1077218"/>
          </a:xfrm>
          <a:prstGeom prst="rect">
            <a:avLst/>
          </a:prstGeom>
        </p:spPr>
        <p:txBody>
          <a:bodyPr wrap="square">
            <a:spAutoFit/>
          </a:bodyPr>
          <a:lstStyle/>
          <a:p>
            <a:pPr algn="ctr"/>
            <a:r>
              <a:rPr lang="en-GB" sz="3200" dirty="0" smtClean="0">
                <a:solidFill>
                  <a:prstClr val="black"/>
                </a:solidFill>
              </a:rPr>
              <a:t>Engagement &amp; Motivation</a:t>
            </a:r>
            <a:endParaRPr lang="en-GB" sz="3200" dirty="0">
              <a:solidFill>
                <a:prstClr val="black"/>
              </a:solidFill>
            </a:endParaRPr>
          </a:p>
        </p:txBody>
      </p:sp>
      <p:pic>
        <p:nvPicPr>
          <p:cNvPr id="28" name="Picture 2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spTree>
    <p:extLst>
      <p:ext uri="{BB962C8B-B14F-4D97-AF65-F5344CB8AC3E}">
        <p14:creationId xmlns:p14="http://schemas.microsoft.com/office/powerpoint/2010/main" val="38375457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255373" y="164757"/>
            <a:ext cx="3056238" cy="766119"/>
          </a:xfrm>
          <a:prstGeom prst="rect">
            <a:avLst/>
          </a:prstGeom>
          <a:noFill/>
        </p:spPr>
        <p:txBody>
          <a:bodyPr wrap="square" rtlCol="0">
            <a:spAutoFit/>
          </a:bodyPr>
          <a:lstStyle/>
          <a:p>
            <a:endParaRPr lang="en-GB" dirty="0"/>
          </a:p>
        </p:txBody>
      </p:sp>
      <p:sp>
        <p:nvSpPr>
          <p:cNvPr id="29" name="Rectangle 28"/>
          <p:cNvSpPr/>
          <p:nvPr/>
        </p:nvSpPr>
        <p:spPr>
          <a:xfrm>
            <a:off x="360608" y="345763"/>
            <a:ext cx="8525814" cy="6124754"/>
          </a:xfrm>
          <a:prstGeom prst="rect">
            <a:avLst/>
          </a:prstGeom>
        </p:spPr>
        <p:txBody>
          <a:bodyPr wrap="square">
            <a:spAutoFit/>
          </a:bodyPr>
          <a:lstStyle/>
          <a:p>
            <a:r>
              <a:rPr lang="en-GB" sz="2800" b="1" dirty="0"/>
              <a:t>Purpose of study</a:t>
            </a:r>
          </a:p>
          <a:p>
            <a:r>
              <a:rPr lang="en-GB" sz="2800" dirty="0"/>
              <a:t>Learning a foreign language is a </a:t>
            </a:r>
            <a:r>
              <a:rPr lang="en-GB" sz="2800" b="1" dirty="0">
                <a:solidFill>
                  <a:srgbClr val="FF0066"/>
                </a:solidFill>
              </a:rPr>
              <a:t>liberation from insularity </a:t>
            </a:r>
            <a:r>
              <a:rPr lang="en-GB" sz="2800" dirty="0"/>
              <a:t>and provides an </a:t>
            </a:r>
            <a:r>
              <a:rPr lang="en-GB" sz="2800" b="1" dirty="0">
                <a:solidFill>
                  <a:srgbClr val="FF0066"/>
                </a:solidFill>
              </a:rPr>
              <a:t>opening to other cultures</a:t>
            </a:r>
            <a:r>
              <a:rPr lang="en-GB" sz="2800" dirty="0"/>
              <a:t>. A high-quality languages education should </a:t>
            </a:r>
            <a:r>
              <a:rPr lang="en-GB" sz="2800" b="1" dirty="0">
                <a:solidFill>
                  <a:srgbClr val="FF0066"/>
                </a:solidFill>
              </a:rPr>
              <a:t>foster pupils’ curiosity</a:t>
            </a:r>
            <a:r>
              <a:rPr lang="en-GB" sz="2800" dirty="0"/>
              <a:t> and </a:t>
            </a:r>
            <a:r>
              <a:rPr lang="en-GB" sz="2800" b="1" dirty="0">
                <a:solidFill>
                  <a:srgbClr val="FF0066"/>
                </a:solidFill>
              </a:rPr>
              <a:t>deepen their understanding of the world</a:t>
            </a:r>
            <a:r>
              <a:rPr lang="en-GB" sz="2800" dirty="0"/>
              <a:t>. The teaching should enable pupils to </a:t>
            </a:r>
            <a:r>
              <a:rPr lang="en-GB" sz="2800" b="1" dirty="0">
                <a:solidFill>
                  <a:srgbClr val="FF0066"/>
                </a:solidFill>
              </a:rPr>
              <a:t>express their ideas and thoughts</a:t>
            </a:r>
            <a:r>
              <a:rPr lang="en-GB" sz="2800" dirty="0"/>
              <a:t> in another language and to understand and respond to its speakers, both in speech and in writing. It should also provide opportunities for them to </a:t>
            </a:r>
            <a:r>
              <a:rPr lang="en-GB" sz="2800" b="1" dirty="0">
                <a:solidFill>
                  <a:srgbClr val="FF0066"/>
                </a:solidFill>
              </a:rPr>
              <a:t>communicate for practical purposes</a:t>
            </a:r>
            <a:r>
              <a:rPr lang="en-GB" sz="2800" dirty="0"/>
              <a:t>, learn </a:t>
            </a:r>
            <a:r>
              <a:rPr lang="en-GB" sz="2800" b="1" dirty="0">
                <a:solidFill>
                  <a:srgbClr val="FF0066"/>
                </a:solidFill>
              </a:rPr>
              <a:t>new ways of thinking</a:t>
            </a:r>
            <a:r>
              <a:rPr lang="en-GB" sz="2800" dirty="0"/>
              <a:t> and </a:t>
            </a:r>
            <a:r>
              <a:rPr lang="en-GB" sz="2800" b="1" dirty="0">
                <a:solidFill>
                  <a:srgbClr val="FF0066"/>
                </a:solidFill>
              </a:rPr>
              <a:t>read great literature </a:t>
            </a:r>
            <a:r>
              <a:rPr lang="en-GB" sz="2800" dirty="0"/>
              <a:t>in the original language. Language teaching should provide the </a:t>
            </a:r>
            <a:r>
              <a:rPr lang="en-GB" sz="2800" b="1" dirty="0">
                <a:solidFill>
                  <a:srgbClr val="FF0066"/>
                </a:solidFill>
              </a:rPr>
              <a:t>foundation for learning further languages</a:t>
            </a:r>
            <a:r>
              <a:rPr lang="en-GB" sz="2800" dirty="0"/>
              <a:t>, equipping pupils to study and work in other countries.</a:t>
            </a:r>
          </a:p>
        </p:txBody>
      </p:sp>
      <p:pic>
        <p:nvPicPr>
          <p:cNvPr id="30" name="Picture 2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3344931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97317" y="1040027"/>
            <a:ext cx="8300693" cy="501478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smtClean="0"/>
              <a:t>Motivation concerns the fundamental question of </a:t>
            </a:r>
            <a:r>
              <a:rPr lang="en-GB" b="1" i="1" dirty="0" smtClean="0"/>
              <a:t>why people behave as they do, that is, the choice of a particular action, the persistence with it, and the effort expended on it</a:t>
            </a:r>
            <a:r>
              <a:rPr lang="en-GB" dirty="0" smtClean="0"/>
              <a:t>. </a:t>
            </a:r>
          </a:p>
          <a:p>
            <a:pPr algn="l"/>
            <a:r>
              <a:rPr lang="en-GB" dirty="0" smtClean="0"/>
              <a:t>Because motivation always manifests itself in a dynamic interplay with other personal and contextual factors, a particularly fruitful approach to conceptualizing motivation is by focusing on </a:t>
            </a:r>
            <a:r>
              <a:rPr lang="en-GB" b="1" i="1" dirty="0" smtClean="0"/>
              <a:t>motivational conglomerates of various motivational, cognitive, and emotional variables </a:t>
            </a:r>
            <a:r>
              <a:rPr lang="en-GB" dirty="0" smtClean="0"/>
              <a:t>that form coherent patterns and, as such, act as wholes.</a:t>
            </a:r>
          </a:p>
          <a:p>
            <a:pPr algn="l"/>
            <a:r>
              <a:rPr lang="en-GB" dirty="0" smtClean="0"/>
              <a:t>One motivational conglomerate that offers a particularly useful framework for language educators is the </a:t>
            </a:r>
            <a:r>
              <a:rPr lang="en-GB" b="1" i="1" dirty="0" smtClean="0"/>
              <a:t>learners' future vision of themselves.</a:t>
            </a:r>
            <a:endParaRPr lang="en-GB" dirty="0" smtClean="0"/>
          </a:p>
          <a:p>
            <a:pPr algn="l"/>
            <a:r>
              <a:rPr lang="en-GB" dirty="0" smtClean="0"/>
              <a:t>Language-specific vision is operationalized within the broader construct of the L2 motivational self system, which highlights three primary sources of L2 motivation: </a:t>
            </a:r>
            <a:r>
              <a:rPr lang="en-GB" b="1" i="1" dirty="0" smtClean="0"/>
              <a:t>the learners' vision of themselves as effective L2 speakers (ideal L2 self); the social pressure coming from the learner's environment (ought-to L2 self); and the learners’ positive learning experiences.</a:t>
            </a:r>
            <a:endParaRPr lang="en-GB" dirty="0" smtClean="0"/>
          </a:p>
          <a:p>
            <a:pPr algn="l"/>
            <a:r>
              <a:rPr lang="en-GB" b="1" dirty="0" smtClean="0">
                <a:solidFill>
                  <a:srgbClr val="FF3399"/>
                </a:solidFill>
              </a:rPr>
              <a:t>Skills in motivating learners are central to effective teaching</a:t>
            </a:r>
            <a:r>
              <a:rPr lang="en-GB" dirty="0" smtClean="0"/>
              <a:t>; relevant motivational strategies can be divided into three main clusters. focusing on: </a:t>
            </a:r>
            <a:r>
              <a:rPr lang="en-GB" b="1" i="1" dirty="0" smtClean="0"/>
              <a:t>(I) the learner's future vision; (2) the individual's learning experience; and (3) the group's learning experience.</a:t>
            </a:r>
            <a:endParaRPr lang="en-GB" dirty="0" smtClean="0"/>
          </a:p>
          <a:p>
            <a:pPr algn="l"/>
            <a:endParaRPr lang="en-GB" dirty="0"/>
          </a:p>
        </p:txBody>
      </p:sp>
      <p:sp>
        <p:nvSpPr>
          <p:cNvPr id="4" name="Rectangle 3"/>
          <p:cNvSpPr/>
          <p:nvPr/>
        </p:nvSpPr>
        <p:spPr>
          <a:xfrm>
            <a:off x="31961" y="6326660"/>
            <a:ext cx="8840189" cy="430887"/>
          </a:xfrm>
          <a:prstGeom prst="rect">
            <a:avLst/>
          </a:prstGeom>
        </p:spPr>
        <p:txBody>
          <a:bodyPr wrap="square">
            <a:spAutoFit/>
          </a:bodyPr>
          <a:lstStyle/>
          <a:p>
            <a:r>
              <a:rPr lang="en-GB" sz="1100" dirty="0"/>
              <a:t>Taken from:   </a:t>
            </a:r>
            <a:r>
              <a:rPr lang="en-GB" sz="1100" dirty="0" err="1"/>
              <a:t>Dörnyei</a:t>
            </a:r>
            <a:r>
              <a:rPr lang="en-GB" sz="1100" dirty="0"/>
              <a:t>, Z. (2014). Motivation in second language learning. In M. </a:t>
            </a:r>
            <a:r>
              <a:rPr lang="en-GB" sz="1100" dirty="0" err="1"/>
              <a:t>Celce</a:t>
            </a:r>
            <a:r>
              <a:rPr lang="en-GB" sz="1100" dirty="0"/>
              <a:t>-Murcia, D. M. Brinton &amp; M. A. Snow (Eds.), Teaching English as a second or foreign language (4th ed., pp. 518-531). Boston, MA: National Geographic Learning/Cengage Learning.</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
        <p:nvSpPr>
          <p:cNvPr id="7" name="Title 1"/>
          <p:cNvSpPr txBox="1">
            <a:spLocks/>
          </p:cNvSpPr>
          <p:nvPr/>
        </p:nvSpPr>
        <p:spPr>
          <a:xfrm>
            <a:off x="241471" y="269739"/>
            <a:ext cx="7886700" cy="132556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smtClean="0"/>
              <a:t>Summary of key theoretical model</a:t>
            </a:r>
            <a:endParaRPr lang="en-GB" sz="3600" dirty="0">
              <a:latin typeface="Tw Cen MT" panose="020B0602020104020603" pitchFamily="34" charset="0"/>
            </a:endParaRPr>
          </a:p>
        </p:txBody>
      </p:sp>
    </p:spTree>
    <p:extLst>
      <p:ext uri="{BB962C8B-B14F-4D97-AF65-F5344CB8AC3E}">
        <p14:creationId xmlns:p14="http://schemas.microsoft.com/office/powerpoint/2010/main" val="37792479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Ideal self, ought-to self and positive learner experiences </a:t>
            </a:r>
            <a:endParaRPr lang="en-GB" dirty="0"/>
          </a:p>
        </p:txBody>
      </p:sp>
      <p:sp>
        <p:nvSpPr>
          <p:cNvPr id="3" name="Content Placeholder 2"/>
          <p:cNvSpPr>
            <a:spLocks noGrp="1"/>
          </p:cNvSpPr>
          <p:nvPr>
            <p:ph idx="1"/>
          </p:nvPr>
        </p:nvSpPr>
        <p:spPr>
          <a:xfrm>
            <a:off x="628650" y="1690689"/>
            <a:ext cx="7886700" cy="5369138"/>
          </a:xfrm>
        </p:spPr>
        <p:txBody>
          <a:bodyPr>
            <a:normAutofit fontScale="77500" lnSpcReduction="20000"/>
          </a:bodyPr>
          <a:lstStyle/>
          <a:p>
            <a:r>
              <a:rPr lang="en-GB" dirty="0" smtClean="0"/>
              <a:t>‘I need a good GCSE grade in French’</a:t>
            </a:r>
          </a:p>
          <a:p>
            <a:r>
              <a:rPr lang="en-GB" dirty="0" smtClean="0"/>
              <a:t>‘I think I’m someone who will have friends in lots of different countries’</a:t>
            </a:r>
          </a:p>
          <a:p>
            <a:r>
              <a:rPr lang="en-GB" dirty="0" smtClean="0"/>
              <a:t>‘I’ve got much better at speaking since last year – we do lots of practice in class and I can have conversations without looking at my book, now’</a:t>
            </a:r>
          </a:p>
          <a:p>
            <a:r>
              <a:rPr lang="en-GB" dirty="0" smtClean="0"/>
              <a:t>‘I love that Spanish people have so many festivals’</a:t>
            </a:r>
          </a:p>
          <a:p>
            <a:r>
              <a:rPr lang="en-GB" dirty="0"/>
              <a:t>‘I have to learn these words for a vocab test next week</a:t>
            </a:r>
            <a:r>
              <a:rPr lang="en-GB" dirty="0" smtClean="0"/>
              <a:t>’</a:t>
            </a:r>
          </a:p>
          <a:p>
            <a:r>
              <a:rPr lang="en-GB" dirty="0" smtClean="0"/>
              <a:t>‘I just find that what we learn makes sense to me – I don’t struggle to get it’</a:t>
            </a:r>
          </a:p>
          <a:p>
            <a:r>
              <a:rPr lang="en-GB" dirty="0" smtClean="0"/>
              <a:t>‘I like coming up with strange questions for my teacher in German – she loves it when we ask things and it’s like banter but in German!’</a:t>
            </a:r>
          </a:p>
          <a:p>
            <a:r>
              <a:rPr lang="en-GB" dirty="0" smtClean="0"/>
              <a:t>‘We have to think a lot and it’s hard, but good because I can tell I’m getting better’</a:t>
            </a:r>
          </a:p>
          <a:p>
            <a:r>
              <a:rPr lang="en-GB" dirty="0" smtClean="0"/>
              <a:t>‘I don’t know if I’m going to need Spanish in later life but I think I could learn any language now because I know how to do it’</a:t>
            </a:r>
            <a:endParaRPr lang="en-GB" dirty="0"/>
          </a:p>
          <a:p>
            <a:endParaRPr lang="en-GB" dirty="0" smtClean="0"/>
          </a:p>
          <a:p>
            <a:endParaRPr lang="en-GB" dirty="0"/>
          </a:p>
        </p:txBody>
      </p:sp>
      <p:pic>
        <p:nvPicPr>
          <p:cNvPr id="21" name="Picture 2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Tree>
    <p:extLst>
      <p:ext uri="{BB962C8B-B14F-4D97-AF65-F5344CB8AC3E}">
        <p14:creationId xmlns:p14="http://schemas.microsoft.com/office/powerpoint/2010/main" val="289559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28650" y="1006739"/>
            <a:ext cx="7886700" cy="1325563"/>
          </a:xfrm>
        </p:spPr>
        <p:txBody>
          <a:bodyPr/>
          <a:lstStyle/>
          <a:p>
            <a:r>
              <a:rPr lang="en-GB" dirty="0" smtClean="0">
                <a:solidFill>
                  <a:srgbClr val="FF3399"/>
                </a:solidFill>
              </a:rPr>
              <a:t>Key motivational drivers </a:t>
            </a:r>
            <a:br>
              <a:rPr lang="en-GB" dirty="0" smtClean="0">
                <a:solidFill>
                  <a:srgbClr val="FF3399"/>
                </a:solidFill>
              </a:rPr>
            </a:br>
            <a:r>
              <a:rPr lang="en-GB" sz="3600" dirty="0" smtClean="0"/>
              <a:t>(that we as teachers can impact)</a:t>
            </a:r>
            <a:endParaRPr lang="en-GB" sz="3600" dirty="0"/>
          </a:p>
        </p:txBody>
      </p:sp>
      <p:sp>
        <p:nvSpPr>
          <p:cNvPr id="3" name="Content Placeholder 2"/>
          <p:cNvSpPr>
            <a:spLocks noGrp="1"/>
          </p:cNvSpPr>
          <p:nvPr>
            <p:ph idx="1"/>
          </p:nvPr>
        </p:nvSpPr>
        <p:spPr>
          <a:xfrm>
            <a:off x="628650" y="2414515"/>
            <a:ext cx="7886700" cy="4351338"/>
          </a:xfrm>
        </p:spPr>
        <p:txBody>
          <a:bodyPr/>
          <a:lstStyle/>
          <a:p>
            <a:r>
              <a:rPr lang="en-GB" dirty="0" smtClean="0"/>
              <a:t>Learners’ views of themselves as future language users</a:t>
            </a:r>
          </a:p>
          <a:p>
            <a:r>
              <a:rPr lang="en-GB" dirty="0" smtClean="0"/>
              <a:t>The social expectations that learners experience in relation to language learning</a:t>
            </a:r>
          </a:p>
          <a:p>
            <a:r>
              <a:rPr lang="en-GB" dirty="0" smtClean="0"/>
              <a:t>Individual learner experiences in the classroom</a:t>
            </a:r>
          </a:p>
          <a:p>
            <a:r>
              <a:rPr lang="en-GB" dirty="0" smtClean="0"/>
              <a:t>Group learning experiences in the classroom</a:t>
            </a:r>
            <a:endParaRPr lang="en-GB" dirty="0"/>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spTree>
    <p:extLst>
      <p:ext uri="{BB962C8B-B14F-4D97-AF65-F5344CB8AC3E}">
        <p14:creationId xmlns:p14="http://schemas.microsoft.com/office/powerpoint/2010/main" val="3163453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
        <p:nvSpPr>
          <p:cNvPr id="24" name="Oval 23"/>
          <p:cNvSpPr/>
          <p:nvPr/>
        </p:nvSpPr>
        <p:spPr>
          <a:xfrm>
            <a:off x="1733422" y="444455"/>
            <a:ext cx="6145427" cy="59147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smtClean="0">
                <a:solidFill>
                  <a:srgbClr val="FFFFF3"/>
                </a:solidFill>
              </a:rPr>
              <a:t>ACTION RESEARCH ENQUIRY</a:t>
            </a:r>
            <a:endParaRPr lang="en-GB" sz="4000" b="1" dirty="0">
              <a:solidFill>
                <a:srgbClr val="FFFFF3"/>
              </a:solidFill>
            </a:endParaRPr>
          </a:p>
        </p:txBody>
      </p:sp>
      <p:sp>
        <p:nvSpPr>
          <p:cNvPr id="25" name="Rounded Rectangular Callout 24"/>
          <p:cNvSpPr/>
          <p:nvPr/>
        </p:nvSpPr>
        <p:spPr>
          <a:xfrm>
            <a:off x="6096000" y="502120"/>
            <a:ext cx="2331308" cy="1046464"/>
          </a:xfrm>
          <a:prstGeom prst="wedgeRoundRectCallout">
            <a:avLst>
              <a:gd name="adj1" fmla="val -59703"/>
              <a:gd name="adj2" fmla="val -28816"/>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FFFFF3"/>
                </a:solidFill>
              </a:rPr>
              <a:t>Establish the starting point</a:t>
            </a:r>
            <a:endParaRPr lang="en-GB" sz="2400" b="1" dirty="0">
              <a:solidFill>
                <a:srgbClr val="FFFFF3"/>
              </a:solidFill>
            </a:endParaRPr>
          </a:p>
        </p:txBody>
      </p:sp>
      <p:sp>
        <p:nvSpPr>
          <p:cNvPr id="26" name="Rounded Rectangular Callout 25"/>
          <p:cNvSpPr/>
          <p:nvPr/>
        </p:nvSpPr>
        <p:spPr>
          <a:xfrm>
            <a:off x="6341848" y="3326823"/>
            <a:ext cx="2903838" cy="1285103"/>
          </a:xfrm>
          <a:prstGeom prst="wedgeRoundRectCallout">
            <a:avLst>
              <a:gd name="adj1" fmla="val -20833"/>
              <a:gd name="adj2" fmla="val -69551"/>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FFFFF3"/>
                </a:solidFill>
              </a:rPr>
              <a:t>Design an intervention and implement it</a:t>
            </a:r>
            <a:endParaRPr lang="en-GB" sz="2400" b="1" dirty="0">
              <a:solidFill>
                <a:srgbClr val="FFFFF3"/>
              </a:solidFill>
            </a:endParaRPr>
          </a:p>
        </p:txBody>
      </p:sp>
      <p:sp>
        <p:nvSpPr>
          <p:cNvPr id="27" name="Rounded Rectangular Callout 26"/>
          <p:cNvSpPr/>
          <p:nvPr/>
        </p:nvSpPr>
        <p:spPr>
          <a:xfrm>
            <a:off x="3933569" y="5663966"/>
            <a:ext cx="2331308" cy="1046464"/>
          </a:xfrm>
          <a:prstGeom prst="wedgeRoundRectCallout">
            <a:avLst>
              <a:gd name="adj1" fmla="val -21186"/>
              <a:gd name="adj2" fmla="val -76048"/>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FFFFF3"/>
                </a:solidFill>
              </a:rPr>
              <a:t>Data collection and analysis</a:t>
            </a:r>
            <a:endParaRPr lang="en-GB" sz="2400" b="1" dirty="0">
              <a:solidFill>
                <a:srgbClr val="FFFFF3"/>
              </a:solidFill>
            </a:endParaRPr>
          </a:p>
        </p:txBody>
      </p:sp>
      <p:sp>
        <p:nvSpPr>
          <p:cNvPr id="28" name="Rounded Rectangular Callout 27"/>
          <p:cNvSpPr/>
          <p:nvPr/>
        </p:nvSpPr>
        <p:spPr>
          <a:xfrm>
            <a:off x="216920" y="3401839"/>
            <a:ext cx="2856534" cy="1274431"/>
          </a:xfrm>
          <a:prstGeom prst="wedgeRoundRectCallout">
            <a:avLst>
              <a:gd name="adj1" fmla="val 26174"/>
              <a:gd name="adj2" fmla="val -66779"/>
              <a:gd name="adj3" fmla="val 16667"/>
            </a:avLst>
          </a:prstGeom>
          <a:solidFill>
            <a:srgbClr val="00206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FFFFF3"/>
                </a:solidFill>
              </a:rPr>
              <a:t>Reflection, evaluation, analysis, review of problem in relation to data</a:t>
            </a:r>
            <a:endParaRPr lang="en-GB" sz="2000" b="1" dirty="0">
              <a:solidFill>
                <a:srgbClr val="FFFFF3"/>
              </a:solidFill>
            </a:endParaRPr>
          </a:p>
        </p:txBody>
      </p:sp>
      <p:sp>
        <p:nvSpPr>
          <p:cNvPr id="29" name="TextBox 28"/>
          <p:cNvSpPr txBox="1"/>
          <p:nvPr/>
        </p:nvSpPr>
        <p:spPr>
          <a:xfrm>
            <a:off x="2926491" y="222648"/>
            <a:ext cx="3669957" cy="954107"/>
          </a:xfrm>
          <a:prstGeom prst="rect">
            <a:avLst/>
          </a:prstGeom>
          <a:noFill/>
        </p:spPr>
        <p:txBody>
          <a:bodyPr wrap="square" rtlCol="0">
            <a:spAutoFit/>
          </a:bodyPr>
          <a:lstStyle/>
          <a:p>
            <a:r>
              <a:rPr lang="en-GB" sz="2800" dirty="0" smtClean="0"/>
              <a:t>What is the current situation / problem?</a:t>
            </a:r>
            <a:endParaRPr lang="en-GB" sz="2800" dirty="0"/>
          </a:p>
        </p:txBody>
      </p:sp>
      <p:sp>
        <p:nvSpPr>
          <p:cNvPr id="30" name="TextBox 29"/>
          <p:cNvSpPr txBox="1"/>
          <p:nvPr/>
        </p:nvSpPr>
        <p:spPr>
          <a:xfrm>
            <a:off x="5426675" y="1910523"/>
            <a:ext cx="3669957" cy="954107"/>
          </a:xfrm>
          <a:prstGeom prst="rect">
            <a:avLst/>
          </a:prstGeom>
          <a:noFill/>
        </p:spPr>
        <p:txBody>
          <a:bodyPr wrap="square" rtlCol="0">
            <a:spAutoFit/>
          </a:bodyPr>
          <a:lstStyle/>
          <a:p>
            <a:pPr algn="ctr"/>
            <a:r>
              <a:rPr lang="en-GB" sz="2800" dirty="0" smtClean="0"/>
              <a:t>I think I should use X strategy in this situation.</a:t>
            </a:r>
            <a:endParaRPr lang="en-GB" sz="2800" dirty="0"/>
          </a:p>
        </p:txBody>
      </p:sp>
      <p:sp>
        <p:nvSpPr>
          <p:cNvPr id="31" name="TextBox 30"/>
          <p:cNvSpPr txBox="1"/>
          <p:nvPr/>
        </p:nvSpPr>
        <p:spPr>
          <a:xfrm>
            <a:off x="3012024" y="4552506"/>
            <a:ext cx="3669957" cy="954107"/>
          </a:xfrm>
          <a:prstGeom prst="rect">
            <a:avLst/>
          </a:prstGeom>
          <a:noFill/>
        </p:spPr>
        <p:txBody>
          <a:bodyPr wrap="square" rtlCol="0">
            <a:spAutoFit/>
          </a:bodyPr>
          <a:lstStyle/>
          <a:p>
            <a:pPr algn="ctr"/>
            <a:r>
              <a:rPr lang="en-GB" sz="2800" dirty="0" smtClean="0"/>
              <a:t>What happened and how do I know?</a:t>
            </a:r>
            <a:endParaRPr lang="en-GB" sz="2800" dirty="0"/>
          </a:p>
        </p:txBody>
      </p:sp>
      <p:sp>
        <p:nvSpPr>
          <p:cNvPr id="32" name="TextBox 31"/>
          <p:cNvSpPr txBox="1"/>
          <p:nvPr/>
        </p:nvSpPr>
        <p:spPr>
          <a:xfrm>
            <a:off x="0" y="1977039"/>
            <a:ext cx="3669957" cy="1384995"/>
          </a:xfrm>
          <a:prstGeom prst="rect">
            <a:avLst/>
          </a:prstGeom>
          <a:noFill/>
        </p:spPr>
        <p:txBody>
          <a:bodyPr wrap="square" rtlCol="0">
            <a:spAutoFit/>
          </a:bodyPr>
          <a:lstStyle/>
          <a:p>
            <a:pPr algn="ctr"/>
            <a:r>
              <a:rPr lang="en-GB" sz="2800" dirty="0" smtClean="0"/>
              <a:t>What does this tell me and what should I do next?</a:t>
            </a:r>
            <a:endParaRPr lang="en-GB" sz="2800" dirty="0"/>
          </a:p>
        </p:txBody>
      </p:sp>
    </p:spTree>
    <p:extLst>
      <p:ext uri="{BB962C8B-B14F-4D97-AF65-F5344CB8AC3E}">
        <p14:creationId xmlns:p14="http://schemas.microsoft.com/office/powerpoint/2010/main" val="20503433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50855" y="103714"/>
            <a:ext cx="7886700" cy="1325563"/>
          </a:xfrm>
        </p:spPr>
        <p:txBody>
          <a:bodyPr>
            <a:normAutofit/>
          </a:bodyPr>
          <a:lstStyle/>
          <a:p>
            <a:r>
              <a:rPr lang="en-GB" dirty="0" smtClean="0"/>
              <a:t>Intervention</a:t>
            </a:r>
            <a:br>
              <a:rPr lang="en-GB" dirty="0" smtClean="0"/>
            </a:br>
            <a:r>
              <a:rPr lang="en-GB" dirty="0" smtClean="0"/>
              <a:t>Motivation strategies</a:t>
            </a:r>
            <a:endParaRPr lang="en-GB" dirty="0"/>
          </a:p>
        </p:txBody>
      </p:sp>
      <p:sp>
        <p:nvSpPr>
          <p:cNvPr id="3" name="Content Placeholder 2"/>
          <p:cNvSpPr>
            <a:spLocks noGrp="1"/>
          </p:cNvSpPr>
          <p:nvPr>
            <p:ph idx="1"/>
          </p:nvPr>
        </p:nvSpPr>
        <p:spPr>
          <a:xfrm>
            <a:off x="266185" y="1512756"/>
            <a:ext cx="7886700" cy="4351338"/>
          </a:xfrm>
        </p:spPr>
        <p:txBody>
          <a:bodyPr>
            <a:normAutofit fontScale="62500" lnSpcReduction="20000"/>
          </a:bodyPr>
          <a:lstStyle/>
          <a:p>
            <a:pPr>
              <a:lnSpc>
                <a:spcPct val="150000"/>
              </a:lnSpc>
            </a:pPr>
            <a:r>
              <a:rPr lang="en-GB" dirty="0" smtClean="0"/>
              <a:t>Mixed ability teaching for longer</a:t>
            </a:r>
          </a:p>
          <a:p>
            <a:pPr>
              <a:lnSpc>
                <a:spcPct val="150000"/>
              </a:lnSpc>
            </a:pPr>
            <a:r>
              <a:rPr lang="en-GB" dirty="0" smtClean="0"/>
              <a:t>Mixed ability seating plans</a:t>
            </a:r>
          </a:p>
          <a:p>
            <a:pPr>
              <a:lnSpc>
                <a:spcPct val="150000"/>
              </a:lnSpc>
            </a:pPr>
            <a:r>
              <a:rPr lang="en-GB" dirty="0" smtClean="0"/>
              <a:t>Reward participation effort</a:t>
            </a:r>
          </a:p>
          <a:p>
            <a:pPr>
              <a:lnSpc>
                <a:spcPct val="150000"/>
              </a:lnSpc>
            </a:pPr>
            <a:r>
              <a:rPr lang="en-GB" dirty="0" smtClean="0"/>
              <a:t>Ethos of ‘</a:t>
            </a:r>
            <a:r>
              <a:rPr lang="en-GB" dirty="0" err="1" smtClean="0"/>
              <a:t>osar</a:t>
            </a:r>
            <a:r>
              <a:rPr lang="en-GB" dirty="0" smtClean="0"/>
              <a:t>’ / creating the climate</a:t>
            </a:r>
          </a:p>
          <a:p>
            <a:pPr>
              <a:lnSpc>
                <a:spcPct val="150000"/>
              </a:lnSpc>
            </a:pPr>
            <a:r>
              <a:rPr lang="en-GB" dirty="0"/>
              <a:t>Choice and open-ended </a:t>
            </a:r>
            <a:r>
              <a:rPr lang="en-GB" dirty="0" smtClean="0"/>
              <a:t>tasks</a:t>
            </a:r>
          </a:p>
          <a:p>
            <a:pPr>
              <a:lnSpc>
                <a:spcPct val="150000"/>
              </a:lnSpc>
            </a:pPr>
            <a:r>
              <a:rPr lang="en-GB" dirty="0" smtClean="0"/>
              <a:t>Sense </a:t>
            </a:r>
            <a:r>
              <a:rPr lang="en-GB" dirty="0"/>
              <a:t>of real progress</a:t>
            </a:r>
          </a:p>
          <a:p>
            <a:pPr>
              <a:lnSpc>
                <a:spcPct val="150000"/>
              </a:lnSpc>
            </a:pPr>
            <a:r>
              <a:rPr lang="en-GB" dirty="0" smtClean="0"/>
              <a:t>Personal repertoire</a:t>
            </a:r>
          </a:p>
          <a:p>
            <a:pPr>
              <a:lnSpc>
                <a:spcPct val="150000"/>
              </a:lnSpc>
            </a:pPr>
            <a:r>
              <a:rPr lang="en-GB" dirty="0" smtClean="0"/>
              <a:t>Challenge (Hard is good! </a:t>
            </a:r>
            <a:r>
              <a:rPr lang="en-GB" dirty="0" smtClean="0">
                <a:sym typeface="Wingdings" panose="05000000000000000000" pitchFamily="2" charset="2"/>
              </a:rPr>
              <a:t>)</a:t>
            </a:r>
          </a:p>
          <a:p>
            <a:pPr>
              <a:lnSpc>
                <a:spcPct val="150000"/>
              </a:lnSpc>
            </a:pPr>
            <a:r>
              <a:rPr lang="en-GB" dirty="0" smtClean="0">
                <a:sym typeface="Wingdings" panose="05000000000000000000" pitchFamily="2" charset="2"/>
              </a:rPr>
              <a:t>Teach skills explicitly</a:t>
            </a:r>
            <a:endParaRPr lang="en-GB" dirty="0"/>
          </a:p>
        </p:txBody>
      </p:sp>
      <p:pic>
        <p:nvPicPr>
          <p:cNvPr id="4" name="Picture 3"/>
          <p:cNvPicPr>
            <a:picLocks noChangeAspect="1"/>
          </p:cNvPicPr>
          <p:nvPr/>
        </p:nvPicPr>
        <p:blipFill>
          <a:blip r:embed="rId3"/>
          <a:stretch>
            <a:fillRect/>
          </a:stretch>
        </p:blipFill>
        <p:spPr>
          <a:xfrm>
            <a:off x="5419806" y="468957"/>
            <a:ext cx="3441187" cy="2389613"/>
          </a:xfrm>
          <a:prstGeom prst="rect">
            <a:avLst/>
          </a:prstGeom>
        </p:spPr>
      </p:pic>
      <p:pic>
        <p:nvPicPr>
          <p:cNvPr id="5" name="Picture 1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9786" y="2629990"/>
            <a:ext cx="819134" cy="81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0503" y="2013894"/>
            <a:ext cx="994128" cy="950905"/>
          </a:xfrm>
          <a:prstGeom prst="rect">
            <a:avLst/>
          </a:prstGeom>
        </p:spPr>
      </p:pic>
      <p:sp>
        <p:nvSpPr>
          <p:cNvPr id="7" name="Rectangle 6"/>
          <p:cNvSpPr/>
          <p:nvPr/>
        </p:nvSpPr>
        <p:spPr>
          <a:xfrm>
            <a:off x="4743255" y="3401231"/>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6">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3952097" y="3508180"/>
            <a:ext cx="1261504" cy="1261506"/>
          </a:xfrm>
          <a:prstGeom prst="rect">
            <a:avLst/>
          </a:prstGeom>
        </p:spPr>
      </p:pic>
      <p:pic>
        <p:nvPicPr>
          <p:cNvPr id="9" name="Picture 8"/>
          <p:cNvPicPr>
            <a:picLocks noChangeAspect="1"/>
          </p:cNvPicPr>
          <p:nvPr/>
        </p:nvPicPr>
        <p:blipFill>
          <a:blip r:embed="rId7"/>
          <a:stretch>
            <a:fillRect/>
          </a:stretch>
        </p:blipFill>
        <p:spPr>
          <a:xfrm>
            <a:off x="6761659" y="3878656"/>
            <a:ext cx="2034172" cy="1782059"/>
          </a:xfrm>
          <a:prstGeom prst="rect">
            <a:avLst/>
          </a:prstGeom>
        </p:spPr>
      </p:pic>
      <p:pic>
        <p:nvPicPr>
          <p:cNvPr id="10" name="Picture 9"/>
          <p:cNvPicPr>
            <a:picLocks noChangeAspect="1"/>
          </p:cNvPicPr>
          <p:nvPr/>
        </p:nvPicPr>
        <p:blipFill rotWithShape="1">
          <a:blip r:embed="rId8"/>
          <a:srcRect l="13522" r="13355"/>
          <a:stretch/>
        </p:blipFill>
        <p:spPr>
          <a:xfrm>
            <a:off x="4413724" y="4983584"/>
            <a:ext cx="2054209" cy="1579437"/>
          </a:xfrm>
          <a:prstGeom prst="rect">
            <a:avLst/>
          </a:prstGeom>
        </p:spPr>
      </p:pic>
    </p:spTree>
    <p:extLst>
      <p:ext uri="{BB962C8B-B14F-4D97-AF65-F5344CB8AC3E}">
        <p14:creationId xmlns:p14="http://schemas.microsoft.com/office/powerpoint/2010/main" val="9246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9729"/>
            <a:ext cx="7886700" cy="1325563"/>
          </a:xfrm>
        </p:spPr>
        <p:txBody>
          <a:bodyPr/>
          <a:lstStyle/>
          <a:p>
            <a:r>
              <a:rPr lang="en-GB" dirty="0"/>
              <a:t>This session will</a:t>
            </a:r>
            <a:r>
              <a:rPr lang="en-GB" dirty="0" smtClean="0"/>
              <a:t>…</a:t>
            </a:r>
            <a:endParaRPr lang="en-GB" dirty="0"/>
          </a:p>
        </p:txBody>
      </p:sp>
      <p:sp>
        <p:nvSpPr>
          <p:cNvPr id="3" name="Content Placeholder 2"/>
          <p:cNvSpPr>
            <a:spLocks noGrp="1"/>
          </p:cNvSpPr>
          <p:nvPr>
            <p:ph idx="1"/>
          </p:nvPr>
        </p:nvSpPr>
        <p:spPr>
          <a:xfrm>
            <a:off x="628650" y="2159529"/>
            <a:ext cx="7886700" cy="4351338"/>
          </a:xfrm>
        </p:spPr>
        <p:txBody>
          <a:bodyPr>
            <a:normAutofit lnSpcReduction="10000"/>
          </a:bodyPr>
          <a:lstStyle/>
          <a:p>
            <a:r>
              <a:rPr lang="en-GB" dirty="0" smtClean="0"/>
              <a:t>review (briefly!) the evidence for language learning motivation in England</a:t>
            </a:r>
          </a:p>
          <a:p>
            <a:r>
              <a:rPr lang="en-GB" dirty="0"/>
              <a:t>identify key motivational drivers for students in language learning</a:t>
            </a:r>
          </a:p>
          <a:p>
            <a:r>
              <a:rPr lang="en-GB" dirty="0" smtClean="0"/>
              <a:t>look </a:t>
            </a:r>
            <a:r>
              <a:rPr lang="en-GB" dirty="0"/>
              <a:t>at how we make the weather and create the right climate in our </a:t>
            </a:r>
            <a:r>
              <a:rPr lang="en-GB" dirty="0" smtClean="0"/>
              <a:t>classrooms</a:t>
            </a:r>
          </a:p>
          <a:p>
            <a:r>
              <a:rPr lang="en-GB" dirty="0" smtClean="0"/>
              <a:t>explore </a:t>
            </a:r>
            <a:r>
              <a:rPr lang="en-GB" dirty="0"/>
              <a:t>strategies for harnessing </a:t>
            </a:r>
            <a:r>
              <a:rPr lang="en-GB" dirty="0" smtClean="0"/>
              <a:t>key motivational drivers </a:t>
            </a:r>
          </a:p>
          <a:p>
            <a:r>
              <a:rPr lang="en-GB" dirty="0" smtClean="0"/>
              <a:t>tease out how to build </a:t>
            </a:r>
            <a:r>
              <a:rPr lang="en-GB" dirty="0"/>
              <a:t>long-lasting engagement in language learning at KS3 and KS4</a:t>
            </a:r>
          </a:p>
          <a:p>
            <a:endParaRPr lang="en-GB" dirty="0"/>
          </a:p>
        </p:txBody>
      </p:sp>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80341"/>
            <a:ext cx="1341706" cy="950643"/>
          </a:xfrm>
          <a:prstGeom prst="rect">
            <a:avLst/>
          </a:prstGeom>
        </p:spPr>
      </p:pic>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spTree>
    <p:extLst>
      <p:ext uri="{BB962C8B-B14F-4D97-AF65-F5344CB8AC3E}">
        <p14:creationId xmlns:p14="http://schemas.microsoft.com/office/powerpoint/2010/main" val="32797282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44" y="323937"/>
            <a:ext cx="7886700" cy="1325563"/>
          </a:xfrm>
        </p:spPr>
        <p:txBody>
          <a:bodyPr>
            <a:normAutofit/>
          </a:bodyPr>
          <a:lstStyle/>
          <a:p>
            <a:r>
              <a:rPr lang="en-GB" sz="4000" dirty="0" smtClean="0"/>
              <a:t>Data collection &amp; analysis</a:t>
            </a:r>
            <a:endParaRPr lang="en-GB" sz="4000" dirty="0"/>
          </a:p>
        </p:txBody>
      </p:sp>
      <p:graphicFrame>
        <p:nvGraphicFramePr>
          <p:cNvPr id="9" name="Table 8"/>
          <p:cNvGraphicFramePr>
            <a:graphicFrameLocks noGrp="1"/>
          </p:cNvGraphicFramePr>
          <p:nvPr>
            <p:extLst/>
          </p:nvPr>
        </p:nvGraphicFramePr>
        <p:xfrm>
          <a:off x="5958530" y="323937"/>
          <a:ext cx="3086615" cy="6136005"/>
        </p:xfrm>
        <a:graphic>
          <a:graphicData uri="http://schemas.openxmlformats.org/drawingml/2006/table">
            <a:tbl>
              <a:tblPr>
                <a:tableStyleId>{5C22544A-7EE6-4342-B048-85BDC9FD1C3A}</a:tableStyleId>
              </a:tblPr>
              <a:tblGrid>
                <a:gridCol w="388083"/>
                <a:gridCol w="2698532"/>
              </a:tblGrid>
              <a:tr h="190500">
                <a:tc>
                  <a:txBody>
                    <a:bodyPr/>
                    <a:lstStyle/>
                    <a:p>
                      <a:pPr algn="ctr" fontAlgn="ctr"/>
                      <a:r>
                        <a:rPr lang="en-GB" sz="1400" u="none" strike="noStrike" dirty="0">
                          <a:effectLst/>
                        </a:rPr>
                        <a:t>1</a:t>
                      </a:r>
                      <a:endParaRPr lang="en-GB" sz="1400" b="0"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are well planned.</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2</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Lessons have a clear learning purpose.</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3</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are interesting.</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4</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involve different activities.</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5</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make me think.</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6</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The whole class is actively involved in lessons.</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7</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have a good pace.</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8</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smtClean="0">
                          <a:effectLst/>
                        </a:rPr>
                        <a:t>Lessons </a:t>
                      </a:r>
                      <a:r>
                        <a:rPr lang="en-GB" sz="1400" u="none" strike="noStrike" dirty="0">
                          <a:effectLst/>
                        </a:rPr>
                        <a:t>have a relaxed and positive, but purposeful atmosphere.</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9</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Class behaviour is generally very good.</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10</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The teacher explains things clearly.</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11</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I feel I learn something new each lessons.</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12</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I look forward to language lessons.</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13</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The teacher has high expectations of me.</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14</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The teacher has high expectations of the class.</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15</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The teacher uses the target language for classroom instructions.</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16</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The teacher uses the target language to praise us.</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17</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I feel my books are always clearly marked and I know what to do to improve my work.</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bl>
          </a:graphicData>
        </a:graphic>
      </p:graphicFrame>
      <p:graphicFrame>
        <p:nvGraphicFramePr>
          <p:cNvPr id="5" name="Table 4"/>
          <p:cNvGraphicFramePr>
            <a:graphicFrameLocks noGrp="1"/>
          </p:cNvGraphicFramePr>
          <p:nvPr>
            <p:extLst/>
          </p:nvPr>
        </p:nvGraphicFramePr>
        <p:xfrm>
          <a:off x="112756" y="5712170"/>
          <a:ext cx="1792930" cy="762000"/>
        </p:xfrm>
        <a:graphic>
          <a:graphicData uri="http://schemas.openxmlformats.org/drawingml/2006/table">
            <a:tbl>
              <a:tblPr>
                <a:tableStyleId>{5C22544A-7EE6-4342-B048-85BDC9FD1C3A}</a:tableStyleId>
              </a:tblPr>
              <a:tblGrid>
                <a:gridCol w="455827"/>
                <a:gridCol w="1337103"/>
              </a:tblGrid>
              <a:tr h="190500">
                <a:tc>
                  <a:txBody>
                    <a:bodyPr/>
                    <a:lstStyle/>
                    <a:p>
                      <a:pPr algn="ctr" fontAlgn="ctr"/>
                      <a:r>
                        <a:rPr lang="en-GB" sz="1100" u="none" strike="noStrike" dirty="0">
                          <a:effectLst/>
                        </a:rPr>
                        <a:t>1</a:t>
                      </a:r>
                      <a:endParaRPr lang="en-GB" sz="1100" b="0" i="0" u="none" strike="noStrike" dirty="0">
                        <a:solidFill>
                          <a:srgbClr val="000000"/>
                        </a:solidFill>
                        <a:effectLst/>
                        <a:latin typeface="Calibri" panose="020F0502020204030204" pitchFamily="34" charset="0"/>
                      </a:endParaRPr>
                    </a:p>
                  </a:txBody>
                  <a:tcPr marL="9525" marR="9525" marT="9525" marB="0" anchor="ctr">
                    <a:solidFill>
                      <a:schemeClr val="accent1"/>
                    </a:solidFill>
                  </a:tcPr>
                </a:tc>
                <a:tc>
                  <a:txBody>
                    <a:bodyPr/>
                    <a:lstStyle/>
                    <a:p>
                      <a:pPr algn="l" fontAlgn="b"/>
                      <a:r>
                        <a:rPr lang="en-GB" sz="1100" u="none" strike="noStrike" dirty="0">
                          <a:effectLst/>
                        </a:rPr>
                        <a:t>Strongly agree</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solidFill>
                  </a:tcPr>
                </a:tc>
              </a:tr>
              <a:tr h="190500">
                <a:tc>
                  <a:txBody>
                    <a:bodyPr/>
                    <a:lstStyle/>
                    <a:p>
                      <a:pPr algn="ctr" fontAlgn="ctr"/>
                      <a:r>
                        <a:rPr lang="en-GB" sz="1100" u="none" strike="noStrike">
                          <a:effectLst/>
                        </a:rPr>
                        <a:t>2</a:t>
                      </a:r>
                      <a:endParaRPr lang="en-GB" sz="1100" b="0" i="0" u="none" strike="noStrike">
                        <a:solidFill>
                          <a:srgbClr val="000000"/>
                        </a:solidFill>
                        <a:effectLst/>
                        <a:latin typeface="Calibri" panose="020F0502020204030204" pitchFamily="34" charset="0"/>
                      </a:endParaRPr>
                    </a:p>
                  </a:txBody>
                  <a:tcPr marL="9525" marR="9525" marT="9525" marB="0" anchor="ctr">
                    <a:solidFill>
                      <a:schemeClr val="accent1"/>
                    </a:solidFill>
                  </a:tcPr>
                </a:tc>
                <a:tc>
                  <a:txBody>
                    <a:bodyPr/>
                    <a:lstStyle/>
                    <a:p>
                      <a:pPr algn="l" fontAlgn="b"/>
                      <a:r>
                        <a:rPr lang="en-GB" sz="1100" u="none" strike="noStrike" dirty="0">
                          <a:effectLst/>
                        </a:rPr>
                        <a:t>Agree</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1"/>
                    </a:solidFill>
                  </a:tcPr>
                </a:tc>
              </a:tr>
              <a:tr h="190500">
                <a:tc>
                  <a:txBody>
                    <a:bodyPr/>
                    <a:lstStyle/>
                    <a:p>
                      <a:pPr algn="ctr" fontAlgn="ctr"/>
                      <a:r>
                        <a:rPr lang="en-GB" sz="1100" u="none" strike="noStrike" dirty="0">
                          <a:effectLst/>
                        </a:rPr>
                        <a:t>3</a:t>
                      </a:r>
                      <a:endParaRPr lang="en-GB" sz="1100" b="0" i="0" u="none" strike="noStrike" dirty="0">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l" fontAlgn="b"/>
                      <a:r>
                        <a:rPr lang="en-GB" sz="1100" u="none" strike="noStrike" dirty="0">
                          <a:effectLst/>
                        </a:rPr>
                        <a:t>Disagree</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r>
              <a:tr h="190500">
                <a:tc>
                  <a:txBody>
                    <a:bodyPr/>
                    <a:lstStyle/>
                    <a:p>
                      <a:pPr algn="ctr" fontAlgn="ctr"/>
                      <a:r>
                        <a:rPr lang="en-GB" sz="1100" u="none" strike="noStrike">
                          <a:effectLst/>
                        </a:rPr>
                        <a:t>4</a:t>
                      </a:r>
                      <a:endParaRPr lang="en-GB" sz="1100" b="0" i="0" u="none" strike="noStrike">
                        <a:solidFill>
                          <a:srgbClr val="000000"/>
                        </a:solidFill>
                        <a:effectLst/>
                        <a:latin typeface="Calibri" panose="020F0502020204030204" pitchFamily="34" charset="0"/>
                      </a:endParaRPr>
                    </a:p>
                  </a:txBody>
                  <a:tcPr marL="9525" marR="9525" marT="9525" marB="0" anchor="ctr">
                    <a:solidFill>
                      <a:schemeClr val="accent2">
                        <a:lumMod val="60000"/>
                        <a:lumOff val="40000"/>
                      </a:schemeClr>
                    </a:solidFill>
                  </a:tcPr>
                </a:tc>
                <a:tc>
                  <a:txBody>
                    <a:bodyPr/>
                    <a:lstStyle/>
                    <a:p>
                      <a:pPr algn="l" fontAlgn="b"/>
                      <a:r>
                        <a:rPr lang="en-GB" sz="1100" u="none" strike="noStrike" dirty="0">
                          <a:effectLst/>
                        </a:rPr>
                        <a:t>Strongly disagree</a:t>
                      </a:r>
                      <a:endParaRPr lang="en-GB" sz="11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tr>
            </a:tbl>
          </a:graphicData>
        </a:graphic>
      </p:graphicFrame>
      <p:pic>
        <p:nvPicPr>
          <p:cNvPr id="3" name="Picture 2"/>
          <p:cNvPicPr>
            <a:picLocks noChangeAspect="1"/>
          </p:cNvPicPr>
          <p:nvPr/>
        </p:nvPicPr>
        <p:blipFill>
          <a:blip r:embed="rId2"/>
          <a:stretch>
            <a:fillRect/>
          </a:stretch>
        </p:blipFill>
        <p:spPr>
          <a:xfrm>
            <a:off x="0" y="1765611"/>
            <a:ext cx="5958530" cy="3946559"/>
          </a:xfrm>
          <a:prstGeom prst="rect">
            <a:avLst/>
          </a:prstGeom>
        </p:spPr>
      </p:pic>
    </p:spTree>
    <p:extLst>
      <p:ext uri="{BB962C8B-B14F-4D97-AF65-F5344CB8AC3E}">
        <p14:creationId xmlns:p14="http://schemas.microsoft.com/office/powerpoint/2010/main" val="41947556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From February into ability groups but named by Spanish cities…</a:t>
            </a:r>
            <a:endParaRPr lang="en-GB" dirty="0"/>
          </a:p>
        </p:txBody>
      </p:sp>
      <p:sp>
        <p:nvSpPr>
          <p:cNvPr id="3" name="Content Placeholder 2"/>
          <p:cNvSpPr>
            <a:spLocks noGrp="1"/>
          </p:cNvSpPr>
          <p:nvPr>
            <p:ph idx="1"/>
          </p:nvPr>
        </p:nvSpPr>
        <p:spPr/>
        <p:txBody>
          <a:bodyPr/>
          <a:lstStyle/>
          <a:p>
            <a:r>
              <a:rPr lang="en-GB" dirty="0" smtClean="0"/>
              <a:t>I got 7 BILBAO (set 3 of 5)</a:t>
            </a:r>
          </a:p>
          <a:p>
            <a:r>
              <a:rPr lang="en-GB" dirty="0" smtClean="0"/>
              <a:t>11 of the 29 pupils were also in 7M</a:t>
            </a:r>
          </a:p>
          <a:p>
            <a:r>
              <a:rPr lang="en-GB" dirty="0" smtClean="0"/>
              <a:t>I taught 7 BILBAO using the same strategies as previously</a:t>
            </a:r>
          </a:p>
          <a:p>
            <a:r>
              <a:rPr lang="en-GB" dirty="0" smtClean="0"/>
              <a:t>In mid-June students from 7M (now taught by 5 different teachers) re-did the two surveys from February</a:t>
            </a:r>
            <a:endParaRPr lang="en-GB" dirty="0"/>
          </a:p>
        </p:txBody>
      </p:sp>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Tree>
    <p:extLst>
      <p:ext uri="{BB962C8B-B14F-4D97-AF65-F5344CB8AC3E}">
        <p14:creationId xmlns:p14="http://schemas.microsoft.com/office/powerpoint/2010/main" val="2390068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84" y="398078"/>
            <a:ext cx="7886700" cy="1325563"/>
          </a:xfrm>
        </p:spPr>
        <p:txBody>
          <a:bodyPr>
            <a:normAutofit/>
          </a:bodyPr>
          <a:lstStyle/>
          <a:p>
            <a:r>
              <a:rPr lang="en-GB" sz="4000" dirty="0"/>
              <a:t>Data collection &amp; analysis</a:t>
            </a:r>
          </a:p>
        </p:txBody>
      </p:sp>
      <p:graphicFrame>
        <p:nvGraphicFramePr>
          <p:cNvPr id="5" name="Table 4"/>
          <p:cNvGraphicFramePr>
            <a:graphicFrameLocks noGrp="1"/>
          </p:cNvGraphicFramePr>
          <p:nvPr>
            <p:extLst/>
          </p:nvPr>
        </p:nvGraphicFramePr>
        <p:xfrm>
          <a:off x="5958530" y="323937"/>
          <a:ext cx="3086615" cy="6136005"/>
        </p:xfrm>
        <a:graphic>
          <a:graphicData uri="http://schemas.openxmlformats.org/drawingml/2006/table">
            <a:tbl>
              <a:tblPr>
                <a:tableStyleId>{5C22544A-7EE6-4342-B048-85BDC9FD1C3A}</a:tableStyleId>
              </a:tblPr>
              <a:tblGrid>
                <a:gridCol w="388083"/>
                <a:gridCol w="2698532"/>
              </a:tblGrid>
              <a:tr h="190500">
                <a:tc>
                  <a:txBody>
                    <a:bodyPr/>
                    <a:lstStyle/>
                    <a:p>
                      <a:pPr algn="ctr" fontAlgn="ctr"/>
                      <a:r>
                        <a:rPr lang="en-GB" sz="1400" u="none" strike="noStrike" dirty="0">
                          <a:effectLst/>
                        </a:rPr>
                        <a:t>1</a:t>
                      </a:r>
                      <a:endParaRPr lang="en-GB" sz="1400" b="0" i="0" u="none" strike="noStrike" dirty="0">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are well planned.</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2</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Lessons have a clear learning purpose.</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3</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are interesting.</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4</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involve different activities.</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5</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make me think.</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6</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The whole class is actively involved in lessons.</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7</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Lessons have a good pace.</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8</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smtClean="0">
                          <a:effectLst/>
                        </a:rPr>
                        <a:t>Lessons </a:t>
                      </a:r>
                      <a:r>
                        <a:rPr lang="en-GB" sz="1400" u="none" strike="noStrike" dirty="0">
                          <a:effectLst/>
                        </a:rPr>
                        <a:t>have a relaxed and positive, but purposeful atmosphere.</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9</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Class behaviour is generally very good.</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10</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The teacher explains things clearly.</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11</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I feel I learn something new each lessons.</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12</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I look forward to language lessons.</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13</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The teacher has high expectations of me.</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14</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The teacher has high expectations of the class.</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15</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a:effectLst/>
                        </a:rPr>
                        <a:t>The teacher uses the target language for classroom instructions.</a:t>
                      </a:r>
                      <a:endParaRPr lang="en-GB" sz="14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16</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The teacher uses the target language to praise us.</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ctr" fontAlgn="ctr"/>
                      <a:r>
                        <a:rPr lang="en-GB" sz="1400" u="none" strike="noStrike">
                          <a:effectLst/>
                        </a:rPr>
                        <a:t>17</a:t>
                      </a:r>
                      <a:endParaRPr lang="en-GB" sz="1400" b="0" i="0" u="none" strike="noStrike">
                        <a:solidFill>
                          <a:srgbClr val="000000"/>
                        </a:solidFill>
                        <a:effectLst/>
                        <a:latin typeface="Calibri" panose="020F0502020204030204" pitchFamily="34" charset="0"/>
                      </a:endParaRPr>
                    </a:p>
                  </a:txBody>
                  <a:tcPr marL="9525" marR="9525" marT="9525" marB="0" anchor="ctr">
                    <a:solidFill>
                      <a:schemeClr val="accent4">
                        <a:lumMod val="40000"/>
                        <a:lumOff val="60000"/>
                      </a:schemeClr>
                    </a:solidFill>
                  </a:tcPr>
                </a:tc>
                <a:tc>
                  <a:txBody>
                    <a:bodyPr/>
                    <a:lstStyle/>
                    <a:p>
                      <a:pPr algn="l" fontAlgn="b"/>
                      <a:r>
                        <a:rPr lang="en-GB" sz="1400" u="none" strike="noStrike" dirty="0">
                          <a:effectLst/>
                        </a:rPr>
                        <a:t>I feel my books are always clearly marked and I know what to do to improve my work.</a:t>
                      </a:r>
                      <a:endParaRPr lang="en-GB" sz="14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bl>
          </a:graphicData>
        </a:graphic>
      </p:graphicFrame>
      <p:pic>
        <p:nvPicPr>
          <p:cNvPr id="3" name="Picture 2"/>
          <p:cNvPicPr>
            <a:picLocks noChangeAspect="1"/>
          </p:cNvPicPr>
          <p:nvPr/>
        </p:nvPicPr>
        <p:blipFill>
          <a:blip r:embed="rId2"/>
          <a:stretch>
            <a:fillRect/>
          </a:stretch>
        </p:blipFill>
        <p:spPr>
          <a:xfrm>
            <a:off x="-30146" y="1723641"/>
            <a:ext cx="5962840" cy="4947615"/>
          </a:xfrm>
          <a:prstGeom prst="rect">
            <a:avLst/>
          </a:prstGeom>
        </p:spPr>
      </p:pic>
    </p:spTree>
    <p:extLst>
      <p:ext uri="{BB962C8B-B14F-4D97-AF65-F5344CB8AC3E}">
        <p14:creationId xmlns:p14="http://schemas.microsoft.com/office/powerpoint/2010/main" val="30812557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Attitudes to language learning</a:t>
            </a:r>
            <a:endParaRPr lang="en-GB" dirty="0"/>
          </a:p>
        </p:txBody>
      </p:sp>
      <p:graphicFrame>
        <p:nvGraphicFramePr>
          <p:cNvPr id="4" name="Content Placeholder 3"/>
          <p:cNvGraphicFramePr>
            <a:graphicFrameLocks noGrp="1"/>
          </p:cNvGraphicFramePr>
          <p:nvPr>
            <p:ph idx="1"/>
            <p:extLst/>
          </p:nvPr>
        </p:nvGraphicFramePr>
        <p:xfrm>
          <a:off x="628650" y="1935142"/>
          <a:ext cx="8218788" cy="3034665"/>
        </p:xfrm>
        <a:graphic>
          <a:graphicData uri="http://schemas.openxmlformats.org/drawingml/2006/table">
            <a:tbl>
              <a:tblPr>
                <a:tableStyleId>{5C22544A-7EE6-4342-B048-85BDC9FD1C3A}</a:tableStyleId>
              </a:tblPr>
              <a:tblGrid>
                <a:gridCol w="8218788"/>
              </a:tblGrid>
              <a:tr h="190500">
                <a:tc>
                  <a:txBody>
                    <a:bodyPr/>
                    <a:lstStyle/>
                    <a:p>
                      <a:pPr algn="l" fontAlgn="b"/>
                      <a:r>
                        <a:rPr lang="en-GB" sz="2800" u="none" strike="noStrike">
                          <a:effectLst/>
                        </a:rPr>
                        <a:t>Learning Spanish is important.</a:t>
                      </a:r>
                      <a:endParaRPr lang="en-GB" sz="28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l" fontAlgn="b"/>
                      <a:r>
                        <a:rPr lang="en-GB" sz="2800" u="none" strike="noStrike">
                          <a:effectLst/>
                        </a:rPr>
                        <a:t>Learning languages is fun.</a:t>
                      </a:r>
                      <a:endParaRPr lang="en-GB" sz="28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l" fontAlgn="b"/>
                      <a:r>
                        <a:rPr lang="en-GB" sz="2800" u="none" strike="noStrike">
                          <a:effectLst/>
                        </a:rPr>
                        <a:t>Learning languages will help me get a good job.</a:t>
                      </a:r>
                      <a:endParaRPr lang="en-GB" sz="28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l" fontAlgn="b"/>
                      <a:r>
                        <a:rPr lang="en-GB" sz="2800" u="none" strike="noStrike">
                          <a:effectLst/>
                        </a:rPr>
                        <a:t>Languages languages will help me if I want to travel abroad.</a:t>
                      </a:r>
                      <a:endParaRPr lang="en-GB" sz="2800" b="0" i="0" u="none" strike="noStrike">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r h="190500">
                <a:tc>
                  <a:txBody>
                    <a:bodyPr/>
                    <a:lstStyle/>
                    <a:p>
                      <a:pPr algn="l" fontAlgn="b"/>
                      <a:r>
                        <a:rPr lang="en-GB" sz="2800" u="none" strike="noStrike" dirty="0">
                          <a:effectLst/>
                        </a:rPr>
                        <a:t>I am looking forward to carrying on learning languages in Year 8.</a:t>
                      </a:r>
                      <a:endParaRPr lang="en-GB" sz="2800" b="0" i="0" u="none" strike="noStrike" dirty="0">
                        <a:solidFill>
                          <a:srgbClr val="000000"/>
                        </a:solidFill>
                        <a:effectLst/>
                        <a:latin typeface="Calibri" panose="020F0502020204030204" pitchFamily="34" charset="0"/>
                      </a:endParaRPr>
                    </a:p>
                  </a:txBody>
                  <a:tcPr marL="9525" marR="9525" marT="9525" marB="0" anchor="b">
                    <a:solidFill>
                      <a:schemeClr val="accent4">
                        <a:lumMod val="40000"/>
                        <a:lumOff val="60000"/>
                      </a:schemeClr>
                    </a:solidFill>
                  </a:tcPr>
                </a:tc>
              </a:tr>
            </a:tbl>
          </a:graphicData>
        </a:graphic>
      </p:graphicFrame>
      <p:sp>
        <p:nvSpPr>
          <p:cNvPr id="3" name="TextBox 2"/>
          <p:cNvSpPr txBox="1"/>
          <p:nvPr/>
        </p:nvSpPr>
        <p:spPr>
          <a:xfrm>
            <a:off x="175188" y="5522976"/>
            <a:ext cx="9125712" cy="369332"/>
          </a:xfrm>
          <a:prstGeom prst="rect">
            <a:avLst/>
          </a:prstGeom>
          <a:noFill/>
        </p:spPr>
        <p:txBody>
          <a:bodyPr wrap="square" rtlCol="0">
            <a:spAutoFit/>
          </a:bodyPr>
          <a:lstStyle/>
          <a:p>
            <a:r>
              <a:rPr lang="en-GB" b="1" dirty="0" smtClean="0"/>
              <a:t>4 – Strongly agree		3 – Agree	2 – Disagree	1 – Strongly disagree</a:t>
            </a:r>
            <a:endParaRPr lang="en-GB" b="1"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Tree>
    <p:extLst>
      <p:ext uri="{BB962C8B-B14F-4D97-AF65-F5344CB8AC3E}">
        <p14:creationId xmlns:p14="http://schemas.microsoft.com/office/powerpoint/2010/main" val="3501104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0" y="12915"/>
            <a:ext cx="9144000" cy="6845085"/>
          </a:xfrm>
          <a:prstGeom prst="rect">
            <a:avLst/>
          </a:prstGeom>
        </p:spPr>
      </p:pic>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Tree>
    <p:extLst>
      <p:ext uri="{BB962C8B-B14F-4D97-AF65-F5344CB8AC3E}">
        <p14:creationId xmlns:p14="http://schemas.microsoft.com/office/powerpoint/2010/main" val="14546684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34" y="348651"/>
            <a:ext cx="7886700" cy="1325563"/>
          </a:xfrm>
        </p:spPr>
        <p:txBody>
          <a:bodyPr/>
          <a:lstStyle/>
          <a:p>
            <a:r>
              <a:rPr lang="en-GB" dirty="0" smtClean="0"/>
              <a:t>Reflection, evaluation,…</a:t>
            </a:r>
            <a:endParaRPr lang="en-GB" dirty="0"/>
          </a:p>
        </p:txBody>
      </p:sp>
      <p:sp>
        <p:nvSpPr>
          <p:cNvPr id="3" name="Content Placeholder 2"/>
          <p:cNvSpPr>
            <a:spLocks noGrp="1"/>
          </p:cNvSpPr>
          <p:nvPr>
            <p:ph idx="1"/>
          </p:nvPr>
        </p:nvSpPr>
        <p:spPr>
          <a:xfrm>
            <a:off x="496792" y="1346104"/>
            <a:ext cx="7886700" cy="4351338"/>
          </a:xfrm>
        </p:spPr>
        <p:txBody>
          <a:bodyPr>
            <a:normAutofit fontScale="92500" lnSpcReduction="20000"/>
          </a:bodyPr>
          <a:lstStyle/>
          <a:p>
            <a:pPr marL="0" indent="0">
              <a:buNone/>
            </a:pPr>
            <a:r>
              <a:rPr lang="en-GB" dirty="0" smtClean="0"/>
              <a:t>Despite slightly fewer positive responses about their classroom learning experiences in June compared to February, a significant majority of learners (in the sample) still feel their Spanish lessons are interesting, well-paced and involve variety. They think they learn something each lesson and feel their work is well-marked and that they can learn from the feedback. They recognise their own learning progress between February and June.  They believe languages to be a little more important, both for their future career and for travel.  However, a majority of the same learners reports not looking forward to language lessons (1/3 positive, 2/3 negative).  This is a reversal from the February data (2/3 positive, 1/3 negative). They also believe it is less fun learning a language in June than they felt it to be in February. </a:t>
            </a:r>
            <a:endParaRPr lang="en-GB" dirty="0"/>
          </a:p>
        </p:txBody>
      </p:sp>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p:cNvSpPr txBox="1">
            <a:spLocks/>
          </p:cNvSpPr>
          <p:nvPr/>
        </p:nvSpPr>
        <p:spPr>
          <a:xfrm>
            <a:off x="496792" y="5363104"/>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t>More questions than answers…?!</a:t>
            </a:r>
            <a:endParaRPr lang="en-GB" dirty="0"/>
          </a:p>
        </p:txBody>
      </p: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Tree>
    <p:extLst>
      <p:ext uri="{BB962C8B-B14F-4D97-AF65-F5344CB8AC3E}">
        <p14:creationId xmlns:p14="http://schemas.microsoft.com/office/powerpoint/2010/main" val="31489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Oval 20"/>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Oval 21"/>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Oval 22"/>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Oval 23"/>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Oval 24"/>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Oval 25"/>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Oval 26"/>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150855" y="103714"/>
            <a:ext cx="7886700" cy="1325563"/>
          </a:xfrm>
        </p:spPr>
        <p:txBody>
          <a:bodyPr>
            <a:normAutofit/>
          </a:bodyPr>
          <a:lstStyle/>
          <a:p>
            <a:r>
              <a:rPr lang="en-GB" dirty="0" smtClean="0"/>
              <a:t>Intervention</a:t>
            </a:r>
            <a:br>
              <a:rPr lang="en-GB" dirty="0" smtClean="0"/>
            </a:br>
            <a:r>
              <a:rPr lang="en-GB" dirty="0" smtClean="0"/>
              <a:t>Motivation strategies</a:t>
            </a:r>
            <a:endParaRPr lang="en-GB" dirty="0"/>
          </a:p>
        </p:txBody>
      </p:sp>
      <p:sp>
        <p:nvSpPr>
          <p:cNvPr id="3" name="Content Placeholder 2"/>
          <p:cNvSpPr>
            <a:spLocks noGrp="1"/>
          </p:cNvSpPr>
          <p:nvPr>
            <p:ph idx="1"/>
          </p:nvPr>
        </p:nvSpPr>
        <p:spPr>
          <a:xfrm>
            <a:off x="266185" y="1512756"/>
            <a:ext cx="7886700" cy="4351338"/>
          </a:xfrm>
        </p:spPr>
        <p:txBody>
          <a:bodyPr>
            <a:normAutofit fontScale="62500" lnSpcReduction="20000"/>
          </a:bodyPr>
          <a:lstStyle/>
          <a:p>
            <a:pPr>
              <a:lnSpc>
                <a:spcPct val="150000"/>
              </a:lnSpc>
            </a:pPr>
            <a:r>
              <a:rPr lang="en-GB" dirty="0" smtClean="0"/>
              <a:t>Mixed ability teaching for longer</a:t>
            </a:r>
          </a:p>
          <a:p>
            <a:pPr>
              <a:lnSpc>
                <a:spcPct val="150000"/>
              </a:lnSpc>
            </a:pPr>
            <a:r>
              <a:rPr lang="en-GB" dirty="0" smtClean="0"/>
              <a:t>Mixed ability seating plans</a:t>
            </a:r>
          </a:p>
          <a:p>
            <a:pPr>
              <a:lnSpc>
                <a:spcPct val="150000"/>
              </a:lnSpc>
            </a:pPr>
            <a:r>
              <a:rPr lang="en-GB" dirty="0" smtClean="0"/>
              <a:t>Reward participation effort</a:t>
            </a:r>
          </a:p>
          <a:p>
            <a:pPr>
              <a:lnSpc>
                <a:spcPct val="150000"/>
              </a:lnSpc>
            </a:pPr>
            <a:r>
              <a:rPr lang="en-GB" dirty="0" smtClean="0"/>
              <a:t>Ethos of ‘</a:t>
            </a:r>
            <a:r>
              <a:rPr lang="en-GB" dirty="0" err="1" smtClean="0"/>
              <a:t>osar</a:t>
            </a:r>
            <a:r>
              <a:rPr lang="en-GB" dirty="0" smtClean="0"/>
              <a:t>’ / creating the climate</a:t>
            </a:r>
          </a:p>
          <a:p>
            <a:pPr>
              <a:lnSpc>
                <a:spcPct val="150000"/>
              </a:lnSpc>
            </a:pPr>
            <a:r>
              <a:rPr lang="en-GB" dirty="0"/>
              <a:t>Choice and open-ended </a:t>
            </a:r>
            <a:r>
              <a:rPr lang="en-GB" dirty="0" smtClean="0"/>
              <a:t>tasks</a:t>
            </a:r>
          </a:p>
          <a:p>
            <a:pPr>
              <a:lnSpc>
                <a:spcPct val="150000"/>
              </a:lnSpc>
            </a:pPr>
            <a:r>
              <a:rPr lang="en-GB" dirty="0" smtClean="0"/>
              <a:t>Sense </a:t>
            </a:r>
            <a:r>
              <a:rPr lang="en-GB" dirty="0"/>
              <a:t>of real progress</a:t>
            </a:r>
          </a:p>
          <a:p>
            <a:pPr>
              <a:lnSpc>
                <a:spcPct val="150000"/>
              </a:lnSpc>
            </a:pPr>
            <a:r>
              <a:rPr lang="en-GB" dirty="0" smtClean="0"/>
              <a:t>Personal repertoire</a:t>
            </a:r>
          </a:p>
          <a:p>
            <a:pPr>
              <a:lnSpc>
                <a:spcPct val="150000"/>
              </a:lnSpc>
            </a:pPr>
            <a:r>
              <a:rPr lang="en-GB" dirty="0" smtClean="0"/>
              <a:t>Challenge (Hard is good! </a:t>
            </a:r>
            <a:r>
              <a:rPr lang="en-GB" dirty="0" smtClean="0">
                <a:sym typeface="Wingdings" panose="05000000000000000000" pitchFamily="2" charset="2"/>
              </a:rPr>
              <a:t>)</a:t>
            </a:r>
          </a:p>
          <a:p>
            <a:pPr>
              <a:lnSpc>
                <a:spcPct val="150000"/>
              </a:lnSpc>
            </a:pPr>
            <a:r>
              <a:rPr lang="en-GB" dirty="0">
                <a:sym typeface="Wingdings" panose="05000000000000000000" pitchFamily="2" charset="2"/>
              </a:rPr>
              <a:t>Teach skills </a:t>
            </a:r>
            <a:r>
              <a:rPr lang="en-GB" dirty="0" smtClean="0">
                <a:sym typeface="Wingdings" panose="05000000000000000000" pitchFamily="2" charset="2"/>
              </a:rPr>
              <a:t>explicitly</a:t>
            </a:r>
            <a:endParaRPr lang="en-GB" dirty="0"/>
          </a:p>
        </p:txBody>
      </p:sp>
      <p:pic>
        <p:nvPicPr>
          <p:cNvPr id="4" name="Picture 3"/>
          <p:cNvPicPr>
            <a:picLocks noChangeAspect="1"/>
          </p:cNvPicPr>
          <p:nvPr/>
        </p:nvPicPr>
        <p:blipFill>
          <a:blip r:embed="rId2"/>
          <a:stretch>
            <a:fillRect/>
          </a:stretch>
        </p:blipFill>
        <p:spPr>
          <a:xfrm>
            <a:off x="5419806" y="468957"/>
            <a:ext cx="3441187" cy="2389613"/>
          </a:xfrm>
          <a:prstGeom prst="rect">
            <a:avLst/>
          </a:prstGeom>
        </p:spPr>
      </p:pic>
      <p:pic>
        <p:nvPicPr>
          <p:cNvPr id="5" name="Picture 1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39786" y="2629990"/>
            <a:ext cx="819134" cy="81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0503" y="2013894"/>
            <a:ext cx="994128" cy="950905"/>
          </a:xfrm>
          <a:prstGeom prst="rect">
            <a:avLst/>
          </a:prstGeom>
        </p:spPr>
      </p:pic>
      <p:sp>
        <p:nvSpPr>
          <p:cNvPr id="7" name="Rectangle 6"/>
          <p:cNvSpPr/>
          <p:nvPr/>
        </p:nvSpPr>
        <p:spPr>
          <a:xfrm>
            <a:off x="4743255" y="3401231"/>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5">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3952097" y="3508180"/>
            <a:ext cx="1261504" cy="1261506"/>
          </a:xfrm>
          <a:prstGeom prst="rect">
            <a:avLst/>
          </a:prstGeom>
        </p:spPr>
      </p:pic>
      <p:pic>
        <p:nvPicPr>
          <p:cNvPr id="9" name="Picture 8"/>
          <p:cNvPicPr>
            <a:picLocks noChangeAspect="1"/>
          </p:cNvPicPr>
          <p:nvPr/>
        </p:nvPicPr>
        <p:blipFill>
          <a:blip r:embed="rId6"/>
          <a:stretch>
            <a:fillRect/>
          </a:stretch>
        </p:blipFill>
        <p:spPr>
          <a:xfrm>
            <a:off x="6761659" y="3878656"/>
            <a:ext cx="2034172" cy="1782059"/>
          </a:xfrm>
          <a:prstGeom prst="rect">
            <a:avLst/>
          </a:prstGeom>
        </p:spPr>
      </p:pic>
      <p:pic>
        <p:nvPicPr>
          <p:cNvPr id="10" name="Picture 9"/>
          <p:cNvPicPr>
            <a:picLocks noChangeAspect="1"/>
          </p:cNvPicPr>
          <p:nvPr/>
        </p:nvPicPr>
        <p:blipFill rotWithShape="1">
          <a:blip r:embed="rId7"/>
          <a:srcRect l="13522" r="13355"/>
          <a:stretch/>
        </p:blipFill>
        <p:spPr>
          <a:xfrm>
            <a:off x="4413724" y="4983584"/>
            <a:ext cx="2054209" cy="1579437"/>
          </a:xfrm>
          <a:prstGeom prst="rect">
            <a:avLst/>
          </a:prstGeom>
        </p:spPr>
      </p:pic>
    </p:spTree>
    <p:extLst>
      <p:ext uri="{BB962C8B-B14F-4D97-AF65-F5344CB8AC3E}">
        <p14:creationId xmlns:p14="http://schemas.microsoft.com/office/powerpoint/2010/main" val="28510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21"/>
          <p:cNvSpPr>
            <a:spLocks noGrp="1"/>
          </p:cNvSpPr>
          <p:nvPr>
            <p:ph type="title"/>
          </p:nvPr>
        </p:nvSpPr>
        <p:spPr/>
        <p:txBody>
          <a:bodyPr/>
          <a:lstStyle/>
          <a:p>
            <a:r>
              <a:rPr lang="en-GB" dirty="0" smtClean="0"/>
              <a:t>Mixed ability seating plans</a:t>
            </a:r>
            <a:endParaRPr lang="en-GB" dirty="0"/>
          </a:p>
        </p:txBody>
      </p:sp>
      <p:pic>
        <p:nvPicPr>
          <p:cNvPr id="23" name="Picture 22"/>
          <p:cNvPicPr>
            <a:picLocks noChangeAspect="1"/>
          </p:cNvPicPr>
          <p:nvPr/>
        </p:nvPicPr>
        <p:blipFill>
          <a:blip r:embed="rId2"/>
          <a:stretch>
            <a:fillRect/>
          </a:stretch>
        </p:blipFill>
        <p:spPr>
          <a:xfrm>
            <a:off x="1270000" y="1690689"/>
            <a:ext cx="6289568" cy="4367572"/>
          </a:xfrm>
          <a:prstGeom prst="rect">
            <a:avLst/>
          </a:prstGeom>
        </p:spPr>
      </p:pic>
      <p:sp>
        <p:nvSpPr>
          <p:cNvPr id="24" name="Content Placeholder 2"/>
          <p:cNvSpPr>
            <a:spLocks noGrp="1"/>
          </p:cNvSpPr>
          <p:nvPr>
            <p:ph idx="1"/>
          </p:nvPr>
        </p:nvSpPr>
        <p:spPr>
          <a:xfrm>
            <a:off x="266185" y="1512756"/>
            <a:ext cx="7886700" cy="4351338"/>
          </a:xfrm>
        </p:spPr>
        <p:txBody>
          <a:bodyPr>
            <a:normAutofit/>
          </a:bodyPr>
          <a:lstStyle/>
          <a:p>
            <a:pPr>
              <a:lnSpc>
                <a:spcPct val="150000"/>
              </a:lnSpc>
            </a:pPr>
            <a:r>
              <a:rPr lang="en-GB" dirty="0" smtClean="0"/>
              <a:t>Lower attaining students to outer edges </a:t>
            </a:r>
            <a:br>
              <a:rPr lang="en-GB" dirty="0" smtClean="0"/>
            </a:br>
            <a:r>
              <a:rPr lang="en-GB" dirty="0" smtClean="0"/>
              <a:t>(for easier support by the teacher)</a:t>
            </a:r>
          </a:p>
          <a:p>
            <a:pPr>
              <a:lnSpc>
                <a:spcPct val="150000"/>
              </a:lnSpc>
            </a:pPr>
            <a:r>
              <a:rPr lang="en-GB" dirty="0" smtClean="0"/>
              <a:t>Pair work first done with Higher / Lower attaining pairs (i.e. Left/Right)</a:t>
            </a:r>
          </a:p>
          <a:p>
            <a:pPr>
              <a:lnSpc>
                <a:spcPct val="150000"/>
              </a:lnSpc>
            </a:pPr>
            <a:r>
              <a:rPr lang="en-GB" dirty="0" smtClean="0"/>
              <a:t>Pair work task then repeated with more equal pairs (i.e. Front/Back)</a:t>
            </a:r>
          </a:p>
          <a:p>
            <a:pPr>
              <a:lnSpc>
                <a:spcPct val="150000"/>
              </a:lnSpc>
            </a:pPr>
            <a:endParaRPr lang="en-GB" dirty="0" smtClean="0"/>
          </a:p>
        </p:txBody>
      </p:sp>
      <p:pic>
        <p:nvPicPr>
          <p:cNvPr id="26" name="Picture 2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Tree>
    <p:extLst>
      <p:ext uri="{BB962C8B-B14F-4D97-AF65-F5344CB8AC3E}">
        <p14:creationId xmlns:p14="http://schemas.microsoft.com/office/powerpoint/2010/main" val="3739063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pPr>
              <a:lnSpc>
                <a:spcPct val="150000"/>
              </a:lnSpc>
            </a:pPr>
            <a:r>
              <a:rPr lang="en-GB" dirty="0"/>
              <a:t>Reward participation effort</a:t>
            </a:r>
          </a:p>
        </p:txBody>
      </p:sp>
      <p:sp>
        <p:nvSpPr>
          <p:cNvPr id="23" name="Content Placeholder 2"/>
          <p:cNvSpPr>
            <a:spLocks noGrp="1"/>
          </p:cNvSpPr>
          <p:nvPr>
            <p:ph idx="1"/>
          </p:nvPr>
        </p:nvSpPr>
        <p:spPr>
          <a:xfrm>
            <a:off x="598969" y="1837267"/>
            <a:ext cx="8153400" cy="4495800"/>
          </a:xfrm>
        </p:spPr>
        <p:txBody>
          <a:bodyPr/>
          <a:lstStyle/>
          <a:p>
            <a:r>
              <a:rPr lang="en-GB" dirty="0" smtClean="0"/>
              <a:t> Consistently high expectations</a:t>
            </a:r>
          </a:p>
          <a:p>
            <a:r>
              <a:rPr lang="en-GB" dirty="0"/>
              <a:t> </a:t>
            </a:r>
            <a:r>
              <a:rPr lang="en-GB" dirty="0" smtClean="0"/>
              <a:t>Frequent reminders</a:t>
            </a:r>
          </a:p>
          <a:p>
            <a:r>
              <a:rPr lang="en-GB" dirty="0" smtClean="0"/>
              <a:t> Recognition and rewards</a:t>
            </a:r>
          </a:p>
          <a:p>
            <a:r>
              <a:rPr lang="en-GB" dirty="0"/>
              <a:t> </a:t>
            </a:r>
            <a:r>
              <a:rPr lang="en-GB" dirty="0" smtClean="0"/>
              <a:t>Randomised selection</a:t>
            </a:r>
            <a:endParaRPr lang="en-GB"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006" y="2561961"/>
            <a:ext cx="3505200" cy="3352800"/>
          </a:xfrm>
          <a:prstGeom prst="rect">
            <a:avLst/>
          </a:prstGeom>
        </p:spPr>
      </p:pic>
      <p:pic>
        <p:nvPicPr>
          <p:cNvPr id="25" name="Picture 2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1000" y="-18122"/>
            <a:ext cx="1341706" cy="950643"/>
          </a:xfrm>
          <a:prstGeom prst="rect">
            <a:avLst/>
          </a:prstGeom>
        </p:spPr>
      </p:pic>
    </p:spTree>
    <p:extLst>
      <p:ext uri="{BB962C8B-B14F-4D97-AF65-F5344CB8AC3E}">
        <p14:creationId xmlns:p14="http://schemas.microsoft.com/office/powerpoint/2010/main" val="35576772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254000" y="365126"/>
            <a:ext cx="8261350" cy="1325563"/>
          </a:xfrm>
        </p:spPr>
        <p:txBody>
          <a:bodyPr/>
          <a:lstStyle/>
          <a:p>
            <a:r>
              <a:rPr lang="en-GB" dirty="0" smtClean="0"/>
              <a:t>Ethos of ‘</a:t>
            </a:r>
            <a:r>
              <a:rPr lang="en-GB" dirty="0" err="1" smtClean="0"/>
              <a:t>osar</a:t>
            </a:r>
            <a:r>
              <a:rPr lang="en-GB" dirty="0" smtClean="0"/>
              <a:t>’/creating the climate</a:t>
            </a:r>
            <a:endParaRPr lang="en-GB" dirty="0"/>
          </a:p>
        </p:txBody>
      </p:sp>
      <p:pic>
        <p:nvPicPr>
          <p:cNvPr id="23" name="Picture 2" descr="Image result for weather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3298" y="0"/>
            <a:ext cx="1255038" cy="1255038"/>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p:cNvSpPr txBox="1">
            <a:spLocks/>
          </p:cNvSpPr>
          <p:nvPr/>
        </p:nvSpPr>
        <p:spPr bwMode="auto">
          <a:xfrm>
            <a:off x="628650" y="1609525"/>
            <a:ext cx="6988444" cy="857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6600" smtClean="0">
                <a:latin typeface="Arial Rounded MT Bold" panose="020F0704030504030204" pitchFamily="34" charset="0"/>
              </a:rPr>
              <a:t>Hoy vamos a…</a:t>
            </a:r>
            <a:endParaRPr lang="en-US" altLang="en-US" sz="6600" dirty="0">
              <a:latin typeface="Arial Rounded MT Bold" panose="020F0704030504030204" pitchFamily="34" charset="0"/>
            </a:endParaRPr>
          </a:p>
        </p:txBody>
      </p:sp>
      <p:pic>
        <p:nvPicPr>
          <p:cNvPr id="25" name="Picture 1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4988" y="4804881"/>
            <a:ext cx="1590862" cy="15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C:\Documents and Settings\Administrator\Local Settings\Temporary Internet Files\Content.IE5\Z4L8UY5K\MC900187587[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677" y="2636126"/>
            <a:ext cx="1158478" cy="136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https://encrypted-tbn3.gstatic.com/images?q=tbn:ANd9GcTE5ZsxMlkDZA_v-Sza8ypHMt9ZxsdqwSp5tfolK1yIbKPO_Qv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9077" y="2780598"/>
            <a:ext cx="1289447" cy="1290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1130294" y="4065954"/>
            <a:ext cx="2160240" cy="523220"/>
          </a:xfrm>
          <a:prstGeom prst="rect">
            <a:avLst/>
          </a:prstGeom>
          <a:noFill/>
        </p:spPr>
        <p:txBody>
          <a:bodyPr wrap="square" rtlCol="0">
            <a:spAutoFit/>
          </a:bodyPr>
          <a:lstStyle/>
          <a:p>
            <a:pPr algn="ctr"/>
            <a:r>
              <a:rPr lang="en-GB" sz="2800" dirty="0" err="1" smtClean="0"/>
              <a:t>pensar</a:t>
            </a:r>
            <a:endParaRPr lang="en-GB" sz="2800" dirty="0"/>
          </a:p>
        </p:txBody>
      </p:sp>
      <p:sp>
        <p:nvSpPr>
          <p:cNvPr id="29" name="TextBox 28"/>
          <p:cNvSpPr txBox="1"/>
          <p:nvPr/>
        </p:nvSpPr>
        <p:spPr>
          <a:xfrm>
            <a:off x="4307717" y="4148175"/>
            <a:ext cx="2160240" cy="523220"/>
          </a:xfrm>
          <a:prstGeom prst="rect">
            <a:avLst/>
          </a:prstGeom>
          <a:noFill/>
        </p:spPr>
        <p:txBody>
          <a:bodyPr wrap="square" rtlCol="0">
            <a:spAutoFit/>
          </a:bodyPr>
          <a:lstStyle/>
          <a:p>
            <a:pPr algn="ctr"/>
            <a:r>
              <a:rPr lang="en-GB" sz="2800" dirty="0" smtClean="0"/>
              <a:t>leer</a:t>
            </a:r>
            <a:endParaRPr lang="en-GB" sz="2800" dirty="0"/>
          </a:p>
        </p:txBody>
      </p:sp>
      <p:sp>
        <p:nvSpPr>
          <p:cNvPr id="30" name="TextBox 29"/>
          <p:cNvSpPr txBox="1"/>
          <p:nvPr/>
        </p:nvSpPr>
        <p:spPr>
          <a:xfrm>
            <a:off x="1007166" y="6345892"/>
            <a:ext cx="2160240" cy="523220"/>
          </a:xfrm>
          <a:prstGeom prst="rect">
            <a:avLst/>
          </a:prstGeom>
          <a:noFill/>
        </p:spPr>
        <p:txBody>
          <a:bodyPr wrap="square" rtlCol="0">
            <a:spAutoFit/>
          </a:bodyPr>
          <a:lstStyle/>
          <a:p>
            <a:pPr algn="ctr"/>
            <a:r>
              <a:rPr lang="en-GB" sz="2800" dirty="0" err="1" smtClean="0"/>
              <a:t>conversar</a:t>
            </a:r>
            <a:endParaRPr lang="en-GB" sz="2800" dirty="0"/>
          </a:p>
        </p:txBody>
      </p:sp>
      <p:sp>
        <p:nvSpPr>
          <p:cNvPr id="31" name="TextBox 30"/>
          <p:cNvSpPr txBox="1"/>
          <p:nvPr/>
        </p:nvSpPr>
        <p:spPr>
          <a:xfrm>
            <a:off x="4268658" y="6388855"/>
            <a:ext cx="2160240" cy="523220"/>
          </a:xfrm>
          <a:prstGeom prst="rect">
            <a:avLst/>
          </a:prstGeom>
          <a:noFill/>
        </p:spPr>
        <p:txBody>
          <a:bodyPr wrap="square" rtlCol="0">
            <a:spAutoFit/>
          </a:bodyPr>
          <a:lstStyle/>
          <a:p>
            <a:pPr algn="ctr"/>
            <a:r>
              <a:rPr lang="en-GB" sz="2800" dirty="0" err="1" smtClean="0"/>
              <a:t>osar</a:t>
            </a:r>
            <a:endParaRPr lang="en-GB" sz="2800" dirty="0"/>
          </a:p>
        </p:txBody>
      </p:sp>
      <p:pic>
        <p:nvPicPr>
          <p:cNvPr id="32" name="Picture 17" descr="C:\Documents and Settings\Administrator\Local Settings\Temporary Internet Files\Content.IE5\Z4L8UY5K\MC90043819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0735" y="3375497"/>
            <a:ext cx="1317390" cy="185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9"/>
          <p:cNvSpPr txBox="1">
            <a:spLocks noChangeArrowheads="1"/>
          </p:cNvSpPr>
          <p:nvPr/>
        </p:nvSpPr>
        <p:spPr bwMode="auto">
          <a:xfrm>
            <a:off x="6712180" y="5231127"/>
            <a:ext cx="1714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400" b="1" dirty="0" err="1">
                <a:latin typeface="Calibri" panose="020F0502020204030204" pitchFamily="34" charset="0"/>
              </a:rPr>
              <a:t>cantar</a:t>
            </a:r>
            <a:endParaRPr lang="en-US" altLang="en-US" sz="4400" b="1" dirty="0">
              <a:latin typeface="Calibri" panose="020F0502020204030204" pitchFamily="34" charset="0"/>
            </a:endParaRPr>
          </a:p>
        </p:txBody>
      </p:sp>
      <p:pic>
        <p:nvPicPr>
          <p:cNvPr id="34" name="Picture 33"/>
          <p:cNvPicPr>
            <a:picLocks noChangeAspect="1"/>
          </p:cNvPicPr>
          <p:nvPr/>
        </p:nvPicPr>
        <p:blipFill rotWithShape="1">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l="10276" r="9987"/>
          <a:stretch/>
        </p:blipFill>
        <p:spPr>
          <a:xfrm>
            <a:off x="977012" y="4999826"/>
            <a:ext cx="2383037" cy="1389029"/>
          </a:xfrm>
          <a:prstGeom prst="rect">
            <a:avLst/>
          </a:prstGeom>
        </p:spPr>
      </p:pic>
    </p:spTree>
    <p:extLst>
      <p:ext uri="{BB962C8B-B14F-4D97-AF65-F5344CB8AC3E}">
        <p14:creationId xmlns:p14="http://schemas.microsoft.com/office/powerpoint/2010/main" val="177398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947351" y="1432030"/>
            <a:ext cx="7436141" cy="3170099"/>
          </a:xfrm>
          <a:prstGeom prst="rect">
            <a:avLst/>
          </a:prstGeom>
          <a:solidFill>
            <a:schemeClr val="accent4">
              <a:lumMod val="40000"/>
              <a:lumOff val="60000"/>
            </a:schemeClr>
          </a:solidFill>
        </p:spPr>
        <p:txBody>
          <a:bodyPr wrap="square">
            <a:spAutoFit/>
          </a:bodyPr>
          <a:lstStyle/>
          <a:p>
            <a:r>
              <a:rPr lang="en-GB" sz="4000" dirty="0"/>
              <a:t>With a long-term learning process such as the mastery of a second language, </a:t>
            </a:r>
            <a:r>
              <a:rPr lang="en-GB" sz="4000" b="1" i="1" dirty="0"/>
              <a:t>learners' ultimate success will depend </a:t>
            </a:r>
            <a:r>
              <a:rPr lang="en-GB" sz="4000" b="1" i="1" dirty="0" smtClean="0"/>
              <a:t>heavily on their level of motivation. (</a:t>
            </a:r>
            <a:r>
              <a:rPr lang="en-GB" sz="4000" b="1" i="1" dirty="0" err="1" smtClean="0"/>
              <a:t>Dörnyei</a:t>
            </a:r>
            <a:r>
              <a:rPr lang="en-GB" sz="4000" b="1" i="1" dirty="0" smtClean="0"/>
              <a:t>, 2014)</a:t>
            </a:r>
            <a:endParaRPr lang="en-GB" sz="4000" b="1" i="1" dirty="0"/>
          </a:p>
        </p:txBody>
      </p:sp>
      <p:pic>
        <p:nvPicPr>
          <p:cNvPr id="22" name="Picture 2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25004"/>
            <a:ext cx="1341706" cy="950643"/>
          </a:xfrm>
          <a:prstGeom prst="rect">
            <a:avLst/>
          </a:prstGeom>
        </p:spPr>
      </p:pic>
    </p:spTree>
    <p:extLst>
      <p:ext uri="{BB962C8B-B14F-4D97-AF65-F5344CB8AC3E}">
        <p14:creationId xmlns:p14="http://schemas.microsoft.com/office/powerpoint/2010/main" val="41635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21956" y="-1"/>
            <a:ext cx="2422043" cy="2422043"/>
          </a:xfrm>
          <a:prstGeom prst="rect">
            <a:avLst/>
          </a:prstGeom>
        </p:spPr>
      </p:pic>
      <p:pic>
        <p:nvPicPr>
          <p:cNvPr id="6" name="Picture 5"/>
          <p:cNvPicPr>
            <a:picLocks noChangeAspect="1"/>
          </p:cNvPicPr>
          <p:nvPr/>
        </p:nvPicPr>
        <p:blipFill>
          <a:blip r:embed="rId3"/>
          <a:stretch>
            <a:fillRect/>
          </a:stretch>
        </p:blipFill>
        <p:spPr>
          <a:xfrm>
            <a:off x="-14678" y="0"/>
            <a:ext cx="3597327" cy="2382336"/>
          </a:xfrm>
          <a:prstGeom prst="rect">
            <a:avLst/>
          </a:prstGeom>
        </p:spPr>
      </p:pic>
      <p:pic>
        <p:nvPicPr>
          <p:cNvPr id="8" name="Picture 7"/>
          <p:cNvPicPr>
            <a:picLocks noChangeAspect="1"/>
          </p:cNvPicPr>
          <p:nvPr/>
        </p:nvPicPr>
        <p:blipFill>
          <a:blip r:embed="rId4"/>
          <a:stretch>
            <a:fillRect/>
          </a:stretch>
        </p:blipFill>
        <p:spPr>
          <a:xfrm>
            <a:off x="0" y="2344493"/>
            <a:ext cx="3312826" cy="4513507"/>
          </a:xfrm>
          <a:prstGeom prst="rect">
            <a:avLst/>
          </a:prstGeom>
        </p:spPr>
      </p:pic>
      <p:pic>
        <p:nvPicPr>
          <p:cNvPr id="9" name="Picture 8"/>
          <p:cNvPicPr>
            <a:picLocks noChangeAspect="1"/>
          </p:cNvPicPr>
          <p:nvPr/>
        </p:nvPicPr>
        <p:blipFill>
          <a:blip r:embed="rId5"/>
          <a:stretch>
            <a:fillRect/>
          </a:stretch>
        </p:blipFill>
        <p:spPr>
          <a:xfrm>
            <a:off x="3582648" y="-1"/>
            <a:ext cx="3139309" cy="2314575"/>
          </a:xfrm>
          <a:prstGeom prst="rect">
            <a:avLst/>
          </a:prstGeom>
        </p:spPr>
      </p:pic>
      <p:pic>
        <p:nvPicPr>
          <p:cNvPr id="4" name="Picture 3"/>
          <p:cNvPicPr>
            <a:picLocks noChangeAspect="1"/>
          </p:cNvPicPr>
          <p:nvPr/>
        </p:nvPicPr>
        <p:blipFill>
          <a:blip r:embed="rId6"/>
          <a:stretch>
            <a:fillRect/>
          </a:stretch>
        </p:blipFill>
        <p:spPr>
          <a:xfrm>
            <a:off x="6573471" y="2244218"/>
            <a:ext cx="2602971" cy="2602971"/>
          </a:xfrm>
          <a:prstGeom prst="rect">
            <a:avLst/>
          </a:prstGeom>
        </p:spPr>
      </p:pic>
      <p:pic>
        <p:nvPicPr>
          <p:cNvPr id="10" name="Picture 9"/>
          <p:cNvPicPr>
            <a:picLocks noChangeAspect="1"/>
          </p:cNvPicPr>
          <p:nvPr/>
        </p:nvPicPr>
        <p:blipFill rotWithShape="1">
          <a:blip r:embed="rId7"/>
          <a:srcRect l="9884" t="8401" r="13242" b="6001"/>
          <a:stretch/>
        </p:blipFill>
        <p:spPr>
          <a:xfrm>
            <a:off x="3287939" y="4404237"/>
            <a:ext cx="2543287" cy="2463114"/>
          </a:xfrm>
          <a:prstGeom prst="rect">
            <a:avLst/>
          </a:prstGeom>
        </p:spPr>
      </p:pic>
      <p:pic>
        <p:nvPicPr>
          <p:cNvPr id="11" name="Picture 10"/>
          <p:cNvPicPr>
            <a:picLocks noChangeAspect="1"/>
          </p:cNvPicPr>
          <p:nvPr/>
        </p:nvPicPr>
        <p:blipFill>
          <a:blip r:embed="rId8"/>
          <a:stretch>
            <a:fillRect/>
          </a:stretch>
        </p:blipFill>
        <p:spPr>
          <a:xfrm>
            <a:off x="5774491" y="4776833"/>
            <a:ext cx="3369509" cy="2081167"/>
          </a:xfrm>
          <a:prstGeom prst="rect">
            <a:avLst/>
          </a:prstGeom>
        </p:spPr>
      </p:pic>
      <p:pic>
        <p:nvPicPr>
          <p:cNvPr id="7" name="Picture 6"/>
          <p:cNvPicPr>
            <a:picLocks noChangeAspect="1"/>
          </p:cNvPicPr>
          <p:nvPr/>
        </p:nvPicPr>
        <p:blipFill>
          <a:blip r:embed="rId9"/>
          <a:stretch>
            <a:fillRect/>
          </a:stretch>
        </p:blipFill>
        <p:spPr>
          <a:xfrm>
            <a:off x="3295518" y="2303390"/>
            <a:ext cx="3295261" cy="2484627"/>
          </a:xfrm>
          <a:prstGeom prst="rect">
            <a:avLst/>
          </a:prstGeom>
        </p:spPr>
      </p:pic>
      <p:pic>
        <p:nvPicPr>
          <p:cNvPr id="12" name="Picture 11"/>
          <p:cNvPicPr>
            <a:picLocks noChangeAspect="1"/>
          </p:cNvPicPr>
          <p:nvPr/>
        </p:nvPicPr>
        <p:blipFill>
          <a:blip r:embed="rId10"/>
          <a:stretch>
            <a:fillRect/>
          </a:stretch>
        </p:blipFill>
        <p:spPr>
          <a:xfrm>
            <a:off x="1036557" y="524997"/>
            <a:ext cx="6901270" cy="5870957"/>
          </a:xfrm>
          <a:prstGeom prst="rect">
            <a:avLst/>
          </a:prstGeom>
        </p:spPr>
      </p:pic>
    </p:spTree>
    <p:extLst>
      <p:ext uri="{BB962C8B-B14F-4D97-AF65-F5344CB8AC3E}">
        <p14:creationId xmlns:p14="http://schemas.microsoft.com/office/powerpoint/2010/main" val="129407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Rounded Rectangle 3"/>
          <p:cNvSpPr/>
          <p:nvPr/>
        </p:nvSpPr>
        <p:spPr>
          <a:xfrm>
            <a:off x="251520" y="260648"/>
            <a:ext cx="8640960" cy="936104"/>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5400" b="1" dirty="0">
                <a:solidFill>
                  <a:prstClr val="black"/>
                </a:solidFill>
                <a:latin typeface="Century Gothic" pitchFamily="34" charset="0"/>
              </a:rPr>
              <a:t>¿</a:t>
            </a:r>
            <a:r>
              <a:rPr lang="fr-FR" sz="5400" b="1" dirty="0" err="1">
                <a:solidFill>
                  <a:prstClr val="black"/>
                </a:solidFill>
                <a:latin typeface="Century Gothic" pitchFamily="34" charset="0"/>
              </a:rPr>
              <a:t>Tienes</a:t>
            </a:r>
            <a:r>
              <a:rPr lang="fr-FR" sz="5400" b="1" dirty="0">
                <a:solidFill>
                  <a:prstClr val="black"/>
                </a:solidFill>
                <a:latin typeface="Century Gothic" pitchFamily="34" charset="0"/>
              </a:rPr>
              <a:t> un </a:t>
            </a:r>
            <a:r>
              <a:rPr lang="fr-FR" sz="5400" b="1" dirty="0" err="1">
                <a:solidFill>
                  <a:prstClr val="black"/>
                </a:solidFill>
                <a:latin typeface="Century Gothic" pitchFamily="34" charset="0"/>
              </a:rPr>
              <a:t>problema</a:t>
            </a:r>
            <a:r>
              <a:rPr lang="fr-FR" sz="5400" b="1" dirty="0">
                <a:solidFill>
                  <a:prstClr val="black"/>
                </a:solidFill>
                <a:latin typeface="Century Gothic" pitchFamily="34" charset="0"/>
              </a:rPr>
              <a:t>?</a:t>
            </a:r>
            <a:r>
              <a:rPr lang="fr-FR" sz="5400" dirty="0">
                <a:solidFill>
                  <a:prstClr val="white"/>
                </a:solidFill>
              </a:rPr>
              <a:t>?</a:t>
            </a:r>
          </a:p>
        </p:txBody>
      </p:sp>
      <p:sp>
        <p:nvSpPr>
          <p:cNvPr id="5" name="Rounded Rectangle 4"/>
          <p:cNvSpPr/>
          <p:nvPr/>
        </p:nvSpPr>
        <p:spPr>
          <a:xfrm>
            <a:off x="755576" y="1700808"/>
            <a:ext cx="4824536" cy="1368152"/>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6" name="TextBox 5"/>
          <p:cNvSpPr txBox="1"/>
          <p:nvPr/>
        </p:nvSpPr>
        <p:spPr>
          <a:xfrm>
            <a:off x="107504" y="1412778"/>
            <a:ext cx="6120680" cy="1862048"/>
          </a:xfrm>
          <a:prstGeom prst="rect">
            <a:avLst/>
          </a:prstGeom>
          <a:noFill/>
        </p:spPr>
        <p:txBody>
          <a:bodyPr wrap="square" rtlCol="0" anchor="ctr">
            <a:spAutoFit/>
          </a:bodyPr>
          <a:lstStyle/>
          <a:p>
            <a:pPr algn="ctr"/>
            <a:r>
              <a:rPr lang="en-GB" sz="11500" b="1" dirty="0" err="1">
                <a:solidFill>
                  <a:prstClr val="black"/>
                </a:solidFill>
                <a:latin typeface="Century Gothic" pitchFamily="34" charset="0"/>
              </a:rPr>
              <a:t>C</a:t>
            </a:r>
            <a:r>
              <a:rPr lang="en-GB" sz="8800" b="1" dirty="0" err="1">
                <a:solidFill>
                  <a:prstClr val="black"/>
                </a:solidFill>
                <a:latin typeface="Century Gothic" pitchFamily="34" charset="0"/>
              </a:rPr>
              <a:t>erebro</a:t>
            </a:r>
            <a:endParaRPr lang="fr-FR" sz="8800" b="1" dirty="0">
              <a:solidFill>
                <a:prstClr val="black"/>
              </a:solidFill>
              <a:latin typeface="Century Gothic" pitchFamily="34" charset="0"/>
            </a:endParaRPr>
          </a:p>
        </p:txBody>
      </p:sp>
      <p:sp>
        <p:nvSpPr>
          <p:cNvPr id="7" name="Rounded Rectangle 6"/>
          <p:cNvSpPr/>
          <p:nvPr/>
        </p:nvSpPr>
        <p:spPr>
          <a:xfrm>
            <a:off x="755576" y="3295142"/>
            <a:ext cx="4824536" cy="1368152"/>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TextBox 7"/>
          <p:cNvSpPr txBox="1"/>
          <p:nvPr/>
        </p:nvSpPr>
        <p:spPr>
          <a:xfrm>
            <a:off x="35496" y="3007112"/>
            <a:ext cx="6120680" cy="1862048"/>
          </a:xfrm>
          <a:prstGeom prst="rect">
            <a:avLst/>
          </a:prstGeom>
          <a:noFill/>
        </p:spPr>
        <p:txBody>
          <a:bodyPr wrap="square" rtlCol="0" anchor="ctr">
            <a:spAutoFit/>
          </a:bodyPr>
          <a:lstStyle/>
          <a:p>
            <a:pPr algn="ctr"/>
            <a:r>
              <a:rPr lang="en-GB" sz="11500" b="1" dirty="0" err="1">
                <a:solidFill>
                  <a:prstClr val="black"/>
                </a:solidFill>
                <a:latin typeface="Century Gothic" pitchFamily="34" charset="0"/>
              </a:rPr>
              <a:t>C</a:t>
            </a:r>
            <a:r>
              <a:rPr lang="en-GB" sz="6600" b="1" dirty="0" err="1">
                <a:solidFill>
                  <a:prstClr val="black"/>
                </a:solidFill>
                <a:latin typeface="Century Gothic" pitchFamily="34" charset="0"/>
              </a:rPr>
              <a:t>uaderno</a:t>
            </a:r>
            <a:endParaRPr lang="fr-FR" sz="6600" b="1" dirty="0">
              <a:solidFill>
                <a:prstClr val="black"/>
              </a:solidFill>
              <a:latin typeface="Century Gothic" pitchFamily="34" charset="0"/>
            </a:endParaRPr>
          </a:p>
        </p:txBody>
      </p:sp>
      <p:sp>
        <p:nvSpPr>
          <p:cNvPr id="9" name="Rounded Rectangle 8"/>
          <p:cNvSpPr/>
          <p:nvPr/>
        </p:nvSpPr>
        <p:spPr>
          <a:xfrm>
            <a:off x="755576" y="4951326"/>
            <a:ext cx="4824536" cy="1368152"/>
          </a:xfrm>
          <a:prstGeom prst="round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TextBox 9"/>
          <p:cNvSpPr txBox="1"/>
          <p:nvPr/>
        </p:nvSpPr>
        <p:spPr>
          <a:xfrm>
            <a:off x="35496" y="4663296"/>
            <a:ext cx="6120680" cy="1862048"/>
          </a:xfrm>
          <a:prstGeom prst="rect">
            <a:avLst/>
          </a:prstGeom>
          <a:noFill/>
        </p:spPr>
        <p:txBody>
          <a:bodyPr wrap="square" rtlCol="0" anchor="ctr">
            <a:spAutoFit/>
          </a:bodyPr>
          <a:lstStyle/>
          <a:p>
            <a:pPr algn="ctr"/>
            <a:r>
              <a:rPr lang="en-GB" sz="11500" b="1" dirty="0" err="1">
                <a:solidFill>
                  <a:prstClr val="black"/>
                </a:solidFill>
                <a:latin typeface="Century Gothic" pitchFamily="34" charset="0"/>
              </a:rPr>
              <a:t>C</a:t>
            </a:r>
            <a:r>
              <a:rPr lang="en-GB" sz="5400" b="1" dirty="0" err="1">
                <a:solidFill>
                  <a:prstClr val="black"/>
                </a:solidFill>
                <a:latin typeface="Century Gothic" pitchFamily="34" charset="0"/>
              </a:rPr>
              <a:t>ompañero</a:t>
            </a:r>
            <a:endParaRPr lang="fr-FR" sz="5400" b="1" dirty="0">
              <a:solidFill>
                <a:prstClr val="black"/>
              </a:solidFill>
              <a:latin typeface="Century Gothic"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9311" y="976952"/>
            <a:ext cx="1983169" cy="144771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9706" y="3274826"/>
            <a:ext cx="1384581" cy="1403419"/>
          </a:xfrm>
          <a:prstGeom prst="rect">
            <a:avLst/>
          </a:prstGeom>
        </p:spPr>
      </p:pic>
      <p:pic>
        <p:nvPicPr>
          <p:cNvPr id="13" name="Picture 1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72255" y="4965634"/>
            <a:ext cx="875855" cy="1269356"/>
          </a:xfrm>
          <a:prstGeom prst="rect">
            <a:avLst/>
          </a:prstGeom>
        </p:spPr>
      </p:pic>
      <p:pic>
        <p:nvPicPr>
          <p:cNvPr id="14" name="Picture 1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648473" y="4967956"/>
            <a:ext cx="875855" cy="1269356"/>
          </a:xfrm>
          <a:prstGeom prst="rect">
            <a:avLst/>
          </a:prstGeom>
        </p:spPr>
      </p:pic>
      <p:sp>
        <p:nvSpPr>
          <p:cNvPr id="15" name="Plus 14"/>
          <p:cNvSpPr/>
          <p:nvPr/>
        </p:nvSpPr>
        <p:spPr>
          <a:xfrm>
            <a:off x="6483666" y="5034736"/>
            <a:ext cx="336625" cy="4022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2932" y="1508472"/>
            <a:ext cx="1530503" cy="167065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4408" y="5739298"/>
            <a:ext cx="796821" cy="996027"/>
          </a:xfrm>
          <a:prstGeom prst="rect">
            <a:avLst/>
          </a:prstGeom>
        </p:spPr>
      </p:pic>
      <p:sp>
        <p:nvSpPr>
          <p:cNvPr id="18" name="Right Arrow 17"/>
          <p:cNvSpPr/>
          <p:nvPr/>
        </p:nvSpPr>
        <p:spPr>
          <a:xfrm>
            <a:off x="755576" y="6453336"/>
            <a:ext cx="7488832" cy="2160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Tree>
    <p:extLst>
      <p:ext uri="{BB962C8B-B14F-4D97-AF65-F5344CB8AC3E}">
        <p14:creationId xmlns:p14="http://schemas.microsoft.com/office/powerpoint/2010/main" val="25598992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8"/>
          <p:cNvSpPr txBox="1">
            <a:spLocks noChangeArrowheads="1"/>
          </p:cNvSpPr>
          <p:nvPr/>
        </p:nvSpPr>
        <p:spPr bwMode="auto">
          <a:xfrm>
            <a:off x="5072063" y="2428875"/>
            <a:ext cx="407193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4000" dirty="0">
                <a:latin typeface="Calibri" panose="020F0502020204030204" pitchFamily="34" charset="0"/>
              </a:rPr>
              <a:t>Co-teachers</a:t>
            </a:r>
          </a:p>
          <a:p>
            <a:pPr eaLnBrk="1" hangingPunct="1"/>
            <a:r>
              <a:rPr lang="en-GB" altLang="en-US" sz="2800" dirty="0">
                <a:latin typeface="Calibri" panose="020F0502020204030204" pitchFamily="34" charset="0"/>
              </a:rPr>
              <a:t>Two rules for the classroom</a:t>
            </a:r>
          </a:p>
          <a:p>
            <a:pPr eaLnBrk="1" hangingPunct="1">
              <a:buFont typeface="Arial" panose="020B0604020202020204" pitchFamily="34" charset="0"/>
              <a:buNone/>
            </a:pPr>
            <a:r>
              <a:rPr lang="en-GB" altLang="en-US" sz="2800" i="1" dirty="0">
                <a:latin typeface="Calibri" panose="020F0502020204030204" pitchFamily="34" charset="0"/>
              </a:rPr>
              <a:t>1)  Do everything to help yourself learn as much as you can</a:t>
            </a:r>
          </a:p>
          <a:p>
            <a:pPr eaLnBrk="1" hangingPunct="1">
              <a:buFont typeface="Arial" panose="020B0604020202020204" pitchFamily="34" charset="0"/>
              <a:buNone/>
            </a:pPr>
            <a:r>
              <a:rPr lang="en-GB" altLang="en-US" sz="2800" i="1" dirty="0">
                <a:latin typeface="Calibri" panose="020F0502020204030204" pitchFamily="34" charset="0"/>
              </a:rPr>
              <a:t>2)  Do everything to help others learn</a:t>
            </a:r>
            <a:endParaRPr lang="en-GB" altLang="en-US" i="1" dirty="0">
              <a:latin typeface="Calibri" panose="020F0502020204030204" pitchFamily="34" charset="0"/>
            </a:endParaRPr>
          </a:p>
        </p:txBody>
      </p:sp>
      <p:sp>
        <p:nvSpPr>
          <p:cNvPr id="11" name="TextBox 9"/>
          <p:cNvSpPr txBox="1">
            <a:spLocks noChangeArrowheads="1"/>
          </p:cNvSpPr>
          <p:nvPr/>
        </p:nvSpPr>
        <p:spPr bwMode="auto">
          <a:xfrm>
            <a:off x="285750" y="1643063"/>
            <a:ext cx="48577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latin typeface="Calibri" panose="020F0502020204030204" pitchFamily="34" charset="0"/>
              </a:rPr>
              <a:t>DOs</a:t>
            </a:r>
          </a:p>
          <a:p>
            <a:pPr eaLnBrk="1" hangingPunct="1">
              <a:buFont typeface="Arial" panose="020B0604020202020204" pitchFamily="34" charset="0"/>
              <a:buChar char="•"/>
            </a:pPr>
            <a:r>
              <a:rPr lang="en-GB" altLang="en-US" dirty="0">
                <a:latin typeface="Calibri" panose="020F0502020204030204" pitchFamily="34" charset="0"/>
              </a:rPr>
              <a:t>  take risks</a:t>
            </a:r>
          </a:p>
          <a:p>
            <a:pPr eaLnBrk="1" hangingPunct="1">
              <a:buFont typeface="Arial" panose="020B0604020202020204" pitchFamily="34" charset="0"/>
              <a:buChar char="•"/>
            </a:pPr>
            <a:r>
              <a:rPr lang="en-GB" altLang="en-US" dirty="0">
                <a:latin typeface="Calibri" panose="020F0502020204030204" pitchFamily="34" charset="0"/>
              </a:rPr>
              <a:t>  have a go</a:t>
            </a:r>
          </a:p>
          <a:p>
            <a:pPr eaLnBrk="1" hangingPunct="1">
              <a:buFont typeface="Arial" panose="020B0604020202020204" pitchFamily="34" charset="0"/>
              <a:buChar char="•"/>
            </a:pPr>
            <a:r>
              <a:rPr lang="en-GB" altLang="en-US" dirty="0">
                <a:latin typeface="Calibri" panose="020F0502020204030204" pitchFamily="34" charset="0"/>
              </a:rPr>
              <a:t>  show good ‘audience’ skills</a:t>
            </a:r>
          </a:p>
          <a:p>
            <a:pPr eaLnBrk="1" hangingPunct="1">
              <a:buFont typeface="Arial" panose="020B0604020202020204" pitchFamily="34" charset="0"/>
              <a:buChar char="•"/>
            </a:pPr>
            <a:r>
              <a:rPr lang="en-GB" altLang="en-US" dirty="0">
                <a:latin typeface="Calibri" panose="020F0502020204030204" pitchFamily="34" charset="0"/>
              </a:rPr>
              <a:t>  respond to others’ contributions</a:t>
            </a:r>
          </a:p>
          <a:p>
            <a:pPr eaLnBrk="1" hangingPunct="1">
              <a:buFont typeface="Arial" panose="020B0604020202020204" pitchFamily="34" charset="0"/>
              <a:buChar char="•"/>
            </a:pPr>
            <a:r>
              <a:rPr lang="en-GB" altLang="en-US" dirty="0">
                <a:latin typeface="Calibri" panose="020F0502020204030204" pitchFamily="34" charset="0"/>
              </a:rPr>
              <a:t>  ask questions</a:t>
            </a:r>
          </a:p>
          <a:p>
            <a:pPr eaLnBrk="1" hangingPunct="1">
              <a:buFont typeface="Arial" panose="020B0604020202020204" pitchFamily="34" charset="0"/>
              <a:buChar char="•"/>
            </a:pPr>
            <a:r>
              <a:rPr lang="en-GB" altLang="en-US" dirty="0">
                <a:latin typeface="Calibri" panose="020F0502020204030204" pitchFamily="34" charset="0"/>
              </a:rPr>
              <a:t>  make links</a:t>
            </a:r>
          </a:p>
        </p:txBody>
      </p:sp>
      <p:sp>
        <p:nvSpPr>
          <p:cNvPr id="12" name="TextBox 9"/>
          <p:cNvSpPr txBox="1">
            <a:spLocks noChangeArrowheads="1"/>
          </p:cNvSpPr>
          <p:nvPr/>
        </p:nvSpPr>
        <p:spPr bwMode="auto">
          <a:xfrm>
            <a:off x="214313" y="3929063"/>
            <a:ext cx="48577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dirty="0">
                <a:latin typeface="Calibri" panose="020F0502020204030204" pitchFamily="34" charset="0"/>
              </a:rPr>
              <a:t>DONTs</a:t>
            </a:r>
          </a:p>
          <a:p>
            <a:pPr eaLnBrk="1" hangingPunct="1">
              <a:buFont typeface="Arial" panose="020B0604020202020204" pitchFamily="34" charset="0"/>
              <a:buChar char="•"/>
            </a:pPr>
            <a:r>
              <a:rPr lang="en-GB" altLang="en-US" dirty="0">
                <a:latin typeface="Calibri" panose="020F0502020204030204" pitchFamily="34" charset="0"/>
              </a:rPr>
              <a:t>  think everyone else knows the answer</a:t>
            </a:r>
          </a:p>
          <a:p>
            <a:pPr eaLnBrk="1" hangingPunct="1">
              <a:buFont typeface="Arial" panose="020B0604020202020204" pitchFamily="34" charset="0"/>
              <a:buChar char="•"/>
            </a:pPr>
            <a:r>
              <a:rPr lang="en-GB" altLang="en-US" dirty="0">
                <a:latin typeface="Calibri" panose="020F0502020204030204" pitchFamily="34" charset="0"/>
              </a:rPr>
              <a:t>  keep quiet when you’re not sure</a:t>
            </a:r>
          </a:p>
          <a:p>
            <a:pPr eaLnBrk="1" hangingPunct="1">
              <a:buFont typeface="Arial" panose="020B0604020202020204" pitchFamily="34" charset="0"/>
              <a:buChar char="•"/>
            </a:pPr>
            <a:r>
              <a:rPr lang="en-GB" altLang="en-US" dirty="0">
                <a:latin typeface="Calibri" panose="020F0502020204030204" pitchFamily="34" charset="0"/>
              </a:rPr>
              <a:t>  get cross if you know the answer but don’t get to contribute</a:t>
            </a:r>
          </a:p>
        </p:txBody>
      </p:sp>
      <p:pic>
        <p:nvPicPr>
          <p:cNvPr id="13" name="Picture 35" descr="teacher-image1"/>
          <p:cNvPicPr>
            <a:picLocks noChangeAspect="1" noChangeArrowheads="1"/>
          </p:cNvPicPr>
          <p:nvPr/>
        </p:nvPicPr>
        <p:blipFill>
          <a:blip r:embed="rId3" cstate="print">
            <a:clrChange>
              <a:clrFrom>
                <a:srgbClr val="F3FFFF"/>
              </a:clrFrom>
              <a:clrTo>
                <a:srgbClr val="F3FFFF">
                  <a:alpha val="0"/>
                </a:srgbClr>
              </a:clrTo>
            </a:clrChange>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822676" y="1984375"/>
            <a:ext cx="130651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5"/>
          <p:cNvSpPr txBox="1">
            <a:spLocks noChangeArrowheads="1"/>
          </p:cNvSpPr>
          <p:nvPr/>
        </p:nvSpPr>
        <p:spPr bwMode="auto">
          <a:xfrm>
            <a:off x="285750" y="428625"/>
            <a:ext cx="90228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4400" dirty="0" smtClean="0">
                <a:latin typeface="Calibri" panose="020F0502020204030204" pitchFamily="34" charset="0"/>
              </a:rPr>
              <a:t>Creating the climate for </a:t>
            </a:r>
            <a:r>
              <a:rPr lang="en-GB" altLang="en-US" sz="4400" dirty="0">
                <a:latin typeface="Calibri" panose="020F0502020204030204" pitchFamily="34" charset="0"/>
              </a:rPr>
              <a:t>learning</a:t>
            </a:r>
            <a:endParaRPr lang="en-US" altLang="en-US" sz="4400" dirty="0">
              <a:latin typeface="Calibri" panose="020F0502020204030204" pitchFamily="34" charset="0"/>
            </a:endParaRPr>
          </a:p>
        </p:txBody>
      </p:sp>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7586190" y="313258"/>
            <a:ext cx="1542998" cy="1262245"/>
          </a:xfrm>
          <a:prstGeom prst="rect">
            <a:avLst/>
          </a:prstGeom>
        </p:spPr>
      </p:pic>
      <p:pic>
        <p:nvPicPr>
          <p:cNvPr id="15"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774" y="5660920"/>
            <a:ext cx="1341706" cy="950643"/>
          </a:xfrm>
          <a:prstGeom prst="rect">
            <a:avLst/>
          </a:prstGeom>
        </p:spPr>
      </p:pic>
    </p:spTree>
    <p:extLst>
      <p:ext uri="{BB962C8B-B14F-4D97-AF65-F5344CB8AC3E}">
        <p14:creationId xmlns:p14="http://schemas.microsoft.com/office/powerpoint/2010/main" val="1241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684117" y="710814"/>
            <a:ext cx="7886700" cy="1325563"/>
          </a:xfrm>
        </p:spPr>
        <p:txBody>
          <a:bodyPr/>
          <a:lstStyle/>
          <a:p>
            <a:r>
              <a:rPr lang="en-GB" dirty="0"/>
              <a:t>Choice and open-ended </a:t>
            </a:r>
            <a:r>
              <a:rPr lang="en-GB" dirty="0" smtClean="0"/>
              <a:t>tasks</a:t>
            </a:r>
            <a:endParaRPr lang="en-GB" dirty="0"/>
          </a:p>
        </p:txBody>
      </p:sp>
      <p:sp>
        <p:nvSpPr>
          <p:cNvPr id="22" name="Content Placeholder 21"/>
          <p:cNvSpPr>
            <a:spLocks noGrp="1"/>
          </p:cNvSpPr>
          <p:nvPr>
            <p:ph idx="1"/>
          </p:nvPr>
        </p:nvSpPr>
        <p:spPr/>
        <p:txBody>
          <a:bodyPr/>
          <a:lstStyle/>
          <a:p>
            <a:r>
              <a:rPr lang="en-GB" dirty="0" smtClean="0"/>
              <a:t>Many elements of choice within learning align positively with motivation (Language Futures Project)</a:t>
            </a:r>
            <a:endParaRPr lang="en-GB" dirty="0"/>
          </a:p>
        </p:txBody>
      </p: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pic>
        <p:nvPicPr>
          <p:cNvPr id="24" name="Picture 2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25004"/>
            <a:ext cx="1341706" cy="95064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325" y="2722187"/>
            <a:ext cx="5968107" cy="3932376"/>
          </a:xfrm>
          <a:prstGeom prst="rect">
            <a:avLst/>
          </a:prstGeom>
        </p:spPr>
      </p:pic>
    </p:spTree>
    <p:extLst>
      <p:ext uri="{BB962C8B-B14F-4D97-AF65-F5344CB8AC3E}">
        <p14:creationId xmlns:p14="http://schemas.microsoft.com/office/powerpoint/2010/main" val="14299239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smtClean="0"/>
              <a:t>Additions for authenticity</a:t>
            </a:r>
            <a:endParaRPr lang="en-GB" b="1" dirty="0"/>
          </a:p>
        </p:txBody>
      </p:sp>
      <p:sp>
        <p:nvSpPr>
          <p:cNvPr id="5" name="Content Placeholder 4"/>
          <p:cNvSpPr>
            <a:spLocks noGrp="1"/>
          </p:cNvSpPr>
          <p:nvPr>
            <p:ph idx="1"/>
          </p:nvPr>
        </p:nvSpPr>
        <p:spPr/>
        <p:txBody>
          <a:bodyPr/>
          <a:lstStyle/>
          <a:p>
            <a:r>
              <a:rPr lang="en-GB" dirty="0" smtClean="0"/>
              <a:t>It is our core purpose to bring culture as well as language to our lessons.</a:t>
            </a:r>
          </a:p>
          <a:p>
            <a:r>
              <a:rPr lang="en-GB" dirty="0" smtClean="0"/>
              <a:t>Learning cultural knowledge is a gradual process of discovery, best integrated naturally into the content.</a:t>
            </a:r>
          </a:p>
          <a:p>
            <a:r>
              <a:rPr lang="en-GB" dirty="0" smtClean="0"/>
              <a:t>Cultural content is ‘new’ knowledge (in a way in which some of our topic knowledge is not, even though the language to clothe it, is!)</a:t>
            </a:r>
          </a:p>
          <a:p>
            <a:r>
              <a:rPr lang="en-GB" dirty="0" smtClean="0"/>
              <a:t>Cultural knowledge is intrinsically interesting – why would we not want to build it in?</a:t>
            </a:r>
          </a:p>
        </p:txBody>
      </p:sp>
    </p:spTree>
    <p:extLst>
      <p:ext uri="{BB962C8B-B14F-4D97-AF65-F5344CB8AC3E}">
        <p14:creationId xmlns:p14="http://schemas.microsoft.com/office/powerpoint/2010/main" val="27085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3898"/>
            <a:ext cx="9153707" cy="5738885"/>
          </a:xfrm>
          <a:prstGeom prst="rect">
            <a:avLst/>
          </a:prstGeom>
        </p:spPr>
      </p:pic>
      <p:sp>
        <p:nvSpPr>
          <p:cNvPr id="5" name="TextBox 4"/>
          <p:cNvSpPr txBox="1"/>
          <p:nvPr/>
        </p:nvSpPr>
        <p:spPr>
          <a:xfrm>
            <a:off x="0" y="0"/>
            <a:ext cx="9153707" cy="584775"/>
          </a:xfrm>
          <a:prstGeom prst="rect">
            <a:avLst/>
          </a:prstGeom>
          <a:noFill/>
        </p:spPr>
        <p:txBody>
          <a:bodyPr wrap="square" rtlCol="0">
            <a:spAutoFit/>
          </a:bodyPr>
          <a:lstStyle/>
          <a:p>
            <a:r>
              <a:rPr lang="en-GB" sz="3200" b="1" dirty="0" smtClean="0">
                <a:solidFill>
                  <a:prstClr val="black"/>
                </a:solidFill>
              </a:rPr>
              <a:t>Year 7</a:t>
            </a:r>
            <a:endParaRPr lang="en-GB" sz="3200" b="1" dirty="0">
              <a:solidFill>
                <a:prstClr val="black"/>
              </a:solidFill>
            </a:endParaRPr>
          </a:p>
        </p:txBody>
      </p:sp>
    </p:spTree>
    <p:extLst>
      <p:ext uri="{BB962C8B-B14F-4D97-AF65-F5344CB8AC3E}">
        <p14:creationId xmlns:p14="http://schemas.microsoft.com/office/powerpoint/2010/main" val="22213756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r>
              <a:rPr lang="en-GB" dirty="0" err="1" smtClean="0"/>
              <a:t>Qué</a:t>
            </a:r>
            <a:r>
              <a:rPr lang="en-GB" dirty="0" smtClean="0"/>
              <a:t> hay </a:t>
            </a:r>
            <a:r>
              <a:rPr lang="en-GB" dirty="0" err="1" smtClean="0"/>
              <a:t>en</a:t>
            </a:r>
            <a:r>
              <a:rPr lang="en-GB" dirty="0" smtClean="0"/>
              <a:t> </a:t>
            </a:r>
            <a:r>
              <a:rPr lang="en-GB" dirty="0" err="1" smtClean="0"/>
              <a:t>tu</a:t>
            </a:r>
            <a:r>
              <a:rPr lang="en-GB" dirty="0" smtClean="0"/>
              <a:t> ciudad?</a:t>
            </a:r>
            <a:endParaRPr lang="en-GB"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040" r="7040"/>
          <a:stretch>
            <a:fillRect/>
          </a:stretch>
        </p:blipFill>
        <p:spPr/>
      </p:pic>
      <p:sp>
        <p:nvSpPr>
          <p:cNvPr id="4" name="Text Placeholder 3"/>
          <p:cNvSpPr>
            <a:spLocks noGrp="1"/>
          </p:cNvSpPr>
          <p:nvPr>
            <p:ph type="body" sz="half" idx="2"/>
          </p:nvPr>
        </p:nvSpPr>
        <p:spPr>
          <a:xfrm>
            <a:off x="1600200" y="5486400"/>
            <a:ext cx="7543800" cy="1587500"/>
          </a:xfrm>
        </p:spPr>
        <p:txBody>
          <a:bodyPr>
            <a:normAutofit/>
          </a:bodyPr>
          <a:lstStyle/>
          <a:p>
            <a:r>
              <a:rPr lang="en-GB" dirty="0" smtClean="0"/>
              <a:t>Hoy </a:t>
            </a:r>
            <a:r>
              <a:rPr lang="en-GB" dirty="0" err="1" smtClean="0"/>
              <a:t>vamos</a:t>
            </a:r>
            <a:r>
              <a:rPr lang="en-GB" dirty="0" smtClean="0"/>
              <a:t> a…</a:t>
            </a:r>
          </a:p>
          <a:p>
            <a:r>
              <a:rPr lang="en-GB" dirty="0"/>
              <a:t> </a:t>
            </a:r>
            <a:r>
              <a:rPr lang="en-GB" dirty="0" smtClean="0"/>
              <a:t>- </a:t>
            </a:r>
            <a:r>
              <a:rPr lang="en-GB" dirty="0" err="1" smtClean="0"/>
              <a:t>desc</a:t>
            </a:r>
            <a:r>
              <a:rPr lang="en-GB" b="1" u="sng" dirty="0" err="1" smtClean="0"/>
              <a:t>u</a:t>
            </a:r>
            <a:r>
              <a:rPr lang="en-GB" dirty="0" err="1" smtClean="0"/>
              <a:t>brir</a:t>
            </a:r>
            <a:r>
              <a:rPr lang="en-GB" dirty="0" smtClean="0"/>
              <a:t> y </a:t>
            </a:r>
            <a:r>
              <a:rPr lang="en-GB" dirty="0" err="1" smtClean="0"/>
              <a:t>descr</a:t>
            </a:r>
            <a:r>
              <a:rPr lang="en-GB" b="1" u="sng" dirty="0" err="1" smtClean="0"/>
              <a:t>i</a:t>
            </a:r>
            <a:r>
              <a:rPr lang="en-GB" dirty="0" err="1" smtClean="0"/>
              <a:t>bir</a:t>
            </a:r>
            <a:r>
              <a:rPr lang="en-GB" dirty="0" smtClean="0"/>
              <a:t> </a:t>
            </a:r>
            <a:r>
              <a:rPr lang="en-GB" dirty="0" err="1" smtClean="0"/>
              <a:t>qué</a:t>
            </a:r>
            <a:r>
              <a:rPr lang="en-GB" dirty="0" smtClean="0"/>
              <a:t> hay </a:t>
            </a:r>
            <a:r>
              <a:rPr lang="en-GB" dirty="0" err="1" smtClean="0"/>
              <a:t>en</a:t>
            </a:r>
            <a:r>
              <a:rPr lang="en-GB" dirty="0" smtClean="0"/>
              <a:t> </a:t>
            </a:r>
            <a:r>
              <a:rPr lang="en-GB" dirty="0" err="1" smtClean="0"/>
              <a:t>tu</a:t>
            </a:r>
            <a:r>
              <a:rPr lang="en-GB" dirty="0" smtClean="0"/>
              <a:t> ciudad</a:t>
            </a:r>
          </a:p>
          <a:p>
            <a:r>
              <a:rPr lang="en-GB" dirty="0"/>
              <a:t> </a:t>
            </a:r>
            <a:r>
              <a:rPr lang="en-GB" dirty="0" smtClean="0"/>
              <a:t>- </a:t>
            </a:r>
            <a:r>
              <a:rPr lang="en-GB" dirty="0" err="1" smtClean="0"/>
              <a:t>usar</a:t>
            </a:r>
            <a:r>
              <a:rPr lang="en-GB" dirty="0" smtClean="0"/>
              <a:t> </a:t>
            </a:r>
            <a:r>
              <a:rPr lang="en-GB" dirty="0" err="1" smtClean="0"/>
              <a:t>correctamente</a:t>
            </a:r>
            <a:r>
              <a:rPr lang="en-GB" dirty="0" smtClean="0"/>
              <a:t> el </a:t>
            </a:r>
            <a:r>
              <a:rPr lang="en-GB" dirty="0" err="1" smtClean="0"/>
              <a:t>artículo</a:t>
            </a:r>
            <a:r>
              <a:rPr lang="en-GB" dirty="0" smtClean="0"/>
              <a:t> </a:t>
            </a:r>
            <a:r>
              <a:rPr lang="en-GB" dirty="0" err="1" smtClean="0"/>
              <a:t>indefinido</a:t>
            </a:r>
            <a:r>
              <a:rPr lang="en-GB" dirty="0" smtClean="0"/>
              <a:t> (a/some) </a:t>
            </a:r>
            <a:endParaRPr lang="en-GB" dirty="0"/>
          </a:p>
        </p:txBody>
      </p:sp>
    </p:spTree>
    <p:extLst>
      <p:ext uri="{BB962C8B-B14F-4D97-AF65-F5344CB8AC3E}">
        <p14:creationId xmlns:p14="http://schemas.microsoft.com/office/powerpoint/2010/main" val="2350201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250" y="464516"/>
            <a:ext cx="747661" cy="847018"/>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0229" y="360171"/>
            <a:ext cx="1295442" cy="98453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8481" y="416013"/>
            <a:ext cx="1259363" cy="83957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9260" y="416013"/>
            <a:ext cx="1305257" cy="8708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7335" y="360171"/>
            <a:ext cx="1218241" cy="969841"/>
          </a:xfrm>
          <a:prstGeom prst="rect">
            <a:avLst/>
          </a:prstGeom>
        </p:spPr>
      </p:pic>
      <p:sp>
        <p:nvSpPr>
          <p:cNvPr id="10" name="Rectangle 9"/>
          <p:cNvSpPr/>
          <p:nvPr/>
        </p:nvSpPr>
        <p:spPr>
          <a:xfrm>
            <a:off x="195364" y="1275948"/>
            <a:ext cx="2010487" cy="923330"/>
          </a:xfrm>
          <a:prstGeom prst="rect">
            <a:avLst/>
          </a:prstGeom>
          <a:noFill/>
        </p:spPr>
        <p:txBody>
          <a:bodyPr wrap="none" lIns="91440" tIns="45720" rIns="91440" bIns="45720">
            <a:spAutoFit/>
          </a:bodyPr>
          <a:lstStyle/>
          <a:p>
            <a:pPr algn="ctr"/>
            <a:r>
              <a:rPr lang="en-US" sz="5400" b="1" dirty="0" smtClean="0">
                <a:ln w="22225">
                  <a:solidFill>
                    <a:srgbClr val="FEB80A"/>
                  </a:solidFill>
                  <a:prstDash val="solid"/>
                </a:ln>
                <a:solidFill>
                  <a:srgbClr val="FEB80A">
                    <a:lumMod val="40000"/>
                    <a:lumOff val="60000"/>
                  </a:srgbClr>
                </a:solidFill>
              </a:rPr>
              <a:t>Bilbao</a:t>
            </a:r>
            <a:endParaRPr lang="en-US" sz="5400" b="1" dirty="0">
              <a:ln w="22225">
                <a:solidFill>
                  <a:srgbClr val="FEB80A"/>
                </a:solidFill>
                <a:prstDash val="solid"/>
              </a:ln>
              <a:solidFill>
                <a:srgbClr val="FEB80A">
                  <a:lumMod val="40000"/>
                  <a:lumOff val="60000"/>
                </a:srgbClr>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9268" y="374954"/>
            <a:ext cx="1322231" cy="936580"/>
          </a:xfrm>
          <a:prstGeom prst="rect">
            <a:avLst/>
          </a:prstGeom>
        </p:spPr>
      </p:pic>
      <p:sp>
        <p:nvSpPr>
          <p:cNvPr id="12" name="TextBox 11"/>
          <p:cNvSpPr txBox="1"/>
          <p:nvPr/>
        </p:nvSpPr>
        <p:spPr>
          <a:xfrm>
            <a:off x="380229" y="2199278"/>
            <a:ext cx="8319271" cy="584775"/>
          </a:xfrm>
          <a:prstGeom prst="rect">
            <a:avLst/>
          </a:prstGeom>
          <a:noFill/>
        </p:spPr>
        <p:txBody>
          <a:bodyPr wrap="square" rtlCol="0">
            <a:spAutoFit/>
          </a:bodyPr>
          <a:lstStyle/>
          <a:p>
            <a:r>
              <a:rPr lang="en-GB" sz="3200" dirty="0" smtClean="0">
                <a:solidFill>
                  <a:prstClr val="black"/>
                </a:solidFill>
              </a:rPr>
              <a:t>Bilbao </a:t>
            </a:r>
            <a:r>
              <a:rPr lang="en-GB" sz="3200" b="1" dirty="0" err="1" smtClean="0">
                <a:solidFill>
                  <a:srgbClr val="FF0066"/>
                </a:solidFill>
              </a:rPr>
              <a:t>está</a:t>
            </a:r>
            <a:r>
              <a:rPr lang="en-GB" sz="3200" b="1" dirty="0" smtClean="0">
                <a:solidFill>
                  <a:srgbClr val="FF0066"/>
                </a:solidFill>
              </a:rPr>
              <a:t> </a:t>
            </a:r>
            <a:r>
              <a:rPr lang="en-GB" sz="3200" dirty="0" smtClean="0">
                <a:solidFill>
                  <a:prstClr val="black"/>
                </a:solidFill>
              </a:rPr>
              <a:t>…</a:t>
            </a:r>
            <a:endParaRPr lang="en-GB" sz="3200" dirty="0">
              <a:solidFill>
                <a:prstClr val="black"/>
              </a:solidFill>
            </a:endParaRPr>
          </a:p>
        </p:txBody>
      </p:sp>
      <p:sp>
        <p:nvSpPr>
          <p:cNvPr id="13" name="TextBox 12"/>
          <p:cNvSpPr txBox="1"/>
          <p:nvPr/>
        </p:nvSpPr>
        <p:spPr>
          <a:xfrm>
            <a:off x="380229" y="2718322"/>
            <a:ext cx="8319271" cy="584775"/>
          </a:xfrm>
          <a:prstGeom prst="rect">
            <a:avLst/>
          </a:prstGeom>
          <a:noFill/>
        </p:spPr>
        <p:txBody>
          <a:bodyPr wrap="square" rtlCol="0">
            <a:spAutoFit/>
          </a:bodyPr>
          <a:lstStyle/>
          <a:p>
            <a:r>
              <a:rPr lang="en-GB" sz="3200" b="1" dirty="0" err="1" smtClean="0">
                <a:solidFill>
                  <a:srgbClr val="FF0066"/>
                </a:solidFill>
              </a:rPr>
              <a:t>Tiene</a:t>
            </a:r>
            <a:r>
              <a:rPr lang="en-GB" sz="3200" b="1" dirty="0" smtClean="0">
                <a:solidFill>
                  <a:srgbClr val="FF0066"/>
                </a:solidFill>
              </a:rPr>
              <a:t> </a:t>
            </a:r>
            <a:r>
              <a:rPr lang="en-GB" sz="3200" dirty="0" smtClean="0">
                <a:solidFill>
                  <a:prstClr val="black"/>
                </a:solidFill>
              </a:rPr>
              <a:t>… que </a:t>
            </a:r>
            <a:r>
              <a:rPr lang="en-GB" sz="3200" b="1" dirty="0" smtClean="0">
                <a:solidFill>
                  <a:srgbClr val="FF0066"/>
                </a:solidFill>
              </a:rPr>
              <a:t>se llama </a:t>
            </a:r>
            <a:r>
              <a:rPr lang="en-GB" sz="3200" dirty="0" smtClean="0">
                <a:solidFill>
                  <a:prstClr val="black"/>
                </a:solidFill>
              </a:rPr>
              <a:t>…</a:t>
            </a:r>
            <a:endParaRPr lang="en-GB" sz="3200" dirty="0">
              <a:solidFill>
                <a:prstClr val="black"/>
              </a:solidFill>
            </a:endParaRPr>
          </a:p>
        </p:txBody>
      </p:sp>
      <p:sp>
        <p:nvSpPr>
          <p:cNvPr id="14" name="TextBox 13"/>
          <p:cNvSpPr txBox="1"/>
          <p:nvPr/>
        </p:nvSpPr>
        <p:spPr>
          <a:xfrm>
            <a:off x="380229" y="3237366"/>
            <a:ext cx="8319271" cy="584775"/>
          </a:xfrm>
          <a:prstGeom prst="rect">
            <a:avLst/>
          </a:prstGeom>
          <a:noFill/>
        </p:spPr>
        <p:txBody>
          <a:bodyPr wrap="square" rtlCol="0">
            <a:spAutoFit/>
          </a:bodyPr>
          <a:lstStyle/>
          <a:p>
            <a:r>
              <a:rPr lang="en-GB" sz="3200" dirty="0">
                <a:solidFill>
                  <a:prstClr val="black"/>
                </a:solidFill>
              </a:rPr>
              <a:t>Bilbao </a:t>
            </a:r>
            <a:r>
              <a:rPr lang="en-GB" sz="3200" b="1" dirty="0" err="1" smtClean="0">
                <a:solidFill>
                  <a:srgbClr val="FF0066"/>
                </a:solidFill>
              </a:rPr>
              <a:t>es</a:t>
            </a:r>
            <a:r>
              <a:rPr lang="en-GB" sz="3200" b="1" dirty="0" smtClean="0">
                <a:solidFill>
                  <a:srgbClr val="FF0066"/>
                </a:solidFill>
              </a:rPr>
              <a:t> </a:t>
            </a:r>
            <a:r>
              <a:rPr lang="en-GB" sz="3200" dirty="0" smtClean="0">
                <a:solidFill>
                  <a:prstClr val="black"/>
                </a:solidFill>
              </a:rPr>
              <a:t>… que </a:t>
            </a:r>
            <a:r>
              <a:rPr lang="en-GB" sz="3200" b="1" dirty="0" err="1" smtClean="0">
                <a:solidFill>
                  <a:srgbClr val="FF0066"/>
                </a:solidFill>
              </a:rPr>
              <a:t>tiene</a:t>
            </a:r>
            <a:r>
              <a:rPr lang="en-GB" sz="3200" b="1" dirty="0" smtClean="0">
                <a:solidFill>
                  <a:srgbClr val="FF0066"/>
                </a:solidFill>
              </a:rPr>
              <a:t> </a:t>
            </a:r>
            <a:r>
              <a:rPr lang="en-GB" sz="3200" dirty="0" smtClean="0">
                <a:solidFill>
                  <a:prstClr val="black"/>
                </a:solidFill>
              </a:rPr>
              <a:t>…</a:t>
            </a:r>
            <a:endParaRPr lang="en-GB" sz="3200" dirty="0">
              <a:solidFill>
                <a:prstClr val="black"/>
              </a:solidFill>
            </a:endParaRPr>
          </a:p>
        </p:txBody>
      </p:sp>
      <p:sp>
        <p:nvSpPr>
          <p:cNvPr id="15" name="TextBox 14"/>
          <p:cNvSpPr txBox="1"/>
          <p:nvPr/>
        </p:nvSpPr>
        <p:spPr>
          <a:xfrm>
            <a:off x="380229" y="3786438"/>
            <a:ext cx="8319271" cy="584775"/>
          </a:xfrm>
          <a:prstGeom prst="rect">
            <a:avLst/>
          </a:prstGeom>
          <a:noFill/>
        </p:spPr>
        <p:txBody>
          <a:bodyPr wrap="square" rtlCol="0">
            <a:spAutoFit/>
          </a:bodyPr>
          <a:lstStyle/>
          <a:p>
            <a:r>
              <a:rPr lang="en-GB" sz="3200" dirty="0" smtClean="0">
                <a:solidFill>
                  <a:prstClr val="black"/>
                </a:solidFill>
              </a:rPr>
              <a:t>Bilbao </a:t>
            </a:r>
            <a:r>
              <a:rPr lang="en-GB" sz="3200" b="1" dirty="0" err="1" smtClean="0">
                <a:solidFill>
                  <a:srgbClr val="FF0066"/>
                </a:solidFill>
              </a:rPr>
              <a:t>está</a:t>
            </a:r>
            <a:r>
              <a:rPr lang="en-GB" sz="3200" b="1" dirty="0" smtClean="0">
                <a:solidFill>
                  <a:srgbClr val="FF0066"/>
                </a:solidFill>
              </a:rPr>
              <a:t> </a:t>
            </a:r>
            <a:r>
              <a:rPr lang="en-GB" sz="3200" dirty="0" err="1" smtClean="0">
                <a:solidFill>
                  <a:prstClr val="black"/>
                </a:solidFill>
              </a:rPr>
              <a:t>cerca</a:t>
            </a:r>
            <a:r>
              <a:rPr lang="en-GB" sz="3200" dirty="0" smtClean="0">
                <a:solidFill>
                  <a:prstClr val="black"/>
                </a:solidFill>
              </a:rPr>
              <a:t> de … y no </a:t>
            </a:r>
            <a:r>
              <a:rPr lang="en-GB" sz="3200" b="1" dirty="0" err="1" smtClean="0">
                <a:solidFill>
                  <a:srgbClr val="FF0066"/>
                </a:solidFill>
              </a:rPr>
              <a:t>es</a:t>
            </a:r>
            <a:r>
              <a:rPr lang="en-GB" sz="3200" b="1" dirty="0" smtClean="0">
                <a:solidFill>
                  <a:srgbClr val="FF0066"/>
                </a:solidFill>
              </a:rPr>
              <a:t> </a:t>
            </a:r>
            <a:r>
              <a:rPr lang="en-GB" sz="3200" dirty="0" smtClean="0">
                <a:solidFill>
                  <a:prstClr val="black"/>
                </a:solidFill>
              </a:rPr>
              <a:t>… </a:t>
            </a:r>
            <a:r>
              <a:rPr lang="en-GB" sz="3200" b="1" dirty="0" err="1">
                <a:solidFill>
                  <a:srgbClr val="FF0066"/>
                </a:solidFill>
              </a:rPr>
              <a:t>es</a:t>
            </a:r>
            <a:r>
              <a:rPr lang="en-GB" sz="3200" dirty="0" smtClean="0">
                <a:solidFill>
                  <a:prstClr val="black"/>
                </a:solidFill>
              </a:rPr>
              <a:t> </a:t>
            </a:r>
            <a:endParaRPr lang="en-GB" sz="3200" dirty="0">
              <a:solidFill>
                <a:prstClr val="black"/>
              </a:solidFill>
            </a:endParaRPr>
          </a:p>
        </p:txBody>
      </p:sp>
    </p:spTree>
    <p:extLst>
      <p:ext uri="{BB962C8B-B14F-4D97-AF65-F5344CB8AC3E}">
        <p14:creationId xmlns:p14="http://schemas.microsoft.com/office/powerpoint/2010/main" val="341610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t>
            </a:r>
            <a:r>
              <a:rPr lang="en-GB" dirty="0" err="1" smtClean="0"/>
              <a:t>Qué</a:t>
            </a:r>
            <a:r>
              <a:rPr lang="en-GB" dirty="0" smtClean="0"/>
              <a:t> </a:t>
            </a:r>
            <a:r>
              <a:rPr lang="en-GB" b="1" u="sng" dirty="0" smtClean="0">
                <a:solidFill>
                  <a:srgbClr val="FF0066"/>
                </a:solidFill>
              </a:rPr>
              <a:t>hay</a:t>
            </a:r>
            <a:r>
              <a:rPr lang="en-GB" dirty="0" smtClean="0"/>
              <a:t> </a:t>
            </a:r>
            <a:r>
              <a:rPr lang="en-GB" dirty="0" err="1" smtClean="0"/>
              <a:t>en</a:t>
            </a:r>
            <a:r>
              <a:rPr lang="en-GB" dirty="0" smtClean="0"/>
              <a:t> Bilbao? </a:t>
            </a:r>
            <a:r>
              <a:rPr lang="en-GB" dirty="0" err="1" smtClean="0"/>
              <a:t>Apunta</a:t>
            </a:r>
            <a:r>
              <a:rPr lang="en-GB" dirty="0" smtClean="0"/>
              <a:t> </a:t>
            </a:r>
            <a:r>
              <a:rPr lang="en-GB" dirty="0" err="1" smtClean="0"/>
              <a:t>en</a:t>
            </a:r>
            <a:r>
              <a:rPr lang="en-GB" dirty="0" smtClean="0"/>
              <a:t> </a:t>
            </a:r>
            <a:r>
              <a:rPr lang="en-GB" dirty="0" err="1" smtClean="0"/>
              <a:t>inglés</a:t>
            </a:r>
            <a:r>
              <a:rPr lang="en-GB" dirty="0" smtClean="0"/>
              <a:t>.</a:t>
            </a:r>
            <a:endParaRPr lang="en-GB" dirty="0"/>
          </a:p>
        </p:txBody>
      </p:sp>
      <p:pic>
        <p:nvPicPr>
          <p:cNvPr id="4" name="Turismo en Bilbao- espectaculares planos de una ciudad que es mucho más que el Guggenheim.">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692150" y="1600200"/>
            <a:ext cx="7993063" cy="4495800"/>
          </a:xfrm>
        </p:spPr>
      </p:pic>
    </p:spTree>
    <p:extLst>
      <p:ext uri="{BB962C8B-B14F-4D97-AF65-F5344CB8AC3E}">
        <p14:creationId xmlns:p14="http://schemas.microsoft.com/office/powerpoint/2010/main" val="3274274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a:t>
            </a:r>
            <a:r>
              <a:rPr lang="en-GB" dirty="0" err="1" smtClean="0"/>
              <a:t>Qué</a:t>
            </a:r>
            <a:r>
              <a:rPr lang="en-GB" dirty="0" smtClean="0"/>
              <a:t> hay </a:t>
            </a:r>
            <a:r>
              <a:rPr lang="en-GB" dirty="0" err="1" smtClean="0"/>
              <a:t>en</a:t>
            </a:r>
            <a:r>
              <a:rPr lang="en-GB" dirty="0" smtClean="0"/>
              <a:t> el video?</a:t>
            </a:r>
            <a:endParaRPr lang="en-GB" dirty="0"/>
          </a:p>
        </p:txBody>
      </p:sp>
      <p:sp>
        <p:nvSpPr>
          <p:cNvPr id="6" name="Content Placeholder 5"/>
          <p:cNvSpPr>
            <a:spLocks noGrp="1"/>
          </p:cNvSpPr>
          <p:nvPr>
            <p:ph sz="quarter" idx="2"/>
          </p:nvPr>
        </p:nvSpPr>
        <p:spPr/>
        <p:txBody>
          <a:bodyPr/>
          <a:lstStyle/>
          <a:p>
            <a:endParaRPr lang="en-GB"/>
          </a:p>
        </p:txBody>
      </p:sp>
      <p:sp>
        <p:nvSpPr>
          <p:cNvPr id="8" name="Content Placeholder 7"/>
          <p:cNvSpPr>
            <a:spLocks noGrp="1"/>
          </p:cNvSpPr>
          <p:nvPr>
            <p:ph sz="quarter" idx="4"/>
          </p:nvPr>
        </p:nvSpPr>
        <p:spPr/>
        <p:txBody>
          <a:bodyPr/>
          <a:lstStyle/>
          <a:p>
            <a:endParaRPr lang="en-GB"/>
          </a:p>
        </p:txBody>
      </p:sp>
      <p:sp>
        <p:nvSpPr>
          <p:cNvPr id="5" name="Text Placeholder 4"/>
          <p:cNvSpPr>
            <a:spLocks noGrp="1"/>
          </p:cNvSpPr>
          <p:nvPr>
            <p:ph type="body" sz="quarter" idx="1"/>
          </p:nvPr>
        </p:nvSpPr>
        <p:spPr/>
        <p:txBody>
          <a:bodyPr/>
          <a:lstStyle/>
          <a:p>
            <a:r>
              <a:rPr lang="en-GB" dirty="0" smtClean="0"/>
              <a:t>singular (a)</a:t>
            </a:r>
            <a:endParaRPr lang="en-GB" dirty="0"/>
          </a:p>
        </p:txBody>
      </p:sp>
      <p:sp>
        <p:nvSpPr>
          <p:cNvPr id="7" name="Text Placeholder 6"/>
          <p:cNvSpPr>
            <a:spLocks noGrp="1"/>
          </p:cNvSpPr>
          <p:nvPr>
            <p:ph type="body" sz="quarter" idx="3"/>
          </p:nvPr>
        </p:nvSpPr>
        <p:spPr/>
        <p:txBody>
          <a:bodyPr/>
          <a:lstStyle/>
          <a:p>
            <a:r>
              <a:rPr lang="en-GB" dirty="0" smtClean="0"/>
              <a:t>plural (some)</a:t>
            </a:r>
            <a:endParaRPr lang="en-GB" dirty="0"/>
          </a:p>
        </p:txBody>
      </p:sp>
    </p:spTree>
    <p:extLst>
      <p:ext uri="{BB962C8B-B14F-4D97-AF65-F5344CB8AC3E}">
        <p14:creationId xmlns:p14="http://schemas.microsoft.com/office/powerpoint/2010/main" val="494904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06001" y="1779373"/>
            <a:ext cx="8582543" cy="2554545"/>
          </a:xfrm>
          <a:prstGeom prst="rect">
            <a:avLst/>
          </a:prstGeom>
          <a:noFill/>
        </p:spPr>
        <p:txBody>
          <a:bodyPr wrap="square" rtlCol="0">
            <a:spAutoFit/>
          </a:bodyPr>
          <a:lstStyle/>
          <a:p>
            <a:pPr algn="ctr"/>
            <a:r>
              <a:rPr lang="en-GB" sz="4000" dirty="0" smtClean="0">
                <a:solidFill>
                  <a:srgbClr val="FF3399"/>
                </a:solidFill>
              </a:rPr>
              <a:t>What</a:t>
            </a:r>
            <a:r>
              <a:rPr lang="en-GB" sz="4000" dirty="0" smtClean="0"/>
              <a:t> is the level of motivation for language learning of pupils in England? </a:t>
            </a:r>
            <a:br>
              <a:rPr lang="en-GB" sz="4000" dirty="0" smtClean="0"/>
            </a:br>
            <a:r>
              <a:rPr lang="en-GB" sz="4000" i="1" dirty="0" smtClean="0"/>
              <a:t>(as expressed by the participation rates at KS4 and beyond)</a:t>
            </a:r>
            <a:endParaRPr lang="en-GB" sz="4000" i="1" dirty="0"/>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25004"/>
            <a:ext cx="1341706" cy="950643"/>
          </a:xfrm>
          <a:prstGeom prst="rect">
            <a:avLst/>
          </a:prstGeom>
        </p:spPr>
      </p:pic>
    </p:spTree>
    <p:extLst>
      <p:ext uri="{BB962C8B-B14F-4D97-AF65-F5344CB8AC3E}">
        <p14:creationId xmlns:p14="http://schemas.microsoft.com/office/powerpoint/2010/main" val="19936051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¡A </a:t>
            </a:r>
            <a:r>
              <a:rPr lang="en-GB" dirty="0" err="1" smtClean="0"/>
              <a:t>los</a:t>
            </a:r>
            <a:r>
              <a:rPr lang="en-GB" dirty="0" smtClean="0"/>
              <a:t> </a:t>
            </a:r>
            <a:r>
              <a:rPr lang="en-GB" dirty="0" err="1" smtClean="0"/>
              <a:t>diccionarios</a:t>
            </a:r>
            <a:r>
              <a:rPr lang="en-GB" dirty="0" smtClean="0"/>
              <a:t>!</a:t>
            </a:r>
            <a:endParaRPr lang="en-GB" dirty="0"/>
          </a:p>
        </p:txBody>
      </p:sp>
      <p:pic>
        <p:nvPicPr>
          <p:cNvPr id="10" name="Picture 9"/>
          <p:cNvPicPr>
            <a:picLocks noChangeAspect="1"/>
          </p:cNvPicPr>
          <p:nvPr/>
        </p:nvPicPr>
        <p:blipFill>
          <a:blip r:embed="rId2"/>
          <a:stretch>
            <a:fillRect/>
          </a:stretch>
        </p:blipFill>
        <p:spPr>
          <a:xfrm>
            <a:off x="7120953" y="331658"/>
            <a:ext cx="1866900" cy="2857500"/>
          </a:xfrm>
          <a:prstGeom prst="rect">
            <a:avLst/>
          </a:prstGeom>
        </p:spPr>
      </p:pic>
      <p:pic>
        <p:nvPicPr>
          <p:cNvPr id="11" name="Picture 10"/>
          <p:cNvPicPr>
            <a:picLocks noChangeAspect="1"/>
          </p:cNvPicPr>
          <p:nvPr/>
        </p:nvPicPr>
        <p:blipFill>
          <a:blip r:embed="rId3"/>
          <a:stretch>
            <a:fillRect/>
          </a:stretch>
        </p:blipFill>
        <p:spPr>
          <a:xfrm>
            <a:off x="372724" y="1760408"/>
            <a:ext cx="4591050" cy="2409825"/>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113479" y="4243129"/>
            <a:ext cx="3718966" cy="2479311"/>
          </a:xfrm>
          <a:prstGeom prst="rect">
            <a:avLst/>
          </a:prstGeom>
        </p:spPr>
      </p:pic>
      <p:sp>
        <p:nvSpPr>
          <p:cNvPr id="14" name="TextBox 13"/>
          <p:cNvSpPr txBox="1"/>
          <p:nvPr/>
        </p:nvSpPr>
        <p:spPr>
          <a:xfrm>
            <a:off x="1675869" y="4367011"/>
            <a:ext cx="2169461" cy="369332"/>
          </a:xfrm>
          <a:prstGeom prst="rect">
            <a:avLst/>
          </a:prstGeom>
          <a:noFill/>
        </p:spPr>
        <p:txBody>
          <a:bodyPr wrap="square" rtlCol="0">
            <a:spAutoFit/>
          </a:bodyPr>
          <a:lstStyle/>
          <a:p>
            <a:r>
              <a:rPr lang="en-GB" u="sng" dirty="0" smtClean="0">
                <a:solidFill>
                  <a:prstClr val="black"/>
                </a:solidFill>
              </a:rPr>
              <a:t>jueves,19 de </a:t>
            </a:r>
            <a:r>
              <a:rPr lang="en-GB" u="sng" dirty="0" err="1" smtClean="0">
                <a:solidFill>
                  <a:prstClr val="black"/>
                </a:solidFill>
              </a:rPr>
              <a:t>abril</a:t>
            </a:r>
            <a:endParaRPr lang="en-GB" u="sng" dirty="0">
              <a:solidFill>
                <a:prstClr val="black"/>
              </a:solidFill>
            </a:endParaRPr>
          </a:p>
        </p:txBody>
      </p:sp>
      <p:sp>
        <p:nvSpPr>
          <p:cNvPr id="16" name="TextBox 15"/>
          <p:cNvSpPr txBox="1"/>
          <p:nvPr/>
        </p:nvSpPr>
        <p:spPr>
          <a:xfrm>
            <a:off x="1746004" y="4690804"/>
            <a:ext cx="2169461" cy="369332"/>
          </a:xfrm>
          <a:prstGeom prst="rect">
            <a:avLst/>
          </a:prstGeom>
          <a:noFill/>
        </p:spPr>
        <p:txBody>
          <a:bodyPr wrap="square" rtlCol="0">
            <a:spAutoFit/>
          </a:bodyPr>
          <a:lstStyle/>
          <a:p>
            <a:r>
              <a:rPr lang="en-GB" u="sng" dirty="0" smtClean="0">
                <a:solidFill>
                  <a:prstClr val="black"/>
                </a:solidFill>
              </a:rPr>
              <a:t>¿</a:t>
            </a:r>
            <a:r>
              <a:rPr lang="en-GB" u="sng" dirty="0" err="1" smtClean="0">
                <a:solidFill>
                  <a:prstClr val="black"/>
                </a:solidFill>
              </a:rPr>
              <a:t>Qué</a:t>
            </a:r>
            <a:r>
              <a:rPr lang="en-GB" u="sng" dirty="0" smtClean="0">
                <a:solidFill>
                  <a:prstClr val="black"/>
                </a:solidFill>
              </a:rPr>
              <a:t> hay </a:t>
            </a:r>
            <a:r>
              <a:rPr lang="en-GB" u="sng" dirty="0" err="1" smtClean="0">
                <a:solidFill>
                  <a:prstClr val="black"/>
                </a:solidFill>
              </a:rPr>
              <a:t>en</a:t>
            </a:r>
            <a:r>
              <a:rPr lang="en-GB" u="sng" dirty="0" smtClean="0">
                <a:solidFill>
                  <a:prstClr val="black"/>
                </a:solidFill>
              </a:rPr>
              <a:t> Bilbao?</a:t>
            </a:r>
            <a:endParaRPr lang="en-GB" u="sng" dirty="0">
              <a:solidFill>
                <a:prstClr val="black"/>
              </a:solidFill>
            </a:endParaRPr>
          </a:p>
        </p:txBody>
      </p:sp>
      <p:graphicFrame>
        <p:nvGraphicFramePr>
          <p:cNvPr id="15" name="Table 14"/>
          <p:cNvGraphicFramePr>
            <a:graphicFrameLocks noGrp="1"/>
          </p:cNvGraphicFramePr>
          <p:nvPr>
            <p:extLst/>
          </p:nvPr>
        </p:nvGraphicFramePr>
        <p:xfrm>
          <a:off x="3772410" y="4508624"/>
          <a:ext cx="5291528" cy="2194560"/>
        </p:xfrm>
        <a:graphic>
          <a:graphicData uri="http://schemas.openxmlformats.org/drawingml/2006/table">
            <a:tbl>
              <a:tblPr firstRow="1" bandRow="1">
                <a:tableStyleId>{5940675A-B579-460E-94D1-54222C63F5DA}</a:tableStyleId>
              </a:tblPr>
              <a:tblGrid>
                <a:gridCol w="1309256"/>
                <a:gridCol w="2014663"/>
                <a:gridCol w="1967609"/>
              </a:tblGrid>
              <a:tr h="185721">
                <a:tc>
                  <a:txBody>
                    <a:bodyPr/>
                    <a:lstStyle/>
                    <a:p>
                      <a:endParaRPr lang="en-GB" dirty="0"/>
                    </a:p>
                  </a:txBody>
                  <a:tcPr/>
                </a:tc>
                <a:tc>
                  <a:txBody>
                    <a:bodyPr/>
                    <a:lstStyle/>
                    <a:p>
                      <a:pPr algn="ctr"/>
                      <a:r>
                        <a:rPr lang="en-GB" dirty="0" smtClean="0"/>
                        <a:t>singular (a)</a:t>
                      </a:r>
                      <a:endParaRPr lang="en-GB" dirty="0"/>
                    </a:p>
                  </a:txBody>
                  <a:tcPr/>
                </a:tc>
                <a:tc>
                  <a:txBody>
                    <a:bodyPr/>
                    <a:lstStyle/>
                    <a:p>
                      <a:pPr algn="ctr"/>
                      <a:r>
                        <a:rPr lang="en-GB" dirty="0" smtClean="0"/>
                        <a:t>plural (some)</a:t>
                      </a:r>
                      <a:endParaRPr lang="en-GB" dirty="0"/>
                    </a:p>
                  </a:txBody>
                  <a:tcPr/>
                </a:tc>
              </a:tr>
              <a:tr h="464302">
                <a:tc>
                  <a:txBody>
                    <a:bodyPr/>
                    <a:lstStyle/>
                    <a:p>
                      <a:pPr algn="ctr"/>
                      <a:r>
                        <a:rPr lang="en-GB" dirty="0" err="1" smtClean="0"/>
                        <a:t>masculino</a:t>
                      </a:r>
                      <a:endParaRPr lang="en-GB"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smtClean="0"/>
                        <a:t>un / </a:t>
                      </a:r>
                      <a:r>
                        <a:rPr lang="en-GB" b="1" dirty="0" err="1" smtClean="0"/>
                        <a:t>unos</a:t>
                      </a:r>
                      <a:endParaRPr lang="en-GB" b="1" dirty="0" smtClean="0"/>
                    </a:p>
                    <a:p>
                      <a:pPr algn="ctr"/>
                      <a:endParaRPr lang="en-GB" dirty="0"/>
                    </a:p>
                  </a:txBody>
                  <a:tcPr anchor="ctr"/>
                </a:tc>
                <a:tc>
                  <a:txBody>
                    <a:bodyPr/>
                    <a:lstStyle/>
                    <a:p>
                      <a:endParaRPr lang="en-GB" dirty="0"/>
                    </a:p>
                  </a:txBody>
                  <a:tcPr anchor="ctr"/>
                </a:tc>
                <a:tc>
                  <a:txBody>
                    <a:bodyPr/>
                    <a:lstStyle/>
                    <a:p>
                      <a:endParaRPr lang="en-GB" dirty="0"/>
                    </a:p>
                  </a:txBody>
                  <a:tcPr anchor="ctr"/>
                </a:tc>
              </a:tr>
              <a:tr h="464302">
                <a:tc>
                  <a:txBody>
                    <a:bodyPr/>
                    <a:lstStyle/>
                    <a:p>
                      <a:pPr algn="ctr"/>
                      <a:r>
                        <a:rPr lang="en-GB" dirty="0" err="1" smtClean="0"/>
                        <a:t>femenino</a:t>
                      </a:r>
                      <a:endParaRPr lang="en-GB" dirty="0" smtClean="0"/>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smtClean="0"/>
                        <a:t>una</a:t>
                      </a:r>
                      <a:r>
                        <a:rPr lang="en-GB" b="1" dirty="0" smtClean="0"/>
                        <a:t> / </a:t>
                      </a:r>
                      <a:r>
                        <a:rPr lang="en-GB" b="1" dirty="0" err="1" smtClean="0"/>
                        <a:t>unas</a:t>
                      </a:r>
                      <a:endParaRPr lang="en-GB" b="1" dirty="0" smtClean="0"/>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smtClean="0"/>
                    </a:p>
                  </a:txBody>
                  <a:tcPr anchor="ctr"/>
                </a:tc>
                <a:tc>
                  <a:txBody>
                    <a:bodyPr/>
                    <a:lstStyle/>
                    <a:p>
                      <a:endParaRPr lang="en-GB" dirty="0"/>
                    </a:p>
                  </a:txBody>
                  <a:tcPr anchor="ctr"/>
                </a:tc>
                <a:tc>
                  <a:txBody>
                    <a:bodyPr/>
                    <a:lstStyle/>
                    <a:p>
                      <a:endParaRPr lang="en-GB" dirty="0"/>
                    </a:p>
                  </a:txBody>
                  <a:tcPr anchor="ctr"/>
                </a:tc>
              </a:tr>
            </a:tbl>
          </a:graphicData>
        </a:graphic>
      </p:graphicFrame>
      <p:pic>
        <p:nvPicPr>
          <p:cNvPr id="17" name="Picture 16"/>
          <p:cNvPicPr>
            <a:picLocks noChangeAspect="1"/>
          </p:cNvPicPr>
          <p:nvPr/>
        </p:nvPicPr>
        <p:blipFill>
          <a:blip r:embed="rId5"/>
          <a:stretch>
            <a:fillRect/>
          </a:stretch>
        </p:blipFill>
        <p:spPr>
          <a:xfrm>
            <a:off x="348685" y="1602431"/>
            <a:ext cx="6513604" cy="1986211"/>
          </a:xfrm>
          <a:prstGeom prst="rect">
            <a:avLst/>
          </a:prstGeom>
        </p:spPr>
      </p:pic>
      <p:sp>
        <p:nvSpPr>
          <p:cNvPr id="18" name="TextBox 17"/>
          <p:cNvSpPr txBox="1"/>
          <p:nvPr/>
        </p:nvSpPr>
        <p:spPr>
          <a:xfrm>
            <a:off x="5141626" y="4875470"/>
            <a:ext cx="1720663" cy="584775"/>
          </a:xfrm>
          <a:prstGeom prst="rect">
            <a:avLst/>
          </a:prstGeom>
          <a:noFill/>
        </p:spPr>
        <p:txBody>
          <a:bodyPr wrap="square" rtlCol="0">
            <a:spAutoFit/>
          </a:bodyPr>
          <a:lstStyle/>
          <a:p>
            <a:pPr algn="ctr"/>
            <a:r>
              <a:rPr lang="en-GB" sz="3200" b="1" dirty="0" smtClean="0">
                <a:solidFill>
                  <a:srgbClr val="0070C0"/>
                </a:solidFill>
              </a:rPr>
              <a:t>un </a:t>
            </a:r>
            <a:r>
              <a:rPr lang="en-GB" sz="3200" b="1" dirty="0" err="1" smtClean="0">
                <a:solidFill>
                  <a:srgbClr val="0070C0"/>
                </a:solidFill>
              </a:rPr>
              <a:t>río</a:t>
            </a:r>
            <a:endParaRPr lang="en-GB" sz="3200" b="1" dirty="0">
              <a:solidFill>
                <a:srgbClr val="0070C0"/>
              </a:solidFill>
            </a:endParaRPr>
          </a:p>
        </p:txBody>
      </p:sp>
      <p:graphicFrame>
        <p:nvGraphicFramePr>
          <p:cNvPr id="19" name="Table 18"/>
          <p:cNvGraphicFramePr>
            <a:graphicFrameLocks noGrp="1"/>
          </p:cNvGraphicFramePr>
          <p:nvPr>
            <p:extLst/>
          </p:nvPr>
        </p:nvGraphicFramePr>
        <p:xfrm>
          <a:off x="1746005" y="5074732"/>
          <a:ext cx="1371951" cy="1401018"/>
        </p:xfrm>
        <a:graphic>
          <a:graphicData uri="http://schemas.openxmlformats.org/drawingml/2006/table">
            <a:tbl>
              <a:tblPr firstRow="1" bandRow="1">
                <a:tableStyleId>{5940675A-B579-460E-94D1-54222C63F5DA}</a:tableStyleId>
              </a:tblPr>
              <a:tblGrid>
                <a:gridCol w="457317"/>
                <a:gridCol w="457317"/>
                <a:gridCol w="457317"/>
              </a:tblGrid>
              <a:tr h="238810">
                <a:tc>
                  <a:txBody>
                    <a:bodyPr/>
                    <a:lstStyle/>
                    <a:p>
                      <a:endParaRPr lang="en-GB" sz="400" dirty="0"/>
                    </a:p>
                  </a:txBody>
                  <a:tcPr/>
                </a:tc>
                <a:tc>
                  <a:txBody>
                    <a:bodyPr/>
                    <a:lstStyle/>
                    <a:p>
                      <a:endParaRPr lang="en-GB" sz="400" dirty="0"/>
                    </a:p>
                  </a:txBody>
                  <a:tcPr/>
                </a:tc>
                <a:tc>
                  <a:txBody>
                    <a:bodyPr/>
                    <a:lstStyle/>
                    <a:p>
                      <a:endParaRPr lang="en-GB" sz="400" dirty="0"/>
                    </a:p>
                  </a:txBody>
                  <a:tcPr/>
                </a:tc>
              </a:tr>
              <a:tr h="581104">
                <a:tc>
                  <a:txBody>
                    <a:bodyPr/>
                    <a:lstStyle/>
                    <a:p>
                      <a:r>
                        <a:rPr lang="en-GB" sz="500" dirty="0" err="1" smtClean="0"/>
                        <a:t>masculino</a:t>
                      </a:r>
                      <a:endParaRPr lang="en-GB" sz="500" dirty="0" smtClean="0"/>
                    </a:p>
                    <a:p>
                      <a:r>
                        <a:rPr lang="en-GB" sz="500" dirty="0" smtClean="0"/>
                        <a:t>un / </a:t>
                      </a:r>
                      <a:r>
                        <a:rPr lang="en-GB" sz="500" dirty="0" err="1" smtClean="0"/>
                        <a:t>unos</a:t>
                      </a:r>
                      <a:endParaRPr lang="en-GB" sz="500" dirty="0" smtClean="0"/>
                    </a:p>
                    <a:p>
                      <a:endParaRPr lang="en-GB" dirty="0"/>
                    </a:p>
                  </a:txBody>
                  <a:tcPr/>
                </a:tc>
                <a:tc>
                  <a:txBody>
                    <a:bodyPr/>
                    <a:lstStyle/>
                    <a:p>
                      <a:endParaRPr lang="en-GB"/>
                    </a:p>
                  </a:txBody>
                  <a:tcPr/>
                </a:tc>
                <a:tc>
                  <a:txBody>
                    <a:bodyPr/>
                    <a:lstStyle/>
                    <a:p>
                      <a:endParaRPr lang="en-GB" dirty="0"/>
                    </a:p>
                  </a:txBody>
                  <a:tcPr/>
                </a:tc>
              </a:tr>
              <a:tr h="581104">
                <a:tc>
                  <a:txBody>
                    <a:bodyPr/>
                    <a:lstStyle/>
                    <a:p>
                      <a:pPr algn="ctr"/>
                      <a:r>
                        <a:rPr lang="en-GB" sz="500" dirty="0" err="1" smtClean="0"/>
                        <a:t>femenino</a:t>
                      </a:r>
                      <a:endParaRPr lang="en-GB" sz="500" dirty="0" smtClean="0"/>
                    </a:p>
                    <a:p>
                      <a:pPr algn="ctr"/>
                      <a:r>
                        <a:rPr lang="en-GB" sz="500" dirty="0" err="1" smtClean="0"/>
                        <a:t>una</a:t>
                      </a:r>
                      <a:r>
                        <a:rPr lang="en-GB" sz="500" dirty="0" smtClean="0"/>
                        <a:t> / </a:t>
                      </a:r>
                      <a:r>
                        <a:rPr lang="en-GB" sz="500" dirty="0" err="1" smtClean="0"/>
                        <a:t>unas</a:t>
                      </a:r>
                      <a:endParaRPr lang="en-GB" sz="500" dirty="0" smtClean="0"/>
                    </a:p>
                    <a:p>
                      <a:pPr algn="ctr"/>
                      <a:endParaRPr lang="en-GB" sz="300" dirty="0" smtClean="0"/>
                    </a:p>
                  </a:txBody>
                  <a:tcPr/>
                </a:tc>
                <a:tc>
                  <a:txBody>
                    <a:bodyPr/>
                    <a:lstStyle/>
                    <a:p>
                      <a:endParaRPr lang="en-GB"/>
                    </a:p>
                  </a:txBody>
                  <a:tcPr/>
                </a:tc>
                <a:tc>
                  <a:txBody>
                    <a:bodyPr/>
                    <a:lstStyle/>
                    <a:p>
                      <a:endParaRPr lang="en-GB" dirty="0"/>
                    </a:p>
                  </a:txBody>
                  <a:tcPr/>
                </a:tc>
              </a:tr>
            </a:tbl>
          </a:graphicData>
        </a:graphic>
      </p:graphicFrame>
    </p:spTree>
    <p:extLst>
      <p:ext uri="{BB962C8B-B14F-4D97-AF65-F5344CB8AC3E}">
        <p14:creationId xmlns:p14="http://schemas.microsoft.com/office/powerpoint/2010/main" val="165152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5455" y="101603"/>
            <a:ext cx="4787735" cy="6625771"/>
          </a:xfrm>
          <a:prstGeom prst="rect">
            <a:avLst/>
          </a:prstGeom>
        </p:spPr>
      </p:pic>
    </p:spTree>
    <p:extLst>
      <p:ext uri="{BB962C8B-B14F-4D97-AF65-F5344CB8AC3E}">
        <p14:creationId xmlns:p14="http://schemas.microsoft.com/office/powerpoint/2010/main" val="26889056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68363" y="4801394"/>
            <a:ext cx="2380344" cy="1785258"/>
            <a:chOff x="168363" y="4801394"/>
            <a:chExt cx="2380344" cy="1785258"/>
          </a:xfrm>
        </p:grpSpPr>
        <p:pic>
          <p:nvPicPr>
            <p:cNvPr id="3" name="Picture 2"/>
            <p:cNvPicPr>
              <a:picLocks noChangeAspect="1"/>
            </p:cNvPicPr>
            <p:nvPr/>
          </p:nvPicPr>
          <p:blipFill>
            <a:blip r:embed="rId2"/>
            <a:stretch>
              <a:fillRect/>
            </a:stretch>
          </p:blipFill>
          <p:spPr>
            <a:xfrm>
              <a:off x="168363" y="4801394"/>
              <a:ext cx="2380344" cy="1785258"/>
            </a:xfrm>
            <a:prstGeom prst="rect">
              <a:avLst/>
            </a:prstGeom>
          </p:spPr>
        </p:pic>
        <p:sp>
          <p:nvSpPr>
            <p:cNvPr id="4" name="TextBox 3"/>
            <p:cNvSpPr txBox="1"/>
            <p:nvPr/>
          </p:nvSpPr>
          <p:spPr>
            <a:xfrm>
              <a:off x="168363" y="5940321"/>
              <a:ext cx="2380344" cy="646331"/>
            </a:xfrm>
            <a:prstGeom prst="rect">
              <a:avLst/>
            </a:prstGeom>
            <a:noFill/>
          </p:spPr>
          <p:txBody>
            <a:bodyPr wrap="square" rtlCol="0">
              <a:spAutoFit/>
            </a:bodyPr>
            <a:lstStyle/>
            <a:p>
              <a:pPr algn="ctr"/>
              <a:r>
                <a:rPr lang="en-GB" dirty="0" err="1" smtClean="0">
                  <a:solidFill>
                    <a:prstClr val="white"/>
                  </a:solidFill>
                </a:rPr>
                <a:t>En</a:t>
              </a:r>
              <a:r>
                <a:rPr lang="en-GB" dirty="0" smtClean="0">
                  <a:solidFill>
                    <a:prstClr val="white"/>
                  </a:solidFill>
                </a:rPr>
                <a:t> Bilbao hay </a:t>
              </a:r>
              <a:r>
                <a:rPr lang="en-GB" b="1" u="sng" dirty="0" smtClean="0">
                  <a:solidFill>
                    <a:prstClr val="white"/>
                  </a:solidFill>
                </a:rPr>
                <a:t>un </a:t>
              </a:r>
              <a:r>
                <a:rPr lang="en-GB" b="1" u="sng" dirty="0" err="1" smtClean="0">
                  <a:solidFill>
                    <a:prstClr val="white"/>
                  </a:solidFill>
                </a:rPr>
                <a:t>río</a:t>
              </a:r>
              <a:r>
                <a:rPr lang="en-GB" b="1" u="sng" dirty="0" smtClean="0">
                  <a:solidFill>
                    <a:prstClr val="white"/>
                  </a:solidFill>
                </a:rPr>
                <a:t> </a:t>
              </a:r>
              <a:r>
                <a:rPr lang="en-GB" dirty="0" smtClean="0">
                  <a:solidFill>
                    <a:prstClr val="white"/>
                  </a:solidFill>
                </a:rPr>
                <a:t>que se llama </a:t>
              </a:r>
              <a:r>
                <a:rPr lang="en-GB" dirty="0" err="1" smtClean="0">
                  <a:solidFill>
                    <a:prstClr val="white"/>
                  </a:solidFill>
                </a:rPr>
                <a:t>Nervión</a:t>
              </a:r>
              <a:r>
                <a:rPr lang="en-GB" dirty="0" smtClean="0">
                  <a:solidFill>
                    <a:prstClr val="white"/>
                  </a:solidFill>
                </a:rPr>
                <a:t>.</a:t>
              </a:r>
              <a:endParaRPr lang="en-GB" dirty="0">
                <a:solidFill>
                  <a:prstClr val="white"/>
                </a:solidFill>
              </a:endParaRPr>
            </a:p>
          </p:txBody>
        </p:sp>
      </p:grpSp>
      <p:grpSp>
        <p:nvGrpSpPr>
          <p:cNvPr id="35" name="Group 34"/>
          <p:cNvGrpSpPr/>
          <p:nvPr/>
        </p:nvGrpSpPr>
        <p:grpSpPr>
          <a:xfrm>
            <a:off x="2962491" y="4892928"/>
            <a:ext cx="2680790" cy="1817785"/>
            <a:chOff x="2870158" y="4801394"/>
            <a:chExt cx="2680790" cy="1817785"/>
          </a:xfrm>
        </p:grpSpPr>
        <p:pic>
          <p:nvPicPr>
            <p:cNvPr id="5" name="Picture 4"/>
            <p:cNvPicPr>
              <a:picLocks noChangeAspect="1"/>
            </p:cNvPicPr>
            <p:nvPr/>
          </p:nvPicPr>
          <p:blipFill>
            <a:blip r:embed="rId3"/>
            <a:stretch>
              <a:fillRect/>
            </a:stretch>
          </p:blipFill>
          <p:spPr>
            <a:xfrm>
              <a:off x="2870159" y="4801394"/>
              <a:ext cx="2680789" cy="1787193"/>
            </a:xfrm>
            <a:prstGeom prst="rect">
              <a:avLst/>
            </a:prstGeom>
          </p:spPr>
        </p:pic>
        <p:sp>
          <p:nvSpPr>
            <p:cNvPr id="6" name="TextBox 5"/>
            <p:cNvSpPr txBox="1"/>
            <p:nvPr/>
          </p:nvSpPr>
          <p:spPr>
            <a:xfrm>
              <a:off x="2870158" y="5911293"/>
              <a:ext cx="2680789" cy="707886"/>
            </a:xfrm>
            <a:prstGeom prst="rect">
              <a:avLst/>
            </a:prstGeom>
            <a:noFill/>
          </p:spPr>
          <p:txBody>
            <a:bodyPr wrap="square" rtlCol="0">
              <a:spAutoFit/>
            </a:bodyPr>
            <a:lstStyle/>
            <a:p>
              <a:r>
                <a:rPr lang="en-GB" sz="2000" dirty="0" err="1" smtClean="0">
                  <a:solidFill>
                    <a:prstClr val="white"/>
                  </a:solidFill>
                </a:rPr>
                <a:t>También</a:t>
              </a:r>
              <a:r>
                <a:rPr lang="en-GB" sz="2000" dirty="0" smtClean="0">
                  <a:solidFill>
                    <a:prstClr val="white"/>
                  </a:solidFill>
                </a:rPr>
                <a:t> hay </a:t>
              </a:r>
              <a:r>
                <a:rPr lang="en-GB" sz="2000" b="1" u="sng" dirty="0" smtClean="0">
                  <a:solidFill>
                    <a:prstClr val="white"/>
                  </a:solidFill>
                </a:rPr>
                <a:t>un </a:t>
              </a:r>
              <a:r>
                <a:rPr lang="en-GB" sz="2000" b="1" u="sng" dirty="0" err="1" smtClean="0">
                  <a:solidFill>
                    <a:prstClr val="white"/>
                  </a:solidFill>
                </a:rPr>
                <a:t>puente</a:t>
              </a:r>
              <a:r>
                <a:rPr lang="en-GB" sz="2000" b="1" u="sng" dirty="0" smtClean="0">
                  <a:solidFill>
                    <a:prstClr val="white"/>
                  </a:solidFill>
                </a:rPr>
                <a:t> </a:t>
              </a:r>
              <a:r>
                <a:rPr lang="en-GB" sz="2000" dirty="0" err="1" smtClean="0">
                  <a:solidFill>
                    <a:prstClr val="white"/>
                  </a:solidFill>
                </a:rPr>
                <a:t>moderno</a:t>
              </a:r>
              <a:r>
                <a:rPr lang="en-GB" sz="2000" dirty="0" smtClean="0">
                  <a:solidFill>
                    <a:prstClr val="white"/>
                  </a:solidFill>
                </a:rPr>
                <a:t>.</a:t>
              </a:r>
              <a:endParaRPr lang="en-GB" sz="2000" dirty="0">
                <a:solidFill>
                  <a:prstClr val="white"/>
                </a:solidFill>
              </a:endParaRPr>
            </a:p>
          </p:txBody>
        </p:sp>
      </p:grpSp>
      <p:grpSp>
        <p:nvGrpSpPr>
          <p:cNvPr id="30" name="Group 29"/>
          <p:cNvGrpSpPr/>
          <p:nvPr/>
        </p:nvGrpSpPr>
        <p:grpSpPr>
          <a:xfrm>
            <a:off x="124821" y="163804"/>
            <a:ext cx="2680789" cy="1438275"/>
            <a:chOff x="124821" y="163804"/>
            <a:chExt cx="2680789" cy="1438275"/>
          </a:xfrm>
        </p:grpSpPr>
        <p:pic>
          <p:nvPicPr>
            <p:cNvPr id="7" name="Picture 6"/>
            <p:cNvPicPr>
              <a:picLocks noChangeAspect="1"/>
            </p:cNvPicPr>
            <p:nvPr/>
          </p:nvPicPr>
          <p:blipFill>
            <a:blip r:embed="rId4"/>
            <a:stretch>
              <a:fillRect/>
            </a:stretch>
          </p:blipFill>
          <p:spPr>
            <a:xfrm>
              <a:off x="168363" y="163804"/>
              <a:ext cx="2557419" cy="1438275"/>
            </a:xfrm>
            <a:prstGeom prst="rect">
              <a:avLst/>
            </a:prstGeom>
          </p:spPr>
        </p:pic>
        <p:sp>
          <p:nvSpPr>
            <p:cNvPr id="8" name="TextBox 7"/>
            <p:cNvSpPr txBox="1"/>
            <p:nvPr/>
          </p:nvSpPr>
          <p:spPr>
            <a:xfrm>
              <a:off x="124821" y="882941"/>
              <a:ext cx="2680789" cy="707886"/>
            </a:xfrm>
            <a:prstGeom prst="rect">
              <a:avLst/>
            </a:prstGeom>
            <a:noFill/>
          </p:spPr>
          <p:txBody>
            <a:bodyPr wrap="square" rtlCol="0">
              <a:spAutoFit/>
            </a:bodyPr>
            <a:lstStyle/>
            <a:p>
              <a:r>
                <a:rPr lang="en-GB" sz="2000" dirty="0" err="1" smtClean="0">
                  <a:solidFill>
                    <a:prstClr val="white"/>
                  </a:solidFill>
                </a:rPr>
                <a:t>En</a:t>
              </a:r>
              <a:r>
                <a:rPr lang="en-GB" sz="2000" dirty="0" smtClean="0">
                  <a:solidFill>
                    <a:prstClr val="white"/>
                  </a:solidFill>
                </a:rPr>
                <a:t> Bilbao hay </a:t>
              </a:r>
              <a:r>
                <a:rPr lang="en-GB" sz="2000" b="1" u="sng" dirty="0" smtClean="0">
                  <a:solidFill>
                    <a:prstClr val="white"/>
                  </a:solidFill>
                </a:rPr>
                <a:t>un </a:t>
              </a:r>
              <a:r>
                <a:rPr lang="en-GB" sz="2000" b="1" u="sng" dirty="0" err="1" smtClean="0">
                  <a:solidFill>
                    <a:prstClr val="white"/>
                  </a:solidFill>
                </a:rPr>
                <a:t>museo</a:t>
              </a:r>
              <a:r>
                <a:rPr lang="en-GB" sz="2000" b="1" u="sng" dirty="0" smtClean="0">
                  <a:solidFill>
                    <a:prstClr val="white"/>
                  </a:solidFill>
                </a:rPr>
                <a:t> </a:t>
              </a:r>
              <a:r>
                <a:rPr lang="en-GB" sz="2000" dirty="0" err="1" smtClean="0">
                  <a:solidFill>
                    <a:prstClr val="white"/>
                  </a:solidFill>
                </a:rPr>
                <a:t>famoso</a:t>
              </a:r>
              <a:r>
                <a:rPr lang="en-GB" sz="2000" dirty="0" smtClean="0">
                  <a:solidFill>
                    <a:prstClr val="white"/>
                  </a:solidFill>
                </a:rPr>
                <a:t>…</a:t>
              </a:r>
              <a:endParaRPr lang="en-GB" sz="2000" dirty="0">
                <a:solidFill>
                  <a:prstClr val="white"/>
                </a:solidFill>
              </a:endParaRPr>
            </a:p>
          </p:txBody>
        </p:sp>
      </p:grpSp>
      <p:grpSp>
        <p:nvGrpSpPr>
          <p:cNvPr id="31" name="Group 30"/>
          <p:cNvGrpSpPr/>
          <p:nvPr/>
        </p:nvGrpSpPr>
        <p:grpSpPr>
          <a:xfrm>
            <a:off x="2805610" y="180039"/>
            <a:ext cx="6344793" cy="1410788"/>
            <a:chOff x="2805610" y="180039"/>
            <a:chExt cx="6344793" cy="1410788"/>
          </a:xfrm>
        </p:grpSpPr>
        <p:grpSp>
          <p:nvGrpSpPr>
            <p:cNvPr id="11" name="Group 10"/>
            <p:cNvGrpSpPr/>
            <p:nvPr/>
          </p:nvGrpSpPr>
          <p:grpSpPr>
            <a:xfrm>
              <a:off x="2849152" y="180039"/>
              <a:ext cx="6149705" cy="1410788"/>
              <a:chOff x="2849152" y="180039"/>
              <a:chExt cx="6643431" cy="1405803"/>
            </a:xfrm>
          </p:grpSpPr>
          <p:pic>
            <p:nvPicPr>
              <p:cNvPr id="9" name="Picture 8"/>
              <p:cNvPicPr>
                <a:picLocks noChangeAspect="1"/>
              </p:cNvPicPr>
              <p:nvPr/>
            </p:nvPicPr>
            <p:blipFill>
              <a:blip r:embed="rId5"/>
              <a:stretch>
                <a:fillRect/>
              </a:stretch>
            </p:blipFill>
            <p:spPr>
              <a:xfrm>
                <a:off x="5990047" y="180039"/>
                <a:ext cx="3502536" cy="1405803"/>
              </a:xfrm>
              <a:prstGeom prst="rect">
                <a:avLst/>
              </a:prstGeom>
            </p:spPr>
          </p:pic>
          <p:pic>
            <p:nvPicPr>
              <p:cNvPr id="10" name="Picture 9"/>
              <p:cNvPicPr>
                <a:picLocks noChangeAspect="1"/>
              </p:cNvPicPr>
              <p:nvPr/>
            </p:nvPicPr>
            <p:blipFill>
              <a:blip r:embed="rId6"/>
              <a:stretch>
                <a:fillRect/>
              </a:stretch>
            </p:blipFill>
            <p:spPr>
              <a:xfrm>
                <a:off x="2849152" y="180039"/>
                <a:ext cx="3140894" cy="1405803"/>
              </a:xfrm>
              <a:prstGeom prst="rect">
                <a:avLst/>
              </a:prstGeom>
            </p:spPr>
          </p:pic>
        </p:grpSp>
        <p:sp>
          <p:nvSpPr>
            <p:cNvPr id="12" name="TextBox 11"/>
            <p:cNvSpPr txBox="1"/>
            <p:nvPr/>
          </p:nvSpPr>
          <p:spPr>
            <a:xfrm>
              <a:off x="2805610" y="1159258"/>
              <a:ext cx="6344793" cy="400110"/>
            </a:xfrm>
            <a:prstGeom prst="rect">
              <a:avLst/>
            </a:prstGeom>
            <a:noFill/>
          </p:spPr>
          <p:txBody>
            <a:bodyPr wrap="square" rtlCol="0">
              <a:spAutoFit/>
            </a:bodyPr>
            <a:lstStyle/>
            <a:p>
              <a:r>
                <a:rPr lang="en-GB" sz="2000" dirty="0" err="1" smtClean="0">
                  <a:solidFill>
                    <a:prstClr val="white"/>
                  </a:solidFill>
                </a:rPr>
                <a:t>También</a:t>
              </a:r>
              <a:r>
                <a:rPr lang="en-GB" sz="2000" dirty="0" smtClean="0">
                  <a:solidFill>
                    <a:prstClr val="white"/>
                  </a:solidFill>
                </a:rPr>
                <a:t> hay </a:t>
              </a:r>
              <a:r>
                <a:rPr lang="en-GB" sz="2000" b="1" u="sng" dirty="0" smtClean="0">
                  <a:solidFill>
                    <a:prstClr val="white"/>
                  </a:solidFill>
                </a:rPr>
                <a:t>un </a:t>
              </a:r>
              <a:r>
                <a:rPr lang="en-GB" sz="2000" b="1" u="sng" dirty="0" err="1" smtClean="0">
                  <a:solidFill>
                    <a:prstClr val="white"/>
                  </a:solidFill>
                </a:rPr>
                <a:t>estadio</a:t>
              </a:r>
              <a:r>
                <a:rPr lang="en-GB" sz="2000" dirty="0">
                  <a:solidFill>
                    <a:prstClr val="white"/>
                  </a:solidFill>
                </a:rPr>
                <a:t> </a:t>
              </a:r>
              <a:r>
                <a:rPr lang="en-GB" sz="2000" dirty="0" smtClean="0">
                  <a:solidFill>
                    <a:prstClr val="white"/>
                  </a:solidFill>
                </a:rPr>
                <a:t>de </a:t>
              </a:r>
              <a:r>
                <a:rPr lang="en-GB" sz="2000" dirty="0" err="1" smtClean="0">
                  <a:solidFill>
                    <a:prstClr val="white"/>
                  </a:solidFill>
                </a:rPr>
                <a:t>fútbol</a:t>
              </a:r>
              <a:r>
                <a:rPr lang="en-GB" sz="2000" dirty="0" smtClean="0">
                  <a:solidFill>
                    <a:prstClr val="white"/>
                  </a:solidFill>
                </a:rPr>
                <a:t>…</a:t>
              </a:r>
              <a:endParaRPr lang="en-GB" sz="2000" dirty="0">
                <a:solidFill>
                  <a:prstClr val="white"/>
                </a:solidFill>
              </a:endParaRPr>
            </a:p>
          </p:txBody>
        </p:sp>
      </p:grpSp>
      <p:grpSp>
        <p:nvGrpSpPr>
          <p:cNvPr id="32" name="Group 31"/>
          <p:cNvGrpSpPr/>
          <p:nvPr/>
        </p:nvGrpSpPr>
        <p:grpSpPr>
          <a:xfrm>
            <a:off x="136675" y="1981237"/>
            <a:ext cx="2680789" cy="2649561"/>
            <a:chOff x="136675" y="1981237"/>
            <a:chExt cx="2680789" cy="2649561"/>
          </a:xfrm>
        </p:grpSpPr>
        <p:pic>
          <p:nvPicPr>
            <p:cNvPr id="13" name="Picture 12"/>
            <p:cNvPicPr>
              <a:picLocks noChangeAspect="1"/>
            </p:cNvPicPr>
            <p:nvPr/>
          </p:nvPicPr>
          <p:blipFill>
            <a:blip r:embed="rId7"/>
            <a:stretch>
              <a:fillRect/>
            </a:stretch>
          </p:blipFill>
          <p:spPr>
            <a:xfrm>
              <a:off x="136675" y="2023948"/>
              <a:ext cx="2589107" cy="1756277"/>
            </a:xfrm>
            <a:prstGeom prst="rect">
              <a:avLst/>
            </a:prstGeom>
          </p:spPr>
        </p:pic>
        <p:sp>
          <p:nvSpPr>
            <p:cNvPr id="14" name="TextBox 13"/>
            <p:cNvSpPr txBox="1"/>
            <p:nvPr/>
          </p:nvSpPr>
          <p:spPr>
            <a:xfrm>
              <a:off x="136675" y="3707468"/>
              <a:ext cx="2589107" cy="923330"/>
            </a:xfrm>
            <a:prstGeom prst="rect">
              <a:avLst/>
            </a:prstGeom>
            <a:solidFill>
              <a:schemeClr val="bg1"/>
            </a:solidFill>
          </p:spPr>
          <p:txBody>
            <a:bodyPr wrap="square" rtlCol="0">
              <a:spAutoFit/>
            </a:bodyPr>
            <a:lstStyle/>
            <a:p>
              <a:r>
                <a:rPr lang="en-GB" dirty="0" smtClean="0">
                  <a:solidFill>
                    <a:prstClr val="black"/>
                  </a:solidFill>
                </a:rPr>
                <a:t>Hay </a:t>
              </a:r>
              <a:r>
                <a:rPr lang="en-GB" b="1" u="sng" dirty="0" smtClean="0">
                  <a:solidFill>
                    <a:prstClr val="black"/>
                  </a:solidFill>
                </a:rPr>
                <a:t>un </a:t>
              </a:r>
              <a:r>
                <a:rPr lang="en-GB" b="1" u="sng" dirty="0" err="1" smtClean="0">
                  <a:solidFill>
                    <a:prstClr val="black"/>
                  </a:solidFill>
                </a:rPr>
                <a:t>polideportivo</a:t>
              </a:r>
              <a:r>
                <a:rPr lang="en-GB" b="1" u="sng" dirty="0" smtClean="0">
                  <a:solidFill>
                    <a:prstClr val="black"/>
                  </a:solidFill>
                </a:rPr>
                <a:t> </a:t>
              </a:r>
              <a:r>
                <a:rPr lang="en-GB" dirty="0" smtClean="0">
                  <a:solidFill>
                    <a:prstClr val="black"/>
                  </a:solidFill>
                </a:rPr>
                <a:t>que </a:t>
              </a:r>
              <a:r>
                <a:rPr lang="en-GB" dirty="0" err="1" smtClean="0">
                  <a:solidFill>
                    <a:prstClr val="black"/>
                  </a:solidFill>
                </a:rPr>
                <a:t>tiene</a:t>
              </a:r>
              <a:r>
                <a:rPr lang="en-GB" dirty="0" smtClean="0">
                  <a:solidFill>
                    <a:prstClr val="black"/>
                  </a:solidFill>
                </a:rPr>
                <a:t> </a:t>
              </a:r>
              <a:r>
                <a:rPr lang="en-GB" b="1" u="sng" dirty="0" err="1" smtClean="0">
                  <a:solidFill>
                    <a:prstClr val="black"/>
                  </a:solidFill>
                </a:rPr>
                <a:t>unas</a:t>
              </a:r>
              <a:r>
                <a:rPr lang="en-GB" b="1" u="sng" dirty="0" smtClean="0">
                  <a:solidFill>
                    <a:prstClr val="black"/>
                  </a:solidFill>
                </a:rPr>
                <a:t> </a:t>
              </a:r>
              <a:r>
                <a:rPr lang="en-GB" b="1" u="sng" dirty="0" err="1" smtClean="0">
                  <a:solidFill>
                    <a:prstClr val="black"/>
                  </a:solidFill>
                </a:rPr>
                <a:t>piscinas</a:t>
              </a:r>
              <a:r>
                <a:rPr lang="en-GB" dirty="0">
                  <a:solidFill>
                    <a:prstClr val="black"/>
                  </a:solidFill>
                </a:rPr>
                <a:t> </a:t>
              </a:r>
              <a:r>
                <a:rPr lang="en-GB" dirty="0" smtClean="0">
                  <a:solidFill>
                    <a:prstClr val="black"/>
                  </a:solidFill>
                </a:rPr>
                <a:t>y </a:t>
              </a:r>
              <a:r>
                <a:rPr lang="en-GB" b="1" u="sng" dirty="0" smtClean="0">
                  <a:solidFill>
                    <a:prstClr val="black"/>
                  </a:solidFill>
                </a:rPr>
                <a:t>un </a:t>
              </a:r>
              <a:r>
                <a:rPr lang="en-GB" b="1" u="sng" dirty="0" err="1" smtClean="0">
                  <a:solidFill>
                    <a:prstClr val="black"/>
                  </a:solidFill>
                </a:rPr>
                <a:t>gimnasio</a:t>
              </a:r>
              <a:r>
                <a:rPr lang="en-GB" b="1" u="sng" dirty="0" smtClean="0">
                  <a:solidFill>
                    <a:prstClr val="black"/>
                  </a:solidFill>
                </a:rPr>
                <a:t>.</a:t>
              </a:r>
              <a:endParaRPr lang="en-GB" dirty="0">
                <a:solidFill>
                  <a:prstClr val="black"/>
                </a:solidFill>
              </a:endParaRPr>
            </a:p>
          </p:txBody>
        </p:sp>
        <p:sp>
          <p:nvSpPr>
            <p:cNvPr id="15" name="Rectangle 14"/>
            <p:cNvSpPr/>
            <p:nvPr/>
          </p:nvSpPr>
          <p:spPr>
            <a:xfrm>
              <a:off x="1358410" y="1981237"/>
              <a:ext cx="1459054" cy="369332"/>
            </a:xfrm>
            <a:prstGeom prst="rect">
              <a:avLst/>
            </a:prstGeom>
          </p:spPr>
          <p:txBody>
            <a:bodyPr wrap="none">
              <a:spAutoFit/>
            </a:bodyPr>
            <a:lstStyle/>
            <a:p>
              <a:r>
                <a:rPr lang="en-GB" dirty="0">
                  <a:solidFill>
                    <a:prstClr val="black"/>
                  </a:solidFill>
                </a:rPr>
                <a:t>Bilbao Arena </a:t>
              </a:r>
            </a:p>
          </p:txBody>
        </p:sp>
      </p:grpSp>
      <p:grpSp>
        <p:nvGrpSpPr>
          <p:cNvPr id="37" name="Group 36"/>
          <p:cNvGrpSpPr/>
          <p:nvPr/>
        </p:nvGrpSpPr>
        <p:grpSpPr>
          <a:xfrm>
            <a:off x="2849152" y="1749750"/>
            <a:ext cx="2907469" cy="2937205"/>
            <a:chOff x="2849152" y="1749750"/>
            <a:chExt cx="2907469" cy="2937205"/>
          </a:xfrm>
        </p:grpSpPr>
        <p:pic>
          <p:nvPicPr>
            <p:cNvPr id="16" name="Picture 15"/>
            <p:cNvPicPr>
              <a:picLocks noChangeAspect="1"/>
            </p:cNvPicPr>
            <p:nvPr/>
          </p:nvPicPr>
          <p:blipFill>
            <a:blip r:embed="rId8"/>
            <a:stretch>
              <a:fillRect/>
            </a:stretch>
          </p:blipFill>
          <p:spPr>
            <a:xfrm>
              <a:off x="2849152" y="1749750"/>
              <a:ext cx="2907469" cy="2183245"/>
            </a:xfrm>
            <a:prstGeom prst="rect">
              <a:avLst/>
            </a:prstGeom>
          </p:spPr>
        </p:pic>
        <p:sp>
          <p:nvSpPr>
            <p:cNvPr id="17" name="TextBox 16"/>
            <p:cNvSpPr txBox="1"/>
            <p:nvPr/>
          </p:nvSpPr>
          <p:spPr>
            <a:xfrm>
              <a:off x="2849152" y="3486626"/>
              <a:ext cx="2907469" cy="1200329"/>
            </a:xfrm>
            <a:prstGeom prst="rect">
              <a:avLst/>
            </a:prstGeom>
            <a:solidFill>
              <a:schemeClr val="bg1"/>
            </a:solidFill>
          </p:spPr>
          <p:txBody>
            <a:bodyPr wrap="square" rtlCol="0">
              <a:spAutoFit/>
            </a:bodyPr>
            <a:lstStyle/>
            <a:p>
              <a:r>
                <a:rPr lang="en-GB" dirty="0" err="1" smtClean="0">
                  <a:solidFill>
                    <a:prstClr val="black"/>
                  </a:solidFill>
                </a:rPr>
                <a:t>También</a:t>
              </a:r>
              <a:r>
                <a:rPr lang="en-GB" dirty="0" smtClean="0">
                  <a:solidFill>
                    <a:prstClr val="black"/>
                  </a:solidFill>
                </a:rPr>
                <a:t> hay </a:t>
              </a:r>
              <a:r>
                <a:rPr lang="en-GB" b="1" u="sng" dirty="0" err="1" smtClean="0">
                  <a:solidFill>
                    <a:prstClr val="black"/>
                  </a:solidFill>
                </a:rPr>
                <a:t>muchos</a:t>
              </a:r>
              <a:r>
                <a:rPr lang="en-GB" b="1" u="sng" dirty="0" smtClean="0">
                  <a:solidFill>
                    <a:prstClr val="black"/>
                  </a:solidFill>
                </a:rPr>
                <a:t> </a:t>
              </a:r>
              <a:r>
                <a:rPr lang="en-GB" b="1" u="sng" dirty="0" err="1" smtClean="0">
                  <a:solidFill>
                    <a:prstClr val="black"/>
                  </a:solidFill>
                </a:rPr>
                <a:t>parques</a:t>
              </a:r>
              <a:r>
                <a:rPr lang="en-GB" dirty="0" smtClean="0">
                  <a:solidFill>
                    <a:prstClr val="black"/>
                  </a:solidFill>
                </a:rPr>
                <a:t>. </a:t>
              </a:r>
              <a:r>
                <a:rPr lang="en-GB" dirty="0">
                  <a:solidFill>
                    <a:prstClr val="black"/>
                  </a:solidFill>
                </a:rPr>
                <a:t>El </a:t>
              </a:r>
              <a:r>
                <a:rPr lang="en-GB" dirty="0" err="1">
                  <a:solidFill>
                    <a:prstClr val="black"/>
                  </a:solidFill>
                </a:rPr>
                <a:t>Parque</a:t>
              </a:r>
              <a:r>
                <a:rPr lang="en-GB" dirty="0">
                  <a:solidFill>
                    <a:prstClr val="black"/>
                  </a:solidFill>
                </a:rPr>
                <a:t> </a:t>
              </a:r>
              <a:r>
                <a:rPr lang="en-GB" dirty="0" err="1">
                  <a:solidFill>
                    <a:prstClr val="black"/>
                  </a:solidFill>
                </a:rPr>
                <a:t>Etxebarria</a:t>
              </a:r>
              <a:r>
                <a:rPr lang="en-GB" dirty="0">
                  <a:solidFill>
                    <a:prstClr val="black"/>
                  </a:solidFill>
                </a:rPr>
                <a:t> </a:t>
              </a:r>
              <a:r>
                <a:rPr lang="en-GB" dirty="0" err="1" smtClean="0">
                  <a:solidFill>
                    <a:prstClr val="black"/>
                  </a:solidFill>
                </a:rPr>
                <a:t>tiene</a:t>
              </a:r>
              <a:r>
                <a:rPr lang="en-GB" dirty="0" smtClean="0">
                  <a:solidFill>
                    <a:prstClr val="black"/>
                  </a:solidFill>
                </a:rPr>
                <a:t> </a:t>
              </a:r>
              <a:r>
                <a:rPr lang="en-GB" b="1" u="sng" dirty="0" err="1">
                  <a:solidFill>
                    <a:prstClr val="black"/>
                  </a:solidFill>
                </a:rPr>
                <a:t>una</a:t>
              </a:r>
              <a:r>
                <a:rPr lang="en-GB" b="1" u="sng" dirty="0">
                  <a:solidFill>
                    <a:prstClr val="black"/>
                  </a:solidFill>
                </a:rPr>
                <a:t> </a:t>
              </a:r>
              <a:r>
                <a:rPr lang="en-GB" b="1" u="sng" dirty="0" err="1">
                  <a:solidFill>
                    <a:prstClr val="black"/>
                  </a:solidFill>
                </a:rPr>
                <a:t>pista</a:t>
              </a:r>
              <a:r>
                <a:rPr lang="en-GB" b="1" u="sng" dirty="0">
                  <a:solidFill>
                    <a:prstClr val="black"/>
                  </a:solidFill>
                </a:rPr>
                <a:t> de </a:t>
              </a:r>
              <a:r>
                <a:rPr lang="en-GB" b="1" u="sng" dirty="0" err="1">
                  <a:solidFill>
                    <a:prstClr val="black"/>
                  </a:solidFill>
                </a:rPr>
                <a:t>monopatín</a:t>
              </a:r>
              <a:r>
                <a:rPr lang="en-GB" b="1" u="sng" dirty="0" smtClean="0">
                  <a:solidFill>
                    <a:prstClr val="black"/>
                  </a:solidFill>
                </a:rPr>
                <a:t>.</a:t>
              </a:r>
              <a:endParaRPr lang="en-GB" b="1" u="sng" dirty="0">
                <a:solidFill>
                  <a:prstClr val="black"/>
                </a:solidFill>
              </a:endParaRPr>
            </a:p>
          </p:txBody>
        </p:sp>
      </p:grpSp>
      <p:grpSp>
        <p:nvGrpSpPr>
          <p:cNvPr id="33" name="Group 32"/>
          <p:cNvGrpSpPr/>
          <p:nvPr/>
        </p:nvGrpSpPr>
        <p:grpSpPr>
          <a:xfrm>
            <a:off x="5928313" y="1756180"/>
            <a:ext cx="3222090" cy="2307820"/>
            <a:chOff x="5928313" y="1756180"/>
            <a:chExt cx="3222090" cy="2307820"/>
          </a:xfrm>
        </p:grpSpPr>
        <p:pic>
          <p:nvPicPr>
            <p:cNvPr id="18" name="Picture 17"/>
            <p:cNvPicPr>
              <a:picLocks noChangeAspect="1"/>
            </p:cNvPicPr>
            <p:nvPr/>
          </p:nvPicPr>
          <p:blipFill>
            <a:blip r:embed="rId9"/>
            <a:stretch>
              <a:fillRect/>
            </a:stretch>
          </p:blipFill>
          <p:spPr>
            <a:xfrm>
              <a:off x="5928313" y="1756180"/>
              <a:ext cx="3077093" cy="2307820"/>
            </a:xfrm>
            <a:prstGeom prst="rect">
              <a:avLst/>
            </a:prstGeom>
          </p:spPr>
        </p:pic>
        <p:sp>
          <p:nvSpPr>
            <p:cNvPr id="19" name="TextBox 18"/>
            <p:cNvSpPr txBox="1"/>
            <p:nvPr/>
          </p:nvSpPr>
          <p:spPr>
            <a:xfrm>
              <a:off x="5934716" y="3140670"/>
              <a:ext cx="3215687" cy="923330"/>
            </a:xfrm>
            <a:prstGeom prst="rect">
              <a:avLst/>
            </a:prstGeom>
            <a:noFill/>
          </p:spPr>
          <p:txBody>
            <a:bodyPr wrap="square" rtlCol="0">
              <a:spAutoFit/>
            </a:bodyPr>
            <a:lstStyle/>
            <a:p>
              <a:r>
                <a:rPr lang="en-GB" dirty="0" err="1" smtClean="0">
                  <a:solidFill>
                    <a:prstClr val="white"/>
                  </a:solidFill>
                </a:rPr>
                <a:t>En</a:t>
              </a:r>
              <a:r>
                <a:rPr lang="en-GB" dirty="0" smtClean="0">
                  <a:solidFill>
                    <a:prstClr val="white"/>
                  </a:solidFill>
                </a:rPr>
                <a:t> la parte </a:t>
              </a:r>
              <a:r>
                <a:rPr lang="en-GB" dirty="0" err="1" smtClean="0">
                  <a:solidFill>
                    <a:prstClr val="white"/>
                  </a:solidFill>
                </a:rPr>
                <a:t>antigua</a:t>
              </a:r>
              <a:r>
                <a:rPr lang="en-GB" dirty="0" smtClean="0">
                  <a:solidFill>
                    <a:prstClr val="white"/>
                  </a:solidFill>
                </a:rPr>
                <a:t> hay </a:t>
              </a:r>
              <a:br>
                <a:rPr lang="en-GB" dirty="0" smtClean="0">
                  <a:solidFill>
                    <a:prstClr val="white"/>
                  </a:solidFill>
                </a:rPr>
              </a:br>
              <a:r>
                <a:rPr lang="en-GB" b="1" dirty="0" err="1" smtClean="0">
                  <a:solidFill>
                    <a:prstClr val="white"/>
                  </a:solidFill>
                </a:rPr>
                <a:t>una</a:t>
              </a:r>
              <a:r>
                <a:rPr lang="en-GB" b="1" dirty="0" smtClean="0">
                  <a:solidFill>
                    <a:prstClr val="white"/>
                  </a:solidFill>
                </a:rPr>
                <a:t> plaza. </a:t>
              </a:r>
              <a:r>
                <a:rPr lang="en-GB" dirty="0" err="1" smtClean="0">
                  <a:solidFill>
                    <a:prstClr val="white"/>
                  </a:solidFill>
                </a:rPr>
                <a:t>Aquí</a:t>
              </a:r>
              <a:r>
                <a:rPr lang="en-GB" dirty="0" smtClean="0">
                  <a:solidFill>
                    <a:prstClr val="white"/>
                  </a:solidFill>
                </a:rPr>
                <a:t> hay </a:t>
              </a:r>
              <a:r>
                <a:rPr lang="en-GB" b="1" dirty="0" err="1" smtClean="0">
                  <a:solidFill>
                    <a:prstClr val="white"/>
                  </a:solidFill>
                </a:rPr>
                <a:t>muchos</a:t>
              </a:r>
              <a:r>
                <a:rPr lang="en-GB" b="1" dirty="0" smtClean="0">
                  <a:solidFill>
                    <a:prstClr val="white"/>
                  </a:solidFill>
                </a:rPr>
                <a:t> </a:t>
              </a:r>
              <a:r>
                <a:rPr lang="en-GB" b="1" dirty="0" err="1" smtClean="0">
                  <a:solidFill>
                    <a:prstClr val="white"/>
                  </a:solidFill>
                </a:rPr>
                <a:t>restaurantes</a:t>
              </a:r>
              <a:r>
                <a:rPr lang="en-GB" b="1" dirty="0" smtClean="0">
                  <a:solidFill>
                    <a:prstClr val="white"/>
                  </a:solidFill>
                </a:rPr>
                <a:t>.</a:t>
              </a:r>
              <a:endParaRPr lang="en-GB" dirty="0">
                <a:solidFill>
                  <a:prstClr val="white"/>
                </a:solidFill>
              </a:endParaRPr>
            </a:p>
          </p:txBody>
        </p:sp>
      </p:grpSp>
      <p:grpSp>
        <p:nvGrpSpPr>
          <p:cNvPr id="34" name="Group 33"/>
          <p:cNvGrpSpPr/>
          <p:nvPr/>
        </p:nvGrpSpPr>
        <p:grpSpPr>
          <a:xfrm>
            <a:off x="5928312" y="4260812"/>
            <a:ext cx="3077094" cy="2464339"/>
            <a:chOff x="5928312" y="4260812"/>
            <a:chExt cx="3077094" cy="2464339"/>
          </a:xfrm>
        </p:grpSpPr>
        <p:pic>
          <p:nvPicPr>
            <p:cNvPr id="28" name="Picture 27"/>
            <p:cNvPicPr>
              <a:picLocks noChangeAspect="1"/>
            </p:cNvPicPr>
            <p:nvPr/>
          </p:nvPicPr>
          <p:blipFill>
            <a:blip r:embed="rId10"/>
            <a:stretch>
              <a:fillRect/>
            </a:stretch>
          </p:blipFill>
          <p:spPr>
            <a:xfrm>
              <a:off x="5928313" y="4260812"/>
              <a:ext cx="3062424" cy="1930854"/>
            </a:xfrm>
            <a:prstGeom prst="rect">
              <a:avLst/>
            </a:prstGeom>
          </p:spPr>
        </p:pic>
        <p:sp>
          <p:nvSpPr>
            <p:cNvPr id="29" name="TextBox 28"/>
            <p:cNvSpPr txBox="1"/>
            <p:nvPr/>
          </p:nvSpPr>
          <p:spPr>
            <a:xfrm>
              <a:off x="5928312" y="5801821"/>
              <a:ext cx="3077094" cy="923330"/>
            </a:xfrm>
            <a:prstGeom prst="rect">
              <a:avLst/>
            </a:prstGeom>
            <a:solidFill>
              <a:schemeClr val="bg1"/>
            </a:solidFill>
          </p:spPr>
          <p:txBody>
            <a:bodyPr wrap="square" rtlCol="0">
              <a:spAutoFit/>
            </a:bodyPr>
            <a:lstStyle/>
            <a:p>
              <a:r>
                <a:rPr lang="en-GB" dirty="0" smtClean="0">
                  <a:solidFill>
                    <a:prstClr val="black"/>
                  </a:solidFill>
                </a:rPr>
                <a:t>Hay </a:t>
              </a:r>
              <a:r>
                <a:rPr lang="en-GB" b="1" u="sng" dirty="0" smtClean="0">
                  <a:solidFill>
                    <a:prstClr val="black"/>
                  </a:solidFill>
                </a:rPr>
                <a:t>un </a:t>
              </a:r>
              <a:r>
                <a:rPr lang="en-GB" b="1" u="sng" dirty="0" err="1" smtClean="0">
                  <a:solidFill>
                    <a:prstClr val="black"/>
                  </a:solidFill>
                </a:rPr>
                <a:t>centro</a:t>
              </a:r>
              <a:r>
                <a:rPr lang="en-GB" b="1" u="sng" dirty="0" smtClean="0">
                  <a:solidFill>
                    <a:prstClr val="black"/>
                  </a:solidFill>
                </a:rPr>
                <a:t> </a:t>
              </a:r>
              <a:r>
                <a:rPr lang="en-GB" b="1" u="sng" dirty="0" err="1" smtClean="0">
                  <a:solidFill>
                    <a:prstClr val="black"/>
                  </a:solidFill>
                </a:rPr>
                <a:t>comercial</a:t>
              </a:r>
              <a:r>
                <a:rPr lang="en-GB" b="1" u="sng" dirty="0" smtClean="0">
                  <a:solidFill>
                    <a:prstClr val="black"/>
                  </a:solidFill>
                </a:rPr>
                <a:t> </a:t>
              </a:r>
              <a:r>
                <a:rPr lang="en-GB" dirty="0" smtClean="0">
                  <a:solidFill>
                    <a:prstClr val="black"/>
                  </a:solidFill>
                </a:rPr>
                <a:t>que se llama </a:t>
              </a:r>
              <a:r>
                <a:rPr lang="en-GB" dirty="0" err="1" smtClean="0">
                  <a:solidFill>
                    <a:prstClr val="black"/>
                  </a:solidFill>
                </a:rPr>
                <a:t>Zubiarte</a:t>
              </a:r>
              <a:r>
                <a:rPr lang="en-GB" dirty="0" smtClean="0">
                  <a:solidFill>
                    <a:prstClr val="black"/>
                  </a:solidFill>
                </a:rPr>
                <a:t> y </a:t>
              </a:r>
              <a:r>
                <a:rPr lang="en-GB" dirty="0" err="1" smtClean="0">
                  <a:solidFill>
                    <a:prstClr val="black"/>
                  </a:solidFill>
                </a:rPr>
                <a:t>tiene</a:t>
              </a:r>
              <a:r>
                <a:rPr lang="en-GB" dirty="0" smtClean="0">
                  <a:solidFill>
                    <a:prstClr val="black"/>
                  </a:solidFill>
                </a:rPr>
                <a:t> </a:t>
              </a:r>
              <a:r>
                <a:rPr lang="en-GB" b="1" u="sng" dirty="0" err="1" smtClean="0">
                  <a:solidFill>
                    <a:prstClr val="black"/>
                  </a:solidFill>
                </a:rPr>
                <a:t>muchas</a:t>
              </a:r>
              <a:r>
                <a:rPr lang="en-GB" b="1" u="sng" dirty="0" smtClean="0">
                  <a:solidFill>
                    <a:prstClr val="black"/>
                  </a:solidFill>
                </a:rPr>
                <a:t> </a:t>
              </a:r>
              <a:r>
                <a:rPr lang="en-GB" b="1" u="sng" dirty="0" err="1" smtClean="0">
                  <a:solidFill>
                    <a:prstClr val="black"/>
                  </a:solidFill>
                </a:rPr>
                <a:t>tiendas</a:t>
              </a:r>
              <a:endParaRPr lang="en-GB" dirty="0">
                <a:solidFill>
                  <a:prstClr val="black"/>
                </a:solidFill>
              </a:endParaRPr>
            </a:p>
          </p:txBody>
        </p:sp>
      </p:grpSp>
    </p:spTree>
    <p:extLst>
      <p:ext uri="{BB962C8B-B14F-4D97-AF65-F5344CB8AC3E}">
        <p14:creationId xmlns:p14="http://schemas.microsoft.com/office/powerpoint/2010/main" val="416901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880747" y="137159"/>
            <a:ext cx="2252996" cy="5387222"/>
            <a:chOff x="6880747" y="137159"/>
            <a:chExt cx="2252996" cy="5387222"/>
          </a:xfrm>
        </p:grpSpPr>
        <p:pic>
          <p:nvPicPr>
            <p:cNvPr id="4" name="Picture 3"/>
            <p:cNvPicPr>
              <a:picLocks noChangeAspect="1"/>
            </p:cNvPicPr>
            <p:nvPr/>
          </p:nvPicPr>
          <p:blipFill>
            <a:blip r:embed="rId2"/>
            <a:stretch>
              <a:fillRect/>
            </a:stretch>
          </p:blipFill>
          <p:spPr>
            <a:xfrm>
              <a:off x="6880747" y="137159"/>
              <a:ext cx="2215787" cy="2954383"/>
            </a:xfrm>
            <a:prstGeom prst="rect">
              <a:avLst/>
            </a:prstGeom>
          </p:spPr>
        </p:pic>
        <p:sp>
          <p:nvSpPr>
            <p:cNvPr id="5" name="TextBox 4"/>
            <p:cNvSpPr txBox="1"/>
            <p:nvPr/>
          </p:nvSpPr>
          <p:spPr>
            <a:xfrm>
              <a:off x="6904942" y="3216057"/>
              <a:ext cx="2228801" cy="2308324"/>
            </a:xfrm>
            <a:prstGeom prst="rect">
              <a:avLst/>
            </a:prstGeom>
            <a:noFill/>
          </p:spPr>
          <p:txBody>
            <a:bodyPr wrap="square" rtlCol="0">
              <a:spAutoFit/>
            </a:bodyPr>
            <a:lstStyle/>
            <a:p>
              <a:r>
                <a:rPr lang="en-GB" dirty="0" smtClean="0">
                  <a:solidFill>
                    <a:prstClr val="black"/>
                  </a:solidFill>
                </a:rPr>
                <a:t>Hay </a:t>
              </a:r>
              <a:r>
                <a:rPr lang="en-GB" b="1" u="sng" dirty="0" err="1" smtClean="0">
                  <a:solidFill>
                    <a:prstClr val="black"/>
                  </a:solidFill>
                </a:rPr>
                <a:t>muchos</a:t>
              </a:r>
              <a:r>
                <a:rPr lang="en-GB" b="1" u="sng" dirty="0" smtClean="0">
                  <a:solidFill>
                    <a:prstClr val="black"/>
                  </a:solidFill>
                </a:rPr>
                <a:t> </a:t>
              </a:r>
              <a:r>
                <a:rPr lang="en-GB" b="1" u="sng" dirty="0" err="1" smtClean="0">
                  <a:solidFill>
                    <a:prstClr val="black"/>
                  </a:solidFill>
                </a:rPr>
                <a:t>edificios</a:t>
              </a:r>
              <a:r>
                <a:rPr lang="en-GB" b="1" u="sng" dirty="0" smtClean="0">
                  <a:solidFill>
                    <a:prstClr val="black"/>
                  </a:solidFill>
                </a:rPr>
                <a:t> </a:t>
              </a:r>
              <a:r>
                <a:rPr lang="en-GB" dirty="0" err="1" smtClean="0">
                  <a:solidFill>
                    <a:prstClr val="black"/>
                  </a:solidFill>
                </a:rPr>
                <a:t>en</a:t>
              </a:r>
              <a:r>
                <a:rPr lang="en-GB" dirty="0" smtClean="0">
                  <a:solidFill>
                    <a:prstClr val="black"/>
                  </a:solidFill>
                </a:rPr>
                <a:t> Bilbao </a:t>
              </a:r>
              <a:r>
                <a:rPr lang="en-GB" dirty="0" err="1" smtClean="0">
                  <a:solidFill>
                    <a:prstClr val="black"/>
                  </a:solidFill>
                </a:rPr>
                <a:t>pero</a:t>
              </a:r>
              <a:r>
                <a:rPr lang="en-GB" dirty="0" smtClean="0">
                  <a:solidFill>
                    <a:prstClr val="black"/>
                  </a:solidFill>
                </a:rPr>
                <a:t> </a:t>
              </a:r>
              <a:r>
                <a:rPr lang="en-GB" b="1" u="sng" dirty="0" smtClean="0">
                  <a:solidFill>
                    <a:prstClr val="black"/>
                  </a:solidFill>
                </a:rPr>
                <a:t>la Torre</a:t>
              </a:r>
              <a:r>
                <a:rPr lang="en-GB" dirty="0" smtClean="0">
                  <a:solidFill>
                    <a:prstClr val="black"/>
                  </a:solidFill>
                </a:rPr>
                <a:t> Iberdrola</a:t>
              </a:r>
              <a:br>
                <a:rPr lang="en-GB" dirty="0" smtClean="0">
                  <a:solidFill>
                    <a:prstClr val="black"/>
                  </a:solidFill>
                </a:rPr>
              </a:br>
              <a:r>
                <a:rPr lang="en-GB" dirty="0" err="1" smtClean="0">
                  <a:solidFill>
                    <a:prstClr val="black"/>
                  </a:solidFill>
                </a:rPr>
                <a:t>es</a:t>
              </a:r>
              <a:r>
                <a:rPr lang="en-GB" dirty="0" smtClean="0">
                  <a:solidFill>
                    <a:prstClr val="black"/>
                  </a:solidFill>
                </a:rPr>
                <a:t> </a:t>
              </a:r>
              <a:r>
                <a:rPr lang="en-GB" b="1" u="sng" dirty="0" smtClean="0">
                  <a:solidFill>
                    <a:prstClr val="black"/>
                  </a:solidFill>
                </a:rPr>
                <a:t>el </a:t>
              </a:r>
              <a:r>
                <a:rPr lang="en-GB" b="1" u="sng" dirty="0" err="1" smtClean="0">
                  <a:solidFill>
                    <a:prstClr val="black"/>
                  </a:solidFill>
                </a:rPr>
                <a:t>edificio</a:t>
              </a:r>
              <a:r>
                <a:rPr lang="en-GB" b="1" u="sng" dirty="0" smtClean="0">
                  <a:solidFill>
                    <a:prstClr val="black"/>
                  </a:solidFill>
                </a:rPr>
                <a:t> </a:t>
              </a:r>
              <a:r>
                <a:rPr lang="en-GB" b="1" u="sng" dirty="0" err="1" smtClean="0">
                  <a:solidFill>
                    <a:prstClr val="black"/>
                  </a:solidFill>
                </a:rPr>
                <a:t>más</a:t>
              </a:r>
              <a:r>
                <a:rPr lang="en-GB" b="1" u="sng" dirty="0" smtClean="0">
                  <a:solidFill>
                    <a:prstClr val="black"/>
                  </a:solidFill>
                </a:rPr>
                <a:t> alto </a:t>
              </a:r>
              <a:r>
                <a:rPr lang="en-GB" dirty="0" smtClean="0">
                  <a:solidFill>
                    <a:prstClr val="black"/>
                  </a:solidFill>
                </a:rPr>
                <a:t>de Bilbao.</a:t>
              </a:r>
            </a:p>
            <a:p>
              <a:r>
                <a:rPr lang="en-GB" dirty="0" err="1" smtClean="0">
                  <a:solidFill>
                    <a:prstClr val="black"/>
                  </a:solidFill>
                </a:rPr>
                <a:t>Mide</a:t>
              </a:r>
              <a:r>
                <a:rPr lang="en-GB" dirty="0" smtClean="0">
                  <a:solidFill>
                    <a:prstClr val="black"/>
                  </a:solidFill>
                </a:rPr>
                <a:t> 165 metros de </a:t>
              </a:r>
              <a:r>
                <a:rPr lang="en-GB" dirty="0" err="1" smtClean="0">
                  <a:solidFill>
                    <a:prstClr val="black"/>
                  </a:solidFill>
                </a:rPr>
                <a:t>altura</a:t>
              </a:r>
              <a:r>
                <a:rPr lang="en-GB" dirty="0" smtClean="0">
                  <a:solidFill>
                    <a:prstClr val="black"/>
                  </a:solidFill>
                </a:rPr>
                <a:t>.</a:t>
              </a:r>
              <a:br>
                <a:rPr lang="en-GB" dirty="0" smtClean="0">
                  <a:solidFill>
                    <a:prstClr val="black"/>
                  </a:solidFill>
                </a:rPr>
              </a:br>
              <a:r>
                <a:rPr lang="en-GB" dirty="0" err="1" smtClean="0">
                  <a:solidFill>
                    <a:prstClr val="black"/>
                  </a:solidFill>
                </a:rPr>
                <a:t>Tiene</a:t>
              </a:r>
              <a:r>
                <a:rPr lang="en-GB" dirty="0" smtClean="0">
                  <a:solidFill>
                    <a:prstClr val="black"/>
                  </a:solidFill>
                </a:rPr>
                <a:t> 41 </a:t>
              </a:r>
              <a:r>
                <a:rPr lang="en-GB" dirty="0" err="1" smtClean="0">
                  <a:solidFill>
                    <a:prstClr val="black"/>
                  </a:solidFill>
                </a:rPr>
                <a:t>plantas</a:t>
              </a:r>
              <a:r>
                <a:rPr lang="en-GB" dirty="0" smtClean="0">
                  <a:solidFill>
                    <a:prstClr val="black"/>
                  </a:solidFill>
                </a:rPr>
                <a:t>.</a:t>
              </a:r>
              <a:endParaRPr lang="en-GB" dirty="0">
                <a:solidFill>
                  <a:prstClr val="black"/>
                </a:solidFill>
              </a:endParaRPr>
            </a:p>
          </p:txBody>
        </p:sp>
      </p:grpSp>
      <p:grpSp>
        <p:nvGrpSpPr>
          <p:cNvPr id="23" name="Group 22"/>
          <p:cNvGrpSpPr/>
          <p:nvPr/>
        </p:nvGrpSpPr>
        <p:grpSpPr>
          <a:xfrm>
            <a:off x="3949798" y="2361032"/>
            <a:ext cx="2817335" cy="2094854"/>
            <a:chOff x="3949798" y="2361032"/>
            <a:chExt cx="2817335" cy="2094854"/>
          </a:xfrm>
        </p:grpSpPr>
        <p:pic>
          <p:nvPicPr>
            <p:cNvPr id="10" name="Picture 9"/>
            <p:cNvPicPr>
              <a:picLocks noChangeAspect="1"/>
            </p:cNvPicPr>
            <p:nvPr/>
          </p:nvPicPr>
          <p:blipFill>
            <a:blip r:embed="rId3"/>
            <a:stretch>
              <a:fillRect/>
            </a:stretch>
          </p:blipFill>
          <p:spPr>
            <a:xfrm>
              <a:off x="3973994" y="2361032"/>
              <a:ext cx="2793139" cy="2094854"/>
            </a:xfrm>
            <a:prstGeom prst="rect">
              <a:avLst/>
            </a:prstGeom>
          </p:spPr>
        </p:pic>
        <p:sp>
          <p:nvSpPr>
            <p:cNvPr id="11" name="TextBox 10"/>
            <p:cNvSpPr txBox="1"/>
            <p:nvPr/>
          </p:nvSpPr>
          <p:spPr>
            <a:xfrm>
              <a:off x="3949798" y="3521135"/>
              <a:ext cx="2812997" cy="923330"/>
            </a:xfrm>
            <a:prstGeom prst="rect">
              <a:avLst/>
            </a:prstGeom>
            <a:noFill/>
          </p:spPr>
          <p:txBody>
            <a:bodyPr wrap="square" rtlCol="0">
              <a:spAutoFit/>
            </a:bodyPr>
            <a:lstStyle/>
            <a:p>
              <a:r>
                <a:rPr lang="en-GB" dirty="0" smtClean="0">
                  <a:solidFill>
                    <a:prstClr val="white"/>
                  </a:solidFill>
                </a:rPr>
                <a:t>Hay </a:t>
              </a:r>
              <a:r>
                <a:rPr lang="en-GB" b="1" dirty="0" smtClean="0">
                  <a:solidFill>
                    <a:prstClr val="white"/>
                  </a:solidFill>
                </a:rPr>
                <a:t>un </a:t>
              </a:r>
              <a:r>
                <a:rPr lang="en-GB" b="1" dirty="0" err="1" smtClean="0">
                  <a:solidFill>
                    <a:prstClr val="white"/>
                  </a:solidFill>
                </a:rPr>
                <a:t>castillo</a:t>
              </a:r>
              <a:r>
                <a:rPr lang="en-GB" dirty="0" smtClean="0">
                  <a:solidFill>
                    <a:prstClr val="white"/>
                  </a:solidFill>
                </a:rPr>
                <a:t>, el Castillo de </a:t>
              </a:r>
              <a:r>
                <a:rPr lang="en-GB" dirty="0" err="1" smtClean="0">
                  <a:solidFill>
                    <a:prstClr val="white"/>
                  </a:solidFill>
                </a:rPr>
                <a:t>Butrón</a:t>
              </a:r>
              <a:r>
                <a:rPr lang="en-GB" dirty="0" smtClean="0">
                  <a:solidFill>
                    <a:prstClr val="white"/>
                  </a:solidFill>
                </a:rPr>
                <a:t>, que </a:t>
              </a:r>
              <a:r>
                <a:rPr lang="en-GB" dirty="0" err="1" smtClean="0">
                  <a:solidFill>
                    <a:prstClr val="white"/>
                  </a:solidFill>
                </a:rPr>
                <a:t>está</a:t>
              </a:r>
              <a:r>
                <a:rPr lang="en-GB" dirty="0" smtClean="0">
                  <a:solidFill>
                    <a:prstClr val="white"/>
                  </a:solidFill>
                </a:rPr>
                <a:t> a 15 </a:t>
              </a:r>
              <a:r>
                <a:rPr lang="en-GB" dirty="0" err="1" smtClean="0">
                  <a:solidFill>
                    <a:prstClr val="white"/>
                  </a:solidFill>
                </a:rPr>
                <a:t>minutos</a:t>
              </a:r>
              <a:r>
                <a:rPr lang="en-GB" dirty="0" smtClean="0">
                  <a:solidFill>
                    <a:prstClr val="white"/>
                  </a:solidFill>
                </a:rPr>
                <a:t> de Bilbao).</a:t>
              </a:r>
              <a:endParaRPr lang="en-GB" dirty="0">
                <a:solidFill>
                  <a:prstClr val="white"/>
                </a:solidFill>
              </a:endParaRPr>
            </a:p>
          </p:txBody>
        </p:sp>
      </p:grpSp>
      <p:grpSp>
        <p:nvGrpSpPr>
          <p:cNvPr id="19" name="Group 18"/>
          <p:cNvGrpSpPr/>
          <p:nvPr/>
        </p:nvGrpSpPr>
        <p:grpSpPr>
          <a:xfrm>
            <a:off x="151319" y="137160"/>
            <a:ext cx="3684269" cy="5526403"/>
            <a:chOff x="151319" y="137160"/>
            <a:chExt cx="3684269" cy="5526403"/>
          </a:xfrm>
        </p:grpSpPr>
        <p:pic>
          <p:nvPicPr>
            <p:cNvPr id="7" name="Picture 6"/>
            <p:cNvPicPr>
              <a:picLocks noChangeAspect="1"/>
            </p:cNvPicPr>
            <p:nvPr/>
          </p:nvPicPr>
          <p:blipFill>
            <a:blip r:embed="rId4"/>
            <a:stretch>
              <a:fillRect/>
            </a:stretch>
          </p:blipFill>
          <p:spPr>
            <a:xfrm>
              <a:off x="151319" y="2900361"/>
              <a:ext cx="3684268" cy="2763202"/>
            </a:xfrm>
            <a:prstGeom prst="rect">
              <a:avLst/>
            </a:prstGeom>
          </p:spPr>
        </p:pic>
        <p:pic>
          <p:nvPicPr>
            <p:cNvPr id="9" name="Picture 8"/>
            <p:cNvPicPr>
              <a:picLocks noChangeAspect="1"/>
            </p:cNvPicPr>
            <p:nvPr/>
          </p:nvPicPr>
          <p:blipFill>
            <a:blip r:embed="rId5"/>
            <a:stretch>
              <a:fillRect/>
            </a:stretch>
          </p:blipFill>
          <p:spPr>
            <a:xfrm>
              <a:off x="151319" y="137160"/>
              <a:ext cx="3684268" cy="2763201"/>
            </a:xfrm>
            <a:prstGeom prst="rect">
              <a:avLst/>
            </a:prstGeom>
          </p:spPr>
        </p:pic>
        <p:sp>
          <p:nvSpPr>
            <p:cNvPr id="8" name="TextBox 7"/>
            <p:cNvSpPr txBox="1"/>
            <p:nvPr/>
          </p:nvSpPr>
          <p:spPr>
            <a:xfrm>
              <a:off x="151320" y="2797492"/>
              <a:ext cx="3684268" cy="923330"/>
            </a:xfrm>
            <a:prstGeom prst="rect">
              <a:avLst/>
            </a:prstGeom>
            <a:solidFill>
              <a:schemeClr val="bg1"/>
            </a:solidFill>
          </p:spPr>
          <p:txBody>
            <a:bodyPr wrap="square" rtlCol="0">
              <a:spAutoFit/>
            </a:bodyPr>
            <a:lstStyle/>
            <a:p>
              <a:r>
                <a:rPr lang="en-GB" dirty="0" smtClean="0">
                  <a:solidFill>
                    <a:prstClr val="black"/>
                  </a:solidFill>
                </a:rPr>
                <a:t>Hay </a:t>
              </a:r>
              <a:r>
                <a:rPr lang="en-GB" b="1" u="sng" dirty="0" smtClean="0">
                  <a:solidFill>
                    <a:prstClr val="black"/>
                  </a:solidFill>
                </a:rPr>
                <a:t>un </a:t>
              </a:r>
              <a:r>
                <a:rPr lang="en-GB" b="1" u="sng" dirty="0" err="1" smtClean="0">
                  <a:solidFill>
                    <a:prstClr val="black"/>
                  </a:solidFill>
                </a:rPr>
                <a:t>mercado</a:t>
              </a:r>
              <a:r>
                <a:rPr lang="en-GB" b="1" dirty="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prstClr val="black"/>
                  </a:solidFill>
                </a:rPr>
                <a:t>grande</a:t>
              </a:r>
              <a:r>
                <a:rPr lang="en-GB" dirty="0" smtClean="0">
                  <a:solidFill>
                    <a:prstClr val="black"/>
                  </a:solidFill>
                </a:rPr>
                <a:t> y </a:t>
              </a:r>
              <a:r>
                <a:rPr lang="en-GB" dirty="0" err="1" smtClean="0">
                  <a:solidFill>
                    <a:prstClr val="black"/>
                  </a:solidFill>
                </a:rPr>
                <a:t>famoso</a:t>
              </a:r>
              <a:r>
                <a:rPr lang="en-GB" dirty="0" smtClean="0">
                  <a:solidFill>
                    <a:prstClr val="black"/>
                  </a:solidFill>
                </a:rPr>
                <a:t> que se llama Mercado de la Ribera.</a:t>
              </a:r>
              <a:endParaRPr lang="en-GB" dirty="0">
                <a:solidFill>
                  <a:prstClr val="black"/>
                </a:solidFill>
              </a:endParaRPr>
            </a:p>
          </p:txBody>
        </p:sp>
      </p:grpSp>
      <p:grpSp>
        <p:nvGrpSpPr>
          <p:cNvPr id="20" name="Group 19"/>
          <p:cNvGrpSpPr/>
          <p:nvPr/>
        </p:nvGrpSpPr>
        <p:grpSpPr>
          <a:xfrm>
            <a:off x="3949798" y="137161"/>
            <a:ext cx="2816739" cy="2143332"/>
            <a:chOff x="3949798" y="137161"/>
            <a:chExt cx="2816739" cy="2143332"/>
          </a:xfrm>
        </p:grpSpPr>
        <p:pic>
          <p:nvPicPr>
            <p:cNvPr id="6" name="Picture 5"/>
            <p:cNvPicPr>
              <a:picLocks noChangeAspect="1"/>
            </p:cNvPicPr>
            <p:nvPr/>
          </p:nvPicPr>
          <p:blipFill>
            <a:blip r:embed="rId6"/>
            <a:stretch>
              <a:fillRect/>
            </a:stretch>
          </p:blipFill>
          <p:spPr>
            <a:xfrm>
              <a:off x="3949798" y="137161"/>
              <a:ext cx="2816739" cy="2112554"/>
            </a:xfrm>
            <a:prstGeom prst="rect">
              <a:avLst/>
            </a:prstGeom>
          </p:spPr>
        </p:pic>
        <p:sp>
          <p:nvSpPr>
            <p:cNvPr id="13" name="TextBox 12"/>
            <p:cNvSpPr txBox="1"/>
            <p:nvPr/>
          </p:nvSpPr>
          <p:spPr>
            <a:xfrm>
              <a:off x="3973994" y="1880383"/>
              <a:ext cx="2792543" cy="400110"/>
            </a:xfrm>
            <a:prstGeom prst="rect">
              <a:avLst/>
            </a:prstGeom>
            <a:noFill/>
          </p:spPr>
          <p:txBody>
            <a:bodyPr wrap="square" rtlCol="0">
              <a:spAutoFit/>
            </a:bodyPr>
            <a:lstStyle/>
            <a:p>
              <a:pPr algn="ctr"/>
              <a:r>
                <a:rPr lang="en-GB" sz="2000" dirty="0" smtClean="0">
                  <a:solidFill>
                    <a:prstClr val="black"/>
                  </a:solidFill>
                </a:rPr>
                <a:t>Hay </a:t>
              </a:r>
              <a:r>
                <a:rPr lang="en-GB" sz="2000" b="1" u="sng" dirty="0" err="1" smtClean="0">
                  <a:solidFill>
                    <a:prstClr val="black"/>
                  </a:solidFill>
                </a:rPr>
                <a:t>una</a:t>
              </a:r>
              <a:r>
                <a:rPr lang="en-GB" sz="2000" b="1" u="sng" dirty="0" smtClean="0">
                  <a:solidFill>
                    <a:prstClr val="black"/>
                  </a:solidFill>
                </a:rPr>
                <a:t> </a:t>
              </a:r>
              <a:r>
                <a:rPr lang="en-GB" sz="2000" b="1" u="sng" dirty="0" err="1" smtClean="0">
                  <a:solidFill>
                    <a:prstClr val="black"/>
                  </a:solidFill>
                </a:rPr>
                <a:t>unversidad</a:t>
              </a:r>
              <a:r>
                <a:rPr lang="en-GB" sz="2000" b="1" u="sng" dirty="0" smtClean="0">
                  <a:solidFill>
                    <a:prstClr val="black"/>
                  </a:solidFill>
                </a:rPr>
                <a:t>.</a:t>
              </a:r>
              <a:endParaRPr lang="en-GB" sz="2000" b="1" u="sng" dirty="0">
                <a:solidFill>
                  <a:prstClr val="black"/>
                </a:solidFill>
              </a:endParaRPr>
            </a:p>
          </p:txBody>
        </p:sp>
      </p:grpSp>
      <p:grpSp>
        <p:nvGrpSpPr>
          <p:cNvPr id="22" name="Group 21"/>
          <p:cNvGrpSpPr/>
          <p:nvPr/>
        </p:nvGrpSpPr>
        <p:grpSpPr>
          <a:xfrm>
            <a:off x="127122" y="4658974"/>
            <a:ext cx="6635673" cy="2100185"/>
            <a:chOff x="127122" y="4658974"/>
            <a:chExt cx="6635673" cy="2100185"/>
          </a:xfrm>
        </p:grpSpPr>
        <p:pic>
          <p:nvPicPr>
            <p:cNvPr id="2" name="Picture 1"/>
            <p:cNvPicPr>
              <a:picLocks noChangeAspect="1"/>
            </p:cNvPicPr>
            <p:nvPr/>
          </p:nvPicPr>
          <p:blipFill>
            <a:blip r:embed="rId7"/>
            <a:stretch>
              <a:fillRect/>
            </a:stretch>
          </p:blipFill>
          <p:spPr>
            <a:xfrm>
              <a:off x="3977734" y="4731641"/>
              <a:ext cx="2785061" cy="1855982"/>
            </a:xfrm>
            <a:prstGeom prst="rect">
              <a:avLst/>
            </a:prstGeom>
          </p:spPr>
        </p:pic>
        <p:sp>
          <p:nvSpPr>
            <p:cNvPr id="3" name="TextBox 2"/>
            <p:cNvSpPr txBox="1"/>
            <p:nvPr/>
          </p:nvSpPr>
          <p:spPr>
            <a:xfrm>
              <a:off x="127122" y="5558830"/>
              <a:ext cx="3822676" cy="1200329"/>
            </a:xfrm>
            <a:prstGeom prst="rect">
              <a:avLst/>
            </a:prstGeom>
            <a:noFill/>
          </p:spPr>
          <p:txBody>
            <a:bodyPr wrap="square" rtlCol="0">
              <a:spAutoFit/>
            </a:bodyPr>
            <a:lstStyle/>
            <a:p>
              <a:r>
                <a:rPr lang="en-GB" dirty="0" smtClean="0">
                  <a:solidFill>
                    <a:prstClr val="black"/>
                  </a:solidFill>
                </a:rPr>
                <a:t/>
              </a:r>
              <a:br>
                <a:rPr lang="en-GB" dirty="0" smtClean="0">
                  <a:solidFill>
                    <a:prstClr val="black"/>
                  </a:solidFill>
                </a:rPr>
              </a:br>
              <a:r>
                <a:rPr lang="en-GB" dirty="0" err="1" smtClean="0">
                  <a:solidFill>
                    <a:prstClr val="black"/>
                  </a:solidFill>
                </a:rPr>
                <a:t>Es</a:t>
              </a:r>
              <a:r>
                <a:rPr lang="en-GB" dirty="0" smtClean="0">
                  <a:solidFill>
                    <a:prstClr val="black"/>
                  </a:solidFill>
                </a:rPr>
                <a:t> un </a:t>
              </a:r>
              <a:r>
                <a:rPr lang="en-GB" dirty="0" err="1" smtClean="0">
                  <a:solidFill>
                    <a:prstClr val="black"/>
                  </a:solidFill>
                </a:rPr>
                <a:t>centro</a:t>
              </a:r>
              <a:r>
                <a:rPr lang="en-GB" dirty="0" smtClean="0">
                  <a:solidFill>
                    <a:prstClr val="black"/>
                  </a:solidFill>
                </a:rPr>
                <a:t> cultural con </a:t>
              </a:r>
              <a:r>
                <a:rPr lang="en-GB" b="1" u="sng" dirty="0" err="1" smtClean="0">
                  <a:solidFill>
                    <a:prstClr val="black"/>
                  </a:solidFill>
                </a:rPr>
                <a:t>una</a:t>
              </a:r>
              <a:r>
                <a:rPr lang="en-GB" b="1" u="sng" dirty="0" smtClean="0">
                  <a:solidFill>
                    <a:prstClr val="black"/>
                  </a:solidFill>
                </a:rPr>
                <a:t> </a:t>
              </a:r>
              <a:r>
                <a:rPr lang="en-GB" b="1" u="sng" dirty="0" err="1" smtClean="0">
                  <a:solidFill>
                    <a:prstClr val="black"/>
                  </a:solidFill>
                </a:rPr>
                <a:t>biblioteca</a:t>
              </a:r>
              <a:r>
                <a:rPr lang="en-GB" dirty="0" smtClean="0">
                  <a:solidFill>
                    <a:prstClr val="black"/>
                  </a:solidFill>
                </a:rPr>
                <a:t>, </a:t>
              </a:r>
              <a:r>
                <a:rPr lang="en-GB" dirty="0" err="1" smtClean="0">
                  <a:solidFill>
                    <a:prstClr val="black"/>
                  </a:solidFill>
                </a:rPr>
                <a:t>muchas</a:t>
              </a:r>
              <a:r>
                <a:rPr lang="en-GB" dirty="0" smtClean="0">
                  <a:solidFill>
                    <a:prstClr val="black"/>
                  </a:solidFill>
                </a:rPr>
                <a:t> </a:t>
              </a:r>
              <a:r>
                <a:rPr lang="en-GB" dirty="0" err="1" smtClean="0">
                  <a:solidFill>
                    <a:prstClr val="black"/>
                  </a:solidFill>
                </a:rPr>
                <a:t>tiendas</a:t>
              </a:r>
              <a:r>
                <a:rPr lang="en-GB" dirty="0" smtClean="0">
                  <a:solidFill>
                    <a:prstClr val="black"/>
                  </a:solidFill>
                </a:rPr>
                <a:t>, un </a:t>
              </a:r>
              <a:r>
                <a:rPr lang="en-GB" dirty="0" err="1" smtClean="0">
                  <a:solidFill>
                    <a:prstClr val="black"/>
                  </a:solidFill>
                </a:rPr>
                <a:t>restaurante</a:t>
              </a:r>
              <a:r>
                <a:rPr lang="en-GB" dirty="0" smtClean="0">
                  <a:solidFill>
                    <a:prstClr val="black"/>
                  </a:solidFill>
                </a:rPr>
                <a:t>, </a:t>
              </a:r>
              <a:r>
                <a:rPr lang="en-GB" b="1" u="sng" dirty="0" smtClean="0">
                  <a:solidFill>
                    <a:prstClr val="black"/>
                  </a:solidFill>
                </a:rPr>
                <a:t>un cine</a:t>
              </a:r>
              <a:r>
                <a:rPr lang="en-GB" dirty="0" smtClean="0">
                  <a:solidFill>
                    <a:prstClr val="black"/>
                  </a:solidFill>
                </a:rPr>
                <a:t>, un </a:t>
              </a:r>
              <a:r>
                <a:rPr lang="en-GB" dirty="0" err="1" smtClean="0">
                  <a:solidFill>
                    <a:prstClr val="black"/>
                  </a:solidFill>
                </a:rPr>
                <a:t>gimnasio</a:t>
              </a:r>
              <a:r>
                <a:rPr lang="en-GB" dirty="0">
                  <a:solidFill>
                    <a:prstClr val="black"/>
                  </a:solidFill>
                </a:rPr>
                <a:t> </a:t>
              </a:r>
              <a:r>
                <a:rPr lang="en-GB" dirty="0" smtClean="0">
                  <a:solidFill>
                    <a:prstClr val="black"/>
                  </a:solidFill>
                </a:rPr>
                <a:t>y </a:t>
              </a:r>
              <a:r>
                <a:rPr lang="en-GB" b="1" u="sng" dirty="0" err="1" smtClean="0">
                  <a:solidFill>
                    <a:prstClr val="black"/>
                  </a:solidFill>
                </a:rPr>
                <a:t>unas</a:t>
              </a:r>
              <a:r>
                <a:rPr lang="en-GB" b="1" u="sng" dirty="0" smtClean="0">
                  <a:solidFill>
                    <a:prstClr val="black"/>
                  </a:solidFill>
                </a:rPr>
                <a:t> </a:t>
              </a:r>
              <a:r>
                <a:rPr lang="en-GB" b="1" u="sng" dirty="0" err="1" smtClean="0">
                  <a:solidFill>
                    <a:prstClr val="black"/>
                  </a:solidFill>
                </a:rPr>
                <a:t>aulas</a:t>
              </a:r>
              <a:r>
                <a:rPr lang="en-GB" dirty="0" smtClean="0">
                  <a:solidFill>
                    <a:prstClr val="black"/>
                  </a:solidFill>
                </a:rPr>
                <a:t>.)</a:t>
              </a:r>
              <a:endParaRPr lang="en-GB" dirty="0">
                <a:solidFill>
                  <a:prstClr val="black"/>
                </a:solidFill>
              </a:endParaRPr>
            </a:p>
          </p:txBody>
        </p:sp>
        <p:sp>
          <p:nvSpPr>
            <p:cNvPr id="14" name="Rectangle 13"/>
            <p:cNvSpPr/>
            <p:nvPr/>
          </p:nvSpPr>
          <p:spPr>
            <a:xfrm>
              <a:off x="5029628" y="4658974"/>
              <a:ext cx="1733167" cy="369332"/>
            </a:xfrm>
            <a:prstGeom prst="rect">
              <a:avLst/>
            </a:prstGeom>
          </p:spPr>
          <p:txBody>
            <a:bodyPr wrap="none">
              <a:spAutoFit/>
            </a:bodyPr>
            <a:lstStyle/>
            <a:p>
              <a:r>
                <a:rPr lang="en-GB" b="1" dirty="0" err="1">
                  <a:solidFill>
                    <a:prstClr val="black"/>
                  </a:solidFill>
                </a:rPr>
                <a:t>Azkuna</a:t>
              </a:r>
              <a:r>
                <a:rPr lang="en-GB" b="1" dirty="0">
                  <a:solidFill>
                    <a:prstClr val="black"/>
                  </a:solidFill>
                </a:rPr>
                <a:t> </a:t>
              </a:r>
              <a:r>
                <a:rPr lang="en-GB" b="1" dirty="0" err="1" smtClean="0">
                  <a:solidFill>
                    <a:prstClr val="black"/>
                  </a:solidFill>
                </a:rPr>
                <a:t>Zentroa</a:t>
              </a:r>
              <a:endParaRPr lang="en-GB" b="1" dirty="0">
                <a:solidFill>
                  <a:prstClr val="black"/>
                </a:solidFill>
              </a:endParaRPr>
            </a:p>
          </p:txBody>
        </p:sp>
        <p:cxnSp>
          <p:nvCxnSpPr>
            <p:cNvPr id="16" name="Straight Arrow Connector 15"/>
            <p:cNvCxnSpPr/>
            <p:nvPr/>
          </p:nvCxnSpPr>
          <p:spPr>
            <a:xfrm flipH="1">
              <a:off x="3729464" y="6188971"/>
              <a:ext cx="7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7059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r>
            <a:r>
              <a:rPr lang="en-GB" dirty="0" err="1" smtClean="0"/>
              <a:t>Qué</a:t>
            </a:r>
            <a:r>
              <a:rPr lang="en-GB" dirty="0" smtClean="0"/>
              <a:t> hay </a:t>
            </a:r>
            <a:r>
              <a:rPr lang="en-GB" dirty="0" err="1" smtClean="0"/>
              <a:t>en</a:t>
            </a:r>
            <a:r>
              <a:rPr lang="en-GB" dirty="0" smtClean="0"/>
              <a:t> Bilbao? Hay…</a:t>
            </a:r>
            <a:endParaRPr lang="en-GB" dirty="0"/>
          </a:p>
        </p:txBody>
      </p:sp>
      <p:sp>
        <p:nvSpPr>
          <p:cNvPr id="3" name="Text Placeholder 2"/>
          <p:cNvSpPr>
            <a:spLocks noGrp="1"/>
          </p:cNvSpPr>
          <p:nvPr>
            <p:ph type="body" sz="quarter" idx="1"/>
          </p:nvPr>
        </p:nvSpPr>
        <p:spPr/>
        <p:txBody>
          <a:bodyPr/>
          <a:lstStyle/>
          <a:p>
            <a:r>
              <a:rPr lang="en-GB" dirty="0" smtClean="0"/>
              <a:t>un / </a:t>
            </a:r>
            <a:r>
              <a:rPr lang="en-GB" dirty="0" err="1" smtClean="0"/>
              <a:t>una</a:t>
            </a:r>
            <a:r>
              <a:rPr lang="en-GB" dirty="0" smtClean="0"/>
              <a:t> (singular)</a:t>
            </a:r>
            <a:endParaRPr lang="en-GB" dirty="0"/>
          </a:p>
        </p:txBody>
      </p:sp>
      <p:sp>
        <p:nvSpPr>
          <p:cNvPr id="4" name="Content Placeholder 3"/>
          <p:cNvSpPr>
            <a:spLocks noGrp="1"/>
          </p:cNvSpPr>
          <p:nvPr>
            <p:ph sz="quarter" idx="2"/>
          </p:nvPr>
        </p:nvSpPr>
        <p:spPr/>
        <p:txBody>
          <a:bodyPr>
            <a:normAutofit fontScale="85000" lnSpcReduction="20000"/>
          </a:bodyPr>
          <a:lstStyle/>
          <a:p>
            <a:r>
              <a:rPr lang="en-GB" dirty="0" smtClean="0"/>
              <a:t>a stadium</a:t>
            </a:r>
          </a:p>
          <a:p>
            <a:r>
              <a:rPr lang="en-GB" dirty="0" smtClean="0"/>
              <a:t>a museum</a:t>
            </a:r>
          </a:p>
          <a:p>
            <a:r>
              <a:rPr lang="en-GB" dirty="0" smtClean="0"/>
              <a:t>a swimming pool</a:t>
            </a:r>
          </a:p>
          <a:p>
            <a:r>
              <a:rPr lang="en-GB" dirty="0" smtClean="0"/>
              <a:t>a market</a:t>
            </a:r>
          </a:p>
          <a:p>
            <a:r>
              <a:rPr lang="en-GB" dirty="0" smtClean="0"/>
              <a:t>a shopping centre</a:t>
            </a:r>
          </a:p>
          <a:p>
            <a:r>
              <a:rPr lang="en-GB" dirty="0" smtClean="0"/>
              <a:t>a sports centre</a:t>
            </a:r>
          </a:p>
          <a:p>
            <a:r>
              <a:rPr lang="en-GB" dirty="0" smtClean="0"/>
              <a:t>a castle</a:t>
            </a:r>
          </a:p>
          <a:p>
            <a:r>
              <a:rPr lang="en-GB" dirty="0" smtClean="0"/>
              <a:t>a square</a:t>
            </a:r>
          </a:p>
          <a:p>
            <a:r>
              <a:rPr lang="en-GB" dirty="0" smtClean="0"/>
              <a:t>a university</a:t>
            </a:r>
            <a:endParaRPr lang="en-GB" dirty="0"/>
          </a:p>
        </p:txBody>
      </p:sp>
      <p:sp>
        <p:nvSpPr>
          <p:cNvPr id="5" name="Text Placeholder 4"/>
          <p:cNvSpPr>
            <a:spLocks noGrp="1"/>
          </p:cNvSpPr>
          <p:nvPr>
            <p:ph type="body" sz="quarter" idx="3"/>
          </p:nvPr>
        </p:nvSpPr>
        <p:spPr>
          <a:xfrm>
            <a:off x="4800599" y="1752600"/>
            <a:ext cx="4183743" cy="640080"/>
          </a:xfrm>
        </p:spPr>
        <p:txBody>
          <a:bodyPr>
            <a:normAutofit/>
          </a:bodyPr>
          <a:lstStyle/>
          <a:p>
            <a:r>
              <a:rPr lang="en-GB" dirty="0" err="1" smtClean="0"/>
              <a:t>unos</a:t>
            </a:r>
            <a:r>
              <a:rPr lang="en-GB" dirty="0" smtClean="0"/>
              <a:t>/</a:t>
            </a:r>
            <a:r>
              <a:rPr lang="en-GB" dirty="0" err="1" smtClean="0"/>
              <a:t>unas</a:t>
            </a:r>
            <a:r>
              <a:rPr lang="en-GB" dirty="0"/>
              <a:t> </a:t>
            </a:r>
            <a:r>
              <a:rPr lang="en-GB" dirty="0" smtClean="0"/>
              <a:t>/ </a:t>
            </a:r>
            <a:r>
              <a:rPr lang="en-GB" dirty="0" err="1" smtClean="0"/>
              <a:t>muchos</a:t>
            </a:r>
            <a:r>
              <a:rPr lang="en-GB" dirty="0" smtClean="0"/>
              <a:t>/</a:t>
            </a:r>
            <a:r>
              <a:rPr lang="en-GB" dirty="0" err="1" smtClean="0"/>
              <a:t>muchas</a:t>
            </a:r>
            <a:r>
              <a:rPr lang="en-GB" dirty="0" smtClean="0"/>
              <a:t> (plural)</a:t>
            </a:r>
            <a:endParaRPr lang="en-GB" dirty="0"/>
          </a:p>
        </p:txBody>
      </p:sp>
      <p:sp>
        <p:nvSpPr>
          <p:cNvPr id="6" name="Content Placeholder 5"/>
          <p:cNvSpPr>
            <a:spLocks noGrp="1"/>
          </p:cNvSpPr>
          <p:nvPr>
            <p:ph sz="quarter" idx="4"/>
          </p:nvPr>
        </p:nvSpPr>
        <p:spPr>
          <a:xfrm>
            <a:off x="4800600" y="2438400"/>
            <a:ext cx="4183742" cy="3581400"/>
          </a:xfrm>
        </p:spPr>
        <p:txBody>
          <a:bodyPr>
            <a:normAutofit fontScale="92500" lnSpcReduction="20000"/>
          </a:bodyPr>
          <a:lstStyle/>
          <a:p>
            <a:r>
              <a:rPr lang="en-GB" dirty="0" smtClean="0"/>
              <a:t>lots of parks</a:t>
            </a:r>
          </a:p>
          <a:p>
            <a:r>
              <a:rPr lang="en-GB" dirty="0" smtClean="0"/>
              <a:t>lots of restaurants</a:t>
            </a:r>
          </a:p>
          <a:p>
            <a:r>
              <a:rPr lang="en-GB" dirty="0" smtClean="0"/>
              <a:t>lots of shops</a:t>
            </a:r>
          </a:p>
          <a:p>
            <a:r>
              <a:rPr lang="en-GB" dirty="0" smtClean="0"/>
              <a:t>some parks</a:t>
            </a:r>
          </a:p>
          <a:p>
            <a:r>
              <a:rPr lang="en-GB" dirty="0" smtClean="0"/>
              <a:t>some museums</a:t>
            </a:r>
          </a:p>
          <a:p>
            <a:r>
              <a:rPr lang="en-GB" dirty="0" smtClean="0"/>
              <a:t>some buildings</a:t>
            </a:r>
          </a:p>
          <a:p>
            <a:r>
              <a:rPr lang="en-GB" dirty="0" smtClean="0"/>
              <a:t>some shops</a:t>
            </a:r>
          </a:p>
          <a:p>
            <a:r>
              <a:rPr lang="en-GB" dirty="0" smtClean="0"/>
              <a:t>some rooms</a:t>
            </a:r>
          </a:p>
          <a:p>
            <a:endParaRPr lang="en-GB" dirty="0"/>
          </a:p>
        </p:txBody>
      </p:sp>
    </p:spTree>
    <p:extLst>
      <p:ext uri="{BB962C8B-B14F-4D97-AF65-F5344CB8AC3E}">
        <p14:creationId xmlns:p14="http://schemas.microsoft.com/office/powerpoint/2010/main" val="42818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fade">
                                      <p:cBhvr>
                                        <p:cTn id="52" dur="500"/>
                                        <p:tgtEl>
                                          <p:spTgt spid="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Effect transition="in" filter="fade">
                                      <p:cBhvr>
                                        <p:cTn id="57" dur="500"/>
                                        <p:tgtEl>
                                          <p:spTgt spid="6">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2" end="2"/>
                                            </p:txEl>
                                          </p:spTgt>
                                        </p:tgtEl>
                                        <p:attrNameLst>
                                          <p:attrName>style.visibility</p:attrName>
                                        </p:attrNameLst>
                                      </p:cBhvr>
                                      <p:to>
                                        <p:strVal val="visible"/>
                                      </p:to>
                                    </p:set>
                                    <p:animEffect transition="in" filter="fade">
                                      <p:cBhvr>
                                        <p:cTn id="62" dur="500"/>
                                        <p:tgtEl>
                                          <p:spTgt spid="6">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3" end="3"/>
                                            </p:txEl>
                                          </p:spTgt>
                                        </p:tgtEl>
                                        <p:attrNameLst>
                                          <p:attrName>style.visibility</p:attrName>
                                        </p:attrNameLst>
                                      </p:cBhvr>
                                      <p:to>
                                        <p:strVal val="visible"/>
                                      </p:to>
                                    </p:set>
                                    <p:animEffect transition="in" filter="fade">
                                      <p:cBhvr>
                                        <p:cTn id="67" dur="500"/>
                                        <p:tgtEl>
                                          <p:spTgt spid="6">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4" end="4"/>
                                            </p:txEl>
                                          </p:spTgt>
                                        </p:tgtEl>
                                        <p:attrNameLst>
                                          <p:attrName>style.visibility</p:attrName>
                                        </p:attrNameLst>
                                      </p:cBhvr>
                                      <p:to>
                                        <p:strVal val="visible"/>
                                      </p:to>
                                    </p:set>
                                    <p:animEffect transition="in" filter="fade">
                                      <p:cBhvr>
                                        <p:cTn id="72" dur="500"/>
                                        <p:tgtEl>
                                          <p:spTgt spid="6">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Effect transition="in" filter="fade">
                                      <p:cBhvr>
                                        <p:cTn id="77" dur="500"/>
                                        <p:tgtEl>
                                          <p:spTgt spid="6">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xEl>
                                              <p:pRg st="6" end="6"/>
                                            </p:txEl>
                                          </p:spTgt>
                                        </p:tgtEl>
                                        <p:attrNameLst>
                                          <p:attrName>style.visibility</p:attrName>
                                        </p:attrNameLst>
                                      </p:cBhvr>
                                      <p:to>
                                        <p:strVal val="visible"/>
                                      </p:to>
                                    </p:set>
                                    <p:animEffect transition="in" filter="fade">
                                      <p:cBhvr>
                                        <p:cTn id="82" dur="500"/>
                                        <p:tgtEl>
                                          <p:spTgt spid="6">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xEl>
                                              <p:pRg st="7" end="7"/>
                                            </p:txEl>
                                          </p:spTgt>
                                        </p:tgtEl>
                                        <p:attrNameLst>
                                          <p:attrName>style.visibility</p:attrName>
                                        </p:attrNameLst>
                                      </p:cBhvr>
                                      <p:to>
                                        <p:strVal val="visible"/>
                                      </p:to>
                                    </p:set>
                                    <p:animEffect transition="in" filter="fade">
                                      <p:cBhvr>
                                        <p:cTn id="8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Planning for progress</a:t>
            </a:r>
            <a:endParaRPr lang="en-GB" dirty="0">
              <a:latin typeface="Tw Cen MT" panose="020B0602020104020603" pitchFamily="34" charset="0"/>
            </a:endParaRPr>
          </a:p>
        </p:txBody>
      </p:sp>
      <p:sp>
        <p:nvSpPr>
          <p:cNvPr id="5" name="Content Placeholder 4"/>
          <p:cNvSpPr>
            <a:spLocks noGrp="1"/>
          </p:cNvSpPr>
          <p:nvPr>
            <p:ph idx="1"/>
          </p:nvPr>
        </p:nvSpPr>
        <p:spPr>
          <a:xfrm>
            <a:off x="440871" y="1854839"/>
            <a:ext cx="7886700" cy="4351338"/>
          </a:xfrm>
        </p:spPr>
        <p:txBody>
          <a:bodyPr/>
          <a:lstStyle/>
          <a:p>
            <a:pPr lvl="0">
              <a:defRPr/>
            </a:pPr>
            <a:r>
              <a:rPr lang="en-GB" dirty="0" smtClean="0">
                <a:solidFill>
                  <a:sysClr val="windowText" lastClr="000000"/>
                </a:solidFill>
              </a:rPr>
              <a:t>Use </a:t>
            </a:r>
            <a:r>
              <a:rPr lang="en-GB" dirty="0">
                <a:solidFill>
                  <a:sysClr val="windowText" lastClr="000000"/>
                </a:solidFill>
              </a:rPr>
              <a:t>(in speech / writing) in free </a:t>
            </a:r>
            <a:r>
              <a:rPr lang="en-GB" dirty="0" smtClean="0">
                <a:solidFill>
                  <a:sysClr val="windowText" lastClr="000000"/>
                </a:solidFill>
              </a:rPr>
              <a:t>communication</a:t>
            </a:r>
          </a:p>
          <a:p>
            <a:pPr>
              <a:defRPr/>
            </a:pPr>
            <a:r>
              <a:rPr lang="en-GB" dirty="0">
                <a:solidFill>
                  <a:sysClr val="windowText" lastClr="000000"/>
                </a:solidFill>
              </a:rPr>
              <a:t>Produce (in speech / writing) from </a:t>
            </a:r>
            <a:r>
              <a:rPr lang="en-GB" dirty="0" smtClean="0">
                <a:solidFill>
                  <a:sysClr val="windowText" lastClr="000000"/>
                </a:solidFill>
              </a:rPr>
              <a:t>memory</a:t>
            </a:r>
          </a:p>
          <a:p>
            <a:pPr>
              <a:defRPr/>
            </a:pPr>
            <a:r>
              <a:rPr lang="en-GB" dirty="0">
                <a:solidFill>
                  <a:sysClr val="windowText" lastClr="000000"/>
                </a:solidFill>
              </a:rPr>
              <a:t>Produce (in speech / writing) with </a:t>
            </a:r>
            <a:r>
              <a:rPr lang="en-GB" dirty="0" smtClean="0">
                <a:solidFill>
                  <a:sysClr val="windowText" lastClr="000000"/>
                </a:solidFill>
              </a:rPr>
              <a:t>support</a:t>
            </a:r>
          </a:p>
          <a:p>
            <a:pPr>
              <a:defRPr/>
            </a:pPr>
            <a:r>
              <a:rPr lang="en-GB" dirty="0">
                <a:solidFill>
                  <a:sysClr val="windowText" lastClr="000000"/>
                </a:solidFill>
              </a:rPr>
              <a:t>Pronounce (independently</a:t>
            </a:r>
            <a:r>
              <a:rPr lang="en-GB" dirty="0" smtClean="0">
                <a:solidFill>
                  <a:sysClr val="windowText" lastClr="000000"/>
                </a:solidFill>
              </a:rPr>
              <a:t>)</a:t>
            </a:r>
          </a:p>
          <a:p>
            <a:pPr>
              <a:defRPr/>
            </a:pPr>
            <a:r>
              <a:rPr lang="en-GB" dirty="0">
                <a:solidFill>
                  <a:sysClr val="windowText" lastClr="000000"/>
                </a:solidFill>
              </a:rPr>
              <a:t>Understand (in sound / writing</a:t>
            </a:r>
            <a:r>
              <a:rPr lang="en-GB" dirty="0" smtClean="0">
                <a:solidFill>
                  <a:sysClr val="windowText" lastClr="000000"/>
                </a:solidFill>
              </a:rPr>
              <a:t>)</a:t>
            </a:r>
          </a:p>
          <a:p>
            <a:pPr>
              <a:defRPr/>
            </a:pPr>
            <a:r>
              <a:rPr lang="en-GB" dirty="0">
                <a:solidFill>
                  <a:sysClr val="windowText" lastClr="000000"/>
                </a:solidFill>
              </a:rPr>
              <a:t>Recognise (in sound / writing)</a:t>
            </a:r>
          </a:p>
          <a:p>
            <a:pPr lvl="0">
              <a:defRPr/>
            </a:pPr>
            <a:endParaRPr lang="en-GB" dirty="0">
              <a:solidFill>
                <a:sysClr val="windowText" lastClr="000000"/>
              </a:solidFill>
            </a:endParaRPr>
          </a:p>
          <a:p>
            <a:endParaRPr lang="en-GB" dirty="0">
              <a:latin typeface="Tw Cen MT" panose="020B0602020104020603" pitchFamily="34" charset="0"/>
            </a:endParaRPr>
          </a:p>
        </p:txBody>
      </p:sp>
      <p:sp>
        <p:nvSpPr>
          <p:cNvPr id="8" name="TextBox 7"/>
          <p:cNvSpPr txBox="1"/>
          <p:nvPr/>
        </p:nvSpPr>
        <p:spPr>
          <a:xfrm>
            <a:off x="440871" y="5603822"/>
            <a:ext cx="8262257" cy="923330"/>
          </a:xfrm>
          <a:prstGeom prst="rect">
            <a:avLst/>
          </a:prstGeom>
          <a:solidFill>
            <a:srgbClr val="33CCCC"/>
          </a:solidFill>
          <a:effectLst>
            <a:outerShdw blurRad="50800" dist="38100" dir="5400000" algn="t" rotWithShape="0">
              <a:prstClr val="black">
                <a:alpha val="40000"/>
              </a:prstClr>
            </a:outerShdw>
          </a:effectLst>
        </p:spPr>
        <p:txBody>
          <a:bodyPr wrap="square" rtlCol="0">
            <a:spAutoFit/>
          </a:bodyPr>
          <a:lstStyle/>
          <a:p>
            <a:r>
              <a:rPr lang="en-GB" b="1" dirty="0" smtClean="0">
                <a:solidFill>
                  <a:prstClr val="black"/>
                </a:solidFill>
                <a:latin typeface="Calibri" panose="020F0502020204030204"/>
              </a:rPr>
              <a:t>The main curriculum content in language learning is grammar and vocabulary.  </a:t>
            </a:r>
            <a:br>
              <a:rPr lang="en-GB" b="1" dirty="0" smtClean="0">
                <a:solidFill>
                  <a:prstClr val="black"/>
                </a:solidFill>
                <a:latin typeface="Calibri" panose="020F0502020204030204"/>
              </a:rPr>
            </a:br>
            <a:r>
              <a:rPr lang="en-GB" b="1" dirty="0" smtClean="0">
                <a:solidFill>
                  <a:prstClr val="black"/>
                </a:solidFill>
                <a:latin typeface="Calibri" panose="020F0502020204030204"/>
              </a:rPr>
              <a:t>Apply these stages in your planning whether the learning focus is grammar or vocabulary, or both.</a:t>
            </a:r>
            <a:endParaRPr lang="en-GB" b="1" dirty="0">
              <a:solidFill>
                <a:prstClr val="black"/>
              </a:solidFill>
              <a:latin typeface="Calibri" panose="020F0502020204030204"/>
            </a:endParaRPr>
          </a:p>
        </p:txBody>
      </p:sp>
      <p:pic>
        <p:nvPicPr>
          <p:cNvPr id="9" name="Picture 8"/>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865495" y="1887341"/>
            <a:ext cx="3071402" cy="3071402"/>
          </a:xfrm>
          <a:prstGeom prst="rect">
            <a:avLst/>
          </a:prstGeom>
        </p:spPr>
      </p:pic>
    </p:spTree>
    <p:extLst>
      <p:ext uri="{BB962C8B-B14F-4D97-AF65-F5344CB8AC3E}">
        <p14:creationId xmlns:p14="http://schemas.microsoft.com/office/powerpoint/2010/main" val="35393997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err="1" smtClean="0">
                <a:solidFill>
                  <a:prstClr val="black"/>
                </a:solidFill>
              </a:rPr>
              <a:t>siempre</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err="1" smtClean="0">
                <a:solidFill>
                  <a:prstClr val="black"/>
                </a:solidFill>
              </a:rPr>
              <a:t>todos</a:t>
            </a:r>
            <a:r>
              <a:rPr lang="en-GB" sz="5400" dirty="0" smtClean="0">
                <a:solidFill>
                  <a:prstClr val="black"/>
                </a:solidFill>
              </a:rPr>
              <a:t> </a:t>
            </a:r>
            <a:r>
              <a:rPr lang="en-GB" sz="5400" dirty="0" err="1" smtClean="0">
                <a:solidFill>
                  <a:prstClr val="black"/>
                </a:solidFill>
              </a:rPr>
              <a:t>los</a:t>
            </a:r>
            <a:r>
              <a:rPr lang="en-GB" sz="5400" dirty="0" smtClean="0">
                <a:solidFill>
                  <a:prstClr val="black"/>
                </a:solidFill>
              </a:rPr>
              <a:t> </a:t>
            </a:r>
            <a:r>
              <a:rPr lang="en-GB" sz="5400" dirty="0" err="1" smtClean="0">
                <a:solidFill>
                  <a:prstClr val="black"/>
                </a:solidFill>
              </a:rPr>
              <a:t>días</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5334000" cy="923330"/>
          </a:xfrm>
          <a:prstGeom prst="rect">
            <a:avLst/>
          </a:prstGeom>
          <a:noFill/>
        </p:spPr>
        <p:txBody>
          <a:bodyPr wrap="square" rtlCol="0">
            <a:spAutoFit/>
          </a:bodyPr>
          <a:lstStyle/>
          <a:p>
            <a:pPr algn="ctr"/>
            <a:r>
              <a:rPr lang="en-GB" sz="5400" dirty="0" err="1" smtClean="0">
                <a:solidFill>
                  <a:prstClr val="black"/>
                </a:solidFill>
              </a:rPr>
              <a:t>normalmente</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menudo</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a:t>
            </a:r>
            <a:r>
              <a:rPr lang="en-GB" sz="5400" dirty="0" err="1" smtClean="0">
                <a:solidFill>
                  <a:prstClr val="black"/>
                </a:solidFill>
              </a:rPr>
              <a:t>veces</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err="1" smtClean="0">
                <a:solidFill>
                  <a:prstClr val="black"/>
                </a:solidFill>
              </a:rPr>
              <a:t>nunca</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0245" y="50016"/>
            <a:ext cx="1261504" cy="1261506"/>
          </a:xfrm>
          <a:prstGeom prst="rect">
            <a:avLst/>
          </a:prstGeom>
        </p:spPr>
      </p:pic>
    </p:spTree>
    <p:extLst>
      <p:ext uri="{BB962C8B-B14F-4D97-AF65-F5344CB8AC3E}">
        <p14:creationId xmlns:p14="http://schemas.microsoft.com/office/powerpoint/2010/main" val="131668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up)">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up)">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up)">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up)">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500"/>
                                        <p:tgtEl>
                                          <p:spTgt spid="3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500"/>
                                        <p:tgtEl>
                                          <p:spTgt spid="3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3" grpId="0" animBg="1"/>
      <p:bldP spid="24" grpId="0"/>
      <p:bldP spid="14" grpId="0" animBg="1"/>
      <p:bldP spid="25" grpId="0" animBg="1"/>
      <p:bldP spid="26" grpId="0" animBg="1"/>
      <p:bldP spid="27" grpId="0" animBg="1"/>
      <p:bldP spid="28" grpId="0"/>
      <p:bldP spid="34" grpId="0"/>
      <p:bldP spid="18" grpId="0" animBg="1"/>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err="1" smtClean="0">
                <a:solidFill>
                  <a:prstClr val="black"/>
                </a:solidFill>
              </a:rPr>
              <a:t>siempre</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err="1" smtClean="0">
                <a:solidFill>
                  <a:prstClr val="black"/>
                </a:solidFill>
              </a:rPr>
              <a:t>todos</a:t>
            </a:r>
            <a:r>
              <a:rPr lang="en-GB" sz="5400" dirty="0" smtClean="0">
                <a:solidFill>
                  <a:prstClr val="black"/>
                </a:solidFill>
              </a:rPr>
              <a:t> </a:t>
            </a:r>
            <a:r>
              <a:rPr lang="en-GB" sz="5400" dirty="0" err="1" smtClean="0">
                <a:solidFill>
                  <a:prstClr val="black"/>
                </a:solidFill>
              </a:rPr>
              <a:t>los</a:t>
            </a:r>
            <a:r>
              <a:rPr lang="en-GB" sz="5400" dirty="0" smtClean="0">
                <a:solidFill>
                  <a:prstClr val="black"/>
                </a:solidFill>
              </a:rPr>
              <a:t> </a:t>
            </a:r>
            <a:r>
              <a:rPr lang="en-GB" sz="5400" dirty="0" err="1" smtClean="0">
                <a:solidFill>
                  <a:prstClr val="black"/>
                </a:solidFill>
              </a:rPr>
              <a:t>días</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5334000" cy="923330"/>
          </a:xfrm>
          <a:prstGeom prst="rect">
            <a:avLst/>
          </a:prstGeom>
          <a:noFill/>
        </p:spPr>
        <p:txBody>
          <a:bodyPr wrap="square" rtlCol="0">
            <a:spAutoFit/>
          </a:bodyPr>
          <a:lstStyle/>
          <a:p>
            <a:pPr algn="ctr"/>
            <a:r>
              <a:rPr lang="en-GB" sz="5400" dirty="0" err="1" smtClean="0">
                <a:solidFill>
                  <a:prstClr val="black"/>
                </a:solidFill>
              </a:rPr>
              <a:t>normalmente</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menudo</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a:t>
            </a:r>
            <a:r>
              <a:rPr lang="en-GB" sz="5400" dirty="0" err="1" smtClean="0">
                <a:solidFill>
                  <a:prstClr val="black"/>
                </a:solidFill>
              </a:rPr>
              <a:t>veces</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err="1" smtClean="0">
                <a:solidFill>
                  <a:prstClr val="black"/>
                </a:solidFill>
              </a:rPr>
              <a:t>nunca</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3">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10114070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52600" y="-228600"/>
            <a:ext cx="5334000" cy="923330"/>
          </a:xfrm>
          <a:prstGeom prst="rect">
            <a:avLst/>
          </a:prstGeom>
          <a:noFill/>
        </p:spPr>
        <p:txBody>
          <a:bodyPr wrap="square" rtlCol="0">
            <a:spAutoFit/>
          </a:bodyPr>
          <a:lstStyle/>
          <a:p>
            <a:pPr algn="ctr"/>
            <a:r>
              <a:rPr lang="en-GB" sz="5400" dirty="0">
                <a:solidFill>
                  <a:prstClr val="black"/>
                </a:solidFill>
              </a:rPr>
              <a:t>s</a:t>
            </a:r>
            <a:r>
              <a:rPr lang="en-GB" sz="5400" dirty="0" smtClean="0">
                <a:solidFill>
                  <a:prstClr val="black"/>
                </a:solidFill>
              </a:rPr>
              <a:t>_ _ m _ _ _</a:t>
            </a:r>
            <a:endParaRPr lang="en-GB" sz="5400" dirty="0">
              <a:solidFill>
                <a:prstClr val="black"/>
              </a:solidFill>
            </a:endParaRPr>
          </a:p>
        </p:txBody>
      </p: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6" name="TextBox 15"/>
          <p:cNvSpPr txBox="1"/>
          <p:nvPr/>
        </p:nvSpPr>
        <p:spPr>
          <a:xfrm>
            <a:off x="1752600" y="452735"/>
            <a:ext cx="5334000" cy="923330"/>
          </a:xfrm>
          <a:prstGeom prst="rect">
            <a:avLst/>
          </a:prstGeom>
          <a:noFill/>
        </p:spPr>
        <p:txBody>
          <a:bodyPr wrap="square" rtlCol="0">
            <a:spAutoFit/>
          </a:bodyPr>
          <a:lstStyle/>
          <a:p>
            <a:pPr algn="ctr"/>
            <a:r>
              <a:rPr lang="en-GB" sz="5400" dirty="0">
                <a:solidFill>
                  <a:prstClr val="black"/>
                </a:solidFill>
              </a:rPr>
              <a:t>t</a:t>
            </a:r>
            <a:r>
              <a:rPr lang="en-GB" sz="5400" dirty="0" smtClean="0">
                <a:solidFill>
                  <a:prstClr val="black"/>
                </a:solidFill>
              </a:rPr>
              <a:t>_ </a:t>
            </a:r>
            <a:r>
              <a:rPr lang="en-GB" sz="5400" dirty="0" err="1" smtClean="0">
                <a:solidFill>
                  <a:prstClr val="black"/>
                </a:solidFill>
              </a:rPr>
              <a:t>d_s</a:t>
            </a:r>
            <a:r>
              <a:rPr lang="en-GB" sz="5400" dirty="0" smtClean="0">
                <a:solidFill>
                  <a:prstClr val="black"/>
                </a:solidFill>
              </a:rPr>
              <a:t>  l_ _ d_ _ _</a:t>
            </a:r>
            <a:endParaRPr lang="en-GB" sz="5400" dirty="0">
              <a:solidFill>
                <a:prstClr val="black"/>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1750359" y="1753720"/>
            <a:ext cx="6144390" cy="923330"/>
          </a:xfrm>
          <a:prstGeom prst="rect">
            <a:avLst/>
          </a:prstGeom>
          <a:noFill/>
        </p:spPr>
        <p:txBody>
          <a:bodyPr wrap="square" rtlCol="0">
            <a:spAutoFit/>
          </a:bodyPr>
          <a:lstStyle/>
          <a:p>
            <a:pPr algn="ctr"/>
            <a:r>
              <a:rPr lang="en-GB" sz="5400" dirty="0">
                <a:solidFill>
                  <a:prstClr val="black"/>
                </a:solidFill>
              </a:rPr>
              <a:t>n</a:t>
            </a:r>
            <a:r>
              <a:rPr lang="en-GB" sz="5400" dirty="0" smtClean="0">
                <a:solidFill>
                  <a:prstClr val="black"/>
                </a:solidFill>
              </a:rPr>
              <a:t>_ _ _ _ _ m_ _ _ _</a:t>
            </a:r>
            <a:endParaRPr lang="en-GB" sz="5400" dirty="0">
              <a:solidFill>
                <a:prstClr val="black"/>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TextBox 27"/>
          <p:cNvSpPr txBox="1"/>
          <p:nvPr/>
        </p:nvSpPr>
        <p:spPr>
          <a:xfrm>
            <a:off x="1718983" y="3151120"/>
            <a:ext cx="5334000" cy="923330"/>
          </a:xfrm>
          <a:prstGeom prst="rect">
            <a:avLst/>
          </a:prstGeom>
          <a:noFill/>
        </p:spPr>
        <p:txBody>
          <a:bodyPr wrap="square" rtlCol="0">
            <a:spAutoFit/>
          </a:bodyPr>
          <a:lstStyle/>
          <a:p>
            <a:pPr algn="ctr"/>
            <a:r>
              <a:rPr lang="en-GB" sz="5400" dirty="0" smtClean="0">
                <a:solidFill>
                  <a:prstClr val="black"/>
                </a:solidFill>
              </a:rPr>
              <a:t>a m_ _ _ _ _</a:t>
            </a:r>
            <a:endParaRPr lang="en-GB" sz="5400" dirty="0">
              <a:solidFill>
                <a:prstClr val="black"/>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50359" y="4374768"/>
            <a:ext cx="5334000" cy="923330"/>
          </a:xfrm>
          <a:prstGeom prst="rect">
            <a:avLst/>
          </a:prstGeom>
          <a:noFill/>
        </p:spPr>
        <p:txBody>
          <a:bodyPr wrap="square" rtlCol="0">
            <a:spAutoFit/>
          </a:bodyPr>
          <a:lstStyle/>
          <a:p>
            <a:pPr algn="ctr"/>
            <a:r>
              <a:rPr lang="en-GB" sz="5400" dirty="0" smtClean="0">
                <a:solidFill>
                  <a:prstClr val="black"/>
                </a:solidFill>
              </a:rPr>
              <a:t>a v_ _ _ _</a:t>
            </a:r>
            <a:endParaRPr lang="en-GB" sz="5400" dirty="0">
              <a:solidFill>
                <a:prstClr val="black"/>
              </a:solidFill>
            </a:endParaRPr>
          </a:p>
        </p:txBody>
      </p: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35" name="TextBox 34"/>
          <p:cNvSpPr txBox="1"/>
          <p:nvPr/>
        </p:nvSpPr>
        <p:spPr>
          <a:xfrm>
            <a:off x="1750359" y="5253404"/>
            <a:ext cx="5334000" cy="923330"/>
          </a:xfrm>
          <a:prstGeom prst="rect">
            <a:avLst/>
          </a:prstGeom>
          <a:noFill/>
        </p:spPr>
        <p:txBody>
          <a:bodyPr wrap="square" rtlCol="0">
            <a:spAutoFit/>
          </a:bodyPr>
          <a:lstStyle/>
          <a:p>
            <a:pPr algn="ctr"/>
            <a:r>
              <a:rPr lang="en-GB" sz="5400" dirty="0">
                <a:solidFill>
                  <a:prstClr val="black"/>
                </a:solidFill>
              </a:rPr>
              <a:t>n</a:t>
            </a:r>
            <a:r>
              <a:rPr lang="en-GB" sz="5400" dirty="0" smtClean="0">
                <a:solidFill>
                  <a:prstClr val="black"/>
                </a:solidFill>
              </a:rPr>
              <a:t>_ _ _ _</a:t>
            </a:r>
            <a:endParaRPr lang="en-GB" sz="5400" dirty="0">
              <a:solidFill>
                <a:prstClr val="black"/>
              </a:solidFill>
            </a:endParaRPr>
          </a:p>
        </p:txBody>
      </p:sp>
      <p:sp>
        <p:nvSpPr>
          <p:cNvPr id="21" name="Rectangle 20"/>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2">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39006209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533400"/>
            <a:ext cx="9144000" cy="0"/>
          </a:xfrm>
          <a:prstGeom prst="line">
            <a:avLst/>
          </a:prstGeom>
          <a:ln w="76200">
            <a:solidFill>
              <a:srgbClr val="FF00FF"/>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914400"/>
            <a:ext cx="9144000" cy="584775"/>
          </a:xfrm>
          <a:prstGeom prst="rect">
            <a:avLst/>
          </a:prstGeom>
          <a:noFill/>
          <a:ln>
            <a:noFill/>
            <a:prstDash val="dash"/>
          </a:ln>
        </p:spPr>
        <p:txBody>
          <a:bodyPr wrap="square" rtlCol="0">
            <a:spAutoFit/>
          </a:bodyPr>
          <a:lstStyle/>
          <a:p>
            <a:r>
              <a:rPr lang="en-GB" sz="3200" dirty="0" smtClean="0">
                <a:solidFill>
                  <a:srgbClr val="00B0F0"/>
                </a:solidFill>
              </a:rPr>
              <a:t>…………………………………………………………</a:t>
            </a:r>
            <a:endParaRPr lang="en-GB" sz="3200" dirty="0">
              <a:solidFill>
                <a:srgbClr val="00B0F0"/>
              </a:solidFill>
            </a:endParaRPr>
          </a:p>
        </p:txBody>
      </p:sp>
      <p:sp>
        <p:nvSpPr>
          <p:cNvPr id="13" name="Freeform 12"/>
          <p:cNvSpPr/>
          <p:nvPr/>
        </p:nvSpPr>
        <p:spPr>
          <a:xfrm>
            <a:off x="-6724" y="1801906"/>
            <a:ext cx="9164171" cy="1042147"/>
          </a:xfrm>
          <a:custGeom>
            <a:avLst/>
            <a:gdLst>
              <a:gd name="connsiteX0" fmla="*/ 0 w 9164171"/>
              <a:gd name="connsiteY0" fmla="*/ 1042147 h 1042147"/>
              <a:gd name="connsiteX1" fmla="*/ 853889 w 9164171"/>
              <a:gd name="connsiteY1" fmla="*/ 26894 h 1042147"/>
              <a:gd name="connsiteX2" fmla="*/ 1680883 w 9164171"/>
              <a:gd name="connsiteY2" fmla="*/ 1028700 h 1042147"/>
              <a:gd name="connsiteX3" fmla="*/ 2575112 w 9164171"/>
              <a:gd name="connsiteY3" fmla="*/ 40341 h 1042147"/>
              <a:gd name="connsiteX4" fmla="*/ 3482789 w 9164171"/>
              <a:gd name="connsiteY4" fmla="*/ 1008529 h 1042147"/>
              <a:gd name="connsiteX5" fmla="*/ 4296336 w 9164171"/>
              <a:gd name="connsiteY5" fmla="*/ 33618 h 1042147"/>
              <a:gd name="connsiteX6" fmla="*/ 5143500 w 9164171"/>
              <a:gd name="connsiteY6" fmla="*/ 1035423 h 1042147"/>
              <a:gd name="connsiteX7" fmla="*/ 6037730 w 9164171"/>
              <a:gd name="connsiteY7" fmla="*/ 33618 h 1042147"/>
              <a:gd name="connsiteX8" fmla="*/ 6905065 w 9164171"/>
              <a:gd name="connsiteY8" fmla="*/ 1028700 h 1042147"/>
              <a:gd name="connsiteX9" fmla="*/ 7624483 w 9164171"/>
              <a:gd name="connsiteY9" fmla="*/ 33618 h 1042147"/>
              <a:gd name="connsiteX10" fmla="*/ 8390965 w 9164171"/>
              <a:gd name="connsiteY10" fmla="*/ 1028700 h 1042147"/>
              <a:gd name="connsiteX11" fmla="*/ 9164171 w 9164171"/>
              <a:gd name="connsiteY11" fmla="*/ 0 h 1042147"/>
              <a:gd name="connsiteX12" fmla="*/ 9164171 w 9164171"/>
              <a:gd name="connsiteY12" fmla="*/ 0 h 104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4171" h="1042147">
                <a:moveTo>
                  <a:pt x="0" y="1042147"/>
                </a:moveTo>
                <a:cubicBezTo>
                  <a:pt x="286871" y="535641"/>
                  <a:pt x="573742" y="29135"/>
                  <a:pt x="853889" y="26894"/>
                </a:cubicBezTo>
                <a:cubicBezTo>
                  <a:pt x="1134036" y="24653"/>
                  <a:pt x="1394013" y="1026459"/>
                  <a:pt x="1680883" y="1028700"/>
                </a:cubicBezTo>
                <a:cubicBezTo>
                  <a:pt x="1967753" y="1030941"/>
                  <a:pt x="2274794" y="43703"/>
                  <a:pt x="2575112" y="40341"/>
                </a:cubicBezTo>
                <a:cubicBezTo>
                  <a:pt x="2875430" y="36979"/>
                  <a:pt x="3195918" y="1009649"/>
                  <a:pt x="3482789" y="1008529"/>
                </a:cubicBezTo>
                <a:cubicBezTo>
                  <a:pt x="3769660" y="1007409"/>
                  <a:pt x="4019551" y="29136"/>
                  <a:pt x="4296336" y="33618"/>
                </a:cubicBezTo>
                <a:cubicBezTo>
                  <a:pt x="4573121" y="38100"/>
                  <a:pt x="4853268" y="1035423"/>
                  <a:pt x="5143500" y="1035423"/>
                </a:cubicBezTo>
                <a:cubicBezTo>
                  <a:pt x="5433732" y="1035423"/>
                  <a:pt x="5744136" y="34738"/>
                  <a:pt x="6037730" y="33618"/>
                </a:cubicBezTo>
                <a:cubicBezTo>
                  <a:pt x="6331324" y="32497"/>
                  <a:pt x="6640606" y="1028700"/>
                  <a:pt x="6905065" y="1028700"/>
                </a:cubicBezTo>
                <a:cubicBezTo>
                  <a:pt x="7169524" y="1028700"/>
                  <a:pt x="7376833" y="33618"/>
                  <a:pt x="7624483" y="33618"/>
                </a:cubicBezTo>
                <a:cubicBezTo>
                  <a:pt x="7872133" y="33618"/>
                  <a:pt x="8134350" y="1034303"/>
                  <a:pt x="8390965" y="1028700"/>
                </a:cubicBezTo>
                <a:cubicBezTo>
                  <a:pt x="8647580" y="1023097"/>
                  <a:pt x="9164171" y="0"/>
                  <a:pt x="9164171" y="0"/>
                </a:cubicBezTo>
                <a:lnTo>
                  <a:pt x="9164171" y="0"/>
                </a:ln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Freeform 13"/>
          <p:cNvSpPr/>
          <p:nvPr/>
        </p:nvSpPr>
        <p:spPr>
          <a:xfrm>
            <a:off x="1098176" y="3151266"/>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Freeform 24"/>
          <p:cNvSpPr/>
          <p:nvPr/>
        </p:nvSpPr>
        <p:spPr>
          <a:xfrm>
            <a:off x="25908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6" name="Freeform 25"/>
          <p:cNvSpPr/>
          <p:nvPr/>
        </p:nvSpPr>
        <p:spPr>
          <a:xfrm>
            <a:off x="41910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7" name="Freeform 26"/>
          <p:cNvSpPr/>
          <p:nvPr/>
        </p:nvSpPr>
        <p:spPr>
          <a:xfrm>
            <a:off x="5867400" y="3146784"/>
            <a:ext cx="1492624" cy="1120416"/>
          </a:xfrm>
          <a:custGeom>
            <a:avLst/>
            <a:gdLst>
              <a:gd name="connsiteX0" fmla="*/ 0 w 983576"/>
              <a:gd name="connsiteY0" fmla="*/ 397451 h 707642"/>
              <a:gd name="connsiteX1" fmla="*/ 981636 w 983576"/>
              <a:gd name="connsiteY1" fmla="*/ 195745 h 707642"/>
              <a:gd name="connsiteX2" fmla="*/ 268942 w 983576"/>
              <a:gd name="connsiteY2" fmla="*/ 706733 h 707642"/>
              <a:gd name="connsiteX3" fmla="*/ 914400 w 983576"/>
              <a:gd name="connsiteY3" fmla="*/ 47827 h 707642"/>
              <a:gd name="connsiteX4" fmla="*/ 954742 w 983576"/>
              <a:gd name="connsiteY4" fmla="*/ 47827 h 707642"/>
              <a:gd name="connsiteX5" fmla="*/ 954742 w 983576"/>
              <a:gd name="connsiteY5" fmla="*/ 20933 h 70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576" h="707642">
                <a:moveTo>
                  <a:pt x="0" y="397451"/>
                </a:moveTo>
                <a:cubicBezTo>
                  <a:pt x="468406" y="270824"/>
                  <a:pt x="936812" y="144198"/>
                  <a:pt x="981636" y="195745"/>
                </a:cubicBezTo>
                <a:cubicBezTo>
                  <a:pt x="1026460" y="247292"/>
                  <a:pt x="280148" y="731386"/>
                  <a:pt x="268942" y="706733"/>
                </a:cubicBezTo>
                <a:cubicBezTo>
                  <a:pt x="257736" y="682080"/>
                  <a:pt x="800100" y="157645"/>
                  <a:pt x="914400" y="47827"/>
                </a:cubicBezTo>
                <a:cubicBezTo>
                  <a:pt x="1028700" y="-61991"/>
                  <a:pt x="948018" y="52309"/>
                  <a:pt x="954742" y="47827"/>
                </a:cubicBezTo>
                <a:cubicBezTo>
                  <a:pt x="961466" y="43345"/>
                  <a:pt x="958104" y="32139"/>
                  <a:pt x="954742" y="20933"/>
                </a:cubicBezTo>
              </a:path>
            </a:pathLst>
          </a:cu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7" name="Straight Connector 16"/>
          <p:cNvCxnSpPr/>
          <p:nvPr/>
        </p:nvCxnSpPr>
        <p:spPr>
          <a:xfrm>
            <a:off x="533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384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5720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770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534400" y="4495800"/>
            <a:ext cx="0" cy="106680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Multiply 17"/>
          <p:cNvSpPr/>
          <p:nvPr/>
        </p:nvSpPr>
        <p:spPr>
          <a:xfrm>
            <a:off x="3007659" y="5836032"/>
            <a:ext cx="2819400" cy="12100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prstClr val="white"/>
              </a:solidFill>
            </a:endParaRPr>
          </a:p>
        </p:txBody>
      </p:sp>
      <p:sp>
        <p:nvSpPr>
          <p:cNvPr id="19" name="Rectangle 18"/>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a:blip r:embed="rId2">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62757" y="50016"/>
            <a:ext cx="1261504" cy="1261506"/>
          </a:xfrm>
          <a:prstGeom prst="rect">
            <a:avLst/>
          </a:prstGeom>
        </p:spPr>
      </p:pic>
    </p:spTree>
    <p:extLst>
      <p:ext uri="{BB962C8B-B14F-4D97-AF65-F5344CB8AC3E}">
        <p14:creationId xmlns:p14="http://schemas.microsoft.com/office/powerpoint/2010/main" val="1057713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mtClean="0"/>
              <a:t>Participation in language learning at KS4 and beyond</a:t>
            </a:r>
            <a:endParaRPr lang="en-GB" dirty="0"/>
          </a:p>
        </p:txBody>
      </p:sp>
      <p:sp>
        <p:nvSpPr>
          <p:cNvPr id="22" name="Content Placeholder 2"/>
          <p:cNvSpPr txBox="1">
            <a:spLocks/>
          </p:cNvSpPr>
          <p:nvPr/>
        </p:nvSpPr>
        <p:spPr>
          <a:xfrm>
            <a:off x="628650" y="1758157"/>
            <a:ext cx="7886700" cy="450744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Fewer than 50% Year 11 pupils takes a language at GCSE (and of those, the pass rate is approx. 70%).</a:t>
            </a:r>
          </a:p>
          <a:p>
            <a:r>
              <a:rPr lang="en-GB" dirty="0" smtClean="0"/>
              <a:t>Less than a third of all pupils achieved a good GCSE in a language in 2017, (4.4% in more than one language - 2016).</a:t>
            </a:r>
          </a:p>
          <a:p>
            <a:r>
              <a:rPr lang="en-GB" dirty="0" smtClean="0"/>
              <a:t>There is regional disparity (65% in London, 43% in the North East, 28% in </a:t>
            </a:r>
            <a:r>
              <a:rPr lang="en-GB" dirty="0" err="1" smtClean="0"/>
              <a:t>Middlesborough</a:t>
            </a:r>
            <a:r>
              <a:rPr lang="en-GB" dirty="0" smtClean="0"/>
              <a:t>).</a:t>
            </a:r>
          </a:p>
          <a:p>
            <a:r>
              <a:rPr lang="en-GB" dirty="0" smtClean="0"/>
              <a:t>The number of pupils taking an A level language is down by 1/3 since 1996; entries are heavily skewed towards girls (64%) and the independent sector.</a:t>
            </a:r>
            <a:endParaRPr lang="en-GB" dirty="0"/>
          </a:p>
        </p:txBody>
      </p:sp>
      <p:sp>
        <p:nvSpPr>
          <p:cNvPr id="23" name="Rectangle 22"/>
          <p:cNvSpPr/>
          <p:nvPr/>
        </p:nvSpPr>
        <p:spPr>
          <a:xfrm>
            <a:off x="3786062" y="5934670"/>
            <a:ext cx="5262594" cy="923330"/>
          </a:xfrm>
          <a:prstGeom prst="rect">
            <a:avLst/>
          </a:prstGeom>
        </p:spPr>
        <p:txBody>
          <a:bodyPr wrap="none">
            <a:spAutoFit/>
          </a:bodyPr>
          <a:lstStyle/>
          <a:p>
            <a:r>
              <a:rPr lang="en-GB" dirty="0"/>
              <a:t>Board, K., &amp; Tinsley, T. (2017</a:t>
            </a:r>
            <a:r>
              <a:rPr lang="en-GB" dirty="0" smtClean="0"/>
              <a:t>). </a:t>
            </a:r>
            <a:r>
              <a:rPr lang="en-GB" dirty="0"/>
              <a:t>Language Trends Survey</a:t>
            </a:r>
          </a:p>
          <a:p>
            <a:r>
              <a:rPr lang="en-GB" dirty="0" smtClean="0"/>
              <a:t>Modern Foreign Language Pedagogy Review (2016)</a:t>
            </a:r>
            <a:br>
              <a:rPr lang="en-GB" dirty="0" smtClean="0"/>
            </a:br>
            <a:endParaRPr lang="en-GB" dirty="0"/>
          </a:p>
        </p:txBody>
      </p:sp>
    </p:spTree>
    <p:extLst>
      <p:ext uri="{BB962C8B-B14F-4D97-AF65-F5344CB8AC3E}">
        <p14:creationId xmlns:p14="http://schemas.microsoft.com/office/powerpoint/2010/main" val="34523495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8" t="45244" r="5590" b="22375"/>
          <a:stretch/>
        </p:blipFill>
        <p:spPr>
          <a:xfrm rot="10800000">
            <a:off x="168939" y="1525420"/>
            <a:ext cx="8975061" cy="4082143"/>
          </a:xfrm>
          <a:prstGeom prst="rect">
            <a:avLst/>
          </a:prstGeom>
        </p:spPr>
      </p:pic>
      <p:sp>
        <p:nvSpPr>
          <p:cNvPr id="3" name="Oval 2"/>
          <p:cNvSpPr/>
          <p:nvPr/>
        </p:nvSpPr>
        <p:spPr>
          <a:xfrm>
            <a:off x="7625443" y="2292864"/>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4182940" y="2717407"/>
            <a:ext cx="1728003"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55354" y="3141950"/>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41772" y="4649621"/>
            <a:ext cx="947057" cy="4245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365733" y="-28897"/>
            <a:ext cx="2766683" cy="1475404"/>
          </a:xfrm>
          <a:prstGeom prst="rect">
            <a:avLst/>
          </a:prstGeom>
        </p:spPr>
        <p:txBody>
          <a:bodyPr wrap="square">
            <a:spAutoFit/>
          </a:bodyPr>
          <a:lstStyle/>
          <a:p>
            <a:pPr>
              <a:lnSpc>
                <a:spcPct val="107000"/>
              </a:lnSpc>
              <a:spcAft>
                <a:spcPts val="800"/>
              </a:spcAft>
            </a:pPr>
            <a:r>
              <a:rPr lang="es-ES" sz="14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Usar </a:t>
            </a:r>
            <a:r>
              <a:rPr lang="es-ES" sz="14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para </a:t>
            </a:r>
            <a:r>
              <a:rPr lang="es-ES" sz="14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comunicarse</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de memoria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Producir con ayuda</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Pronunciar</a:t>
            </a:r>
            <a: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r>
            <a:br>
              <a:rPr lang="es-ES" sz="1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Comprender</a:t>
            </a:r>
            <a:b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br>
            <a:r>
              <a:rPr lang="es-E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Reconocer</a:t>
            </a:r>
            <a:endParaRPr lang="en-GB" sz="1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a:duotone>
              <a:prstClr val="black"/>
              <a:srgbClr val="33CCCC">
                <a:tint val="45000"/>
                <a:satMod val="400000"/>
              </a:srgbClr>
            </a:duotone>
            <a:extLst>
              <a:ext uri="{28A0092B-C50C-407E-A947-70E740481C1C}">
                <a14:useLocalDpi xmlns:a14="http://schemas.microsoft.com/office/drawing/2010/main" val="0"/>
              </a:ext>
            </a:extLst>
          </a:blip>
          <a:stretch>
            <a:fillRect/>
          </a:stretch>
        </p:blipFill>
        <p:spPr>
          <a:xfrm>
            <a:off x="6546428" y="50016"/>
            <a:ext cx="1261504" cy="1261506"/>
          </a:xfrm>
          <a:prstGeom prst="rect">
            <a:avLst/>
          </a:prstGeom>
        </p:spPr>
      </p:pic>
    </p:spTree>
    <p:extLst>
      <p:ext uri="{BB962C8B-B14F-4D97-AF65-F5344CB8AC3E}">
        <p14:creationId xmlns:p14="http://schemas.microsoft.com/office/powerpoint/2010/main" val="53000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628650" y="101928"/>
            <a:ext cx="7886700" cy="1325563"/>
          </a:xfrm>
        </p:spPr>
        <p:txBody>
          <a:bodyPr/>
          <a:lstStyle/>
          <a:p>
            <a:r>
              <a:rPr lang="en-GB" dirty="0" smtClean="0"/>
              <a:t>Personal repertoire</a:t>
            </a:r>
            <a:endParaRPr lang="en-GB" dirty="0"/>
          </a:p>
        </p:txBody>
      </p:sp>
      <p:sp>
        <p:nvSpPr>
          <p:cNvPr id="22" name="Content Placeholder 21"/>
          <p:cNvSpPr>
            <a:spLocks noGrp="1"/>
          </p:cNvSpPr>
          <p:nvPr>
            <p:ph idx="1"/>
          </p:nvPr>
        </p:nvSpPr>
        <p:spPr>
          <a:xfrm>
            <a:off x="318585" y="2243810"/>
            <a:ext cx="8648769" cy="4351338"/>
          </a:xfrm>
        </p:spPr>
        <p:txBody>
          <a:bodyPr>
            <a:noAutofit/>
          </a:bodyPr>
          <a:lstStyle/>
          <a:p>
            <a:pPr marL="0" indent="0">
              <a:buNone/>
            </a:pPr>
            <a:r>
              <a:rPr lang="en-GB" sz="2400" dirty="0" smtClean="0">
                <a:solidFill>
                  <a:prstClr val="black"/>
                </a:solidFill>
                <a:cs typeface="Arial" panose="020B0604020202020204" pitchFamily="34" charset="0"/>
              </a:rPr>
              <a:t>1</a:t>
            </a:r>
            <a:r>
              <a:rPr lang="en-GB" sz="2400" dirty="0">
                <a:solidFill>
                  <a:prstClr val="black"/>
                </a:solidFill>
                <a:cs typeface="Arial" panose="020B0604020202020204" pitchFamily="34" charset="0"/>
              </a:rPr>
              <a:t>. No </a:t>
            </a:r>
            <a:r>
              <a:rPr lang="en-GB" sz="2400" dirty="0" err="1">
                <a:solidFill>
                  <a:prstClr val="black"/>
                </a:solidFill>
                <a:cs typeface="Arial" panose="020B0604020202020204" pitchFamily="34" charset="0"/>
              </a:rPr>
              <a:t>tengo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mascotas</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pero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quiero</a:t>
            </a:r>
            <a:r>
              <a:rPr lang="en-GB" sz="2400" dirty="0">
                <a:solidFill>
                  <a:prstClr val="black"/>
                </a:solidFill>
                <a:cs typeface="Arial" panose="020B0604020202020204" pitchFamily="34" charset="0"/>
              </a:rPr>
              <a:t> un </a:t>
            </a:r>
            <a:r>
              <a:rPr lang="en-GB" sz="2400" dirty="0" err="1">
                <a:solidFill>
                  <a:prstClr val="black"/>
                </a:solidFill>
                <a:cs typeface="Arial" panose="020B0604020202020204" pitchFamily="34" charset="0"/>
              </a:rPr>
              <a:t>perro</a:t>
            </a:r>
            <a:r>
              <a:rPr lang="en-GB" sz="2400" dirty="0">
                <a:solidFill>
                  <a:prstClr val="black"/>
                </a:solidFill>
                <a:cs typeface="Arial" panose="020B0604020202020204" pitchFamily="34" charset="0"/>
              </a:rPr>
              <a:t>.</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2. No </a:t>
            </a:r>
            <a:r>
              <a:rPr lang="en-GB" sz="2400" dirty="0" err="1">
                <a:solidFill>
                  <a:prstClr val="black"/>
                </a:solidFill>
                <a:cs typeface="Arial" panose="020B0604020202020204" pitchFamily="34" charset="0"/>
              </a:rPr>
              <a:t>tengo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mascotas</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pero</a:t>
            </a:r>
            <a:r>
              <a:rPr lang="en-GB" sz="2400" dirty="0">
                <a:solidFill>
                  <a:prstClr val="black"/>
                </a:solidFill>
                <a:cs typeface="Arial" panose="020B0604020202020204" pitchFamily="34" charset="0"/>
              </a:rPr>
              <a:t> mi </a:t>
            </a:r>
            <a:r>
              <a:rPr lang="en-GB" sz="2400" dirty="0" err="1">
                <a:solidFill>
                  <a:prstClr val="black"/>
                </a:solidFill>
                <a:cs typeface="Arial" panose="020B0604020202020204" pitchFamily="34" charset="0"/>
              </a:rPr>
              <a:t>hermana</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tiene</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muchos</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peces</a:t>
            </a:r>
            <a:r>
              <a:rPr lang="en-GB" sz="2400" dirty="0">
                <a:solidFill>
                  <a:prstClr val="black"/>
                </a:solidFill>
                <a:cs typeface="Arial" panose="020B0604020202020204" pitchFamily="34" charset="0"/>
              </a:rPr>
              <a:t>.</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3. El </a:t>
            </a:r>
            <a:r>
              <a:rPr lang="en-GB" sz="2400" dirty="0" err="1">
                <a:solidFill>
                  <a:prstClr val="black"/>
                </a:solidFill>
                <a:cs typeface="Arial" panose="020B0604020202020204" pitchFamily="34" charset="0"/>
              </a:rPr>
              <a:t>cumpleaños</a:t>
            </a:r>
            <a:r>
              <a:rPr lang="en-GB" sz="2400" dirty="0">
                <a:solidFill>
                  <a:prstClr val="black"/>
                </a:solidFill>
                <a:cs typeface="Arial" panose="020B0604020202020204" pitchFamily="34" charset="0"/>
              </a:rPr>
              <a:t> de mi </a:t>
            </a:r>
            <a:r>
              <a:rPr lang="en-GB" sz="2400" dirty="0" err="1">
                <a:solidFill>
                  <a:prstClr val="black"/>
                </a:solidFill>
                <a:cs typeface="Arial" panose="020B0604020202020204" pitchFamily="34" charset="0"/>
              </a:rPr>
              <a:t>hermana</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es</a:t>
            </a:r>
            <a:r>
              <a:rPr lang="en-GB" sz="2400" dirty="0">
                <a:solidFill>
                  <a:prstClr val="black"/>
                </a:solidFill>
                <a:cs typeface="Arial" panose="020B0604020202020204" pitchFamily="34" charset="0"/>
              </a:rPr>
              <a:t> el </a:t>
            </a:r>
            <a:r>
              <a:rPr lang="en-GB" sz="2400" dirty="0" err="1">
                <a:solidFill>
                  <a:prstClr val="black"/>
                </a:solidFill>
                <a:cs typeface="Arial" panose="020B0604020202020204" pitchFamily="34" charset="0"/>
              </a:rPr>
              <a:t>veinticinco</a:t>
            </a:r>
            <a:r>
              <a:rPr lang="en-GB" sz="2400" dirty="0">
                <a:solidFill>
                  <a:prstClr val="black"/>
                </a:solidFill>
                <a:cs typeface="Arial" panose="020B0604020202020204" pitchFamily="34" charset="0"/>
              </a:rPr>
              <a:t> de </a:t>
            </a:r>
            <a:r>
              <a:rPr lang="en-GB" sz="2400" dirty="0" err="1">
                <a:solidFill>
                  <a:prstClr val="black"/>
                </a:solidFill>
                <a:cs typeface="Arial" panose="020B0604020202020204" pitchFamily="34" charset="0"/>
              </a:rPr>
              <a:t>junio</a:t>
            </a:r>
            <a:r>
              <a:rPr lang="en-GB" sz="2400" dirty="0">
                <a:solidFill>
                  <a:prstClr val="black"/>
                </a:solidFill>
                <a:cs typeface="Arial" panose="020B0604020202020204" pitchFamily="34" charset="0"/>
              </a:rPr>
              <a:t>.</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4. </a:t>
            </a:r>
            <a:r>
              <a:rPr lang="en-GB" sz="2400" dirty="0" err="1">
                <a:solidFill>
                  <a:prstClr val="black"/>
                </a:solidFill>
                <a:cs typeface="Arial" panose="020B0604020202020204" pitchFamily="34" charset="0"/>
              </a:rPr>
              <a:t>En</a:t>
            </a:r>
            <a:r>
              <a:rPr lang="en-GB" sz="2400" dirty="0">
                <a:solidFill>
                  <a:prstClr val="black"/>
                </a:solidFill>
                <a:cs typeface="Arial" panose="020B0604020202020204" pitchFamily="34" charset="0"/>
              </a:rPr>
              <a:t> mi </a:t>
            </a:r>
            <a:r>
              <a:rPr lang="en-GB" sz="2400" dirty="0" err="1">
                <a:solidFill>
                  <a:prstClr val="black"/>
                </a:solidFill>
                <a:cs typeface="Arial" panose="020B0604020202020204" pitchFamily="34" charset="0"/>
              </a:rPr>
              <a:t>tiempo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libre</a:t>
            </a:r>
            <a:r>
              <a:rPr lang="en-GB" sz="2400" dirty="0">
                <a:solidFill>
                  <a:prstClr val="black"/>
                </a:solidFill>
                <a:cs typeface="Arial" panose="020B0604020202020204" pitchFamily="34" charset="0"/>
              </a:rPr>
              <a:t> me </a:t>
            </a:r>
            <a:r>
              <a:rPr lang="en-GB" sz="2400" dirty="0" err="1">
                <a:solidFill>
                  <a:prstClr val="black"/>
                </a:solidFill>
                <a:cs typeface="Arial" panose="020B0604020202020204" pitchFamily="34" charset="0"/>
              </a:rPr>
              <a:t>gusta</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ver</a:t>
            </a:r>
            <a:r>
              <a:rPr lang="en-GB" sz="2400" dirty="0">
                <a:solidFill>
                  <a:prstClr val="black"/>
                </a:solidFill>
                <a:cs typeface="Arial" panose="020B0604020202020204" pitchFamily="34" charset="0"/>
              </a:rPr>
              <a:t> la tele </a:t>
            </a:r>
            <a:r>
              <a:rPr lang="en-GB" sz="2400" dirty="0" err="1">
                <a:solidFill>
                  <a:prstClr val="black"/>
                </a:solidFill>
                <a:cs typeface="Arial" panose="020B0604020202020204" pitchFamily="34" charset="0"/>
              </a:rPr>
              <a:t>porque</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es</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divertido</a:t>
            </a:r>
            <a:r>
              <a:rPr lang="en-GB" sz="2400" dirty="0">
                <a:solidFill>
                  <a:prstClr val="black"/>
                </a:solidFill>
                <a:cs typeface="Arial" panose="020B0604020202020204" pitchFamily="34" charset="0"/>
              </a:rPr>
              <a:t>.</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5. </a:t>
            </a:r>
            <a:r>
              <a:rPr lang="en-GB" sz="2400" dirty="0" err="1">
                <a:solidFill>
                  <a:prstClr val="black"/>
                </a:solidFill>
                <a:cs typeface="Arial" panose="020B0604020202020204" pitchFamily="34" charset="0"/>
              </a:rPr>
              <a:t>Mi</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pasión</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es</a:t>
            </a:r>
            <a:r>
              <a:rPr lang="en-GB" sz="2400" dirty="0">
                <a:solidFill>
                  <a:prstClr val="black"/>
                </a:solidFill>
                <a:cs typeface="Arial" panose="020B0604020202020204" pitchFamily="34" charset="0"/>
              </a:rPr>
              <a:t> la </a:t>
            </a:r>
            <a:r>
              <a:rPr lang="en-GB" sz="2400" dirty="0" err="1">
                <a:solidFill>
                  <a:prstClr val="black"/>
                </a:solidFill>
                <a:cs typeface="Arial" panose="020B0604020202020204" pitchFamily="34" charset="0"/>
              </a:rPr>
              <a:t>música</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toco</a:t>
            </a:r>
            <a:r>
              <a:rPr lang="en-GB" sz="2400" dirty="0">
                <a:solidFill>
                  <a:prstClr val="black"/>
                </a:solidFill>
                <a:cs typeface="Arial" panose="020B0604020202020204" pitchFamily="34" charset="0"/>
              </a:rPr>
              <a:t> el piano y mi </a:t>
            </a:r>
            <a:r>
              <a:rPr lang="en-GB" sz="2400" dirty="0" err="1">
                <a:solidFill>
                  <a:prstClr val="black"/>
                </a:solidFill>
                <a:cs typeface="Arial" panose="020B0604020202020204" pitchFamily="34" charset="0"/>
              </a:rPr>
              <a:t>héroe</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es</a:t>
            </a:r>
            <a:r>
              <a:rPr lang="en-GB" sz="2400" dirty="0">
                <a:solidFill>
                  <a:prstClr val="black"/>
                </a:solidFill>
                <a:cs typeface="Arial" panose="020B0604020202020204" pitchFamily="34" charset="0"/>
              </a:rPr>
              <a:t> X.</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6. De </a:t>
            </a:r>
            <a:r>
              <a:rPr lang="en-GB" sz="2400" dirty="0" err="1">
                <a:solidFill>
                  <a:prstClr val="black"/>
                </a:solidFill>
                <a:cs typeface="Arial" panose="020B0604020202020204" pitchFamily="34" charset="0"/>
              </a:rPr>
              <a:t>vez</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en</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cuando</a:t>
            </a:r>
            <a:r>
              <a:rPr lang="en-GB" sz="2400" dirty="0">
                <a:solidFill>
                  <a:prstClr val="black"/>
                </a:solidFill>
                <a:cs typeface="Arial" panose="020B0604020202020204" pitchFamily="34" charset="0"/>
              </a:rPr>
              <a:t> canto </a:t>
            </a:r>
            <a:r>
              <a:rPr lang="en-GB" sz="2400" dirty="0" err="1">
                <a:solidFill>
                  <a:prstClr val="black"/>
                </a:solidFill>
                <a:cs typeface="Arial" panose="020B0604020202020204" pitchFamily="34" charset="0"/>
              </a:rPr>
              <a:t>pero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prefiero</a:t>
            </a:r>
            <a:r>
              <a:rPr lang="en-GB" sz="2400" dirty="0">
                <a:solidFill>
                  <a:prstClr val="black"/>
                </a:solidFill>
                <a:cs typeface="Arial" panose="020B0604020202020204" pitchFamily="34" charset="0"/>
              </a:rPr>
              <a:t> la </a:t>
            </a:r>
            <a:r>
              <a:rPr lang="en-GB" sz="2400" dirty="0" err="1">
                <a:solidFill>
                  <a:prstClr val="black"/>
                </a:solidFill>
                <a:cs typeface="Arial" panose="020B0604020202020204" pitchFamily="34" charset="0"/>
              </a:rPr>
              <a:t>natación</a:t>
            </a:r>
            <a:r>
              <a:rPr lang="en-GB" sz="2400" dirty="0">
                <a:solidFill>
                  <a:prstClr val="black"/>
                </a:solidFill>
                <a:cs typeface="Arial" panose="020B0604020202020204" pitchFamily="34" charset="0"/>
              </a:rPr>
              <a:t>.</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7. No me </a:t>
            </a:r>
            <a:r>
              <a:rPr lang="en-GB" sz="2400" dirty="0" err="1">
                <a:solidFill>
                  <a:prstClr val="black"/>
                </a:solidFill>
                <a:cs typeface="Arial" panose="020B0604020202020204" pitchFamily="34" charset="0"/>
              </a:rPr>
              <a:t>gusta</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cantar</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porque</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es</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aburrido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nunca</a:t>
            </a:r>
            <a:r>
              <a:rPr lang="en-GB" sz="2400" dirty="0">
                <a:solidFill>
                  <a:prstClr val="black"/>
                </a:solidFill>
                <a:cs typeface="Arial" panose="020B0604020202020204" pitchFamily="34" charset="0"/>
              </a:rPr>
              <a:t> canto </a:t>
            </a:r>
            <a:r>
              <a:rPr lang="en-GB" sz="2400" dirty="0" err="1">
                <a:solidFill>
                  <a:prstClr val="black"/>
                </a:solidFill>
                <a:cs typeface="Arial" panose="020B0604020202020204" pitchFamily="34" charset="0"/>
              </a:rPr>
              <a:t>porque</a:t>
            </a:r>
            <a:r>
              <a:rPr lang="en-GB" sz="2400" dirty="0">
                <a:solidFill>
                  <a:prstClr val="black"/>
                </a:solidFill>
                <a:cs typeface="Arial" panose="020B0604020202020204" pitchFamily="34" charset="0"/>
              </a:rPr>
              <a:t> no </a:t>
            </a:r>
            <a:r>
              <a:rPr lang="en-GB" sz="2400" dirty="0" err="1">
                <a:solidFill>
                  <a:prstClr val="black"/>
                </a:solidFill>
                <a:cs typeface="Arial" panose="020B0604020202020204" pitchFamily="34" charset="0"/>
              </a:rPr>
              <a:t>es</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divertido</a:t>
            </a:r>
            <a:r>
              <a:rPr lang="en-GB" sz="2400" dirty="0">
                <a:solidFill>
                  <a:prstClr val="black"/>
                </a:solidFill>
                <a:cs typeface="Arial" panose="020B0604020202020204" pitchFamily="34" charset="0"/>
              </a:rPr>
              <a:t>.</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8.  </a:t>
            </a:r>
            <a:r>
              <a:rPr lang="en-GB" sz="2400" dirty="0" err="1">
                <a:solidFill>
                  <a:prstClr val="black"/>
                </a:solidFill>
                <a:cs typeface="Arial" panose="020B0604020202020204" pitchFamily="34" charset="0"/>
              </a:rPr>
              <a:t>Mis</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mejores</a:t>
            </a:r>
            <a:r>
              <a:rPr lang="en-GB" sz="2400" dirty="0">
                <a:solidFill>
                  <a:prstClr val="black"/>
                </a:solidFill>
                <a:cs typeface="Arial" panose="020B0604020202020204" pitchFamily="34" charset="0"/>
              </a:rPr>
              <a:t> amigos son X, Y </a:t>
            </a:r>
            <a:r>
              <a:rPr lang="en-GB" sz="2400" dirty="0" err="1">
                <a:solidFill>
                  <a:prstClr val="black"/>
                </a:solidFill>
                <a:cs typeface="Arial" panose="020B0604020202020204" pitchFamily="34" charset="0"/>
              </a:rPr>
              <a:t>y</a:t>
            </a:r>
            <a:r>
              <a:rPr lang="en-GB" sz="2400" dirty="0">
                <a:solidFill>
                  <a:prstClr val="black"/>
                </a:solidFill>
                <a:cs typeface="Arial" panose="020B0604020202020204" pitchFamily="34" charset="0"/>
              </a:rPr>
              <a:t> Z </a:t>
            </a:r>
            <a:r>
              <a:rPr lang="en-GB" sz="2400" dirty="0" err="1">
                <a:solidFill>
                  <a:prstClr val="black"/>
                </a:solidFill>
                <a:cs typeface="Arial" panose="020B0604020202020204" pitchFamily="34" charset="0"/>
              </a:rPr>
              <a:t>pero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también</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tengo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otros</a:t>
            </a:r>
            <a:r>
              <a:rPr lang="en-GB" sz="2400" dirty="0">
                <a:solidFill>
                  <a:prstClr val="black"/>
                </a:solidFill>
                <a:cs typeface="Arial" panose="020B0604020202020204" pitchFamily="34" charset="0"/>
              </a:rPr>
              <a:t> amigos.</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9. </a:t>
            </a:r>
            <a:r>
              <a:rPr lang="en-GB" sz="2400" dirty="0" err="1">
                <a:solidFill>
                  <a:prstClr val="black"/>
                </a:solidFill>
                <a:cs typeface="Arial" panose="020B0604020202020204" pitchFamily="34" charset="0"/>
              </a:rPr>
              <a:t>Tengo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muchos</a:t>
            </a:r>
            <a:r>
              <a:rPr lang="en-GB" sz="2400" dirty="0">
                <a:solidFill>
                  <a:prstClr val="black"/>
                </a:solidFill>
                <a:cs typeface="Arial" panose="020B0604020202020204" pitchFamily="34" charset="0"/>
              </a:rPr>
              <a:t> amigos </a:t>
            </a:r>
            <a:r>
              <a:rPr lang="en-GB" sz="2400" dirty="0" err="1">
                <a:solidFill>
                  <a:prstClr val="black"/>
                </a:solidFill>
                <a:cs typeface="Arial" panose="020B0604020202020204" pitchFamily="34" charset="0"/>
              </a:rPr>
              <a:t>pero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sobre</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todo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paso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tiempo</a:t>
            </a:r>
            <a:r>
              <a:rPr lang="en-GB" sz="2400" dirty="0">
                <a:solidFill>
                  <a:prstClr val="black"/>
                </a:solidFill>
                <a:cs typeface="Arial" panose="020B0604020202020204" pitchFamily="34" charset="0"/>
              </a:rPr>
              <a:t> con X, Y </a:t>
            </a:r>
            <a:r>
              <a:rPr lang="en-GB" sz="2400" dirty="0" err="1">
                <a:solidFill>
                  <a:prstClr val="black"/>
                </a:solidFill>
                <a:cs typeface="Arial" panose="020B0604020202020204" pitchFamily="34" charset="0"/>
              </a:rPr>
              <a:t>y</a:t>
            </a:r>
            <a:r>
              <a:rPr lang="en-GB" sz="2400" dirty="0">
                <a:solidFill>
                  <a:prstClr val="black"/>
                </a:solidFill>
                <a:cs typeface="Arial" panose="020B0604020202020204" pitchFamily="34" charset="0"/>
              </a:rPr>
              <a:t> Z.</a:t>
            </a:r>
            <a:br>
              <a:rPr lang="en-GB" sz="2400" dirty="0">
                <a:solidFill>
                  <a:prstClr val="black"/>
                </a:solidFill>
                <a:cs typeface="Arial" panose="020B0604020202020204" pitchFamily="34" charset="0"/>
              </a:rPr>
            </a:br>
            <a:r>
              <a:rPr lang="en-GB" sz="2400" dirty="0">
                <a:solidFill>
                  <a:prstClr val="black"/>
                </a:solidFill>
                <a:cs typeface="Arial" panose="020B0604020202020204" pitchFamily="34" charset="0"/>
              </a:rPr>
              <a:t>10. ¿</a:t>
            </a:r>
            <a:r>
              <a:rPr lang="en-GB" sz="2400" dirty="0" err="1">
                <a:solidFill>
                  <a:prstClr val="black"/>
                </a:solidFill>
                <a:cs typeface="Arial" panose="020B0604020202020204" pitchFamily="34" charset="0"/>
              </a:rPr>
              <a:t>Qué</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te</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gusta</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hacer</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en</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tu</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tiempo</a:t>
            </a:r>
            <a:r>
              <a:rPr lang="en-GB" sz="2400" dirty="0">
                <a:solidFill>
                  <a:prstClr val="black"/>
                </a:solidFill>
                <a:cs typeface="Arial" panose="020B0604020202020204" pitchFamily="34" charset="0"/>
              </a:rPr>
              <a:t> </a:t>
            </a:r>
            <a:r>
              <a:rPr lang="en-GB" sz="2400" dirty="0" err="1">
                <a:solidFill>
                  <a:prstClr val="black"/>
                </a:solidFill>
                <a:cs typeface="Arial" panose="020B0604020202020204" pitchFamily="34" charset="0"/>
              </a:rPr>
              <a:t>libre</a:t>
            </a:r>
            <a:r>
              <a:rPr lang="en-GB" sz="2400" dirty="0">
                <a:solidFill>
                  <a:prstClr val="black"/>
                </a:solidFill>
                <a:cs typeface="Arial" panose="020B0604020202020204" pitchFamily="34" charset="0"/>
              </a:rPr>
              <a:t>? </a:t>
            </a:r>
            <a:endParaRPr lang="en-GB" sz="2400" b="1" dirty="0">
              <a:solidFill>
                <a:prstClr val="black"/>
              </a:solidFill>
              <a:cs typeface="Arial" panose="020B0604020202020204" pitchFamily="34" charset="0"/>
            </a:endParaRPr>
          </a:p>
          <a:p>
            <a:endParaRPr lang="en-GB" sz="2400" dirty="0"/>
          </a:p>
        </p:txBody>
      </p:sp>
      <p:sp>
        <p:nvSpPr>
          <p:cNvPr id="2" name="Rectangle 1"/>
          <p:cNvSpPr/>
          <p:nvPr/>
        </p:nvSpPr>
        <p:spPr>
          <a:xfrm>
            <a:off x="701162" y="1162204"/>
            <a:ext cx="7261248" cy="923330"/>
          </a:xfrm>
          <a:prstGeom prst="rect">
            <a:avLst/>
          </a:prstGeom>
          <a:solidFill>
            <a:schemeClr val="accent4">
              <a:lumMod val="20000"/>
              <a:lumOff val="80000"/>
            </a:schemeClr>
          </a:solidFill>
        </p:spPr>
        <p:txBody>
          <a:bodyPr wrap="square">
            <a:spAutoFit/>
          </a:bodyPr>
          <a:lstStyle/>
          <a:p>
            <a:r>
              <a:rPr lang="en-GB" b="1" dirty="0">
                <a:solidFill>
                  <a:prstClr val="black"/>
                </a:solidFill>
                <a:cs typeface="Arial" panose="020B0604020202020204" pitchFamily="34" charset="0"/>
              </a:rPr>
              <a:t>Y7 SHOWCASE </a:t>
            </a:r>
            <a:r>
              <a:rPr lang="en-GB" dirty="0">
                <a:solidFill>
                  <a:prstClr val="black"/>
                </a:solidFill>
                <a:cs typeface="Arial" panose="020B0604020202020204" pitchFamily="34" charset="0"/>
              </a:rPr>
              <a:t>Some of the best sentences taken from Y7 writing.  </a:t>
            </a:r>
            <a:r>
              <a:rPr lang="en-GB" dirty="0" smtClean="0">
                <a:solidFill>
                  <a:prstClr val="black"/>
                </a:solidFill>
                <a:cs typeface="Arial" panose="020B0604020202020204" pitchFamily="34" charset="0"/>
              </a:rPr>
              <a:t/>
            </a:r>
            <a:br>
              <a:rPr lang="en-GB" dirty="0" smtClean="0">
                <a:solidFill>
                  <a:prstClr val="black"/>
                </a:solidFill>
                <a:cs typeface="Arial" panose="020B0604020202020204" pitchFamily="34" charset="0"/>
              </a:rPr>
            </a:br>
            <a:r>
              <a:rPr lang="en-GB" dirty="0" smtClean="0">
                <a:solidFill>
                  <a:prstClr val="black"/>
                </a:solidFill>
                <a:cs typeface="Arial" panose="020B0604020202020204" pitchFamily="34" charset="0"/>
              </a:rPr>
              <a:t>Instruction to students:  Take </a:t>
            </a:r>
            <a:r>
              <a:rPr lang="en-GB" dirty="0">
                <a:solidFill>
                  <a:prstClr val="black"/>
                </a:solidFill>
                <a:cs typeface="Arial" panose="020B0604020202020204" pitchFamily="34" charset="0"/>
              </a:rPr>
              <a:t>one or two of these, </a:t>
            </a:r>
            <a:r>
              <a:rPr lang="en-GB" b="1" u="sng" dirty="0">
                <a:solidFill>
                  <a:prstClr val="black"/>
                </a:solidFill>
                <a:cs typeface="Arial" panose="020B0604020202020204" pitchFamily="34" charset="0"/>
              </a:rPr>
              <a:t>personalise</a:t>
            </a:r>
            <a:r>
              <a:rPr lang="en-GB" dirty="0">
                <a:solidFill>
                  <a:prstClr val="black"/>
                </a:solidFill>
                <a:cs typeface="Arial" panose="020B0604020202020204" pitchFamily="34" charset="0"/>
              </a:rPr>
              <a:t> them and add them to your work to improve it.</a:t>
            </a:r>
            <a:endParaRPr lang="en-GB" dirty="0"/>
          </a:p>
        </p:txBody>
      </p:sp>
      <p:sp>
        <p:nvSpPr>
          <p:cNvPr id="23" name="TextBox 22"/>
          <p:cNvSpPr txBox="1"/>
          <p:nvPr/>
        </p:nvSpPr>
        <p:spPr>
          <a:xfrm>
            <a:off x="6859492" y="5641041"/>
            <a:ext cx="1561514" cy="954107"/>
          </a:xfrm>
          <a:prstGeom prst="rect">
            <a:avLst/>
          </a:prstGeom>
          <a:solidFill>
            <a:schemeClr val="accent4">
              <a:lumMod val="20000"/>
              <a:lumOff val="80000"/>
            </a:schemeClr>
          </a:solidFill>
        </p:spPr>
        <p:txBody>
          <a:bodyPr wrap="square" rtlCol="0">
            <a:spAutoFit/>
          </a:bodyPr>
          <a:lstStyle/>
          <a:p>
            <a:pPr algn="ctr"/>
            <a:r>
              <a:rPr lang="en-GB" sz="1400" dirty="0" smtClean="0">
                <a:solidFill>
                  <a:prstClr val="black"/>
                </a:solidFill>
              </a:rPr>
              <a:t>What is the </a:t>
            </a:r>
            <a:r>
              <a:rPr lang="en-GB" sz="1400" b="1" dirty="0" smtClean="0">
                <a:solidFill>
                  <a:prstClr val="black"/>
                </a:solidFill>
              </a:rPr>
              <a:t>ASL</a:t>
            </a:r>
            <a:r>
              <a:rPr lang="en-GB" sz="1400" dirty="0" smtClean="0">
                <a:solidFill>
                  <a:prstClr val="black"/>
                </a:solidFill>
              </a:rPr>
              <a:t/>
            </a:r>
            <a:br>
              <a:rPr lang="en-GB" sz="1400" dirty="0" smtClean="0">
                <a:solidFill>
                  <a:prstClr val="black"/>
                </a:solidFill>
              </a:rPr>
            </a:br>
            <a:r>
              <a:rPr lang="en-GB" sz="1400" dirty="0" smtClean="0">
                <a:solidFill>
                  <a:prstClr val="black"/>
                </a:solidFill>
              </a:rPr>
              <a:t>(average sentence length) for all of these sentences?</a:t>
            </a:r>
            <a:endParaRPr lang="en-GB" sz="1400" dirty="0">
              <a:solidFill>
                <a:prstClr val="black"/>
              </a:solidFill>
            </a:endParaRPr>
          </a:p>
        </p:txBody>
      </p:sp>
    </p:spTree>
    <p:extLst>
      <p:ext uri="{BB962C8B-B14F-4D97-AF65-F5344CB8AC3E}">
        <p14:creationId xmlns:p14="http://schemas.microsoft.com/office/powerpoint/2010/main" val="3856404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36941" y="57571"/>
            <a:ext cx="47529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100" b="1" dirty="0" smtClean="0">
                <a:solidFill>
                  <a:prstClr val="black"/>
                </a:solidFill>
                <a:latin typeface="Arial" panose="020B0604020202020204" pitchFamily="34" charset="0"/>
              </a:rPr>
              <a:t>Y7 </a:t>
            </a:r>
            <a:r>
              <a:rPr lang="en-GB" altLang="en-US" sz="1100" b="1" dirty="0" err="1" smtClean="0">
                <a:solidFill>
                  <a:prstClr val="black"/>
                </a:solidFill>
                <a:latin typeface="Arial" panose="020B0604020202020204" pitchFamily="34" charset="0"/>
              </a:rPr>
              <a:t>Práctica</a:t>
            </a:r>
            <a:r>
              <a:rPr lang="en-GB" altLang="en-US" sz="1100" b="1" dirty="0" smtClean="0">
                <a:solidFill>
                  <a:prstClr val="black"/>
                </a:solidFill>
                <a:latin typeface="Arial" panose="020B0604020202020204" pitchFamily="34" charset="0"/>
              </a:rPr>
              <a:t> de </a:t>
            </a:r>
            <a:r>
              <a:rPr lang="en-GB" altLang="en-US" sz="1100" b="1" dirty="0" err="1" smtClean="0">
                <a:solidFill>
                  <a:prstClr val="black"/>
                </a:solidFill>
                <a:latin typeface="Arial" panose="020B0604020202020204" pitchFamily="34" charset="0"/>
              </a:rPr>
              <a:t>tiro</a:t>
            </a:r>
            <a:r>
              <a:rPr lang="en-GB" altLang="en-US" sz="1100" b="1" dirty="0" smtClean="0">
                <a:solidFill>
                  <a:prstClr val="black"/>
                </a:solidFill>
                <a:latin typeface="Arial" panose="020B0604020202020204" pitchFamily="34" charset="0"/>
              </a:rPr>
              <a:t> 3: Autumn Writing Assessment</a:t>
            </a:r>
            <a:endParaRPr lang="en-GB" altLang="en-US" sz="1100" b="1" dirty="0">
              <a:solidFill>
                <a:prstClr val="black"/>
              </a:solidFill>
              <a:latin typeface="Arial" panose="020B0604020202020204" pitchFamily="34" charset="0"/>
            </a:endParaRPr>
          </a:p>
        </p:txBody>
      </p:sp>
      <p:pic>
        <p:nvPicPr>
          <p:cNvPr id="5" name="Picture 2"/>
          <p:cNvPicPr>
            <a:picLocks noChangeAspect="1"/>
          </p:cNvPicPr>
          <p:nvPr/>
        </p:nvPicPr>
        <p:blipFill>
          <a:blip r:embed="rId2" cstate="print">
            <a:clrChange>
              <a:clrFrom>
                <a:srgbClr val="FFFDFE"/>
              </a:clrFrom>
              <a:clrTo>
                <a:srgbClr val="FFFDFE">
                  <a:alpha val="0"/>
                </a:srgbClr>
              </a:clrTo>
            </a:clrChange>
            <a:extLst>
              <a:ext uri="{28A0092B-C50C-407E-A947-70E740481C1C}">
                <a14:useLocalDpi xmlns:a14="http://schemas.microsoft.com/office/drawing/2010/main" val="0"/>
              </a:ext>
            </a:extLst>
          </a:blip>
          <a:srcRect/>
          <a:stretch>
            <a:fillRect/>
          </a:stretch>
        </p:blipFill>
        <p:spPr bwMode="auto">
          <a:xfrm>
            <a:off x="3508408" y="-65272"/>
            <a:ext cx="320098" cy="4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6818" y="276977"/>
            <a:ext cx="3267621" cy="1899455"/>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1</a:t>
            </a:r>
            <a:r>
              <a:rPr lang="en-GB" sz="1600" dirty="0" smtClean="0">
                <a:solidFill>
                  <a:prstClr val="black"/>
                </a:solidFill>
                <a:cs typeface="Arial" panose="020B0604020202020204" pitchFamily="34" charset="0"/>
              </a:rPr>
              <a:t> </a:t>
            </a:r>
            <a:r>
              <a:rPr lang="en-GB" sz="1200" b="1" dirty="0" smtClean="0">
                <a:solidFill>
                  <a:prstClr val="black"/>
                </a:solidFill>
                <a:cs typeface="Arial" panose="020B0604020202020204" pitchFamily="34" charset="0"/>
              </a:rPr>
              <a:t>It’s time you nailed these words 100%! Write them out carefully in Spanish three times each. </a:t>
            </a:r>
            <a:br>
              <a:rPr lang="en-GB" sz="1200" b="1"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England	6. but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passion	7. because</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boring	8. English (if you are a girl)</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birthday	9. football</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shy	10. a bit of Spanish</a:t>
            </a:r>
            <a:br>
              <a:rPr lang="en-GB" sz="1200" dirty="0" smtClean="0">
                <a:solidFill>
                  <a:prstClr val="black"/>
                </a:solidFill>
                <a:cs typeface="Arial" panose="020B0604020202020204" pitchFamily="34" charset="0"/>
              </a:rPr>
            </a:br>
            <a:r>
              <a:rPr lang="en-GB" sz="1200" b="1" dirty="0" smtClean="0">
                <a:solidFill>
                  <a:prstClr val="black"/>
                </a:solidFill>
                <a:cs typeface="Arial" panose="020B0604020202020204" pitchFamily="34" charset="0"/>
              </a:rPr>
              <a:t>Now write out any other spelling mistakes from your own writing, three times.</a:t>
            </a:r>
            <a:r>
              <a:rPr lang="en-GB" sz="1200" dirty="0" smtClean="0">
                <a:solidFill>
                  <a:prstClr val="black"/>
                </a:solidFill>
                <a:cs typeface="Arial" panose="020B0604020202020204" pitchFamily="34" charset="0"/>
              </a:rPr>
              <a:t/>
            </a:r>
            <a:br>
              <a:rPr lang="en-GB" sz="1200" dirty="0" smtClean="0">
                <a:solidFill>
                  <a:prstClr val="black"/>
                </a:solidFill>
                <a:cs typeface="Arial" panose="020B0604020202020204" pitchFamily="34" charset="0"/>
              </a:rPr>
            </a:br>
            <a:endParaRPr lang="en-GB" sz="1200" dirty="0" smtClean="0">
              <a:solidFill>
                <a:prstClr val="black"/>
              </a:solidFill>
              <a:cs typeface="Arial" panose="020B0604020202020204" pitchFamily="34" charset="0"/>
            </a:endParaRPr>
          </a:p>
        </p:txBody>
      </p:sp>
      <p:sp>
        <p:nvSpPr>
          <p:cNvPr id="7" name="Rectangle 6"/>
          <p:cNvSpPr/>
          <p:nvPr/>
        </p:nvSpPr>
        <p:spPr>
          <a:xfrm>
            <a:off x="98906" y="2176432"/>
            <a:ext cx="3387456" cy="211925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t"/>
          <a:lstStyle/>
          <a:p>
            <a:r>
              <a:rPr lang="en-GB" sz="1600" b="1" dirty="0" smtClean="0">
                <a:solidFill>
                  <a:prstClr val="black"/>
                </a:solidFill>
                <a:cs typeface="Arial" panose="020B0604020202020204" pitchFamily="34" charset="0"/>
              </a:rPr>
              <a:t>2</a:t>
            </a:r>
            <a:r>
              <a:rPr lang="en-GB" sz="1600" b="1" dirty="0">
                <a:solidFill>
                  <a:prstClr val="black"/>
                </a:solidFill>
                <a:cs typeface="Arial" panose="020B0604020202020204" pitchFamily="34" charset="0"/>
              </a:rPr>
              <a:t> </a:t>
            </a:r>
            <a:r>
              <a:rPr lang="en-GB" sz="1600" b="1" dirty="0" smtClean="0">
                <a:solidFill>
                  <a:prstClr val="black"/>
                </a:solidFill>
                <a:cs typeface="Arial" panose="020B0604020202020204" pitchFamily="34" charset="0"/>
              </a:rPr>
              <a:t>/ 3 / 4</a:t>
            </a:r>
            <a:r>
              <a:rPr lang="en-GB" sz="1200" dirty="0" smtClean="0">
                <a:solidFill>
                  <a:prstClr val="black"/>
                </a:solidFill>
                <a:cs typeface="Arial" panose="020B0604020202020204" pitchFamily="34" charset="0"/>
              </a:rPr>
              <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Translate these sentences carefully. Pay attention to the </a:t>
            </a:r>
            <a:r>
              <a:rPr lang="en-GB" sz="1200" b="1" dirty="0" smtClean="0">
                <a:solidFill>
                  <a:prstClr val="black"/>
                </a:solidFill>
                <a:cs typeface="Arial" panose="020B0604020202020204" pitchFamily="34" charset="0"/>
              </a:rPr>
              <a:t>adjectives</a:t>
            </a:r>
            <a:r>
              <a:rPr lang="en-GB" sz="1200" dirty="0" smtClean="0">
                <a:solidFill>
                  <a:prstClr val="black"/>
                </a:solidFill>
                <a:cs typeface="Arial" panose="020B0604020202020204" pitchFamily="34" charset="0"/>
              </a:rPr>
              <a:t>, the </a:t>
            </a:r>
            <a:r>
              <a:rPr lang="en-GB" sz="1200" b="1" dirty="0" smtClean="0">
                <a:solidFill>
                  <a:prstClr val="black"/>
                </a:solidFill>
                <a:cs typeface="Arial" panose="020B0604020202020204" pitchFamily="34" charset="0"/>
              </a:rPr>
              <a:t>determiners </a:t>
            </a:r>
            <a:r>
              <a:rPr lang="en-GB" sz="1200" dirty="0" smtClean="0">
                <a:solidFill>
                  <a:prstClr val="black"/>
                </a:solidFill>
                <a:cs typeface="Arial" panose="020B0604020202020204" pitchFamily="34" charset="0"/>
              </a:rPr>
              <a:t>(a / the) and the </a:t>
            </a:r>
            <a:r>
              <a:rPr lang="en-GB" sz="1200" b="1" dirty="0" smtClean="0">
                <a:solidFill>
                  <a:prstClr val="black"/>
                </a:solidFill>
                <a:cs typeface="Arial" panose="020B0604020202020204" pitchFamily="34" charset="0"/>
              </a:rPr>
              <a:t>verb forms</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I am from England and I live in Cambridgeshire.</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I have a brother who is called David.</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My sister is very nice but sometimes a bit silly.</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She is also English.</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I speak English and a bit of Spanish, but she also speaks French.</a:t>
            </a:r>
          </a:p>
        </p:txBody>
      </p:sp>
      <p:sp>
        <p:nvSpPr>
          <p:cNvPr id="8" name="Rectangle 7"/>
          <p:cNvSpPr/>
          <p:nvPr/>
        </p:nvSpPr>
        <p:spPr>
          <a:xfrm>
            <a:off x="6065884" y="2500928"/>
            <a:ext cx="3053359" cy="238191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8</a:t>
            </a:r>
            <a:r>
              <a:rPr lang="en-GB" sz="1200" dirty="0" smtClean="0">
                <a:solidFill>
                  <a:prstClr val="black"/>
                </a:solidFill>
                <a:cs typeface="Arial" panose="020B0604020202020204" pitchFamily="34" charset="0"/>
              </a:rPr>
              <a:t> p.42. Complete with a correct verb form. Then translate into English.</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a:t>
            </a:r>
            <a:r>
              <a:rPr lang="en-GB" sz="1200" dirty="0" err="1" smtClean="0">
                <a:solidFill>
                  <a:prstClr val="black"/>
                </a:solidFill>
                <a:cs typeface="Arial" panose="020B0604020202020204" pitchFamily="34" charset="0"/>
              </a:rPr>
              <a:t>Mi</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amiga</a:t>
            </a:r>
            <a:r>
              <a:rPr lang="en-GB" sz="1200" dirty="0" smtClean="0">
                <a:solidFill>
                  <a:prstClr val="black"/>
                </a:solidFill>
                <a:cs typeface="Arial" panose="020B0604020202020204" pitchFamily="34" charset="0"/>
              </a:rPr>
              <a:t> Anna ____________.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padres ___________.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a:t>
            </a:r>
            <a:r>
              <a:rPr lang="en-GB" sz="1200" dirty="0" err="1" smtClean="0">
                <a:solidFill>
                  <a:prstClr val="black"/>
                </a:solidFill>
                <a:cs typeface="Arial" panose="020B0604020202020204" pitchFamily="34" charset="0"/>
              </a:rPr>
              <a:t>Yo</a:t>
            </a:r>
            <a:r>
              <a:rPr lang="en-GB" sz="1200" dirty="0" smtClean="0">
                <a:solidFill>
                  <a:prstClr val="black"/>
                </a:solidFill>
                <a:cs typeface="Arial" panose="020B0604020202020204" pitchFamily="34" charset="0"/>
              </a:rPr>
              <a:t> __________.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amigos y </a:t>
            </a:r>
            <a:r>
              <a:rPr lang="en-GB" sz="1200" dirty="0" err="1" smtClean="0">
                <a:solidFill>
                  <a:prstClr val="black"/>
                </a:solidFill>
                <a:cs typeface="Arial" panose="020B0604020202020204" pitchFamily="34" charset="0"/>
              </a:rPr>
              <a:t>yo</a:t>
            </a:r>
            <a:r>
              <a:rPr lang="en-GB" sz="1200" dirty="0" smtClean="0">
                <a:solidFill>
                  <a:prstClr val="black"/>
                </a:solidFill>
                <a:cs typeface="Arial" panose="020B0604020202020204" pitchFamily="34" charset="0"/>
              </a:rPr>
              <a:t> __________.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amigo Dan ________.</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6.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amigos Emily y Tom _________.</a:t>
            </a:r>
            <a:br>
              <a:rPr lang="en-GB" sz="1200" dirty="0" smtClean="0">
                <a:solidFill>
                  <a:prstClr val="black"/>
                </a:solidFill>
                <a:cs typeface="Arial" panose="020B0604020202020204" pitchFamily="34" charset="0"/>
              </a:rPr>
            </a:br>
            <a:r>
              <a:rPr lang="en-GB" sz="1200" b="1" dirty="0" err="1" smtClean="0">
                <a:solidFill>
                  <a:prstClr val="black"/>
                </a:solidFill>
                <a:cs typeface="Arial" panose="020B0604020202020204" pitchFamily="34" charset="0"/>
              </a:rPr>
              <a:t>escuchar</a:t>
            </a:r>
            <a:r>
              <a:rPr lang="en-GB" sz="1200" b="1" dirty="0" smtClean="0">
                <a:solidFill>
                  <a:prstClr val="black"/>
                </a:solidFill>
                <a:cs typeface="Arial" panose="020B0604020202020204" pitchFamily="34" charset="0"/>
              </a:rPr>
              <a:t> </a:t>
            </a:r>
            <a:r>
              <a:rPr lang="en-GB" sz="1200" b="1" dirty="0" err="1" smtClean="0">
                <a:solidFill>
                  <a:prstClr val="black"/>
                </a:solidFill>
                <a:cs typeface="Arial" panose="020B0604020202020204" pitchFamily="34" charset="0"/>
              </a:rPr>
              <a:t>música</a:t>
            </a:r>
            <a:r>
              <a:rPr lang="en-GB" sz="1200" b="1" dirty="0" smtClean="0">
                <a:solidFill>
                  <a:prstClr val="black"/>
                </a:solidFill>
                <a:cs typeface="Arial" panose="020B0604020202020204" pitchFamily="34" charset="0"/>
              </a:rPr>
              <a:t> / </a:t>
            </a:r>
            <a:r>
              <a:rPr lang="en-GB" sz="1200" b="1" dirty="0" err="1" smtClean="0">
                <a:solidFill>
                  <a:prstClr val="black"/>
                </a:solidFill>
                <a:cs typeface="Arial" panose="020B0604020202020204" pitchFamily="34" charset="0"/>
              </a:rPr>
              <a:t>cantar</a:t>
            </a:r>
            <a:r>
              <a:rPr lang="en-GB" sz="1200" b="1" dirty="0" smtClean="0">
                <a:solidFill>
                  <a:prstClr val="black"/>
                </a:solidFill>
                <a:cs typeface="Arial" panose="020B0604020202020204" pitchFamily="34" charset="0"/>
              </a:rPr>
              <a:t> / </a:t>
            </a:r>
            <a:r>
              <a:rPr lang="en-GB" sz="1200" b="1" dirty="0" err="1" smtClean="0">
                <a:solidFill>
                  <a:prstClr val="black"/>
                </a:solidFill>
                <a:cs typeface="Arial" panose="020B0604020202020204" pitchFamily="34" charset="0"/>
              </a:rPr>
              <a:t>bailan</a:t>
            </a:r>
            <a:r>
              <a:rPr lang="en-GB" sz="1200" b="1" dirty="0" smtClean="0">
                <a:solidFill>
                  <a:prstClr val="black"/>
                </a:solidFill>
                <a:cs typeface="Arial" panose="020B0604020202020204" pitchFamily="34" charset="0"/>
              </a:rPr>
              <a:t> / </a:t>
            </a:r>
            <a:r>
              <a:rPr lang="en-GB" sz="1200" b="1" dirty="0" err="1" smtClean="0">
                <a:solidFill>
                  <a:prstClr val="black"/>
                </a:solidFill>
                <a:cs typeface="Arial" panose="020B0604020202020204" pitchFamily="34" charset="0"/>
              </a:rPr>
              <a:t>tocar</a:t>
            </a:r>
            <a:r>
              <a:rPr lang="en-GB" sz="1200" b="1" dirty="0" smtClean="0">
                <a:solidFill>
                  <a:prstClr val="black"/>
                </a:solidFill>
                <a:cs typeface="Arial" panose="020B0604020202020204" pitchFamily="34" charset="0"/>
              </a:rPr>
              <a:t> el piano / </a:t>
            </a:r>
            <a:r>
              <a:rPr lang="en-GB" sz="1200" b="1" dirty="0" err="1" smtClean="0">
                <a:solidFill>
                  <a:prstClr val="black"/>
                </a:solidFill>
                <a:cs typeface="Arial" panose="020B0604020202020204" pitchFamily="34" charset="0"/>
              </a:rPr>
              <a:t>estudiar</a:t>
            </a:r>
            <a:r>
              <a:rPr lang="en-GB" sz="1200" b="1" dirty="0" smtClean="0">
                <a:solidFill>
                  <a:prstClr val="black"/>
                </a:solidFill>
                <a:cs typeface="Arial" panose="020B0604020202020204" pitchFamily="34" charset="0"/>
              </a:rPr>
              <a:t> /</a:t>
            </a:r>
            <a:r>
              <a:rPr lang="en-GB" sz="1200" b="1" dirty="0" err="1" smtClean="0">
                <a:solidFill>
                  <a:prstClr val="black"/>
                </a:solidFill>
                <a:cs typeface="Arial" panose="020B0604020202020204" pitchFamily="34" charset="0"/>
              </a:rPr>
              <a:t>montar</a:t>
            </a:r>
            <a:r>
              <a:rPr lang="en-GB" sz="1200" b="1" dirty="0" smtClean="0">
                <a:solidFill>
                  <a:prstClr val="black"/>
                </a:solidFill>
                <a:cs typeface="Arial" panose="020B0604020202020204" pitchFamily="34" charset="0"/>
              </a:rPr>
              <a:t> </a:t>
            </a:r>
            <a:r>
              <a:rPr lang="en-GB" sz="1200" b="1" dirty="0" err="1" smtClean="0">
                <a:solidFill>
                  <a:prstClr val="black"/>
                </a:solidFill>
                <a:cs typeface="Arial" panose="020B0604020202020204" pitchFamily="34" charset="0"/>
              </a:rPr>
              <a:t>en</a:t>
            </a:r>
            <a:r>
              <a:rPr lang="en-GB" sz="1200" b="1" dirty="0" smtClean="0">
                <a:solidFill>
                  <a:prstClr val="black"/>
                </a:solidFill>
                <a:cs typeface="Arial" panose="020B0604020202020204" pitchFamily="34" charset="0"/>
              </a:rPr>
              <a:t> </a:t>
            </a:r>
            <a:r>
              <a:rPr lang="en-GB" sz="1200" b="1" dirty="0" err="1" smtClean="0">
                <a:solidFill>
                  <a:prstClr val="black"/>
                </a:solidFill>
                <a:cs typeface="Arial" panose="020B0604020202020204" pitchFamily="34" charset="0"/>
              </a:rPr>
              <a:t>bici</a:t>
            </a:r>
            <a:r>
              <a:rPr lang="en-GB" sz="1200" b="1" dirty="0" smtClean="0">
                <a:solidFill>
                  <a:prstClr val="black"/>
                </a:solidFill>
                <a:cs typeface="Arial" panose="020B0604020202020204" pitchFamily="34" charset="0"/>
              </a:rPr>
              <a:t> </a:t>
            </a:r>
          </a:p>
        </p:txBody>
      </p:sp>
      <p:sp>
        <p:nvSpPr>
          <p:cNvPr id="9" name="Rectangle 8"/>
          <p:cNvSpPr/>
          <p:nvPr/>
        </p:nvSpPr>
        <p:spPr>
          <a:xfrm>
            <a:off x="97416" y="4115172"/>
            <a:ext cx="3214131" cy="646331"/>
          </a:xfrm>
          <a:prstGeom prst="rect">
            <a:avLst/>
          </a:prstGeom>
          <a:solidFill>
            <a:schemeClr val="accent4">
              <a:lumMod val="20000"/>
              <a:lumOff val="80000"/>
            </a:schemeClr>
          </a:solidFill>
        </p:spPr>
        <p:txBody>
          <a:bodyPr wrap="square">
            <a:spAutoFit/>
          </a:bodyPr>
          <a:lstStyle/>
          <a:p>
            <a:r>
              <a:rPr lang="en-GB" sz="1200" b="1" dirty="0" smtClean="0">
                <a:solidFill>
                  <a:prstClr val="black"/>
                </a:solidFill>
                <a:cs typeface="Arial" panose="020B0604020202020204" pitchFamily="34" charset="0"/>
              </a:rPr>
              <a:t>TARGETS 5,6,7,8,9 and 10 focus on making your sentences longer, more interesting and flow better.</a:t>
            </a:r>
            <a:endParaRPr lang="en-GB" sz="1200" b="1" dirty="0">
              <a:solidFill>
                <a:prstClr val="black"/>
              </a:solidFill>
            </a:endParaRPr>
          </a:p>
        </p:txBody>
      </p:sp>
      <p:sp>
        <p:nvSpPr>
          <p:cNvPr id="12" name="Rectangle 11"/>
          <p:cNvSpPr/>
          <p:nvPr/>
        </p:nvSpPr>
        <p:spPr>
          <a:xfrm>
            <a:off x="87951" y="4757573"/>
            <a:ext cx="3223596" cy="1989125"/>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5</a:t>
            </a:r>
            <a:r>
              <a:rPr lang="en-GB" sz="1200" dirty="0" smtClean="0">
                <a:solidFill>
                  <a:prstClr val="black"/>
                </a:solidFill>
                <a:cs typeface="Arial" panose="020B0604020202020204" pitchFamily="34" charset="0"/>
              </a:rPr>
              <a:t> From p.16 add a suitable opinion phrase to start each sentence: (I think that / In my opinion </a:t>
            </a:r>
            <a:r>
              <a:rPr lang="en-GB" sz="1200" dirty="0" err="1" smtClean="0">
                <a:solidFill>
                  <a:prstClr val="black"/>
                </a:solidFill>
                <a:cs typeface="Arial" panose="020B0604020202020204" pitchFamily="34" charset="0"/>
              </a:rPr>
              <a:t>etc</a:t>
            </a:r>
            <a:r>
              <a:rPr lang="en-GB" sz="1200" dirty="0" smtClean="0">
                <a:solidFill>
                  <a:prstClr val="black"/>
                </a:solidFill>
                <a:cs typeface="Arial" panose="020B0604020202020204" pitchFamily="34" charset="0"/>
              </a:rPr>
              <a:t>…NOT I like etc..)</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____________ mi </a:t>
            </a:r>
            <a:r>
              <a:rPr lang="en-GB" sz="1200" dirty="0" err="1" smtClean="0">
                <a:solidFill>
                  <a:prstClr val="black"/>
                </a:solidFill>
                <a:cs typeface="Arial" panose="020B0604020202020204" pitchFamily="34" charset="0"/>
              </a:rPr>
              <a:t>hermano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listo</a:t>
            </a:r>
            <a:r>
              <a:rPr lang="en-GB" sz="1200" dirty="0" smtClean="0">
                <a:solidFill>
                  <a:prstClr val="black"/>
                </a:solidFill>
                <a:cs typeface="Arial" panose="020B0604020202020204" pitchFamily="34" charset="0"/>
              </a:rPr>
              <a:t> y </a:t>
            </a:r>
            <a:r>
              <a:rPr lang="en-GB" sz="1200" dirty="0" err="1" smtClean="0">
                <a:solidFill>
                  <a:prstClr val="black"/>
                </a:solidFill>
                <a:cs typeface="Arial" panose="020B0604020202020204" pitchFamily="34" charset="0"/>
              </a:rPr>
              <a:t>divertido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____________ mi </a:t>
            </a:r>
            <a:r>
              <a:rPr lang="en-GB" sz="1200" dirty="0" err="1" smtClean="0">
                <a:solidFill>
                  <a:prstClr val="black"/>
                </a:solidFill>
                <a:cs typeface="Arial" panose="020B0604020202020204" pitchFamily="34" charset="0"/>
              </a:rPr>
              <a:t>hermana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un </a:t>
            </a:r>
            <a:r>
              <a:rPr lang="en-GB" sz="1200" dirty="0" err="1" smtClean="0">
                <a:solidFill>
                  <a:prstClr val="black"/>
                </a:solidFill>
                <a:cs typeface="Arial" panose="020B0604020202020204" pitchFamily="34" charset="0"/>
              </a:rPr>
              <a:t>poco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tonta</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____________ </a:t>
            </a:r>
            <a:r>
              <a:rPr lang="en-GB" sz="1200" dirty="0" err="1" smtClean="0">
                <a:solidFill>
                  <a:prstClr val="black"/>
                </a:solidFill>
                <a:cs typeface="Arial" panose="020B0604020202020204" pitchFamily="34" charset="0"/>
              </a:rPr>
              <a:t>escuchar</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música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relajante</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____________ </a:t>
            </a:r>
            <a:r>
              <a:rPr lang="en-GB" sz="1200" dirty="0" err="1" smtClean="0">
                <a:solidFill>
                  <a:prstClr val="black"/>
                </a:solidFill>
                <a:cs typeface="Arial" panose="020B0604020202020204" pitchFamily="34" charset="0"/>
              </a:rPr>
              <a:t>navegar</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por</a:t>
            </a:r>
            <a:r>
              <a:rPr lang="en-GB" sz="1200" dirty="0" smtClean="0">
                <a:solidFill>
                  <a:prstClr val="black"/>
                </a:solidFill>
                <a:cs typeface="Arial" panose="020B0604020202020204" pitchFamily="34" charset="0"/>
              </a:rPr>
              <a:t> Internet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divertido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____________ </a:t>
            </a:r>
            <a:r>
              <a:rPr lang="en-GB" sz="1200" dirty="0" err="1" smtClean="0">
                <a:solidFill>
                  <a:prstClr val="black"/>
                </a:solidFill>
                <a:cs typeface="Arial" panose="020B0604020202020204" pitchFamily="34" charset="0"/>
              </a:rPr>
              <a:t>ver</a:t>
            </a:r>
            <a:r>
              <a:rPr lang="en-GB" sz="1200" dirty="0" smtClean="0">
                <a:solidFill>
                  <a:prstClr val="black"/>
                </a:solidFill>
                <a:cs typeface="Arial" panose="020B0604020202020204" pitchFamily="34" charset="0"/>
              </a:rPr>
              <a:t> la </a:t>
            </a:r>
            <a:r>
              <a:rPr lang="en-GB" sz="1200" dirty="0" err="1" smtClean="0">
                <a:solidFill>
                  <a:prstClr val="black"/>
                </a:solidFill>
                <a:cs typeface="Arial" panose="020B0604020202020204" pitchFamily="34" charset="0"/>
              </a:rPr>
              <a:t>televisión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un </a:t>
            </a:r>
            <a:r>
              <a:rPr lang="en-GB" sz="1200" dirty="0" err="1" smtClean="0">
                <a:solidFill>
                  <a:prstClr val="black"/>
                </a:solidFill>
                <a:cs typeface="Arial" panose="020B0604020202020204" pitchFamily="34" charset="0"/>
              </a:rPr>
              <a:t>poco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aburrido</a:t>
            </a:r>
            <a:r>
              <a:rPr lang="en-GB" sz="1200" dirty="0" smtClean="0">
                <a:solidFill>
                  <a:prstClr val="black"/>
                </a:solidFill>
                <a:cs typeface="Arial" panose="020B0604020202020204" pitchFamily="34" charset="0"/>
              </a:rPr>
              <a:t>.</a:t>
            </a:r>
          </a:p>
        </p:txBody>
      </p:sp>
      <p:sp>
        <p:nvSpPr>
          <p:cNvPr id="13" name="Rectangle 12"/>
          <p:cNvSpPr/>
          <p:nvPr/>
        </p:nvSpPr>
        <p:spPr>
          <a:xfrm>
            <a:off x="3486362" y="319181"/>
            <a:ext cx="2472250" cy="2095833"/>
          </a:xfrm>
          <a:prstGeom prst="rect">
            <a:avLst/>
          </a:prstGeom>
          <a:solidFill>
            <a:schemeClr val="bg1"/>
          </a:solidFill>
          <a:ln>
            <a:no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6 / 7 / 10  </a:t>
            </a:r>
            <a:r>
              <a:rPr lang="en-GB" sz="1200" dirty="0" smtClean="0">
                <a:solidFill>
                  <a:prstClr val="black"/>
                </a:solidFill>
                <a:cs typeface="Arial" panose="020B0604020202020204" pitchFamily="34" charset="0"/>
              </a:rPr>
              <a:t>Look at p.24. Translate this sentence into Spanish.</a:t>
            </a:r>
            <a:br>
              <a:rPr lang="en-GB" sz="1200" dirty="0" smtClean="0">
                <a:solidFill>
                  <a:prstClr val="black"/>
                </a:solidFill>
                <a:cs typeface="Arial" panose="020B0604020202020204" pitchFamily="34" charset="0"/>
              </a:rPr>
            </a:br>
            <a:r>
              <a:rPr lang="en-GB" sz="1200" b="1" i="1" dirty="0" smtClean="0">
                <a:solidFill>
                  <a:prstClr val="black"/>
                </a:solidFill>
                <a:cs typeface="Arial" panose="020B0604020202020204" pitchFamily="34" charset="0"/>
              </a:rPr>
              <a:t>I love going out with my friends and I also like listening to music because it’s fun but I don’t like writing emails and I hate watching </a:t>
            </a:r>
            <a:r>
              <a:rPr lang="en-GB" sz="1200" b="1" i="1" dirty="0" err="1" smtClean="0">
                <a:solidFill>
                  <a:prstClr val="black"/>
                </a:solidFill>
                <a:cs typeface="Arial" panose="020B0604020202020204" pitchFamily="34" charset="0"/>
              </a:rPr>
              <a:t>tv</a:t>
            </a:r>
            <a:r>
              <a:rPr lang="en-GB" sz="1200" b="1" i="1" dirty="0" smtClean="0">
                <a:solidFill>
                  <a:prstClr val="black"/>
                </a:solidFill>
                <a:cs typeface="Arial" panose="020B0604020202020204" pitchFamily="34" charset="0"/>
              </a:rPr>
              <a:t> because it isn’t interesting.</a:t>
            </a:r>
            <a:r>
              <a:rPr lang="en-GB" sz="1200" i="1" dirty="0" smtClean="0">
                <a:solidFill>
                  <a:prstClr val="black"/>
                </a:solidFill>
                <a:cs typeface="Arial" panose="020B0604020202020204" pitchFamily="34" charset="0"/>
              </a:rPr>
              <a:t/>
            </a:r>
            <a:br>
              <a:rPr lang="en-GB" sz="1200" i="1" dirty="0" smtClean="0">
                <a:solidFill>
                  <a:prstClr val="black"/>
                </a:solidFill>
                <a:cs typeface="Arial" panose="020B0604020202020204" pitchFamily="34" charset="0"/>
              </a:rPr>
            </a:br>
            <a:r>
              <a:rPr lang="en-GB" sz="1200" i="1" dirty="0" smtClean="0">
                <a:solidFill>
                  <a:prstClr val="black"/>
                </a:solidFill>
                <a:cs typeface="Arial" panose="020B0604020202020204" pitchFamily="34" charset="0"/>
              </a:rPr>
              <a:t>(30 words – Spanish version)</a:t>
            </a:r>
            <a:br>
              <a:rPr lang="en-GB" sz="1200" i="1" dirty="0" smtClean="0">
                <a:solidFill>
                  <a:prstClr val="black"/>
                </a:solidFill>
                <a:cs typeface="Arial" panose="020B0604020202020204" pitchFamily="34" charset="0"/>
              </a:rPr>
            </a:br>
            <a:r>
              <a:rPr lang="en-GB" sz="1200" i="1" dirty="0" smtClean="0">
                <a:solidFill>
                  <a:prstClr val="black"/>
                </a:solidFill>
                <a:cs typeface="Arial" panose="020B0604020202020204" pitchFamily="34" charset="0"/>
              </a:rPr>
              <a:t>Now go back to your own writing and add a sentence of similar length to it (20-30 words)</a:t>
            </a:r>
            <a:r>
              <a:rPr lang="en-GB" sz="1100" dirty="0" smtClean="0">
                <a:solidFill>
                  <a:prstClr val="black"/>
                </a:solidFill>
                <a:cs typeface="Arial" panose="020B0604020202020204" pitchFamily="34" charset="0"/>
              </a:rPr>
              <a:t/>
            </a:r>
            <a:br>
              <a:rPr lang="en-GB" sz="1100" dirty="0" smtClean="0">
                <a:solidFill>
                  <a:prstClr val="black"/>
                </a:solidFill>
                <a:cs typeface="Arial" panose="020B0604020202020204" pitchFamily="34" charset="0"/>
              </a:rPr>
            </a:br>
            <a:r>
              <a:rPr lang="en-GB" sz="1100" dirty="0" smtClean="0">
                <a:solidFill>
                  <a:prstClr val="black"/>
                </a:solidFill>
                <a:cs typeface="Arial" panose="020B0604020202020204" pitchFamily="34" charset="0"/>
              </a:rPr>
              <a:t/>
            </a:r>
            <a:br>
              <a:rPr lang="en-GB" sz="1100" dirty="0" smtClean="0">
                <a:solidFill>
                  <a:prstClr val="black"/>
                </a:solidFill>
                <a:cs typeface="Arial" panose="020B0604020202020204" pitchFamily="34" charset="0"/>
              </a:rPr>
            </a:br>
            <a:endParaRPr lang="en-GB" sz="1100" dirty="0" smtClean="0">
              <a:solidFill>
                <a:prstClr val="black"/>
              </a:solidFill>
              <a:cs typeface="Arial" panose="020B0604020202020204" pitchFamily="34" charset="0"/>
            </a:endParaRPr>
          </a:p>
        </p:txBody>
      </p:sp>
      <p:sp>
        <p:nvSpPr>
          <p:cNvPr id="18" name="Rectangle 17"/>
          <p:cNvSpPr/>
          <p:nvPr/>
        </p:nvSpPr>
        <p:spPr>
          <a:xfrm>
            <a:off x="3424521" y="3592952"/>
            <a:ext cx="2588169" cy="743227"/>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b="1" dirty="0" smtClean="0">
                <a:solidFill>
                  <a:prstClr val="black"/>
                </a:solidFill>
                <a:cs typeface="Arial" panose="020B0604020202020204" pitchFamily="34" charset="0"/>
              </a:rPr>
              <a:t>10 </a:t>
            </a:r>
            <a:r>
              <a:rPr lang="en-GB" sz="1200" b="1" dirty="0" smtClean="0">
                <a:solidFill>
                  <a:prstClr val="black"/>
                </a:solidFill>
                <a:cs typeface="Arial" panose="020B0604020202020204" pitchFamily="34" charset="0"/>
              </a:rPr>
              <a:t> </a:t>
            </a:r>
            <a:r>
              <a:rPr lang="en-GB" sz="1200" dirty="0" smtClean="0">
                <a:solidFill>
                  <a:prstClr val="black"/>
                </a:solidFill>
                <a:cs typeface="Arial" panose="020B0604020202020204" pitchFamily="34" charset="0"/>
              </a:rPr>
              <a:t>Now go back to your own work again. Join up more of your short sentences, using </a:t>
            </a:r>
            <a:r>
              <a:rPr lang="en-GB" sz="1200" b="1" dirty="0" smtClean="0">
                <a:solidFill>
                  <a:prstClr val="black"/>
                </a:solidFill>
                <a:cs typeface="Arial" panose="020B0604020202020204" pitchFamily="34" charset="0"/>
              </a:rPr>
              <a:t>y</a:t>
            </a:r>
            <a:r>
              <a:rPr lang="en-GB" sz="1200" dirty="0" smtClean="0">
                <a:solidFill>
                  <a:prstClr val="black"/>
                </a:solidFill>
                <a:cs typeface="Arial" panose="020B0604020202020204" pitchFamily="34" charset="0"/>
              </a:rPr>
              <a:t>, </a:t>
            </a:r>
            <a:r>
              <a:rPr lang="en-GB" sz="1200" b="1" dirty="0" smtClean="0">
                <a:solidFill>
                  <a:prstClr val="black"/>
                </a:solidFill>
                <a:cs typeface="Arial" panose="020B0604020202020204" pitchFamily="34" charset="0"/>
              </a:rPr>
              <a:t>y </a:t>
            </a:r>
            <a:r>
              <a:rPr lang="en-GB" sz="1200" b="1" dirty="0" err="1" smtClean="0">
                <a:solidFill>
                  <a:prstClr val="black"/>
                </a:solidFill>
                <a:cs typeface="Arial" panose="020B0604020202020204" pitchFamily="34" charset="0"/>
              </a:rPr>
              <a:t>también</a:t>
            </a:r>
            <a:r>
              <a:rPr lang="en-GB" sz="1200" dirty="0" smtClean="0">
                <a:solidFill>
                  <a:prstClr val="black"/>
                </a:solidFill>
                <a:cs typeface="Arial" panose="020B0604020202020204" pitchFamily="34" charset="0"/>
              </a:rPr>
              <a:t>, or </a:t>
            </a:r>
            <a:r>
              <a:rPr lang="en-GB" sz="1200" b="1"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a:t>
            </a:r>
            <a:endParaRPr lang="en-GB" sz="1400" b="1" dirty="0" smtClean="0">
              <a:solidFill>
                <a:prstClr val="black"/>
              </a:solidFill>
              <a:cs typeface="Arial" panose="020B0604020202020204" pitchFamily="34" charset="0"/>
            </a:endParaRPr>
          </a:p>
        </p:txBody>
      </p:sp>
      <p:sp>
        <p:nvSpPr>
          <p:cNvPr id="19" name="Rectangle 18"/>
          <p:cNvSpPr/>
          <p:nvPr/>
        </p:nvSpPr>
        <p:spPr>
          <a:xfrm>
            <a:off x="5843345" y="220911"/>
            <a:ext cx="3274386" cy="23399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600" b="1" dirty="0" smtClean="0">
                <a:solidFill>
                  <a:prstClr val="black"/>
                </a:solidFill>
                <a:cs typeface="Arial" panose="020B0604020202020204" pitchFamily="34" charset="0"/>
              </a:rPr>
              <a:t>9 / 11 / 12 / 13 </a:t>
            </a:r>
            <a:r>
              <a:rPr lang="en-GB" sz="1600" dirty="0" smtClean="0">
                <a:solidFill>
                  <a:prstClr val="black"/>
                </a:solidFill>
                <a:cs typeface="Arial" panose="020B0604020202020204" pitchFamily="34" charset="0"/>
              </a:rPr>
              <a:t> </a:t>
            </a:r>
            <a:r>
              <a:rPr lang="en-GB" sz="1200" dirty="0" smtClean="0">
                <a:solidFill>
                  <a:prstClr val="black"/>
                </a:solidFill>
                <a:cs typeface="Arial" panose="020B0604020202020204" pitchFamily="34" charset="0"/>
              </a:rPr>
              <a:t>Translate these sentences into English.  Then write a similar sentence and put a * in your work to show where it would fit.  </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a:t>
            </a:r>
            <a:r>
              <a:rPr lang="en-GB" sz="1200" dirty="0" err="1" smtClean="0">
                <a:solidFill>
                  <a:prstClr val="black"/>
                </a:solidFill>
                <a:cs typeface="Arial" panose="020B0604020202020204" pitchFamily="34" charset="0"/>
              </a:rPr>
              <a:t>En</a:t>
            </a:r>
            <a:r>
              <a:rPr lang="en-GB" sz="1200" dirty="0" smtClean="0">
                <a:solidFill>
                  <a:prstClr val="black"/>
                </a:solidFill>
                <a:cs typeface="Arial" panose="020B0604020202020204" pitchFamily="34" charset="0"/>
              </a:rPr>
              <a:t> mi </a:t>
            </a:r>
            <a:r>
              <a:rPr lang="en-GB" sz="1200" dirty="0" err="1" smtClean="0">
                <a:solidFill>
                  <a:prstClr val="black"/>
                </a:solidFill>
                <a:cs typeface="Arial" panose="020B0604020202020204" pitchFamily="34" charset="0"/>
              </a:rPr>
              <a:t>tiempo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libre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juego</a:t>
            </a:r>
            <a:r>
              <a:rPr lang="en-GB" sz="1200" dirty="0" smtClean="0">
                <a:solidFill>
                  <a:prstClr val="black"/>
                </a:solidFill>
                <a:cs typeface="Arial" panose="020B0604020202020204" pitchFamily="34" charset="0"/>
              </a:rPr>
              <a:t> a </a:t>
            </a:r>
            <a:r>
              <a:rPr lang="en-GB" sz="1200" dirty="0" err="1" smtClean="0">
                <a:solidFill>
                  <a:prstClr val="black"/>
                </a:solidFill>
                <a:cs typeface="Arial" panose="020B0604020202020204" pitchFamily="34" charset="0"/>
              </a:rPr>
              <a:t>los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videojuegos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normalmente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por</a:t>
            </a:r>
            <a:r>
              <a:rPr lang="en-GB" sz="1200" dirty="0" smtClean="0">
                <a:solidFill>
                  <a:prstClr val="black"/>
                </a:solidFill>
                <a:cs typeface="Arial" panose="020B0604020202020204" pitchFamily="34" charset="0"/>
              </a:rPr>
              <a:t> la </a:t>
            </a:r>
            <a:r>
              <a:rPr lang="en-GB" sz="1200" dirty="0" err="1" smtClean="0">
                <a:solidFill>
                  <a:prstClr val="black"/>
                </a:solidFill>
                <a:cs typeface="Arial" panose="020B0604020202020204" pitchFamily="34" charset="0"/>
              </a:rPr>
              <a:t>tarde</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Los lunes </a:t>
            </a:r>
            <a:r>
              <a:rPr lang="en-GB" sz="1200" dirty="0" err="1" smtClean="0">
                <a:solidFill>
                  <a:prstClr val="black"/>
                </a:solidFill>
                <a:cs typeface="Arial" panose="020B0604020202020204" pitchFamily="34" charset="0"/>
              </a:rPr>
              <a:t>siempre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hago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natación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mi </a:t>
            </a:r>
            <a:r>
              <a:rPr lang="en-GB" sz="1200" dirty="0" err="1" smtClean="0">
                <a:solidFill>
                  <a:prstClr val="black"/>
                </a:solidFill>
                <a:cs typeface="Arial" panose="020B0604020202020204" pitchFamily="34" charset="0"/>
              </a:rPr>
              <a:t>hermano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nunca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hace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natación</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Los fines de </a:t>
            </a:r>
            <a:r>
              <a:rPr lang="en-GB" sz="1200" dirty="0" err="1" smtClean="0">
                <a:solidFill>
                  <a:prstClr val="black"/>
                </a:solidFill>
                <a:cs typeface="Arial" panose="020B0604020202020204" pitchFamily="34" charset="0"/>
              </a:rPr>
              <a:t>semana</a:t>
            </a:r>
            <a:r>
              <a:rPr lang="en-GB" sz="1200" dirty="0" smtClean="0">
                <a:solidFill>
                  <a:prstClr val="black"/>
                </a:solidFill>
                <a:cs typeface="Arial" panose="020B0604020202020204" pitchFamily="34" charset="0"/>
              </a:rPr>
              <a:t> a menudo </a:t>
            </a:r>
            <a:r>
              <a:rPr lang="en-GB" sz="1200" dirty="0" err="1" smtClean="0">
                <a:solidFill>
                  <a:prstClr val="black"/>
                </a:solidFill>
                <a:cs typeface="Arial" panose="020B0604020202020204" pitchFamily="34" charset="0"/>
              </a:rPr>
              <a:t>juego</a:t>
            </a:r>
            <a:r>
              <a:rPr lang="en-GB" sz="1200" dirty="0" smtClean="0">
                <a:solidFill>
                  <a:prstClr val="black"/>
                </a:solidFill>
                <a:cs typeface="Arial" panose="020B0604020202020204" pitchFamily="34" charset="0"/>
              </a:rPr>
              <a:t> al squash con mi padre.</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Los </a:t>
            </a:r>
            <a:r>
              <a:rPr lang="en-GB" sz="1200" dirty="0" err="1" smtClean="0">
                <a:solidFill>
                  <a:prstClr val="black"/>
                </a:solidFill>
                <a:cs typeface="Arial" panose="020B0604020202020204" pitchFamily="34" charset="0"/>
              </a:rPr>
              <a:t>sábados</a:t>
            </a:r>
            <a:r>
              <a:rPr lang="en-GB" sz="1200" dirty="0" smtClean="0">
                <a:solidFill>
                  <a:prstClr val="black"/>
                </a:solidFill>
                <a:cs typeface="Arial" panose="020B0604020202020204" pitchFamily="34" charset="0"/>
              </a:rPr>
              <a:t> a </a:t>
            </a:r>
            <a:r>
              <a:rPr lang="en-GB" sz="1200" dirty="0" err="1" smtClean="0">
                <a:solidFill>
                  <a:prstClr val="black"/>
                </a:solidFill>
                <a:cs typeface="Arial" panose="020B0604020202020204" pitchFamily="34" charset="0"/>
              </a:rPr>
              <a:t>veces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amigos y </a:t>
            </a:r>
            <a:r>
              <a:rPr lang="en-GB" sz="1200" dirty="0" err="1" smtClean="0">
                <a:solidFill>
                  <a:prstClr val="black"/>
                </a:solidFill>
                <a:cs typeface="Arial" panose="020B0604020202020204" pitchFamily="34" charset="0"/>
              </a:rPr>
              <a:t>yo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jugamos</a:t>
            </a:r>
            <a:r>
              <a:rPr lang="en-GB" sz="1200" dirty="0" smtClean="0">
                <a:solidFill>
                  <a:prstClr val="black"/>
                </a:solidFill>
                <a:cs typeface="Arial" panose="020B0604020202020204" pitchFamily="34" charset="0"/>
              </a:rPr>
              <a:t> al </a:t>
            </a:r>
            <a:r>
              <a:rPr lang="en-GB" sz="1200" dirty="0" err="1" smtClean="0">
                <a:solidFill>
                  <a:prstClr val="black"/>
                </a:solidFill>
                <a:cs typeface="Arial" panose="020B0604020202020204" pitchFamily="34" charset="0"/>
              </a:rPr>
              <a:t>fútbol</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Los </a:t>
            </a:r>
            <a:r>
              <a:rPr lang="en-GB" sz="1200" dirty="0" err="1" smtClean="0">
                <a:solidFill>
                  <a:prstClr val="black"/>
                </a:solidFill>
                <a:cs typeface="Arial" panose="020B0604020202020204" pitchFamily="34" charset="0"/>
              </a:rPr>
              <a:t>jueves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amigas</a:t>
            </a:r>
            <a:r>
              <a:rPr lang="en-GB" sz="1200" dirty="0" smtClean="0">
                <a:solidFill>
                  <a:prstClr val="black"/>
                </a:solidFill>
                <a:cs typeface="Arial" panose="020B0604020202020204" pitchFamily="34" charset="0"/>
              </a:rPr>
              <a:t> y </a:t>
            </a:r>
            <a:r>
              <a:rPr lang="en-GB" sz="1200" dirty="0" err="1" smtClean="0">
                <a:solidFill>
                  <a:prstClr val="black"/>
                </a:solidFill>
                <a:cs typeface="Arial" panose="020B0604020202020204" pitchFamily="34" charset="0"/>
              </a:rPr>
              <a:t>yo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hacemos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baile</a:t>
            </a:r>
            <a:r>
              <a:rPr lang="en-GB" sz="1200" dirty="0" smtClean="0">
                <a:solidFill>
                  <a:prstClr val="black"/>
                </a:solidFill>
                <a:cs typeface="Arial" panose="020B0604020202020204" pitchFamily="34" charset="0"/>
              </a:rPr>
              <a:t>.</a:t>
            </a:r>
          </a:p>
          <a:p>
            <a:endParaRPr lang="en-GB" sz="1200" dirty="0" smtClean="0">
              <a:solidFill>
                <a:prstClr val="black"/>
              </a:solidFill>
              <a:cs typeface="Arial" panose="020B0604020202020204" pitchFamily="34" charset="0"/>
            </a:endParaRPr>
          </a:p>
        </p:txBody>
      </p:sp>
      <p:sp>
        <p:nvSpPr>
          <p:cNvPr id="31" name="Rectangle 30"/>
          <p:cNvSpPr/>
          <p:nvPr/>
        </p:nvSpPr>
        <p:spPr>
          <a:xfrm>
            <a:off x="3406485" y="4465349"/>
            <a:ext cx="5711246" cy="2294979"/>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t"/>
          <a:lstStyle/>
          <a:p>
            <a:r>
              <a:rPr lang="en-GB" sz="1200" b="1" dirty="0" smtClean="0">
                <a:solidFill>
                  <a:prstClr val="black"/>
                </a:solidFill>
                <a:cs typeface="Arial" panose="020B0604020202020204" pitchFamily="34" charset="0"/>
              </a:rPr>
              <a:t>Y7 SHOWCASE </a:t>
            </a:r>
            <a:r>
              <a:rPr lang="en-GB" sz="1200" dirty="0" smtClean="0">
                <a:solidFill>
                  <a:prstClr val="black"/>
                </a:solidFill>
                <a:cs typeface="Arial" panose="020B0604020202020204" pitchFamily="34" charset="0"/>
              </a:rPr>
              <a:t>Some of the best sentences taken from Y7 writing.  Take one or two of these, </a:t>
            </a:r>
            <a:r>
              <a:rPr lang="en-GB" sz="1200" b="1" u="sng" dirty="0" smtClean="0">
                <a:solidFill>
                  <a:prstClr val="black"/>
                </a:solidFill>
                <a:cs typeface="Arial" panose="020B0604020202020204" pitchFamily="34" charset="0"/>
              </a:rPr>
              <a:t>personalise</a:t>
            </a:r>
            <a:r>
              <a:rPr lang="en-GB" sz="1200" dirty="0" smtClean="0">
                <a:solidFill>
                  <a:prstClr val="black"/>
                </a:solidFill>
                <a:cs typeface="Arial" panose="020B0604020202020204" pitchFamily="34" charset="0"/>
              </a:rPr>
              <a:t> them and add them to your work to improve it.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 No </a:t>
            </a:r>
            <a:r>
              <a:rPr lang="en-GB" sz="1200" dirty="0" err="1" smtClean="0">
                <a:solidFill>
                  <a:prstClr val="black"/>
                </a:solidFill>
                <a:cs typeface="Arial" panose="020B0604020202020204" pitchFamily="34" charset="0"/>
              </a:rPr>
              <a:t>tengo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mascotas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quiero</a:t>
            </a:r>
            <a:r>
              <a:rPr lang="en-GB" sz="1200" dirty="0" smtClean="0">
                <a:solidFill>
                  <a:prstClr val="black"/>
                </a:solidFill>
                <a:cs typeface="Arial" panose="020B0604020202020204" pitchFamily="34" charset="0"/>
              </a:rPr>
              <a:t> un </a:t>
            </a:r>
            <a:r>
              <a:rPr lang="en-GB" sz="1200" dirty="0" err="1" smtClean="0">
                <a:solidFill>
                  <a:prstClr val="black"/>
                </a:solidFill>
                <a:cs typeface="Arial" panose="020B0604020202020204" pitchFamily="34" charset="0"/>
              </a:rPr>
              <a:t>perro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2. No </a:t>
            </a:r>
            <a:r>
              <a:rPr lang="en-GB" sz="1200" dirty="0" err="1" smtClean="0">
                <a:solidFill>
                  <a:prstClr val="black"/>
                </a:solidFill>
                <a:cs typeface="Arial" panose="020B0604020202020204" pitchFamily="34" charset="0"/>
              </a:rPr>
              <a:t>tengo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mascotas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mi </a:t>
            </a:r>
            <a:r>
              <a:rPr lang="en-GB" sz="1200" dirty="0" err="1" smtClean="0">
                <a:solidFill>
                  <a:prstClr val="black"/>
                </a:solidFill>
                <a:cs typeface="Arial" panose="020B0604020202020204" pitchFamily="34" charset="0"/>
              </a:rPr>
              <a:t>hermana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tiene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muchos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peces</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3. El </a:t>
            </a:r>
            <a:r>
              <a:rPr lang="en-GB" sz="1200" dirty="0" err="1" smtClean="0">
                <a:solidFill>
                  <a:prstClr val="black"/>
                </a:solidFill>
                <a:cs typeface="Arial" panose="020B0604020202020204" pitchFamily="34" charset="0"/>
              </a:rPr>
              <a:t>cumpleaños</a:t>
            </a:r>
            <a:r>
              <a:rPr lang="en-GB" sz="1200" dirty="0" smtClean="0">
                <a:solidFill>
                  <a:prstClr val="black"/>
                </a:solidFill>
                <a:cs typeface="Arial" panose="020B0604020202020204" pitchFamily="34" charset="0"/>
              </a:rPr>
              <a:t> de mi </a:t>
            </a:r>
            <a:r>
              <a:rPr lang="en-GB" sz="1200" dirty="0" err="1" smtClean="0">
                <a:solidFill>
                  <a:prstClr val="black"/>
                </a:solidFill>
                <a:cs typeface="Arial" panose="020B0604020202020204" pitchFamily="34" charset="0"/>
              </a:rPr>
              <a:t>hermana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el </a:t>
            </a:r>
            <a:r>
              <a:rPr lang="en-GB" sz="1200" dirty="0" err="1" smtClean="0">
                <a:solidFill>
                  <a:prstClr val="black"/>
                </a:solidFill>
                <a:cs typeface="Arial" panose="020B0604020202020204" pitchFamily="34" charset="0"/>
              </a:rPr>
              <a:t>veinticinco</a:t>
            </a:r>
            <a:r>
              <a:rPr lang="en-GB" sz="1200" dirty="0" smtClean="0">
                <a:solidFill>
                  <a:prstClr val="black"/>
                </a:solidFill>
                <a:cs typeface="Arial" panose="020B0604020202020204" pitchFamily="34" charset="0"/>
              </a:rPr>
              <a:t> de </a:t>
            </a:r>
            <a:r>
              <a:rPr lang="en-GB" sz="1200" dirty="0" err="1" smtClean="0">
                <a:solidFill>
                  <a:prstClr val="black"/>
                </a:solidFill>
                <a:cs typeface="Arial" panose="020B0604020202020204" pitchFamily="34" charset="0"/>
              </a:rPr>
              <a:t>junio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4. </a:t>
            </a:r>
            <a:r>
              <a:rPr lang="en-GB" sz="1200" dirty="0" err="1" smtClean="0">
                <a:solidFill>
                  <a:prstClr val="black"/>
                </a:solidFill>
                <a:cs typeface="Arial" panose="020B0604020202020204" pitchFamily="34" charset="0"/>
              </a:rPr>
              <a:t>En</a:t>
            </a:r>
            <a:r>
              <a:rPr lang="en-GB" sz="1200" dirty="0" smtClean="0">
                <a:solidFill>
                  <a:prstClr val="black"/>
                </a:solidFill>
                <a:cs typeface="Arial" panose="020B0604020202020204" pitchFamily="34" charset="0"/>
              </a:rPr>
              <a:t> mi </a:t>
            </a:r>
            <a:r>
              <a:rPr lang="en-GB" sz="1200" dirty="0" err="1" smtClean="0">
                <a:solidFill>
                  <a:prstClr val="black"/>
                </a:solidFill>
                <a:cs typeface="Arial" panose="020B0604020202020204" pitchFamily="34" charset="0"/>
              </a:rPr>
              <a:t>tiempo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libre</a:t>
            </a:r>
            <a:r>
              <a:rPr lang="en-GB" sz="1200" dirty="0" smtClean="0">
                <a:solidFill>
                  <a:prstClr val="black"/>
                </a:solidFill>
                <a:cs typeface="Arial" panose="020B0604020202020204" pitchFamily="34" charset="0"/>
              </a:rPr>
              <a:t> me </a:t>
            </a:r>
            <a:r>
              <a:rPr lang="en-GB" sz="1200" dirty="0" err="1" smtClean="0">
                <a:solidFill>
                  <a:prstClr val="black"/>
                </a:solidFill>
                <a:cs typeface="Arial" panose="020B0604020202020204" pitchFamily="34" charset="0"/>
              </a:rPr>
              <a:t>gusta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ver</a:t>
            </a:r>
            <a:r>
              <a:rPr lang="en-GB" sz="1200" dirty="0" smtClean="0">
                <a:solidFill>
                  <a:prstClr val="black"/>
                </a:solidFill>
                <a:cs typeface="Arial" panose="020B0604020202020204" pitchFamily="34" charset="0"/>
              </a:rPr>
              <a:t> la tele </a:t>
            </a:r>
            <a:r>
              <a:rPr lang="en-GB" sz="1200" dirty="0" err="1" smtClean="0">
                <a:solidFill>
                  <a:prstClr val="black"/>
                </a:solidFill>
                <a:cs typeface="Arial" panose="020B0604020202020204" pitchFamily="34" charset="0"/>
              </a:rPr>
              <a:t>porque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divertido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5. </a:t>
            </a:r>
            <a:r>
              <a:rPr lang="en-GB" sz="1200" dirty="0" err="1" smtClean="0">
                <a:solidFill>
                  <a:prstClr val="black"/>
                </a:solidFill>
                <a:cs typeface="Arial" panose="020B0604020202020204" pitchFamily="34" charset="0"/>
              </a:rPr>
              <a:t>Mi</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pasión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la </a:t>
            </a:r>
            <a:r>
              <a:rPr lang="en-GB" sz="1200" dirty="0" err="1" smtClean="0">
                <a:solidFill>
                  <a:prstClr val="black"/>
                </a:solidFill>
                <a:cs typeface="Arial" panose="020B0604020202020204" pitchFamily="34" charset="0"/>
              </a:rPr>
              <a:t>música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toco</a:t>
            </a:r>
            <a:r>
              <a:rPr lang="en-GB" sz="1200" dirty="0" smtClean="0">
                <a:solidFill>
                  <a:prstClr val="black"/>
                </a:solidFill>
                <a:cs typeface="Arial" panose="020B0604020202020204" pitchFamily="34" charset="0"/>
              </a:rPr>
              <a:t> el piano y mi </a:t>
            </a:r>
            <a:r>
              <a:rPr lang="en-GB" sz="1200" dirty="0" err="1" smtClean="0">
                <a:solidFill>
                  <a:prstClr val="black"/>
                </a:solidFill>
                <a:cs typeface="Arial" panose="020B0604020202020204" pitchFamily="34" charset="0"/>
              </a:rPr>
              <a:t>héroe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a:solidFill>
                  <a:prstClr val="black"/>
                </a:solidFill>
                <a:cs typeface="Arial" panose="020B0604020202020204" pitchFamily="34" charset="0"/>
              </a:rPr>
              <a:t> </a:t>
            </a:r>
            <a:r>
              <a:rPr lang="en-GB" sz="1200" dirty="0" smtClean="0">
                <a:solidFill>
                  <a:prstClr val="black"/>
                </a:solidFill>
                <a:cs typeface="Arial" panose="020B0604020202020204" pitchFamily="34" charset="0"/>
              </a:rPr>
              <a:t>X.</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6. De </a:t>
            </a:r>
            <a:r>
              <a:rPr lang="en-GB" sz="1200" dirty="0" err="1" smtClean="0">
                <a:solidFill>
                  <a:prstClr val="black"/>
                </a:solidFill>
                <a:cs typeface="Arial" panose="020B0604020202020204" pitchFamily="34" charset="0"/>
              </a:rPr>
              <a:t>vez</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cuando</a:t>
            </a:r>
            <a:r>
              <a:rPr lang="en-GB" sz="1200" dirty="0" smtClean="0">
                <a:solidFill>
                  <a:prstClr val="black"/>
                </a:solidFill>
                <a:cs typeface="Arial" panose="020B0604020202020204" pitchFamily="34" charset="0"/>
              </a:rPr>
              <a:t> canto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prefiero</a:t>
            </a:r>
            <a:r>
              <a:rPr lang="en-GB" sz="1200" dirty="0" smtClean="0">
                <a:solidFill>
                  <a:prstClr val="black"/>
                </a:solidFill>
                <a:cs typeface="Arial" panose="020B0604020202020204" pitchFamily="34" charset="0"/>
              </a:rPr>
              <a:t> la </a:t>
            </a:r>
            <a:r>
              <a:rPr lang="en-GB" sz="1200" dirty="0" err="1" smtClean="0">
                <a:solidFill>
                  <a:prstClr val="black"/>
                </a:solidFill>
                <a:cs typeface="Arial" panose="020B0604020202020204" pitchFamily="34" charset="0"/>
              </a:rPr>
              <a:t>natación</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7. No me </a:t>
            </a:r>
            <a:r>
              <a:rPr lang="en-GB" sz="1200" dirty="0" err="1" smtClean="0">
                <a:solidFill>
                  <a:prstClr val="black"/>
                </a:solidFill>
                <a:cs typeface="Arial" panose="020B0604020202020204" pitchFamily="34" charset="0"/>
              </a:rPr>
              <a:t>gusta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cantar</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porque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aburrido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nunca</a:t>
            </a:r>
            <a:r>
              <a:rPr lang="en-GB" sz="1200" dirty="0" smtClean="0">
                <a:solidFill>
                  <a:prstClr val="black"/>
                </a:solidFill>
                <a:cs typeface="Arial" panose="020B0604020202020204" pitchFamily="34" charset="0"/>
              </a:rPr>
              <a:t> canto </a:t>
            </a:r>
            <a:r>
              <a:rPr lang="en-GB" sz="1200" dirty="0" err="1" smtClean="0">
                <a:solidFill>
                  <a:prstClr val="black"/>
                </a:solidFill>
                <a:cs typeface="Arial" panose="020B0604020202020204" pitchFamily="34" charset="0"/>
              </a:rPr>
              <a:t>porque</a:t>
            </a:r>
            <a:r>
              <a:rPr lang="en-GB" sz="1200" dirty="0" smtClean="0">
                <a:solidFill>
                  <a:prstClr val="black"/>
                </a:solidFill>
                <a:cs typeface="Arial" panose="020B0604020202020204" pitchFamily="34" charset="0"/>
              </a:rPr>
              <a:t> no </a:t>
            </a:r>
            <a:r>
              <a:rPr lang="en-GB" sz="1200" dirty="0" err="1" smtClean="0">
                <a:solidFill>
                  <a:prstClr val="black"/>
                </a:solidFill>
                <a:cs typeface="Arial" panose="020B0604020202020204" pitchFamily="34" charset="0"/>
              </a:rPr>
              <a:t>es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divertido</a:t>
            </a:r>
            <a:r>
              <a:rPr lang="en-GB" sz="1200" dirty="0" smtClean="0">
                <a:solidFill>
                  <a:prstClr val="black"/>
                </a:solidFill>
                <a:cs typeface="Arial" panose="020B0604020202020204" pitchFamily="34" charset="0"/>
              </a:rPr>
              <a:t>.</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8.  </a:t>
            </a:r>
            <a:r>
              <a:rPr lang="en-GB" sz="1200" dirty="0" err="1" smtClean="0">
                <a:solidFill>
                  <a:prstClr val="black"/>
                </a:solidFill>
                <a:cs typeface="Arial" panose="020B0604020202020204" pitchFamily="34" charset="0"/>
              </a:rPr>
              <a:t>Mis</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mejores</a:t>
            </a:r>
            <a:r>
              <a:rPr lang="en-GB" sz="1200" dirty="0" smtClean="0">
                <a:solidFill>
                  <a:prstClr val="black"/>
                </a:solidFill>
                <a:cs typeface="Arial" panose="020B0604020202020204" pitchFamily="34" charset="0"/>
              </a:rPr>
              <a:t> amigos son X, Y </a:t>
            </a:r>
            <a:r>
              <a:rPr lang="en-GB" sz="1200" dirty="0" err="1" smtClean="0">
                <a:solidFill>
                  <a:prstClr val="black"/>
                </a:solidFill>
                <a:cs typeface="Arial" panose="020B0604020202020204" pitchFamily="34" charset="0"/>
              </a:rPr>
              <a:t>y</a:t>
            </a:r>
            <a:r>
              <a:rPr lang="en-GB" sz="1200" dirty="0" smtClean="0">
                <a:solidFill>
                  <a:prstClr val="black"/>
                </a:solidFill>
                <a:cs typeface="Arial" panose="020B0604020202020204" pitchFamily="34" charset="0"/>
              </a:rPr>
              <a:t> Z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también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tengo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otros</a:t>
            </a:r>
            <a:r>
              <a:rPr lang="en-GB" sz="1200" dirty="0" smtClean="0">
                <a:solidFill>
                  <a:prstClr val="black"/>
                </a:solidFill>
                <a:cs typeface="Arial" panose="020B0604020202020204" pitchFamily="34" charset="0"/>
              </a:rPr>
              <a:t> amigos.</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9. </a:t>
            </a:r>
            <a:r>
              <a:rPr lang="en-GB" sz="1200" dirty="0" err="1" smtClean="0">
                <a:solidFill>
                  <a:prstClr val="black"/>
                </a:solidFill>
                <a:cs typeface="Arial" panose="020B0604020202020204" pitchFamily="34" charset="0"/>
              </a:rPr>
              <a:t>Tengo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muchos</a:t>
            </a:r>
            <a:r>
              <a:rPr lang="en-GB" sz="1200" dirty="0" smtClean="0">
                <a:solidFill>
                  <a:prstClr val="black"/>
                </a:solidFill>
                <a:cs typeface="Arial" panose="020B0604020202020204" pitchFamily="34" charset="0"/>
              </a:rPr>
              <a:t> amigos </a:t>
            </a:r>
            <a:r>
              <a:rPr lang="en-GB" sz="1200" dirty="0" err="1" smtClean="0">
                <a:solidFill>
                  <a:prstClr val="black"/>
                </a:solidFill>
                <a:cs typeface="Arial" panose="020B0604020202020204" pitchFamily="34" charset="0"/>
              </a:rPr>
              <a:t>pero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sobre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todo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paso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tiempo</a:t>
            </a:r>
            <a:r>
              <a:rPr lang="en-GB" sz="1200" dirty="0" smtClean="0">
                <a:solidFill>
                  <a:prstClr val="black"/>
                </a:solidFill>
                <a:cs typeface="Arial" panose="020B0604020202020204" pitchFamily="34" charset="0"/>
              </a:rPr>
              <a:t> con X, Y </a:t>
            </a:r>
            <a:r>
              <a:rPr lang="en-GB" sz="1200" dirty="0" err="1" smtClean="0">
                <a:solidFill>
                  <a:prstClr val="black"/>
                </a:solidFill>
                <a:cs typeface="Arial" panose="020B0604020202020204" pitchFamily="34" charset="0"/>
              </a:rPr>
              <a:t>y</a:t>
            </a:r>
            <a:r>
              <a:rPr lang="en-GB" sz="1200" dirty="0" smtClean="0">
                <a:solidFill>
                  <a:prstClr val="black"/>
                </a:solidFill>
                <a:cs typeface="Arial" panose="020B0604020202020204" pitchFamily="34" charset="0"/>
              </a:rPr>
              <a:t> Z.</a:t>
            </a:r>
            <a:br>
              <a:rPr lang="en-GB" sz="1200" dirty="0" smtClean="0">
                <a:solidFill>
                  <a:prstClr val="black"/>
                </a:solidFill>
                <a:cs typeface="Arial" panose="020B0604020202020204" pitchFamily="34" charset="0"/>
              </a:rPr>
            </a:br>
            <a:r>
              <a:rPr lang="en-GB" sz="1200" dirty="0" smtClean="0">
                <a:solidFill>
                  <a:prstClr val="black"/>
                </a:solidFill>
                <a:cs typeface="Arial" panose="020B0604020202020204" pitchFamily="34" charset="0"/>
              </a:rPr>
              <a:t>10. ¿</a:t>
            </a:r>
            <a:r>
              <a:rPr lang="en-GB" sz="1200" dirty="0" err="1" smtClean="0">
                <a:solidFill>
                  <a:prstClr val="black"/>
                </a:solidFill>
                <a:cs typeface="Arial" panose="020B0604020202020204" pitchFamily="34" charset="0"/>
              </a:rPr>
              <a:t>Qué</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te</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gusta</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hacer</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en</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tu</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tiempo</a:t>
            </a:r>
            <a:r>
              <a:rPr lang="en-GB" sz="1200" dirty="0" smtClean="0">
                <a:solidFill>
                  <a:prstClr val="black"/>
                </a:solidFill>
                <a:cs typeface="Arial" panose="020B0604020202020204" pitchFamily="34" charset="0"/>
              </a:rPr>
              <a:t> </a:t>
            </a:r>
            <a:r>
              <a:rPr lang="en-GB" sz="1200" dirty="0" err="1" smtClean="0">
                <a:solidFill>
                  <a:prstClr val="black"/>
                </a:solidFill>
                <a:cs typeface="Arial" panose="020B0604020202020204" pitchFamily="34" charset="0"/>
              </a:rPr>
              <a:t>libre</a:t>
            </a:r>
            <a:r>
              <a:rPr lang="en-GB" sz="1200" dirty="0" smtClean="0">
                <a:solidFill>
                  <a:prstClr val="black"/>
                </a:solidFill>
                <a:cs typeface="Arial" panose="020B0604020202020204" pitchFamily="34" charset="0"/>
              </a:rPr>
              <a:t>? </a:t>
            </a:r>
            <a:endParaRPr lang="en-GB" sz="1200" b="1" dirty="0" smtClean="0">
              <a:solidFill>
                <a:prstClr val="black"/>
              </a:solidFill>
              <a:cs typeface="Arial" panose="020B0604020202020204" pitchFamily="34" charset="0"/>
            </a:endParaRPr>
          </a:p>
        </p:txBody>
      </p:sp>
      <p:sp>
        <p:nvSpPr>
          <p:cNvPr id="20" name="Rectangle 19"/>
          <p:cNvSpPr/>
          <p:nvPr/>
        </p:nvSpPr>
        <p:spPr>
          <a:xfrm>
            <a:off x="4807828" y="-9805"/>
            <a:ext cx="6980001" cy="276999"/>
          </a:xfrm>
          <a:prstGeom prst="rect">
            <a:avLst/>
          </a:prstGeom>
        </p:spPr>
        <p:txBody>
          <a:bodyPr wrap="square">
            <a:spAutoFit/>
          </a:bodyPr>
          <a:lstStyle/>
          <a:p>
            <a:r>
              <a:rPr lang="en-GB" sz="1200" b="1" dirty="0" smtClean="0">
                <a:solidFill>
                  <a:prstClr val="black"/>
                </a:solidFill>
                <a:cs typeface="Arial" panose="020B0604020202020204" pitchFamily="34" charset="0"/>
              </a:rPr>
              <a:t>NB: Write any tasks out in full in the back of your exercise books.</a:t>
            </a:r>
            <a:endParaRPr lang="en-GB" sz="1200" b="1" dirty="0">
              <a:solidFill>
                <a:prstClr val="black"/>
              </a:solidFill>
            </a:endParaRPr>
          </a:p>
        </p:txBody>
      </p:sp>
      <p:sp>
        <p:nvSpPr>
          <p:cNvPr id="2" name="TextBox 1"/>
          <p:cNvSpPr txBox="1"/>
          <p:nvPr/>
        </p:nvSpPr>
        <p:spPr>
          <a:xfrm>
            <a:off x="306040" y="5369209"/>
            <a:ext cx="955115" cy="276999"/>
          </a:xfrm>
          <a:prstGeom prst="rect">
            <a:avLst/>
          </a:prstGeom>
          <a:noFill/>
        </p:spPr>
        <p:txBody>
          <a:bodyPr wrap="square" rtlCol="0">
            <a:spAutoFit/>
          </a:bodyPr>
          <a:lstStyle/>
          <a:p>
            <a:r>
              <a:rPr lang="en-GB" sz="1200" b="1" i="1" dirty="0" err="1" smtClean="0">
                <a:solidFill>
                  <a:srgbClr val="7030A0"/>
                </a:solidFill>
              </a:rPr>
              <a:t>En</a:t>
            </a:r>
            <a:r>
              <a:rPr lang="en-GB" sz="1200" b="1" i="1" dirty="0" smtClean="0">
                <a:solidFill>
                  <a:srgbClr val="7030A0"/>
                </a:solidFill>
              </a:rPr>
              <a:t> mi </a:t>
            </a:r>
            <a:r>
              <a:rPr lang="en-GB" sz="1200" b="1" i="1" dirty="0" err="1" smtClean="0">
                <a:solidFill>
                  <a:srgbClr val="7030A0"/>
                </a:solidFill>
              </a:rPr>
              <a:t>opinión</a:t>
            </a:r>
            <a:endParaRPr lang="en-GB" sz="1200" b="1" i="1" dirty="0">
              <a:solidFill>
                <a:srgbClr val="7030A0"/>
              </a:solidFill>
            </a:endParaRPr>
          </a:p>
        </p:txBody>
      </p:sp>
      <p:pic>
        <p:nvPicPr>
          <p:cNvPr id="21" name="Picture 4" descr="custardcream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9302" y="2588990"/>
            <a:ext cx="1280160" cy="9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368" y="2500928"/>
            <a:ext cx="619728" cy="575314"/>
          </a:xfrm>
          <a:prstGeom prst="rect">
            <a:avLst/>
          </a:prstGeom>
        </p:spPr>
      </p:pic>
      <p:sp>
        <p:nvSpPr>
          <p:cNvPr id="23" name="TextBox 22"/>
          <p:cNvSpPr txBox="1"/>
          <p:nvPr/>
        </p:nvSpPr>
        <p:spPr>
          <a:xfrm>
            <a:off x="4221361" y="2561032"/>
            <a:ext cx="502432" cy="430887"/>
          </a:xfrm>
          <a:prstGeom prst="rect">
            <a:avLst/>
          </a:prstGeom>
          <a:noFill/>
        </p:spPr>
        <p:txBody>
          <a:bodyPr wrap="square" rtlCol="0">
            <a:spAutoFit/>
          </a:bodyPr>
          <a:lstStyle/>
          <a:p>
            <a:pPr algn="ctr"/>
            <a:r>
              <a:rPr lang="en-GB" sz="1100" b="1" dirty="0">
                <a:solidFill>
                  <a:prstClr val="white"/>
                </a:solidFill>
                <a:latin typeface="Segoe Print" panose="02000600000000000000" pitchFamily="2" charset="0"/>
              </a:rPr>
              <a:t>Love it!</a:t>
            </a:r>
          </a:p>
        </p:txBody>
      </p:sp>
      <p:sp>
        <p:nvSpPr>
          <p:cNvPr id="3" name="TextBox 2"/>
          <p:cNvSpPr txBox="1"/>
          <p:nvPr/>
        </p:nvSpPr>
        <p:spPr>
          <a:xfrm>
            <a:off x="4722487" y="2263124"/>
            <a:ext cx="1373936" cy="2192908"/>
          </a:xfrm>
          <a:prstGeom prst="rect">
            <a:avLst/>
          </a:prstGeom>
          <a:noFill/>
        </p:spPr>
        <p:txBody>
          <a:bodyPr wrap="square" rtlCol="0">
            <a:spAutoFit/>
          </a:bodyPr>
          <a:lstStyle/>
          <a:p>
            <a:r>
              <a:rPr lang="en-GB" sz="1400" b="1" dirty="0" smtClean="0">
                <a:solidFill>
                  <a:prstClr val="black"/>
                </a:solidFill>
              </a:rPr>
              <a:t>L</a:t>
            </a:r>
            <a:r>
              <a:rPr lang="en-GB" sz="1050" dirty="0" smtClean="0">
                <a:solidFill>
                  <a:prstClr val="black"/>
                </a:solidFill>
              </a:rPr>
              <a:t>inks</a:t>
            </a:r>
            <a:br>
              <a:rPr lang="en-GB" sz="1050" dirty="0" smtClean="0">
                <a:solidFill>
                  <a:prstClr val="black"/>
                </a:solidFill>
              </a:rPr>
            </a:br>
            <a:r>
              <a:rPr lang="en-GB" sz="1400" b="1" dirty="0">
                <a:solidFill>
                  <a:prstClr val="black"/>
                </a:solidFill>
              </a:rPr>
              <a:t>O</a:t>
            </a:r>
            <a:r>
              <a:rPr lang="en-GB" sz="1050" dirty="0">
                <a:solidFill>
                  <a:prstClr val="black"/>
                </a:solidFill>
              </a:rPr>
              <a:t>pinions and </a:t>
            </a:r>
            <a:r>
              <a:rPr lang="en-GB" sz="1050" dirty="0" smtClean="0">
                <a:solidFill>
                  <a:prstClr val="black"/>
                </a:solidFill>
              </a:rPr>
              <a:t>reasons</a:t>
            </a:r>
            <a:br>
              <a:rPr lang="en-GB" sz="1050" dirty="0" smtClean="0">
                <a:solidFill>
                  <a:prstClr val="black"/>
                </a:solidFill>
              </a:rPr>
            </a:br>
            <a:r>
              <a:rPr lang="en-GB" sz="1400" b="1" dirty="0">
                <a:solidFill>
                  <a:prstClr val="black"/>
                </a:solidFill>
              </a:rPr>
              <a:t>V</a:t>
            </a:r>
            <a:r>
              <a:rPr lang="en-GB" sz="1050" dirty="0">
                <a:solidFill>
                  <a:prstClr val="black"/>
                </a:solidFill>
              </a:rPr>
              <a:t>ariety of </a:t>
            </a:r>
            <a:r>
              <a:rPr lang="en-GB" sz="1050" dirty="0" smtClean="0">
                <a:solidFill>
                  <a:prstClr val="black"/>
                </a:solidFill>
              </a:rPr>
              <a:t>structures</a:t>
            </a:r>
            <a:br>
              <a:rPr lang="en-GB" sz="1050" dirty="0" smtClean="0">
                <a:solidFill>
                  <a:prstClr val="black"/>
                </a:solidFill>
              </a:rPr>
            </a:br>
            <a:r>
              <a:rPr lang="en-GB" sz="1400" b="1" dirty="0">
                <a:solidFill>
                  <a:prstClr val="black"/>
                </a:solidFill>
              </a:rPr>
              <a:t>E</a:t>
            </a:r>
            <a:r>
              <a:rPr lang="en-GB" sz="1050" dirty="0">
                <a:solidFill>
                  <a:prstClr val="black"/>
                </a:solidFill>
              </a:rPr>
              <a:t>xtended </a:t>
            </a:r>
            <a:r>
              <a:rPr lang="en-GB" sz="1050" dirty="0" smtClean="0">
                <a:solidFill>
                  <a:prstClr val="black"/>
                </a:solidFill>
              </a:rPr>
              <a:t>sentences</a:t>
            </a:r>
            <a:br>
              <a:rPr lang="en-GB" sz="1050" dirty="0" smtClean="0">
                <a:solidFill>
                  <a:prstClr val="black"/>
                </a:solidFill>
              </a:rPr>
            </a:br>
            <a:r>
              <a:rPr lang="en-GB" sz="1400" b="1" dirty="0" smtClean="0">
                <a:solidFill>
                  <a:prstClr val="black"/>
                </a:solidFill>
              </a:rPr>
              <a:t>I</a:t>
            </a:r>
            <a:r>
              <a:rPr lang="en-GB" sz="1050" dirty="0" smtClean="0">
                <a:solidFill>
                  <a:prstClr val="black"/>
                </a:solidFill>
              </a:rPr>
              <a:t>nteresting vocabulary</a:t>
            </a:r>
            <a:br>
              <a:rPr lang="en-GB" sz="1050" dirty="0" smtClean="0">
                <a:solidFill>
                  <a:prstClr val="black"/>
                </a:solidFill>
              </a:rPr>
            </a:br>
            <a:r>
              <a:rPr lang="en-GB" sz="1400" b="1" dirty="0" smtClean="0">
                <a:solidFill>
                  <a:prstClr val="black"/>
                </a:solidFill>
              </a:rPr>
              <a:t>T</a:t>
            </a:r>
            <a:r>
              <a:rPr lang="en-GB" sz="1050" dirty="0" smtClean="0">
                <a:solidFill>
                  <a:prstClr val="black"/>
                </a:solidFill>
              </a:rPr>
              <a:t>enses</a:t>
            </a:r>
            <a:endParaRPr lang="en-GB" sz="1050" dirty="0">
              <a:solidFill>
                <a:prstClr val="black"/>
              </a:solidFill>
            </a:endParaRPr>
          </a:p>
          <a:p>
            <a:endParaRPr lang="en-GB" sz="1050" dirty="0">
              <a:solidFill>
                <a:prstClr val="black"/>
              </a:solidFill>
            </a:endParaRPr>
          </a:p>
          <a:p>
            <a:endParaRPr lang="en-GB" sz="1050" dirty="0">
              <a:solidFill>
                <a:prstClr val="black"/>
              </a:solidFill>
            </a:endParaRPr>
          </a:p>
          <a:p>
            <a:endParaRPr lang="en-GB" sz="1050" dirty="0">
              <a:solidFill>
                <a:prstClr val="black"/>
              </a:solidFill>
            </a:endParaRPr>
          </a:p>
          <a:p>
            <a:endParaRPr lang="en-GB" sz="1050" dirty="0">
              <a:solidFill>
                <a:prstClr val="black"/>
              </a:solidFill>
            </a:endParaRPr>
          </a:p>
          <a:p>
            <a:endParaRPr lang="en-GB" sz="1050" dirty="0">
              <a:solidFill>
                <a:prstClr val="black"/>
              </a:solidFill>
            </a:endParaRPr>
          </a:p>
        </p:txBody>
      </p:sp>
      <p:sp>
        <p:nvSpPr>
          <p:cNvPr id="11" name="TextBox 10"/>
          <p:cNvSpPr txBox="1"/>
          <p:nvPr/>
        </p:nvSpPr>
        <p:spPr>
          <a:xfrm>
            <a:off x="7480538" y="4892156"/>
            <a:ext cx="1561514" cy="954107"/>
          </a:xfrm>
          <a:prstGeom prst="rect">
            <a:avLst/>
          </a:prstGeom>
          <a:solidFill>
            <a:schemeClr val="accent4">
              <a:lumMod val="20000"/>
              <a:lumOff val="80000"/>
            </a:schemeClr>
          </a:solidFill>
        </p:spPr>
        <p:txBody>
          <a:bodyPr wrap="square" rtlCol="0">
            <a:spAutoFit/>
          </a:bodyPr>
          <a:lstStyle/>
          <a:p>
            <a:pPr algn="ctr"/>
            <a:r>
              <a:rPr lang="en-GB" sz="1400" dirty="0" smtClean="0">
                <a:solidFill>
                  <a:prstClr val="black"/>
                </a:solidFill>
              </a:rPr>
              <a:t>What is the </a:t>
            </a:r>
            <a:r>
              <a:rPr lang="en-GB" sz="1400" b="1" dirty="0" smtClean="0">
                <a:solidFill>
                  <a:prstClr val="black"/>
                </a:solidFill>
              </a:rPr>
              <a:t>ASL</a:t>
            </a:r>
            <a:r>
              <a:rPr lang="en-GB" sz="1400" dirty="0" smtClean="0">
                <a:solidFill>
                  <a:prstClr val="black"/>
                </a:solidFill>
              </a:rPr>
              <a:t/>
            </a:r>
            <a:br>
              <a:rPr lang="en-GB" sz="1400" dirty="0" smtClean="0">
                <a:solidFill>
                  <a:prstClr val="black"/>
                </a:solidFill>
              </a:rPr>
            </a:br>
            <a:r>
              <a:rPr lang="en-GB" sz="1400" dirty="0" smtClean="0">
                <a:solidFill>
                  <a:prstClr val="black"/>
                </a:solidFill>
              </a:rPr>
              <a:t>(average sentence length) for all of these sentences?</a:t>
            </a:r>
            <a:endParaRPr lang="en-GB" sz="1400" dirty="0">
              <a:solidFill>
                <a:prstClr val="black"/>
              </a:solidFill>
            </a:endParaRPr>
          </a:p>
        </p:txBody>
      </p:sp>
      <p:sp>
        <p:nvSpPr>
          <p:cNvPr id="10" name="Oval 9"/>
          <p:cNvSpPr/>
          <p:nvPr/>
        </p:nvSpPr>
        <p:spPr>
          <a:xfrm>
            <a:off x="2901462" y="3991708"/>
            <a:ext cx="6576646" cy="313006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92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p:txBody>
          <a:bodyPr/>
          <a:lstStyle/>
          <a:p>
            <a:r>
              <a:rPr lang="en-GB" dirty="0" smtClean="0"/>
              <a:t>Teach skills explicitly.  How to… </a:t>
            </a:r>
            <a:endParaRPr lang="en-GB" dirty="0"/>
          </a:p>
        </p:txBody>
      </p:sp>
      <p:sp>
        <p:nvSpPr>
          <p:cNvPr id="22" name="Content Placeholder 21"/>
          <p:cNvSpPr>
            <a:spLocks noGrp="1"/>
          </p:cNvSpPr>
          <p:nvPr>
            <p:ph idx="1"/>
          </p:nvPr>
        </p:nvSpPr>
        <p:spPr>
          <a:xfrm>
            <a:off x="628650" y="1690689"/>
            <a:ext cx="7886700" cy="4711845"/>
          </a:xfrm>
        </p:spPr>
        <p:txBody>
          <a:bodyPr>
            <a:normAutofit fontScale="92500" lnSpcReduction="10000"/>
          </a:bodyPr>
          <a:lstStyle/>
          <a:p>
            <a:r>
              <a:rPr lang="en-GB" dirty="0" smtClean="0"/>
              <a:t>predict when listening</a:t>
            </a:r>
          </a:p>
          <a:p>
            <a:r>
              <a:rPr lang="en-GB" dirty="0" smtClean="0"/>
              <a:t>make notes when listening</a:t>
            </a:r>
          </a:p>
          <a:p>
            <a:r>
              <a:rPr lang="en-GB" dirty="0" smtClean="0"/>
              <a:t>infer when reading</a:t>
            </a:r>
          </a:p>
          <a:p>
            <a:r>
              <a:rPr lang="en-GB" dirty="0" smtClean="0"/>
              <a:t>establish time frames when listening / reading</a:t>
            </a:r>
          </a:p>
          <a:p>
            <a:r>
              <a:rPr lang="en-GB" dirty="0" smtClean="0"/>
              <a:t>plan to write</a:t>
            </a:r>
          </a:p>
          <a:p>
            <a:r>
              <a:rPr lang="en-GB" dirty="0" smtClean="0"/>
              <a:t>buy yourself time when speaking</a:t>
            </a:r>
          </a:p>
          <a:p>
            <a:r>
              <a:rPr lang="en-GB" dirty="0" smtClean="0"/>
              <a:t>adapt an infinitive verb /verb phrase</a:t>
            </a:r>
          </a:p>
          <a:p>
            <a:r>
              <a:rPr lang="en-GB" dirty="0" smtClean="0"/>
              <a:t>memorise and retain vocabulary</a:t>
            </a:r>
          </a:p>
          <a:p>
            <a:r>
              <a:rPr lang="en-GB" dirty="0" smtClean="0"/>
              <a:t>spot patterns</a:t>
            </a:r>
          </a:p>
          <a:p>
            <a:r>
              <a:rPr lang="en-GB" dirty="0" smtClean="0"/>
              <a:t>check your own written work</a:t>
            </a:r>
            <a:endParaRPr lang="en-GB" dirty="0"/>
          </a:p>
        </p:txBody>
      </p:sp>
    </p:spTree>
    <p:extLst>
      <p:ext uri="{BB962C8B-B14F-4D97-AF65-F5344CB8AC3E}">
        <p14:creationId xmlns:p14="http://schemas.microsoft.com/office/powerpoint/2010/main" val="30740390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clrChange>
              <a:clrFrom>
                <a:srgbClr val="F5F7FB"/>
              </a:clrFrom>
              <a:clrTo>
                <a:srgbClr val="F5F7FB">
                  <a:alpha val="0"/>
                </a:srgbClr>
              </a:clrTo>
            </a:clrChange>
          </a:blip>
          <a:stretch>
            <a:fillRect/>
          </a:stretch>
        </p:blipFill>
        <p:spPr>
          <a:xfrm>
            <a:off x="145473" y="659390"/>
            <a:ext cx="8832272" cy="2425018"/>
          </a:xfrm>
          <a:prstGeom prst="rect">
            <a:avLst/>
          </a:prstGeom>
        </p:spPr>
      </p:pic>
      <p:pic>
        <p:nvPicPr>
          <p:cNvPr id="5" name="47_Module3_Unit4_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5581" y="0"/>
            <a:ext cx="609600" cy="609600"/>
          </a:xfrm>
          <a:prstGeom prst="rect">
            <a:avLst/>
          </a:prstGeom>
        </p:spPr>
      </p:pic>
      <p:sp>
        <p:nvSpPr>
          <p:cNvPr id="6" name="TextBox 5"/>
          <p:cNvSpPr txBox="1"/>
          <p:nvPr/>
        </p:nvSpPr>
        <p:spPr>
          <a:xfrm rot="20679087">
            <a:off x="873127" y="4196905"/>
            <a:ext cx="1579418" cy="707886"/>
          </a:xfrm>
          <a:prstGeom prst="rect">
            <a:avLst/>
          </a:prstGeom>
          <a:noFill/>
        </p:spPr>
        <p:txBody>
          <a:bodyPr wrap="square" rtlCol="0">
            <a:spAutoFit/>
          </a:bodyPr>
          <a:lstStyle/>
          <a:p>
            <a:pPr algn="ctr"/>
            <a:r>
              <a:rPr lang="en-GB" sz="4000" b="1" dirty="0" err="1" smtClean="0">
                <a:solidFill>
                  <a:srgbClr val="7030A0"/>
                </a:solidFill>
              </a:rPr>
              <a:t>agua</a:t>
            </a:r>
            <a:endParaRPr lang="en-GB" sz="4000" b="1" dirty="0">
              <a:solidFill>
                <a:srgbClr val="7030A0"/>
              </a:solidFill>
            </a:endParaRPr>
          </a:p>
        </p:txBody>
      </p:sp>
      <p:pic>
        <p:nvPicPr>
          <p:cNvPr id="1028" name="Picture 4" descr="Image result for lluvia de ide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993" y="40005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1130196">
            <a:off x="2327566" y="3292614"/>
            <a:ext cx="2743198" cy="707886"/>
          </a:xfrm>
          <a:prstGeom prst="rect">
            <a:avLst/>
          </a:prstGeom>
          <a:noFill/>
        </p:spPr>
        <p:txBody>
          <a:bodyPr wrap="square" rtlCol="0">
            <a:spAutoFit/>
          </a:bodyPr>
          <a:lstStyle/>
          <a:p>
            <a:pPr algn="ctr"/>
            <a:r>
              <a:rPr lang="en-GB" sz="4000" b="1" dirty="0" err="1" smtClean="0">
                <a:solidFill>
                  <a:srgbClr val="7030A0"/>
                </a:solidFill>
              </a:rPr>
              <a:t>bocadillo</a:t>
            </a:r>
            <a:endParaRPr lang="en-GB" sz="4000" b="1" dirty="0">
              <a:solidFill>
                <a:srgbClr val="7030A0"/>
              </a:solidFill>
            </a:endParaRPr>
          </a:p>
        </p:txBody>
      </p:sp>
      <p:sp>
        <p:nvSpPr>
          <p:cNvPr id="11" name="TextBox 10"/>
          <p:cNvSpPr txBox="1"/>
          <p:nvPr/>
        </p:nvSpPr>
        <p:spPr>
          <a:xfrm>
            <a:off x="152546" y="5167087"/>
            <a:ext cx="2545483" cy="707886"/>
          </a:xfrm>
          <a:prstGeom prst="rect">
            <a:avLst/>
          </a:prstGeom>
          <a:noFill/>
        </p:spPr>
        <p:txBody>
          <a:bodyPr wrap="square" rtlCol="0">
            <a:spAutoFit/>
          </a:bodyPr>
          <a:lstStyle/>
          <a:p>
            <a:pPr algn="ctr"/>
            <a:r>
              <a:rPr lang="en-GB" sz="4000" b="1" dirty="0" smtClean="0">
                <a:solidFill>
                  <a:srgbClr val="7030A0"/>
                </a:solidFill>
              </a:rPr>
              <a:t>chocolate</a:t>
            </a:r>
            <a:endParaRPr lang="en-GB" sz="4000" b="1" dirty="0">
              <a:solidFill>
                <a:srgbClr val="7030A0"/>
              </a:solidFill>
            </a:endParaRPr>
          </a:p>
        </p:txBody>
      </p:sp>
      <p:sp>
        <p:nvSpPr>
          <p:cNvPr id="12" name="TextBox 11"/>
          <p:cNvSpPr txBox="1"/>
          <p:nvPr/>
        </p:nvSpPr>
        <p:spPr>
          <a:xfrm rot="21094945">
            <a:off x="462187" y="5845193"/>
            <a:ext cx="3138054" cy="584775"/>
          </a:xfrm>
          <a:prstGeom prst="rect">
            <a:avLst/>
          </a:prstGeom>
          <a:noFill/>
        </p:spPr>
        <p:txBody>
          <a:bodyPr wrap="square" rtlCol="0">
            <a:spAutoFit/>
          </a:bodyPr>
          <a:lstStyle/>
          <a:p>
            <a:pPr algn="ctr"/>
            <a:r>
              <a:rPr lang="en-GB" sz="3200" b="1" dirty="0" err="1" smtClean="0">
                <a:solidFill>
                  <a:srgbClr val="7030A0"/>
                </a:solidFill>
              </a:rPr>
              <a:t>una</a:t>
            </a:r>
            <a:r>
              <a:rPr lang="en-GB" sz="3200" b="1" dirty="0" smtClean="0">
                <a:solidFill>
                  <a:srgbClr val="7030A0"/>
                </a:solidFill>
              </a:rPr>
              <a:t> </a:t>
            </a:r>
            <a:r>
              <a:rPr lang="en-GB" sz="3200" b="1" dirty="0" err="1" smtClean="0">
                <a:solidFill>
                  <a:srgbClr val="7030A0"/>
                </a:solidFill>
              </a:rPr>
              <a:t>chocolatina</a:t>
            </a:r>
            <a:endParaRPr lang="en-GB" sz="3200" b="1" dirty="0">
              <a:solidFill>
                <a:srgbClr val="7030A0"/>
              </a:solidFill>
            </a:endParaRPr>
          </a:p>
        </p:txBody>
      </p:sp>
      <p:sp>
        <p:nvSpPr>
          <p:cNvPr id="13" name="TextBox 12"/>
          <p:cNvSpPr txBox="1"/>
          <p:nvPr/>
        </p:nvSpPr>
        <p:spPr>
          <a:xfrm>
            <a:off x="4806247" y="3104054"/>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refresco</a:t>
            </a:r>
            <a:endParaRPr lang="en-GB" sz="4000" b="1" dirty="0">
              <a:solidFill>
                <a:srgbClr val="7030A0"/>
              </a:solidFill>
            </a:endParaRPr>
          </a:p>
        </p:txBody>
      </p:sp>
      <p:sp>
        <p:nvSpPr>
          <p:cNvPr id="14" name="TextBox 13"/>
          <p:cNvSpPr txBox="1"/>
          <p:nvPr/>
        </p:nvSpPr>
        <p:spPr>
          <a:xfrm rot="511860">
            <a:off x="5193276" y="3810613"/>
            <a:ext cx="2545483" cy="707886"/>
          </a:xfrm>
          <a:prstGeom prst="rect">
            <a:avLst/>
          </a:prstGeom>
          <a:noFill/>
        </p:spPr>
        <p:txBody>
          <a:bodyPr wrap="square" rtlCol="0">
            <a:spAutoFit/>
          </a:bodyPr>
          <a:lstStyle/>
          <a:p>
            <a:pPr algn="ctr"/>
            <a:r>
              <a:rPr lang="en-GB" sz="4000" b="1" dirty="0" smtClean="0">
                <a:solidFill>
                  <a:srgbClr val="7030A0"/>
                </a:solidFill>
              </a:rPr>
              <a:t>un </a:t>
            </a:r>
            <a:r>
              <a:rPr lang="en-GB" sz="4000" b="1" dirty="0" err="1" smtClean="0">
                <a:solidFill>
                  <a:srgbClr val="7030A0"/>
                </a:solidFill>
              </a:rPr>
              <a:t>zumo</a:t>
            </a:r>
            <a:endParaRPr lang="en-GB" sz="4000" b="1" dirty="0">
              <a:solidFill>
                <a:srgbClr val="7030A0"/>
              </a:solidFill>
            </a:endParaRPr>
          </a:p>
        </p:txBody>
      </p:sp>
      <p:sp>
        <p:nvSpPr>
          <p:cNvPr id="15" name="TextBox 14"/>
          <p:cNvSpPr txBox="1"/>
          <p:nvPr/>
        </p:nvSpPr>
        <p:spPr>
          <a:xfrm>
            <a:off x="4806247" y="4467422"/>
            <a:ext cx="4454538" cy="707886"/>
          </a:xfrm>
          <a:prstGeom prst="rect">
            <a:avLst/>
          </a:prstGeom>
          <a:noFill/>
        </p:spPr>
        <p:txBody>
          <a:bodyPr wrap="square" rtlCol="0">
            <a:spAutoFit/>
          </a:bodyPr>
          <a:lstStyle/>
          <a:p>
            <a:pPr algn="ctr"/>
            <a:r>
              <a:rPr lang="en-GB" sz="4000" b="1" dirty="0" err="1" smtClean="0">
                <a:solidFill>
                  <a:srgbClr val="7030A0"/>
                </a:solidFill>
              </a:rPr>
              <a:t>juego</a:t>
            </a:r>
            <a:r>
              <a:rPr lang="en-GB" sz="4000" b="1" dirty="0" smtClean="0">
                <a:solidFill>
                  <a:srgbClr val="7030A0"/>
                </a:solidFill>
              </a:rPr>
              <a:t> al </a:t>
            </a:r>
            <a:r>
              <a:rPr lang="en-GB" sz="4000" b="1" dirty="0" err="1" smtClean="0">
                <a:solidFill>
                  <a:srgbClr val="7030A0"/>
                </a:solidFill>
              </a:rPr>
              <a:t>fútbol</a:t>
            </a:r>
            <a:endParaRPr lang="en-GB" sz="4000" b="1" dirty="0">
              <a:solidFill>
                <a:srgbClr val="7030A0"/>
              </a:solidFill>
            </a:endParaRPr>
          </a:p>
        </p:txBody>
      </p:sp>
      <p:sp>
        <p:nvSpPr>
          <p:cNvPr id="16" name="TextBox 15"/>
          <p:cNvSpPr txBox="1"/>
          <p:nvPr/>
        </p:nvSpPr>
        <p:spPr>
          <a:xfrm>
            <a:off x="4516279" y="5244704"/>
            <a:ext cx="4454538" cy="707886"/>
          </a:xfrm>
          <a:prstGeom prst="rect">
            <a:avLst/>
          </a:prstGeom>
          <a:noFill/>
        </p:spPr>
        <p:txBody>
          <a:bodyPr wrap="square" rtlCol="0">
            <a:spAutoFit/>
          </a:bodyPr>
          <a:lstStyle/>
          <a:p>
            <a:pPr algn="ctr"/>
            <a:r>
              <a:rPr lang="en-GB" sz="4000" b="1" dirty="0" err="1" smtClean="0">
                <a:solidFill>
                  <a:srgbClr val="7030A0"/>
                </a:solidFill>
              </a:rPr>
              <a:t>leo</a:t>
            </a:r>
            <a:r>
              <a:rPr lang="en-GB" sz="4000" b="1" dirty="0" smtClean="0">
                <a:solidFill>
                  <a:srgbClr val="7030A0"/>
                </a:solidFill>
              </a:rPr>
              <a:t> </a:t>
            </a:r>
            <a:r>
              <a:rPr lang="en-GB" sz="4000" b="1" dirty="0" err="1" smtClean="0">
                <a:solidFill>
                  <a:srgbClr val="7030A0"/>
                </a:solidFill>
              </a:rPr>
              <a:t>mis</a:t>
            </a:r>
            <a:r>
              <a:rPr lang="en-GB" sz="4000" b="1" dirty="0" smtClean="0">
                <a:solidFill>
                  <a:srgbClr val="7030A0"/>
                </a:solidFill>
              </a:rPr>
              <a:t> SMS</a:t>
            </a:r>
            <a:endParaRPr lang="en-GB" sz="4000" b="1" dirty="0">
              <a:solidFill>
                <a:srgbClr val="7030A0"/>
              </a:solidFill>
            </a:endParaRPr>
          </a:p>
        </p:txBody>
      </p:sp>
      <p:sp>
        <p:nvSpPr>
          <p:cNvPr id="17" name="TextBox 16"/>
          <p:cNvSpPr txBox="1"/>
          <p:nvPr/>
        </p:nvSpPr>
        <p:spPr>
          <a:xfrm>
            <a:off x="4806247" y="6167352"/>
            <a:ext cx="4454538" cy="584775"/>
          </a:xfrm>
          <a:prstGeom prst="rect">
            <a:avLst/>
          </a:prstGeom>
          <a:noFill/>
        </p:spPr>
        <p:txBody>
          <a:bodyPr wrap="square" rtlCol="0">
            <a:spAutoFit/>
          </a:bodyPr>
          <a:lstStyle/>
          <a:p>
            <a:pPr algn="ctr"/>
            <a:r>
              <a:rPr lang="en-GB" sz="3200" b="1" dirty="0" err="1" smtClean="0">
                <a:solidFill>
                  <a:srgbClr val="7030A0"/>
                </a:solidFill>
              </a:rPr>
              <a:t>juego</a:t>
            </a:r>
            <a:r>
              <a:rPr lang="en-GB" sz="3200" b="1" dirty="0" smtClean="0">
                <a:solidFill>
                  <a:srgbClr val="7030A0"/>
                </a:solidFill>
              </a:rPr>
              <a:t> al </a:t>
            </a:r>
            <a:r>
              <a:rPr lang="en-GB" sz="3200" b="1" dirty="0" err="1" smtClean="0">
                <a:solidFill>
                  <a:srgbClr val="7030A0"/>
                </a:solidFill>
              </a:rPr>
              <a:t>baloncesto</a:t>
            </a:r>
            <a:endParaRPr lang="en-GB" sz="3200" b="1" dirty="0">
              <a:solidFill>
                <a:srgbClr val="7030A0"/>
              </a:solidFill>
            </a:endParaRPr>
          </a:p>
        </p:txBody>
      </p:sp>
      <p:sp>
        <p:nvSpPr>
          <p:cNvPr id="8" name="Oval 7"/>
          <p:cNvSpPr/>
          <p:nvPr/>
        </p:nvSpPr>
        <p:spPr>
          <a:xfrm>
            <a:off x="2292134" y="810491"/>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4487848" y="1128258"/>
            <a:ext cx="1334007" cy="1787236"/>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TextBox 19"/>
          <p:cNvSpPr txBox="1"/>
          <p:nvPr/>
        </p:nvSpPr>
        <p:spPr>
          <a:xfrm>
            <a:off x="92389" y="-49143"/>
            <a:ext cx="4713858" cy="707886"/>
          </a:xfrm>
          <a:prstGeom prst="rect">
            <a:avLst/>
          </a:prstGeom>
          <a:noFill/>
        </p:spPr>
        <p:txBody>
          <a:bodyPr wrap="square" rtlCol="0">
            <a:spAutoFit/>
          </a:bodyPr>
          <a:lstStyle/>
          <a:p>
            <a:r>
              <a:rPr lang="en-GB" sz="4000" b="1" dirty="0" smtClean="0">
                <a:solidFill>
                  <a:srgbClr val="7030A0"/>
                </a:solidFill>
              </a:rPr>
              <a:t>La </a:t>
            </a:r>
            <a:r>
              <a:rPr lang="en-GB" sz="4000" b="1" dirty="0" err="1" smtClean="0">
                <a:solidFill>
                  <a:srgbClr val="7030A0"/>
                </a:solidFill>
              </a:rPr>
              <a:t>predicción</a:t>
            </a:r>
            <a:endParaRPr lang="en-GB" sz="4000" b="1" dirty="0">
              <a:solidFill>
                <a:srgbClr val="7030A0"/>
              </a:solidFill>
            </a:endParaRPr>
          </a:p>
        </p:txBody>
      </p:sp>
    </p:spTree>
    <p:extLst>
      <p:ext uri="{BB962C8B-B14F-4D97-AF65-F5344CB8AC3E}">
        <p14:creationId xmlns:p14="http://schemas.microsoft.com/office/powerpoint/2010/main" val="181962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59214" fill="hold"/>
                                        <p:tgtEl>
                                          <p:spTgt spid="5"/>
                                        </p:tgtEl>
                                      </p:cBhvr>
                                    </p:cmd>
                                  </p:childTnLst>
                                </p:cTn>
                              </p:par>
                            </p:childTnLst>
                          </p:cTn>
                        </p:par>
                      </p:childTnLst>
                    </p:cTn>
                  </p:par>
                </p:childTnLst>
              </p:cTn>
              <p:nextCondLst>
                <p:cond evt="onClick" delay="0">
                  <p:tgtEl>
                    <p:spTgt spid="5"/>
                  </p:tgtEl>
                </p:cond>
              </p:nextCondLst>
            </p:seq>
            <p:audio>
              <p:cMediaNode vol="80000">
                <p:cTn id="63" fill="hold" display="0">
                  <p:stCondLst>
                    <p:cond delay="indefinite"/>
                  </p:stCondLst>
                  <p:endCondLst>
                    <p:cond evt="onStopAudio" delay="0">
                      <p:tgtEl>
                        <p:sldTgt/>
                      </p:tgtEl>
                    </p:cond>
                  </p:endCondLst>
                </p:cTn>
                <p:tgtEl>
                  <p:spTgt spid="5"/>
                </p:tgtEl>
              </p:cMediaNode>
            </p:audio>
          </p:childTnLst>
        </p:cTn>
      </p:par>
    </p:tnLst>
    <p:bldLst>
      <p:bldP spid="6" grpId="0"/>
      <p:bldP spid="10" grpId="0"/>
      <p:bldP spid="11" grpId="0"/>
      <p:bldP spid="12" grpId="0"/>
      <p:bldP spid="13" grpId="0"/>
      <p:bldP spid="14" grpId="0"/>
      <p:bldP spid="15" grpId="0"/>
      <p:bldP spid="16" grpId="0"/>
      <p:bldP spid="17" grpId="0"/>
      <p:bldP spid="8"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400050" y="439478"/>
            <a:ext cx="7886700" cy="708343"/>
          </a:xfrm>
        </p:spPr>
        <p:txBody>
          <a:bodyPr/>
          <a:lstStyle/>
          <a:p>
            <a:r>
              <a:rPr lang="en-GB" dirty="0" smtClean="0">
                <a:latin typeface="Tw Cen MT" panose="020B0602020104020603" pitchFamily="34" charset="0"/>
              </a:rPr>
              <a:t>What it looks like in the classroom</a:t>
            </a:r>
            <a:endParaRPr lang="en-GB" dirty="0">
              <a:latin typeface="Tw Cen MT" panose="020B0602020104020603" pitchFamily="34" charset="0"/>
            </a:endParaRPr>
          </a:p>
        </p:txBody>
      </p:sp>
      <p:sp>
        <p:nvSpPr>
          <p:cNvPr id="5" name="Content Placeholder 4"/>
          <p:cNvSpPr>
            <a:spLocks noGrp="1"/>
          </p:cNvSpPr>
          <p:nvPr>
            <p:ph idx="1"/>
          </p:nvPr>
        </p:nvSpPr>
        <p:spPr>
          <a:xfrm>
            <a:off x="628650" y="1336517"/>
            <a:ext cx="7886700" cy="4351338"/>
          </a:xfrm>
        </p:spPr>
        <p:txBody>
          <a:bodyPr>
            <a:normAutofit/>
          </a:bodyPr>
          <a:lstStyle/>
          <a:p>
            <a:r>
              <a:rPr lang="en-GB" dirty="0" smtClean="0">
                <a:latin typeface="Tw Cen MT" panose="020B0602020104020603" pitchFamily="34" charset="0"/>
              </a:rPr>
              <a:t>thinking</a:t>
            </a:r>
          </a:p>
          <a:p>
            <a:r>
              <a:rPr lang="en-GB" dirty="0" smtClean="0">
                <a:latin typeface="Tw Cen MT" panose="020B0602020104020603" pitchFamily="34" charset="0"/>
              </a:rPr>
              <a:t>making links</a:t>
            </a:r>
          </a:p>
          <a:p>
            <a:r>
              <a:rPr lang="en-GB" dirty="0" smtClean="0">
                <a:latin typeface="Tw Cen MT" panose="020B0602020104020603" pitchFamily="34" charset="0"/>
              </a:rPr>
              <a:t>asking questions / enquiry / interest</a:t>
            </a:r>
          </a:p>
          <a:p>
            <a:r>
              <a:rPr lang="en-GB" dirty="0" smtClean="0">
                <a:latin typeface="Tw Cen MT" panose="020B0602020104020603" pitchFamily="34" charset="0"/>
              </a:rPr>
              <a:t>supported risk-taking (in TL interaction and discussion about language)</a:t>
            </a:r>
          </a:p>
          <a:p>
            <a:r>
              <a:rPr lang="en-GB" dirty="0" smtClean="0">
                <a:latin typeface="Tw Cen MT" panose="020B0602020104020603" pitchFamily="34" charset="0"/>
              </a:rPr>
              <a:t>hard work  / challenge</a:t>
            </a:r>
          </a:p>
          <a:p>
            <a:r>
              <a:rPr lang="en-GB" dirty="0" smtClean="0">
                <a:latin typeface="Tw Cen MT" panose="020B0602020104020603" pitchFamily="34" charset="0"/>
              </a:rPr>
              <a:t>strong relationships (humour)</a:t>
            </a:r>
          </a:p>
          <a:p>
            <a:r>
              <a:rPr lang="en-GB" dirty="0" smtClean="0">
                <a:latin typeface="Tw Cen MT" panose="020B0602020104020603" pitchFamily="34" charset="0"/>
              </a:rPr>
              <a:t>shared class culture / history</a:t>
            </a:r>
          </a:p>
        </p:txBody>
      </p:sp>
      <p:pic>
        <p:nvPicPr>
          <p:cNvPr id="6" name="Picture 5"/>
          <p:cNvPicPr>
            <a:picLocks noChangeAspect="1"/>
          </p:cNvPicPr>
          <p:nvPr/>
        </p:nvPicPr>
        <p:blipFill>
          <a:blip r:embed="rId3"/>
          <a:stretch>
            <a:fillRect/>
          </a:stretch>
        </p:blipFill>
        <p:spPr>
          <a:xfrm>
            <a:off x="1721708" y="5314270"/>
            <a:ext cx="5510893" cy="1412878"/>
          </a:xfrm>
          <a:prstGeom prst="rect">
            <a:avLst/>
          </a:prstGeom>
        </p:spPr>
      </p:pic>
    </p:spTree>
    <p:extLst>
      <p:ext uri="{BB962C8B-B14F-4D97-AF65-F5344CB8AC3E}">
        <p14:creationId xmlns:p14="http://schemas.microsoft.com/office/powerpoint/2010/main" val="40116819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
        <p:nvSpPr>
          <p:cNvPr id="4" name="Title 3"/>
          <p:cNvSpPr>
            <a:spLocks noGrp="1"/>
          </p:cNvSpPr>
          <p:nvPr>
            <p:ph type="title"/>
          </p:nvPr>
        </p:nvSpPr>
        <p:spPr>
          <a:xfrm>
            <a:off x="628650" y="982346"/>
            <a:ext cx="7886700" cy="708343"/>
          </a:xfrm>
        </p:spPr>
        <p:txBody>
          <a:bodyPr/>
          <a:lstStyle/>
          <a:p>
            <a:r>
              <a:rPr lang="en-GB" dirty="0" smtClean="0">
                <a:latin typeface="Tw Cen MT" panose="020B0602020104020603" pitchFamily="34" charset="0"/>
              </a:rPr>
              <a:t>What it looks like in books</a:t>
            </a:r>
            <a:endParaRPr lang="en-GB" dirty="0">
              <a:latin typeface="Tw Cen MT" panose="020B0602020104020603" pitchFamily="34" charset="0"/>
            </a:endParaRPr>
          </a:p>
        </p:txBody>
      </p:sp>
      <p:sp>
        <p:nvSpPr>
          <p:cNvPr id="5" name="Content Placeholder 4"/>
          <p:cNvSpPr>
            <a:spLocks noGrp="1"/>
          </p:cNvSpPr>
          <p:nvPr>
            <p:ph idx="1"/>
          </p:nvPr>
        </p:nvSpPr>
        <p:spPr/>
        <p:txBody>
          <a:bodyPr>
            <a:normAutofit/>
          </a:bodyPr>
          <a:lstStyle/>
          <a:p>
            <a:r>
              <a:rPr lang="en-GB" dirty="0" smtClean="0">
                <a:latin typeface="Tw Cen MT" panose="020B0602020104020603" pitchFamily="34" charset="0"/>
              </a:rPr>
              <a:t> care</a:t>
            </a:r>
          </a:p>
          <a:p>
            <a:r>
              <a:rPr lang="en-GB" dirty="0">
                <a:latin typeface="Tw Cen MT" panose="020B0602020104020603" pitchFamily="34" charset="0"/>
              </a:rPr>
              <a:t> </a:t>
            </a:r>
            <a:r>
              <a:rPr lang="en-GB" dirty="0" smtClean="0">
                <a:latin typeface="Tw Cen MT" panose="020B0602020104020603" pitchFamily="34" charset="0"/>
              </a:rPr>
              <a:t>individual / peer marking responsibility</a:t>
            </a:r>
          </a:p>
          <a:p>
            <a:r>
              <a:rPr lang="en-GB" dirty="0">
                <a:latin typeface="Tw Cen MT" panose="020B0602020104020603" pitchFamily="34" charset="0"/>
              </a:rPr>
              <a:t> </a:t>
            </a:r>
            <a:r>
              <a:rPr lang="en-GB" dirty="0" smtClean="0">
                <a:latin typeface="Tw Cen MT" panose="020B0602020104020603" pitchFamily="34" charset="0"/>
              </a:rPr>
              <a:t>teacher feedback</a:t>
            </a:r>
          </a:p>
          <a:p>
            <a:r>
              <a:rPr lang="en-GB" dirty="0">
                <a:latin typeface="Tw Cen MT" panose="020B0602020104020603" pitchFamily="34" charset="0"/>
              </a:rPr>
              <a:t> </a:t>
            </a:r>
            <a:r>
              <a:rPr lang="en-GB" dirty="0" smtClean="0">
                <a:latin typeface="Tw Cen MT" panose="020B0602020104020603" pitchFamily="34" charset="0"/>
              </a:rPr>
              <a:t>student follow up</a:t>
            </a:r>
          </a:p>
          <a:p>
            <a:r>
              <a:rPr lang="en-GB" dirty="0" smtClean="0">
                <a:latin typeface="Tw Cen MT" panose="020B0602020104020603" pitchFamily="34" charset="0"/>
              </a:rPr>
              <a:t> recycling of </a:t>
            </a:r>
            <a:r>
              <a:rPr lang="en-GB" dirty="0" smtClean="0">
                <a:latin typeface="Tw Cen MT" panose="020B0602020104020603" pitchFamily="34" charset="0"/>
                <a:sym typeface="Wingdings" panose="05000000000000000000" pitchFamily="2" charset="2"/>
              </a:rPr>
              <a:t>s and addressing of </a:t>
            </a:r>
            <a:r>
              <a:rPr lang="en-GB" dirty="0" err="1" smtClean="0">
                <a:latin typeface="Tw Cen MT" panose="020B0602020104020603" pitchFamily="34" charset="0"/>
                <a:sym typeface="Wingdings" panose="05000000000000000000" pitchFamily="2" charset="2"/>
              </a:rPr>
              <a:t>Ts</a:t>
            </a:r>
            <a:endParaRPr lang="en-GB" dirty="0" smtClean="0">
              <a:latin typeface="Tw Cen MT" panose="020B0602020104020603" pitchFamily="34" charset="0"/>
              <a:sym typeface="Wingdings" panose="05000000000000000000" pitchFamily="2" charset="2"/>
            </a:endParaRPr>
          </a:p>
          <a:p>
            <a:r>
              <a:rPr lang="en-GB" dirty="0" smtClean="0">
                <a:latin typeface="Tw Cen MT" panose="020B0602020104020603" pitchFamily="34" charset="0"/>
                <a:sym typeface="Wingdings" panose="05000000000000000000" pitchFamily="2" charset="2"/>
              </a:rPr>
              <a:t>written work showing longer, more detailed and complex sentences with an increasing repertoire of vocabulary and structures (explicit ASL)</a:t>
            </a:r>
            <a:endParaRPr lang="en-GB" dirty="0" smtClean="0">
              <a:latin typeface="Tw Cen MT" panose="020B0602020104020603" pitchFamily="34" charset="0"/>
            </a:endParaRPr>
          </a:p>
        </p:txBody>
      </p:sp>
    </p:spTree>
    <p:extLst>
      <p:ext uri="{BB962C8B-B14F-4D97-AF65-F5344CB8AC3E}">
        <p14:creationId xmlns:p14="http://schemas.microsoft.com/office/powerpoint/2010/main" val="13644095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036" y="4320882"/>
            <a:ext cx="8327572" cy="2031325"/>
          </a:xfrm>
          <a:prstGeom prst="rect">
            <a:avLst/>
          </a:prstGeom>
          <a:noFill/>
        </p:spPr>
        <p:txBody>
          <a:bodyPr wrap="square" rtlCol="0">
            <a:spAutoFit/>
          </a:bodyPr>
          <a:lstStyle/>
          <a:p>
            <a:r>
              <a:rPr lang="en-GB" dirty="0" smtClean="0">
                <a:solidFill>
                  <a:prstClr val="black"/>
                </a:solidFill>
              </a:rPr>
              <a:t>¡</a:t>
            </a:r>
            <a:r>
              <a:rPr lang="en-GB" dirty="0" err="1" smtClean="0">
                <a:solidFill>
                  <a:prstClr val="black"/>
                </a:solidFill>
              </a:rPr>
              <a:t>Hola</a:t>
            </a:r>
            <a:r>
              <a:rPr lang="en-GB" dirty="0" smtClean="0">
                <a:solidFill>
                  <a:prstClr val="black"/>
                </a:solidFill>
              </a:rPr>
              <a:t>!  Me </a:t>
            </a:r>
            <a:r>
              <a:rPr lang="en-GB" dirty="0" err="1" smtClean="0">
                <a:solidFill>
                  <a:prstClr val="black"/>
                </a:solidFill>
              </a:rPr>
              <a:t>llamo</a:t>
            </a:r>
            <a:r>
              <a:rPr lang="en-GB" dirty="0" smtClean="0">
                <a:solidFill>
                  <a:prstClr val="black"/>
                </a:solidFill>
              </a:rPr>
              <a:t> ……. Soy de </a:t>
            </a:r>
            <a:r>
              <a:rPr lang="en-GB" dirty="0" err="1" smtClean="0">
                <a:solidFill>
                  <a:prstClr val="black"/>
                </a:solidFill>
              </a:rPr>
              <a:t>Inglaterra</a:t>
            </a:r>
            <a:r>
              <a:rPr lang="en-GB" dirty="0" smtClean="0">
                <a:solidFill>
                  <a:prstClr val="black"/>
                </a:solidFill>
              </a:rPr>
              <a:t> </a:t>
            </a:r>
            <a:r>
              <a:rPr lang="en-GB" dirty="0" err="1" smtClean="0">
                <a:solidFill>
                  <a:prstClr val="black"/>
                </a:solidFill>
              </a:rPr>
              <a:t>en</a:t>
            </a:r>
            <a:r>
              <a:rPr lang="en-GB" dirty="0" smtClean="0">
                <a:solidFill>
                  <a:prstClr val="black"/>
                </a:solidFill>
              </a:rPr>
              <a:t> </a:t>
            </a:r>
            <a:r>
              <a:rPr lang="en-GB" dirty="0" err="1" smtClean="0">
                <a:solidFill>
                  <a:prstClr val="black"/>
                </a:solidFill>
              </a:rPr>
              <a:t>Comberton</a:t>
            </a:r>
            <a:r>
              <a:rPr lang="en-GB" dirty="0" smtClean="0">
                <a:solidFill>
                  <a:prstClr val="black"/>
                </a:solidFill>
              </a:rPr>
              <a:t>.  </a:t>
            </a:r>
            <a:r>
              <a:rPr lang="en-GB" dirty="0" err="1" smtClean="0">
                <a:solidFill>
                  <a:prstClr val="black"/>
                </a:solidFill>
              </a:rPr>
              <a:t>Hablo</a:t>
            </a:r>
            <a:r>
              <a:rPr lang="en-GB" dirty="0" smtClean="0">
                <a:solidFill>
                  <a:prstClr val="black"/>
                </a:solidFill>
              </a:rPr>
              <a:t> </a:t>
            </a:r>
            <a:r>
              <a:rPr lang="en-GB" dirty="0" err="1" smtClean="0">
                <a:solidFill>
                  <a:prstClr val="black"/>
                </a:solidFill>
              </a:rPr>
              <a:t>inglés</a:t>
            </a:r>
            <a:r>
              <a:rPr lang="en-GB" dirty="0" smtClean="0">
                <a:solidFill>
                  <a:prstClr val="black"/>
                </a:solidFill>
              </a:rPr>
              <a:t> y un </a:t>
            </a:r>
            <a:r>
              <a:rPr lang="en-GB" dirty="0" err="1" smtClean="0">
                <a:solidFill>
                  <a:prstClr val="black"/>
                </a:solidFill>
              </a:rPr>
              <a:t>poco</a:t>
            </a:r>
            <a:r>
              <a:rPr lang="en-GB" dirty="0" smtClean="0">
                <a:solidFill>
                  <a:prstClr val="black"/>
                </a:solidFill>
              </a:rPr>
              <a:t> de </a:t>
            </a:r>
            <a:r>
              <a:rPr lang="en-GB" dirty="0" err="1" smtClean="0">
                <a:solidFill>
                  <a:prstClr val="black"/>
                </a:solidFill>
              </a:rPr>
              <a:t>español</a:t>
            </a:r>
            <a:r>
              <a:rPr lang="en-GB" dirty="0" smtClean="0">
                <a:solidFill>
                  <a:prstClr val="black"/>
                </a:solidFill>
              </a:rPr>
              <a:t>. </a:t>
            </a:r>
            <a:r>
              <a:rPr lang="en-GB" dirty="0" err="1" smtClean="0">
                <a:solidFill>
                  <a:prstClr val="black"/>
                </a:solidFill>
              </a:rPr>
              <a:t>Tengo</a:t>
            </a:r>
            <a:r>
              <a:rPr lang="en-GB" dirty="0" smtClean="0">
                <a:solidFill>
                  <a:prstClr val="black"/>
                </a:solidFill>
              </a:rPr>
              <a:t> once </a:t>
            </a:r>
            <a:r>
              <a:rPr lang="en-GB" dirty="0" err="1" smtClean="0">
                <a:solidFill>
                  <a:prstClr val="black"/>
                </a:solidFill>
              </a:rPr>
              <a:t>años</a:t>
            </a:r>
            <a:r>
              <a:rPr lang="en-GB" dirty="0" smtClean="0">
                <a:solidFill>
                  <a:prstClr val="black"/>
                </a:solidFill>
              </a:rPr>
              <a:t> y soy </a:t>
            </a:r>
            <a:r>
              <a:rPr lang="en-GB" dirty="0" err="1" smtClean="0">
                <a:solidFill>
                  <a:prstClr val="black"/>
                </a:solidFill>
              </a:rPr>
              <a:t>divertido</a:t>
            </a:r>
            <a:r>
              <a:rPr lang="en-GB" dirty="0" smtClean="0">
                <a:solidFill>
                  <a:prstClr val="black"/>
                </a:solidFill>
              </a:rPr>
              <a:t> y </a:t>
            </a:r>
            <a:r>
              <a:rPr lang="en-GB" dirty="0" err="1" smtClean="0">
                <a:solidFill>
                  <a:prstClr val="black"/>
                </a:solidFill>
              </a:rPr>
              <a:t>listo</a:t>
            </a:r>
            <a:r>
              <a:rPr lang="en-GB" dirty="0" smtClean="0">
                <a:solidFill>
                  <a:prstClr val="black"/>
                </a:solidFill>
              </a:rPr>
              <a:t>.  </a:t>
            </a:r>
            <a:r>
              <a:rPr lang="en-GB" dirty="0" err="1" smtClean="0">
                <a:solidFill>
                  <a:prstClr val="black"/>
                </a:solidFill>
              </a:rPr>
              <a:t>Mis</a:t>
            </a:r>
            <a:r>
              <a:rPr lang="en-GB" dirty="0" smtClean="0">
                <a:solidFill>
                  <a:prstClr val="black"/>
                </a:solidFill>
              </a:rPr>
              <a:t> </a:t>
            </a:r>
            <a:r>
              <a:rPr lang="en-GB" dirty="0" err="1" smtClean="0">
                <a:solidFill>
                  <a:prstClr val="black"/>
                </a:solidFill>
              </a:rPr>
              <a:t>pasión</a:t>
            </a:r>
            <a:r>
              <a:rPr lang="en-GB" dirty="0" smtClean="0">
                <a:solidFill>
                  <a:prstClr val="black"/>
                </a:solidFill>
              </a:rPr>
              <a:t> </a:t>
            </a:r>
            <a:r>
              <a:rPr lang="en-GB" dirty="0" err="1" smtClean="0">
                <a:solidFill>
                  <a:srgbClr val="FF0000"/>
                </a:solidFill>
              </a:rPr>
              <a:t>es</a:t>
            </a:r>
            <a:r>
              <a:rPr lang="en-GB" dirty="0" smtClean="0">
                <a:solidFill>
                  <a:srgbClr val="FF0000"/>
                </a:solidFill>
              </a:rPr>
              <a:t> </a:t>
            </a:r>
            <a:r>
              <a:rPr lang="en-GB" dirty="0" err="1" smtClean="0">
                <a:solidFill>
                  <a:srgbClr val="FF0000"/>
                </a:solidFill>
              </a:rPr>
              <a:t>fútbol</a:t>
            </a:r>
            <a:r>
              <a:rPr lang="en-GB" dirty="0" smtClean="0">
                <a:solidFill>
                  <a:srgbClr val="FF0000"/>
                </a:solidFill>
              </a:rPr>
              <a:t> </a:t>
            </a:r>
            <a:r>
              <a:rPr lang="en-GB" dirty="0" smtClean="0">
                <a:solidFill>
                  <a:prstClr val="black"/>
                </a:solidFill>
              </a:rPr>
              <a:t>y mi </a:t>
            </a:r>
            <a:r>
              <a:rPr lang="en-GB" dirty="0" err="1" smtClean="0">
                <a:solidFill>
                  <a:srgbClr val="FF0000"/>
                </a:solidFill>
              </a:rPr>
              <a:t>heroé</a:t>
            </a:r>
            <a:r>
              <a:rPr lang="en-GB" dirty="0" smtClean="0">
                <a:solidFill>
                  <a:prstClr val="black"/>
                </a:solidFill>
              </a:rPr>
              <a:t> </a:t>
            </a:r>
            <a:r>
              <a:rPr lang="en-GB" dirty="0" err="1" smtClean="0">
                <a:solidFill>
                  <a:prstClr val="black"/>
                </a:solidFill>
              </a:rPr>
              <a:t>es</a:t>
            </a:r>
            <a:r>
              <a:rPr lang="en-GB" dirty="0" smtClean="0">
                <a:solidFill>
                  <a:prstClr val="black"/>
                </a:solidFill>
              </a:rPr>
              <a:t> Pele. ¡</a:t>
            </a:r>
            <a:r>
              <a:rPr lang="en-GB" dirty="0" err="1" smtClean="0">
                <a:solidFill>
                  <a:prstClr val="black"/>
                </a:solidFill>
              </a:rPr>
              <a:t>Es</a:t>
            </a:r>
            <a:r>
              <a:rPr lang="en-GB" dirty="0" smtClean="0">
                <a:solidFill>
                  <a:prstClr val="black"/>
                </a:solidFill>
              </a:rPr>
              <a:t> </a:t>
            </a:r>
            <a:r>
              <a:rPr lang="en-GB" dirty="0" err="1" smtClean="0">
                <a:solidFill>
                  <a:prstClr val="black"/>
                </a:solidFill>
              </a:rPr>
              <a:t>fenomenal</a:t>
            </a:r>
            <a:r>
              <a:rPr lang="en-GB" dirty="0" smtClean="0">
                <a:solidFill>
                  <a:prstClr val="black"/>
                </a:solidFill>
              </a:rPr>
              <a:t>!  </a:t>
            </a:r>
            <a:r>
              <a:rPr lang="en-GB" dirty="0" err="1" smtClean="0">
                <a:solidFill>
                  <a:prstClr val="black"/>
                </a:solidFill>
              </a:rPr>
              <a:t>En</a:t>
            </a:r>
            <a:r>
              <a:rPr lang="en-GB" dirty="0" smtClean="0">
                <a:solidFill>
                  <a:prstClr val="black"/>
                </a:solidFill>
              </a:rPr>
              <a:t> mi </a:t>
            </a:r>
            <a:r>
              <a:rPr lang="en-GB" dirty="0" err="1" smtClean="0">
                <a:solidFill>
                  <a:prstClr val="black"/>
                </a:solidFill>
              </a:rPr>
              <a:t>familia</a:t>
            </a:r>
            <a:r>
              <a:rPr lang="en-GB" dirty="0" smtClean="0">
                <a:solidFill>
                  <a:prstClr val="black"/>
                </a:solidFill>
              </a:rPr>
              <a:t> hay </a:t>
            </a:r>
            <a:r>
              <a:rPr lang="en-GB" dirty="0" err="1" smtClean="0">
                <a:solidFill>
                  <a:prstClr val="black"/>
                </a:solidFill>
              </a:rPr>
              <a:t>cuatro</a:t>
            </a:r>
            <a:r>
              <a:rPr lang="en-GB" dirty="0" smtClean="0">
                <a:solidFill>
                  <a:prstClr val="black"/>
                </a:solidFill>
              </a:rPr>
              <a:t> personas.  No </a:t>
            </a:r>
            <a:r>
              <a:rPr lang="en-GB" dirty="0" err="1" smtClean="0">
                <a:solidFill>
                  <a:prstClr val="black"/>
                </a:solidFill>
              </a:rPr>
              <a:t>tengo</a:t>
            </a:r>
            <a:r>
              <a:rPr lang="en-GB" dirty="0" smtClean="0">
                <a:solidFill>
                  <a:prstClr val="black"/>
                </a:solidFill>
              </a:rPr>
              <a:t> </a:t>
            </a:r>
            <a:r>
              <a:rPr lang="en-GB" dirty="0" err="1" smtClean="0">
                <a:solidFill>
                  <a:prstClr val="black"/>
                </a:solidFill>
              </a:rPr>
              <a:t>mascotas</a:t>
            </a:r>
            <a:r>
              <a:rPr lang="en-GB" dirty="0" smtClean="0">
                <a:solidFill>
                  <a:prstClr val="black"/>
                </a:solidFill>
              </a:rPr>
              <a:t> </a:t>
            </a:r>
            <a:r>
              <a:rPr lang="en-GB" dirty="0" err="1" smtClean="0">
                <a:solidFill>
                  <a:prstClr val="black"/>
                </a:solidFill>
              </a:rPr>
              <a:t>pero</a:t>
            </a:r>
            <a:r>
              <a:rPr lang="en-GB" dirty="0" smtClean="0">
                <a:solidFill>
                  <a:prstClr val="black"/>
                </a:solidFill>
              </a:rPr>
              <a:t> </a:t>
            </a:r>
            <a:r>
              <a:rPr lang="en-GB" dirty="0" err="1" smtClean="0">
                <a:solidFill>
                  <a:prstClr val="black"/>
                </a:solidFill>
              </a:rPr>
              <a:t>quiero</a:t>
            </a:r>
            <a:r>
              <a:rPr lang="en-GB" dirty="0" smtClean="0">
                <a:solidFill>
                  <a:prstClr val="black"/>
                </a:solidFill>
              </a:rPr>
              <a:t> un </a:t>
            </a:r>
            <a:r>
              <a:rPr lang="en-GB" dirty="0" err="1" smtClean="0">
                <a:solidFill>
                  <a:prstClr val="black"/>
                </a:solidFill>
              </a:rPr>
              <a:t>perro</a:t>
            </a:r>
            <a:r>
              <a:rPr lang="en-GB" dirty="0" smtClean="0">
                <a:solidFill>
                  <a:prstClr val="black"/>
                </a:solidFill>
              </a:rPr>
              <a:t>.  </a:t>
            </a:r>
            <a:r>
              <a:rPr lang="en-GB" dirty="0" err="1" smtClean="0">
                <a:solidFill>
                  <a:prstClr val="black"/>
                </a:solidFill>
              </a:rPr>
              <a:t>Mi</a:t>
            </a:r>
            <a:r>
              <a:rPr lang="en-GB" dirty="0" smtClean="0">
                <a:solidFill>
                  <a:prstClr val="black"/>
                </a:solidFill>
              </a:rPr>
              <a:t> </a:t>
            </a:r>
            <a:r>
              <a:rPr lang="en-GB" dirty="0" err="1" smtClean="0">
                <a:solidFill>
                  <a:prstClr val="black"/>
                </a:solidFill>
              </a:rPr>
              <a:t>cumpleaños</a:t>
            </a:r>
            <a:r>
              <a:rPr lang="en-GB" dirty="0" smtClean="0">
                <a:solidFill>
                  <a:prstClr val="black"/>
                </a:solidFill>
              </a:rPr>
              <a:t> </a:t>
            </a:r>
            <a:r>
              <a:rPr lang="en-GB" dirty="0" err="1" smtClean="0">
                <a:solidFill>
                  <a:prstClr val="black"/>
                </a:solidFill>
              </a:rPr>
              <a:t>es</a:t>
            </a:r>
            <a:r>
              <a:rPr lang="en-GB" dirty="0" smtClean="0">
                <a:solidFill>
                  <a:prstClr val="black"/>
                </a:solidFill>
              </a:rPr>
              <a:t> el dos de </a:t>
            </a:r>
            <a:r>
              <a:rPr lang="en-GB" dirty="0" err="1" smtClean="0">
                <a:solidFill>
                  <a:prstClr val="black"/>
                </a:solidFill>
              </a:rPr>
              <a:t>enero</a:t>
            </a:r>
            <a:r>
              <a:rPr lang="en-GB" dirty="0" smtClean="0">
                <a:solidFill>
                  <a:prstClr val="black"/>
                </a:solidFill>
              </a:rPr>
              <a:t>.  Me </a:t>
            </a:r>
            <a:r>
              <a:rPr lang="en-GB" dirty="0" err="1" smtClean="0">
                <a:solidFill>
                  <a:prstClr val="black"/>
                </a:solidFill>
              </a:rPr>
              <a:t>gusta</a:t>
            </a:r>
            <a:r>
              <a:rPr lang="en-GB" dirty="0" smtClean="0">
                <a:solidFill>
                  <a:prstClr val="black"/>
                </a:solidFill>
              </a:rPr>
              <a:t> mucho </a:t>
            </a:r>
            <a:r>
              <a:rPr lang="en-GB" dirty="0" err="1" smtClean="0">
                <a:solidFill>
                  <a:prstClr val="black"/>
                </a:solidFill>
              </a:rPr>
              <a:t>jugar</a:t>
            </a:r>
            <a:r>
              <a:rPr lang="en-GB" dirty="0" smtClean="0">
                <a:solidFill>
                  <a:prstClr val="black"/>
                </a:solidFill>
              </a:rPr>
              <a:t> a </a:t>
            </a:r>
            <a:r>
              <a:rPr lang="en-GB" dirty="0" err="1" smtClean="0">
                <a:solidFill>
                  <a:prstClr val="black"/>
                </a:solidFill>
              </a:rPr>
              <a:t>los</a:t>
            </a:r>
            <a:r>
              <a:rPr lang="en-GB" dirty="0" smtClean="0">
                <a:solidFill>
                  <a:prstClr val="black"/>
                </a:solidFill>
              </a:rPr>
              <a:t> </a:t>
            </a:r>
            <a:r>
              <a:rPr lang="en-GB" dirty="0" err="1" smtClean="0">
                <a:solidFill>
                  <a:prstClr val="black"/>
                </a:solidFill>
              </a:rPr>
              <a:t>videojuegos</a:t>
            </a:r>
            <a:r>
              <a:rPr lang="en-GB" dirty="0" smtClean="0">
                <a:solidFill>
                  <a:prstClr val="black"/>
                </a:solidFill>
              </a:rPr>
              <a:t> </a:t>
            </a:r>
            <a:r>
              <a:rPr lang="en-GB" dirty="0" err="1" smtClean="0">
                <a:solidFill>
                  <a:srgbClr val="FF0000"/>
                </a:solidFill>
              </a:rPr>
              <a:t>pero</a:t>
            </a:r>
            <a:r>
              <a:rPr lang="en-GB" dirty="0" smtClean="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prstClr val="black"/>
                </a:solidFill>
              </a:rPr>
              <a:t>divertido</a:t>
            </a:r>
            <a:r>
              <a:rPr lang="en-GB" dirty="0" smtClean="0">
                <a:solidFill>
                  <a:prstClr val="black"/>
                </a:solidFill>
              </a:rPr>
              <a:t>.  </a:t>
            </a:r>
            <a:r>
              <a:rPr lang="en-GB" dirty="0" err="1" smtClean="0">
                <a:solidFill>
                  <a:prstClr val="black"/>
                </a:solidFill>
              </a:rPr>
              <a:t>Mis</a:t>
            </a:r>
            <a:r>
              <a:rPr lang="en-GB" dirty="0" smtClean="0">
                <a:solidFill>
                  <a:srgbClr val="FF0000"/>
                </a:solidFill>
              </a:rPr>
              <a:t> </a:t>
            </a:r>
            <a:r>
              <a:rPr lang="en-GB" dirty="0" err="1" smtClean="0">
                <a:solidFill>
                  <a:srgbClr val="FF0000"/>
                </a:solidFill>
              </a:rPr>
              <a:t>majores</a:t>
            </a:r>
            <a:r>
              <a:rPr lang="en-GB" dirty="0" smtClean="0">
                <a:solidFill>
                  <a:srgbClr val="FF0000"/>
                </a:solidFill>
              </a:rPr>
              <a:t> </a:t>
            </a:r>
            <a:r>
              <a:rPr lang="en-GB" dirty="0" smtClean="0">
                <a:solidFill>
                  <a:prstClr val="black"/>
                </a:solidFill>
              </a:rPr>
              <a:t>amigos </a:t>
            </a:r>
            <a:r>
              <a:rPr lang="en-GB" dirty="0" err="1" smtClean="0">
                <a:solidFill>
                  <a:srgbClr val="FF0000"/>
                </a:solidFill>
              </a:rPr>
              <a:t>es</a:t>
            </a:r>
            <a:r>
              <a:rPr lang="en-GB" dirty="0" smtClean="0">
                <a:solidFill>
                  <a:prstClr val="black"/>
                </a:solidFill>
              </a:rPr>
              <a:t> Archie, Zee, </a:t>
            </a:r>
            <a:r>
              <a:rPr lang="en-GB" dirty="0" err="1" smtClean="0">
                <a:solidFill>
                  <a:prstClr val="black"/>
                </a:solidFill>
              </a:rPr>
              <a:t>Allum</a:t>
            </a:r>
            <a:r>
              <a:rPr lang="en-GB" dirty="0" smtClean="0">
                <a:solidFill>
                  <a:prstClr val="black"/>
                </a:solidFill>
              </a:rPr>
              <a:t>, Tim y Maxim </a:t>
            </a:r>
            <a:r>
              <a:rPr lang="en-GB" dirty="0" err="1" smtClean="0">
                <a:solidFill>
                  <a:srgbClr val="FF0000"/>
                </a:solidFill>
              </a:rPr>
              <a:t>pero</a:t>
            </a:r>
            <a:r>
              <a:rPr lang="en-GB" dirty="0" smtClean="0">
                <a:solidFill>
                  <a:srgbClr val="FF0000"/>
                </a:solidFill>
              </a:rPr>
              <a:t> hay mucho </a:t>
            </a:r>
            <a:r>
              <a:rPr lang="en-GB" dirty="0" err="1" smtClean="0">
                <a:solidFill>
                  <a:prstClr val="black"/>
                </a:solidFill>
              </a:rPr>
              <a:t>guay</a:t>
            </a:r>
            <a:r>
              <a:rPr lang="en-GB" dirty="0" smtClean="0">
                <a:solidFill>
                  <a:prstClr val="black"/>
                </a:solidFill>
              </a:rPr>
              <a:t>!  </a:t>
            </a:r>
            <a:r>
              <a:rPr lang="en-GB" dirty="0" err="1" smtClean="0">
                <a:solidFill>
                  <a:prstClr val="black"/>
                </a:solidFill>
              </a:rPr>
              <a:t>Normalmente</a:t>
            </a:r>
            <a:r>
              <a:rPr lang="en-GB" dirty="0" smtClean="0">
                <a:solidFill>
                  <a:prstClr val="black"/>
                </a:solidFill>
              </a:rPr>
              <a:t> </a:t>
            </a:r>
            <a:r>
              <a:rPr lang="en-GB" dirty="0" err="1" smtClean="0">
                <a:solidFill>
                  <a:prstClr val="black"/>
                </a:solidFill>
              </a:rPr>
              <a:t>juego</a:t>
            </a:r>
            <a:r>
              <a:rPr lang="en-GB" dirty="0" smtClean="0">
                <a:solidFill>
                  <a:prstClr val="black"/>
                </a:solidFill>
              </a:rPr>
              <a:t> al </a:t>
            </a:r>
            <a:r>
              <a:rPr lang="en-GB" dirty="0" err="1" smtClean="0">
                <a:solidFill>
                  <a:prstClr val="black"/>
                </a:solidFill>
              </a:rPr>
              <a:t>fútbol</a:t>
            </a:r>
            <a:r>
              <a:rPr lang="en-GB" dirty="0" smtClean="0">
                <a:solidFill>
                  <a:prstClr val="black"/>
                </a:solidFill>
              </a:rPr>
              <a:t>, al rugby, al </a:t>
            </a:r>
            <a:r>
              <a:rPr lang="en-GB" dirty="0" err="1" smtClean="0">
                <a:solidFill>
                  <a:prstClr val="black"/>
                </a:solidFill>
              </a:rPr>
              <a:t>baloncesto</a:t>
            </a:r>
            <a:r>
              <a:rPr lang="en-GB" dirty="0" smtClean="0">
                <a:solidFill>
                  <a:prstClr val="black"/>
                </a:solidFill>
              </a:rPr>
              <a:t> y al </a:t>
            </a:r>
            <a:r>
              <a:rPr lang="en-GB" dirty="0" err="1" smtClean="0">
                <a:solidFill>
                  <a:prstClr val="black"/>
                </a:solidFill>
              </a:rPr>
              <a:t>tenis</a:t>
            </a:r>
            <a:r>
              <a:rPr lang="en-GB" dirty="0" smtClean="0">
                <a:solidFill>
                  <a:prstClr val="black"/>
                </a:solidFill>
              </a:rPr>
              <a:t>. </a:t>
            </a:r>
            <a:r>
              <a:rPr lang="en-GB" dirty="0" smtClean="0">
                <a:solidFill>
                  <a:srgbClr val="FF0000"/>
                </a:solidFill>
              </a:rPr>
              <a:t>Hay</a:t>
            </a:r>
            <a:r>
              <a:rPr lang="en-GB" dirty="0" smtClean="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prstClr val="black"/>
                </a:solidFill>
              </a:rPr>
              <a:t>bueno</a:t>
            </a:r>
            <a:r>
              <a:rPr lang="en-GB" dirty="0" smtClean="0">
                <a:solidFill>
                  <a:prstClr val="black"/>
                </a:solidFill>
              </a:rPr>
              <a:t>.  </a:t>
            </a:r>
            <a:r>
              <a:rPr lang="en-GB" dirty="0" err="1" smtClean="0">
                <a:solidFill>
                  <a:prstClr val="black"/>
                </a:solidFill>
              </a:rPr>
              <a:t>Gracias</a:t>
            </a:r>
            <a:r>
              <a:rPr lang="en-GB" dirty="0" smtClean="0">
                <a:solidFill>
                  <a:prstClr val="black"/>
                </a:solidFill>
              </a:rPr>
              <a:t> </a:t>
            </a:r>
            <a:r>
              <a:rPr lang="en-GB" dirty="0" err="1" smtClean="0">
                <a:solidFill>
                  <a:prstClr val="black"/>
                </a:solidFill>
              </a:rPr>
              <a:t>por</a:t>
            </a:r>
            <a:r>
              <a:rPr lang="en-GB" dirty="0" smtClean="0">
                <a:solidFill>
                  <a:prstClr val="black"/>
                </a:solidFill>
              </a:rPr>
              <a:t> </a:t>
            </a:r>
            <a:r>
              <a:rPr lang="en-GB" dirty="0" err="1" smtClean="0">
                <a:solidFill>
                  <a:prstClr val="black"/>
                </a:solidFill>
              </a:rPr>
              <a:t>escuchar</a:t>
            </a:r>
            <a:r>
              <a:rPr lang="en-GB" dirty="0" smtClean="0">
                <a:solidFill>
                  <a:prstClr val="black"/>
                </a:solidFill>
              </a:rPr>
              <a:t>. ¡</a:t>
            </a:r>
            <a:r>
              <a:rPr lang="en-GB" dirty="0" err="1" smtClean="0">
                <a:solidFill>
                  <a:prstClr val="black"/>
                </a:solidFill>
              </a:rPr>
              <a:t>Adiós</a:t>
            </a:r>
            <a:r>
              <a:rPr lang="en-GB" dirty="0" smtClean="0">
                <a:solidFill>
                  <a:prstClr val="black"/>
                </a:solidFill>
              </a:rPr>
              <a:t>!</a:t>
            </a:r>
            <a:endParaRPr lang="en-GB"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872" y="546574"/>
            <a:ext cx="5901439" cy="3639627"/>
          </a:xfrm>
          <a:prstGeom prst="rect">
            <a:avLst/>
          </a:prstGeom>
        </p:spPr>
      </p:pic>
      <p:sp>
        <p:nvSpPr>
          <p:cNvPr id="5" name="Rectangle 4"/>
          <p:cNvSpPr/>
          <p:nvPr/>
        </p:nvSpPr>
        <p:spPr>
          <a:xfrm>
            <a:off x="151589" y="6469304"/>
            <a:ext cx="6791154" cy="373885"/>
          </a:xfrm>
          <a:prstGeom prst="rect">
            <a:avLst/>
          </a:prstGeom>
        </p:spPr>
        <p:txBody>
          <a:bodyPr wrap="none">
            <a:spAutoFit/>
          </a:bodyPr>
          <a:lstStyle/>
          <a:p>
            <a:pPr>
              <a:lnSpc>
                <a:spcPct val="107000"/>
              </a:lnSpc>
              <a:spcAft>
                <a:spcPts val="800"/>
              </a:spcAft>
            </a:pPr>
            <a:r>
              <a:rPr lang="en-GB" b="1" dirty="0" smtClean="0">
                <a:solidFill>
                  <a:prstClr val="black"/>
                </a:solidFill>
                <a:latin typeface="Tw Cen MT" panose="020B0602020104020603" pitchFamily="34" charset="0"/>
                <a:ea typeface="Calibri" panose="020F0502020204030204" pitchFamily="34" charset="0"/>
                <a:cs typeface="Times New Roman" panose="02020603050405020304" pitchFamily="18" charset="0"/>
              </a:rPr>
              <a:t>95 words / 13 sentences = 7.3 words ASL (Average Sentence Length)</a:t>
            </a:r>
            <a:endParaRPr lang="en-GB" b="1" dirty="0">
              <a:solidFill>
                <a:prstClr val="black"/>
              </a:solidFill>
              <a:latin typeface="Tw Cen MT" panose="020B0602020104020603"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0" y="60145"/>
            <a:ext cx="3752196" cy="461665"/>
          </a:xfrm>
          <a:prstGeom prst="rect">
            <a:avLst/>
          </a:prstGeom>
          <a:noFill/>
        </p:spPr>
        <p:txBody>
          <a:bodyPr wrap="square" rtlCol="0">
            <a:spAutoFit/>
          </a:bodyPr>
          <a:lstStyle/>
          <a:p>
            <a:r>
              <a:rPr lang="en-GB" sz="2400" b="1" dirty="0" smtClean="0">
                <a:solidFill>
                  <a:prstClr val="black"/>
                </a:solidFill>
                <a:latin typeface="Tw Cen MT" panose="020B0602020104020603" pitchFamily="34" charset="0"/>
              </a:rPr>
              <a:t>November 2016</a:t>
            </a:r>
            <a:endParaRPr lang="en-GB" sz="2400" b="1" dirty="0">
              <a:solidFill>
                <a:prstClr val="black"/>
              </a:solidFill>
              <a:latin typeface="Tw Cen MT" panose="020B0602020104020603" pitchFamily="34" charset="0"/>
            </a:endParaRPr>
          </a:p>
        </p:txBody>
      </p:sp>
      <p:sp>
        <p:nvSpPr>
          <p:cNvPr id="4" name="TextBox 3"/>
          <p:cNvSpPr txBox="1"/>
          <p:nvPr/>
        </p:nvSpPr>
        <p:spPr>
          <a:xfrm>
            <a:off x="151589" y="1178169"/>
            <a:ext cx="1220011" cy="923330"/>
          </a:xfrm>
          <a:prstGeom prst="rect">
            <a:avLst/>
          </a:prstGeom>
          <a:noFill/>
        </p:spPr>
        <p:txBody>
          <a:bodyPr wrap="square" rtlCol="0">
            <a:spAutoFit/>
          </a:bodyPr>
          <a:lstStyle/>
          <a:p>
            <a:r>
              <a:rPr lang="en-GB" dirty="0" smtClean="0">
                <a:solidFill>
                  <a:srgbClr val="FF0000"/>
                </a:solidFill>
              </a:rPr>
              <a:t>Red = problem areas</a:t>
            </a:r>
            <a:endParaRPr lang="en-GB" dirty="0">
              <a:solidFill>
                <a:srgbClr val="FF0000"/>
              </a:solidFill>
            </a:endParaRPr>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40996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952" r="11669" b="31905"/>
          <a:stretch/>
        </p:blipFill>
        <p:spPr>
          <a:xfrm rot="10800000">
            <a:off x="126076" y="844376"/>
            <a:ext cx="4641786" cy="3615813"/>
          </a:xfrm>
          <a:prstGeom prst="rect">
            <a:avLst/>
          </a:prstGeom>
        </p:spPr>
      </p:pic>
      <p:sp>
        <p:nvSpPr>
          <p:cNvPr id="5" name="Rectangle 4"/>
          <p:cNvSpPr/>
          <p:nvPr/>
        </p:nvSpPr>
        <p:spPr>
          <a:xfrm>
            <a:off x="126077" y="6352650"/>
            <a:ext cx="4286751" cy="375552"/>
          </a:xfrm>
          <a:prstGeom prst="rect">
            <a:avLst/>
          </a:prstGeom>
        </p:spPr>
        <p:txBody>
          <a:bodyPr wrap="none">
            <a:spAutoFit/>
          </a:bodyPr>
          <a:lstStyle/>
          <a:p>
            <a:pPr>
              <a:lnSpc>
                <a:spcPct val="107000"/>
              </a:lnSpc>
              <a:spcAft>
                <a:spcPts val="800"/>
              </a:spcAft>
            </a:pPr>
            <a:r>
              <a:rPr lang="en-GB" b="1" dirty="0">
                <a:solidFill>
                  <a:prstClr val="black"/>
                </a:solidFill>
                <a:ea typeface="Calibri" panose="020F0502020204030204" pitchFamily="34" charset="0"/>
                <a:cs typeface="Times New Roman" panose="02020603050405020304" pitchFamily="18" charset="0"/>
              </a:rPr>
              <a:t>129 words / 10 sentences = 12.9 words ASL</a:t>
            </a:r>
          </a:p>
        </p:txBody>
      </p:sp>
      <p:sp>
        <p:nvSpPr>
          <p:cNvPr id="6" name="TextBox 5"/>
          <p:cNvSpPr txBox="1"/>
          <p:nvPr/>
        </p:nvSpPr>
        <p:spPr>
          <a:xfrm>
            <a:off x="4767864" y="720339"/>
            <a:ext cx="4376136" cy="5632311"/>
          </a:xfrm>
          <a:prstGeom prst="rect">
            <a:avLst/>
          </a:prstGeom>
          <a:noFill/>
        </p:spPr>
        <p:txBody>
          <a:bodyPr wrap="square" rtlCol="0">
            <a:spAutoFit/>
          </a:bodyPr>
          <a:lstStyle/>
          <a:p>
            <a:r>
              <a:rPr lang="en-GB" dirty="0" err="1" smtClean="0">
                <a:solidFill>
                  <a:prstClr val="black"/>
                </a:solidFill>
              </a:rPr>
              <a:t>Mi</a:t>
            </a:r>
            <a:r>
              <a:rPr lang="en-GB" dirty="0" smtClean="0">
                <a:solidFill>
                  <a:prstClr val="black"/>
                </a:solidFill>
              </a:rPr>
              <a:t> </a:t>
            </a:r>
            <a:r>
              <a:rPr lang="en-GB" dirty="0" err="1" smtClean="0">
                <a:solidFill>
                  <a:prstClr val="black"/>
                </a:solidFill>
              </a:rPr>
              <a:t>insti</a:t>
            </a:r>
            <a:r>
              <a:rPr lang="en-GB" dirty="0" smtClean="0">
                <a:solidFill>
                  <a:prstClr val="black"/>
                </a:solidFill>
              </a:rPr>
              <a:t> se llama </a:t>
            </a:r>
            <a:r>
              <a:rPr lang="en-GB" dirty="0" err="1" smtClean="0">
                <a:solidFill>
                  <a:prstClr val="black"/>
                </a:solidFill>
              </a:rPr>
              <a:t>Comberton</a:t>
            </a:r>
            <a:r>
              <a:rPr lang="en-GB" dirty="0" smtClean="0">
                <a:solidFill>
                  <a:prstClr val="black"/>
                </a:solidFill>
              </a:rPr>
              <a:t> VC. </a:t>
            </a:r>
            <a:r>
              <a:rPr lang="en-GB" dirty="0" err="1" smtClean="0">
                <a:solidFill>
                  <a:prstClr val="black"/>
                </a:solidFill>
              </a:rPr>
              <a:t>En</a:t>
            </a:r>
            <a:r>
              <a:rPr lang="en-GB" dirty="0" smtClean="0">
                <a:solidFill>
                  <a:prstClr val="black"/>
                </a:solidFill>
              </a:rPr>
              <a:t> mi </a:t>
            </a:r>
            <a:r>
              <a:rPr lang="en-GB" dirty="0" err="1" smtClean="0">
                <a:solidFill>
                  <a:prstClr val="black"/>
                </a:solidFill>
              </a:rPr>
              <a:t>insti</a:t>
            </a:r>
            <a:r>
              <a:rPr lang="en-GB" dirty="0" smtClean="0">
                <a:solidFill>
                  <a:prstClr val="black"/>
                </a:solidFill>
              </a:rPr>
              <a:t> </a:t>
            </a:r>
            <a:r>
              <a:rPr lang="en-GB" dirty="0" smtClean="0">
                <a:solidFill>
                  <a:srgbClr val="00B050"/>
                </a:solidFill>
              </a:rPr>
              <a:t>hay</a:t>
            </a:r>
            <a:r>
              <a:rPr lang="en-GB" dirty="0" smtClean="0">
                <a:solidFill>
                  <a:prstClr val="black"/>
                </a:solidFill>
              </a:rPr>
              <a:t> </a:t>
            </a:r>
            <a:r>
              <a:rPr lang="en-GB" dirty="0" err="1" smtClean="0">
                <a:solidFill>
                  <a:prstClr val="black"/>
                </a:solidFill>
              </a:rPr>
              <a:t>unas</a:t>
            </a:r>
            <a:r>
              <a:rPr lang="en-GB" dirty="0" smtClean="0">
                <a:solidFill>
                  <a:prstClr val="black"/>
                </a:solidFill>
              </a:rPr>
              <a:t> </a:t>
            </a:r>
            <a:r>
              <a:rPr lang="en-GB" dirty="0" err="1" smtClean="0">
                <a:solidFill>
                  <a:prstClr val="black"/>
                </a:solidFill>
              </a:rPr>
              <a:t>clases</a:t>
            </a:r>
            <a:r>
              <a:rPr lang="en-GB" dirty="0" smtClean="0">
                <a:solidFill>
                  <a:prstClr val="black"/>
                </a:solidFill>
              </a:rPr>
              <a:t>, </a:t>
            </a:r>
            <a:r>
              <a:rPr lang="en-GB" dirty="0" err="1" smtClean="0">
                <a:solidFill>
                  <a:prstClr val="black"/>
                </a:solidFill>
              </a:rPr>
              <a:t>una</a:t>
            </a:r>
            <a:r>
              <a:rPr lang="en-GB" dirty="0" smtClean="0">
                <a:solidFill>
                  <a:prstClr val="black"/>
                </a:solidFill>
              </a:rPr>
              <a:t> </a:t>
            </a:r>
            <a:r>
              <a:rPr lang="en-GB" dirty="0" err="1" smtClean="0">
                <a:solidFill>
                  <a:prstClr val="black"/>
                </a:solidFill>
              </a:rPr>
              <a:t>biblioteca</a:t>
            </a:r>
            <a:r>
              <a:rPr lang="en-GB" dirty="0" smtClean="0">
                <a:solidFill>
                  <a:prstClr val="black"/>
                </a:solidFill>
              </a:rPr>
              <a:t>, un campo de </a:t>
            </a:r>
            <a:r>
              <a:rPr lang="en-GB" dirty="0" err="1" smtClean="0">
                <a:solidFill>
                  <a:prstClr val="black"/>
                </a:solidFill>
              </a:rPr>
              <a:t>fútbol</a:t>
            </a:r>
            <a:r>
              <a:rPr lang="en-GB" dirty="0" smtClean="0">
                <a:solidFill>
                  <a:prstClr val="black"/>
                </a:solidFill>
              </a:rPr>
              <a:t> </a:t>
            </a:r>
            <a:r>
              <a:rPr lang="en-GB" dirty="0" err="1" smtClean="0">
                <a:solidFill>
                  <a:prstClr val="black"/>
                </a:solidFill>
              </a:rPr>
              <a:t>grande</a:t>
            </a:r>
            <a:r>
              <a:rPr lang="en-GB" dirty="0" smtClean="0">
                <a:solidFill>
                  <a:prstClr val="black"/>
                </a:solidFill>
              </a:rPr>
              <a:t> y mucho </a:t>
            </a:r>
            <a:r>
              <a:rPr lang="en-GB" dirty="0" err="1" smtClean="0">
                <a:solidFill>
                  <a:prstClr val="black"/>
                </a:solidFill>
              </a:rPr>
              <a:t>más</a:t>
            </a:r>
            <a:r>
              <a:rPr lang="en-GB" dirty="0" smtClean="0">
                <a:solidFill>
                  <a:prstClr val="black"/>
                </a:solidFill>
              </a:rPr>
              <a:t>.  No </a:t>
            </a:r>
            <a:r>
              <a:rPr lang="en-GB" dirty="0" smtClean="0">
                <a:solidFill>
                  <a:srgbClr val="00B050"/>
                </a:solidFill>
              </a:rPr>
              <a:t>hay</a:t>
            </a:r>
            <a:r>
              <a:rPr lang="en-GB" dirty="0" smtClean="0">
                <a:solidFill>
                  <a:prstClr val="black"/>
                </a:solidFill>
              </a:rPr>
              <a:t> bonitos </a:t>
            </a:r>
            <a:r>
              <a:rPr lang="en-GB" dirty="0" err="1" smtClean="0">
                <a:solidFill>
                  <a:prstClr val="black"/>
                </a:solidFill>
              </a:rPr>
              <a:t>servicios</a:t>
            </a:r>
            <a:r>
              <a:rPr lang="en-GB" dirty="0" smtClean="0">
                <a:solidFill>
                  <a:prstClr val="black"/>
                </a:solidFill>
              </a:rPr>
              <a:t>, son </a:t>
            </a:r>
            <a:r>
              <a:rPr lang="en-GB" dirty="0" err="1" smtClean="0">
                <a:solidFill>
                  <a:prstClr val="black"/>
                </a:solidFill>
              </a:rPr>
              <a:t>malos</a:t>
            </a:r>
            <a:r>
              <a:rPr lang="en-GB" dirty="0" smtClean="0">
                <a:solidFill>
                  <a:prstClr val="black"/>
                </a:solidFill>
              </a:rPr>
              <a:t>!</a:t>
            </a:r>
            <a:br>
              <a:rPr lang="en-GB" dirty="0" smtClean="0">
                <a:solidFill>
                  <a:prstClr val="black"/>
                </a:solidFill>
              </a:rPr>
            </a:br>
            <a:r>
              <a:rPr lang="en-GB" dirty="0" smtClean="0">
                <a:solidFill>
                  <a:prstClr val="black"/>
                </a:solidFill>
              </a:rPr>
              <a:t/>
            </a:r>
            <a:br>
              <a:rPr lang="en-GB" dirty="0" smtClean="0">
                <a:solidFill>
                  <a:prstClr val="black"/>
                </a:solidFill>
              </a:rPr>
            </a:br>
            <a:r>
              <a:rPr lang="en-GB" dirty="0" err="1" smtClean="0">
                <a:solidFill>
                  <a:prstClr val="black"/>
                </a:solidFill>
              </a:rPr>
              <a:t>Estudio</a:t>
            </a:r>
            <a:r>
              <a:rPr lang="en-GB" dirty="0" smtClean="0">
                <a:solidFill>
                  <a:prstClr val="black"/>
                </a:solidFill>
              </a:rPr>
              <a:t> </a:t>
            </a:r>
            <a:r>
              <a:rPr lang="en-GB" dirty="0" err="1" smtClean="0">
                <a:solidFill>
                  <a:srgbClr val="7030A0"/>
                </a:solidFill>
              </a:rPr>
              <a:t>español</a:t>
            </a:r>
            <a:r>
              <a:rPr lang="en-GB" dirty="0" smtClean="0">
                <a:solidFill>
                  <a:prstClr val="black"/>
                </a:solidFill>
              </a:rPr>
              <a:t>, </a:t>
            </a:r>
            <a:r>
              <a:rPr lang="en-GB" dirty="0" err="1" smtClean="0">
                <a:solidFill>
                  <a:prstClr val="black"/>
                </a:solidFill>
              </a:rPr>
              <a:t>inglés</a:t>
            </a:r>
            <a:r>
              <a:rPr lang="en-GB" dirty="0" smtClean="0">
                <a:solidFill>
                  <a:prstClr val="black"/>
                </a:solidFill>
              </a:rPr>
              <a:t>, </a:t>
            </a:r>
            <a:r>
              <a:rPr lang="en-GB" dirty="0" err="1" smtClean="0">
                <a:solidFill>
                  <a:prstClr val="black"/>
                </a:solidFill>
              </a:rPr>
              <a:t>historia</a:t>
            </a:r>
            <a:r>
              <a:rPr lang="en-GB" dirty="0">
                <a:solidFill>
                  <a:prstClr val="black"/>
                </a:solidFill>
              </a:rPr>
              <a:t> </a:t>
            </a:r>
            <a:r>
              <a:rPr lang="en-GB" dirty="0" smtClean="0">
                <a:solidFill>
                  <a:prstClr val="black"/>
                </a:solidFill>
              </a:rPr>
              <a:t>y </a:t>
            </a:r>
            <a:r>
              <a:rPr lang="en-GB" dirty="0" err="1" smtClean="0">
                <a:solidFill>
                  <a:prstClr val="black"/>
                </a:solidFill>
              </a:rPr>
              <a:t>dibujo</a:t>
            </a:r>
            <a:r>
              <a:rPr lang="en-GB" dirty="0" smtClean="0">
                <a:solidFill>
                  <a:prstClr val="black"/>
                </a:solidFill>
              </a:rPr>
              <a:t>, </a:t>
            </a:r>
            <a:r>
              <a:rPr lang="en-GB" dirty="0" err="1" smtClean="0">
                <a:solidFill>
                  <a:prstClr val="black"/>
                </a:solidFill>
              </a:rPr>
              <a:t>por</a:t>
            </a:r>
            <a:r>
              <a:rPr lang="en-GB" dirty="0" smtClean="0">
                <a:solidFill>
                  <a:prstClr val="black"/>
                </a:solidFill>
              </a:rPr>
              <a:t> </a:t>
            </a:r>
            <a:r>
              <a:rPr lang="en-GB" dirty="0" err="1" smtClean="0">
                <a:solidFill>
                  <a:prstClr val="black"/>
                </a:solidFill>
              </a:rPr>
              <a:t>ejemplo</a:t>
            </a:r>
            <a:r>
              <a:rPr lang="en-GB" dirty="0" smtClean="0">
                <a:solidFill>
                  <a:prstClr val="black"/>
                </a:solidFill>
              </a:rPr>
              <a:t>.  Me </a:t>
            </a:r>
            <a:r>
              <a:rPr lang="en-GB" dirty="0" err="1" smtClean="0">
                <a:solidFill>
                  <a:prstClr val="black"/>
                </a:solidFill>
              </a:rPr>
              <a:t>gusta</a:t>
            </a:r>
            <a:r>
              <a:rPr lang="en-GB" dirty="0" smtClean="0">
                <a:solidFill>
                  <a:prstClr val="black"/>
                </a:solidFill>
              </a:rPr>
              <a:t> la </a:t>
            </a:r>
            <a:r>
              <a:rPr lang="en-GB" dirty="0" err="1" smtClean="0">
                <a:solidFill>
                  <a:prstClr val="black"/>
                </a:solidFill>
              </a:rPr>
              <a:t>educación</a:t>
            </a:r>
            <a:r>
              <a:rPr lang="en-GB" dirty="0" smtClean="0">
                <a:solidFill>
                  <a:prstClr val="black"/>
                </a:solidFill>
              </a:rPr>
              <a:t> </a:t>
            </a:r>
            <a:r>
              <a:rPr lang="en-GB" dirty="0" err="1" smtClean="0">
                <a:solidFill>
                  <a:prstClr val="black"/>
                </a:solidFill>
              </a:rPr>
              <a:t>física</a:t>
            </a:r>
            <a:r>
              <a:rPr lang="en-GB" dirty="0" smtClean="0">
                <a:solidFill>
                  <a:prstClr val="black"/>
                </a:solidFill>
              </a:rPr>
              <a:t>, la </a:t>
            </a:r>
            <a:r>
              <a:rPr lang="en-GB" dirty="0" err="1" smtClean="0">
                <a:solidFill>
                  <a:prstClr val="black"/>
                </a:solidFill>
              </a:rPr>
              <a:t>música</a:t>
            </a:r>
            <a:r>
              <a:rPr lang="en-GB" dirty="0" smtClean="0">
                <a:solidFill>
                  <a:prstClr val="black"/>
                </a:solidFill>
              </a:rPr>
              <a:t> y el </a:t>
            </a:r>
            <a:r>
              <a:rPr lang="en-GB" dirty="0" err="1" smtClean="0">
                <a:solidFill>
                  <a:prstClr val="black"/>
                </a:solidFill>
              </a:rPr>
              <a:t>teatro</a:t>
            </a:r>
            <a:r>
              <a:rPr lang="en-GB" dirty="0" smtClean="0">
                <a:solidFill>
                  <a:prstClr val="black"/>
                </a:solidFill>
              </a:rPr>
              <a:t> </a:t>
            </a:r>
            <a:r>
              <a:rPr lang="en-GB" dirty="0" err="1" smtClean="0">
                <a:solidFill>
                  <a:srgbClr val="00B050"/>
                </a:solidFill>
              </a:rPr>
              <a:t>porque</a:t>
            </a:r>
            <a:r>
              <a:rPr lang="en-GB" dirty="0" smtClean="0">
                <a:solidFill>
                  <a:prstClr val="black"/>
                </a:solidFill>
              </a:rPr>
              <a:t> </a:t>
            </a:r>
            <a:r>
              <a:rPr lang="en-GB" dirty="0" err="1" smtClean="0">
                <a:solidFill>
                  <a:srgbClr val="FF0000"/>
                </a:solidFill>
              </a:rPr>
              <a:t>es</a:t>
            </a:r>
            <a:r>
              <a:rPr lang="en-GB" dirty="0" smtClean="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srgbClr val="7030A0"/>
                </a:solidFill>
              </a:rPr>
              <a:t>divertidos</a:t>
            </a:r>
            <a:r>
              <a:rPr lang="en-GB" dirty="0" smtClean="0">
                <a:solidFill>
                  <a:prstClr val="black"/>
                </a:solidFill>
              </a:rPr>
              <a:t>.  No me </a:t>
            </a:r>
            <a:r>
              <a:rPr lang="en-GB" dirty="0" err="1" smtClean="0">
                <a:solidFill>
                  <a:prstClr val="black"/>
                </a:solidFill>
              </a:rPr>
              <a:t>gustan</a:t>
            </a:r>
            <a:r>
              <a:rPr lang="en-GB" dirty="0" smtClean="0">
                <a:solidFill>
                  <a:prstClr val="black"/>
                </a:solidFill>
              </a:rPr>
              <a:t> las </a:t>
            </a:r>
            <a:r>
              <a:rPr lang="en-GB" dirty="0" err="1" smtClean="0">
                <a:solidFill>
                  <a:prstClr val="black"/>
                </a:solidFill>
              </a:rPr>
              <a:t>matemáticas</a:t>
            </a:r>
            <a:r>
              <a:rPr lang="en-GB" dirty="0" smtClean="0">
                <a:solidFill>
                  <a:prstClr val="black"/>
                </a:solidFill>
              </a:rPr>
              <a:t> </a:t>
            </a:r>
            <a:r>
              <a:rPr lang="en-GB" dirty="0" err="1" smtClean="0">
                <a:solidFill>
                  <a:srgbClr val="00B050"/>
                </a:solidFill>
              </a:rPr>
              <a:t>porque</a:t>
            </a:r>
            <a:r>
              <a:rPr lang="en-GB" dirty="0" smtClean="0">
                <a:solidFill>
                  <a:srgbClr val="00B050"/>
                </a:solidFill>
              </a:rPr>
              <a:t> </a:t>
            </a:r>
            <a:r>
              <a:rPr lang="en-GB" dirty="0" smtClean="0">
                <a:solidFill>
                  <a:prstClr val="black"/>
                </a:solidFill>
              </a:rPr>
              <a:t>no </a:t>
            </a:r>
            <a:r>
              <a:rPr lang="en-GB" dirty="0" smtClean="0">
                <a:solidFill>
                  <a:srgbClr val="00B050"/>
                </a:solidFill>
              </a:rPr>
              <a:t>son</a:t>
            </a:r>
            <a:r>
              <a:rPr lang="en-GB" dirty="0" smtClean="0">
                <a:solidFill>
                  <a:prstClr val="black"/>
                </a:solidFill>
              </a:rPr>
              <a:t> </a:t>
            </a:r>
            <a:r>
              <a:rPr lang="en-GB" dirty="0" err="1" smtClean="0">
                <a:solidFill>
                  <a:prstClr val="black"/>
                </a:solidFill>
              </a:rPr>
              <a:t>interesantes</a:t>
            </a:r>
            <a:r>
              <a:rPr lang="en-GB" dirty="0" smtClean="0">
                <a:solidFill>
                  <a:prstClr val="black"/>
                </a:solidFill>
              </a:rPr>
              <a:t> y el </a:t>
            </a:r>
            <a:r>
              <a:rPr lang="en-GB" dirty="0" err="1" smtClean="0">
                <a:solidFill>
                  <a:prstClr val="black"/>
                </a:solidFill>
              </a:rPr>
              <a:t>profesor</a:t>
            </a:r>
            <a:r>
              <a:rPr lang="en-GB" dirty="0" smtClean="0">
                <a:solidFill>
                  <a:prstClr val="black"/>
                </a:solidFill>
              </a:rPr>
              <a:t> </a:t>
            </a:r>
            <a:r>
              <a:rPr lang="en-GB" dirty="0" err="1" smtClean="0">
                <a:solidFill>
                  <a:srgbClr val="00B050"/>
                </a:solidFill>
              </a:rPr>
              <a:t>es</a:t>
            </a:r>
            <a:r>
              <a:rPr lang="en-GB" dirty="0" smtClean="0">
                <a:solidFill>
                  <a:srgbClr val="00B050"/>
                </a:solidFill>
              </a:rPr>
              <a:t> </a:t>
            </a:r>
            <a:r>
              <a:rPr lang="en-GB" dirty="0" err="1" smtClean="0">
                <a:solidFill>
                  <a:prstClr val="black"/>
                </a:solidFill>
              </a:rPr>
              <a:t>aburridísimo</a:t>
            </a:r>
            <a:r>
              <a:rPr lang="en-GB" dirty="0" smtClean="0">
                <a:solidFill>
                  <a:prstClr val="black"/>
                </a:solidFill>
              </a:rPr>
              <a:t>.  </a:t>
            </a:r>
            <a:r>
              <a:rPr lang="en-GB" dirty="0" err="1" smtClean="0">
                <a:solidFill>
                  <a:prstClr val="black"/>
                </a:solidFill>
              </a:rPr>
              <a:t>Pienso</a:t>
            </a:r>
            <a:r>
              <a:rPr lang="en-GB" dirty="0" smtClean="0">
                <a:solidFill>
                  <a:prstClr val="black"/>
                </a:solidFill>
              </a:rPr>
              <a:t> que la </a:t>
            </a:r>
            <a:r>
              <a:rPr lang="en-GB" dirty="0" err="1" smtClean="0">
                <a:solidFill>
                  <a:prstClr val="black"/>
                </a:solidFill>
              </a:rPr>
              <a:t>profesora</a:t>
            </a:r>
            <a:r>
              <a:rPr lang="en-GB" dirty="0" smtClean="0">
                <a:solidFill>
                  <a:prstClr val="black"/>
                </a:solidFill>
              </a:rPr>
              <a:t> de </a:t>
            </a:r>
            <a:r>
              <a:rPr lang="en-GB" dirty="0" err="1" smtClean="0">
                <a:solidFill>
                  <a:prstClr val="black"/>
                </a:solidFill>
              </a:rPr>
              <a:t>teatro</a:t>
            </a:r>
            <a:r>
              <a:rPr lang="en-GB" dirty="0" smtClean="0">
                <a:solidFill>
                  <a:prstClr val="black"/>
                </a:solidFill>
              </a:rPr>
              <a:t> </a:t>
            </a:r>
            <a:r>
              <a:rPr lang="en-GB" dirty="0" err="1" smtClean="0">
                <a:solidFill>
                  <a:srgbClr val="00B050"/>
                </a:solidFill>
              </a:rPr>
              <a:t>es</a:t>
            </a:r>
            <a:r>
              <a:rPr lang="en-GB" dirty="0" smtClean="0">
                <a:solidFill>
                  <a:prstClr val="black"/>
                </a:solidFill>
              </a:rPr>
              <a:t> </a:t>
            </a:r>
            <a:r>
              <a:rPr lang="en-GB" dirty="0" err="1" smtClean="0">
                <a:solidFill>
                  <a:prstClr val="black"/>
                </a:solidFill>
              </a:rPr>
              <a:t>muy</a:t>
            </a:r>
            <a:r>
              <a:rPr lang="en-GB" dirty="0" smtClean="0">
                <a:solidFill>
                  <a:prstClr val="black"/>
                </a:solidFill>
              </a:rPr>
              <a:t> </a:t>
            </a:r>
            <a:r>
              <a:rPr lang="en-GB" dirty="0" err="1" smtClean="0">
                <a:solidFill>
                  <a:prstClr val="black"/>
                </a:solidFill>
              </a:rPr>
              <a:t>raro</a:t>
            </a:r>
            <a:r>
              <a:rPr lang="en-GB" dirty="0" smtClean="0">
                <a:solidFill>
                  <a:prstClr val="black"/>
                </a:solidFill>
              </a:rPr>
              <a:t> y mi </a:t>
            </a:r>
            <a:r>
              <a:rPr lang="en-GB" dirty="0" err="1" smtClean="0">
                <a:solidFill>
                  <a:prstClr val="black"/>
                </a:solidFill>
              </a:rPr>
              <a:t>profesor</a:t>
            </a:r>
            <a:r>
              <a:rPr lang="en-GB" dirty="0" smtClean="0">
                <a:solidFill>
                  <a:prstClr val="black"/>
                </a:solidFill>
              </a:rPr>
              <a:t> </a:t>
            </a:r>
            <a:r>
              <a:rPr lang="en-GB" dirty="0" err="1" smtClean="0">
                <a:solidFill>
                  <a:prstClr val="black"/>
                </a:solidFill>
              </a:rPr>
              <a:t>favorito</a:t>
            </a:r>
            <a:r>
              <a:rPr lang="en-GB" dirty="0" smtClean="0">
                <a:solidFill>
                  <a:prstClr val="black"/>
                </a:solidFill>
              </a:rPr>
              <a:t> </a:t>
            </a:r>
            <a:r>
              <a:rPr lang="en-GB" dirty="0" err="1" smtClean="0">
                <a:solidFill>
                  <a:srgbClr val="00B050"/>
                </a:solidFill>
              </a:rPr>
              <a:t>es</a:t>
            </a:r>
            <a:r>
              <a:rPr lang="en-GB" dirty="0" smtClean="0">
                <a:solidFill>
                  <a:prstClr val="black"/>
                </a:solidFill>
              </a:rPr>
              <a:t> </a:t>
            </a:r>
            <a:r>
              <a:rPr lang="en-GB" dirty="0" err="1" smtClean="0">
                <a:solidFill>
                  <a:prstClr val="black"/>
                </a:solidFill>
              </a:rPr>
              <a:t>Señor</a:t>
            </a:r>
            <a:r>
              <a:rPr lang="en-GB" dirty="0" smtClean="0">
                <a:solidFill>
                  <a:prstClr val="black"/>
                </a:solidFill>
              </a:rPr>
              <a:t> Gooch.  </a:t>
            </a:r>
            <a:br>
              <a:rPr lang="en-GB" dirty="0" smtClean="0">
                <a:solidFill>
                  <a:prstClr val="black"/>
                </a:solidFill>
              </a:rPr>
            </a:br>
            <a:r>
              <a:rPr lang="en-GB" dirty="0" smtClean="0">
                <a:solidFill>
                  <a:prstClr val="black"/>
                </a:solidFill>
              </a:rPr>
              <a:t/>
            </a:r>
            <a:br>
              <a:rPr lang="en-GB" dirty="0" smtClean="0">
                <a:solidFill>
                  <a:prstClr val="black"/>
                </a:solidFill>
              </a:rPr>
            </a:br>
            <a:r>
              <a:rPr lang="en-GB" dirty="0" smtClean="0">
                <a:solidFill>
                  <a:prstClr val="black"/>
                </a:solidFill>
              </a:rPr>
              <a:t>Durante el </a:t>
            </a:r>
            <a:r>
              <a:rPr lang="en-GB" dirty="0" err="1" smtClean="0">
                <a:solidFill>
                  <a:prstClr val="black"/>
                </a:solidFill>
              </a:rPr>
              <a:t>recreo</a:t>
            </a:r>
            <a:r>
              <a:rPr lang="en-GB" dirty="0" smtClean="0">
                <a:solidFill>
                  <a:prstClr val="black"/>
                </a:solidFill>
              </a:rPr>
              <a:t> </a:t>
            </a:r>
            <a:r>
              <a:rPr lang="en-GB" dirty="0" err="1" smtClean="0">
                <a:solidFill>
                  <a:prstClr val="black"/>
                </a:solidFill>
              </a:rPr>
              <a:t>como</a:t>
            </a:r>
            <a:r>
              <a:rPr lang="en-GB" dirty="0" smtClean="0">
                <a:solidFill>
                  <a:prstClr val="black"/>
                </a:solidFill>
              </a:rPr>
              <a:t> un </a:t>
            </a:r>
            <a:r>
              <a:rPr lang="en-GB" dirty="0" err="1" smtClean="0">
                <a:solidFill>
                  <a:prstClr val="black"/>
                </a:solidFill>
              </a:rPr>
              <a:t>bocadillo</a:t>
            </a:r>
            <a:r>
              <a:rPr lang="en-GB" dirty="0" smtClean="0">
                <a:solidFill>
                  <a:prstClr val="black"/>
                </a:solidFill>
              </a:rPr>
              <a:t>, </a:t>
            </a:r>
            <a:r>
              <a:rPr lang="en-GB" dirty="0" err="1" smtClean="0">
                <a:solidFill>
                  <a:prstClr val="black"/>
                </a:solidFill>
              </a:rPr>
              <a:t>una</a:t>
            </a:r>
            <a:r>
              <a:rPr lang="en-GB" dirty="0" smtClean="0">
                <a:solidFill>
                  <a:prstClr val="black"/>
                </a:solidFill>
              </a:rPr>
              <a:t> </a:t>
            </a:r>
            <a:r>
              <a:rPr lang="en-GB" dirty="0" err="1" smtClean="0">
                <a:solidFill>
                  <a:prstClr val="black"/>
                </a:solidFill>
              </a:rPr>
              <a:t>bolsa</a:t>
            </a:r>
            <a:r>
              <a:rPr lang="en-GB" dirty="0" smtClean="0">
                <a:solidFill>
                  <a:prstClr val="black"/>
                </a:solidFill>
              </a:rPr>
              <a:t> de </a:t>
            </a:r>
            <a:r>
              <a:rPr lang="en-GB" dirty="0" err="1" smtClean="0">
                <a:solidFill>
                  <a:prstClr val="black"/>
                </a:solidFill>
              </a:rPr>
              <a:t>patatas</a:t>
            </a:r>
            <a:r>
              <a:rPr lang="en-GB" dirty="0" smtClean="0">
                <a:solidFill>
                  <a:prstClr val="black"/>
                </a:solidFill>
              </a:rPr>
              <a:t> y </a:t>
            </a:r>
            <a:r>
              <a:rPr lang="en-GB" dirty="0" err="1" smtClean="0">
                <a:solidFill>
                  <a:prstClr val="black"/>
                </a:solidFill>
              </a:rPr>
              <a:t>fruta</a:t>
            </a:r>
            <a:r>
              <a:rPr lang="en-GB" dirty="0" smtClean="0">
                <a:solidFill>
                  <a:prstClr val="black"/>
                </a:solidFill>
              </a:rPr>
              <a:t> y </a:t>
            </a:r>
            <a:r>
              <a:rPr lang="en-GB" dirty="0" err="1" smtClean="0">
                <a:solidFill>
                  <a:prstClr val="black"/>
                </a:solidFill>
              </a:rPr>
              <a:t>bebo</a:t>
            </a:r>
            <a:r>
              <a:rPr lang="en-GB" dirty="0" smtClean="0">
                <a:solidFill>
                  <a:prstClr val="black"/>
                </a:solidFill>
              </a:rPr>
              <a:t> un </a:t>
            </a:r>
            <a:r>
              <a:rPr lang="en-GB" dirty="0" err="1" smtClean="0">
                <a:solidFill>
                  <a:prstClr val="black"/>
                </a:solidFill>
              </a:rPr>
              <a:t>agua</a:t>
            </a:r>
            <a:r>
              <a:rPr lang="en-GB" dirty="0" smtClean="0">
                <a:solidFill>
                  <a:prstClr val="black"/>
                </a:solidFill>
              </a:rPr>
              <a:t> o un </a:t>
            </a:r>
            <a:r>
              <a:rPr lang="en-GB" dirty="0" err="1" smtClean="0">
                <a:solidFill>
                  <a:prstClr val="black"/>
                </a:solidFill>
              </a:rPr>
              <a:t>zumo</a:t>
            </a:r>
            <a:r>
              <a:rPr lang="en-GB" dirty="0" smtClean="0">
                <a:solidFill>
                  <a:prstClr val="black"/>
                </a:solidFill>
              </a:rPr>
              <a:t>.  A </a:t>
            </a:r>
            <a:r>
              <a:rPr lang="en-GB" dirty="0" err="1" smtClean="0">
                <a:solidFill>
                  <a:prstClr val="black"/>
                </a:solidFill>
              </a:rPr>
              <a:t>veces</a:t>
            </a:r>
            <a:r>
              <a:rPr lang="en-GB" dirty="0" smtClean="0">
                <a:solidFill>
                  <a:prstClr val="black"/>
                </a:solidFill>
              </a:rPr>
              <a:t> </a:t>
            </a:r>
            <a:r>
              <a:rPr lang="en-GB" dirty="0" err="1" smtClean="0">
                <a:solidFill>
                  <a:srgbClr val="7030A0"/>
                </a:solidFill>
              </a:rPr>
              <a:t>juego</a:t>
            </a:r>
            <a:r>
              <a:rPr lang="en-GB" dirty="0" smtClean="0">
                <a:solidFill>
                  <a:srgbClr val="7030A0"/>
                </a:solidFill>
              </a:rPr>
              <a:t> al </a:t>
            </a:r>
            <a:r>
              <a:rPr lang="en-GB" dirty="0" err="1" smtClean="0">
                <a:solidFill>
                  <a:srgbClr val="7030A0"/>
                </a:solidFill>
              </a:rPr>
              <a:t>fútbol</a:t>
            </a:r>
            <a:r>
              <a:rPr lang="en-GB" dirty="0" smtClean="0">
                <a:solidFill>
                  <a:srgbClr val="7030A0"/>
                </a:solidFill>
              </a:rPr>
              <a:t> </a:t>
            </a:r>
            <a:r>
              <a:rPr lang="en-GB" dirty="0" err="1" smtClean="0">
                <a:solidFill>
                  <a:prstClr val="black"/>
                </a:solidFill>
              </a:rPr>
              <a:t>en</a:t>
            </a:r>
            <a:r>
              <a:rPr lang="en-GB" dirty="0" smtClean="0">
                <a:solidFill>
                  <a:prstClr val="black"/>
                </a:solidFill>
              </a:rPr>
              <a:t> el </a:t>
            </a:r>
            <a:r>
              <a:rPr lang="en-GB" dirty="0" err="1" smtClean="0">
                <a:solidFill>
                  <a:prstClr val="black"/>
                </a:solidFill>
              </a:rPr>
              <a:t>recreo</a:t>
            </a:r>
            <a:r>
              <a:rPr lang="en-GB" dirty="0" smtClean="0">
                <a:solidFill>
                  <a:prstClr val="black"/>
                </a:solidFill>
              </a:rPr>
              <a:t>, </a:t>
            </a:r>
            <a:r>
              <a:rPr lang="en-GB" dirty="0" err="1" smtClean="0">
                <a:solidFill>
                  <a:srgbClr val="00B050"/>
                </a:solidFill>
              </a:rPr>
              <a:t>pero</a:t>
            </a:r>
            <a:r>
              <a:rPr lang="en-GB" dirty="0" smtClean="0">
                <a:solidFill>
                  <a:srgbClr val="00B050"/>
                </a:solidFill>
              </a:rPr>
              <a:t> </a:t>
            </a:r>
            <a:r>
              <a:rPr lang="en-GB" dirty="0" err="1" smtClean="0">
                <a:solidFill>
                  <a:prstClr val="black"/>
                </a:solidFill>
              </a:rPr>
              <a:t>en</a:t>
            </a:r>
            <a:r>
              <a:rPr lang="en-GB" dirty="0" smtClean="0">
                <a:solidFill>
                  <a:prstClr val="black"/>
                </a:solidFill>
              </a:rPr>
              <a:t> mi </a:t>
            </a:r>
            <a:r>
              <a:rPr lang="en-GB" dirty="0" err="1" smtClean="0">
                <a:solidFill>
                  <a:prstClr val="black"/>
                </a:solidFill>
              </a:rPr>
              <a:t>tiempo</a:t>
            </a:r>
            <a:r>
              <a:rPr lang="en-GB" dirty="0" smtClean="0">
                <a:solidFill>
                  <a:prstClr val="black"/>
                </a:solidFill>
              </a:rPr>
              <a:t> </a:t>
            </a:r>
            <a:r>
              <a:rPr lang="en-GB" dirty="0" err="1" smtClean="0">
                <a:solidFill>
                  <a:prstClr val="black"/>
                </a:solidFill>
              </a:rPr>
              <a:t>libre</a:t>
            </a:r>
            <a:r>
              <a:rPr lang="en-GB" dirty="0" smtClean="0">
                <a:solidFill>
                  <a:prstClr val="black"/>
                </a:solidFill>
              </a:rPr>
              <a:t> </a:t>
            </a:r>
            <a:r>
              <a:rPr lang="en-GB" dirty="0" smtClean="0">
                <a:solidFill>
                  <a:srgbClr val="7030A0"/>
                </a:solidFill>
              </a:rPr>
              <a:t>me </a:t>
            </a:r>
            <a:r>
              <a:rPr lang="en-GB" dirty="0" err="1" smtClean="0">
                <a:solidFill>
                  <a:srgbClr val="7030A0"/>
                </a:solidFill>
              </a:rPr>
              <a:t>gusta</a:t>
            </a:r>
            <a:r>
              <a:rPr lang="en-GB" dirty="0" smtClean="0">
                <a:solidFill>
                  <a:srgbClr val="7030A0"/>
                </a:solidFill>
              </a:rPr>
              <a:t> mucho </a:t>
            </a:r>
            <a:r>
              <a:rPr lang="en-GB" dirty="0" err="1" smtClean="0">
                <a:solidFill>
                  <a:srgbClr val="7030A0"/>
                </a:solidFill>
              </a:rPr>
              <a:t>jugar</a:t>
            </a:r>
            <a:r>
              <a:rPr lang="en-GB" dirty="0" smtClean="0">
                <a:solidFill>
                  <a:srgbClr val="7030A0"/>
                </a:solidFill>
              </a:rPr>
              <a:t> a </a:t>
            </a:r>
            <a:r>
              <a:rPr lang="en-GB" dirty="0" err="1" smtClean="0">
                <a:solidFill>
                  <a:srgbClr val="7030A0"/>
                </a:solidFill>
              </a:rPr>
              <a:t>los</a:t>
            </a:r>
            <a:r>
              <a:rPr lang="en-GB" dirty="0" smtClean="0">
                <a:solidFill>
                  <a:srgbClr val="7030A0"/>
                </a:solidFill>
              </a:rPr>
              <a:t> </a:t>
            </a:r>
            <a:r>
              <a:rPr lang="en-GB" dirty="0" err="1" smtClean="0">
                <a:solidFill>
                  <a:srgbClr val="7030A0"/>
                </a:solidFill>
              </a:rPr>
              <a:t>videojuegos</a:t>
            </a:r>
            <a:r>
              <a:rPr lang="en-GB" dirty="0" smtClean="0">
                <a:solidFill>
                  <a:srgbClr val="7030A0"/>
                </a:solidFill>
              </a:rPr>
              <a:t>.  </a:t>
            </a:r>
            <a:r>
              <a:rPr lang="en-GB" dirty="0" smtClean="0">
                <a:solidFill>
                  <a:prstClr val="black"/>
                </a:solidFill>
              </a:rPr>
              <a:t>Me </a:t>
            </a:r>
            <a:r>
              <a:rPr lang="en-GB" dirty="0" err="1" smtClean="0">
                <a:solidFill>
                  <a:prstClr val="black"/>
                </a:solidFill>
              </a:rPr>
              <a:t>gusta</a:t>
            </a:r>
            <a:r>
              <a:rPr lang="en-GB" dirty="0" smtClean="0">
                <a:solidFill>
                  <a:prstClr val="black"/>
                </a:solidFill>
              </a:rPr>
              <a:t> mi </a:t>
            </a:r>
            <a:r>
              <a:rPr lang="en-GB" dirty="0" err="1" smtClean="0">
                <a:solidFill>
                  <a:prstClr val="black"/>
                </a:solidFill>
              </a:rPr>
              <a:t>insti</a:t>
            </a:r>
            <a:r>
              <a:rPr lang="en-GB" dirty="0" smtClean="0">
                <a:solidFill>
                  <a:prstClr val="black"/>
                </a:solidFill>
              </a:rPr>
              <a:t> </a:t>
            </a:r>
            <a:r>
              <a:rPr lang="en-GB" dirty="0" err="1" smtClean="0">
                <a:solidFill>
                  <a:srgbClr val="00B050"/>
                </a:solidFill>
              </a:rPr>
              <a:t>porque</a:t>
            </a:r>
            <a:r>
              <a:rPr lang="en-GB" dirty="0" smtClean="0">
                <a:solidFill>
                  <a:srgbClr val="00B050"/>
                </a:solidFill>
              </a:rPr>
              <a:t> </a:t>
            </a:r>
            <a:r>
              <a:rPr lang="en-GB" dirty="0" err="1" smtClean="0">
                <a:solidFill>
                  <a:srgbClr val="00B050"/>
                </a:solidFill>
              </a:rPr>
              <a:t>es</a:t>
            </a:r>
            <a:r>
              <a:rPr lang="en-GB" dirty="0" smtClean="0">
                <a:solidFill>
                  <a:srgbClr val="00B050"/>
                </a:solidFill>
              </a:rPr>
              <a:t> </a:t>
            </a:r>
            <a:r>
              <a:rPr lang="en-GB" dirty="0" err="1" smtClean="0">
                <a:solidFill>
                  <a:prstClr val="black"/>
                </a:solidFill>
              </a:rPr>
              <a:t>moderno</a:t>
            </a:r>
            <a:r>
              <a:rPr lang="en-GB" dirty="0" smtClean="0">
                <a:solidFill>
                  <a:prstClr val="black"/>
                </a:solidFill>
              </a:rPr>
              <a:t>, </a:t>
            </a:r>
            <a:r>
              <a:rPr lang="en-GB" dirty="0" err="1" smtClean="0">
                <a:solidFill>
                  <a:prstClr val="black"/>
                </a:solidFill>
              </a:rPr>
              <a:t>interesante</a:t>
            </a:r>
            <a:r>
              <a:rPr lang="en-GB" dirty="0" smtClean="0">
                <a:solidFill>
                  <a:prstClr val="black"/>
                </a:solidFill>
              </a:rPr>
              <a:t> y </a:t>
            </a:r>
            <a:r>
              <a:rPr lang="en-GB" dirty="0" err="1" smtClean="0">
                <a:solidFill>
                  <a:prstClr val="black"/>
                </a:solidFill>
              </a:rPr>
              <a:t>divertido</a:t>
            </a:r>
            <a:r>
              <a:rPr lang="en-GB" dirty="0" smtClean="0">
                <a:solidFill>
                  <a:prstClr val="black"/>
                </a:solidFill>
              </a:rPr>
              <a:t>.</a:t>
            </a:r>
            <a:endParaRPr lang="en-GB" dirty="0">
              <a:solidFill>
                <a:prstClr val="black"/>
              </a:solidFill>
            </a:endParaRPr>
          </a:p>
        </p:txBody>
      </p:sp>
      <p:sp>
        <p:nvSpPr>
          <p:cNvPr id="8" name="TextBox 7"/>
          <p:cNvSpPr txBox="1"/>
          <p:nvPr/>
        </p:nvSpPr>
        <p:spPr>
          <a:xfrm>
            <a:off x="0" y="-8180"/>
            <a:ext cx="3752196" cy="461665"/>
          </a:xfrm>
          <a:prstGeom prst="rect">
            <a:avLst/>
          </a:prstGeom>
          <a:noFill/>
        </p:spPr>
        <p:txBody>
          <a:bodyPr wrap="square" rtlCol="0">
            <a:spAutoFit/>
          </a:bodyPr>
          <a:lstStyle/>
          <a:p>
            <a:r>
              <a:rPr lang="en-GB" sz="2400" b="1" dirty="0" smtClean="0">
                <a:solidFill>
                  <a:prstClr val="black"/>
                </a:solidFill>
                <a:latin typeface="Tw Cen MT" panose="020B0602020104020603" pitchFamily="34" charset="0"/>
              </a:rPr>
              <a:t>February 2017</a:t>
            </a:r>
            <a:endParaRPr lang="en-GB" sz="2400" b="1" dirty="0">
              <a:solidFill>
                <a:prstClr val="black"/>
              </a:solidFill>
              <a:latin typeface="Tw Cen MT" panose="020B0602020104020603" pitchFamily="34" charset="0"/>
            </a:endParaRPr>
          </a:p>
        </p:txBody>
      </p:sp>
      <p:sp>
        <p:nvSpPr>
          <p:cNvPr id="3" name="TextBox 2"/>
          <p:cNvSpPr txBox="1"/>
          <p:nvPr/>
        </p:nvSpPr>
        <p:spPr>
          <a:xfrm>
            <a:off x="203713" y="4670866"/>
            <a:ext cx="4564149" cy="923330"/>
          </a:xfrm>
          <a:prstGeom prst="rect">
            <a:avLst/>
          </a:prstGeom>
          <a:noFill/>
        </p:spPr>
        <p:txBody>
          <a:bodyPr wrap="square" rtlCol="0">
            <a:spAutoFit/>
          </a:bodyPr>
          <a:lstStyle/>
          <a:p>
            <a:r>
              <a:rPr lang="en-GB" dirty="0" smtClean="0">
                <a:solidFill>
                  <a:srgbClr val="00B050"/>
                </a:solidFill>
              </a:rPr>
              <a:t>Green = words that the learner was using incorrectly in November and here shows in correct use.</a:t>
            </a:r>
            <a:endParaRPr lang="en-GB" dirty="0">
              <a:solidFill>
                <a:srgbClr val="00B050"/>
              </a:solidFill>
            </a:endParaRPr>
          </a:p>
        </p:txBody>
      </p:sp>
      <p:sp>
        <p:nvSpPr>
          <p:cNvPr id="9" name="TextBox 8"/>
          <p:cNvSpPr txBox="1"/>
          <p:nvPr/>
        </p:nvSpPr>
        <p:spPr>
          <a:xfrm>
            <a:off x="203713" y="5560779"/>
            <a:ext cx="4564149" cy="646331"/>
          </a:xfrm>
          <a:prstGeom prst="rect">
            <a:avLst/>
          </a:prstGeom>
          <a:noFill/>
        </p:spPr>
        <p:txBody>
          <a:bodyPr wrap="square" rtlCol="0">
            <a:spAutoFit/>
          </a:bodyPr>
          <a:lstStyle/>
          <a:p>
            <a:r>
              <a:rPr lang="en-GB" dirty="0" smtClean="0">
                <a:solidFill>
                  <a:srgbClr val="7030A0"/>
                </a:solidFill>
              </a:rPr>
              <a:t>Purple = language re-used / recycled from the previous piece.</a:t>
            </a:r>
            <a:endParaRPr lang="en-GB" dirty="0">
              <a:solidFill>
                <a:srgbClr val="7030A0"/>
              </a:solidFill>
            </a:endParaRPr>
          </a:p>
        </p:txBody>
      </p:sp>
      <p:sp>
        <p:nvSpPr>
          <p:cNvPr id="10" name="TextBox 9"/>
          <p:cNvSpPr txBox="1"/>
          <p:nvPr/>
        </p:nvSpPr>
        <p:spPr>
          <a:xfrm>
            <a:off x="203711" y="4348294"/>
            <a:ext cx="3418088" cy="369332"/>
          </a:xfrm>
          <a:prstGeom prst="rect">
            <a:avLst/>
          </a:prstGeom>
          <a:noFill/>
        </p:spPr>
        <p:txBody>
          <a:bodyPr wrap="square" rtlCol="0">
            <a:spAutoFit/>
          </a:bodyPr>
          <a:lstStyle/>
          <a:p>
            <a:r>
              <a:rPr lang="en-GB" dirty="0" smtClean="0">
                <a:solidFill>
                  <a:srgbClr val="FF0000"/>
                </a:solidFill>
              </a:rPr>
              <a:t>Red = problem areas</a:t>
            </a:r>
            <a:endParaRPr lang="en-GB" dirty="0">
              <a:solidFill>
                <a:srgbClr val="FF0000"/>
              </a:solidFill>
            </a:endParaRPr>
          </a:p>
        </p:txBody>
      </p:sp>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5945"/>
            <a:ext cx="1341706" cy="950643"/>
          </a:xfrm>
          <a:prstGeom prst="rect">
            <a:avLst/>
          </a:prstGeom>
        </p:spPr>
      </p:pic>
    </p:spTree>
    <p:extLst>
      <p:ext uri="{BB962C8B-B14F-4D97-AF65-F5344CB8AC3E}">
        <p14:creationId xmlns:p14="http://schemas.microsoft.com/office/powerpoint/2010/main" val="19241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Beyond the classroom strategies</a:t>
            </a:r>
            <a:endParaRPr lang="en-GB" dirty="0"/>
          </a:p>
        </p:txBody>
      </p:sp>
      <p:sp>
        <p:nvSpPr>
          <p:cNvPr id="3" name="Content Placeholder 2"/>
          <p:cNvSpPr>
            <a:spLocks noGrp="1"/>
          </p:cNvSpPr>
          <p:nvPr>
            <p:ph idx="1"/>
          </p:nvPr>
        </p:nvSpPr>
        <p:spPr/>
        <p:txBody>
          <a:bodyPr/>
          <a:lstStyle/>
          <a:p>
            <a:r>
              <a:rPr lang="en-GB" dirty="0" err="1" smtClean="0"/>
              <a:t>Spanglovision</a:t>
            </a:r>
            <a:endParaRPr lang="en-GB" dirty="0" smtClean="0"/>
          </a:p>
          <a:p>
            <a:r>
              <a:rPr lang="en-GB" dirty="0" smtClean="0"/>
              <a:t>Spelling Bee</a:t>
            </a:r>
          </a:p>
          <a:p>
            <a:r>
              <a:rPr lang="en-GB" dirty="0" smtClean="0"/>
              <a:t>Translation Bee</a:t>
            </a:r>
          </a:p>
          <a:p>
            <a:r>
              <a:rPr lang="en-GB" dirty="0" smtClean="0"/>
              <a:t>Language Leaders</a:t>
            </a:r>
          </a:p>
          <a:p>
            <a:r>
              <a:rPr lang="en-GB" dirty="0" err="1" smtClean="0"/>
              <a:t>Linguamaths</a:t>
            </a:r>
            <a:endParaRPr lang="en-GB" dirty="0" smtClean="0"/>
          </a:p>
          <a:p>
            <a:r>
              <a:rPr lang="en-GB" dirty="0" smtClean="0"/>
              <a:t>Language Futures</a:t>
            </a:r>
          </a:p>
          <a:p>
            <a:r>
              <a:rPr lang="en-GB" dirty="0" smtClean="0"/>
              <a:t>Trips / Exchanges</a:t>
            </a:r>
          </a:p>
          <a:p>
            <a:r>
              <a:rPr lang="en-GB" dirty="0" smtClean="0"/>
              <a:t>Project days</a:t>
            </a:r>
            <a:endParaRPr lang="en-GB"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5588096" y="1422282"/>
            <a:ext cx="1524132" cy="15241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620" y="31703"/>
            <a:ext cx="1341706" cy="950643"/>
          </a:xfrm>
          <a:prstGeom prst="rect">
            <a:avLst/>
          </a:prstGeom>
        </p:spPr>
      </p:pic>
    </p:spTree>
    <p:extLst>
      <p:ext uri="{BB962C8B-B14F-4D97-AF65-F5344CB8AC3E}">
        <p14:creationId xmlns:p14="http://schemas.microsoft.com/office/powerpoint/2010/main" val="2006534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54365" y="2570206"/>
            <a:ext cx="8129492" cy="1323439"/>
          </a:xfrm>
          <a:prstGeom prst="rect">
            <a:avLst/>
          </a:prstGeom>
          <a:noFill/>
        </p:spPr>
        <p:txBody>
          <a:bodyPr wrap="square" rtlCol="0">
            <a:spAutoFit/>
          </a:bodyPr>
          <a:lstStyle/>
          <a:p>
            <a:pPr algn="ctr"/>
            <a:r>
              <a:rPr lang="en-GB" sz="4000" dirty="0" smtClean="0">
                <a:solidFill>
                  <a:srgbClr val="FF3399"/>
                </a:solidFill>
              </a:rPr>
              <a:t>When</a:t>
            </a:r>
            <a:r>
              <a:rPr lang="en-GB" sz="4000" dirty="0" smtClean="0"/>
              <a:t> does motivation for language learning decline?</a:t>
            </a:r>
            <a:endParaRPr lang="en-GB" sz="4000" dirty="0"/>
          </a:p>
        </p:txBody>
      </p:sp>
      <p:pic>
        <p:nvPicPr>
          <p:cNvPr id="22" name="Picture 2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25004"/>
            <a:ext cx="1341706" cy="950643"/>
          </a:xfrm>
          <a:prstGeom prst="rect">
            <a:avLst/>
          </a:prstGeom>
        </p:spPr>
      </p:pic>
    </p:spTree>
    <p:extLst>
      <p:ext uri="{BB962C8B-B14F-4D97-AF65-F5344CB8AC3E}">
        <p14:creationId xmlns:p14="http://schemas.microsoft.com/office/powerpoint/2010/main" val="15646200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ontent Placeholder 2"/>
          <p:cNvSpPr txBox="1">
            <a:spLocks/>
          </p:cNvSpPr>
          <p:nvPr/>
        </p:nvSpPr>
        <p:spPr>
          <a:xfrm>
            <a:off x="558154" y="1576243"/>
            <a:ext cx="8260773"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smtClean="0"/>
              <a:t>High attainment flows from high </a:t>
            </a:r>
            <a:r>
              <a:rPr lang="en-GB" b="1" dirty="0" smtClean="0">
                <a:solidFill>
                  <a:srgbClr val="FF3399"/>
                </a:solidFill>
              </a:rPr>
              <a:t>cognitive</a:t>
            </a:r>
            <a:r>
              <a:rPr lang="en-GB" dirty="0" smtClean="0"/>
              <a:t> and </a:t>
            </a:r>
            <a:r>
              <a:rPr lang="en-GB" b="1" dirty="0" smtClean="0">
                <a:solidFill>
                  <a:srgbClr val="FF3399"/>
                </a:solidFill>
              </a:rPr>
              <a:t>affective</a:t>
            </a:r>
            <a:r>
              <a:rPr lang="en-GB" dirty="0" smtClean="0"/>
              <a:t> engagement, which is generated by strong in-class and extra-curricular experiences, that are both enabling and challenging.</a:t>
            </a:r>
          </a:p>
          <a:p>
            <a:pPr marL="0" indent="0">
              <a:buFont typeface="Arial" panose="020B0604020202020204" pitchFamily="34" charset="0"/>
              <a:buNone/>
            </a:pPr>
            <a:r>
              <a:rPr lang="en-GB" dirty="0" smtClean="0"/>
              <a:t>Not all aspects of learner motivation for language learning are within a teacher’s power to change. We cannot delay the rise of English as the global lingua franca, for example.  However, most KS3/KS4 learners are, in my view, more influenced by their immediate individual and group classroom language learning experiences, than they are by wider sociocultural factors.  That is good news for us as teachers!</a:t>
            </a:r>
          </a:p>
        </p:txBody>
      </p:sp>
      <p:sp>
        <p:nvSpPr>
          <p:cNvPr id="3" name="Rectangle 2"/>
          <p:cNvSpPr/>
          <p:nvPr/>
        </p:nvSpPr>
        <p:spPr>
          <a:xfrm>
            <a:off x="558154" y="404199"/>
            <a:ext cx="8331269" cy="1077218"/>
          </a:xfrm>
          <a:prstGeom prst="rect">
            <a:avLst/>
          </a:prstGeom>
        </p:spPr>
        <p:txBody>
          <a:bodyPr wrap="square">
            <a:spAutoFit/>
          </a:bodyPr>
          <a:lstStyle/>
          <a:p>
            <a:r>
              <a:rPr lang="en-GB" sz="3200" b="1" dirty="0" smtClean="0">
                <a:solidFill>
                  <a:srgbClr val="FF3399"/>
                </a:solidFill>
              </a:rPr>
              <a:t>How</a:t>
            </a:r>
            <a:r>
              <a:rPr lang="en-GB" sz="3200" dirty="0" smtClean="0"/>
              <a:t> </a:t>
            </a:r>
            <a:r>
              <a:rPr lang="en-GB" sz="3200" dirty="0"/>
              <a:t>to build long-lasting engagement in language learning at KS3 and KS4</a:t>
            </a:r>
          </a:p>
        </p:txBody>
      </p:sp>
    </p:spTree>
    <p:extLst>
      <p:ext uri="{BB962C8B-B14F-4D97-AF65-F5344CB8AC3E}">
        <p14:creationId xmlns:p14="http://schemas.microsoft.com/office/powerpoint/2010/main" val="11061652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8154" y="404199"/>
            <a:ext cx="8331269" cy="1077218"/>
          </a:xfrm>
          <a:prstGeom prst="rect">
            <a:avLst/>
          </a:prstGeom>
        </p:spPr>
        <p:txBody>
          <a:bodyPr wrap="square">
            <a:spAutoFit/>
          </a:bodyPr>
          <a:lstStyle/>
          <a:p>
            <a:r>
              <a:rPr lang="en-GB" sz="3200" b="1" dirty="0" smtClean="0"/>
              <a:t>The </a:t>
            </a:r>
            <a:r>
              <a:rPr lang="en-GB" sz="3200" b="1" dirty="0" smtClean="0">
                <a:solidFill>
                  <a:srgbClr val="FF3399"/>
                </a:solidFill>
              </a:rPr>
              <a:t>smallest</a:t>
            </a:r>
            <a:r>
              <a:rPr lang="en-GB" sz="3200" b="1" dirty="0" smtClean="0"/>
              <a:t> changes can sometimes make the </a:t>
            </a:r>
            <a:r>
              <a:rPr lang="en-GB" sz="3200" b="1" dirty="0" smtClean="0">
                <a:solidFill>
                  <a:srgbClr val="FF3399"/>
                </a:solidFill>
              </a:rPr>
              <a:t>greatest of </a:t>
            </a:r>
            <a:r>
              <a:rPr lang="en-GB" sz="3200" b="1" dirty="0" smtClean="0"/>
              <a:t>differences.</a:t>
            </a:r>
            <a:endParaRPr lang="en-GB" sz="3200" dirty="0"/>
          </a:p>
        </p:txBody>
      </p:sp>
      <p:pic>
        <p:nvPicPr>
          <p:cNvPr id="22" name="Picture 21"/>
          <p:cNvPicPr>
            <a:picLocks noChangeAspect="1"/>
          </p:cNvPicPr>
          <p:nvPr/>
        </p:nvPicPr>
        <p:blipFill rotWithShape="1">
          <a:blip r:embed="rId2"/>
          <a:srcRect t="17644"/>
          <a:stretch/>
        </p:blipFill>
        <p:spPr>
          <a:xfrm>
            <a:off x="1609838" y="2523879"/>
            <a:ext cx="5436979" cy="3809188"/>
          </a:xfrm>
          <a:prstGeom prst="rect">
            <a:avLst/>
          </a:prstGeom>
        </p:spPr>
      </p:pic>
      <p:sp>
        <p:nvSpPr>
          <p:cNvPr id="2" name="TextBox 1"/>
          <p:cNvSpPr txBox="1"/>
          <p:nvPr/>
        </p:nvSpPr>
        <p:spPr>
          <a:xfrm>
            <a:off x="61142" y="1387899"/>
            <a:ext cx="8746983" cy="1015663"/>
          </a:xfrm>
          <a:prstGeom prst="rect">
            <a:avLst/>
          </a:prstGeom>
          <a:noFill/>
        </p:spPr>
        <p:txBody>
          <a:bodyPr wrap="square" rtlCol="0">
            <a:spAutoFit/>
          </a:bodyPr>
          <a:lstStyle/>
          <a:p>
            <a:pPr algn="ctr"/>
            <a:r>
              <a:rPr lang="en-GB" sz="6000" dirty="0" smtClean="0"/>
              <a:t>No </a:t>
            </a:r>
            <a:r>
              <a:rPr lang="en-GB" sz="6000" dirty="0" err="1" smtClean="0"/>
              <a:t>puedo</a:t>
            </a:r>
            <a:r>
              <a:rPr lang="en-GB" sz="6000" dirty="0" smtClean="0"/>
              <a:t>. </a:t>
            </a:r>
            <a:r>
              <a:rPr lang="en-GB" sz="6000" dirty="0" smtClean="0">
                <a:sym typeface="Wingdings" panose="05000000000000000000" pitchFamily="2" charset="2"/>
              </a:rPr>
              <a:t>  No</a:t>
            </a:r>
            <a:r>
              <a:rPr lang="en-GB" sz="6000" dirty="0" smtClean="0">
                <a:solidFill>
                  <a:srgbClr val="FF3399"/>
                </a:solidFill>
                <a:sym typeface="Wingdings" panose="05000000000000000000" pitchFamily="2" charset="2"/>
              </a:rPr>
              <a:t>,</a:t>
            </a:r>
            <a:r>
              <a:rPr lang="en-GB" sz="6000" dirty="0" smtClean="0">
                <a:sym typeface="Wingdings" panose="05000000000000000000" pitchFamily="2" charset="2"/>
              </a:rPr>
              <a:t> </a:t>
            </a:r>
            <a:r>
              <a:rPr lang="en-GB" sz="6000" dirty="0" err="1" smtClean="0">
                <a:sym typeface="Wingdings" panose="05000000000000000000" pitchFamily="2" charset="2"/>
              </a:rPr>
              <a:t>puedo</a:t>
            </a:r>
            <a:r>
              <a:rPr lang="en-GB" sz="6000" dirty="0" smtClean="0">
                <a:sym typeface="Wingdings" panose="05000000000000000000" pitchFamily="2" charset="2"/>
              </a:rPr>
              <a:t>.</a:t>
            </a:r>
            <a:endParaRPr lang="en-GB" sz="6000" dirty="0"/>
          </a:p>
        </p:txBody>
      </p:sp>
    </p:spTree>
    <p:extLst>
      <p:ext uri="{BB962C8B-B14F-4D97-AF65-F5344CB8AC3E}">
        <p14:creationId xmlns:p14="http://schemas.microsoft.com/office/powerpoint/2010/main" val="4049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9729"/>
            <a:ext cx="7886700" cy="1325563"/>
          </a:xfrm>
        </p:spPr>
        <p:txBody>
          <a:bodyPr/>
          <a:lstStyle/>
          <a:p>
            <a:r>
              <a:rPr lang="en-GB" dirty="0"/>
              <a:t>This session will</a:t>
            </a:r>
            <a:r>
              <a:rPr lang="en-GB" dirty="0" smtClean="0"/>
              <a:t>…</a:t>
            </a:r>
            <a:endParaRPr lang="en-GB" dirty="0"/>
          </a:p>
        </p:txBody>
      </p:sp>
      <p:sp>
        <p:nvSpPr>
          <p:cNvPr id="3" name="Content Placeholder 2"/>
          <p:cNvSpPr>
            <a:spLocks noGrp="1"/>
          </p:cNvSpPr>
          <p:nvPr>
            <p:ph idx="1"/>
          </p:nvPr>
        </p:nvSpPr>
        <p:spPr>
          <a:xfrm>
            <a:off x="628650" y="2159529"/>
            <a:ext cx="7886700" cy="4351338"/>
          </a:xfrm>
        </p:spPr>
        <p:txBody>
          <a:bodyPr>
            <a:normAutofit lnSpcReduction="10000"/>
          </a:bodyPr>
          <a:lstStyle/>
          <a:p>
            <a:r>
              <a:rPr lang="en-GB" dirty="0" smtClean="0"/>
              <a:t>review (briefly!) the evidence for language learning motivation in England</a:t>
            </a:r>
          </a:p>
          <a:p>
            <a:r>
              <a:rPr lang="en-GB" dirty="0"/>
              <a:t>identify key motivational drivers for students in language learning</a:t>
            </a:r>
          </a:p>
          <a:p>
            <a:r>
              <a:rPr lang="en-GB" dirty="0" smtClean="0"/>
              <a:t>look </a:t>
            </a:r>
            <a:r>
              <a:rPr lang="en-GB" dirty="0"/>
              <a:t>at how we make the weather and create the right climate in our </a:t>
            </a:r>
            <a:r>
              <a:rPr lang="en-GB" dirty="0" smtClean="0"/>
              <a:t>classrooms</a:t>
            </a:r>
          </a:p>
          <a:p>
            <a:r>
              <a:rPr lang="en-GB" dirty="0" smtClean="0"/>
              <a:t>explore </a:t>
            </a:r>
            <a:r>
              <a:rPr lang="en-GB" dirty="0"/>
              <a:t>strategies for harnessing </a:t>
            </a:r>
            <a:r>
              <a:rPr lang="en-GB" dirty="0" smtClean="0"/>
              <a:t>key motivational drivers </a:t>
            </a:r>
          </a:p>
          <a:p>
            <a:r>
              <a:rPr lang="en-GB" dirty="0" smtClean="0"/>
              <a:t>tease out how to build </a:t>
            </a:r>
            <a:r>
              <a:rPr lang="en-GB" dirty="0"/>
              <a:t>long-lasting engagement in language learning at KS3 and KS4</a:t>
            </a:r>
          </a:p>
          <a:p>
            <a:endParaRPr lang="en-GB" dirty="0"/>
          </a:p>
        </p:txBody>
      </p:sp>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80341"/>
            <a:ext cx="1341706" cy="950643"/>
          </a:xfrm>
          <a:prstGeom prst="rect">
            <a:avLst/>
          </a:prstGeom>
        </p:spPr>
      </p:pic>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spTree>
    <p:extLst>
      <p:ext uri="{BB962C8B-B14F-4D97-AF65-F5344CB8AC3E}">
        <p14:creationId xmlns:p14="http://schemas.microsoft.com/office/powerpoint/2010/main" val="4728128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extBox 1"/>
          <p:cNvSpPr txBox="1"/>
          <p:nvPr/>
        </p:nvSpPr>
        <p:spPr>
          <a:xfrm>
            <a:off x="267040" y="89868"/>
            <a:ext cx="8504142" cy="6647974"/>
          </a:xfrm>
          <a:prstGeom prst="rect">
            <a:avLst/>
          </a:prstGeom>
          <a:noFill/>
        </p:spPr>
        <p:txBody>
          <a:bodyPr wrap="square" rtlCol="0">
            <a:spAutoFit/>
          </a:bodyPr>
          <a:lstStyle/>
          <a:p>
            <a:r>
              <a:rPr lang="en-GB" b="1" dirty="0" smtClean="0">
                <a:solidFill>
                  <a:prstClr val="black"/>
                </a:solidFill>
              </a:rPr>
              <a:t>References</a:t>
            </a:r>
            <a:r>
              <a:rPr lang="en-GB" b="1" dirty="0">
                <a:solidFill>
                  <a:prstClr val="black"/>
                </a:solidFill>
              </a:rPr>
              <a:t/>
            </a:r>
            <a:br>
              <a:rPr lang="en-GB" b="1" dirty="0">
                <a:solidFill>
                  <a:prstClr val="black"/>
                </a:solidFill>
              </a:rPr>
            </a:br>
            <a:r>
              <a:rPr lang="en-GB" sz="1200" b="1" dirty="0">
                <a:solidFill>
                  <a:prstClr val="black"/>
                </a:solidFill>
              </a:rPr>
              <a:t>Board, K., &amp; Tinsley, T. (2017). </a:t>
            </a:r>
            <a:r>
              <a:rPr lang="en-GB" sz="1200" dirty="0">
                <a:solidFill>
                  <a:prstClr val="black"/>
                </a:solidFill>
              </a:rPr>
              <a:t>Language trends 2016/17</a:t>
            </a:r>
          </a:p>
          <a:p>
            <a:r>
              <a:rPr lang="en-GB" sz="1200" dirty="0">
                <a:solidFill>
                  <a:prstClr val="black"/>
                </a:solidFill>
                <a:hlinkClick r:id="rId2"/>
              </a:rPr>
              <a:t>https://</a:t>
            </a:r>
            <a:r>
              <a:rPr lang="en-GB" sz="1200" dirty="0" smtClean="0">
                <a:solidFill>
                  <a:prstClr val="black"/>
                </a:solidFill>
                <a:hlinkClick r:id="rId2"/>
              </a:rPr>
              <a:t>www.britishcouncil.org/sites/default/files/language_trends_survey_2017_0.pdf</a:t>
            </a:r>
            <a:r>
              <a:rPr lang="en-GB" sz="1200" dirty="0" smtClean="0">
                <a:solidFill>
                  <a:prstClr val="black"/>
                </a:solidFill>
              </a:rPr>
              <a:t> </a:t>
            </a:r>
            <a:r>
              <a:rPr lang="en-GB" sz="1200" dirty="0">
                <a:solidFill>
                  <a:prstClr val="black"/>
                </a:solidFill>
              </a:rPr>
              <a:t/>
            </a:r>
            <a:br>
              <a:rPr lang="en-GB" sz="1200" dirty="0">
                <a:solidFill>
                  <a:prstClr val="black"/>
                </a:solidFill>
              </a:rPr>
            </a:br>
            <a:r>
              <a:rPr lang="en-GB" sz="1200" b="1" dirty="0">
                <a:solidFill>
                  <a:prstClr val="black"/>
                </a:solidFill>
              </a:rPr>
              <a:t>Chambers, G. (2016). </a:t>
            </a:r>
            <a:r>
              <a:rPr lang="en-GB" sz="1200" dirty="0">
                <a:solidFill>
                  <a:prstClr val="black"/>
                </a:solidFill>
              </a:rPr>
              <a:t>Pupils’ perceptions of </a:t>
            </a:r>
            <a:r>
              <a:rPr lang="en-GB" sz="1200" dirty="0" smtClean="0">
                <a:solidFill>
                  <a:prstClr val="black"/>
                </a:solidFill>
              </a:rPr>
              <a:t>Key Stage </a:t>
            </a:r>
            <a:r>
              <a:rPr lang="en-GB" sz="1200" dirty="0">
                <a:solidFill>
                  <a:prstClr val="black"/>
                </a:solidFill>
              </a:rPr>
              <a:t>2 to Key Stage 3 transition in </a:t>
            </a:r>
            <a:r>
              <a:rPr lang="en-GB" sz="1200" dirty="0" smtClean="0">
                <a:solidFill>
                  <a:prstClr val="black"/>
                </a:solidFill>
              </a:rPr>
              <a:t>modern foreign </a:t>
            </a:r>
            <a:r>
              <a:rPr lang="en-GB" sz="1200" dirty="0">
                <a:solidFill>
                  <a:prstClr val="black"/>
                </a:solidFill>
              </a:rPr>
              <a:t>languages. The Language Learning </a:t>
            </a:r>
            <a:r>
              <a:rPr lang="en-GB" sz="1200" dirty="0" smtClean="0">
                <a:solidFill>
                  <a:prstClr val="black"/>
                </a:solidFill>
              </a:rPr>
              <a:t>Journal. Published </a:t>
            </a:r>
            <a:r>
              <a:rPr lang="en-GB" sz="1200" dirty="0">
                <a:solidFill>
                  <a:prstClr val="black"/>
                </a:solidFill>
              </a:rPr>
              <a:t>Online 7 June 2016, https</a:t>
            </a:r>
            <a:r>
              <a:rPr lang="en-GB" sz="1200" dirty="0" smtClean="0">
                <a:solidFill>
                  <a:prstClr val="black"/>
                </a:solidFill>
              </a:rPr>
              <a:t>://</a:t>
            </a:r>
            <a:r>
              <a:rPr lang="en-GB" sz="1200" dirty="0">
                <a:solidFill>
                  <a:prstClr val="black"/>
                </a:solidFill>
              </a:rPr>
              <a:t>doi.org/10.1080/09571736.2016.1172331.</a:t>
            </a:r>
            <a:br>
              <a:rPr lang="en-GB" sz="1200" dirty="0">
                <a:solidFill>
                  <a:prstClr val="black"/>
                </a:solidFill>
              </a:rPr>
            </a:br>
            <a:r>
              <a:rPr lang="en-GB" sz="1200" b="1" dirty="0" smtClean="0">
                <a:solidFill>
                  <a:prstClr val="black"/>
                </a:solidFill>
              </a:rPr>
              <a:t>Coleman, J.A. </a:t>
            </a:r>
            <a:r>
              <a:rPr lang="en-GB" sz="1200" b="1" dirty="0">
                <a:solidFill>
                  <a:prstClr val="black"/>
                </a:solidFill>
              </a:rPr>
              <a:t>(2009) </a:t>
            </a:r>
            <a:r>
              <a:rPr lang="en-GB" sz="1200" dirty="0">
                <a:solidFill>
                  <a:prstClr val="black"/>
                </a:solidFill>
              </a:rPr>
              <a:t>Why the British do not learn languages: </a:t>
            </a:r>
            <a:r>
              <a:rPr lang="en-GB" sz="1200" dirty="0" smtClean="0">
                <a:solidFill>
                  <a:prstClr val="black"/>
                </a:solidFill>
              </a:rPr>
              <a:t>myths and </a:t>
            </a:r>
            <a:r>
              <a:rPr lang="en-GB" sz="1200" dirty="0">
                <a:solidFill>
                  <a:prstClr val="black"/>
                </a:solidFill>
              </a:rPr>
              <a:t>motivation in the United Kingdom, The Language Learning Journal, 37:1, 111-127, </a:t>
            </a:r>
            <a:r>
              <a:rPr lang="en-GB" sz="1200" dirty="0" smtClean="0">
                <a:solidFill>
                  <a:prstClr val="black"/>
                </a:solidFill>
              </a:rPr>
              <a:t>DOI:10.1080/09571730902749003</a:t>
            </a:r>
            <a:br>
              <a:rPr lang="en-GB" sz="1200" dirty="0" smtClean="0">
                <a:solidFill>
                  <a:prstClr val="black"/>
                </a:solidFill>
              </a:rPr>
            </a:br>
            <a:r>
              <a:rPr lang="en-GB" sz="1200" b="1" dirty="0" smtClean="0">
                <a:solidFill>
                  <a:prstClr val="black"/>
                </a:solidFill>
              </a:rPr>
              <a:t>Courtney</a:t>
            </a:r>
            <a:r>
              <a:rPr lang="en-GB" sz="1200" b="1" dirty="0">
                <a:solidFill>
                  <a:prstClr val="black"/>
                </a:solidFill>
              </a:rPr>
              <a:t>, L. M. (2014). </a:t>
            </a:r>
            <a:r>
              <a:rPr lang="en-GB" sz="1200" dirty="0">
                <a:solidFill>
                  <a:prstClr val="black"/>
                </a:solidFill>
              </a:rPr>
              <a:t>Moving from primary to </a:t>
            </a:r>
            <a:r>
              <a:rPr lang="en-GB" sz="1200" dirty="0" smtClean="0">
                <a:solidFill>
                  <a:prstClr val="black"/>
                </a:solidFill>
              </a:rPr>
              <a:t>secondary education</a:t>
            </a:r>
            <a:r>
              <a:rPr lang="en-GB" sz="1200" dirty="0">
                <a:solidFill>
                  <a:prstClr val="black"/>
                </a:solidFill>
              </a:rPr>
              <a:t>: An investigation into the effect of primary </a:t>
            </a:r>
            <a:r>
              <a:rPr lang="en-GB" sz="1200" dirty="0" smtClean="0">
                <a:solidFill>
                  <a:prstClr val="black"/>
                </a:solidFill>
              </a:rPr>
              <a:t>to secondary </a:t>
            </a:r>
            <a:r>
              <a:rPr lang="en-GB" sz="1200" dirty="0">
                <a:solidFill>
                  <a:prstClr val="black"/>
                </a:solidFill>
              </a:rPr>
              <a:t>transition on motivation for language </a:t>
            </a:r>
            <a:r>
              <a:rPr lang="en-GB" sz="1200" dirty="0" smtClean="0">
                <a:solidFill>
                  <a:prstClr val="black"/>
                </a:solidFill>
              </a:rPr>
              <a:t>learning and </a:t>
            </a:r>
            <a:r>
              <a:rPr lang="en-GB" sz="1200" dirty="0">
                <a:solidFill>
                  <a:prstClr val="black"/>
                </a:solidFill>
              </a:rPr>
              <a:t>foreign language proficiency. (</a:t>
            </a:r>
            <a:r>
              <a:rPr lang="en-GB" sz="1200" dirty="0" smtClean="0">
                <a:solidFill>
                  <a:prstClr val="black"/>
                </a:solidFill>
              </a:rPr>
              <a:t>Unpublished doctoral </a:t>
            </a:r>
            <a:r>
              <a:rPr lang="en-GB" sz="1200" dirty="0">
                <a:solidFill>
                  <a:prstClr val="black"/>
                </a:solidFill>
              </a:rPr>
              <a:t>dissertation). University of </a:t>
            </a:r>
            <a:r>
              <a:rPr lang="en-GB" sz="1200" dirty="0" smtClean="0">
                <a:solidFill>
                  <a:prstClr val="black"/>
                </a:solidFill>
              </a:rPr>
              <a:t>Southampton, United </a:t>
            </a:r>
            <a:r>
              <a:rPr lang="en-GB" sz="1200" dirty="0">
                <a:solidFill>
                  <a:prstClr val="black"/>
                </a:solidFill>
              </a:rPr>
              <a:t>Kingdom</a:t>
            </a:r>
            <a:r>
              <a:rPr lang="en-GB" sz="1200" dirty="0" smtClean="0">
                <a:solidFill>
                  <a:prstClr val="black"/>
                </a:solidFill>
              </a:rPr>
              <a:t>.</a:t>
            </a:r>
            <a:br>
              <a:rPr lang="en-GB" sz="1200" dirty="0" smtClean="0">
                <a:solidFill>
                  <a:prstClr val="black"/>
                </a:solidFill>
              </a:rPr>
            </a:br>
            <a:r>
              <a:rPr lang="en-GB" sz="1200" b="1" dirty="0" smtClean="0">
                <a:solidFill>
                  <a:prstClr val="black"/>
                </a:solidFill>
              </a:rPr>
              <a:t>De </a:t>
            </a:r>
            <a:r>
              <a:rPr lang="en-GB" sz="1200" b="1" dirty="0" err="1" smtClean="0">
                <a:solidFill>
                  <a:prstClr val="black"/>
                </a:solidFill>
              </a:rPr>
              <a:t>Cecco</a:t>
            </a:r>
            <a:r>
              <a:rPr lang="en-GB" sz="1200" b="1" dirty="0" smtClean="0">
                <a:solidFill>
                  <a:prstClr val="black"/>
                </a:solidFill>
              </a:rPr>
              <a:t>, J., &amp; Shaw, Margaret. (2008). </a:t>
            </a:r>
            <a:r>
              <a:rPr lang="en-GB" sz="1200" dirty="0" smtClean="0">
                <a:solidFill>
                  <a:prstClr val="black"/>
                </a:solidFill>
              </a:rPr>
              <a:t>Boys’ motivation towards the learning of modern foreign languages</a:t>
            </a:r>
            <a:r>
              <a:rPr lang="en-GB" sz="1200" dirty="0">
                <a:solidFill>
                  <a:prstClr val="black"/>
                </a:solidFill>
              </a:rPr>
              <a:t>. Paper presented at the British Educational Research Association Annual Conference, Heriot-Watt University, Edinburgh, 3-6 September 2008. Accessed October 2017: </a:t>
            </a:r>
            <a:r>
              <a:rPr lang="en-GB" sz="1200" dirty="0">
                <a:solidFill>
                  <a:prstClr val="black"/>
                </a:solidFill>
                <a:hlinkClick r:id="rId3"/>
              </a:rPr>
              <a:t>http://</a:t>
            </a:r>
            <a:r>
              <a:rPr lang="en-GB" sz="1200" dirty="0" smtClean="0">
                <a:solidFill>
                  <a:prstClr val="black"/>
                </a:solidFill>
                <a:hlinkClick r:id="rId3"/>
              </a:rPr>
              <a:t>www.leeds.ac.uk/educol/documents/174575.pdf</a:t>
            </a:r>
            <a:r>
              <a:rPr lang="en-GB" sz="1200" dirty="0" smtClean="0">
                <a:solidFill>
                  <a:prstClr val="black"/>
                </a:solidFill>
              </a:rPr>
              <a:t> </a:t>
            </a:r>
            <a:br>
              <a:rPr lang="en-GB" sz="1200" dirty="0" smtClean="0">
                <a:solidFill>
                  <a:prstClr val="black"/>
                </a:solidFill>
              </a:rPr>
            </a:br>
            <a:r>
              <a:rPr lang="en-GB" sz="1200" b="1" dirty="0" err="1" smtClean="0">
                <a:solidFill>
                  <a:prstClr val="black"/>
                </a:solidFill>
              </a:rPr>
              <a:t>Deckner</a:t>
            </a:r>
            <a:r>
              <a:rPr lang="en-GB" sz="1200" b="1" dirty="0">
                <a:solidFill>
                  <a:prstClr val="black"/>
                </a:solidFill>
              </a:rPr>
              <a:t>, S.E. (2017). </a:t>
            </a:r>
            <a:r>
              <a:rPr lang="en-GB" sz="1200" dirty="0">
                <a:solidFill>
                  <a:prstClr val="black"/>
                </a:solidFill>
              </a:rPr>
              <a:t>Quantitative evidence of the occurrence of a motivational dip in language learning in year 7, The Language Learning Journal, DOI:10.1080/09571736.2017.1351482</a:t>
            </a:r>
            <a:br>
              <a:rPr lang="en-GB" sz="1200" dirty="0">
                <a:solidFill>
                  <a:prstClr val="black"/>
                </a:solidFill>
              </a:rPr>
            </a:br>
            <a:r>
              <a:rPr lang="en-GB" sz="1200" b="1" dirty="0" err="1">
                <a:solidFill>
                  <a:prstClr val="black"/>
                </a:solidFill>
              </a:rPr>
              <a:t>Dörnyei</a:t>
            </a:r>
            <a:r>
              <a:rPr lang="en-GB" sz="1200" b="1" dirty="0">
                <a:solidFill>
                  <a:prstClr val="black"/>
                </a:solidFill>
              </a:rPr>
              <a:t>, Z. (2005). </a:t>
            </a:r>
            <a:r>
              <a:rPr lang="en-GB" sz="1200" dirty="0">
                <a:solidFill>
                  <a:prstClr val="black"/>
                </a:solidFill>
              </a:rPr>
              <a:t>The psychology of the language learner: Individual differences in second language acquisition. Mahwah, NJ: Lawrence Erlbaum.</a:t>
            </a:r>
            <a:br>
              <a:rPr lang="en-GB" sz="1200" dirty="0">
                <a:solidFill>
                  <a:prstClr val="black"/>
                </a:solidFill>
              </a:rPr>
            </a:br>
            <a:r>
              <a:rPr lang="en-GB" sz="1200" b="1" dirty="0" err="1">
                <a:solidFill>
                  <a:prstClr val="black"/>
                </a:solidFill>
              </a:rPr>
              <a:t>Dörnyei</a:t>
            </a:r>
            <a:r>
              <a:rPr lang="en-GB" sz="1200" b="1" dirty="0">
                <a:solidFill>
                  <a:prstClr val="black"/>
                </a:solidFill>
              </a:rPr>
              <a:t>, Z. (2009). </a:t>
            </a:r>
            <a:r>
              <a:rPr lang="en-GB" sz="1200" dirty="0">
                <a:solidFill>
                  <a:prstClr val="black"/>
                </a:solidFill>
              </a:rPr>
              <a:t>The L2 Motivational Self System. In Z. </a:t>
            </a:r>
            <a:r>
              <a:rPr lang="en-GB" sz="1200" dirty="0" err="1">
                <a:solidFill>
                  <a:prstClr val="black"/>
                </a:solidFill>
              </a:rPr>
              <a:t>Dörnyei</a:t>
            </a:r>
            <a:r>
              <a:rPr lang="en-GB" sz="1200" dirty="0">
                <a:solidFill>
                  <a:prstClr val="black"/>
                </a:solidFill>
              </a:rPr>
              <a:t> &amp; E. </a:t>
            </a:r>
            <a:r>
              <a:rPr lang="en-GB" sz="1200" dirty="0" err="1">
                <a:solidFill>
                  <a:prstClr val="black"/>
                </a:solidFill>
              </a:rPr>
              <a:t>Ushioda</a:t>
            </a:r>
            <a:r>
              <a:rPr lang="en-GB" sz="1200" dirty="0">
                <a:solidFill>
                  <a:prstClr val="black"/>
                </a:solidFill>
              </a:rPr>
              <a:t> (Eds.), Motivation, language identity and the L2 Self System (pp. 9–42). Bristol, UK: Multilingual Matters.</a:t>
            </a:r>
            <a:br>
              <a:rPr lang="en-GB" sz="1200" dirty="0">
                <a:solidFill>
                  <a:prstClr val="black"/>
                </a:solidFill>
              </a:rPr>
            </a:br>
            <a:r>
              <a:rPr lang="en-GB" sz="1200" b="1" dirty="0" err="1" smtClean="0">
                <a:solidFill>
                  <a:prstClr val="black"/>
                </a:solidFill>
              </a:rPr>
              <a:t>Dörnyei</a:t>
            </a:r>
            <a:r>
              <a:rPr lang="en-GB" sz="1200" b="1" dirty="0" smtClean="0">
                <a:solidFill>
                  <a:prstClr val="black"/>
                </a:solidFill>
              </a:rPr>
              <a:t>, Z. (2014).</a:t>
            </a:r>
            <a:r>
              <a:rPr lang="en-GB" sz="1200" dirty="0">
                <a:solidFill>
                  <a:prstClr val="black"/>
                </a:solidFill>
              </a:rPr>
              <a:t> Motivation in second language learning. In M. </a:t>
            </a:r>
            <a:r>
              <a:rPr lang="en-GB" sz="1200" dirty="0" err="1">
                <a:solidFill>
                  <a:prstClr val="black"/>
                </a:solidFill>
              </a:rPr>
              <a:t>Celce</a:t>
            </a:r>
            <a:r>
              <a:rPr lang="en-GB" sz="1200" dirty="0">
                <a:solidFill>
                  <a:prstClr val="black"/>
                </a:solidFill>
              </a:rPr>
              <a:t>-Murcia, D. M. Brinton &amp; M. A. Snow (Eds.), Teaching English as a second or foreign language (4th ed., pp. 518-531). Boston, MA: National Geographic Learning/Cengage Learning</a:t>
            </a:r>
            <a:r>
              <a:rPr lang="en-GB" sz="1200" dirty="0" smtClean="0">
                <a:solidFill>
                  <a:prstClr val="black"/>
                </a:solidFill>
              </a:rPr>
              <a:t>.</a:t>
            </a:r>
            <a:r>
              <a:rPr lang="en-GB" sz="1200" dirty="0">
                <a:solidFill>
                  <a:prstClr val="black"/>
                </a:solidFill>
              </a:rPr>
              <a:t/>
            </a:r>
            <a:br>
              <a:rPr lang="en-GB" sz="1200" dirty="0">
                <a:solidFill>
                  <a:prstClr val="black"/>
                </a:solidFill>
              </a:rPr>
            </a:br>
            <a:r>
              <a:rPr lang="en-GB" sz="1200" b="1" dirty="0">
                <a:solidFill>
                  <a:prstClr val="black"/>
                </a:solidFill>
              </a:rPr>
              <a:t>Evans, M., &amp; Fisher, L. (2009). </a:t>
            </a:r>
            <a:r>
              <a:rPr lang="en-GB" sz="1200" dirty="0">
                <a:solidFill>
                  <a:prstClr val="black"/>
                </a:solidFill>
              </a:rPr>
              <a:t>Language learning at Key Stage 3: The impact of the key stage 3 modern foreign languages framework and changes to the curriculum on provision and practice. Accessed at </a:t>
            </a:r>
            <a:r>
              <a:rPr lang="en-GB" sz="1200" dirty="0">
                <a:solidFill>
                  <a:prstClr val="black"/>
                </a:solidFill>
                <a:hlinkClick r:id="rId4"/>
              </a:rPr>
              <a:t>http://</a:t>
            </a:r>
            <a:r>
              <a:rPr lang="en-GB" sz="1200" dirty="0" smtClean="0">
                <a:solidFill>
                  <a:prstClr val="black"/>
                </a:solidFill>
                <a:hlinkClick r:id="rId4"/>
              </a:rPr>
              <a:t>dera.ioe.ac.uk/11170/1/DCSFRR091.pdf</a:t>
            </a:r>
            <a:r>
              <a:rPr lang="en-GB" sz="1200" dirty="0" smtClean="0">
                <a:solidFill>
                  <a:prstClr val="black"/>
                </a:solidFill>
              </a:rPr>
              <a:t/>
            </a:r>
            <a:br>
              <a:rPr lang="en-GB" sz="1200" dirty="0" smtClean="0">
                <a:solidFill>
                  <a:prstClr val="black"/>
                </a:solidFill>
              </a:rPr>
            </a:br>
            <a:r>
              <a:rPr lang="en-GB" sz="1200" b="1" dirty="0">
                <a:solidFill>
                  <a:prstClr val="black"/>
                </a:solidFill>
              </a:rPr>
              <a:t>Graham, S., &amp; Santos, D. (2015). </a:t>
            </a:r>
            <a:r>
              <a:rPr lang="en-GB" sz="1200" dirty="0">
                <a:solidFill>
                  <a:prstClr val="black"/>
                </a:solidFill>
              </a:rPr>
              <a:t>Language learning in the public eye: An analysis of newspapers and </a:t>
            </a:r>
            <a:r>
              <a:rPr lang="en-GB" sz="1200" dirty="0" smtClean="0">
                <a:solidFill>
                  <a:prstClr val="black"/>
                </a:solidFill>
              </a:rPr>
              <a:t>official documents </a:t>
            </a:r>
            <a:r>
              <a:rPr lang="en-GB" sz="1200" dirty="0">
                <a:solidFill>
                  <a:prstClr val="black"/>
                </a:solidFill>
              </a:rPr>
              <a:t>in England. Innovation in Language Learning and Teaching, 9, 72–85.</a:t>
            </a:r>
            <a:br>
              <a:rPr lang="en-GB" sz="1200" dirty="0">
                <a:solidFill>
                  <a:prstClr val="black"/>
                </a:solidFill>
              </a:rPr>
            </a:br>
            <a:r>
              <a:rPr lang="en-GB" sz="1200" b="1" dirty="0" smtClean="0">
                <a:solidFill>
                  <a:prstClr val="black"/>
                </a:solidFill>
              </a:rPr>
              <a:t>Graham</a:t>
            </a:r>
            <a:r>
              <a:rPr lang="en-GB" sz="1200" b="1" dirty="0">
                <a:solidFill>
                  <a:prstClr val="black"/>
                </a:solidFill>
              </a:rPr>
              <a:t>, S., </a:t>
            </a:r>
            <a:r>
              <a:rPr lang="en-GB" sz="1200" b="1" dirty="0" err="1">
                <a:solidFill>
                  <a:prstClr val="black"/>
                </a:solidFill>
              </a:rPr>
              <a:t>Macfadyen</a:t>
            </a:r>
            <a:r>
              <a:rPr lang="en-GB" sz="1200" b="1" dirty="0">
                <a:solidFill>
                  <a:prstClr val="black"/>
                </a:solidFill>
              </a:rPr>
              <a:t>, T., &amp; Richards, B. (2012</a:t>
            </a:r>
            <a:r>
              <a:rPr lang="en-GB" sz="1200" b="1" dirty="0" smtClean="0">
                <a:solidFill>
                  <a:prstClr val="black"/>
                </a:solidFill>
              </a:rPr>
              <a:t>). </a:t>
            </a:r>
            <a:r>
              <a:rPr lang="en-GB" sz="1200" dirty="0" smtClean="0">
                <a:solidFill>
                  <a:prstClr val="black"/>
                </a:solidFill>
              </a:rPr>
              <a:t>Learners</a:t>
            </a:r>
            <a:r>
              <a:rPr lang="en-GB" sz="1200" dirty="0">
                <a:solidFill>
                  <a:prstClr val="black"/>
                </a:solidFill>
              </a:rPr>
              <a:t>’ perceptions of being identified as </a:t>
            </a:r>
            <a:r>
              <a:rPr lang="en-GB" sz="1200" dirty="0" smtClean="0">
                <a:solidFill>
                  <a:prstClr val="black"/>
                </a:solidFill>
              </a:rPr>
              <a:t>very able</a:t>
            </a:r>
            <a:r>
              <a:rPr lang="en-GB" sz="1200" dirty="0">
                <a:solidFill>
                  <a:prstClr val="black"/>
                </a:solidFill>
              </a:rPr>
              <a:t>: Insights from modern foreign languages </a:t>
            </a:r>
            <a:r>
              <a:rPr lang="en-GB" sz="1200" dirty="0" smtClean="0">
                <a:solidFill>
                  <a:prstClr val="black"/>
                </a:solidFill>
              </a:rPr>
              <a:t>and physical </a:t>
            </a:r>
            <a:r>
              <a:rPr lang="en-GB" sz="1200" dirty="0">
                <a:solidFill>
                  <a:prstClr val="black"/>
                </a:solidFill>
              </a:rPr>
              <a:t>education. </a:t>
            </a:r>
            <a:r>
              <a:rPr lang="en-GB" sz="1200" i="1" dirty="0">
                <a:solidFill>
                  <a:prstClr val="black"/>
                </a:solidFill>
              </a:rPr>
              <a:t>Journal of Curriculum </a:t>
            </a:r>
            <a:r>
              <a:rPr lang="en-GB" sz="1200" i="1" dirty="0" smtClean="0">
                <a:solidFill>
                  <a:prstClr val="black"/>
                </a:solidFill>
              </a:rPr>
              <a:t>Studies</a:t>
            </a:r>
            <a:r>
              <a:rPr lang="en-GB" sz="1200" dirty="0" smtClean="0">
                <a:solidFill>
                  <a:prstClr val="black"/>
                </a:solidFill>
              </a:rPr>
              <a:t>, </a:t>
            </a:r>
            <a:r>
              <a:rPr lang="en-GB" sz="1200" i="1" dirty="0" smtClean="0">
                <a:solidFill>
                  <a:prstClr val="black"/>
                </a:solidFill>
              </a:rPr>
              <a:t>44</a:t>
            </a:r>
            <a:r>
              <a:rPr lang="en-GB" sz="1200" dirty="0">
                <a:solidFill>
                  <a:prstClr val="black"/>
                </a:solidFill>
              </a:rPr>
              <a:t>, 323–348.</a:t>
            </a:r>
            <a:r>
              <a:rPr lang="en-GB" sz="1200" dirty="0" smtClean="0">
                <a:solidFill>
                  <a:prstClr val="black"/>
                </a:solidFill>
              </a:rPr>
              <a:t/>
            </a:r>
            <a:br>
              <a:rPr lang="en-GB" sz="1200" dirty="0" smtClean="0">
                <a:solidFill>
                  <a:prstClr val="black"/>
                </a:solidFill>
              </a:rPr>
            </a:br>
            <a:r>
              <a:rPr lang="en-GB" sz="1200" b="1" dirty="0">
                <a:solidFill>
                  <a:prstClr val="black"/>
                </a:solidFill>
              </a:rPr>
              <a:t>Graham, S., Courtney, L., </a:t>
            </a:r>
            <a:r>
              <a:rPr lang="en-GB" sz="1200" b="1" dirty="0" err="1">
                <a:solidFill>
                  <a:prstClr val="black"/>
                </a:solidFill>
              </a:rPr>
              <a:t>Tonkyn</a:t>
            </a:r>
            <a:r>
              <a:rPr lang="en-GB" sz="1200" b="1" dirty="0">
                <a:solidFill>
                  <a:prstClr val="black"/>
                </a:solidFill>
              </a:rPr>
              <a:t>, A., &amp; </a:t>
            </a:r>
            <a:r>
              <a:rPr lang="en-GB" sz="1200" b="1" dirty="0" err="1">
                <a:solidFill>
                  <a:prstClr val="black"/>
                </a:solidFill>
              </a:rPr>
              <a:t>Marinis</a:t>
            </a:r>
            <a:r>
              <a:rPr lang="en-GB" sz="1200" b="1" dirty="0">
                <a:solidFill>
                  <a:prstClr val="black"/>
                </a:solidFill>
              </a:rPr>
              <a:t>, T. (2016). </a:t>
            </a:r>
            <a:r>
              <a:rPr lang="en-GB" sz="1200" dirty="0">
                <a:solidFill>
                  <a:prstClr val="black"/>
                </a:solidFill>
              </a:rPr>
              <a:t>Motivational trajectories for early language learning across the primary–secondary school transition. British Educational Research Journal. https://doi.org/10.1002/berj.3230.</a:t>
            </a:r>
            <a:br>
              <a:rPr lang="en-GB" sz="1200" dirty="0">
                <a:solidFill>
                  <a:prstClr val="black"/>
                </a:solidFill>
              </a:rPr>
            </a:br>
            <a:r>
              <a:rPr lang="en-GB" sz="1200" b="1" dirty="0" err="1">
                <a:solidFill>
                  <a:prstClr val="black"/>
                </a:solidFill>
              </a:rPr>
              <a:t>Lanvers</a:t>
            </a:r>
            <a:r>
              <a:rPr lang="en-GB" sz="1200" b="1" dirty="0">
                <a:solidFill>
                  <a:prstClr val="black"/>
                </a:solidFill>
              </a:rPr>
              <a:t>, U. (2016). </a:t>
            </a:r>
            <a:r>
              <a:rPr lang="en-GB" sz="1200" dirty="0">
                <a:solidFill>
                  <a:prstClr val="black"/>
                </a:solidFill>
              </a:rPr>
              <a:t>Teaching languages ‘for the love of learning’? A 360 degree view of student, teacher and school management perspectives on language learning in England. In A. Hahn (Ed.), Proceedings of the 2015 </a:t>
            </a:r>
            <a:r>
              <a:rPr lang="en-GB" sz="1200" dirty="0" err="1">
                <a:solidFill>
                  <a:prstClr val="black"/>
                </a:solidFill>
              </a:rPr>
              <a:t>Anglistentag</a:t>
            </a:r>
            <a:r>
              <a:rPr lang="en-GB" sz="1200" dirty="0">
                <a:solidFill>
                  <a:prstClr val="black"/>
                </a:solidFill>
              </a:rPr>
              <a:t> (pp. 319–329). Trier, Germany: </a:t>
            </a:r>
            <a:r>
              <a:rPr lang="en-GB" sz="1200" dirty="0" err="1">
                <a:solidFill>
                  <a:prstClr val="black"/>
                </a:solidFill>
              </a:rPr>
              <a:t>Wissenschaftlicher</a:t>
            </a:r>
            <a:r>
              <a:rPr lang="en-GB" sz="1200" dirty="0">
                <a:solidFill>
                  <a:prstClr val="black"/>
                </a:solidFill>
              </a:rPr>
              <a:t> </a:t>
            </a:r>
            <a:r>
              <a:rPr lang="en-GB" sz="1200" dirty="0" err="1">
                <a:solidFill>
                  <a:prstClr val="black"/>
                </a:solidFill>
              </a:rPr>
              <a:t>Verlag</a:t>
            </a:r>
            <a:r>
              <a:rPr lang="en-GB" sz="1200" dirty="0">
                <a:solidFill>
                  <a:prstClr val="black"/>
                </a:solidFill>
              </a:rPr>
              <a:t>.</a:t>
            </a:r>
            <a:br>
              <a:rPr lang="en-GB" sz="1200" dirty="0">
                <a:solidFill>
                  <a:prstClr val="black"/>
                </a:solidFill>
              </a:rPr>
            </a:br>
            <a:r>
              <a:rPr lang="en-GB" sz="1200" b="1" dirty="0" err="1">
                <a:solidFill>
                  <a:prstClr val="black"/>
                </a:solidFill>
              </a:rPr>
              <a:t>Lanvers</a:t>
            </a:r>
            <a:r>
              <a:rPr lang="en-GB" sz="1200" b="1" dirty="0">
                <a:solidFill>
                  <a:prstClr val="black"/>
                </a:solidFill>
              </a:rPr>
              <a:t>, U. (2017). </a:t>
            </a:r>
            <a:r>
              <a:rPr lang="en-GB" sz="1200" dirty="0">
                <a:solidFill>
                  <a:prstClr val="black"/>
                </a:solidFill>
              </a:rPr>
              <a:t>Language learning motivation, Global English and study modes: A comparative study. The Language Learning Journal, 45, 220–244.</a:t>
            </a:r>
            <a:br>
              <a:rPr lang="en-GB" sz="1200" dirty="0">
                <a:solidFill>
                  <a:prstClr val="black"/>
                </a:solidFill>
              </a:rPr>
            </a:br>
            <a:endParaRPr lang="en-GB" sz="1200" dirty="0">
              <a:solidFill>
                <a:prstClr val="black"/>
              </a:solidFill>
            </a:endParaRPr>
          </a:p>
        </p:txBody>
      </p:sp>
    </p:spTree>
    <p:extLst>
      <p:ext uri="{BB962C8B-B14F-4D97-AF65-F5344CB8AC3E}">
        <p14:creationId xmlns:p14="http://schemas.microsoft.com/office/powerpoint/2010/main" val="175499264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B"/>
        </a:solidFill>
        <a:effectLst/>
      </p:bgPr>
    </p:bg>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154487" y="152413"/>
            <a:ext cx="8729248" cy="2862322"/>
          </a:xfrm>
          <a:prstGeom prst="rect">
            <a:avLst/>
          </a:prstGeom>
        </p:spPr>
        <p:txBody>
          <a:bodyPr wrap="square">
            <a:spAutoFit/>
          </a:bodyPr>
          <a:lstStyle/>
          <a:p>
            <a:r>
              <a:rPr lang="en-GB" sz="1200" b="1" dirty="0" err="1">
                <a:solidFill>
                  <a:prstClr val="black"/>
                </a:solidFill>
              </a:rPr>
              <a:t>Lanvers</a:t>
            </a:r>
            <a:r>
              <a:rPr lang="en-GB" sz="1200" b="1" dirty="0">
                <a:solidFill>
                  <a:prstClr val="black"/>
                </a:solidFill>
              </a:rPr>
              <a:t>, U., &amp; Coleman, J. A. (2013). </a:t>
            </a:r>
            <a:r>
              <a:rPr lang="en-GB" sz="1200" dirty="0">
                <a:solidFill>
                  <a:prstClr val="black"/>
                </a:solidFill>
              </a:rPr>
              <a:t>The UK language learning crisis in the public media: A critical analysis. The Language Learning Journal 1–23. Published Online 11 Oct. 2013, https://doi.org/10.1080/09571736.2013.830639.</a:t>
            </a:r>
          </a:p>
          <a:p>
            <a:r>
              <a:rPr lang="en-GB" sz="1200" b="1" dirty="0">
                <a:solidFill>
                  <a:prstClr val="black"/>
                </a:solidFill>
              </a:rPr>
              <a:t>Martin, C. (2012). </a:t>
            </a:r>
            <a:r>
              <a:rPr lang="en-GB" sz="1200" dirty="0">
                <a:solidFill>
                  <a:prstClr val="black"/>
                </a:solidFill>
              </a:rPr>
              <a:t>Pupils’ perceptions of foreign language learning in the primary school: Findings from the key stage 2 language learning pathfinder evaluation. Education 3–13, 40, 343–362.</a:t>
            </a:r>
          </a:p>
          <a:p>
            <a:r>
              <a:rPr lang="en-GB" sz="1200" b="1" dirty="0" smtClean="0">
                <a:solidFill>
                  <a:prstClr val="black"/>
                </a:solidFill>
              </a:rPr>
              <a:t>McKnight</a:t>
            </a:r>
            <a:r>
              <a:rPr lang="en-GB" sz="1200" b="1" dirty="0" smtClean="0">
                <a:solidFill>
                  <a:prstClr val="black"/>
                </a:solidFill>
              </a:rPr>
              <a:t>, K. et al. (2016). </a:t>
            </a:r>
            <a:r>
              <a:rPr lang="en-GB" sz="1200" dirty="0" smtClean="0">
                <a:solidFill>
                  <a:prstClr val="black"/>
                </a:solidFill>
              </a:rPr>
              <a:t>England: What makes an effective teacher? Executive summary. Pearson.  </a:t>
            </a:r>
            <a:r>
              <a:rPr lang="en-GB" sz="1200" dirty="0">
                <a:solidFill>
                  <a:prstClr val="black"/>
                </a:solidFill>
              </a:rPr>
              <a:t>Published online at: </a:t>
            </a:r>
            <a:r>
              <a:rPr lang="en-GB" sz="1200" dirty="0">
                <a:solidFill>
                  <a:prstClr val="black"/>
                </a:solidFill>
                <a:hlinkClick r:id="rId2"/>
              </a:rPr>
              <a:t>https://</a:t>
            </a:r>
            <a:r>
              <a:rPr lang="en-GB" sz="1200" dirty="0" smtClean="0">
                <a:solidFill>
                  <a:prstClr val="black"/>
                </a:solidFill>
                <a:hlinkClick r:id="rId2"/>
              </a:rPr>
              <a:t>www.pearson.com/content/dam/one-dot-com/one-dot-com/global/Files/efficacy-and-research/schools/global-survey/reports/RINVN9283_UK_July_ExecSum.pdf</a:t>
            </a:r>
            <a:r>
              <a:rPr lang="en-GB" sz="1200" dirty="0" smtClean="0">
                <a:solidFill>
                  <a:prstClr val="black"/>
                </a:solidFill>
              </a:rPr>
              <a:t> </a:t>
            </a:r>
            <a:r>
              <a:rPr lang="en-GB" sz="1200" b="1" dirty="0" smtClean="0">
                <a:solidFill>
                  <a:prstClr val="black"/>
                </a:solidFill>
              </a:rPr>
              <a:t/>
            </a:r>
            <a:br>
              <a:rPr lang="en-GB" sz="1200" b="1" dirty="0" smtClean="0">
                <a:solidFill>
                  <a:prstClr val="black"/>
                </a:solidFill>
              </a:rPr>
            </a:br>
            <a:r>
              <a:rPr lang="en-GB" sz="1200" b="1" dirty="0" smtClean="0">
                <a:solidFill>
                  <a:prstClr val="black"/>
                </a:solidFill>
              </a:rPr>
              <a:t>Modern </a:t>
            </a:r>
            <a:r>
              <a:rPr lang="en-GB" sz="1200" b="1" dirty="0">
                <a:solidFill>
                  <a:prstClr val="black"/>
                </a:solidFill>
              </a:rPr>
              <a:t>Foreign Languages Pedagogy Review (2016). </a:t>
            </a:r>
            <a:r>
              <a:rPr lang="en-GB" sz="1200" dirty="0">
                <a:solidFill>
                  <a:prstClr val="black"/>
                </a:solidFill>
              </a:rPr>
              <a:t>Teaching Schools Council. https://www.tscouncil.org.uk/wp-content/uploads/2016/12/MFL-Pedagogy-Review-Report-2.pdf</a:t>
            </a:r>
            <a:br>
              <a:rPr lang="en-GB" sz="1200" dirty="0">
                <a:solidFill>
                  <a:prstClr val="black"/>
                </a:solidFill>
              </a:rPr>
            </a:br>
            <a:r>
              <a:rPr lang="en-GB" sz="1200" b="1" dirty="0">
                <a:solidFill>
                  <a:prstClr val="black"/>
                </a:solidFill>
              </a:rPr>
              <a:t>Taylor, F., &amp; Marsden, E. J. (2014). </a:t>
            </a:r>
            <a:r>
              <a:rPr lang="en-GB" sz="1200" dirty="0">
                <a:solidFill>
                  <a:prstClr val="black"/>
                </a:solidFill>
              </a:rPr>
              <a:t>Perceptions, attitudes, and choosing to study foreign languages in England: An experimental intervention. Modern Language Journal, 98, 902–920</a:t>
            </a:r>
            <a:r>
              <a:rPr lang="en-GB" sz="1200" dirty="0" smtClean="0">
                <a:solidFill>
                  <a:prstClr val="black"/>
                </a:solidFill>
              </a:rPr>
              <a:t>.</a:t>
            </a:r>
            <a:br>
              <a:rPr lang="en-GB" sz="1200" dirty="0" smtClean="0">
                <a:solidFill>
                  <a:prstClr val="black"/>
                </a:solidFill>
              </a:rPr>
            </a:br>
            <a:r>
              <a:rPr lang="en-GB" sz="1200" b="1" dirty="0" smtClean="0">
                <a:solidFill>
                  <a:prstClr val="black"/>
                </a:solidFill>
              </a:rPr>
              <a:t>TSC (Teaching Schools Council). (2016). </a:t>
            </a:r>
            <a:r>
              <a:rPr lang="en-GB" sz="1200" dirty="0" smtClean="0">
                <a:solidFill>
                  <a:prstClr val="black"/>
                </a:solidFill>
              </a:rPr>
              <a:t>Modern Foreign Languages Pedagogy Review. Published </a:t>
            </a:r>
            <a:r>
              <a:rPr lang="en-GB" sz="1200" dirty="0">
                <a:solidFill>
                  <a:prstClr val="black"/>
                </a:solidFill>
              </a:rPr>
              <a:t>online November 2016, </a:t>
            </a:r>
            <a:r>
              <a:rPr lang="en-GB" sz="1200" dirty="0">
                <a:solidFill>
                  <a:prstClr val="black"/>
                </a:solidFill>
                <a:hlinkClick r:id="rId3"/>
              </a:rPr>
              <a:t>https://</a:t>
            </a:r>
            <a:r>
              <a:rPr lang="en-GB" sz="1200" dirty="0" smtClean="0">
                <a:solidFill>
                  <a:prstClr val="black"/>
                </a:solidFill>
                <a:hlinkClick r:id="rId3"/>
              </a:rPr>
              <a:t>www.tscouncil.org.uk/wp-content/uploads/2016/12/MFL-Pedagogy-Review-Report-2.pdf</a:t>
            </a:r>
            <a:r>
              <a:rPr lang="en-GB" sz="1200" dirty="0" smtClean="0">
                <a:solidFill>
                  <a:prstClr val="black"/>
                </a:solidFill>
              </a:rPr>
              <a:t> </a:t>
            </a:r>
            <a:r>
              <a:rPr lang="en-GB" sz="1200" dirty="0">
                <a:solidFill>
                  <a:prstClr val="black"/>
                </a:solidFill>
              </a:rPr>
              <a:t/>
            </a:r>
            <a:br>
              <a:rPr lang="en-GB" sz="1200" dirty="0">
                <a:solidFill>
                  <a:prstClr val="black"/>
                </a:solidFill>
              </a:rPr>
            </a:br>
            <a:r>
              <a:rPr lang="en-GB" sz="1200" b="1" dirty="0" smtClean="0">
                <a:solidFill>
                  <a:prstClr val="black"/>
                </a:solidFill>
              </a:rPr>
              <a:t>Wingate</a:t>
            </a:r>
            <a:r>
              <a:rPr lang="en-GB" sz="1200" b="1" dirty="0">
                <a:solidFill>
                  <a:prstClr val="black"/>
                </a:solidFill>
              </a:rPr>
              <a:t>, U. (2016). </a:t>
            </a:r>
            <a:r>
              <a:rPr lang="en-GB" sz="1200" dirty="0">
                <a:solidFill>
                  <a:prstClr val="black"/>
                </a:solidFill>
              </a:rPr>
              <a:t>Lots of games and little </a:t>
            </a:r>
            <a:r>
              <a:rPr lang="en-GB" sz="1200" dirty="0" smtClean="0">
                <a:solidFill>
                  <a:prstClr val="black"/>
                </a:solidFill>
              </a:rPr>
              <a:t>challenge: A </a:t>
            </a:r>
            <a:r>
              <a:rPr lang="en-GB" sz="1200" dirty="0">
                <a:solidFill>
                  <a:prstClr val="black"/>
                </a:solidFill>
              </a:rPr>
              <a:t>snapshot of modern foreign language </a:t>
            </a:r>
            <a:r>
              <a:rPr lang="en-GB" sz="1200" dirty="0" smtClean="0">
                <a:solidFill>
                  <a:prstClr val="black"/>
                </a:solidFill>
              </a:rPr>
              <a:t>teaching in </a:t>
            </a:r>
            <a:r>
              <a:rPr lang="en-GB" sz="1200" dirty="0">
                <a:solidFill>
                  <a:prstClr val="black"/>
                </a:solidFill>
              </a:rPr>
              <a:t>English secondary schools. The </a:t>
            </a:r>
            <a:r>
              <a:rPr lang="en-GB" sz="1200" dirty="0" smtClean="0">
                <a:solidFill>
                  <a:prstClr val="black"/>
                </a:solidFill>
              </a:rPr>
              <a:t>Language Learning </a:t>
            </a:r>
            <a:r>
              <a:rPr lang="en-GB" sz="1200" dirty="0">
                <a:solidFill>
                  <a:prstClr val="black"/>
                </a:solidFill>
              </a:rPr>
              <a:t>Journal. Published Online 7 June </a:t>
            </a:r>
            <a:r>
              <a:rPr lang="en-GB" sz="1200" dirty="0" smtClean="0">
                <a:solidFill>
                  <a:prstClr val="black"/>
                </a:solidFill>
              </a:rPr>
              <a:t>2016, https</a:t>
            </a:r>
            <a:r>
              <a:rPr lang="en-GB" sz="1200" dirty="0">
                <a:solidFill>
                  <a:prstClr val="black"/>
                </a:solidFill>
              </a:rPr>
              <a:t>://</a:t>
            </a:r>
            <a:r>
              <a:rPr lang="en-GB" sz="1200" dirty="0" smtClean="0">
                <a:solidFill>
                  <a:prstClr val="black"/>
                </a:solidFill>
              </a:rPr>
              <a:t>doi.org/10.1080/09571736.2016.1161061</a:t>
            </a:r>
            <a:endParaRPr lang="en-GB" sz="1200" dirty="0">
              <a:solidFill>
                <a:prstClr val="black"/>
              </a:solidFill>
            </a:endParaRPr>
          </a:p>
        </p:txBody>
      </p:sp>
    </p:spTree>
    <p:extLst>
      <p:ext uri="{BB962C8B-B14F-4D97-AF65-F5344CB8AC3E}">
        <p14:creationId xmlns:p14="http://schemas.microsoft.com/office/powerpoint/2010/main" val="2436410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2934" y="-97825"/>
            <a:ext cx="7053649" cy="7053649"/>
          </a:xfrm>
          <a:prstGeom prst="rect">
            <a:avLst/>
          </a:prstGeom>
        </p:spPr>
      </p:pic>
      <p:pic>
        <p:nvPicPr>
          <p:cNvPr id="8" name="Picture 7"/>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r="24620"/>
          <a:stretch/>
        </p:blipFill>
        <p:spPr>
          <a:xfrm>
            <a:off x="3810000" y="-97826"/>
            <a:ext cx="5317068" cy="7053649"/>
          </a:xfrm>
          <a:prstGeom prst="rect">
            <a:avLst/>
          </a:prstGeom>
        </p:spPr>
      </p:pic>
      <p:sp>
        <p:nvSpPr>
          <p:cNvPr id="9" name="Title 8"/>
          <p:cNvSpPr>
            <a:spLocks noGrp="1"/>
          </p:cNvSpPr>
          <p:nvPr>
            <p:ph type="title"/>
          </p:nvPr>
        </p:nvSpPr>
        <p:spPr>
          <a:xfrm>
            <a:off x="623888" y="1078366"/>
            <a:ext cx="7886700" cy="2852737"/>
          </a:xfrm>
        </p:spPr>
        <p:txBody>
          <a:bodyPr/>
          <a:lstStyle/>
          <a:p>
            <a:r>
              <a:rPr lang="en-GB" b="1" dirty="0"/>
              <a:t>Motivation matters!</a:t>
            </a:r>
            <a:endParaRPr lang="en-GB" dirty="0"/>
          </a:p>
        </p:txBody>
      </p:sp>
      <p:sp>
        <p:nvSpPr>
          <p:cNvPr id="10" name="Text Placeholder 9"/>
          <p:cNvSpPr>
            <a:spLocks noGrp="1"/>
          </p:cNvSpPr>
          <p:nvPr>
            <p:ph type="body" idx="1"/>
          </p:nvPr>
        </p:nvSpPr>
        <p:spPr>
          <a:xfrm>
            <a:off x="623888" y="3931103"/>
            <a:ext cx="7886700" cy="1500187"/>
          </a:xfrm>
        </p:spPr>
        <p:txBody>
          <a:bodyPr/>
          <a:lstStyle/>
          <a:p>
            <a:r>
              <a:rPr lang="en-GB" dirty="0"/>
              <a:t>With the introduction of the new, more challenging GCSE, it is clear to us as teachers that learner motivation is key. This session sets out strategies to create a motivational climate for learning and offers tasks that really motivate.</a:t>
            </a:r>
          </a:p>
          <a:p>
            <a:endParaRPr lang="en-GB" dirty="0"/>
          </a:p>
        </p:txBody>
      </p:sp>
      <p:pic>
        <p:nvPicPr>
          <p:cNvPr id="2"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pic>
        <p:nvPicPr>
          <p:cNvPr id="7" name="Picture 6"/>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25004"/>
            <a:ext cx="1341706" cy="950643"/>
          </a:xfrm>
          <a:prstGeom prst="rect">
            <a:avLst/>
          </a:prstGeom>
        </p:spPr>
      </p:pic>
      <p:sp>
        <p:nvSpPr>
          <p:cNvPr id="3" name="TextBox 2"/>
          <p:cNvSpPr txBox="1"/>
          <p:nvPr/>
        </p:nvSpPr>
        <p:spPr>
          <a:xfrm>
            <a:off x="779318" y="5683827"/>
            <a:ext cx="6702137" cy="369332"/>
          </a:xfrm>
          <a:prstGeom prst="rect">
            <a:avLst/>
          </a:prstGeom>
          <a:noFill/>
        </p:spPr>
        <p:txBody>
          <a:bodyPr wrap="square" rtlCol="0">
            <a:spAutoFit/>
          </a:bodyPr>
          <a:lstStyle/>
          <a:p>
            <a:r>
              <a:rPr lang="en-GB" dirty="0" smtClean="0">
                <a:hlinkClick r:id="rId6"/>
              </a:rPr>
              <a:t>www.rachelhawkes.com</a:t>
            </a:r>
            <a:r>
              <a:rPr lang="en-GB" dirty="0" smtClean="0"/>
              <a:t> </a:t>
            </a:r>
            <a:endParaRPr lang="en-GB" dirty="0"/>
          </a:p>
        </p:txBody>
      </p:sp>
    </p:spTree>
    <p:extLst>
      <p:ext uri="{BB962C8B-B14F-4D97-AF65-F5344CB8AC3E}">
        <p14:creationId xmlns:p14="http://schemas.microsoft.com/office/powerpoint/2010/main" val="4148520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rmAutofit fontScale="90000"/>
          </a:bodyPr>
          <a:lstStyle/>
          <a:p>
            <a:r>
              <a:rPr lang="en-GB" dirty="0" smtClean="0"/>
              <a:t>Meta-analysis L2 motivation studies of language learning (</a:t>
            </a:r>
            <a:r>
              <a:rPr lang="en-GB" dirty="0" err="1" smtClean="0"/>
              <a:t>Lanvers</a:t>
            </a:r>
            <a:r>
              <a:rPr lang="en-GB" dirty="0" smtClean="0"/>
              <a:t>, 2017)</a:t>
            </a:r>
            <a:endParaRPr lang="en-GB" dirty="0"/>
          </a:p>
        </p:txBody>
      </p:sp>
      <p:sp>
        <p:nvSpPr>
          <p:cNvPr id="3" name="Content Placeholder 2"/>
          <p:cNvSpPr>
            <a:spLocks noGrp="1"/>
          </p:cNvSpPr>
          <p:nvPr>
            <p:ph idx="1"/>
          </p:nvPr>
        </p:nvSpPr>
        <p:spPr>
          <a:xfrm>
            <a:off x="628650" y="1758157"/>
            <a:ext cx="7886700" cy="4507442"/>
          </a:xfrm>
        </p:spPr>
        <p:txBody>
          <a:bodyPr>
            <a:normAutofit fontScale="92500" lnSpcReduction="20000"/>
          </a:bodyPr>
          <a:lstStyle/>
          <a:p>
            <a:r>
              <a:rPr lang="en-GB" dirty="0" smtClean="0"/>
              <a:t>Motivation and enjoyment of foreign language learning are high in the primary phase (Courtney, 2014, Martin, 2012)</a:t>
            </a:r>
          </a:p>
          <a:p>
            <a:r>
              <a:rPr lang="en-GB" dirty="0" smtClean="0"/>
              <a:t>Transition from primary to secondary is a more complex picture – reports of ‘increased boredom’ (Courtney, 2014, Graham et al., 2016) and of ‘learning properly’ (Chamber, 2016)</a:t>
            </a:r>
          </a:p>
          <a:p>
            <a:r>
              <a:rPr lang="en-GB" dirty="0" smtClean="0"/>
              <a:t>Motivation dips by the end of Y7 but it is not clear why (</a:t>
            </a:r>
            <a:r>
              <a:rPr lang="en-GB" dirty="0" err="1" smtClean="0"/>
              <a:t>Deckner</a:t>
            </a:r>
            <a:r>
              <a:rPr lang="en-GB" dirty="0" smtClean="0"/>
              <a:t>, 2017)</a:t>
            </a:r>
          </a:p>
          <a:p>
            <a:r>
              <a:rPr lang="en-GB" dirty="0" smtClean="0"/>
              <a:t>Overall students are poorly motivated at secondary level (Evans and Fisher, 2009; </a:t>
            </a:r>
            <a:r>
              <a:rPr lang="en-GB" dirty="0" err="1" smtClean="0"/>
              <a:t>Lanvers</a:t>
            </a:r>
            <a:r>
              <a:rPr lang="en-GB" dirty="0" smtClean="0"/>
              <a:t>, 2016; Taylor and Marsden, 2014) and students have lower self-efficacy in languages than other curriculum subjects (Graham, </a:t>
            </a:r>
            <a:r>
              <a:rPr lang="en-GB" dirty="0" err="1" smtClean="0"/>
              <a:t>Macfayden</a:t>
            </a:r>
            <a:r>
              <a:rPr lang="en-GB" dirty="0" smtClean="0"/>
              <a:t> and Richards, 2012)</a:t>
            </a:r>
            <a:endParaRPr lang="en-GB" dirty="0"/>
          </a:p>
        </p:txBody>
      </p:sp>
    </p:spTree>
    <p:extLst>
      <p:ext uri="{BB962C8B-B14F-4D97-AF65-F5344CB8AC3E}">
        <p14:creationId xmlns:p14="http://schemas.microsoft.com/office/powerpoint/2010/main" val="1157556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54365" y="2570206"/>
            <a:ext cx="8129492" cy="1323439"/>
          </a:xfrm>
          <a:prstGeom prst="rect">
            <a:avLst/>
          </a:prstGeom>
          <a:noFill/>
        </p:spPr>
        <p:txBody>
          <a:bodyPr wrap="square" rtlCol="0">
            <a:spAutoFit/>
          </a:bodyPr>
          <a:lstStyle/>
          <a:p>
            <a:pPr algn="ctr"/>
            <a:r>
              <a:rPr lang="en-GB" sz="4000" dirty="0" smtClean="0">
                <a:solidFill>
                  <a:srgbClr val="FF3399"/>
                </a:solidFill>
              </a:rPr>
              <a:t>Why</a:t>
            </a:r>
            <a:r>
              <a:rPr lang="en-GB" sz="4000" dirty="0" smtClean="0"/>
              <a:t> does motivation for language learning decline?</a:t>
            </a:r>
            <a:endParaRPr lang="en-GB" sz="4000" dirty="0"/>
          </a:p>
        </p:txBody>
      </p:sp>
      <p:pic>
        <p:nvPicPr>
          <p:cNvPr id="21" name="Pictur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329" y="147210"/>
            <a:ext cx="2016266" cy="882519"/>
          </a:xfrm>
          <a:prstGeom prst="rect">
            <a:avLst/>
          </a:prstGeom>
        </p:spPr>
      </p:pic>
      <p:pic>
        <p:nvPicPr>
          <p:cNvPr id="22" name="Picture 2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54" y="25004"/>
            <a:ext cx="1341706" cy="950643"/>
          </a:xfrm>
          <a:prstGeom prst="rect">
            <a:avLst/>
          </a:prstGeom>
        </p:spPr>
      </p:pic>
    </p:spTree>
    <p:extLst>
      <p:ext uri="{BB962C8B-B14F-4D97-AF65-F5344CB8AC3E}">
        <p14:creationId xmlns:p14="http://schemas.microsoft.com/office/powerpoint/2010/main" val="1075817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54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Oval 4"/>
          <p:cNvSpPr/>
          <p:nvPr/>
        </p:nvSpPr>
        <p:spPr>
          <a:xfrm>
            <a:off x="762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Oval 5"/>
          <p:cNvSpPr/>
          <p:nvPr/>
        </p:nvSpPr>
        <p:spPr>
          <a:xfrm>
            <a:off x="1270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Oval 6"/>
          <p:cNvSpPr/>
          <p:nvPr/>
        </p:nvSpPr>
        <p:spPr>
          <a:xfrm>
            <a:off x="1778000"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Oval 7"/>
          <p:cNvSpPr/>
          <p:nvPr/>
        </p:nvSpPr>
        <p:spPr>
          <a:xfrm>
            <a:off x="229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2807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3315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Oval 10"/>
          <p:cNvSpPr/>
          <p:nvPr/>
        </p:nvSpPr>
        <p:spPr>
          <a:xfrm>
            <a:off x="3823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4331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4839786"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5328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5836999"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6351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6859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7367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7875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8383492" y="6333067"/>
            <a:ext cx="374650" cy="3556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itle 1"/>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prstClr val="black"/>
                </a:solidFill>
              </a:rPr>
              <a:t>Reasons for low motivation</a:t>
            </a:r>
            <a:endParaRPr lang="en-GB" dirty="0">
              <a:solidFill>
                <a:prstClr val="black"/>
              </a:solidFill>
            </a:endParaRPr>
          </a:p>
        </p:txBody>
      </p:sp>
      <p:sp>
        <p:nvSpPr>
          <p:cNvPr id="22" name="Content Placeholder 2"/>
          <p:cNvSpPr txBox="1">
            <a:spLocks/>
          </p:cNvSpPr>
          <p:nvPr/>
        </p:nvSpPr>
        <p:spPr>
          <a:xfrm>
            <a:off x="575761" y="1270709"/>
            <a:ext cx="7886700" cy="496350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solidFill>
                  <a:prstClr val="black"/>
                </a:solidFill>
              </a:rPr>
              <a:t>Sociocultural / environmental factors</a:t>
            </a:r>
            <a:br>
              <a:rPr lang="en-GB" dirty="0" smtClean="0">
                <a:solidFill>
                  <a:prstClr val="black"/>
                </a:solidFill>
              </a:rPr>
            </a:br>
            <a:r>
              <a:rPr lang="en-GB" sz="2600" dirty="0" smtClean="0">
                <a:solidFill>
                  <a:prstClr val="black"/>
                </a:solidFill>
              </a:rPr>
              <a:t>- English is global lingua franca - which language do English-speaking students </a:t>
            </a:r>
            <a:r>
              <a:rPr lang="en-GB" sz="2600" i="1" dirty="0" smtClean="0">
                <a:solidFill>
                  <a:prstClr val="black"/>
                </a:solidFill>
              </a:rPr>
              <a:t>need</a:t>
            </a:r>
            <a:r>
              <a:rPr lang="en-GB" sz="2600" dirty="0" smtClean="0">
                <a:solidFill>
                  <a:prstClr val="black"/>
                </a:solidFill>
              </a:rPr>
              <a:t>?</a:t>
            </a:r>
            <a:br>
              <a:rPr lang="en-GB" sz="2600" dirty="0" smtClean="0">
                <a:solidFill>
                  <a:prstClr val="black"/>
                </a:solidFill>
              </a:rPr>
            </a:br>
            <a:r>
              <a:rPr lang="en-GB" sz="2600" dirty="0" smtClean="0">
                <a:solidFill>
                  <a:prstClr val="black"/>
                </a:solidFill>
              </a:rPr>
              <a:t>- England’s insularity and rejection of ‘European-ness’</a:t>
            </a:r>
            <a:br>
              <a:rPr lang="en-GB" sz="2600" dirty="0" smtClean="0">
                <a:solidFill>
                  <a:prstClr val="black"/>
                </a:solidFill>
              </a:rPr>
            </a:br>
            <a:r>
              <a:rPr lang="en-GB" sz="2600" dirty="0" smtClean="0">
                <a:solidFill>
                  <a:prstClr val="black"/>
                </a:solidFill>
              </a:rPr>
              <a:t>- Disinterest </a:t>
            </a:r>
            <a:r>
              <a:rPr lang="en-GB" sz="2600" dirty="0" smtClean="0">
                <a:solidFill>
                  <a:prstClr val="black"/>
                </a:solidFill>
                <a:sym typeface="Wingdings" panose="05000000000000000000" pitchFamily="2" charset="2"/>
              </a:rPr>
              <a:t> xenophobia of the press</a:t>
            </a:r>
            <a:r>
              <a:rPr lang="en-GB" sz="2600" dirty="0" smtClean="0">
                <a:solidFill>
                  <a:prstClr val="black"/>
                </a:solidFill>
              </a:rPr>
              <a:t> (Coleman, 2009)</a:t>
            </a:r>
            <a:br>
              <a:rPr lang="en-GB" sz="2600" dirty="0" smtClean="0">
                <a:solidFill>
                  <a:prstClr val="black"/>
                </a:solidFill>
              </a:rPr>
            </a:br>
            <a:r>
              <a:rPr lang="en-GB" sz="2600" dirty="0" smtClean="0">
                <a:solidFill>
                  <a:prstClr val="black"/>
                </a:solidFill>
              </a:rPr>
              <a:t>- Negative reputation of British as language learners (Graham and Santos, 2015; </a:t>
            </a:r>
            <a:r>
              <a:rPr lang="en-GB" sz="2600" dirty="0" err="1" smtClean="0">
                <a:solidFill>
                  <a:prstClr val="black"/>
                </a:solidFill>
              </a:rPr>
              <a:t>Lanvers</a:t>
            </a:r>
            <a:r>
              <a:rPr lang="en-GB" sz="2600" dirty="0" smtClean="0">
                <a:solidFill>
                  <a:prstClr val="black"/>
                </a:solidFill>
              </a:rPr>
              <a:t> and Coleman, 2013)</a:t>
            </a:r>
          </a:p>
          <a:p>
            <a:r>
              <a:rPr lang="en-GB" dirty="0" smtClean="0">
                <a:solidFill>
                  <a:prstClr val="black"/>
                </a:solidFill>
              </a:rPr>
              <a:t>Education policy</a:t>
            </a:r>
            <a:br>
              <a:rPr lang="en-GB" dirty="0" smtClean="0">
                <a:solidFill>
                  <a:prstClr val="black"/>
                </a:solidFill>
              </a:rPr>
            </a:br>
            <a:r>
              <a:rPr lang="en-GB" sz="2600" dirty="0" smtClean="0">
                <a:solidFill>
                  <a:prstClr val="black"/>
                </a:solidFill>
              </a:rPr>
              <a:t>- Languages for All, 100% optional, </a:t>
            </a:r>
            <a:r>
              <a:rPr lang="en-GB" sz="2600" dirty="0" err="1" smtClean="0">
                <a:solidFill>
                  <a:prstClr val="black"/>
                </a:solidFill>
              </a:rPr>
              <a:t>Ebacc</a:t>
            </a:r>
            <a:r>
              <a:rPr lang="en-GB" sz="2600" dirty="0" smtClean="0">
                <a:solidFill>
                  <a:prstClr val="black"/>
                </a:solidFill>
              </a:rPr>
              <a:t>…</a:t>
            </a:r>
          </a:p>
          <a:p>
            <a:r>
              <a:rPr lang="en-GB" dirty="0" smtClean="0">
                <a:solidFill>
                  <a:prstClr val="black"/>
                </a:solidFill>
              </a:rPr>
              <a:t>Pedagogy and classroom factors</a:t>
            </a:r>
            <a:br>
              <a:rPr lang="en-GB" dirty="0" smtClean="0">
                <a:solidFill>
                  <a:prstClr val="black"/>
                </a:solidFill>
              </a:rPr>
            </a:br>
            <a:r>
              <a:rPr lang="en-GB" sz="2600" dirty="0" smtClean="0">
                <a:solidFill>
                  <a:prstClr val="black"/>
                </a:solidFill>
              </a:rPr>
              <a:t>- teacher, grouping, curriculum, assessment, methods, lack of challenge/meaningful communication (Wingate, 2016)</a:t>
            </a:r>
          </a:p>
          <a:p>
            <a:r>
              <a:rPr lang="en-GB" dirty="0" smtClean="0">
                <a:solidFill>
                  <a:prstClr val="black"/>
                </a:solidFill>
              </a:rPr>
              <a:t>Individual learner differences</a:t>
            </a:r>
            <a:br>
              <a:rPr lang="en-GB" dirty="0" smtClean="0">
                <a:solidFill>
                  <a:prstClr val="black"/>
                </a:solidFill>
              </a:rPr>
            </a:br>
            <a:r>
              <a:rPr lang="en-GB" sz="2600" dirty="0" smtClean="0">
                <a:solidFill>
                  <a:prstClr val="black"/>
                </a:solidFill>
              </a:rPr>
              <a:t>- gender(lots on this!), ability, personality, anxiety, learner ‘selves’ (</a:t>
            </a:r>
            <a:r>
              <a:rPr lang="en-GB" sz="2600" dirty="0" err="1" smtClean="0">
                <a:solidFill>
                  <a:prstClr val="black"/>
                </a:solidFill>
              </a:rPr>
              <a:t>Dörnyei</a:t>
            </a:r>
            <a:r>
              <a:rPr lang="en-GB" sz="2600" dirty="0" smtClean="0">
                <a:solidFill>
                  <a:prstClr val="black"/>
                </a:solidFill>
              </a:rPr>
              <a:t>, 2005, 2009, 2014)</a:t>
            </a:r>
          </a:p>
          <a:p>
            <a:endParaRPr lang="en-GB" dirty="0" smtClean="0">
              <a:solidFill>
                <a:prstClr val="black"/>
              </a:solidFill>
            </a:endParaRPr>
          </a:p>
          <a:p>
            <a:endParaRPr lang="en-GB" dirty="0" smtClean="0">
              <a:solidFill>
                <a:prstClr val="black"/>
              </a:solidFill>
            </a:endParaRPr>
          </a:p>
        </p:txBody>
      </p:sp>
    </p:spTree>
    <p:extLst>
      <p:ext uri="{BB962C8B-B14F-4D97-AF65-F5344CB8AC3E}">
        <p14:creationId xmlns:p14="http://schemas.microsoft.com/office/powerpoint/2010/main" val="1464710472"/>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87B3BE-B62C-4179-94A9-92D1D72FD1F9}" vid="{D29C0F8E-03D5-4D2D-B1AD-A5D5BF67A2AB}"/>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_it_best" id="{2B4782D1-3725-49E2-86EC-5D21F22BC470}" vid="{20FDAD1C-BDD9-4DDD-9D01-CCAAD8B07512}"/>
    </a:ext>
  </a:extLst>
</a:theme>
</file>

<file path=ppt/theme/theme3.xml><?xml version="1.0" encoding="utf-8"?>
<a:theme xmlns:a="http://schemas.openxmlformats.org/drawingml/2006/main" name="TM1035247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Presentation1" id="{8856E4ED-72B2-413C-AA97-CC2DDA8C3336}" vid="{C970DF2E-8E53-4CD1-A826-8F0E32B7004F}"/>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87B3BE-B62C-4179-94A9-92D1D72FD1F9}" vid="{D29C0F8E-03D5-4D2D-B1AD-A5D5BF67A2A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Circles</Template>
  <TotalTime>2696</TotalTime>
  <Words>4102</Words>
  <Application>Microsoft Office PowerPoint</Application>
  <PresentationFormat>On-screen Show (4:3)</PresentationFormat>
  <Paragraphs>494</Paragraphs>
  <Slides>65</Slides>
  <Notes>19</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65</vt:i4>
      </vt:variant>
    </vt:vector>
  </HeadingPairs>
  <TitlesOfParts>
    <vt:vector size="81" baseType="lpstr">
      <vt:lpstr>Open Sans Light</vt:lpstr>
      <vt:lpstr>Open Sans Semibold</vt:lpstr>
      <vt:lpstr>Arial</vt:lpstr>
      <vt:lpstr>Arial Rounded MT Bold</vt:lpstr>
      <vt:lpstr>Calibri</vt:lpstr>
      <vt:lpstr>Century Gothic</vt:lpstr>
      <vt:lpstr>Segoe Print</vt:lpstr>
      <vt:lpstr>Times New Roman</vt:lpstr>
      <vt:lpstr>Tw Cen MT</vt:lpstr>
      <vt:lpstr>Wingdings</vt:lpstr>
      <vt:lpstr>Wingdings 2</vt:lpstr>
      <vt:lpstr>Office Theme</vt:lpstr>
      <vt:lpstr>1_Office Theme</vt:lpstr>
      <vt:lpstr>TM10352479</vt:lpstr>
      <vt:lpstr>13_Office Theme</vt:lpstr>
      <vt:lpstr>2_Office Theme</vt:lpstr>
      <vt:lpstr>Motivation matters!</vt:lpstr>
      <vt:lpstr>This session will…</vt:lpstr>
      <vt:lpstr>PowerPoint Presentation</vt:lpstr>
      <vt:lpstr>PowerPoint Presentation</vt:lpstr>
      <vt:lpstr>PowerPoint Presentation</vt:lpstr>
      <vt:lpstr>PowerPoint Presentation</vt:lpstr>
      <vt:lpstr>Meta-analysis L2 motivation studies of language learning (Lanvers, 2017)</vt:lpstr>
      <vt:lpstr>PowerPoint Presentation</vt:lpstr>
      <vt:lpstr>PowerPoint Presentation</vt:lpstr>
      <vt:lpstr>PowerPoint Presentation</vt:lpstr>
      <vt:lpstr>PowerPoint Presentation</vt:lpstr>
      <vt:lpstr>MFL Pedagogy Review Report November 2016 </vt:lpstr>
      <vt:lpstr>PowerPoint Presentation</vt:lpstr>
      <vt:lpstr>PowerPoint Presentation</vt:lpstr>
      <vt:lpstr>PowerPoint Presentation</vt:lpstr>
      <vt:lpstr>Ideal self, ought-to self and positive learner experiences </vt:lpstr>
      <vt:lpstr>Key motivational drivers  (that we as teachers can impact)</vt:lpstr>
      <vt:lpstr>PowerPoint Presentation</vt:lpstr>
      <vt:lpstr>Intervention Motivation strategies</vt:lpstr>
      <vt:lpstr>Data collection &amp; analysis</vt:lpstr>
      <vt:lpstr>From February into ability groups but named by Spanish cities…</vt:lpstr>
      <vt:lpstr>Data collection &amp; analysis</vt:lpstr>
      <vt:lpstr>Attitudes to language learning</vt:lpstr>
      <vt:lpstr>PowerPoint Presentation</vt:lpstr>
      <vt:lpstr>Reflection, evaluation,…</vt:lpstr>
      <vt:lpstr>Intervention Motivation strategies</vt:lpstr>
      <vt:lpstr>Mixed ability seating plans</vt:lpstr>
      <vt:lpstr>Reward participation effort</vt:lpstr>
      <vt:lpstr>Ethos of ‘osar’/creating the climate</vt:lpstr>
      <vt:lpstr>PowerPoint Presentation</vt:lpstr>
      <vt:lpstr>PowerPoint Presentation</vt:lpstr>
      <vt:lpstr>PowerPoint Presentation</vt:lpstr>
      <vt:lpstr>Choice and open-ended tasks</vt:lpstr>
      <vt:lpstr>Additions for authenticity</vt:lpstr>
      <vt:lpstr>PowerPoint Presentation</vt:lpstr>
      <vt:lpstr>¿Qué hay en tu ciudad?</vt:lpstr>
      <vt:lpstr>PowerPoint Presentation</vt:lpstr>
      <vt:lpstr>¿Qué hay en Bilbao? Apunta en inglés.</vt:lpstr>
      <vt:lpstr>¿Qué hay en el video?</vt:lpstr>
      <vt:lpstr>¡A los diccionarios!</vt:lpstr>
      <vt:lpstr>PowerPoint Presentation</vt:lpstr>
      <vt:lpstr>PowerPoint Presentation</vt:lpstr>
      <vt:lpstr>PowerPoint Presentation</vt:lpstr>
      <vt:lpstr>¿Qué hay en Bilbao? Hay…</vt:lpstr>
      <vt:lpstr>Planning for progress</vt:lpstr>
      <vt:lpstr>PowerPoint Presentation</vt:lpstr>
      <vt:lpstr>PowerPoint Presentation</vt:lpstr>
      <vt:lpstr>PowerPoint Presentation</vt:lpstr>
      <vt:lpstr>PowerPoint Presentation</vt:lpstr>
      <vt:lpstr>PowerPoint Presentation</vt:lpstr>
      <vt:lpstr>Personal repertoire</vt:lpstr>
      <vt:lpstr>PowerPoint Presentation</vt:lpstr>
      <vt:lpstr>Teach skills explicitly.  How to… </vt:lpstr>
      <vt:lpstr>PowerPoint Presentation</vt:lpstr>
      <vt:lpstr>What it looks like in the classroom</vt:lpstr>
      <vt:lpstr>What it looks like in books</vt:lpstr>
      <vt:lpstr>PowerPoint Presentation</vt:lpstr>
      <vt:lpstr>PowerPoint Presentation</vt:lpstr>
      <vt:lpstr>Beyond the classroom strategies</vt:lpstr>
      <vt:lpstr>PowerPoint Presentation</vt:lpstr>
      <vt:lpstr>PowerPoint Presentation</vt:lpstr>
      <vt:lpstr>This session will…</vt:lpstr>
      <vt:lpstr>PowerPoint Presentation</vt:lpstr>
      <vt:lpstr>PowerPoint Presentation</vt:lpstr>
      <vt:lpstr>Motivation matters!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 matters!</dc:title>
  <dc:creator>Study</dc:creator>
  <cp:lastModifiedBy>Study</cp:lastModifiedBy>
  <cp:revision>46</cp:revision>
  <dcterms:created xsi:type="dcterms:W3CDTF">2017-10-07T10:16:26Z</dcterms:created>
  <dcterms:modified xsi:type="dcterms:W3CDTF">2017-10-14T05:53:24Z</dcterms:modified>
</cp:coreProperties>
</file>