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Lst>
  <p:notesMasterIdLst>
    <p:notesMasterId r:id="rId109"/>
  </p:notesMasterIdLst>
  <p:sldIdLst>
    <p:sldId id="258" r:id="rId5"/>
    <p:sldId id="303" r:id="rId6"/>
    <p:sldId id="302" r:id="rId7"/>
    <p:sldId id="304" r:id="rId8"/>
    <p:sldId id="282" r:id="rId9"/>
    <p:sldId id="306" r:id="rId10"/>
    <p:sldId id="315" r:id="rId11"/>
    <p:sldId id="313" r:id="rId12"/>
    <p:sldId id="307" r:id="rId13"/>
    <p:sldId id="305" r:id="rId14"/>
    <p:sldId id="309" r:id="rId15"/>
    <p:sldId id="310" r:id="rId16"/>
    <p:sldId id="311" r:id="rId17"/>
    <p:sldId id="312" r:id="rId18"/>
    <p:sldId id="318" r:id="rId19"/>
    <p:sldId id="319" r:id="rId20"/>
    <p:sldId id="320" r:id="rId21"/>
    <p:sldId id="321" r:id="rId22"/>
    <p:sldId id="322" r:id="rId23"/>
    <p:sldId id="330" r:id="rId24"/>
    <p:sldId id="331" r:id="rId25"/>
    <p:sldId id="332" r:id="rId26"/>
    <p:sldId id="323" r:id="rId27"/>
    <p:sldId id="324" r:id="rId28"/>
    <p:sldId id="325" r:id="rId29"/>
    <p:sldId id="326" r:id="rId30"/>
    <p:sldId id="327" r:id="rId31"/>
    <p:sldId id="328" r:id="rId32"/>
    <p:sldId id="329" r:id="rId33"/>
    <p:sldId id="316" r:id="rId34"/>
    <p:sldId id="317" r:id="rId35"/>
    <p:sldId id="333" r:id="rId36"/>
    <p:sldId id="334" r:id="rId37"/>
    <p:sldId id="335" r:id="rId38"/>
    <p:sldId id="336" r:id="rId39"/>
    <p:sldId id="337" r:id="rId40"/>
    <p:sldId id="338" r:id="rId41"/>
    <p:sldId id="339" r:id="rId42"/>
    <p:sldId id="340" r:id="rId43"/>
    <p:sldId id="341" r:id="rId44"/>
    <p:sldId id="342" r:id="rId45"/>
    <p:sldId id="361" r:id="rId46"/>
    <p:sldId id="343" r:id="rId47"/>
    <p:sldId id="344" r:id="rId48"/>
    <p:sldId id="345" r:id="rId49"/>
    <p:sldId id="346" r:id="rId50"/>
    <p:sldId id="347" r:id="rId51"/>
    <p:sldId id="348" r:id="rId52"/>
    <p:sldId id="349" r:id="rId53"/>
    <p:sldId id="350" r:id="rId54"/>
    <p:sldId id="351" r:id="rId55"/>
    <p:sldId id="352" r:id="rId56"/>
    <p:sldId id="353" r:id="rId57"/>
    <p:sldId id="354" r:id="rId58"/>
    <p:sldId id="355" r:id="rId59"/>
    <p:sldId id="356" r:id="rId60"/>
    <p:sldId id="357" r:id="rId61"/>
    <p:sldId id="358" r:id="rId62"/>
    <p:sldId id="359" r:id="rId63"/>
    <p:sldId id="360" r:id="rId64"/>
    <p:sldId id="259" r:id="rId65"/>
    <p:sldId id="257" r:id="rId66"/>
    <p:sldId id="260" r:id="rId67"/>
    <p:sldId id="261" r:id="rId68"/>
    <p:sldId id="292" r:id="rId69"/>
    <p:sldId id="270" r:id="rId70"/>
    <p:sldId id="265" r:id="rId71"/>
    <p:sldId id="264" r:id="rId72"/>
    <p:sldId id="263" r:id="rId73"/>
    <p:sldId id="267" r:id="rId74"/>
    <p:sldId id="266" r:id="rId75"/>
    <p:sldId id="268" r:id="rId76"/>
    <p:sldId id="272" r:id="rId77"/>
    <p:sldId id="269" r:id="rId78"/>
    <p:sldId id="271" r:id="rId79"/>
    <p:sldId id="273" r:id="rId80"/>
    <p:sldId id="274" r:id="rId81"/>
    <p:sldId id="275" r:id="rId82"/>
    <p:sldId id="276" r:id="rId83"/>
    <p:sldId id="277" r:id="rId84"/>
    <p:sldId id="278" r:id="rId85"/>
    <p:sldId id="293" r:id="rId86"/>
    <p:sldId id="262" r:id="rId87"/>
    <p:sldId id="279" r:id="rId88"/>
    <p:sldId id="280" r:id="rId89"/>
    <p:sldId id="283" r:id="rId90"/>
    <p:sldId id="294" r:id="rId91"/>
    <p:sldId id="284" r:id="rId92"/>
    <p:sldId id="285" r:id="rId93"/>
    <p:sldId id="281" r:id="rId94"/>
    <p:sldId id="286" r:id="rId95"/>
    <p:sldId id="287" r:id="rId96"/>
    <p:sldId id="288" r:id="rId97"/>
    <p:sldId id="289" r:id="rId98"/>
    <p:sldId id="290" r:id="rId99"/>
    <p:sldId id="291" r:id="rId100"/>
    <p:sldId id="295" r:id="rId101"/>
    <p:sldId id="296" r:id="rId102"/>
    <p:sldId id="297" r:id="rId103"/>
    <p:sldId id="298" r:id="rId104"/>
    <p:sldId id="299" r:id="rId105"/>
    <p:sldId id="300" r:id="rId106"/>
    <p:sldId id="301" r:id="rId107"/>
    <p:sldId id="362" r:id="rId10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5823" autoAdjust="0"/>
  </p:normalViewPr>
  <p:slideViewPr>
    <p:cSldViewPr snapToGrid="0">
      <p:cViewPr varScale="1">
        <p:scale>
          <a:sx n="76" d="100"/>
          <a:sy n="76" d="100"/>
        </p:scale>
        <p:origin x="2616" y="96"/>
      </p:cViewPr>
      <p:guideLst/>
    </p:cSldViewPr>
  </p:slideViewPr>
  <p:notesTextViewPr>
    <p:cViewPr>
      <p:scale>
        <a:sx n="1" d="1"/>
        <a:sy n="1" d="1"/>
      </p:scale>
      <p:origin x="0" y="0"/>
    </p:cViewPr>
  </p:notesTextViewPr>
  <p:sorterViewPr>
    <p:cViewPr>
      <p:scale>
        <a:sx n="100" d="100"/>
        <a:sy n="100" d="100"/>
      </p:scale>
      <p:origin x="0" y="-321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slide" Target="slides/slide103.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notesMaster" Target="notesMasters/notesMaster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E3103A-A4F8-4FCE-BADB-AF4B16EFBF5B}" type="datetimeFigureOut">
              <a:rPr lang="en-GB" smtClean="0"/>
              <a:t>05/07/2017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F757FC-30C2-43C0-8FAE-24A06694EFD9}" type="slidenum">
              <a:rPr lang="en-GB" smtClean="0"/>
              <a:t>‹#›</a:t>
            </a:fld>
            <a:endParaRPr lang="en-GB"/>
          </a:p>
        </p:txBody>
      </p:sp>
    </p:spTree>
    <p:extLst>
      <p:ext uri="{BB962C8B-B14F-4D97-AF65-F5344CB8AC3E}">
        <p14:creationId xmlns:p14="http://schemas.microsoft.com/office/powerpoint/2010/main" val="1243907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youtube.com/watch?v=iqCvE258vY0"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These are valid</a:t>
            </a:r>
            <a:r>
              <a:rPr lang="en-GB" baseline="0" dirty="0" smtClean="0"/>
              <a:t> principles for the development of speaking and writing, but we will apply them to writing first.</a:t>
            </a:r>
            <a:br>
              <a:rPr lang="en-GB" baseline="0" dirty="0" smtClean="0"/>
            </a:br>
            <a:endParaRPr lang="en-GB" dirty="0"/>
          </a:p>
        </p:txBody>
      </p:sp>
      <p:sp>
        <p:nvSpPr>
          <p:cNvPr id="4" name="Slide Number Placeholder 3"/>
          <p:cNvSpPr>
            <a:spLocks noGrp="1"/>
          </p:cNvSpPr>
          <p:nvPr>
            <p:ph type="sldNum" sz="quarter" idx="10"/>
          </p:nvPr>
        </p:nvSpPr>
        <p:spPr/>
        <p:txBody>
          <a:bodyPr/>
          <a:lstStyle/>
          <a:p>
            <a:fld id="{20F757FC-30C2-43C0-8FAE-24A06694EFD9}" type="slidenum">
              <a:rPr lang="en-GB" smtClean="0"/>
              <a:t>3</a:t>
            </a:fld>
            <a:endParaRPr lang="en-GB"/>
          </a:p>
        </p:txBody>
      </p:sp>
    </p:spTree>
    <p:extLst>
      <p:ext uri="{BB962C8B-B14F-4D97-AF65-F5344CB8AC3E}">
        <p14:creationId xmlns:p14="http://schemas.microsoft.com/office/powerpoint/2010/main" val="58963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a similar reading text.  This time the idea is to work memory AND</a:t>
            </a:r>
            <a:r>
              <a:rPr lang="en-GB" baseline="0" dirty="0" smtClean="0"/>
              <a:t> attention to detail, first by re-writing the text as </a:t>
            </a:r>
            <a:r>
              <a:rPr lang="en-GB" baseline="0" dirty="0" err="1" smtClean="0"/>
              <a:t>textspeak</a:t>
            </a:r>
            <a:r>
              <a:rPr lang="en-GB" baseline="0" dirty="0" smtClean="0"/>
              <a:t> and then by trying to re-construct the text again and then comparing with the original version.</a:t>
            </a:r>
            <a:endParaRPr lang="en-GB" dirty="0"/>
          </a:p>
        </p:txBody>
      </p:sp>
      <p:sp>
        <p:nvSpPr>
          <p:cNvPr id="4" name="Slide Number Placeholder 3"/>
          <p:cNvSpPr>
            <a:spLocks noGrp="1"/>
          </p:cNvSpPr>
          <p:nvPr>
            <p:ph type="sldNum" sz="quarter" idx="10"/>
          </p:nvPr>
        </p:nvSpPr>
        <p:spPr/>
        <p:txBody>
          <a:bodyPr/>
          <a:lstStyle/>
          <a:p>
            <a:fld id="{775170EA-3AF3-46CD-AE52-58E7C28F3C3F}"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3720324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Quite a bit of this vocabulary is in the content of this lesson so although the formal vocab test won’t be until next week, it makes sense to include a few mins of activity on these words here, at this point in the lesson.</a:t>
            </a:r>
            <a:br>
              <a:rPr lang="en-GB" baseline="0" dirty="0" smtClean="0"/>
            </a:br>
            <a:r>
              <a:rPr lang="en-GB" baseline="0" dirty="0" smtClean="0"/>
              <a:t>Options include just peer testing for a few mins OR Quizlet live if preferred OR use mini white boards.</a:t>
            </a:r>
          </a:p>
          <a:p>
            <a:r>
              <a:rPr lang="en-GB" baseline="0" dirty="0" smtClean="0"/>
              <a:t>Receptive use is needed for this lesson’s listening </a:t>
            </a:r>
            <a:r>
              <a:rPr lang="en-GB" baseline="0" smtClean="0"/>
              <a:t>and reading work.</a:t>
            </a:r>
            <a:endParaRPr lang="en-GB" dirty="0"/>
          </a:p>
        </p:txBody>
      </p:sp>
      <p:sp>
        <p:nvSpPr>
          <p:cNvPr id="4" name="Slide Number Placeholder 3"/>
          <p:cNvSpPr>
            <a:spLocks noGrp="1"/>
          </p:cNvSpPr>
          <p:nvPr>
            <p:ph type="sldNum" sz="quarter" idx="10"/>
          </p:nvPr>
        </p:nvSpPr>
        <p:spPr/>
        <p:txBody>
          <a:bodyPr/>
          <a:lstStyle/>
          <a:p>
            <a:fld id="{05F5CB41-0095-4A7A-B0AA-5B9F271A027D}" type="slidenum">
              <a:rPr lang="en-GB">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110939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Again, there are more on Handout 1.  A real mixture of strategies here, that I have found helpful to use with students.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Let’s just look at a couple of them to show an example:</a:t>
            </a:r>
            <a:br>
              <a:rPr kumimoji="0" lang="en-GB"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br>
            <a:r>
              <a:rPr kumimoji="0" lang="en-GB"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Synonyms and Antonyms</a:t>
            </a:r>
            <a:br>
              <a:rPr kumimoji="0" lang="en-GB"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br>
            <a:r>
              <a:rPr kumimoji="0" lang="en-GB"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Harvesting</a:t>
            </a:r>
            <a:br>
              <a:rPr kumimoji="0" lang="en-GB"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br>
            <a:r>
              <a:rPr kumimoji="0" lang="en-GB"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Functions and Themes</a:t>
            </a:r>
            <a:br>
              <a:rPr kumimoji="0" lang="en-GB"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br>
            <a:endParaRPr kumimoji="0" lang="en-GB"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Use authentic texts, and particularly literary texts to expand students’ vocabulary</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Give students a choice in their vocabulary learning (e.g. 10 core words + 10 words of choice)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Use the 80:20 ratio in all written tasks – i.e. 80% of the writing produced should be recycled language from the classroom learning, 20% should be new, researched language of choice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Push students to produce synonyms and antonyms frequently in classroom work</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Insist that students use the ASL (Average Sentence Length) measure on their own written work to ensure that they are including longer, more developed sentences.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Use group writing in the classroom, allocating different roles to each person, as well as different parts of the task</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Use harvesting / creative transfer – when moving on to a new topic, students first brainstorm all the language from the previous topic that could be recycled in the new one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Functions and themes – teacher prepares a grid with all the sub-themes from one overall topics and a list of the functions (question, opinion, reason, suggestion, reported speech, likes and preferences, customs, comparison, future plans, past experiences) and allocates each student a pair (one function + one sub-theme) to generate language for.  There are a lot of possible combinations and a lot of rich language is produced and then shared.</a:t>
            </a:r>
          </a:p>
          <a:p>
            <a:endParaRPr lang="en-GB" dirty="0"/>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2446372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1402600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bit</a:t>
            </a:r>
            <a:r>
              <a:rPr lang="en-GB" baseline="0" dirty="0" smtClean="0"/>
              <a:t> of a wordy one to explain but essentially it’s about getting students to think outside the box and use their language creatively.  On the right are the main sub-themes from a topic, school in this case.  On the left are various language ‘functions’.  By mixing up the combinations some creative sentences can be written that are not usually found within textbooks.</a:t>
            </a:r>
          </a:p>
          <a:p>
            <a:r>
              <a:rPr lang="en-GB" baseline="0" dirty="0" smtClean="0"/>
              <a:t>For example – </a:t>
            </a:r>
            <a:r>
              <a:rPr lang="en-GB" baseline="0" dirty="0" err="1" smtClean="0"/>
              <a:t>comparisions</a:t>
            </a:r>
            <a:r>
              <a:rPr lang="en-GB" baseline="0" dirty="0" smtClean="0"/>
              <a:t> are often drawn between subjects (G5) but not so often between future plans (G1) or school rules (G8) and yet, with a little bit of thinking, students can come up with content and language that </a:t>
            </a:r>
            <a:r>
              <a:rPr lang="en-GB" baseline="0" dirty="0" err="1" smtClean="0"/>
              <a:t>fulfills</a:t>
            </a:r>
            <a:r>
              <a:rPr lang="en-GB" baseline="0" dirty="0" smtClean="0"/>
              <a:t> on these new combinations and makes for more interesting work.</a:t>
            </a:r>
          </a:p>
          <a:p>
            <a:r>
              <a:rPr lang="en-GB" baseline="0" dirty="0" smtClean="0"/>
              <a:t>With one class I put them into groups and gave combinations.  We collated all responses electronically and after oral feedback, all students got all of the work, not just theirs, sent out to them.</a:t>
            </a:r>
            <a:endParaRPr lang="en-GB" dirty="0"/>
          </a:p>
        </p:txBody>
      </p:sp>
      <p:sp>
        <p:nvSpPr>
          <p:cNvPr id="4" name="Slide Number Placeholder 3"/>
          <p:cNvSpPr>
            <a:spLocks noGrp="1"/>
          </p:cNvSpPr>
          <p:nvPr>
            <p:ph type="sldNum" sz="quarter" idx="10"/>
          </p:nvPr>
        </p:nvSpPr>
        <p:spPr/>
        <p:txBody>
          <a:bodyPr/>
          <a:lstStyle/>
          <a:p>
            <a:fld id="{337BA812-D06D-4ED8-9ECA-CA15D65AF92E}"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1177404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3497862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www.tagxedo.com</a:t>
            </a:r>
            <a:r>
              <a:rPr lang="en-GB" baseline="0" dirty="0" smtClean="0"/>
              <a:t> </a:t>
            </a:r>
            <a:endParaRPr lang="fr-FR" dirty="0"/>
          </a:p>
        </p:txBody>
      </p:sp>
      <p:sp>
        <p:nvSpPr>
          <p:cNvPr id="4" name="Slide Number Placeholder 3"/>
          <p:cNvSpPr>
            <a:spLocks noGrp="1"/>
          </p:cNvSpPr>
          <p:nvPr>
            <p:ph type="sldNum" sz="quarter" idx="10"/>
          </p:nvPr>
        </p:nvSpPr>
        <p:spPr/>
        <p:txBody>
          <a:bodyPr/>
          <a:lstStyle/>
          <a:p>
            <a:fld id="{D0403E82-6455-45D4-AFD5-DE5632FC38D9}" type="slidenum">
              <a:rPr lang="fr-FR" smtClean="0">
                <a:solidFill>
                  <a:prstClr val="black"/>
                </a:solidFill>
              </a:rPr>
              <a:pPr/>
              <a:t>43</a:t>
            </a:fld>
            <a:endParaRPr lang="fr-FR">
              <a:solidFill>
                <a:prstClr val="black"/>
              </a:solidFill>
            </a:endParaRPr>
          </a:p>
        </p:txBody>
      </p:sp>
    </p:spTree>
    <p:extLst>
      <p:ext uri="{BB962C8B-B14F-4D97-AF65-F5344CB8AC3E}">
        <p14:creationId xmlns:p14="http://schemas.microsoft.com/office/powerpoint/2010/main" val="2598221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Gap-fill</a:t>
            </a:r>
            <a:endParaRPr lang="en-GB" dirty="0"/>
          </a:p>
        </p:txBody>
      </p:sp>
      <p:sp>
        <p:nvSpPr>
          <p:cNvPr id="4" name="Slide Number Placeholder 3"/>
          <p:cNvSpPr>
            <a:spLocks noGrp="1"/>
          </p:cNvSpPr>
          <p:nvPr>
            <p:ph type="sldNum" sz="quarter" idx="10"/>
          </p:nvPr>
        </p:nvSpPr>
        <p:spPr/>
        <p:txBody>
          <a:bodyPr/>
          <a:lstStyle/>
          <a:p>
            <a:fld id="{2B0AE09D-E645-4DF5-B59A-D1BFCDA07E97}" type="slidenum">
              <a:rPr lang="en-GB" smtClean="0"/>
              <a:t>44</a:t>
            </a:fld>
            <a:endParaRPr lang="en-GB"/>
          </a:p>
        </p:txBody>
      </p:sp>
    </p:spTree>
    <p:extLst>
      <p:ext uri="{BB962C8B-B14F-4D97-AF65-F5344CB8AC3E}">
        <p14:creationId xmlns:p14="http://schemas.microsoft.com/office/powerpoint/2010/main" val="3373997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Parallel translation format</a:t>
            </a:r>
            <a:endParaRPr lang="en-GB" dirty="0"/>
          </a:p>
        </p:txBody>
      </p:sp>
      <p:sp>
        <p:nvSpPr>
          <p:cNvPr id="4" name="Slide Number Placeholder 3"/>
          <p:cNvSpPr>
            <a:spLocks noGrp="1"/>
          </p:cNvSpPr>
          <p:nvPr>
            <p:ph type="sldNum" sz="quarter" idx="10"/>
          </p:nvPr>
        </p:nvSpPr>
        <p:spPr/>
        <p:txBody>
          <a:bodyPr/>
          <a:lstStyle/>
          <a:p>
            <a:fld id="{2B0AE09D-E645-4DF5-B59A-D1BFCDA07E97}" type="slidenum">
              <a:rPr lang="en-GB" smtClean="0"/>
              <a:t>45</a:t>
            </a:fld>
            <a:endParaRPr lang="en-GB"/>
          </a:p>
        </p:txBody>
      </p:sp>
    </p:spTree>
    <p:extLst>
      <p:ext uri="{BB962C8B-B14F-4D97-AF65-F5344CB8AC3E}">
        <p14:creationId xmlns:p14="http://schemas.microsoft.com/office/powerpoint/2010/main" val="2221347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can be extremely valuable for students to repeat tasks, after a time interval, and at a different level.  With four different task formats, students can see their progression over time, if they attempt a more challenging version of the task the second time around.</a:t>
            </a:r>
            <a:endParaRPr lang="en-GB" sz="1200" kern="1200" dirty="0" smtClean="0">
              <a:solidFill>
                <a:schemeClr val="tx1"/>
              </a:solidFill>
              <a:effectLst/>
              <a:latin typeface="+mn-lt"/>
              <a:ea typeface="+mn-ea"/>
              <a:cs typeface="+mn-cs"/>
            </a:endParaRPr>
          </a:p>
          <a:p>
            <a:endParaRPr lang="en-GB" dirty="0" smtClean="0"/>
          </a:p>
          <a:p>
            <a:r>
              <a:rPr lang="en-GB" dirty="0" err="1" smtClean="0"/>
              <a:t>Markscheme</a:t>
            </a:r>
            <a:r>
              <a:rPr lang="en-GB" dirty="0" smtClean="0"/>
              <a:t> – 3 – 2 – 1 – 0 </a:t>
            </a:r>
            <a:endParaRPr lang="en-GB" dirty="0"/>
          </a:p>
        </p:txBody>
      </p:sp>
      <p:sp>
        <p:nvSpPr>
          <p:cNvPr id="4" name="Slide Number Placeholder 3"/>
          <p:cNvSpPr>
            <a:spLocks noGrp="1"/>
          </p:cNvSpPr>
          <p:nvPr>
            <p:ph type="sldNum" sz="quarter" idx="10"/>
          </p:nvPr>
        </p:nvSpPr>
        <p:spPr/>
        <p:txBody>
          <a:bodyPr/>
          <a:lstStyle/>
          <a:p>
            <a:fld id="{2B0AE09D-E645-4DF5-B59A-D1BFCDA07E97}" type="slidenum">
              <a:rPr lang="en-GB" smtClean="0"/>
              <a:t>47</a:t>
            </a:fld>
            <a:endParaRPr lang="en-GB"/>
          </a:p>
        </p:txBody>
      </p:sp>
    </p:spTree>
    <p:extLst>
      <p:ext uri="{BB962C8B-B14F-4D97-AF65-F5344CB8AC3E}">
        <p14:creationId xmlns:p14="http://schemas.microsoft.com/office/powerpoint/2010/main" val="1220671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smtClean="0">
                <a:solidFill>
                  <a:prstClr val="black"/>
                </a:solidFill>
                <a:latin typeface="Arial" panose="020B0604020202020204" pitchFamily="34" charset="0"/>
                <a:cs typeface="Arial" panose="020B0604020202020204" pitchFamily="34" charset="0"/>
              </a:rPr>
              <a:t>Handout 1 &amp; 2 (2 = </a:t>
            </a:r>
            <a:r>
              <a:rPr lang="en-GB" sz="1400" b="1" dirty="0" err="1" smtClean="0">
                <a:solidFill>
                  <a:prstClr val="black"/>
                </a:solidFill>
                <a:latin typeface="Arial" panose="020B0604020202020204" pitchFamily="34" charset="0"/>
                <a:cs typeface="Arial" panose="020B0604020202020204" pitchFamily="34" charset="0"/>
              </a:rPr>
              <a:t>Katze</a:t>
            </a:r>
            <a:r>
              <a:rPr lang="en-GB" sz="1400" b="1" dirty="0" smtClean="0">
                <a:solidFill>
                  <a:prstClr val="black"/>
                </a:solidFill>
                <a:latin typeface="Arial" panose="020B0604020202020204" pitchFamily="34" charset="0"/>
                <a:cs typeface="Arial" panose="020B0604020202020204" pitchFamily="34" charset="0"/>
              </a:rPr>
              <a:t> und </a:t>
            </a:r>
            <a:r>
              <a:rPr lang="en-GB" sz="1400" b="1" dirty="0" err="1" smtClean="0">
                <a:solidFill>
                  <a:prstClr val="black"/>
                </a:solidFill>
                <a:latin typeface="Arial" panose="020B0604020202020204" pitchFamily="34" charset="0"/>
                <a:cs typeface="Arial" panose="020B0604020202020204" pitchFamily="34" charset="0"/>
              </a:rPr>
              <a:t>Fisch</a:t>
            </a:r>
            <a:r>
              <a:rPr lang="en-GB" sz="1400" b="1" dirty="0" smtClean="0">
                <a:solidFill>
                  <a:prstClr val="black"/>
                </a:solidFill>
                <a:latin typeface="Arial" panose="020B0604020202020204" pitchFamily="34" charset="0"/>
                <a:cs typeface="Arial" panose="020B0604020202020204" pitchFamily="34" charset="0"/>
              </a:rPr>
              <a:t>)</a:t>
            </a:r>
          </a:p>
          <a:p>
            <a:r>
              <a:rPr lang="en-GB" sz="1400" b="1" dirty="0" smtClean="0">
                <a:solidFill>
                  <a:prstClr val="black"/>
                </a:solidFill>
                <a:latin typeface="Arial" panose="020B0604020202020204" pitchFamily="34" charset="0"/>
                <a:cs typeface="Arial" panose="020B0604020202020204" pitchFamily="34" charset="0"/>
              </a:rPr>
              <a:t>1</a:t>
            </a:r>
            <a:r>
              <a:rPr lang="en-GB" sz="1200" dirty="0" smtClean="0">
                <a:solidFill>
                  <a:prstClr val="black"/>
                </a:solidFill>
                <a:latin typeface="Arial" panose="020B0604020202020204" pitchFamily="34" charset="0"/>
                <a:cs typeface="Arial" panose="020B0604020202020204" pitchFamily="34" charset="0"/>
              </a:rPr>
              <a:t> </a:t>
            </a:r>
            <a:r>
              <a:rPr lang="en-GB" sz="1200" b="1" dirty="0" smtClean="0">
                <a:solidFill>
                  <a:prstClr val="black"/>
                </a:solidFill>
                <a:latin typeface="Arial" panose="020B0604020202020204" pitchFamily="34" charset="0"/>
                <a:cs typeface="Arial" panose="020B0604020202020204" pitchFamily="34" charset="0"/>
              </a:rPr>
              <a:t>Core structures</a:t>
            </a:r>
            <a:br>
              <a:rPr lang="en-GB" sz="1200" b="1" dirty="0" smtClean="0">
                <a:solidFill>
                  <a:prstClr val="black"/>
                </a:solidFill>
                <a:latin typeface="Arial" panose="020B0604020202020204" pitchFamily="34" charset="0"/>
                <a:cs typeface="Arial" panose="020B0604020202020204" pitchFamily="34" charset="0"/>
              </a:rPr>
            </a:br>
            <a:r>
              <a:rPr lang="en-GB" sz="1200" i="1" dirty="0" smtClean="0">
                <a:solidFill>
                  <a:prstClr val="black"/>
                </a:solidFill>
                <a:latin typeface="Arial" panose="020B0604020202020204" pitchFamily="34" charset="0"/>
                <a:cs typeface="Arial" panose="020B0604020202020204" pitchFamily="34" charset="0"/>
              </a:rPr>
              <a:t>Students need to have a bank of structures and core language that they can manipulate well across the range of contexts at GCSE. This learning begins at KS3 (or earlier if the language is studied at KS2).  Once identified this key language, made up of high-frequency verbs, adverbs, adjectives, nouns and pronouns, is introduced systematically, built up over time and then repeatedly recycled across topics so that students combine and re-combine the elements to develop what they can write (and say). It is essential that teachers keep this core language uppermost in their planning.  </a:t>
            </a:r>
          </a:p>
          <a:p>
            <a:endParaRPr lang="en-GB" sz="1200" i="1" dirty="0" smtClean="0">
              <a:solidFill>
                <a:prstClr val="black"/>
              </a:solidFill>
              <a:latin typeface="Arial" panose="020B0604020202020204" pitchFamily="34" charset="0"/>
              <a:ea typeface="SimSun" panose="02010600030101010101" pitchFamily="2" charset="-122"/>
              <a:cs typeface="Arial" panose="020B0604020202020204" pitchFamily="34" charset="0"/>
            </a:endParaRPr>
          </a:p>
          <a:p>
            <a:r>
              <a:rPr lang="en-GB" sz="1200" i="1" dirty="0" smtClean="0">
                <a:solidFill>
                  <a:prstClr val="black"/>
                </a:solidFill>
                <a:latin typeface="Arial" panose="020B0604020202020204" pitchFamily="34" charset="0"/>
                <a:ea typeface="SimSun" panose="02010600030101010101" pitchFamily="2" charset="-122"/>
                <a:cs typeface="Arial" panose="020B0604020202020204" pitchFamily="34" charset="0"/>
              </a:rPr>
              <a:t>One of the difficulties is mastery</a:t>
            </a:r>
            <a:r>
              <a:rPr lang="en-GB" sz="1200" i="1" baseline="0" dirty="0" smtClean="0">
                <a:solidFill>
                  <a:prstClr val="black"/>
                </a:solidFill>
                <a:latin typeface="Arial" panose="020B0604020202020204" pitchFamily="34" charset="0"/>
                <a:ea typeface="SimSun" panose="02010600030101010101" pitchFamily="2" charset="-122"/>
                <a:cs typeface="Arial" panose="020B0604020202020204" pitchFamily="34" charset="0"/>
              </a:rPr>
              <a:t> of the essentials.  Knowing things really </a:t>
            </a:r>
            <a:r>
              <a:rPr lang="en-GB" sz="1200" i="1" baseline="0" dirty="0" err="1" smtClean="0">
                <a:solidFill>
                  <a:prstClr val="black"/>
                </a:solidFill>
                <a:latin typeface="Arial" panose="020B0604020202020204" pitchFamily="34" charset="0"/>
                <a:ea typeface="SimSun" panose="02010600030101010101" pitchFamily="2" charset="-122"/>
                <a:cs typeface="Arial" panose="020B0604020202020204" pitchFamily="34" charset="0"/>
              </a:rPr>
              <a:t>really</a:t>
            </a:r>
            <a:r>
              <a:rPr lang="en-GB" sz="1200" i="1" baseline="0" dirty="0" smtClean="0">
                <a:solidFill>
                  <a:prstClr val="black"/>
                </a:solidFill>
                <a:latin typeface="Arial" panose="020B0604020202020204" pitchFamily="34" charset="0"/>
                <a:ea typeface="SimSun" panose="02010600030101010101" pitchFamily="2" charset="-122"/>
                <a:cs typeface="Arial" panose="020B0604020202020204" pitchFamily="34" charset="0"/>
              </a:rPr>
              <a:t> well needs a lot of encounters, and opportunities for recycling across different topic / context areas, and so as not to be boring, in different formats and task types.</a:t>
            </a:r>
          </a:p>
          <a:p>
            <a:r>
              <a:rPr lang="en-GB" sz="1200" i="1" baseline="0" dirty="0" smtClean="0">
                <a:solidFill>
                  <a:prstClr val="black"/>
                </a:solidFill>
                <a:latin typeface="Arial" panose="020B0604020202020204" pitchFamily="34" charset="0"/>
                <a:ea typeface="SimSun" panose="02010600030101010101" pitchFamily="2" charset="-122"/>
                <a:cs typeface="Arial" panose="020B0604020202020204" pitchFamily="34" charset="0"/>
              </a:rPr>
              <a:t>To ensure progression towards independence within such recycling, it can be helpful to think in terms of DEUCE – Deduce, Elicit, use, Create, Evaluate.  Deduction as a point in our planning inclines us to start with the language in context, in a text, and move from text to sentence and then to word level, only to build back up again, more independently and creatively.</a:t>
            </a:r>
            <a:br>
              <a:rPr lang="en-GB" sz="1200" i="1" baseline="0" dirty="0" smtClean="0">
                <a:solidFill>
                  <a:prstClr val="black"/>
                </a:solidFill>
                <a:latin typeface="Arial" panose="020B0604020202020204" pitchFamily="34" charset="0"/>
                <a:ea typeface="SimSun" panose="02010600030101010101" pitchFamily="2" charset="-122"/>
                <a:cs typeface="Arial" panose="020B0604020202020204" pitchFamily="34" charset="0"/>
              </a:rPr>
            </a:br>
            <a:r>
              <a:rPr lang="en-GB" sz="1200" i="1" baseline="0" dirty="0" smtClean="0">
                <a:solidFill>
                  <a:prstClr val="black"/>
                </a:solidFill>
                <a:latin typeface="Arial" panose="020B0604020202020204" pitchFamily="34" charset="0"/>
                <a:ea typeface="SimSun" panose="02010600030101010101" pitchFamily="2" charset="-122"/>
                <a:cs typeface="Arial" panose="020B0604020202020204" pitchFamily="34" charset="0"/>
              </a:rPr>
              <a:t/>
            </a:r>
            <a:br>
              <a:rPr lang="en-GB" sz="1200" i="1" baseline="0" dirty="0" smtClean="0">
                <a:solidFill>
                  <a:prstClr val="black"/>
                </a:solidFill>
                <a:latin typeface="Arial" panose="020B0604020202020204" pitchFamily="34" charset="0"/>
                <a:ea typeface="SimSun" panose="02010600030101010101" pitchFamily="2" charset="-122"/>
                <a:cs typeface="Arial" panose="020B0604020202020204" pitchFamily="34" charset="0"/>
              </a:rPr>
            </a:br>
            <a:r>
              <a:rPr lang="en-GB" sz="1200" i="1" baseline="0" dirty="0" smtClean="0">
                <a:solidFill>
                  <a:prstClr val="black"/>
                </a:solidFill>
                <a:latin typeface="Arial" panose="020B0604020202020204" pitchFamily="34" charset="0"/>
                <a:ea typeface="SimSun" panose="02010600030101010101" pitchFamily="2" charset="-122"/>
                <a:cs typeface="Arial" panose="020B0604020202020204" pitchFamily="34" charset="0"/>
              </a:rPr>
              <a:t>Let’s have a go at a task in German.  This was designed to help German learners revise SEIN and HABEN before being introduced to the Perfect Tense.  We often assume that they know these two verbs inside out by this point, but no matter how many vocab test we might have done, many still struggle with the bottom half of the verbs, can’t remember all of the pronoun meanings, confuse </a:t>
            </a:r>
            <a:r>
              <a:rPr lang="en-GB" sz="1200" i="1" baseline="0" dirty="0" err="1" smtClean="0">
                <a:solidFill>
                  <a:prstClr val="black"/>
                </a:solidFill>
                <a:latin typeface="Arial" panose="020B0604020202020204" pitchFamily="34" charset="0"/>
                <a:ea typeface="SimSun" panose="02010600030101010101" pitchFamily="2" charset="-122"/>
                <a:cs typeface="Arial" panose="020B0604020202020204" pitchFamily="34" charset="0"/>
              </a:rPr>
              <a:t>sie</a:t>
            </a:r>
            <a:r>
              <a:rPr lang="en-GB" sz="1200" i="1" baseline="0" dirty="0" smtClean="0">
                <a:solidFill>
                  <a:prstClr val="black"/>
                </a:solidFill>
                <a:latin typeface="Arial" panose="020B0604020202020204" pitchFamily="34" charset="0"/>
                <a:ea typeface="SimSun" panose="02010600030101010101" pitchFamily="2" charset="-122"/>
                <a:cs typeface="Arial" panose="020B0604020202020204" pitchFamily="34" charset="0"/>
              </a:rPr>
              <a:t> (they) with </a:t>
            </a:r>
            <a:r>
              <a:rPr lang="en-GB" sz="1200" i="1" baseline="0" dirty="0" err="1" smtClean="0">
                <a:solidFill>
                  <a:prstClr val="black"/>
                </a:solidFill>
                <a:latin typeface="Arial" panose="020B0604020202020204" pitchFamily="34" charset="0"/>
                <a:ea typeface="SimSun" panose="02010600030101010101" pitchFamily="2" charset="-122"/>
                <a:cs typeface="Arial" panose="020B0604020202020204" pitchFamily="34" charset="0"/>
              </a:rPr>
              <a:t>ihr</a:t>
            </a:r>
            <a:r>
              <a:rPr lang="en-GB" sz="1200" i="1" baseline="0" dirty="0" smtClean="0">
                <a:solidFill>
                  <a:prstClr val="black"/>
                </a:solidFill>
                <a:latin typeface="Arial" panose="020B0604020202020204" pitchFamily="34" charset="0"/>
                <a:ea typeface="SimSun" panose="02010600030101010101" pitchFamily="2" charset="-122"/>
                <a:cs typeface="Arial" panose="020B0604020202020204" pitchFamily="34" charset="0"/>
              </a:rPr>
              <a:t> (you plural) etc..</a:t>
            </a:r>
          </a:p>
          <a:p>
            <a:r>
              <a:rPr lang="en-GB" sz="1200" i="1" baseline="0" dirty="0" smtClean="0">
                <a:solidFill>
                  <a:prstClr val="black"/>
                </a:solidFill>
                <a:latin typeface="Arial" panose="020B0604020202020204" pitchFamily="34" charset="0"/>
                <a:ea typeface="SimSun" panose="02010600030101010101" pitchFamily="2" charset="-122"/>
                <a:cs typeface="Arial" panose="020B0604020202020204" pitchFamily="34" charset="0"/>
              </a:rPr>
              <a:t>Stories (or other texts) can work really well for making the familiar but not 100% known just a little bit better known.</a:t>
            </a:r>
          </a:p>
          <a:p>
            <a:endParaRPr lang="en-GB" sz="1200" i="1" baseline="0" dirty="0" smtClean="0">
              <a:solidFill>
                <a:prstClr val="black"/>
              </a:solidFill>
              <a:latin typeface="Arial" panose="020B0604020202020204" pitchFamily="34" charset="0"/>
              <a:ea typeface="SimSun" panose="02010600030101010101" pitchFamily="2" charset="-122"/>
              <a:cs typeface="Arial" panose="020B0604020202020204" pitchFamily="34" charset="0"/>
            </a:endParaRPr>
          </a:p>
          <a:p>
            <a:r>
              <a:rPr lang="en-GB" sz="1200" i="1" baseline="0" dirty="0" smtClean="0">
                <a:solidFill>
                  <a:prstClr val="black"/>
                </a:solidFill>
                <a:latin typeface="Arial" panose="020B0604020202020204" pitchFamily="34" charset="0"/>
                <a:ea typeface="SimSun" panose="02010600030101010101" pitchFamily="2" charset="-122"/>
                <a:cs typeface="Arial" panose="020B0604020202020204" pitchFamily="34" charset="0"/>
              </a:rPr>
              <a:t>The use of stories fulfils on the essential paradigm of memory – that we remember best the things we things about, and  the more deeply we think the better we remember, so our job is to get students to think as much as possible about what the language means as many times and in as many different ways as we can.</a:t>
            </a:r>
            <a:br>
              <a:rPr lang="en-GB" sz="1200" i="1" baseline="0" dirty="0" smtClean="0">
                <a:solidFill>
                  <a:prstClr val="black"/>
                </a:solidFill>
                <a:latin typeface="Arial" panose="020B0604020202020204" pitchFamily="34" charset="0"/>
                <a:ea typeface="SimSun" panose="02010600030101010101" pitchFamily="2" charset="-122"/>
                <a:cs typeface="Arial" panose="020B0604020202020204" pitchFamily="34" charset="0"/>
              </a:rPr>
            </a:br>
            <a:r>
              <a:rPr lang="en-GB" sz="1200" i="1" baseline="0" dirty="0" smtClean="0">
                <a:solidFill>
                  <a:prstClr val="black"/>
                </a:solidFill>
                <a:latin typeface="Arial" panose="020B0604020202020204" pitchFamily="34" charset="0"/>
                <a:ea typeface="SimSun" panose="02010600030101010101" pitchFamily="2" charset="-122"/>
                <a:cs typeface="Arial" panose="020B0604020202020204" pitchFamily="34" charset="0"/>
              </a:rPr>
              <a:t/>
            </a:r>
            <a:br>
              <a:rPr lang="en-GB" sz="1200" i="1" baseline="0" dirty="0" smtClean="0">
                <a:solidFill>
                  <a:prstClr val="black"/>
                </a:solidFill>
                <a:latin typeface="Arial" panose="020B0604020202020204" pitchFamily="34" charset="0"/>
                <a:ea typeface="SimSun" panose="02010600030101010101" pitchFamily="2" charset="-122"/>
                <a:cs typeface="Arial" panose="020B0604020202020204" pitchFamily="34" charset="0"/>
              </a:rPr>
            </a:br>
            <a:r>
              <a:rPr lang="en-GB" sz="1200" i="1" baseline="0" dirty="0" smtClean="0">
                <a:solidFill>
                  <a:prstClr val="black"/>
                </a:solidFill>
                <a:latin typeface="Arial" panose="020B0604020202020204" pitchFamily="34" charset="0"/>
                <a:ea typeface="SimSun" panose="02010600030101010101" pitchFamily="2" charset="-122"/>
                <a:cs typeface="Arial" panose="020B0604020202020204" pitchFamily="34" charset="0"/>
              </a:rPr>
              <a:t>This story has very deliberately chosen words almost exclusively in the top 500 (many in the top 100) German words.</a:t>
            </a:r>
            <a:endParaRPr lang="en-GB" sz="1400" i="1" dirty="0" smtClean="0">
              <a:solidFill>
                <a:prstClr val="black"/>
              </a:solidFill>
              <a:latin typeface="Arial" panose="020B0604020202020204" pitchFamily="34" charset="0"/>
              <a:ea typeface="SimSun" panose="02010600030101010101" pitchFamily="2" charset="-122"/>
              <a:cs typeface="Times New Roman" panose="02020603050405020304" pitchFamily="18" charset="0"/>
            </a:endParaRPr>
          </a:p>
          <a:p>
            <a:r>
              <a:rPr lang="en-GB" sz="1200" dirty="0" smtClean="0">
                <a:solidFill>
                  <a:prstClr val="black"/>
                </a:solidFill>
                <a:latin typeface="Arial" panose="020B0604020202020204" pitchFamily="34" charset="0"/>
                <a:ea typeface="SimSun" panose="02010600030101010101" pitchFamily="2" charset="-122"/>
                <a:cs typeface="Times New Roman" panose="02020603050405020304" pitchFamily="18" charset="0"/>
              </a:rPr>
              <a:t> </a:t>
            </a:r>
            <a:endParaRPr lang="en-GB" sz="1400" dirty="0" smtClean="0">
              <a:solidFill>
                <a:prstClr val="black"/>
              </a:solidFill>
              <a:latin typeface="Arial" panose="020B0604020202020204" pitchFamily="34" charset="0"/>
              <a:ea typeface="SimSun" panose="02010600030101010101" pitchFamily="2" charset="-122"/>
              <a:cs typeface="Times New Roman" panose="02020603050405020304" pitchFamily="18" charset="0"/>
            </a:endParaRP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4</a:t>
            </a:fld>
            <a:endParaRPr lang="en-GB"/>
          </a:p>
        </p:txBody>
      </p:sp>
    </p:spTree>
    <p:extLst>
      <p:ext uri="{BB962C8B-B14F-4D97-AF65-F5344CB8AC3E}">
        <p14:creationId xmlns:p14="http://schemas.microsoft.com/office/powerpoint/2010/main" val="4112809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0AE09D-E645-4DF5-B59A-D1BFCDA07E97}" type="slidenum">
              <a:rPr lang="en-GB" smtClean="0"/>
              <a:t>48</a:t>
            </a:fld>
            <a:endParaRPr lang="en-GB"/>
          </a:p>
        </p:txBody>
      </p:sp>
    </p:spTree>
    <p:extLst>
      <p:ext uri="{BB962C8B-B14F-4D97-AF65-F5344CB8AC3E}">
        <p14:creationId xmlns:p14="http://schemas.microsoft.com/office/powerpoint/2010/main" val="2634902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Writing about work experience (whilst</a:t>
            </a:r>
            <a:r>
              <a:rPr lang="en-GB" baseline="0" dirty="0" smtClean="0"/>
              <a:t> it’s still fresh in their minds!)</a:t>
            </a:r>
            <a:endParaRPr lang="en-GB" dirty="0" smtClean="0"/>
          </a:p>
          <a:p>
            <a:r>
              <a:rPr lang="en-GB" dirty="0" smtClean="0"/>
              <a:t>Explain the task:</a:t>
            </a:r>
            <a:br>
              <a:rPr lang="en-GB" dirty="0" smtClean="0"/>
            </a:br>
            <a:r>
              <a:rPr lang="en-GB" dirty="0" smtClean="0"/>
              <a:t>Stage</a:t>
            </a:r>
            <a:r>
              <a:rPr lang="en-GB" baseline="0" dirty="0" smtClean="0"/>
              <a:t> 1:  Brainstorm in Spanish anything from your head that you could use to write a short piece of 100 words about your work experience (5-10 minutes) Teacher to correct the TL whilst students to stage 2.</a:t>
            </a:r>
            <a:br>
              <a:rPr lang="en-GB" baseline="0" dirty="0" smtClean="0"/>
            </a:br>
            <a:r>
              <a:rPr lang="en-GB" baseline="0" dirty="0" smtClean="0"/>
              <a:t>Stage 2:  Write in English a piece of 100 words about your work experience.  Bear in mind that the end goal is to write a similar piece in Spanish so try to have that in mind i.e. don’t make the sentences too long or complicated (15 minutes)</a:t>
            </a:r>
            <a:br>
              <a:rPr lang="en-GB" baseline="0" dirty="0" smtClean="0"/>
            </a:br>
            <a:r>
              <a:rPr lang="en-GB" baseline="0" dirty="0" smtClean="0"/>
              <a:t>Stage 3:  Get some feedback from your teacher on what you have produced.  S/he will help you ‘notice the gap’ between what you have produced in English and your current level of knowledge in Spanish.  S/he will help you to focus on some strategies to bridge the gap.  See next slide.</a:t>
            </a:r>
            <a:endParaRPr lang="fr-FR" dirty="0"/>
          </a:p>
        </p:txBody>
      </p:sp>
      <p:sp>
        <p:nvSpPr>
          <p:cNvPr id="4" name="Slide Number Placeholder 3"/>
          <p:cNvSpPr>
            <a:spLocks noGrp="1"/>
          </p:cNvSpPr>
          <p:nvPr>
            <p:ph type="sldNum" sz="quarter" idx="10"/>
          </p:nvPr>
        </p:nvSpPr>
        <p:spPr/>
        <p:txBody>
          <a:bodyPr/>
          <a:lstStyle/>
          <a:p>
            <a:fld id="{E3681938-D697-4681-B6EA-34CBE9FBB967}" type="slidenum">
              <a:rPr lang="fr-FR" smtClean="0">
                <a:solidFill>
                  <a:prstClr val="black"/>
                </a:solidFill>
              </a:rPr>
              <a:pPr/>
              <a:t>54</a:t>
            </a:fld>
            <a:endParaRPr lang="fr-FR">
              <a:solidFill>
                <a:prstClr val="black"/>
              </a:solidFill>
            </a:endParaRPr>
          </a:p>
        </p:txBody>
      </p:sp>
    </p:spTree>
    <p:extLst>
      <p:ext uri="{BB962C8B-B14F-4D97-AF65-F5344CB8AC3E}">
        <p14:creationId xmlns:p14="http://schemas.microsoft.com/office/powerpoint/2010/main" val="198527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Remind students what the strategies</a:t>
            </a:r>
            <a:r>
              <a:rPr lang="en-GB" baseline="0" dirty="0" smtClean="0"/>
              <a:t> were and point out how well they used them – give specific examples</a:t>
            </a:r>
            <a:br>
              <a:rPr lang="en-GB" baseline="0" dirty="0" smtClean="0"/>
            </a:br>
            <a:r>
              <a:rPr lang="en-GB" baseline="0" dirty="0" smtClean="0"/>
              <a:t/>
            </a:r>
            <a:br>
              <a:rPr lang="en-GB" baseline="0" dirty="0" smtClean="0"/>
            </a:br>
            <a:r>
              <a:rPr lang="en-GB" baseline="0" dirty="0" smtClean="0"/>
              <a:t>1) restructuring set phrase – Phoebe used ‘me </a:t>
            </a:r>
            <a:r>
              <a:rPr lang="en-GB" baseline="0" dirty="0" err="1" smtClean="0"/>
              <a:t>hacían</a:t>
            </a:r>
            <a:r>
              <a:rPr lang="en-GB" baseline="0" dirty="0" smtClean="0"/>
              <a:t> </a:t>
            </a:r>
            <a:r>
              <a:rPr lang="en-GB" baseline="0" dirty="0" err="1" smtClean="0"/>
              <a:t>reír</a:t>
            </a:r>
            <a:r>
              <a:rPr lang="en-GB" baseline="0" dirty="0" smtClean="0"/>
              <a:t>’ – they made me laugh, which was from media unit – me </a:t>
            </a:r>
            <a:r>
              <a:rPr lang="en-GB" baseline="0" dirty="0" err="1" smtClean="0"/>
              <a:t>hacen</a:t>
            </a:r>
            <a:r>
              <a:rPr lang="en-GB" baseline="0" dirty="0" smtClean="0"/>
              <a:t> </a:t>
            </a:r>
            <a:r>
              <a:rPr lang="en-GB" baseline="0" dirty="0" err="1" smtClean="0"/>
              <a:t>reír</a:t>
            </a:r>
            <a:r>
              <a:rPr lang="en-GB" baseline="0" dirty="0" smtClean="0"/>
              <a:t> from films</a:t>
            </a:r>
            <a:br>
              <a:rPr lang="en-GB" baseline="0" dirty="0" smtClean="0"/>
            </a:br>
            <a:r>
              <a:rPr lang="en-GB" baseline="0" dirty="0" smtClean="0"/>
              <a:t>2)  avoidance – instead of ‘I got lifts every day’ Ellis used ‘ </a:t>
            </a:r>
            <a:r>
              <a:rPr lang="en-GB" baseline="0" dirty="0" err="1" smtClean="0"/>
              <a:t>Iba</a:t>
            </a:r>
            <a:r>
              <a:rPr lang="en-GB" baseline="0" dirty="0" smtClean="0"/>
              <a:t> en </a:t>
            </a:r>
            <a:r>
              <a:rPr lang="en-GB" baseline="0" dirty="0" err="1" smtClean="0"/>
              <a:t>coche</a:t>
            </a:r>
            <a:r>
              <a:rPr lang="en-GB" baseline="0" dirty="0" smtClean="0"/>
              <a:t> </a:t>
            </a:r>
            <a:r>
              <a:rPr lang="en-GB" baseline="0" dirty="0" err="1" smtClean="0"/>
              <a:t>todos</a:t>
            </a:r>
            <a:r>
              <a:rPr lang="en-GB" baseline="0" dirty="0" smtClean="0"/>
              <a:t> los </a:t>
            </a:r>
            <a:r>
              <a:rPr lang="en-GB" baseline="0" dirty="0" err="1" smtClean="0"/>
              <a:t>días</a:t>
            </a:r>
            <a:r>
              <a:rPr lang="en-GB" baseline="0" dirty="0" smtClean="0"/>
              <a:t>’.</a:t>
            </a:r>
            <a:br>
              <a:rPr lang="en-GB" baseline="0" dirty="0" smtClean="0"/>
            </a:br>
            <a:r>
              <a:rPr lang="en-GB" baseline="0" dirty="0" smtClean="0"/>
              <a:t>3)  using set phrases – Lo </a:t>
            </a:r>
            <a:r>
              <a:rPr lang="en-GB" baseline="0" dirty="0" err="1" smtClean="0"/>
              <a:t>pasé</a:t>
            </a:r>
            <a:r>
              <a:rPr lang="en-GB" baseline="0" dirty="0" smtClean="0"/>
              <a:t> </a:t>
            </a:r>
            <a:r>
              <a:rPr lang="en-GB" baseline="0" dirty="0" err="1" smtClean="0"/>
              <a:t>bomba</a:t>
            </a:r>
            <a:r>
              <a:rPr lang="en-GB" baseline="0" dirty="0" smtClean="0"/>
              <a:t> used by lots of people</a:t>
            </a:r>
            <a:br>
              <a:rPr lang="en-GB" baseline="0" dirty="0" smtClean="0"/>
            </a:br>
            <a:r>
              <a:rPr lang="en-GB" baseline="0" dirty="0" smtClean="0"/>
              <a:t>4)  simplifying ideas – I was welcomed by the people </a:t>
            </a:r>
            <a:r>
              <a:rPr lang="en-GB" baseline="0" dirty="0" smtClean="0">
                <a:sym typeface="Wingdings" pitchFamily="2" charset="2"/>
              </a:rPr>
              <a:t> la </a:t>
            </a:r>
            <a:r>
              <a:rPr lang="en-GB" baseline="0" dirty="0" err="1" smtClean="0">
                <a:sym typeface="Wingdings" pitchFamily="2" charset="2"/>
              </a:rPr>
              <a:t>gente</a:t>
            </a:r>
            <a:r>
              <a:rPr lang="en-GB" baseline="0" dirty="0" smtClean="0">
                <a:sym typeface="Wingdings" pitchFamily="2" charset="2"/>
              </a:rPr>
              <a:t> era </a:t>
            </a:r>
            <a:r>
              <a:rPr lang="en-GB" baseline="0" dirty="0" err="1" smtClean="0">
                <a:sym typeface="Wingdings" pitchFamily="2" charset="2"/>
              </a:rPr>
              <a:t>muy</a:t>
            </a:r>
            <a:r>
              <a:rPr lang="en-GB" baseline="0" dirty="0" smtClean="0">
                <a:sym typeface="Wingdings" pitchFamily="2" charset="2"/>
              </a:rPr>
              <a:t> </a:t>
            </a:r>
            <a:r>
              <a:rPr lang="en-GB" baseline="0" dirty="0" err="1" smtClean="0">
                <a:sym typeface="Wingdings" pitchFamily="2" charset="2"/>
              </a:rPr>
              <a:t>simpática</a:t>
            </a:r>
            <a:r>
              <a:rPr lang="en-GB" baseline="0" dirty="0" smtClean="0">
                <a:sym typeface="Wingdings" pitchFamily="2" charset="2"/>
              </a:rPr>
              <a:t/>
            </a:r>
            <a:br>
              <a:rPr lang="en-GB" baseline="0" dirty="0" smtClean="0">
                <a:sym typeface="Wingdings" pitchFamily="2" charset="2"/>
              </a:rPr>
            </a:br>
            <a:r>
              <a:rPr lang="en-GB" baseline="0" dirty="0" smtClean="0">
                <a:sym typeface="Wingdings" pitchFamily="2" charset="2"/>
              </a:rPr>
              <a:t>5)  translation word for word – Ben I assisted in evaluating and developing software – era </a:t>
            </a:r>
            <a:r>
              <a:rPr lang="en-GB" baseline="0" dirty="0" err="1" smtClean="0">
                <a:sym typeface="Wingdings" pitchFamily="2" charset="2"/>
              </a:rPr>
              <a:t>asistente</a:t>
            </a:r>
            <a:r>
              <a:rPr lang="en-GB" baseline="0" dirty="0" smtClean="0">
                <a:sym typeface="Wingdings" pitchFamily="2" charset="2"/>
              </a:rPr>
              <a:t> de </a:t>
            </a:r>
            <a:r>
              <a:rPr lang="en-GB" baseline="0" dirty="0" err="1" smtClean="0">
                <a:sym typeface="Wingdings" pitchFamily="2" charset="2"/>
              </a:rPr>
              <a:t>pruebas</a:t>
            </a:r>
            <a:r>
              <a:rPr lang="en-GB" baseline="0" dirty="0" smtClean="0">
                <a:sym typeface="Wingdings" pitchFamily="2" charset="2"/>
              </a:rPr>
              <a:t> de </a:t>
            </a:r>
            <a:r>
              <a:rPr lang="en-GB" baseline="0" dirty="0" err="1" smtClean="0">
                <a:sym typeface="Wingdings" pitchFamily="2" charset="2"/>
              </a:rPr>
              <a:t>desarrollo</a:t>
            </a:r>
            <a:r>
              <a:rPr lang="en-GB" baseline="0" dirty="0" smtClean="0">
                <a:sym typeface="Wingdings" pitchFamily="2" charset="2"/>
              </a:rPr>
              <a:t> de software</a:t>
            </a:r>
            <a:endParaRPr lang="en-GB" dirty="0" smtClean="0"/>
          </a:p>
          <a:p>
            <a:endParaRPr lang="en-GB" dirty="0" smtClean="0"/>
          </a:p>
          <a:p>
            <a:endParaRPr lang="en-GB" dirty="0" smtClean="0"/>
          </a:p>
          <a:p>
            <a:r>
              <a:rPr lang="en-GB" dirty="0" smtClean="0"/>
              <a:t>Bridging</a:t>
            </a:r>
            <a:r>
              <a:rPr lang="en-GB" baseline="0" dirty="0" smtClean="0"/>
              <a:t> the gap strategies – display this while students are writing first TL draft.  </a:t>
            </a:r>
          </a:p>
          <a:p>
            <a:endParaRPr lang="en-GB" baseline="0" dirty="0" smtClean="0"/>
          </a:p>
          <a:p>
            <a:r>
              <a:rPr lang="en-GB" baseline="0" dirty="0" smtClean="0"/>
              <a:t>Use what you have in front of you – i.e. corrected TL brainstorm + English draft + Work Experience booklet + dictionary to write your first draft of 100 words in TL.</a:t>
            </a:r>
            <a:br>
              <a:rPr lang="en-GB" baseline="0" dirty="0" smtClean="0"/>
            </a:br>
            <a:r>
              <a:rPr lang="en-GB" baseline="0" dirty="0" smtClean="0"/>
              <a:t/>
            </a:r>
            <a:br>
              <a:rPr lang="en-GB" baseline="0" dirty="0" smtClean="0"/>
            </a:br>
            <a:r>
              <a:rPr lang="en-GB" baseline="0" dirty="0" smtClean="0"/>
              <a:t>Teacher to correct this overnight for Tuesday morning.    On fresh piece of A4 lined paper.</a:t>
            </a:r>
            <a:endParaRPr lang="fr-FR" dirty="0"/>
          </a:p>
        </p:txBody>
      </p:sp>
      <p:sp>
        <p:nvSpPr>
          <p:cNvPr id="4" name="Slide Number Placeholder 3"/>
          <p:cNvSpPr>
            <a:spLocks noGrp="1"/>
          </p:cNvSpPr>
          <p:nvPr>
            <p:ph type="sldNum" sz="quarter" idx="10"/>
          </p:nvPr>
        </p:nvSpPr>
        <p:spPr/>
        <p:txBody>
          <a:bodyPr/>
          <a:lstStyle/>
          <a:p>
            <a:fld id="{E3681938-D697-4681-B6EA-34CBE9FBB967}" type="slidenum">
              <a:rPr lang="fr-FR" smtClean="0">
                <a:solidFill>
                  <a:prstClr val="black"/>
                </a:solidFill>
              </a:rPr>
              <a:pPr/>
              <a:t>55</a:t>
            </a:fld>
            <a:endParaRPr lang="fr-FR">
              <a:solidFill>
                <a:prstClr val="black"/>
              </a:solidFill>
            </a:endParaRPr>
          </a:p>
        </p:txBody>
      </p:sp>
    </p:spTree>
    <p:extLst>
      <p:ext uri="{BB962C8B-B14F-4D97-AF65-F5344CB8AC3E}">
        <p14:creationId xmlns:p14="http://schemas.microsoft.com/office/powerpoint/2010/main" val="2846543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56</a:t>
            </a:fld>
            <a:endParaRPr lang="en-GB">
              <a:solidFill>
                <a:prstClr val="black"/>
              </a:solidFill>
            </a:endParaRPr>
          </a:p>
        </p:txBody>
      </p:sp>
    </p:spTree>
    <p:extLst>
      <p:ext uri="{BB962C8B-B14F-4D97-AF65-F5344CB8AC3E}">
        <p14:creationId xmlns:p14="http://schemas.microsoft.com/office/powerpoint/2010/main" val="11147550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57</a:t>
            </a:fld>
            <a:endParaRPr lang="en-GB">
              <a:solidFill>
                <a:prstClr val="black"/>
              </a:solidFill>
            </a:endParaRPr>
          </a:p>
        </p:txBody>
      </p:sp>
    </p:spTree>
    <p:extLst>
      <p:ext uri="{BB962C8B-B14F-4D97-AF65-F5344CB8AC3E}">
        <p14:creationId xmlns:p14="http://schemas.microsoft.com/office/powerpoint/2010/main" val="31399883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58</a:t>
            </a:fld>
            <a:endParaRPr lang="en-GB">
              <a:solidFill>
                <a:prstClr val="black"/>
              </a:solidFill>
            </a:endParaRPr>
          </a:p>
        </p:txBody>
      </p:sp>
    </p:spTree>
    <p:extLst>
      <p:ext uri="{BB962C8B-B14F-4D97-AF65-F5344CB8AC3E}">
        <p14:creationId xmlns:p14="http://schemas.microsoft.com/office/powerpoint/2010/main" val="793501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59</a:t>
            </a:fld>
            <a:endParaRPr lang="en-GB">
              <a:solidFill>
                <a:prstClr val="black"/>
              </a:solidFill>
            </a:endParaRPr>
          </a:p>
        </p:txBody>
      </p:sp>
    </p:spTree>
    <p:extLst>
      <p:ext uri="{BB962C8B-B14F-4D97-AF65-F5344CB8AC3E}">
        <p14:creationId xmlns:p14="http://schemas.microsoft.com/office/powerpoint/2010/main" val="1822097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60</a:t>
            </a:fld>
            <a:endParaRPr lang="en-GB">
              <a:solidFill>
                <a:prstClr val="black"/>
              </a:solidFill>
            </a:endParaRPr>
          </a:p>
        </p:txBody>
      </p:sp>
    </p:spTree>
    <p:extLst>
      <p:ext uri="{BB962C8B-B14F-4D97-AF65-F5344CB8AC3E}">
        <p14:creationId xmlns:p14="http://schemas.microsoft.com/office/powerpoint/2010/main" val="13516542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These are valid</a:t>
            </a:r>
            <a:r>
              <a:rPr lang="en-GB" baseline="0" dirty="0" smtClean="0"/>
              <a:t> principles for the development of speaking and writing, but we will apply them to speaking first.</a:t>
            </a:r>
            <a:br>
              <a:rPr lang="en-GB" baseline="0" dirty="0" smtClean="0"/>
            </a:br>
            <a:endParaRPr lang="en-GB" dirty="0"/>
          </a:p>
        </p:txBody>
      </p:sp>
      <p:sp>
        <p:nvSpPr>
          <p:cNvPr id="4" name="Slide Number Placeholder 3"/>
          <p:cNvSpPr>
            <a:spLocks noGrp="1"/>
          </p:cNvSpPr>
          <p:nvPr>
            <p:ph type="sldNum" sz="quarter" idx="10"/>
          </p:nvPr>
        </p:nvSpPr>
        <p:spPr/>
        <p:txBody>
          <a:bodyPr/>
          <a:lstStyle/>
          <a:p>
            <a:fld id="{20F757FC-30C2-43C0-8FAE-24A06694EFD9}" type="slidenum">
              <a:rPr lang="en-GB" smtClean="0"/>
              <a:t>62</a:t>
            </a:fld>
            <a:endParaRPr lang="en-GB"/>
          </a:p>
        </p:txBody>
      </p:sp>
    </p:spTree>
    <p:extLst>
      <p:ext uri="{BB962C8B-B14F-4D97-AF65-F5344CB8AC3E}">
        <p14:creationId xmlns:p14="http://schemas.microsoft.com/office/powerpoint/2010/main" val="38214616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00646C-63DC-478F-8CC9-573CB4871A24}" type="slidenum">
              <a:rPr lang="en-GB">
                <a:solidFill>
                  <a:prstClr val="black"/>
                </a:solidFill>
              </a:rPr>
              <a:pPr/>
              <a:t>66</a:t>
            </a:fld>
            <a:endParaRPr lang="en-GB">
              <a:solidFill>
                <a:prstClr val="black"/>
              </a:solidFill>
            </a:endParaRPr>
          </a:p>
        </p:txBody>
      </p:sp>
    </p:spTree>
    <p:extLst>
      <p:ext uri="{BB962C8B-B14F-4D97-AF65-F5344CB8AC3E}">
        <p14:creationId xmlns:p14="http://schemas.microsoft.com/office/powerpoint/2010/main" val="2543690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list</a:t>
            </a:r>
            <a:r>
              <a:rPr lang="en-GB" baseline="0" dirty="0" smtClean="0"/>
              <a:t> is from the pre-GCSE non-negotiables list</a:t>
            </a:r>
            <a:endParaRPr lang="en-GB" dirty="0"/>
          </a:p>
        </p:txBody>
      </p:sp>
      <p:sp>
        <p:nvSpPr>
          <p:cNvPr id="4" name="Slide Number Placeholder 3"/>
          <p:cNvSpPr>
            <a:spLocks noGrp="1"/>
          </p:cNvSpPr>
          <p:nvPr>
            <p:ph type="sldNum" sz="quarter" idx="10"/>
          </p:nvPr>
        </p:nvSpPr>
        <p:spPr/>
        <p:txBody>
          <a:bodyPr/>
          <a:lstStyle/>
          <a:p>
            <a:fld id="{20F757FC-30C2-43C0-8FAE-24A06694EFD9}" type="slidenum">
              <a:rPr lang="en-GB" smtClean="0"/>
              <a:t>8</a:t>
            </a:fld>
            <a:endParaRPr lang="en-GB"/>
          </a:p>
        </p:txBody>
      </p:sp>
    </p:spTree>
    <p:extLst>
      <p:ext uri="{BB962C8B-B14F-4D97-AF65-F5344CB8AC3E}">
        <p14:creationId xmlns:p14="http://schemas.microsoft.com/office/powerpoint/2010/main" val="15497087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41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BDA9DE1-47ED-4E8D-8C69-28E759292587}" type="slidenum">
              <a:rPr lang="en-US" altLang="en-US">
                <a:solidFill>
                  <a:prstClr val="black"/>
                </a:solidFill>
                <a:latin typeface="Calibri" panose="020F0502020204030204" pitchFamily="34" charset="0"/>
              </a:rPr>
              <a:pPr eaLnBrk="1" hangingPunct="1"/>
              <a:t>67</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23795103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Teach the key question</a:t>
            </a:r>
            <a:r>
              <a:rPr lang="en-GB" baseline="0" dirty="0" smtClean="0"/>
              <a:t> words with gestures.  See this video for suggested gestures.</a:t>
            </a:r>
            <a:endParaRPr lang="en-GB" dirty="0" smtClean="0"/>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hlinkClick r:id="rId3"/>
              </a:rPr>
              <a:t>http://www.youtube.com/watch?v=iqCvE258vY0</a:t>
            </a:r>
            <a:r>
              <a:rPr lang="en-GB" sz="1200" dirty="0" smtClean="0"/>
              <a:t> </a:t>
            </a:r>
          </a:p>
          <a:p>
            <a:endParaRPr lang="en-GB" dirty="0"/>
          </a:p>
        </p:txBody>
      </p:sp>
      <p:sp>
        <p:nvSpPr>
          <p:cNvPr id="4" name="Slide Number Placeholder 3"/>
          <p:cNvSpPr>
            <a:spLocks noGrp="1"/>
          </p:cNvSpPr>
          <p:nvPr>
            <p:ph type="sldNum" sz="quarter" idx="10"/>
          </p:nvPr>
        </p:nvSpPr>
        <p:spPr/>
        <p:txBody>
          <a:bodyPr/>
          <a:lstStyle/>
          <a:p>
            <a:fld id="{29C0A1D2-3F18-4D98-A699-CF0FF77F0E9C}" type="slidenum">
              <a:rPr lang="en-GB" smtClean="0">
                <a:solidFill>
                  <a:prstClr val="black"/>
                </a:solidFill>
              </a:rPr>
              <a:pPr/>
              <a:t>68</a:t>
            </a:fld>
            <a:endParaRPr lang="en-GB">
              <a:solidFill>
                <a:prstClr val="black"/>
              </a:solidFill>
            </a:endParaRPr>
          </a:p>
        </p:txBody>
      </p:sp>
    </p:spTree>
    <p:extLst>
      <p:ext uri="{BB962C8B-B14F-4D97-AF65-F5344CB8AC3E}">
        <p14:creationId xmlns:p14="http://schemas.microsoft.com/office/powerpoint/2010/main" val="6439884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D824501-3D4D-41FE-9A61-E15CA704CC9E}" type="slidenum">
              <a:rPr lang="en-GB" smtClean="0">
                <a:solidFill>
                  <a:prstClr val="black"/>
                </a:solidFill>
              </a:rPr>
              <a:pPr/>
              <a:t>69</a:t>
            </a:fld>
            <a:endParaRPr lang="en-GB">
              <a:solidFill>
                <a:prstClr val="black"/>
              </a:solidFill>
            </a:endParaRPr>
          </a:p>
        </p:txBody>
      </p:sp>
    </p:spTree>
    <p:extLst>
      <p:ext uri="{BB962C8B-B14F-4D97-AF65-F5344CB8AC3E}">
        <p14:creationId xmlns:p14="http://schemas.microsoft.com/office/powerpoint/2010/main" val="39061384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Recap</a:t>
            </a:r>
            <a:r>
              <a:rPr lang="en-GB" baseline="0" dirty="0" smtClean="0"/>
              <a:t> the Q words often.</a:t>
            </a:r>
            <a:endParaRPr lang="en-GB" sz="1200" dirty="0" smtClean="0"/>
          </a:p>
          <a:p>
            <a:endParaRPr lang="en-GB" dirty="0"/>
          </a:p>
        </p:txBody>
      </p:sp>
      <p:sp>
        <p:nvSpPr>
          <p:cNvPr id="4" name="Slide Number Placeholder 3"/>
          <p:cNvSpPr>
            <a:spLocks noGrp="1"/>
          </p:cNvSpPr>
          <p:nvPr>
            <p:ph type="sldNum" sz="quarter" idx="10"/>
          </p:nvPr>
        </p:nvSpPr>
        <p:spPr/>
        <p:txBody>
          <a:bodyPr/>
          <a:lstStyle/>
          <a:p>
            <a:fld id="{29C0A1D2-3F18-4D98-A699-CF0FF77F0E9C}" type="slidenum">
              <a:rPr lang="en-GB" smtClean="0">
                <a:solidFill>
                  <a:prstClr val="black"/>
                </a:solidFill>
              </a:rPr>
              <a:pPr/>
              <a:t>70</a:t>
            </a:fld>
            <a:endParaRPr lang="en-GB">
              <a:solidFill>
                <a:prstClr val="black"/>
              </a:solidFill>
            </a:endParaRPr>
          </a:p>
        </p:txBody>
      </p:sp>
    </p:spTree>
    <p:extLst>
      <p:ext uri="{BB962C8B-B14F-4D97-AF65-F5344CB8AC3E}">
        <p14:creationId xmlns:p14="http://schemas.microsoft.com/office/powerpoint/2010/main" val="18090370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41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BDA9DE1-47ED-4E8D-8C69-28E759292587}" type="slidenum">
              <a:rPr lang="en-US" altLang="en-US">
                <a:solidFill>
                  <a:prstClr val="black"/>
                </a:solidFill>
                <a:latin typeface="Calibri" panose="020F0502020204030204" pitchFamily="34" charset="0"/>
              </a:rPr>
              <a:pPr eaLnBrk="1" hangingPunct="1"/>
              <a:t>71</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8994587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00646C-63DC-478F-8CC9-573CB4871A24}" type="slidenum">
              <a:rPr lang="en-GB">
                <a:solidFill>
                  <a:prstClr val="black"/>
                </a:solidFill>
              </a:rPr>
              <a:pPr/>
              <a:t>73</a:t>
            </a:fld>
            <a:endParaRPr lang="en-GB">
              <a:solidFill>
                <a:prstClr val="black"/>
              </a:solidFill>
            </a:endParaRPr>
          </a:p>
        </p:txBody>
      </p:sp>
    </p:spTree>
    <p:extLst>
      <p:ext uri="{BB962C8B-B14F-4D97-AF65-F5344CB8AC3E}">
        <p14:creationId xmlns:p14="http://schemas.microsoft.com/office/powerpoint/2010/main" val="14129577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 Pronunciation</a:t>
            </a:r>
            <a:br>
              <a:rPr lang="en-GB" dirty="0" smtClean="0"/>
            </a:br>
            <a:r>
              <a:rPr lang="en-GB" dirty="0" smtClean="0"/>
              <a:t>2) Main</a:t>
            </a:r>
            <a:r>
              <a:rPr lang="en-GB" baseline="0" dirty="0" smtClean="0"/>
              <a:t> details</a:t>
            </a:r>
            <a:br>
              <a:rPr lang="en-GB" baseline="0" dirty="0" smtClean="0"/>
            </a:br>
            <a:r>
              <a:rPr lang="en-GB" baseline="0" dirty="0" smtClean="0"/>
              <a:t>3) Deduction of key vocabulary</a:t>
            </a:r>
            <a:br>
              <a:rPr lang="en-GB" baseline="0" dirty="0" smtClean="0"/>
            </a:br>
            <a:r>
              <a:rPr lang="en-GB" baseline="0" dirty="0" err="1" smtClean="0"/>
              <a:t>colina</a:t>
            </a:r>
            <a:r>
              <a:rPr lang="en-GB" baseline="0" dirty="0" smtClean="0"/>
              <a:t> – </a:t>
            </a:r>
            <a:r>
              <a:rPr lang="en-GB" baseline="0" dirty="0" err="1" smtClean="0"/>
              <a:t>siglo</a:t>
            </a:r>
            <a:r>
              <a:rPr lang="en-GB" baseline="0" dirty="0" smtClean="0"/>
              <a:t> - vistas</a:t>
            </a:r>
            <a:endParaRPr lang="en-GB" dirty="0"/>
          </a:p>
        </p:txBody>
      </p:sp>
      <p:sp>
        <p:nvSpPr>
          <p:cNvPr id="4" name="Slide Number Placeholder 3"/>
          <p:cNvSpPr>
            <a:spLocks noGrp="1"/>
          </p:cNvSpPr>
          <p:nvPr>
            <p:ph type="sldNum" sz="quarter" idx="10"/>
          </p:nvPr>
        </p:nvSpPr>
        <p:spPr/>
        <p:txBody>
          <a:bodyPr/>
          <a:lstStyle/>
          <a:p>
            <a:fld id="{9192EE5B-1085-4721-A1D0-FC983C272741}" type="slidenum">
              <a:rPr lang="en-GB" smtClean="0">
                <a:solidFill>
                  <a:prstClr val="black"/>
                </a:solidFill>
              </a:rPr>
              <a:pPr/>
              <a:t>74</a:t>
            </a:fld>
            <a:endParaRPr lang="en-GB">
              <a:solidFill>
                <a:prstClr val="black"/>
              </a:solidFill>
            </a:endParaRPr>
          </a:p>
        </p:txBody>
      </p:sp>
    </p:spTree>
    <p:extLst>
      <p:ext uri="{BB962C8B-B14F-4D97-AF65-F5344CB8AC3E}">
        <p14:creationId xmlns:p14="http://schemas.microsoft.com/office/powerpoint/2010/main" val="9792168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C74CA774-1DE4-4467-8868-4D51082CD8A6}" type="slidenum">
              <a:rPr lang="en-GB" altLang="en-US">
                <a:solidFill>
                  <a:prstClr val="black"/>
                </a:solidFill>
              </a:rPr>
              <a:pPr/>
              <a:t>75</a:t>
            </a:fld>
            <a:endParaRPr lang="en-GB" altLang="en-US">
              <a:solidFill>
                <a:prstClr val="black"/>
              </a:solidFill>
            </a:endParaRPr>
          </a:p>
        </p:txBody>
      </p:sp>
      <p:sp>
        <p:nvSpPr>
          <p:cNvPr id="51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mtClean="0"/>
              <a:t>This lesson aims to enable learners to practise asking questions about photos.  They start off with this slide and try to make as many questions as possible to ask you about the photo on slide 3.  (They haven’t seen the photo yet).  </a:t>
            </a:r>
          </a:p>
        </p:txBody>
      </p:sp>
    </p:spTree>
    <p:extLst>
      <p:ext uri="{BB962C8B-B14F-4D97-AF65-F5344CB8AC3E}">
        <p14:creationId xmlns:p14="http://schemas.microsoft.com/office/powerpoint/2010/main" val="39079819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should exploit</a:t>
            </a:r>
            <a:r>
              <a:rPr lang="en-GB" baseline="0" dirty="0" smtClean="0"/>
              <a:t> this sort of task for speaking and writing.</a:t>
            </a:r>
            <a:endParaRPr lang="en-GB" dirty="0"/>
          </a:p>
        </p:txBody>
      </p:sp>
      <p:sp>
        <p:nvSpPr>
          <p:cNvPr id="4" name="Slide Number Placeholder 3"/>
          <p:cNvSpPr>
            <a:spLocks noGrp="1"/>
          </p:cNvSpPr>
          <p:nvPr>
            <p:ph type="sldNum" sz="quarter" idx="10"/>
          </p:nvPr>
        </p:nvSpPr>
        <p:spPr/>
        <p:txBody>
          <a:bodyPr/>
          <a:lstStyle/>
          <a:p>
            <a:fld id="{0AF055C9-0D11-45E0-9E03-949C27EC300E}" type="slidenum">
              <a:rPr lang="en-GB" smtClean="0"/>
              <a:t>76</a:t>
            </a:fld>
            <a:endParaRPr lang="en-GB"/>
          </a:p>
        </p:txBody>
      </p:sp>
    </p:spTree>
    <p:extLst>
      <p:ext uri="{BB962C8B-B14F-4D97-AF65-F5344CB8AC3E}">
        <p14:creationId xmlns:p14="http://schemas.microsoft.com/office/powerpoint/2010/main" val="19733381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GB" sz="1200" kern="1200" baseline="0" dirty="0" smtClean="0">
              <a:solidFill>
                <a:schemeClr val="tx1"/>
              </a:solidFill>
              <a:effectLst/>
              <a:latin typeface="+mn-lt"/>
              <a:ea typeface="+mn-ea"/>
              <a:cs typeface="+mn-cs"/>
            </a:endParaRPr>
          </a:p>
          <a:p>
            <a:pPr marL="228600" indent="-228600">
              <a:buAutoNum type="arabicPeriod"/>
            </a:pP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77</a:t>
            </a:fld>
            <a:endParaRPr lang="en-GB">
              <a:solidFill>
                <a:prstClr val="black"/>
              </a:solidFill>
            </a:endParaRPr>
          </a:p>
        </p:txBody>
      </p:sp>
    </p:spTree>
    <p:extLst>
      <p:ext uri="{BB962C8B-B14F-4D97-AF65-F5344CB8AC3E}">
        <p14:creationId xmlns:p14="http://schemas.microsoft.com/office/powerpoint/2010/main" val="2001046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It is important for us to plan for opportunities to lead students to producing these and knowingly, too.  This is knowledge that lies within KS2 literacy, so we can add TL terminology (</a:t>
            </a:r>
            <a:r>
              <a:rPr lang="en-GB" sz="1200" b="0" i="0" u="none" strike="noStrike" kern="1200" baseline="0" dirty="0" err="1" smtClean="0">
                <a:solidFill>
                  <a:schemeClr val="tx1"/>
                </a:solidFill>
                <a:latin typeface="+mn-lt"/>
                <a:ea typeface="+mn-ea"/>
                <a:cs typeface="+mn-cs"/>
              </a:rPr>
              <a:t>oración</a:t>
            </a:r>
            <a:r>
              <a:rPr lang="en-GB" sz="1200" b="0" i="0" u="none" strike="noStrike" kern="1200" baseline="0" dirty="0" smtClean="0">
                <a:solidFill>
                  <a:schemeClr val="tx1"/>
                </a:solidFill>
                <a:latin typeface="+mn-lt"/>
                <a:ea typeface="+mn-ea"/>
                <a:cs typeface="+mn-cs"/>
              </a:rPr>
              <a:t> simple, </a:t>
            </a:r>
            <a:r>
              <a:rPr lang="en-GB" sz="1200" b="0" i="0" u="none" strike="noStrike" kern="1200" baseline="0" dirty="0" err="1" smtClean="0">
                <a:solidFill>
                  <a:schemeClr val="tx1"/>
                </a:solidFill>
                <a:latin typeface="+mn-lt"/>
                <a:ea typeface="+mn-ea"/>
                <a:cs typeface="+mn-cs"/>
              </a:rPr>
              <a:t>compuesta</a:t>
            </a:r>
            <a:r>
              <a:rPr lang="en-GB" sz="1200" b="0" i="0" u="none" strike="noStrike" kern="1200" baseline="0" dirty="0" smtClean="0">
                <a:solidFill>
                  <a:schemeClr val="tx1"/>
                </a:solidFill>
                <a:latin typeface="+mn-lt"/>
                <a:ea typeface="+mn-ea"/>
                <a:cs typeface="+mn-cs"/>
              </a:rPr>
              <a:t> y </a:t>
            </a:r>
            <a:r>
              <a:rPr lang="en-GB" sz="1200" b="0" i="0" u="none" strike="noStrike" kern="1200" baseline="0" dirty="0" err="1" smtClean="0">
                <a:solidFill>
                  <a:schemeClr val="tx1"/>
                </a:solidFill>
                <a:latin typeface="+mn-lt"/>
                <a:ea typeface="+mn-ea"/>
                <a:cs typeface="+mn-cs"/>
              </a:rPr>
              <a:t>compleja</a:t>
            </a:r>
            <a:r>
              <a:rPr lang="en-GB" sz="1200" b="0" i="0" u="none" strike="noStrike" kern="1200" baseline="0" dirty="0" smtClean="0">
                <a:solidFill>
                  <a:schemeClr val="tx1"/>
                </a:solidFill>
                <a:latin typeface="+mn-lt"/>
                <a:ea typeface="+mn-ea"/>
                <a:cs typeface="+mn-cs"/>
              </a:rPr>
              <a:t>) and then devise tasks to help students create them, in whatever topic we are working on.</a:t>
            </a:r>
            <a:br>
              <a:rPr lang="en-GB" sz="1200" b="0" i="0" u="none" strike="noStrike" kern="1200" baseline="0" dirty="0" smtClean="0">
                <a:solidFill>
                  <a:schemeClr val="tx1"/>
                </a:solidFill>
                <a:latin typeface="+mn-lt"/>
                <a:ea typeface="+mn-ea"/>
                <a:cs typeface="+mn-cs"/>
              </a:rPr>
            </a:br>
            <a:r>
              <a:rPr lang="en-GB" sz="1200" b="0" i="0" u="none" strike="noStrike" kern="1200" baseline="0" dirty="0" smtClean="0">
                <a:solidFill>
                  <a:schemeClr val="tx1"/>
                </a:solidFill>
                <a:latin typeface="+mn-lt"/>
                <a:ea typeface="+mn-ea"/>
                <a:cs typeface="+mn-cs"/>
              </a:rPr>
              <a:t/>
            </a:r>
            <a:br>
              <a:rPr lang="en-GB" sz="1200" b="0" i="0" u="none" strike="noStrike" kern="1200" baseline="0" dirty="0" smtClean="0">
                <a:solidFill>
                  <a:schemeClr val="tx1"/>
                </a:solidFill>
                <a:latin typeface="+mn-lt"/>
                <a:ea typeface="+mn-ea"/>
                <a:cs typeface="+mn-cs"/>
              </a:rPr>
            </a:br>
            <a:r>
              <a:rPr lang="en-GB" sz="1200" b="0" i="0" u="none" strike="noStrike" kern="1200" baseline="0" dirty="0" smtClean="0">
                <a:solidFill>
                  <a:schemeClr val="tx1"/>
                </a:solidFill>
                <a:latin typeface="+mn-lt"/>
                <a:ea typeface="+mn-ea"/>
                <a:cs typeface="+mn-cs"/>
              </a:rPr>
              <a:t>Clearly – we can also use reading activities to sensitise students to the sorts of sentences we are after, but it also works well to ask them to generate sentences where they need to think about meaning.</a:t>
            </a:r>
            <a:br>
              <a:rPr lang="en-GB" sz="1200" b="0" i="0" u="none" strike="noStrike" kern="1200" baseline="0" dirty="0" smtClean="0">
                <a:solidFill>
                  <a:schemeClr val="tx1"/>
                </a:solidFill>
                <a:latin typeface="+mn-lt"/>
                <a:ea typeface="+mn-ea"/>
                <a:cs typeface="+mn-cs"/>
              </a:rPr>
            </a:br>
            <a:r>
              <a:rPr lang="en-GB" sz="1200" b="0" i="0" u="none" strike="noStrike" kern="1200" baseline="0" dirty="0" smtClean="0">
                <a:solidFill>
                  <a:schemeClr val="tx1"/>
                </a:solidFill>
                <a:latin typeface="+mn-lt"/>
                <a:ea typeface="+mn-ea"/>
                <a:cs typeface="+mn-cs"/>
              </a:rPr>
              <a:t>The 13 word sentence they produce grows from simple – compound – complex.</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There are lots more variations on the essential idea of starting with a simple sentence and growing it, here in this list.  We don’t need to look at an example of each one, (we haven’t got time, in any case!) but it might be helpful to share a couple of activities that I adapt often and which word well with KS3 and KS4 classes.</a:t>
            </a:r>
          </a:p>
          <a:p>
            <a:pPr marL="171450" indent="-171450">
              <a:buFont typeface="Wingdings" panose="05000000000000000000" pitchFamily="2" charset="2"/>
              <a:buChar char="§"/>
            </a:pPr>
            <a:r>
              <a:rPr lang="en-GB" sz="1200" dirty="0" smtClean="0">
                <a:latin typeface="Arial" panose="020B0604020202020204" pitchFamily="34" charset="0"/>
                <a:cs typeface="Arial" panose="020B0604020202020204" pitchFamily="34" charset="0"/>
              </a:rPr>
              <a:t>Change one detail plenaries – give learners a statement and, using whiteboards for written version or orally, learners respond by changing a detail.  Make this more interesting by focusing the statements on a visual stimulus.</a:t>
            </a:r>
          </a:p>
          <a:p>
            <a:pPr marL="171450" indent="-171450">
              <a:buFont typeface="Wingdings" panose="05000000000000000000" pitchFamily="2" charset="2"/>
              <a:buChar char="§"/>
            </a:pPr>
            <a:r>
              <a:rPr lang="en-GB" sz="1200" dirty="0" smtClean="0">
                <a:latin typeface="Arial" panose="020B0604020202020204" pitchFamily="34" charset="0"/>
                <a:cs typeface="Arial" panose="020B0604020202020204" pitchFamily="34" charset="0"/>
              </a:rPr>
              <a:t>Grow the sentence – instead of changing a statement, add something to it.  There could be a list of options, or the task could be cumulative. This can be done as a ‘consequences’ style activity, folding over and passing writing on.</a:t>
            </a:r>
          </a:p>
          <a:p>
            <a:pPr marL="171450" indent="-171450">
              <a:buFont typeface="Wingdings" panose="05000000000000000000" pitchFamily="2" charset="2"/>
              <a:buChar char="§"/>
            </a:pPr>
            <a:r>
              <a:rPr lang="en-GB" sz="1200" dirty="0" smtClean="0">
                <a:latin typeface="Arial" panose="020B0604020202020204" pitchFamily="34" charset="0"/>
                <a:cs typeface="Arial" panose="020B0604020202020204" pitchFamily="34" charset="0"/>
              </a:rPr>
              <a:t>Target text – (the written equivalent of target talk) – pose a question and insist that answers have a set number of words (start with 7, 8 or 9). In subsequent rounds, set a minimum limit of 10,11,12.</a:t>
            </a:r>
          </a:p>
          <a:p>
            <a:pPr marL="171450" indent="-171450">
              <a:buFont typeface="Wingdings" panose="05000000000000000000" pitchFamily="2" charset="2"/>
              <a:buChar char="§"/>
            </a:pPr>
            <a:r>
              <a:rPr lang="en-GB" sz="1200" dirty="0" smtClean="0">
                <a:latin typeface="Arial" panose="020B0604020202020204" pitchFamily="34" charset="0"/>
                <a:cs typeface="Arial" panose="020B0604020202020204" pitchFamily="34" charset="0"/>
              </a:rPr>
              <a:t>Picture description - provide a visual stimulus and ask for three statements describing the picture: two should be true and one false.</a:t>
            </a:r>
          </a:p>
          <a:p>
            <a:pPr marL="171450" indent="-171450">
              <a:buFont typeface="Wingdings" panose="05000000000000000000" pitchFamily="2" charset="2"/>
              <a:buChar char="§"/>
            </a:pPr>
            <a:r>
              <a:rPr lang="en-GB" sz="1200" dirty="0" smtClean="0">
                <a:latin typeface="Arial" panose="020B0604020202020204" pitchFamily="34" charset="0"/>
                <a:cs typeface="Arial" panose="020B0604020202020204" pitchFamily="34" charset="0"/>
              </a:rPr>
              <a:t>Provide two pictures with some sentences / text describing one of them.  Students adapt these to describe the second picture.</a:t>
            </a:r>
          </a:p>
          <a:p>
            <a:pPr marL="171450" indent="-171450">
              <a:buFont typeface="Wingdings" panose="05000000000000000000" pitchFamily="2" charset="2"/>
              <a:buChar char="§"/>
            </a:pPr>
            <a:r>
              <a:rPr lang="en-GB" sz="1200" dirty="0" smtClean="0">
                <a:latin typeface="Arial" panose="020B0604020202020204" pitchFamily="34" charset="0"/>
                <a:cs typeface="Arial" panose="020B0604020202020204" pitchFamily="34" charset="0"/>
              </a:rPr>
              <a:t>Adaptation tasks – for example, give students this sentence: </a:t>
            </a:r>
            <a:r>
              <a:rPr lang="en-GB" sz="1200" b="1" dirty="0" smtClean="0">
                <a:latin typeface="Arial" panose="020B0604020202020204" pitchFamily="34" charset="0"/>
                <a:cs typeface="Arial" panose="020B0604020202020204" pitchFamily="34" charset="0"/>
              </a:rPr>
              <a:t>Je </a:t>
            </a:r>
            <a:r>
              <a:rPr lang="en-GB" sz="1200" b="1" dirty="0" err="1" smtClean="0">
                <a:latin typeface="Arial" panose="020B0604020202020204" pitchFamily="34" charset="0"/>
                <a:cs typeface="Arial" panose="020B0604020202020204" pitchFamily="34" charset="0"/>
              </a:rPr>
              <a:t>joue</a:t>
            </a:r>
            <a:r>
              <a:rPr lang="en-GB" sz="1200" b="1" dirty="0" smtClean="0">
                <a:latin typeface="Arial" panose="020B0604020202020204" pitchFamily="34" charset="0"/>
                <a:cs typeface="Arial" panose="020B0604020202020204" pitchFamily="34" charset="0"/>
              </a:rPr>
              <a:t> au football avec mon frère </a:t>
            </a:r>
            <a:r>
              <a:rPr lang="en-GB" sz="1200" dirty="0" smtClean="0">
                <a:latin typeface="Arial" panose="020B0604020202020204" pitchFamily="34" charset="0"/>
                <a:cs typeface="Arial" panose="020B0604020202020204" pitchFamily="34" charset="0"/>
              </a:rPr>
              <a:t>and the following instructions: </a:t>
            </a:r>
            <a:r>
              <a:rPr lang="en-GB" sz="1200" b="1" dirty="0" smtClean="0">
                <a:latin typeface="Arial" panose="020B0604020202020204" pitchFamily="34" charset="0"/>
                <a:cs typeface="Arial" panose="020B0604020202020204" pitchFamily="34" charset="0"/>
              </a:rPr>
              <a:t/>
            </a:r>
            <a:br>
              <a:rPr lang="en-GB" sz="1200" b="1" dirty="0" smtClean="0">
                <a:latin typeface="Arial" panose="020B0604020202020204" pitchFamily="34" charset="0"/>
                <a:cs typeface="Arial" panose="020B0604020202020204" pitchFamily="34" charset="0"/>
              </a:rPr>
            </a:br>
            <a:r>
              <a:rPr lang="en-GB" sz="1200" dirty="0" smtClean="0">
                <a:latin typeface="Arial" panose="020B0604020202020204" pitchFamily="34" charset="0"/>
                <a:cs typeface="Arial" panose="020B0604020202020204" pitchFamily="34" charset="0"/>
              </a:rPr>
              <a:t>change the subject (je)</a:t>
            </a:r>
            <a:br>
              <a:rPr lang="en-GB" sz="1200" dirty="0" smtClean="0">
                <a:latin typeface="Arial" panose="020B0604020202020204" pitchFamily="34" charset="0"/>
                <a:cs typeface="Arial" panose="020B0604020202020204" pitchFamily="34" charset="0"/>
              </a:rPr>
            </a:br>
            <a:r>
              <a:rPr lang="en-GB" sz="1200" dirty="0" smtClean="0">
                <a:latin typeface="Arial" panose="020B0604020202020204" pitchFamily="34" charset="0"/>
                <a:cs typeface="Arial" panose="020B0604020202020204" pitchFamily="34" charset="0"/>
              </a:rPr>
              <a:t>change the sport</a:t>
            </a:r>
            <a:br>
              <a:rPr lang="en-GB" sz="1200" dirty="0" smtClean="0">
                <a:latin typeface="Arial" panose="020B0604020202020204" pitchFamily="34" charset="0"/>
                <a:cs typeface="Arial" panose="020B0604020202020204" pitchFamily="34" charset="0"/>
              </a:rPr>
            </a:br>
            <a:r>
              <a:rPr lang="en-GB" sz="1200" dirty="0" smtClean="0">
                <a:latin typeface="Arial" panose="020B0604020202020204" pitchFamily="34" charset="0"/>
                <a:cs typeface="Arial" panose="020B0604020202020204" pitchFamily="34" charset="0"/>
              </a:rPr>
              <a:t>put “mon frère” in the plural</a:t>
            </a:r>
            <a:br>
              <a:rPr lang="en-GB" sz="1200" dirty="0" smtClean="0">
                <a:latin typeface="Arial" panose="020B0604020202020204" pitchFamily="34" charset="0"/>
                <a:cs typeface="Arial" panose="020B0604020202020204" pitchFamily="34" charset="0"/>
              </a:rPr>
            </a:br>
            <a:r>
              <a:rPr lang="en-GB" sz="1200" dirty="0" smtClean="0">
                <a:latin typeface="Arial" panose="020B0604020202020204" pitchFamily="34" charset="0"/>
                <a:cs typeface="Arial" panose="020B0604020202020204" pitchFamily="34" charset="0"/>
              </a:rPr>
              <a:t>add one adjective</a:t>
            </a:r>
            <a:br>
              <a:rPr lang="en-GB" sz="1200" dirty="0" smtClean="0">
                <a:latin typeface="Arial" panose="020B0604020202020204" pitchFamily="34" charset="0"/>
                <a:cs typeface="Arial" panose="020B0604020202020204" pitchFamily="34" charset="0"/>
              </a:rPr>
            </a:br>
            <a:r>
              <a:rPr lang="en-GB" sz="1200" dirty="0" smtClean="0">
                <a:latin typeface="Arial" panose="020B0604020202020204" pitchFamily="34" charset="0"/>
                <a:cs typeface="Arial" panose="020B0604020202020204" pitchFamily="34" charset="0"/>
              </a:rPr>
              <a:t>add one time expression</a:t>
            </a:r>
            <a:br>
              <a:rPr lang="en-GB" sz="1200" dirty="0" smtClean="0">
                <a:latin typeface="Arial" panose="020B0604020202020204" pitchFamily="34" charset="0"/>
                <a:cs typeface="Arial" panose="020B0604020202020204" pitchFamily="34" charset="0"/>
              </a:rPr>
            </a:br>
            <a:r>
              <a:rPr lang="en-GB" sz="1200" dirty="0" smtClean="0">
                <a:latin typeface="Arial" panose="020B0604020202020204" pitchFamily="34" charset="0"/>
                <a:cs typeface="Arial" panose="020B0604020202020204" pitchFamily="34" charset="0"/>
              </a:rPr>
              <a:t>add 5 words or more to the sentence, making sure that it still makes sense at the end! </a:t>
            </a:r>
            <a:br>
              <a:rPr lang="en-GB" sz="1200" dirty="0" smtClean="0">
                <a:latin typeface="Arial" panose="020B0604020202020204" pitchFamily="34" charset="0"/>
                <a:cs typeface="Arial" panose="020B0604020202020204" pitchFamily="34" charset="0"/>
              </a:rPr>
            </a:br>
            <a:r>
              <a:rPr lang="en-GB" sz="1200" dirty="0" smtClean="0">
                <a:latin typeface="Arial" panose="020B0604020202020204" pitchFamily="34" charset="0"/>
                <a:cs typeface="Arial" panose="020B0604020202020204" pitchFamily="34" charset="0"/>
              </a:rPr>
              <a:t>Now think of one sentence yourself and give it to your partner for them to do the same exercise!</a:t>
            </a:r>
          </a:p>
          <a:p>
            <a:pPr marL="171450" indent="-171450">
              <a:buFont typeface="Wingdings" panose="05000000000000000000" pitchFamily="2" charset="2"/>
              <a:buChar char="§"/>
            </a:pPr>
            <a:r>
              <a:rPr lang="en-GB" sz="1200" dirty="0" smtClean="0">
                <a:latin typeface="Arial" panose="020B0604020202020204" pitchFamily="34" charset="0"/>
                <a:cs typeface="Arial" panose="020B0604020202020204" pitchFamily="34" charset="0"/>
              </a:rPr>
              <a:t>Pyramids – visual way to model and practise creating longer sentences for both speaking and writing.</a:t>
            </a:r>
          </a:p>
          <a:p>
            <a:pPr marL="171450" indent="-171450">
              <a:buFont typeface="Wingdings" panose="05000000000000000000" pitchFamily="2" charset="2"/>
              <a:buChar char="§"/>
            </a:pPr>
            <a:r>
              <a:rPr lang="en-GB" sz="1200" dirty="0" smtClean="0">
                <a:latin typeface="Arial" panose="020B0604020202020204" pitchFamily="34" charset="0"/>
                <a:cs typeface="Arial" panose="020B0604020202020204" pitchFamily="34" charset="0"/>
              </a:rPr>
              <a:t>Mastermind – essential idea is for teacher or student to create a sentence and write it down (from the grid of options you’ve designed).  Learners create sentences in turn orally, trying to match the mastermind sentence.  Each time feedback is given, indicating how many of the 3 sentence segments are right.  </a:t>
            </a:r>
          </a:p>
          <a:p>
            <a:pPr marL="171450" indent="-171450">
              <a:buFont typeface="Wingdings" panose="05000000000000000000" pitchFamily="2" charset="2"/>
              <a:buChar char="§"/>
            </a:pPr>
            <a:r>
              <a:rPr lang="en-GB" sz="1200" dirty="0" err="1" smtClean="0">
                <a:latin typeface="Arial" panose="020B0604020202020204" pitchFamily="34" charset="0"/>
                <a:cs typeface="Arial" panose="020B0604020202020204" pitchFamily="34" charset="0"/>
              </a:rPr>
              <a:t>Wordle</a:t>
            </a:r>
            <a:r>
              <a:rPr lang="en-GB" sz="1200" dirty="0" smtClean="0">
                <a:latin typeface="Arial" panose="020B0604020202020204" pitchFamily="34" charset="0"/>
                <a:cs typeface="Arial" panose="020B0604020202020204" pitchFamily="34" charset="0"/>
              </a:rPr>
              <a:t>, </a:t>
            </a:r>
            <a:r>
              <a:rPr lang="en-GB" sz="1200" dirty="0" err="1" smtClean="0">
                <a:latin typeface="Arial" panose="020B0604020202020204" pitchFamily="34" charset="0"/>
                <a:cs typeface="Arial" panose="020B0604020202020204" pitchFamily="34" charset="0"/>
              </a:rPr>
              <a:t>Tagxedo</a:t>
            </a:r>
            <a:r>
              <a:rPr lang="en-GB" sz="1200" dirty="0" smtClean="0">
                <a:latin typeface="Arial" panose="020B0604020202020204" pitchFamily="34" charset="0"/>
                <a:cs typeface="Arial" panose="020B0604020202020204" pitchFamily="34" charset="0"/>
              </a:rPr>
              <a:t> etc. – use these tools to display words jumbled.  Students sort into categories and then use them to form sentences.</a:t>
            </a:r>
          </a:p>
          <a:p>
            <a:endParaRPr lang="en-GB" dirty="0"/>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4981974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GB" sz="1200" kern="1200" baseline="0" dirty="0" smtClean="0">
              <a:solidFill>
                <a:schemeClr val="tx1"/>
              </a:solidFill>
              <a:effectLst/>
              <a:latin typeface="+mn-lt"/>
              <a:ea typeface="+mn-ea"/>
              <a:cs typeface="+mn-cs"/>
            </a:endParaRPr>
          </a:p>
          <a:p>
            <a:pPr marL="228600" indent="-228600">
              <a:buAutoNum type="arabicPeriod"/>
            </a:pP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78</a:t>
            </a:fld>
            <a:endParaRPr lang="en-GB">
              <a:solidFill>
                <a:prstClr val="black"/>
              </a:solidFill>
            </a:endParaRPr>
          </a:p>
        </p:txBody>
      </p:sp>
    </p:spTree>
    <p:extLst>
      <p:ext uri="{BB962C8B-B14F-4D97-AF65-F5344CB8AC3E}">
        <p14:creationId xmlns:p14="http://schemas.microsoft.com/office/powerpoint/2010/main" val="11861027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Here we</a:t>
            </a:r>
            <a:r>
              <a:rPr lang="en-GB" sz="1200" kern="1200" baseline="0" dirty="0" smtClean="0">
                <a:solidFill>
                  <a:schemeClr val="tx1"/>
                </a:solidFill>
                <a:effectLst/>
                <a:latin typeface="+mn-lt"/>
                <a:ea typeface="+mn-ea"/>
                <a:cs typeface="+mn-cs"/>
              </a:rPr>
              <a:t> need to keep in mind that the ability to do this is first and foremost about the speed and accuracy of understanding.</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Students can only respond readily, without hesitation and appropriately if they are able to work out at great speed what is being asked of them.</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This requires a lot of practice of language that has already been presented, listened to once or twice, read about and even written about.</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These sorts of classroom tasks alone won’t enable students to progress to the speed of decoding and ease of response that they and we would like them to achieve.</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No magic here… we just have to give lots of opportunities where they are in the position where this is required of them.</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Best possible set up in the classroom is pair work.</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There are many different types of task / format that we can use.</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Key to these is the element of unpredictability.  Just a twist on many activities students already do can increase the extent to which they have to respond spontaneously in the moment.</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E.g. not answer questions in order but getting students to rotate their questions does an awful lot to reduce the predictability of our speaking tasks.</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If we start from the very beginning, day 1, we can use several routine activities to ensure that students become a source of speaking input (and therefore listening and understanding stimulus) for each other.</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84</a:t>
            </a:fld>
            <a:endParaRPr lang="en-GB">
              <a:solidFill>
                <a:prstClr val="black"/>
              </a:solidFill>
            </a:endParaRPr>
          </a:p>
        </p:txBody>
      </p:sp>
    </p:spTree>
    <p:extLst>
      <p:ext uri="{BB962C8B-B14F-4D97-AF65-F5344CB8AC3E}">
        <p14:creationId xmlns:p14="http://schemas.microsoft.com/office/powerpoint/2010/main" val="571820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85</a:t>
            </a:fld>
            <a:endParaRPr lang="en-GB">
              <a:solidFill>
                <a:prstClr val="black"/>
              </a:solidFill>
            </a:endParaRPr>
          </a:p>
        </p:txBody>
      </p:sp>
    </p:spTree>
    <p:extLst>
      <p:ext uri="{BB962C8B-B14F-4D97-AF65-F5344CB8AC3E}">
        <p14:creationId xmlns:p14="http://schemas.microsoft.com/office/powerpoint/2010/main" val="3565098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 Draw from the sound what you think it is</a:t>
            </a:r>
            <a:br>
              <a:rPr lang="en-GB" dirty="0" smtClean="0"/>
            </a:br>
            <a:r>
              <a:rPr lang="en-GB" dirty="0" smtClean="0"/>
              <a:t>2 Confirm from the written word (allow</a:t>
            </a:r>
            <a:r>
              <a:rPr lang="en-GB" baseline="0" dirty="0" smtClean="0"/>
              <a:t> time to change mind/picture)</a:t>
            </a:r>
          </a:p>
          <a:p>
            <a:r>
              <a:rPr lang="en-GB" baseline="0" dirty="0" smtClean="0"/>
              <a:t>3 Show the pictures (learners change their pictures to reflect the meaning, if they got any wrong)</a:t>
            </a:r>
          </a:p>
          <a:p>
            <a:endParaRPr lang="en-GB" baseline="0" dirty="0" smtClean="0"/>
          </a:p>
          <a:p>
            <a:r>
              <a:rPr lang="en-GB" baseline="0" dirty="0" smtClean="0"/>
              <a:t>From here:</a:t>
            </a:r>
          </a:p>
          <a:p>
            <a:r>
              <a:rPr lang="en-GB" baseline="0" dirty="0" smtClean="0"/>
              <a:t>1 speed listening</a:t>
            </a:r>
            <a:br>
              <a:rPr lang="en-GB" baseline="0" dirty="0" smtClean="0"/>
            </a:br>
            <a:r>
              <a:rPr lang="en-GB" baseline="0" dirty="0" smtClean="0"/>
              <a:t>2 taboo</a:t>
            </a:r>
            <a:br>
              <a:rPr lang="en-GB" baseline="0" dirty="0" smtClean="0"/>
            </a:br>
            <a:r>
              <a:rPr lang="en-GB" baseline="0" dirty="0" smtClean="0"/>
              <a:t>3 Q &amp; A (i.e. put all the cards together – each learner picks 3)  </a:t>
            </a:r>
            <a:r>
              <a:rPr lang="en-GB" baseline="0" dirty="0" err="1" smtClean="0"/>
              <a:t>Tienes</a:t>
            </a:r>
            <a:r>
              <a:rPr lang="en-GB" baseline="0" dirty="0" smtClean="0"/>
              <a:t> </a:t>
            </a:r>
            <a:r>
              <a:rPr lang="en-GB" baseline="0" dirty="0" err="1" smtClean="0"/>
              <a:t>una</a:t>
            </a:r>
            <a:r>
              <a:rPr lang="en-GB" baseline="0" dirty="0" smtClean="0"/>
              <a:t> </a:t>
            </a:r>
            <a:r>
              <a:rPr lang="en-GB" baseline="0" dirty="0" err="1" smtClean="0"/>
              <a:t>naranja</a:t>
            </a:r>
            <a:r>
              <a:rPr lang="en-GB" baseline="0" dirty="0" smtClean="0"/>
              <a:t> Si / No – make pairs this way.</a:t>
            </a:r>
            <a:r>
              <a:rPr lang="en-GB" baseline="0" dirty="0"/>
              <a:t> </a:t>
            </a:r>
            <a:r>
              <a:rPr lang="en-GB" baseline="0" dirty="0" smtClean="0"/>
              <a:t> Always have 3 x cards so have to pick up when you’ve got rid</a:t>
            </a:r>
          </a:p>
          <a:p>
            <a:r>
              <a:rPr lang="en-GB" baseline="0" dirty="0" smtClean="0"/>
              <a:t>4 Say as many things as you can about one of the items </a:t>
            </a:r>
          </a:p>
          <a:p>
            <a:r>
              <a:rPr lang="en-GB" baseline="0" dirty="0" smtClean="0"/>
              <a:t>5 Ask as many questions as you can about one of the items</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6658FE48-AF5F-4F2F-89D1-23778DF92E1E}" type="slidenum">
              <a:rPr lang="en-GB" smtClean="0">
                <a:solidFill>
                  <a:prstClr val="black"/>
                </a:solidFill>
              </a:rPr>
              <a:pPr/>
              <a:t>86</a:t>
            </a:fld>
            <a:endParaRPr lang="en-GB">
              <a:solidFill>
                <a:prstClr val="black"/>
              </a:solidFill>
            </a:endParaRPr>
          </a:p>
        </p:txBody>
      </p:sp>
    </p:spTree>
    <p:extLst>
      <p:ext uri="{BB962C8B-B14F-4D97-AF65-F5344CB8AC3E}">
        <p14:creationId xmlns:p14="http://schemas.microsoft.com/office/powerpoint/2010/main" val="2908027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88</a:t>
            </a:fld>
            <a:endParaRPr lang="en-GB">
              <a:solidFill>
                <a:prstClr val="black"/>
              </a:solidFill>
            </a:endParaRPr>
          </a:p>
        </p:txBody>
      </p:sp>
    </p:spTree>
    <p:extLst>
      <p:ext uri="{BB962C8B-B14F-4D97-AF65-F5344CB8AC3E}">
        <p14:creationId xmlns:p14="http://schemas.microsoft.com/office/powerpoint/2010/main" val="38256213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Another step along the way.</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Translation.</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There are many tasks that facilitate</a:t>
            </a:r>
            <a:r>
              <a:rPr lang="en-GB" sz="1200" kern="1200" baseline="0" dirty="0" smtClean="0">
                <a:solidFill>
                  <a:schemeClr val="tx1"/>
                </a:solidFill>
                <a:effectLst/>
                <a:latin typeface="+mn-lt"/>
                <a:ea typeface="+mn-ea"/>
                <a:cs typeface="+mn-cs"/>
              </a:rPr>
              <a:t> students doing this.</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90</a:t>
            </a:fld>
            <a:endParaRPr lang="en-GB">
              <a:solidFill>
                <a:prstClr val="black"/>
              </a:solidFill>
            </a:endParaRPr>
          </a:p>
        </p:txBody>
      </p:sp>
    </p:spTree>
    <p:extLst>
      <p:ext uri="{BB962C8B-B14F-4D97-AF65-F5344CB8AC3E}">
        <p14:creationId xmlns:p14="http://schemas.microsoft.com/office/powerpoint/2010/main" val="20059608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These would be cut up into individual cards for a short speaking line activity.  Learners ask and answer the questions and then move on to the next person.  Finally they can answer also for themselves.</a:t>
            </a:r>
            <a:endParaRPr lang="en-US" smtClean="0"/>
          </a:p>
          <a:p>
            <a:pPr eaLnBrk="1" hangingPunct="1">
              <a:spcBef>
                <a:spcPct val="0"/>
              </a:spcBef>
            </a:pPr>
            <a:endParaRPr lang="en-US" smtClean="0"/>
          </a:p>
        </p:txBody>
      </p:sp>
      <p:sp>
        <p:nvSpPr>
          <p:cNvPr id="15667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8D456D1-0487-40CF-BACA-396CC73414EF}" type="slidenum">
              <a:rPr lang="en-US">
                <a:solidFill>
                  <a:prstClr val="black"/>
                </a:solidFill>
                <a:latin typeface="Calibri" panose="020F0502020204030204" pitchFamily="34" charset="0"/>
              </a:rPr>
              <a:pPr eaLnBrk="1" hangingPunct="1"/>
              <a:t>92</a:t>
            </a:fld>
            <a:endParaRPr 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7580768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The Find</a:t>
            </a:r>
            <a:r>
              <a:rPr lang="en-GB" altLang="en-US" baseline="0" dirty="0" smtClean="0"/>
              <a:t> Someone Who task</a:t>
            </a:r>
            <a:r>
              <a:rPr lang="en-GB" altLang="en-US" dirty="0" smtClean="0"/>
              <a:t/>
            </a:r>
            <a:br>
              <a:rPr lang="en-GB" altLang="en-US" dirty="0" smtClean="0"/>
            </a:br>
            <a:r>
              <a:rPr lang="en-GB" altLang="en-US" dirty="0" smtClean="0"/>
              <a:t/>
            </a:r>
            <a:br>
              <a:rPr lang="en-GB" altLang="en-US" dirty="0" smtClean="0"/>
            </a:br>
            <a:r>
              <a:rPr lang="en-GB" altLang="en-US" dirty="0" smtClean="0"/>
              <a:t>If you want to simplify this, just leave out question 4, which is the most different/new of them all.</a:t>
            </a:r>
            <a:endParaRPr lang="en-US" altLang="en-US" dirty="0" smtClean="0"/>
          </a:p>
        </p:txBody>
      </p:sp>
      <p:sp>
        <p:nvSpPr>
          <p:cNvPr id="512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5F089E7-33FA-42D0-B574-1BB6255086B4}" type="slidenum">
              <a:rPr lang="en-US" altLang="en-US">
                <a:solidFill>
                  <a:prstClr val="black"/>
                </a:solidFill>
                <a:latin typeface="Calibri" panose="020F0502020204030204" pitchFamily="34" charset="0"/>
              </a:rPr>
              <a:pPr eaLnBrk="1" hangingPunct="1"/>
              <a:t>94</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9877763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To speak for longer and better students need:</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 to</a:t>
            </a:r>
            <a:r>
              <a:rPr lang="en-GB" sz="1200" kern="1200" baseline="0" dirty="0" smtClean="0">
                <a:solidFill>
                  <a:schemeClr val="tx1"/>
                </a:solidFill>
                <a:effectLst/>
                <a:latin typeface="+mn-lt"/>
                <a:ea typeface="+mn-ea"/>
                <a:cs typeface="+mn-cs"/>
              </a:rPr>
              <a:t> have criteria (how long is long enough?  What language / content should go into their answers?)</a:t>
            </a:r>
          </a:p>
          <a:p>
            <a:r>
              <a:rPr lang="en-GB" sz="1200" kern="1200" baseline="0" dirty="0" smtClean="0">
                <a:solidFill>
                  <a:schemeClr val="tx1"/>
                </a:solidFill>
                <a:effectLst/>
                <a:latin typeface="+mn-lt"/>
                <a:ea typeface="+mn-ea"/>
                <a:cs typeface="+mn-cs"/>
              </a:rPr>
              <a:t> - to have opportunities to practise </a:t>
            </a:r>
          </a:p>
          <a:p>
            <a:r>
              <a:rPr lang="en-GB" sz="1200" kern="1200" baseline="0" dirty="0" smtClean="0">
                <a:solidFill>
                  <a:schemeClr val="tx1"/>
                </a:solidFill>
                <a:effectLst/>
                <a:latin typeface="+mn-lt"/>
                <a:ea typeface="+mn-ea"/>
                <a:cs typeface="+mn-cs"/>
              </a:rPr>
              <a:t> - to get feedback on how well they’re doing</a:t>
            </a:r>
          </a:p>
          <a:p>
            <a:r>
              <a:rPr lang="en-GB" sz="1200" kern="1200" baseline="0" dirty="0" smtClean="0">
                <a:solidFill>
                  <a:schemeClr val="tx1"/>
                </a:solidFill>
                <a:effectLst/>
                <a:latin typeface="+mn-lt"/>
                <a:ea typeface="+mn-ea"/>
                <a:cs typeface="+mn-cs"/>
              </a:rPr>
              <a:t> - to know what to improve</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We can achieve this by:</a:t>
            </a:r>
          </a:p>
          <a:p>
            <a:r>
              <a:rPr lang="en-GB" sz="1200" kern="1200" baseline="0" dirty="0" smtClean="0">
                <a:solidFill>
                  <a:schemeClr val="tx1"/>
                </a:solidFill>
                <a:effectLst/>
                <a:latin typeface="+mn-lt"/>
                <a:ea typeface="+mn-ea"/>
                <a:cs typeface="+mn-cs"/>
              </a:rPr>
              <a:t> - modelling</a:t>
            </a:r>
          </a:p>
          <a:p>
            <a:r>
              <a:rPr lang="en-GB" sz="1200" kern="1200" baseline="0" dirty="0" smtClean="0">
                <a:solidFill>
                  <a:schemeClr val="tx1"/>
                </a:solidFill>
                <a:effectLst/>
                <a:latin typeface="+mn-lt"/>
                <a:ea typeface="+mn-ea"/>
                <a:cs typeface="+mn-cs"/>
              </a:rPr>
              <a:t> - giving them criteria to work to</a:t>
            </a:r>
          </a:p>
          <a:p>
            <a:r>
              <a:rPr lang="en-GB" sz="1200" kern="1200" baseline="0" dirty="0" smtClean="0">
                <a:solidFill>
                  <a:schemeClr val="tx1"/>
                </a:solidFill>
                <a:effectLst/>
                <a:latin typeface="+mn-lt"/>
                <a:ea typeface="+mn-ea"/>
                <a:cs typeface="+mn-cs"/>
              </a:rPr>
              <a:t> - allowing them to try it out</a:t>
            </a:r>
          </a:p>
          <a:p>
            <a:r>
              <a:rPr lang="en-GB" sz="1200" kern="1200" baseline="0" dirty="0" smtClean="0">
                <a:solidFill>
                  <a:schemeClr val="tx1"/>
                </a:solidFill>
                <a:effectLst/>
                <a:latin typeface="+mn-lt"/>
                <a:ea typeface="+mn-ea"/>
                <a:cs typeface="+mn-cs"/>
              </a:rPr>
              <a:t> - equipping students to evaluate each other’s speaking and feed back </a:t>
            </a:r>
            <a:br>
              <a:rPr lang="en-GB" sz="1200" kern="1200" baseline="0" dirty="0" smtClean="0">
                <a:solidFill>
                  <a:schemeClr val="tx1"/>
                </a:solidFill>
                <a:effectLst/>
                <a:latin typeface="+mn-lt"/>
                <a:ea typeface="+mn-ea"/>
                <a:cs typeface="+mn-cs"/>
              </a:rPr>
            </a:b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95</a:t>
            </a:fld>
            <a:endParaRPr lang="en-GB">
              <a:solidFill>
                <a:prstClr val="black"/>
              </a:solidFill>
            </a:endParaRPr>
          </a:p>
        </p:txBody>
      </p:sp>
    </p:spTree>
    <p:extLst>
      <p:ext uri="{BB962C8B-B14F-4D97-AF65-F5344CB8AC3E}">
        <p14:creationId xmlns:p14="http://schemas.microsoft.com/office/powerpoint/2010/main" val="24541461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Links – sequencers, time phrases, and, or, but, also, for example, fortunately, unfortunately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Opinions</a:t>
            </a:r>
            <a:r>
              <a:rPr lang="en-GB" sz="1200" kern="1200" baseline="0" dirty="0" smtClean="0">
                <a:solidFill>
                  <a:schemeClr val="tx1"/>
                </a:solidFill>
                <a:effectLst/>
                <a:latin typeface="+mn-lt"/>
                <a:ea typeface="+mn-ea"/>
                <a:cs typeface="+mn-cs"/>
              </a:rPr>
              <a:t> and reasons – all usual things (including more elaborate forms of because)</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Variety of structures – includes other persons of the verbs, phrases + infinitive, verbs + infinitive (different in each language)</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Extended sentences – basically, complex sentences with subordinate clauses using particular conjunctions (although, whilst) and also things like balancing an argument (on one hand.. On the other hand, one advantage, another advantage, but a disadvantage, past/present contrasts – I used to do … but now…, </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Interesting vocab – topic specific vocab that shouts ‘juicy’ at you because it’s not the typical, minimum expected, because it’s not a cognate, because it’s not a literally-translatable phrase </a:t>
            </a:r>
            <a:r>
              <a:rPr lang="en-GB" sz="1200" kern="1200" baseline="0" dirty="0" err="1" smtClean="0">
                <a:solidFill>
                  <a:schemeClr val="tx1"/>
                </a:solidFill>
                <a:effectLst/>
                <a:latin typeface="+mn-lt"/>
                <a:ea typeface="+mn-ea"/>
                <a:cs typeface="+mn-cs"/>
              </a:rPr>
              <a:t>etc</a:t>
            </a:r>
            <a:r>
              <a:rPr lang="en-GB" sz="1200" kern="1200" baseline="0" dirty="0" smtClean="0">
                <a:solidFill>
                  <a:schemeClr val="tx1"/>
                </a:solidFill>
                <a:effectLst/>
                <a:latin typeface="+mn-lt"/>
                <a:ea typeface="+mn-ea"/>
                <a:cs typeface="+mn-cs"/>
              </a:rPr>
              <a:t>…</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Tenses – no explanation needed.</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NB: Complex language is defined by Edexcel as anything that is on the Higher Grammar list, so… in French that means:</a:t>
            </a:r>
          </a:p>
          <a:p>
            <a:endParaRPr lang="en-GB" sz="1200" kern="1200" baseline="0" dirty="0" smtClean="0">
              <a:solidFill>
                <a:schemeClr val="tx1"/>
              </a:solidFill>
              <a:effectLst/>
              <a:latin typeface="+mn-lt"/>
              <a:ea typeface="+mn-ea"/>
              <a:cs typeface="+mn-cs"/>
            </a:endParaRPr>
          </a:p>
          <a:p>
            <a:r>
              <a:rPr lang="en-GB" sz="1200" b="1" i="0" u="none" strike="noStrike" kern="1200" baseline="0" dirty="0" smtClean="0">
                <a:solidFill>
                  <a:schemeClr val="tx1"/>
                </a:solidFill>
                <a:latin typeface="+mn-lt"/>
                <a:ea typeface="+mn-ea"/>
                <a:cs typeface="+mn-cs"/>
              </a:rPr>
              <a:t>Adjectives: </a:t>
            </a:r>
            <a:r>
              <a:rPr lang="en-GB" sz="1200" b="0" i="0" u="none" strike="noStrike" kern="1200" baseline="0" dirty="0" smtClean="0">
                <a:solidFill>
                  <a:schemeClr val="tx1"/>
                </a:solidFill>
                <a:latin typeface="+mn-lt"/>
                <a:ea typeface="+mn-ea"/>
                <a:cs typeface="+mn-cs"/>
              </a:rPr>
              <a:t> comparative and superlative, including </a:t>
            </a:r>
            <a:r>
              <a:rPr lang="en-GB" sz="1200" b="0" i="1" u="none" strike="noStrike" kern="1200" baseline="0" dirty="0" err="1" smtClean="0">
                <a:solidFill>
                  <a:schemeClr val="tx1"/>
                </a:solidFill>
                <a:latin typeface="+mn-lt"/>
                <a:ea typeface="+mn-ea"/>
                <a:cs typeface="+mn-cs"/>
              </a:rPr>
              <a:t>meilleur</a:t>
            </a:r>
            <a:r>
              <a:rPr lang="en-GB" sz="1200" b="0" i="0" u="none" strike="noStrike" kern="1200" baseline="0" dirty="0" smtClean="0">
                <a:solidFill>
                  <a:schemeClr val="tx1"/>
                </a:solidFill>
                <a:latin typeface="+mn-lt"/>
                <a:ea typeface="+mn-ea"/>
                <a:cs typeface="+mn-cs"/>
              </a:rPr>
              <a:t>, </a:t>
            </a:r>
            <a:r>
              <a:rPr lang="en-GB" sz="1200" b="0" i="1" u="none" strike="noStrike" kern="1200" baseline="0" dirty="0" err="1" smtClean="0">
                <a:solidFill>
                  <a:schemeClr val="tx1"/>
                </a:solidFill>
                <a:latin typeface="+mn-lt"/>
                <a:ea typeface="+mn-ea"/>
                <a:cs typeface="+mn-cs"/>
              </a:rPr>
              <a:t>pire</a:t>
            </a:r>
            <a:endParaRPr lang="en-GB" sz="1200" b="0" i="1"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Adverbs: </a:t>
            </a:r>
            <a:r>
              <a:rPr lang="en-GB" sz="1200" b="0" i="0" u="none" strike="noStrike" kern="1200" baseline="0" dirty="0" smtClean="0">
                <a:solidFill>
                  <a:schemeClr val="tx1"/>
                </a:solidFill>
                <a:latin typeface="+mn-lt"/>
                <a:ea typeface="+mn-ea"/>
                <a:cs typeface="+mn-cs"/>
              </a:rPr>
              <a:t> comparative and superlative, including </a:t>
            </a:r>
            <a:r>
              <a:rPr lang="en-GB" sz="1200" b="0" i="1" u="none" strike="noStrike" kern="1200" baseline="0" dirty="0" err="1" smtClean="0">
                <a:solidFill>
                  <a:schemeClr val="tx1"/>
                </a:solidFill>
                <a:latin typeface="+mn-lt"/>
                <a:ea typeface="+mn-ea"/>
                <a:cs typeface="+mn-cs"/>
              </a:rPr>
              <a:t>mieux</a:t>
            </a:r>
            <a:r>
              <a:rPr lang="en-GB" sz="1200" b="0" i="0" u="none" strike="noStrike" kern="1200" baseline="0" dirty="0" smtClean="0">
                <a:solidFill>
                  <a:schemeClr val="tx1"/>
                </a:solidFill>
                <a:latin typeface="+mn-lt"/>
                <a:ea typeface="+mn-ea"/>
                <a:cs typeface="+mn-cs"/>
              </a:rPr>
              <a:t>, </a:t>
            </a:r>
            <a:r>
              <a:rPr lang="en-GB" sz="1200" b="0" i="1" u="none" strike="noStrike" kern="1200" baseline="0" dirty="0" smtClean="0">
                <a:solidFill>
                  <a:schemeClr val="tx1"/>
                </a:solidFill>
                <a:latin typeface="+mn-lt"/>
                <a:ea typeface="+mn-ea"/>
                <a:cs typeface="+mn-cs"/>
              </a:rPr>
              <a:t>le </a:t>
            </a:r>
            <a:r>
              <a:rPr lang="en-GB" sz="1200" b="0" i="1" u="none" strike="noStrike" kern="1200" baseline="0" dirty="0" err="1" smtClean="0">
                <a:solidFill>
                  <a:schemeClr val="tx1"/>
                </a:solidFill>
                <a:latin typeface="+mn-lt"/>
                <a:ea typeface="+mn-ea"/>
                <a:cs typeface="+mn-cs"/>
              </a:rPr>
              <a:t>mieux</a:t>
            </a:r>
            <a:r>
              <a:rPr lang="en-GB" sz="1200" b="0" i="0" u="none" strike="noStrike" kern="1200" baseline="0" dirty="0" smtClean="0">
                <a:solidFill>
                  <a:schemeClr val="tx1"/>
                </a:solidFill>
                <a:latin typeface="+mn-lt"/>
                <a:ea typeface="+mn-ea"/>
                <a:cs typeface="+mn-cs"/>
              </a:rPr>
              <a:t>.</a:t>
            </a:r>
            <a:br>
              <a:rPr lang="en-GB" sz="1200" b="0" i="0" u="none" strike="noStrike" kern="1200" baseline="0" dirty="0" smtClean="0">
                <a:solidFill>
                  <a:schemeClr val="tx1"/>
                </a:solidFill>
                <a:latin typeface="+mn-lt"/>
                <a:ea typeface="+mn-ea"/>
                <a:cs typeface="+mn-cs"/>
              </a:rPr>
            </a:br>
            <a:r>
              <a:rPr lang="en-GB" sz="1200" b="1" i="0" u="none" strike="noStrike" kern="1200" baseline="0" dirty="0" smtClean="0">
                <a:solidFill>
                  <a:schemeClr val="tx1"/>
                </a:solidFill>
                <a:latin typeface="+mn-lt"/>
                <a:ea typeface="+mn-ea"/>
                <a:cs typeface="+mn-cs"/>
              </a:rPr>
              <a:t>Pronouns:</a:t>
            </a:r>
            <a:r>
              <a:rPr lang="en-GB" sz="1200" b="0" i="0" u="none" strike="noStrike" kern="1200" baseline="0" dirty="0" smtClean="0">
                <a:solidFill>
                  <a:schemeClr val="tx1"/>
                </a:solidFill>
                <a:latin typeface="+mn-lt"/>
                <a:ea typeface="+mn-ea"/>
                <a:cs typeface="+mn-cs"/>
              </a:rPr>
              <a:t> </a:t>
            </a:r>
            <a:br>
              <a:rPr lang="en-GB" sz="1200" b="0" i="0" u="none" strike="noStrike" kern="1200" baseline="0" dirty="0" smtClean="0">
                <a:solidFill>
                  <a:schemeClr val="tx1"/>
                </a:solidFill>
                <a:latin typeface="+mn-lt"/>
                <a:ea typeface="+mn-ea"/>
                <a:cs typeface="+mn-cs"/>
              </a:rPr>
            </a:br>
            <a:r>
              <a:rPr lang="en-GB" sz="1200" b="0" i="0" u="none" strike="noStrike" kern="1200" baseline="0" dirty="0" smtClean="0">
                <a:solidFill>
                  <a:schemeClr val="tx1"/>
                </a:solidFill>
                <a:latin typeface="+mn-lt"/>
                <a:ea typeface="+mn-ea"/>
                <a:cs typeface="+mn-cs"/>
              </a:rPr>
              <a:t>use of </a:t>
            </a:r>
            <a:r>
              <a:rPr lang="en-GB" sz="1200" b="0" i="1" u="none" strike="noStrike" kern="1200" baseline="0" dirty="0" smtClean="0">
                <a:solidFill>
                  <a:schemeClr val="tx1"/>
                </a:solidFill>
                <a:latin typeface="+mn-lt"/>
                <a:ea typeface="+mn-ea"/>
                <a:cs typeface="+mn-cs"/>
              </a:rPr>
              <a:t>y</a:t>
            </a:r>
            <a:r>
              <a:rPr lang="en-GB" sz="1200" b="0" i="0" u="none" strike="noStrike" kern="1200" baseline="0" dirty="0" smtClean="0">
                <a:solidFill>
                  <a:schemeClr val="tx1"/>
                </a:solidFill>
                <a:latin typeface="+mn-lt"/>
                <a:ea typeface="+mn-ea"/>
                <a:cs typeface="+mn-cs"/>
              </a:rPr>
              <a:t>, </a:t>
            </a:r>
            <a:r>
              <a:rPr lang="en-GB" sz="1200" b="0" i="1" u="none" strike="noStrike" kern="1200" baseline="0" dirty="0" err="1" smtClean="0">
                <a:solidFill>
                  <a:schemeClr val="tx1"/>
                </a:solidFill>
                <a:latin typeface="+mn-lt"/>
                <a:ea typeface="+mn-ea"/>
                <a:cs typeface="+mn-cs"/>
              </a:rPr>
              <a:t>en</a:t>
            </a:r>
            <a:endParaRPr lang="en-GB" sz="1200" b="0" i="1"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relative: </a:t>
            </a:r>
            <a:r>
              <a:rPr lang="en-GB" sz="1200" b="0" i="1" u="none" strike="noStrike" kern="1200" baseline="0" dirty="0" smtClean="0">
                <a:solidFill>
                  <a:schemeClr val="tx1"/>
                </a:solidFill>
                <a:latin typeface="+mn-lt"/>
                <a:ea typeface="+mn-ea"/>
                <a:cs typeface="+mn-cs"/>
              </a:rPr>
              <a:t>que</a:t>
            </a:r>
          </a:p>
          <a:p>
            <a:r>
              <a:rPr lang="en-GB" sz="1200" b="0" i="0" u="none" strike="noStrike" kern="1200" baseline="0" dirty="0" smtClean="0">
                <a:solidFill>
                  <a:schemeClr val="tx1"/>
                </a:solidFill>
                <a:latin typeface="+mn-lt"/>
                <a:ea typeface="+mn-ea"/>
                <a:cs typeface="+mn-cs"/>
              </a:rPr>
              <a:t>relative: </a:t>
            </a:r>
            <a:r>
              <a:rPr lang="en-GB" sz="1200" b="0" i="1" u="none" strike="noStrike" kern="1200" baseline="0" dirty="0" err="1" smtClean="0">
                <a:solidFill>
                  <a:schemeClr val="tx1"/>
                </a:solidFill>
                <a:latin typeface="+mn-lt"/>
                <a:ea typeface="+mn-ea"/>
                <a:cs typeface="+mn-cs"/>
              </a:rPr>
              <a:t>dont</a:t>
            </a:r>
            <a:r>
              <a:rPr lang="en-GB" sz="1200" b="0" i="1" u="none" strike="noStrike" kern="1200" baseline="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(R)</a:t>
            </a:r>
          </a:p>
          <a:p>
            <a:r>
              <a:rPr lang="en-GB" sz="1200" b="0" i="0" u="none" strike="noStrike" kern="1200" baseline="0" dirty="0" smtClean="0">
                <a:solidFill>
                  <a:schemeClr val="tx1"/>
                </a:solidFill>
                <a:latin typeface="+mn-lt"/>
                <a:ea typeface="+mn-ea"/>
                <a:cs typeface="+mn-cs"/>
              </a:rPr>
              <a:t>object: direct and indirect</a:t>
            </a:r>
          </a:p>
          <a:p>
            <a:r>
              <a:rPr lang="en-GB" sz="1200" b="0" i="0" u="none" strike="noStrike" kern="1200" baseline="0" dirty="0" smtClean="0">
                <a:solidFill>
                  <a:schemeClr val="tx1"/>
                </a:solidFill>
                <a:latin typeface="+mn-lt"/>
                <a:ea typeface="+mn-ea"/>
                <a:cs typeface="+mn-cs"/>
              </a:rPr>
              <a:t>position and order of object pronouns</a:t>
            </a:r>
          </a:p>
          <a:p>
            <a:r>
              <a:rPr lang="en-GB" sz="1200" b="0" i="0" u="none" strike="noStrike" kern="1200" baseline="0" dirty="0" smtClean="0">
                <a:solidFill>
                  <a:schemeClr val="tx1"/>
                </a:solidFill>
                <a:latin typeface="+mn-lt"/>
                <a:ea typeface="+mn-ea"/>
                <a:cs typeface="+mn-cs"/>
              </a:rPr>
              <a:t>demonstrative (</a:t>
            </a:r>
            <a:r>
              <a:rPr lang="en-GB" sz="1200" b="0" i="1" u="none" strike="noStrike" kern="1200" baseline="0" dirty="0" err="1" smtClean="0">
                <a:solidFill>
                  <a:schemeClr val="tx1"/>
                </a:solidFill>
                <a:latin typeface="+mn-lt"/>
                <a:ea typeface="+mn-ea"/>
                <a:cs typeface="+mn-cs"/>
              </a:rPr>
              <a:t>celui</a:t>
            </a:r>
            <a:r>
              <a:rPr lang="en-GB" sz="1200" b="0" i="0" u="none" strike="noStrike" kern="1200" baseline="0" dirty="0" smtClean="0">
                <a:solidFill>
                  <a:schemeClr val="tx1"/>
                </a:solidFill>
                <a:latin typeface="+mn-lt"/>
                <a:ea typeface="+mn-ea"/>
                <a:cs typeface="+mn-cs"/>
              </a:rPr>
              <a:t>) (R)</a:t>
            </a:r>
          </a:p>
          <a:p>
            <a:r>
              <a:rPr lang="en-GB" sz="1200" b="0" i="0" u="none" strike="noStrike" kern="1200" baseline="0" dirty="0" smtClean="0">
                <a:solidFill>
                  <a:schemeClr val="tx1"/>
                </a:solidFill>
                <a:latin typeface="+mn-lt"/>
                <a:ea typeface="+mn-ea"/>
                <a:cs typeface="+mn-cs"/>
              </a:rPr>
              <a:t>possessive (</a:t>
            </a:r>
            <a:r>
              <a:rPr lang="en-GB" sz="1200" b="0" i="1" u="none" strike="noStrike" kern="1200" baseline="0" dirty="0" smtClean="0">
                <a:solidFill>
                  <a:schemeClr val="tx1"/>
                </a:solidFill>
                <a:latin typeface="+mn-lt"/>
                <a:ea typeface="+mn-ea"/>
                <a:cs typeface="+mn-cs"/>
              </a:rPr>
              <a:t>le mien</a:t>
            </a:r>
            <a:r>
              <a:rPr lang="en-GB" sz="1200" b="0" i="0" u="none" strike="noStrike" kern="1200" baseline="0" dirty="0" smtClean="0">
                <a:solidFill>
                  <a:schemeClr val="tx1"/>
                </a:solidFill>
                <a:latin typeface="+mn-lt"/>
                <a:ea typeface="+mn-ea"/>
                <a:cs typeface="+mn-cs"/>
              </a:rPr>
              <a:t>) (R)</a:t>
            </a:r>
          </a:p>
          <a:p>
            <a:r>
              <a:rPr lang="en-GB" sz="1200" b="1" i="0" u="none" strike="noStrike" kern="1200" baseline="0" dirty="0" smtClean="0">
                <a:solidFill>
                  <a:schemeClr val="tx1"/>
                </a:solidFill>
                <a:latin typeface="+mn-lt"/>
                <a:ea typeface="+mn-ea"/>
                <a:cs typeface="+mn-cs"/>
              </a:rPr>
              <a:t>Verbs:</a:t>
            </a:r>
          </a:p>
          <a:p>
            <a:r>
              <a:rPr lang="en-GB" sz="1200" b="0" i="0" u="none" strike="noStrike" kern="1200" baseline="0" dirty="0" smtClean="0">
                <a:solidFill>
                  <a:schemeClr val="tx1"/>
                </a:solidFill>
                <a:latin typeface="+mn-lt"/>
                <a:ea typeface="+mn-ea"/>
                <a:cs typeface="+mn-cs"/>
              </a:rPr>
              <a:t> tenses</a:t>
            </a:r>
          </a:p>
          <a:p>
            <a:r>
              <a:rPr lang="en-GB" sz="1200" b="0" i="0" u="none" strike="noStrike" kern="1200" baseline="0" dirty="0" smtClean="0">
                <a:solidFill>
                  <a:schemeClr val="tx1"/>
                </a:solidFill>
                <a:latin typeface="+mn-lt"/>
                <a:ea typeface="+mn-ea"/>
                <a:cs typeface="+mn-cs"/>
              </a:rPr>
              <a:t> future</a:t>
            </a:r>
          </a:p>
          <a:p>
            <a:r>
              <a:rPr lang="en-GB" sz="1200" b="0" i="0" u="none" strike="noStrike" kern="1200" baseline="0" dirty="0" smtClean="0">
                <a:solidFill>
                  <a:schemeClr val="tx1"/>
                </a:solidFill>
                <a:latin typeface="+mn-lt"/>
                <a:ea typeface="+mn-ea"/>
                <a:cs typeface="+mn-cs"/>
              </a:rPr>
              <a:t> imperfect</a:t>
            </a:r>
          </a:p>
          <a:p>
            <a:r>
              <a:rPr lang="en-GB" sz="1200" b="0" i="0" u="none" strike="noStrike" kern="1200" baseline="0" dirty="0" smtClean="0">
                <a:solidFill>
                  <a:schemeClr val="tx1"/>
                </a:solidFill>
                <a:latin typeface="+mn-lt"/>
                <a:ea typeface="+mn-ea"/>
                <a:cs typeface="+mn-cs"/>
              </a:rPr>
              <a:t> conditional</a:t>
            </a:r>
          </a:p>
          <a:p>
            <a:r>
              <a:rPr lang="en-GB" sz="1200" b="0" i="0" u="none" strike="noStrike" kern="1200" baseline="0" dirty="0" smtClean="0">
                <a:solidFill>
                  <a:schemeClr val="tx1"/>
                </a:solidFill>
                <a:latin typeface="+mn-lt"/>
                <a:ea typeface="+mn-ea"/>
                <a:cs typeface="+mn-cs"/>
              </a:rPr>
              <a:t> pluperfect</a:t>
            </a:r>
          </a:p>
          <a:p>
            <a:r>
              <a:rPr lang="en-GB" sz="1200" b="0" i="0" u="none" strike="noStrike" kern="1200" baseline="0" dirty="0" smtClean="0">
                <a:solidFill>
                  <a:schemeClr val="tx1"/>
                </a:solidFill>
                <a:latin typeface="+mn-lt"/>
                <a:ea typeface="+mn-ea"/>
                <a:cs typeface="+mn-cs"/>
              </a:rPr>
              <a:t> passive voice: future, imperfect and perfect tenses (R)</a:t>
            </a:r>
          </a:p>
          <a:p>
            <a:r>
              <a:rPr lang="en-GB" sz="1200" b="0" i="0" u="none" strike="noStrike" kern="1200" baseline="0" dirty="0" smtClean="0">
                <a:solidFill>
                  <a:schemeClr val="tx1"/>
                </a:solidFill>
                <a:latin typeface="+mn-lt"/>
                <a:ea typeface="+mn-ea"/>
                <a:cs typeface="+mn-cs"/>
              </a:rPr>
              <a:t> perfect infinitive</a:t>
            </a:r>
          </a:p>
          <a:p>
            <a:r>
              <a:rPr lang="en-GB" sz="1200" b="0" i="0" u="none" strike="noStrike" kern="1200" baseline="0" dirty="0" smtClean="0">
                <a:solidFill>
                  <a:schemeClr val="tx1"/>
                </a:solidFill>
                <a:latin typeface="+mn-lt"/>
                <a:ea typeface="+mn-ea"/>
                <a:cs typeface="+mn-cs"/>
              </a:rPr>
              <a:t> present participle, including use after </a:t>
            </a:r>
            <a:r>
              <a:rPr lang="en-GB" sz="1200" b="0" i="1" u="none" strike="noStrike" kern="1200" baseline="0" dirty="0" err="1" smtClean="0">
                <a:solidFill>
                  <a:schemeClr val="tx1"/>
                </a:solidFill>
                <a:latin typeface="+mn-lt"/>
                <a:ea typeface="+mn-ea"/>
                <a:cs typeface="+mn-cs"/>
              </a:rPr>
              <a:t>en</a:t>
            </a:r>
            <a:endParaRPr lang="en-GB" sz="1200" b="0" i="1"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 subjunctive mood: present, in commonly used expressions (R)</a:t>
            </a:r>
          </a:p>
          <a:p>
            <a:r>
              <a:rPr lang="en-GB" sz="1200" b="1" i="0" u="none" strike="noStrike" kern="1200" baseline="0" dirty="0" smtClean="0">
                <a:solidFill>
                  <a:schemeClr val="tx1"/>
                </a:solidFill>
                <a:latin typeface="+mn-lt"/>
                <a:ea typeface="+mn-ea"/>
                <a:cs typeface="+mn-cs"/>
              </a:rPr>
              <a:t>Time:  </a:t>
            </a:r>
            <a:r>
              <a:rPr lang="en-GB" sz="1200" b="0" i="0" u="none" strike="noStrike" kern="1200" baseline="0" dirty="0" smtClean="0">
                <a:solidFill>
                  <a:schemeClr val="tx1"/>
                </a:solidFill>
                <a:latin typeface="+mn-lt"/>
                <a:ea typeface="+mn-ea"/>
                <a:cs typeface="+mn-cs"/>
              </a:rPr>
              <a:t>including use of </a:t>
            </a:r>
            <a:r>
              <a:rPr lang="en-GB" sz="1200" b="0" i="1" u="none" strike="noStrike" kern="1200" baseline="0" dirty="0" err="1" smtClean="0">
                <a:solidFill>
                  <a:schemeClr val="tx1"/>
                </a:solidFill>
                <a:latin typeface="+mn-lt"/>
                <a:ea typeface="+mn-ea"/>
                <a:cs typeface="+mn-cs"/>
              </a:rPr>
              <a:t>depuis</a:t>
            </a:r>
            <a:r>
              <a:rPr lang="en-GB" sz="1200" b="0" i="1" u="none" strike="noStrike" kern="1200" baseline="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with imperfect tense.</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96</a:t>
            </a:fld>
            <a:endParaRPr lang="en-GB">
              <a:solidFill>
                <a:prstClr val="black"/>
              </a:solidFill>
            </a:endParaRPr>
          </a:p>
        </p:txBody>
      </p:sp>
    </p:spTree>
    <p:extLst>
      <p:ext uri="{BB962C8B-B14F-4D97-AF65-F5344CB8AC3E}">
        <p14:creationId xmlns:p14="http://schemas.microsoft.com/office/powerpoint/2010/main" val="933851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dirty="0" smtClean="0">
              <a:solidFill>
                <a:srgbClr val="000000"/>
              </a:solidFill>
              <a:latin typeface="Wingdings" panose="05000000000000000000" pitchFamily="2" charset="2"/>
            </a:endParaRPr>
          </a:p>
          <a:p>
            <a:r>
              <a:rPr lang="en-GB" dirty="0" smtClean="0">
                <a:solidFill>
                  <a:srgbClr val="000000"/>
                </a:solidFill>
                <a:latin typeface="Wingdings" panose="05000000000000000000" pitchFamily="2" charset="2"/>
              </a:rPr>
              <a:t></a:t>
            </a:r>
            <a:r>
              <a:rPr lang="en-GB" dirty="0" smtClean="0">
                <a:solidFill>
                  <a:srgbClr val="000000"/>
                </a:solidFill>
                <a:latin typeface="Arial" panose="020B0604020202020204" pitchFamily="34" charset="0"/>
              </a:rPr>
              <a:t>Change one detail plenaries –give learners a statement and, using whiteboards for written version or orally, learners respond by changing a detail. Make this more interesting by focusing the statements on a visual stimulus.</a:t>
            </a:r>
          </a:p>
          <a:p>
            <a:r>
              <a:rPr lang="en-GB" dirty="0" smtClean="0">
                <a:solidFill>
                  <a:srgbClr val="000000"/>
                </a:solidFill>
                <a:latin typeface="Wingdings" panose="05000000000000000000" pitchFamily="2" charset="2"/>
              </a:rPr>
              <a:t></a:t>
            </a:r>
            <a:r>
              <a:rPr lang="en-GB" dirty="0" smtClean="0">
                <a:solidFill>
                  <a:srgbClr val="000000"/>
                </a:solidFill>
                <a:latin typeface="Arial" panose="020B0604020202020204" pitchFamily="34" charset="0"/>
              </a:rPr>
              <a:t>Grow the sentence –instead of changing a statement, add something to it. There could be a list of options, or the task could be cumulative. This can be done as a ‘consequences’ style activity, folding over and passing writing on.</a:t>
            </a:r>
          </a:p>
          <a:p>
            <a:r>
              <a:rPr lang="en-GB" dirty="0" smtClean="0">
                <a:solidFill>
                  <a:srgbClr val="000000"/>
                </a:solidFill>
                <a:latin typeface="Wingdings" panose="05000000000000000000" pitchFamily="2" charset="2"/>
              </a:rPr>
              <a:t></a:t>
            </a:r>
            <a:r>
              <a:rPr lang="en-GB" dirty="0" smtClean="0">
                <a:solidFill>
                  <a:srgbClr val="000000"/>
                </a:solidFill>
                <a:latin typeface="Arial" panose="020B0604020202020204" pitchFamily="34" charset="0"/>
              </a:rPr>
              <a:t>Target text –(the written equivalent of target talk) –pose a question and insist that answers have a set number of words (start with 7, 8 or 9). In subsequent rounds, set a minimum limit of 10,11,12.</a:t>
            </a:r>
          </a:p>
          <a:p>
            <a:r>
              <a:rPr lang="en-GB" dirty="0" smtClean="0">
                <a:solidFill>
                  <a:srgbClr val="000000"/>
                </a:solidFill>
                <a:latin typeface="Wingdings" panose="05000000000000000000" pitchFamily="2" charset="2"/>
              </a:rPr>
              <a:t></a:t>
            </a:r>
            <a:r>
              <a:rPr lang="en-GB" dirty="0" smtClean="0">
                <a:solidFill>
                  <a:srgbClr val="000000"/>
                </a:solidFill>
                <a:latin typeface="Arial" panose="020B0604020202020204" pitchFamily="34" charset="0"/>
              </a:rPr>
              <a:t>Picture description -provide a visual stimulus and ask for three statements describing the picture: two should be true and one false.</a:t>
            </a:r>
          </a:p>
          <a:p>
            <a:r>
              <a:rPr lang="en-GB" dirty="0" smtClean="0">
                <a:solidFill>
                  <a:srgbClr val="000000"/>
                </a:solidFill>
                <a:latin typeface="Wingdings" panose="05000000000000000000" pitchFamily="2" charset="2"/>
              </a:rPr>
              <a:t></a:t>
            </a:r>
            <a:r>
              <a:rPr lang="en-GB" dirty="0" smtClean="0">
                <a:solidFill>
                  <a:srgbClr val="000000"/>
                </a:solidFill>
                <a:latin typeface="Arial" panose="020B0604020202020204" pitchFamily="34" charset="0"/>
              </a:rPr>
              <a:t>Provide two pictures with some sentences / text describing one of them. Students adapt these to describe the second picture.</a:t>
            </a:r>
          </a:p>
          <a:p>
            <a:r>
              <a:rPr lang="en-GB" dirty="0" smtClean="0">
                <a:solidFill>
                  <a:srgbClr val="000000"/>
                </a:solidFill>
                <a:latin typeface="Wingdings" panose="05000000000000000000" pitchFamily="2" charset="2"/>
              </a:rPr>
              <a:t></a:t>
            </a:r>
            <a:r>
              <a:rPr lang="en-GB" dirty="0" smtClean="0">
                <a:solidFill>
                  <a:srgbClr val="000000"/>
                </a:solidFill>
                <a:latin typeface="Arial" panose="020B0604020202020204" pitchFamily="34" charset="0"/>
              </a:rPr>
              <a:t>Adaptation tasks –for example, give students this sentence: </a:t>
            </a:r>
            <a:r>
              <a:rPr lang="en-GB" b="1" dirty="0" smtClean="0">
                <a:solidFill>
                  <a:srgbClr val="000000"/>
                </a:solidFill>
                <a:latin typeface="Arial" panose="020B0604020202020204" pitchFamily="34" charset="0"/>
              </a:rPr>
              <a:t>Je </a:t>
            </a:r>
            <a:r>
              <a:rPr lang="en-GB" b="1" dirty="0" err="1" smtClean="0">
                <a:solidFill>
                  <a:srgbClr val="000000"/>
                </a:solidFill>
                <a:latin typeface="Arial" panose="020B0604020202020204" pitchFamily="34" charset="0"/>
              </a:rPr>
              <a:t>joueau</a:t>
            </a:r>
            <a:r>
              <a:rPr lang="en-GB" b="1" dirty="0" smtClean="0">
                <a:solidFill>
                  <a:srgbClr val="000000"/>
                </a:solidFill>
                <a:latin typeface="Arial" panose="020B0604020202020204" pitchFamily="34" charset="0"/>
              </a:rPr>
              <a:t> football avec mon frère </a:t>
            </a:r>
            <a:r>
              <a:rPr lang="en-GB" dirty="0" smtClean="0">
                <a:solidFill>
                  <a:srgbClr val="000000"/>
                </a:solidFill>
                <a:latin typeface="Arial" panose="020B0604020202020204" pitchFamily="34" charset="0"/>
              </a:rPr>
              <a:t>and the following instructions: change the subject (je)change the </a:t>
            </a:r>
            <a:r>
              <a:rPr lang="en-GB" dirty="0" err="1" smtClean="0">
                <a:solidFill>
                  <a:srgbClr val="000000"/>
                </a:solidFill>
                <a:latin typeface="Arial" panose="020B0604020202020204" pitchFamily="34" charset="0"/>
              </a:rPr>
              <a:t>sportput</a:t>
            </a:r>
            <a:r>
              <a:rPr lang="en-GB" dirty="0" smtClean="0">
                <a:solidFill>
                  <a:srgbClr val="000000"/>
                </a:solidFill>
                <a:latin typeface="Arial" panose="020B0604020202020204" pitchFamily="34" charset="0"/>
              </a:rPr>
              <a:t> “mon frère” in the </a:t>
            </a:r>
            <a:r>
              <a:rPr lang="en-GB" dirty="0" err="1" smtClean="0">
                <a:solidFill>
                  <a:srgbClr val="000000"/>
                </a:solidFill>
                <a:latin typeface="Arial" panose="020B0604020202020204" pitchFamily="34" charset="0"/>
              </a:rPr>
              <a:t>pluraladd</a:t>
            </a:r>
            <a:r>
              <a:rPr lang="en-GB" dirty="0" smtClean="0">
                <a:solidFill>
                  <a:srgbClr val="000000"/>
                </a:solidFill>
                <a:latin typeface="Arial" panose="020B0604020202020204" pitchFamily="34" charset="0"/>
              </a:rPr>
              <a:t> one </a:t>
            </a:r>
            <a:r>
              <a:rPr lang="en-GB" dirty="0" err="1" smtClean="0">
                <a:solidFill>
                  <a:srgbClr val="000000"/>
                </a:solidFill>
                <a:latin typeface="Arial" panose="020B0604020202020204" pitchFamily="34" charset="0"/>
              </a:rPr>
              <a:t>adjectiveadd</a:t>
            </a:r>
            <a:r>
              <a:rPr lang="en-GB" dirty="0" smtClean="0">
                <a:solidFill>
                  <a:srgbClr val="000000"/>
                </a:solidFill>
                <a:latin typeface="Arial" panose="020B0604020202020204" pitchFamily="34" charset="0"/>
              </a:rPr>
              <a:t> one time </a:t>
            </a:r>
            <a:r>
              <a:rPr lang="en-GB" dirty="0" err="1" smtClean="0">
                <a:solidFill>
                  <a:srgbClr val="000000"/>
                </a:solidFill>
                <a:latin typeface="Arial" panose="020B0604020202020204" pitchFamily="34" charset="0"/>
              </a:rPr>
              <a:t>expressionadd</a:t>
            </a:r>
            <a:r>
              <a:rPr lang="en-GB" dirty="0" smtClean="0">
                <a:solidFill>
                  <a:srgbClr val="000000"/>
                </a:solidFill>
                <a:latin typeface="Arial" panose="020B0604020202020204" pitchFamily="34" charset="0"/>
              </a:rPr>
              <a:t> 5 words or more to the sentence, making sure that it still makes sense at the end! Now think of one sentence yourself and give it to your partner for them to do the same exercise!</a:t>
            </a:r>
          </a:p>
          <a:p>
            <a:r>
              <a:rPr lang="en-GB" dirty="0" smtClean="0">
                <a:solidFill>
                  <a:srgbClr val="000000"/>
                </a:solidFill>
                <a:latin typeface="Wingdings" panose="05000000000000000000" pitchFamily="2" charset="2"/>
              </a:rPr>
              <a:t></a:t>
            </a:r>
            <a:r>
              <a:rPr lang="en-GB" dirty="0" smtClean="0">
                <a:solidFill>
                  <a:srgbClr val="000000"/>
                </a:solidFill>
                <a:latin typeface="Arial" panose="020B0604020202020204" pitchFamily="34" charset="0"/>
              </a:rPr>
              <a:t>Pyramids –visual way to model and practise creating longer sentences for both speaking and writing.</a:t>
            </a:r>
          </a:p>
          <a:p>
            <a:r>
              <a:rPr lang="en-GB" dirty="0" smtClean="0">
                <a:solidFill>
                  <a:srgbClr val="000000"/>
                </a:solidFill>
                <a:latin typeface="Wingdings" panose="05000000000000000000" pitchFamily="2" charset="2"/>
              </a:rPr>
              <a:t></a:t>
            </a:r>
            <a:r>
              <a:rPr lang="en-GB" dirty="0" smtClean="0">
                <a:solidFill>
                  <a:srgbClr val="000000"/>
                </a:solidFill>
                <a:latin typeface="Arial" panose="020B0604020202020204" pitchFamily="34" charset="0"/>
              </a:rPr>
              <a:t>Mastermind –essential idea is for teacher or student to create a sentence and write it down (from the grid of options you’ve designed). Learners create sentences in turn orally, trying to match the mastermind sentence. Each time feedback is given, indicating how many of the 3 sentence segments are right. </a:t>
            </a:r>
          </a:p>
          <a:p>
            <a:r>
              <a:rPr lang="en-GB" dirty="0" smtClean="0">
                <a:solidFill>
                  <a:srgbClr val="000000"/>
                </a:solidFill>
                <a:latin typeface="Wingdings" panose="05000000000000000000" pitchFamily="2" charset="2"/>
              </a:rPr>
              <a:t></a:t>
            </a:r>
            <a:r>
              <a:rPr lang="en-GB" dirty="0" err="1" smtClean="0">
                <a:solidFill>
                  <a:srgbClr val="000000"/>
                </a:solidFill>
                <a:latin typeface="Arial" panose="020B0604020202020204" pitchFamily="34" charset="0"/>
              </a:rPr>
              <a:t>Wordle</a:t>
            </a:r>
            <a:r>
              <a:rPr lang="en-GB" dirty="0" smtClean="0">
                <a:solidFill>
                  <a:srgbClr val="000000"/>
                </a:solidFill>
                <a:latin typeface="Arial" panose="020B0604020202020204" pitchFamily="34" charset="0"/>
              </a:rPr>
              <a:t>, </a:t>
            </a:r>
            <a:r>
              <a:rPr lang="en-GB" dirty="0" err="1" smtClean="0">
                <a:solidFill>
                  <a:srgbClr val="000000"/>
                </a:solidFill>
                <a:latin typeface="Arial" panose="020B0604020202020204" pitchFamily="34" charset="0"/>
              </a:rPr>
              <a:t>Tagxedoetc</a:t>
            </a:r>
            <a:r>
              <a:rPr lang="en-GB" dirty="0" smtClean="0">
                <a:solidFill>
                  <a:srgbClr val="000000"/>
                </a:solidFill>
                <a:latin typeface="Arial" panose="020B0604020202020204" pitchFamily="34" charset="0"/>
              </a:rPr>
              <a:t>. –use these tools to display words jumbled. Students sort into categories and then use them to form sentences.</a:t>
            </a:r>
          </a:p>
          <a:p>
            <a:endParaRPr lang="en-GB" dirty="0"/>
          </a:p>
        </p:txBody>
      </p:sp>
      <p:sp>
        <p:nvSpPr>
          <p:cNvPr id="4" name="Slide Number Placeholder 3"/>
          <p:cNvSpPr>
            <a:spLocks noGrp="1"/>
          </p:cNvSpPr>
          <p:nvPr>
            <p:ph type="sldNum" sz="quarter" idx="10"/>
          </p:nvPr>
        </p:nvSpPr>
        <p:spPr/>
        <p:txBody>
          <a:bodyPr/>
          <a:lstStyle/>
          <a:p>
            <a:fld id="{20F757FC-30C2-43C0-8FAE-24A06694EFD9}" type="slidenum">
              <a:rPr lang="en-GB" smtClean="0"/>
              <a:t>10</a:t>
            </a:fld>
            <a:endParaRPr lang="en-GB"/>
          </a:p>
        </p:txBody>
      </p:sp>
    </p:spTree>
    <p:extLst>
      <p:ext uri="{BB962C8B-B14F-4D97-AF65-F5344CB8AC3E}">
        <p14:creationId xmlns:p14="http://schemas.microsoft.com/office/powerpoint/2010/main" val="5746231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The conditions or ‘targets’ can be many and varied.  It ALMOST doesn’t matter as the point of putting a condition there is to cause students to think their sentences through carefully as they build them.  It makes them much more aware of what they’re saying.  And making a sentence of exactly 8 words will involve usually a very short clause with ‘weil’ or two clauses linked with ‘und’ or additional details like when and where.  So they focus on different ways to make their sentences longer.  It also works well to set &gt;9 words or &lt;5 words at times too.  </a:t>
            </a:r>
            <a:endParaRPr lang="en-US" smtClean="0"/>
          </a:p>
        </p:txBody>
      </p:sp>
      <p:sp>
        <p:nvSpPr>
          <p:cNvPr id="125956" name="Slide Number Placeholder 3"/>
          <p:cNvSpPr txBox="1">
            <a:spLocks noGrp="1"/>
          </p:cNvSpPr>
          <p:nvPr/>
        </p:nvSpPr>
        <p:spPr bwMode="auto">
          <a:xfrm>
            <a:off x="3884613" y="8685214"/>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6610098D-F3C9-4EA2-AF94-F31B1A63CFD1}" type="slidenum">
              <a:rPr lang="en-US" sz="1200">
                <a:solidFill>
                  <a:prstClr val="black"/>
                </a:solidFill>
              </a:rPr>
              <a:pPr algn="r" eaLnBrk="1" hangingPunct="1"/>
              <a:t>97</a:t>
            </a:fld>
            <a:endParaRPr lang="en-US" sz="1200">
              <a:solidFill>
                <a:prstClr val="black"/>
              </a:solidFill>
            </a:endParaRPr>
          </a:p>
        </p:txBody>
      </p:sp>
    </p:spTree>
    <p:extLst>
      <p:ext uri="{BB962C8B-B14F-4D97-AF65-F5344CB8AC3E}">
        <p14:creationId xmlns:p14="http://schemas.microsoft.com/office/powerpoint/2010/main" val="11102965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mtClean="0"/>
              <a:t>These words/phrases are on cards and they are divided up equally between the pair or small group.  Then a topic is given and the students have to try to ‘spend’ their cards naturally in conversation on the given topic.</a:t>
            </a:r>
            <a:endParaRPr lang="en-US" smtClean="0"/>
          </a:p>
        </p:txBody>
      </p:sp>
      <p:sp>
        <p:nvSpPr>
          <p:cNvPr id="201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81BC4BA-1F2B-4133-AE71-A3D99A46083C}" type="slidenum">
              <a:rPr lang="en-US">
                <a:solidFill>
                  <a:prstClr val="black"/>
                </a:solidFill>
                <a:latin typeface="Calibri" pitchFamily="34" charset="0"/>
              </a:rPr>
              <a:pPr eaLnBrk="1" hangingPunct="1"/>
              <a:t>99</a:t>
            </a:fld>
            <a:endParaRPr lang="en-US">
              <a:solidFill>
                <a:prstClr val="black"/>
              </a:solidFill>
              <a:latin typeface="Calibri" pitchFamily="34" charset="0"/>
            </a:endParaRPr>
          </a:p>
        </p:txBody>
      </p:sp>
    </p:spTree>
    <p:extLst>
      <p:ext uri="{BB962C8B-B14F-4D97-AF65-F5344CB8AC3E}">
        <p14:creationId xmlns:p14="http://schemas.microsoft.com/office/powerpoint/2010/main" val="35964222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Although this could work as a whole class activity, this version where talking for one minute is the aim I think it works best in groups (up to 6 in one group).  Each person chooses a category, tries to talk for one minute (one of group has stop watch) and they can colour in the coloured segment if they manage it.  If the teacher chooses to display this on data project, each segment is triggered so if you click on it it turns the colour as indicated on the key in top left of the slide.</a:t>
            </a:r>
            <a:endParaRPr lang="en-US" smtClean="0"/>
          </a:p>
        </p:txBody>
      </p:sp>
      <p:sp>
        <p:nvSpPr>
          <p:cNvPr id="1863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2D5324C-8B0F-421C-886A-E3F998C2AE7C}" type="slidenum">
              <a:rPr lang="en-US" smtClean="0">
                <a:solidFill>
                  <a:prstClr val="black"/>
                </a:solidFill>
              </a:rPr>
              <a:pPr>
                <a:defRPr/>
              </a:pPr>
              <a:t>101</a:t>
            </a:fld>
            <a:endParaRPr lang="en-US" smtClean="0">
              <a:solidFill>
                <a:prstClr val="black"/>
              </a:solidFill>
            </a:endParaRPr>
          </a:p>
        </p:txBody>
      </p:sp>
    </p:spTree>
    <p:extLst>
      <p:ext uri="{BB962C8B-B14F-4D97-AF65-F5344CB8AC3E}">
        <p14:creationId xmlns:p14="http://schemas.microsoft.com/office/powerpoint/2010/main" val="30856512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Given a specific topic to talk about (or a set of questions if appropriate), students have to try to include each thing from the Bingo grid.  When they do, they cross off the box and in their pairs, it’s the first person to cross everything off who wins (full house).  </a:t>
            </a:r>
            <a:endParaRPr lang="en-US" smtClean="0"/>
          </a:p>
        </p:txBody>
      </p:sp>
      <p:sp>
        <p:nvSpPr>
          <p:cNvPr id="1935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A9E355C-9566-47CC-9432-08EBC5FCC1DA}" type="slidenum">
              <a:rPr lang="en-US" smtClean="0">
                <a:solidFill>
                  <a:prstClr val="black"/>
                </a:solidFill>
              </a:rPr>
              <a:pPr>
                <a:defRPr/>
              </a:pPr>
              <a:t>102</a:t>
            </a:fld>
            <a:endParaRPr lang="en-US" smtClean="0">
              <a:solidFill>
                <a:prstClr val="black"/>
              </a:solidFill>
            </a:endParaRPr>
          </a:p>
        </p:txBody>
      </p:sp>
    </p:spTree>
    <p:extLst>
      <p:ext uri="{BB962C8B-B14F-4D97-AF65-F5344CB8AC3E}">
        <p14:creationId xmlns:p14="http://schemas.microsoft.com/office/powerpoint/2010/main" val="3104210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103</a:t>
            </a:fld>
            <a:endParaRPr lang="en-GB">
              <a:solidFill>
                <a:prstClr val="black"/>
              </a:solidFill>
            </a:endParaRPr>
          </a:p>
        </p:txBody>
      </p:sp>
    </p:spTree>
    <p:extLst>
      <p:ext uri="{BB962C8B-B14F-4D97-AF65-F5344CB8AC3E}">
        <p14:creationId xmlns:p14="http://schemas.microsoft.com/office/powerpoint/2010/main" val="21126682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0F757FC-30C2-43C0-8FAE-24A06694EFD9}" type="slidenum">
              <a:rPr lang="en-GB" smtClean="0"/>
              <a:t>104</a:t>
            </a:fld>
            <a:endParaRPr lang="en-GB"/>
          </a:p>
        </p:txBody>
      </p:sp>
    </p:spTree>
    <p:extLst>
      <p:ext uri="{BB962C8B-B14F-4D97-AF65-F5344CB8AC3E}">
        <p14:creationId xmlns:p14="http://schemas.microsoft.com/office/powerpoint/2010/main" val="3566745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Direct people to Handout 4 – SOTB Memory</a:t>
            </a:r>
            <a:br>
              <a:rPr lang="en-GB" sz="1200" b="0" i="0" u="none" strike="noStrike" kern="1200" baseline="0" dirty="0" smtClean="0">
                <a:solidFill>
                  <a:schemeClr val="tx1"/>
                </a:solidFill>
                <a:latin typeface="+mn-lt"/>
                <a:ea typeface="+mn-ea"/>
                <a:cs typeface="+mn-cs"/>
              </a:rPr>
            </a:br>
            <a:r>
              <a:rPr lang="en-GB" sz="1200" b="0" i="0" u="none" strike="noStrike" kern="1200" baseline="0" dirty="0" smtClean="0">
                <a:solidFill>
                  <a:schemeClr val="tx1"/>
                </a:solidFill>
                <a:latin typeface="+mn-lt"/>
                <a:ea typeface="+mn-ea"/>
                <a:cs typeface="+mn-cs"/>
              </a:rPr>
              <a:t>No time to look in detail or discuss a lot, so just mention idea 5.</a:t>
            </a:r>
            <a:br>
              <a:rPr lang="en-GB" sz="1200" b="0" i="0" u="none" strike="noStrike" kern="1200" baseline="0" dirty="0" smtClean="0">
                <a:solidFill>
                  <a:schemeClr val="tx1"/>
                </a:solidFill>
                <a:latin typeface="+mn-lt"/>
                <a:ea typeface="+mn-ea"/>
                <a:cs typeface="+mn-cs"/>
              </a:rPr>
            </a:br>
            <a:endParaRPr lang="en-GB" sz="1200" b="0" i="0" u="none" strike="noStrike" kern="1200" baseline="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2094776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GB" sz="1200" dirty="0" smtClean="0">
                <a:latin typeface="Arial" panose="020B0604020202020204" pitchFamily="34" charset="0"/>
                <a:cs typeface="Arial" panose="020B0604020202020204" pitchFamily="34" charset="0"/>
              </a:rPr>
              <a:t>Lot</a:t>
            </a:r>
            <a:r>
              <a:rPr lang="en-GB" sz="1200" baseline="0" dirty="0" smtClean="0">
                <a:latin typeface="Arial" panose="020B0604020202020204" pitchFamily="34" charset="0"/>
                <a:cs typeface="Arial" panose="020B0604020202020204" pitchFamily="34" charset="0"/>
              </a:rPr>
              <a:t>s of ideas again for this on the Handout.  These work at KS3 and KS4.  </a:t>
            </a:r>
          </a:p>
          <a:p>
            <a:pPr marL="0" indent="0">
              <a:buFont typeface="Wingdings" panose="05000000000000000000" pitchFamily="2" charset="2"/>
              <a:buNone/>
            </a:pPr>
            <a:r>
              <a:rPr lang="en-GB" sz="1200" baseline="0" dirty="0" smtClean="0">
                <a:latin typeface="Arial" panose="020B0604020202020204" pitchFamily="34" charset="0"/>
                <a:cs typeface="Arial" panose="020B0604020202020204" pitchFamily="34" charset="0"/>
              </a:rPr>
              <a:t>We will look more in detail at Translation later and at Feedback / </a:t>
            </a:r>
            <a:r>
              <a:rPr lang="en-GB" sz="1200" baseline="0" dirty="0" err="1" smtClean="0">
                <a:latin typeface="Arial" panose="020B0604020202020204" pitchFamily="34" charset="0"/>
                <a:cs typeface="Arial" panose="020B0604020202020204" pitchFamily="34" charset="0"/>
              </a:rPr>
              <a:t>Bookback</a:t>
            </a:r>
            <a:r>
              <a:rPr lang="en-GB" sz="1200" baseline="0" dirty="0" smtClean="0">
                <a:latin typeface="Arial" panose="020B0604020202020204" pitchFamily="34" charset="0"/>
                <a:cs typeface="Arial" panose="020B0604020202020204" pitchFamily="34" charset="0"/>
              </a:rPr>
              <a:t> tasks</a:t>
            </a:r>
            <a:br>
              <a:rPr lang="en-GB" sz="1200" baseline="0" dirty="0" smtClean="0">
                <a:latin typeface="Arial" panose="020B0604020202020204" pitchFamily="34" charset="0"/>
                <a:cs typeface="Arial" panose="020B0604020202020204" pitchFamily="34" charset="0"/>
              </a:rPr>
            </a:br>
            <a:r>
              <a:rPr lang="en-GB" sz="1200" baseline="0" dirty="0" smtClean="0">
                <a:latin typeface="Arial" panose="020B0604020202020204" pitchFamily="34" charset="0"/>
                <a:cs typeface="Arial" panose="020B0604020202020204" pitchFamily="34" charset="0"/>
              </a:rPr>
              <a:t>Here are just a few examples of some of the others.</a:t>
            </a:r>
            <a:br>
              <a:rPr lang="en-GB" sz="1200" baseline="0" dirty="0" smtClean="0">
                <a:latin typeface="Arial" panose="020B0604020202020204" pitchFamily="34" charset="0"/>
                <a:cs typeface="Arial" panose="020B0604020202020204" pitchFamily="34" charset="0"/>
              </a:rPr>
            </a:br>
            <a:endParaRPr lang="en-GB" sz="1200" dirty="0" smtClean="0">
              <a:latin typeface="Arial" panose="020B0604020202020204" pitchFamily="34" charset="0"/>
              <a:cs typeface="Arial" panose="020B0604020202020204" pitchFamily="34" charset="0"/>
            </a:endParaRPr>
          </a:p>
          <a:p>
            <a:pPr marL="171450" indent="-171450">
              <a:buFont typeface="Wingdings" panose="05000000000000000000" pitchFamily="2" charset="2"/>
              <a:buChar char="§"/>
            </a:pPr>
            <a:r>
              <a:rPr lang="en-GB" sz="1200" dirty="0" smtClean="0">
                <a:latin typeface="Arial" panose="020B0604020202020204" pitchFamily="34" charset="0"/>
                <a:cs typeface="Arial" panose="020B0604020202020204" pitchFamily="34" charset="0"/>
              </a:rPr>
              <a:t>Prompt retrieval of written language by providing the words in a variety of different ways:</a:t>
            </a:r>
            <a:br>
              <a:rPr lang="en-GB" sz="1200" dirty="0" smtClean="0">
                <a:latin typeface="Arial" panose="020B0604020202020204" pitchFamily="34" charset="0"/>
                <a:cs typeface="Arial" panose="020B0604020202020204" pitchFamily="34" charset="0"/>
              </a:rPr>
            </a:br>
            <a:r>
              <a:rPr lang="en-GB" sz="1200" dirty="0" smtClean="0">
                <a:latin typeface="Arial" panose="020B0604020202020204" pitchFamily="34" charset="0"/>
                <a:cs typeface="Arial" panose="020B0604020202020204" pitchFamily="34" charset="0"/>
              </a:rPr>
              <a:t>1) vowels missing</a:t>
            </a:r>
            <a:br>
              <a:rPr lang="en-GB" sz="1200" dirty="0" smtClean="0">
                <a:latin typeface="Arial" panose="020B0604020202020204" pitchFamily="34" charset="0"/>
                <a:cs typeface="Arial" panose="020B0604020202020204" pitchFamily="34" charset="0"/>
              </a:rPr>
            </a:br>
            <a:r>
              <a:rPr lang="en-GB" sz="1200" dirty="0" smtClean="0">
                <a:latin typeface="Arial" panose="020B0604020202020204" pitchFamily="34" charset="0"/>
                <a:cs typeface="Arial" panose="020B0604020202020204" pitchFamily="34" charset="0"/>
              </a:rPr>
              <a:t>2) upside down</a:t>
            </a:r>
            <a:br>
              <a:rPr lang="en-GB" sz="1200" dirty="0" smtClean="0">
                <a:latin typeface="Arial" panose="020B0604020202020204" pitchFamily="34" charset="0"/>
                <a:cs typeface="Arial" panose="020B0604020202020204" pitchFamily="34" charset="0"/>
              </a:rPr>
            </a:br>
            <a:r>
              <a:rPr lang="en-GB" sz="1200" dirty="0" smtClean="0">
                <a:latin typeface="Arial" panose="020B0604020202020204" pitchFamily="34" charset="0"/>
                <a:cs typeface="Arial" panose="020B0604020202020204" pitchFamily="34" charset="0"/>
              </a:rPr>
              <a:t>3) back to front</a:t>
            </a:r>
            <a:br>
              <a:rPr lang="en-GB" sz="1200" dirty="0" smtClean="0">
                <a:latin typeface="Arial" panose="020B0604020202020204" pitchFamily="34" charset="0"/>
                <a:cs typeface="Arial" panose="020B0604020202020204" pitchFamily="34" charset="0"/>
              </a:rPr>
            </a:br>
            <a:r>
              <a:rPr lang="en-GB" sz="1200" dirty="0" smtClean="0">
                <a:latin typeface="Arial" panose="020B0604020202020204" pitchFamily="34" charset="0"/>
                <a:cs typeface="Arial" panose="020B0604020202020204" pitchFamily="34" charset="0"/>
              </a:rPr>
              <a:t>4) mirror image</a:t>
            </a:r>
            <a:br>
              <a:rPr lang="en-GB" sz="1200" dirty="0" smtClean="0">
                <a:latin typeface="Arial" panose="020B0604020202020204" pitchFamily="34" charset="0"/>
                <a:cs typeface="Arial" panose="020B0604020202020204" pitchFamily="34" charset="0"/>
              </a:rPr>
            </a:br>
            <a:r>
              <a:rPr lang="en-GB" sz="1200" dirty="0" smtClean="0">
                <a:latin typeface="Arial" panose="020B0604020202020204" pitchFamily="34" charset="0"/>
                <a:cs typeface="Arial" panose="020B0604020202020204" pitchFamily="34" charset="0"/>
              </a:rPr>
              <a:t>5) first letter of each word</a:t>
            </a:r>
            <a:br>
              <a:rPr lang="en-GB" sz="1200" dirty="0" smtClean="0">
                <a:latin typeface="Arial" panose="020B0604020202020204" pitchFamily="34" charset="0"/>
                <a:cs typeface="Arial" panose="020B0604020202020204" pitchFamily="34" charset="0"/>
              </a:rPr>
            </a:br>
            <a:r>
              <a:rPr lang="en-GB" sz="1200" dirty="0" smtClean="0">
                <a:latin typeface="Arial" panose="020B0604020202020204" pitchFamily="34" charset="0"/>
                <a:cs typeface="Arial" panose="020B0604020202020204" pitchFamily="34" charset="0"/>
              </a:rPr>
              <a:t>6) pictures only</a:t>
            </a:r>
          </a:p>
          <a:p>
            <a:pPr marL="171450" indent="-171450">
              <a:buFont typeface="Wingdings" panose="05000000000000000000" pitchFamily="2" charset="2"/>
              <a:buChar char="§"/>
            </a:pPr>
            <a:r>
              <a:rPr lang="en-GB" sz="1200" dirty="0" smtClean="0">
                <a:latin typeface="Arial" panose="020B0604020202020204" pitchFamily="34" charset="0"/>
                <a:cs typeface="Arial" panose="020B0604020202020204" pitchFamily="34" charset="0"/>
              </a:rPr>
              <a:t>Txt </a:t>
            </a:r>
            <a:r>
              <a:rPr lang="en-GB" sz="1200" dirty="0" err="1" smtClean="0">
                <a:latin typeface="Arial" panose="020B0604020202020204" pitchFamily="34" charset="0"/>
                <a:cs typeface="Arial" panose="020B0604020202020204" pitchFamily="34" charset="0"/>
              </a:rPr>
              <a:t>Spk</a:t>
            </a:r>
            <a:r>
              <a:rPr lang="en-GB" sz="1200" dirty="0" smtClean="0">
                <a:latin typeface="Arial" panose="020B0604020202020204" pitchFamily="34" charset="0"/>
                <a:cs typeface="Arial" panose="020B0604020202020204" pitchFamily="34" charset="0"/>
              </a:rPr>
              <a:t> – provide text in a version of text speak (most usually involving the most well-known abbreviations plus omission of vowels</a:t>
            </a:r>
          </a:p>
          <a:p>
            <a:pPr marL="171450" indent="-171450">
              <a:buFont typeface="Wingdings" panose="05000000000000000000" pitchFamily="2" charset="2"/>
              <a:buChar char="§"/>
            </a:pPr>
            <a:r>
              <a:rPr lang="en-GB" sz="1200" dirty="0" smtClean="0">
                <a:latin typeface="Arial" panose="020B0604020202020204" pitchFamily="34" charset="0"/>
                <a:cs typeface="Arial" panose="020B0604020202020204" pitchFamily="34" charset="0"/>
              </a:rPr>
              <a:t>Sentence auction activity (or other variations on the theme of ‘spot the mistake’)</a:t>
            </a:r>
          </a:p>
          <a:p>
            <a:pPr marL="171450" indent="-171450">
              <a:buFont typeface="Wingdings" panose="05000000000000000000" pitchFamily="2" charset="2"/>
              <a:buChar char="§"/>
            </a:pPr>
            <a:r>
              <a:rPr lang="en-GB" sz="1200" dirty="0" smtClean="0">
                <a:latin typeface="Arial" panose="020B0604020202020204" pitchFamily="34" charset="0"/>
                <a:cs typeface="Arial" panose="020B0604020202020204" pitchFamily="34" charset="0"/>
              </a:rPr>
              <a:t>Gap-fill paragraphs with verbs missing (or given in the infinitive only)</a:t>
            </a:r>
          </a:p>
          <a:p>
            <a:pPr marL="171450" indent="-171450">
              <a:buFont typeface="Wingdings" panose="05000000000000000000" pitchFamily="2" charset="2"/>
              <a:buChar char="§"/>
            </a:pPr>
            <a:r>
              <a:rPr lang="en-GB" sz="1200" dirty="0" smtClean="0">
                <a:latin typeface="Arial" panose="020B0604020202020204" pitchFamily="34" charset="0"/>
                <a:cs typeface="Arial" panose="020B0604020202020204" pitchFamily="34" charset="0"/>
              </a:rPr>
              <a:t>Online vocabulary learning (Vocab Express, Quizlet etc..)</a:t>
            </a:r>
          </a:p>
          <a:p>
            <a:pPr marL="171450" indent="-171450">
              <a:buFont typeface="Wingdings" panose="05000000000000000000" pitchFamily="2" charset="2"/>
              <a:buChar char="§"/>
            </a:pPr>
            <a:r>
              <a:rPr lang="en-GB" sz="1200" dirty="0" smtClean="0">
                <a:latin typeface="Arial" panose="020B0604020202020204" pitchFamily="34" charset="0"/>
                <a:cs typeface="Arial" panose="020B0604020202020204" pitchFamily="34" charset="0"/>
              </a:rPr>
              <a:t>Translation from English into the target language (see the Translation handout)</a:t>
            </a:r>
          </a:p>
          <a:p>
            <a:pPr marL="171450" indent="-171450">
              <a:buFont typeface="Wingdings" panose="05000000000000000000" pitchFamily="2" charset="2"/>
              <a:buChar char="§"/>
            </a:pPr>
            <a:r>
              <a:rPr lang="en-GB" sz="1200" dirty="0" smtClean="0">
                <a:latin typeface="Arial" panose="020B0604020202020204" pitchFamily="34" charset="0"/>
                <a:cs typeface="Arial" panose="020B0604020202020204" pitchFamily="34" charset="0"/>
              </a:rPr>
              <a:t>Use checklists / tick grids  - essentially a list of the expected features in the text.  Students apply them either to their own, a peer’s work or a text provided</a:t>
            </a:r>
          </a:p>
          <a:p>
            <a:pPr marL="171450" indent="-171450">
              <a:buFont typeface="Wingdings" panose="05000000000000000000" pitchFamily="2" charset="2"/>
              <a:buChar char="§"/>
            </a:pPr>
            <a:r>
              <a:rPr lang="en-GB" sz="1200" dirty="0" smtClean="0">
                <a:latin typeface="Arial" panose="020B0604020202020204" pitchFamily="34" charset="0"/>
                <a:cs typeface="Arial" panose="020B0604020202020204" pitchFamily="34" charset="0"/>
              </a:rPr>
              <a:t>Peer testing – using mini whiteboards or similar</a:t>
            </a:r>
          </a:p>
          <a:p>
            <a:pPr marL="171450" indent="-171450">
              <a:buFont typeface="Wingdings" panose="05000000000000000000" pitchFamily="2" charset="2"/>
              <a:buChar char="§"/>
            </a:pPr>
            <a:r>
              <a:rPr lang="en-GB" sz="1200" dirty="0" smtClean="0">
                <a:latin typeface="Arial" panose="020B0604020202020204" pitchFamily="34" charset="0"/>
                <a:cs typeface="Arial" panose="020B0604020202020204" pitchFamily="34" charset="0"/>
              </a:rPr>
              <a:t>Reference resources – teach students to use dictionaries and online reference sites to check for gender, spelling, conjugations etc..</a:t>
            </a:r>
          </a:p>
          <a:p>
            <a:pPr marL="171450" indent="-171450">
              <a:buFont typeface="Wingdings" panose="05000000000000000000" pitchFamily="2" charset="2"/>
              <a:buChar char="§"/>
            </a:pPr>
            <a:r>
              <a:rPr lang="en-GB" sz="1200" dirty="0" smtClean="0">
                <a:latin typeface="Arial" panose="020B0604020202020204" pitchFamily="34" charset="0"/>
                <a:cs typeface="Arial" panose="020B0604020202020204" pitchFamily="34" charset="0"/>
              </a:rPr>
              <a:t>Ensure that students look back at previous work before starting every new piece</a:t>
            </a:r>
          </a:p>
          <a:p>
            <a:pPr marL="171450" indent="-171450">
              <a:buFont typeface="Wingdings" panose="05000000000000000000" pitchFamily="2" charset="2"/>
              <a:buChar char="§"/>
            </a:pPr>
            <a:r>
              <a:rPr lang="en-GB" sz="1200" dirty="0" smtClean="0">
                <a:latin typeface="Arial" panose="020B0604020202020204" pitchFamily="34" charset="0"/>
                <a:cs typeface="Arial" panose="020B0604020202020204" pitchFamily="34" charset="0"/>
              </a:rPr>
              <a:t>Give lesson time over to ‘book back’ tasks, where students are directed to respond to previous work with further activity / learning</a:t>
            </a: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14</a:t>
            </a:fld>
            <a:endParaRPr lang="en-GB"/>
          </a:p>
        </p:txBody>
      </p:sp>
    </p:spTree>
    <p:extLst>
      <p:ext uri="{BB962C8B-B14F-4D97-AF65-F5344CB8AC3E}">
        <p14:creationId xmlns:p14="http://schemas.microsoft.com/office/powerpoint/2010/main" val="2241227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Calibri" panose="020F0502020204030204" pitchFamily="34" charset="0"/>
              </a:defRPr>
            </a:lvl1pPr>
            <a:lvl2pPr marL="742950" indent="-285750" eaLnBrk="0" hangingPunct="0">
              <a:defRPr sz="2000">
                <a:solidFill>
                  <a:schemeClr val="tx1"/>
                </a:solidFill>
                <a:latin typeface="Calibri" panose="020F0502020204030204" pitchFamily="34" charset="0"/>
              </a:defRPr>
            </a:lvl2pPr>
            <a:lvl3pPr marL="1143000" indent="-228600" eaLnBrk="0" hangingPunct="0">
              <a:defRPr sz="2000">
                <a:solidFill>
                  <a:schemeClr val="tx1"/>
                </a:solidFill>
                <a:latin typeface="Calibri" panose="020F0502020204030204" pitchFamily="34" charset="0"/>
              </a:defRPr>
            </a:lvl3pPr>
            <a:lvl4pPr marL="1600200" indent="-228600" eaLnBrk="0" hangingPunct="0">
              <a:defRPr sz="2000">
                <a:solidFill>
                  <a:schemeClr val="tx1"/>
                </a:solidFill>
                <a:latin typeface="Calibri" panose="020F0502020204030204" pitchFamily="34" charset="0"/>
              </a:defRPr>
            </a:lvl4pPr>
            <a:lvl5pPr marL="2057400" indent="-228600" eaLnBrk="0" hangingPunct="0">
              <a:defRPr sz="2000">
                <a:solidFill>
                  <a:schemeClr val="tx1"/>
                </a:solidFill>
                <a:latin typeface="Calibri" panose="020F0502020204030204" pitchFamily="34" charset="0"/>
              </a:defRPr>
            </a:lvl5pPr>
            <a:lvl6pPr marL="2514600" indent="-228600" eaLnBrk="0" fontAlgn="base" hangingPunct="0">
              <a:spcBef>
                <a:spcPct val="0"/>
              </a:spcBef>
              <a:spcAft>
                <a:spcPct val="0"/>
              </a:spcAft>
              <a:defRPr sz="2000">
                <a:solidFill>
                  <a:schemeClr val="tx1"/>
                </a:solidFill>
                <a:latin typeface="Calibri" panose="020F0502020204030204" pitchFamily="34" charset="0"/>
              </a:defRPr>
            </a:lvl6pPr>
            <a:lvl7pPr marL="2971800" indent="-228600" eaLnBrk="0" fontAlgn="base" hangingPunct="0">
              <a:spcBef>
                <a:spcPct val="0"/>
              </a:spcBef>
              <a:spcAft>
                <a:spcPct val="0"/>
              </a:spcAft>
              <a:defRPr sz="2000">
                <a:solidFill>
                  <a:schemeClr val="tx1"/>
                </a:solidFill>
                <a:latin typeface="Calibri" panose="020F0502020204030204" pitchFamily="34" charset="0"/>
              </a:defRPr>
            </a:lvl7pPr>
            <a:lvl8pPr marL="3429000" indent="-228600" eaLnBrk="0" fontAlgn="base" hangingPunct="0">
              <a:spcBef>
                <a:spcPct val="0"/>
              </a:spcBef>
              <a:spcAft>
                <a:spcPct val="0"/>
              </a:spcAft>
              <a:defRPr sz="2000">
                <a:solidFill>
                  <a:schemeClr val="tx1"/>
                </a:solidFill>
                <a:latin typeface="Calibri" panose="020F0502020204030204" pitchFamily="34" charset="0"/>
              </a:defRPr>
            </a:lvl8pPr>
            <a:lvl9pPr marL="3886200" indent="-228600" eaLnBrk="0" fontAlgn="base" hangingPunct="0">
              <a:spcBef>
                <a:spcPct val="0"/>
              </a:spcBef>
              <a:spcAft>
                <a:spcPct val="0"/>
              </a:spcAft>
              <a:defRPr sz="2000">
                <a:solidFill>
                  <a:schemeClr val="tx1"/>
                </a:solidFill>
                <a:latin typeface="Calibri" panose="020F0502020204030204" pitchFamily="34" charset="0"/>
              </a:defRPr>
            </a:lvl9pPr>
          </a:lstStyle>
          <a:p>
            <a:pPr eaLnBrk="1" hangingPunct="1"/>
            <a:fld id="{539752F1-602C-4C29-A610-4E3B3F66A185}" type="slidenum">
              <a:rPr lang="en-GB" altLang="en-US" sz="1200">
                <a:solidFill>
                  <a:srgbClr val="000000"/>
                </a:solidFill>
                <a:latin typeface="Arial" panose="020B0604020202020204" pitchFamily="34" charset="0"/>
              </a:rPr>
              <a:pPr eaLnBrk="1" hangingPunct="1"/>
              <a:t>15</a:t>
            </a:fld>
            <a:endParaRPr lang="en-GB" altLang="en-US" sz="1200">
              <a:solidFill>
                <a:srgbClr val="000000"/>
              </a:solidFill>
              <a:latin typeface="Arial" panose="020B0604020202020204"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dirty="0" smtClean="0"/>
          </a:p>
        </p:txBody>
      </p:sp>
    </p:spTree>
    <p:extLst>
      <p:ext uri="{BB962C8B-B14F-4D97-AF65-F5344CB8AC3E}">
        <p14:creationId xmlns:p14="http://schemas.microsoft.com/office/powerpoint/2010/main" val="2557524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Match the </a:t>
            </a:r>
            <a:r>
              <a:rPr lang="en-GB" dirty="0" err="1" smtClean="0"/>
              <a:t>txtspk</a:t>
            </a:r>
            <a:r>
              <a:rPr lang="en-GB" baseline="0" dirty="0" smtClean="0"/>
              <a:t> to the ‘proper’ Spanish.</a:t>
            </a:r>
            <a:endParaRPr lang="en-GB" dirty="0"/>
          </a:p>
        </p:txBody>
      </p:sp>
      <p:sp>
        <p:nvSpPr>
          <p:cNvPr id="4" name="Slide Number Placeholder 3"/>
          <p:cNvSpPr>
            <a:spLocks noGrp="1"/>
          </p:cNvSpPr>
          <p:nvPr>
            <p:ph type="sldNum" sz="quarter" idx="10"/>
          </p:nvPr>
        </p:nvSpPr>
        <p:spPr/>
        <p:txBody>
          <a:bodyPr/>
          <a:lstStyle/>
          <a:p>
            <a:fld id="{775170EA-3AF3-46CD-AE52-58E7C28F3C3F}"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36439517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bright="42000" contrast="-68000"/>
          </a:blip>
          <a:srcRect/>
          <a:stretch>
            <a:fillRect l="-30000" t="-20000" r="-2000" b="12000"/>
          </a:stretch>
        </a:blipFill>
        <a:effectLst/>
      </p:bgPr>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dirty="0"/>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743653DA-8BF4-4869-96FE-9BCF43372D46}" type="datetime8">
              <a:rPr lang="en-US" smtClean="0"/>
              <a:pPr/>
              <a:t>7/5/2017 9:40 AM</a:t>
            </a:fld>
            <a:endParaRPr 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dirty="0">
              <a:solidFill>
                <a:srgbClr val="4F271C"/>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72AC53DF-4216-466D-99A7-94400E6C2A25}" type="slidenum">
              <a:rPr lang="en-US" smtClean="0">
                <a:solidFill>
                  <a:srgbClr val="4F271C"/>
                </a:solidFill>
              </a:rPr>
              <a:pPr/>
              <a:t>‹#›</a:t>
            </a:fld>
            <a:endParaRPr lang="en-US" dirty="0">
              <a:solidFill>
                <a:srgbClr val="4F271C"/>
              </a:solidFill>
            </a:endParaRPr>
          </a:p>
        </p:txBody>
      </p:sp>
    </p:spTree>
    <p:extLst>
      <p:ext uri="{BB962C8B-B14F-4D97-AF65-F5344CB8AC3E}">
        <p14:creationId xmlns:p14="http://schemas.microsoft.com/office/powerpoint/2010/main" val="1220623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3816DF-213E-421B-92D3-C068DBB023D6}" type="datetime8">
              <a:rPr lang="en-US" smtClean="0">
                <a:solidFill>
                  <a:srgbClr val="4F271C"/>
                </a:solidFill>
              </a:rPr>
              <a:pPr/>
              <a:t>7/5/2017 9:40 AM</a:t>
            </a:fld>
            <a:endParaRPr lang="en-US" dirty="0">
              <a:solidFill>
                <a:srgbClr val="4F271C"/>
              </a:solidFill>
            </a:endParaRPr>
          </a:p>
        </p:txBody>
      </p:sp>
      <p:sp>
        <p:nvSpPr>
          <p:cNvPr id="5" name="Footer Placeholder 4"/>
          <p:cNvSpPr>
            <a:spLocks noGrp="1"/>
          </p:cNvSpPr>
          <p:nvPr>
            <p:ph type="ftr" sz="quarter" idx="11"/>
          </p:nvPr>
        </p:nvSpPr>
        <p:spPr/>
        <p:txBody>
          <a:bodyPr/>
          <a:lstStyle/>
          <a:p>
            <a:endParaRPr lang="en-US" dirty="0">
              <a:solidFill>
                <a:srgbClr val="4F271C"/>
              </a:solidFill>
            </a:endParaRPr>
          </a:p>
        </p:txBody>
      </p:sp>
      <p:sp>
        <p:nvSpPr>
          <p:cNvPr id="6" name="Slide Number Placeholder 5"/>
          <p:cNvSpPr>
            <a:spLocks noGrp="1"/>
          </p:cNvSpPr>
          <p:nvPr>
            <p:ph type="sldNum" sz="quarter" idx="12"/>
          </p:nvPr>
        </p:nvSpPr>
        <p:spPr/>
        <p:txBody>
          <a:bodyPr/>
          <a:lstStyle/>
          <a:p>
            <a:fld id="{72AC53DF-4216-466D-99A7-94400E6C2A25}" type="slidenum">
              <a:rPr lang="en-US" sz="1200" smtClean="0">
                <a:solidFill>
                  <a:srgbClr val="4F271C"/>
                </a:solidFill>
              </a:rPr>
              <a:pPr/>
              <a:t>‹#›</a:t>
            </a:fld>
            <a:endParaRPr lang="en-US" dirty="0"/>
          </a:p>
        </p:txBody>
      </p:sp>
    </p:spTree>
    <p:extLst>
      <p:ext uri="{BB962C8B-B14F-4D97-AF65-F5344CB8AC3E}">
        <p14:creationId xmlns:p14="http://schemas.microsoft.com/office/powerpoint/2010/main" val="3523993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553200" y="6248402"/>
            <a:ext cx="2209800" cy="365125"/>
          </a:xfrm>
        </p:spPr>
        <p:txBody>
          <a:bodyPr/>
          <a:lstStyle/>
          <a:p>
            <a:fld id="{8D3816DF-213E-421B-92D3-C068DBB023D6}" type="datetime8">
              <a:rPr lang="en-US" smtClean="0">
                <a:solidFill>
                  <a:srgbClr val="4F271C"/>
                </a:solidFill>
              </a:rPr>
              <a:pPr/>
              <a:t>7/5/2017 9:40 AM</a:t>
            </a:fld>
            <a:endParaRPr lang="en-US" dirty="0">
              <a:solidFill>
                <a:srgbClr val="4F271C"/>
              </a:solidFill>
            </a:endParaRPr>
          </a:p>
        </p:txBody>
      </p:sp>
      <p:sp>
        <p:nvSpPr>
          <p:cNvPr id="5" name="Footer Placeholder 4"/>
          <p:cNvSpPr>
            <a:spLocks noGrp="1"/>
          </p:cNvSpPr>
          <p:nvPr>
            <p:ph type="ftr" sz="quarter" idx="11"/>
          </p:nvPr>
        </p:nvSpPr>
        <p:spPr>
          <a:xfrm>
            <a:off x="457201" y="6248207"/>
            <a:ext cx="5573483" cy="365125"/>
          </a:xfrm>
        </p:spPr>
        <p:txBody>
          <a:bodyPr/>
          <a:lstStyle/>
          <a:p>
            <a:endParaRPr lang="en-US" dirty="0">
              <a:solidFill>
                <a:srgbClr val="4F271C"/>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72AC53DF-4216-466D-99A7-94400E6C2A25}" type="slidenum">
              <a:rPr lang="en-US" sz="1200" smtClean="0">
                <a:solidFill>
                  <a:srgbClr val="4F271C"/>
                </a:solidFill>
              </a:rPr>
              <a:pPr/>
              <a:t>‹#›</a:t>
            </a:fld>
            <a:endParaRPr lang="en-US" dirty="0"/>
          </a:p>
        </p:txBody>
      </p:sp>
    </p:spTree>
    <p:extLst>
      <p:ext uri="{BB962C8B-B14F-4D97-AF65-F5344CB8AC3E}">
        <p14:creationId xmlns:p14="http://schemas.microsoft.com/office/powerpoint/2010/main" val="516368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500D822-2205-4219-8A76-EFF27279AE14}" type="datetimeFigureOut">
              <a:rPr lang="en-GB" smtClean="0">
                <a:solidFill>
                  <a:prstClr val="black">
                    <a:tint val="75000"/>
                  </a:prstClr>
                </a:solidFill>
              </a:rPr>
              <a:pPr/>
              <a:t>05/07/2017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0299ECE-D369-4D5C-AF49-3F787804D0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04698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500D822-2205-4219-8A76-EFF27279AE14}" type="datetimeFigureOut">
              <a:rPr lang="en-GB" smtClean="0">
                <a:solidFill>
                  <a:prstClr val="black">
                    <a:tint val="75000"/>
                  </a:prstClr>
                </a:solidFill>
              </a:rPr>
              <a:pPr/>
              <a:t>05/07/2017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0299ECE-D369-4D5C-AF49-3F787804D0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40518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00D822-2205-4219-8A76-EFF27279AE14}" type="datetimeFigureOut">
              <a:rPr lang="en-GB" smtClean="0">
                <a:solidFill>
                  <a:prstClr val="black">
                    <a:tint val="75000"/>
                  </a:prstClr>
                </a:solidFill>
              </a:rPr>
              <a:pPr/>
              <a:t>05/07/2017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0299ECE-D369-4D5C-AF49-3F787804D0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53266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500D822-2205-4219-8A76-EFF27279AE14}" type="datetimeFigureOut">
              <a:rPr lang="en-GB" smtClean="0">
                <a:solidFill>
                  <a:prstClr val="black">
                    <a:tint val="75000"/>
                  </a:prstClr>
                </a:solidFill>
              </a:rPr>
              <a:pPr/>
              <a:t>05/07/2017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0299ECE-D369-4D5C-AF49-3F787804D0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63386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500D822-2205-4219-8A76-EFF27279AE14}" type="datetimeFigureOut">
              <a:rPr lang="en-GB" smtClean="0">
                <a:solidFill>
                  <a:prstClr val="black">
                    <a:tint val="75000"/>
                  </a:prstClr>
                </a:solidFill>
              </a:rPr>
              <a:pPr/>
              <a:t>05/07/2017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A0299ECE-D369-4D5C-AF49-3F787804D0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569534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500D822-2205-4219-8A76-EFF27279AE14}" type="datetimeFigureOut">
              <a:rPr lang="en-GB" smtClean="0">
                <a:solidFill>
                  <a:prstClr val="black">
                    <a:tint val="75000"/>
                  </a:prstClr>
                </a:solidFill>
              </a:rPr>
              <a:pPr/>
              <a:t>05/07/2017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A0299ECE-D369-4D5C-AF49-3F787804D0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50679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00D822-2205-4219-8A76-EFF27279AE14}" type="datetimeFigureOut">
              <a:rPr lang="en-GB" smtClean="0">
                <a:solidFill>
                  <a:prstClr val="black">
                    <a:tint val="75000"/>
                  </a:prstClr>
                </a:solidFill>
              </a:rPr>
              <a:pPr/>
              <a:t>05/07/2017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A0299ECE-D369-4D5C-AF49-3F787804D0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50552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00D822-2205-4219-8A76-EFF27279AE14}" type="datetimeFigureOut">
              <a:rPr lang="en-GB" smtClean="0">
                <a:solidFill>
                  <a:prstClr val="black">
                    <a:tint val="75000"/>
                  </a:prstClr>
                </a:solidFill>
              </a:rPr>
              <a:pPr/>
              <a:t>05/07/2017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0299ECE-D369-4D5C-AF49-3F787804D0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88057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B7129108-AC8D-4212-9283-60D9E99BF07A}" type="datetime8">
              <a:rPr lang="en-US" smtClean="0">
                <a:solidFill>
                  <a:srgbClr val="4F271C"/>
                </a:solidFill>
              </a:rPr>
              <a:pPr/>
              <a:t>7/5/2017 9:40 AM</a:t>
            </a:fld>
            <a:endParaRPr lang="en-US" dirty="0">
              <a:solidFill>
                <a:srgbClr val="4F271C"/>
              </a:solidFill>
            </a:endParaRPr>
          </a:p>
        </p:txBody>
      </p:sp>
      <p:sp>
        <p:nvSpPr>
          <p:cNvPr id="5" name="Footer Placeholder 4"/>
          <p:cNvSpPr>
            <a:spLocks noGrp="1"/>
          </p:cNvSpPr>
          <p:nvPr>
            <p:ph type="ftr" sz="quarter" idx="11"/>
          </p:nvPr>
        </p:nvSpPr>
        <p:spPr/>
        <p:txBody>
          <a:bodyPr/>
          <a:lstStyle/>
          <a:p>
            <a:endParaRPr lang="en-US" dirty="0">
              <a:solidFill>
                <a:srgbClr val="4F271C"/>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078938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00D822-2205-4219-8A76-EFF27279AE14}" type="datetimeFigureOut">
              <a:rPr lang="en-GB" smtClean="0">
                <a:solidFill>
                  <a:prstClr val="black">
                    <a:tint val="75000"/>
                  </a:prstClr>
                </a:solidFill>
              </a:rPr>
              <a:pPr/>
              <a:t>05/07/2017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0299ECE-D369-4D5C-AF49-3F787804D0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78765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500D822-2205-4219-8A76-EFF27279AE14}" type="datetimeFigureOut">
              <a:rPr lang="en-GB" smtClean="0">
                <a:solidFill>
                  <a:prstClr val="black">
                    <a:tint val="75000"/>
                  </a:prstClr>
                </a:solidFill>
              </a:rPr>
              <a:pPr/>
              <a:t>05/07/2017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0299ECE-D369-4D5C-AF49-3F787804D0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317025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500D822-2205-4219-8A76-EFF27279AE14}" type="datetimeFigureOut">
              <a:rPr lang="en-GB" smtClean="0">
                <a:solidFill>
                  <a:prstClr val="black">
                    <a:tint val="75000"/>
                  </a:prstClr>
                </a:solidFill>
              </a:rPr>
              <a:pPr/>
              <a:t>05/07/2017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0299ECE-D369-4D5C-AF49-3F787804D0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365840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1C9524B-6586-46FD-8F7A-000E00BA23F3}" type="datetimeFigureOut">
              <a:rPr lang="en-GB" smtClean="0">
                <a:solidFill>
                  <a:prstClr val="black">
                    <a:tint val="75000"/>
                  </a:prstClr>
                </a:solidFill>
              </a:rPr>
              <a:pPr/>
              <a:t>05/07/2017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BF9E715-E81B-4723-951C-FFF3250CB1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117859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1C9524B-6586-46FD-8F7A-000E00BA23F3}" type="datetimeFigureOut">
              <a:rPr lang="en-GB" smtClean="0">
                <a:solidFill>
                  <a:prstClr val="black">
                    <a:tint val="75000"/>
                  </a:prstClr>
                </a:solidFill>
              </a:rPr>
              <a:pPr/>
              <a:t>05/07/2017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BF9E715-E81B-4723-951C-FFF3250CB1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427763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C9524B-6586-46FD-8F7A-000E00BA23F3}" type="datetimeFigureOut">
              <a:rPr lang="en-GB" smtClean="0">
                <a:solidFill>
                  <a:prstClr val="black">
                    <a:tint val="75000"/>
                  </a:prstClr>
                </a:solidFill>
              </a:rPr>
              <a:pPr/>
              <a:t>05/07/2017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BF9E715-E81B-4723-951C-FFF3250CB1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11999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1C9524B-6586-46FD-8F7A-000E00BA23F3}" type="datetimeFigureOut">
              <a:rPr lang="en-GB" smtClean="0">
                <a:solidFill>
                  <a:prstClr val="black">
                    <a:tint val="75000"/>
                  </a:prstClr>
                </a:solidFill>
              </a:rPr>
              <a:pPr/>
              <a:t>05/07/2017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BF9E715-E81B-4723-951C-FFF3250CB1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7022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1C9524B-6586-46FD-8F7A-000E00BA23F3}" type="datetimeFigureOut">
              <a:rPr lang="en-GB" smtClean="0">
                <a:solidFill>
                  <a:prstClr val="black">
                    <a:tint val="75000"/>
                  </a:prstClr>
                </a:solidFill>
              </a:rPr>
              <a:pPr/>
              <a:t>05/07/2017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9BF9E715-E81B-4723-951C-FFF3250CB1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591477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1C9524B-6586-46FD-8F7A-000E00BA23F3}" type="datetimeFigureOut">
              <a:rPr lang="en-GB" smtClean="0">
                <a:solidFill>
                  <a:prstClr val="black">
                    <a:tint val="75000"/>
                  </a:prstClr>
                </a:solidFill>
              </a:rPr>
              <a:pPr/>
              <a:t>05/07/2017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9BF9E715-E81B-4723-951C-FFF3250CB1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065643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C9524B-6586-46FD-8F7A-000E00BA23F3}" type="datetimeFigureOut">
              <a:rPr lang="en-GB" smtClean="0">
                <a:solidFill>
                  <a:prstClr val="black">
                    <a:tint val="75000"/>
                  </a:prstClr>
                </a:solidFill>
              </a:rPr>
              <a:pPr/>
              <a:t>05/07/2017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9BF9E715-E81B-4723-951C-FFF3250CB1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77977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smtClean="0"/>
              <a:t>Click to edit Master title style</a:t>
            </a:r>
            <a:endParaRPr lang="en-US" dirty="0"/>
          </a:p>
        </p:txBody>
      </p:sp>
      <p:sp>
        <p:nvSpPr>
          <p:cNvPr id="12" name="Date Placeholder 11"/>
          <p:cNvSpPr>
            <a:spLocks noGrp="1"/>
          </p:cNvSpPr>
          <p:nvPr>
            <p:ph type="dt" sz="half" idx="10"/>
          </p:nvPr>
        </p:nvSpPr>
        <p:spPr/>
        <p:txBody>
          <a:bodyPr/>
          <a:lstStyle/>
          <a:p>
            <a:fld id="{B6DED3D3-6235-4F4C-B439-DF277FB555A7}" type="datetime8">
              <a:rPr lang="en-US" smtClean="0">
                <a:solidFill>
                  <a:srgbClr val="4F271C"/>
                </a:solidFill>
              </a:rPr>
              <a:pPr/>
              <a:t>7/5/2017 9:40 AM</a:t>
            </a:fld>
            <a:endParaRPr lang="en-US" dirty="0">
              <a:solidFill>
                <a:srgbClr val="4F271C"/>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1AD93096-5B34-4342-9326-69289CEAE4C2}"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dirty="0">
              <a:solidFill>
                <a:srgbClr val="4F271C"/>
              </a:solidFill>
            </a:endParaRPr>
          </a:p>
        </p:txBody>
      </p:sp>
    </p:spTree>
    <p:extLst>
      <p:ext uri="{BB962C8B-B14F-4D97-AF65-F5344CB8AC3E}">
        <p14:creationId xmlns:p14="http://schemas.microsoft.com/office/powerpoint/2010/main" val="36488817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C9524B-6586-46FD-8F7A-000E00BA23F3}" type="datetimeFigureOut">
              <a:rPr lang="en-GB" smtClean="0">
                <a:solidFill>
                  <a:prstClr val="black">
                    <a:tint val="75000"/>
                  </a:prstClr>
                </a:solidFill>
              </a:rPr>
              <a:pPr/>
              <a:t>05/07/2017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BF9E715-E81B-4723-951C-FFF3250CB1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63382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C9524B-6586-46FD-8F7A-000E00BA23F3}" type="datetimeFigureOut">
              <a:rPr lang="en-GB" smtClean="0">
                <a:solidFill>
                  <a:prstClr val="black">
                    <a:tint val="75000"/>
                  </a:prstClr>
                </a:solidFill>
              </a:rPr>
              <a:pPr/>
              <a:t>05/07/2017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BF9E715-E81B-4723-951C-FFF3250CB1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701937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1C9524B-6586-46FD-8F7A-000E00BA23F3}" type="datetimeFigureOut">
              <a:rPr lang="en-GB" smtClean="0">
                <a:solidFill>
                  <a:prstClr val="black">
                    <a:tint val="75000"/>
                  </a:prstClr>
                </a:solidFill>
              </a:rPr>
              <a:pPr/>
              <a:t>05/07/2017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BF9E715-E81B-4723-951C-FFF3250CB1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447520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1C9524B-6586-46FD-8F7A-000E00BA23F3}" type="datetimeFigureOut">
              <a:rPr lang="en-GB" smtClean="0">
                <a:solidFill>
                  <a:prstClr val="black">
                    <a:tint val="75000"/>
                  </a:prstClr>
                </a:solidFill>
              </a:rPr>
              <a:pPr/>
              <a:t>05/07/2017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BF9E715-E81B-4723-951C-FFF3250CB1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28031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FC69EF-A202-47B4-823D-A26A6A41C65F}" type="datetimeFigureOut">
              <a:rPr lang="en-GB" smtClean="0">
                <a:solidFill>
                  <a:prstClr val="black">
                    <a:tint val="75000"/>
                  </a:prstClr>
                </a:solidFill>
              </a:rPr>
              <a:pPr/>
              <a:t>05/07/2017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6302DC3-830E-4343-B7C8-101900278D0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174478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AFC69EF-A202-47B4-823D-A26A6A41C65F}" type="datetimeFigureOut">
              <a:rPr lang="en-GB" smtClean="0">
                <a:solidFill>
                  <a:prstClr val="black">
                    <a:tint val="75000"/>
                  </a:prstClr>
                </a:solidFill>
              </a:rPr>
              <a:pPr/>
              <a:t>05/07/2017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6302DC3-830E-4343-B7C8-101900278D0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90043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FC69EF-A202-47B4-823D-A26A6A41C65F}" type="datetimeFigureOut">
              <a:rPr lang="en-GB" smtClean="0">
                <a:solidFill>
                  <a:prstClr val="black">
                    <a:tint val="75000"/>
                  </a:prstClr>
                </a:solidFill>
              </a:rPr>
              <a:pPr/>
              <a:t>05/07/2017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6302DC3-830E-4343-B7C8-101900278D0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598556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AFC69EF-A202-47B4-823D-A26A6A41C65F}" type="datetimeFigureOut">
              <a:rPr lang="en-GB" smtClean="0">
                <a:solidFill>
                  <a:prstClr val="black">
                    <a:tint val="75000"/>
                  </a:prstClr>
                </a:solidFill>
              </a:rPr>
              <a:pPr/>
              <a:t>05/07/2017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6302DC3-830E-4343-B7C8-101900278D0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132093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AFC69EF-A202-47B4-823D-A26A6A41C65F}" type="datetimeFigureOut">
              <a:rPr lang="en-GB" smtClean="0">
                <a:solidFill>
                  <a:prstClr val="black">
                    <a:tint val="75000"/>
                  </a:prstClr>
                </a:solidFill>
              </a:rPr>
              <a:pPr/>
              <a:t>05/07/2017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F6302DC3-830E-4343-B7C8-101900278D0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375029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AFC69EF-A202-47B4-823D-A26A6A41C65F}" type="datetimeFigureOut">
              <a:rPr lang="en-GB" smtClean="0">
                <a:solidFill>
                  <a:prstClr val="black">
                    <a:tint val="75000"/>
                  </a:prstClr>
                </a:solidFill>
              </a:rPr>
              <a:pPr/>
              <a:t>05/07/2017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6302DC3-830E-4343-B7C8-101900278D0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1101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2"/>
          </p:nvPr>
        </p:nvSpPr>
        <p:spPr>
          <a:xfrm>
            <a:off x="4844901"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5"/>
          </p:nvPr>
        </p:nvSpPr>
        <p:spPr/>
        <p:txBody>
          <a:bodyPr rtlCol="0"/>
          <a:lstStyle/>
          <a:p>
            <a:fld id="{3B5F1E3E-4B2F-4895-B65E-28B2E64F39F6}" type="datetime8">
              <a:rPr lang="en-US" smtClean="0">
                <a:solidFill>
                  <a:srgbClr val="4F271C"/>
                </a:solidFill>
              </a:rPr>
              <a:pPr/>
              <a:t>7/5/2017 9:40 AM</a:t>
            </a:fld>
            <a:endParaRPr lang="en-US" dirty="0">
              <a:solidFill>
                <a:srgbClr val="4F271C"/>
              </a:solidFill>
            </a:endParaRPr>
          </a:p>
        </p:txBody>
      </p:sp>
      <p:sp>
        <p:nvSpPr>
          <p:cNvPr id="10" name="Slide Number Placeholder 9"/>
          <p:cNvSpPr>
            <a:spLocks noGrp="1"/>
          </p:cNvSpPr>
          <p:nvPr>
            <p:ph type="sldNum" sz="quarter" idx="16"/>
          </p:nvPr>
        </p:nvSpPr>
        <p:spPr/>
        <p:txBody>
          <a:bodyPr rtlCol="0"/>
          <a:lstStyle/>
          <a:p>
            <a:fld id="{1AD93096-5B34-4342-9326-69289CEAE4C2}" type="slidenum">
              <a:rPr lang="en-US" smtClean="0"/>
              <a:pPr/>
              <a:t>‹#›</a:t>
            </a:fld>
            <a:endParaRPr lang="en-US" dirty="0"/>
          </a:p>
        </p:txBody>
      </p:sp>
      <p:sp>
        <p:nvSpPr>
          <p:cNvPr id="12" name="Footer Placeholder 11"/>
          <p:cNvSpPr>
            <a:spLocks noGrp="1"/>
          </p:cNvSpPr>
          <p:nvPr>
            <p:ph type="ftr" sz="quarter" idx="17"/>
          </p:nvPr>
        </p:nvSpPr>
        <p:spPr/>
        <p:txBody>
          <a:bodyPr rtlCol="0"/>
          <a:lstStyle/>
          <a:p>
            <a:endParaRPr lang="en-US" dirty="0">
              <a:solidFill>
                <a:srgbClr val="4F271C"/>
              </a:solidFill>
            </a:endParaRPr>
          </a:p>
        </p:txBody>
      </p:sp>
    </p:spTree>
    <p:extLst>
      <p:ext uri="{BB962C8B-B14F-4D97-AF65-F5344CB8AC3E}">
        <p14:creationId xmlns:p14="http://schemas.microsoft.com/office/powerpoint/2010/main" val="41677669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FC69EF-A202-47B4-823D-A26A6A41C65F}" type="datetimeFigureOut">
              <a:rPr lang="en-GB" smtClean="0">
                <a:solidFill>
                  <a:prstClr val="black">
                    <a:tint val="75000"/>
                  </a:prstClr>
                </a:solidFill>
              </a:rPr>
              <a:pPr/>
              <a:t>05/07/2017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6302DC3-830E-4343-B7C8-101900278D0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346803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FC69EF-A202-47B4-823D-A26A6A41C65F}" type="datetimeFigureOut">
              <a:rPr lang="en-GB" smtClean="0">
                <a:solidFill>
                  <a:prstClr val="black">
                    <a:tint val="75000"/>
                  </a:prstClr>
                </a:solidFill>
              </a:rPr>
              <a:pPr/>
              <a:t>05/07/2017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6302DC3-830E-4343-B7C8-101900278D0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852683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FC69EF-A202-47B4-823D-A26A6A41C65F}" type="datetimeFigureOut">
              <a:rPr lang="en-GB" smtClean="0">
                <a:solidFill>
                  <a:prstClr val="black">
                    <a:tint val="75000"/>
                  </a:prstClr>
                </a:solidFill>
              </a:rPr>
              <a:pPr/>
              <a:t>05/07/2017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6302DC3-830E-4343-B7C8-101900278D0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476759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AFC69EF-A202-47B4-823D-A26A6A41C65F}" type="datetimeFigureOut">
              <a:rPr lang="en-GB" smtClean="0">
                <a:solidFill>
                  <a:prstClr val="black">
                    <a:tint val="75000"/>
                  </a:prstClr>
                </a:solidFill>
              </a:rPr>
              <a:pPr/>
              <a:t>05/07/2017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6302DC3-830E-4343-B7C8-101900278D0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13959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AFC69EF-A202-47B4-823D-A26A6A41C65F}" type="datetimeFigureOut">
              <a:rPr lang="en-GB" smtClean="0">
                <a:solidFill>
                  <a:prstClr val="black">
                    <a:tint val="75000"/>
                  </a:prstClr>
                </a:solidFill>
              </a:rPr>
              <a:pPr/>
              <a:t>05/07/2017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6302DC3-830E-4343-B7C8-101900278D0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29842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lang="en-US" smtClean="0"/>
              <a:t>Click to edit Master title style</a:t>
            </a:r>
            <a:endParaRPr lang="en-US" dirty="0"/>
          </a:p>
        </p:txBody>
      </p:sp>
      <p:sp>
        <p:nvSpPr>
          <p:cNvPr id="11" name="Content Placeholder 10"/>
          <p:cNvSpPr>
            <a:spLocks noGrp="1"/>
          </p:cNvSpPr>
          <p:nvPr>
            <p:ph sz="quarter" idx="2"/>
          </p:nvPr>
        </p:nvSpPr>
        <p:spPr>
          <a:xfrm>
            <a:off x="609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4"/>
          </p:nvPr>
        </p:nvSpPr>
        <p:spPr>
          <a:xfrm>
            <a:off x="4800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9"/>
          <p:cNvSpPr>
            <a:spLocks noGrp="1"/>
          </p:cNvSpPr>
          <p:nvPr>
            <p:ph type="dt" sz="half" idx="15"/>
          </p:nvPr>
        </p:nvSpPr>
        <p:spPr/>
        <p:txBody>
          <a:bodyPr rtlCol="0"/>
          <a:lstStyle/>
          <a:p>
            <a:fld id="{63085435-8225-4333-BFFA-0096413F0D76}" type="datetime8">
              <a:rPr lang="en-US" smtClean="0">
                <a:solidFill>
                  <a:srgbClr val="4F271C"/>
                </a:solidFill>
              </a:rPr>
              <a:pPr/>
              <a:t>7/5/2017 9:40 AM</a:t>
            </a:fld>
            <a:endParaRPr lang="en-US" dirty="0">
              <a:solidFill>
                <a:srgbClr val="4F271C"/>
              </a:solidFill>
            </a:endParaRPr>
          </a:p>
        </p:txBody>
      </p:sp>
      <p:sp>
        <p:nvSpPr>
          <p:cNvPr id="12" name="Slide Number Placeholder 11"/>
          <p:cNvSpPr>
            <a:spLocks noGrp="1"/>
          </p:cNvSpPr>
          <p:nvPr>
            <p:ph type="sldNum" sz="quarter" idx="16"/>
          </p:nvPr>
        </p:nvSpPr>
        <p:spPr/>
        <p:txBody>
          <a:bodyPr rtlCol="0"/>
          <a:lstStyle/>
          <a:p>
            <a:fld id="{1AD93096-5B34-4342-9326-69289CEAE4C2}" type="slidenum">
              <a:rPr lang="en-US" smtClean="0"/>
              <a:pPr/>
              <a:t>‹#›</a:t>
            </a:fld>
            <a:endParaRPr lang="en-US" dirty="0"/>
          </a:p>
        </p:txBody>
      </p:sp>
      <p:sp>
        <p:nvSpPr>
          <p:cNvPr id="14" name="Footer Placeholder 13"/>
          <p:cNvSpPr>
            <a:spLocks noGrp="1"/>
          </p:cNvSpPr>
          <p:nvPr>
            <p:ph type="ftr" sz="quarter" idx="17"/>
          </p:nvPr>
        </p:nvSpPr>
        <p:spPr/>
        <p:txBody>
          <a:bodyPr rtlCol="0"/>
          <a:lstStyle/>
          <a:p>
            <a:endParaRPr lang="en-US" dirty="0">
              <a:solidFill>
                <a:srgbClr val="4F271C"/>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3068078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83C494-2A87-468C-A21B-CB14FB9ABB00}" type="datetime8">
              <a:rPr lang="en-US" smtClean="0">
                <a:solidFill>
                  <a:srgbClr val="4F271C"/>
                </a:solidFill>
              </a:rPr>
              <a:pPr/>
              <a:t>7/5/2017 9:40 AM</a:t>
            </a:fld>
            <a:endParaRPr lang="en-US" dirty="0">
              <a:solidFill>
                <a:srgbClr val="4F271C"/>
              </a:solidFill>
            </a:endParaRPr>
          </a:p>
        </p:txBody>
      </p:sp>
      <p:sp>
        <p:nvSpPr>
          <p:cNvPr id="4" name="Footer Placeholder 3"/>
          <p:cNvSpPr>
            <a:spLocks noGrp="1"/>
          </p:cNvSpPr>
          <p:nvPr>
            <p:ph type="ftr" sz="quarter" idx="11"/>
          </p:nvPr>
        </p:nvSpPr>
        <p:spPr/>
        <p:txBody>
          <a:bodyPr/>
          <a:lstStyle/>
          <a:p>
            <a:endParaRPr lang="en-US" dirty="0">
              <a:solidFill>
                <a:srgbClr val="4F271C"/>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p>
        </p:txBody>
      </p:sp>
    </p:spTree>
    <p:extLst>
      <p:ext uri="{BB962C8B-B14F-4D97-AF65-F5344CB8AC3E}">
        <p14:creationId xmlns:p14="http://schemas.microsoft.com/office/powerpoint/2010/main" val="2656667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180FA0-5B31-4864-A2BB-719EA5A679C6}" type="datetime8">
              <a:rPr lang="en-US" smtClean="0">
                <a:solidFill>
                  <a:srgbClr val="4F271C"/>
                </a:solidFill>
              </a:rPr>
              <a:pPr/>
              <a:t>7/5/2017 9:40 AM</a:t>
            </a:fld>
            <a:endParaRPr lang="en-US" dirty="0">
              <a:solidFill>
                <a:srgbClr val="4F271C"/>
              </a:solidFill>
            </a:endParaRPr>
          </a:p>
        </p:txBody>
      </p:sp>
      <p:sp>
        <p:nvSpPr>
          <p:cNvPr id="3" name="Footer Placeholder 2"/>
          <p:cNvSpPr>
            <a:spLocks noGrp="1"/>
          </p:cNvSpPr>
          <p:nvPr>
            <p:ph type="ftr" sz="quarter" idx="11"/>
          </p:nvPr>
        </p:nvSpPr>
        <p:spPr/>
        <p:txBody>
          <a:bodyPr/>
          <a:lstStyle/>
          <a:p>
            <a:endParaRPr lang="en-US" dirty="0">
              <a:solidFill>
                <a:srgbClr val="4F271C"/>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1AD93096-5B34-4342-9326-69289CEAE4C2}" type="slidenum">
              <a:rPr lang="en-US" smtClean="0">
                <a:solidFill>
                  <a:srgbClr val="4F271C"/>
                </a:solidFill>
              </a:rPr>
              <a:pPr/>
              <a:t>‹#›</a:t>
            </a:fld>
            <a:endParaRPr lang="en-US" dirty="0">
              <a:solidFill>
                <a:srgbClr val="4F271C"/>
              </a:solidFill>
            </a:endParaRPr>
          </a:p>
        </p:txBody>
      </p:sp>
    </p:spTree>
    <p:extLst>
      <p:ext uri="{BB962C8B-B14F-4D97-AF65-F5344CB8AC3E}">
        <p14:creationId xmlns:p14="http://schemas.microsoft.com/office/powerpoint/2010/main" val="3588940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4BECC0C8-36B8-442A-833D-B6AACE86BB77}" type="datetime8">
              <a:rPr lang="en-US" smtClean="0">
                <a:solidFill>
                  <a:srgbClr val="4F271C"/>
                </a:solidFill>
              </a:rPr>
              <a:pPr/>
              <a:t>7/5/2017 9:40 AM</a:t>
            </a:fld>
            <a:endParaRPr lang="en-US" dirty="0">
              <a:solidFill>
                <a:srgbClr val="4F271C"/>
              </a:solidFill>
            </a:endParaRPr>
          </a:p>
        </p:txBody>
      </p:sp>
      <p:sp>
        <p:nvSpPr>
          <p:cNvPr id="6" name="Footer Placeholder 5"/>
          <p:cNvSpPr>
            <a:spLocks noGrp="1"/>
          </p:cNvSpPr>
          <p:nvPr>
            <p:ph type="ftr" sz="quarter" idx="11"/>
          </p:nvPr>
        </p:nvSpPr>
        <p:spPr/>
        <p:txBody>
          <a:bodyPr/>
          <a:lstStyle/>
          <a:p>
            <a:endParaRPr lang="en-US" dirty="0">
              <a:solidFill>
                <a:srgbClr val="4F271C"/>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descr="sm_pencil.png"/>
          <p:cNvPicPr>
            <a:picLocks noChangeAspect="1"/>
          </p:cNvPicPr>
          <p:nvPr userDrawn="1"/>
        </p:nvPicPr>
        <p:blipFill>
          <a:blip r:embed="rId2"/>
          <a:stretch>
            <a:fillRect/>
          </a:stretch>
        </p:blipFill>
        <p:spPr>
          <a:xfrm>
            <a:off x="612648" y="1755648"/>
            <a:ext cx="1615307" cy="2145615"/>
          </a:xfrm>
          <a:prstGeom prst="rect">
            <a:avLst/>
          </a:prstGeom>
          <a:ln w="50800" cap="sq" cmpd="dbl">
            <a:solidFill>
              <a:schemeClr val="accent2"/>
            </a:solidFill>
            <a:miter lim="800000"/>
          </a:ln>
        </p:spPr>
      </p:pic>
    </p:spTree>
    <p:extLst>
      <p:ext uri="{BB962C8B-B14F-4D97-AF65-F5344CB8AC3E}">
        <p14:creationId xmlns:p14="http://schemas.microsoft.com/office/powerpoint/2010/main" val="587443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lang="en-US" smtClean="0"/>
              <a:t>Click to edit Master title style</a:t>
            </a:r>
            <a:endParaRPr lang="en-US" dirty="0"/>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2" name="Date Placeholder 11"/>
          <p:cNvSpPr>
            <a:spLocks noGrp="1"/>
          </p:cNvSpPr>
          <p:nvPr>
            <p:ph type="dt" sz="half" idx="10"/>
          </p:nvPr>
        </p:nvSpPr>
        <p:spPr>
          <a:xfrm>
            <a:off x="6248400" y="6248400"/>
            <a:ext cx="2667000" cy="365125"/>
          </a:xfrm>
        </p:spPr>
        <p:txBody>
          <a:bodyPr rtlCol="0"/>
          <a:lstStyle/>
          <a:p>
            <a:fld id="{51E20EC5-AC53-4169-941E-EDF10CD23748}" type="datetime8">
              <a:rPr lang="en-US" smtClean="0">
                <a:solidFill>
                  <a:srgbClr val="4F271C"/>
                </a:solidFill>
              </a:rPr>
              <a:pPr/>
              <a:t>7/5/2017 9:40 AM</a:t>
            </a:fld>
            <a:endParaRPr lang="en-US" dirty="0">
              <a:solidFill>
                <a:srgbClr val="4F271C"/>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1AD93096-5B34-4342-9326-69289CEAE4C2}" type="slidenum">
              <a:rPr lang="en-US" smtClean="0"/>
              <a:pPr/>
              <a:t>‹#›</a:t>
            </a:fld>
            <a:endParaRPr lang="en-US" dirty="0"/>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solidFill>
                <a:srgbClr val="4F271C"/>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lang="en-US" smtClean="0"/>
              <a:t>Click icon to add picture</a:t>
            </a:r>
            <a:endParaRPr lang="en-US" dirty="0"/>
          </a:p>
        </p:txBody>
      </p:sp>
    </p:spTree>
    <p:extLst>
      <p:ext uri="{BB962C8B-B14F-4D97-AF65-F5344CB8AC3E}">
        <p14:creationId xmlns:p14="http://schemas.microsoft.com/office/powerpoint/2010/main" val="2802055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lang="en-US" smtClean="0"/>
              <a:t>Click to edit Master title style</a:t>
            </a:r>
            <a:endParaRPr lang="en-US" dirty="0"/>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a:defRPr sz="1400">
                <a:solidFill>
                  <a:schemeClr val="tx2"/>
                </a:solidFill>
              </a:defRPr>
            </a:lvl1pPr>
          </a:lstStyle>
          <a:p>
            <a:fld id="{8D3816DF-213E-421B-92D3-C068DBB023D6}" type="datetime8">
              <a:rPr lang="en-US" smtClean="0">
                <a:solidFill>
                  <a:srgbClr val="4F271C"/>
                </a:solidFill>
              </a:rPr>
              <a:pPr/>
              <a:t>7/5/2017 9:40 AM</a:t>
            </a:fld>
            <a:endParaRPr lang="en-US" dirty="0">
              <a:solidFill>
                <a:srgbClr val="4F271C"/>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a:defRPr sz="1400">
                <a:solidFill>
                  <a:schemeClr val="tx2"/>
                </a:solidFill>
              </a:defRPr>
            </a:lvl1pPr>
          </a:lstStyle>
          <a:p>
            <a:endParaRPr lang="en-US" dirty="0">
              <a:solidFill>
                <a:srgbClr val="4F271C"/>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a:defRPr sz="1400" b="1">
                <a:solidFill>
                  <a:srgbClr val="FFFFFF"/>
                </a:solidFill>
              </a:defRPr>
            </a:lvl1pPr>
          </a:lstStyle>
          <a:p>
            <a:fld id="{72AC53DF-4216-466D-99A7-94400E6C2A25}" type="slidenum">
              <a:rPr lang="en-US" sz="1200" smtClean="0">
                <a:solidFill>
                  <a:srgbClr val="4F271C"/>
                </a:solidFill>
              </a:rPr>
              <a:pPr/>
              <a:t>‹#›</a:t>
            </a:fld>
            <a:endParaRPr lang="en-US" dirty="0"/>
          </a:p>
        </p:txBody>
      </p:sp>
    </p:spTree>
    <p:extLst>
      <p:ext uri="{BB962C8B-B14F-4D97-AF65-F5344CB8AC3E}">
        <p14:creationId xmlns:p14="http://schemas.microsoft.com/office/powerpoint/2010/main" val="18976851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00D822-2205-4219-8A76-EFF27279AE14}" type="datetimeFigureOut">
              <a:rPr lang="en-GB" smtClean="0">
                <a:solidFill>
                  <a:prstClr val="black">
                    <a:tint val="75000"/>
                  </a:prstClr>
                </a:solidFill>
              </a:rPr>
              <a:pPr/>
              <a:t>05/07/2017</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299ECE-D369-4D5C-AF49-3F787804D0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8707052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C9524B-6586-46FD-8F7A-000E00BA23F3}" type="datetimeFigureOut">
              <a:rPr lang="en-GB" smtClean="0">
                <a:solidFill>
                  <a:prstClr val="black">
                    <a:tint val="75000"/>
                  </a:prstClr>
                </a:solidFill>
              </a:rPr>
              <a:pPr/>
              <a:t>05/07/2017</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F9E715-E81B-4723-951C-FFF3250CB18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8838613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FC69EF-A202-47B4-823D-A26A6A41C65F}" type="datetimeFigureOut">
              <a:rPr lang="en-GB" smtClean="0">
                <a:solidFill>
                  <a:prstClr val="black">
                    <a:tint val="75000"/>
                  </a:prstClr>
                </a:solidFill>
              </a:rPr>
              <a:pPr/>
              <a:t>05/07/2017</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302DC3-830E-4343-B7C8-101900278D0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0019201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slide" Target="slide93.xml"/><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slide" Target="slide86.xml"/><Relationship Id="rId4" Type="http://schemas.openxmlformats.org/officeDocument/2006/relationships/slide" Target="slide8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0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hyperlink" Target="http://www.rachelhawkes.com/PandT/2018_GCSE/2018GCSE.php"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2.mp3"/><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slideLayout" Target="../slideLayouts/slideLayout7.xml"/><Relationship Id="rId4" Type="http://schemas.openxmlformats.org/officeDocument/2006/relationships/audio" Target="../media/media2.mp3"/></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hyperlink" Target="https://quizlet.com/162733944/mi-vida-en-el-insti-week-3-vocabulario-2-flash-cards"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w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1.wmf"/><Relationship Id="rId7" Type="http://schemas.openxmlformats.org/officeDocument/2006/relationships/image" Target="../media/image45.wmf"/><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wmf"/><Relationship Id="rId5" Type="http://schemas.openxmlformats.org/officeDocument/2006/relationships/image" Target="../media/image43.wmf"/><Relationship Id="rId4" Type="http://schemas.openxmlformats.org/officeDocument/2006/relationships/image" Target="../media/image42.wmf"/></Relationships>
</file>

<file path=ppt/slides/_rels/slide5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hyperlink" Target="http://qualifications.pearson.com/content/dam/pdf/GCSE/French/2016/teaching-and-learning/Approaches_to_translation.pdf"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hyperlink" Target="http://www.youtube.com/watch?v=iqCvE258vY0"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7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7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7.png"/></Relationships>
</file>

<file path=ppt/slides/_rels/slide7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7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png"/><Relationship Id="rId7" Type="http://schemas.openxmlformats.org/officeDocument/2006/relationships/image" Target="../media/image79.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9.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hyperlink" Target="http://thisissurreal.com/shai/flsb/screen/" TargetMode="External"/><Relationship Id="rId5" Type="http://schemas.openxmlformats.org/officeDocument/2006/relationships/image" Target="../media/image82.png"/><Relationship Id="rId4" Type="http://schemas.openxmlformats.org/officeDocument/2006/relationships/image" Target="../media/image81.emf"/></Relationships>
</file>

<file path=ppt/slides/_rels/slide9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gif"/><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92.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9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9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9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7540" y="15577"/>
            <a:ext cx="1341706" cy="950643"/>
          </a:xfrm>
          <a:prstGeom prst="rect">
            <a:avLst/>
          </a:prstGeom>
        </p:spPr>
      </p:pic>
      <p:sp>
        <p:nvSpPr>
          <p:cNvPr id="7" name="Title 6"/>
          <p:cNvSpPr>
            <a:spLocks noGrp="1"/>
          </p:cNvSpPr>
          <p:nvPr>
            <p:ph type="title"/>
          </p:nvPr>
        </p:nvSpPr>
        <p:spPr>
          <a:xfrm>
            <a:off x="1404607" y="632010"/>
            <a:ext cx="7620000" cy="2931459"/>
          </a:xfrm>
        </p:spPr>
        <p:txBody>
          <a:bodyPr>
            <a:noAutofit/>
          </a:bodyPr>
          <a:lstStyle/>
          <a:p>
            <a:r>
              <a:rPr lang="en-GB" sz="3200" b="1" i="1" dirty="0" smtClean="0"/>
              <a:t>Planning for success at KS4: building knowledge and skills for GCSE Speaking and Writing</a:t>
            </a:r>
            <a:endParaRPr lang="en-GB" sz="3200" b="1" dirty="0"/>
          </a:p>
        </p:txBody>
      </p:sp>
      <p:sp>
        <p:nvSpPr>
          <p:cNvPr id="8" name="Text Placeholder 7"/>
          <p:cNvSpPr>
            <a:spLocks noGrp="1"/>
          </p:cNvSpPr>
          <p:nvPr>
            <p:ph type="body" idx="1"/>
          </p:nvPr>
        </p:nvSpPr>
        <p:spPr>
          <a:xfrm>
            <a:off x="1404608" y="2726856"/>
            <a:ext cx="7474670" cy="2553598"/>
          </a:xfrm>
        </p:spPr>
        <p:txBody>
          <a:bodyPr>
            <a:noAutofit/>
          </a:bodyPr>
          <a:lstStyle/>
          <a:p>
            <a:r>
              <a:rPr lang="en-GB" sz="2000" dirty="0"/>
              <a:t>In this workshop we look at practical ideas for developing the </a:t>
            </a:r>
            <a:endParaRPr lang="en-GB" sz="2000" dirty="0" smtClean="0"/>
          </a:p>
          <a:p>
            <a:r>
              <a:rPr lang="en-GB" sz="2000" dirty="0" smtClean="0"/>
              <a:t>independent</a:t>
            </a:r>
            <a:r>
              <a:rPr lang="en-GB" sz="2000" dirty="0"/>
              <a:t>, creative writing and </a:t>
            </a:r>
            <a:r>
              <a:rPr lang="en-GB" sz="2000" dirty="0" smtClean="0"/>
              <a:t>speaking </a:t>
            </a:r>
            <a:r>
              <a:rPr lang="en-GB" sz="2000" dirty="0"/>
              <a:t>skills which the new </a:t>
            </a:r>
            <a:endParaRPr lang="en-GB" sz="2000" dirty="0" smtClean="0"/>
          </a:p>
          <a:p>
            <a:r>
              <a:rPr lang="en-GB" sz="2000" dirty="0" smtClean="0"/>
              <a:t>examination </a:t>
            </a:r>
            <a:r>
              <a:rPr lang="en-GB" sz="2000" dirty="0"/>
              <a:t>requires.  We focus on building a transferable repertoire </a:t>
            </a:r>
            <a:endParaRPr lang="en-GB" sz="2000" dirty="0" smtClean="0"/>
          </a:p>
          <a:p>
            <a:r>
              <a:rPr lang="en-GB" sz="2000" dirty="0" smtClean="0"/>
              <a:t>from </a:t>
            </a:r>
            <a:r>
              <a:rPr lang="en-GB" sz="2000" dirty="0"/>
              <a:t>KS3, making the most of memory, developing translation skills, </a:t>
            </a:r>
            <a:r>
              <a:rPr lang="en-GB" sz="2000" dirty="0" smtClean="0"/>
              <a:t>and</a:t>
            </a:r>
          </a:p>
          <a:p>
            <a:r>
              <a:rPr lang="en-GB" sz="2000" dirty="0" smtClean="0"/>
              <a:t>explore </a:t>
            </a:r>
            <a:r>
              <a:rPr lang="en-GB" sz="2000" dirty="0"/>
              <a:t>tasks that support the development of </a:t>
            </a:r>
            <a:r>
              <a:rPr lang="en-GB" sz="2000" dirty="0" smtClean="0"/>
              <a:t>confident</a:t>
            </a:r>
            <a:r>
              <a:rPr lang="en-GB" sz="2000" dirty="0"/>
              <a:t>, spontaneous </a:t>
            </a:r>
            <a:endParaRPr lang="en-GB" sz="2000" dirty="0" smtClean="0"/>
          </a:p>
          <a:p>
            <a:r>
              <a:rPr lang="en-GB" sz="2000" dirty="0" smtClean="0"/>
              <a:t>talk</a:t>
            </a:r>
            <a:r>
              <a:rPr lang="en-GB" sz="2000" dirty="0"/>
              <a:t>.</a:t>
            </a:r>
          </a:p>
          <a:p>
            <a:r>
              <a:rPr lang="en-GB" sz="2000" dirty="0"/>
              <a:t> </a:t>
            </a:r>
          </a:p>
          <a:p>
            <a:r>
              <a:rPr lang="en-GB" sz="2000" i="1" dirty="0"/>
              <a:t/>
            </a:r>
            <a:br>
              <a:rPr lang="en-GB" sz="2000" i="1" dirty="0"/>
            </a:br>
            <a:endParaRPr lang="en-GB" sz="2000" dirty="0"/>
          </a:p>
        </p:txBody>
      </p:sp>
      <p:pic>
        <p:nvPicPr>
          <p:cNvPr id="9" name="Picture 2" descr="Image result for weather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3236" y="19879"/>
            <a:ext cx="1626041" cy="1626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1752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089136" y="-795819"/>
            <a:ext cx="8595360" cy="707886"/>
          </a:xfrm>
          <a:prstGeom prst="rect">
            <a:avLst/>
          </a:prstGeom>
        </p:spPr>
        <p:txBody>
          <a:bodyPr wrap="square">
            <a:spAutoFit/>
          </a:bodyPr>
          <a:lstStyle/>
          <a:p>
            <a:endParaRPr lang="en-GB" sz="2000" dirty="0">
              <a:solidFill>
                <a:srgbClr val="000000"/>
              </a:solidFill>
              <a:latin typeface="Wingdings" panose="05000000000000000000" pitchFamily="2" charset="2"/>
            </a:endParaRPr>
          </a:p>
          <a:p>
            <a:r>
              <a:rPr lang="en-GB" sz="2000" dirty="0">
                <a:solidFill>
                  <a:srgbClr val="000000"/>
                </a:solidFill>
                <a:latin typeface="Wingdings" panose="05000000000000000000" pitchFamily="2" charset="2"/>
              </a:rPr>
              <a:t> </a:t>
            </a:r>
            <a:endParaRPr lang="en-GB" dirty="0">
              <a:solidFill>
                <a:srgbClr val="000000"/>
              </a:solidFill>
              <a:latin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810331825"/>
              </p:ext>
            </p:extLst>
          </p:nvPr>
        </p:nvGraphicFramePr>
        <p:xfrm>
          <a:off x="408432" y="464312"/>
          <a:ext cx="8168640" cy="5973063"/>
        </p:xfrm>
        <a:graphic>
          <a:graphicData uri="http://schemas.openxmlformats.org/drawingml/2006/table">
            <a:tbl>
              <a:tblPr firstRow="1" bandRow="1">
                <a:tableStyleId>{5940675A-B579-460E-94D1-54222C63F5DA}</a:tableStyleId>
              </a:tblPr>
              <a:tblGrid>
                <a:gridCol w="2722880"/>
                <a:gridCol w="2722880"/>
                <a:gridCol w="2722880"/>
              </a:tblGrid>
              <a:tr h="1991021">
                <a:tc>
                  <a:txBody>
                    <a:bodyPr/>
                    <a:lstStyle/>
                    <a:p>
                      <a:r>
                        <a:rPr lang="en-GB" dirty="0" smtClean="0"/>
                        <a:t>A</a:t>
                      </a:r>
                      <a:endParaRPr lang="en-GB" dirty="0"/>
                    </a:p>
                  </a:txBody>
                  <a:tcPr>
                    <a:solidFill>
                      <a:schemeClr val="bg2"/>
                    </a:solidFill>
                  </a:tcPr>
                </a:tc>
                <a:tc>
                  <a:txBody>
                    <a:bodyPr/>
                    <a:lstStyle/>
                    <a:p>
                      <a:r>
                        <a:rPr lang="en-GB" dirty="0" smtClean="0"/>
                        <a:t>B</a:t>
                      </a:r>
                      <a:endParaRPr lang="en-GB" dirty="0"/>
                    </a:p>
                  </a:txBody>
                  <a:tcPr>
                    <a:solidFill>
                      <a:schemeClr val="bg2"/>
                    </a:solidFill>
                  </a:tcPr>
                </a:tc>
                <a:tc>
                  <a:txBody>
                    <a:bodyPr/>
                    <a:lstStyle/>
                    <a:p>
                      <a:r>
                        <a:rPr lang="en-GB" dirty="0" smtClean="0"/>
                        <a:t>C</a:t>
                      </a:r>
                      <a:endParaRPr lang="en-GB" dirty="0"/>
                    </a:p>
                  </a:txBody>
                  <a:tcPr>
                    <a:solidFill>
                      <a:schemeClr val="bg2"/>
                    </a:solidFill>
                  </a:tcPr>
                </a:tc>
              </a:tr>
              <a:tr h="1991021">
                <a:tc>
                  <a:txBody>
                    <a:bodyPr/>
                    <a:lstStyle/>
                    <a:p>
                      <a:r>
                        <a:rPr lang="en-GB" dirty="0" smtClean="0"/>
                        <a:t>D</a:t>
                      </a:r>
                      <a:endParaRPr lang="en-GB" dirty="0"/>
                    </a:p>
                  </a:txBody>
                  <a:tcPr>
                    <a:solidFill>
                      <a:schemeClr val="bg2"/>
                    </a:solidFill>
                  </a:tcPr>
                </a:tc>
                <a:tc>
                  <a:txBody>
                    <a:bodyPr/>
                    <a:lstStyle/>
                    <a:p>
                      <a:r>
                        <a:rPr lang="en-GB" dirty="0" smtClean="0"/>
                        <a:t>E</a:t>
                      </a:r>
                      <a:endParaRPr lang="en-GB" dirty="0"/>
                    </a:p>
                  </a:txBody>
                  <a:tcPr>
                    <a:solidFill>
                      <a:schemeClr val="bg2"/>
                    </a:solidFill>
                  </a:tcPr>
                </a:tc>
                <a:tc>
                  <a:txBody>
                    <a:bodyPr/>
                    <a:lstStyle/>
                    <a:p>
                      <a:r>
                        <a:rPr lang="en-GB" dirty="0" smtClean="0"/>
                        <a:t>F</a:t>
                      </a:r>
                      <a:endParaRPr lang="en-GB" dirty="0"/>
                    </a:p>
                  </a:txBody>
                  <a:tcPr>
                    <a:solidFill>
                      <a:schemeClr val="bg2"/>
                    </a:solidFill>
                  </a:tcPr>
                </a:tc>
              </a:tr>
              <a:tr h="1991021">
                <a:tc>
                  <a:txBody>
                    <a:bodyPr/>
                    <a:lstStyle/>
                    <a:p>
                      <a:r>
                        <a:rPr lang="en-GB" dirty="0" smtClean="0"/>
                        <a:t>G</a:t>
                      </a:r>
                      <a:endParaRPr lang="en-GB" dirty="0"/>
                    </a:p>
                  </a:txBody>
                  <a:tcPr>
                    <a:solidFill>
                      <a:schemeClr val="bg2"/>
                    </a:solidFill>
                  </a:tcPr>
                </a:tc>
                <a:tc>
                  <a:txBody>
                    <a:bodyPr/>
                    <a:lstStyle/>
                    <a:p>
                      <a:r>
                        <a:rPr lang="en-GB" dirty="0" smtClean="0"/>
                        <a:t>H</a:t>
                      </a:r>
                      <a:endParaRPr lang="en-GB" dirty="0"/>
                    </a:p>
                  </a:txBody>
                  <a:tcPr>
                    <a:solidFill>
                      <a:schemeClr val="bg2"/>
                    </a:solidFill>
                  </a:tcPr>
                </a:tc>
                <a:tc>
                  <a:txBody>
                    <a:bodyPr/>
                    <a:lstStyle/>
                    <a:p>
                      <a:r>
                        <a:rPr lang="en-GB" dirty="0" smtClean="0"/>
                        <a:t>I</a:t>
                      </a:r>
                      <a:endParaRPr lang="en-GB" dirty="0"/>
                    </a:p>
                  </a:txBody>
                  <a:tcPr>
                    <a:solidFill>
                      <a:schemeClr val="bg2"/>
                    </a:solidFill>
                  </a:tcPr>
                </a:tc>
              </a:tr>
            </a:tbl>
          </a:graphicData>
        </a:graphic>
      </p:graphicFrame>
      <p:sp>
        <p:nvSpPr>
          <p:cNvPr id="5" name="Rounded Rectangle 4"/>
          <p:cNvSpPr/>
          <p:nvPr/>
        </p:nvSpPr>
        <p:spPr>
          <a:xfrm>
            <a:off x="585216" y="841248"/>
            <a:ext cx="2359152" cy="14264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FFC000"/>
                </a:solidFill>
              </a:rPr>
              <a:t>Change one detail plenaries</a:t>
            </a:r>
            <a:endParaRPr lang="en-GB" sz="2800" b="1" dirty="0">
              <a:solidFill>
                <a:srgbClr val="FFC000"/>
              </a:solidFill>
            </a:endParaRPr>
          </a:p>
        </p:txBody>
      </p:sp>
      <p:sp>
        <p:nvSpPr>
          <p:cNvPr id="6" name="Rounded Rectangle 5"/>
          <p:cNvSpPr/>
          <p:nvPr/>
        </p:nvSpPr>
        <p:spPr>
          <a:xfrm>
            <a:off x="3313176" y="841248"/>
            <a:ext cx="2359152" cy="142646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800" b="1" dirty="0" smtClean="0">
                <a:solidFill>
                  <a:schemeClr val="accent1">
                    <a:lumMod val="75000"/>
                  </a:schemeClr>
                </a:solidFill>
              </a:rPr>
              <a:t>Grow the sentence</a:t>
            </a:r>
            <a:endParaRPr lang="en-GB" sz="2800" b="1" dirty="0">
              <a:solidFill>
                <a:schemeClr val="accent1">
                  <a:lumMod val="75000"/>
                </a:schemeClr>
              </a:solidFill>
            </a:endParaRPr>
          </a:p>
        </p:txBody>
      </p:sp>
      <p:sp>
        <p:nvSpPr>
          <p:cNvPr id="7" name="Rounded Rectangle 6"/>
          <p:cNvSpPr/>
          <p:nvPr/>
        </p:nvSpPr>
        <p:spPr>
          <a:xfrm>
            <a:off x="6041136" y="841248"/>
            <a:ext cx="2359152" cy="14264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FFC000"/>
                </a:solidFill>
              </a:rPr>
              <a:t>Target text</a:t>
            </a:r>
            <a:endParaRPr lang="en-GB" sz="2800" b="1" dirty="0">
              <a:solidFill>
                <a:srgbClr val="FFC000"/>
              </a:solidFill>
            </a:endParaRPr>
          </a:p>
        </p:txBody>
      </p:sp>
      <p:sp>
        <p:nvSpPr>
          <p:cNvPr id="9" name="Rounded Rectangle 8"/>
          <p:cNvSpPr/>
          <p:nvPr/>
        </p:nvSpPr>
        <p:spPr>
          <a:xfrm>
            <a:off x="585216" y="2785872"/>
            <a:ext cx="2359152" cy="142646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800" b="1" dirty="0" smtClean="0">
                <a:solidFill>
                  <a:schemeClr val="accent1">
                    <a:lumMod val="75000"/>
                  </a:schemeClr>
                </a:solidFill>
              </a:rPr>
              <a:t>Picture stimulus</a:t>
            </a:r>
            <a:endParaRPr lang="en-GB" sz="2800" b="1" dirty="0">
              <a:solidFill>
                <a:schemeClr val="accent1">
                  <a:lumMod val="75000"/>
                </a:schemeClr>
              </a:solidFill>
            </a:endParaRPr>
          </a:p>
        </p:txBody>
      </p:sp>
      <p:sp>
        <p:nvSpPr>
          <p:cNvPr id="10" name="Rounded Rectangle 9"/>
          <p:cNvSpPr/>
          <p:nvPr/>
        </p:nvSpPr>
        <p:spPr>
          <a:xfrm>
            <a:off x="3313176" y="2785872"/>
            <a:ext cx="2359152" cy="14264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FFC000"/>
                </a:solidFill>
              </a:rPr>
              <a:t>Picture text model</a:t>
            </a:r>
            <a:endParaRPr lang="en-GB" sz="2800" b="1" dirty="0">
              <a:solidFill>
                <a:srgbClr val="FFC000"/>
              </a:solidFill>
            </a:endParaRPr>
          </a:p>
        </p:txBody>
      </p:sp>
      <p:sp>
        <p:nvSpPr>
          <p:cNvPr id="11" name="Rounded Rectangle 10"/>
          <p:cNvSpPr/>
          <p:nvPr/>
        </p:nvSpPr>
        <p:spPr>
          <a:xfrm>
            <a:off x="6041136" y="2785872"/>
            <a:ext cx="2359152" cy="142646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800" b="1" dirty="0" smtClean="0">
                <a:solidFill>
                  <a:schemeClr val="accent1">
                    <a:lumMod val="75000"/>
                  </a:schemeClr>
                </a:solidFill>
              </a:rPr>
              <a:t>Adaptation</a:t>
            </a:r>
            <a:endParaRPr lang="en-GB" sz="2800" b="1" dirty="0">
              <a:solidFill>
                <a:schemeClr val="accent1">
                  <a:lumMod val="75000"/>
                </a:schemeClr>
              </a:solidFill>
            </a:endParaRPr>
          </a:p>
        </p:txBody>
      </p:sp>
      <p:sp>
        <p:nvSpPr>
          <p:cNvPr id="12" name="Rounded Rectangle 11"/>
          <p:cNvSpPr/>
          <p:nvPr/>
        </p:nvSpPr>
        <p:spPr>
          <a:xfrm>
            <a:off x="585216" y="4730496"/>
            <a:ext cx="2359152" cy="14264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FFC000"/>
                </a:solidFill>
              </a:rPr>
              <a:t>Pyramids</a:t>
            </a:r>
            <a:endParaRPr lang="en-GB" sz="2800" b="1" dirty="0">
              <a:solidFill>
                <a:srgbClr val="FFC000"/>
              </a:solidFill>
            </a:endParaRPr>
          </a:p>
        </p:txBody>
      </p:sp>
      <p:sp>
        <p:nvSpPr>
          <p:cNvPr id="13" name="Rounded Rectangle 12"/>
          <p:cNvSpPr/>
          <p:nvPr/>
        </p:nvSpPr>
        <p:spPr>
          <a:xfrm>
            <a:off x="3313176" y="4730496"/>
            <a:ext cx="2359152" cy="142646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800" b="1" dirty="0" smtClean="0">
                <a:solidFill>
                  <a:schemeClr val="accent1">
                    <a:lumMod val="75000"/>
                  </a:schemeClr>
                </a:solidFill>
              </a:rPr>
              <a:t>Mastermind</a:t>
            </a:r>
            <a:endParaRPr lang="en-GB" sz="2800" b="1" dirty="0">
              <a:solidFill>
                <a:schemeClr val="accent1">
                  <a:lumMod val="75000"/>
                </a:schemeClr>
              </a:solidFill>
            </a:endParaRPr>
          </a:p>
        </p:txBody>
      </p:sp>
      <p:sp>
        <p:nvSpPr>
          <p:cNvPr id="14" name="Rounded Rectangle 13"/>
          <p:cNvSpPr/>
          <p:nvPr/>
        </p:nvSpPr>
        <p:spPr>
          <a:xfrm>
            <a:off x="6041136" y="4730496"/>
            <a:ext cx="2359152" cy="14264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smtClean="0">
                <a:solidFill>
                  <a:srgbClr val="FFC000"/>
                </a:solidFill>
              </a:rPr>
              <a:t>Wordles</a:t>
            </a:r>
            <a:r>
              <a:rPr lang="en-GB" sz="2800" b="1" dirty="0" smtClean="0">
                <a:solidFill>
                  <a:srgbClr val="FFC000"/>
                </a:solidFill>
              </a:rPr>
              <a:t>, </a:t>
            </a:r>
            <a:r>
              <a:rPr lang="en-GB" sz="2800" b="1" dirty="0" err="1" smtClean="0">
                <a:solidFill>
                  <a:srgbClr val="FFC000"/>
                </a:solidFill>
              </a:rPr>
              <a:t>Tagxedo</a:t>
            </a:r>
            <a:r>
              <a:rPr lang="en-GB" sz="2800" b="1" dirty="0" smtClean="0">
                <a:solidFill>
                  <a:srgbClr val="FFC000"/>
                </a:solidFill>
              </a:rPr>
              <a:t> etc..</a:t>
            </a:r>
            <a:endParaRPr lang="en-GB" sz="2800" b="1" dirty="0">
              <a:solidFill>
                <a:srgbClr val="FFC000"/>
              </a:solidFill>
            </a:endParaRPr>
          </a:p>
        </p:txBody>
      </p:sp>
    </p:spTree>
    <p:extLst>
      <p:ext uri="{BB962C8B-B14F-4D97-AF65-F5344CB8AC3E}">
        <p14:creationId xmlns:p14="http://schemas.microsoft.com/office/powerpoint/2010/main" val="141295105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256654" y="2420888"/>
            <a:ext cx="2520280" cy="12961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GB" sz="3600" b="1" dirty="0" err="1">
                <a:solidFill>
                  <a:prstClr val="black"/>
                </a:solidFill>
              </a:rPr>
              <a:t>cantar</a:t>
            </a:r>
            <a:endParaRPr lang="en-GB" sz="3600" b="1" dirty="0">
              <a:solidFill>
                <a:prstClr val="black"/>
              </a:solidFill>
            </a:endParaRPr>
          </a:p>
        </p:txBody>
      </p:sp>
      <p:cxnSp>
        <p:nvCxnSpPr>
          <p:cNvPr id="4" name="Elbow Connector 3"/>
          <p:cNvCxnSpPr>
            <a:stCxn id="2" idx="0"/>
            <a:endCxn id="5" idx="1"/>
          </p:cNvCxnSpPr>
          <p:nvPr/>
        </p:nvCxnSpPr>
        <p:spPr>
          <a:xfrm rot="5400000" flipH="1" flipV="1">
            <a:off x="5012449" y="917121"/>
            <a:ext cx="1008112" cy="1999422"/>
          </a:xfrm>
          <a:prstGeom prst="bentConnector2">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516216" y="404664"/>
            <a:ext cx="2376264" cy="20162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6" name="Smiley Face 5"/>
          <p:cNvSpPr/>
          <p:nvPr/>
        </p:nvSpPr>
        <p:spPr>
          <a:xfrm>
            <a:off x="6629908" y="548680"/>
            <a:ext cx="360040" cy="36004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7" name="Heart 6"/>
          <p:cNvSpPr/>
          <p:nvPr/>
        </p:nvSpPr>
        <p:spPr>
          <a:xfrm>
            <a:off x="7056276" y="512676"/>
            <a:ext cx="426368" cy="432048"/>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9" name="Rectangle 8"/>
          <p:cNvSpPr/>
          <p:nvPr/>
        </p:nvSpPr>
        <p:spPr>
          <a:xfrm>
            <a:off x="6516216" y="2708920"/>
            <a:ext cx="2376264" cy="20162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cxnSp>
        <p:nvCxnSpPr>
          <p:cNvPr id="12" name="Elbow Connector 11"/>
          <p:cNvCxnSpPr>
            <a:stCxn id="2" idx="3"/>
          </p:cNvCxnSpPr>
          <p:nvPr/>
        </p:nvCxnSpPr>
        <p:spPr>
          <a:xfrm flipV="1">
            <a:off x="5776934" y="2924944"/>
            <a:ext cx="739282" cy="144016"/>
          </a:xfrm>
          <a:prstGeom prst="bentConnector3">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24" name="Curved Connector 23"/>
          <p:cNvCxnSpPr>
            <a:stCxn id="2" idx="2"/>
          </p:cNvCxnSpPr>
          <p:nvPr/>
        </p:nvCxnSpPr>
        <p:spPr>
          <a:xfrm rot="16200000" flipH="1">
            <a:off x="4539596" y="3694229"/>
            <a:ext cx="1584176" cy="1629781"/>
          </a:xfrm>
          <a:prstGeom prst="curvedConnector2">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6528590" y="5085184"/>
            <a:ext cx="2376264" cy="145179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30" name="Rectangle 29"/>
          <p:cNvSpPr/>
          <p:nvPr/>
        </p:nvSpPr>
        <p:spPr>
          <a:xfrm>
            <a:off x="467544" y="4869160"/>
            <a:ext cx="3816423" cy="18838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cxnSp>
        <p:nvCxnSpPr>
          <p:cNvPr id="33" name="Elbow Connector 32"/>
          <p:cNvCxnSpPr>
            <a:stCxn id="2" idx="1"/>
            <a:endCxn id="34" idx="3"/>
          </p:cNvCxnSpPr>
          <p:nvPr/>
        </p:nvCxnSpPr>
        <p:spPr>
          <a:xfrm rot="10800000">
            <a:off x="2375756" y="1295808"/>
            <a:ext cx="880899" cy="1773152"/>
          </a:xfrm>
          <a:prstGeom prst="bentConnector3">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215752" y="287696"/>
            <a:ext cx="2160003" cy="20162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cxnSp>
        <p:nvCxnSpPr>
          <p:cNvPr id="43" name="Elbow Connector 42"/>
          <p:cNvCxnSpPr>
            <a:stCxn id="2" idx="2"/>
            <a:endCxn id="30" idx="0"/>
          </p:cNvCxnSpPr>
          <p:nvPr/>
        </p:nvCxnSpPr>
        <p:spPr>
          <a:xfrm rot="5400000">
            <a:off x="2870211" y="3222577"/>
            <a:ext cx="1152128" cy="2141038"/>
          </a:xfrm>
          <a:prstGeom prst="bentConnector3">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483768" y="116632"/>
            <a:ext cx="3905234" cy="523220"/>
          </a:xfrm>
          <a:prstGeom prst="rect">
            <a:avLst/>
          </a:prstGeom>
          <a:noFill/>
          <a:ln>
            <a:solidFill>
              <a:schemeClr val="tx1"/>
            </a:solidFill>
          </a:ln>
        </p:spPr>
        <p:txBody>
          <a:bodyPr wrap="square" rtlCol="0">
            <a:spAutoFit/>
          </a:bodyPr>
          <a:lstStyle/>
          <a:p>
            <a:pPr algn="ctr" fontAlgn="base">
              <a:spcBef>
                <a:spcPct val="0"/>
              </a:spcBef>
              <a:spcAft>
                <a:spcPct val="0"/>
              </a:spcAft>
            </a:pPr>
            <a:r>
              <a:rPr lang="en-GB" sz="1400" dirty="0">
                <a:solidFill>
                  <a:prstClr val="black"/>
                </a:solidFill>
                <a:latin typeface="Arial" charset="0"/>
              </a:rPr>
              <a:t>Prepare to speak about one hobby that you like.  Use this one as a model.</a:t>
            </a:r>
          </a:p>
        </p:txBody>
      </p:sp>
      <p:sp>
        <p:nvSpPr>
          <p:cNvPr id="17" name="TextBox 16"/>
          <p:cNvSpPr txBox="1"/>
          <p:nvPr/>
        </p:nvSpPr>
        <p:spPr>
          <a:xfrm>
            <a:off x="4716016" y="1497558"/>
            <a:ext cx="1368152" cy="646331"/>
          </a:xfrm>
          <a:prstGeom prst="rect">
            <a:avLst/>
          </a:prstGeom>
          <a:noFill/>
        </p:spPr>
        <p:txBody>
          <a:bodyPr wrap="square" rtlCol="0">
            <a:spAutoFit/>
          </a:bodyPr>
          <a:lstStyle/>
          <a:p>
            <a:pPr fontAlgn="base">
              <a:spcBef>
                <a:spcPct val="0"/>
              </a:spcBef>
              <a:spcAft>
                <a:spcPct val="0"/>
              </a:spcAft>
            </a:pPr>
            <a:r>
              <a:rPr lang="en-GB" dirty="0">
                <a:solidFill>
                  <a:prstClr val="black"/>
                </a:solidFill>
                <a:latin typeface="Arial" charset="0"/>
              </a:rPr>
              <a:t>¿</a:t>
            </a:r>
            <a:r>
              <a:rPr lang="en-GB" dirty="0" err="1">
                <a:solidFill>
                  <a:prstClr val="black"/>
                </a:solidFill>
                <a:latin typeface="Arial" charset="0"/>
              </a:rPr>
              <a:t>Cuándo</a:t>
            </a:r>
            <a:r>
              <a:rPr lang="en-GB" dirty="0">
                <a:solidFill>
                  <a:prstClr val="black"/>
                </a:solidFill>
                <a:latin typeface="Arial" charset="0"/>
              </a:rPr>
              <a:t>?</a:t>
            </a:r>
            <a:br>
              <a:rPr lang="en-GB" dirty="0">
                <a:solidFill>
                  <a:prstClr val="black"/>
                </a:solidFill>
                <a:latin typeface="Arial" charset="0"/>
              </a:rPr>
            </a:br>
            <a:r>
              <a:rPr lang="en-GB" dirty="0">
                <a:solidFill>
                  <a:prstClr val="black"/>
                </a:solidFill>
                <a:latin typeface="Arial" charset="0"/>
              </a:rPr>
              <a:t>¿</a:t>
            </a:r>
            <a:r>
              <a:rPr lang="en-GB" dirty="0" err="1">
                <a:solidFill>
                  <a:prstClr val="black"/>
                </a:solidFill>
                <a:latin typeface="Arial" charset="0"/>
              </a:rPr>
              <a:t>Dónde</a:t>
            </a:r>
            <a:r>
              <a:rPr lang="en-GB" dirty="0">
                <a:solidFill>
                  <a:prstClr val="black"/>
                </a:solidFill>
                <a:latin typeface="Arial" charset="0"/>
              </a:rPr>
              <a:t>?</a:t>
            </a:r>
          </a:p>
        </p:txBody>
      </p:sp>
      <p:sp>
        <p:nvSpPr>
          <p:cNvPr id="18" name="TextBox 17"/>
          <p:cNvSpPr txBox="1"/>
          <p:nvPr/>
        </p:nvSpPr>
        <p:spPr>
          <a:xfrm>
            <a:off x="4716016" y="3801814"/>
            <a:ext cx="1744994" cy="646331"/>
          </a:xfrm>
          <a:prstGeom prst="rect">
            <a:avLst/>
          </a:prstGeom>
          <a:noFill/>
        </p:spPr>
        <p:txBody>
          <a:bodyPr wrap="square" rtlCol="0">
            <a:spAutoFit/>
          </a:bodyPr>
          <a:lstStyle/>
          <a:p>
            <a:pPr fontAlgn="base">
              <a:spcBef>
                <a:spcPct val="0"/>
              </a:spcBef>
              <a:spcAft>
                <a:spcPct val="0"/>
              </a:spcAft>
            </a:pPr>
            <a:r>
              <a:rPr lang="en-GB" dirty="0">
                <a:solidFill>
                  <a:prstClr val="black"/>
                </a:solidFill>
                <a:latin typeface="Arial" charset="0"/>
              </a:rPr>
              <a:t>¿</a:t>
            </a:r>
            <a:r>
              <a:rPr lang="en-GB" dirty="0" err="1">
                <a:solidFill>
                  <a:prstClr val="black"/>
                </a:solidFill>
                <a:latin typeface="Arial" charset="0"/>
              </a:rPr>
              <a:t>Por</a:t>
            </a:r>
            <a:r>
              <a:rPr lang="en-GB" dirty="0">
                <a:solidFill>
                  <a:prstClr val="black"/>
                </a:solidFill>
                <a:latin typeface="Arial" charset="0"/>
              </a:rPr>
              <a:t> </a:t>
            </a:r>
            <a:r>
              <a:rPr lang="en-GB" dirty="0" err="1">
                <a:solidFill>
                  <a:prstClr val="black"/>
                </a:solidFill>
                <a:latin typeface="Arial" charset="0"/>
              </a:rPr>
              <a:t>qué</a:t>
            </a:r>
            <a:r>
              <a:rPr lang="en-GB" dirty="0">
                <a:solidFill>
                  <a:prstClr val="black"/>
                </a:solidFill>
                <a:latin typeface="Arial" charset="0"/>
              </a:rPr>
              <a:t> </a:t>
            </a:r>
            <a:r>
              <a:rPr lang="en-GB" dirty="0" err="1">
                <a:solidFill>
                  <a:prstClr val="black"/>
                </a:solidFill>
                <a:latin typeface="Arial" charset="0"/>
              </a:rPr>
              <a:t>te</a:t>
            </a:r>
            <a:r>
              <a:rPr lang="en-GB" dirty="0">
                <a:solidFill>
                  <a:prstClr val="black"/>
                </a:solidFill>
                <a:latin typeface="Arial" charset="0"/>
              </a:rPr>
              <a:t> </a:t>
            </a:r>
            <a:r>
              <a:rPr lang="en-GB" dirty="0" err="1">
                <a:solidFill>
                  <a:prstClr val="black"/>
                </a:solidFill>
                <a:latin typeface="Arial" charset="0"/>
              </a:rPr>
              <a:t>gusta</a:t>
            </a:r>
            <a:r>
              <a:rPr lang="en-GB" dirty="0">
                <a:solidFill>
                  <a:prstClr val="black"/>
                </a:solidFill>
                <a:latin typeface="Arial" charset="0"/>
              </a:rPr>
              <a:t>?</a:t>
            </a:r>
          </a:p>
        </p:txBody>
      </p:sp>
      <p:sp>
        <p:nvSpPr>
          <p:cNvPr id="19" name="TextBox 18"/>
          <p:cNvSpPr txBox="1"/>
          <p:nvPr/>
        </p:nvSpPr>
        <p:spPr>
          <a:xfrm>
            <a:off x="4716016" y="5487913"/>
            <a:ext cx="1744994" cy="1200329"/>
          </a:xfrm>
          <a:prstGeom prst="rect">
            <a:avLst/>
          </a:prstGeom>
          <a:noFill/>
        </p:spPr>
        <p:txBody>
          <a:bodyPr wrap="square" rtlCol="0">
            <a:spAutoFit/>
          </a:bodyPr>
          <a:lstStyle/>
          <a:p>
            <a:pPr fontAlgn="base">
              <a:spcBef>
                <a:spcPct val="0"/>
              </a:spcBef>
              <a:spcAft>
                <a:spcPct val="0"/>
              </a:spcAft>
            </a:pPr>
            <a:r>
              <a:rPr lang="en-GB" dirty="0">
                <a:solidFill>
                  <a:prstClr val="black"/>
                </a:solidFill>
                <a:latin typeface="Arial" charset="0"/>
              </a:rPr>
              <a:t>¿</a:t>
            </a:r>
            <a:r>
              <a:rPr lang="en-GB" dirty="0" err="1">
                <a:solidFill>
                  <a:prstClr val="black"/>
                </a:solidFill>
                <a:latin typeface="Arial" charset="0"/>
              </a:rPr>
              <a:t>Cuándo</a:t>
            </a:r>
            <a:r>
              <a:rPr lang="en-GB" dirty="0">
                <a:solidFill>
                  <a:prstClr val="black"/>
                </a:solidFill>
                <a:latin typeface="Arial" charset="0"/>
              </a:rPr>
              <a:t> </a:t>
            </a:r>
            <a:r>
              <a:rPr lang="en-GB" dirty="0" err="1">
                <a:solidFill>
                  <a:prstClr val="black"/>
                </a:solidFill>
                <a:latin typeface="Arial" charset="0"/>
              </a:rPr>
              <a:t>empezaste</a:t>
            </a:r>
            <a:r>
              <a:rPr lang="en-GB" dirty="0">
                <a:solidFill>
                  <a:prstClr val="black"/>
                </a:solidFill>
                <a:latin typeface="Arial" charset="0"/>
              </a:rPr>
              <a:t>? (When did you start?)</a:t>
            </a:r>
          </a:p>
        </p:txBody>
      </p:sp>
      <p:sp>
        <p:nvSpPr>
          <p:cNvPr id="20" name="TextBox 19"/>
          <p:cNvSpPr txBox="1"/>
          <p:nvPr/>
        </p:nvSpPr>
        <p:spPr>
          <a:xfrm>
            <a:off x="336356" y="3847980"/>
            <a:ext cx="3411979" cy="369332"/>
          </a:xfrm>
          <a:prstGeom prst="rect">
            <a:avLst/>
          </a:prstGeom>
          <a:noFill/>
        </p:spPr>
        <p:txBody>
          <a:bodyPr wrap="square" rtlCol="0">
            <a:spAutoFit/>
          </a:bodyPr>
          <a:lstStyle/>
          <a:p>
            <a:pPr fontAlgn="base">
              <a:spcBef>
                <a:spcPct val="0"/>
              </a:spcBef>
              <a:spcAft>
                <a:spcPct val="0"/>
              </a:spcAft>
            </a:pPr>
            <a:r>
              <a:rPr lang="en-GB" dirty="0">
                <a:solidFill>
                  <a:prstClr val="black"/>
                </a:solidFill>
                <a:latin typeface="Arial" charset="0"/>
              </a:rPr>
              <a:t>¿</a:t>
            </a:r>
            <a:r>
              <a:rPr lang="en-GB" dirty="0" err="1">
                <a:solidFill>
                  <a:prstClr val="black"/>
                </a:solidFill>
                <a:latin typeface="Arial" charset="0"/>
              </a:rPr>
              <a:t>Admiras</a:t>
            </a:r>
            <a:r>
              <a:rPr lang="en-GB" dirty="0">
                <a:solidFill>
                  <a:prstClr val="black"/>
                </a:solidFill>
                <a:latin typeface="Arial" charset="0"/>
              </a:rPr>
              <a:t> a </a:t>
            </a:r>
            <a:r>
              <a:rPr lang="en-GB" dirty="0" err="1">
                <a:solidFill>
                  <a:prstClr val="black"/>
                </a:solidFill>
                <a:latin typeface="Arial" charset="0"/>
              </a:rPr>
              <a:t>alguien</a:t>
            </a:r>
            <a:r>
              <a:rPr lang="en-GB" dirty="0">
                <a:solidFill>
                  <a:prstClr val="black"/>
                </a:solidFill>
                <a:latin typeface="Arial" charset="0"/>
              </a:rPr>
              <a:t>?</a:t>
            </a:r>
          </a:p>
        </p:txBody>
      </p:sp>
      <p:sp>
        <p:nvSpPr>
          <p:cNvPr id="21" name="TextBox 20"/>
          <p:cNvSpPr txBox="1"/>
          <p:nvPr/>
        </p:nvSpPr>
        <p:spPr>
          <a:xfrm>
            <a:off x="251520" y="2607295"/>
            <a:ext cx="2448272" cy="369332"/>
          </a:xfrm>
          <a:prstGeom prst="rect">
            <a:avLst/>
          </a:prstGeom>
          <a:noFill/>
        </p:spPr>
        <p:txBody>
          <a:bodyPr wrap="square" rtlCol="0">
            <a:spAutoFit/>
          </a:bodyPr>
          <a:lstStyle/>
          <a:p>
            <a:pPr fontAlgn="base">
              <a:spcBef>
                <a:spcPct val="0"/>
              </a:spcBef>
              <a:spcAft>
                <a:spcPct val="0"/>
              </a:spcAft>
            </a:pPr>
            <a:r>
              <a:rPr lang="en-GB" dirty="0">
                <a:solidFill>
                  <a:prstClr val="black"/>
                </a:solidFill>
                <a:latin typeface="Arial" charset="0"/>
              </a:rPr>
              <a:t>¿</a:t>
            </a:r>
            <a:r>
              <a:rPr lang="en-GB" dirty="0" err="1">
                <a:solidFill>
                  <a:prstClr val="black"/>
                </a:solidFill>
                <a:latin typeface="Arial" charset="0"/>
              </a:rPr>
              <a:t>Otra</a:t>
            </a:r>
            <a:r>
              <a:rPr lang="en-GB" dirty="0">
                <a:solidFill>
                  <a:prstClr val="black"/>
                </a:solidFill>
                <a:latin typeface="Arial" charset="0"/>
              </a:rPr>
              <a:t> </a:t>
            </a:r>
            <a:r>
              <a:rPr lang="en-GB" dirty="0" err="1">
                <a:solidFill>
                  <a:prstClr val="black"/>
                </a:solidFill>
                <a:latin typeface="Arial" charset="0"/>
              </a:rPr>
              <a:t>actividad</a:t>
            </a:r>
            <a:r>
              <a:rPr lang="en-GB" dirty="0">
                <a:solidFill>
                  <a:prstClr val="black"/>
                </a:solidFill>
                <a:latin typeface="Arial" charset="0"/>
              </a:rPr>
              <a:t>?</a:t>
            </a:r>
          </a:p>
        </p:txBody>
      </p:sp>
      <p:sp>
        <p:nvSpPr>
          <p:cNvPr id="3" name="TextBox 2"/>
          <p:cNvSpPr txBox="1"/>
          <p:nvPr/>
        </p:nvSpPr>
        <p:spPr>
          <a:xfrm>
            <a:off x="6516216" y="944724"/>
            <a:ext cx="2274946" cy="1477328"/>
          </a:xfrm>
          <a:prstGeom prst="rect">
            <a:avLst/>
          </a:prstGeom>
          <a:noFill/>
        </p:spPr>
        <p:txBody>
          <a:bodyPr wrap="square" rtlCol="0">
            <a:spAutoFit/>
          </a:bodyPr>
          <a:lstStyle/>
          <a:p>
            <a:pPr fontAlgn="base">
              <a:spcBef>
                <a:spcPct val="0"/>
              </a:spcBef>
              <a:spcAft>
                <a:spcPct val="0"/>
              </a:spcAft>
            </a:pPr>
            <a:r>
              <a:rPr lang="en-GB" dirty="0">
                <a:solidFill>
                  <a:prstClr val="black"/>
                </a:solidFill>
                <a:latin typeface="Arial" charset="0"/>
              </a:rPr>
              <a:t>Me </a:t>
            </a:r>
            <a:r>
              <a:rPr lang="en-GB" dirty="0" err="1">
                <a:solidFill>
                  <a:prstClr val="black"/>
                </a:solidFill>
                <a:latin typeface="Arial" charset="0"/>
              </a:rPr>
              <a:t>encanta</a:t>
            </a:r>
            <a:r>
              <a:rPr lang="en-GB" dirty="0">
                <a:solidFill>
                  <a:prstClr val="black"/>
                </a:solidFill>
                <a:latin typeface="Arial" charset="0"/>
              </a:rPr>
              <a:t> </a:t>
            </a:r>
            <a:r>
              <a:rPr lang="en-GB" b="1" u="sng" dirty="0" err="1">
                <a:solidFill>
                  <a:prstClr val="black"/>
                </a:solidFill>
                <a:latin typeface="Arial" charset="0"/>
              </a:rPr>
              <a:t>cantar</a:t>
            </a:r>
            <a:r>
              <a:rPr lang="en-GB" dirty="0">
                <a:solidFill>
                  <a:prstClr val="black"/>
                </a:solidFill>
                <a:latin typeface="Arial" charset="0"/>
              </a:rPr>
              <a:t>.  </a:t>
            </a:r>
            <a:r>
              <a:rPr lang="en-GB" b="1" u="sng" dirty="0">
                <a:solidFill>
                  <a:prstClr val="black"/>
                </a:solidFill>
                <a:latin typeface="Arial" charset="0"/>
              </a:rPr>
              <a:t>Canto</a:t>
            </a:r>
            <a:r>
              <a:rPr lang="en-GB" dirty="0">
                <a:solidFill>
                  <a:prstClr val="black"/>
                </a:solidFill>
                <a:latin typeface="Arial" charset="0"/>
              </a:rPr>
              <a:t> </a:t>
            </a:r>
            <a:r>
              <a:rPr lang="en-GB" dirty="0" err="1">
                <a:solidFill>
                  <a:prstClr val="black"/>
                </a:solidFill>
                <a:latin typeface="Arial" charset="0"/>
              </a:rPr>
              <a:t>todos</a:t>
            </a:r>
            <a:r>
              <a:rPr lang="en-GB" dirty="0">
                <a:solidFill>
                  <a:prstClr val="black"/>
                </a:solidFill>
                <a:latin typeface="Arial" charset="0"/>
              </a:rPr>
              <a:t> los </a:t>
            </a:r>
            <a:r>
              <a:rPr lang="en-GB" dirty="0" err="1">
                <a:solidFill>
                  <a:prstClr val="black"/>
                </a:solidFill>
                <a:latin typeface="Arial" charset="0"/>
              </a:rPr>
              <a:t>días</a:t>
            </a:r>
            <a:r>
              <a:rPr lang="en-GB" dirty="0">
                <a:solidFill>
                  <a:prstClr val="black"/>
                </a:solidFill>
                <a:latin typeface="Arial" charset="0"/>
              </a:rPr>
              <a:t> en casa y a </a:t>
            </a:r>
            <a:r>
              <a:rPr lang="en-GB" dirty="0" err="1">
                <a:solidFill>
                  <a:prstClr val="black"/>
                </a:solidFill>
                <a:latin typeface="Arial" charset="0"/>
              </a:rPr>
              <a:t>veces</a:t>
            </a:r>
            <a:r>
              <a:rPr lang="en-GB" dirty="0">
                <a:solidFill>
                  <a:prstClr val="black"/>
                </a:solidFill>
                <a:latin typeface="Arial" charset="0"/>
              </a:rPr>
              <a:t> en </a:t>
            </a:r>
            <a:r>
              <a:rPr lang="en-GB" dirty="0" err="1">
                <a:solidFill>
                  <a:prstClr val="black"/>
                </a:solidFill>
                <a:latin typeface="Arial" charset="0"/>
              </a:rPr>
              <a:t>conciertos</a:t>
            </a:r>
            <a:r>
              <a:rPr lang="en-GB" dirty="0">
                <a:solidFill>
                  <a:prstClr val="black"/>
                </a:solidFill>
                <a:latin typeface="Arial" charset="0"/>
              </a:rPr>
              <a:t> en el </a:t>
            </a:r>
            <a:r>
              <a:rPr lang="en-GB" dirty="0" err="1">
                <a:solidFill>
                  <a:prstClr val="black"/>
                </a:solidFill>
                <a:latin typeface="Arial" charset="0"/>
              </a:rPr>
              <a:t>colegio</a:t>
            </a:r>
            <a:r>
              <a:rPr lang="en-GB" dirty="0">
                <a:solidFill>
                  <a:prstClr val="black"/>
                </a:solidFill>
                <a:latin typeface="Arial" charset="0"/>
              </a:rPr>
              <a:t> o en la </a:t>
            </a:r>
            <a:r>
              <a:rPr lang="en-GB" dirty="0" err="1">
                <a:solidFill>
                  <a:prstClr val="black"/>
                </a:solidFill>
                <a:latin typeface="Arial" charset="0"/>
              </a:rPr>
              <a:t>iglesia</a:t>
            </a:r>
            <a:r>
              <a:rPr lang="en-GB" dirty="0">
                <a:solidFill>
                  <a:prstClr val="black"/>
                </a:solidFill>
                <a:latin typeface="Arial" charset="0"/>
              </a:rPr>
              <a:t>. </a:t>
            </a:r>
          </a:p>
        </p:txBody>
      </p:sp>
      <p:sp>
        <p:nvSpPr>
          <p:cNvPr id="22" name="TextBox 21"/>
          <p:cNvSpPr txBox="1"/>
          <p:nvPr/>
        </p:nvSpPr>
        <p:spPr>
          <a:xfrm>
            <a:off x="6617534" y="2959784"/>
            <a:ext cx="2274946" cy="1477328"/>
          </a:xfrm>
          <a:prstGeom prst="rect">
            <a:avLst/>
          </a:prstGeom>
          <a:noFill/>
        </p:spPr>
        <p:txBody>
          <a:bodyPr wrap="square" rtlCol="0">
            <a:spAutoFit/>
          </a:bodyPr>
          <a:lstStyle/>
          <a:p>
            <a:pPr fontAlgn="base">
              <a:spcBef>
                <a:spcPct val="0"/>
              </a:spcBef>
              <a:spcAft>
                <a:spcPct val="0"/>
              </a:spcAft>
            </a:pPr>
            <a:r>
              <a:rPr lang="en-GB" dirty="0">
                <a:solidFill>
                  <a:prstClr val="black"/>
                </a:solidFill>
                <a:latin typeface="Arial" charset="0"/>
              </a:rPr>
              <a:t>Me </a:t>
            </a:r>
            <a:r>
              <a:rPr lang="en-GB" dirty="0" err="1">
                <a:solidFill>
                  <a:prstClr val="black"/>
                </a:solidFill>
                <a:latin typeface="Arial" charset="0"/>
              </a:rPr>
              <a:t>encanta</a:t>
            </a:r>
            <a:r>
              <a:rPr lang="en-GB" dirty="0">
                <a:solidFill>
                  <a:prstClr val="black"/>
                </a:solidFill>
                <a:latin typeface="Arial" charset="0"/>
              </a:rPr>
              <a:t> </a:t>
            </a:r>
            <a:r>
              <a:rPr lang="en-GB" b="1" u="sng" dirty="0" err="1">
                <a:solidFill>
                  <a:prstClr val="black"/>
                </a:solidFill>
                <a:latin typeface="Arial" charset="0"/>
              </a:rPr>
              <a:t>cantar</a:t>
            </a:r>
            <a:r>
              <a:rPr lang="en-GB" b="1" u="sng" dirty="0">
                <a:solidFill>
                  <a:prstClr val="black"/>
                </a:solidFill>
                <a:latin typeface="Arial" charset="0"/>
              </a:rPr>
              <a:t> </a:t>
            </a:r>
            <a:r>
              <a:rPr lang="en-GB" dirty="0" err="1">
                <a:solidFill>
                  <a:prstClr val="black"/>
                </a:solidFill>
                <a:latin typeface="Arial" charset="0"/>
              </a:rPr>
              <a:t>porque</a:t>
            </a:r>
            <a:r>
              <a:rPr lang="en-GB" dirty="0">
                <a:solidFill>
                  <a:prstClr val="black"/>
                </a:solidFill>
                <a:latin typeface="Arial" charset="0"/>
              </a:rPr>
              <a:t> </a:t>
            </a:r>
            <a:r>
              <a:rPr lang="en-GB" dirty="0" err="1">
                <a:solidFill>
                  <a:prstClr val="black"/>
                </a:solidFill>
                <a:latin typeface="Arial" charset="0"/>
              </a:rPr>
              <a:t>es</a:t>
            </a:r>
            <a:r>
              <a:rPr lang="en-GB" dirty="0">
                <a:solidFill>
                  <a:prstClr val="black"/>
                </a:solidFill>
                <a:latin typeface="Arial" charset="0"/>
              </a:rPr>
              <a:t> </a:t>
            </a:r>
            <a:r>
              <a:rPr lang="en-GB" dirty="0" err="1">
                <a:solidFill>
                  <a:prstClr val="black"/>
                </a:solidFill>
                <a:latin typeface="Arial" charset="0"/>
              </a:rPr>
              <a:t>divertido</a:t>
            </a:r>
            <a:r>
              <a:rPr lang="en-GB" dirty="0">
                <a:solidFill>
                  <a:prstClr val="black"/>
                </a:solidFill>
                <a:latin typeface="Arial" charset="0"/>
              </a:rPr>
              <a:t> y </a:t>
            </a:r>
            <a:r>
              <a:rPr lang="en-GB" dirty="0" err="1">
                <a:solidFill>
                  <a:prstClr val="black"/>
                </a:solidFill>
                <a:latin typeface="Arial" charset="0"/>
              </a:rPr>
              <a:t>relajante</a:t>
            </a:r>
            <a:r>
              <a:rPr lang="en-GB" dirty="0">
                <a:solidFill>
                  <a:prstClr val="black"/>
                </a:solidFill>
                <a:latin typeface="Arial" charset="0"/>
              </a:rPr>
              <a:t> y </a:t>
            </a:r>
            <a:r>
              <a:rPr lang="en-GB" dirty="0" err="1">
                <a:solidFill>
                  <a:prstClr val="black"/>
                </a:solidFill>
                <a:latin typeface="Arial" charset="0"/>
              </a:rPr>
              <a:t>también</a:t>
            </a:r>
            <a:r>
              <a:rPr lang="en-GB" dirty="0">
                <a:solidFill>
                  <a:prstClr val="black"/>
                </a:solidFill>
                <a:latin typeface="Arial" charset="0"/>
              </a:rPr>
              <a:t> </a:t>
            </a:r>
            <a:r>
              <a:rPr lang="en-GB" dirty="0" err="1">
                <a:solidFill>
                  <a:prstClr val="black"/>
                </a:solidFill>
                <a:latin typeface="Arial" charset="0"/>
              </a:rPr>
              <a:t>porque</a:t>
            </a:r>
            <a:r>
              <a:rPr lang="en-GB" dirty="0">
                <a:solidFill>
                  <a:prstClr val="black"/>
                </a:solidFill>
                <a:latin typeface="Arial" charset="0"/>
              </a:rPr>
              <a:t> me </a:t>
            </a:r>
            <a:r>
              <a:rPr lang="en-GB" dirty="0" err="1">
                <a:solidFill>
                  <a:prstClr val="black"/>
                </a:solidFill>
                <a:latin typeface="Arial" charset="0"/>
              </a:rPr>
              <a:t>gusta</a:t>
            </a:r>
            <a:r>
              <a:rPr lang="en-GB" dirty="0">
                <a:solidFill>
                  <a:prstClr val="black"/>
                </a:solidFill>
                <a:latin typeface="Arial" charset="0"/>
              </a:rPr>
              <a:t> la </a:t>
            </a:r>
            <a:r>
              <a:rPr lang="en-GB" dirty="0" err="1">
                <a:solidFill>
                  <a:prstClr val="black"/>
                </a:solidFill>
                <a:latin typeface="Arial" charset="0"/>
              </a:rPr>
              <a:t>música</a:t>
            </a:r>
            <a:r>
              <a:rPr lang="en-GB" dirty="0">
                <a:solidFill>
                  <a:prstClr val="black"/>
                </a:solidFill>
                <a:latin typeface="Arial" charset="0"/>
              </a:rPr>
              <a:t>. </a:t>
            </a:r>
          </a:p>
        </p:txBody>
      </p:sp>
      <p:sp>
        <p:nvSpPr>
          <p:cNvPr id="23" name="TextBox 22"/>
          <p:cNvSpPr txBox="1"/>
          <p:nvPr/>
        </p:nvSpPr>
        <p:spPr>
          <a:xfrm>
            <a:off x="6617534" y="5085184"/>
            <a:ext cx="2274946" cy="646331"/>
          </a:xfrm>
          <a:prstGeom prst="rect">
            <a:avLst/>
          </a:prstGeom>
          <a:noFill/>
        </p:spPr>
        <p:txBody>
          <a:bodyPr wrap="square" rtlCol="0">
            <a:spAutoFit/>
          </a:bodyPr>
          <a:lstStyle/>
          <a:p>
            <a:pPr fontAlgn="base">
              <a:spcBef>
                <a:spcPct val="0"/>
              </a:spcBef>
              <a:spcAft>
                <a:spcPct val="0"/>
              </a:spcAft>
            </a:pPr>
            <a:r>
              <a:rPr lang="en-GB" dirty="0" err="1">
                <a:solidFill>
                  <a:prstClr val="black"/>
                </a:solidFill>
                <a:latin typeface="Arial" charset="0"/>
              </a:rPr>
              <a:t>Empecé</a:t>
            </a:r>
            <a:r>
              <a:rPr lang="en-GB" dirty="0">
                <a:solidFill>
                  <a:prstClr val="black"/>
                </a:solidFill>
                <a:latin typeface="Arial" charset="0"/>
              </a:rPr>
              <a:t> a </a:t>
            </a:r>
            <a:r>
              <a:rPr lang="en-GB" b="1" u="sng" dirty="0" err="1">
                <a:solidFill>
                  <a:prstClr val="black"/>
                </a:solidFill>
                <a:latin typeface="Arial" charset="0"/>
              </a:rPr>
              <a:t>cantar</a:t>
            </a:r>
            <a:r>
              <a:rPr lang="en-GB" b="1" u="sng" dirty="0">
                <a:solidFill>
                  <a:prstClr val="black"/>
                </a:solidFill>
                <a:latin typeface="Arial" charset="0"/>
              </a:rPr>
              <a:t> </a:t>
            </a:r>
            <a:r>
              <a:rPr lang="en-GB" dirty="0" err="1">
                <a:solidFill>
                  <a:prstClr val="black"/>
                </a:solidFill>
                <a:latin typeface="Arial" charset="0"/>
              </a:rPr>
              <a:t>cuando</a:t>
            </a:r>
            <a:r>
              <a:rPr lang="en-GB" dirty="0">
                <a:solidFill>
                  <a:prstClr val="black"/>
                </a:solidFill>
                <a:latin typeface="Arial" charset="0"/>
              </a:rPr>
              <a:t> </a:t>
            </a:r>
            <a:r>
              <a:rPr lang="en-GB" dirty="0" err="1">
                <a:solidFill>
                  <a:prstClr val="black"/>
                </a:solidFill>
                <a:latin typeface="Arial" charset="0"/>
              </a:rPr>
              <a:t>tenía</a:t>
            </a:r>
            <a:r>
              <a:rPr lang="en-GB" dirty="0">
                <a:solidFill>
                  <a:prstClr val="black"/>
                </a:solidFill>
                <a:latin typeface="Arial" charset="0"/>
              </a:rPr>
              <a:t> 5 </a:t>
            </a:r>
            <a:r>
              <a:rPr lang="en-GB" dirty="0" err="1">
                <a:solidFill>
                  <a:prstClr val="black"/>
                </a:solidFill>
                <a:latin typeface="Arial" charset="0"/>
              </a:rPr>
              <a:t>años</a:t>
            </a:r>
            <a:r>
              <a:rPr lang="en-GB" dirty="0">
                <a:solidFill>
                  <a:prstClr val="black"/>
                </a:solidFill>
                <a:latin typeface="Arial" charset="0"/>
              </a:rPr>
              <a:t>.</a:t>
            </a:r>
          </a:p>
        </p:txBody>
      </p:sp>
      <p:sp>
        <p:nvSpPr>
          <p:cNvPr id="25" name="TextBox 24"/>
          <p:cNvSpPr txBox="1"/>
          <p:nvPr/>
        </p:nvSpPr>
        <p:spPr>
          <a:xfrm>
            <a:off x="558348" y="5048016"/>
            <a:ext cx="3581603" cy="1477328"/>
          </a:xfrm>
          <a:prstGeom prst="rect">
            <a:avLst/>
          </a:prstGeom>
          <a:noFill/>
        </p:spPr>
        <p:txBody>
          <a:bodyPr wrap="square" rtlCol="0">
            <a:spAutoFit/>
          </a:bodyPr>
          <a:lstStyle/>
          <a:p>
            <a:pPr fontAlgn="base">
              <a:spcBef>
                <a:spcPct val="0"/>
              </a:spcBef>
              <a:spcAft>
                <a:spcPct val="0"/>
              </a:spcAft>
            </a:pPr>
            <a:r>
              <a:rPr lang="en-GB" dirty="0" err="1">
                <a:solidFill>
                  <a:prstClr val="black"/>
                </a:solidFill>
                <a:latin typeface="Arial" charset="0"/>
              </a:rPr>
              <a:t>Admiro</a:t>
            </a:r>
            <a:r>
              <a:rPr lang="en-GB" dirty="0">
                <a:solidFill>
                  <a:prstClr val="black"/>
                </a:solidFill>
                <a:latin typeface="Arial" charset="0"/>
              </a:rPr>
              <a:t> mucho a Maria Callas </a:t>
            </a:r>
            <a:r>
              <a:rPr lang="en-GB" dirty="0" err="1">
                <a:solidFill>
                  <a:prstClr val="black"/>
                </a:solidFill>
                <a:latin typeface="Arial" charset="0"/>
              </a:rPr>
              <a:t>que</a:t>
            </a:r>
            <a:r>
              <a:rPr lang="en-GB" dirty="0">
                <a:solidFill>
                  <a:prstClr val="black"/>
                </a:solidFill>
                <a:latin typeface="Arial" charset="0"/>
              </a:rPr>
              <a:t> </a:t>
            </a:r>
            <a:r>
              <a:rPr lang="en-GB" dirty="0" err="1">
                <a:solidFill>
                  <a:prstClr val="black"/>
                </a:solidFill>
                <a:latin typeface="Arial" charset="0"/>
              </a:rPr>
              <a:t>fue</a:t>
            </a:r>
            <a:r>
              <a:rPr lang="en-GB" dirty="0">
                <a:solidFill>
                  <a:prstClr val="black"/>
                </a:solidFill>
                <a:latin typeface="Arial" charset="0"/>
              </a:rPr>
              <a:t> </a:t>
            </a:r>
            <a:r>
              <a:rPr lang="en-GB" dirty="0" err="1">
                <a:solidFill>
                  <a:prstClr val="black"/>
                </a:solidFill>
                <a:latin typeface="Arial" charset="0"/>
              </a:rPr>
              <a:t>una</a:t>
            </a:r>
            <a:r>
              <a:rPr lang="en-GB" dirty="0">
                <a:solidFill>
                  <a:prstClr val="black"/>
                </a:solidFill>
                <a:latin typeface="Arial" charset="0"/>
              </a:rPr>
              <a:t> </a:t>
            </a:r>
            <a:r>
              <a:rPr lang="en-GB" dirty="0" err="1">
                <a:solidFill>
                  <a:prstClr val="black"/>
                </a:solidFill>
                <a:latin typeface="Arial" charset="0"/>
              </a:rPr>
              <a:t>cantante</a:t>
            </a:r>
            <a:r>
              <a:rPr lang="en-GB" dirty="0">
                <a:solidFill>
                  <a:prstClr val="black"/>
                </a:solidFill>
                <a:latin typeface="Arial" charset="0"/>
              </a:rPr>
              <a:t> de opera </a:t>
            </a:r>
            <a:r>
              <a:rPr lang="en-GB" dirty="0" err="1">
                <a:solidFill>
                  <a:prstClr val="black"/>
                </a:solidFill>
                <a:latin typeface="Arial" charset="0"/>
              </a:rPr>
              <a:t>muy</a:t>
            </a:r>
            <a:r>
              <a:rPr lang="en-GB" dirty="0">
                <a:solidFill>
                  <a:prstClr val="black"/>
                </a:solidFill>
                <a:latin typeface="Arial" charset="0"/>
              </a:rPr>
              <a:t> </a:t>
            </a:r>
            <a:r>
              <a:rPr lang="en-GB" dirty="0" err="1">
                <a:solidFill>
                  <a:prstClr val="black"/>
                </a:solidFill>
                <a:latin typeface="Arial" charset="0"/>
              </a:rPr>
              <a:t>famosa</a:t>
            </a:r>
            <a:r>
              <a:rPr lang="en-GB" dirty="0">
                <a:solidFill>
                  <a:prstClr val="black"/>
                </a:solidFill>
                <a:latin typeface="Arial" charset="0"/>
              </a:rPr>
              <a:t>.  </a:t>
            </a:r>
            <a:r>
              <a:rPr lang="en-GB" dirty="0" err="1">
                <a:solidFill>
                  <a:prstClr val="black"/>
                </a:solidFill>
                <a:latin typeface="Arial" charset="0"/>
              </a:rPr>
              <a:t>También</a:t>
            </a:r>
            <a:r>
              <a:rPr lang="en-GB" dirty="0">
                <a:solidFill>
                  <a:prstClr val="black"/>
                </a:solidFill>
                <a:latin typeface="Arial" charset="0"/>
              </a:rPr>
              <a:t> </a:t>
            </a:r>
            <a:r>
              <a:rPr lang="en-GB" dirty="0" err="1">
                <a:solidFill>
                  <a:prstClr val="black"/>
                </a:solidFill>
                <a:latin typeface="Arial" charset="0"/>
              </a:rPr>
              <a:t>admiro</a:t>
            </a:r>
            <a:r>
              <a:rPr lang="en-GB" dirty="0">
                <a:solidFill>
                  <a:prstClr val="black"/>
                </a:solidFill>
                <a:latin typeface="Arial" charset="0"/>
              </a:rPr>
              <a:t> a Adele </a:t>
            </a:r>
            <a:r>
              <a:rPr lang="en-GB" dirty="0" err="1">
                <a:solidFill>
                  <a:prstClr val="black"/>
                </a:solidFill>
                <a:latin typeface="Arial" charset="0"/>
              </a:rPr>
              <a:t>porque</a:t>
            </a:r>
            <a:r>
              <a:rPr lang="en-GB" dirty="0">
                <a:solidFill>
                  <a:prstClr val="black"/>
                </a:solidFill>
                <a:latin typeface="Arial" charset="0"/>
              </a:rPr>
              <a:t> </a:t>
            </a:r>
            <a:r>
              <a:rPr lang="en-GB" dirty="0" err="1">
                <a:solidFill>
                  <a:prstClr val="black"/>
                </a:solidFill>
                <a:latin typeface="Arial" charset="0"/>
              </a:rPr>
              <a:t>tiene</a:t>
            </a:r>
            <a:r>
              <a:rPr lang="en-GB" dirty="0">
                <a:solidFill>
                  <a:prstClr val="black"/>
                </a:solidFill>
                <a:latin typeface="Arial" charset="0"/>
              </a:rPr>
              <a:t> mucho </a:t>
            </a:r>
            <a:r>
              <a:rPr lang="en-GB" dirty="0" err="1">
                <a:solidFill>
                  <a:prstClr val="black"/>
                </a:solidFill>
                <a:latin typeface="Arial" charset="0"/>
              </a:rPr>
              <a:t>talento</a:t>
            </a:r>
            <a:r>
              <a:rPr lang="en-GB" dirty="0">
                <a:solidFill>
                  <a:prstClr val="black"/>
                </a:solidFill>
                <a:latin typeface="Arial" charset="0"/>
              </a:rPr>
              <a:t> y mucho </a:t>
            </a:r>
            <a:r>
              <a:rPr lang="en-GB" dirty="0" err="1">
                <a:solidFill>
                  <a:prstClr val="black"/>
                </a:solidFill>
                <a:latin typeface="Arial" charset="0"/>
              </a:rPr>
              <a:t>éxito</a:t>
            </a:r>
            <a:r>
              <a:rPr lang="en-GB" dirty="0">
                <a:solidFill>
                  <a:prstClr val="black"/>
                </a:solidFill>
                <a:latin typeface="Arial" charset="0"/>
              </a:rPr>
              <a:t>.</a:t>
            </a:r>
          </a:p>
        </p:txBody>
      </p:sp>
      <p:sp>
        <p:nvSpPr>
          <p:cNvPr id="27" name="TextBox 26"/>
          <p:cNvSpPr txBox="1"/>
          <p:nvPr/>
        </p:nvSpPr>
        <p:spPr>
          <a:xfrm>
            <a:off x="251544" y="358958"/>
            <a:ext cx="2097606" cy="1754326"/>
          </a:xfrm>
          <a:prstGeom prst="rect">
            <a:avLst/>
          </a:prstGeom>
          <a:noFill/>
        </p:spPr>
        <p:txBody>
          <a:bodyPr wrap="square" rtlCol="0">
            <a:spAutoFit/>
          </a:bodyPr>
          <a:lstStyle/>
          <a:p>
            <a:pPr fontAlgn="base">
              <a:spcBef>
                <a:spcPct val="0"/>
              </a:spcBef>
              <a:spcAft>
                <a:spcPct val="0"/>
              </a:spcAft>
            </a:pPr>
            <a:r>
              <a:rPr lang="en-GB" dirty="0" err="1">
                <a:solidFill>
                  <a:prstClr val="black"/>
                </a:solidFill>
                <a:latin typeface="Arial" charset="0"/>
              </a:rPr>
              <a:t>Otra</a:t>
            </a:r>
            <a:r>
              <a:rPr lang="en-GB" dirty="0">
                <a:solidFill>
                  <a:prstClr val="black"/>
                </a:solidFill>
                <a:latin typeface="Arial" charset="0"/>
              </a:rPr>
              <a:t> </a:t>
            </a:r>
            <a:r>
              <a:rPr lang="en-GB" dirty="0" err="1">
                <a:solidFill>
                  <a:prstClr val="black"/>
                </a:solidFill>
                <a:latin typeface="Arial" charset="0"/>
              </a:rPr>
              <a:t>actividad</a:t>
            </a:r>
            <a:r>
              <a:rPr lang="en-GB" dirty="0">
                <a:solidFill>
                  <a:prstClr val="black"/>
                </a:solidFill>
                <a:latin typeface="Arial" charset="0"/>
              </a:rPr>
              <a:t> </a:t>
            </a:r>
            <a:r>
              <a:rPr lang="en-GB" dirty="0" err="1">
                <a:solidFill>
                  <a:prstClr val="black"/>
                </a:solidFill>
                <a:latin typeface="Arial" charset="0"/>
              </a:rPr>
              <a:t>que</a:t>
            </a:r>
            <a:r>
              <a:rPr lang="en-GB" dirty="0">
                <a:solidFill>
                  <a:prstClr val="black"/>
                </a:solidFill>
                <a:latin typeface="Arial" charset="0"/>
              </a:rPr>
              <a:t> me </a:t>
            </a:r>
            <a:r>
              <a:rPr lang="en-GB" dirty="0" err="1">
                <a:solidFill>
                  <a:prstClr val="black"/>
                </a:solidFill>
                <a:latin typeface="Arial" charset="0"/>
              </a:rPr>
              <a:t>gusta</a:t>
            </a:r>
            <a:r>
              <a:rPr lang="en-GB" dirty="0">
                <a:solidFill>
                  <a:prstClr val="black"/>
                </a:solidFill>
                <a:latin typeface="Arial" charset="0"/>
              </a:rPr>
              <a:t> </a:t>
            </a:r>
            <a:r>
              <a:rPr lang="en-GB" dirty="0" err="1">
                <a:solidFill>
                  <a:prstClr val="black"/>
                </a:solidFill>
                <a:latin typeface="Arial" charset="0"/>
              </a:rPr>
              <a:t>es</a:t>
            </a:r>
            <a:r>
              <a:rPr lang="en-GB" dirty="0">
                <a:solidFill>
                  <a:prstClr val="black"/>
                </a:solidFill>
                <a:latin typeface="Arial" charset="0"/>
              </a:rPr>
              <a:t> </a:t>
            </a:r>
            <a:r>
              <a:rPr lang="en-GB" dirty="0" err="1">
                <a:solidFill>
                  <a:prstClr val="black"/>
                </a:solidFill>
                <a:latin typeface="Arial" charset="0"/>
              </a:rPr>
              <a:t>hacer</a:t>
            </a:r>
            <a:r>
              <a:rPr lang="en-GB" dirty="0">
                <a:solidFill>
                  <a:prstClr val="black"/>
                </a:solidFill>
                <a:latin typeface="Arial" charset="0"/>
              </a:rPr>
              <a:t> el footing.  Me </a:t>
            </a:r>
            <a:r>
              <a:rPr lang="en-GB" dirty="0" err="1">
                <a:solidFill>
                  <a:prstClr val="black"/>
                </a:solidFill>
                <a:latin typeface="Arial" charset="0"/>
              </a:rPr>
              <a:t>gusta</a:t>
            </a:r>
            <a:r>
              <a:rPr lang="en-GB" dirty="0">
                <a:solidFill>
                  <a:prstClr val="black"/>
                </a:solidFill>
                <a:latin typeface="Arial" charset="0"/>
              </a:rPr>
              <a:t> </a:t>
            </a:r>
            <a:r>
              <a:rPr lang="en-GB" dirty="0" err="1">
                <a:solidFill>
                  <a:prstClr val="black"/>
                </a:solidFill>
                <a:latin typeface="Arial" charset="0"/>
              </a:rPr>
              <a:t>porque</a:t>
            </a:r>
            <a:r>
              <a:rPr lang="en-GB" dirty="0">
                <a:solidFill>
                  <a:prstClr val="black"/>
                </a:solidFill>
                <a:latin typeface="Arial" charset="0"/>
              </a:rPr>
              <a:t> </a:t>
            </a:r>
            <a:r>
              <a:rPr lang="en-GB" dirty="0" err="1">
                <a:solidFill>
                  <a:prstClr val="black"/>
                </a:solidFill>
                <a:latin typeface="Arial" charset="0"/>
              </a:rPr>
              <a:t>es</a:t>
            </a:r>
            <a:r>
              <a:rPr lang="en-GB" dirty="0">
                <a:solidFill>
                  <a:prstClr val="black"/>
                </a:solidFill>
                <a:latin typeface="Arial" charset="0"/>
              </a:rPr>
              <a:t> </a:t>
            </a:r>
            <a:r>
              <a:rPr lang="en-GB" dirty="0" err="1">
                <a:solidFill>
                  <a:prstClr val="black"/>
                </a:solidFill>
                <a:latin typeface="Arial" charset="0"/>
              </a:rPr>
              <a:t>bueno</a:t>
            </a:r>
            <a:r>
              <a:rPr lang="en-GB" dirty="0">
                <a:solidFill>
                  <a:prstClr val="black"/>
                </a:solidFill>
                <a:latin typeface="Arial" charset="0"/>
              </a:rPr>
              <a:t> </a:t>
            </a:r>
            <a:r>
              <a:rPr lang="en-GB" dirty="0" err="1">
                <a:solidFill>
                  <a:prstClr val="black"/>
                </a:solidFill>
                <a:latin typeface="Arial" charset="0"/>
              </a:rPr>
              <a:t>para</a:t>
            </a:r>
            <a:r>
              <a:rPr lang="en-GB" dirty="0">
                <a:solidFill>
                  <a:prstClr val="black"/>
                </a:solidFill>
                <a:latin typeface="Arial" charset="0"/>
              </a:rPr>
              <a:t> la </a:t>
            </a:r>
            <a:r>
              <a:rPr lang="en-GB" dirty="0" err="1">
                <a:solidFill>
                  <a:prstClr val="black"/>
                </a:solidFill>
                <a:latin typeface="Arial" charset="0"/>
              </a:rPr>
              <a:t>salud</a:t>
            </a:r>
            <a:r>
              <a:rPr lang="en-GB" dirty="0">
                <a:solidFill>
                  <a:prstClr val="black"/>
                </a:solidFill>
                <a:latin typeface="Arial" charset="0"/>
              </a:rPr>
              <a:t> y </a:t>
            </a:r>
            <a:r>
              <a:rPr lang="en-GB" dirty="0" err="1">
                <a:solidFill>
                  <a:prstClr val="black"/>
                </a:solidFill>
                <a:latin typeface="Arial" charset="0"/>
              </a:rPr>
              <a:t>es</a:t>
            </a:r>
            <a:r>
              <a:rPr lang="en-GB" dirty="0">
                <a:solidFill>
                  <a:prstClr val="black"/>
                </a:solidFill>
                <a:latin typeface="Arial" charset="0"/>
              </a:rPr>
              <a:t> </a:t>
            </a:r>
            <a:r>
              <a:rPr lang="en-GB" dirty="0" err="1">
                <a:solidFill>
                  <a:prstClr val="black"/>
                </a:solidFill>
                <a:latin typeface="Arial" charset="0"/>
              </a:rPr>
              <a:t>relajante</a:t>
            </a:r>
            <a:r>
              <a:rPr lang="en-GB" dirty="0">
                <a:solidFill>
                  <a:prstClr val="black"/>
                </a:solidFill>
                <a:latin typeface="Arial" charset="0"/>
              </a:rPr>
              <a:t>.</a:t>
            </a:r>
          </a:p>
        </p:txBody>
      </p:sp>
    </p:spTree>
    <p:extLst>
      <p:ext uri="{BB962C8B-B14F-4D97-AF65-F5344CB8AC3E}">
        <p14:creationId xmlns:p14="http://schemas.microsoft.com/office/powerpoint/2010/main" val="273626811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43"/>
          <p:cNvSpPr>
            <a:spLocks noChangeArrowheads="1"/>
          </p:cNvSpPr>
          <p:nvPr/>
        </p:nvSpPr>
        <p:spPr bwMode="auto">
          <a:xfrm>
            <a:off x="7451725" y="5157788"/>
            <a:ext cx="431800" cy="504825"/>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GB">
              <a:solidFill>
                <a:prstClr val="black"/>
              </a:solidFill>
            </a:endParaRPr>
          </a:p>
        </p:txBody>
      </p:sp>
      <p:grpSp>
        <p:nvGrpSpPr>
          <p:cNvPr id="80899" name="Group 35"/>
          <p:cNvGrpSpPr>
            <a:grpSpLocks/>
          </p:cNvGrpSpPr>
          <p:nvPr/>
        </p:nvGrpSpPr>
        <p:grpSpPr bwMode="auto">
          <a:xfrm>
            <a:off x="6370638" y="4149725"/>
            <a:ext cx="2592387" cy="2592388"/>
            <a:chOff x="3832" y="2432"/>
            <a:chExt cx="1633" cy="1633"/>
          </a:xfrm>
        </p:grpSpPr>
        <p:sp>
          <p:nvSpPr>
            <p:cNvPr id="81004" name="AutoShape 23"/>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FF"/>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1005" name="AutoShape 24"/>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996633"/>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1006" name="AutoShape 25"/>
            <p:cNvSpPr>
              <a:spLocks noChangeArrowheads="1"/>
            </p:cNvSpPr>
            <p:nvPr/>
          </p:nvSpPr>
          <p:spPr bwMode="auto">
            <a:xfrm rot="108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00"/>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1007" name="AutoShape 26"/>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00FF00"/>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1008" name="AutoShape 27"/>
            <p:cNvSpPr>
              <a:spLocks noChangeArrowheads="1"/>
            </p:cNvSpPr>
            <p:nvPr/>
          </p:nvSpPr>
          <p:spPr bwMode="auto">
            <a:xfrm>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3366FF"/>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1009" name="AutoShape 28"/>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FF00"/>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grpSp>
      <p:sp>
        <p:nvSpPr>
          <p:cNvPr id="4133" name="AutoShape 37"/>
          <p:cNvSpPr>
            <a:spLocks noChangeArrowheads="1"/>
          </p:cNvSpPr>
          <p:nvPr/>
        </p:nvSpPr>
        <p:spPr bwMode="auto">
          <a:xfrm rot="-7200000">
            <a:off x="637222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134" name="AutoShape 38"/>
          <p:cNvSpPr>
            <a:spLocks noChangeArrowheads="1"/>
          </p:cNvSpPr>
          <p:nvPr/>
        </p:nvSpPr>
        <p:spPr bwMode="auto">
          <a:xfrm rot="-3600000">
            <a:off x="637222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135" name="AutoShape 39"/>
          <p:cNvSpPr>
            <a:spLocks noChangeArrowheads="1"/>
          </p:cNvSpPr>
          <p:nvPr/>
        </p:nvSpPr>
        <p:spPr bwMode="auto">
          <a:xfrm rot="10800000">
            <a:off x="637222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136" name="AutoShape 40"/>
          <p:cNvSpPr>
            <a:spLocks noChangeArrowheads="1"/>
          </p:cNvSpPr>
          <p:nvPr/>
        </p:nvSpPr>
        <p:spPr bwMode="auto">
          <a:xfrm rot="7200000">
            <a:off x="637222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137" name="AutoShape 41"/>
          <p:cNvSpPr>
            <a:spLocks noChangeArrowheads="1"/>
          </p:cNvSpPr>
          <p:nvPr/>
        </p:nvSpPr>
        <p:spPr bwMode="auto">
          <a:xfrm>
            <a:off x="637222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138" name="AutoShape 42"/>
          <p:cNvSpPr>
            <a:spLocks noChangeArrowheads="1"/>
          </p:cNvSpPr>
          <p:nvPr/>
        </p:nvSpPr>
        <p:spPr bwMode="auto">
          <a:xfrm rot="3600000">
            <a:off x="637222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grpSp>
        <p:nvGrpSpPr>
          <p:cNvPr id="80906" name="Group 58"/>
          <p:cNvGrpSpPr>
            <a:grpSpLocks/>
          </p:cNvGrpSpPr>
          <p:nvPr/>
        </p:nvGrpSpPr>
        <p:grpSpPr bwMode="auto">
          <a:xfrm>
            <a:off x="34925" y="46038"/>
            <a:ext cx="503238" cy="503237"/>
            <a:chOff x="1202" y="1071"/>
            <a:chExt cx="1633" cy="1633"/>
          </a:xfrm>
        </p:grpSpPr>
        <p:sp>
          <p:nvSpPr>
            <p:cNvPr id="80996" name="Rectangle 44"/>
            <p:cNvSpPr>
              <a:spLocks noChangeArrowheads="1"/>
            </p:cNvSpPr>
            <p:nvPr/>
          </p:nvSpPr>
          <p:spPr bwMode="auto">
            <a:xfrm>
              <a:off x="1883" y="1706"/>
              <a:ext cx="272" cy="318"/>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GB">
                <a:solidFill>
                  <a:prstClr val="black"/>
                </a:solidFill>
              </a:endParaRPr>
            </a:p>
          </p:txBody>
        </p:sp>
        <p:grpSp>
          <p:nvGrpSpPr>
            <p:cNvPr id="80997" name="Group 45"/>
            <p:cNvGrpSpPr>
              <a:grpSpLocks/>
            </p:cNvGrpSpPr>
            <p:nvPr/>
          </p:nvGrpSpPr>
          <p:grpSpPr bwMode="auto">
            <a:xfrm>
              <a:off x="1202" y="1071"/>
              <a:ext cx="1633" cy="1633"/>
              <a:chOff x="3832" y="2432"/>
              <a:chExt cx="1633" cy="1633"/>
            </a:xfrm>
          </p:grpSpPr>
          <p:sp>
            <p:nvSpPr>
              <p:cNvPr id="80998" name="AutoShape 46"/>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FF"/>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99" name="AutoShape 47"/>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996633"/>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1000" name="AutoShape 48"/>
              <p:cNvSpPr>
                <a:spLocks noChangeArrowheads="1"/>
              </p:cNvSpPr>
              <p:nvPr/>
            </p:nvSpPr>
            <p:spPr bwMode="auto">
              <a:xfrm rot="108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00"/>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1001" name="AutoShape 49"/>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00FF00"/>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1002" name="AutoShape 50"/>
              <p:cNvSpPr>
                <a:spLocks noChangeArrowheads="1"/>
              </p:cNvSpPr>
              <p:nvPr/>
            </p:nvSpPr>
            <p:spPr bwMode="auto">
              <a:xfrm>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3366FF"/>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1003" name="AutoShape 51"/>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FF00"/>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grpSp>
      </p:grpSp>
      <p:sp>
        <p:nvSpPr>
          <p:cNvPr id="80907" name="Rectangle 59"/>
          <p:cNvSpPr>
            <a:spLocks noChangeArrowheads="1"/>
          </p:cNvSpPr>
          <p:nvPr/>
        </p:nvSpPr>
        <p:spPr bwMode="auto">
          <a:xfrm>
            <a:off x="7380288" y="1123950"/>
            <a:ext cx="431800" cy="504825"/>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GB">
              <a:solidFill>
                <a:prstClr val="black"/>
              </a:solidFill>
            </a:endParaRPr>
          </a:p>
        </p:txBody>
      </p:sp>
      <p:grpSp>
        <p:nvGrpSpPr>
          <p:cNvPr id="80908" name="Group 60"/>
          <p:cNvGrpSpPr>
            <a:grpSpLocks/>
          </p:cNvGrpSpPr>
          <p:nvPr/>
        </p:nvGrpSpPr>
        <p:grpSpPr bwMode="auto">
          <a:xfrm>
            <a:off x="6299200" y="115888"/>
            <a:ext cx="2592388" cy="2592387"/>
            <a:chOff x="3832" y="2432"/>
            <a:chExt cx="1633" cy="1633"/>
          </a:xfrm>
        </p:grpSpPr>
        <p:sp>
          <p:nvSpPr>
            <p:cNvPr id="80990" name="AutoShape 61"/>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FF"/>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91" name="AutoShape 62"/>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996633"/>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92" name="AutoShape 63"/>
            <p:cNvSpPr>
              <a:spLocks noChangeArrowheads="1"/>
            </p:cNvSpPr>
            <p:nvPr/>
          </p:nvSpPr>
          <p:spPr bwMode="auto">
            <a:xfrm rot="108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00"/>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93" name="AutoShape 64"/>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00FF00"/>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94" name="AutoShape 65"/>
            <p:cNvSpPr>
              <a:spLocks noChangeArrowheads="1"/>
            </p:cNvSpPr>
            <p:nvPr/>
          </p:nvSpPr>
          <p:spPr bwMode="auto">
            <a:xfrm>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3366FF"/>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95" name="AutoShape 66"/>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FF00"/>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grpSp>
      <p:sp>
        <p:nvSpPr>
          <p:cNvPr id="4163" name="AutoShape 67"/>
          <p:cNvSpPr>
            <a:spLocks noChangeArrowheads="1"/>
          </p:cNvSpPr>
          <p:nvPr/>
        </p:nvSpPr>
        <p:spPr bwMode="auto">
          <a:xfrm rot="-7200000">
            <a:off x="6300788" y="115888"/>
            <a:ext cx="2592387"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164" name="AutoShape 68"/>
          <p:cNvSpPr>
            <a:spLocks noChangeArrowheads="1"/>
          </p:cNvSpPr>
          <p:nvPr/>
        </p:nvSpPr>
        <p:spPr bwMode="auto">
          <a:xfrm rot="-3600000">
            <a:off x="6300788" y="115888"/>
            <a:ext cx="2592387"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165" name="AutoShape 69"/>
          <p:cNvSpPr>
            <a:spLocks noChangeArrowheads="1"/>
          </p:cNvSpPr>
          <p:nvPr/>
        </p:nvSpPr>
        <p:spPr bwMode="auto">
          <a:xfrm rot="10800000">
            <a:off x="6300788" y="115888"/>
            <a:ext cx="2592387"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166" name="AutoShape 70"/>
          <p:cNvSpPr>
            <a:spLocks noChangeArrowheads="1"/>
          </p:cNvSpPr>
          <p:nvPr/>
        </p:nvSpPr>
        <p:spPr bwMode="auto">
          <a:xfrm rot="7200000">
            <a:off x="6300788" y="115888"/>
            <a:ext cx="2592387"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167" name="AutoShape 71"/>
          <p:cNvSpPr>
            <a:spLocks noChangeArrowheads="1"/>
          </p:cNvSpPr>
          <p:nvPr/>
        </p:nvSpPr>
        <p:spPr bwMode="auto">
          <a:xfrm>
            <a:off x="6300788" y="115888"/>
            <a:ext cx="2592387"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168" name="AutoShape 72"/>
          <p:cNvSpPr>
            <a:spLocks noChangeArrowheads="1"/>
          </p:cNvSpPr>
          <p:nvPr/>
        </p:nvSpPr>
        <p:spPr bwMode="auto">
          <a:xfrm rot="3600000">
            <a:off x="6300788" y="115888"/>
            <a:ext cx="2592387"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15" name="Rectangle 73"/>
          <p:cNvSpPr>
            <a:spLocks noChangeArrowheads="1"/>
          </p:cNvSpPr>
          <p:nvPr/>
        </p:nvSpPr>
        <p:spPr bwMode="auto">
          <a:xfrm>
            <a:off x="4283075" y="1123950"/>
            <a:ext cx="431800" cy="504825"/>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GB">
              <a:solidFill>
                <a:prstClr val="black"/>
              </a:solidFill>
            </a:endParaRPr>
          </a:p>
        </p:txBody>
      </p:sp>
      <p:grpSp>
        <p:nvGrpSpPr>
          <p:cNvPr id="80916" name="Group 74"/>
          <p:cNvGrpSpPr>
            <a:grpSpLocks/>
          </p:cNvGrpSpPr>
          <p:nvPr/>
        </p:nvGrpSpPr>
        <p:grpSpPr bwMode="auto">
          <a:xfrm>
            <a:off x="3201988" y="115888"/>
            <a:ext cx="2592387" cy="2592387"/>
            <a:chOff x="3832" y="2432"/>
            <a:chExt cx="1633" cy="1633"/>
          </a:xfrm>
        </p:grpSpPr>
        <p:sp>
          <p:nvSpPr>
            <p:cNvPr id="80984" name="AutoShape 75"/>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FF"/>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85" name="AutoShape 76"/>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996633"/>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86" name="AutoShape 77"/>
            <p:cNvSpPr>
              <a:spLocks noChangeArrowheads="1"/>
            </p:cNvSpPr>
            <p:nvPr/>
          </p:nvSpPr>
          <p:spPr bwMode="auto">
            <a:xfrm rot="108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00"/>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87" name="AutoShape 78"/>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00FF00"/>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88" name="AutoShape 79"/>
            <p:cNvSpPr>
              <a:spLocks noChangeArrowheads="1"/>
            </p:cNvSpPr>
            <p:nvPr/>
          </p:nvSpPr>
          <p:spPr bwMode="auto">
            <a:xfrm>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3366FF"/>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89" name="AutoShape 80"/>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FF00"/>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grpSp>
      <p:sp>
        <p:nvSpPr>
          <p:cNvPr id="4177" name="AutoShape 81"/>
          <p:cNvSpPr>
            <a:spLocks noChangeArrowheads="1"/>
          </p:cNvSpPr>
          <p:nvPr/>
        </p:nvSpPr>
        <p:spPr bwMode="auto">
          <a:xfrm rot="-7200000">
            <a:off x="32035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178" name="AutoShape 82"/>
          <p:cNvSpPr>
            <a:spLocks noChangeArrowheads="1"/>
          </p:cNvSpPr>
          <p:nvPr/>
        </p:nvSpPr>
        <p:spPr bwMode="auto">
          <a:xfrm rot="-3600000">
            <a:off x="32035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179" name="AutoShape 83"/>
          <p:cNvSpPr>
            <a:spLocks noChangeArrowheads="1"/>
          </p:cNvSpPr>
          <p:nvPr/>
        </p:nvSpPr>
        <p:spPr bwMode="auto">
          <a:xfrm rot="10800000">
            <a:off x="3203575" y="115888"/>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180" name="AutoShape 84"/>
          <p:cNvSpPr>
            <a:spLocks noChangeArrowheads="1"/>
          </p:cNvSpPr>
          <p:nvPr/>
        </p:nvSpPr>
        <p:spPr bwMode="auto">
          <a:xfrm rot="7200000">
            <a:off x="32035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181" name="AutoShape 85"/>
          <p:cNvSpPr>
            <a:spLocks noChangeArrowheads="1"/>
          </p:cNvSpPr>
          <p:nvPr/>
        </p:nvSpPr>
        <p:spPr bwMode="auto">
          <a:xfrm>
            <a:off x="3203575" y="115888"/>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182" name="AutoShape 86"/>
          <p:cNvSpPr>
            <a:spLocks noChangeArrowheads="1"/>
          </p:cNvSpPr>
          <p:nvPr/>
        </p:nvSpPr>
        <p:spPr bwMode="auto">
          <a:xfrm rot="3600000">
            <a:off x="32035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23" name="Rectangle 87"/>
          <p:cNvSpPr>
            <a:spLocks noChangeArrowheads="1"/>
          </p:cNvSpPr>
          <p:nvPr/>
        </p:nvSpPr>
        <p:spPr bwMode="auto">
          <a:xfrm>
            <a:off x="1260475" y="1123950"/>
            <a:ext cx="431800" cy="504825"/>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GB">
              <a:solidFill>
                <a:prstClr val="black"/>
              </a:solidFill>
            </a:endParaRPr>
          </a:p>
        </p:txBody>
      </p:sp>
      <p:grpSp>
        <p:nvGrpSpPr>
          <p:cNvPr id="80924" name="Group 88"/>
          <p:cNvGrpSpPr>
            <a:grpSpLocks/>
          </p:cNvGrpSpPr>
          <p:nvPr/>
        </p:nvGrpSpPr>
        <p:grpSpPr bwMode="auto">
          <a:xfrm>
            <a:off x="179388" y="115888"/>
            <a:ext cx="2592387" cy="2592387"/>
            <a:chOff x="3832" y="2432"/>
            <a:chExt cx="1633" cy="1633"/>
          </a:xfrm>
        </p:grpSpPr>
        <p:sp>
          <p:nvSpPr>
            <p:cNvPr id="80978" name="AutoShape 89"/>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FF"/>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79" name="AutoShape 90"/>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996633"/>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80" name="AutoShape 91"/>
            <p:cNvSpPr>
              <a:spLocks noChangeArrowheads="1"/>
            </p:cNvSpPr>
            <p:nvPr/>
          </p:nvSpPr>
          <p:spPr bwMode="auto">
            <a:xfrm rot="108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00"/>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81" name="AutoShape 92"/>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00FF00"/>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82" name="AutoShape 93"/>
            <p:cNvSpPr>
              <a:spLocks noChangeArrowheads="1"/>
            </p:cNvSpPr>
            <p:nvPr/>
          </p:nvSpPr>
          <p:spPr bwMode="auto">
            <a:xfrm>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3366FF"/>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83" name="AutoShape 94"/>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FF00"/>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grpSp>
      <p:sp>
        <p:nvSpPr>
          <p:cNvPr id="4191" name="AutoShape 95"/>
          <p:cNvSpPr>
            <a:spLocks noChangeArrowheads="1"/>
          </p:cNvSpPr>
          <p:nvPr/>
        </p:nvSpPr>
        <p:spPr bwMode="auto">
          <a:xfrm rot="-7200000">
            <a:off x="1809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192" name="AutoShape 96"/>
          <p:cNvSpPr>
            <a:spLocks noChangeArrowheads="1"/>
          </p:cNvSpPr>
          <p:nvPr/>
        </p:nvSpPr>
        <p:spPr bwMode="auto">
          <a:xfrm rot="-3600000">
            <a:off x="1809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193" name="AutoShape 97"/>
          <p:cNvSpPr>
            <a:spLocks noChangeArrowheads="1"/>
          </p:cNvSpPr>
          <p:nvPr/>
        </p:nvSpPr>
        <p:spPr bwMode="auto">
          <a:xfrm rot="10800000">
            <a:off x="180975" y="115888"/>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194" name="AutoShape 98"/>
          <p:cNvSpPr>
            <a:spLocks noChangeArrowheads="1"/>
          </p:cNvSpPr>
          <p:nvPr/>
        </p:nvSpPr>
        <p:spPr bwMode="auto">
          <a:xfrm rot="7200000">
            <a:off x="1809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195" name="AutoShape 99"/>
          <p:cNvSpPr>
            <a:spLocks noChangeArrowheads="1"/>
          </p:cNvSpPr>
          <p:nvPr/>
        </p:nvSpPr>
        <p:spPr bwMode="auto">
          <a:xfrm>
            <a:off x="180975" y="115888"/>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196" name="AutoShape 100"/>
          <p:cNvSpPr>
            <a:spLocks noChangeArrowheads="1"/>
          </p:cNvSpPr>
          <p:nvPr/>
        </p:nvSpPr>
        <p:spPr bwMode="auto">
          <a:xfrm rot="3600000">
            <a:off x="1809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31" name="Rectangle 101"/>
          <p:cNvSpPr>
            <a:spLocks noChangeArrowheads="1"/>
          </p:cNvSpPr>
          <p:nvPr/>
        </p:nvSpPr>
        <p:spPr bwMode="auto">
          <a:xfrm>
            <a:off x="1189038" y="5157788"/>
            <a:ext cx="431800" cy="504825"/>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GB">
              <a:solidFill>
                <a:prstClr val="black"/>
              </a:solidFill>
            </a:endParaRPr>
          </a:p>
        </p:txBody>
      </p:sp>
      <p:grpSp>
        <p:nvGrpSpPr>
          <p:cNvPr id="80932" name="Group 102"/>
          <p:cNvGrpSpPr>
            <a:grpSpLocks/>
          </p:cNvGrpSpPr>
          <p:nvPr/>
        </p:nvGrpSpPr>
        <p:grpSpPr bwMode="auto">
          <a:xfrm>
            <a:off x="107950" y="4149725"/>
            <a:ext cx="2592388" cy="2592388"/>
            <a:chOff x="3832" y="2432"/>
            <a:chExt cx="1633" cy="1633"/>
          </a:xfrm>
        </p:grpSpPr>
        <p:sp>
          <p:nvSpPr>
            <p:cNvPr id="80972" name="AutoShape 103"/>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FF"/>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73" name="AutoShape 104"/>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996633"/>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74" name="AutoShape 105"/>
            <p:cNvSpPr>
              <a:spLocks noChangeArrowheads="1"/>
            </p:cNvSpPr>
            <p:nvPr/>
          </p:nvSpPr>
          <p:spPr bwMode="auto">
            <a:xfrm rot="108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00"/>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75" name="AutoShape 106"/>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00FF00"/>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76" name="AutoShape 107"/>
            <p:cNvSpPr>
              <a:spLocks noChangeArrowheads="1"/>
            </p:cNvSpPr>
            <p:nvPr/>
          </p:nvSpPr>
          <p:spPr bwMode="auto">
            <a:xfrm>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3366FF"/>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77" name="AutoShape 108"/>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FF00"/>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grpSp>
      <p:sp>
        <p:nvSpPr>
          <p:cNvPr id="4205" name="AutoShape 109"/>
          <p:cNvSpPr>
            <a:spLocks noChangeArrowheads="1"/>
          </p:cNvSpPr>
          <p:nvPr/>
        </p:nvSpPr>
        <p:spPr bwMode="auto">
          <a:xfrm rot="-7200000">
            <a:off x="109538" y="4149725"/>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206" name="AutoShape 110"/>
          <p:cNvSpPr>
            <a:spLocks noChangeArrowheads="1"/>
          </p:cNvSpPr>
          <p:nvPr/>
        </p:nvSpPr>
        <p:spPr bwMode="auto">
          <a:xfrm rot="-3600000">
            <a:off x="109538" y="4149725"/>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207" name="AutoShape 111"/>
          <p:cNvSpPr>
            <a:spLocks noChangeArrowheads="1"/>
          </p:cNvSpPr>
          <p:nvPr/>
        </p:nvSpPr>
        <p:spPr bwMode="auto">
          <a:xfrm rot="10800000">
            <a:off x="109538" y="4149725"/>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208" name="AutoShape 112"/>
          <p:cNvSpPr>
            <a:spLocks noChangeArrowheads="1"/>
          </p:cNvSpPr>
          <p:nvPr/>
        </p:nvSpPr>
        <p:spPr bwMode="auto">
          <a:xfrm rot="7200000">
            <a:off x="109538" y="4149725"/>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209" name="AutoShape 113"/>
          <p:cNvSpPr>
            <a:spLocks noChangeArrowheads="1"/>
          </p:cNvSpPr>
          <p:nvPr/>
        </p:nvSpPr>
        <p:spPr bwMode="auto">
          <a:xfrm>
            <a:off x="109538" y="4149725"/>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210" name="AutoShape 114"/>
          <p:cNvSpPr>
            <a:spLocks noChangeArrowheads="1"/>
          </p:cNvSpPr>
          <p:nvPr/>
        </p:nvSpPr>
        <p:spPr bwMode="auto">
          <a:xfrm rot="3600000">
            <a:off x="109538" y="4149725"/>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39" name="Rectangle 115"/>
          <p:cNvSpPr>
            <a:spLocks noChangeArrowheads="1"/>
          </p:cNvSpPr>
          <p:nvPr/>
        </p:nvSpPr>
        <p:spPr bwMode="auto">
          <a:xfrm>
            <a:off x="4283075" y="5157788"/>
            <a:ext cx="431800" cy="504825"/>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GB">
              <a:solidFill>
                <a:prstClr val="black"/>
              </a:solidFill>
            </a:endParaRPr>
          </a:p>
        </p:txBody>
      </p:sp>
      <p:grpSp>
        <p:nvGrpSpPr>
          <p:cNvPr id="80940" name="Group 116"/>
          <p:cNvGrpSpPr>
            <a:grpSpLocks/>
          </p:cNvGrpSpPr>
          <p:nvPr/>
        </p:nvGrpSpPr>
        <p:grpSpPr bwMode="auto">
          <a:xfrm>
            <a:off x="3201988" y="4149725"/>
            <a:ext cx="2592387" cy="2592388"/>
            <a:chOff x="3832" y="2432"/>
            <a:chExt cx="1633" cy="1633"/>
          </a:xfrm>
        </p:grpSpPr>
        <p:sp>
          <p:nvSpPr>
            <p:cNvPr id="80966" name="AutoShape 117"/>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FF"/>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67" name="AutoShape 118"/>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996633"/>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68" name="AutoShape 119"/>
            <p:cNvSpPr>
              <a:spLocks noChangeArrowheads="1"/>
            </p:cNvSpPr>
            <p:nvPr/>
          </p:nvSpPr>
          <p:spPr bwMode="auto">
            <a:xfrm rot="108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00"/>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69" name="AutoShape 120"/>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00FF00"/>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70" name="AutoShape 121"/>
            <p:cNvSpPr>
              <a:spLocks noChangeArrowheads="1"/>
            </p:cNvSpPr>
            <p:nvPr/>
          </p:nvSpPr>
          <p:spPr bwMode="auto">
            <a:xfrm>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3366FF"/>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71" name="AutoShape 122"/>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FF00"/>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grpSp>
      <p:sp>
        <p:nvSpPr>
          <p:cNvPr id="4219" name="AutoShape 123"/>
          <p:cNvSpPr>
            <a:spLocks noChangeArrowheads="1"/>
          </p:cNvSpPr>
          <p:nvPr/>
        </p:nvSpPr>
        <p:spPr bwMode="auto">
          <a:xfrm rot="-7200000">
            <a:off x="320357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220" name="AutoShape 124"/>
          <p:cNvSpPr>
            <a:spLocks noChangeArrowheads="1"/>
          </p:cNvSpPr>
          <p:nvPr/>
        </p:nvSpPr>
        <p:spPr bwMode="auto">
          <a:xfrm rot="-3600000">
            <a:off x="320357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221" name="AutoShape 125"/>
          <p:cNvSpPr>
            <a:spLocks noChangeArrowheads="1"/>
          </p:cNvSpPr>
          <p:nvPr/>
        </p:nvSpPr>
        <p:spPr bwMode="auto">
          <a:xfrm rot="10800000">
            <a:off x="320357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222" name="AutoShape 126"/>
          <p:cNvSpPr>
            <a:spLocks noChangeArrowheads="1"/>
          </p:cNvSpPr>
          <p:nvPr/>
        </p:nvSpPr>
        <p:spPr bwMode="auto">
          <a:xfrm rot="7200000">
            <a:off x="320357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223" name="AutoShape 127"/>
          <p:cNvSpPr>
            <a:spLocks noChangeArrowheads="1"/>
          </p:cNvSpPr>
          <p:nvPr/>
        </p:nvSpPr>
        <p:spPr bwMode="auto">
          <a:xfrm>
            <a:off x="320357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224" name="AutoShape 128"/>
          <p:cNvSpPr>
            <a:spLocks noChangeArrowheads="1"/>
          </p:cNvSpPr>
          <p:nvPr/>
        </p:nvSpPr>
        <p:spPr bwMode="auto">
          <a:xfrm rot="3600000">
            <a:off x="320357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47" name="WordArt 129"/>
          <p:cNvSpPr>
            <a:spLocks noChangeArrowheads="1" noChangeShapeType="1" noTextEdit="1"/>
          </p:cNvSpPr>
          <p:nvPr/>
        </p:nvSpPr>
        <p:spPr bwMode="auto">
          <a:xfrm>
            <a:off x="34925" y="2060575"/>
            <a:ext cx="304800" cy="6477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0000"/>
                </a:solidFill>
                <a:latin typeface="Arial Black"/>
              </a:rPr>
              <a:t>1</a:t>
            </a:r>
          </a:p>
        </p:txBody>
      </p:sp>
      <p:sp>
        <p:nvSpPr>
          <p:cNvPr id="80948" name="WordArt 130"/>
          <p:cNvSpPr>
            <a:spLocks noChangeArrowheads="1" noChangeShapeType="1" noTextEdit="1"/>
          </p:cNvSpPr>
          <p:nvPr/>
        </p:nvSpPr>
        <p:spPr bwMode="auto">
          <a:xfrm>
            <a:off x="3043238" y="2060575"/>
            <a:ext cx="304800" cy="6477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0000"/>
                </a:solidFill>
                <a:latin typeface="Arial Black"/>
              </a:rPr>
              <a:t>2</a:t>
            </a:r>
          </a:p>
        </p:txBody>
      </p:sp>
      <p:sp>
        <p:nvSpPr>
          <p:cNvPr id="80949" name="WordArt 131"/>
          <p:cNvSpPr>
            <a:spLocks noChangeArrowheads="1" noChangeShapeType="1" noTextEdit="1"/>
          </p:cNvSpPr>
          <p:nvPr/>
        </p:nvSpPr>
        <p:spPr bwMode="auto">
          <a:xfrm>
            <a:off x="6156325" y="2060575"/>
            <a:ext cx="304800" cy="6477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0000"/>
                </a:solidFill>
                <a:latin typeface="Arial Black"/>
              </a:rPr>
              <a:t>3</a:t>
            </a:r>
          </a:p>
        </p:txBody>
      </p:sp>
      <p:sp>
        <p:nvSpPr>
          <p:cNvPr id="80950" name="WordArt 132"/>
          <p:cNvSpPr>
            <a:spLocks noChangeArrowheads="1" noChangeShapeType="1" noTextEdit="1"/>
          </p:cNvSpPr>
          <p:nvPr/>
        </p:nvSpPr>
        <p:spPr bwMode="auto">
          <a:xfrm>
            <a:off x="34925" y="6165850"/>
            <a:ext cx="304800" cy="6477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0000"/>
                </a:solidFill>
                <a:latin typeface="Arial Black"/>
              </a:rPr>
              <a:t>4</a:t>
            </a:r>
          </a:p>
        </p:txBody>
      </p:sp>
      <p:sp>
        <p:nvSpPr>
          <p:cNvPr id="80951" name="WordArt 133"/>
          <p:cNvSpPr>
            <a:spLocks noChangeArrowheads="1" noChangeShapeType="1" noTextEdit="1"/>
          </p:cNvSpPr>
          <p:nvPr/>
        </p:nvSpPr>
        <p:spPr bwMode="auto">
          <a:xfrm>
            <a:off x="3043238" y="6165850"/>
            <a:ext cx="304800" cy="6477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0000"/>
                </a:solidFill>
                <a:latin typeface="Arial Black"/>
              </a:rPr>
              <a:t>5</a:t>
            </a:r>
          </a:p>
        </p:txBody>
      </p:sp>
      <p:sp>
        <p:nvSpPr>
          <p:cNvPr id="80952" name="WordArt 134"/>
          <p:cNvSpPr>
            <a:spLocks noChangeArrowheads="1" noChangeShapeType="1" noTextEdit="1"/>
          </p:cNvSpPr>
          <p:nvPr/>
        </p:nvSpPr>
        <p:spPr bwMode="auto">
          <a:xfrm>
            <a:off x="6300788" y="6165850"/>
            <a:ext cx="304800" cy="6477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0000"/>
                </a:solidFill>
                <a:latin typeface="Arial Black"/>
              </a:rPr>
              <a:t>6</a:t>
            </a:r>
          </a:p>
        </p:txBody>
      </p:sp>
      <p:sp>
        <p:nvSpPr>
          <p:cNvPr id="80953" name="Rectangle 135">
            <a:hlinkClick r:id="" action="ppaction://hlinkshowjump?jump=nextslide"/>
          </p:cNvPr>
          <p:cNvSpPr>
            <a:spLocks noChangeArrowheads="1"/>
          </p:cNvSpPr>
          <p:nvPr/>
        </p:nvSpPr>
        <p:spPr bwMode="auto">
          <a:xfrm>
            <a:off x="107950" y="2924175"/>
            <a:ext cx="504825" cy="433388"/>
          </a:xfrm>
          <a:prstGeom prst="rect">
            <a:avLst/>
          </a:prstGeom>
          <a:solidFill>
            <a:srgbClr val="0066FF"/>
          </a:solidFill>
          <a:ln w="9525">
            <a:solidFill>
              <a:schemeClr val="tx1"/>
            </a:solidFill>
            <a:miter lim="800000"/>
            <a:headEnd/>
            <a:tailEnd/>
          </a:ln>
        </p:spPr>
        <p:txBody>
          <a:bodyPr wrap="none" anchor="ctr"/>
          <a:lstStyle/>
          <a:p>
            <a:pPr fontAlgn="base">
              <a:spcBef>
                <a:spcPct val="0"/>
              </a:spcBef>
              <a:spcAft>
                <a:spcPct val="0"/>
              </a:spcAft>
            </a:pPr>
            <a:endParaRPr lang="en-GB">
              <a:solidFill>
                <a:prstClr val="black"/>
              </a:solidFill>
            </a:endParaRPr>
          </a:p>
        </p:txBody>
      </p:sp>
      <p:sp>
        <p:nvSpPr>
          <p:cNvPr id="80954" name="Rectangle 136">
            <a:hlinkClick r:id="rId3" action="ppaction://hlinksldjump"/>
          </p:cNvPr>
          <p:cNvSpPr>
            <a:spLocks noChangeArrowheads="1"/>
          </p:cNvSpPr>
          <p:nvPr/>
        </p:nvSpPr>
        <p:spPr bwMode="auto">
          <a:xfrm>
            <a:off x="107950" y="3500438"/>
            <a:ext cx="504825" cy="433387"/>
          </a:xfrm>
          <a:prstGeom prst="rect">
            <a:avLst/>
          </a:prstGeom>
          <a:solidFill>
            <a:srgbClr val="00FF00"/>
          </a:solidFill>
          <a:ln w="9525">
            <a:solidFill>
              <a:schemeClr val="tx1"/>
            </a:solidFill>
            <a:miter lim="800000"/>
            <a:headEnd/>
            <a:tailEnd/>
          </a:ln>
        </p:spPr>
        <p:txBody>
          <a:bodyPr wrap="none" anchor="ctr"/>
          <a:lstStyle/>
          <a:p>
            <a:pPr fontAlgn="base">
              <a:spcBef>
                <a:spcPct val="0"/>
              </a:spcBef>
              <a:spcAft>
                <a:spcPct val="0"/>
              </a:spcAft>
            </a:pPr>
            <a:endParaRPr lang="en-GB">
              <a:solidFill>
                <a:prstClr val="black"/>
              </a:solidFill>
            </a:endParaRPr>
          </a:p>
        </p:txBody>
      </p:sp>
      <p:sp>
        <p:nvSpPr>
          <p:cNvPr id="80955" name="Rectangle 137">
            <a:hlinkClick r:id="rId4" action="ppaction://hlinksldjump"/>
          </p:cNvPr>
          <p:cNvSpPr>
            <a:spLocks noChangeArrowheads="1"/>
          </p:cNvSpPr>
          <p:nvPr/>
        </p:nvSpPr>
        <p:spPr bwMode="auto">
          <a:xfrm>
            <a:off x="2987675" y="2924175"/>
            <a:ext cx="504825" cy="433388"/>
          </a:xfrm>
          <a:prstGeom prst="rect">
            <a:avLst/>
          </a:prstGeom>
          <a:solidFill>
            <a:srgbClr val="FF3300"/>
          </a:solidFill>
          <a:ln w="9525">
            <a:solidFill>
              <a:schemeClr val="tx1"/>
            </a:solidFill>
            <a:miter lim="800000"/>
            <a:headEnd/>
            <a:tailEnd/>
          </a:ln>
        </p:spPr>
        <p:txBody>
          <a:bodyPr wrap="none" anchor="ctr"/>
          <a:lstStyle/>
          <a:p>
            <a:pPr fontAlgn="base">
              <a:spcBef>
                <a:spcPct val="0"/>
              </a:spcBef>
              <a:spcAft>
                <a:spcPct val="0"/>
              </a:spcAft>
            </a:pPr>
            <a:endParaRPr lang="en-GB">
              <a:solidFill>
                <a:prstClr val="black"/>
              </a:solidFill>
            </a:endParaRPr>
          </a:p>
        </p:txBody>
      </p:sp>
      <p:sp>
        <p:nvSpPr>
          <p:cNvPr id="80956" name="Rectangle 138">
            <a:hlinkClick r:id="rId3" action="ppaction://hlinksldjump"/>
          </p:cNvPr>
          <p:cNvSpPr>
            <a:spLocks noChangeArrowheads="1"/>
          </p:cNvSpPr>
          <p:nvPr/>
        </p:nvSpPr>
        <p:spPr bwMode="auto">
          <a:xfrm>
            <a:off x="2987675" y="3500438"/>
            <a:ext cx="504825" cy="433387"/>
          </a:xfrm>
          <a:prstGeom prst="rect">
            <a:avLst/>
          </a:prstGeom>
          <a:solidFill>
            <a:srgbClr val="FF33CC"/>
          </a:solidFill>
          <a:ln w="9525">
            <a:solidFill>
              <a:schemeClr val="tx1"/>
            </a:solidFill>
            <a:miter lim="800000"/>
            <a:headEnd/>
            <a:tailEnd/>
          </a:ln>
        </p:spPr>
        <p:txBody>
          <a:bodyPr wrap="none" anchor="ctr"/>
          <a:lstStyle/>
          <a:p>
            <a:pPr fontAlgn="base">
              <a:spcBef>
                <a:spcPct val="0"/>
              </a:spcBef>
              <a:spcAft>
                <a:spcPct val="0"/>
              </a:spcAft>
            </a:pPr>
            <a:endParaRPr lang="en-GB">
              <a:solidFill>
                <a:prstClr val="black"/>
              </a:solidFill>
            </a:endParaRPr>
          </a:p>
        </p:txBody>
      </p:sp>
      <p:sp>
        <p:nvSpPr>
          <p:cNvPr id="80957" name="Rectangle 139">
            <a:hlinkClick r:id="" action="ppaction://hlinkshowjump?jump=nextslide"/>
          </p:cNvPr>
          <p:cNvSpPr>
            <a:spLocks noChangeArrowheads="1"/>
          </p:cNvSpPr>
          <p:nvPr/>
        </p:nvSpPr>
        <p:spPr bwMode="auto">
          <a:xfrm>
            <a:off x="5938838" y="2924175"/>
            <a:ext cx="504825" cy="433388"/>
          </a:xfrm>
          <a:prstGeom prst="rect">
            <a:avLst/>
          </a:prstGeom>
          <a:solidFill>
            <a:srgbClr val="996633"/>
          </a:solidFill>
          <a:ln w="9525">
            <a:solidFill>
              <a:schemeClr val="tx1"/>
            </a:solidFill>
            <a:miter lim="800000"/>
            <a:headEnd/>
            <a:tailEnd/>
          </a:ln>
        </p:spPr>
        <p:txBody>
          <a:bodyPr wrap="none" anchor="ctr"/>
          <a:lstStyle/>
          <a:p>
            <a:pPr fontAlgn="base">
              <a:spcBef>
                <a:spcPct val="0"/>
              </a:spcBef>
              <a:spcAft>
                <a:spcPct val="0"/>
              </a:spcAft>
            </a:pPr>
            <a:endParaRPr lang="en-GB">
              <a:solidFill>
                <a:prstClr val="black"/>
              </a:solidFill>
            </a:endParaRPr>
          </a:p>
        </p:txBody>
      </p:sp>
      <p:sp>
        <p:nvSpPr>
          <p:cNvPr id="80958" name="Rectangle 140">
            <a:hlinkClick r:id="rId5" action="ppaction://hlinksldjump"/>
          </p:cNvPr>
          <p:cNvSpPr>
            <a:spLocks noChangeArrowheads="1"/>
          </p:cNvSpPr>
          <p:nvPr/>
        </p:nvSpPr>
        <p:spPr bwMode="auto">
          <a:xfrm>
            <a:off x="5940425" y="3500438"/>
            <a:ext cx="504825" cy="433387"/>
          </a:xfrm>
          <a:prstGeom prst="rect">
            <a:avLst/>
          </a:prstGeom>
          <a:solidFill>
            <a:srgbClr val="FFFF00"/>
          </a:solidFill>
          <a:ln w="9525">
            <a:solidFill>
              <a:schemeClr val="tx1"/>
            </a:solidFill>
            <a:miter lim="800000"/>
            <a:headEnd/>
            <a:tailEnd/>
          </a:ln>
        </p:spPr>
        <p:txBody>
          <a:bodyPr wrap="none" anchor="ctr"/>
          <a:lstStyle/>
          <a:p>
            <a:pPr fontAlgn="base">
              <a:spcBef>
                <a:spcPct val="0"/>
              </a:spcBef>
              <a:spcAft>
                <a:spcPct val="0"/>
              </a:spcAft>
            </a:pPr>
            <a:endParaRPr lang="en-GB">
              <a:solidFill>
                <a:prstClr val="black"/>
              </a:solidFill>
            </a:endParaRPr>
          </a:p>
        </p:txBody>
      </p:sp>
      <p:sp>
        <p:nvSpPr>
          <p:cNvPr id="80959" name="Text Box 141"/>
          <p:cNvSpPr txBox="1">
            <a:spLocks noChangeArrowheads="1"/>
          </p:cNvSpPr>
          <p:nvPr/>
        </p:nvSpPr>
        <p:spPr bwMode="auto">
          <a:xfrm>
            <a:off x="746689" y="2922558"/>
            <a:ext cx="23131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GB" sz="2000" dirty="0" err="1">
                <a:solidFill>
                  <a:prstClr val="black"/>
                </a:solidFill>
                <a:latin typeface="Calibri" pitchFamily="34" charset="0"/>
              </a:rPr>
              <a:t>o</a:t>
            </a:r>
            <a:r>
              <a:rPr lang="en-GB" sz="2000" dirty="0" err="1" smtClean="0">
                <a:solidFill>
                  <a:prstClr val="black"/>
                </a:solidFill>
                <a:latin typeface="Calibri" pitchFamily="34" charset="0"/>
              </a:rPr>
              <a:t>pinión</a:t>
            </a:r>
            <a:endParaRPr lang="en-US" sz="2000" dirty="0">
              <a:solidFill>
                <a:prstClr val="black"/>
              </a:solidFill>
              <a:latin typeface="Calibri" pitchFamily="34" charset="0"/>
            </a:endParaRPr>
          </a:p>
        </p:txBody>
      </p:sp>
      <p:sp>
        <p:nvSpPr>
          <p:cNvPr id="80960" name="Rectangle 142"/>
          <p:cNvSpPr>
            <a:spLocks noChangeArrowheads="1"/>
          </p:cNvSpPr>
          <p:nvPr/>
        </p:nvSpPr>
        <p:spPr bwMode="auto">
          <a:xfrm>
            <a:off x="0" y="2781300"/>
            <a:ext cx="9144000" cy="12954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GB">
              <a:solidFill>
                <a:prstClr val="black"/>
              </a:solidFill>
            </a:endParaRPr>
          </a:p>
        </p:txBody>
      </p:sp>
      <p:sp>
        <p:nvSpPr>
          <p:cNvPr id="80961" name="Text Box 143"/>
          <p:cNvSpPr txBox="1">
            <a:spLocks noChangeArrowheads="1"/>
          </p:cNvSpPr>
          <p:nvPr/>
        </p:nvSpPr>
        <p:spPr bwMode="auto">
          <a:xfrm>
            <a:off x="684213" y="3536950"/>
            <a:ext cx="25923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GB" sz="2000" dirty="0" err="1" smtClean="0">
                <a:solidFill>
                  <a:prstClr val="black"/>
                </a:solidFill>
                <a:latin typeface="Calibri" pitchFamily="34" charset="0"/>
              </a:rPr>
              <a:t>futuro</a:t>
            </a:r>
            <a:endParaRPr lang="en-US" sz="2000" dirty="0">
              <a:solidFill>
                <a:prstClr val="black"/>
              </a:solidFill>
              <a:latin typeface="Calibri" pitchFamily="34" charset="0"/>
            </a:endParaRPr>
          </a:p>
        </p:txBody>
      </p:sp>
      <p:sp>
        <p:nvSpPr>
          <p:cNvPr id="80962" name="Text Box 144"/>
          <p:cNvSpPr txBox="1">
            <a:spLocks noChangeArrowheads="1"/>
          </p:cNvSpPr>
          <p:nvPr/>
        </p:nvSpPr>
        <p:spPr bwMode="auto">
          <a:xfrm>
            <a:off x="3563938" y="2924175"/>
            <a:ext cx="25923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GB" sz="2000" dirty="0" err="1">
                <a:solidFill>
                  <a:prstClr val="black"/>
                </a:solidFill>
                <a:latin typeface="Calibri" pitchFamily="34" charset="0"/>
              </a:rPr>
              <a:t>n</a:t>
            </a:r>
            <a:r>
              <a:rPr lang="en-GB" sz="2000" dirty="0" err="1" smtClean="0">
                <a:solidFill>
                  <a:prstClr val="black"/>
                </a:solidFill>
                <a:latin typeface="Calibri" pitchFamily="34" charset="0"/>
              </a:rPr>
              <a:t>ormalmente</a:t>
            </a:r>
            <a:r>
              <a:rPr lang="en-GB" sz="2000" dirty="0" smtClean="0">
                <a:solidFill>
                  <a:prstClr val="black"/>
                </a:solidFill>
                <a:latin typeface="Calibri" pitchFamily="34" charset="0"/>
              </a:rPr>
              <a:t>..</a:t>
            </a:r>
            <a:endParaRPr lang="en-US" sz="2000" dirty="0">
              <a:solidFill>
                <a:prstClr val="black"/>
              </a:solidFill>
              <a:latin typeface="Calibri" pitchFamily="34" charset="0"/>
            </a:endParaRPr>
          </a:p>
        </p:txBody>
      </p:sp>
      <p:sp>
        <p:nvSpPr>
          <p:cNvPr id="80963" name="Text Box 145"/>
          <p:cNvSpPr txBox="1">
            <a:spLocks noChangeArrowheads="1"/>
          </p:cNvSpPr>
          <p:nvPr/>
        </p:nvSpPr>
        <p:spPr bwMode="auto">
          <a:xfrm>
            <a:off x="3563938" y="3500438"/>
            <a:ext cx="25923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GB" sz="2000" dirty="0" err="1" smtClean="0">
                <a:solidFill>
                  <a:prstClr val="black"/>
                </a:solidFill>
                <a:latin typeface="Calibri" pitchFamily="34" charset="0"/>
              </a:rPr>
              <a:t>porque</a:t>
            </a:r>
            <a:endParaRPr lang="en-US" sz="2000" dirty="0">
              <a:solidFill>
                <a:prstClr val="black"/>
              </a:solidFill>
              <a:latin typeface="Calibri" pitchFamily="34" charset="0"/>
            </a:endParaRPr>
          </a:p>
        </p:txBody>
      </p:sp>
      <p:sp>
        <p:nvSpPr>
          <p:cNvPr id="80964" name="Text Box 146"/>
          <p:cNvSpPr txBox="1">
            <a:spLocks noChangeArrowheads="1"/>
          </p:cNvSpPr>
          <p:nvPr/>
        </p:nvSpPr>
        <p:spPr bwMode="auto">
          <a:xfrm>
            <a:off x="6516688" y="2924175"/>
            <a:ext cx="25923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GB" sz="2000" dirty="0" err="1" smtClean="0">
                <a:solidFill>
                  <a:prstClr val="black"/>
                </a:solidFill>
                <a:latin typeface="Calibri" pitchFamily="34" charset="0"/>
              </a:rPr>
              <a:t>pasado</a:t>
            </a:r>
            <a:endParaRPr lang="en-US" sz="2000" dirty="0">
              <a:solidFill>
                <a:prstClr val="black"/>
              </a:solidFill>
              <a:latin typeface="Calibri" pitchFamily="34" charset="0"/>
            </a:endParaRPr>
          </a:p>
        </p:txBody>
      </p:sp>
      <p:sp>
        <p:nvSpPr>
          <p:cNvPr id="80965" name="Text Box 147"/>
          <p:cNvSpPr txBox="1">
            <a:spLocks noChangeArrowheads="1"/>
          </p:cNvSpPr>
          <p:nvPr/>
        </p:nvSpPr>
        <p:spPr bwMode="auto">
          <a:xfrm>
            <a:off x="6443663" y="3536950"/>
            <a:ext cx="2700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GB" sz="2000" dirty="0" err="1" smtClean="0">
                <a:solidFill>
                  <a:prstClr val="black"/>
                </a:solidFill>
                <a:latin typeface="Calibri" pitchFamily="34" charset="0"/>
              </a:rPr>
              <a:t>pregunta</a:t>
            </a:r>
            <a:endParaRPr lang="en-US" sz="2000" dirty="0">
              <a:solidFill>
                <a:prstClr val="black"/>
              </a:solidFill>
              <a:latin typeface="Calibri" pitchFamily="34" charset="0"/>
            </a:endParaRPr>
          </a:p>
        </p:txBody>
      </p:sp>
    </p:spTree>
    <p:extLst>
      <p:ext uri="{BB962C8B-B14F-4D97-AF65-F5344CB8AC3E}">
        <p14:creationId xmlns:p14="http://schemas.microsoft.com/office/powerpoint/2010/main" val="867470353"/>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13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2" presetClass="exit" presetSubtype="4" fill="hold" grpId="0" nodeType="clickEffect">
                                  <p:stCondLst>
                                    <p:cond delay="0"/>
                                  </p:stCondLst>
                                  <p:childTnLst>
                                    <p:animEffect transition="out" filter="wipe(down)">
                                      <p:cBhvr>
                                        <p:cTn id="6" dur="500"/>
                                        <p:tgtEl>
                                          <p:spTgt spid="4137"/>
                                        </p:tgtEl>
                                      </p:cBhvr>
                                    </p:animEffect>
                                    <p:set>
                                      <p:cBhvr>
                                        <p:cTn id="7" dur="1" fill="hold">
                                          <p:stCondLst>
                                            <p:cond delay="499"/>
                                          </p:stCondLst>
                                        </p:cTn>
                                        <p:tgtEl>
                                          <p:spTgt spid="4137"/>
                                        </p:tgtEl>
                                        <p:attrNameLst>
                                          <p:attrName>style.visibility</p:attrName>
                                        </p:attrNameLst>
                                      </p:cBhvr>
                                      <p:to>
                                        <p:strVal val="hidden"/>
                                      </p:to>
                                    </p:set>
                                  </p:childTnLst>
                                </p:cTn>
                              </p:par>
                            </p:childTnLst>
                          </p:cTn>
                        </p:par>
                      </p:childTnLst>
                    </p:cTn>
                  </p:par>
                </p:childTnLst>
              </p:cTn>
              <p:nextCondLst>
                <p:cond evt="onClick" delay="0">
                  <p:tgtEl>
                    <p:spTgt spid="4137"/>
                  </p:tgtEl>
                </p:cond>
              </p:nextCondLst>
            </p:seq>
            <p:seq concurrent="1" nextAc="seek">
              <p:cTn id="8" restart="whenNotActive" fill="hold" evtFilter="cancelBubble" nodeType="interactiveSeq">
                <p:stCondLst>
                  <p:cond evt="onClick" delay="0">
                    <p:tgtEl>
                      <p:spTgt spid="413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2" presetClass="exit" presetSubtype="4" fill="hold" grpId="0" nodeType="clickEffect">
                                  <p:stCondLst>
                                    <p:cond delay="0"/>
                                  </p:stCondLst>
                                  <p:childTnLst>
                                    <p:animEffect transition="out" filter="wipe(down)">
                                      <p:cBhvr>
                                        <p:cTn id="12" dur="500"/>
                                        <p:tgtEl>
                                          <p:spTgt spid="4138"/>
                                        </p:tgtEl>
                                      </p:cBhvr>
                                    </p:animEffect>
                                    <p:set>
                                      <p:cBhvr>
                                        <p:cTn id="13" dur="1" fill="hold">
                                          <p:stCondLst>
                                            <p:cond delay="499"/>
                                          </p:stCondLst>
                                        </p:cTn>
                                        <p:tgtEl>
                                          <p:spTgt spid="4138"/>
                                        </p:tgtEl>
                                        <p:attrNameLst>
                                          <p:attrName>style.visibility</p:attrName>
                                        </p:attrNameLst>
                                      </p:cBhvr>
                                      <p:to>
                                        <p:strVal val="hidden"/>
                                      </p:to>
                                    </p:set>
                                  </p:childTnLst>
                                </p:cTn>
                              </p:par>
                            </p:childTnLst>
                          </p:cTn>
                        </p:par>
                      </p:childTnLst>
                    </p:cTn>
                  </p:par>
                </p:childTnLst>
              </p:cTn>
              <p:nextCondLst>
                <p:cond evt="onClick" delay="0">
                  <p:tgtEl>
                    <p:spTgt spid="4138"/>
                  </p:tgtEl>
                </p:cond>
              </p:nextCondLst>
            </p:seq>
            <p:seq concurrent="1" nextAc="seek">
              <p:cTn id="14" restart="whenNotActive" fill="hold" evtFilter="cancelBubble" nodeType="interactiveSeq">
                <p:stCondLst>
                  <p:cond evt="onClick" delay="0">
                    <p:tgtEl>
                      <p:spTgt spid="413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2" presetClass="exit" presetSubtype="4" fill="hold" grpId="0" nodeType="clickEffect">
                                  <p:stCondLst>
                                    <p:cond delay="0"/>
                                  </p:stCondLst>
                                  <p:childTnLst>
                                    <p:animEffect transition="out" filter="wipe(down)">
                                      <p:cBhvr>
                                        <p:cTn id="18" dur="500"/>
                                        <p:tgtEl>
                                          <p:spTgt spid="4136"/>
                                        </p:tgtEl>
                                      </p:cBhvr>
                                    </p:animEffect>
                                    <p:set>
                                      <p:cBhvr>
                                        <p:cTn id="19" dur="1" fill="hold">
                                          <p:stCondLst>
                                            <p:cond delay="499"/>
                                          </p:stCondLst>
                                        </p:cTn>
                                        <p:tgtEl>
                                          <p:spTgt spid="4136"/>
                                        </p:tgtEl>
                                        <p:attrNameLst>
                                          <p:attrName>style.visibility</p:attrName>
                                        </p:attrNameLst>
                                      </p:cBhvr>
                                      <p:to>
                                        <p:strVal val="hidden"/>
                                      </p:to>
                                    </p:set>
                                  </p:childTnLst>
                                </p:cTn>
                              </p:par>
                            </p:childTnLst>
                          </p:cTn>
                        </p:par>
                      </p:childTnLst>
                    </p:cTn>
                  </p:par>
                </p:childTnLst>
              </p:cTn>
              <p:nextCondLst>
                <p:cond evt="onClick" delay="0">
                  <p:tgtEl>
                    <p:spTgt spid="4136"/>
                  </p:tgtEl>
                </p:cond>
              </p:nextCondLst>
            </p:seq>
            <p:seq concurrent="1" nextAc="seek">
              <p:cTn id="20" restart="whenNotActive" fill="hold" evtFilter="cancelBubble" nodeType="interactiveSeq">
                <p:stCondLst>
                  <p:cond evt="onClick" delay="0">
                    <p:tgtEl>
                      <p:spTgt spid="4135"/>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2" presetClass="exit" presetSubtype="4" fill="hold" grpId="0" nodeType="clickEffect">
                                  <p:stCondLst>
                                    <p:cond delay="0"/>
                                  </p:stCondLst>
                                  <p:childTnLst>
                                    <p:animEffect transition="out" filter="wipe(down)">
                                      <p:cBhvr>
                                        <p:cTn id="24" dur="500"/>
                                        <p:tgtEl>
                                          <p:spTgt spid="4135"/>
                                        </p:tgtEl>
                                      </p:cBhvr>
                                    </p:animEffect>
                                    <p:set>
                                      <p:cBhvr>
                                        <p:cTn id="25" dur="1" fill="hold">
                                          <p:stCondLst>
                                            <p:cond delay="499"/>
                                          </p:stCondLst>
                                        </p:cTn>
                                        <p:tgtEl>
                                          <p:spTgt spid="4135"/>
                                        </p:tgtEl>
                                        <p:attrNameLst>
                                          <p:attrName>style.visibility</p:attrName>
                                        </p:attrNameLst>
                                      </p:cBhvr>
                                      <p:to>
                                        <p:strVal val="hidden"/>
                                      </p:to>
                                    </p:set>
                                  </p:childTnLst>
                                </p:cTn>
                              </p:par>
                            </p:childTnLst>
                          </p:cTn>
                        </p:par>
                      </p:childTnLst>
                    </p:cTn>
                  </p:par>
                </p:childTnLst>
              </p:cTn>
              <p:nextCondLst>
                <p:cond evt="onClick" delay="0">
                  <p:tgtEl>
                    <p:spTgt spid="4135"/>
                  </p:tgtEl>
                </p:cond>
              </p:nextCondLst>
            </p:seq>
            <p:seq concurrent="1" nextAc="seek">
              <p:cTn id="26" restart="whenNotActive" fill="hold" evtFilter="cancelBubble" nodeType="interactiveSeq">
                <p:stCondLst>
                  <p:cond evt="onClick" delay="0">
                    <p:tgtEl>
                      <p:spTgt spid="4133"/>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22" presetClass="exit" presetSubtype="4" fill="hold" grpId="0" nodeType="clickEffect">
                                  <p:stCondLst>
                                    <p:cond delay="0"/>
                                  </p:stCondLst>
                                  <p:childTnLst>
                                    <p:animEffect transition="out" filter="wipe(down)">
                                      <p:cBhvr>
                                        <p:cTn id="30" dur="500"/>
                                        <p:tgtEl>
                                          <p:spTgt spid="4133"/>
                                        </p:tgtEl>
                                      </p:cBhvr>
                                    </p:animEffect>
                                    <p:set>
                                      <p:cBhvr>
                                        <p:cTn id="31" dur="1" fill="hold">
                                          <p:stCondLst>
                                            <p:cond delay="499"/>
                                          </p:stCondLst>
                                        </p:cTn>
                                        <p:tgtEl>
                                          <p:spTgt spid="4133"/>
                                        </p:tgtEl>
                                        <p:attrNameLst>
                                          <p:attrName>style.visibility</p:attrName>
                                        </p:attrNameLst>
                                      </p:cBhvr>
                                      <p:to>
                                        <p:strVal val="hidden"/>
                                      </p:to>
                                    </p:set>
                                  </p:childTnLst>
                                </p:cTn>
                              </p:par>
                            </p:childTnLst>
                          </p:cTn>
                        </p:par>
                      </p:childTnLst>
                    </p:cTn>
                  </p:par>
                </p:childTnLst>
              </p:cTn>
              <p:nextCondLst>
                <p:cond evt="onClick" delay="0">
                  <p:tgtEl>
                    <p:spTgt spid="4133"/>
                  </p:tgtEl>
                </p:cond>
              </p:nextCondLst>
            </p:seq>
            <p:seq concurrent="1" nextAc="seek">
              <p:cTn id="32" restart="whenNotActive" fill="hold" evtFilter="cancelBubble" nodeType="interactiveSeq">
                <p:stCondLst>
                  <p:cond evt="onClick" delay="0">
                    <p:tgtEl>
                      <p:spTgt spid="4134"/>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22" presetClass="exit" presetSubtype="4" fill="hold" grpId="0" nodeType="clickEffect">
                                  <p:stCondLst>
                                    <p:cond delay="0"/>
                                  </p:stCondLst>
                                  <p:childTnLst>
                                    <p:animEffect transition="out" filter="wipe(down)">
                                      <p:cBhvr>
                                        <p:cTn id="36" dur="500"/>
                                        <p:tgtEl>
                                          <p:spTgt spid="4134"/>
                                        </p:tgtEl>
                                      </p:cBhvr>
                                    </p:animEffect>
                                    <p:set>
                                      <p:cBhvr>
                                        <p:cTn id="37" dur="1" fill="hold">
                                          <p:stCondLst>
                                            <p:cond delay="499"/>
                                          </p:stCondLst>
                                        </p:cTn>
                                        <p:tgtEl>
                                          <p:spTgt spid="4134"/>
                                        </p:tgtEl>
                                        <p:attrNameLst>
                                          <p:attrName>style.visibility</p:attrName>
                                        </p:attrNameLst>
                                      </p:cBhvr>
                                      <p:to>
                                        <p:strVal val="hidden"/>
                                      </p:to>
                                    </p:set>
                                  </p:childTnLst>
                                </p:cTn>
                              </p:par>
                            </p:childTnLst>
                          </p:cTn>
                        </p:par>
                      </p:childTnLst>
                    </p:cTn>
                  </p:par>
                </p:childTnLst>
              </p:cTn>
              <p:nextCondLst>
                <p:cond evt="onClick" delay="0">
                  <p:tgtEl>
                    <p:spTgt spid="4134"/>
                  </p:tgtEl>
                </p:cond>
              </p:nextCondLst>
            </p:seq>
            <p:seq concurrent="1" nextAc="seek">
              <p:cTn id="38" restart="whenNotActive" fill="hold" evtFilter="cancelBubble" nodeType="interactiveSeq">
                <p:stCondLst>
                  <p:cond evt="onClick" delay="0">
                    <p:tgtEl>
                      <p:spTgt spid="4167"/>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22" presetClass="exit" presetSubtype="4" fill="hold" grpId="0" nodeType="clickEffect">
                                  <p:stCondLst>
                                    <p:cond delay="0"/>
                                  </p:stCondLst>
                                  <p:childTnLst>
                                    <p:animEffect transition="out" filter="wipe(down)">
                                      <p:cBhvr>
                                        <p:cTn id="42" dur="500"/>
                                        <p:tgtEl>
                                          <p:spTgt spid="4167"/>
                                        </p:tgtEl>
                                      </p:cBhvr>
                                    </p:animEffect>
                                    <p:set>
                                      <p:cBhvr>
                                        <p:cTn id="43" dur="1" fill="hold">
                                          <p:stCondLst>
                                            <p:cond delay="499"/>
                                          </p:stCondLst>
                                        </p:cTn>
                                        <p:tgtEl>
                                          <p:spTgt spid="4167"/>
                                        </p:tgtEl>
                                        <p:attrNameLst>
                                          <p:attrName>style.visibility</p:attrName>
                                        </p:attrNameLst>
                                      </p:cBhvr>
                                      <p:to>
                                        <p:strVal val="hidden"/>
                                      </p:to>
                                    </p:set>
                                  </p:childTnLst>
                                </p:cTn>
                              </p:par>
                            </p:childTnLst>
                          </p:cTn>
                        </p:par>
                      </p:childTnLst>
                    </p:cTn>
                  </p:par>
                </p:childTnLst>
              </p:cTn>
              <p:nextCondLst>
                <p:cond evt="onClick" delay="0">
                  <p:tgtEl>
                    <p:spTgt spid="4167"/>
                  </p:tgtEl>
                </p:cond>
              </p:nextCondLst>
            </p:seq>
            <p:seq concurrent="1" nextAc="seek">
              <p:cTn id="44" restart="whenNotActive" fill="hold" evtFilter="cancelBubble" nodeType="interactiveSeq">
                <p:stCondLst>
                  <p:cond evt="onClick" delay="0">
                    <p:tgtEl>
                      <p:spTgt spid="4168"/>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22" presetClass="exit" presetSubtype="4" fill="hold" grpId="0" nodeType="clickEffect">
                                  <p:stCondLst>
                                    <p:cond delay="0"/>
                                  </p:stCondLst>
                                  <p:childTnLst>
                                    <p:animEffect transition="out" filter="wipe(down)">
                                      <p:cBhvr>
                                        <p:cTn id="48" dur="500"/>
                                        <p:tgtEl>
                                          <p:spTgt spid="4168"/>
                                        </p:tgtEl>
                                      </p:cBhvr>
                                    </p:animEffect>
                                    <p:set>
                                      <p:cBhvr>
                                        <p:cTn id="49" dur="1" fill="hold">
                                          <p:stCondLst>
                                            <p:cond delay="499"/>
                                          </p:stCondLst>
                                        </p:cTn>
                                        <p:tgtEl>
                                          <p:spTgt spid="4168"/>
                                        </p:tgtEl>
                                        <p:attrNameLst>
                                          <p:attrName>style.visibility</p:attrName>
                                        </p:attrNameLst>
                                      </p:cBhvr>
                                      <p:to>
                                        <p:strVal val="hidden"/>
                                      </p:to>
                                    </p:set>
                                  </p:childTnLst>
                                </p:cTn>
                              </p:par>
                            </p:childTnLst>
                          </p:cTn>
                        </p:par>
                      </p:childTnLst>
                    </p:cTn>
                  </p:par>
                </p:childTnLst>
              </p:cTn>
              <p:nextCondLst>
                <p:cond evt="onClick" delay="0">
                  <p:tgtEl>
                    <p:spTgt spid="4168"/>
                  </p:tgtEl>
                </p:cond>
              </p:nextCondLst>
            </p:seq>
            <p:seq concurrent="1" nextAc="seek">
              <p:cTn id="50" restart="whenNotActive" fill="hold" evtFilter="cancelBubble" nodeType="interactiveSeq">
                <p:stCondLst>
                  <p:cond evt="onClick" delay="0">
                    <p:tgtEl>
                      <p:spTgt spid="4166"/>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22" presetClass="exit" presetSubtype="4" fill="hold" grpId="0" nodeType="clickEffect">
                                  <p:stCondLst>
                                    <p:cond delay="0"/>
                                  </p:stCondLst>
                                  <p:childTnLst>
                                    <p:animEffect transition="out" filter="wipe(down)">
                                      <p:cBhvr>
                                        <p:cTn id="54" dur="500"/>
                                        <p:tgtEl>
                                          <p:spTgt spid="4166"/>
                                        </p:tgtEl>
                                      </p:cBhvr>
                                    </p:animEffect>
                                    <p:set>
                                      <p:cBhvr>
                                        <p:cTn id="55" dur="1" fill="hold">
                                          <p:stCondLst>
                                            <p:cond delay="499"/>
                                          </p:stCondLst>
                                        </p:cTn>
                                        <p:tgtEl>
                                          <p:spTgt spid="4166"/>
                                        </p:tgtEl>
                                        <p:attrNameLst>
                                          <p:attrName>style.visibility</p:attrName>
                                        </p:attrNameLst>
                                      </p:cBhvr>
                                      <p:to>
                                        <p:strVal val="hidden"/>
                                      </p:to>
                                    </p:set>
                                  </p:childTnLst>
                                </p:cTn>
                              </p:par>
                            </p:childTnLst>
                          </p:cTn>
                        </p:par>
                      </p:childTnLst>
                    </p:cTn>
                  </p:par>
                </p:childTnLst>
              </p:cTn>
              <p:nextCondLst>
                <p:cond evt="onClick" delay="0">
                  <p:tgtEl>
                    <p:spTgt spid="4166"/>
                  </p:tgtEl>
                </p:cond>
              </p:nextCondLst>
            </p:seq>
            <p:seq concurrent="1" nextAc="seek">
              <p:cTn id="56" restart="whenNotActive" fill="hold" evtFilter="cancelBubble" nodeType="interactiveSeq">
                <p:stCondLst>
                  <p:cond evt="onClick" delay="0">
                    <p:tgtEl>
                      <p:spTgt spid="4165"/>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22" presetClass="exit" presetSubtype="4" fill="hold" grpId="0" nodeType="clickEffect">
                                  <p:stCondLst>
                                    <p:cond delay="0"/>
                                  </p:stCondLst>
                                  <p:childTnLst>
                                    <p:animEffect transition="out" filter="wipe(down)">
                                      <p:cBhvr>
                                        <p:cTn id="60" dur="500"/>
                                        <p:tgtEl>
                                          <p:spTgt spid="4165"/>
                                        </p:tgtEl>
                                      </p:cBhvr>
                                    </p:animEffect>
                                    <p:set>
                                      <p:cBhvr>
                                        <p:cTn id="61" dur="1" fill="hold">
                                          <p:stCondLst>
                                            <p:cond delay="499"/>
                                          </p:stCondLst>
                                        </p:cTn>
                                        <p:tgtEl>
                                          <p:spTgt spid="4165"/>
                                        </p:tgtEl>
                                        <p:attrNameLst>
                                          <p:attrName>style.visibility</p:attrName>
                                        </p:attrNameLst>
                                      </p:cBhvr>
                                      <p:to>
                                        <p:strVal val="hidden"/>
                                      </p:to>
                                    </p:set>
                                  </p:childTnLst>
                                </p:cTn>
                              </p:par>
                            </p:childTnLst>
                          </p:cTn>
                        </p:par>
                      </p:childTnLst>
                    </p:cTn>
                  </p:par>
                </p:childTnLst>
              </p:cTn>
              <p:nextCondLst>
                <p:cond evt="onClick" delay="0">
                  <p:tgtEl>
                    <p:spTgt spid="4165"/>
                  </p:tgtEl>
                </p:cond>
              </p:nextCondLst>
            </p:seq>
            <p:seq concurrent="1" nextAc="seek">
              <p:cTn id="62" restart="whenNotActive" fill="hold" evtFilter="cancelBubble" nodeType="interactiveSeq">
                <p:stCondLst>
                  <p:cond evt="onClick" delay="0">
                    <p:tgtEl>
                      <p:spTgt spid="4163"/>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22" presetClass="exit" presetSubtype="4" fill="hold" grpId="0" nodeType="clickEffect">
                                  <p:stCondLst>
                                    <p:cond delay="0"/>
                                  </p:stCondLst>
                                  <p:childTnLst>
                                    <p:animEffect transition="out" filter="wipe(down)">
                                      <p:cBhvr>
                                        <p:cTn id="66" dur="500"/>
                                        <p:tgtEl>
                                          <p:spTgt spid="4163"/>
                                        </p:tgtEl>
                                      </p:cBhvr>
                                    </p:animEffect>
                                    <p:set>
                                      <p:cBhvr>
                                        <p:cTn id="67" dur="1" fill="hold">
                                          <p:stCondLst>
                                            <p:cond delay="499"/>
                                          </p:stCondLst>
                                        </p:cTn>
                                        <p:tgtEl>
                                          <p:spTgt spid="4163"/>
                                        </p:tgtEl>
                                        <p:attrNameLst>
                                          <p:attrName>style.visibility</p:attrName>
                                        </p:attrNameLst>
                                      </p:cBhvr>
                                      <p:to>
                                        <p:strVal val="hidden"/>
                                      </p:to>
                                    </p:set>
                                  </p:childTnLst>
                                </p:cTn>
                              </p:par>
                            </p:childTnLst>
                          </p:cTn>
                        </p:par>
                      </p:childTnLst>
                    </p:cTn>
                  </p:par>
                </p:childTnLst>
              </p:cTn>
              <p:nextCondLst>
                <p:cond evt="onClick" delay="0">
                  <p:tgtEl>
                    <p:spTgt spid="4163"/>
                  </p:tgtEl>
                </p:cond>
              </p:nextCondLst>
            </p:seq>
            <p:seq concurrent="1" nextAc="seek">
              <p:cTn id="68" restart="whenNotActive" fill="hold" evtFilter="cancelBubble" nodeType="interactiveSeq">
                <p:stCondLst>
                  <p:cond evt="onClick" delay="0">
                    <p:tgtEl>
                      <p:spTgt spid="4164"/>
                    </p:tgtEl>
                  </p:cond>
                </p:stCondLst>
                <p:endSync evt="end" delay="0">
                  <p:rtn val="all"/>
                </p:endSync>
                <p:childTnLst>
                  <p:par>
                    <p:cTn id="69" fill="hold" nodeType="clickPar">
                      <p:stCondLst>
                        <p:cond delay="0"/>
                      </p:stCondLst>
                      <p:childTnLst>
                        <p:par>
                          <p:cTn id="70" fill="hold" nodeType="withGroup">
                            <p:stCondLst>
                              <p:cond delay="0"/>
                            </p:stCondLst>
                            <p:childTnLst>
                              <p:par>
                                <p:cTn id="71" presetID="22" presetClass="exit" presetSubtype="4" fill="hold" grpId="0" nodeType="clickEffect">
                                  <p:stCondLst>
                                    <p:cond delay="0"/>
                                  </p:stCondLst>
                                  <p:childTnLst>
                                    <p:animEffect transition="out" filter="wipe(down)">
                                      <p:cBhvr>
                                        <p:cTn id="72" dur="500"/>
                                        <p:tgtEl>
                                          <p:spTgt spid="4164"/>
                                        </p:tgtEl>
                                      </p:cBhvr>
                                    </p:animEffect>
                                    <p:set>
                                      <p:cBhvr>
                                        <p:cTn id="73" dur="1" fill="hold">
                                          <p:stCondLst>
                                            <p:cond delay="499"/>
                                          </p:stCondLst>
                                        </p:cTn>
                                        <p:tgtEl>
                                          <p:spTgt spid="4164"/>
                                        </p:tgtEl>
                                        <p:attrNameLst>
                                          <p:attrName>style.visibility</p:attrName>
                                        </p:attrNameLst>
                                      </p:cBhvr>
                                      <p:to>
                                        <p:strVal val="hidden"/>
                                      </p:to>
                                    </p:set>
                                  </p:childTnLst>
                                </p:cTn>
                              </p:par>
                            </p:childTnLst>
                          </p:cTn>
                        </p:par>
                      </p:childTnLst>
                    </p:cTn>
                  </p:par>
                </p:childTnLst>
              </p:cTn>
              <p:nextCondLst>
                <p:cond evt="onClick" delay="0">
                  <p:tgtEl>
                    <p:spTgt spid="4164"/>
                  </p:tgtEl>
                </p:cond>
              </p:nextCondLst>
            </p:seq>
            <p:seq concurrent="1" nextAc="seek">
              <p:cTn id="74" restart="whenNotActive" fill="hold" evtFilter="cancelBubble" nodeType="interactiveSeq">
                <p:stCondLst>
                  <p:cond evt="onClick" delay="0">
                    <p:tgtEl>
                      <p:spTgt spid="4181"/>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22" presetClass="exit" presetSubtype="4" fill="hold" grpId="0" nodeType="clickEffect">
                                  <p:stCondLst>
                                    <p:cond delay="0"/>
                                  </p:stCondLst>
                                  <p:childTnLst>
                                    <p:animEffect transition="out" filter="wipe(down)">
                                      <p:cBhvr>
                                        <p:cTn id="78" dur="500"/>
                                        <p:tgtEl>
                                          <p:spTgt spid="4181"/>
                                        </p:tgtEl>
                                      </p:cBhvr>
                                    </p:animEffect>
                                    <p:set>
                                      <p:cBhvr>
                                        <p:cTn id="79" dur="1" fill="hold">
                                          <p:stCondLst>
                                            <p:cond delay="499"/>
                                          </p:stCondLst>
                                        </p:cTn>
                                        <p:tgtEl>
                                          <p:spTgt spid="4181"/>
                                        </p:tgtEl>
                                        <p:attrNameLst>
                                          <p:attrName>style.visibility</p:attrName>
                                        </p:attrNameLst>
                                      </p:cBhvr>
                                      <p:to>
                                        <p:strVal val="hidden"/>
                                      </p:to>
                                    </p:set>
                                  </p:childTnLst>
                                </p:cTn>
                              </p:par>
                            </p:childTnLst>
                          </p:cTn>
                        </p:par>
                      </p:childTnLst>
                    </p:cTn>
                  </p:par>
                </p:childTnLst>
              </p:cTn>
              <p:nextCondLst>
                <p:cond evt="onClick" delay="0">
                  <p:tgtEl>
                    <p:spTgt spid="4181"/>
                  </p:tgtEl>
                </p:cond>
              </p:nextCondLst>
            </p:seq>
            <p:seq concurrent="1" nextAc="seek">
              <p:cTn id="80" restart="whenNotActive" fill="hold" evtFilter="cancelBubble" nodeType="interactiveSeq">
                <p:stCondLst>
                  <p:cond evt="onClick" delay="0">
                    <p:tgtEl>
                      <p:spTgt spid="4182"/>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22" presetClass="exit" presetSubtype="4" fill="hold" grpId="0" nodeType="clickEffect">
                                  <p:stCondLst>
                                    <p:cond delay="0"/>
                                  </p:stCondLst>
                                  <p:childTnLst>
                                    <p:animEffect transition="out" filter="wipe(down)">
                                      <p:cBhvr>
                                        <p:cTn id="84" dur="500"/>
                                        <p:tgtEl>
                                          <p:spTgt spid="4182"/>
                                        </p:tgtEl>
                                      </p:cBhvr>
                                    </p:animEffect>
                                    <p:set>
                                      <p:cBhvr>
                                        <p:cTn id="85" dur="1" fill="hold">
                                          <p:stCondLst>
                                            <p:cond delay="499"/>
                                          </p:stCondLst>
                                        </p:cTn>
                                        <p:tgtEl>
                                          <p:spTgt spid="4182"/>
                                        </p:tgtEl>
                                        <p:attrNameLst>
                                          <p:attrName>style.visibility</p:attrName>
                                        </p:attrNameLst>
                                      </p:cBhvr>
                                      <p:to>
                                        <p:strVal val="hidden"/>
                                      </p:to>
                                    </p:set>
                                  </p:childTnLst>
                                </p:cTn>
                              </p:par>
                            </p:childTnLst>
                          </p:cTn>
                        </p:par>
                      </p:childTnLst>
                    </p:cTn>
                  </p:par>
                </p:childTnLst>
              </p:cTn>
              <p:nextCondLst>
                <p:cond evt="onClick" delay="0">
                  <p:tgtEl>
                    <p:spTgt spid="4182"/>
                  </p:tgtEl>
                </p:cond>
              </p:nextCondLst>
            </p:seq>
            <p:seq concurrent="1" nextAc="seek">
              <p:cTn id="86" restart="whenNotActive" fill="hold" evtFilter="cancelBubble" nodeType="interactiveSeq">
                <p:stCondLst>
                  <p:cond evt="onClick" delay="0">
                    <p:tgtEl>
                      <p:spTgt spid="4180"/>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22" presetClass="exit" presetSubtype="4" fill="hold" grpId="0" nodeType="clickEffect">
                                  <p:stCondLst>
                                    <p:cond delay="0"/>
                                  </p:stCondLst>
                                  <p:childTnLst>
                                    <p:animEffect transition="out" filter="wipe(down)">
                                      <p:cBhvr>
                                        <p:cTn id="90" dur="500"/>
                                        <p:tgtEl>
                                          <p:spTgt spid="4180"/>
                                        </p:tgtEl>
                                      </p:cBhvr>
                                    </p:animEffect>
                                    <p:set>
                                      <p:cBhvr>
                                        <p:cTn id="91" dur="1" fill="hold">
                                          <p:stCondLst>
                                            <p:cond delay="499"/>
                                          </p:stCondLst>
                                        </p:cTn>
                                        <p:tgtEl>
                                          <p:spTgt spid="4180"/>
                                        </p:tgtEl>
                                        <p:attrNameLst>
                                          <p:attrName>style.visibility</p:attrName>
                                        </p:attrNameLst>
                                      </p:cBhvr>
                                      <p:to>
                                        <p:strVal val="hidden"/>
                                      </p:to>
                                    </p:set>
                                  </p:childTnLst>
                                </p:cTn>
                              </p:par>
                            </p:childTnLst>
                          </p:cTn>
                        </p:par>
                      </p:childTnLst>
                    </p:cTn>
                  </p:par>
                </p:childTnLst>
              </p:cTn>
              <p:nextCondLst>
                <p:cond evt="onClick" delay="0">
                  <p:tgtEl>
                    <p:spTgt spid="4180"/>
                  </p:tgtEl>
                </p:cond>
              </p:nextCondLst>
            </p:seq>
            <p:seq concurrent="1" nextAc="seek">
              <p:cTn id="92" restart="whenNotActive" fill="hold" evtFilter="cancelBubble" nodeType="interactiveSeq">
                <p:stCondLst>
                  <p:cond evt="onClick" delay="0">
                    <p:tgtEl>
                      <p:spTgt spid="4179"/>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22" presetClass="exit" presetSubtype="4" fill="hold" grpId="0" nodeType="clickEffect">
                                  <p:stCondLst>
                                    <p:cond delay="0"/>
                                  </p:stCondLst>
                                  <p:childTnLst>
                                    <p:animEffect transition="out" filter="wipe(down)">
                                      <p:cBhvr>
                                        <p:cTn id="96" dur="500"/>
                                        <p:tgtEl>
                                          <p:spTgt spid="4179"/>
                                        </p:tgtEl>
                                      </p:cBhvr>
                                    </p:animEffect>
                                    <p:set>
                                      <p:cBhvr>
                                        <p:cTn id="97" dur="1" fill="hold">
                                          <p:stCondLst>
                                            <p:cond delay="499"/>
                                          </p:stCondLst>
                                        </p:cTn>
                                        <p:tgtEl>
                                          <p:spTgt spid="4179"/>
                                        </p:tgtEl>
                                        <p:attrNameLst>
                                          <p:attrName>style.visibility</p:attrName>
                                        </p:attrNameLst>
                                      </p:cBhvr>
                                      <p:to>
                                        <p:strVal val="hidden"/>
                                      </p:to>
                                    </p:set>
                                  </p:childTnLst>
                                </p:cTn>
                              </p:par>
                            </p:childTnLst>
                          </p:cTn>
                        </p:par>
                      </p:childTnLst>
                    </p:cTn>
                  </p:par>
                </p:childTnLst>
              </p:cTn>
              <p:nextCondLst>
                <p:cond evt="onClick" delay="0">
                  <p:tgtEl>
                    <p:spTgt spid="4179"/>
                  </p:tgtEl>
                </p:cond>
              </p:nextCondLst>
            </p:seq>
            <p:seq concurrent="1" nextAc="seek">
              <p:cTn id="98" restart="whenNotActive" fill="hold" evtFilter="cancelBubble" nodeType="interactiveSeq">
                <p:stCondLst>
                  <p:cond evt="onClick" delay="0">
                    <p:tgtEl>
                      <p:spTgt spid="4177"/>
                    </p:tgtEl>
                  </p:cond>
                </p:stCondLst>
                <p:endSync evt="end" delay="0">
                  <p:rtn val="all"/>
                </p:endSync>
                <p:childTnLst>
                  <p:par>
                    <p:cTn id="99" fill="hold" nodeType="clickPar">
                      <p:stCondLst>
                        <p:cond delay="0"/>
                      </p:stCondLst>
                      <p:childTnLst>
                        <p:par>
                          <p:cTn id="100" fill="hold" nodeType="withGroup">
                            <p:stCondLst>
                              <p:cond delay="0"/>
                            </p:stCondLst>
                            <p:childTnLst>
                              <p:par>
                                <p:cTn id="101" presetID="22" presetClass="exit" presetSubtype="4" fill="hold" grpId="0" nodeType="clickEffect">
                                  <p:stCondLst>
                                    <p:cond delay="0"/>
                                  </p:stCondLst>
                                  <p:childTnLst>
                                    <p:animEffect transition="out" filter="wipe(down)">
                                      <p:cBhvr>
                                        <p:cTn id="102" dur="500"/>
                                        <p:tgtEl>
                                          <p:spTgt spid="4177"/>
                                        </p:tgtEl>
                                      </p:cBhvr>
                                    </p:animEffect>
                                    <p:set>
                                      <p:cBhvr>
                                        <p:cTn id="103" dur="1" fill="hold">
                                          <p:stCondLst>
                                            <p:cond delay="499"/>
                                          </p:stCondLst>
                                        </p:cTn>
                                        <p:tgtEl>
                                          <p:spTgt spid="4177"/>
                                        </p:tgtEl>
                                        <p:attrNameLst>
                                          <p:attrName>style.visibility</p:attrName>
                                        </p:attrNameLst>
                                      </p:cBhvr>
                                      <p:to>
                                        <p:strVal val="hidden"/>
                                      </p:to>
                                    </p:set>
                                  </p:childTnLst>
                                </p:cTn>
                              </p:par>
                            </p:childTnLst>
                          </p:cTn>
                        </p:par>
                      </p:childTnLst>
                    </p:cTn>
                  </p:par>
                </p:childTnLst>
              </p:cTn>
              <p:nextCondLst>
                <p:cond evt="onClick" delay="0">
                  <p:tgtEl>
                    <p:spTgt spid="4177"/>
                  </p:tgtEl>
                </p:cond>
              </p:nextCondLst>
            </p:seq>
            <p:seq concurrent="1" nextAc="seek">
              <p:cTn id="104" restart="whenNotActive" fill="hold" evtFilter="cancelBubble" nodeType="interactiveSeq">
                <p:stCondLst>
                  <p:cond evt="onClick" delay="0">
                    <p:tgtEl>
                      <p:spTgt spid="4178"/>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22" presetClass="exit" presetSubtype="4" fill="hold" grpId="0" nodeType="clickEffect">
                                  <p:stCondLst>
                                    <p:cond delay="0"/>
                                  </p:stCondLst>
                                  <p:childTnLst>
                                    <p:animEffect transition="out" filter="wipe(down)">
                                      <p:cBhvr>
                                        <p:cTn id="108" dur="500"/>
                                        <p:tgtEl>
                                          <p:spTgt spid="4178"/>
                                        </p:tgtEl>
                                      </p:cBhvr>
                                    </p:animEffect>
                                    <p:set>
                                      <p:cBhvr>
                                        <p:cTn id="109" dur="1" fill="hold">
                                          <p:stCondLst>
                                            <p:cond delay="499"/>
                                          </p:stCondLst>
                                        </p:cTn>
                                        <p:tgtEl>
                                          <p:spTgt spid="4178"/>
                                        </p:tgtEl>
                                        <p:attrNameLst>
                                          <p:attrName>style.visibility</p:attrName>
                                        </p:attrNameLst>
                                      </p:cBhvr>
                                      <p:to>
                                        <p:strVal val="hidden"/>
                                      </p:to>
                                    </p:set>
                                  </p:childTnLst>
                                </p:cTn>
                              </p:par>
                            </p:childTnLst>
                          </p:cTn>
                        </p:par>
                      </p:childTnLst>
                    </p:cTn>
                  </p:par>
                </p:childTnLst>
              </p:cTn>
              <p:nextCondLst>
                <p:cond evt="onClick" delay="0">
                  <p:tgtEl>
                    <p:spTgt spid="4178"/>
                  </p:tgtEl>
                </p:cond>
              </p:nextCondLst>
            </p:seq>
            <p:seq concurrent="1" nextAc="seek">
              <p:cTn id="110" restart="whenNotActive" fill="hold" evtFilter="cancelBubble" nodeType="interactiveSeq">
                <p:stCondLst>
                  <p:cond evt="onClick" delay="0">
                    <p:tgtEl>
                      <p:spTgt spid="4195"/>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22" presetClass="exit" presetSubtype="4" fill="hold" grpId="0" nodeType="clickEffect">
                                  <p:stCondLst>
                                    <p:cond delay="0"/>
                                  </p:stCondLst>
                                  <p:childTnLst>
                                    <p:animEffect transition="out" filter="wipe(down)">
                                      <p:cBhvr>
                                        <p:cTn id="114" dur="500"/>
                                        <p:tgtEl>
                                          <p:spTgt spid="4195"/>
                                        </p:tgtEl>
                                      </p:cBhvr>
                                    </p:animEffect>
                                    <p:set>
                                      <p:cBhvr>
                                        <p:cTn id="115" dur="1" fill="hold">
                                          <p:stCondLst>
                                            <p:cond delay="499"/>
                                          </p:stCondLst>
                                        </p:cTn>
                                        <p:tgtEl>
                                          <p:spTgt spid="4195"/>
                                        </p:tgtEl>
                                        <p:attrNameLst>
                                          <p:attrName>style.visibility</p:attrName>
                                        </p:attrNameLst>
                                      </p:cBhvr>
                                      <p:to>
                                        <p:strVal val="hidden"/>
                                      </p:to>
                                    </p:set>
                                  </p:childTnLst>
                                </p:cTn>
                              </p:par>
                            </p:childTnLst>
                          </p:cTn>
                        </p:par>
                      </p:childTnLst>
                    </p:cTn>
                  </p:par>
                </p:childTnLst>
              </p:cTn>
              <p:nextCondLst>
                <p:cond evt="onClick" delay="0">
                  <p:tgtEl>
                    <p:spTgt spid="4195"/>
                  </p:tgtEl>
                </p:cond>
              </p:nextCondLst>
            </p:seq>
            <p:seq concurrent="1" nextAc="seek">
              <p:cTn id="116" restart="whenNotActive" fill="hold" evtFilter="cancelBubble" nodeType="interactiveSeq">
                <p:stCondLst>
                  <p:cond evt="onClick" delay="0">
                    <p:tgtEl>
                      <p:spTgt spid="4196"/>
                    </p:tgtEl>
                  </p:cond>
                </p:stCondLst>
                <p:endSync evt="end" delay="0">
                  <p:rtn val="all"/>
                </p:endSync>
                <p:childTnLst>
                  <p:par>
                    <p:cTn id="117" fill="hold" nodeType="clickPar">
                      <p:stCondLst>
                        <p:cond delay="0"/>
                      </p:stCondLst>
                      <p:childTnLst>
                        <p:par>
                          <p:cTn id="118" fill="hold" nodeType="withGroup">
                            <p:stCondLst>
                              <p:cond delay="0"/>
                            </p:stCondLst>
                            <p:childTnLst>
                              <p:par>
                                <p:cTn id="119" presetID="22" presetClass="exit" presetSubtype="4" fill="hold" grpId="0" nodeType="clickEffect">
                                  <p:stCondLst>
                                    <p:cond delay="0"/>
                                  </p:stCondLst>
                                  <p:childTnLst>
                                    <p:animEffect transition="out" filter="wipe(down)">
                                      <p:cBhvr>
                                        <p:cTn id="120" dur="500"/>
                                        <p:tgtEl>
                                          <p:spTgt spid="4196"/>
                                        </p:tgtEl>
                                      </p:cBhvr>
                                    </p:animEffect>
                                    <p:set>
                                      <p:cBhvr>
                                        <p:cTn id="121" dur="1" fill="hold">
                                          <p:stCondLst>
                                            <p:cond delay="499"/>
                                          </p:stCondLst>
                                        </p:cTn>
                                        <p:tgtEl>
                                          <p:spTgt spid="4196"/>
                                        </p:tgtEl>
                                        <p:attrNameLst>
                                          <p:attrName>style.visibility</p:attrName>
                                        </p:attrNameLst>
                                      </p:cBhvr>
                                      <p:to>
                                        <p:strVal val="hidden"/>
                                      </p:to>
                                    </p:set>
                                  </p:childTnLst>
                                </p:cTn>
                              </p:par>
                            </p:childTnLst>
                          </p:cTn>
                        </p:par>
                      </p:childTnLst>
                    </p:cTn>
                  </p:par>
                </p:childTnLst>
              </p:cTn>
              <p:nextCondLst>
                <p:cond evt="onClick" delay="0">
                  <p:tgtEl>
                    <p:spTgt spid="4196"/>
                  </p:tgtEl>
                </p:cond>
              </p:nextCondLst>
            </p:seq>
            <p:seq concurrent="1" nextAc="seek">
              <p:cTn id="122" restart="whenNotActive" fill="hold" evtFilter="cancelBubble" nodeType="interactiveSeq">
                <p:stCondLst>
                  <p:cond evt="onClick" delay="0">
                    <p:tgtEl>
                      <p:spTgt spid="4194"/>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22" presetClass="exit" presetSubtype="4" fill="hold" grpId="0" nodeType="clickEffect">
                                  <p:stCondLst>
                                    <p:cond delay="0"/>
                                  </p:stCondLst>
                                  <p:childTnLst>
                                    <p:animEffect transition="out" filter="wipe(down)">
                                      <p:cBhvr>
                                        <p:cTn id="126" dur="500"/>
                                        <p:tgtEl>
                                          <p:spTgt spid="4194"/>
                                        </p:tgtEl>
                                      </p:cBhvr>
                                    </p:animEffect>
                                    <p:set>
                                      <p:cBhvr>
                                        <p:cTn id="127" dur="1" fill="hold">
                                          <p:stCondLst>
                                            <p:cond delay="499"/>
                                          </p:stCondLst>
                                        </p:cTn>
                                        <p:tgtEl>
                                          <p:spTgt spid="4194"/>
                                        </p:tgtEl>
                                        <p:attrNameLst>
                                          <p:attrName>style.visibility</p:attrName>
                                        </p:attrNameLst>
                                      </p:cBhvr>
                                      <p:to>
                                        <p:strVal val="hidden"/>
                                      </p:to>
                                    </p:set>
                                  </p:childTnLst>
                                </p:cTn>
                              </p:par>
                            </p:childTnLst>
                          </p:cTn>
                        </p:par>
                      </p:childTnLst>
                    </p:cTn>
                  </p:par>
                </p:childTnLst>
              </p:cTn>
              <p:nextCondLst>
                <p:cond evt="onClick" delay="0">
                  <p:tgtEl>
                    <p:spTgt spid="4194"/>
                  </p:tgtEl>
                </p:cond>
              </p:nextCondLst>
            </p:seq>
            <p:seq concurrent="1" nextAc="seek">
              <p:cTn id="128" restart="whenNotActive" fill="hold" evtFilter="cancelBubble" nodeType="interactiveSeq">
                <p:stCondLst>
                  <p:cond evt="onClick" delay="0">
                    <p:tgtEl>
                      <p:spTgt spid="4193"/>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22" presetClass="exit" presetSubtype="4" fill="hold" grpId="0" nodeType="clickEffect">
                                  <p:stCondLst>
                                    <p:cond delay="0"/>
                                  </p:stCondLst>
                                  <p:childTnLst>
                                    <p:animEffect transition="out" filter="wipe(down)">
                                      <p:cBhvr>
                                        <p:cTn id="132" dur="500"/>
                                        <p:tgtEl>
                                          <p:spTgt spid="4193"/>
                                        </p:tgtEl>
                                      </p:cBhvr>
                                    </p:animEffect>
                                    <p:set>
                                      <p:cBhvr>
                                        <p:cTn id="133" dur="1" fill="hold">
                                          <p:stCondLst>
                                            <p:cond delay="499"/>
                                          </p:stCondLst>
                                        </p:cTn>
                                        <p:tgtEl>
                                          <p:spTgt spid="4193"/>
                                        </p:tgtEl>
                                        <p:attrNameLst>
                                          <p:attrName>style.visibility</p:attrName>
                                        </p:attrNameLst>
                                      </p:cBhvr>
                                      <p:to>
                                        <p:strVal val="hidden"/>
                                      </p:to>
                                    </p:set>
                                  </p:childTnLst>
                                </p:cTn>
                              </p:par>
                            </p:childTnLst>
                          </p:cTn>
                        </p:par>
                      </p:childTnLst>
                    </p:cTn>
                  </p:par>
                </p:childTnLst>
              </p:cTn>
              <p:nextCondLst>
                <p:cond evt="onClick" delay="0">
                  <p:tgtEl>
                    <p:spTgt spid="4193"/>
                  </p:tgtEl>
                </p:cond>
              </p:nextCondLst>
            </p:seq>
            <p:seq concurrent="1" nextAc="seek">
              <p:cTn id="134" restart="whenNotActive" fill="hold" evtFilter="cancelBubble" nodeType="interactiveSeq">
                <p:stCondLst>
                  <p:cond evt="onClick" delay="0">
                    <p:tgtEl>
                      <p:spTgt spid="4191"/>
                    </p:tgtEl>
                  </p:cond>
                </p:stCondLst>
                <p:endSync evt="end" delay="0">
                  <p:rtn val="all"/>
                </p:endSync>
                <p:childTnLst>
                  <p:par>
                    <p:cTn id="135" fill="hold" nodeType="clickPar">
                      <p:stCondLst>
                        <p:cond delay="0"/>
                      </p:stCondLst>
                      <p:childTnLst>
                        <p:par>
                          <p:cTn id="136" fill="hold" nodeType="withGroup">
                            <p:stCondLst>
                              <p:cond delay="0"/>
                            </p:stCondLst>
                            <p:childTnLst>
                              <p:par>
                                <p:cTn id="137" presetID="22" presetClass="exit" presetSubtype="4" fill="hold" grpId="0" nodeType="clickEffect">
                                  <p:stCondLst>
                                    <p:cond delay="0"/>
                                  </p:stCondLst>
                                  <p:childTnLst>
                                    <p:animEffect transition="out" filter="wipe(down)">
                                      <p:cBhvr>
                                        <p:cTn id="138" dur="500"/>
                                        <p:tgtEl>
                                          <p:spTgt spid="4191"/>
                                        </p:tgtEl>
                                      </p:cBhvr>
                                    </p:animEffect>
                                    <p:set>
                                      <p:cBhvr>
                                        <p:cTn id="139" dur="1" fill="hold">
                                          <p:stCondLst>
                                            <p:cond delay="499"/>
                                          </p:stCondLst>
                                        </p:cTn>
                                        <p:tgtEl>
                                          <p:spTgt spid="4191"/>
                                        </p:tgtEl>
                                        <p:attrNameLst>
                                          <p:attrName>style.visibility</p:attrName>
                                        </p:attrNameLst>
                                      </p:cBhvr>
                                      <p:to>
                                        <p:strVal val="hidden"/>
                                      </p:to>
                                    </p:set>
                                  </p:childTnLst>
                                </p:cTn>
                              </p:par>
                            </p:childTnLst>
                          </p:cTn>
                        </p:par>
                      </p:childTnLst>
                    </p:cTn>
                  </p:par>
                </p:childTnLst>
              </p:cTn>
              <p:nextCondLst>
                <p:cond evt="onClick" delay="0">
                  <p:tgtEl>
                    <p:spTgt spid="4191"/>
                  </p:tgtEl>
                </p:cond>
              </p:nextCondLst>
            </p:seq>
            <p:seq concurrent="1" nextAc="seek">
              <p:cTn id="140" restart="whenNotActive" fill="hold" evtFilter="cancelBubble" nodeType="interactiveSeq">
                <p:stCondLst>
                  <p:cond evt="onClick" delay="0">
                    <p:tgtEl>
                      <p:spTgt spid="4192"/>
                    </p:tgtEl>
                  </p:cond>
                </p:stCondLst>
                <p:endSync evt="end" delay="0">
                  <p:rtn val="all"/>
                </p:endSync>
                <p:childTnLst>
                  <p:par>
                    <p:cTn id="141" fill="hold" nodeType="clickPar">
                      <p:stCondLst>
                        <p:cond delay="0"/>
                      </p:stCondLst>
                      <p:childTnLst>
                        <p:par>
                          <p:cTn id="142" fill="hold" nodeType="withGroup">
                            <p:stCondLst>
                              <p:cond delay="0"/>
                            </p:stCondLst>
                            <p:childTnLst>
                              <p:par>
                                <p:cTn id="143" presetID="22" presetClass="exit" presetSubtype="4" fill="hold" grpId="0" nodeType="clickEffect">
                                  <p:stCondLst>
                                    <p:cond delay="0"/>
                                  </p:stCondLst>
                                  <p:childTnLst>
                                    <p:animEffect transition="out" filter="wipe(down)">
                                      <p:cBhvr>
                                        <p:cTn id="144" dur="500"/>
                                        <p:tgtEl>
                                          <p:spTgt spid="4192"/>
                                        </p:tgtEl>
                                      </p:cBhvr>
                                    </p:animEffect>
                                    <p:set>
                                      <p:cBhvr>
                                        <p:cTn id="145" dur="1" fill="hold">
                                          <p:stCondLst>
                                            <p:cond delay="499"/>
                                          </p:stCondLst>
                                        </p:cTn>
                                        <p:tgtEl>
                                          <p:spTgt spid="4192"/>
                                        </p:tgtEl>
                                        <p:attrNameLst>
                                          <p:attrName>style.visibility</p:attrName>
                                        </p:attrNameLst>
                                      </p:cBhvr>
                                      <p:to>
                                        <p:strVal val="hidden"/>
                                      </p:to>
                                    </p:set>
                                  </p:childTnLst>
                                </p:cTn>
                              </p:par>
                            </p:childTnLst>
                          </p:cTn>
                        </p:par>
                      </p:childTnLst>
                    </p:cTn>
                  </p:par>
                </p:childTnLst>
              </p:cTn>
              <p:nextCondLst>
                <p:cond evt="onClick" delay="0">
                  <p:tgtEl>
                    <p:spTgt spid="4192"/>
                  </p:tgtEl>
                </p:cond>
              </p:nextCondLst>
            </p:seq>
            <p:seq concurrent="1" nextAc="seek">
              <p:cTn id="146" restart="whenNotActive" fill="hold" evtFilter="cancelBubble" nodeType="interactiveSeq">
                <p:stCondLst>
                  <p:cond evt="onClick" delay="0">
                    <p:tgtEl>
                      <p:spTgt spid="4209"/>
                    </p:tgtEl>
                  </p:cond>
                </p:stCondLst>
                <p:endSync evt="end" delay="0">
                  <p:rtn val="all"/>
                </p:endSync>
                <p:childTnLst>
                  <p:par>
                    <p:cTn id="147" fill="hold" nodeType="clickPar">
                      <p:stCondLst>
                        <p:cond delay="0"/>
                      </p:stCondLst>
                      <p:childTnLst>
                        <p:par>
                          <p:cTn id="148" fill="hold" nodeType="withGroup">
                            <p:stCondLst>
                              <p:cond delay="0"/>
                            </p:stCondLst>
                            <p:childTnLst>
                              <p:par>
                                <p:cTn id="149" presetID="22" presetClass="exit" presetSubtype="4" fill="hold" grpId="0" nodeType="clickEffect">
                                  <p:stCondLst>
                                    <p:cond delay="0"/>
                                  </p:stCondLst>
                                  <p:childTnLst>
                                    <p:animEffect transition="out" filter="wipe(down)">
                                      <p:cBhvr>
                                        <p:cTn id="150" dur="500"/>
                                        <p:tgtEl>
                                          <p:spTgt spid="4209"/>
                                        </p:tgtEl>
                                      </p:cBhvr>
                                    </p:animEffect>
                                    <p:set>
                                      <p:cBhvr>
                                        <p:cTn id="151" dur="1" fill="hold">
                                          <p:stCondLst>
                                            <p:cond delay="499"/>
                                          </p:stCondLst>
                                        </p:cTn>
                                        <p:tgtEl>
                                          <p:spTgt spid="4209"/>
                                        </p:tgtEl>
                                        <p:attrNameLst>
                                          <p:attrName>style.visibility</p:attrName>
                                        </p:attrNameLst>
                                      </p:cBhvr>
                                      <p:to>
                                        <p:strVal val="hidden"/>
                                      </p:to>
                                    </p:set>
                                  </p:childTnLst>
                                </p:cTn>
                              </p:par>
                            </p:childTnLst>
                          </p:cTn>
                        </p:par>
                      </p:childTnLst>
                    </p:cTn>
                  </p:par>
                </p:childTnLst>
              </p:cTn>
              <p:nextCondLst>
                <p:cond evt="onClick" delay="0">
                  <p:tgtEl>
                    <p:spTgt spid="4209"/>
                  </p:tgtEl>
                </p:cond>
              </p:nextCondLst>
            </p:seq>
            <p:seq concurrent="1" nextAc="seek">
              <p:cTn id="152" restart="whenNotActive" fill="hold" evtFilter="cancelBubble" nodeType="interactiveSeq">
                <p:stCondLst>
                  <p:cond evt="onClick" delay="0">
                    <p:tgtEl>
                      <p:spTgt spid="4210"/>
                    </p:tgtEl>
                  </p:cond>
                </p:stCondLst>
                <p:endSync evt="end" delay="0">
                  <p:rtn val="all"/>
                </p:endSync>
                <p:childTnLst>
                  <p:par>
                    <p:cTn id="153" fill="hold" nodeType="clickPar">
                      <p:stCondLst>
                        <p:cond delay="0"/>
                      </p:stCondLst>
                      <p:childTnLst>
                        <p:par>
                          <p:cTn id="154" fill="hold" nodeType="withGroup">
                            <p:stCondLst>
                              <p:cond delay="0"/>
                            </p:stCondLst>
                            <p:childTnLst>
                              <p:par>
                                <p:cTn id="155" presetID="22" presetClass="exit" presetSubtype="4" fill="hold" grpId="0" nodeType="clickEffect">
                                  <p:stCondLst>
                                    <p:cond delay="0"/>
                                  </p:stCondLst>
                                  <p:childTnLst>
                                    <p:animEffect transition="out" filter="wipe(down)">
                                      <p:cBhvr>
                                        <p:cTn id="156" dur="500"/>
                                        <p:tgtEl>
                                          <p:spTgt spid="4210"/>
                                        </p:tgtEl>
                                      </p:cBhvr>
                                    </p:animEffect>
                                    <p:set>
                                      <p:cBhvr>
                                        <p:cTn id="157" dur="1" fill="hold">
                                          <p:stCondLst>
                                            <p:cond delay="499"/>
                                          </p:stCondLst>
                                        </p:cTn>
                                        <p:tgtEl>
                                          <p:spTgt spid="4210"/>
                                        </p:tgtEl>
                                        <p:attrNameLst>
                                          <p:attrName>style.visibility</p:attrName>
                                        </p:attrNameLst>
                                      </p:cBhvr>
                                      <p:to>
                                        <p:strVal val="hidden"/>
                                      </p:to>
                                    </p:set>
                                  </p:childTnLst>
                                </p:cTn>
                              </p:par>
                            </p:childTnLst>
                          </p:cTn>
                        </p:par>
                      </p:childTnLst>
                    </p:cTn>
                  </p:par>
                </p:childTnLst>
              </p:cTn>
              <p:nextCondLst>
                <p:cond evt="onClick" delay="0">
                  <p:tgtEl>
                    <p:spTgt spid="4210"/>
                  </p:tgtEl>
                </p:cond>
              </p:nextCondLst>
            </p:seq>
            <p:seq concurrent="1" nextAc="seek">
              <p:cTn id="158" restart="whenNotActive" fill="hold" evtFilter="cancelBubble" nodeType="interactiveSeq">
                <p:stCondLst>
                  <p:cond evt="onClick" delay="0">
                    <p:tgtEl>
                      <p:spTgt spid="4208"/>
                    </p:tgtEl>
                  </p:cond>
                </p:stCondLst>
                <p:endSync evt="end" delay="0">
                  <p:rtn val="all"/>
                </p:endSync>
                <p:childTnLst>
                  <p:par>
                    <p:cTn id="159" fill="hold" nodeType="clickPar">
                      <p:stCondLst>
                        <p:cond delay="0"/>
                      </p:stCondLst>
                      <p:childTnLst>
                        <p:par>
                          <p:cTn id="160" fill="hold" nodeType="withGroup">
                            <p:stCondLst>
                              <p:cond delay="0"/>
                            </p:stCondLst>
                            <p:childTnLst>
                              <p:par>
                                <p:cTn id="161" presetID="22" presetClass="exit" presetSubtype="4" fill="hold" grpId="0" nodeType="clickEffect">
                                  <p:stCondLst>
                                    <p:cond delay="0"/>
                                  </p:stCondLst>
                                  <p:childTnLst>
                                    <p:animEffect transition="out" filter="wipe(down)">
                                      <p:cBhvr>
                                        <p:cTn id="162" dur="500"/>
                                        <p:tgtEl>
                                          <p:spTgt spid="4208"/>
                                        </p:tgtEl>
                                      </p:cBhvr>
                                    </p:animEffect>
                                    <p:set>
                                      <p:cBhvr>
                                        <p:cTn id="163" dur="1" fill="hold">
                                          <p:stCondLst>
                                            <p:cond delay="499"/>
                                          </p:stCondLst>
                                        </p:cTn>
                                        <p:tgtEl>
                                          <p:spTgt spid="4208"/>
                                        </p:tgtEl>
                                        <p:attrNameLst>
                                          <p:attrName>style.visibility</p:attrName>
                                        </p:attrNameLst>
                                      </p:cBhvr>
                                      <p:to>
                                        <p:strVal val="hidden"/>
                                      </p:to>
                                    </p:set>
                                  </p:childTnLst>
                                </p:cTn>
                              </p:par>
                            </p:childTnLst>
                          </p:cTn>
                        </p:par>
                      </p:childTnLst>
                    </p:cTn>
                  </p:par>
                </p:childTnLst>
              </p:cTn>
              <p:nextCondLst>
                <p:cond evt="onClick" delay="0">
                  <p:tgtEl>
                    <p:spTgt spid="4208"/>
                  </p:tgtEl>
                </p:cond>
              </p:nextCondLst>
            </p:seq>
            <p:seq concurrent="1" nextAc="seek">
              <p:cTn id="164" restart="whenNotActive" fill="hold" evtFilter="cancelBubble" nodeType="interactiveSeq">
                <p:stCondLst>
                  <p:cond evt="onClick" delay="0">
                    <p:tgtEl>
                      <p:spTgt spid="4207"/>
                    </p:tgtEl>
                  </p:cond>
                </p:stCondLst>
                <p:endSync evt="end" delay="0">
                  <p:rtn val="all"/>
                </p:endSync>
                <p:childTnLst>
                  <p:par>
                    <p:cTn id="165" fill="hold" nodeType="clickPar">
                      <p:stCondLst>
                        <p:cond delay="0"/>
                      </p:stCondLst>
                      <p:childTnLst>
                        <p:par>
                          <p:cTn id="166" fill="hold" nodeType="withGroup">
                            <p:stCondLst>
                              <p:cond delay="0"/>
                            </p:stCondLst>
                            <p:childTnLst>
                              <p:par>
                                <p:cTn id="167" presetID="22" presetClass="exit" presetSubtype="4" fill="hold" grpId="0" nodeType="clickEffect">
                                  <p:stCondLst>
                                    <p:cond delay="0"/>
                                  </p:stCondLst>
                                  <p:childTnLst>
                                    <p:animEffect transition="out" filter="wipe(down)">
                                      <p:cBhvr>
                                        <p:cTn id="168" dur="500"/>
                                        <p:tgtEl>
                                          <p:spTgt spid="4207"/>
                                        </p:tgtEl>
                                      </p:cBhvr>
                                    </p:animEffect>
                                    <p:set>
                                      <p:cBhvr>
                                        <p:cTn id="169" dur="1" fill="hold">
                                          <p:stCondLst>
                                            <p:cond delay="499"/>
                                          </p:stCondLst>
                                        </p:cTn>
                                        <p:tgtEl>
                                          <p:spTgt spid="4207"/>
                                        </p:tgtEl>
                                        <p:attrNameLst>
                                          <p:attrName>style.visibility</p:attrName>
                                        </p:attrNameLst>
                                      </p:cBhvr>
                                      <p:to>
                                        <p:strVal val="hidden"/>
                                      </p:to>
                                    </p:set>
                                  </p:childTnLst>
                                </p:cTn>
                              </p:par>
                            </p:childTnLst>
                          </p:cTn>
                        </p:par>
                      </p:childTnLst>
                    </p:cTn>
                  </p:par>
                </p:childTnLst>
              </p:cTn>
              <p:nextCondLst>
                <p:cond evt="onClick" delay="0">
                  <p:tgtEl>
                    <p:spTgt spid="4207"/>
                  </p:tgtEl>
                </p:cond>
              </p:nextCondLst>
            </p:seq>
            <p:seq concurrent="1" nextAc="seek">
              <p:cTn id="170" restart="whenNotActive" fill="hold" evtFilter="cancelBubble" nodeType="interactiveSeq">
                <p:stCondLst>
                  <p:cond evt="onClick" delay="0">
                    <p:tgtEl>
                      <p:spTgt spid="4205"/>
                    </p:tgtEl>
                  </p:cond>
                </p:stCondLst>
                <p:endSync evt="end" delay="0">
                  <p:rtn val="all"/>
                </p:endSync>
                <p:childTnLst>
                  <p:par>
                    <p:cTn id="171" fill="hold" nodeType="clickPar">
                      <p:stCondLst>
                        <p:cond delay="0"/>
                      </p:stCondLst>
                      <p:childTnLst>
                        <p:par>
                          <p:cTn id="172" fill="hold" nodeType="withGroup">
                            <p:stCondLst>
                              <p:cond delay="0"/>
                            </p:stCondLst>
                            <p:childTnLst>
                              <p:par>
                                <p:cTn id="173" presetID="22" presetClass="exit" presetSubtype="4" fill="hold" grpId="0" nodeType="clickEffect">
                                  <p:stCondLst>
                                    <p:cond delay="0"/>
                                  </p:stCondLst>
                                  <p:childTnLst>
                                    <p:animEffect transition="out" filter="wipe(down)">
                                      <p:cBhvr>
                                        <p:cTn id="174" dur="500"/>
                                        <p:tgtEl>
                                          <p:spTgt spid="4205"/>
                                        </p:tgtEl>
                                      </p:cBhvr>
                                    </p:animEffect>
                                    <p:set>
                                      <p:cBhvr>
                                        <p:cTn id="175" dur="1" fill="hold">
                                          <p:stCondLst>
                                            <p:cond delay="499"/>
                                          </p:stCondLst>
                                        </p:cTn>
                                        <p:tgtEl>
                                          <p:spTgt spid="4205"/>
                                        </p:tgtEl>
                                        <p:attrNameLst>
                                          <p:attrName>style.visibility</p:attrName>
                                        </p:attrNameLst>
                                      </p:cBhvr>
                                      <p:to>
                                        <p:strVal val="hidden"/>
                                      </p:to>
                                    </p:set>
                                  </p:childTnLst>
                                </p:cTn>
                              </p:par>
                            </p:childTnLst>
                          </p:cTn>
                        </p:par>
                      </p:childTnLst>
                    </p:cTn>
                  </p:par>
                </p:childTnLst>
              </p:cTn>
              <p:nextCondLst>
                <p:cond evt="onClick" delay="0">
                  <p:tgtEl>
                    <p:spTgt spid="4205"/>
                  </p:tgtEl>
                </p:cond>
              </p:nextCondLst>
            </p:seq>
            <p:seq concurrent="1" nextAc="seek">
              <p:cTn id="176" restart="whenNotActive" fill="hold" evtFilter="cancelBubble" nodeType="interactiveSeq">
                <p:stCondLst>
                  <p:cond evt="onClick" delay="0">
                    <p:tgtEl>
                      <p:spTgt spid="4206"/>
                    </p:tgtEl>
                  </p:cond>
                </p:stCondLst>
                <p:endSync evt="end" delay="0">
                  <p:rtn val="all"/>
                </p:endSync>
                <p:childTnLst>
                  <p:par>
                    <p:cTn id="177" fill="hold" nodeType="clickPar">
                      <p:stCondLst>
                        <p:cond delay="0"/>
                      </p:stCondLst>
                      <p:childTnLst>
                        <p:par>
                          <p:cTn id="178" fill="hold" nodeType="withGroup">
                            <p:stCondLst>
                              <p:cond delay="0"/>
                            </p:stCondLst>
                            <p:childTnLst>
                              <p:par>
                                <p:cTn id="179" presetID="22" presetClass="exit" presetSubtype="4" fill="hold" grpId="0" nodeType="clickEffect">
                                  <p:stCondLst>
                                    <p:cond delay="0"/>
                                  </p:stCondLst>
                                  <p:childTnLst>
                                    <p:animEffect transition="out" filter="wipe(down)">
                                      <p:cBhvr>
                                        <p:cTn id="180" dur="500"/>
                                        <p:tgtEl>
                                          <p:spTgt spid="4206"/>
                                        </p:tgtEl>
                                      </p:cBhvr>
                                    </p:animEffect>
                                    <p:set>
                                      <p:cBhvr>
                                        <p:cTn id="181" dur="1" fill="hold">
                                          <p:stCondLst>
                                            <p:cond delay="499"/>
                                          </p:stCondLst>
                                        </p:cTn>
                                        <p:tgtEl>
                                          <p:spTgt spid="4206"/>
                                        </p:tgtEl>
                                        <p:attrNameLst>
                                          <p:attrName>style.visibility</p:attrName>
                                        </p:attrNameLst>
                                      </p:cBhvr>
                                      <p:to>
                                        <p:strVal val="hidden"/>
                                      </p:to>
                                    </p:set>
                                  </p:childTnLst>
                                </p:cTn>
                              </p:par>
                            </p:childTnLst>
                          </p:cTn>
                        </p:par>
                      </p:childTnLst>
                    </p:cTn>
                  </p:par>
                </p:childTnLst>
              </p:cTn>
              <p:nextCondLst>
                <p:cond evt="onClick" delay="0">
                  <p:tgtEl>
                    <p:spTgt spid="4206"/>
                  </p:tgtEl>
                </p:cond>
              </p:nextCondLst>
            </p:seq>
            <p:seq concurrent="1" nextAc="seek">
              <p:cTn id="182" restart="whenNotActive" fill="hold" evtFilter="cancelBubble" nodeType="interactiveSeq">
                <p:stCondLst>
                  <p:cond evt="onClick" delay="0">
                    <p:tgtEl>
                      <p:spTgt spid="4223"/>
                    </p:tgtEl>
                  </p:cond>
                </p:stCondLst>
                <p:endSync evt="end" delay="0">
                  <p:rtn val="all"/>
                </p:endSync>
                <p:childTnLst>
                  <p:par>
                    <p:cTn id="183" fill="hold" nodeType="clickPar">
                      <p:stCondLst>
                        <p:cond delay="0"/>
                      </p:stCondLst>
                      <p:childTnLst>
                        <p:par>
                          <p:cTn id="184" fill="hold" nodeType="withGroup">
                            <p:stCondLst>
                              <p:cond delay="0"/>
                            </p:stCondLst>
                            <p:childTnLst>
                              <p:par>
                                <p:cTn id="185" presetID="22" presetClass="exit" presetSubtype="4" fill="hold" grpId="0" nodeType="clickEffect">
                                  <p:stCondLst>
                                    <p:cond delay="0"/>
                                  </p:stCondLst>
                                  <p:childTnLst>
                                    <p:animEffect transition="out" filter="wipe(down)">
                                      <p:cBhvr>
                                        <p:cTn id="186" dur="500"/>
                                        <p:tgtEl>
                                          <p:spTgt spid="4223"/>
                                        </p:tgtEl>
                                      </p:cBhvr>
                                    </p:animEffect>
                                    <p:set>
                                      <p:cBhvr>
                                        <p:cTn id="187" dur="1" fill="hold">
                                          <p:stCondLst>
                                            <p:cond delay="499"/>
                                          </p:stCondLst>
                                        </p:cTn>
                                        <p:tgtEl>
                                          <p:spTgt spid="4223"/>
                                        </p:tgtEl>
                                        <p:attrNameLst>
                                          <p:attrName>style.visibility</p:attrName>
                                        </p:attrNameLst>
                                      </p:cBhvr>
                                      <p:to>
                                        <p:strVal val="hidden"/>
                                      </p:to>
                                    </p:set>
                                  </p:childTnLst>
                                </p:cTn>
                              </p:par>
                            </p:childTnLst>
                          </p:cTn>
                        </p:par>
                      </p:childTnLst>
                    </p:cTn>
                  </p:par>
                </p:childTnLst>
              </p:cTn>
              <p:nextCondLst>
                <p:cond evt="onClick" delay="0">
                  <p:tgtEl>
                    <p:spTgt spid="4223"/>
                  </p:tgtEl>
                </p:cond>
              </p:nextCondLst>
            </p:seq>
            <p:seq concurrent="1" nextAc="seek">
              <p:cTn id="188" restart="whenNotActive" fill="hold" evtFilter="cancelBubble" nodeType="interactiveSeq">
                <p:stCondLst>
                  <p:cond evt="onClick" delay="0">
                    <p:tgtEl>
                      <p:spTgt spid="4224"/>
                    </p:tgtEl>
                  </p:cond>
                </p:stCondLst>
                <p:endSync evt="end" delay="0">
                  <p:rtn val="all"/>
                </p:endSync>
                <p:childTnLst>
                  <p:par>
                    <p:cTn id="189" fill="hold" nodeType="clickPar">
                      <p:stCondLst>
                        <p:cond delay="0"/>
                      </p:stCondLst>
                      <p:childTnLst>
                        <p:par>
                          <p:cTn id="190" fill="hold" nodeType="withGroup">
                            <p:stCondLst>
                              <p:cond delay="0"/>
                            </p:stCondLst>
                            <p:childTnLst>
                              <p:par>
                                <p:cTn id="191" presetID="22" presetClass="exit" presetSubtype="4" fill="hold" grpId="0" nodeType="clickEffect">
                                  <p:stCondLst>
                                    <p:cond delay="0"/>
                                  </p:stCondLst>
                                  <p:childTnLst>
                                    <p:animEffect transition="out" filter="wipe(down)">
                                      <p:cBhvr>
                                        <p:cTn id="192" dur="500"/>
                                        <p:tgtEl>
                                          <p:spTgt spid="4224"/>
                                        </p:tgtEl>
                                      </p:cBhvr>
                                    </p:animEffect>
                                    <p:set>
                                      <p:cBhvr>
                                        <p:cTn id="193" dur="1" fill="hold">
                                          <p:stCondLst>
                                            <p:cond delay="499"/>
                                          </p:stCondLst>
                                        </p:cTn>
                                        <p:tgtEl>
                                          <p:spTgt spid="4224"/>
                                        </p:tgtEl>
                                        <p:attrNameLst>
                                          <p:attrName>style.visibility</p:attrName>
                                        </p:attrNameLst>
                                      </p:cBhvr>
                                      <p:to>
                                        <p:strVal val="hidden"/>
                                      </p:to>
                                    </p:set>
                                  </p:childTnLst>
                                </p:cTn>
                              </p:par>
                            </p:childTnLst>
                          </p:cTn>
                        </p:par>
                      </p:childTnLst>
                    </p:cTn>
                  </p:par>
                </p:childTnLst>
              </p:cTn>
              <p:nextCondLst>
                <p:cond evt="onClick" delay="0">
                  <p:tgtEl>
                    <p:spTgt spid="4224"/>
                  </p:tgtEl>
                </p:cond>
              </p:nextCondLst>
            </p:seq>
            <p:seq concurrent="1" nextAc="seek">
              <p:cTn id="194" restart="whenNotActive" fill="hold" evtFilter="cancelBubble" nodeType="interactiveSeq">
                <p:stCondLst>
                  <p:cond evt="onClick" delay="0">
                    <p:tgtEl>
                      <p:spTgt spid="4222"/>
                    </p:tgtEl>
                  </p:cond>
                </p:stCondLst>
                <p:endSync evt="end" delay="0">
                  <p:rtn val="all"/>
                </p:endSync>
                <p:childTnLst>
                  <p:par>
                    <p:cTn id="195" fill="hold" nodeType="clickPar">
                      <p:stCondLst>
                        <p:cond delay="0"/>
                      </p:stCondLst>
                      <p:childTnLst>
                        <p:par>
                          <p:cTn id="196" fill="hold" nodeType="withGroup">
                            <p:stCondLst>
                              <p:cond delay="0"/>
                            </p:stCondLst>
                            <p:childTnLst>
                              <p:par>
                                <p:cTn id="197" presetID="22" presetClass="exit" presetSubtype="4" fill="hold" grpId="0" nodeType="clickEffect">
                                  <p:stCondLst>
                                    <p:cond delay="0"/>
                                  </p:stCondLst>
                                  <p:childTnLst>
                                    <p:animEffect transition="out" filter="wipe(down)">
                                      <p:cBhvr>
                                        <p:cTn id="198" dur="500"/>
                                        <p:tgtEl>
                                          <p:spTgt spid="4222"/>
                                        </p:tgtEl>
                                      </p:cBhvr>
                                    </p:animEffect>
                                    <p:set>
                                      <p:cBhvr>
                                        <p:cTn id="199" dur="1" fill="hold">
                                          <p:stCondLst>
                                            <p:cond delay="499"/>
                                          </p:stCondLst>
                                        </p:cTn>
                                        <p:tgtEl>
                                          <p:spTgt spid="4222"/>
                                        </p:tgtEl>
                                        <p:attrNameLst>
                                          <p:attrName>style.visibility</p:attrName>
                                        </p:attrNameLst>
                                      </p:cBhvr>
                                      <p:to>
                                        <p:strVal val="hidden"/>
                                      </p:to>
                                    </p:set>
                                  </p:childTnLst>
                                </p:cTn>
                              </p:par>
                            </p:childTnLst>
                          </p:cTn>
                        </p:par>
                      </p:childTnLst>
                    </p:cTn>
                  </p:par>
                </p:childTnLst>
              </p:cTn>
              <p:nextCondLst>
                <p:cond evt="onClick" delay="0">
                  <p:tgtEl>
                    <p:spTgt spid="4222"/>
                  </p:tgtEl>
                </p:cond>
              </p:nextCondLst>
            </p:seq>
            <p:seq concurrent="1" nextAc="seek">
              <p:cTn id="200" restart="whenNotActive" fill="hold" evtFilter="cancelBubble" nodeType="interactiveSeq">
                <p:stCondLst>
                  <p:cond evt="onClick" delay="0">
                    <p:tgtEl>
                      <p:spTgt spid="4221"/>
                    </p:tgtEl>
                  </p:cond>
                </p:stCondLst>
                <p:endSync evt="end" delay="0">
                  <p:rtn val="all"/>
                </p:endSync>
                <p:childTnLst>
                  <p:par>
                    <p:cTn id="201" fill="hold" nodeType="clickPar">
                      <p:stCondLst>
                        <p:cond delay="0"/>
                      </p:stCondLst>
                      <p:childTnLst>
                        <p:par>
                          <p:cTn id="202" fill="hold" nodeType="withGroup">
                            <p:stCondLst>
                              <p:cond delay="0"/>
                            </p:stCondLst>
                            <p:childTnLst>
                              <p:par>
                                <p:cTn id="203" presetID="22" presetClass="exit" presetSubtype="4" fill="hold" grpId="0" nodeType="clickEffect">
                                  <p:stCondLst>
                                    <p:cond delay="0"/>
                                  </p:stCondLst>
                                  <p:childTnLst>
                                    <p:animEffect transition="out" filter="wipe(down)">
                                      <p:cBhvr>
                                        <p:cTn id="204" dur="500"/>
                                        <p:tgtEl>
                                          <p:spTgt spid="4221"/>
                                        </p:tgtEl>
                                      </p:cBhvr>
                                    </p:animEffect>
                                    <p:set>
                                      <p:cBhvr>
                                        <p:cTn id="205" dur="1" fill="hold">
                                          <p:stCondLst>
                                            <p:cond delay="499"/>
                                          </p:stCondLst>
                                        </p:cTn>
                                        <p:tgtEl>
                                          <p:spTgt spid="4221"/>
                                        </p:tgtEl>
                                        <p:attrNameLst>
                                          <p:attrName>style.visibility</p:attrName>
                                        </p:attrNameLst>
                                      </p:cBhvr>
                                      <p:to>
                                        <p:strVal val="hidden"/>
                                      </p:to>
                                    </p:set>
                                  </p:childTnLst>
                                </p:cTn>
                              </p:par>
                            </p:childTnLst>
                          </p:cTn>
                        </p:par>
                      </p:childTnLst>
                    </p:cTn>
                  </p:par>
                </p:childTnLst>
              </p:cTn>
              <p:nextCondLst>
                <p:cond evt="onClick" delay="0">
                  <p:tgtEl>
                    <p:spTgt spid="4221"/>
                  </p:tgtEl>
                </p:cond>
              </p:nextCondLst>
            </p:seq>
            <p:seq concurrent="1" nextAc="seek">
              <p:cTn id="206" restart="whenNotActive" fill="hold" evtFilter="cancelBubble" nodeType="interactiveSeq">
                <p:stCondLst>
                  <p:cond evt="onClick" delay="0">
                    <p:tgtEl>
                      <p:spTgt spid="4219"/>
                    </p:tgtEl>
                  </p:cond>
                </p:stCondLst>
                <p:endSync evt="end" delay="0">
                  <p:rtn val="all"/>
                </p:endSync>
                <p:childTnLst>
                  <p:par>
                    <p:cTn id="207" fill="hold" nodeType="clickPar">
                      <p:stCondLst>
                        <p:cond delay="0"/>
                      </p:stCondLst>
                      <p:childTnLst>
                        <p:par>
                          <p:cTn id="208" fill="hold" nodeType="withGroup">
                            <p:stCondLst>
                              <p:cond delay="0"/>
                            </p:stCondLst>
                            <p:childTnLst>
                              <p:par>
                                <p:cTn id="209" presetID="22" presetClass="exit" presetSubtype="4" fill="hold" grpId="0" nodeType="clickEffect">
                                  <p:stCondLst>
                                    <p:cond delay="0"/>
                                  </p:stCondLst>
                                  <p:childTnLst>
                                    <p:animEffect transition="out" filter="wipe(down)">
                                      <p:cBhvr>
                                        <p:cTn id="210" dur="500"/>
                                        <p:tgtEl>
                                          <p:spTgt spid="4219"/>
                                        </p:tgtEl>
                                      </p:cBhvr>
                                    </p:animEffect>
                                    <p:set>
                                      <p:cBhvr>
                                        <p:cTn id="211" dur="1" fill="hold">
                                          <p:stCondLst>
                                            <p:cond delay="499"/>
                                          </p:stCondLst>
                                        </p:cTn>
                                        <p:tgtEl>
                                          <p:spTgt spid="4219"/>
                                        </p:tgtEl>
                                        <p:attrNameLst>
                                          <p:attrName>style.visibility</p:attrName>
                                        </p:attrNameLst>
                                      </p:cBhvr>
                                      <p:to>
                                        <p:strVal val="hidden"/>
                                      </p:to>
                                    </p:set>
                                  </p:childTnLst>
                                </p:cTn>
                              </p:par>
                            </p:childTnLst>
                          </p:cTn>
                        </p:par>
                      </p:childTnLst>
                    </p:cTn>
                  </p:par>
                </p:childTnLst>
              </p:cTn>
              <p:nextCondLst>
                <p:cond evt="onClick" delay="0">
                  <p:tgtEl>
                    <p:spTgt spid="4219"/>
                  </p:tgtEl>
                </p:cond>
              </p:nextCondLst>
            </p:seq>
            <p:seq concurrent="1" nextAc="seek">
              <p:cTn id="212" restart="whenNotActive" fill="hold" evtFilter="cancelBubble" nodeType="interactiveSeq">
                <p:stCondLst>
                  <p:cond evt="onClick" delay="0">
                    <p:tgtEl>
                      <p:spTgt spid="4220"/>
                    </p:tgtEl>
                  </p:cond>
                </p:stCondLst>
                <p:endSync evt="end" delay="0">
                  <p:rtn val="all"/>
                </p:endSync>
                <p:childTnLst>
                  <p:par>
                    <p:cTn id="213" fill="hold" nodeType="clickPar">
                      <p:stCondLst>
                        <p:cond delay="0"/>
                      </p:stCondLst>
                      <p:childTnLst>
                        <p:par>
                          <p:cTn id="214" fill="hold" nodeType="withGroup">
                            <p:stCondLst>
                              <p:cond delay="0"/>
                            </p:stCondLst>
                            <p:childTnLst>
                              <p:par>
                                <p:cTn id="215" presetID="22" presetClass="exit" presetSubtype="4" fill="hold" grpId="0" nodeType="clickEffect">
                                  <p:stCondLst>
                                    <p:cond delay="0"/>
                                  </p:stCondLst>
                                  <p:childTnLst>
                                    <p:animEffect transition="out" filter="wipe(down)">
                                      <p:cBhvr>
                                        <p:cTn id="216" dur="500"/>
                                        <p:tgtEl>
                                          <p:spTgt spid="4220"/>
                                        </p:tgtEl>
                                      </p:cBhvr>
                                    </p:animEffect>
                                    <p:set>
                                      <p:cBhvr>
                                        <p:cTn id="217" dur="1" fill="hold">
                                          <p:stCondLst>
                                            <p:cond delay="499"/>
                                          </p:stCondLst>
                                        </p:cTn>
                                        <p:tgtEl>
                                          <p:spTgt spid="4220"/>
                                        </p:tgtEl>
                                        <p:attrNameLst>
                                          <p:attrName>style.visibility</p:attrName>
                                        </p:attrNameLst>
                                      </p:cBhvr>
                                      <p:to>
                                        <p:strVal val="hidden"/>
                                      </p:to>
                                    </p:set>
                                  </p:childTnLst>
                                </p:cTn>
                              </p:par>
                            </p:childTnLst>
                          </p:cTn>
                        </p:par>
                      </p:childTnLst>
                    </p:cTn>
                  </p:par>
                </p:childTnLst>
              </p:cTn>
              <p:nextCondLst>
                <p:cond evt="onClick" delay="0">
                  <p:tgtEl>
                    <p:spTgt spid="4220"/>
                  </p:tgtEl>
                </p:cond>
              </p:nextCondLst>
            </p:seq>
          </p:childTnLst>
        </p:cTn>
      </p:par>
    </p:tnLst>
    <p:bldLst>
      <p:bldP spid="4133" grpId="0" animBg="1"/>
      <p:bldP spid="4134" grpId="0" animBg="1"/>
      <p:bldP spid="4135" grpId="0" animBg="1"/>
      <p:bldP spid="4136" grpId="0" animBg="1"/>
      <p:bldP spid="4137" grpId="0" animBg="1"/>
      <p:bldP spid="4138" grpId="0" animBg="1"/>
      <p:bldP spid="4163" grpId="0" animBg="1"/>
      <p:bldP spid="4164" grpId="0" animBg="1"/>
      <p:bldP spid="4165" grpId="0" animBg="1"/>
      <p:bldP spid="4166" grpId="0" animBg="1"/>
      <p:bldP spid="4167" grpId="0" animBg="1"/>
      <p:bldP spid="4168" grpId="0" animBg="1"/>
      <p:bldP spid="4177" grpId="0" animBg="1"/>
      <p:bldP spid="4178" grpId="0" animBg="1"/>
      <p:bldP spid="4179" grpId="0" animBg="1"/>
      <p:bldP spid="4180" grpId="0" animBg="1"/>
      <p:bldP spid="4181" grpId="0" animBg="1"/>
      <p:bldP spid="4182" grpId="0" animBg="1"/>
      <p:bldP spid="4191" grpId="0" animBg="1"/>
      <p:bldP spid="4192" grpId="0" animBg="1"/>
      <p:bldP spid="4193" grpId="0" animBg="1"/>
      <p:bldP spid="4194" grpId="0" animBg="1"/>
      <p:bldP spid="4195" grpId="0" animBg="1"/>
      <p:bldP spid="4196" grpId="0" animBg="1"/>
      <p:bldP spid="4205" grpId="0" animBg="1"/>
      <p:bldP spid="4206" grpId="0" animBg="1"/>
      <p:bldP spid="4207" grpId="0" animBg="1"/>
      <p:bldP spid="4208" grpId="0" animBg="1"/>
      <p:bldP spid="4209" grpId="0" animBg="1"/>
      <p:bldP spid="4210" grpId="0" animBg="1"/>
      <p:bldP spid="4219" grpId="0" animBg="1"/>
      <p:bldP spid="4220" grpId="0" animBg="1"/>
      <p:bldP spid="4221" grpId="0" animBg="1"/>
      <p:bldP spid="4222" grpId="0" animBg="1"/>
      <p:bldP spid="4223" grpId="0" animBg="1"/>
      <p:bldP spid="4224"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00063" y="857250"/>
          <a:ext cx="8143875" cy="5143500"/>
        </p:xfrm>
        <a:graphic>
          <a:graphicData uri="http://schemas.openxmlformats.org/drawingml/2006/table">
            <a:tbl>
              <a:tblPr firstRow="1" bandRow="1">
                <a:tableStyleId>{5940675A-B579-460E-94D1-54222C63F5DA}</a:tableStyleId>
              </a:tblPr>
              <a:tblGrid>
                <a:gridCol w="2714625"/>
                <a:gridCol w="2714625"/>
                <a:gridCol w="2714625"/>
              </a:tblGrid>
              <a:tr h="1714500">
                <a:tc>
                  <a:txBody>
                    <a:bodyPr/>
                    <a:lstStyle/>
                    <a:p>
                      <a:pPr algn="ctr"/>
                      <a:r>
                        <a:rPr lang="en-GB" sz="4800" dirty="0" smtClean="0"/>
                        <a:t>Opinion</a:t>
                      </a:r>
                      <a:endParaRPr lang="en-US" sz="4800" dirty="0"/>
                    </a:p>
                  </a:txBody>
                  <a:tcPr marL="91439" marR="91439" anchor="ctr"/>
                </a:tc>
                <a:tc>
                  <a:txBody>
                    <a:bodyPr/>
                    <a:lstStyle/>
                    <a:p>
                      <a:pPr algn="ctr"/>
                      <a:r>
                        <a:rPr lang="en-GB" sz="4800" dirty="0" smtClean="0"/>
                        <a:t>Present</a:t>
                      </a:r>
                      <a:endParaRPr lang="en-US" sz="4800" dirty="0"/>
                    </a:p>
                  </a:txBody>
                  <a:tcPr marL="91439" marR="91439" anchor="ctr"/>
                </a:tc>
                <a:tc>
                  <a:txBody>
                    <a:bodyPr/>
                    <a:lstStyle/>
                    <a:p>
                      <a:pPr algn="ctr"/>
                      <a:r>
                        <a:rPr lang="en-GB" sz="4800" dirty="0" smtClean="0"/>
                        <a:t>Future</a:t>
                      </a:r>
                      <a:endParaRPr lang="en-US" sz="4800" dirty="0"/>
                    </a:p>
                  </a:txBody>
                  <a:tcPr marL="91439" marR="91439" anchor="ctr"/>
                </a:tc>
              </a:tr>
              <a:tr h="1714500">
                <a:tc>
                  <a:txBody>
                    <a:bodyPr/>
                    <a:lstStyle/>
                    <a:p>
                      <a:pPr algn="ctr"/>
                      <a:r>
                        <a:rPr lang="en-GB" sz="4800" dirty="0" smtClean="0"/>
                        <a:t>Reason</a:t>
                      </a:r>
                      <a:endParaRPr lang="en-US" sz="4800" dirty="0"/>
                    </a:p>
                  </a:txBody>
                  <a:tcPr marL="91439" marR="91439" anchor="ctr"/>
                </a:tc>
                <a:tc>
                  <a:txBody>
                    <a:bodyPr/>
                    <a:lstStyle/>
                    <a:p>
                      <a:pPr algn="ctr"/>
                      <a:r>
                        <a:rPr lang="en-GB" sz="4400" dirty="0" smtClean="0"/>
                        <a:t>Time</a:t>
                      </a:r>
                      <a:r>
                        <a:rPr lang="en-GB" sz="4400" baseline="0" dirty="0" smtClean="0"/>
                        <a:t> expression</a:t>
                      </a:r>
                      <a:endParaRPr lang="en-US" sz="4400" dirty="0"/>
                    </a:p>
                  </a:txBody>
                  <a:tcPr marL="91439" marR="91439" anchor="ctr"/>
                </a:tc>
                <a:tc>
                  <a:txBody>
                    <a:bodyPr/>
                    <a:lstStyle/>
                    <a:p>
                      <a:pPr algn="ctr"/>
                      <a:r>
                        <a:rPr lang="en-GB" sz="4000" dirty="0" smtClean="0"/>
                        <a:t>Comparison</a:t>
                      </a:r>
                      <a:endParaRPr lang="en-US" sz="4000" dirty="0"/>
                    </a:p>
                  </a:txBody>
                  <a:tcPr marL="91439" marR="91439" anchor="ctr"/>
                </a:tc>
              </a:tr>
              <a:tr h="1714500">
                <a:tc>
                  <a:txBody>
                    <a:bodyPr/>
                    <a:lstStyle/>
                    <a:p>
                      <a:pPr algn="ctr"/>
                      <a:r>
                        <a:rPr lang="en-GB" sz="4000" dirty="0" smtClean="0"/>
                        <a:t>Complexity</a:t>
                      </a:r>
                      <a:endParaRPr lang="en-US" sz="4000" dirty="0"/>
                    </a:p>
                  </a:txBody>
                  <a:tcPr marL="91439" marR="91439" anchor="ctr"/>
                </a:tc>
                <a:tc>
                  <a:txBody>
                    <a:bodyPr/>
                    <a:lstStyle/>
                    <a:p>
                      <a:pPr algn="ctr"/>
                      <a:r>
                        <a:rPr lang="en-GB" sz="4800" dirty="0" smtClean="0"/>
                        <a:t>Past</a:t>
                      </a:r>
                      <a:endParaRPr lang="en-US" sz="4800" dirty="0"/>
                    </a:p>
                  </a:txBody>
                  <a:tcPr marL="91439" marR="91439" anchor="ctr"/>
                </a:tc>
                <a:tc>
                  <a:txBody>
                    <a:bodyPr/>
                    <a:lstStyle/>
                    <a:p>
                      <a:pPr algn="ctr"/>
                      <a:r>
                        <a:rPr lang="en-GB" sz="4800" dirty="0" smtClean="0"/>
                        <a:t>Reference to others</a:t>
                      </a:r>
                      <a:endParaRPr lang="en-US" sz="4800" dirty="0"/>
                    </a:p>
                  </a:txBody>
                  <a:tcPr marL="91439" marR="91439" anchor="ctr"/>
                </a:tc>
              </a:tr>
            </a:tbl>
          </a:graphicData>
        </a:graphic>
      </p:graphicFrame>
    </p:spTree>
    <p:extLst>
      <p:ext uri="{BB962C8B-B14F-4D97-AF65-F5344CB8AC3E}">
        <p14:creationId xmlns:p14="http://schemas.microsoft.com/office/powerpoint/2010/main" val="3207590538"/>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2"/>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1" name="Picture 10"/>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510137" y="688949"/>
            <a:ext cx="5913424" cy="5489628"/>
          </a:xfrm>
          <a:prstGeom prst="rect">
            <a:avLst/>
          </a:prstGeom>
        </p:spPr>
      </p:pic>
      <p:sp>
        <p:nvSpPr>
          <p:cNvPr id="8" name="Title 1"/>
          <p:cNvSpPr txBox="1">
            <a:spLocks/>
          </p:cNvSpPr>
          <p:nvPr/>
        </p:nvSpPr>
        <p:spPr>
          <a:xfrm>
            <a:off x="230815" y="1036029"/>
            <a:ext cx="8644270" cy="1450757"/>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000" dirty="0" smtClean="0">
                <a:solidFill>
                  <a:prstClr val="black"/>
                </a:solidFill>
                <a:latin typeface="Rockwell" panose="02060603020205020403" pitchFamily="18" charset="0"/>
                <a:ea typeface="Segoe UI Black" panose="020B0A02040204020203" pitchFamily="34" charset="0"/>
                <a:cs typeface="Segoe UI Black" panose="020B0A02040204020203" pitchFamily="34" charset="0"/>
              </a:rPr>
              <a:t>Task 4</a:t>
            </a:r>
            <a:br>
              <a:rPr lang="en-GB" sz="6000" dirty="0" smtClean="0">
                <a:solidFill>
                  <a:prstClr val="black"/>
                </a:solidFill>
                <a:latin typeface="Rockwell" panose="02060603020205020403" pitchFamily="18" charset="0"/>
                <a:ea typeface="Segoe UI Black" panose="020B0A02040204020203" pitchFamily="34" charset="0"/>
                <a:cs typeface="Segoe UI Black" panose="020B0A02040204020203" pitchFamily="34" charset="0"/>
              </a:rPr>
            </a:br>
            <a:r>
              <a:rPr lang="en-GB" sz="6000" dirty="0" smtClean="0">
                <a:solidFill>
                  <a:prstClr val="black"/>
                </a:solidFill>
                <a:latin typeface="Rockwell" panose="02060603020205020403" pitchFamily="18" charset="0"/>
                <a:ea typeface="Segoe UI Black" panose="020B0A02040204020203" pitchFamily="34" charset="0"/>
                <a:cs typeface="Segoe UI Black" panose="020B0A02040204020203" pitchFamily="34" charset="0"/>
              </a:rPr>
              <a:t>Develop longer / better answers</a:t>
            </a:r>
            <a:endParaRPr lang="en-GB" sz="6000" dirty="0">
              <a:solidFill>
                <a:prstClr val="black"/>
              </a:solidFill>
              <a:latin typeface="Rockwell" panose="02060603020205020403" pitchFamily="18" charset="0"/>
              <a:ea typeface="Segoe UI Black" panose="020B0A02040204020203" pitchFamily="34" charset="0"/>
              <a:cs typeface="Segoe UI Black" panose="020B0A02040204020203" pitchFamily="34" charset="0"/>
            </a:endParaRPr>
          </a:p>
        </p:txBody>
      </p:sp>
      <p:sp>
        <p:nvSpPr>
          <p:cNvPr id="9" name="TextBox 8"/>
          <p:cNvSpPr txBox="1"/>
          <p:nvPr/>
        </p:nvSpPr>
        <p:spPr>
          <a:xfrm>
            <a:off x="4761627" y="2344699"/>
            <a:ext cx="3848973" cy="3693319"/>
          </a:xfrm>
          <a:prstGeom prst="rect">
            <a:avLst/>
          </a:prstGeom>
          <a:noFill/>
        </p:spPr>
        <p:txBody>
          <a:bodyPr wrap="square" rtlCol="0">
            <a:spAutoFit/>
          </a:bodyPr>
          <a:lstStyle/>
          <a:p>
            <a:r>
              <a:rPr lang="en-GB" dirty="0">
                <a:solidFill>
                  <a:prstClr val="black"/>
                </a:solidFill>
                <a:latin typeface="Rockwell" panose="02060603020205020403" pitchFamily="18" charset="0"/>
              </a:rPr>
              <a:t>Consider the strategies and classroom tasks we have looked at, which encourage learners to say more and say it better.</a:t>
            </a:r>
            <a:br>
              <a:rPr lang="en-GB" dirty="0">
                <a:solidFill>
                  <a:prstClr val="black"/>
                </a:solidFill>
                <a:latin typeface="Rockwell" panose="02060603020205020403" pitchFamily="18" charset="0"/>
              </a:rPr>
            </a:br>
            <a:r>
              <a:rPr lang="en-GB" dirty="0">
                <a:solidFill>
                  <a:prstClr val="black"/>
                </a:solidFill>
                <a:latin typeface="Rockwell" panose="02060603020205020403" pitchFamily="18" charset="0"/>
              </a:rPr>
              <a:t/>
            </a:r>
            <a:br>
              <a:rPr lang="en-GB" dirty="0">
                <a:solidFill>
                  <a:prstClr val="black"/>
                </a:solidFill>
                <a:latin typeface="Rockwell" panose="02060603020205020403" pitchFamily="18" charset="0"/>
              </a:rPr>
            </a:br>
            <a:r>
              <a:rPr lang="en-GB" dirty="0">
                <a:solidFill>
                  <a:prstClr val="black"/>
                </a:solidFill>
                <a:latin typeface="Rockwell" panose="02060603020205020403" pitchFamily="18" charset="0"/>
              </a:rPr>
              <a:t>Take a few moments to rank them for yourself in order of most to least likely to use in the classroom.</a:t>
            </a:r>
            <a:br>
              <a:rPr lang="en-GB" dirty="0">
                <a:solidFill>
                  <a:prstClr val="black"/>
                </a:solidFill>
                <a:latin typeface="Rockwell" panose="02060603020205020403" pitchFamily="18" charset="0"/>
              </a:rPr>
            </a:br>
            <a:r>
              <a:rPr lang="en-GB" dirty="0">
                <a:solidFill>
                  <a:prstClr val="black"/>
                </a:solidFill>
                <a:latin typeface="Rockwell" panose="02060603020205020403" pitchFamily="18" charset="0"/>
              </a:rPr>
              <a:t/>
            </a:r>
            <a:br>
              <a:rPr lang="en-GB" dirty="0">
                <a:solidFill>
                  <a:prstClr val="black"/>
                </a:solidFill>
                <a:latin typeface="Rockwell" panose="02060603020205020403" pitchFamily="18" charset="0"/>
              </a:rPr>
            </a:br>
            <a:r>
              <a:rPr lang="en-GB" dirty="0">
                <a:solidFill>
                  <a:prstClr val="black"/>
                </a:solidFill>
                <a:latin typeface="Rockwell" panose="02060603020205020403" pitchFamily="18" charset="0"/>
              </a:rPr>
              <a:t>In the space provided list any additional tasks you use already that help students to develop this skill.</a:t>
            </a:r>
          </a:p>
        </p:txBody>
      </p:sp>
      <p:graphicFrame>
        <p:nvGraphicFramePr>
          <p:cNvPr id="10" name="Table 9"/>
          <p:cNvGraphicFramePr>
            <a:graphicFrameLocks noGrp="1"/>
          </p:cNvGraphicFramePr>
          <p:nvPr>
            <p:extLst/>
          </p:nvPr>
        </p:nvGraphicFramePr>
        <p:xfrm>
          <a:off x="473348" y="2453998"/>
          <a:ext cx="4236372" cy="3474720"/>
        </p:xfrm>
        <a:graphic>
          <a:graphicData uri="http://schemas.openxmlformats.org/drawingml/2006/table">
            <a:tbl>
              <a:tblPr firstRow="1" bandRow="1">
                <a:tableStyleId>{5940675A-B579-460E-94D1-54222C63F5DA}</a:tableStyleId>
              </a:tblPr>
              <a:tblGrid>
                <a:gridCol w="2542043"/>
                <a:gridCol w="1694329"/>
              </a:tblGrid>
              <a:tr h="370840">
                <a:tc>
                  <a:txBody>
                    <a:bodyPr/>
                    <a:lstStyle/>
                    <a:p>
                      <a:r>
                        <a:rPr lang="en-GB" sz="2000" dirty="0" smtClean="0">
                          <a:latin typeface="Rockwell" panose="02060603020205020403" pitchFamily="18" charset="0"/>
                        </a:rPr>
                        <a:t>Mnemonic [Love it!] for quality criteria</a:t>
                      </a:r>
                      <a:endParaRPr lang="en-GB" sz="2000" dirty="0">
                        <a:latin typeface="Rockwell" panose="02060603020205020403" pitchFamily="18" charset="0"/>
                      </a:endParaRPr>
                    </a:p>
                  </a:txBody>
                  <a:tcPr anchor="ctr"/>
                </a:tc>
                <a:tc>
                  <a:txBody>
                    <a:bodyPr/>
                    <a:lstStyle/>
                    <a:p>
                      <a:endParaRPr lang="en-GB" sz="2000">
                        <a:latin typeface="Rockwell" panose="02060603020205020403" pitchFamily="18" charset="0"/>
                      </a:endParaRPr>
                    </a:p>
                  </a:txBody>
                  <a:tcPr anchor="ctr"/>
                </a:tc>
              </a:tr>
              <a:tr h="370840">
                <a:tc>
                  <a:txBody>
                    <a:bodyPr/>
                    <a:lstStyle/>
                    <a:p>
                      <a:r>
                        <a:rPr lang="en-GB" sz="2000" dirty="0" smtClean="0">
                          <a:latin typeface="Rockwell" panose="02060603020205020403" pitchFamily="18" charset="0"/>
                        </a:rPr>
                        <a:t>Target</a:t>
                      </a:r>
                      <a:r>
                        <a:rPr lang="en-GB" sz="2000" baseline="0" dirty="0" smtClean="0">
                          <a:latin typeface="Rockwell" panose="02060603020205020403" pitchFamily="18" charset="0"/>
                        </a:rPr>
                        <a:t> talk</a:t>
                      </a:r>
                      <a:endParaRPr lang="en-GB" sz="2000" dirty="0">
                        <a:latin typeface="Rockwell" panose="02060603020205020403" pitchFamily="18" charset="0"/>
                      </a:endParaRPr>
                    </a:p>
                  </a:txBody>
                  <a:tcPr anchor="ctr"/>
                </a:tc>
                <a:tc>
                  <a:txBody>
                    <a:bodyPr/>
                    <a:lstStyle/>
                    <a:p>
                      <a:endParaRPr lang="en-GB" sz="2000" dirty="0">
                        <a:latin typeface="Rockwell" panose="02060603020205020403" pitchFamily="18" charset="0"/>
                      </a:endParaRPr>
                    </a:p>
                  </a:txBody>
                  <a:tcPr anchor="ctr"/>
                </a:tc>
              </a:tr>
              <a:tr h="370840">
                <a:tc>
                  <a:txBody>
                    <a:bodyPr/>
                    <a:lstStyle/>
                    <a:p>
                      <a:r>
                        <a:rPr lang="en-GB" sz="2000" dirty="0" smtClean="0">
                          <a:latin typeface="Rockwell" panose="02060603020205020403" pitchFamily="18" charset="0"/>
                        </a:rPr>
                        <a:t>Pimp my (French)!</a:t>
                      </a:r>
                      <a:endParaRPr lang="en-GB" sz="2000" dirty="0">
                        <a:latin typeface="Rockwell" panose="02060603020205020403" pitchFamily="18" charset="0"/>
                      </a:endParaRPr>
                    </a:p>
                  </a:txBody>
                  <a:tcPr anchor="ctr"/>
                </a:tc>
                <a:tc>
                  <a:txBody>
                    <a:bodyPr/>
                    <a:lstStyle/>
                    <a:p>
                      <a:endParaRPr lang="en-GB" sz="2000" dirty="0">
                        <a:latin typeface="Rockwell" panose="02060603020205020403" pitchFamily="18" charset="0"/>
                      </a:endParaRPr>
                    </a:p>
                  </a:txBody>
                  <a:tcPr anchor="ctr"/>
                </a:tc>
              </a:tr>
              <a:tr h="370840">
                <a:tc>
                  <a:txBody>
                    <a:bodyPr/>
                    <a:lstStyle/>
                    <a:p>
                      <a:r>
                        <a:rPr lang="en-GB" sz="2000" dirty="0" smtClean="0">
                          <a:latin typeface="Rockwell" panose="02060603020205020403" pitchFamily="18" charset="0"/>
                        </a:rPr>
                        <a:t>Spend the words</a:t>
                      </a:r>
                      <a:endParaRPr lang="en-GB" sz="2000" dirty="0">
                        <a:latin typeface="Rockwell" panose="02060603020205020403" pitchFamily="18" charset="0"/>
                      </a:endParaRPr>
                    </a:p>
                  </a:txBody>
                  <a:tcPr anchor="ctr"/>
                </a:tc>
                <a:tc>
                  <a:txBody>
                    <a:bodyPr/>
                    <a:lstStyle/>
                    <a:p>
                      <a:endParaRPr lang="en-GB" sz="2000" dirty="0">
                        <a:latin typeface="Rockwell" panose="02060603020205020403" pitchFamily="18" charset="0"/>
                      </a:endParaRPr>
                    </a:p>
                  </a:txBody>
                  <a:tcPr anchor="ctr"/>
                </a:tc>
              </a:tr>
              <a:tr h="370840">
                <a:tc>
                  <a:txBody>
                    <a:bodyPr/>
                    <a:lstStyle/>
                    <a:p>
                      <a:r>
                        <a:rPr lang="en-GB" sz="2000" dirty="0" smtClean="0">
                          <a:latin typeface="Rockwell" panose="02060603020205020403" pitchFamily="18" charset="0"/>
                        </a:rPr>
                        <a:t>Peer assessment</a:t>
                      </a:r>
                      <a:endParaRPr lang="en-GB" sz="2000" dirty="0">
                        <a:latin typeface="Rockwell" panose="02060603020205020403" pitchFamily="18" charset="0"/>
                      </a:endParaRPr>
                    </a:p>
                  </a:txBody>
                  <a:tcPr anchor="ctr"/>
                </a:tc>
                <a:tc>
                  <a:txBody>
                    <a:bodyPr/>
                    <a:lstStyle/>
                    <a:p>
                      <a:endParaRPr lang="en-GB" sz="2000">
                        <a:latin typeface="Rockwell" panose="02060603020205020403" pitchFamily="18" charset="0"/>
                      </a:endParaRPr>
                    </a:p>
                  </a:txBody>
                  <a:tcPr anchor="ctr"/>
                </a:tc>
              </a:tr>
              <a:tr h="370840">
                <a:tc>
                  <a:txBody>
                    <a:bodyPr/>
                    <a:lstStyle/>
                    <a:p>
                      <a:r>
                        <a:rPr lang="en-GB" sz="2000" dirty="0" smtClean="0">
                          <a:latin typeface="Rockwell" panose="02060603020205020403" pitchFamily="18" charset="0"/>
                        </a:rPr>
                        <a:t>Modelling</a:t>
                      </a:r>
                      <a:endParaRPr lang="en-GB" sz="2000" dirty="0">
                        <a:latin typeface="Rockwell" panose="02060603020205020403" pitchFamily="18" charset="0"/>
                      </a:endParaRPr>
                    </a:p>
                  </a:txBody>
                  <a:tcPr anchor="ctr"/>
                </a:tc>
                <a:tc>
                  <a:txBody>
                    <a:bodyPr/>
                    <a:lstStyle/>
                    <a:p>
                      <a:endParaRPr lang="en-GB" sz="2000" dirty="0">
                        <a:latin typeface="Rockwell" panose="02060603020205020403" pitchFamily="18" charset="0"/>
                      </a:endParaRPr>
                    </a:p>
                  </a:txBody>
                  <a:tcPr anchor="ctr"/>
                </a:tc>
              </a:tr>
              <a:tr h="370840">
                <a:tc>
                  <a:txBody>
                    <a:bodyPr/>
                    <a:lstStyle/>
                    <a:p>
                      <a:r>
                        <a:rPr lang="en-GB" sz="2000" dirty="0" smtClean="0">
                          <a:latin typeface="Rockwell" panose="02060603020205020403" pitchFamily="18" charset="0"/>
                        </a:rPr>
                        <a:t>Trivial Pursuit</a:t>
                      </a:r>
                      <a:endParaRPr lang="en-GB" sz="2000" dirty="0">
                        <a:latin typeface="Rockwell" panose="02060603020205020403" pitchFamily="18" charset="0"/>
                      </a:endParaRPr>
                    </a:p>
                  </a:txBody>
                  <a:tcPr anchor="ctr"/>
                </a:tc>
                <a:tc>
                  <a:txBody>
                    <a:bodyPr/>
                    <a:lstStyle/>
                    <a:p>
                      <a:endParaRPr lang="en-GB" sz="2000" dirty="0">
                        <a:latin typeface="Rockwell" panose="02060603020205020403" pitchFamily="18" charset="0"/>
                      </a:endParaRPr>
                    </a:p>
                  </a:txBody>
                  <a:tcPr anchor="ctr"/>
                </a:tc>
              </a:tr>
              <a:tr h="370840">
                <a:tc>
                  <a:txBody>
                    <a:bodyPr/>
                    <a:lstStyle/>
                    <a:p>
                      <a:r>
                        <a:rPr lang="en-GB" sz="2000" dirty="0" smtClean="0">
                          <a:latin typeface="Rockwell" panose="02060603020205020403" pitchFamily="18" charset="0"/>
                        </a:rPr>
                        <a:t>Bingo</a:t>
                      </a:r>
                      <a:endParaRPr lang="en-GB" sz="2000" dirty="0">
                        <a:latin typeface="Rockwell" panose="02060603020205020403" pitchFamily="18" charset="0"/>
                      </a:endParaRPr>
                    </a:p>
                  </a:txBody>
                  <a:tcPr anchor="ctr"/>
                </a:tc>
                <a:tc>
                  <a:txBody>
                    <a:bodyPr/>
                    <a:lstStyle/>
                    <a:p>
                      <a:endParaRPr lang="en-GB" sz="2000" dirty="0">
                        <a:latin typeface="Rockwell" panose="02060603020205020403" pitchFamily="18" charset="0"/>
                      </a:endParaRPr>
                    </a:p>
                  </a:txBody>
                  <a:tcPr anchor="ctr"/>
                </a:tc>
              </a:tr>
            </a:tbl>
          </a:graphicData>
        </a:graphic>
      </p:graphicFrame>
      <p:pic>
        <p:nvPicPr>
          <p:cNvPr id="12" name="Picture 1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49031" y="177237"/>
            <a:ext cx="1593503" cy="1129049"/>
          </a:xfrm>
          <a:prstGeom prst="rect">
            <a:avLst/>
          </a:prstGeom>
        </p:spPr>
      </p:pic>
    </p:spTree>
    <p:extLst>
      <p:ext uri="{BB962C8B-B14F-4D97-AF65-F5344CB8AC3E}">
        <p14:creationId xmlns:p14="http://schemas.microsoft.com/office/powerpoint/2010/main" val="207531068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7540" y="15577"/>
            <a:ext cx="1341706" cy="950643"/>
          </a:xfrm>
          <a:prstGeom prst="rect">
            <a:avLst/>
          </a:prstGeom>
        </p:spPr>
      </p:pic>
      <p:sp>
        <p:nvSpPr>
          <p:cNvPr id="7" name="Title 6"/>
          <p:cNvSpPr>
            <a:spLocks noGrp="1"/>
          </p:cNvSpPr>
          <p:nvPr>
            <p:ph type="title"/>
          </p:nvPr>
        </p:nvSpPr>
        <p:spPr>
          <a:xfrm>
            <a:off x="1404607" y="632010"/>
            <a:ext cx="7620000" cy="2931459"/>
          </a:xfrm>
        </p:spPr>
        <p:txBody>
          <a:bodyPr>
            <a:noAutofit/>
          </a:bodyPr>
          <a:lstStyle/>
          <a:p>
            <a:r>
              <a:rPr lang="en-GB" sz="3200" b="1" i="1" dirty="0" smtClean="0"/>
              <a:t>Planning for success at KS4: building knowledge and skills for GCSE Speaking and Writing</a:t>
            </a:r>
            <a:endParaRPr lang="en-GB" sz="3200" b="1" dirty="0"/>
          </a:p>
        </p:txBody>
      </p:sp>
      <p:sp>
        <p:nvSpPr>
          <p:cNvPr id="8" name="Text Placeholder 7"/>
          <p:cNvSpPr>
            <a:spLocks noGrp="1"/>
          </p:cNvSpPr>
          <p:nvPr>
            <p:ph type="body" idx="1"/>
          </p:nvPr>
        </p:nvSpPr>
        <p:spPr>
          <a:xfrm>
            <a:off x="1404608" y="2726856"/>
            <a:ext cx="7474670" cy="2553598"/>
          </a:xfrm>
        </p:spPr>
        <p:txBody>
          <a:bodyPr>
            <a:noAutofit/>
          </a:bodyPr>
          <a:lstStyle/>
          <a:p>
            <a:r>
              <a:rPr lang="en-GB" sz="2000" dirty="0"/>
              <a:t>In this workshop we look at practical ideas for developing the </a:t>
            </a:r>
            <a:endParaRPr lang="en-GB" sz="2000" dirty="0" smtClean="0"/>
          </a:p>
          <a:p>
            <a:r>
              <a:rPr lang="en-GB" sz="2000" dirty="0" smtClean="0"/>
              <a:t>independent</a:t>
            </a:r>
            <a:r>
              <a:rPr lang="en-GB" sz="2000" dirty="0"/>
              <a:t>, creative writing and </a:t>
            </a:r>
            <a:r>
              <a:rPr lang="en-GB" sz="2000" dirty="0" smtClean="0"/>
              <a:t>speaking </a:t>
            </a:r>
            <a:r>
              <a:rPr lang="en-GB" sz="2000" dirty="0"/>
              <a:t>skills which the new </a:t>
            </a:r>
            <a:endParaRPr lang="en-GB" sz="2000" dirty="0" smtClean="0"/>
          </a:p>
          <a:p>
            <a:r>
              <a:rPr lang="en-GB" sz="2000" dirty="0" smtClean="0"/>
              <a:t>examination </a:t>
            </a:r>
            <a:r>
              <a:rPr lang="en-GB" sz="2000" dirty="0"/>
              <a:t>requires.  We focus on building a transferable repertoire </a:t>
            </a:r>
            <a:endParaRPr lang="en-GB" sz="2000" dirty="0" smtClean="0"/>
          </a:p>
          <a:p>
            <a:r>
              <a:rPr lang="en-GB" sz="2000" dirty="0" smtClean="0"/>
              <a:t>from </a:t>
            </a:r>
            <a:r>
              <a:rPr lang="en-GB" sz="2000" dirty="0"/>
              <a:t>KS3, making the most of memory, developing translation skills, </a:t>
            </a:r>
            <a:r>
              <a:rPr lang="en-GB" sz="2000" dirty="0" smtClean="0"/>
              <a:t>and</a:t>
            </a:r>
          </a:p>
          <a:p>
            <a:r>
              <a:rPr lang="en-GB" sz="2000" dirty="0" smtClean="0"/>
              <a:t>explore </a:t>
            </a:r>
            <a:r>
              <a:rPr lang="en-GB" sz="2000" dirty="0"/>
              <a:t>tasks that support the development of </a:t>
            </a:r>
            <a:r>
              <a:rPr lang="en-GB" sz="2000" dirty="0" smtClean="0"/>
              <a:t>confident</a:t>
            </a:r>
            <a:r>
              <a:rPr lang="en-GB" sz="2000" dirty="0"/>
              <a:t>, spontaneous </a:t>
            </a:r>
            <a:endParaRPr lang="en-GB" sz="2000" dirty="0" smtClean="0"/>
          </a:p>
          <a:p>
            <a:r>
              <a:rPr lang="en-GB" sz="2000" dirty="0" smtClean="0"/>
              <a:t>talk</a:t>
            </a:r>
            <a:r>
              <a:rPr lang="en-GB" sz="2000" dirty="0"/>
              <a:t>.</a:t>
            </a:r>
          </a:p>
          <a:p>
            <a:r>
              <a:rPr lang="en-GB" sz="2000" dirty="0"/>
              <a:t> </a:t>
            </a:r>
            <a:endParaRPr lang="en-GB" sz="2000" dirty="0" smtClean="0"/>
          </a:p>
          <a:p>
            <a:r>
              <a:rPr lang="en-GB" sz="2000" dirty="0" smtClean="0"/>
              <a:t>Download presentation</a:t>
            </a:r>
            <a:r>
              <a:rPr lang="en-GB" sz="2000" dirty="0"/>
              <a:t>: </a:t>
            </a:r>
            <a:r>
              <a:rPr lang="en-GB" sz="2000" dirty="0">
                <a:hlinkClick r:id="rId4"/>
              </a:rPr>
              <a:t>http://</a:t>
            </a:r>
            <a:r>
              <a:rPr lang="en-GB" sz="2000" dirty="0" smtClean="0">
                <a:hlinkClick r:id="rId4"/>
              </a:rPr>
              <a:t>www.rachelhawkes.com/PandT/2018_GCSE/2018GCSE.php</a:t>
            </a:r>
            <a:r>
              <a:rPr lang="en-GB" sz="2000" dirty="0" smtClean="0"/>
              <a:t> </a:t>
            </a:r>
            <a:r>
              <a:rPr lang="en-GB" sz="2000" i="1" dirty="0"/>
              <a:t/>
            </a:r>
            <a:br>
              <a:rPr lang="en-GB" sz="2000" i="1" dirty="0"/>
            </a:br>
            <a:endParaRPr lang="en-GB" sz="2000" dirty="0"/>
          </a:p>
        </p:txBody>
      </p:sp>
      <p:pic>
        <p:nvPicPr>
          <p:cNvPr id="9" name="Picture 2" descr="Image result for weather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86596" y="19879"/>
            <a:ext cx="1892681" cy="1892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3059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2"/>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sp>
        <p:nvSpPr>
          <p:cNvPr id="9" name="Rectangle 8"/>
          <p:cNvSpPr/>
          <p:nvPr/>
        </p:nvSpPr>
        <p:spPr>
          <a:xfrm>
            <a:off x="261990" y="1238071"/>
            <a:ext cx="8348610" cy="584775"/>
          </a:xfrm>
          <a:prstGeom prst="rect">
            <a:avLst/>
          </a:prstGeom>
        </p:spPr>
        <p:txBody>
          <a:bodyPr wrap="square">
            <a:spAutoFit/>
          </a:bodyPr>
          <a:lstStyle/>
          <a:p>
            <a:r>
              <a:rPr lang="en-GB" sz="3200" b="1" dirty="0" smtClean="0">
                <a:solidFill>
                  <a:prstClr val="black">
                    <a:lumMod val="75000"/>
                    <a:lumOff val="25000"/>
                  </a:prstClr>
                </a:solidFill>
                <a:latin typeface="Rockwell" panose="02060603020205020403" pitchFamily="18" charset="0"/>
                <a:ea typeface="Times New Roman" panose="02020603050405020304" pitchFamily="18" charset="0"/>
              </a:rPr>
              <a:t>3  Fixing language in long-term memory</a:t>
            </a:r>
            <a:endParaRPr lang="en-GB" sz="3200" b="1" dirty="0">
              <a:solidFill>
                <a:prstClr val="black">
                  <a:lumMod val="75000"/>
                  <a:lumOff val="25000"/>
                </a:prstClr>
              </a:solidFill>
              <a:latin typeface="Rockwell" panose="02060603020205020403" pitchFamily="18" charset="0"/>
              <a:ea typeface="Times New Roman" panose="02020603050405020304" pitchFamily="18" charset="0"/>
            </a:endParaRPr>
          </a:p>
        </p:txBody>
      </p:sp>
      <p:sp>
        <p:nvSpPr>
          <p:cNvPr id="10" name="Content Placeholder 7"/>
          <p:cNvSpPr txBox="1">
            <a:spLocks/>
          </p:cNvSpPr>
          <p:nvPr/>
        </p:nvSpPr>
        <p:spPr>
          <a:xfrm>
            <a:off x="410127" y="1842564"/>
            <a:ext cx="8733873" cy="5497863"/>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514350" indent="-514350" algn="l">
              <a:lnSpc>
                <a:spcPct val="120000"/>
              </a:lnSpc>
              <a:buFont typeface="+mj-lt"/>
              <a:buAutoNum type="arabicPeriod"/>
            </a:pPr>
            <a:r>
              <a:rPr lang="en-GB" sz="2200" dirty="0" smtClean="0">
                <a:solidFill>
                  <a:schemeClr val="tx1">
                    <a:lumMod val="75000"/>
                    <a:lumOff val="25000"/>
                  </a:schemeClr>
                </a:solidFill>
                <a:latin typeface="Rockwell" panose="02060603020205020403" pitchFamily="18" charset="0"/>
              </a:rPr>
              <a:t>Make pupils think</a:t>
            </a:r>
          </a:p>
          <a:p>
            <a:pPr marL="514350" indent="-514350" algn="l">
              <a:lnSpc>
                <a:spcPct val="120000"/>
              </a:lnSpc>
              <a:buFont typeface="+mj-lt"/>
              <a:buAutoNum type="arabicPeriod"/>
            </a:pPr>
            <a:r>
              <a:rPr lang="en-GB" sz="2200" dirty="0" smtClean="0">
                <a:solidFill>
                  <a:schemeClr val="tx1">
                    <a:lumMod val="75000"/>
                    <a:lumOff val="25000"/>
                  </a:schemeClr>
                </a:solidFill>
                <a:latin typeface="Rockwell" panose="02060603020205020403" pitchFamily="18" charset="0"/>
              </a:rPr>
              <a:t>Repetition must link to meaning</a:t>
            </a:r>
          </a:p>
          <a:p>
            <a:pPr marL="514350" indent="-514350" algn="l">
              <a:lnSpc>
                <a:spcPct val="120000"/>
              </a:lnSpc>
              <a:buFont typeface="+mj-lt"/>
              <a:buAutoNum type="arabicPeriod"/>
            </a:pPr>
            <a:r>
              <a:rPr lang="en-GB" sz="2200" dirty="0" smtClean="0">
                <a:solidFill>
                  <a:schemeClr val="tx1">
                    <a:lumMod val="75000"/>
                    <a:lumOff val="25000"/>
                  </a:schemeClr>
                </a:solidFill>
                <a:latin typeface="Rockwell" panose="02060603020205020403" pitchFamily="18" charset="0"/>
              </a:rPr>
              <a:t>Use different triggers or cues: visual, gesture, music</a:t>
            </a:r>
          </a:p>
          <a:p>
            <a:pPr marL="514350" indent="-514350" algn="l">
              <a:lnSpc>
                <a:spcPct val="120000"/>
              </a:lnSpc>
              <a:buFont typeface="+mj-lt"/>
              <a:buAutoNum type="arabicPeriod"/>
            </a:pPr>
            <a:r>
              <a:rPr lang="en-GB" sz="2200" dirty="0" smtClean="0">
                <a:solidFill>
                  <a:schemeClr val="tx1">
                    <a:lumMod val="75000"/>
                    <a:lumOff val="25000"/>
                  </a:schemeClr>
                </a:solidFill>
                <a:latin typeface="Rockwell" panose="02060603020205020403" pitchFamily="18" charset="0"/>
              </a:rPr>
              <a:t>Keep cues distinct</a:t>
            </a:r>
          </a:p>
          <a:p>
            <a:pPr marL="514350" indent="-514350" algn="l">
              <a:lnSpc>
                <a:spcPct val="120000"/>
              </a:lnSpc>
              <a:buFont typeface="+mj-lt"/>
              <a:buAutoNum type="arabicPeriod"/>
            </a:pPr>
            <a:r>
              <a:rPr lang="en-GB" sz="2200" dirty="0" smtClean="0">
                <a:solidFill>
                  <a:schemeClr val="tx1">
                    <a:lumMod val="75000"/>
                    <a:lumOff val="25000"/>
                  </a:schemeClr>
                </a:solidFill>
                <a:latin typeface="Rockwell" panose="02060603020205020403" pitchFamily="18" charset="0"/>
              </a:rPr>
              <a:t>Give students the skills to ‘know what they know’ </a:t>
            </a:r>
          </a:p>
          <a:p>
            <a:pPr marL="514350" indent="-514350" algn="l">
              <a:lnSpc>
                <a:spcPct val="120000"/>
              </a:lnSpc>
              <a:buFont typeface="+mj-lt"/>
              <a:buAutoNum type="arabicPeriod"/>
            </a:pPr>
            <a:r>
              <a:rPr lang="en-GB" sz="2200" dirty="0" smtClean="0">
                <a:solidFill>
                  <a:schemeClr val="tx1">
                    <a:lumMod val="75000"/>
                    <a:lumOff val="25000"/>
                  </a:schemeClr>
                </a:solidFill>
                <a:latin typeface="Rockwell" panose="02060603020205020403" pitchFamily="18" charset="0"/>
              </a:rPr>
              <a:t>Over learn</a:t>
            </a:r>
          </a:p>
          <a:p>
            <a:pPr marL="514350" indent="-514350" algn="l">
              <a:lnSpc>
                <a:spcPct val="120000"/>
              </a:lnSpc>
              <a:buFont typeface="+mj-lt"/>
              <a:buAutoNum type="arabicPeriod"/>
            </a:pPr>
            <a:r>
              <a:rPr lang="en-GB" sz="2200" dirty="0" smtClean="0">
                <a:solidFill>
                  <a:schemeClr val="tx1">
                    <a:lumMod val="75000"/>
                    <a:lumOff val="25000"/>
                  </a:schemeClr>
                </a:solidFill>
                <a:latin typeface="Rockwell" panose="02060603020205020403" pitchFamily="18" charset="0"/>
              </a:rPr>
              <a:t>With tricky to fix language, use mnemonics, word association, chunking, other elaboration techniques</a:t>
            </a:r>
          </a:p>
          <a:p>
            <a:pPr marL="514350" indent="-514350" algn="l">
              <a:lnSpc>
                <a:spcPct val="120000"/>
              </a:lnSpc>
              <a:buFont typeface="+mj-lt"/>
              <a:buAutoNum type="arabicPeriod"/>
            </a:pPr>
            <a:r>
              <a:rPr lang="en-GB" sz="2200" dirty="0" smtClean="0">
                <a:solidFill>
                  <a:schemeClr val="tx1">
                    <a:lumMod val="75000"/>
                    <a:lumOff val="25000"/>
                  </a:schemeClr>
                </a:solidFill>
                <a:latin typeface="Rockwell" panose="02060603020205020403" pitchFamily="18" charset="0"/>
              </a:rPr>
              <a:t>Test students as they will be tested (and encourage them to revise in the same way)</a:t>
            </a:r>
          </a:p>
        </p:txBody>
      </p:sp>
      <p:pic>
        <p:nvPicPr>
          <p:cNvPr id="7" name="Picture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49031" y="177237"/>
            <a:ext cx="1593503" cy="1129049"/>
          </a:xfrm>
          <a:prstGeom prst="rect">
            <a:avLst/>
          </a:prstGeom>
        </p:spPr>
      </p:pic>
    </p:spTree>
    <p:extLst>
      <p:ext uri="{BB962C8B-B14F-4D97-AF65-F5344CB8AC3E}">
        <p14:creationId xmlns:p14="http://schemas.microsoft.com/office/powerpoint/2010/main" val="262593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fade">
                                      <p:cBhvr>
                                        <p:cTn id="32" dur="500"/>
                                        <p:tgtEl>
                                          <p:spTgt spid="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animEffect transition="in" filter="fade">
                                      <p:cBhvr>
                                        <p:cTn id="37" dur="500"/>
                                        <p:tgtEl>
                                          <p:spTgt spid="1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xEl>
                                              <p:pRg st="7" end="7"/>
                                            </p:txEl>
                                          </p:spTgt>
                                        </p:tgtEl>
                                        <p:attrNameLst>
                                          <p:attrName>style.visibility</p:attrName>
                                        </p:attrNameLst>
                                      </p:cBhvr>
                                      <p:to>
                                        <p:strVal val="visible"/>
                                      </p:to>
                                    </p:set>
                                    <p:animEffect transition="in" filter="fade">
                                      <p:cBhvr>
                                        <p:cTn id="42"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533400"/>
            <a:ext cx="9144000" cy="0"/>
          </a:xfrm>
          <a:prstGeom prst="line">
            <a:avLst/>
          </a:prstGeom>
          <a:ln w="76200">
            <a:solidFill>
              <a:srgbClr val="FF00FF"/>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752600" y="-228600"/>
            <a:ext cx="5334000" cy="923330"/>
          </a:xfrm>
          <a:prstGeom prst="rect">
            <a:avLst/>
          </a:prstGeom>
          <a:noFill/>
        </p:spPr>
        <p:txBody>
          <a:bodyPr wrap="square" rtlCol="0">
            <a:spAutoFit/>
          </a:bodyPr>
          <a:lstStyle/>
          <a:p>
            <a:pPr algn="ctr"/>
            <a:r>
              <a:rPr lang="en-GB" sz="5400" dirty="0" err="1" smtClean="0"/>
              <a:t>siempre</a:t>
            </a:r>
            <a:endParaRPr lang="en-GB" sz="5400" dirty="0"/>
          </a:p>
        </p:txBody>
      </p:sp>
      <p:sp>
        <p:nvSpPr>
          <p:cNvPr id="10" name="TextBox 9"/>
          <p:cNvSpPr txBox="1"/>
          <p:nvPr/>
        </p:nvSpPr>
        <p:spPr>
          <a:xfrm>
            <a:off x="0" y="914400"/>
            <a:ext cx="9144000" cy="584775"/>
          </a:xfrm>
          <a:prstGeom prst="rect">
            <a:avLst/>
          </a:prstGeom>
          <a:noFill/>
          <a:ln>
            <a:noFill/>
            <a:prstDash val="dash"/>
          </a:ln>
        </p:spPr>
        <p:txBody>
          <a:bodyPr wrap="square" rtlCol="0">
            <a:spAutoFit/>
          </a:bodyPr>
          <a:lstStyle/>
          <a:p>
            <a:r>
              <a:rPr lang="en-GB" sz="3200" dirty="0" smtClean="0">
                <a:solidFill>
                  <a:srgbClr val="00B0F0"/>
                </a:solidFill>
              </a:rPr>
              <a:t>…………………………………………………………</a:t>
            </a:r>
            <a:endParaRPr lang="en-GB" sz="3200" dirty="0">
              <a:solidFill>
                <a:srgbClr val="00B0F0"/>
              </a:solidFill>
            </a:endParaRPr>
          </a:p>
        </p:txBody>
      </p:sp>
      <p:sp>
        <p:nvSpPr>
          <p:cNvPr id="16" name="TextBox 15"/>
          <p:cNvSpPr txBox="1"/>
          <p:nvPr/>
        </p:nvSpPr>
        <p:spPr>
          <a:xfrm>
            <a:off x="1752600" y="452735"/>
            <a:ext cx="5334000" cy="923330"/>
          </a:xfrm>
          <a:prstGeom prst="rect">
            <a:avLst/>
          </a:prstGeom>
          <a:noFill/>
        </p:spPr>
        <p:txBody>
          <a:bodyPr wrap="square" rtlCol="0">
            <a:spAutoFit/>
          </a:bodyPr>
          <a:lstStyle/>
          <a:p>
            <a:pPr algn="ctr"/>
            <a:r>
              <a:rPr lang="en-GB" sz="5400" dirty="0" err="1" smtClean="0"/>
              <a:t>todos</a:t>
            </a:r>
            <a:r>
              <a:rPr lang="en-GB" sz="5400" dirty="0" smtClean="0"/>
              <a:t> </a:t>
            </a:r>
            <a:r>
              <a:rPr lang="en-GB" sz="5400" dirty="0" err="1" smtClean="0"/>
              <a:t>los</a:t>
            </a:r>
            <a:r>
              <a:rPr lang="en-GB" sz="5400" dirty="0" smtClean="0"/>
              <a:t> </a:t>
            </a:r>
            <a:r>
              <a:rPr lang="en-GB" sz="5400" dirty="0" err="1" smtClean="0"/>
              <a:t>días</a:t>
            </a:r>
            <a:endParaRPr lang="en-GB" sz="5400" dirty="0"/>
          </a:p>
        </p:txBody>
      </p:sp>
      <p:sp>
        <p:nvSpPr>
          <p:cNvPr id="13" name="Freeform 12"/>
          <p:cNvSpPr/>
          <p:nvPr/>
        </p:nvSpPr>
        <p:spPr>
          <a:xfrm>
            <a:off x="-6724" y="1801906"/>
            <a:ext cx="9164171" cy="1042147"/>
          </a:xfrm>
          <a:custGeom>
            <a:avLst/>
            <a:gdLst>
              <a:gd name="connsiteX0" fmla="*/ 0 w 9164171"/>
              <a:gd name="connsiteY0" fmla="*/ 1042147 h 1042147"/>
              <a:gd name="connsiteX1" fmla="*/ 853889 w 9164171"/>
              <a:gd name="connsiteY1" fmla="*/ 26894 h 1042147"/>
              <a:gd name="connsiteX2" fmla="*/ 1680883 w 9164171"/>
              <a:gd name="connsiteY2" fmla="*/ 1028700 h 1042147"/>
              <a:gd name="connsiteX3" fmla="*/ 2575112 w 9164171"/>
              <a:gd name="connsiteY3" fmla="*/ 40341 h 1042147"/>
              <a:gd name="connsiteX4" fmla="*/ 3482789 w 9164171"/>
              <a:gd name="connsiteY4" fmla="*/ 1008529 h 1042147"/>
              <a:gd name="connsiteX5" fmla="*/ 4296336 w 9164171"/>
              <a:gd name="connsiteY5" fmla="*/ 33618 h 1042147"/>
              <a:gd name="connsiteX6" fmla="*/ 5143500 w 9164171"/>
              <a:gd name="connsiteY6" fmla="*/ 1035423 h 1042147"/>
              <a:gd name="connsiteX7" fmla="*/ 6037730 w 9164171"/>
              <a:gd name="connsiteY7" fmla="*/ 33618 h 1042147"/>
              <a:gd name="connsiteX8" fmla="*/ 6905065 w 9164171"/>
              <a:gd name="connsiteY8" fmla="*/ 1028700 h 1042147"/>
              <a:gd name="connsiteX9" fmla="*/ 7624483 w 9164171"/>
              <a:gd name="connsiteY9" fmla="*/ 33618 h 1042147"/>
              <a:gd name="connsiteX10" fmla="*/ 8390965 w 9164171"/>
              <a:gd name="connsiteY10" fmla="*/ 1028700 h 1042147"/>
              <a:gd name="connsiteX11" fmla="*/ 9164171 w 9164171"/>
              <a:gd name="connsiteY11" fmla="*/ 0 h 1042147"/>
              <a:gd name="connsiteX12" fmla="*/ 9164171 w 9164171"/>
              <a:gd name="connsiteY12" fmla="*/ 0 h 104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64171" h="1042147">
                <a:moveTo>
                  <a:pt x="0" y="1042147"/>
                </a:moveTo>
                <a:cubicBezTo>
                  <a:pt x="286871" y="535641"/>
                  <a:pt x="573742" y="29135"/>
                  <a:pt x="853889" y="26894"/>
                </a:cubicBezTo>
                <a:cubicBezTo>
                  <a:pt x="1134036" y="24653"/>
                  <a:pt x="1394013" y="1026459"/>
                  <a:pt x="1680883" y="1028700"/>
                </a:cubicBezTo>
                <a:cubicBezTo>
                  <a:pt x="1967753" y="1030941"/>
                  <a:pt x="2274794" y="43703"/>
                  <a:pt x="2575112" y="40341"/>
                </a:cubicBezTo>
                <a:cubicBezTo>
                  <a:pt x="2875430" y="36979"/>
                  <a:pt x="3195918" y="1009649"/>
                  <a:pt x="3482789" y="1008529"/>
                </a:cubicBezTo>
                <a:cubicBezTo>
                  <a:pt x="3769660" y="1007409"/>
                  <a:pt x="4019551" y="29136"/>
                  <a:pt x="4296336" y="33618"/>
                </a:cubicBezTo>
                <a:cubicBezTo>
                  <a:pt x="4573121" y="38100"/>
                  <a:pt x="4853268" y="1035423"/>
                  <a:pt x="5143500" y="1035423"/>
                </a:cubicBezTo>
                <a:cubicBezTo>
                  <a:pt x="5433732" y="1035423"/>
                  <a:pt x="5744136" y="34738"/>
                  <a:pt x="6037730" y="33618"/>
                </a:cubicBezTo>
                <a:cubicBezTo>
                  <a:pt x="6331324" y="32497"/>
                  <a:pt x="6640606" y="1028700"/>
                  <a:pt x="6905065" y="1028700"/>
                </a:cubicBezTo>
                <a:cubicBezTo>
                  <a:pt x="7169524" y="1028700"/>
                  <a:pt x="7376833" y="33618"/>
                  <a:pt x="7624483" y="33618"/>
                </a:cubicBezTo>
                <a:cubicBezTo>
                  <a:pt x="7872133" y="33618"/>
                  <a:pt x="8134350" y="1034303"/>
                  <a:pt x="8390965" y="1028700"/>
                </a:cubicBezTo>
                <a:cubicBezTo>
                  <a:pt x="8647580" y="1023097"/>
                  <a:pt x="9164171" y="0"/>
                  <a:pt x="9164171" y="0"/>
                </a:cubicBezTo>
                <a:lnTo>
                  <a:pt x="9164171" y="0"/>
                </a:ln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1750359" y="1753720"/>
            <a:ext cx="5334000" cy="923330"/>
          </a:xfrm>
          <a:prstGeom prst="rect">
            <a:avLst/>
          </a:prstGeom>
          <a:noFill/>
        </p:spPr>
        <p:txBody>
          <a:bodyPr wrap="square" rtlCol="0">
            <a:spAutoFit/>
          </a:bodyPr>
          <a:lstStyle/>
          <a:p>
            <a:pPr algn="ctr"/>
            <a:r>
              <a:rPr lang="en-GB" sz="5400" dirty="0" err="1" smtClean="0"/>
              <a:t>normalmente</a:t>
            </a:r>
            <a:endParaRPr lang="en-GB" sz="5400" dirty="0"/>
          </a:p>
        </p:txBody>
      </p:sp>
      <p:sp>
        <p:nvSpPr>
          <p:cNvPr id="14" name="Freeform 13"/>
          <p:cNvSpPr/>
          <p:nvPr/>
        </p:nvSpPr>
        <p:spPr>
          <a:xfrm>
            <a:off x="1098176" y="3151266"/>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reeform 24"/>
          <p:cNvSpPr/>
          <p:nvPr/>
        </p:nvSpPr>
        <p:spPr>
          <a:xfrm>
            <a:off x="2590800" y="3146784"/>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25"/>
          <p:cNvSpPr/>
          <p:nvPr/>
        </p:nvSpPr>
        <p:spPr>
          <a:xfrm>
            <a:off x="4191000" y="3146784"/>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reeform 26"/>
          <p:cNvSpPr/>
          <p:nvPr/>
        </p:nvSpPr>
        <p:spPr>
          <a:xfrm>
            <a:off x="5867400" y="3146784"/>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1718983" y="3151120"/>
            <a:ext cx="5334000" cy="923330"/>
          </a:xfrm>
          <a:prstGeom prst="rect">
            <a:avLst/>
          </a:prstGeom>
          <a:noFill/>
        </p:spPr>
        <p:txBody>
          <a:bodyPr wrap="square" rtlCol="0">
            <a:spAutoFit/>
          </a:bodyPr>
          <a:lstStyle/>
          <a:p>
            <a:pPr algn="ctr"/>
            <a:r>
              <a:rPr lang="en-GB" sz="5400" dirty="0" smtClean="0"/>
              <a:t>a menudo</a:t>
            </a:r>
            <a:endParaRPr lang="en-GB" sz="5400" dirty="0"/>
          </a:p>
        </p:txBody>
      </p:sp>
      <p:cxnSp>
        <p:nvCxnSpPr>
          <p:cNvPr id="17" name="Straight Connector 16"/>
          <p:cNvCxnSpPr/>
          <p:nvPr/>
        </p:nvCxnSpPr>
        <p:spPr>
          <a:xfrm>
            <a:off x="533400" y="45720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438400" y="45720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419600" y="45720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477000" y="44958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534400" y="44958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750359" y="4374768"/>
            <a:ext cx="5334000" cy="923330"/>
          </a:xfrm>
          <a:prstGeom prst="rect">
            <a:avLst/>
          </a:prstGeom>
          <a:noFill/>
        </p:spPr>
        <p:txBody>
          <a:bodyPr wrap="square" rtlCol="0">
            <a:spAutoFit/>
          </a:bodyPr>
          <a:lstStyle/>
          <a:p>
            <a:pPr algn="ctr"/>
            <a:r>
              <a:rPr lang="en-GB" sz="5400" dirty="0" smtClean="0"/>
              <a:t>a </a:t>
            </a:r>
            <a:r>
              <a:rPr lang="en-GB" sz="5400" dirty="0" err="1" smtClean="0"/>
              <a:t>veces</a:t>
            </a:r>
            <a:endParaRPr lang="en-GB" sz="5400" dirty="0"/>
          </a:p>
        </p:txBody>
      </p:sp>
      <p:sp>
        <p:nvSpPr>
          <p:cNvPr id="18" name="Multiply 17"/>
          <p:cNvSpPr/>
          <p:nvPr/>
        </p:nvSpPr>
        <p:spPr>
          <a:xfrm>
            <a:off x="3007659" y="5836032"/>
            <a:ext cx="2819400" cy="1210088"/>
          </a:xfrm>
          <a:prstGeom prst="mathMultipl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35" name="TextBox 34"/>
          <p:cNvSpPr txBox="1"/>
          <p:nvPr/>
        </p:nvSpPr>
        <p:spPr>
          <a:xfrm>
            <a:off x="1750359" y="5253404"/>
            <a:ext cx="5334000" cy="923330"/>
          </a:xfrm>
          <a:prstGeom prst="rect">
            <a:avLst/>
          </a:prstGeom>
          <a:noFill/>
        </p:spPr>
        <p:txBody>
          <a:bodyPr wrap="square" rtlCol="0">
            <a:spAutoFit/>
          </a:bodyPr>
          <a:lstStyle/>
          <a:p>
            <a:pPr algn="ctr"/>
            <a:r>
              <a:rPr lang="en-GB" sz="5400" dirty="0" err="1" smtClean="0"/>
              <a:t>nunca</a:t>
            </a:r>
            <a:endParaRPr lang="en-GB" sz="5400" dirty="0"/>
          </a:p>
        </p:txBody>
      </p:sp>
    </p:spTree>
    <p:extLst>
      <p:ext uri="{BB962C8B-B14F-4D97-AF65-F5344CB8AC3E}">
        <p14:creationId xmlns:p14="http://schemas.microsoft.com/office/powerpoint/2010/main" val="411857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2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down)">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down)">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500"/>
                                        <p:tgtEl>
                                          <p:spTgt spid="2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up)">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wipe(up)">
                                      <p:cBhvr>
                                        <p:cTn id="68" dur="500"/>
                                        <p:tgtEl>
                                          <p:spTgt spid="30"/>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wipe(up)">
                                      <p:cBhvr>
                                        <p:cTn id="73" dur="500"/>
                                        <p:tgtEl>
                                          <p:spTgt spid="31"/>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nodeType="click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wipe(up)">
                                      <p:cBhvr>
                                        <p:cTn id="78" dur="500"/>
                                        <p:tgtEl>
                                          <p:spTgt spid="32"/>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nodeType="click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wipe(up)">
                                      <p:cBhvr>
                                        <p:cTn id="83" dur="500"/>
                                        <p:tgtEl>
                                          <p:spTgt spid="33"/>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fade">
                                      <p:cBhvr>
                                        <p:cTn id="88" dur="500"/>
                                        <p:tgtEl>
                                          <p:spTgt spid="34"/>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fade">
                                      <p:cBhvr>
                                        <p:cTn id="93" dur="500"/>
                                        <p:tgtEl>
                                          <p:spTgt spid="35"/>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fade">
                                      <p:cBhvr>
                                        <p:cTn id="9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6" grpId="0"/>
      <p:bldP spid="13" grpId="0" animBg="1"/>
      <p:bldP spid="24" grpId="0"/>
      <p:bldP spid="14" grpId="0" animBg="1"/>
      <p:bldP spid="25" grpId="0" animBg="1"/>
      <p:bldP spid="26" grpId="0" animBg="1"/>
      <p:bldP spid="27" grpId="0" animBg="1"/>
      <p:bldP spid="28" grpId="0"/>
      <p:bldP spid="34" grpId="0"/>
      <p:bldP spid="18" grpId="0" animBg="1"/>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R_song_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44840" y="209550"/>
            <a:ext cx="609600" cy="609600"/>
          </a:xfrm>
          <a:prstGeom prst="rect">
            <a:avLst/>
          </a:prstGeom>
        </p:spPr>
      </p:pic>
      <p:pic>
        <p:nvPicPr>
          <p:cNvPr id="3" name="Picture 2"/>
          <p:cNvPicPr>
            <a:picLocks noChangeAspect="1"/>
          </p:cNvPicPr>
          <p:nvPr/>
        </p:nvPicPr>
        <p:blipFill>
          <a:blip r:embed="rId7">
            <a:lum bright="70000" contrast="-70000"/>
          </a:blip>
          <a:stretch>
            <a:fillRect/>
          </a:stretch>
        </p:blipFill>
        <p:spPr>
          <a:xfrm>
            <a:off x="1120140" y="0"/>
            <a:ext cx="6858000" cy="6858000"/>
          </a:xfrm>
          <a:prstGeom prst="rect">
            <a:avLst/>
          </a:prstGeom>
        </p:spPr>
      </p:pic>
      <p:pic>
        <p:nvPicPr>
          <p:cNvPr id="4" name="Picture 3"/>
          <p:cNvPicPr>
            <a:picLocks noChangeAspect="1"/>
          </p:cNvPicPr>
          <p:nvPr/>
        </p:nvPicPr>
        <p:blipFill>
          <a:blip r:embed="rId8"/>
          <a:stretch>
            <a:fillRect/>
          </a:stretch>
        </p:blipFill>
        <p:spPr>
          <a:xfrm>
            <a:off x="228600" y="1501140"/>
            <a:ext cx="8832532" cy="4083565"/>
          </a:xfrm>
          <a:prstGeom prst="rect">
            <a:avLst/>
          </a:prstGeom>
        </p:spPr>
      </p:pic>
      <p:sp>
        <p:nvSpPr>
          <p:cNvPr id="5" name="Rectangle 4"/>
          <p:cNvSpPr/>
          <p:nvPr/>
        </p:nvSpPr>
        <p:spPr>
          <a:xfrm>
            <a:off x="-36869" y="-195620"/>
            <a:ext cx="4002763" cy="1107996"/>
          </a:xfrm>
          <a:prstGeom prst="rect">
            <a:avLst/>
          </a:prstGeom>
          <a:noFill/>
        </p:spPr>
        <p:txBody>
          <a:bodyPr wrap="none" lIns="91440" tIns="45720" rIns="91440" bIns="45720">
            <a:spAutoFit/>
          </a:bodyPr>
          <a:lstStyle/>
          <a:p>
            <a:pPr algn="ctr"/>
            <a:r>
              <a:rPr lang="en-US" sz="6600" b="1" dirty="0" smtClean="0">
                <a:ln w="0"/>
                <a:solidFill>
                  <a:srgbClr val="FF0000"/>
                </a:solidFill>
              </a:rPr>
              <a:t>SER (to be)</a:t>
            </a:r>
            <a:endParaRPr lang="en-US" sz="6600" b="1" dirty="0">
              <a:ln w="0"/>
              <a:solidFill>
                <a:srgbClr val="FF0000"/>
              </a:solidFill>
            </a:endParaRPr>
          </a:p>
        </p:txBody>
      </p:sp>
      <p:pic>
        <p:nvPicPr>
          <p:cNvPr id="6" name="Ser audio clip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214836" y="5916552"/>
            <a:ext cx="609600" cy="609600"/>
          </a:xfrm>
          <a:prstGeom prst="rect">
            <a:avLst/>
          </a:prstGeom>
        </p:spPr>
      </p:pic>
      <p:sp>
        <p:nvSpPr>
          <p:cNvPr id="7" name="TextBox 6"/>
          <p:cNvSpPr txBox="1"/>
          <p:nvPr/>
        </p:nvSpPr>
        <p:spPr>
          <a:xfrm>
            <a:off x="-36869" y="6334780"/>
            <a:ext cx="6629400" cy="523220"/>
          </a:xfrm>
          <a:prstGeom prst="rect">
            <a:avLst/>
          </a:prstGeom>
          <a:noFill/>
        </p:spPr>
        <p:txBody>
          <a:bodyPr wrap="square" rtlCol="0">
            <a:spAutoFit/>
          </a:bodyPr>
          <a:lstStyle/>
          <a:p>
            <a:r>
              <a:rPr lang="en-GB" sz="2800" dirty="0" smtClean="0"/>
              <a:t>Thanks to Leigh McClelland for this gem </a:t>
            </a:r>
            <a:r>
              <a:rPr lang="en-GB" sz="2800" dirty="0" smtClean="0">
                <a:sym typeface="Wingdings" panose="05000000000000000000" pitchFamily="2" charset="2"/>
              </a:rPr>
              <a:t></a:t>
            </a:r>
            <a:endParaRPr lang="en-GB" sz="2800" dirty="0"/>
          </a:p>
        </p:txBody>
      </p:sp>
    </p:spTree>
    <p:extLst>
      <p:ext uri="{BB962C8B-B14F-4D97-AF65-F5344CB8AC3E}">
        <p14:creationId xmlns:p14="http://schemas.microsoft.com/office/powerpoint/2010/main" val="31992973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89"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7689"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2"/>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ectangle 7"/>
          <p:cNvSpPr/>
          <p:nvPr/>
        </p:nvSpPr>
        <p:spPr>
          <a:xfrm>
            <a:off x="536310" y="449373"/>
            <a:ext cx="7679933" cy="584775"/>
          </a:xfrm>
          <a:prstGeom prst="rect">
            <a:avLst/>
          </a:prstGeom>
        </p:spPr>
        <p:txBody>
          <a:bodyPr wrap="square">
            <a:spAutoFit/>
          </a:bodyPr>
          <a:lstStyle/>
          <a:p>
            <a:r>
              <a:rPr lang="en-GB" sz="3200" b="1" dirty="0" smtClean="0">
                <a:solidFill>
                  <a:prstClr val="black">
                    <a:lumMod val="75000"/>
                    <a:lumOff val="25000"/>
                  </a:prstClr>
                </a:solidFill>
                <a:latin typeface="Rockwell" panose="02060603020205020403" pitchFamily="18" charset="0"/>
                <a:ea typeface="Times New Roman" panose="02020603050405020304" pitchFamily="18" charset="0"/>
              </a:rPr>
              <a:t>4  Develop accuracy</a:t>
            </a:r>
            <a:endParaRPr lang="en-GB" sz="3200" b="1" dirty="0">
              <a:solidFill>
                <a:prstClr val="black">
                  <a:lumMod val="75000"/>
                  <a:lumOff val="25000"/>
                </a:prstClr>
              </a:solidFill>
              <a:latin typeface="Rockwell" panose="02060603020205020403" pitchFamily="18" charset="0"/>
              <a:ea typeface="Times New Roman" panose="02020603050405020304" pitchFamily="18" charset="0"/>
            </a:endParaRPr>
          </a:p>
        </p:txBody>
      </p:sp>
      <p:sp>
        <p:nvSpPr>
          <p:cNvPr id="9" name="Content Placeholder 7"/>
          <p:cNvSpPr txBox="1">
            <a:spLocks/>
          </p:cNvSpPr>
          <p:nvPr/>
        </p:nvSpPr>
        <p:spPr>
          <a:xfrm>
            <a:off x="245027" y="1034148"/>
            <a:ext cx="8733873" cy="5497863"/>
          </a:xfrm>
          <a:prstGeom prst="rect">
            <a:avLst/>
          </a:prstGeom>
        </p:spPr>
        <p:txBody>
          <a:bodyPr vert="horz" lIns="91440" tIns="45720" rIns="91440" bIns="45720" rtlCol="0">
            <a:normAutofit fontScale="92500" lnSpcReduction="1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514350" indent="-514350" algn="l">
              <a:lnSpc>
                <a:spcPct val="120000"/>
              </a:lnSpc>
              <a:buFont typeface="Arial" panose="020B0604020202020204" pitchFamily="34" charset="0"/>
              <a:buChar char="•"/>
            </a:pPr>
            <a:r>
              <a:rPr lang="en-GB" sz="3200" dirty="0" smtClean="0">
                <a:solidFill>
                  <a:schemeClr val="tx1">
                    <a:lumMod val="75000"/>
                    <a:lumOff val="25000"/>
                  </a:schemeClr>
                </a:solidFill>
                <a:latin typeface="Rockwell" panose="02060603020205020403" pitchFamily="18" charset="0"/>
              </a:rPr>
              <a:t>Cues and prompts</a:t>
            </a:r>
          </a:p>
          <a:p>
            <a:pPr marL="514350" indent="-514350" algn="l">
              <a:lnSpc>
                <a:spcPct val="120000"/>
              </a:lnSpc>
              <a:buFont typeface="Arial" panose="020B0604020202020204" pitchFamily="34" charset="0"/>
              <a:buChar char="•"/>
            </a:pPr>
            <a:r>
              <a:rPr lang="en-GB" sz="3200" dirty="0" smtClean="0">
                <a:solidFill>
                  <a:schemeClr val="tx1">
                    <a:lumMod val="75000"/>
                    <a:lumOff val="25000"/>
                  </a:schemeClr>
                </a:solidFill>
                <a:latin typeface="Rockwell" panose="02060603020205020403" pitchFamily="18" charset="0"/>
              </a:rPr>
              <a:t>Txt </a:t>
            </a:r>
            <a:r>
              <a:rPr lang="en-GB" sz="3200" dirty="0" err="1" smtClean="0">
                <a:solidFill>
                  <a:schemeClr val="tx1">
                    <a:lumMod val="75000"/>
                    <a:lumOff val="25000"/>
                  </a:schemeClr>
                </a:solidFill>
                <a:latin typeface="Rockwell" panose="02060603020205020403" pitchFamily="18" charset="0"/>
              </a:rPr>
              <a:t>Spk</a:t>
            </a:r>
            <a:endParaRPr lang="en-GB" sz="3200" dirty="0" smtClean="0">
              <a:solidFill>
                <a:schemeClr val="tx1">
                  <a:lumMod val="75000"/>
                  <a:lumOff val="25000"/>
                </a:schemeClr>
              </a:solidFill>
              <a:latin typeface="Rockwell" panose="02060603020205020403" pitchFamily="18" charset="0"/>
            </a:endParaRPr>
          </a:p>
          <a:p>
            <a:pPr marL="514350" indent="-514350" algn="l">
              <a:lnSpc>
                <a:spcPct val="120000"/>
              </a:lnSpc>
              <a:buFont typeface="Arial" panose="020B0604020202020204" pitchFamily="34" charset="0"/>
              <a:buChar char="•"/>
            </a:pPr>
            <a:r>
              <a:rPr lang="en-GB" sz="3200" dirty="0" smtClean="0">
                <a:solidFill>
                  <a:schemeClr val="tx1">
                    <a:lumMod val="75000"/>
                    <a:lumOff val="25000"/>
                  </a:schemeClr>
                </a:solidFill>
                <a:latin typeface="Rockwell" panose="02060603020205020403" pitchFamily="18" charset="0"/>
              </a:rPr>
              <a:t>Sentence auction</a:t>
            </a:r>
          </a:p>
          <a:p>
            <a:pPr marL="514350" indent="-514350" algn="l">
              <a:lnSpc>
                <a:spcPct val="120000"/>
              </a:lnSpc>
              <a:buFont typeface="Arial" panose="020B0604020202020204" pitchFamily="34" charset="0"/>
              <a:buChar char="•"/>
            </a:pPr>
            <a:r>
              <a:rPr lang="en-GB" sz="3200" dirty="0" smtClean="0">
                <a:solidFill>
                  <a:schemeClr val="tx1">
                    <a:lumMod val="75000"/>
                    <a:lumOff val="25000"/>
                  </a:schemeClr>
                </a:solidFill>
                <a:latin typeface="Rockwell" panose="02060603020205020403" pitchFamily="18" charset="0"/>
              </a:rPr>
              <a:t>Gap-fills</a:t>
            </a:r>
          </a:p>
          <a:p>
            <a:pPr marL="514350" indent="-514350" algn="l">
              <a:lnSpc>
                <a:spcPct val="120000"/>
              </a:lnSpc>
              <a:buFont typeface="Arial" panose="020B0604020202020204" pitchFamily="34" charset="0"/>
              <a:buChar char="•"/>
            </a:pPr>
            <a:r>
              <a:rPr lang="en-GB" sz="3200" dirty="0" smtClean="0">
                <a:solidFill>
                  <a:schemeClr val="tx1">
                    <a:lumMod val="75000"/>
                    <a:lumOff val="25000"/>
                  </a:schemeClr>
                </a:solidFill>
                <a:latin typeface="Rockwell" panose="02060603020205020403" pitchFamily="18" charset="0"/>
              </a:rPr>
              <a:t>Online vocabulary learning (every week)</a:t>
            </a:r>
          </a:p>
          <a:p>
            <a:pPr marL="514350" indent="-514350" algn="l">
              <a:lnSpc>
                <a:spcPct val="120000"/>
              </a:lnSpc>
              <a:buFont typeface="Arial" panose="020B0604020202020204" pitchFamily="34" charset="0"/>
              <a:buChar char="•"/>
            </a:pPr>
            <a:r>
              <a:rPr lang="en-GB" sz="3200" dirty="0" smtClean="0">
                <a:solidFill>
                  <a:schemeClr val="tx1">
                    <a:lumMod val="75000"/>
                    <a:lumOff val="25000"/>
                  </a:schemeClr>
                </a:solidFill>
                <a:latin typeface="Rockwell" panose="02060603020205020403" pitchFamily="18" charset="0"/>
              </a:rPr>
              <a:t>Peer learning / testing / sentence-level</a:t>
            </a:r>
          </a:p>
          <a:p>
            <a:pPr marL="514350" indent="-514350" algn="l">
              <a:lnSpc>
                <a:spcPct val="120000"/>
              </a:lnSpc>
              <a:buFont typeface="Arial" panose="020B0604020202020204" pitchFamily="34" charset="0"/>
              <a:buChar char="•"/>
            </a:pPr>
            <a:r>
              <a:rPr lang="en-GB" sz="3200" dirty="0" smtClean="0">
                <a:solidFill>
                  <a:schemeClr val="tx1">
                    <a:lumMod val="75000"/>
                    <a:lumOff val="25000"/>
                  </a:schemeClr>
                </a:solidFill>
                <a:latin typeface="Rockwell" panose="02060603020205020403" pitchFamily="18" charset="0"/>
              </a:rPr>
              <a:t>Tick grids and peer assessment</a:t>
            </a:r>
          </a:p>
          <a:p>
            <a:pPr marL="514350" indent="-514350" algn="l">
              <a:lnSpc>
                <a:spcPct val="120000"/>
              </a:lnSpc>
              <a:buFont typeface="Arial" panose="020B0604020202020204" pitchFamily="34" charset="0"/>
              <a:buChar char="•"/>
            </a:pPr>
            <a:r>
              <a:rPr lang="en-GB" sz="3200" dirty="0" smtClean="0">
                <a:solidFill>
                  <a:schemeClr val="tx1">
                    <a:lumMod val="75000"/>
                    <a:lumOff val="25000"/>
                  </a:schemeClr>
                </a:solidFill>
                <a:latin typeface="Rockwell" panose="02060603020205020403" pitchFamily="18" charset="0"/>
              </a:rPr>
              <a:t>Reference resources</a:t>
            </a:r>
          </a:p>
          <a:p>
            <a:pPr marL="514350" indent="-514350" algn="l">
              <a:lnSpc>
                <a:spcPct val="120000"/>
              </a:lnSpc>
              <a:buFont typeface="Arial" panose="020B0604020202020204" pitchFamily="34" charset="0"/>
              <a:buChar char="•"/>
            </a:pPr>
            <a:r>
              <a:rPr lang="en-GB" sz="3200" dirty="0" smtClean="0">
                <a:solidFill>
                  <a:schemeClr val="tx1">
                    <a:lumMod val="75000"/>
                    <a:lumOff val="25000"/>
                  </a:schemeClr>
                </a:solidFill>
                <a:latin typeface="Rockwell" panose="02060603020205020403" pitchFamily="18" charset="0"/>
              </a:rPr>
              <a:t>Target practice </a:t>
            </a:r>
          </a:p>
        </p:txBody>
      </p:sp>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49031" y="177237"/>
            <a:ext cx="1593503" cy="1129049"/>
          </a:xfrm>
          <a:prstGeom prst="rect">
            <a:avLst/>
          </a:prstGeom>
        </p:spPr>
      </p:pic>
    </p:spTree>
    <p:extLst>
      <p:ext uri="{BB962C8B-B14F-4D97-AF65-F5344CB8AC3E}">
        <p14:creationId xmlns:p14="http://schemas.microsoft.com/office/powerpoint/2010/main" val="2371903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fade">
                                      <p:cBhvr>
                                        <p:cTn id="32" dur="5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fade">
                                      <p:cBhvr>
                                        <p:cTn id="37" dur="500"/>
                                        <p:tgtEl>
                                          <p:spTgt spid="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xEl>
                                              <p:pRg st="7" end="7"/>
                                            </p:txEl>
                                          </p:spTgt>
                                        </p:tgtEl>
                                        <p:attrNameLst>
                                          <p:attrName>style.visibility</p:attrName>
                                        </p:attrNameLst>
                                      </p:cBhvr>
                                      <p:to>
                                        <p:strVal val="visible"/>
                                      </p:to>
                                    </p:set>
                                    <p:animEffect transition="in" filter="fade">
                                      <p:cBhvr>
                                        <p:cTn id="42" dur="500"/>
                                        <p:tgtEl>
                                          <p:spTgt spid="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xEl>
                                              <p:pRg st="8" end="8"/>
                                            </p:txEl>
                                          </p:spTgt>
                                        </p:tgtEl>
                                        <p:attrNameLst>
                                          <p:attrName>style.visibility</p:attrName>
                                        </p:attrNameLst>
                                      </p:cBhvr>
                                      <p:to>
                                        <p:strVal val="visible"/>
                                      </p:to>
                                    </p:set>
                                    <p:animEffect transition="in" filter="fade">
                                      <p:cBhvr>
                                        <p:cTn id="47"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4"/>
          <p:cNvSpPr txBox="1">
            <a:spLocks noChangeArrowheads="1"/>
          </p:cNvSpPr>
          <p:nvPr/>
        </p:nvSpPr>
        <p:spPr bwMode="auto">
          <a:xfrm rot="10800000">
            <a:off x="395288" y="333375"/>
            <a:ext cx="8497887" cy="8239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alibri" panose="020F0502020204030204" pitchFamily="34" charset="0"/>
              </a:defRPr>
            </a:lvl1pPr>
            <a:lvl2pPr marL="742950" indent="-285750" eaLnBrk="0" hangingPunct="0">
              <a:defRPr sz="2000">
                <a:solidFill>
                  <a:schemeClr val="tx1"/>
                </a:solidFill>
                <a:latin typeface="Calibri" panose="020F0502020204030204" pitchFamily="34" charset="0"/>
              </a:defRPr>
            </a:lvl2pPr>
            <a:lvl3pPr marL="1143000" indent="-228600" eaLnBrk="0" hangingPunct="0">
              <a:defRPr sz="2000">
                <a:solidFill>
                  <a:schemeClr val="tx1"/>
                </a:solidFill>
                <a:latin typeface="Calibri" panose="020F0502020204030204" pitchFamily="34" charset="0"/>
              </a:defRPr>
            </a:lvl3pPr>
            <a:lvl4pPr marL="1600200" indent="-228600" eaLnBrk="0" hangingPunct="0">
              <a:defRPr sz="2000">
                <a:solidFill>
                  <a:schemeClr val="tx1"/>
                </a:solidFill>
                <a:latin typeface="Calibri" panose="020F0502020204030204" pitchFamily="34" charset="0"/>
              </a:defRPr>
            </a:lvl4pPr>
            <a:lvl5pPr marL="2057400" indent="-228600" eaLnBrk="0" hangingPunct="0">
              <a:defRPr sz="2000">
                <a:solidFill>
                  <a:schemeClr val="tx1"/>
                </a:solidFill>
                <a:latin typeface="Calibri" panose="020F0502020204030204" pitchFamily="34" charset="0"/>
              </a:defRPr>
            </a:lvl5pPr>
            <a:lvl6pPr marL="2514600" indent="-228600" eaLnBrk="0" fontAlgn="base" hangingPunct="0">
              <a:spcBef>
                <a:spcPct val="0"/>
              </a:spcBef>
              <a:spcAft>
                <a:spcPct val="0"/>
              </a:spcAft>
              <a:defRPr sz="2000">
                <a:solidFill>
                  <a:schemeClr val="tx1"/>
                </a:solidFill>
                <a:latin typeface="Calibri" panose="020F0502020204030204" pitchFamily="34" charset="0"/>
              </a:defRPr>
            </a:lvl6pPr>
            <a:lvl7pPr marL="2971800" indent="-228600" eaLnBrk="0" fontAlgn="base" hangingPunct="0">
              <a:spcBef>
                <a:spcPct val="0"/>
              </a:spcBef>
              <a:spcAft>
                <a:spcPct val="0"/>
              </a:spcAft>
              <a:defRPr sz="2000">
                <a:solidFill>
                  <a:schemeClr val="tx1"/>
                </a:solidFill>
                <a:latin typeface="Calibri" panose="020F0502020204030204" pitchFamily="34" charset="0"/>
              </a:defRPr>
            </a:lvl7pPr>
            <a:lvl8pPr marL="3429000" indent="-228600" eaLnBrk="0" fontAlgn="base" hangingPunct="0">
              <a:spcBef>
                <a:spcPct val="0"/>
              </a:spcBef>
              <a:spcAft>
                <a:spcPct val="0"/>
              </a:spcAft>
              <a:defRPr sz="2000">
                <a:solidFill>
                  <a:schemeClr val="tx1"/>
                </a:solidFill>
                <a:latin typeface="Calibri" panose="020F0502020204030204" pitchFamily="34" charset="0"/>
              </a:defRPr>
            </a:lvl8pPr>
            <a:lvl9pPr marL="3886200" indent="-228600" eaLnBrk="0" fontAlgn="base" hangingPunct="0">
              <a:spcBef>
                <a:spcPct val="0"/>
              </a:spcBef>
              <a:spcAft>
                <a:spcPct val="0"/>
              </a:spcAft>
              <a:defRPr sz="2000">
                <a:solidFill>
                  <a:schemeClr val="tx1"/>
                </a:solidFill>
                <a:latin typeface="Calibri" panose="020F0502020204030204" pitchFamily="34" charset="0"/>
              </a:defRPr>
            </a:lvl9pPr>
          </a:lstStyle>
          <a:p>
            <a:pPr algn="ctr" eaLnBrk="1" fontAlgn="base" hangingPunct="1">
              <a:spcBef>
                <a:spcPct val="50000"/>
              </a:spcBef>
              <a:spcAft>
                <a:spcPct val="0"/>
              </a:spcAft>
            </a:pPr>
            <a:r>
              <a:rPr lang="en-GB" altLang="en-US" sz="4800" b="1" dirty="0" smtClean="0">
                <a:solidFill>
                  <a:srgbClr val="FFFFFF"/>
                </a:solidFill>
              </a:rPr>
              <a:t>¿</a:t>
            </a:r>
            <a:r>
              <a:rPr lang="en-GB" altLang="en-US" sz="4800" b="1" dirty="0" err="1" smtClean="0">
                <a:solidFill>
                  <a:srgbClr val="FFFFFF"/>
                </a:solidFill>
              </a:rPr>
              <a:t>Adónde</a:t>
            </a:r>
            <a:r>
              <a:rPr lang="en-GB" altLang="en-US" sz="4800" b="1" dirty="0" smtClean="0">
                <a:solidFill>
                  <a:srgbClr val="FFFFFF"/>
                </a:solidFill>
              </a:rPr>
              <a:t> </a:t>
            </a:r>
            <a:r>
              <a:rPr lang="en-GB" altLang="en-US" sz="4800" b="1" dirty="0" err="1" smtClean="0">
                <a:solidFill>
                  <a:srgbClr val="FFFFFF"/>
                </a:solidFill>
              </a:rPr>
              <a:t>fuiste</a:t>
            </a:r>
            <a:r>
              <a:rPr lang="en-GB" altLang="en-US" sz="4800" b="1" dirty="0" smtClean="0">
                <a:solidFill>
                  <a:srgbClr val="FFFFFF"/>
                </a:solidFill>
              </a:rPr>
              <a:t> de </a:t>
            </a:r>
            <a:r>
              <a:rPr lang="en-GB" altLang="en-US" sz="4800" b="1" dirty="0" err="1" smtClean="0">
                <a:solidFill>
                  <a:srgbClr val="FFFFFF"/>
                </a:solidFill>
              </a:rPr>
              <a:t>vacaciones</a:t>
            </a:r>
            <a:r>
              <a:rPr lang="en-GB" altLang="en-US" sz="4800" b="1" dirty="0" smtClean="0">
                <a:solidFill>
                  <a:srgbClr val="FFFFFF"/>
                </a:solidFill>
              </a:rPr>
              <a:t>?</a:t>
            </a:r>
            <a:endParaRPr lang="en-GB" altLang="en-US" sz="4800" dirty="0" smtClean="0">
              <a:solidFill>
                <a:srgbClr val="FFFFFF"/>
              </a:solidFill>
            </a:endParaRPr>
          </a:p>
        </p:txBody>
      </p:sp>
      <p:sp>
        <p:nvSpPr>
          <p:cNvPr id="4099" name="Text Box 5"/>
          <p:cNvSpPr txBox="1">
            <a:spLocks noChangeArrowheads="1"/>
          </p:cNvSpPr>
          <p:nvPr/>
        </p:nvSpPr>
        <p:spPr bwMode="auto">
          <a:xfrm>
            <a:off x="395288" y="1268413"/>
            <a:ext cx="8497887" cy="823912"/>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alibri" panose="020F0502020204030204" pitchFamily="34" charset="0"/>
              </a:defRPr>
            </a:lvl1pPr>
            <a:lvl2pPr marL="742950" indent="-285750" eaLnBrk="0" hangingPunct="0">
              <a:defRPr sz="2000">
                <a:solidFill>
                  <a:schemeClr val="tx1"/>
                </a:solidFill>
                <a:latin typeface="Calibri" panose="020F0502020204030204" pitchFamily="34" charset="0"/>
              </a:defRPr>
            </a:lvl2pPr>
            <a:lvl3pPr marL="1143000" indent="-228600" eaLnBrk="0" hangingPunct="0">
              <a:defRPr sz="2000">
                <a:solidFill>
                  <a:schemeClr val="tx1"/>
                </a:solidFill>
                <a:latin typeface="Calibri" panose="020F0502020204030204" pitchFamily="34" charset="0"/>
              </a:defRPr>
            </a:lvl3pPr>
            <a:lvl4pPr marL="1600200" indent="-228600" eaLnBrk="0" hangingPunct="0">
              <a:defRPr sz="2000">
                <a:solidFill>
                  <a:schemeClr val="tx1"/>
                </a:solidFill>
                <a:latin typeface="Calibri" panose="020F0502020204030204" pitchFamily="34" charset="0"/>
              </a:defRPr>
            </a:lvl4pPr>
            <a:lvl5pPr marL="2057400" indent="-228600" eaLnBrk="0" hangingPunct="0">
              <a:defRPr sz="2000">
                <a:solidFill>
                  <a:schemeClr val="tx1"/>
                </a:solidFill>
                <a:latin typeface="Calibri" panose="020F0502020204030204" pitchFamily="34" charset="0"/>
              </a:defRPr>
            </a:lvl5pPr>
            <a:lvl6pPr marL="2514600" indent="-228600" eaLnBrk="0" fontAlgn="base" hangingPunct="0">
              <a:spcBef>
                <a:spcPct val="0"/>
              </a:spcBef>
              <a:spcAft>
                <a:spcPct val="0"/>
              </a:spcAft>
              <a:defRPr sz="2000">
                <a:solidFill>
                  <a:schemeClr val="tx1"/>
                </a:solidFill>
                <a:latin typeface="Calibri" panose="020F0502020204030204" pitchFamily="34" charset="0"/>
              </a:defRPr>
            </a:lvl6pPr>
            <a:lvl7pPr marL="2971800" indent="-228600" eaLnBrk="0" fontAlgn="base" hangingPunct="0">
              <a:spcBef>
                <a:spcPct val="0"/>
              </a:spcBef>
              <a:spcAft>
                <a:spcPct val="0"/>
              </a:spcAft>
              <a:defRPr sz="2000">
                <a:solidFill>
                  <a:schemeClr val="tx1"/>
                </a:solidFill>
                <a:latin typeface="Calibri" panose="020F0502020204030204" pitchFamily="34" charset="0"/>
              </a:defRPr>
            </a:lvl7pPr>
            <a:lvl8pPr marL="3429000" indent="-228600" eaLnBrk="0" fontAlgn="base" hangingPunct="0">
              <a:spcBef>
                <a:spcPct val="0"/>
              </a:spcBef>
              <a:spcAft>
                <a:spcPct val="0"/>
              </a:spcAft>
              <a:defRPr sz="2000">
                <a:solidFill>
                  <a:schemeClr val="tx1"/>
                </a:solidFill>
                <a:latin typeface="Calibri" panose="020F0502020204030204" pitchFamily="34" charset="0"/>
              </a:defRPr>
            </a:lvl8pPr>
            <a:lvl9pPr marL="3886200" indent="-228600" eaLnBrk="0" fontAlgn="base" hangingPunct="0">
              <a:spcBef>
                <a:spcPct val="0"/>
              </a:spcBef>
              <a:spcAft>
                <a:spcPct val="0"/>
              </a:spcAft>
              <a:defRPr sz="2000">
                <a:solidFill>
                  <a:schemeClr val="tx1"/>
                </a:solidFill>
                <a:latin typeface="Calibri" panose="020F0502020204030204" pitchFamily="34" charset="0"/>
              </a:defRPr>
            </a:lvl9pPr>
          </a:lstStyle>
          <a:p>
            <a:pPr algn="ctr" eaLnBrk="1" fontAlgn="base" hangingPunct="1">
              <a:spcBef>
                <a:spcPct val="50000"/>
              </a:spcBef>
              <a:spcAft>
                <a:spcPct val="0"/>
              </a:spcAft>
            </a:pPr>
            <a:r>
              <a:rPr lang="en-GB" altLang="en-US" sz="4800" b="1" dirty="0" err="1" smtClean="0">
                <a:solidFill>
                  <a:srgbClr val="FFFFFF"/>
                </a:solidFill>
              </a:rPr>
              <a:t>Fui</a:t>
            </a:r>
            <a:r>
              <a:rPr lang="en-GB" altLang="en-US" sz="4800" b="1" dirty="0" smtClean="0">
                <a:solidFill>
                  <a:srgbClr val="FFFFFF"/>
                </a:solidFill>
              </a:rPr>
              <a:t> a…………….con….</a:t>
            </a:r>
            <a:endParaRPr lang="en-GB" altLang="en-US" sz="4800" dirty="0" smtClean="0">
              <a:solidFill>
                <a:srgbClr val="FFFFFF"/>
              </a:solidFill>
            </a:endParaRPr>
          </a:p>
        </p:txBody>
      </p:sp>
      <p:sp>
        <p:nvSpPr>
          <p:cNvPr id="4100" name="Text Box 6"/>
          <p:cNvSpPr txBox="1">
            <a:spLocks noChangeArrowheads="1"/>
          </p:cNvSpPr>
          <p:nvPr/>
        </p:nvSpPr>
        <p:spPr bwMode="auto">
          <a:xfrm rot="10800000">
            <a:off x="395288" y="2533650"/>
            <a:ext cx="8497887" cy="8239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alibri" panose="020F0502020204030204" pitchFamily="34" charset="0"/>
              </a:defRPr>
            </a:lvl1pPr>
            <a:lvl2pPr marL="742950" indent="-285750" eaLnBrk="0" hangingPunct="0">
              <a:defRPr sz="2000">
                <a:solidFill>
                  <a:schemeClr val="tx1"/>
                </a:solidFill>
                <a:latin typeface="Calibri" panose="020F0502020204030204" pitchFamily="34" charset="0"/>
              </a:defRPr>
            </a:lvl2pPr>
            <a:lvl3pPr marL="1143000" indent="-228600" eaLnBrk="0" hangingPunct="0">
              <a:defRPr sz="2000">
                <a:solidFill>
                  <a:schemeClr val="tx1"/>
                </a:solidFill>
                <a:latin typeface="Calibri" panose="020F0502020204030204" pitchFamily="34" charset="0"/>
              </a:defRPr>
            </a:lvl3pPr>
            <a:lvl4pPr marL="1600200" indent="-228600" eaLnBrk="0" hangingPunct="0">
              <a:defRPr sz="2000">
                <a:solidFill>
                  <a:schemeClr val="tx1"/>
                </a:solidFill>
                <a:latin typeface="Calibri" panose="020F0502020204030204" pitchFamily="34" charset="0"/>
              </a:defRPr>
            </a:lvl4pPr>
            <a:lvl5pPr marL="2057400" indent="-228600" eaLnBrk="0" hangingPunct="0">
              <a:defRPr sz="2000">
                <a:solidFill>
                  <a:schemeClr val="tx1"/>
                </a:solidFill>
                <a:latin typeface="Calibri" panose="020F0502020204030204" pitchFamily="34" charset="0"/>
              </a:defRPr>
            </a:lvl5pPr>
            <a:lvl6pPr marL="2514600" indent="-228600" eaLnBrk="0" fontAlgn="base" hangingPunct="0">
              <a:spcBef>
                <a:spcPct val="0"/>
              </a:spcBef>
              <a:spcAft>
                <a:spcPct val="0"/>
              </a:spcAft>
              <a:defRPr sz="2000">
                <a:solidFill>
                  <a:schemeClr val="tx1"/>
                </a:solidFill>
                <a:latin typeface="Calibri" panose="020F0502020204030204" pitchFamily="34" charset="0"/>
              </a:defRPr>
            </a:lvl6pPr>
            <a:lvl7pPr marL="2971800" indent="-228600" eaLnBrk="0" fontAlgn="base" hangingPunct="0">
              <a:spcBef>
                <a:spcPct val="0"/>
              </a:spcBef>
              <a:spcAft>
                <a:spcPct val="0"/>
              </a:spcAft>
              <a:defRPr sz="2000">
                <a:solidFill>
                  <a:schemeClr val="tx1"/>
                </a:solidFill>
                <a:latin typeface="Calibri" panose="020F0502020204030204" pitchFamily="34" charset="0"/>
              </a:defRPr>
            </a:lvl7pPr>
            <a:lvl8pPr marL="3429000" indent="-228600" eaLnBrk="0" fontAlgn="base" hangingPunct="0">
              <a:spcBef>
                <a:spcPct val="0"/>
              </a:spcBef>
              <a:spcAft>
                <a:spcPct val="0"/>
              </a:spcAft>
              <a:defRPr sz="2000">
                <a:solidFill>
                  <a:schemeClr val="tx1"/>
                </a:solidFill>
                <a:latin typeface="Calibri" panose="020F0502020204030204" pitchFamily="34" charset="0"/>
              </a:defRPr>
            </a:lvl8pPr>
            <a:lvl9pPr marL="3886200" indent="-228600" eaLnBrk="0" fontAlgn="base" hangingPunct="0">
              <a:spcBef>
                <a:spcPct val="0"/>
              </a:spcBef>
              <a:spcAft>
                <a:spcPct val="0"/>
              </a:spcAft>
              <a:defRPr sz="2000">
                <a:solidFill>
                  <a:schemeClr val="tx1"/>
                </a:solidFill>
                <a:latin typeface="Calibri" panose="020F0502020204030204" pitchFamily="34" charset="0"/>
              </a:defRPr>
            </a:lvl9pPr>
          </a:lstStyle>
          <a:p>
            <a:pPr algn="ctr" eaLnBrk="1" fontAlgn="base" hangingPunct="1">
              <a:spcBef>
                <a:spcPct val="50000"/>
              </a:spcBef>
              <a:spcAft>
                <a:spcPct val="0"/>
              </a:spcAft>
            </a:pPr>
            <a:r>
              <a:rPr lang="en-GB" altLang="en-US" sz="4800" b="1" dirty="0" smtClean="0">
                <a:solidFill>
                  <a:srgbClr val="FFFFFF"/>
                </a:solidFill>
              </a:rPr>
              <a:t>¿</a:t>
            </a:r>
            <a:r>
              <a:rPr lang="en-GB" altLang="en-US" sz="4800" b="1" dirty="0" err="1" smtClean="0">
                <a:solidFill>
                  <a:srgbClr val="FFFFFF"/>
                </a:solidFill>
              </a:rPr>
              <a:t>Cuándo</a:t>
            </a:r>
            <a:r>
              <a:rPr lang="en-GB" altLang="en-US" sz="4800" b="1" dirty="0" smtClean="0">
                <a:solidFill>
                  <a:srgbClr val="FFFFFF"/>
                </a:solidFill>
              </a:rPr>
              <a:t> </a:t>
            </a:r>
            <a:r>
              <a:rPr lang="en-GB" altLang="en-US" sz="4800" b="1" dirty="0" err="1" smtClean="0">
                <a:solidFill>
                  <a:srgbClr val="FFFFFF"/>
                </a:solidFill>
              </a:rPr>
              <a:t>fuiste</a:t>
            </a:r>
            <a:r>
              <a:rPr lang="en-GB" altLang="en-US" sz="4800" b="1" dirty="0" smtClean="0">
                <a:solidFill>
                  <a:srgbClr val="FFFFFF"/>
                </a:solidFill>
              </a:rPr>
              <a:t>?</a:t>
            </a:r>
            <a:endParaRPr lang="en-GB" altLang="en-US" sz="4800" dirty="0" smtClean="0">
              <a:solidFill>
                <a:srgbClr val="FFFFFF"/>
              </a:solidFill>
            </a:endParaRPr>
          </a:p>
        </p:txBody>
      </p:sp>
      <p:sp>
        <p:nvSpPr>
          <p:cNvPr id="4101" name="Text Box 7"/>
          <p:cNvSpPr txBox="1">
            <a:spLocks noChangeArrowheads="1"/>
          </p:cNvSpPr>
          <p:nvPr/>
        </p:nvSpPr>
        <p:spPr bwMode="auto">
          <a:xfrm>
            <a:off x="395288" y="3468688"/>
            <a:ext cx="8497887" cy="823912"/>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alibri" panose="020F0502020204030204" pitchFamily="34" charset="0"/>
              </a:defRPr>
            </a:lvl1pPr>
            <a:lvl2pPr marL="742950" indent="-285750" eaLnBrk="0" hangingPunct="0">
              <a:defRPr sz="2000">
                <a:solidFill>
                  <a:schemeClr val="tx1"/>
                </a:solidFill>
                <a:latin typeface="Calibri" panose="020F0502020204030204" pitchFamily="34" charset="0"/>
              </a:defRPr>
            </a:lvl2pPr>
            <a:lvl3pPr marL="1143000" indent="-228600" eaLnBrk="0" hangingPunct="0">
              <a:defRPr sz="2000">
                <a:solidFill>
                  <a:schemeClr val="tx1"/>
                </a:solidFill>
                <a:latin typeface="Calibri" panose="020F0502020204030204" pitchFamily="34" charset="0"/>
              </a:defRPr>
            </a:lvl3pPr>
            <a:lvl4pPr marL="1600200" indent="-228600" eaLnBrk="0" hangingPunct="0">
              <a:defRPr sz="2000">
                <a:solidFill>
                  <a:schemeClr val="tx1"/>
                </a:solidFill>
                <a:latin typeface="Calibri" panose="020F0502020204030204" pitchFamily="34" charset="0"/>
              </a:defRPr>
            </a:lvl4pPr>
            <a:lvl5pPr marL="2057400" indent="-228600" eaLnBrk="0" hangingPunct="0">
              <a:defRPr sz="2000">
                <a:solidFill>
                  <a:schemeClr val="tx1"/>
                </a:solidFill>
                <a:latin typeface="Calibri" panose="020F0502020204030204" pitchFamily="34" charset="0"/>
              </a:defRPr>
            </a:lvl5pPr>
            <a:lvl6pPr marL="2514600" indent="-228600" eaLnBrk="0" fontAlgn="base" hangingPunct="0">
              <a:spcBef>
                <a:spcPct val="0"/>
              </a:spcBef>
              <a:spcAft>
                <a:spcPct val="0"/>
              </a:spcAft>
              <a:defRPr sz="2000">
                <a:solidFill>
                  <a:schemeClr val="tx1"/>
                </a:solidFill>
                <a:latin typeface="Calibri" panose="020F0502020204030204" pitchFamily="34" charset="0"/>
              </a:defRPr>
            </a:lvl6pPr>
            <a:lvl7pPr marL="2971800" indent="-228600" eaLnBrk="0" fontAlgn="base" hangingPunct="0">
              <a:spcBef>
                <a:spcPct val="0"/>
              </a:spcBef>
              <a:spcAft>
                <a:spcPct val="0"/>
              </a:spcAft>
              <a:defRPr sz="2000">
                <a:solidFill>
                  <a:schemeClr val="tx1"/>
                </a:solidFill>
                <a:latin typeface="Calibri" panose="020F0502020204030204" pitchFamily="34" charset="0"/>
              </a:defRPr>
            </a:lvl7pPr>
            <a:lvl8pPr marL="3429000" indent="-228600" eaLnBrk="0" fontAlgn="base" hangingPunct="0">
              <a:spcBef>
                <a:spcPct val="0"/>
              </a:spcBef>
              <a:spcAft>
                <a:spcPct val="0"/>
              </a:spcAft>
              <a:defRPr sz="2000">
                <a:solidFill>
                  <a:schemeClr val="tx1"/>
                </a:solidFill>
                <a:latin typeface="Calibri" panose="020F0502020204030204" pitchFamily="34" charset="0"/>
              </a:defRPr>
            </a:lvl8pPr>
            <a:lvl9pPr marL="3886200" indent="-228600" eaLnBrk="0" fontAlgn="base" hangingPunct="0">
              <a:spcBef>
                <a:spcPct val="0"/>
              </a:spcBef>
              <a:spcAft>
                <a:spcPct val="0"/>
              </a:spcAft>
              <a:defRPr sz="2000">
                <a:solidFill>
                  <a:schemeClr val="tx1"/>
                </a:solidFill>
                <a:latin typeface="Calibri" panose="020F0502020204030204" pitchFamily="34" charset="0"/>
              </a:defRPr>
            </a:lvl9pPr>
          </a:lstStyle>
          <a:p>
            <a:pPr algn="ctr" eaLnBrk="1" fontAlgn="base" hangingPunct="1">
              <a:spcBef>
                <a:spcPct val="50000"/>
              </a:spcBef>
              <a:spcAft>
                <a:spcPct val="0"/>
              </a:spcAft>
            </a:pPr>
            <a:r>
              <a:rPr lang="en-GB" altLang="en-US" sz="4800" b="1" dirty="0" err="1" smtClean="0">
                <a:solidFill>
                  <a:srgbClr val="FFFFFF"/>
                </a:solidFill>
              </a:rPr>
              <a:t>Fui</a:t>
            </a:r>
            <a:r>
              <a:rPr lang="en-GB" altLang="en-US" sz="4800" b="1" dirty="0" smtClean="0">
                <a:solidFill>
                  <a:srgbClr val="FFFFFF"/>
                </a:solidFill>
              </a:rPr>
              <a:t> </a:t>
            </a:r>
            <a:r>
              <a:rPr lang="en-GB" altLang="en-US" sz="4800" b="1" dirty="0" err="1" smtClean="0">
                <a:solidFill>
                  <a:srgbClr val="FFFFFF"/>
                </a:solidFill>
              </a:rPr>
              <a:t>en</a:t>
            </a:r>
            <a:r>
              <a:rPr lang="en-GB" altLang="en-US" sz="4800" b="1" dirty="0" smtClean="0">
                <a:solidFill>
                  <a:srgbClr val="FFFFFF"/>
                </a:solidFill>
              </a:rPr>
              <a:t>…</a:t>
            </a:r>
            <a:endParaRPr lang="en-GB" altLang="en-US" sz="4800" dirty="0" smtClean="0">
              <a:solidFill>
                <a:srgbClr val="FFFFFF"/>
              </a:solidFill>
            </a:endParaRPr>
          </a:p>
        </p:txBody>
      </p:sp>
      <p:sp>
        <p:nvSpPr>
          <p:cNvPr id="4102" name="Text Box 8"/>
          <p:cNvSpPr txBox="1">
            <a:spLocks noChangeArrowheads="1"/>
          </p:cNvSpPr>
          <p:nvPr/>
        </p:nvSpPr>
        <p:spPr bwMode="auto">
          <a:xfrm rot="10800000">
            <a:off x="323850" y="4695825"/>
            <a:ext cx="8499475" cy="8239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alibri" panose="020F0502020204030204" pitchFamily="34" charset="0"/>
              </a:defRPr>
            </a:lvl1pPr>
            <a:lvl2pPr marL="742950" indent="-285750" eaLnBrk="0" hangingPunct="0">
              <a:defRPr sz="2000">
                <a:solidFill>
                  <a:schemeClr val="tx1"/>
                </a:solidFill>
                <a:latin typeface="Calibri" panose="020F0502020204030204" pitchFamily="34" charset="0"/>
              </a:defRPr>
            </a:lvl2pPr>
            <a:lvl3pPr marL="1143000" indent="-228600" eaLnBrk="0" hangingPunct="0">
              <a:defRPr sz="2000">
                <a:solidFill>
                  <a:schemeClr val="tx1"/>
                </a:solidFill>
                <a:latin typeface="Calibri" panose="020F0502020204030204" pitchFamily="34" charset="0"/>
              </a:defRPr>
            </a:lvl3pPr>
            <a:lvl4pPr marL="1600200" indent="-228600" eaLnBrk="0" hangingPunct="0">
              <a:defRPr sz="2000">
                <a:solidFill>
                  <a:schemeClr val="tx1"/>
                </a:solidFill>
                <a:latin typeface="Calibri" panose="020F0502020204030204" pitchFamily="34" charset="0"/>
              </a:defRPr>
            </a:lvl4pPr>
            <a:lvl5pPr marL="2057400" indent="-228600" eaLnBrk="0" hangingPunct="0">
              <a:defRPr sz="2000">
                <a:solidFill>
                  <a:schemeClr val="tx1"/>
                </a:solidFill>
                <a:latin typeface="Calibri" panose="020F0502020204030204" pitchFamily="34" charset="0"/>
              </a:defRPr>
            </a:lvl5pPr>
            <a:lvl6pPr marL="2514600" indent="-228600" eaLnBrk="0" fontAlgn="base" hangingPunct="0">
              <a:spcBef>
                <a:spcPct val="0"/>
              </a:spcBef>
              <a:spcAft>
                <a:spcPct val="0"/>
              </a:spcAft>
              <a:defRPr sz="2000">
                <a:solidFill>
                  <a:schemeClr val="tx1"/>
                </a:solidFill>
                <a:latin typeface="Calibri" panose="020F0502020204030204" pitchFamily="34" charset="0"/>
              </a:defRPr>
            </a:lvl6pPr>
            <a:lvl7pPr marL="2971800" indent="-228600" eaLnBrk="0" fontAlgn="base" hangingPunct="0">
              <a:spcBef>
                <a:spcPct val="0"/>
              </a:spcBef>
              <a:spcAft>
                <a:spcPct val="0"/>
              </a:spcAft>
              <a:defRPr sz="2000">
                <a:solidFill>
                  <a:schemeClr val="tx1"/>
                </a:solidFill>
                <a:latin typeface="Calibri" panose="020F0502020204030204" pitchFamily="34" charset="0"/>
              </a:defRPr>
            </a:lvl7pPr>
            <a:lvl8pPr marL="3429000" indent="-228600" eaLnBrk="0" fontAlgn="base" hangingPunct="0">
              <a:spcBef>
                <a:spcPct val="0"/>
              </a:spcBef>
              <a:spcAft>
                <a:spcPct val="0"/>
              </a:spcAft>
              <a:defRPr sz="2000">
                <a:solidFill>
                  <a:schemeClr val="tx1"/>
                </a:solidFill>
                <a:latin typeface="Calibri" panose="020F0502020204030204" pitchFamily="34" charset="0"/>
              </a:defRPr>
            </a:lvl8pPr>
            <a:lvl9pPr marL="3886200" indent="-228600" eaLnBrk="0" fontAlgn="base" hangingPunct="0">
              <a:spcBef>
                <a:spcPct val="0"/>
              </a:spcBef>
              <a:spcAft>
                <a:spcPct val="0"/>
              </a:spcAft>
              <a:defRPr sz="2000">
                <a:solidFill>
                  <a:schemeClr val="tx1"/>
                </a:solidFill>
                <a:latin typeface="Calibri" panose="020F0502020204030204" pitchFamily="34" charset="0"/>
              </a:defRPr>
            </a:lvl9pPr>
          </a:lstStyle>
          <a:p>
            <a:pPr algn="ctr" eaLnBrk="1" fontAlgn="base" hangingPunct="1">
              <a:spcBef>
                <a:spcPct val="50000"/>
              </a:spcBef>
              <a:spcAft>
                <a:spcPct val="0"/>
              </a:spcAft>
            </a:pPr>
            <a:r>
              <a:rPr lang="en-GB" altLang="en-US" sz="4800" b="1" dirty="0" smtClean="0">
                <a:solidFill>
                  <a:srgbClr val="FFFFFF"/>
                </a:solidFill>
              </a:rPr>
              <a:t>¿</a:t>
            </a:r>
            <a:r>
              <a:rPr lang="en-GB" altLang="en-US" sz="4800" b="1" dirty="0" err="1" smtClean="0">
                <a:solidFill>
                  <a:srgbClr val="FFFFFF"/>
                </a:solidFill>
              </a:rPr>
              <a:t>Cómo</a:t>
            </a:r>
            <a:r>
              <a:rPr lang="en-GB" altLang="en-US" sz="4800" b="1" dirty="0" smtClean="0">
                <a:solidFill>
                  <a:srgbClr val="FFFFFF"/>
                </a:solidFill>
              </a:rPr>
              <a:t> </a:t>
            </a:r>
            <a:r>
              <a:rPr lang="en-GB" altLang="en-US" sz="4800" b="1" dirty="0" err="1" smtClean="0">
                <a:solidFill>
                  <a:srgbClr val="FFFFFF"/>
                </a:solidFill>
              </a:rPr>
              <a:t>fuiste</a:t>
            </a:r>
            <a:r>
              <a:rPr lang="en-GB" altLang="en-US" sz="4800" b="1" dirty="0" smtClean="0">
                <a:solidFill>
                  <a:srgbClr val="FFFFFF"/>
                </a:solidFill>
              </a:rPr>
              <a:t>?</a:t>
            </a:r>
            <a:endParaRPr lang="en-GB" altLang="en-US" sz="4800" dirty="0" smtClean="0">
              <a:solidFill>
                <a:srgbClr val="FFFFFF"/>
              </a:solidFill>
            </a:endParaRPr>
          </a:p>
        </p:txBody>
      </p:sp>
      <p:sp>
        <p:nvSpPr>
          <p:cNvPr id="4103" name="Text Box 9"/>
          <p:cNvSpPr txBox="1">
            <a:spLocks noChangeArrowheads="1"/>
          </p:cNvSpPr>
          <p:nvPr/>
        </p:nvSpPr>
        <p:spPr bwMode="auto">
          <a:xfrm>
            <a:off x="323850" y="5629275"/>
            <a:ext cx="8497888" cy="823913"/>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alibri" panose="020F0502020204030204" pitchFamily="34" charset="0"/>
              </a:defRPr>
            </a:lvl1pPr>
            <a:lvl2pPr marL="742950" indent="-285750" eaLnBrk="0" hangingPunct="0">
              <a:defRPr sz="2000">
                <a:solidFill>
                  <a:schemeClr val="tx1"/>
                </a:solidFill>
                <a:latin typeface="Calibri" panose="020F0502020204030204" pitchFamily="34" charset="0"/>
              </a:defRPr>
            </a:lvl2pPr>
            <a:lvl3pPr marL="1143000" indent="-228600" eaLnBrk="0" hangingPunct="0">
              <a:defRPr sz="2000">
                <a:solidFill>
                  <a:schemeClr val="tx1"/>
                </a:solidFill>
                <a:latin typeface="Calibri" panose="020F0502020204030204" pitchFamily="34" charset="0"/>
              </a:defRPr>
            </a:lvl3pPr>
            <a:lvl4pPr marL="1600200" indent="-228600" eaLnBrk="0" hangingPunct="0">
              <a:defRPr sz="2000">
                <a:solidFill>
                  <a:schemeClr val="tx1"/>
                </a:solidFill>
                <a:latin typeface="Calibri" panose="020F0502020204030204" pitchFamily="34" charset="0"/>
              </a:defRPr>
            </a:lvl4pPr>
            <a:lvl5pPr marL="2057400" indent="-228600" eaLnBrk="0" hangingPunct="0">
              <a:defRPr sz="2000">
                <a:solidFill>
                  <a:schemeClr val="tx1"/>
                </a:solidFill>
                <a:latin typeface="Calibri" panose="020F0502020204030204" pitchFamily="34" charset="0"/>
              </a:defRPr>
            </a:lvl5pPr>
            <a:lvl6pPr marL="2514600" indent="-228600" eaLnBrk="0" fontAlgn="base" hangingPunct="0">
              <a:spcBef>
                <a:spcPct val="0"/>
              </a:spcBef>
              <a:spcAft>
                <a:spcPct val="0"/>
              </a:spcAft>
              <a:defRPr sz="2000">
                <a:solidFill>
                  <a:schemeClr val="tx1"/>
                </a:solidFill>
                <a:latin typeface="Calibri" panose="020F0502020204030204" pitchFamily="34" charset="0"/>
              </a:defRPr>
            </a:lvl6pPr>
            <a:lvl7pPr marL="2971800" indent="-228600" eaLnBrk="0" fontAlgn="base" hangingPunct="0">
              <a:spcBef>
                <a:spcPct val="0"/>
              </a:spcBef>
              <a:spcAft>
                <a:spcPct val="0"/>
              </a:spcAft>
              <a:defRPr sz="2000">
                <a:solidFill>
                  <a:schemeClr val="tx1"/>
                </a:solidFill>
                <a:latin typeface="Calibri" panose="020F0502020204030204" pitchFamily="34" charset="0"/>
              </a:defRPr>
            </a:lvl7pPr>
            <a:lvl8pPr marL="3429000" indent="-228600" eaLnBrk="0" fontAlgn="base" hangingPunct="0">
              <a:spcBef>
                <a:spcPct val="0"/>
              </a:spcBef>
              <a:spcAft>
                <a:spcPct val="0"/>
              </a:spcAft>
              <a:defRPr sz="2000">
                <a:solidFill>
                  <a:schemeClr val="tx1"/>
                </a:solidFill>
                <a:latin typeface="Calibri" panose="020F0502020204030204" pitchFamily="34" charset="0"/>
              </a:defRPr>
            </a:lvl8pPr>
            <a:lvl9pPr marL="3886200" indent="-228600" eaLnBrk="0" fontAlgn="base" hangingPunct="0">
              <a:spcBef>
                <a:spcPct val="0"/>
              </a:spcBef>
              <a:spcAft>
                <a:spcPct val="0"/>
              </a:spcAft>
              <a:defRPr sz="2000">
                <a:solidFill>
                  <a:schemeClr val="tx1"/>
                </a:solidFill>
                <a:latin typeface="Calibri" panose="020F0502020204030204" pitchFamily="34" charset="0"/>
              </a:defRPr>
            </a:lvl9pPr>
          </a:lstStyle>
          <a:p>
            <a:pPr algn="ctr" eaLnBrk="1" fontAlgn="base" hangingPunct="1">
              <a:spcBef>
                <a:spcPct val="50000"/>
              </a:spcBef>
              <a:spcAft>
                <a:spcPct val="0"/>
              </a:spcAft>
            </a:pPr>
            <a:r>
              <a:rPr lang="en-GB" altLang="en-US" sz="4800" b="1" dirty="0" err="1" smtClean="0">
                <a:solidFill>
                  <a:srgbClr val="FFFFFF"/>
                </a:solidFill>
              </a:rPr>
              <a:t>Fui</a:t>
            </a:r>
            <a:r>
              <a:rPr lang="en-GB" altLang="en-US" sz="4800" b="1" dirty="0" smtClean="0">
                <a:solidFill>
                  <a:srgbClr val="FFFFFF"/>
                </a:solidFill>
              </a:rPr>
              <a:t> ……………..</a:t>
            </a:r>
            <a:endParaRPr lang="en-GB" altLang="en-US" sz="4800" dirty="0" smtClean="0">
              <a:solidFill>
                <a:srgbClr val="FFFFFF"/>
              </a:solidFill>
            </a:endParaRPr>
          </a:p>
        </p:txBody>
      </p:sp>
    </p:spTree>
    <p:extLst>
      <p:ext uri="{BB962C8B-B14F-4D97-AF65-F5344CB8AC3E}">
        <p14:creationId xmlns:p14="http://schemas.microsoft.com/office/powerpoint/2010/main" val="15296351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 action="ppaction://noaction">
              <a:snd r:embed="rId2" name="domingo.wav"/>
            </a:hlinkClick>
          </p:cNvPr>
          <p:cNvSpPr txBox="1"/>
          <p:nvPr/>
        </p:nvSpPr>
        <p:spPr>
          <a:xfrm>
            <a:off x="323528" y="260648"/>
            <a:ext cx="8424936" cy="769441"/>
          </a:xfrm>
          <a:prstGeom prst="rect">
            <a:avLst/>
          </a:prstGeom>
          <a:solidFill>
            <a:srgbClr val="7030A0"/>
          </a:solidFill>
          <a:scene3d>
            <a:camera prst="orthographicFront">
              <a:rot lat="0" lon="10800000" rev="0"/>
            </a:camera>
            <a:lightRig rig="threePt" dir="t"/>
          </a:scene3d>
          <a:sp3d/>
        </p:spPr>
        <p:txBody>
          <a:bodyPr wrap="square" rtlCol="0">
            <a:spAutoFit/>
          </a:bodyPr>
          <a:lstStyle/>
          <a:p>
            <a:r>
              <a:rPr lang="en-GB" sz="4400" dirty="0" smtClean="0">
                <a:solidFill>
                  <a:srgbClr val="FFC000"/>
                </a:solidFill>
              </a:rPr>
              <a:t>Lo </a:t>
            </a:r>
            <a:r>
              <a:rPr lang="en-GB" sz="4400" dirty="0" err="1" smtClean="0">
                <a:solidFill>
                  <a:srgbClr val="FFC000"/>
                </a:solidFill>
              </a:rPr>
              <a:t>pasé</a:t>
            </a:r>
            <a:r>
              <a:rPr lang="en-GB" sz="4400" dirty="0" smtClean="0">
                <a:solidFill>
                  <a:srgbClr val="FFC000"/>
                </a:solidFill>
              </a:rPr>
              <a:t> </a:t>
            </a:r>
            <a:r>
              <a:rPr lang="en-GB" sz="4400" dirty="0" err="1" smtClean="0">
                <a:solidFill>
                  <a:srgbClr val="FFC000"/>
                </a:solidFill>
              </a:rPr>
              <a:t>bomba</a:t>
            </a:r>
            <a:r>
              <a:rPr lang="en-GB" sz="4400" dirty="0" smtClean="0">
                <a:solidFill>
                  <a:srgbClr val="FFC000"/>
                </a:solidFill>
              </a:rPr>
              <a:t>…</a:t>
            </a:r>
            <a:endParaRPr lang="en-GB" dirty="0">
              <a:solidFill>
                <a:srgbClr val="FFC000"/>
              </a:solidFill>
            </a:endParaRPr>
          </a:p>
        </p:txBody>
      </p:sp>
      <p:sp>
        <p:nvSpPr>
          <p:cNvPr id="3" name="TextBox 2">
            <a:hlinkClick r:id="" action="ppaction://noaction">
              <a:snd r:embed="rId2" name="domingo.wav"/>
            </a:hlinkClick>
          </p:cNvPr>
          <p:cNvSpPr txBox="1"/>
          <p:nvPr/>
        </p:nvSpPr>
        <p:spPr>
          <a:xfrm>
            <a:off x="323528" y="2060848"/>
            <a:ext cx="8424936" cy="769441"/>
          </a:xfrm>
          <a:prstGeom prst="rect">
            <a:avLst/>
          </a:prstGeom>
          <a:solidFill>
            <a:srgbClr val="7030A0"/>
          </a:solidFill>
          <a:scene3d>
            <a:camera prst="orthographicFront">
              <a:rot lat="0" lon="10800000" rev="0"/>
            </a:camera>
            <a:lightRig rig="threePt" dir="t"/>
          </a:scene3d>
          <a:sp3d/>
        </p:spPr>
        <p:txBody>
          <a:bodyPr wrap="square" rtlCol="0">
            <a:spAutoFit/>
          </a:bodyPr>
          <a:lstStyle/>
          <a:p>
            <a:r>
              <a:rPr lang="en-GB" sz="4400" dirty="0" smtClean="0">
                <a:solidFill>
                  <a:srgbClr val="FFC000"/>
                </a:solidFill>
              </a:rPr>
              <a:t>Lo que </a:t>
            </a:r>
            <a:r>
              <a:rPr lang="en-GB" sz="4400" dirty="0" err="1" smtClean="0">
                <a:solidFill>
                  <a:srgbClr val="FFC000"/>
                </a:solidFill>
              </a:rPr>
              <a:t>más</a:t>
            </a:r>
            <a:r>
              <a:rPr lang="en-GB" sz="4400" dirty="0" smtClean="0">
                <a:solidFill>
                  <a:srgbClr val="FFC000"/>
                </a:solidFill>
              </a:rPr>
              <a:t> me gusto </a:t>
            </a:r>
            <a:r>
              <a:rPr lang="en-GB" sz="4400" dirty="0" err="1" smtClean="0">
                <a:solidFill>
                  <a:srgbClr val="FFC000"/>
                </a:solidFill>
              </a:rPr>
              <a:t>fue</a:t>
            </a:r>
            <a:r>
              <a:rPr lang="en-GB" sz="4400" dirty="0" smtClean="0">
                <a:solidFill>
                  <a:srgbClr val="FFC000"/>
                </a:solidFill>
              </a:rPr>
              <a:t>…</a:t>
            </a:r>
            <a:endParaRPr lang="en-GB" dirty="0">
              <a:solidFill>
                <a:srgbClr val="FFC000"/>
              </a:solidFill>
            </a:endParaRPr>
          </a:p>
        </p:txBody>
      </p:sp>
      <p:sp>
        <p:nvSpPr>
          <p:cNvPr id="4" name="TextBox 3">
            <a:hlinkClick r:id="" action="ppaction://noaction">
              <a:snd r:embed="rId2" name="domingo.wav"/>
            </a:hlinkClick>
          </p:cNvPr>
          <p:cNvSpPr txBox="1"/>
          <p:nvPr/>
        </p:nvSpPr>
        <p:spPr>
          <a:xfrm>
            <a:off x="333038" y="3573016"/>
            <a:ext cx="8424936" cy="707886"/>
          </a:xfrm>
          <a:prstGeom prst="rect">
            <a:avLst/>
          </a:prstGeom>
          <a:solidFill>
            <a:srgbClr val="7030A0"/>
          </a:solidFill>
          <a:scene3d>
            <a:camera prst="orthographicFront">
              <a:rot lat="0" lon="10800000" rev="0"/>
            </a:camera>
            <a:lightRig rig="threePt" dir="t"/>
          </a:scene3d>
          <a:sp3d/>
        </p:spPr>
        <p:txBody>
          <a:bodyPr wrap="square" rtlCol="0">
            <a:spAutoFit/>
          </a:bodyPr>
          <a:lstStyle/>
          <a:p>
            <a:r>
              <a:rPr lang="en-GB" sz="4000" dirty="0" smtClean="0">
                <a:solidFill>
                  <a:srgbClr val="FFC000"/>
                </a:solidFill>
              </a:rPr>
              <a:t>Sin embargo, un </a:t>
            </a:r>
            <a:r>
              <a:rPr lang="en-GB" sz="4000" dirty="0" err="1" smtClean="0">
                <a:solidFill>
                  <a:srgbClr val="FFC000"/>
                </a:solidFill>
              </a:rPr>
              <a:t>inconveniente</a:t>
            </a:r>
            <a:r>
              <a:rPr lang="en-GB" sz="4000" dirty="0" smtClean="0">
                <a:solidFill>
                  <a:srgbClr val="FFC000"/>
                </a:solidFill>
              </a:rPr>
              <a:t> </a:t>
            </a:r>
            <a:r>
              <a:rPr lang="en-GB" sz="4000" dirty="0" err="1" smtClean="0">
                <a:solidFill>
                  <a:srgbClr val="FFC000"/>
                </a:solidFill>
              </a:rPr>
              <a:t>fue</a:t>
            </a:r>
            <a:r>
              <a:rPr lang="en-GB" sz="4000" dirty="0" smtClean="0">
                <a:solidFill>
                  <a:srgbClr val="FFC000"/>
                </a:solidFill>
              </a:rPr>
              <a:t>…</a:t>
            </a:r>
            <a:endParaRPr lang="en-GB" sz="1600" dirty="0">
              <a:solidFill>
                <a:srgbClr val="FFC000"/>
              </a:solidFill>
            </a:endParaRPr>
          </a:p>
        </p:txBody>
      </p:sp>
      <p:sp>
        <p:nvSpPr>
          <p:cNvPr id="5" name="TextBox 4">
            <a:hlinkClick r:id="" action="ppaction://noaction">
              <a:snd r:embed="rId2" name="domingo.wav"/>
            </a:hlinkClick>
          </p:cNvPr>
          <p:cNvSpPr txBox="1"/>
          <p:nvPr/>
        </p:nvSpPr>
        <p:spPr>
          <a:xfrm>
            <a:off x="333038" y="4988788"/>
            <a:ext cx="8424936" cy="769441"/>
          </a:xfrm>
          <a:prstGeom prst="rect">
            <a:avLst/>
          </a:prstGeom>
          <a:solidFill>
            <a:srgbClr val="7030A0"/>
          </a:solidFill>
          <a:scene3d>
            <a:camera prst="orthographicFront">
              <a:rot lat="0" lon="10800000" rev="0"/>
            </a:camera>
            <a:lightRig rig="threePt" dir="t"/>
          </a:scene3d>
          <a:sp3d/>
        </p:spPr>
        <p:txBody>
          <a:bodyPr wrap="square" rtlCol="0" anchor="ctr">
            <a:spAutoFit/>
          </a:bodyPr>
          <a:lstStyle/>
          <a:p>
            <a:r>
              <a:rPr lang="en-GB" sz="3200" dirty="0" smtClean="0">
                <a:solidFill>
                  <a:srgbClr val="FFC000"/>
                </a:solidFill>
              </a:rPr>
              <a:t>Al fin y al </a:t>
            </a:r>
            <a:r>
              <a:rPr lang="en-GB" sz="3200" dirty="0" err="1" smtClean="0">
                <a:solidFill>
                  <a:srgbClr val="FFC000"/>
                </a:solidFill>
              </a:rPr>
              <a:t>cabo</a:t>
            </a:r>
            <a:r>
              <a:rPr lang="en-GB" sz="3200" dirty="0" smtClean="0">
                <a:solidFill>
                  <a:srgbClr val="FFC000"/>
                </a:solidFill>
              </a:rPr>
              <a:t> </a:t>
            </a:r>
            <a:r>
              <a:rPr lang="en-GB" sz="3200" dirty="0" err="1" smtClean="0">
                <a:solidFill>
                  <a:srgbClr val="FFC000"/>
                </a:solidFill>
              </a:rPr>
              <a:t>fue</a:t>
            </a:r>
            <a:r>
              <a:rPr lang="en-GB" sz="3200" dirty="0" smtClean="0">
                <a:solidFill>
                  <a:srgbClr val="FFC000"/>
                </a:solidFill>
              </a:rPr>
              <a:t> </a:t>
            </a:r>
            <a:r>
              <a:rPr lang="en-GB" sz="3200" dirty="0" err="1" smtClean="0">
                <a:solidFill>
                  <a:srgbClr val="FFC000"/>
                </a:solidFill>
              </a:rPr>
              <a:t>una</a:t>
            </a:r>
            <a:r>
              <a:rPr lang="en-GB" sz="3200" dirty="0" smtClean="0">
                <a:solidFill>
                  <a:srgbClr val="FFC000"/>
                </a:solidFill>
              </a:rPr>
              <a:t> </a:t>
            </a:r>
            <a:r>
              <a:rPr lang="en-GB" sz="3200" dirty="0" err="1" smtClean="0">
                <a:solidFill>
                  <a:srgbClr val="FFC000"/>
                </a:solidFill>
              </a:rPr>
              <a:t>experiencia</a:t>
            </a:r>
            <a:r>
              <a:rPr lang="en-GB" sz="3200" dirty="0" smtClean="0">
                <a:solidFill>
                  <a:srgbClr val="FFC000"/>
                </a:solidFill>
              </a:rPr>
              <a:t> </a:t>
            </a:r>
            <a:r>
              <a:rPr lang="en-GB" sz="3200" dirty="0" err="1" smtClean="0">
                <a:solidFill>
                  <a:srgbClr val="FFC000"/>
                </a:solidFill>
              </a:rPr>
              <a:t>inolvidable</a:t>
            </a:r>
            <a:r>
              <a:rPr lang="en-GB" sz="3200" dirty="0" smtClean="0">
                <a:solidFill>
                  <a:srgbClr val="FFC000"/>
                </a:solidFill>
              </a:rPr>
              <a:t>.</a:t>
            </a:r>
          </a:p>
          <a:p>
            <a:endParaRPr lang="en-GB" sz="1200" dirty="0">
              <a:solidFill>
                <a:srgbClr val="FFC000"/>
              </a:solidFill>
            </a:endParaRPr>
          </a:p>
        </p:txBody>
      </p:sp>
      <p:sp>
        <p:nvSpPr>
          <p:cNvPr id="6" name="TextBox 5">
            <a:hlinkClick r:id="" action="ppaction://noaction">
              <a:snd r:embed="rId2" name="domingo.wav"/>
            </a:hlinkClick>
          </p:cNvPr>
          <p:cNvSpPr txBox="1"/>
          <p:nvPr/>
        </p:nvSpPr>
        <p:spPr>
          <a:xfrm>
            <a:off x="333038" y="1005826"/>
            <a:ext cx="8424936" cy="769441"/>
          </a:xfrm>
          <a:prstGeom prst="rect">
            <a:avLst/>
          </a:prstGeom>
          <a:solidFill>
            <a:srgbClr val="00B050"/>
          </a:solidFill>
        </p:spPr>
        <p:txBody>
          <a:bodyPr wrap="square" rtlCol="0">
            <a:spAutoFit/>
          </a:bodyPr>
          <a:lstStyle/>
          <a:p>
            <a:r>
              <a:rPr lang="en-GB" sz="4400" b="1" dirty="0" smtClean="0">
                <a:solidFill>
                  <a:prstClr val="black"/>
                </a:solidFill>
              </a:rPr>
              <a:t>Lo </a:t>
            </a:r>
            <a:r>
              <a:rPr lang="en-GB" sz="4400" b="1" dirty="0" err="1" smtClean="0">
                <a:solidFill>
                  <a:prstClr val="black"/>
                </a:solidFill>
              </a:rPr>
              <a:t>pasé</a:t>
            </a:r>
            <a:r>
              <a:rPr lang="en-GB" sz="4400" b="1" dirty="0" smtClean="0">
                <a:solidFill>
                  <a:prstClr val="black"/>
                </a:solidFill>
              </a:rPr>
              <a:t> </a:t>
            </a:r>
            <a:r>
              <a:rPr lang="en-GB" sz="4400" b="1" dirty="0" err="1" smtClean="0">
                <a:solidFill>
                  <a:prstClr val="black"/>
                </a:solidFill>
              </a:rPr>
              <a:t>bomba</a:t>
            </a:r>
            <a:r>
              <a:rPr lang="en-GB" sz="4400" b="1" dirty="0" smtClean="0">
                <a:solidFill>
                  <a:prstClr val="black"/>
                </a:solidFill>
              </a:rPr>
              <a:t>…</a:t>
            </a:r>
            <a:endParaRPr lang="en-GB" b="1" dirty="0">
              <a:solidFill>
                <a:prstClr val="black"/>
              </a:solidFill>
            </a:endParaRPr>
          </a:p>
        </p:txBody>
      </p:sp>
      <p:sp>
        <p:nvSpPr>
          <p:cNvPr id="7" name="TextBox 6">
            <a:hlinkClick r:id="" action="ppaction://noaction">
              <a:snd r:embed="rId2" name="domingo.wav"/>
            </a:hlinkClick>
          </p:cNvPr>
          <p:cNvSpPr txBox="1"/>
          <p:nvPr/>
        </p:nvSpPr>
        <p:spPr>
          <a:xfrm>
            <a:off x="333038" y="2830289"/>
            <a:ext cx="8424936" cy="769441"/>
          </a:xfrm>
          <a:prstGeom prst="rect">
            <a:avLst/>
          </a:prstGeom>
          <a:solidFill>
            <a:srgbClr val="00B050"/>
          </a:solidFill>
        </p:spPr>
        <p:txBody>
          <a:bodyPr wrap="square" rtlCol="0">
            <a:spAutoFit/>
          </a:bodyPr>
          <a:lstStyle/>
          <a:p>
            <a:r>
              <a:rPr lang="en-GB" sz="4400" b="1" dirty="0" smtClean="0">
                <a:solidFill>
                  <a:prstClr val="black"/>
                </a:solidFill>
              </a:rPr>
              <a:t>Lo que </a:t>
            </a:r>
            <a:r>
              <a:rPr lang="en-GB" sz="4400" b="1" dirty="0" err="1" smtClean="0">
                <a:solidFill>
                  <a:prstClr val="black"/>
                </a:solidFill>
              </a:rPr>
              <a:t>más</a:t>
            </a:r>
            <a:r>
              <a:rPr lang="en-GB" sz="4400" b="1" dirty="0" smtClean="0">
                <a:solidFill>
                  <a:prstClr val="black"/>
                </a:solidFill>
              </a:rPr>
              <a:t> me </a:t>
            </a:r>
            <a:r>
              <a:rPr lang="en-GB" sz="4400" b="1" dirty="0" err="1" smtClean="0">
                <a:solidFill>
                  <a:prstClr val="black"/>
                </a:solidFill>
              </a:rPr>
              <a:t>gustó</a:t>
            </a:r>
            <a:r>
              <a:rPr lang="en-GB" sz="4400" b="1" dirty="0" smtClean="0">
                <a:solidFill>
                  <a:prstClr val="black"/>
                </a:solidFill>
              </a:rPr>
              <a:t> </a:t>
            </a:r>
            <a:r>
              <a:rPr lang="en-GB" sz="4400" b="1" dirty="0" err="1" smtClean="0">
                <a:solidFill>
                  <a:prstClr val="black"/>
                </a:solidFill>
              </a:rPr>
              <a:t>fue</a:t>
            </a:r>
            <a:r>
              <a:rPr lang="en-GB" sz="4400" b="1" dirty="0" smtClean="0">
                <a:solidFill>
                  <a:prstClr val="black"/>
                </a:solidFill>
              </a:rPr>
              <a:t>…</a:t>
            </a:r>
            <a:endParaRPr lang="en-GB" b="1" dirty="0">
              <a:solidFill>
                <a:prstClr val="black"/>
              </a:solidFill>
            </a:endParaRPr>
          </a:p>
        </p:txBody>
      </p:sp>
      <p:sp>
        <p:nvSpPr>
          <p:cNvPr id="8" name="TextBox 7">
            <a:hlinkClick r:id="" action="ppaction://noaction">
              <a:snd r:embed="rId2" name="domingo.wav"/>
            </a:hlinkClick>
          </p:cNvPr>
          <p:cNvSpPr txBox="1"/>
          <p:nvPr/>
        </p:nvSpPr>
        <p:spPr>
          <a:xfrm>
            <a:off x="333038" y="4280902"/>
            <a:ext cx="8424936" cy="707886"/>
          </a:xfrm>
          <a:prstGeom prst="rect">
            <a:avLst/>
          </a:prstGeom>
          <a:solidFill>
            <a:srgbClr val="00B050"/>
          </a:solidFill>
        </p:spPr>
        <p:txBody>
          <a:bodyPr wrap="square" rtlCol="0">
            <a:spAutoFit/>
          </a:bodyPr>
          <a:lstStyle/>
          <a:p>
            <a:r>
              <a:rPr lang="en-GB" sz="4000" b="1" dirty="0" smtClean="0">
                <a:solidFill>
                  <a:prstClr val="black"/>
                </a:solidFill>
              </a:rPr>
              <a:t>Sin embargo, un </a:t>
            </a:r>
            <a:r>
              <a:rPr lang="en-GB" sz="4000" b="1" dirty="0" err="1" smtClean="0">
                <a:solidFill>
                  <a:prstClr val="black"/>
                </a:solidFill>
              </a:rPr>
              <a:t>inconveniente</a:t>
            </a:r>
            <a:r>
              <a:rPr lang="en-GB" sz="4000" b="1" dirty="0" smtClean="0">
                <a:solidFill>
                  <a:prstClr val="black"/>
                </a:solidFill>
              </a:rPr>
              <a:t> </a:t>
            </a:r>
            <a:r>
              <a:rPr lang="en-GB" sz="4000" b="1" dirty="0" err="1" smtClean="0">
                <a:solidFill>
                  <a:prstClr val="black"/>
                </a:solidFill>
              </a:rPr>
              <a:t>fue</a:t>
            </a:r>
            <a:r>
              <a:rPr lang="en-GB" sz="4000" b="1" dirty="0" smtClean="0">
                <a:solidFill>
                  <a:prstClr val="black"/>
                </a:solidFill>
              </a:rPr>
              <a:t>…</a:t>
            </a:r>
            <a:endParaRPr lang="en-GB" sz="1600" b="1" dirty="0">
              <a:solidFill>
                <a:prstClr val="black"/>
              </a:solidFill>
            </a:endParaRPr>
          </a:p>
        </p:txBody>
      </p:sp>
      <p:sp>
        <p:nvSpPr>
          <p:cNvPr id="9" name="TextBox 8">
            <a:hlinkClick r:id="" action="ppaction://noaction">
              <a:snd r:embed="rId2" name="domingo.wav"/>
            </a:hlinkClick>
          </p:cNvPr>
          <p:cNvSpPr txBox="1"/>
          <p:nvPr/>
        </p:nvSpPr>
        <p:spPr>
          <a:xfrm>
            <a:off x="333038" y="5758229"/>
            <a:ext cx="8424936" cy="584775"/>
          </a:xfrm>
          <a:prstGeom prst="rect">
            <a:avLst/>
          </a:prstGeom>
          <a:solidFill>
            <a:srgbClr val="00B050"/>
          </a:solidFill>
        </p:spPr>
        <p:txBody>
          <a:bodyPr wrap="square" rtlCol="0">
            <a:spAutoFit/>
          </a:bodyPr>
          <a:lstStyle/>
          <a:p>
            <a:r>
              <a:rPr lang="en-GB" sz="3200" b="1" dirty="0" smtClean="0">
                <a:solidFill>
                  <a:prstClr val="black"/>
                </a:solidFill>
              </a:rPr>
              <a:t>Al fin y al </a:t>
            </a:r>
            <a:r>
              <a:rPr lang="en-GB" sz="3200" b="1" dirty="0" err="1" smtClean="0">
                <a:solidFill>
                  <a:prstClr val="black"/>
                </a:solidFill>
              </a:rPr>
              <a:t>cabo</a:t>
            </a:r>
            <a:r>
              <a:rPr lang="en-GB" sz="3200" b="1" dirty="0" smtClean="0">
                <a:solidFill>
                  <a:prstClr val="black"/>
                </a:solidFill>
              </a:rPr>
              <a:t> </a:t>
            </a:r>
            <a:r>
              <a:rPr lang="en-GB" sz="3200" b="1" dirty="0" err="1" smtClean="0">
                <a:solidFill>
                  <a:prstClr val="black"/>
                </a:solidFill>
              </a:rPr>
              <a:t>fue</a:t>
            </a:r>
            <a:r>
              <a:rPr lang="en-GB" sz="3200" b="1" dirty="0" smtClean="0">
                <a:solidFill>
                  <a:prstClr val="black"/>
                </a:solidFill>
              </a:rPr>
              <a:t> </a:t>
            </a:r>
            <a:r>
              <a:rPr lang="en-GB" sz="3200" b="1" dirty="0" err="1" smtClean="0">
                <a:solidFill>
                  <a:prstClr val="black"/>
                </a:solidFill>
              </a:rPr>
              <a:t>una</a:t>
            </a:r>
            <a:r>
              <a:rPr lang="en-GB" sz="3200" b="1" dirty="0" smtClean="0">
                <a:solidFill>
                  <a:prstClr val="black"/>
                </a:solidFill>
              </a:rPr>
              <a:t> </a:t>
            </a:r>
            <a:r>
              <a:rPr lang="en-GB" sz="3200" b="1" dirty="0" err="1" smtClean="0">
                <a:solidFill>
                  <a:prstClr val="black"/>
                </a:solidFill>
              </a:rPr>
              <a:t>experiencia</a:t>
            </a:r>
            <a:r>
              <a:rPr lang="en-GB" sz="3200" b="1" dirty="0" smtClean="0">
                <a:solidFill>
                  <a:prstClr val="black"/>
                </a:solidFill>
              </a:rPr>
              <a:t> </a:t>
            </a:r>
            <a:r>
              <a:rPr lang="en-GB" sz="3200" b="1" dirty="0" err="1" smtClean="0">
                <a:solidFill>
                  <a:prstClr val="black"/>
                </a:solidFill>
              </a:rPr>
              <a:t>inolvidable</a:t>
            </a:r>
            <a:r>
              <a:rPr lang="en-GB" sz="3200" b="1" dirty="0" smtClean="0">
                <a:solidFill>
                  <a:prstClr val="black"/>
                </a:solidFill>
              </a:rPr>
              <a:t>.</a:t>
            </a:r>
            <a:endParaRPr lang="en-GB" sz="1200" b="1" dirty="0">
              <a:solidFill>
                <a:prstClr val="black"/>
              </a:solidFill>
            </a:endParaRPr>
          </a:p>
        </p:txBody>
      </p:sp>
    </p:spTree>
    <p:extLst>
      <p:ext uri="{BB962C8B-B14F-4D97-AF65-F5344CB8AC3E}">
        <p14:creationId xmlns:p14="http://schemas.microsoft.com/office/powerpoint/2010/main" val="145801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88640"/>
            <a:ext cx="8640960" cy="646331"/>
          </a:xfrm>
          <a:prstGeom prst="rect">
            <a:avLst/>
          </a:prstGeom>
          <a:solidFill>
            <a:schemeClr val="tx1">
              <a:lumMod val="85000"/>
              <a:lumOff val="15000"/>
            </a:schemeClr>
          </a:solidFill>
        </p:spPr>
        <p:txBody>
          <a:bodyPr wrap="square" rtlCol="0">
            <a:spAutoFit/>
          </a:bodyPr>
          <a:lstStyle/>
          <a:p>
            <a:pPr algn="ctr"/>
            <a:r>
              <a:rPr lang="en-GB" sz="3600" b="1" dirty="0" smtClean="0">
                <a:solidFill>
                  <a:srgbClr val="FFFFCC"/>
                </a:solidFill>
              </a:rPr>
              <a:t>¿</a:t>
            </a:r>
            <a:r>
              <a:rPr lang="en-GB" sz="3600" b="1" dirty="0" err="1" smtClean="0">
                <a:solidFill>
                  <a:srgbClr val="FFFFCC"/>
                </a:solidFill>
              </a:rPr>
              <a:t>Cómo</a:t>
            </a:r>
            <a:r>
              <a:rPr lang="en-GB" sz="3600" b="1" dirty="0" smtClean="0">
                <a:solidFill>
                  <a:srgbClr val="FFFFCC"/>
                </a:solidFill>
              </a:rPr>
              <a:t> </a:t>
            </a:r>
            <a:r>
              <a:rPr lang="en-GB" sz="3600" b="1" dirty="0" err="1" smtClean="0">
                <a:solidFill>
                  <a:srgbClr val="FFFFCC"/>
                </a:solidFill>
              </a:rPr>
              <a:t>mandar</a:t>
            </a:r>
            <a:r>
              <a:rPr lang="en-GB" sz="3600" b="1" dirty="0" smtClean="0">
                <a:solidFill>
                  <a:srgbClr val="FFFFCC"/>
                </a:solidFill>
              </a:rPr>
              <a:t> un SMS en </a:t>
            </a:r>
            <a:r>
              <a:rPr lang="en-GB" sz="3600" b="1" dirty="0" err="1" smtClean="0">
                <a:solidFill>
                  <a:srgbClr val="FFFFCC"/>
                </a:solidFill>
              </a:rPr>
              <a:t>español</a:t>
            </a:r>
            <a:r>
              <a:rPr lang="en-GB" sz="3600" b="1" dirty="0" smtClean="0">
                <a:solidFill>
                  <a:srgbClr val="FFFFCC"/>
                </a:solidFill>
              </a:rPr>
              <a:t>?</a:t>
            </a:r>
            <a:endParaRPr lang="en-GB" sz="3600" b="1" dirty="0">
              <a:solidFill>
                <a:srgbClr val="FFFFCC"/>
              </a:solidFill>
            </a:endParaRPr>
          </a:p>
        </p:txBody>
      </p:sp>
      <p:sp>
        <p:nvSpPr>
          <p:cNvPr id="3" name="Oval 2"/>
          <p:cNvSpPr/>
          <p:nvPr/>
        </p:nvSpPr>
        <p:spPr>
          <a:xfrm>
            <a:off x="539552" y="1412776"/>
            <a:ext cx="1800200" cy="1008112"/>
          </a:xfrm>
          <a:prstGeom prst="ellipse">
            <a:avLst/>
          </a:prstGeom>
          <a:solidFill>
            <a:srgbClr val="00B0F0"/>
          </a:solidFill>
          <a:ln w="762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smtClean="0">
                <a:solidFill>
                  <a:prstClr val="black">
                    <a:lumMod val="85000"/>
                    <a:lumOff val="15000"/>
                  </a:prstClr>
                </a:solidFill>
              </a:rPr>
              <a:t>a2</a:t>
            </a:r>
            <a:endParaRPr lang="en-GB" sz="5400" b="1" dirty="0">
              <a:solidFill>
                <a:prstClr val="black">
                  <a:lumMod val="85000"/>
                  <a:lumOff val="15000"/>
                </a:prstClr>
              </a:solidFill>
            </a:endParaRPr>
          </a:p>
        </p:txBody>
      </p:sp>
      <p:graphicFrame>
        <p:nvGraphicFramePr>
          <p:cNvPr id="4" name="Table 3"/>
          <p:cNvGraphicFramePr>
            <a:graphicFrameLocks noGrp="1"/>
          </p:cNvGraphicFramePr>
          <p:nvPr>
            <p:extLst/>
          </p:nvPr>
        </p:nvGraphicFramePr>
        <p:xfrm>
          <a:off x="2939988" y="1308368"/>
          <a:ext cx="3120008" cy="4784928"/>
        </p:xfrm>
        <a:graphic>
          <a:graphicData uri="http://schemas.openxmlformats.org/drawingml/2006/table">
            <a:tbl>
              <a:tblPr firstRow="1" bandRow="1">
                <a:tableStyleId>{5C22544A-7EE6-4342-B048-85BDC9FD1C3A}</a:tableStyleId>
              </a:tblPr>
              <a:tblGrid>
                <a:gridCol w="3120008"/>
              </a:tblGrid>
              <a:tr h="797488">
                <a:tc>
                  <a:txBody>
                    <a:bodyPr/>
                    <a:lstStyle/>
                    <a:p>
                      <a:pPr algn="ctr"/>
                      <a:r>
                        <a:rPr lang="en-GB" sz="2800" b="1" dirty="0" smtClean="0">
                          <a:solidFill>
                            <a:srgbClr val="FFFFCC"/>
                          </a:solidFill>
                        </a:rPr>
                        <a:t>¿</a:t>
                      </a:r>
                      <a:r>
                        <a:rPr lang="en-GB" sz="2800" b="1" dirty="0" err="1" smtClean="0">
                          <a:solidFill>
                            <a:srgbClr val="FFFFCC"/>
                          </a:solidFill>
                        </a:rPr>
                        <a:t>Estás</a:t>
                      </a:r>
                      <a:r>
                        <a:rPr lang="en-GB" sz="2800" b="1" dirty="0" smtClean="0">
                          <a:solidFill>
                            <a:srgbClr val="FFFFCC"/>
                          </a:solidFill>
                        </a:rPr>
                        <a:t> </a:t>
                      </a:r>
                      <a:r>
                        <a:rPr lang="en-GB" sz="2800" b="1" dirty="0" err="1" smtClean="0">
                          <a:solidFill>
                            <a:srgbClr val="FFFFCC"/>
                          </a:solidFill>
                        </a:rPr>
                        <a:t>bien</a:t>
                      </a:r>
                      <a:r>
                        <a:rPr lang="en-GB" sz="2800" b="1" dirty="0" smtClean="0">
                          <a:solidFill>
                            <a:srgbClr val="FFFFCC"/>
                          </a:solidFill>
                        </a:rPr>
                        <a:t>?</a:t>
                      </a:r>
                      <a:endParaRPr lang="en-GB" sz="2800" b="1" dirty="0">
                        <a:solidFill>
                          <a:srgbClr val="FFFFCC"/>
                        </a:solidFill>
                      </a:endParaRPr>
                    </a:p>
                  </a:txBody>
                  <a:tcPr anchor="ctr">
                    <a:solidFill>
                      <a:schemeClr val="tx1">
                        <a:lumMod val="85000"/>
                        <a:lumOff val="15000"/>
                      </a:schemeClr>
                    </a:solidFill>
                  </a:tcPr>
                </a:tc>
              </a:tr>
              <a:tr h="797488">
                <a:tc>
                  <a:txBody>
                    <a:bodyPr/>
                    <a:lstStyle/>
                    <a:p>
                      <a:pPr algn="ctr"/>
                      <a:r>
                        <a:rPr lang="en-GB" sz="2800" b="1" dirty="0" err="1" smtClean="0">
                          <a:solidFill>
                            <a:srgbClr val="FFFFCC"/>
                          </a:solidFill>
                        </a:rPr>
                        <a:t>saludos</a:t>
                      </a:r>
                      <a:endParaRPr lang="en-GB" sz="2800" b="1" dirty="0">
                        <a:solidFill>
                          <a:srgbClr val="FFFFCC"/>
                        </a:solidFill>
                      </a:endParaRPr>
                    </a:p>
                  </a:txBody>
                  <a:tcPr anchor="ctr">
                    <a:solidFill>
                      <a:schemeClr val="tx1">
                        <a:lumMod val="85000"/>
                        <a:lumOff val="15000"/>
                      </a:schemeClr>
                    </a:solidFill>
                  </a:tcPr>
                </a:tc>
              </a:tr>
              <a:tr h="797488">
                <a:tc>
                  <a:txBody>
                    <a:bodyPr/>
                    <a:lstStyle/>
                    <a:p>
                      <a:pPr algn="ctr"/>
                      <a:r>
                        <a:rPr lang="en-GB" sz="2800" b="1" dirty="0" err="1" smtClean="0">
                          <a:solidFill>
                            <a:srgbClr val="FFFFCC"/>
                          </a:solidFill>
                        </a:rPr>
                        <a:t>adiós</a:t>
                      </a:r>
                      <a:endParaRPr lang="en-GB" sz="2800" b="1" dirty="0">
                        <a:solidFill>
                          <a:srgbClr val="FFFFCC"/>
                        </a:solidFill>
                      </a:endParaRPr>
                    </a:p>
                  </a:txBody>
                  <a:tcPr anchor="ctr">
                    <a:solidFill>
                      <a:schemeClr val="tx1">
                        <a:lumMod val="85000"/>
                        <a:lumOff val="15000"/>
                      </a:schemeClr>
                    </a:solidFill>
                  </a:tcPr>
                </a:tc>
              </a:tr>
              <a:tr h="797488">
                <a:tc>
                  <a:txBody>
                    <a:bodyPr/>
                    <a:lstStyle/>
                    <a:p>
                      <a:pPr algn="ctr"/>
                      <a:r>
                        <a:rPr lang="en-GB" sz="2800" b="1" dirty="0" smtClean="0">
                          <a:solidFill>
                            <a:srgbClr val="FFFFCC"/>
                          </a:solidFill>
                        </a:rPr>
                        <a:t>hasta </a:t>
                      </a:r>
                      <a:r>
                        <a:rPr lang="en-GB" sz="2800" b="1" dirty="0" err="1" smtClean="0">
                          <a:solidFill>
                            <a:srgbClr val="FFFFCC"/>
                          </a:solidFill>
                        </a:rPr>
                        <a:t>luego</a:t>
                      </a:r>
                      <a:endParaRPr lang="en-GB" sz="2800" b="1" dirty="0">
                        <a:solidFill>
                          <a:srgbClr val="FFFFCC"/>
                        </a:solidFill>
                      </a:endParaRPr>
                    </a:p>
                  </a:txBody>
                  <a:tcPr anchor="ctr">
                    <a:solidFill>
                      <a:schemeClr val="tx1">
                        <a:lumMod val="85000"/>
                        <a:lumOff val="15000"/>
                      </a:schemeClr>
                    </a:solidFill>
                  </a:tcPr>
                </a:tc>
              </a:tr>
              <a:tr h="797488">
                <a:tc>
                  <a:txBody>
                    <a:bodyPr/>
                    <a:lstStyle/>
                    <a:p>
                      <a:pPr algn="ctr"/>
                      <a:r>
                        <a:rPr lang="en-GB" sz="2800" b="1" dirty="0" err="1" smtClean="0">
                          <a:solidFill>
                            <a:srgbClr val="FFFFCC"/>
                          </a:solidFill>
                        </a:rPr>
                        <a:t>besos</a:t>
                      </a:r>
                      <a:endParaRPr lang="en-GB" sz="2800" b="1" dirty="0">
                        <a:solidFill>
                          <a:srgbClr val="FFFFCC"/>
                        </a:solidFill>
                      </a:endParaRPr>
                    </a:p>
                  </a:txBody>
                  <a:tcPr anchor="ctr">
                    <a:solidFill>
                      <a:schemeClr val="tx1">
                        <a:lumMod val="85000"/>
                        <a:lumOff val="15000"/>
                      </a:schemeClr>
                    </a:solidFill>
                  </a:tcPr>
                </a:tc>
              </a:tr>
              <a:tr h="797488">
                <a:tc>
                  <a:txBody>
                    <a:bodyPr/>
                    <a:lstStyle/>
                    <a:p>
                      <a:pPr algn="ctr"/>
                      <a:r>
                        <a:rPr lang="en-GB" sz="2800" b="1" dirty="0" err="1" smtClean="0">
                          <a:solidFill>
                            <a:srgbClr val="FFFFCC"/>
                          </a:solidFill>
                        </a:rPr>
                        <a:t>por</a:t>
                      </a:r>
                      <a:r>
                        <a:rPr lang="en-GB" sz="2800" b="1" dirty="0" smtClean="0">
                          <a:solidFill>
                            <a:srgbClr val="FFFFCC"/>
                          </a:solidFill>
                        </a:rPr>
                        <a:t> </a:t>
                      </a:r>
                      <a:r>
                        <a:rPr lang="en-GB" sz="2800" b="1" dirty="0" err="1" smtClean="0">
                          <a:solidFill>
                            <a:srgbClr val="FFFFCC"/>
                          </a:solidFill>
                        </a:rPr>
                        <a:t>favor</a:t>
                      </a:r>
                      <a:endParaRPr lang="en-GB" sz="2800" b="1" dirty="0">
                        <a:solidFill>
                          <a:srgbClr val="FFFFCC"/>
                        </a:solidFill>
                      </a:endParaRPr>
                    </a:p>
                  </a:txBody>
                  <a:tcPr anchor="ctr">
                    <a:solidFill>
                      <a:schemeClr val="tx1">
                        <a:lumMod val="85000"/>
                        <a:lumOff val="15000"/>
                      </a:schemeClr>
                    </a:solidFill>
                  </a:tcPr>
                </a:tc>
              </a:tr>
            </a:tbl>
          </a:graphicData>
        </a:graphic>
      </p:graphicFrame>
      <p:sp>
        <p:nvSpPr>
          <p:cNvPr id="5" name="Oval 4"/>
          <p:cNvSpPr/>
          <p:nvPr/>
        </p:nvSpPr>
        <p:spPr>
          <a:xfrm>
            <a:off x="6660232" y="1412776"/>
            <a:ext cx="1800200" cy="1008112"/>
          </a:xfrm>
          <a:prstGeom prst="ellipse">
            <a:avLst/>
          </a:prstGeom>
          <a:solidFill>
            <a:srgbClr val="00B0F0"/>
          </a:solidFill>
          <a:ln w="762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smtClean="0">
                <a:solidFill>
                  <a:prstClr val="black">
                    <a:lumMod val="85000"/>
                    <a:lumOff val="15000"/>
                  </a:prstClr>
                </a:solidFill>
              </a:rPr>
              <a:t>hl</a:t>
            </a:r>
            <a:endParaRPr lang="en-GB" sz="5400" b="1" dirty="0">
              <a:solidFill>
                <a:prstClr val="black">
                  <a:lumMod val="85000"/>
                  <a:lumOff val="15000"/>
                </a:prstClr>
              </a:solidFill>
            </a:endParaRPr>
          </a:p>
        </p:txBody>
      </p:sp>
      <p:sp>
        <p:nvSpPr>
          <p:cNvPr id="6" name="Oval 5"/>
          <p:cNvSpPr/>
          <p:nvPr/>
        </p:nvSpPr>
        <p:spPr>
          <a:xfrm>
            <a:off x="324704" y="3080088"/>
            <a:ext cx="1800200" cy="1008112"/>
          </a:xfrm>
          <a:prstGeom prst="ellipse">
            <a:avLst/>
          </a:prstGeom>
          <a:solidFill>
            <a:srgbClr val="00B0F0"/>
          </a:solidFill>
          <a:ln w="762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err="1" smtClean="0">
                <a:solidFill>
                  <a:prstClr val="black">
                    <a:lumMod val="85000"/>
                    <a:lumOff val="15000"/>
                  </a:prstClr>
                </a:solidFill>
              </a:rPr>
              <a:t>xfa</a:t>
            </a:r>
            <a:endParaRPr lang="en-GB" sz="5400" b="1" dirty="0">
              <a:solidFill>
                <a:prstClr val="black">
                  <a:lumMod val="85000"/>
                  <a:lumOff val="15000"/>
                </a:prstClr>
              </a:solidFill>
            </a:endParaRPr>
          </a:p>
        </p:txBody>
      </p:sp>
      <p:sp>
        <p:nvSpPr>
          <p:cNvPr id="7" name="Oval 6"/>
          <p:cNvSpPr/>
          <p:nvPr/>
        </p:nvSpPr>
        <p:spPr>
          <a:xfrm>
            <a:off x="539552" y="4869160"/>
            <a:ext cx="1800200" cy="1008112"/>
          </a:xfrm>
          <a:prstGeom prst="ellipse">
            <a:avLst/>
          </a:prstGeom>
          <a:solidFill>
            <a:srgbClr val="00B0F0"/>
          </a:solidFill>
          <a:ln w="762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prstClr val="black">
                    <a:lumMod val="85000"/>
                    <a:lumOff val="15000"/>
                  </a:prstClr>
                </a:solidFill>
              </a:rPr>
              <a:t>t</a:t>
            </a:r>
            <a:r>
              <a:rPr lang="en-GB" sz="2800" b="1" dirty="0" err="1" smtClean="0">
                <a:solidFill>
                  <a:prstClr val="black">
                    <a:lumMod val="85000"/>
                    <a:lumOff val="15000"/>
                  </a:prstClr>
                </a:solidFill>
              </a:rPr>
              <a:t>as</a:t>
            </a:r>
            <a:r>
              <a:rPr lang="en-GB" sz="2800" b="1" dirty="0" smtClean="0">
                <a:solidFill>
                  <a:prstClr val="black">
                    <a:lumMod val="85000"/>
                    <a:lumOff val="15000"/>
                  </a:prstClr>
                </a:solidFill>
              </a:rPr>
              <a:t> OK?</a:t>
            </a:r>
            <a:endParaRPr lang="en-GB" sz="2800" b="1" dirty="0">
              <a:solidFill>
                <a:prstClr val="black">
                  <a:lumMod val="85000"/>
                  <a:lumOff val="15000"/>
                </a:prstClr>
              </a:solidFill>
            </a:endParaRPr>
          </a:p>
        </p:txBody>
      </p:sp>
      <p:sp>
        <p:nvSpPr>
          <p:cNvPr id="8" name="Oval 7"/>
          <p:cNvSpPr/>
          <p:nvPr/>
        </p:nvSpPr>
        <p:spPr>
          <a:xfrm>
            <a:off x="6660232" y="3099540"/>
            <a:ext cx="1800200" cy="1008112"/>
          </a:xfrm>
          <a:prstGeom prst="ellipse">
            <a:avLst/>
          </a:prstGeom>
          <a:solidFill>
            <a:srgbClr val="00B0F0"/>
          </a:solidFill>
          <a:ln w="762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prstClr val="black">
                    <a:lumMod val="85000"/>
                    <a:lumOff val="15000"/>
                  </a:prstClr>
                </a:solidFill>
              </a:rPr>
              <a:t>salu2</a:t>
            </a:r>
            <a:endParaRPr lang="en-GB" sz="3600" b="1" dirty="0">
              <a:solidFill>
                <a:prstClr val="black">
                  <a:lumMod val="85000"/>
                  <a:lumOff val="15000"/>
                </a:prstClr>
              </a:solidFill>
            </a:endParaRPr>
          </a:p>
        </p:txBody>
      </p:sp>
      <p:sp>
        <p:nvSpPr>
          <p:cNvPr id="9" name="Oval 8"/>
          <p:cNvSpPr/>
          <p:nvPr/>
        </p:nvSpPr>
        <p:spPr>
          <a:xfrm>
            <a:off x="6670556" y="5013176"/>
            <a:ext cx="1800200" cy="1008112"/>
          </a:xfrm>
          <a:prstGeom prst="ellipse">
            <a:avLst/>
          </a:prstGeom>
          <a:solidFill>
            <a:srgbClr val="00B0F0"/>
          </a:solidFill>
          <a:ln w="762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err="1" smtClean="0">
                <a:solidFill>
                  <a:prstClr val="black">
                    <a:lumMod val="85000"/>
                    <a:lumOff val="15000"/>
                  </a:prstClr>
                </a:solidFill>
              </a:rPr>
              <a:t>bs</a:t>
            </a:r>
            <a:endParaRPr lang="en-GB" sz="5400" b="1" dirty="0">
              <a:solidFill>
                <a:prstClr val="black">
                  <a:lumMod val="85000"/>
                  <a:lumOff val="15000"/>
                </a:prstClr>
              </a:solidFill>
            </a:endParaRPr>
          </a:p>
        </p:txBody>
      </p:sp>
      <p:sp>
        <p:nvSpPr>
          <p:cNvPr id="10" name="Rectangle 9"/>
          <p:cNvSpPr/>
          <p:nvPr/>
        </p:nvSpPr>
        <p:spPr>
          <a:xfrm>
            <a:off x="2843808" y="1203750"/>
            <a:ext cx="3312368" cy="4968552"/>
          </a:xfrm>
          <a:prstGeom prst="rect">
            <a:avLst/>
          </a:prstGeom>
          <a:solidFill>
            <a:schemeClr val="tx1">
              <a:lumMod val="85000"/>
              <a:lumOff val="1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2" name="Straight Arrow Connector 11"/>
          <p:cNvCxnSpPr>
            <a:stCxn id="3" idx="6"/>
          </p:cNvCxnSpPr>
          <p:nvPr/>
        </p:nvCxnSpPr>
        <p:spPr>
          <a:xfrm>
            <a:off x="2339752" y="1916832"/>
            <a:ext cx="576064" cy="136815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6"/>
          </p:cNvCxnSpPr>
          <p:nvPr/>
        </p:nvCxnSpPr>
        <p:spPr>
          <a:xfrm>
            <a:off x="2124904" y="3584144"/>
            <a:ext cx="790912" cy="207710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2339752" y="1772816"/>
            <a:ext cx="576064" cy="36004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6084168" y="1916832"/>
            <a:ext cx="576064" cy="219082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6084168" y="2420888"/>
            <a:ext cx="576064" cy="122413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5940152" y="4869160"/>
            <a:ext cx="718964" cy="62068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6561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circle(in)">
                                      <p:cBhvr>
                                        <p:cTn id="27" dur="2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circle(in)">
                                      <p:cBhvr>
                                        <p:cTn id="32" dur="20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circle(in)">
                                      <p:cBhvr>
                                        <p:cTn id="3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323528" y="260648"/>
            <a:ext cx="8496944" cy="2677656"/>
          </a:xfrm>
          <a:prstGeom prst="rect">
            <a:avLst/>
          </a:prstGeom>
          <a:solidFill>
            <a:srgbClr val="FFFFCC"/>
          </a:solidFill>
          <a:ln>
            <a:solidFill>
              <a:schemeClr val="tx1">
                <a:lumMod val="85000"/>
                <a:lumOff val="15000"/>
              </a:schemeClr>
            </a:solidFill>
          </a:ln>
          <a:extLst/>
        </p:spPr>
        <p:txBody>
          <a:bodyPr wrap="square" anchor="ctr">
            <a:spAutoFit/>
          </a:bodyPr>
          <a:lstStyle/>
          <a:p>
            <a:r>
              <a:rPr lang="fr-FR" sz="2400" dirty="0" smtClean="0">
                <a:solidFill>
                  <a:prstClr val="black">
                    <a:lumMod val="95000"/>
                    <a:lumOff val="5000"/>
                  </a:prstClr>
                </a:solidFill>
              </a:rPr>
              <a:t>Me </a:t>
            </a:r>
            <a:r>
              <a:rPr lang="fr-FR" sz="2400" dirty="0" err="1">
                <a:solidFill>
                  <a:prstClr val="black">
                    <a:lumMod val="95000"/>
                    <a:lumOff val="5000"/>
                  </a:prstClr>
                </a:solidFill>
              </a:rPr>
              <a:t>llamo</a:t>
            </a:r>
            <a:r>
              <a:rPr lang="fr-FR" sz="2400" dirty="0">
                <a:solidFill>
                  <a:prstClr val="black">
                    <a:lumMod val="95000"/>
                    <a:lumOff val="5000"/>
                  </a:prstClr>
                </a:solidFill>
              </a:rPr>
              <a:t> Carlos Roberto.  </a:t>
            </a:r>
            <a:r>
              <a:rPr lang="es-ES" sz="2400" dirty="0">
                <a:solidFill>
                  <a:prstClr val="black">
                    <a:lumMod val="95000"/>
                    <a:lumOff val="5000"/>
                  </a:prstClr>
                </a:solidFill>
              </a:rPr>
              <a:t>Tengo dieciocho años y soy estudiante </a:t>
            </a:r>
            <a:r>
              <a:rPr lang="es-ES" sz="2400" dirty="0" smtClean="0">
                <a:solidFill>
                  <a:prstClr val="black">
                    <a:lumMod val="95000"/>
                    <a:lumOff val="5000"/>
                  </a:prstClr>
                </a:solidFill>
              </a:rPr>
              <a:t>en el Instituto </a:t>
            </a:r>
            <a:r>
              <a:rPr lang="es-ES" sz="2400" dirty="0">
                <a:solidFill>
                  <a:prstClr val="black">
                    <a:lumMod val="95000"/>
                    <a:lumOff val="5000"/>
                  </a:prstClr>
                </a:solidFill>
              </a:rPr>
              <a:t>Pablo Picasso en Málaga.  </a:t>
            </a:r>
            <a:r>
              <a:rPr lang="es-ES" sz="2400" dirty="0" smtClean="0">
                <a:solidFill>
                  <a:prstClr val="black">
                    <a:lumMod val="95000"/>
                    <a:lumOff val="5000"/>
                  </a:prstClr>
                </a:solidFill>
              </a:rPr>
              <a:t>Estudio las ciencias y las matemáticas. Tengo </a:t>
            </a:r>
            <a:r>
              <a:rPr lang="es-ES" sz="2400" dirty="0">
                <a:solidFill>
                  <a:prstClr val="black">
                    <a:lumMod val="95000"/>
                    <a:lumOff val="5000"/>
                  </a:prstClr>
                </a:solidFill>
              </a:rPr>
              <a:t>facilidad en las matemáticas.</a:t>
            </a:r>
          </a:p>
          <a:p>
            <a:r>
              <a:rPr lang="es-ES" sz="2400" dirty="0" smtClean="0">
                <a:solidFill>
                  <a:prstClr val="black">
                    <a:lumMod val="95000"/>
                    <a:lumOff val="5000"/>
                  </a:prstClr>
                </a:solidFill>
              </a:rPr>
              <a:t>Tengo un pequeño empleo </a:t>
            </a:r>
            <a:r>
              <a:rPr lang="es-ES" sz="2400" dirty="0">
                <a:solidFill>
                  <a:prstClr val="black">
                    <a:lumMod val="95000"/>
                    <a:lumOff val="5000"/>
                  </a:prstClr>
                </a:solidFill>
              </a:rPr>
              <a:t>el fin de semana </a:t>
            </a:r>
            <a:r>
              <a:rPr lang="es-ES" sz="2400" dirty="0" smtClean="0">
                <a:solidFill>
                  <a:prstClr val="black">
                    <a:lumMod val="95000"/>
                    <a:lumOff val="5000"/>
                  </a:prstClr>
                </a:solidFill>
              </a:rPr>
              <a:t>en un restaurante de mi pueblo.</a:t>
            </a:r>
            <a:br>
              <a:rPr lang="es-ES" sz="2400" dirty="0" smtClean="0">
                <a:solidFill>
                  <a:prstClr val="black">
                    <a:lumMod val="95000"/>
                    <a:lumOff val="5000"/>
                  </a:prstClr>
                </a:solidFill>
              </a:rPr>
            </a:br>
            <a:r>
              <a:rPr lang="es-ES" sz="2400" dirty="0" smtClean="0">
                <a:solidFill>
                  <a:prstClr val="black">
                    <a:lumMod val="95000"/>
                    <a:lumOff val="5000"/>
                  </a:prstClr>
                </a:solidFill>
              </a:rPr>
              <a:t>Quisiera </a:t>
            </a:r>
            <a:r>
              <a:rPr lang="es-ES" sz="2400" dirty="0">
                <a:solidFill>
                  <a:prstClr val="black">
                    <a:lumMod val="95000"/>
                    <a:lumOff val="5000"/>
                  </a:prstClr>
                </a:solidFill>
              </a:rPr>
              <a:t>hacer prácticas </a:t>
            </a:r>
            <a:r>
              <a:rPr lang="es-ES" sz="2400" dirty="0" smtClean="0">
                <a:solidFill>
                  <a:prstClr val="black">
                    <a:lumMod val="95000"/>
                    <a:lumOff val="5000"/>
                  </a:prstClr>
                </a:solidFill>
              </a:rPr>
              <a:t>en  Iberia </a:t>
            </a:r>
            <a:r>
              <a:rPr lang="es-ES" sz="2400" dirty="0">
                <a:solidFill>
                  <a:prstClr val="black">
                    <a:lumMod val="95000"/>
                    <a:lumOff val="5000"/>
                  </a:prstClr>
                </a:solidFill>
              </a:rPr>
              <a:t>por que me gustaría tener experiencia en una línea aérea.  En el futuro quisiera ser piloto. </a:t>
            </a:r>
            <a:endParaRPr lang="fr-FR" sz="2400" dirty="0">
              <a:solidFill>
                <a:prstClr val="black">
                  <a:lumMod val="95000"/>
                  <a:lumOff val="5000"/>
                </a:prstClr>
              </a:solidFill>
            </a:endParaRPr>
          </a:p>
        </p:txBody>
      </p:sp>
      <p:sp>
        <p:nvSpPr>
          <p:cNvPr id="3" name="TextBox 2"/>
          <p:cNvSpPr txBox="1"/>
          <p:nvPr/>
        </p:nvSpPr>
        <p:spPr>
          <a:xfrm>
            <a:off x="323528" y="2996952"/>
            <a:ext cx="8496944" cy="830997"/>
          </a:xfrm>
          <a:prstGeom prst="rect">
            <a:avLst/>
          </a:prstGeom>
          <a:noFill/>
        </p:spPr>
        <p:txBody>
          <a:bodyPr wrap="square" rtlCol="0">
            <a:spAutoFit/>
          </a:bodyPr>
          <a:lstStyle/>
          <a:p>
            <a:pPr algn="ctr"/>
            <a:r>
              <a:rPr lang="en-GB" sz="2400" dirty="0" err="1" smtClean="0">
                <a:solidFill>
                  <a:prstClr val="black"/>
                </a:solidFill>
              </a:rPr>
              <a:t>Escribe</a:t>
            </a:r>
            <a:r>
              <a:rPr lang="en-GB" sz="2400" dirty="0" smtClean="0">
                <a:solidFill>
                  <a:prstClr val="black"/>
                </a:solidFill>
              </a:rPr>
              <a:t> </a:t>
            </a:r>
            <a:r>
              <a:rPr lang="en-GB" sz="2400" dirty="0" err="1" smtClean="0">
                <a:solidFill>
                  <a:prstClr val="black"/>
                </a:solidFill>
              </a:rPr>
              <a:t>este</a:t>
            </a:r>
            <a:r>
              <a:rPr lang="en-GB" sz="2400" dirty="0" smtClean="0">
                <a:solidFill>
                  <a:prstClr val="black"/>
                </a:solidFill>
              </a:rPr>
              <a:t> </a:t>
            </a:r>
            <a:r>
              <a:rPr lang="en-GB" sz="2400" dirty="0" err="1" smtClean="0">
                <a:solidFill>
                  <a:prstClr val="black"/>
                </a:solidFill>
              </a:rPr>
              <a:t>párrafo</a:t>
            </a:r>
            <a:r>
              <a:rPr lang="en-GB" sz="2400" dirty="0" smtClean="0">
                <a:solidFill>
                  <a:prstClr val="black"/>
                </a:solidFill>
              </a:rPr>
              <a:t> </a:t>
            </a:r>
            <a:r>
              <a:rPr lang="en-GB" sz="2400" dirty="0" err="1" smtClean="0">
                <a:solidFill>
                  <a:prstClr val="black"/>
                </a:solidFill>
              </a:rPr>
              <a:t>como</a:t>
            </a:r>
            <a:r>
              <a:rPr lang="en-GB" sz="2400" dirty="0" smtClean="0">
                <a:solidFill>
                  <a:prstClr val="black"/>
                </a:solidFill>
              </a:rPr>
              <a:t> un </a:t>
            </a:r>
            <a:r>
              <a:rPr lang="en-GB" sz="2400" dirty="0" err="1" smtClean="0">
                <a:solidFill>
                  <a:prstClr val="black"/>
                </a:solidFill>
              </a:rPr>
              <a:t>SMS</a:t>
            </a:r>
            <a:r>
              <a:rPr lang="en-GB" sz="2400" dirty="0" smtClean="0">
                <a:solidFill>
                  <a:prstClr val="black"/>
                </a:solidFill>
              </a:rPr>
              <a:t>.  </a:t>
            </a:r>
            <a:r>
              <a:rPr lang="en-GB" sz="2400" dirty="0" err="1" smtClean="0">
                <a:solidFill>
                  <a:prstClr val="black"/>
                </a:solidFill>
              </a:rPr>
              <a:t>Luego</a:t>
            </a:r>
            <a:r>
              <a:rPr lang="en-GB" sz="2400" dirty="0" smtClean="0">
                <a:solidFill>
                  <a:prstClr val="black"/>
                </a:solidFill>
              </a:rPr>
              <a:t> </a:t>
            </a:r>
            <a:r>
              <a:rPr lang="en-GB" sz="2400" dirty="0" err="1" smtClean="0">
                <a:solidFill>
                  <a:prstClr val="black"/>
                </a:solidFill>
              </a:rPr>
              <a:t>dáselo</a:t>
            </a:r>
            <a:r>
              <a:rPr lang="en-GB" sz="2400" dirty="0" smtClean="0">
                <a:solidFill>
                  <a:prstClr val="black"/>
                </a:solidFill>
              </a:rPr>
              <a:t> a </a:t>
            </a:r>
            <a:r>
              <a:rPr lang="en-GB" sz="2400" dirty="0" err="1" smtClean="0">
                <a:solidFill>
                  <a:prstClr val="black"/>
                </a:solidFill>
              </a:rPr>
              <a:t>tu</a:t>
            </a:r>
            <a:r>
              <a:rPr lang="en-GB" sz="2400" dirty="0" smtClean="0">
                <a:solidFill>
                  <a:prstClr val="black"/>
                </a:solidFill>
              </a:rPr>
              <a:t> </a:t>
            </a:r>
            <a:r>
              <a:rPr lang="en-GB" sz="2400" dirty="0" err="1" smtClean="0">
                <a:solidFill>
                  <a:prstClr val="black"/>
                </a:solidFill>
              </a:rPr>
              <a:t>compañero</a:t>
            </a:r>
            <a:r>
              <a:rPr lang="en-GB" sz="2400" dirty="0" smtClean="0">
                <a:solidFill>
                  <a:prstClr val="black"/>
                </a:solidFill>
              </a:rPr>
              <a:t> </a:t>
            </a:r>
            <a:r>
              <a:rPr lang="en-GB" sz="2400" dirty="0" err="1" smtClean="0">
                <a:solidFill>
                  <a:prstClr val="black"/>
                </a:solidFill>
              </a:rPr>
              <a:t>para</a:t>
            </a:r>
            <a:r>
              <a:rPr lang="en-GB" sz="2400" dirty="0" smtClean="0">
                <a:solidFill>
                  <a:prstClr val="black"/>
                </a:solidFill>
              </a:rPr>
              <a:t> </a:t>
            </a:r>
            <a:r>
              <a:rPr lang="en-GB" sz="2400" dirty="0" err="1" smtClean="0">
                <a:solidFill>
                  <a:prstClr val="black"/>
                </a:solidFill>
              </a:rPr>
              <a:t>que</a:t>
            </a:r>
            <a:r>
              <a:rPr lang="en-GB" sz="2400" dirty="0" smtClean="0">
                <a:solidFill>
                  <a:prstClr val="black"/>
                </a:solidFill>
              </a:rPr>
              <a:t> lo </a:t>
            </a:r>
            <a:r>
              <a:rPr lang="en-GB" sz="2400" dirty="0" err="1" smtClean="0">
                <a:solidFill>
                  <a:prstClr val="black"/>
                </a:solidFill>
              </a:rPr>
              <a:t>vuelva</a:t>
            </a:r>
            <a:r>
              <a:rPr lang="en-GB" sz="2400" dirty="0" smtClean="0">
                <a:solidFill>
                  <a:prstClr val="black"/>
                </a:solidFill>
              </a:rPr>
              <a:t> a ‘</a:t>
            </a:r>
            <a:r>
              <a:rPr lang="en-GB" sz="2400" dirty="0" err="1" smtClean="0">
                <a:solidFill>
                  <a:prstClr val="black"/>
                </a:solidFill>
              </a:rPr>
              <a:t>traducir</a:t>
            </a:r>
            <a:r>
              <a:rPr lang="en-GB" sz="2400" dirty="0" smtClean="0">
                <a:solidFill>
                  <a:prstClr val="black"/>
                </a:solidFill>
              </a:rPr>
              <a:t>’ al </a:t>
            </a:r>
            <a:r>
              <a:rPr lang="en-GB" sz="2400" dirty="0" err="1" smtClean="0">
                <a:solidFill>
                  <a:prstClr val="black"/>
                </a:solidFill>
              </a:rPr>
              <a:t>español</a:t>
            </a:r>
            <a:r>
              <a:rPr lang="en-GB" sz="2400" dirty="0" smtClean="0">
                <a:solidFill>
                  <a:prstClr val="black"/>
                </a:solidFill>
              </a:rPr>
              <a:t>.</a:t>
            </a:r>
            <a:endParaRPr lang="en-GB" sz="2400" dirty="0">
              <a:solidFill>
                <a:prstClr val="black"/>
              </a:solidFill>
            </a:endParaRPr>
          </a:p>
        </p:txBody>
      </p:sp>
      <p:sp>
        <p:nvSpPr>
          <p:cNvPr id="4" name="Rectangle 5"/>
          <p:cNvSpPr>
            <a:spLocks noChangeArrowheads="1"/>
          </p:cNvSpPr>
          <p:nvPr/>
        </p:nvSpPr>
        <p:spPr bwMode="auto">
          <a:xfrm>
            <a:off x="338336" y="4012615"/>
            <a:ext cx="8496944" cy="2308324"/>
          </a:xfrm>
          <a:prstGeom prst="rect">
            <a:avLst/>
          </a:prstGeom>
          <a:noFill/>
          <a:ln>
            <a:solidFill>
              <a:schemeClr val="tx1">
                <a:lumMod val="85000"/>
                <a:lumOff val="15000"/>
              </a:schemeClr>
            </a:solidFill>
          </a:ln>
          <a:extLst/>
        </p:spPr>
        <p:txBody>
          <a:bodyPr wrap="square" anchor="ctr">
            <a:spAutoFit/>
          </a:bodyPr>
          <a:lstStyle/>
          <a:p>
            <a:r>
              <a:rPr lang="en-GB" sz="2400" dirty="0" smtClean="0">
                <a:solidFill>
                  <a:prstClr val="black">
                    <a:lumMod val="95000"/>
                    <a:lumOff val="5000"/>
                  </a:prstClr>
                </a:solidFill>
              </a:rPr>
              <a:t>……………………………………………………………………………………………………………………………………………………………………………………………………………………………………………………………………………………………………………………………………………………………………………………………………………………………………………………………………………………………………………………………………………………………………………………………………………………………………...........</a:t>
            </a:r>
            <a:endParaRPr lang="fr-FR" sz="2400" dirty="0">
              <a:solidFill>
                <a:prstClr val="black">
                  <a:lumMod val="95000"/>
                  <a:lumOff val="5000"/>
                </a:prstClr>
              </a:solidFill>
            </a:endParaRPr>
          </a:p>
        </p:txBody>
      </p:sp>
    </p:spTree>
    <p:extLst>
      <p:ext uri="{BB962C8B-B14F-4D97-AF65-F5344CB8AC3E}">
        <p14:creationId xmlns:p14="http://schemas.microsoft.com/office/powerpoint/2010/main" val="93695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395536" y="914400"/>
          <a:ext cx="8568952" cy="3535680"/>
        </p:xfrm>
        <a:graphic>
          <a:graphicData uri="http://schemas.openxmlformats.org/drawingml/2006/table">
            <a:tbl>
              <a:tblPr firstRow="1" firstCol="1" lastRow="1" lastCol="1" bandRow="1" bandCol="1">
                <a:tableStyleId>{5940675A-B579-460E-94D1-54222C63F5DA}</a:tableStyleId>
              </a:tblPr>
              <a:tblGrid>
                <a:gridCol w="491920"/>
                <a:gridCol w="4104635"/>
                <a:gridCol w="766974"/>
                <a:gridCol w="1189200"/>
                <a:gridCol w="905432"/>
                <a:gridCol w="1110791"/>
              </a:tblGrid>
              <a:tr h="205726">
                <a:tc>
                  <a:txBody>
                    <a:bodyPr/>
                    <a:lstStyle/>
                    <a:p>
                      <a:pPr>
                        <a:spcAft>
                          <a:spcPts val="0"/>
                        </a:spcAft>
                      </a:pPr>
                      <a:r>
                        <a:rPr lang="en-GB" sz="2400" dirty="0">
                          <a:effectLst/>
                          <a:latin typeface="+mn-lt"/>
                        </a:rPr>
                        <a:t> </a:t>
                      </a:r>
                      <a:endParaRPr lang="en-GB" sz="2400" dirty="0">
                        <a:effectLst/>
                        <a:latin typeface="+mn-lt"/>
                        <a:ea typeface="SimSun"/>
                      </a:endParaRPr>
                    </a:p>
                  </a:txBody>
                  <a:tcPr marL="66126" marR="66126" marT="0" marB="0"/>
                </a:tc>
                <a:tc>
                  <a:txBody>
                    <a:bodyPr/>
                    <a:lstStyle/>
                    <a:p>
                      <a:pPr algn="ctr">
                        <a:spcAft>
                          <a:spcPts val="0"/>
                        </a:spcAft>
                      </a:pPr>
                      <a:r>
                        <a:rPr lang="en-GB" sz="2400">
                          <a:effectLst/>
                        </a:rPr>
                        <a:t>Frase</a:t>
                      </a:r>
                      <a:endParaRPr lang="en-GB" sz="2400">
                        <a:effectLst/>
                        <a:latin typeface="Times New Roman"/>
                        <a:ea typeface="SimSun"/>
                      </a:endParaRPr>
                    </a:p>
                  </a:txBody>
                  <a:tcPr marL="66126" marR="66126" marT="0" marB="0"/>
                </a:tc>
                <a:tc>
                  <a:txBody>
                    <a:bodyPr/>
                    <a:lstStyle/>
                    <a:p>
                      <a:pPr algn="ctr">
                        <a:spcAft>
                          <a:spcPts val="0"/>
                        </a:spcAft>
                      </a:pPr>
                      <a:r>
                        <a:rPr lang="en-GB" sz="2400">
                          <a:effectLst/>
                        </a:rPr>
                        <a:t>/ x</a:t>
                      </a:r>
                      <a:endParaRPr lang="en-GB" sz="2400">
                        <a:effectLst/>
                        <a:latin typeface="Times New Roman"/>
                        <a:ea typeface="SimSun"/>
                      </a:endParaRPr>
                    </a:p>
                  </a:txBody>
                  <a:tcPr marL="66126" marR="66126" marT="0" marB="0"/>
                </a:tc>
                <a:tc>
                  <a:txBody>
                    <a:bodyPr/>
                    <a:lstStyle/>
                    <a:p>
                      <a:pPr algn="ctr">
                        <a:spcAft>
                          <a:spcPts val="0"/>
                        </a:spcAft>
                      </a:pPr>
                      <a:r>
                        <a:rPr lang="en-GB" sz="2400">
                          <a:effectLst/>
                        </a:rPr>
                        <a:t>Apuesto</a:t>
                      </a:r>
                      <a:endParaRPr lang="en-GB" sz="2400">
                        <a:effectLst/>
                        <a:latin typeface="Times New Roman"/>
                        <a:ea typeface="SimSun"/>
                      </a:endParaRPr>
                    </a:p>
                  </a:txBody>
                  <a:tcPr marL="66126" marR="66126" marT="0" marB="0"/>
                </a:tc>
                <a:tc>
                  <a:txBody>
                    <a:bodyPr/>
                    <a:lstStyle/>
                    <a:p>
                      <a:pPr algn="ctr">
                        <a:spcAft>
                          <a:spcPts val="0"/>
                        </a:spcAft>
                      </a:pPr>
                      <a:r>
                        <a:rPr lang="en-GB" sz="2400" dirty="0" err="1">
                          <a:effectLst/>
                        </a:rPr>
                        <a:t>Gano</a:t>
                      </a:r>
                      <a:endParaRPr lang="en-GB" sz="2400" dirty="0">
                        <a:effectLst/>
                        <a:latin typeface="Times New Roman"/>
                        <a:ea typeface="SimSun"/>
                      </a:endParaRPr>
                    </a:p>
                  </a:txBody>
                  <a:tcPr marL="66126" marR="66126" marT="0" marB="0"/>
                </a:tc>
                <a:tc>
                  <a:txBody>
                    <a:bodyPr/>
                    <a:lstStyle/>
                    <a:p>
                      <a:pPr algn="ctr">
                        <a:spcAft>
                          <a:spcPts val="0"/>
                        </a:spcAft>
                      </a:pPr>
                      <a:r>
                        <a:rPr lang="en-GB" sz="2400">
                          <a:effectLst/>
                        </a:rPr>
                        <a:t>Pierdo</a:t>
                      </a:r>
                      <a:endParaRPr lang="en-GB" sz="2400">
                        <a:effectLst/>
                        <a:latin typeface="Times New Roman"/>
                        <a:ea typeface="SimSun"/>
                      </a:endParaRPr>
                    </a:p>
                  </a:txBody>
                  <a:tcPr marL="66126" marR="66126" marT="0" marB="0"/>
                </a:tc>
              </a:tr>
              <a:tr h="205726">
                <a:tc>
                  <a:txBody>
                    <a:bodyPr/>
                    <a:lstStyle/>
                    <a:p>
                      <a:pPr>
                        <a:spcAft>
                          <a:spcPts val="0"/>
                        </a:spcAft>
                      </a:pPr>
                      <a:r>
                        <a:rPr lang="en-GB" sz="2400">
                          <a:effectLst/>
                          <a:latin typeface="+mn-lt"/>
                        </a:rPr>
                        <a:t>1</a:t>
                      </a:r>
                      <a:endParaRPr lang="en-GB" sz="2400">
                        <a:effectLst/>
                        <a:latin typeface="+mn-lt"/>
                        <a:ea typeface="SimSun"/>
                      </a:endParaRPr>
                    </a:p>
                  </a:txBody>
                  <a:tcPr marL="66126" marR="66126" marT="0" marB="0"/>
                </a:tc>
                <a:tc>
                  <a:txBody>
                    <a:bodyPr/>
                    <a:lstStyle/>
                    <a:p>
                      <a:pPr>
                        <a:spcAft>
                          <a:spcPts val="0"/>
                        </a:spcAft>
                      </a:pPr>
                      <a:r>
                        <a:rPr lang="en-GB" sz="2000" dirty="0" smtClean="0">
                          <a:effectLst/>
                          <a:latin typeface="+mn-lt"/>
                        </a:rPr>
                        <a:t>Me </a:t>
                      </a:r>
                      <a:r>
                        <a:rPr lang="en-GB" sz="2000" dirty="0" err="1" smtClean="0">
                          <a:effectLst/>
                          <a:latin typeface="+mn-lt"/>
                        </a:rPr>
                        <a:t>gusta</a:t>
                      </a:r>
                      <a:r>
                        <a:rPr lang="en-GB" sz="2000" dirty="0" smtClean="0">
                          <a:effectLst/>
                          <a:latin typeface="+mn-lt"/>
                        </a:rPr>
                        <a:t> </a:t>
                      </a:r>
                      <a:r>
                        <a:rPr lang="en-GB" sz="2000" dirty="0" err="1" smtClean="0">
                          <a:effectLst/>
                          <a:latin typeface="+mn-lt"/>
                        </a:rPr>
                        <a:t>las</a:t>
                      </a:r>
                      <a:r>
                        <a:rPr lang="en-GB" sz="2000" dirty="0" smtClean="0">
                          <a:effectLst/>
                          <a:latin typeface="+mn-lt"/>
                        </a:rPr>
                        <a:t> </a:t>
                      </a:r>
                      <a:r>
                        <a:rPr lang="en-GB" sz="2000" dirty="0" err="1" smtClean="0">
                          <a:effectLst/>
                          <a:latin typeface="+mn-lt"/>
                        </a:rPr>
                        <a:t>comedias</a:t>
                      </a:r>
                      <a:r>
                        <a:rPr lang="en-GB" sz="2000" dirty="0" smtClean="0">
                          <a:effectLst/>
                          <a:latin typeface="+mn-lt"/>
                        </a:rPr>
                        <a:t>.</a:t>
                      </a:r>
                      <a:endParaRPr lang="en-GB" sz="2000" dirty="0">
                        <a:effectLst/>
                        <a:latin typeface="+mn-lt"/>
                        <a:ea typeface="SimSun"/>
                      </a:endParaRPr>
                    </a:p>
                  </a:txBody>
                  <a:tcPr marL="66126" marR="66126" marT="0" marB="0"/>
                </a:tc>
                <a:tc>
                  <a:txBody>
                    <a:bodyPr/>
                    <a:lstStyle/>
                    <a:p>
                      <a:pPr>
                        <a:spcAft>
                          <a:spcPts val="0"/>
                        </a:spcAft>
                      </a:pPr>
                      <a:r>
                        <a:rPr lang="en-GB" sz="2400">
                          <a:effectLst/>
                        </a:rPr>
                        <a:t> </a:t>
                      </a:r>
                      <a:endParaRPr lang="en-GB" sz="2400">
                        <a:effectLst/>
                        <a:latin typeface="Times New Roman"/>
                        <a:ea typeface="SimSun"/>
                      </a:endParaRPr>
                    </a:p>
                  </a:txBody>
                  <a:tcPr marL="66126" marR="66126" marT="0" marB="0"/>
                </a:tc>
                <a:tc>
                  <a:txBody>
                    <a:bodyPr/>
                    <a:lstStyle/>
                    <a:p>
                      <a:pPr>
                        <a:spcAft>
                          <a:spcPts val="0"/>
                        </a:spcAft>
                      </a:pPr>
                      <a:r>
                        <a:rPr lang="en-GB" sz="2400">
                          <a:effectLst/>
                        </a:rPr>
                        <a:t> </a:t>
                      </a:r>
                      <a:endParaRPr lang="en-GB" sz="2400">
                        <a:effectLst/>
                        <a:latin typeface="Times New Roman"/>
                        <a:ea typeface="SimSun"/>
                      </a:endParaRPr>
                    </a:p>
                  </a:txBody>
                  <a:tcPr marL="66126" marR="66126" marT="0" marB="0"/>
                </a:tc>
                <a:tc>
                  <a:txBody>
                    <a:bodyPr/>
                    <a:lstStyle/>
                    <a:p>
                      <a:pPr>
                        <a:spcAft>
                          <a:spcPts val="0"/>
                        </a:spcAft>
                      </a:pPr>
                      <a:r>
                        <a:rPr lang="en-GB" sz="2400">
                          <a:effectLst/>
                        </a:rPr>
                        <a:t> </a:t>
                      </a:r>
                      <a:endParaRPr lang="en-GB" sz="2400">
                        <a:effectLst/>
                        <a:latin typeface="Times New Roman"/>
                        <a:ea typeface="SimSun"/>
                      </a:endParaRPr>
                    </a:p>
                  </a:txBody>
                  <a:tcPr marL="66126" marR="66126" marT="0" marB="0"/>
                </a:tc>
                <a:tc>
                  <a:txBody>
                    <a:bodyPr/>
                    <a:lstStyle/>
                    <a:p>
                      <a:pPr>
                        <a:spcAft>
                          <a:spcPts val="0"/>
                        </a:spcAft>
                      </a:pPr>
                      <a:r>
                        <a:rPr lang="en-GB" sz="2400">
                          <a:effectLst/>
                        </a:rPr>
                        <a:t> </a:t>
                      </a:r>
                      <a:endParaRPr lang="en-GB" sz="2400">
                        <a:effectLst/>
                        <a:latin typeface="Times New Roman"/>
                        <a:ea typeface="SimSun"/>
                      </a:endParaRPr>
                    </a:p>
                  </a:txBody>
                  <a:tcPr marL="66126" marR="66126" marT="0" marB="0"/>
                </a:tc>
              </a:tr>
              <a:tr h="205726">
                <a:tc>
                  <a:txBody>
                    <a:bodyPr/>
                    <a:lstStyle/>
                    <a:p>
                      <a:pPr>
                        <a:spcAft>
                          <a:spcPts val="0"/>
                        </a:spcAft>
                      </a:pPr>
                      <a:r>
                        <a:rPr lang="en-GB" sz="2400">
                          <a:effectLst/>
                          <a:latin typeface="+mn-lt"/>
                        </a:rPr>
                        <a:t>2</a:t>
                      </a:r>
                      <a:endParaRPr lang="en-GB" sz="2400">
                        <a:effectLst/>
                        <a:latin typeface="+mn-lt"/>
                        <a:ea typeface="SimSun"/>
                      </a:endParaRPr>
                    </a:p>
                  </a:txBody>
                  <a:tcPr marL="66126" marR="66126" marT="0" marB="0"/>
                </a:tc>
                <a:tc>
                  <a:txBody>
                    <a:bodyPr/>
                    <a:lstStyle/>
                    <a:p>
                      <a:pPr>
                        <a:spcAft>
                          <a:spcPts val="0"/>
                        </a:spcAft>
                      </a:pPr>
                      <a:r>
                        <a:rPr lang="es-ES" sz="2000" dirty="0" smtClean="0">
                          <a:effectLst/>
                          <a:latin typeface="+mn-lt"/>
                          <a:ea typeface="+mn-ea"/>
                        </a:rPr>
                        <a:t>los</a:t>
                      </a:r>
                      <a:r>
                        <a:rPr lang="es-ES" sz="2000" baseline="0" dirty="0" smtClean="0">
                          <a:effectLst/>
                          <a:latin typeface="+mn-lt"/>
                          <a:ea typeface="+mn-ea"/>
                        </a:rPr>
                        <a:t> programas de deporte son divertido.</a:t>
                      </a:r>
                      <a:endParaRPr lang="en-GB" sz="2000" dirty="0">
                        <a:effectLst/>
                        <a:latin typeface="+mn-lt"/>
                        <a:ea typeface="SimSun"/>
                      </a:endParaRPr>
                    </a:p>
                  </a:txBody>
                  <a:tcPr marL="66126" marR="66126" marT="0" marB="0"/>
                </a:tc>
                <a:tc>
                  <a:txBody>
                    <a:bodyPr/>
                    <a:lstStyle/>
                    <a:p>
                      <a:pPr>
                        <a:spcAft>
                          <a:spcPts val="0"/>
                        </a:spcAft>
                      </a:pPr>
                      <a:r>
                        <a:rPr lang="es-ES" sz="2400">
                          <a:effectLst/>
                        </a:rPr>
                        <a:t> </a:t>
                      </a:r>
                      <a:endParaRPr lang="en-GB" sz="2400">
                        <a:effectLst/>
                        <a:latin typeface="Times New Roman"/>
                        <a:ea typeface="SimSun"/>
                      </a:endParaRPr>
                    </a:p>
                  </a:txBody>
                  <a:tcPr marL="66126" marR="66126" marT="0" marB="0"/>
                </a:tc>
                <a:tc>
                  <a:txBody>
                    <a:bodyPr/>
                    <a:lstStyle/>
                    <a:p>
                      <a:pPr>
                        <a:spcAft>
                          <a:spcPts val="0"/>
                        </a:spcAft>
                      </a:pPr>
                      <a:r>
                        <a:rPr lang="es-ES" sz="2400">
                          <a:effectLst/>
                        </a:rPr>
                        <a:t> </a:t>
                      </a:r>
                      <a:endParaRPr lang="en-GB" sz="2400">
                        <a:effectLst/>
                        <a:latin typeface="Times New Roman"/>
                        <a:ea typeface="SimSun"/>
                      </a:endParaRPr>
                    </a:p>
                  </a:txBody>
                  <a:tcPr marL="66126" marR="66126" marT="0" marB="0"/>
                </a:tc>
                <a:tc>
                  <a:txBody>
                    <a:bodyPr/>
                    <a:lstStyle/>
                    <a:p>
                      <a:pPr>
                        <a:spcAft>
                          <a:spcPts val="0"/>
                        </a:spcAft>
                      </a:pPr>
                      <a:r>
                        <a:rPr lang="es-ES" sz="2400">
                          <a:effectLst/>
                        </a:rPr>
                        <a:t> </a:t>
                      </a:r>
                      <a:endParaRPr lang="en-GB" sz="2400">
                        <a:effectLst/>
                        <a:latin typeface="Times New Roman"/>
                        <a:ea typeface="SimSun"/>
                      </a:endParaRPr>
                    </a:p>
                  </a:txBody>
                  <a:tcPr marL="66126" marR="66126" marT="0" marB="0"/>
                </a:tc>
                <a:tc>
                  <a:txBody>
                    <a:bodyPr/>
                    <a:lstStyle/>
                    <a:p>
                      <a:pPr>
                        <a:spcAft>
                          <a:spcPts val="0"/>
                        </a:spcAft>
                      </a:pPr>
                      <a:r>
                        <a:rPr lang="es-ES" sz="2400">
                          <a:effectLst/>
                        </a:rPr>
                        <a:t> </a:t>
                      </a:r>
                      <a:endParaRPr lang="en-GB" sz="2400">
                        <a:effectLst/>
                        <a:latin typeface="Times New Roman"/>
                        <a:ea typeface="SimSun"/>
                      </a:endParaRPr>
                    </a:p>
                  </a:txBody>
                  <a:tcPr marL="66126" marR="66126" marT="0" marB="0"/>
                </a:tc>
              </a:tr>
              <a:tr h="205726">
                <a:tc>
                  <a:txBody>
                    <a:bodyPr/>
                    <a:lstStyle/>
                    <a:p>
                      <a:pPr>
                        <a:spcAft>
                          <a:spcPts val="0"/>
                        </a:spcAft>
                      </a:pPr>
                      <a:r>
                        <a:rPr lang="en-GB" sz="2400">
                          <a:effectLst/>
                          <a:latin typeface="+mn-lt"/>
                        </a:rPr>
                        <a:t>3</a:t>
                      </a:r>
                      <a:endParaRPr lang="en-GB" sz="2400">
                        <a:effectLst/>
                        <a:latin typeface="+mn-lt"/>
                        <a:ea typeface="SimSun"/>
                      </a:endParaRPr>
                    </a:p>
                  </a:txBody>
                  <a:tcPr marL="66126" marR="66126" marT="0" marB="0"/>
                </a:tc>
                <a:tc>
                  <a:txBody>
                    <a:bodyPr/>
                    <a:lstStyle/>
                    <a:p>
                      <a:pPr>
                        <a:spcAft>
                          <a:spcPts val="0"/>
                        </a:spcAft>
                      </a:pPr>
                      <a:r>
                        <a:rPr lang="es-ES" sz="2000" dirty="0" smtClean="0">
                          <a:effectLst/>
                          <a:latin typeface="+mn-lt"/>
                        </a:rPr>
                        <a:t>Me gusta ir al cine porque son interesante.</a:t>
                      </a:r>
                      <a:endParaRPr lang="en-GB" sz="2000" dirty="0">
                        <a:effectLst/>
                        <a:latin typeface="+mn-lt"/>
                        <a:ea typeface="SimSun"/>
                      </a:endParaRPr>
                    </a:p>
                  </a:txBody>
                  <a:tcPr marL="66126" marR="66126" marT="0" marB="0"/>
                </a:tc>
                <a:tc>
                  <a:txBody>
                    <a:bodyPr/>
                    <a:lstStyle/>
                    <a:p>
                      <a:pPr>
                        <a:spcAft>
                          <a:spcPts val="0"/>
                        </a:spcAft>
                      </a:pPr>
                      <a:r>
                        <a:rPr lang="es-ES" sz="2400">
                          <a:effectLst/>
                        </a:rPr>
                        <a:t> </a:t>
                      </a:r>
                      <a:endParaRPr lang="en-GB" sz="2400">
                        <a:effectLst/>
                        <a:latin typeface="Times New Roman"/>
                        <a:ea typeface="SimSun"/>
                      </a:endParaRPr>
                    </a:p>
                  </a:txBody>
                  <a:tcPr marL="66126" marR="66126" marT="0" marB="0"/>
                </a:tc>
                <a:tc>
                  <a:txBody>
                    <a:bodyPr/>
                    <a:lstStyle/>
                    <a:p>
                      <a:pPr>
                        <a:spcAft>
                          <a:spcPts val="0"/>
                        </a:spcAft>
                      </a:pPr>
                      <a:r>
                        <a:rPr lang="es-ES" sz="2400">
                          <a:effectLst/>
                        </a:rPr>
                        <a:t> </a:t>
                      </a:r>
                      <a:endParaRPr lang="en-GB" sz="2400">
                        <a:effectLst/>
                        <a:latin typeface="Times New Roman"/>
                        <a:ea typeface="SimSun"/>
                      </a:endParaRPr>
                    </a:p>
                  </a:txBody>
                  <a:tcPr marL="66126" marR="66126" marT="0" marB="0"/>
                </a:tc>
                <a:tc>
                  <a:txBody>
                    <a:bodyPr/>
                    <a:lstStyle/>
                    <a:p>
                      <a:pPr>
                        <a:spcAft>
                          <a:spcPts val="0"/>
                        </a:spcAft>
                      </a:pPr>
                      <a:r>
                        <a:rPr lang="es-ES" sz="2400">
                          <a:effectLst/>
                        </a:rPr>
                        <a:t> </a:t>
                      </a:r>
                      <a:endParaRPr lang="en-GB" sz="2400">
                        <a:effectLst/>
                        <a:latin typeface="Times New Roman"/>
                        <a:ea typeface="SimSun"/>
                      </a:endParaRPr>
                    </a:p>
                  </a:txBody>
                  <a:tcPr marL="66126" marR="66126" marT="0" marB="0"/>
                </a:tc>
                <a:tc>
                  <a:txBody>
                    <a:bodyPr/>
                    <a:lstStyle/>
                    <a:p>
                      <a:pPr>
                        <a:spcAft>
                          <a:spcPts val="0"/>
                        </a:spcAft>
                      </a:pPr>
                      <a:r>
                        <a:rPr lang="es-ES" sz="2400">
                          <a:effectLst/>
                        </a:rPr>
                        <a:t> </a:t>
                      </a:r>
                      <a:endParaRPr lang="en-GB" sz="2400">
                        <a:effectLst/>
                        <a:latin typeface="Times New Roman"/>
                        <a:ea typeface="SimSun"/>
                      </a:endParaRPr>
                    </a:p>
                  </a:txBody>
                  <a:tcPr marL="66126" marR="66126" marT="0" marB="0"/>
                </a:tc>
              </a:tr>
              <a:tr h="205726">
                <a:tc>
                  <a:txBody>
                    <a:bodyPr/>
                    <a:lstStyle/>
                    <a:p>
                      <a:pPr>
                        <a:spcAft>
                          <a:spcPts val="0"/>
                        </a:spcAft>
                      </a:pPr>
                      <a:r>
                        <a:rPr lang="en-GB" sz="2400">
                          <a:effectLst/>
                          <a:latin typeface="+mn-lt"/>
                        </a:rPr>
                        <a:t>4</a:t>
                      </a:r>
                      <a:endParaRPr lang="en-GB" sz="2400">
                        <a:effectLst/>
                        <a:latin typeface="+mn-lt"/>
                        <a:ea typeface="SimSun"/>
                      </a:endParaRPr>
                    </a:p>
                  </a:txBody>
                  <a:tcPr marL="66126" marR="66126" marT="0" marB="0"/>
                </a:tc>
                <a:tc>
                  <a:txBody>
                    <a:bodyPr/>
                    <a:lstStyle/>
                    <a:p>
                      <a:pPr>
                        <a:spcAft>
                          <a:spcPts val="0"/>
                        </a:spcAft>
                      </a:pPr>
                      <a:r>
                        <a:rPr lang="en-GB" sz="2000" dirty="0" smtClean="0">
                          <a:effectLst/>
                          <a:latin typeface="+mn-lt"/>
                          <a:ea typeface="+mn-ea"/>
                        </a:rPr>
                        <a:t>A</a:t>
                      </a:r>
                      <a:r>
                        <a:rPr lang="en-GB" sz="2000" baseline="0" dirty="0" smtClean="0">
                          <a:effectLst/>
                          <a:latin typeface="+mn-lt"/>
                          <a:ea typeface="+mn-ea"/>
                        </a:rPr>
                        <a:t> mi </a:t>
                      </a:r>
                      <a:r>
                        <a:rPr lang="en-GB" sz="2000" baseline="0" dirty="0" err="1" smtClean="0">
                          <a:effectLst/>
                          <a:latin typeface="+mn-lt"/>
                          <a:ea typeface="+mn-ea"/>
                        </a:rPr>
                        <a:t>madre</a:t>
                      </a:r>
                      <a:r>
                        <a:rPr lang="en-GB" sz="2000" baseline="0" dirty="0" smtClean="0">
                          <a:effectLst/>
                          <a:latin typeface="+mn-lt"/>
                          <a:ea typeface="+mn-ea"/>
                        </a:rPr>
                        <a:t> le </a:t>
                      </a:r>
                      <a:r>
                        <a:rPr lang="en-GB" sz="2000" baseline="0" dirty="0" err="1" smtClean="0">
                          <a:effectLst/>
                          <a:latin typeface="+mn-lt"/>
                          <a:ea typeface="+mn-ea"/>
                        </a:rPr>
                        <a:t>encantan</a:t>
                      </a:r>
                      <a:r>
                        <a:rPr lang="en-GB" sz="2000" baseline="0" dirty="0" smtClean="0">
                          <a:effectLst/>
                          <a:latin typeface="+mn-lt"/>
                          <a:ea typeface="+mn-ea"/>
                        </a:rPr>
                        <a:t> </a:t>
                      </a:r>
                      <a:r>
                        <a:rPr lang="en-GB" sz="2000" baseline="0" dirty="0" err="1" smtClean="0">
                          <a:effectLst/>
                          <a:latin typeface="+mn-lt"/>
                          <a:ea typeface="+mn-ea"/>
                        </a:rPr>
                        <a:t>las</a:t>
                      </a:r>
                      <a:r>
                        <a:rPr lang="en-GB" sz="2000" baseline="0" dirty="0" smtClean="0">
                          <a:effectLst/>
                          <a:latin typeface="+mn-lt"/>
                          <a:ea typeface="+mn-ea"/>
                        </a:rPr>
                        <a:t> </a:t>
                      </a:r>
                      <a:r>
                        <a:rPr lang="en-GB" sz="2000" baseline="0" dirty="0" err="1" smtClean="0">
                          <a:effectLst/>
                          <a:latin typeface="+mn-lt"/>
                          <a:ea typeface="+mn-ea"/>
                        </a:rPr>
                        <a:t>telenovelas</a:t>
                      </a:r>
                      <a:r>
                        <a:rPr lang="en-GB" sz="2000" baseline="0" dirty="0" smtClean="0">
                          <a:effectLst/>
                          <a:latin typeface="+mn-lt"/>
                          <a:ea typeface="+mn-ea"/>
                        </a:rPr>
                        <a:t>.</a:t>
                      </a:r>
                      <a:endParaRPr lang="en-GB" sz="2000" dirty="0">
                        <a:effectLst/>
                        <a:latin typeface="+mn-lt"/>
                        <a:ea typeface="SimSun"/>
                      </a:endParaRPr>
                    </a:p>
                  </a:txBody>
                  <a:tcPr marL="66126" marR="66126" marT="0" marB="0"/>
                </a:tc>
                <a:tc>
                  <a:txBody>
                    <a:bodyPr/>
                    <a:lstStyle/>
                    <a:p>
                      <a:pPr>
                        <a:spcAft>
                          <a:spcPts val="0"/>
                        </a:spcAft>
                      </a:pPr>
                      <a:r>
                        <a:rPr lang="en-GB" sz="2400">
                          <a:effectLst/>
                        </a:rPr>
                        <a:t> </a:t>
                      </a:r>
                      <a:endParaRPr lang="en-GB" sz="2400">
                        <a:effectLst/>
                        <a:latin typeface="Times New Roman"/>
                        <a:ea typeface="SimSun"/>
                      </a:endParaRPr>
                    </a:p>
                  </a:txBody>
                  <a:tcPr marL="66126" marR="66126" marT="0" marB="0"/>
                </a:tc>
                <a:tc>
                  <a:txBody>
                    <a:bodyPr/>
                    <a:lstStyle/>
                    <a:p>
                      <a:pPr>
                        <a:spcAft>
                          <a:spcPts val="0"/>
                        </a:spcAft>
                      </a:pPr>
                      <a:r>
                        <a:rPr lang="en-GB" sz="2400">
                          <a:effectLst/>
                        </a:rPr>
                        <a:t> </a:t>
                      </a:r>
                      <a:endParaRPr lang="en-GB" sz="2400">
                        <a:effectLst/>
                        <a:latin typeface="Times New Roman"/>
                        <a:ea typeface="SimSun"/>
                      </a:endParaRPr>
                    </a:p>
                  </a:txBody>
                  <a:tcPr marL="66126" marR="66126" marT="0" marB="0"/>
                </a:tc>
                <a:tc>
                  <a:txBody>
                    <a:bodyPr/>
                    <a:lstStyle/>
                    <a:p>
                      <a:pPr>
                        <a:spcAft>
                          <a:spcPts val="0"/>
                        </a:spcAft>
                      </a:pPr>
                      <a:r>
                        <a:rPr lang="en-GB" sz="2400">
                          <a:effectLst/>
                        </a:rPr>
                        <a:t> </a:t>
                      </a:r>
                      <a:endParaRPr lang="en-GB" sz="2400">
                        <a:effectLst/>
                        <a:latin typeface="Times New Roman"/>
                        <a:ea typeface="SimSun"/>
                      </a:endParaRPr>
                    </a:p>
                  </a:txBody>
                  <a:tcPr marL="66126" marR="66126" marT="0" marB="0"/>
                </a:tc>
                <a:tc>
                  <a:txBody>
                    <a:bodyPr/>
                    <a:lstStyle/>
                    <a:p>
                      <a:pPr>
                        <a:spcAft>
                          <a:spcPts val="0"/>
                        </a:spcAft>
                      </a:pPr>
                      <a:r>
                        <a:rPr lang="en-GB" sz="2400" dirty="0">
                          <a:effectLst/>
                        </a:rPr>
                        <a:t> </a:t>
                      </a:r>
                      <a:endParaRPr lang="en-GB" sz="2400" dirty="0">
                        <a:effectLst/>
                        <a:latin typeface="Times New Roman"/>
                        <a:ea typeface="SimSun"/>
                      </a:endParaRPr>
                    </a:p>
                  </a:txBody>
                  <a:tcPr marL="66126" marR="66126" marT="0" marB="0"/>
                </a:tc>
              </a:tr>
              <a:tr h="205726">
                <a:tc>
                  <a:txBody>
                    <a:bodyPr/>
                    <a:lstStyle/>
                    <a:p>
                      <a:pPr>
                        <a:spcAft>
                          <a:spcPts val="0"/>
                        </a:spcAft>
                      </a:pPr>
                      <a:r>
                        <a:rPr lang="en-GB" sz="2400" dirty="0" smtClean="0">
                          <a:effectLst/>
                          <a:latin typeface="+mn-lt"/>
                          <a:ea typeface="SimSun"/>
                        </a:rPr>
                        <a:t>5</a:t>
                      </a:r>
                      <a:endParaRPr lang="en-GB" sz="2400" dirty="0">
                        <a:effectLst/>
                        <a:latin typeface="+mn-lt"/>
                        <a:ea typeface="SimSun"/>
                      </a:endParaRPr>
                    </a:p>
                  </a:txBody>
                  <a:tcPr marL="66126" marR="66126" marT="0" marB="0"/>
                </a:tc>
                <a:tc>
                  <a:txBody>
                    <a:bodyPr/>
                    <a:lstStyle/>
                    <a:p>
                      <a:pPr>
                        <a:spcAft>
                          <a:spcPts val="0"/>
                        </a:spcAft>
                      </a:pPr>
                      <a:r>
                        <a:rPr lang="en-GB" sz="2000" dirty="0" err="1" smtClean="0">
                          <a:effectLst/>
                          <a:latin typeface="+mn-lt"/>
                          <a:ea typeface="SimSun"/>
                        </a:rPr>
                        <a:t>Prefiero</a:t>
                      </a:r>
                      <a:r>
                        <a:rPr lang="en-GB" sz="2000" dirty="0" smtClean="0">
                          <a:effectLst/>
                          <a:latin typeface="+mn-lt"/>
                          <a:ea typeface="SimSun"/>
                        </a:rPr>
                        <a:t> los </a:t>
                      </a:r>
                      <a:r>
                        <a:rPr lang="en-GB" sz="2000" dirty="0" err="1" smtClean="0">
                          <a:effectLst/>
                          <a:latin typeface="+mn-lt"/>
                          <a:ea typeface="SimSun"/>
                        </a:rPr>
                        <a:t>deportes</a:t>
                      </a:r>
                      <a:r>
                        <a:rPr lang="en-GB" sz="2000" dirty="0" smtClean="0">
                          <a:effectLst/>
                          <a:latin typeface="+mn-lt"/>
                          <a:ea typeface="SimSun"/>
                        </a:rPr>
                        <a:t> de </a:t>
                      </a:r>
                      <a:r>
                        <a:rPr lang="en-GB" sz="2000" dirty="0" err="1" smtClean="0">
                          <a:effectLst/>
                          <a:latin typeface="+mn-lt"/>
                          <a:ea typeface="SimSun"/>
                        </a:rPr>
                        <a:t>equipo</a:t>
                      </a:r>
                      <a:r>
                        <a:rPr lang="en-GB" sz="2000" dirty="0" smtClean="0">
                          <a:effectLst/>
                          <a:latin typeface="+mn-lt"/>
                          <a:ea typeface="SimSun"/>
                        </a:rPr>
                        <a:t> </a:t>
                      </a:r>
                      <a:r>
                        <a:rPr lang="en-GB" sz="2000" dirty="0" err="1" smtClean="0">
                          <a:effectLst/>
                          <a:latin typeface="+mn-lt"/>
                          <a:ea typeface="SimSun"/>
                        </a:rPr>
                        <a:t>porque</a:t>
                      </a:r>
                      <a:r>
                        <a:rPr lang="en-GB" sz="2000" dirty="0" smtClean="0">
                          <a:effectLst/>
                          <a:latin typeface="+mn-lt"/>
                          <a:ea typeface="SimSun"/>
                        </a:rPr>
                        <a:t> </a:t>
                      </a:r>
                      <a:r>
                        <a:rPr lang="en-GB" sz="2000" dirty="0" err="1" smtClean="0">
                          <a:effectLst/>
                          <a:latin typeface="+mn-lt"/>
                          <a:ea typeface="SimSun"/>
                        </a:rPr>
                        <a:t>es</a:t>
                      </a:r>
                      <a:r>
                        <a:rPr lang="en-GB" sz="2000" dirty="0" smtClean="0">
                          <a:effectLst/>
                          <a:latin typeface="+mn-lt"/>
                          <a:ea typeface="SimSun"/>
                        </a:rPr>
                        <a:t> </a:t>
                      </a:r>
                      <a:r>
                        <a:rPr lang="en-GB" sz="2000" dirty="0" err="1" smtClean="0">
                          <a:effectLst/>
                          <a:latin typeface="+mn-lt"/>
                          <a:ea typeface="SimSun"/>
                        </a:rPr>
                        <a:t>más</a:t>
                      </a:r>
                      <a:r>
                        <a:rPr lang="en-GB" sz="2000" dirty="0" smtClean="0">
                          <a:effectLst/>
                          <a:latin typeface="+mn-lt"/>
                          <a:ea typeface="SimSun"/>
                        </a:rPr>
                        <a:t> </a:t>
                      </a:r>
                      <a:r>
                        <a:rPr lang="en-GB" sz="2000" dirty="0" err="1" smtClean="0">
                          <a:effectLst/>
                          <a:latin typeface="+mn-lt"/>
                          <a:ea typeface="SimSun"/>
                        </a:rPr>
                        <a:t>emocionante</a:t>
                      </a:r>
                      <a:r>
                        <a:rPr lang="en-GB" sz="2000" dirty="0" smtClean="0">
                          <a:effectLst/>
                          <a:latin typeface="+mn-lt"/>
                          <a:ea typeface="SimSun"/>
                        </a:rPr>
                        <a:t>.</a:t>
                      </a:r>
                      <a:endParaRPr lang="en-GB" sz="2000" dirty="0">
                        <a:effectLst/>
                        <a:latin typeface="+mn-lt"/>
                        <a:ea typeface="SimSun"/>
                      </a:endParaRPr>
                    </a:p>
                  </a:txBody>
                  <a:tcPr marL="66126" marR="66126" marT="0" marB="0"/>
                </a:tc>
                <a:tc>
                  <a:txBody>
                    <a:bodyPr/>
                    <a:lstStyle/>
                    <a:p>
                      <a:pPr>
                        <a:spcAft>
                          <a:spcPts val="0"/>
                        </a:spcAft>
                      </a:pPr>
                      <a:endParaRPr lang="en-GB" sz="2400">
                        <a:effectLst/>
                        <a:latin typeface="Times New Roman"/>
                        <a:ea typeface="SimSun"/>
                      </a:endParaRPr>
                    </a:p>
                  </a:txBody>
                  <a:tcPr marL="66126" marR="66126" marT="0" marB="0"/>
                </a:tc>
                <a:tc>
                  <a:txBody>
                    <a:bodyPr/>
                    <a:lstStyle/>
                    <a:p>
                      <a:pPr>
                        <a:spcAft>
                          <a:spcPts val="0"/>
                        </a:spcAft>
                      </a:pPr>
                      <a:endParaRPr lang="en-GB" sz="2400">
                        <a:effectLst/>
                        <a:latin typeface="Times New Roman"/>
                        <a:ea typeface="SimSun"/>
                      </a:endParaRPr>
                    </a:p>
                  </a:txBody>
                  <a:tcPr marL="66126" marR="66126" marT="0" marB="0"/>
                </a:tc>
                <a:tc>
                  <a:txBody>
                    <a:bodyPr/>
                    <a:lstStyle/>
                    <a:p>
                      <a:pPr>
                        <a:spcAft>
                          <a:spcPts val="0"/>
                        </a:spcAft>
                      </a:pPr>
                      <a:endParaRPr lang="en-GB" sz="2400">
                        <a:effectLst/>
                        <a:latin typeface="Times New Roman"/>
                        <a:ea typeface="SimSun"/>
                      </a:endParaRPr>
                    </a:p>
                  </a:txBody>
                  <a:tcPr marL="66126" marR="66126" marT="0" marB="0"/>
                </a:tc>
                <a:tc>
                  <a:txBody>
                    <a:bodyPr/>
                    <a:lstStyle/>
                    <a:p>
                      <a:pPr>
                        <a:spcAft>
                          <a:spcPts val="0"/>
                        </a:spcAft>
                      </a:pPr>
                      <a:endParaRPr lang="en-GB" sz="2400" dirty="0">
                        <a:effectLst/>
                        <a:latin typeface="Times New Roman"/>
                        <a:ea typeface="SimSun"/>
                      </a:endParaRPr>
                    </a:p>
                  </a:txBody>
                  <a:tcPr marL="66126" marR="66126" marT="0" marB="0"/>
                </a:tc>
              </a:tr>
              <a:tr h="205726">
                <a:tc gridSpan="4">
                  <a:txBody>
                    <a:bodyPr/>
                    <a:lstStyle/>
                    <a:p>
                      <a:pPr algn="r">
                        <a:spcAft>
                          <a:spcPts val="0"/>
                        </a:spcAft>
                      </a:pPr>
                      <a:r>
                        <a:rPr lang="en-GB" sz="2400" dirty="0">
                          <a:effectLst/>
                          <a:latin typeface="+mn-lt"/>
                        </a:rPr>
                        <a:t>subtotal</a:t>
                      </a:r>
                      <a:endParaRPr lang="en-GB" sz="2400" dirty="0">
                        <a:effectLst/>
                        <a:latin typeface="+mn-lt"/>
                        <a:ea typeface="SimSun"/>
                      </a:endParaRPr>
                    </a:p>
                  </a:txBody>
                  <a:tcPr marL="66126" marR="66126" marT="0" marB="0"/>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spcAft>
                          <a:spcPts val="0"/>
                        </a:spcAft>
                      </a:pPr>
                      <a:r>
                        <a:rPr lang="en-GB" sz="2400">
                          <a:effectLst/>
                        </a:rPr>
                        <a:t> </a:t>
                      </a:r>
                      <a:endParaRPr lang="en-GB" sz="2400">
                        <a:effectLst/>
                        <a:latin typeface="Times New Roman"/>
                        <a:ea typeface="SimSun"/>
                      </a:endParaRPr>
                    </a:p>
                  </a:txBody>
                  <a:tcPr marL="66126" marR="66126" marT="0" marB="0"/>
                </a:tc>
                <a:tc>
                  <a:txBody>
                    <a:bodyPr/>
                    <a:lstStyle/>
                    <a:p>
                      <a:pPr>
                        <a:spcAft>
                          <a:spcPts val="0"/>
                        </a:spcAft>
                      </a:pPr>
                      <a:r>
                        <a:rPr lang="en-GB" sz="2400" dirty="0">
                          <a:effectLst/>
                        </a:rPr>
                        <a:t> </a:t>
                      </a:r>
                      <a:endParaRPr lang="en-GB" sz="2400" dirty="0">
                        <a:effectLst/>
                        <a:latin typeface="Times New Roman"/>
                        <a:ea typeface="SimSun"/>
                      </a:endParaRPr>
                    </a:p>
                  </a:txBody>
                  <a:tcPr marL="66126" marR="66126" marT="0" marB="0"/>
                </a:tc>
              </a:tr>
            </a:tbl>
          </a:graphicData>
        </a:graphic>
      </p:graphicFrame>
      <p:sp>
        <p:nvSpPr>
          <p:cNvPr id="5" name="Rectangle 2"/>
          <p:cNvSpPr>
            <a:spLocks noChangeArrowheads="1"/>
          </p:cNvSpPr>
          <p:nvPr/>
        </p:nvSpPr>
        <p:spPr bwMode="auto">
          <a:xfrm>
            <a:off x="2459145" y="33834"/>
            <a:ext cx="4225709"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GB" sz="4800" b="1" u="sng" dirty="0" smtClean="0">
                <a:solidFill>
                  <a:prstClr val="black"/>
                </a:solidFill>
                <a:ea typeface="宋体" charset="-122"/>
                <a:cs typeface="Calibri" pitchFamily="34" charset="0"/>
              </a:rPr>
              <a:t>¿</a:t>
            </a:r>
            <a:r>
              <a:rPr lang="en-GB" sz="4800" b="1" u="sng" dirty="0" err="1" smtClean="0">
                <a:solidFill>
                  <a:prstClr val="black"/>
                </a:solidFill>
                <a:ea typeface="宋体" charset="-122"/>
                <a:cs typeface="Calibri" pitchFamily="34" charset="0"/>
              </a:rPr>
              <a:t>Qué</a:t>
            </a:r>
            <a:r>
              <a:rPr lang="en-GB" sz="4800" b="1" u="sng" dirty="0" smtClean="0">
                <a:solidFill>
                  <a:prstClr val="black"/>
                </a:solidFill>
                <a:ea typeface="宋体" charset="-122"/>
                <a:cs typeface="Calibri" pitchFamily="34" charset="0"/>
              </a:rPr>
              <a:t> </a:t>
            </a:r>
            <a:r>
              <a:rPr lang="en-GB" sz="4800" b="1" u="sng" dirty="0" err="1" smtClean="0">
                <a:solidFill>
                  <a:prstClr val="black"/>
                </a:solidFill>
                <a:ea typeface="宋体" charset="-122"/>
                <a:cs typeface="Calibri" pitchFamily="34" charset="0"/>
              </a:rPr>
              <a:t>apuestas</a:t>
            </a:r>
            <a:r>
              <a:rPr lang="en-GB" sz="4800" b="1" u="sng" dirty="0" smtClean="0">
                <a:solidFill>
                  <a:prstClr val="black"/>
                </a:solidFill>
                <a:ea typeface="宋体" charset="-122"/>
                <a:cs typeface="Calibri" pitchFamily="34" charset="0"/>
              </a:rPr>
              <a:t>?</a:t>
            </a:r>
            <a:endParaRPr lang="en-GB" sz="3600" dirty="0" smtClean="0">
              <a:solidFill>
                <a:prstClr val="black"/>
              </a:solidFill>
              <a:latin typeface="Arial" pitchFamily="34" charset="0"/>
            </a:endParaRPr>
          </a:p>
          <a:p>
            <a:pPr eaLnBrk="0" fontAlgn="base" hangingPunct="0">
              <a:spcBef>
                <a:spcPct val="0"/>
              </a:spcBef>
              <a:spcAft>
                <a:spcPct val="0"/>
              </a:spcAft>
            </a:pPr>
            <a:endParaRPr lang="en-GB" dirty="0" smtClean="0">
              <a:solidFill>
                <a:prstClr val="black"/>
              </a:solidFill>
              <a:latin typeface="Arial" pitchFamily="34" charset="0"/>
            </a:endParaRPr>
          </a:p>
        </p:txBody>
      </p:sp>
      <p:sp>
        <p:nvSpPr>
          <p:cNvPr id="6" name="Text Box 1"/>
          <p:cNvSpPr txBox="1">
            <a:spLocks noChangeArrowheads="1"/>
          </p:cNvSpPr>
          <p:nvPr/>
        </p:nvSpPr>
        <p:spPr bwMode="auto">
          <a:xfrm>
            <a:off x="395536" y="4691980"/>
            <a:ext cx="8640960" cy="1833364"/>
          </a:xfrm>
          <a:prstGeom prst="rect">
            <a:avLst/>
          </a:prstGeom>
          <a:no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lvl1pPr fontAlgn="base">
              <a:spcBef>
                <a:spcPct val="0"/>
              </a:spcBef>
              <a:spcAft>
                <a:spcPct val="0"/>
              </a:spcAft>
              <a:tabLst>
                <a:tab pos="457200" algn="l"/>
              </a:tabLst>
              <a:defRPr>
                <a:solidFill>
                  <a:schemeClr val="tx1"/>
                </a:solidFill>
                <a:latin typeface="Arial" pitchFamily="34" charset="0"/>
              </a:defRPr>
            </a:lvl1pPr>
            <a:lvl2pPr fontAlgn="base">
              <a:spcBef>
                <a:spcPct val="0"/>
              </a:spcBef>
              <a:spcAft>
                <a:spcPct val="0"/>
              </a:spcAft>
              <a:tabLst>
                <a:tab pos="457200" algn="l"/>
              </a:tabLst>
              <a:defRPr>
                <a:solidFill>
                  <a:schemeClr val="tx1"/>
                </a:solidFill>
                <a:latin typeface="Arial" pitchFamily="34" charset="0"/>
              </a:defRPr>
            </a:lvl2pPr>
            <a:lvl3pPr fontAlgn="base">
              <a:spcBef>
                <a:spcPct val="0"/>
              </a:spcBef>
              <a:spcAft>
                <a:spcPct val="0"/>
              </a:spcAft>
              <a:tabLst>
                <a:tab pos="457200" algn="l"/>
              </a:tabLst>
              <a:defRPr>
                <a:solidFill>
                  <a:schemeClr val="tx1"/>
                </a:solidFill>
                <a:latin typeface="Arial" pitchFamily="34" charset="0"/>
              </a:defRPr>
            </a:lvl3pPr>
            <a:lvl4pPr fontAlgn="base">
              <a:spcBef>
                <a:spcPct val="0"/>
              </a:spcBef>
              <a:spcAft>
                <a:spcPct val="0"/>
              </a:spcAft>
              <a:tabLst>
                <a:tab pos="457200" algn="l"/>
              </a:tabLst>
              <a:defRPr>
                <a:solidFill>
                  <a:schemeClr val="tx1"/>
                </a:solidFill>
                <a:latin typeface="Arial" pitchFamily="34" charset="0"/>
              </a:defRPr>
            </a:lvl4pPr>
            <a:lvl5pPr fontAlgn="base">
              <a:spcBef>
                <a:spcPct val="0"/>
              </a:spcBef>
              <a:spcAft>
                <a:spcPct val="0"/>
              </a:spcAft>
              <a:tabLst>
                <a:tab pos="457200" algn="l"/>
              </a:tabLst>
              <a:defRPr>
                <a:solidFill>
                  <a:schemeClr val="tx1"/>
                </a:solidFill>
                <a:latin typeface="Arial" pitchFamily="34" charset="0"/>
              </a:defRPr>
            </a:lvl5pPr>
            <a:lvl6pPr fontAlgn="base">
              <a:spcBef>
                <a:spcPct val="0"/>
              </a:spcBef>
              <a:spcAft>
                <a:spcPct val="0"/>
              </a:spcAft>
              <a:tabLst>
                <a:tab pos="457200" algn="l"/>
              </a:tabLst>
              <a:defRPr>
                <a:solidFill>
                  <a:schemeClr val="tx1"/>
                </a:solidFill>
                <a:latin typeface="Arial" pitchFamily="34" charset="0"/>
              </a:defRPr>
            </a:lvl6pPr>
            <a:lvl7pPr fontAlgn="base">
              <a:spcBef>
                <a:spcPct val="0"/>
              </a:spcBef>
              <a:spcAft>
                <a:spcPct val="0"/>
              </a:spcAft>
              <a:tabLst>
                <a:tab pos="457200" algn="l"/>
              </a:tabLst>
              <a:defRPr>
                <a:solidFill>
                  <a:schemeClr val="tx1"/>
                </a:solidFill>
                <a:latin typeface="Arial" pitchFamily="34" charset="0"/>
              </a:defRPr>
            </a:lvl7pPr>
            <a:lvl8pPr fontAlgn="base">
              <a:spcBef>
                <a:spcPct val="0"/>
              </a:spcBef>
              <a:spcAft>
                <a:spcPct val="0"/>
              </a:spcAft>
              <a:tabLst>
                <a:tab pos="457200" algn="l"/>
              </a:tabLst>
              <a:defRPr>
                <a:solidFill>
                  <a:schemeClr val="tx1"/>
                </a:solidFill>
                <a:latin typeface="Arial" pitchFamily="34" charset="0"/>
              </a:defRPr>
            </a:lvl8pPr>
            <a:lvl9pPr fontAlgn="base">
              <a:spcBef>
                <a:spcPct val="0"/>
              </a:spcBef>
              <a:spcAft>
                <a:spcPct val="0"/>
              </a:spcAft>
              <a:tabLst>
                <a:tab pos="457200" algn="l"/>
              </a:tabLst>
              <a:defRPr>
                <a:solidFill>
                  <a:schemeClr val="tx1"/>
                </a:solidFill>
                <a:latin typeface="Arial" pitchFamily="34" charset="0"/>
              </a:defRPr>
            </a:lvl9pPr>
          </a:lstStyle>
          <a:p>
            <a:pPr>
              <a:buFontTx/>
              <a:buChar char="•"/>
            </a:pPr>
            <a:r>
              <a:rPr lang="es-ES" sz="2000" dirty="0" smtClean="0">
                <a:solidFill>
                  <a:prstClr val="black"/>
                </a:solidFill>
                <a:latin typeface="Calibri" pitchFamily="34" charset="0"/>
                <a:ea typeface="宋体" charset="-122"/>
                <a:cs typeface="Calibri" pitchFamily="34" charset="0"/>
              </a:rPr>
              <a:t>Marca con  / o x las frases correctas y las frases con errores</a:t>
            </a:r>
            <a:endParaRPr lang="en-GB" dirty="0" smtClean="0">
              <a:solidFill>
                <a:prstClr val="black"/>
              </a:solidFill>
            </a:endParaRPr>
          </a:p>
          <a:p>
            <a:pPr eaLnBrk="0" hangingPunct="0">
              <a:buFontTx/>
              <a:buChar char="•"/>
            </a:pPr>
            <a:r>
              <a:rPr lang="es-ES" sz="2000" dirty="0" smtClean="0">
                <a:solidFill>
                  <a:prstClr val="black"/>
                </a:solidFill>
                <a:latin typeface="Calibri" pitchFamily="34" charset="0"/>
                <a:ea typeface="宋体" charset="-122"/>
                <a:cs typeface="Calibri" pitchFamily="34" charset="0"/>
              </a:rPr>
              <a:t>Apuesta entre 1 y 10 puntos</a:t>
            </a:r>
            <a:endParaRPr lang="en-GB" dirty="0" smtClean="0">
              <a:solidFill>
                <a:prstClr val="black"/>
              </a:solidFill>
            </a:endParaRPr>
          </a:p>
          <a:p>
            <a:pPr eaLnBrk="0" hangingPunct="0">
              <a:buFontTx/>
              <a:buChar char="•"/>
            </a:pPr>
            <a:r>
              <a:rPr lang="es-ES" sz="2000" dirty="0" smtClean="0">
                <a:solidFill>
                  <a:prstClr val="black"/>
                </a:solidFill>
                <a:latin typeface="Calibri" pitchFamily="34" charset="0"/>
                <a:ea typeface="宋体" charset="-122"/>
                <a:cs typeface="Calibri" pitchFamily="34" charset="0"/>
              </a:rPr>
              <a:t>Escucha al profesor para ver si las frases son correctas o no</a:t>
            </a:r>
            <a:endParaRPr lang="en-GB" dirty="0" smtClean="0">
              <a:solidFill>
                <a:prstClr val="black"/>
              </a:solidFill>
            </a:endParaRPr>
          </a:p>
          <a:p>
            <a:pPr eaLnBrk="0" hangingPunct="0">
              <a:buFontTx/>
              <a:buChar char="•"/>
            </a:pPr>
            <a:r>
              <a:rPr lang="es-ES" sz="2000" dirty="0" smtClean="0">
                <a:solidFill>
                  <a:prstClr val="black"/>
                </a:solidFill>
                <a:latin typeface="Calibri" pitchFamily="34" charset="0"/>
                <a:ea typeface="宋体" charset="-122"/>
                <a:cs typeface="Calibri" pitchFamily="34" charset="0"/>
              </a:rPr>
              <a:t>Si has escrito  / o x en el lugar correcto ganas los puntos. Si no, pierdes los puntos</a:t>
            </a:r>
            <a:endParaRPr lang="en-GB" dirty="0" smtClean="0">
              <a:solidFill>
                <a:prstClr val="black"/>
              </a:solidFill>
            </a:endParaRPr>
          </a:p>
          <a:p>
            <a:pPr eaLnBrk="0" hangingPunct="0">
              <a:buFontTx/>
              <a:buChar char="•"/>
            </a:pPr>
            <a:r>
              <a:rPr lang="es-ES" sz="2000" dirty="0" smtClean="0">
                <a:solidFill>
                  <a:prstClr val="black"/>
                </a:solidFill>
                <a:latin typeface="Calibri" pitchFamily="34" charset="0"/>
                <a:ea typeface="宋体" charset="-122"/>
                <a:cs typeface="Calibri" pitchFamily="34" charset="0"/>
              </a:rPr>
              <a:t>Escribe tu total en la casilla</a:t>
            </a:r>
            <a:endParaRPr lang="es-ES" sz="3200" dirty="0" smtClean="0">
              <a:solidFill>
                <a:prstClr val="black"/>
              </a:solidFill>
            </a:endParaRPr>
          </a:p>
        </p:txBody>
      </p:sp>
      <p:sp>
        <p:nvSpPr>
          <p:cNvPr id="7" name="Rectangle 3"/>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smtClean="0">
              <a:solidFill>
                <a:prstClr val="black"/>
              </a:solidFill>
              <a:latin typeface="Arial" pitchFamily="34" charset="0"/>
            </a:endParaRPr>
          </a:p>
        </p:txBody>
      </p:sp>
      <p:pic>
        <p:nvPicPr>
          <p:cNvPr id="2052" name="Picture 4"/>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512" y="33834"/>
            <a:ext cx="1065858" cy="1006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28384" y="29540"/>
            <a:ext cx="877003" cy="938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9437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normAutofit/>
          </a:bodyPr>
          <a:lstStyle/>
          <a:p>
            <a:r>
              <a:rPr lang="en-GB" sz="2800" dirty="0" smtClean="0"/>
              <a:t>Building the skills from KS3</a:t>
            </a:r>
            <a:endParaRPr lang="en-GB" sz="2800" dirty="0"/>
          </a:p>
        </p:txBody>
      </p:sp>
      <p:sp>
        <p:nvSpPr>
          <p:cNvPr id="4" name="Title 3"/>
          <p:cNvSpPr>
            <a:spLocks noGrp="1"/>
          </p:cNvSpPr>
          <p:nvPr>
            <p:ph type="title"/>
          </p:nvPr>
        </p:nvSpPr>
        <p:spPr/>
        <p:txBody>
          <a:bodyPr>
            <a:noAutofit/>
          </a:bodyPr>
          <a:lstStyle/>
          <a:p>
            <a:r>
              <a:rPr lang="en-GB" sz="4400" dirty="0" smtClean="0"/>
              <a:t>GCSE Writing</a:t>
            </a:r>
            <a:endParaRPr lang="en-GB" sz="4400" dirty="0"/>
          </a:p>
        </p:txBody>
      </p:sp>
      <p:pic>
        <p:nvPicPr>
          <p:cNvPr id="10" name="Picture Placeholder 9"/>
          <p:cNvPicPr>
            <a:picLocks noGrp="1" noChangeAspect="1"/>
          </p:cNvPicPr>
          <p:nvPr>
            <p:ph type="pic" idx="1"/>
          </p:nvPr>
        </p:nvPicPr>
        <p:blipFill rotWithShape="1">
          <a:blip r:embed="rId2"/>
          <a:srcRect l="-17192" t="-5509" r="-22584" b="-353"/>
          <a:stretch/>
        </p:blipFill>
        <p:spPr>
          <a:prstGeom prst="rect">
            <a:avLst/>
          </a:prstGeom>
          <a:solidFill>
            <a:schemeClr val="bg2"/>
          </a:solidFill>
        </p:spPr>
      </p:pic>
    </p:spTree>
    <p:extLst>
      <p:ext uri="{BB962C8B-B14F-4D97-AF65-F5344CB8AC3E}">
        <p14:creationId xmlns:p14="http://schemas.microsoft.com/office/powerpoint/2010/main" val="8557427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956546" y="50044"/>
            <a:ext cx="1462356" cy="917835"/>
            <a:chOff x="5757332" y="169332"/>
            <a:chExt cx="1462356" cy="917835"/>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7332" y="169332"/>
              <a:ext cx="959555" cy="917835"/>
            </a:xfrm>
            <a:prstGeom prst="rect">
              <a:avLst/>
            </a:prstGeom>
          </p:spPr>
        </p:pic>
        <p:sp>
          <p:nvSpPr>
            <p:cNvPr id="12" name="TextBox 11"/>
            <p:cNvSpPr txBox="1"/>
            <p:nvPr/>
          </p:nvSpPr>
          <p:spPr>
            <a:xfrm>
              <a:off x="6350444" y="638877"/>
              <a:ext cx="869244" cy="215444"/>
            </a:xfrm>
            <a:prstGeom prst="rect">
              <a:avLst/>
            </a:prstGeom>
            <a:noFill/>
          </p:spPr>
          <p:txBody>
            <a:bodyPr wrap="square" rtlCol="0">
              <a:spAutoFit/>
            </a:bodyPr>
            <a:lstStyle/>
            <a:p>
              <a:r>
                <a:rPr lang="en-GB" sz="800" b="1" dirty="0">
                  <a:solidFill>
                    <a:prstClr val="black"/>
                  </a:solidFill>
                  <a:latin typeface="MV Boli" panose="02000500030200090000" pitchFamily="2" charset="0"/>
                  <a:cs typeface="MV Boli" panose="02000500030200090000" pitchFamily="2" charset="0"/>
                </a:rPr>
                <a:t>Take</a:t>
              </a:r>
            </a:p>
          </p:txBody>
        </p:sp>
      </p:grpSp>
      <p:sp>
        <p:nvSpPr>
          <p:cNvPr id="13" name="TextBox 12"/>
          <p:cNvSpPr txBox="1"/>
          <p:nvPr/>
        </p:nvSpPr>
        <p:spPr>
          <a:xfrm>
            <a:off x="1387105" y="0"/>
            <a:ext cx="5411243" cy="738664"/>
          </a:xfrm>
          <a:prstGeom prst="rect">
            <a:avLst/>
          </a:prstGeom>
          <a:noFill/>
        </p:spPr>
        <p:txBody>
          <a:bodyPr wrap="square" rtlCol="0">
            <a:spAutoFit/>
          </a:bodyPr>
          <a:lstStyle/>
          <a:p>
            <a:r>
              <a:rPr lang="en-GB" sz="1400" b="1" dirty="0">
                <a:solidFill>
                  <a:prstClr val="black"/>
                </a:solidFill>
                <a:latin typeface="Arial" panose="020B0604020202020204" pitchFamily="34" charset="0"/>
                <a:cs typeface="Arial" panose="020B0604020202020204" pitchFamily="34" charset="0"/>
              </a:rPr>
              <a:t/>
            </a:r>
            <a:br>
              <a:rPr lang="en-GB" sz="1400" b="1" dirty="0">
                <a:solidFill>
                  <a:prstClr val="black"/>
                </a:solidFill>
                <a:latin typeface="Arial" panose="020B0604020202020204" pitchFamily="34" charset="0"/>
                <a:cs typeface="Arial" panose="020B0604020202020204" pitchFamily="34" charset="0"/>
              </a:rPr>
            </a:br>
            <a:r>
              <a:rPr lang="en-GB" sz="1400" b="1" dirty="0">
                <a:solidFill>
                  <a:prstClr val="black"/>
                </a:solidFill>
                <a:latin typeface="Arial" panose="020B0604020202020204" pitchFamily="34" charset="0"/>
                <a:cs typeface="Arial" panose="020B0604020202020204" pitchFamily="34" charset="0"/>
              </a:rPr>
              <a:t/>
            </a:r>
            <a:br>
              <a:rPr lang="en-GB" sz="1400" b="1" dirty="0">
                <a:solidFill>
                  <a:prstClr val="black"/>
                </a:solidFill>
                <a:latin typeface="Arial" panose="020B0604020202020204" pitchFamily="34" charset="0"/>
                <a:cs typeface="Arial" panose="020B0604020202020204" pitchFamily="34" charset="0"/>
              </a:rPr>
            </a:br>
            <a:endParaRPr lang="en-GB" sz="1400" b="1" dirty="0">
              <a:solidFill>
                <a:prstClr val="black"/>
              </a:solidFill>
              <a:latin typeface="Arial" panose="020B0604020202020204" pitchFamily="34" charset="0"/>
              <a:cs typeface="Arial" panose="020B0604020202020204" pitchFamily="34" charset="0"/>
            </a:endParaRPr>
          </a:p>
        </p:txBody>
      </p:sp>
      <p:sp>
        <p:nvSpPr>
          <p:cNvPr id="14" name="Text Box 4"/>
          <p:cNvSpPr txBox="1">
            <a:spLocks noChangeArrowheads="1"/>
          </p:cNvSpPr>
          <p:nvPr/>
        </p:nvSpPr>
        <p:spPr bwMode="auto">
          <a:xfrm>
            <a:off x="1308005" y="60823"/>
            <a:ext cx="5569441" cy="892552"/>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defRPr/>
            </a:pPr>
            <a:r>
              <a:rPr lang="en-GB" altLang="en-US" sz="2400" b="1" kern="0" dirty="0" smtClean="0">
                <a:solidFill>
                  <a:prstClr val="black"/>
                </a:solidFill>
              </a:rPr>
              <a:t>Gap-fill relay</a:t>
            </a:r>
            <a:r>
              <a:rPr lang="en-GB" altLang="en-US" sz="1400" b="1" kern="0" dirty="0" smtClean="0">
                <a:solidFill>
                  <a:prstClr val="black"/>
                </a:solidFill>
              </a:rPr>
              <a:t/>
            </a:r>
            <a:br>
              <a:rPr lang="en-GB" altLang="en-US" sz="1400" b="1" kern="0" dirty="0" smtClean="0">
                <a:solidFill>
                  <a:prstClr val="black"/>
                </a:solidFill>
              </a:rPr>
            </a:br>
            <a:r>
              <a:rPr lang="en-GB" altLang="en-US" sz="1400" kern="0" dirty="0" smtClean="0">
                <a:solidFill>
                  <a:prstClr val="black"/>
                </a:solidFill>
              </a:rPr>
              <a:t>Good for: plenary, focus on key words/verb forms, understanding at sentence level</a:t>
            </a:r>
            <a:endParaRPr lang="en-GB" altLang="en-US" sz="1400" kern="0" dirty="0">
              <a:solidFill>
                <a:prstClr val="black"/>
              </a:solidFill>
            </a:endParaRPr>
          </a:p>
        </p:txBody>
      </p:sp>
      <p:sp>
        <p:nvSpPr>
          <p:cNvPr id="15" name="Text Box 5"/>
          <p:cNvSpPr txBox="1">
            <a:spLocks noChangeArrowheads="1"/>
          </p:cNvSpPr>
          <p:nvPr/>
        </p:nvSpPr>
        <p:spPr bwMode="auto">
          <a:xfrm>
            <a:off x="1318451" y="1025645"/>
            <a:ext cx="6597650" cy="2246769"/>
          </a:xfrm>
          <a:prstGeom prst="rect">
            <a:avLst/>
          </a:prstGeom>
          <a:solidFill>
            <a:srgbClr val="FB9FA6"/>
          </a:solidFill>
          <a:ln>
            <a:noFill/>
          </a:ln>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defRPr/>
            </a:pPr>
            <a:r>
              <a:rPr lang="en-GB" altLang="en-US" sz="1400" b="1" kern="0" dirty="0">
                <a:solidFill>
                  <a:prstClr val="black"/>
                </a:solidFill>
              </a:rPr>
              <a:t>Preparation and Instructions</a:t>
            </a:r>
            <a:r>
              <a:rPr lang="en-GB" altLang="en-US" sz="1400" kern="0" dirty="0">
                <a:solidFill>
                  <a:prstClr val="black"/>
                </a:solidFill>
              </a:rPr>
              <a:t>:</a:t>
            </a:r>
          </a:p>
          <a:p>
            <a:pPr>
              <a:spcBef>
                <a:spcPct val="50000"/>
              </a:spcBef>
              <a:buFontTx/>
              <a:buAutoNum type="arabicPeriod"/>
              <a:defRPr/>
            </a:pPr>
            <a:r>
              <a:rPr lang="en-GB" altLang="en-US" sz="1400" kern="0" dirty="0" smtClean="0">
                <a:solidFill>
                  <a:prstClr val="black"/>
                </a:solidFill>
              </a:rPr>
              <a:t>Create two different texts with key language from the lesson, which fit side by side onto one PPT slide – divide the slide with a line down the middle to make it clear that there are two teams.</a:t>
            </a:r>
            <a:endParaRPr lang="en-GB" altLang="en-US" sz="1400" kern="0" dirty="0">
              <a:solidFill>
                <a:prstClr val="black"/>
              </a:solidFill>
            </a:endParaRPr>
          </a:p>
          <a:p>
            <a:pPr>
              <a:spcBef>
                <a:spcPct val="50000"/>
              </a:spcBef>
              <a:buFontTx/>
              <a:buAutoNum type="arabicPeriod"/>
              <a:defRPr/>
            </a:pPr>
            <a:r>
              <a:rPr lang="en-GB" altLang="en-US" sz="1400" kern="0" dirty="0" smtClean="0">
                <a:solidFill>
                  <a:prstClr val="black"/>
                </a:solidFill>
              </a:rPr>
              <a:t>Create the same number of gaps in each text.</a:t>
            </a:r>
            <a:endParaRPr lang="en-GB" altLang="en-US" sz="1400" kern="0" dirty="0">
              <a:solidFill>
                <a:prstClr val="black"/>
              </a:solidFill>
              <a:cs typeface="Arial" panose="020B0604020202020204" pitchFamily="34" charset="0"/>
            </a:endParaRPr>
          </a:p>
          <a:p>
            <a:pPr>
              <a:spcBef>
                <a:spcPct val="50000"/>
              </a:spcBef>
              <a:buFontTx/>
              <a:buAutoNum type="arabicPeriod"/>
              <a:defRPr/>
            </a:pPr>
            <a:r>
              <a:rPr lang="en-GB" altLang="en-US" sz="1400" kern="0" dirty="0" smtClean="0">
                <a:solidFill>
                  <a:prstClr val="black"/>
                </a:solidFill>
                <a:cs typeface="Arial" panose="020B0604020202020204" pitchFamily="34" charset="0"/>
              </a:rPr>
              <a:t>Give the first member of each team a pen. Each person has to fill in one word and pass the pen to someone else in their team.</a:t>
            </a:r>
          </a:p>
          <a:p>
            <a:pPr>
              <a:spcBef>
                <a:spcPct val="50000"/>
              </a:spcBef>
              <a:buFontTx/>
              <a:buAutoNum type="arabicPeriod"/>
              <a:defRPr/>
            </a:pPr>
            <a:r>
              <a:rPr lang="en-GB" altLang="en-US" sz="1400" kern="0" dirty="0" smtClean="0">
                <a:solidFill>
                  <a:prstClr val="black"/>
                </a:solidFill>
                <a:cs typeface="Arial" panose="020B0604020202020204" pitchFamily="34" charset="0"/>
              </a:rPr>
              <a:t>The winning team is the one that fills in all the gaps correctly, first.</a:t>
            </a:r>
          </a:p>
        </p:txBody>
      </p:sp>
      <p:sp>
        <p:nvSpPr>
          <p:cNvPr id="16" name="Text Box 5"/>
          <p:cNvSpPr txBox="1">
            <a:spLocks noChangeArrowheads="1"/>
          </p:cNvSpPr>
          <p:nvPr/>
        </p:nvSpPr>
        <p:spPr bwMode="auto">
          <a:xfrm>
            <a:off x="1318451" y="3401469"/>
            <a:ext cx="6597650" cy="1815882"/>
          </a:xfrm>
          <a:prstGeom prst="rect">
            <a:avLst/>
          </a:prstGeom>
          <a:solidFill>
            <a:srgbClr val="FFC000">
              <a:lumMod val="20000"/>
              <a:lumOff val="80000"/>
            </a:srgbClr>
          </a:solidFill>
          <a:ln>
            <a:noFill/>
          </a:ln>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defRPr/>
            </a:pPr>
            <a:r>
              <a:rPr lang="en-GB" altLang="en-US" sz="1400" b="1" kern="0" dirty="0" smtClean="0">
                <a:solidFill>
                  <a:prstClr val="black"/>
                </a:solidFill>
              </a:rPr>
              <a:t>Variations</a:t>
            </a:r>
            <a:r>
              <a:rPr lang="en-GB" altLang="en-US" sz="1400" kern="0" dirty="0" smtClean="0">
                <a:solidFill>
                  <a:prstClr val="black"/>
                </a:solidFill>
              </a:rPr>
              <a:t>:</a:t>
            </a:r>
            <a:endParaRPr lang="en-GB" altLang="en-US" sz="1400" kern="0" dirty="0">
              <a:solidFill>
                <a:prstClr val="black"/>
              </a:solidFill>
            </a:endParaRPr>
          </a:p>
          <a:p>
            <a:pPr>
              <a:spcBef>
                <a:spcPct val="50000"/>
              </a:spcBef>
              <a:buFontTx/>
              <a:buAutoNum type="arabicPeriod"/>
              <a:defRPr/>
            </a:pPr>
            <a:r>
              <a:rPr lang="en-GB" altLang="en-US" sz="1400" kern="0" dirty="0" smtClean="0">
                <a:solidFill>
                  <a:prstClr val="black"/>
                </a:solidFill>
              </a:rPr>
              <a:t>Use a jigsaw translation text (i.e. some English / some TL gaps).</a:t>
            </a:r>
          </a:p>
          <a:p>
            <a:pPr>
              <a:spcBef>
                <a:spcPct val="50000"/>
              </a:spcBef>
              <a:buFontTx/>
              <a:buAutoNum type="arabicPeriod"/>
              <a:defRPr/>
            </a:pPr>
            <a:r>
              <a:rPr lang="en-GB" altLang="en-US" sz="1400" kern="0" dirty="0" smtClean="0">
                <a:solidFill>
                  <a:prstClr val="black"/>
                </a:solidFill>
                <a:cs typeface="Arial" panose="020B0604020202020204" pitchFamily="34" charset="0"/>
              </a:rPr>
              <a:t>Use a verb table with key verbs in different tenses.</a:t>
            </a:r>
          </a:p>
          <a:p>
            <a:pPr>
              <a:spcBef>
                <a:spcPct val="50000"/>
              </a:spcBef>
              <a:buFontTx/>
              <a:buAutoNum type="arabicPeriod"/>
              <a:defRPr/>
            </a:pPr>
            <a:r>
              <a:rPr lang="en-GB" altLang="en-US" sz="1400" kern="0" dirty="0" smtClean="0">
                <a:solidFill>
                  <a:prstClr val="black"/>
                </a:solidFill>
                <a:cs typeface="Arial" panose="020B0604020202020204" pitchFamily="34" charset="0"/>
              </a:rPr>
              <a:t>Use either an English text for translation into the TL, or a TL text that pupils have to translate into English.</a:t>
            </a:r>
          </a:p>
          <a:p>
            <a:pPr>
              <a:spcBef>
                <a:spcPct val="50000"/>
              </a:spcBef>
              <a:buFontTx/>
              <a:buAutoNum type="arabicPeriod"/>
              <a:defRPr/>
            </a:pPr>
            <a:r>
              <a:rPr lang="en-GB" altLang="en-US" sz="1400" kern="0" dirty="0" smtClean="0">
                <a:solidFill>
                  <a:prstClr val="black"/>
                </a:solidFill>
                <a:cs typeface="Arial" panose="020B0604020202020204" pitchFamily="34" charset="0"/>
              </a:rPr>
              <a:t>Use a text in one tense that pupils have to translate into another.</a:t>
            </a:r>
          </a:p>
        </p:txBody>
      </p:sp>
      <p:sp>
        <p:nvSpPr>
          <p:cNvPr id="17" name="Text Box 5"/>
          <p:cNvSpPr txBox="1">
            <a:spLocks noChangeArrowheads="1"/>
          </p:cNvSpPr>
          <p:nvPr/>
        </p:nvSpPr>
        <p:spPr bwMode="auto">
          <a:xfrm>
            <a:off x="1308005" y="5346407"/>
            <a:ext cx="6597650" cy="1384995"/>
          </a:xfrm>
          <a:prstGeom prst="rect">
            <a:avLst/>
          </a:prstGeom>
          <a:solidFill>
            <a:srgbClr val="70AD47">
              <a:lumMod val="40000"/>
              <a:lumOff val="60000"/>
            </a:srgbClr>
          </a:solidFill>
          <a:ln>
            <a:noFill/>
          </a:ln>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defRPr/>
            </a:pPr>
            <a:r>
              <a:rPr lang="en-GB" altLang="en-US" sz="1400" b="1" kern="0" dirty="0" smtClean="0">
                <a:solidFill>
                  <a:prstClr val="black"/>
                </a:solidFill>
              </a:rPr>
              <a:t>Consider</a:t>
            </a:r>
            <a:r>
              <a:rPr lang="en-GB" altLang="en-US" sz="1400" kern="0" dirty="0" smtClean="0">
                <a:solidFill>
                  <a:prstClr val="black"/>
                </a:solidFill>
              </a:rPr>
              <a:t>:</a:t>
            </a:r>
            <a:endParaRPr lang="en-GB" altLang="en-US" sz="1400" kern="0" dirty="0">
              <a:solidFill>
                <a:prstClr val="black"/>
              </a:solidFill>
            </a:endParaRPr>
          </a:p>
          <a:p>
            <a:pPr>
              <a:spcBef>
                <a:spcPct val="50000"/>
              </a:spcBef>
              <a:buFontTx/>
              <a:buAutoNum type="arabicPeriod"/>
              <a:defRPr/>
            </a:pPr>
            <a:r>
              <a:rPr lang="en-GB" altLang="en-US" sz="1400" kern="0" dirty="0" smtClean="0">
                <a:solidFill>
                  <a:prstClr val="black"/>
                </a:solidFill>
              </a:rPr>
              <a:t>Involve all pupils in using the TL during the task by prompting them to encourage their teams (see prompts on sample slide).</a:t>
            </a:r>
          </a:p>
          <a:p>
            <a:pPr>
              <a:spcBef>
                <a:spcPct val="50000"/>
              </a:spcBef>
              <a:buFontTx/>
              <a:buAutoNum type="arabicPeriod"/>
              <a:defRPr/>
            </a:pPr>
            <a:r>
              <a:rPr lang="en-GB" altLang="en-US" sz="1400" kern="0" dirty="0" smtClean="0">
                <a:solidFill>
                  <a:prstClr val="black"/>
                </a:solidFill>
              </a:rPr>
              <a:t>The teacher keeps track of both texts and wipes off any incorrect answers to ensure that students re-consider their answers if they have got it wrong.</a:t>
            </a:r>
            <a:endParaRPr lang="en-GB" altLang="en-US" sz="1400" kern="0" dirty="0">
              <a:solidFill>
                <a:prstClr val="black"/>
              </a:solidFill>
            </a:endParaRPr>
          </a:p>
        </p:txBody>
      </p:sp>
    </p:spTree>
    <p:extLst>
      <p:ext uri="{BB962C8B-B14F-4D97-AF65-F5344CB8AC3E}">
        <p14:creationId xmlns:p14="http://schemas.microsoft.com/office/powerpoint/2010/main" val="21877059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Rectangle 4"/>
          <p:cNvSpPr/>
          <p:nvPr/>
        </p:nvSpPr>
        <p:spPr>
          <a:xfrm>
            <a:off x="101600" y="190500"/>
            <a:ext cx="4203700" cy="6451600"/>
          </a:xfrm>
          <a:prstGeom prst="rect">
            <a:avLst/>
          </a:prstGeom>
          <a:solidFill>
            <a:schemeClr val="bg1">
              <a:lumMod val="9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Rectangle 5"/>
          <p:cNvSpPr/>
          <p:nvPr/>
        </p:nvSpPr>
        <p:spPr>
          <a:xfrm>
            <a:off x="4783932" y="190500"/>
            <a:ext cx="4203700" cy="6451600"/>
          </a:xfrm>
          <a:prstGeom prst="rect">
            <a:avLst/>
          </a:prstGeom>
          <a:solidFill>
            <a:schemeClr val="bg1">
              <a:lumMod val="9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TextBox 6"/>
          <p:cNvSpPr txBox="1"/>
          <p:nvPr/>
        </p:nvSpPr>
        <p:spPr>
          <a:xfrm>
            <a:off x="254000" y="406400"/>
            <a:ext cx="3898900" cy="4708981"/>
          </a:xfrm>
          <a:prstGeom prst="rect">
            <a:avLst/>
          </a:prstGeom>
          <a:noFill/>
        </p:spPr>
        <p:txBody>
          <a:bodyPr wrap="square" rtlCol="0">
            <a:spAutoFit/>
          </a:bodyPr>
          <a:lstStyle/>
          <a:p>
            <a:r>
              <a:rPr lang="en-GB" sz="2000" dirty="0">
                <a:solidFill>
                  <a:prstClr val="black"/>
                </a:solidFill>
                <a:latin typeface="Arial" panose="020B0604020202020204" pitchFamily="34" charset="0"/>
                <a:cs typeface="Arial" panose="020B0604020202020204" pitchFamily="34" charset="0"/>
              </a:rPr>
              <a:t>¡</a:t>
            </a:r>
            <a:r>
              <a:rPr lang="en-GB" sz="2000" dirty="0" err="1">
                <a:solidFill>
                  <a:prstClr val="black"/>
                </a:solidFill>
                <a:latin typeface="Arial" panose="020B0604020202020204" pitchFamily="34" charset="0"/>
                <a:cs typeface="Arial" panose="020B0604020202020204" pitchFamily="34" charset="0"/>
              </a:rPr>
              <a:t>Hola</a:t>
            </a:r>
            <a:r>
              <a:rPr lang="en-GB" sz="2000" dirty="0">
                <a:solidFill>
                  <a:prstClr val="black"/>
                </a:solidFill>
                <a:latin typeface="Arial" panose="020B0604020202020204" pitchFamily="34" charset="0"/>
                <a:cs typeface="Arial" panose="020B0604020202020204" pitchFamily="34" charset="0"/>
              </a:rPr>
              <a:t>!  Soy Manuel y soy de </a:t>
            </a:r>
            <a:r>
              <a:rPr lang="en-GB" sz="2000" dirty="0" err="1">
                <a:solidFill>
                  <a:prstClr val="black"/>
                </a:solidFill>
                <a:latin typeface="Arial" panose="020B0604020202020204" pitchFamily="34" charset="0"/>
                <a:cs typeface="Arial" panose="020B0604020202020204" pitchFamily="34" charset="0"/>
              </a:rPr>
              <a:t>España</a:t>
            </a:r>
            <a:r>
              <a:rPr lang="en-GB" sz="2000" dirty="0">
                <a:solidFill>
                  <a:prstClr val="black"/>
                </a:solidFill>
                <a:latin typeface="Arial" panose="020B0604020202020204" pitchFamily="34" charset="0"/>
                <a:cs typeface="Arial" panose="020B0604020202020204" pitchFamily="34" charset="0"/>
              </a:rPr>
              <a:t>. </a:t>
            </a:r>
          </a:p>
          <a:p>
            <a:r>
              <a:rPr lang="en-GB" sz="2000" dirty="0">
                <a:solidFill>
                  <a:prstClr val="black"/>
                </a:solidFill>
                <a:latin typeface="Arial" panose="020B0604020202020204" pitchFamily="34" charset="0"/>
                <a:cs typeface="Arial" panose="020B0604020202020204" pitchFamily="34" charset="0"/>
              </a:rPr>
              <a:t>¿</a:t>
            </a:r>
            <a:r>
              <a:rPr lang="en-GB" sz="2000" dirty="0" err="1">
                <a:solidFill>
                  <a:prstClr val="black"/>
                </a:solidFill>
                <a:latin typeface="Arial" panose="020B0604020202020204" pitchFamily="34" charset="0"/>
                <a:cs typeface="Arial" panose="020B0604020202020204" pitchFamily="34" charset="0"/>
              </a:rPr>
              <a:t>Qué</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tipo</a:t>
            </a:r>
            <a:r>
              <a:rPr lang="en-GB" sz="2000" dirty="0">
                <a:solidFill>
                  <a:prstClr val="black"/>
                </a:solidFill>
                <a:latin typeface="Arial" panose="020B0604020202020204" pitchFamily="34" charset="0"/>
                <a:cs typeface="Arial" panose="020B0604020202020204" pitchFamily="34" charset="0"/>
              </a:rPr>
              <a:t> de ______ </a:t>
            </a:r>
            <a:r>
              <a:rPr lang="en-GB" sz="2000" dirty="0" err="1">
                <a:solidFill>
                  <a:prstClr val="black"/>
                </a:solidFill>
                <a:latin typeface="Arial" panose="020B0604020202020204" pitchFamily="34" charset="0"/>
                <a:cs typeface="Arial" panose="020B0604020202020204" pitchFamily="34" charset="0"/>
              </a:rPr>
              <a:t>te</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gusta</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Te</a:t>
            </a:r>
            <a:r>
              <a:rPr lang="en-GB" sz="2000" dirty="0">
                <a:solidFill>
                  <a:prstClr val="black"/>
                </a:solidFill>
                <a:latin typeface="Arial" panose="020B0604020202020204" pitchFamily="34" charset="0"/>
                <a:cs typeface="Arial" panose="020B0604020202020204" pitchFamily="34" charset="0"/>
              </a:rPr>
              <a:t> ______ la </a:t>
            </a:r>
            <a:r>
              <a:rPr lang="en-GB" sz="2000" dirty="0" err="1">
                <a:solidFill>
                  <a:prstClr val="black"/>
                </a:solidFill>
                <a:latin typeface="Arial" panose="020B0604020202020204" pitchFamily="34" charset="0"/>
                <a:cs typeface="Arial" panose="020B0604020202020204" pitchFamily="34" charset="0"/>
              </a:rPr>
              <a:t>música</a:t>
            </a:r>
            <a:r>
              <a:rPr lang="en-GB" sz="2000" dirty="0">
                <a:solidFill>
                  <a:prstClr val="black"/>
                </a:solidFill>
                <a:latin typeface="Arial" panose="020B0604020202020204" pitchFamily="34" charset="0"/>
                <a:cs typeface="Arial" panose="020B0604020202020204" pitchFamily="34" charset="0"/>
              </a:rPr>
              <a:t> pop?  </a:t>
            </a:r>
          </a:p>
          <a:p>
            <a:r>
              <a:rPr lang="en-GB" sz="2000" dirty="0">
                <a:solidFill>
                  <a:prstClr val="black"/>
                </a:solidFill>
                <a:latin typeface="Arial" panose="020B0604020202020204" pitchFamily="34" charset="0"/>
                <a:cs typeface="Arial" panose="020B0604020202020204" pitchFamily="34" charset="0"/>
              </a:rPr>
              <a:t>Me </a:t>
            </a:r>
            <a:r>
              <a:rPr lang="en-GB" sz="2000" dirty="0" err="1">
                <a:solidFill>
                  <a:prstClr val="black"/>
                </a:solidFill>
                <a:latin typeface="Arial" panose="020B0604020202020204" pitchFamily="34" charset="0"/>
                <a:cs typeface="Arial" panose="020B0604020202020204" pitchFamily="34" charset="0"/>
              </a:rPr>
              <a:t>gusta</a:t>
            </a:r>
            <a:r>
              <a:rPr lang="en-GB" sz="2000" dirty="0">
                <a:solidFill>
                  <a:prstClr val="black"/>
                </a:solidFill>
                <a:latin typeface="Arial" panose="020B0604020202020204" pitchFamily="34" charset="0"/>
                <a:cs typeface="Arial" panose="020B0604020202020204" pitchFamily="34" charset="0"/>
              </a:rPr>
              <a:t> mucho _______ </a:t>
            </a:r>
            <a:r>
              <a:rPr lang="en-GB" sz="2000" dirty="0" err="1">
                <a:solidFill>
                  <a:prstClr val="black"/>
                </a:solidFill>
                <a:latin typeface="Arial" panose="020B0604020202020204" pitchFamily="34" charset="0"/>
                <a:cs typeface="Arial" panose="020B0604020202020204" pitchFamily="34" charset="0"/>
              </a:rPr>
              <a:t>es</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alegre</a:t>
            </a:r>
            <a:r>
              <a:rPr lang="en-GB" sz="2000" dirty="0">
                <a:solidFill>
                  <a:prstClr val="black"/>
                </a:solidFill>
                <a:latin typeface="Arial" panose="020B0604020202020204" pitchFamily="34" charset="0"/>
                <a:cs typeface="Arial" panose="020B0604020202020204" pitchFamily="34" charset="0"/>
              </a:rPr>
              <a:t>.  </a:t>
            </a:r>
          </a:p>
          <a:p>
            <a:r>
              <a:rPr lang="en-GB" sz="2000" dirty="0">
                <a:solidFill>
                  <a:prstClr val="black"/>
                </a:solidFill>
                <a:latin typeface="Arial" panose="020B0604020202020204" pitchFamily="34" charset="0"/>
                <a:cs typeface="Arial" panose="020B0604020202020204" pitchFamily="34" charset="0"/>
              </a:rPr>
              <a:t>¿</a:t>
            </a:r>
            <a:r>
              <a:rPr lang="en-GB" sz="2000" dirty="0" err="1">
                <a:solidFill>
                  <a:prstClr val="black"/>
                </a:solidFill>
                <a:latin typeface="Arial" panose="020B0604020202020204" pitchFamily="34" charset="0"/>
                <a:cs typeface="Arial" panose="020B0604020202020204" pitchFamily="34" charset="0"/>
              </a:rPr>
              <a:t>Sabes</a:t>
            </a:r>
            <a:r>
              <a:rPr lang="en-GB" sz="2000" dirty="0">
                <a:solidFill>
                  <a:prstClr val="black"/>
                </a:solidFill>
                <a:latin typeface="Arial" panose="020B0604020202020204" pitchFamily="34" charset="0"/>
                <a:cs typeface="Arial" panose="020B0604020202020204" pitchFamily="34" charset="0"/>
              </a:rPr>
              <a:t> ________ el piano?  </a:t>
            </a:r>
            <a:r>
              <a:rPr lang="en-GB" sz="2000" dirty="0" err="1">
                <a:solidFill>
                  <a:prstClr val="black"/>
                </a:solidFill>
                <a:latin typeface="Arial" panose="020B0604020202020204" pitchFamily="34" charset="0"/>
                <a:cs typeface="Arial" panose="020B0604020202020204" pitchFamily="34" charset="0"/>
              </a:rPr>
              <a:t>Yo</a:t>
            </a:r>
            <a:r>
              <a:rPr lang="en-GB" sz="2000" dirty="0">
                <a:solidFill>
                  <a:prstClr val="black"/>
                </a:solidFill>
                <a:latin typeface="Arial" panose="020B0604020202020204" pitchFamily="34" charset="0"/>
                <a:cs typeface="Arial" panose="020B0604020202020204" pitchFamily="34" charset="0"/>
              </a:rPr>
              <a:t> no, </a:t>
            </a:r>
            <a:r>
              <a:rPr lang="en-GB" sz="2000" dirty="0" err="1">
                <a:solidFill>
                  <a:prstClr val="black"/>
                </a:solidFill>
                <a:latin typeface="Arial" panose="020B0604020202020204" pitchFamily="34" charset="0"/>
                <a:cs typeface="Arial" panose="020B0604020202020204" pitchFamily="34" charset="0"/>
              </a:rPr>
              <a:t>pero</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sé</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tocar</a:t>
            </a:r>
            <a:r>
              <a:rPr lang="en-GB" sz="2000" dirty="0">
                <a:solidFill>
                  <a:prstClr val="black"/>
                </a:solidFill>
                <a:latin typeface="Arial" panose="020B0604020202020204" pitchFamily="34" charset="0"/>
                <a:cs typeface="Arial" panose="020B0604020202020204" pitchFamily="34" charset="0"/>
              </a:rPr>
              <a:t> la _________.  ¿</a:t>
            </a:r>
            <a:r>
              <a:rPr lang="en-GB" sz="2000" dirty="0" err="1">
                <a:solidFill>
                  <a:prstClr val="black"/>
                </a:solidFill>
                <a:latin typeface="Arial" panose="020B0604020202020204" pitchFamily="34" charset="0"/>
                <a:cs typeface="Arial" panose="020B0604020202020204" pitchFamily="34" charset="0"/>
              </a:rPr>
              <a:t>Qué</a:t>
            </a:r>
            <a:r>
              <a:rPr lang="en-GB" sz="2000" dirty="0">
                <a:solidFill>
                  <a:prstClr val="black"/>
                </a:solidFill>
                <a:latin typeface="Arial" panose="020B0604020202020204" pitchFamily="34" charset="0"/>
                <a:cs typeface="Arial" panose="020B0604020202020204" pitchFamily="34" charset="0"/>
              </a:rPr>
              <a:t> __________ </a:t>
            </a:r>
            <a:r>
              <a:rPr lang="en-GB" sz="2000" dirty="0" err="1">
                <a:solidFill>
                  <a:prstClr val="black"/>
                </a:solidFill>
                <a:latin typeface="Arial" panose="020B0604020202020204" pitchFamily="34" charset="0"/>
                <a:cs typeface="Arial" panose="020B0604020202020204" pitchFamily="34" charset="0"/>
              </a:rPr>
              <a:t>tocas</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Prefieres</a:t>
            </a:r>
            <a:r>
              <a:rPr lang="en-GB" sz="2000" dirty="0">
                <a:solidFill>
                  <a:prstClr val="black"/>
                </a:solidFill>
                <a:latin typeface="Arial" panose="020B0604020202020204" pitchFamily="34" charset="0"/>
                <a:cs typeface="Arial" panose="020B0604020202020204" pitchFamily="34" charset="0"/>
              </a:rPr>
              <a:t> Justin Bieber o _____________?</a:t>
            </a:r>
            <a:br>
              <a:rPr lang="en-GB" sz="2000" dirty="0">
                <a:solidFill>
                  <a:prstClr val="black"/>
                </a:solidFill>
                <a:latin typeface="Arial" panose="020B0604020202020204" pitchFamily="34" charset="0"/>
                <a:cs typeface="Arial" panose="020B0604020202020204" pitchFamily="34" charset="0"/>
              </a:rPr>
            </a:br>
            <a:r>
              <a:rPr lang="en-GB" sz="2000" dirty="0" err="1">
                <a:solidFill>
                  <a:prstClr val="black"/>
                </a:solidFill>
                <a:latin typeface="Arial" panose="020B0604020202020204" pitchFamily="34" charset="0"/>
                <a:cs typeface="Arial" panose="020B0604020202020204" pitchFamily="34" charset="0"/>
              </a:rPr>
              <a:t>Yo</a:t>
            </a:r>
            <a:r>
              <a:rPr lang="en-GB" sz="2000" dirty="0">
                <a:solidFill>
                  <a:prstClr val="black"/>
                </a:solidFill>
                <a:latin typeface="Arial" panose="020B0604020202020204" pitchFamily="34" charset="0"/>
                <a:cs typeface="Arial" panose="020B0604020202020204" pitchFamily="34" charset="0"/>
              </a:rPr>
              <a:t> __________ Katie Perry.</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a:t>
            </a:r>
            <a:r>
              <a:rPr lang="en-GB" sz="2000" dirty="0" err="1">
                <a:solidFill>
                  <a:prstClr val="black"/>
                </a:solidFill>
                <a:latin typeface="Arial" panose="020B0604020202020204" pitchFamily="34" charset="0"/>
                <a:cs typeface="Arial" panose="020B0604020202020204" pitchFamily="34" charset="0"/>
              </a:rPr>
              <a:t>Adiós</a:t>
            </a:r>
            <a:r>
              <a:rPr lang="en-GB" sz="2000" dirty="0">
                <a:solidFill>
                  <a:prstClr val="black"/>
                </a:solidFill>
                <a:latin typeface="Arial" panose="020B0604020202020204" pitchFamily="34" charset="0"/>
                <a:cs typeface="Arial" panose="020B0604020202020204" pitchFamily="34" charset="0"/>
              </a:rPr>
              <a:t>!</a:t>
            </a:r>
          </a:p>
          <a:p>
            <a:r>
              <a:rPr lang="en-GB" sz="2000" dirty="0">
                <a:solidFill>
                  <a:prstClr val="black"/>
                </a:solidFill>
                <a:latin typeface="Lucida Calligraphy" panose="03010101010101010101" pitchFamily="66" charset="0"/>
                <a:cs typeface="Arial" panose="020B0604020202020204" pitchFamily="34" charset="0"/>
              </a:rPr>
              <a:t>Manuel</a:t>
            </a:r>
          </a:p>
        </p:txBody>
      </p:sp>
      <p:sp>
        <p:nvSpPr>
          <p:cNvPr id="18" name="TextBox 17"/>
          <p:cNvSpPr txBox="1"/>
          <p:nvPr/>
        </p:nvSpPr>
        <p:spPr>
          <a:xfrm>
            <a:off x="4936332" y="389836"/>
            <a:ext cx="3898900" cy="4708981"/>
          </a:xfrm>
          <a:prstGeom prst="rect">
            <a:avLst/>
          </a:prstGeom>
          <a:noFill/>
        </p:spPr>
        <p:txBody>
          <a:bodyPr wrap="square" rtlCol="0">
            <a:spAutoFit/>
          </a:bodyPr>
          <a:lstStyle/>
          <a:p>
            <a:r>
              <a:rPr lang="en-GB" sz="2000" dirty="0">
                <a:solidFill>
                  <a:prstClr val="black"/>
                </a:solidFill>
                <a:latin typeface="Arial" panose="020B0604020202020204" pitchFamily="34" charset="0"/>
                <a:cs typeface="Arial" panose="020B0604020202020204" pitchFamily="34" charset="0"/>
              </a:rPr>
              <a:t>¡</a:t>
            </a:r>
            <a:r>
              <a:rPr lang="en-GB" sz="2000" dirty="0" err="1">
                <a:solidFill>
                  <a:prstClr val="black"/>
                </a:solidFill>
                <a:latin typeface="Arial" panose="020B0604020202020204" pitchFamily="34" charset="0"/>
                <a:cs typeface="Arial" panose="020B0604020202020204" pitchFamily="34" charset="0"/>
              </a:rPr>
              <a:t>Hola</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Cómo</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estás</a:t>
            </a:r>
            <a:r>
              <a:rPr lang="en-GB" sz="2000" dirty="0">
                <a:solidFill>
                  <a:prstClr val="black"/>
                </a:solidFill>
                <a:latin typeface="Arial" panose="020B0604020202020204" pitchFamily="34" charset="0"/>
                <a:cs typeface="Arial" panose="020B0604020202020204" pitchFamily="34" charset="0"/>
              </a:rPr>
              <a:t>?  Soy Elena y soy del </a:t>
            </a:r>
            <a:r>
              <a:rPr lang="en-GB" sz="2000" dirty="0" err="1">
                <a:solidFill>
                  <a:prstClr val="black"/>
                </a:solidFill>
                <a:latin typeface="Arial" panose="020B0604020202020204" pitchFamily="34" charset="0"/>
                <a:cs typeface="Arial" panose="020B0604020202020204" pitchFamily="34" charset="0"/>
              </a:rPr>
              <a:t>Perú</a:t>
            </a:r>
            <a:r>
              <a:rPr lang="en-GB" sz="2000" dirty="0">
                <a:solidFill>
                  <a:prstClr val="black"/>
                </a:solidFill>
                <a:latin typeface="Arial" panose="020B0604020202020204" pitchFamily="34" charset="0"/>
                <a:cs typeface="Arial" panose="020B0604020202020204" pitchFamily="34" charset="0"/>
              </a:rPr>
              <a:t>. </a:t>
            </a:r>
          </a:p>
          <a:p>
            <a:r>
              <a:rPr lang="en-GB" sz="2000" dirty="0">
                <a:solidFill>
                  <a:prstClr val="black"/>
                </a:solidFill>
                <a:latin typeface="Arial" panose="020B0604020202020204" pitchFamily="34" charset="0"/>
                <a:cs typeface="Arial" panose="020B0604020202020204" pitchFamily="34" charset="0"/>
              </a:rPr>
              <a:t>¿</a:t>
            </a:r>
            <a:r>
              <a:rPr lang="en-GB" sz="2000" dirty="0" err="1">
                <a:solidFill>
                  <a:prstClr val="black"/>
                </a:solidFill>
                <a:latin typeface="Arial" panose="020B0604020202020204" pitchFamily="34" charset="0"/>
                <a:cs typeface="Arial" panose="020B0604020202020204" pitchFamily="34" charset="0"/>
              </a:rPr>
              <a:t>Te</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gusta</a:t>
            </a:r>
            <a:r>
              <a:rPr lang="en-GB" sz="2000" dirty="0">
                <a:solidFill>
                  <a:prstClr val="black"/>
                </a:solidFill>
                <a:latin typeface="Arial" panose="020B0604020202020204" pitchFamily="34" charset="0"/>
                <a:cs typeface="Arial" panose="020B0604020202020204" pitchFamily="34" charset="0"/>
              </a:rPr>
              <a:t> la </a:t>
            </a:r>
            <a:r>
              <a:rPr lang="en-GB" sz="2000" dirty="0" err="1">
                <a:solidFill>
                  <a:prstClr val="black"/>
                </a:solidFill>
                <a:latin typeface="Arial" panose="020B0604020202020204" pitchFamily="34" charset="0"/>
                <a:cs typeface="Arial" panose="020B0604020202020204" pitchFamily="34" charset="0"/>
              </a:rPr>
              <a:t>música</a:t>
            </a:r>
            <a:r>
              <a:rPr lang="en-GB" sz="2000" dirty="0">
                <a:solidFill>
                  <a:prstClr val="black"/>
                </a:solidFill>
                <a:latin typeface="Arial" panose="020B0604020202020204" pitchFamily="34" charset="0"/>
                <a:cs typeface="Arial" panose="020B0604020202020204" pitchFamily="34" charset="0"/>
              </a:rPr>
              <a:t> ______? </a:t>
            </a:r>
          </a:p>
          <a:p>
            <a:r>
              <a:rPr lang="en-GB" sz="2000" dirty="0">
                <a:solidFill>
                  <a:prstClr val="black"/>
                </a:solidFill>
                <a:latin typeface="Arial" panose="020B0604020202020204" pitchFamily="34" charset="0"/>
                <a:cs typeface="Arial" panose="020B0604020202020204" pitchFamily="34" charset="0"/>
              </a:rPr>
              <a:t>No me ______ la </a:t>
            </a:r>
            <a:r>
              <a:rPr lang="en-GB" sz="2000" dirty="0" err="1">
                <a:solidFill>
                  <a:prstClr val="black"/>
                </a:solidFill>
                <a:latin typeface="Arial" panose="020B0604020202020204" pitchFamily="34" charset="0"/>
                <a:cs typeface="Arial" panose="020B0604020202020204" pitchFamily="34" charset="0"/>
              </a:rPr>
              <a:t>música</a:t>
            </a:r>
            <a:r>
              <a:rPr lang="en-GB" sz="2000" dirty="0">
                <a:solidFill>
                  <a:prstClr val="black"/>
                </a:solidFill>
                <a:latin typeface="Arial" panose="020B0604020202020204" pitchFamily="34" charset="0"/>
                <a:cs typeface="Arial" panose="020B0604020202020204" pitchFamily="34" charset="0"/>
              </a:rPr>
              <a:t> rap </a:t>
            </a:r>
            <a:r>
              <a:rPr lang="en-GB" sz="2000" dirty="0" err="1">
                <a:solidFill>
                  <a:prstClr val="black"/>
                </a:solidFill>
                <a:latin typeface="Arial" panose="020B0604020202020204" pitchFamily="34" charset="0"/>
                <a:cs typeface="Arial" panose="020B0604020202020204" pitchFamily="34" charset="0"/>
              </a:rPr>
              <a:t>porque</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es</a:t>
            </a:r>
            <a:r>
              <a:rPr lang="en-GB" sz="2000" dirty="0">
                <a:solidFill>
                  <a:prstClr val="black"/>
                </a:solidFill>
                <a:latin typeface="Arial" panose="020B0604020202020204" pitchFamily="34" charset="0"/>
                <a:cs typeface="Arial" panose="020B0604020202020204" pitchFamily="34" charset="0"/>
              </a:rPr>
              <a:t> __________. </a:t>
            </a:r>
          </a:p>
          <a:p>
            <a:r>
              <a:rPr lang="en-GB" sz="2000" dirty="0">
                <a:solidFill>
                  <a:prstClr val="black"/>
                </a:solidFill>
                <a:latin typeface="Arial" panose="020B0604020202020204" pitchFamily="34" charset="0"/>
                <a:cs typeface="Arial" panose="020B0604020202020204" pitchFamily="34" charset="0"/>
              </a:rPr>
              <a:t>¿</a:t>
            </a:r>
            <a:r>
              <a:rPr lang="en-GB" sz="2000" dirty="0" err="1">
                <a:solidFill>
                  <a:prstClr val="black"/>
                </a:solidFill>
                <a:latin typeface="Arial" panose="020B0604020202020204" pitchFamily="34" charset="0"/>
                <a:cs typeface="Arial" panose="020B0604020202020204" pitchFamily="34" charset="0"/>
              </a:rPr>
              <a:t>Qué</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tipo</a:t>
            </a:r>
            <a:r>
              <a:rPr lang="en-GB" sz="2000" dirty="0">
                <a:solidFill>
                  <a:prstClr val="black"/>
                </a:solidFill>
                <a:latin typeface="Arial" panose="020B0604020202020204" pitchFamily="34" charset="0"/>
                <a:cs typeface="Arial" panose="020B0604020202020204" pitchFamily="34" charset="0"/>
              </a:rPr>
              <a:t> de ______ </a:t>
            </a:r>
            <a:r>
              <a:rPr lang="en-GB" sz="2000" dirty="0" err="1">
                <a:solidFill>
                  <a:prstClr val="black"/>
                </a:solidFill>
                <a:latin typeface="Arial" panose="020B0604020202020204" pitchFamily="34" charset="0"/>
                <a:cs typeface="Arial" panose="020B0604020202020204" pitchFamily="34" charset="0"/>
              </a:rPr>
              <a:t>te</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gusta</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Toco</a:t>
            </a:r>
            <a:r>
              <a:rPr lang="en-GB" sz="2000" dirty="0">
                <a:solidFill>
                  <a:prstClr val="black"/>
                </a:solidFill>
                <a:latin typeface="Arial" panose="020B0604020202020204" pitchFamily="34" charset="0"/>
                <a:cs typeface="Arial" panose="020B0604020202020204" pitchFamily="34" charset="0"/>
              </a:rPr>
              <a:t> la </a:t>
            </a:r>
            <a:r>
              <a:rPr lang="en-GB" sz="2000" dirty="0" err="1">
                <a:solidFill>
                  <a:prstClr val="black"/>
                </a:solidFill>
                <a:latin typeface="Arial" panose="020B0604020202020204" pitchFamily="34" charset="0"/>
                <a:cs typeface="Arial" panose="020B0604020202020204" pitchFamily="34" charset="0"/>
              </a:rPr>
              <a:t>zampoña</a:t>
            </a:r>
            <a:r>
              <a:rPr lang="en-GB" sz="2000" dirty="0">
                <a:solidFill>
                  <a:prstClr val="black"/>
                </a:solidFill>
                <a:latin typeface="Arial" panose="020B0604020202020204" pitchFamily="34" charset="0"/>
                <a:cs typeface="Arial" panose="020B0604020202020204" pitchFamily="34" charset="0"/>
              </a:rPr>
              <a:t> y el ________, que </a:t>
            </a:r>
            <a:r>
              <a:rPr lang="en-GB" sz="2000" dirty="0" err="1">
                <a:solidFill>
                  <a:prstClr val="black"/>
                </a:solidFill>
                <a:latin typeface="Arial" panose="020B0604020202020204" pitchFamily="34" charset="0"/>
                <a:cs typeface="Arial" panose="020B0604020202020204" pitchFamily="34" charset="0"/>
              </a:rPr>
              <a:t>es</a:t>
            </a:r>
            <a:r>
              <a:rPr lang="en-GB" sz="2000" dirty="0">
                <a:solidFill>
                  <a:prstClr val="black"/>
                </a:solidFill>
                <a:latin typeface="Arial" panose="020B0604020202020204" pitchFamily="34" charset="0"/>
                <a:cs typeface="Arial" panose="020B0604020202020204" pitchFamily="34" charset="0"/>
              </a:rPr>
              <a:t> un </a:t>
            </a:r>
            <a:r>
              <a:rPr lang="en-GB" sz="2000" dirty="0" err="1">
                <a:solidFill>
                  <a:prstClr val="black"/>
                </a:solidFill>
                <a:latin typeface="Arial" panose="020B0604020202020204" pitchFamily="34" charset="0"/>
                <a:cs typeface="Arial" panose="020B0604020202020204" pitchFamily="34" charset="0"/>
              </a:rPr>
              <a:t>tipo</a:t>
            </a:r>
            <a:r>
              <a:rPr lang="en-GB" sz="2000" dirty="0">
                <a:solidFill>
                  <a:prstClr val="black"/>
                </a:solidFill>
                <a:latin typeface="Arial" panose="020B0604020202020204" pitchFamily="34" charset="0"/>
                <a:cs typeface="Arial" panose="020B0604020202020204" pitchFamily="34" charset="0"/>
              </a:rPr>
              <a:t> de </a:t>
            </a:r>
            <a:r>
              <a:rPr lang="en-GB" sz="2000" dirty="0" err="1">
                <a:solidFill>
                  <a:prstClr val="black"/>
                </a:solidFill>
                <a:latin typeface="Arial" panose="020B0604020202020204" pitchFamily="34" charset="0"/>
                <a:cs typeface="Arial" panose="020B0604020202020204" pitchFamily="34" charset="0"/>
              </a:rPr>
              <a:t>tambor</a:t>
            </a:r>
            <a:r>
              <a:rPr lang="en-GB" sz="2000" dirty="0">
                <a:solidFill>
                  <a:prstClr val="black"/>
                </a:solidFill>
                <a:latin typeface="Arial" panose="020B0604020202020204" pitchFamily="34" charset="0"/>
                <a:cs typeface="Arial" panose="020B0604020202020204" pitchFamily="34" charset="0"/>
              </a:rPr>
              <a:t>.  </a:t>
            </a:r>
          </a:p>
          <a:p>
            <a:r>
              <a:rPr lang="en-GB" sz="2000" dirty="0">
                <a:solidFill>
                  <a:prstClr val="black"/>
                </a:solidFill>
                <a:latin typeface="Arial" panose="020B0604020202020204" pitchFamily="34" charset="0"/>
                <a:cs typeface="Arial" panose="020B0604020202020204" pitchFamily="34" charset="0"/>
              </a:rPr>
              <a:t>Y </a:t>
            </a:r>
            <a:r>
              <a:rPr lang="en-GB" sz="2000" dirty="0" err="1">
                <a:solidFill>
                  <a:prstClr val="black"/>
                </a:solidFill>
                <a:latin typeface="Arial" panose="020B0604020202020204" pitchFamily="34" charset="0"/>
                <a:cs typeface="Arial" panose="020B0604020202020204" pitchFamily="34" charset="0"/>
              </a:rPr>
              <a:t>tú</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Tocas</a:t>
            </a:r>
            <a:r>
              <a:rPr lang="en-GB" sz="2000" dirty="0">
                <a:solidFill>
                  <a:prstClr val="black"/>
                </a:solidFill>
                <a:latin typeface="Arial" panose="020B0604020202020204" pitchFamily="34" charset="0"/>
                <a:cs typeface="Arial" panose="020B0604020202020204" pitchFamily="34" charset="0"/>
              </a:rPr>
              <a:t> un ________ ? ¿</a:t>
            </a:r>
            <a:r>
              <a:rPr lang="en-GB" sz="2000" dirty="0" err="1">
                <a:solidFill>
                  <a:prstClr val="black"/>
                </a:solidFill>
                <a:latin typeface="Arial" panose="020B0604020202020204" pitchFamily="34" charset="0"/>
                <a:cs typeface="Arial" panose="020B0604020202020204" pitchFamily="34" charset="0"/>
              </a:rPr>
              <a:t>Prefieres</a:t>
            </a:r>
            <a:r>
              <a:rPr lang="en-GB" sz="2000" dirty="0">
                <a:solidFill>
                  <a:prstClr val="black"/>
                </a:solidFill>
                <a:latin typeface="Arial" panose="020B0604020202020204" pitchFamily="34" charset="0"/>
                <a:cs typeface="Arial" panose="020B0604020202020204" pitchFamily="34" charset="0"/>
              </a:rPr>
              <a:t> _____________ o Little Mix?</a:t>
            </a:r>
            <a:br>
              <a:rPr lang="en-GB" sz="2000" dirty="0">
                <a:solidFill>
                  <a:prstClr val="black"/>
                </a:solidFill>
                <a:latin typeface="Arial" panose="020B0604020202020204" pitchFamily="34" charset="0"/>
                <a:cs typeface="Arial" panose="020B0604020202020204" pitchFamily="34" charset="0"/>
              </a:rPr>
            </a:br>
            <a:r>
              <a:rPr lang="en-GB" sz="2000" dirty="0" err="1">
                <a:solidFill>
                  <a:prstClr val="black"/>
                </a:solidFill>
                <a:latin typeface="Arial" panose="020B0604020202020204" pitchFamily="34" charset="0"/>
                <a:cs typeface="Arial" panose="020B0604020202020204" pitchFamily="34" charset="0"/>
              </a:rPr>
              <a:t>Yo</a:t>
            </a:r>
            <a:r>
              <a:rPr lang="en-GB" sz="2000" dirty="0">
                <a:solidFill>
                  <a:prstClr val="black"/>
                </a:solidFill>
                <a:latin typeface="Arial" panose="020B0604020202020204" pitchFamily="34" charset="0"/>
                <a:cs typeface="Arial" panose="020B0604020202020204" pitchFamily="34" charset="0"/>
              </a:rPr>
              <a:t> __________ One Direction.</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¡Hasta </a:t>
            </a:r>
            <a:r>
              <a:rPr lang="en-GB" sz="2000" dirty="0" err="1">
                <a:solidFill>
                  <a:prstClr val="black"/>
                </a:solidFill>
                <a:latin typeface="Arial" panose="020B0604020202020204" pitchFamily="34" charset="0"/>
                <a:cs typeface="Arial" panose="020B0604020202020204" pitchFamily="34" charset="0"/>
              </a:rPr>
              <a:t>luego</a:t>
            </a:r>
            <a:r>
              <a:rPr lang="en-GB" sz="2000" dirty="0">
                <a:solidFill>
                  <a:prstClr val="black"/>
                </a:solidFill>
                <a:latin typeface="Arial" panose="020B0604020202020204" pitchFamily="34" charset="0"/>
                <a:cs typeface="Arial" panose="020B0604020202020204" pitchFamily="34" charset="0"/>
              </a:rPr>
              <a:t>!</a:t>
            </a:r>
          </a:p>
          <a:p>
            <a:r>
              <a:rPr lang="en-GB" sz="2000" dirty="0">
                <a:solidFill>
                  <a:prstClr val="black"/>
                </a:solidFill>
                <a:latin typeface="Lucida Calligraphy" panose="03010101010101010101" pitchFamily="66" charset="0"/>
                <a:cs typeface="Arial" panose="020B0604020202020204" pitchFamily="34" charset="0"/>
              </a:rPr>
              <a:t>Elena</a:t>
            </a:r>
          </a:p>
        </p:txBody>
      </p:sp>
      <p:sp>
        <p:nvSpPr>
          <p:cNvPr id="21" name="Oval Callout 20"/>
          <p:cNvSpPr/>
          <p:nvPr/>
        </p:nvSpPr>
        <p:spPr>
          <a:xfrm>
            <a:off x="797538" y="5887781"/>
            <a:ext cx="1860550" cy="841435"/>
          </a:xfrm>
          <a:prstGeom prst="wedgeEllipseCallout">
            <a:avLst>
              <a:gd name="adj1" fmla="val -13768"/>
              <a:gd name="adj2" fmla="val -72238"/>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Arial" panose="020B0604020202020204" pitchFamily="34" charset="0"/>
                <a:cs typeface="Arial" panose="020B0604020202020204" pitchFamily="34" charset="0"/>
              </a:rPr>
              <a:t>¡Genial!</a:t>
            </a:r>
          </a:p>
        </p:txBody>
      </p:sp>
      <p:sp>
        <p:nvSpPr>
          <p:cNvPr id="20" name="Oval Callout 19"/>
          <p:cNvSpPr/>
          <p:nvPr/>
        </p:nvSpPr>
        <p:spPr>
          <a:xfrm>
            <a:off x="195658" y="5848036"/>
            <a:ext cx="1076037" cy="660400"/>
          </a:xfrm>
          <a:prstGeom prst="wedgeEllipseCallout">
            <a:avLst>
              <a:gd name="adj1" fmla="val 40417"/>
              <a:gd name="adj2" fmla="val -58654"/>
            </a:avLst>
          </a:prstGeom>
          <a:solidFill>
            <a:srgbClr val="FF3399"/>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a:solidFill>
                  <a:prstClr val="black"/>
                </a:solidFill>
                <a:latin typeface="Arial" panose="020B0604020202020204" pitchFamily="34" charset="0"/>
                <a:cs typeface="Arial" panose="020B0604020202020204" pitchFamily="34" charset="0"/>
              </a:rPr>
              <a:t>¡Bien!</a:t>
            </a:r>
          </a:p>
        </p:txBody>
      </p:sp>
      <p:sp>
        <p:nvSpPr>
          <p:cNvPr id="22" name="Oval Callout 21"/>
          <p:cNvSpPr/>
          <p:nvPr/>
        </p:nvSpPr>
        <p:spPr>
          <a:xfrm>
            <a:off x="2209060" y="5887781"/>
            <a:ext cx="2182498" cy="660400"/>
          </a:xfrm>
          <a:prstGeom prst="wedgeEllipseCallout">
            <a:avLst>
              <a:gd name="adj1" fmla="val 28197"/>
              <a:gd name="adj2" fmla="val 66346"/>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Arial" panose="020B0604020202020204" pitchFamily="34" charset="0"/>
                <a:cs typeface="Arial" panose="020B0604020202020204" pitchFamily="34" charset="0"/>
              </a:rPr>
              <a:t>¡No! </a:t>
            </a:r>
            <a:r>
              <a:rPr lang="en-GB" sz="2000" b="1" dirty="0" err="1">
                <a:solidFill>
                  <a:prstClr val="black"/>
                </a:solidFill>
                <a:latin typeface="Arial" panose="020B0604020202020204" pitchFamily="34" charset="0"/>
                <a:cs typeface="Arial" panose="020B0604020202020204" pitchFamily="34" charset="0"/>
              </a:rPr>
              <a:t>Es</a:t>
            </a:r>
            <a:r>
              <a:rPr lang="en-GB" sz="2000" b="1" dirty="0">
                <a:solidFill>
                  <a:prstClr val="black"/>
                </a:solidFill>
                <a:latin typeface="Arial" panose="020B0604020202020204" pitchFamily="34" charset="0"/>
                <a:cs typeface="Arial" panose="020B0604020202020204" pitchFamily="34" charset="0"/>
              </a:rPr>
              <a:t> </a:t>
            </a:r>
            <a:r>
              <a:rPr lang="en-GB" sz="2000" b="1" dirty="0" err="1">
                <a:solidFill>
                  <a:prstClr val="black"/>
                </a:solidFill>
                <a:latin typeface="Arial" panose="020B0604020202020204" pitchFamily="34" charset="0"/>
                <a:cs typeface="Arial" panose="020B0604020202020204" pitchFamily="34" charset="0"/>
              </a:rPr>
              <a:t>falso</a:t>
            </a:r>
            <a:r>
              <a:rPr lang="en-GB" sz="2000" b="1" dirty="0">
                <a:solidFill>
                  <a:prstClr val="black"/>
                </a:solidFill>
                <a:latin typeface="Arial" panose="020B0604020202020204" pitchFamily="34" charset="0"/>
                <a:cs typeface="Arial" panose="020B0604020202020204" pitchFamily="34" charset="0"/>
              </a:rPr>
              <a:t>.</a:t>
            </a:r>
          </a:p>
        </p:txBody>
      </p:sp>
      <p:sp>
        <p:nvSpPr>
          <p:cNvPr id="23" name="Oval Callout 22"/>
          <p:cNvSpPr/>
          <p:nvPr/>
        </p:nvSpPr>
        <p:spPr>
          <a:xfrm>
            <a:off x="4004181" y="6007992"/>
            <a:ext cx="2048668" cy="660400"/>
          </a:xfrm>
          <a:prstGeom prst="wedgeEllipseCallout">
            <a:avLst>
              <a:gd name="adj1" fmla="val 40417"/>
              <a:gd name="adj2" fmla="val -58654"/>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Arial" panose="020B0604020202020204" pitchFamily="34" charset="0"/>
                <a:cs typeface="Arial" panose="020B0604020202020204" pitchFamily="34" charset="0"/>
              </a:rPr>
              <a:t>¡</a:t>
            </a:r>
            <a:r>
              <a:rPr lang="en-GB" sz="2000" b="1" dirty="0" err="1">
                <a:solidFill>
                  <a:prstClr val="black"/>
                </a:solidFill>
                <a:latin typeface="Arial" panose="020B0604020202020204" pitchFamily="34" charset="0"/>
                <a:cs typeface="Arial" panose="020B0604020202020204" pitchFamily="34" charset="0"/>
              </a:rPr>
              <a:t>Rápido</a:t>
            </a:r>
            <a:r>
              <a:rPr lang="en-GB" sz="2000" b="1" dirty="0">
                <a:solidFill>
                  <a:prstClr val="black"/>
                </a:solidFill>
                <a:latin typeface="Arial" panose="020B0604020202020204" pitchFamily="34" charset="0"/>
                <a:cs typeface="Arial" panose="020B0604020202020204" pitchFamily="34" charset="0"/>
              </a:rPr>
              <a:t>!</a:t>
            </a:r>
          </a:p>
        </p:txBody>
      </p:sp>
      <p:sp>
        <p:nvSpPr>
          <p:cNvPr id="25" name="Oval Callout 24"/>
          <p:cNvSpPr/>
          <p:nvPr/>
        </p:nvSpPr>
        <p:spPr>
          <a:xfrm>
            <a:off x="6990213" y="5978298"/>
            <a:ext cx="2018152" cy="681784"/>
          </a:xfrm>
          <a:prstGeom prst="wedgeEllipseCallout">
            <a:avLst>
              <a:gd name="adj1" fmla="val 39772"/>
              <a:gd name="adj2" fmla="val 60576"/>
            </a:avLst>
          </a:prstGeom>
          <a:solidFill>
            <a:srgbClr val="FF643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prstClr val="black"/>
                </a:solidFill>
                <a:latin typeface="Arial" panose="020B0604020202020204" pitchFamily="34" charset="0"/>
                <a:cs typeface="Arial" panose="020B0604020202020204" pitchFamily="34" charset="0"/>
              </a:rPr>
              <a:t>¡</a:t>
            </a:r>
            <a:r>
              <a:rPr lang="en-GB" sz="1600" b="1" dirty="0" err="1">
                <a:solidFill>
                  <a:prstClr val="black"/>
                </a:solidFill>
                <a:latin typeface="Arial" panose="020B0604020202020204" pitchFamily="34" charset="0"/>
                <a:cs typeface="Arial" panose="020B0604020202020204" pitchFamily="34" charset="0"/>
              </a:rPr>
              <a:t>Fenomenal</a:t>
            </a:r>
            <a:r>
              <a:rPr lang="en-GB" sz="1600" b="1" dirty="0">
                <a:solidFill>
                  <a:prstClr val="black"/>
                </a:solidFill>
                <a:latin typeface="Arial" panose="020B0604020202020204" pitchFamily="34" charset="0"/>
                <a:cs typeface="Arial" panose="020B0604020202020204" pitchFamily="34" charset="0"/>
              </a:rPr>
              <a:t>!</a:t>
            </a:r>
          </a:p>
        </p:txBody>
      </p:sp>
      <p:sp>
        <p:nvSpPr>
          <p:cNvPr id="24" name="Oval Callout 23"/>
          <p:cNvSpPr/>
          <p:nvPr/>
        </p:nvSpPr>
        <p:spPr>
          <a:xfrm>
            <a:off x="5651393" y="5978298"/>
            <a:ext cx="1654351" cy="660400"/>
          </a:xfrm>
          <a:prstGeom prst="wedgeEllipseCallout">
            <a:avLst>
              <a:gd name="adj1" fmla="val -48158"/>
              <a:gd name="adj2" fmla="val 60577"/>
            </a:avLst>
          </a:prstGeom>
          <a:solidFill>
            <a:srgbClr val="00CC99"/>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prstClr val="black"/>
                </a:solidFill>
                <a:latin typeface="Arial" panose="020B0604020202020204" pitchFamily="34" charset="0"/>
                <a:cs typeface="Arial" panose="020B0604020202020204" pitchFamily="34" charset="0"/>
              </a:rPr>
              <a:t>¡Perfecto!</a:t>
            </a:r>
          </a:p>
        </p:txBody>
      </p:sp>
    </p:spTree>
    <p:extLst>
      <p:ext uri="{BB962C8B-B14F-4D97-AF65-F5344CB8AC3E}">
        <p14:creationId xmlns:p14="http://schemas.microsoft.com/office/powerpoint/2010/main" val="11332644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5725" y="6543594"/>
            <a:ext cx="1561843" cy="236245"/>
          </a:xfrm>
          <a:prstGeom prst="rect">
            <a:avLst/>
          </a:prstGeom>
        </p:spPr>
      </p:pic>
      <p:sp>
        <p:nvSpPr>
          <p:cNvPr id="3" name="TextBox 2"/>
          <p:cNvSpPr txBox="1"/>
          <p:nvPr/>
        </p:nvSpPr>
        <p:spPr>
          <a:xfrm>
            <a:off x="160774" y="150725"/>
            <a:ext cx="3074795" cy="461665"/>
          </a:xfrm>
          <a:prstGeom prst="rect">
            <a:avLst/>
          </a:prstGeom>
          <a:noFill/>
        </p:spPr>
        <p:txBody>
          <a:bodyPr wrap="square" rtlCol="0">
            <a:spAutoFit/>
          </a:bodyPr>
          <a:lstStyle/>
          <a:p>
            <a:r>
              <a:rPr lang="en-GB" sz="2400" b="1" dirty="0" err="1" smtClean="0">
                <a:latin typeface="Arial" panose="020B0604020202020204" pitchFamily="34" charset="0"/>
                <a:cs typeface="Arial" panose="020B0604020202020204" pitchFamily="34" charset="0"/>
              </a:rPr>
              <a:t>Vocabulario</a:t>
            </a:r>
            <a:endParaRPr lang="en-GB" sz="2400" b="1" dirty="0">
              <a:latin typeface="Arial" panose="020B0604020202020204" pitchFamily="34" charset="0"/>
              <a:cs typeface="Arial" panose="020B0604020202020204" pitchFamily="34" charset="0"/>
            </a:endParaRPr>
          </a:p>
        </p:txBody>
      </p:sp>
      <p:sp>
        <p:nvSpPr>
          <p:cNvPr id="6" name="Rectangle 5"/>
          <p:cNvSpPr/>
          <p:nvPr/>
        </p:nvSpPr>
        <p:spPr>
          <a:xfrm>
            <a:off x="4494639" y="138499"/>
            <a:ext cx="4572000" cy="646331"/>
          </a:xfrm>
          <a:prstGeom prst="rect">
            <a:avLst/>
          </a:prstGeom>
        </p:spPr>
        <p:txBody>
          <a:bodyPr>
            <a:spAutoFit/>
          </a:bodyPr>
          <a:lstStyle/>
          <a:p>
            <a:r>
              <a:rPr lang="en-GB" dirty="0">
                <a:hlinkClick r:id="rId4"/>
              </a:rPr>
              <a:t>https://</a:t>
            </a:r>
            <a:r>
              <a:rPr lang="en-GB" dirty="0" smtClean="0">
                <a:hlinkClick r:id="rId4"/>
              </a:rPr>
              <a:t>quizlet.com/162733944/mi-vida-en-el-insti-week-3-vocabulario-2-flash-cards</a:t>
            </a:r>
            <a:r>
              <a:rPr lang="en-GB" dirty="0" smtClean="0"/>
              <a:t> </a:t>
            </a:r>
            <a:endParaRPr lang="en-GB" dirty="0"/>
          </a:p>
        </p:txBody>
      </p:sp>
      <p:graphicFrame>
        <p:nvGraphicFramePr>
          <p:cNvPr id="7" name="Table 6"/>
          <p:cNvGraphicFramePr>
            <a:graphicFrameLocks noGrp="1"/>
          </p:cNvGraphicFramePr>
          <p:nvPr>
            <p:extLst/>
          </p:nvPr>
        </p:nvGraphicFramePr>
        <p:xfrm>
          <a:off x="241300" y="784830"/>
          <a:ext cx="4664332" cy="5343525"/>
        </p:xfrm>
        <a:graphic>
          <a:graphicData uri="http://schemas.openxmlformats.org/drawingml/2006/table">
            <a:tbl>
              <a:tblPr>
                <a:tableStyleId>{5C22544A-7EE6-4342-B048-85BDC9FD1C3A}</a:tableStyleId>
              </a:tblPr>
              <a:tblGrid>
                <a:gridCol w="2385752"/>
                <a:gridCol w="2278580"/>
              </a:tblGrid>
              <a:tr h="200025">
                <a:tc>
                  <a:txBody>
                    <a:bodyPr/>
                    <a:lstStyle/>
                    <a:p>
                      <a:pPr algn="l" rtl="0" fontAlgn="ctr"/>
                      <a:r>
                        <a:rPr lang="en-GB" sz="2000" u="none" strike="noStrike" dirty="0" err="1">
                          <a:effectLst/>
                          <a:latin typeface="Arial" panose="020B0604020202020204" pitchFamily="34" charset="0"/>
                          <a:cs typeface="Arial" panose="020B0604020202020204" pitchFamily="34" charset="0"/>
                        </a:rPr>
                        <a:t>limpio</a:t>
                      </a:r>
                      <a:endParaRPr lang="en-GB"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40000"/>
                        <a:lumOff val="60000"/>
                      </a:schemeClr>
                    </a:solidFill>
                  </a:tcPr>
                </a:tc>
                <a:tc>
                  <a:txBody>
                    <a:bodyPr/>
                    <a:lstStyle/>
                    <a:p>
                      <a:pPr algn="l" fontAlgn="b"/>
                      <a:r>
                        <a:rPr lang="en-GB" sz="2000" u="none" strike="noStrike">
                          <a:effectLst/>
                          <a:latin typeface="Arial" panose="020B0604020202020204" pitchFamily="34" charset="0"/>
                          <a:cs typeface="Arial" panose="020B0604020202020204" pitchFamily="34" charset="0"/>
                        </a:rPr>
                        <a:t>clean</a:t>
                      </a:r>
                      <a:endParaRPr lang="en-GB"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2">
                        <a:lumMod val="40000"/>
                        <a:lumOff val="60000"/>
                      </a:schemeClr>
                    </a:solidFill>
                  </a:tcPr>
                </a:tc>
              </a:tr>
              <a:tr h="200025">
                <a:tc>
                  <a:txBody>
                    <a:bodyPr/>
                    <a:lstStyle/>
                    <a:p>
                      <a:pPr algn="l" rtl="0" fontAlgn="ctr"/>
                      <a:r>
                        <a:rPr lang="en-GB" sz="2000" u="none" strike="noStrike">
                          <a:effectLst/>
                          <a:latin typeface="Arial" panose="020B0604020202020204" pitchFamily="34" charset="0"/>
                          <a:cs typeface="Arial" panose="020B0604020202020204" pitchFamily="34" charset="0"/>
                        </a:rPr>
                        <a:t>(sucio)</a:t>
                      </a:r>
                      <a:endParaRPr lang="en-GB"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40000"/>
                        <a:lumOff val="60000"/>
                      </a:schemeClr>
                    </a:solidFill>
                  </a:tcPr>
                </a:tc>
                <a:tc>
                  <a:txBody>
                    <a:bodyPr/>
                    <a:lstStyle/>
                    <a:p>
                      <a:pPr algn="l" fontAlgn="b"/>
                      <a:r>
                        <a:rPr lang="en-GB" sz="2000" u="none" strike="noStrike">
                          <a:effectLst/>
                          <a:latin typeface="Arial" panose="020B0604020202020204" pitchFamily="34" charset="0"/>
                          <a:cs typeface="Arial" panose="020B0604020202020204" pitchFamily="34" charset="0"/>
                        </a:rPr>
                        <a:t>dirty</a:t>
                      </a:r>
                      <a:endParaRPr lang="en-GB"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2">
                        <a:lumMod val="40000"/>
                        <a:lumOff val="60000"/>
                      </a:schemeClr>
                    </a:solidFill>
                  </a:tcPr>
                </a:tc>
              </a:tr>
              <a:tr h="200025">
                <a:tc>
                  <a:txBody>
                    <a:bodyPr/>
                    <a:lstStyle/>
                    <a:p>
                      <a:pPr algn="l" rtl="0" fontAlgn="ctr"/>
                      <a:r>
                        <a:rPr lang="en-GB" sz="2000" u="none" strike="noStrike">
                          <a:effectLst/>
                          <a:latin typeface="Arial" panose="020B0604020202020204" pitchFamily="34" charset="0"/>
                          <a:cs typeface="Arial" panose="020B0604020202020204" pitchFamily="34" charset="0"/>
                        </a:rPr>
                        <a:t>caro</a:t>
                      </a:r>
                      <a:endParaRPr lang="en-GB"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40000"/>
                        <a:lumOff val="60000"/>
                      </a:schemeClr>
                    </a:solidFill>
                  </a:tcPr>
                </a:tc>
                <a:tc>
                  <a:txBody>
                    <a:bodyPr/>
                    <a:lstStyle/>
                    <a:p>
                      <a:pPr algn="l" fontAlgn="b"/>
                      <a:r>
                        <a:rPr lang="en-GB" sz="2000" u="none" strike="noStrike">
                          <a:effectLst/>
                          <a:latin typeface="Arial" panose="020B0604020202020204" pitchFamily="34" charset="0"/>
                          <a:cs typeface="Arial" panose="020B0604020202020204" pitchFamily="34" charset="0"/>
                        </a:rPr>
                        <a:t>expensive</a:t>
                      </a:r>
                      <a:endParaRPr lang="en-GB"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2">
                        <a:lumMod val="40000"/>
                        <a:lumOff val="60000"/>
                      </a:schemeClr>
                    </a:solidFill>
                  </a:tcPr>
                </a:tc>
              </a:tr>
              <a:tr h="200025">
                <a:tc>
                  <a:txBody>
                    <a:bodyPr/>
                    <a:lstStyle/>
                    <a:p>
                      <a:pPr algn="l" rtl="0" fontAlgn="ctr"/>
                      <a:r>
                        <a:rPr lang="en-GB" sz="2000" u="none" strike="noStrike">
                          <a:effectLst/>
                          <a:latin typeface="Arial" panose="020B0604020202020204" pitchFamily="34" charset="0"/>
                          <a:cs typeface="Arial" panose="020B0604020202020204" pitchFamily="34" charset="0"/>
                        </a:rPr>
                        <a:t>(barato)</a:t>
                      </a:r>
                      <a:endParaRPr lang="en-GB"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40000"/>
                        <a:lumOff val="60000"/>
                      </a:schemeClr>
                    </a:solidFill>
                  </a:tcPr>
                </a:tc>
                <a:tc>
                  <a:txBody>
                    <a:bodyPr/>
                    <a:lstStyle/>
                    <a:p>
                      <a:pPr algn="l" fontAlgn="b"/>
                      <a:r>
                        <a:rPr lang="en-GB" sz="2000" u="none" strike="noStrike">
                          <a:effectLst/>
                          <a:latin typeface="Arial" panose="020B0604020202020204" pitchFamily="34" charset="0"/>
                          <a:cs typeface="Arial" panose="020B0604020202020204" pitchFamily="34" charset="0"/>
                        </a:rPr>
                        <a:t>cheap</a:t>
                      </a:r>
                      <a:endParaRPr lang="en-GB"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2">
                        <a:lumMod val="40000"/>
                        <a:lumOff val="60000"/>
                      </a:schemeClr>
                    </a:solidFill>
                  </a:tcPr>
                </a:tc>
              </a:tr>
              <a:tr h="200025">
                <a:tc>
                  <a:txBody>
                    <a:bodyPr/>
                    <a:lstStyle/>
                    <a:p>
                      <a:pPr algn="l" rtl="0" fontAlgn="ctr"/>
                      <a:r>
                        <a:rPr lang="en-GB" sz="2000" u="none" strike="noStrike">
                          <a:effectLst/>
                          <a:latin typeface="Arial" panose="020B0604020202020204" pitchFamily="34" charset="0"/>
                          <a:cs typeface="Arial" panose="020B0604020202020204" pitchFamily="34" charset="0"/>
                        </a:rPr>
                        <a:t>duro</a:t>
                      </a:r>
                      <a:endParaRPr lang="en-GB"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40000"/>
                        <a:lumOff val="60000"/>
                      </a:schemeClr>
                    </a:solidFill>
                  </a:tcPr>
                </a:tc>
                <a:tc>
                  <a:txBody>
                    <a:bodyPr/>
                    <a:lstStyle/>
                    <a:p>
                      <a:pPr algn="l" fontAlgn="b"/>
                      <a:r>
                        <a:rPr lang="en-GB" sz="2000" u="none" strike="noStrike">
                          <a:effectLst/>
                          <a:latin typeface="Arial" panose="020B0604020202020204" pitchFamily="34" charset="0"/>
                          <a:cs typeface="Arial" panose="020B0604020202020204" pitchFamily="34" charset="0"/>
                        </a:rPr>
                        <a:t>hard</a:t>
                      </a:r>
                      <a:endParaRPr lang="en-GB"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2">
                        <a:lumMod val="40000"/>
                        <a:lumOff val="60000"/>
                      </a:schemeClr>
                    </a:solidFill>
                  </a:tcPr>
                </a:tc>
              </a:tr>
              <a:tr h="200025">
                <a:tc>
                  <a:txBody>
                    <a:bodyPr/>
                    <a:lstStyle/>
                    <a:p>
                      <a:pPr algn="l" rtl="0" fontAlgn="ctr"/>
                      <a:r>
                        <a:rPr lang="en-GB" sz="2000" u="none" strike="noStrike">
                          <a:effectLst/>
                          <a:latin typeface="Arial" panose="020B0604020202020204" pitchFamily="34" charset="0"/>
                          <a:cs typeface="Arial" panose="020B0604020202020204" pitchFamily="34" charset="0"/>
                        </a:rPr>
                        <a:t>grosero</a:t>
                      </a:r>
                      <a:endParaRPr lang="en-GB"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40000"/>
                        <a:lumOff val="60000"/>
                      </a:schemeClr>
                    </a:solidFill>
                  </a:tcPr>
                </a:tc>
                <a:tc>
                  <a:txBody>
                    <a:bodyPr/>
                    <a:lstStyle/>
                    <a:p>
                      <a:pPr algn="l" fontAlgn="b"/>
                      <a:r>
                        <a:rPr lang="en-GB" sz="2000" u="none" strike="noStrike">
                          <a:effectLst/>
                          <a:latin typeface="Arial" panose="020B0604020202020204" pitchFamily="34" charset="0"/>
                          <a:cs typeface="Arial" panose="020B0604020202020204" pitchFamily="34" charset="0"/>
                        </a:rPr>
                        <a:t>rude</a:t>
                      </a:r>
                      <a:endParaRPr lang="en-GB"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2">
                        <a:lumMod val="40000"/>
                        <a:lumOff val="60000"/>
                      </a:schemeClr>
                    </a:solidFill>
                  </a:tcPr>
                </a:tc>
              </a:tr>
              <a:tr h="200025">
                <a:tc>
                  <a:txBody>
                    <a:bodyPr/>
                    <a:lstStyle/>
                    <a:p>
                      <a:pPr algn="l" rtl="0" fontAlgn="ctr"/>
                      <a:r>
                        <a:rPr lang="en-GB" sz="2000" u="none" strike="noStrike">
                          <a:effectLst/>
                          <a:latin typeface="Arial" panose="020B0604020202020204" pitchFamily="34" charset="0"/>
                          <a:cs typeface="Arial" panose="020B0604020202020204" pitchFamily="34" charset="0"/>
                        </a:rPr>
                        <a:t>el chicle</a:t>
                      </a:r>
                      <a:endParaRPr lang="en-GB"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40000"/>
                        <a:lumOff val="60000"/>
                      </a:schemeClr>
                    </a:solidFill>
                  </a:tcPr>
                </a:tc>
                <a:tc>
                  <a:txBody>
                    <a:bodyPr/>
                    <a:lstStyle/>
                    <a:p>
                      <a:pPr algn="l" fontAlgn="b"/>
                      <a:r>
                        <a:rPr lang="en-GB" sz="2000" u="none" strike="noStrike">
                          <a:effectLst/>
                          <a:latin typeface="Arial" panose="020B0604020202020204" pitchFamily="34" charset="0"/>
                          <a:cs typeface="Arial" panose="020B0604020202020204" pitchFamily="34" charset="0"/>
                        </a:rPr>
                        <a:t>chewing gum</a:t>
                      </a:r>
                      <a:endParaRPr lang="en-GB"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2">
                        <a:lumMod val="40000"/>
                        <a:lumOff val="60000"/>
                      </a:schemeClr>
                    </a:solidFill>
                  </a:tcPr>
                </a:tc>
              </a:tr>
              <a:tr h="200025">
                <a:tc>
                  <a:txBody>
                    <a:bodyPr/>
                    <a:lstStyle/>
                    <a:p>
                      <a:pPr algn="l" rtl="0" fontAlgn="ctr"/>
                      <a:r>
                        <a:rPr lang="en-GB" sz="2000" u="none" strike="noStrike">
                          <a:effectLst/>
                          <a:latin typeface="Arial" panose="020B0604020202020204" pitchFamily="34" charset="0"/>
                          <a:cs typeface="Arial" panose="020B0604020202020204" pitchFamily="34" charset="0"/>
                        </a:rPr>
                        <a:t>el pasillo</a:t>
                      </a:r>
                      <a:endParaRPr lang="en-GB"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40000"/>
                        <a:lumOff val="60000"/>
                      </a:schemeClr>
                    </a:solidFill>
                  </a:tcPr>
                </a:tc>
                <a:tc>
                  <a:txBody>
                    <a:bodyPr/>
                    <a:lstStyle/>
                    <a:p>
                      <a:pPr algn="l" fontAlgn="b"/>
                      <a:r>
                        <a:rPr lang="en-GB" sz="2000" u="none" strike="noStrike">
                          <a:effectLst/>
                          <a:latin typeface="Arial" panose="020B0604020202020204" pitchFamily="34" charset="0"/>
                          <a:cs typeface="Arial" panose="020B0604020202020204" pitchFamily="34" charset="0"/>
                        </a:rPr>
                        <a:t>corridor</a:t>
                      </a:r>
                      <a:endParaRPr lang="en-GB"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2">
                        <a:lumMod val="40000"/>
                        <a:lumOff val="60000"/>
                      </a:schemeClr>
                    </a:solidFill>
                  </a:tcPr>
                </a:tc>
              </a:tr>
              <a:tr h="200025">
                <a:tc>
                  <a:txBody>
                    <a:bodyPr/>
                    <a:lstStyle/>
                    <a:p>
                      <a:pPr algn="l" rtl="0" fontAlgn="ctr"/>
                      <a:r>
                        <a:rPr lang="en-GB" sz="2000" u="none" strike="noStrike" dirty="0">
                          <a:effectLst/>
                          <a:latin typeface="Arial" panose="020B0604020202020204" pitchFamily="34" charset="0"/>
                          <a:cs typeface="Arial" panose="020B0604020202020204" pitchFamily="34" charset="0"/>
                        </a:rPr>
                        <a:t>el </a:t>
                      </a:r>
                      <a:r>
                        <a:rPr lang="en-GB" sz="2000" u="none" strike="noStrike" dirty="0" err="1">
                          <a:effectLst/>
                          <a:latin typeface="Arial" panose="020B0604020202020204" pitchFamily="34" charset="0"/>
                          <a:cs typeface="Arial" panose="020B0604020202020204" pitchFamily="34" charset="0"/>
                        </a:rPr>
                        <a:t>acoso</a:t>
                      </a:r>
                      <a:endParaRPr lang="en-GB"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40000"/>
                        <a:lumOff val="60000"/>
                      </a:schemeClr>
                    </a:solidFill>
                  </a:tcPr>
                </a:tc>
                <a:tc>
                  <a:txBody>
                    <a:bodyPr/>
                    <a:lstStyle/>
                    <a:p>
                      <a:pPr algn="l" fontAlgn="b"/>
                      <a:r>
                        <a:rPr lang="en-GB" sz="2000" u="none" strike="noStrike">
                          <a:effectLst/>
                          <a:latin typeface="Arial" panose="020B0604020202020204" pitchFamily="34" charset="0"/>
                          <a:cs typeface="Arial" panose="020B0604020202020204" pitchFamily="34" charset="0"/>
                        </a:rPr>
                        <a:t>bullying</a:t>
                      </a:r>
                      <a:endParaRPr lang="en-GB"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2">
                        <a:lumMod val="40000"/>
                        <a:lumOff val="60000"/>
                      </a:schemeClr>
                    </a:solidFill>
                  </a:tcPr>
                </a:tc>
              </a:tr>
              <a:tr h="200025">
                <a:tc>
                  <a:txBody>
                    <a:bodyPr/>
                    <a:lstStyle/>
                    <a:p>
                      <a:pPr algn="l" rtl="0" fontAlgn="ctr"/>
                      <a:r>
                        <a:rPr lang="en-GB" sz="2000" u="none" strike="noStrike">
                          <a:effectLst/>
                          <a:latin typeface="Arial" panose="020B0604020202020204" pitchFamily="34" charset="0"/>
                          <a:cs typeface="Arial" panose="020B0604020202020204" pitchFamily="34" charset="0"/>
                        </a:rPr>
                        <a:t>llevar</a:t>
                      </a:r>
                      <a:endParaRPr lang="en-GB"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40000"/>
                        <a:lumOff val="60000"/>
                      </a:schemeClr>
                    </a:solidFill>
                  </a:tcPr>
                </a:tc>
                <a:tc>
                  <a:txBody>
                    <a:bodyPr/>
                    <a:lstStyle/>
                    <a:p>
                      <a:pPr algn="l" fontAlgn="b"/>
                      <a:r>
                        <a:rPr lang="en-GB" sz="2000" u="none" strike="noStrike">
                          <a:effectLst/>
                          <a:latin typeface="Arial" panose="020B0604020202020204" pitchFamily="34" charset="0"/>
                          <a:cs typeface="Arial" panose="020B0604020202020204" pitchFamily="34" charset="0"/>
                        </a:rPr>
                        <a:t>to wear</a:t>
                      </a:r>
                      <a:endParaRPr lang="en-GB"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2">
                        <a:lumMod val="40000"/>
                        <a:lumOff val="60000"/>
                      </a:schemeClr>
                    </a:solidFill>
                  </a:tcPr>
                </a:tc>
              </a:tr>
              <a:tr h="200025">
                <a:tc>
                  <a:txBody>
                    <a:bodyPr/>
                    <a:lstStyle/>
                    <a:p>
                      <a:pPr algn="l" rtl="0" fontAlgn="ctr"/>
                      <a:r>
                        <a:rPr lang="en-GB" sz="2000" u="none" strike="noStrike">
                          <a:effectLst/>
                          <a:latin typeface="Arial" panose="020B0604020202020204" pitchFamily="34" charset="0"/>
                          <a:cs typeface="Arial" panose="020B0604020202020204" pitchFamily="34" charset="0"/>
                        </a:rPr>
                        <a:t>tener miedo</a:t>
                      </a:r>
                      <a:endParaRPr lang="en-GB"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40000"/>
                        <a:lumOff val="60000"/>
                      </a:schemeClr>
                    </a:solidFill>
                  </a:tcPr>
                </a:tc>
                <a:tc>
                  <a:txBody>
                    <a:bodyPr/>
                    <a:lstStyle/>
                    <a:p>
                      <a:pPr algn="l" fontAlgn="b"/>
                      <a:r>
                        <a:rPr lang="en-GB" sz="2000" u="none" strike="noStrike">
                          <a:effectLst/>
                          <a:latin typeface="Arial" panose="020B0604020202020204" pitchFamily="34" charset="0"/>
                          <a:cs typeface="Arial" panose="020B0604020202020204" pitchFamily="34" charset="0"/>
                        </a:rPr>
                        <a:t>to be scared</a:t>
                      </a:r>
                      <a:endParaRPr lang="en-GB"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2">
                        <a:lumMod val="40000"/>
                        <a:lumOff val="60000"/>
                      </a:schemeClr>
                    </a:solidFill>
                  </a:tcPr>
                </a:tc>
              </a:tr>
              <a:tr h="200025">
                <a:tc>
                  <a:txBody>
                    <a:bodyPr/>
                    <a:lstStyle/>
                    <a:p>
                      <a:pPr algn="l" rtl="0" fontAlgn="ctr"/>
                      <a:r>
                        <a:rPr lang="en-GB" sz="2000" u="none" strike="noStrike">
                          <a:effectLst/>
                          <a:latin typeface="Arial" panose="020B0604020202020204" pitchFamily="34" charset="0"/>
                          <a:cs typeface="Arial" panose="020B0604020202020204" pitchFamily="34" charset="0"/>
                        </a:rPr>
                        <a:t>mejorar</a:t>
                      </a:r>
                      <a:endParaRPr lang="en-GB"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40000"/>
                        <a:lumOff val="60000"/>
                      </a:schemeClr>
                    </a:solidFill>
                  </a:tcPr>
                </a:tc>
                <a:tc>
                  <a:txBody>
                    <a:bodyPr/>
                    <a:lstStyle/>
                    <a:p>
                      <a:pPr algn="l" fontAlgn="b"/>
                      <a:r>
                        <a:rPr lang="en-GB" sz="2000" u="none" strike="noStrike">
                          <a:effectLst/>
                          <a:latin typeface="Arial" panose="020B0604020202020204" pitchFamily="34" charset="0"/>
                          <a:cs typeface="Arial" panose="020B0604020202020204" pitchFamily="34" charset="0"/>
                        </a:rPr>
                        <a:t>to improve</a:t>
                      </a:r>
                      <a:endParaRPr lang="en-GB"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2">
                        <a:lumMod val="40000"/>
                        <a:lumOff val="60000"/>
                      </a:schemeClr>
                    </a:solidFill>
                  </a:tcPr>
                </a:tc>
              </a:tr>
              <a:tr h="200025">
                <a:tc>
                  <a:txBody>
                    <a:bodyPr/>
                    <a:lstStyle/>
                    <a:p>
                      <a:pPr algn="l" rtl="0" fontAlgn="ctr"/>
                      <a:r>
                        <a:rPr lang="en-GB" sz="2000" u="none" strike="noStrike">
                          <a:effectLst/>
                          <a:latin typeface="Arial" panose="020B0604020202020204" pitchFamily="34" charset="0"/>
                          <a:cs typeface="Arial" panose="020B0604020202020204" pitchFamily="34" charset="0"/>
                        </a:rPr>
                        <a:t>exigir</a:t>
                      </a:r>
                      <a:endParaRPr lang="en-GB"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40000"/>
                        <a:lumOff val="60000"/>
                      </a:schemeClr>
                    </a:solidFill>
                  </a:tcPr>
                </a:tc>
                <a:tc>
                  <a:txBody>
                    <a:bodyPr/>
                    <a:lstStyle/>
                    <a:p>
                      <a:pPr algn="l" fontAlgn="b"/>
                      <a:r>
                        <a:rPr lang="en-GB" sz="2000" u="none" strike="noStrike">
                          <a:effectLst/>
                          <a:latin typeface="Arial" panose="020B0604020202020204" pitchFamily="34" charset="0"/>
                          <a:cs typeface="Arial" panose="020B0604020202020204" pitchFamily="34" charset="0"/>
                        </a:rPr>
                        <a:t>to demand</a:t>
                      </a:r>
                      <a:endParaRPr lang="en-GB"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2">
                        <a:lumMod val="40000"/>
                        <a:lumOff val="60000"/>
                      </a:schemeClr>
                    </a:solidFill>
                  </a:tcPr>
                </a:tc>
              </a:tr>
              <a:tr h="200025">
                <a:tc>
                  <a:txBody>
                    <a:bodyPr/>
                    <a:lstStyle/>
                    <a:p>
                      <a:pPr algn="l" rtl="0" fontAlgn="ctr"/>
                      <a:r>
                        <a:rPr lang="en-GB" sz="2000" u="none" strike="noStrike">
                          <a:effectLst/>
                          <a:latin typeface="Arial" panose="020B0604020202020204" pitchFamily="34" charset="0"/>
                          <a:cs typeface="Arial" panose="020B0604020202020204" pitchFamily="34" charset="0"/>
                        </a:rPr>
                        <a:t>dar</a:t>
                      </a:r>
                      <a:endParaRPr lang="en-GB"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40000"/>
                        <a:lumOff val="60000"/>
                      </a:schemeClr>
                    </a:solidFill>
                  </a:tcPr>
                </a:tc>
                <a:tc>
                  <a:txBody>
                    <a:bodyPr/>
                    <a:lstStyle/>
                    <a:p>
                      <a:pPr algn="l" fontAlgn="b"/>
                      <a:r>
                        <a:rPr lang="en-GB" sz="2000" u="none" strike="noStrike">
                          <a:effectLst/>
                          <a:latin typeface="Arial" panose="020B0604020202020204" pitchFamily="34" charset="0"/>
                          <a:cs typeface="Arial" panose="020B0604020202020204" pitchFamily="34" charset="0"/>
                        </a:rPr>
                        <a:t>to give</a:t>
                      </a:r>
                      <a:endParaRPr lang="en-GB"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2">
                        <a:lumMod val="40000"/>
                        <a:lumOff val="60000"/>
                      </a:schemeClr>
                    </a:solidFill>
                  </a:tcPr>
                </a:tc>
              </a:tr>
              <a:tr h="200025">
                <a:tc>
                  <a:txBody>
                    <a:bodyPr/>
                    <a:lstStyle/>
                    <a:p>
                      <a:pPr algn="l" rtl="0" fontAlgn="ctr"/>
                      <a:r>
                        <a:rPr lang="en-GB" sz="2000" u="none" strike="noStrike">
                          <a:effectLst/>
                          <a:latin typeface="Arial" panose="020B0604020202020204" pitchFamily="34" charset="0"/>
                          <a:cs typeface="Arial" panose="020B0604020202020204" pitchFamily="34" charset="0"/>
                        </a:rPr>
                        <a:t>sacar buenas notas</a:t>
                      </a:r>
                      <a:endParaRPr lang="en-GB"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40000"/>
                        <a:lumOff val="60000"/>
                      </a:schemeClr>
                    </a:solidFill>
                  </a:tcPr>
                </a:tc>
                <a:tc>
                  <a:txBody>
                    <a:bodyPr/>
                    <a:lstStyle/>
                    <a:p>
                      <a:pPr algn="l" fontAlgn="b"/>
                      <a:r>
                        <a:rPr lang="en-GB" sz="2000" u="none" strike="noStrike">
                          <a:effectLst/>
                          <a:latin typeface="Arial" panose="020B0604020202020204" pitchFamily="34" charset="0"/>
                          <a:cs typeface="Arial" panose="020B0604020202020204" pitchFamily="34" charset="0"/>
                        </a:rPr>
                        <a:t>to get good grades</a:t>
                      </a:r>
                      <a:endParaRPr lang="en-GB"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2">
                        <a:lumMod val="40000"/>
                        <a:lumOff val="60000"/>
                      </a:schemeClr>
                    </a:solidFill>
                  </a:tcPr>
                </a:tc>
              </a:tr>
              <a:tr h="200025">
                <a:tc>
                  <a:txBody>
                    <a:bodyPr/>
                    <a:lstStyle/>
                    <a:p>
                      <a:pPr algn="l" rtl="0" fontAlgn="ctr"/>
                      <a:r>
                        <a:rPr lang="en-GB" sz="2000" u="none" strike="noStrike">
                          <a:effectLst/>
                          <a:latin typeface="Arial" panose="020B0604020202020204" pitchFamily="34" charset="0"/>
                          <a:cs typeface="Arial" panose="020B0604020202020204" pitchFamily="34" charset="0"/>
                        </a:rPr>
                        <a:t>correr</a:t>
                      </a:r>
                      <a:endParaRPr lang="en-GB"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40000"/>
                        <a:lumOff val="60000"/>
                      </a:schemeClr>
                    </a:solidFill>
                  </a:tcPr>
                </a:tc>
                <a:tc>
                  <a:txBody>
                    <a:bodyPr/>
                    <a:lstStyle/>
                    <a:p>
                      <a:pPr algn="l" fontAlgn="b"/>
                      <a:r>
                        <a:rPr lang="en-GB" sz="2000" u="none" strike="noStrike">
                          <a:effectLst/>
                          <a:latin typeface="Arial" panose="020B0604020202020204" pitchFamily="34" charset="0"/>
                          <a:cs typeface="Arial" panose="020B0604020202020204" pitchFamily="34" charset="0"/>
                        </a:rPr>
                        <a:t>to run</a:t>
                      </a:r>
                      <a:endParaRPr lang="en-GB"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2">
                        <a:lumMod val="40000"/>
                        <a:lumOff val="60000"/>
                      </a:schemeClr>
                    </a:solidFill>
                  </a:tcPr>
                </a:tc>
              </a:tr>
              <a:tr h="200025">
                <a:tc>
                  <a:txBody>
                    <a:bodyPr/>
                    <a:lstStyle/>
                    <a:p>
                      <a:pPr algn="l" rtl="0" fontAlgn="ctr"/>
                      <a:r>
                        <a:rPr lang="en-GB" sz="2000" u="none" strike="noStrike">
                          <a:effectLst/>
                          <a:latin typeface="Arial" panose="020B0604020202020204" pitchFamily="34" charset="0"/>
                          <a:cs typeface="Arial" panose="020B0604020202020204" pitchFamily="34" charset="0"/>
                        </a:rPr>
                        <a:t>hacer novillos</a:t>
                      </a:r>
                      <a:endParaRPr lang="en-GB"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40000"/>
                        <a:lumOff val="60000"/>
                      </a:schemeClr>
                    </a:solidFill>
                  </a:tcPr>
                </a:tc>
                <a:tc>
                  <a:txBody>
                    <a:bodyPr/>
                    <a:lstStyle/>
                    <a:p>
                      <a:pPr algn="l" fontAlgn="b"/>
                      <a:r>
                        <a:rPr lang="en-GB" sz="2000" u="none" strike="noStrike" dirty="0">
                          <a:effectLst/>
                          <a:latin typeface="Arial" panose="020B0604020202020204" pitchFamily="34" charset="0"/>
                          <a:cs typeface="Arial" panose="020B0604020202020204" pitchFamily="34" charset="0"/>
                        </a:rPr>
                        <a:t>to skive</a:t>
                      </a:r>
                      <a:endParaRPr lang="en-GB"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2">
                        <a:lumMod val="40000"/>
                        <a:lumOff val="60000"/>
                      </a:schemeClr>
                    </a:solidFill>
                  </a:tcPr>
                </a:tc>
              </a:tr>
            </a:tbl>
          </a:graphicData>
        </a:graphic>
      </p:graphicFrame>
      <p:sp>
        <p:nvSpPr>
          <p:cNvPr id="4" name="Rectangle 3"/>
          <p:cNvSpPr/>
          <p:nvPr/>
        </p:nvSpPr>
        <p:spPr>
          <a:xfrm>
            <a:off x="241300" y="784830"/>
            <a:ext cx="2371271" cy="5343525"/>
          </a:xfrm>
          <a:prstGeom prst="rect">
            <a:avLst/>
          </a:prstGeom>
          <a:ln>
            <a:solidFill>
              <a:schemeClr val="accent2">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8" name="Rectangle 7"/>
          <p:cNvSpPr/>
          <p:nvPr/>
        </p:nvSpPr>
        <p:spPr>
          <a:xfrm>
            <a:off x="2612571" y="784830"/>
            <a:ext cx="2293061" cy="5343525"/>
          </a:xfrm>
          <a:prstGeom prst="rect">
            <a:avLst/>
          </a:prstGeom>
          <a:ln>
            <a:solidFill>
              <a:schemeClr val="accent2">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9" name="TextBox 8"/>
          <p:cNvSpPr txBox="1"/>
          <p:nvPr/>
        </p:nvSpPr>
        <p:spPr>
          <a:xfrm>
            <a:off x="5909288" y="4134558"/>
            <a:ext cx="3234712" cy="2308324"/>
          </a:xfrm>
          <a:prstGeom prst="rect">
            <a:avLst/>
          </a:prstGeom>
          <a:noFill/>
        </p:spPr>
        <p:txBody>
          <a:bodyPr wrap="square" rtlCol="0">
            <a:spAutoFit/>
          </a:bodyPr>
          <a:lstStyle/>
          <a:p>
            <a:r>
              <a:rPr lang="en-GB" sz="1600" u="sng" dirty="0">
                <a:solidFill>
                  <a:prstClr val="black"/>
                </a:solidFill>
                <a:latin typeface="Arial Rounded MT Bold" panose="020F0704030504030204" pitchFamily="34" charset="0"/>
              </a:rPr>
              <a:t>Vocabulary</a:t>
            </a:r>
          </a:p>
          <a:p>
            <a:r>
              <a:rPr lang="en-GB" sz="1600" dirty="0">
                <a:solidFill>
                  <a:prstClr val="black"/>
                </a:solidFill>
                <a:latin typeface="Arial Rounded MT Bold" panose="020F0704030504030204" pitchFamily="34" charset="0"/>
              </a:rPr>
              <a:t> - Minimum 15 words each week to learn </a:t>
            </a:r>
          </a:p>
          <a:p>
            <a:r>
              <a:rPr lang="en-GB" sz="1600" dirty="0">
                <a:solidFill>
                  <a:prstClr val="black"/>
                </a:solidFill>
                <a:latin typeface="Arial Rounded MT Bold" panose="020F0704030504030204" pitchFamily="34" charset="0"/>
              </a:rPr>
              <a:t>- Always on Quizlet (all vocabulary from each module is also there)</a:t>
            </a:r>
          </a:p>
          <a:p>
            <a:r>
              <a:rPr lang="en-GB" sz="1600" dirty="0">
                <a:solidFill>
                  <a:prstClr val="black"/>
                </a:solidFill>
                <a:latin typeface="Arial Rounded MT Bold" panose="020F0704030504030204" pitchFamily="34" charset="0"/>
              </a:rPr>
              <a:t> - Learn little and often</a:t>
            </a:r>
          </a:p>
          <a:p>
            <a:r>
              <a:rPr lang="en-GB" sz="1600" dirty="0">
                <a:solidFill>
                  <a:prstClr val="black"/>
                </a:solidFill>
                <a:latin typeface="Arial Rounded MT Bold" panose="020F0704030504030204" pitchFamily="34" charset="0"/>
              </a:rPr>
              <a:t> - Spend 30 – 60 minutes per week on vocabulary learning</a:t>
            </a:r>
          </a:p>
        </p:txBody>
      </p:sp>
      <p:pic>
        <p:nvPicPr>
          <p:cNvPr id="10" name="Picture 2" descr="http://learn.excelsior.com/wp-content/uploads/2015/01/android-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9688" y="1832785"/>
            <a:ext cx="1981071" cy="1981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58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Box 3"/>
          <p:cNvSpPr txBox="1">
            <a:spLocks noChangeArrowheads="1"/>
          </p:cNvSpPr>
          <p:nvPr/>
        </p:nvSpPr>
        <p:spPr bwMode="auto">
          <a:xfrm>
            <a:off x="428625" y="571500"/>
            <a:ext cx="4643438" cy="597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2800" b="1">
                <a:solidFill>
                  <a:prstClr val="black"/>
                </a:solidFill>
                <a:latin typeface="Calibri" pitchFamily="34" charset="0"/>
              </a:rPr>
              <a:t>Johnny Depp</a:t>
            </a:r>
            <a:r>
              <a:rPr lang="fr-FR" sz="2800">
                <a:solidFill>
                  <a:prstClr val="black"/>
                </a:solidFill>
                <a:latin typeface="Calibri" pitchFamily="34" charset="0"/>
              </a:rPr>
              <a:t> est né le 9 juin 1963 à  Owensboro dans le Kentucky, aux États-Unis.  Il est acteur américain, qui est déjà très célèbre. Il est en couple avec la chanteuse et actrice française Vanessa Paradis et ils vivent en France. Ils ont deux enfants ensemble. En 2010, il a refusé le titre de l'homme le plus sexy de l'année pour servir d'exemple à ses deux enfants.</a:t>
            </a:r>
            <a:endParaRPr lang="en-US" sz="2800">
              <a:solidFill>
                <a:prstClr val="black"/>
              </a:solidFill>
              <a:latin typeface="Calibri" pitchFamily="34" charset="0"/>
            </a:endParaRPr>
          </a:p>
          <a:p>
            <a:pPr eaLnBrk="1" hangingPunct="1"/>
            <a:endParaRPr lang="en-US">
              <a:solidFill>
                <a:prstClr val="black"/>
              </a:solidFill>
              <a:latin typeface="Calibri" pitchFamily="34" charset="0"/>
            </a:endParaRPr>
          </a:p>
        </p:txBody>
      </p:sp>
      <p:pic>
        <p:nvPicPr>
          <p:cNvPr id="131075" name="ipfPQcucOqoTRG1zM:" descr="t1la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9313" y="214313"/>
            <a:ext cx="2428875"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Group 2915"/>
          <p:cNvGraphicFramePr>
            <a:graphicFrameLocks noGrp="1"/>
          </p:cNvGraphicFramePr>
          <p:nvPr/>
        </p:nvGraphicFramePr>
        <p:xfrm>
          <a:off x="5357813" y="1643063"/>
          <a:ext cx="3500437" cy="4785228"/>
        </p:xfrm>
        <a:graphic>
          <a:graphicData uri="http://schemas.openxmlformats.org/drawingml/2006/table">
            <a:tbl>
              <a:tblPr/>
              <a:tblGrid>
                <a:gridCol w="1743043"/>
                <a:gridCol w="448407"/>
                <a:gridCol w="652784"/>
                <a:gridCol w="656203"/>
              </a:tblGrid>
              <a:tr h="822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pitchFamily="34" charset="0"/>
                      </a:endParaRPr>
                    </a:p>
                  </a:txBody>
                  <a:tcPr marL="91439" marR="91439"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4800" b="0" i="0" u="none" strike="noStrike" cap="none" normalizeH="0" baseline="0" smtClean="0">
                        <a:ln>
                          <a:noFill/>
                        </a:ln>
                        <a:solidFill>
                          <a:schemeClr val="tx1"/>
                        </a:solidFill>
                        <a:effectLst/>
                        <a:latin typeface="Arial" pitchFamily="34"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4800" b="0" i="0" u="none" strike="noStrike" cap="none" normalizeH="0" baseline="0" smtClean="0">
                          <a:ln>
                            <a:noFill/>
                          </a:ln>
                          <a:solidFill>
                            <a:schemeClr val="tx1"/>
                          </a:solidFill>
                          <a:effectLst/>
                          <a:latin typeface="Arial" pitchFamily="34" charset="0"/>
                          <a:sym typeface="Wingdings" pitchFamily="2" charset="2"/>
                        </a:rPr>
                        <a:t></a:t>
                      </a:r>
                      <a:endParaRPr kumimoji="0" lang="en-GB" sz="4800" b="0" i="0" u="none" strike="noStrike" cap="none" normalizeH="0" baseline="0" smtClean="0">
                        <a:ln>
                          <a:noFill/>
                        </a:ln>
                        <a:solidFill>
                          <a:schemeClr val="tx1"/>
                        </a:solidFill>
                        <a:effectLst/>
                        <a:latin typeface="Arial" pitchFamily="34"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4800" b="0" i="0" u="none" strike="noStrike" cap="none" normalizeH="0" baseline="0" dirty="0" smtClean="0">
                          <a:ln>
                            <a:noFill/>
                          </a:ln>
                          <a:solidFill>
                            <a:schemeClr val="tx1"/>
                          </a:solidFill>
                          <a:effectLst/>
                          <a:latin typeface="Arial" pitchFamily="34" charset="0"/>
                          <a:sym typeface="Wingdings" pitchFamily="2" charset="2"/>
                        </a:rPr>
                        <a:t></a:t>
                      </a:r>
                    </a:p>
                  </a:txBody>
                  <a:tcPr marL="91439" marR="91439"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65000"/>
                        <a:lumOff val="35000"/>
                      </a:schemeClr>
                    </a:solidFill>
                  </a:tcPr>
                </a:tc>
              </a:tr>
              <a:tr h="3961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mn-lt"/>
                        </a:rPr>
                        <a:t>Present</a:t>
                      </a:r>
                    </a:p>
                  </a:txBody>
                  <a:tcPr marL="91439" marR="91439"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pitchFamily="34" charset="0"/>
                        </a:rPr>
                        <a:t>//// /</a:t>
                      </a:r>
                      <a:endParaRPr kumimoji="0" lang="en-US" sz="2000" b="0" i="0" u="none" strike="noStrike" cap="none" normalizeH="0" baseline="0" dirty="0" smtClean="0">
                        <a:ln>
                          <a:noFill/>
                        </a:ln>
                        <a:solidFill>
                          <a:schemeClr val="tx1"/>
                        </a:solidFill>
                        <a:effectLst/>
                        <a:latin typeface="Arial" pitchFamily="34"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marL="91439" marR="91439"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65000"/>
                        <a:lumOff val="35000"/>
                      </a:schemeClr>
                    </a:solidFill>
                  </a:tcPr>
                </a:tc>
              </a:tr>
              <a:tr h="3961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mn-lt"/>
                        </a:rPr>
                        <a:t>Past </a:t>
                      </a:r>
                    </a:p>
                  </a:txBody>
                  <a:tcPr marL="91439" marR="91439"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pitchFamily="34"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pitchFamily="34" charset="0"/>
                        </a:rPr>
                        <a:t>//</a:t>
                      </a:r>
                      <a:endParaRPr kumimoji="0" lang="en-US" sz="2000" b="0" i="0" u="none" strike="noStrike" cap="none" normalizeH="0" baseline="0" dirty="0" smtClean="0">
                        <a:ln>
                          <a:noFill/>
                        </a:ln>
                        <a:solidFill>
                          <a:schemeClr val="tx1"/>
                        </a:solidFill>
                        <a:effectLst/>
                        <a:latin typeface="Arial" pitchFamily="34"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marL="91439" marR="91439"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65000"/>
                        <a:lumOff val="35000"/>
                      </a:schemeClr>
                    </a:solidFill>
                  </a:tcPr>
                </a:tc>
              </a:tr>
              <a:tr h="3961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mn-lt"/>
                        </a:rPr>
                        <a:t>Future</a:t>
                      </a:r>
                    </a:p>
                  </a:txBody>
                  <a:tcPr marL="91439" marR="91439"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pitchFamily="34"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marL="91439" marR="91439"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65000"/>
                        <a:lumOff val="35000"/>
                      </a:schemeClr>
                    </a:solidFill>
                  </a:tcPr>
                </a:tc>
              </a:tr>
              <a:tr h="3961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mn-lt"/>
                        </a:rPr>
                        <a:t>Imperfect</a:t>
                      </a:r>
                    </a:p>
                  </a:txBody>
                  <a:tcPr marL="91439" marR="91439"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pitchFamily="34"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marL="91439" marR="91439"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65000"/>
                        <a:lumOff val="35000"/>
                      </a:schemeClr>
                    </a:solidFill>
                  </a:tcPr>
                </a:tc>
              </a:tr>
              <a:tr h="3961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mn-lt"/>
                        </a:rPr>
                        <a:t>Negatives</a:t>
                      </a:r>
                    </a:p>
                  </a:txBody>
                  <a:tcPr marL="91439" marR="91439"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pitchFamily="34"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marL="91439" marR="91439"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65000"/>
                        <a:lumOff val="35000"/>
                      </a:schemeClr>
                    </a:solidFill>
                  </a:tcPr>
                </a:tc>
              </a:tr>
              <a:tr h="3961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mn-lt"/>
                        </a:rPr>
                        <a:t>Opinions</a:t>
                      </a:r>
                    </a:p>
                  </a:txBody>
                  <a:tcPr marL="91439" marR="91439"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pitchFamily="34" charset="0"/>
                      </a:endParaRPr>
                    </a:p>
                  </a:txBody>
                  <a:tcPr marL="91439" marR="91439"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65000"/>
                        <a:lumOff val="35000"/>
                      </a:schemeClr>
                    </a:solidFill>
                  </a:tcPr>
                </a:tc>
              </a:tr>
              <a:tr h="3961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mn-lt"/>
                        </a:rPr>
                        <a:t>Reasons</a:t>
                      </a:r>
                    </a:p>
                  </a:txBody>
                  <a:tcPr marL="91439" marR="91439"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pitchFamily="34" charset="0"/>
                        </a:rPr>
                        <a:t>/</a:t>
                      </a:r>
                      <a:endParaRPr kumimoji="0" lang="en-US" sz="2000" b="0" i="0" u="none" strike="noStrike" cap="none" normalizeH="0" baseline="0" dirty="0" smtClean="0">
                        <a:ln>
                          <a:noFill/>
                        </a:ln>
                        <a:solidFill>
                          <a:schemeClr val="tx1"/>
                        </a:solidFill>
                        <a:effectLst/>
                        <a:latin typeface="Arial" pitchFamily="34"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pitchFamily="34" charset="0"/>
                      </a:endParaRPr>
                    </a:p>
                  </a:txBody>
                  <a:tcPr marL="91439" marR="91439"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65000"/>
                        <a:lumOff val="35000"/>
                      </a:schemeClr>
                    </a:solidFill>
                  </a:tcPr>
                </a:tc>
              </a:tr>
              <a:tr h="3961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mn-lt"/>
                        </a:rPr>
                        <a:t>Links</a:t>
                      </a:r>
                    </a:p>
                  </a:txBody>
                  <a:tcPr marL="91439" marR="91439"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pitchFamily="34" charset="0"/>
                        </a:rPr>
                        <a:t>///</a:t>
                      </a:r>
                      <a:endParaRPr kumimoji="0" lang="en-US" sz="2000" b="0" i="0" u="none" strike="noStrike" cap="none" normalizeH="0" baseline="0" dirty="0" smtClean="0">
                        <a:ln>
                          <a:noFill/>
                        </a:ln>
                        <a:solidFill>
                          <a:schemeClr val="tx1"/>
                        </a:solidFill>
                        <a:effectLst/>
                        <a:latin typeface="Arial" pitchFamily="34"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pitchFamily="34" charset="0"/>
                      </a:endParaRPr>
                    </a:p>
                  </a:txBody>
                  <a:tcPr marL="91439" marR="91439"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65000"/>
                        <a:lumOff val="35000"/>
                      </a:schemeClr>
                    </a:solidFill>
                  </a:tcPr>
                </a:tc>
              </a:tr>
              <a:tr h="3961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mn-lt"/>
                        </a:rPr>
                        <a:t>Clauses</a:t>
                      </a:r>
                    </a:p>
                  </a:txBody>
                  <a:tcPr marL="91439" marR="91439"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pitchFamily="34" charset="0"/>
                        </a:rPr>
                        <a:t>/</a:t>
                      </a:r>
                      <a:endParaRPr kumimoji="0" lang="en-US" sz="2000" b="0" i="0" u="none" strike="noStrike" cap="none" normalizeH="0" baseline="0" dirty="0" smtClean="0">
                        <a:ln>
                          <a:noFill/>
                        </a:ln>
                        <a:solidFill>
                          <a:schemeClr val="tx1"/>
                        </a:solidFill>
                        <a:effectLst/>
                        <a:latin typeface="Arial" pitchFamily="34"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pitchFamily="34" charset="0"/>
                      </a:endParaRPr>
                    </a:p>
                  </a:txBody>
                  <a:tcPr marL="91439" marR="91439"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65000"/>
                        <a:lumOff val="35000"/>
                      </a:schemeClr>
                    </a:solidFill>
                  </a:tcPr>
                </a:tc>
              </a:tr>
              <a:tr h="3961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mn-lt"/>
                        </a:rPr>
                        <a:t>Detail/Extras</a:t>
                      </a:r>
                    </a:p>
                  </a:txBody>
                  <a:tcPr marL="91439" marR="91439"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marL="91439" marR="91439"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pitchFamily="34" charset="0"/>
                      </a:endParaRPr>
                    </a:p>
                  </a:txBody>
                  <a:tcPr marL="91439" marR="91439"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65000"/>
                        <a:lumOff val="35000"/>
                      </a:schemeClr>
                    </a:solidFill>
                  </a:tcPr>
                </a:tc>
              </a:tr>
            </a:tbl>
          </a:graphicData>
        </a:graphic>
      </p:graphicFrame>
      <p:cxnSp>
        <p:nvCxnSpPr>
          <p:cNvPr id="6" name="Straight Connector 5"/>
          <p:cNvCxnSpPr/>
          <p:nvPr/>
        </p:nvCxnSpPr>
        <p:spPr>
          <a:xfrm>
            <a:off x="7572375" y="2643188"/>
            <a:ext cx="357188"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8616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0" y="268828"/>
            <a:ext cx="10515600" cy="990600"/>
          </a:xfrm>
          <a:prstGeom prst="rect">
            <a:avLst/>
          </a:prstGeom>
        </p:spPr>
        <p:txBody>
          <a:bodyPr>
            <a:normAutofit/>
          </a:bodyPr>
          <a:lstStyle>
            <a:lvl1pPr algn="l" rtl="0" eaLnBrk="1" latinLnBrk="0" hangingPunct="1">
              <a:spcBef>
                <a:spcPct val="0"/>
              </a:spcBef>
              <a:buNone/>
              <a:defRPr sz="4400" kern="1200">
                <a:solidFill>
                  <a:schemeClr val="tx2"/>
                </a:solidFill>
                <a:latin typeface="+mj-lt"/>
                <a:ea typeface="+mj-ea"/>
                <a:cs typeface="+mj-cs"/>
              </a:defRPr>
            </a:lvl1pPr>
          </a:lstStyle>
          <a:p>
            <a:endParaRPr lang="es-ES" sz="3500" dirty="0">
              <a:latin typeface="Segoe Print" panose="02000600000000000000" pitchFamily="2" charset="0"/>
            </a:endParaRPr>
          </a:p>
        </p:txBody>
      </p:sp>
      <p:sp>
        <p:nvSpPr>
          <p:cNvPr id="6" name="Rectangle 5"/>
          <p:cNvSpPr/>
          <p:nvPr/>
        </p:nvSpPr>
        <p:spPr>
          <a:xfrm>
            <a:off x="533399" y="197186"/>
            <a:ext cx="7981071" cy="461665"/>
          </a:xfrm>
          <a:prstGeom prst="rect">
            <a:avLst/>
          </a:prstGeom>
        </p:spPr>
        <p:txBody>
          <a:bodyPr wrap="square">
            <a:spAutoFit/>
          </a:bodyPr>
          <a:lstStyle/>
          <a:p>
            <a:pPr algn="ctr"/>
            <a:r>
              <a:rPr lang="es-ES" sz="2400" dirty="0" smtClean="0">
                <a:latin typeface="Segoe Print" panose="02000600000000000000" pitchFamily="2" charset="0"/>
              </a:rPr>
              <a:t>No </a:t>
            </a:r>
            <a:r>
              <a:rPr lang="es-ES" sz="2400" dirty="0" err="1" smtClean="0">
                <a:latin typeface="Segoe Print" panose="02000600000000000000" pitchFamily="2" charset="0"/>
              </a:rPr>
              <a:t>dictionary</a:t>
            </a:r>
            <a:r>
              <a:rPr lang="es-ES" sz="2400" dirty="0" smtClean="0">
                <a:latin typeface="Segoe Print" panose="02000600000000000000" pitchFamily="2" charset="0"/>
              </a:rPr>
              <a:t> at home, no </a:t>
            </a:r>
            <a:r>
              <a:rPr lang="es-ES" sz="2400" dirty="0" err="1" smtClean="0">
                <a:latin typeface="Segoe Print" panose="02000600000000000000" pitchFamily="2" charset="0"/>
              </a:rPr>
              <a:t>problem</a:t>
            </a:r>
            <a:r>
              <a:rPr lang="es-ES" sz="2400" dirty="0" smtClean="0">
                <a:latin typeface="Segoe Print" panose="02000600000000000000" pitchFamily="2" charset="0"/>
              </a:rPr>
              <a:t>!</a:t>
            </a:r>
            <a:endParaRPr lang="es-ES" sz="2400" dirty="0">
              <a:latin typeface="Segoe Print" panose="02000600000000000000" pitchFamily="2" charset="0"/>
            </a:endParaRPr>
          </a:p>
        </p:txBody>
      </p:sp>
      <p:pic>
        <p:nvPicPr>
          <p:cNvPr id="7" name="Picture 6"/>
          <p:cNvPicPr>
            <a:picLocks noChangeAspect="1"/>
          </p:cNvPicPr>
          <p:nvPr/>
        </p:nvPicPr>
        <p:blipFill>
          <a:blip r:embed="rId2"/>
          <a:stretch>
            <a:fillRect/>
          </a:stretch>
        </p:blipFill>
        <p:spPr>
          <a:xfrm>
            <a:off x="381000" y="914400"/>
            <a:ext cx="8610600" cy="5524500"/>
          </a:xfrm>
          <a:prstGeom prst="rect">
            <a:avLst/>
          </a:prstGeom>
        </p:spPr>
      </p:pic>
      <p:cxnSp>
        <p:nvCxnSpPr>
          <p:cNvPr id="10" name="Straight Arrow Connector 9"/>
          <p:cNvCxnSpPr>
            <a:stCxn id="6" idx="2"/>
          </p:cNvCxnSpPr>
          <p:nvPr/>
        </p:nvCxnSpPr>
        <p:spPr>
          <a:xfrm flipH="1">
            <a:off x="3733800" y="658851"/>
            <a:ext cx="790135" cy="407949"/>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721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0" y="268828"/>
            <a:ext cx="10515600" cy="990600"/>
          </a:xfrm>
          <a:prstGeom prst="rect">
            <a:avLst/>
          </a:prstGeom>
        </p:spPr>
        <p:txBody>
          <a:bodyPr>
            <a:normAutofit/>
          </a:bodyPr>
          <a:lstStyle>
            <a:lvl1pPr algn="l" rtl="0" eaLnBrk="1" latinLnBrk="0" hangingPunct="1">
              <a:spcBef>
                <a:spcPct val="0"/>
              </a:spcBef>
              <a:buNone/>
              <a:defRPr sz="4400" kern="1200">
                <a:solidFill>
                  <a:schemeClr val="tx2"/>
                </a:solidFill>
                <a:latin typeface="+mj-lt"/>
                <a:ea typeface="+mj-ea"/>
                <a:cs typeface="+mj-cs"/>
              </a:defRPr>
            </a:lvl1pPr>
          </a:lstStyle>
          <a:p>
            <a:endParaRPr lang="es-ES" sz="3500" dirty="0">
              <a:latin typeface="Segoe Print" panose="02000600000000000000" pitchFamily="2" charset="0"/>
            </a:endParaRPr>
          </a:p>
        </p:txBody>
      </p:sp>
      <p:sp>
        <p:nvSpPr>
          <p:cNvPr id="6" name="Rectangle 5"/>
          <p:cNvSpPr/>
          <p:nvPr/>
        </p:nvSpPr>
        <p:spPr>
          <a:xfrm>
            <a:off x="533399" y="197186"/>
            <a:ext cx="7981071" cy="830997"/>
          </a:xfrm>
          <a:prstGeom prst="rect">
            <a:avLst/>
          </a:prstGeom>
        </p:spPr>
        <p:txBody>
          <a:bodyPr wrap="square">
            <a:spAutoFit/>
          </a:bodyPr>
          <a:lstStyle/>
          <a:p>
            <a:pPr algn="ctr"/>
            <a:r>
              <a:rPr lang="es-ES" sz="2400" dirty="0" err="1" smtClean="0">
                <a:latin typeface="Segoe Print" panose="02000600000000000000" pitchFamily="2" charset="0"/>
              </a:rPr>
              <a:t>Remember</a:t>
            </a:r>
            <a:r>
              <a:rPr lang="es-ES" sz="2400" dirty="0" smtClean="0">
                <a:latin typeface="Segoe Print" panose="02000600000000000000" pitchFamily="2" charset="0"/>
              </a:rPr>
              <a:t> </a:t>
            </a:r>
            <a:r>
              <a:rPr lang="es-ES" sz="2400" dirty="0" err="1" smtClean="0">
                <a:latin typeface="Segoe Print" panose="02000600000000000000" pitchFamily="2" charset="0"/>
              </a:rPr>
              <a:t>these</a:t>
            </a:r>
            <a:r>
              <a:rPr lang="es-ES" sz="2400" dirty="0" smtClean="0">
                <a:latin typeface="Segoe Print" panose="02000600000000000000" pitchFamily="2" charset="0"/>
              </a:rPr>
              <a:t> are </a:t>
            </a:r>
            <a:r>
              <a:rPr lang="es-ES" sz="2400" dirty="0" err="1" smtClean="0">
                <a:latin typeface="Segoe Print" panose="02000600000000000000" pitchFamily="2" charset="0"/>
              </a:rPr>
              <a:t>the</a:t>
            </a:r>
            <a:r>
              <a:rPr lang="es-ES" sz="2400" dirty="0" smtClean="0">
                <a:latin typeface="Segoe Print" panose="02000600000000000000" pitchFamily="2" charset="0"/>
              </a:rPr>
              <a:t> 2 tenses </a:t>
            </a:r>
            <a:r>
              <a:rPr lang="es-ES" sz="2400" dirty="0" err="1" smtClean="0">
                <a:latin typeface="Segoe Print" panose="02000600000000000000" pitchFamily="2" charset="0"/>
              </a:rPr>
              <a:t>you</a:t>
            </a:r>
            <a:r>
              <a:rPr lang="es-ES" sz="2400" dirty="0" smtClean="0">
                <a:latin typeface="Segoe Print" panose="02000600000000000000" pitchFamily="2" charset="0"/>
              </a:rPr>
              <a:t> </a:t>
            </a:r>
            <a:r>
              <a:rPr lang="es-ES" sz="2400" dirty="0" err="1" smtClean="0">
                <a:latin typeface="Segoe Print" panose="02000600000000000000" pitchFamily="2" charset="0"/>
              </a:rPr>
              <a:t>should</a:t>
            </a:r>
            <a:r>
              <a:rPr lang="es-ES" sz="2400" dirty="0" smtClean="0">
                <a:latin typeface="Segoe Print" panose="02000600000000000000" pitchFamily="2" charset="0"/>
              </a:rPr>
              <a:t> be </a:t>
            </a:r>
            <a:r>
              <a:rPr lang="es-ES" sz="2400" dirty="0" err="1" smtClean="0">
                <a:latin typeface="Segoe Print" panose="02000600000000000000" pitchFamily="2" charset="0"/>
              </a:rPr>
              <a:t>looking</a:t>
            </a:r>
            <a:r>
              <a:rPr lang="es-ES" sz="2400" dirty="0" smtClean="0">
                <a:latin typeface="Segoe Print" panose="02000600000000000000" pitchFamily="2" charset="0"/>
              </a:rPr>
              <a:t> </a:t>
            </a:r>
            <a:r>
              <a:rPr lang="es-ES" sz="2400" dirty="0" err="1" smtClean="0">
                <a:latin typeface="Segoe Print" panose="02000600000000000000" pitchFamily="2" charset="0"/>
              </a:rPr>
              <a:t>for</a:t>
            </a:r>
            <a:r>
              <a:rPr lang="es-ES" sz="2400" dirty="0" smtClean="0">
                <a:latin typeface="Segoe Print" panose="02000600000000000000" pitchFamily="2" charset="0"/>
              </a:rPr>
              <a:t>:</a:t>
            </a:r>
            <a:endParaRPr lang="es-ES" sz="2400" dirty="0">
              <a:latin typeface="Segoe Print" panose="02000600000000000000" pitchFamily="2" charset="0"/>
            </a:endParaRPr>
          </a:p>
        </p:txBody>
      </p:sp>
      <p:pic>
        <p:nvPicPr>
          <p:cNvPr id="2" name="Picture 1"/>
          <p:cNvPicPr>
            <a:picLocks noChangeAspect="1"/>
          </p:cNvPicPr>
          <p:nvPr/>
        </p:nvPicPr>
        <p:blipFill>
          <a:blip r:embed="rId2"/>
          <a:stretch>
            <a:fillRect/>
          </a:stretch>
        </p:blipFill>
        <p:spPr>
          <a:xfrm>
            <a:off x="533399" y="1143000"/>
            <a:ext cx="7858125" cy="5238750"/>
          </a:xfrm>
          <a:prstGeom prst="rect">
            <a:avLst/>
          </a:prstGeom>
        </p:spPr>
      </p:pic>
      <p:sp>
        <p:nvSpPr>
          <p:cNvPr id="3" name="Oval 2"/>
          <p:cNvSpPr/>
          <p:nvPr/>
        </p:nvSpPr>
        <p:spPr>
          <a:xfrm>
            <a:off x="1981200" y="2860156"/>
            <a:ext cx="1295400" cy="19536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Oval 8"/>
          <p:cNvSpPr/>
          <p:nvPr/>
        </p:nvSpPr>
        <p:spPr>
          <a:xfrm>
            <a:off x="4267200" y="2785530"/>
            <a:ext cx="1295400" cy="19536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783825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0" y="268828"/>
            <a:ext cx="10515600" cy="990600"/>
          </a:xfrm>
          <a:prstGeom prst="rect">
            <a:avLst/>
          </a:prstGeom>
        </p:spPr>
        <p:txBody>
          <a:bodyPr>
            <a:normAutofit/>
          </a:bodyPr>
          <a:lstStyle>
            <a:lvl1pPr algn="l" rtl="0" eaLnBrk="1" latinLnBrk="0" hangingPunct="1">
              <a:spcBef>
                <a:spcPct val="0"/>
              </a:spcBef>
              <a:buNone/>
              <a:defRPr sz="4400" kern="1200">
                <a:solidFill>
                  <a:schemeClr val="tx2"/>
                </a:solidFill>
                <a:latin typeface="+mj-lt"/>
                <a:ea typeface="+mj-ea"/>
                <a:cs typeface="+mj-cs"/>
              </a:defRPr>
            </a:lvl1pPr>
          </a:lstStyle>
          <a:p>
            <a:endParaRPr lang="es-ES" sz="3500" dirty="0">
              <a:latin typeface="Segoe Print" panose="02000600000000000000" pitchFamily="2" charset="0"/>
            </a:endParaRPr>
          </a:p>
        </p:txBody>
      </p:sp>
      <p:sp>
        <p:nvSpPr>
          <p:cNvPr id="6" name="Rectangle 5"/>
          <p:cNvSpPr/>
          <p:nvPr/>
        </p:nvSpPr>
        <p:spPr>
          <a:xfrm>
            <a:off x="533399" y="197186"/>
            <a:ext cx="7981071" cy="461665"/>
          </a:xfrm>
          <a:prstGeom prst="rect">
            <a:avLst/>
          </a:prstGeom>
        </p:spPr>
        <p:txBody>
          <a:bodyPr wrap="square">
            <a:spAutoFit/>
          </a:bodyPr>
          <a:lstStyle/>
          <a:p>
            <a:pPr algn="ctr"/>
            <a:r>
              <a:rPr lang="es-ES" sz="2400" dirty="0" err="1" smtClean="0">
                <a:latin typeface="Segoe Print" panose="02000600000000000000" pitchFamily="2" charset="0"/>
              </a:rPr>
              <a:t>Even</a:t>
            </a:r>
            <a:r>
              <a:rPr lang="es-ES" sz="2400" dirty="0" smtClean="0">
                <a:latin typeface="Segoe Print" panose="02000600000000000000" pitchFamily="2" charset="0"/>
              </a:rPr>
              <a:t> </a:t>
            </a:r>
            <a:r>
              <a:rPr lang="es-ES" sz="2400" dirty="0" err="1" smtClean="0">
                <a:latin typeface="Segoe Print" panose="02000600000000000000" pitchFamily="2" charset="0"/>
              </a:rPr>
              <a:t>better</a:t>
            </a:r>
            <a:r>
              <a:rPr lang="es-ES" sz="2400" dirty="0">
                <a:latin typeface="Segoe Print" panose="02000600000000000000" pitchFamily="2" charset="0"/>
              </a:rPr>
              <a:t>!</a:t>
            </a:r>
          </a:p>
        </p:txBody>
      </p:sp>
      <p:pic>
        <p:nvPicPr>
          <p:cNvPr id="4" name="Picture 3"/>
          <p:cNvPicPr>
            <a:picLocks noChangeAspect="1"/>
          </p:cNvPicPr>
          <p:nvPr/>
        </p:nvPicPr>
        <p:blipFill>
          <a:blip r:embed="rId2"/>
          <a:stretch>
            <a:fillRect/>
          </a:stretch>
        </p:blipFill>
        <p:spPr>
          <a:xfrm>
            <a:off x="512297" y="723828"/>
            <a:ext cx="8372475" cy="5924550"/>
          </a:xfrm>
          <a:prstGeom prst="rect">
            <a:avLst/>
          </a:prstGeom>
        </p:spPr>
      </p:pic>
      <p:cxnSp>
        <p:nvCxnSpPr>
          <p:cNvPr id="8" name="Straight Arrow Connector 7"/>
          <p:cNvCxnSpPr/>
          <p:nvPr/>
        </p:nvCxnSpPr>
        <p:spPr>
          <a:xfrm flipH="1">
            <a:off x="3352800" y="909791"/>
            <a:ext cx="790135" cy="407949"/>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05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0" y="268828"/>
            <a:ext cx="10515600" cy="990600"/>
          </a:xfrm>
          <a:prstGeom prst="rect">
            <a:avLst/>
          </a:prstGeom>
        </p:spPr>
        <p:txBody>
          <a:bodyPr>
            <a:normAutofit/>
          </a:bodyPr>
          <a:lstStyle>
            <a:lvl1pPr algn="l" rtl="0" eaLnBrk="1" latinLnBrk="0" hangingPunct="1">
              <a:spcBef>
                <a:spcPct val="0"/>
              </a:spcBef>
              <a:buNone/>
              <a:defRPr sz="4400" kern="1200">
                <a:solidFill>
                  <a:schemeClr val="tx2"/>
                </a:solidFill>
                <a:latin typeface="+mj-lt"/>
                <a:ea typeface="+mj-ea"/>
                <a:cs typeface="+mj-cs"/>
              </a:defRPr>
            </a:lvl1pPr>
          </a:lstStyle>
          <a:p>
            <a:endParaRPr lang="es-ES" sz="3500" dirty="0">
              <a:latin typeface="Segoe Print" panose="02000600000000000000" pitchFamily="2" charset="0"/>
            </a:endParaRPr>
          </a:p>
        </p:txBody>
      </p:sp>
      <p:sp>
        <p:nvSpPr>
          <p:cNvPr id="6" name="Rectangle 5"/>
          <p:cNvSpPr/>
          <p:nvPr/>
        </p:nvSpPr>
        <p:spPr>
          <a:xfrm>
            <a:off x="-609599" y="197186"/>
            <a:ext cx="10363200" cy="461665"/>
          </a:xfrm>
          <a:prstGeom prst="rect">
            <a:avLst/>
          </a:prstGeom>
        </p:spPr>
        <p:txBody>
          <a:bodyPr wrap="square">
            <a:spAutoFit/>
          </a:bodyPr>
          <a:lstStyle/>
          <a:p>
            <a:pPr algn="ctr"/>
            <a:r>
              <a:rPr lang="es-ES" sz="2300" dirty="0" err="1" smtClean="0">
                <a:latin typeface="Segoe Print" panose="02000600000000000000" pitchFamily="2" charset="0"/>
              </a:rPr>
              <a:t>This</a:t>
            </a:r>
            <a:r>
              <a:rPr lang="es-ES" sz="2300" dirty="0" smtClean="0">
                <a:latin typeface="Segoe Print" panose="02000600000000000000" pitchFamily="2" charset="0"/>
              </a:rPr>
              <a:t> </a:t>
            </a:r>
            <a:r>
              <a:rPr lang="es-ES" sz="2300" dirty="0" err="1" smtClean="0">
                <a:latin typeface="Segoe Print" panose="02000600000000000000" pitchFamily="2" charset="0"/>
              </a:rPr>
              <a:t>option</a:t>
            </a:r>
            <a:r>
              <a:rPr lang="es-ES" sz="2300" dirty="0" smtClean="0">
                <a:latin typeface="Segoe Print" panose="02000600000000000000" pitchFamily="2" charset="0"/>
              </a:rPr>
              <a:t> </a:t>
            </a:r>
            <a:r>
              <a:rPr lang="es-ES" sz="2300" dirty="0" err="1" smtClean="0">
                <a:latin typeface="Segoe Print" panose="02000600000000000000" pitchFamily="2" charset="0"/>
              </a:rPr>
              <a:t>will</a:t>
            </a:r>
            <a:r>
              <a:rPr lang="es-ES" sz="2300" dirty="0" smtClean="0">
                <a:latin typeface="Segoe Print" panose="02000600000000000000" pitchFamily="2" charset="0"/>
              </a:rPr>
              <a:t> </a:t>
            </a:r>
            <a:r>
              <a:rPr lang="es-ES" sz="2300" dirty="0" err="1" smtClean="0">
                <a:latin typeface="Segoe Print" panose="02000600000000000000" pitchFamily="2" charset="0"/>
              </a:rPr>
              <a:t>let</a:t>
            </a:r>
            <a:r>
              <a:rPr lang="es-ES" sz="2300" dirty="0" smtClean="0">
                <a:latin typeface="Segoe Print" panose="02000600000000000000" pitchFamily="2" charset="0"/>
              </a:rPr>
              <a:t> </a:t>
            </a:r>
            <a:r>
              <a:rPr lang="es-ES" sz="2300" dirty="0" err="1" smtClean="0">
                <a:latin typeface="Segoe Print" panose="02000600000000000000" pitchFamily="2" charset="0"/>
              </a:rPr>
              <a:t>you</a:t>
            </a:r>
            <a:r>
              <a:rPr lang="es-ES" sz="2300" dirty="0" smtClean="0">
                <a:latin typeface="Segoe Print" panose="02000600000000000000" pitchFamily="2" charset="0"/>
              </a:rPr>
              <a:t> </a:t>
            </a:r>
            <a:r>
              <a:rPr lang="es-ES" sz="2300" dirty="0" err="1" smtClean="0">
                <a:latin typeface="Segoe Print" panose="02000600000000000000" pitchFamily="2" charset="0"/>
              </a:rPr>
              <a:t>see</a:t>
            </a:r>
            <a:r>
              <a:rPr lang="es-ES" sz="2300" dirty="0" smtClean="0">
                <a:latin typeface="Segoe Print" panose="02000600000000000000" pitchFamily="2" charset="0"/>
              </a:rPr>
              <a:t> </a:t>
            </a:r>
            <a:r>
              <a:rPr lang="es-ES" sz="2300" dirty="0" err="1" smtClean="0">
                <a:latin typeface="Segoe Print" panose="02000600000000000000" pitchFamily="2" charset="0"/>
              </a:rPr>
              <a:t>the</a:t>
            </a:r>
            <a:r>
              <a:rPr lang="es-ES" sz="2300" dirty="0" smtClean="0">
                <a:latin typeface="Segoe Print" panose="02000600000000000000" pitchFamily="2" charset="0"/>
              </a:rPr>
              <a:t> </a:t>
            </a:r>
            <a:r>
              <a:rPr lang="es-ES" sz="2300" dirty="0" err="1" smtClean="0">
                <a:latin typeface="Segoe Print" panose="02000600000000000000" pitchFamily="2" charset="0"/>
              </a:rPr>
              <a:t>words</a:t>
            </a:r>
            <a:r>
              <a:rPr lang="es-ES" sz="2300" dirty="0" smtClean="0">
                <a:latin typeface="Segoe Print" panose="02000600000000000000" pitchFamily="2" charset="0"/>
              </a:rPr>
              <a:t> in </a:t>
            </a:r>
            <a:r>
              <a:rPr lang="es-ES" sz="2300" dirty="0" err="1" smtClean="0">
                <a:latin typeface="Segoe Print" panose="02000600000000000000" pitchFamily="2" charset="0"/>
              </a:rPr>
              <a:t>context</a:t>
            </a:r>
            <a:r>
              <a:rPr lang="es-ES" sz="2300" dirty="0" smtClean="0">
                <a:latin typeface="Segoe Print" panose="02000600000000000000" pitchFamily="2" charset="0"/>
              </a:rPr>
              <a:t>! </a:t>
            </a:r>
            <a:r>
              <a:rPr lang="es-ES" sz="2300" dirty="0" err="1" smtClean="0">
                <a:latin typeface="Segoe Print" panose="02000600000000000000" pitchFamily="2" charset="0"/>
              </a:rPr>
              <a:t>Very</a:t>
            </a:r>
            <a:r>
              <a:rPr lang="es-ES" sz="2300" dirty="0" smtClean="0">
                <a:latin typeface="Segoe Print" panose="02000600000000000000" pitchFamily="2" charset="0"/>
              </a:rPr>
              <a:t> </a:t>
            </a:r>
            <a:r>
              <a:rPr lang="es-ES" sz="2300" dirty="0" err="1" smtClean="0">
                <a:latin typeface="Segoe Print" panose="02000600000000000000" pitchFamily="2" charset="0"/>
              </a:rPr>
              <a:t>handy</a:t>
            </a:r>
            <a:endParaRPr lang="es-ES" sz="2300" dirty="0">
              <a:latin typeface="Segoe Print" panose="02000600000000000000" pitchFamily="2" charset="0"/>
            </a:endParaRPr>
          </a:p>
        </p:txBody>
      </p:sp>
      <p:pic>
        <p:nvPicPr>
          <p:cNvPr id="4" name="Picture 3"/>
          <p:cNvPicPr>
            <a:picLocks noChangeAspect="1"/>
          </p:cNvPicPr>
          <p:nvPr/>
        </p:nvPicPr>
        <p:blipFill>
          <a:blip r:embed="rId2"/>
          <a:stretch>
            <a:fillRect/>
          </a:stretch>
        </p:blipFill>
        <p:spPr>
          <a:xfrm>
            <a:off x="512297" y="723828"/>
            <a:ext cx="8372475" cy="5924550"/>
          </a:xfrm>
          <a:prstGeom prst="rect">
            <a:avLst/>
          </a:prstGeom>
        </p:spPr>
      </p:pic>
      <p:cxnSp>
        <p:nvCxnSpPr>
          <p:cNvPr id="8" name="Straight Arrow Connector 7"/>
          <p:cNvCxnSpPr/>
          <p:nvPr/>
        </p:nvCxnSpPr>
        <p:spPr>
          <a:xfrm flipH="1">
            <a:off x="3352800" y="909791"/>
            <a:ext cx="790135" cy="407949"/>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687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0" y="268828"/>
            <a:ext cx="10515600" cy="990600"/>
          </a:xfrm>
          <a:prstGeom prst="rect">
            <a:avLst/>
          </a:prstGeom>
        </p:spPr>
        <p:txBody>
          <a:bodyPr>
            <a:normAutofit/>
          </a:bodyPr>
          <a:lstStyle>
            <a:lvl1pPr algn="l" rtl="0" eaLnBrk="1" latinLnBrk="0" hangingPunct="1">
              <a:spcBef>
                <a:spcPct val="0"/>
              </a:spcBef>
              <a:buNone/>
              <a:defRPr sz="4400" kern="1200">
                <a:solidFill>
                  <a:schemeClr val="tx2"/>
                </a:solidFill>
                <a:latin typeface="+mj-lt"/>
                <a:ea typeface="+mj-ea"/>
                <a:cs typeface="+mj-cs"/>
              </a:defRPr>
            </a:lvl1pPr>
          </a:lstStyle>
          <a:p>
            <a:endParaRPr lang="es-ES" sz="3500" dirty="0">
              <a:latin typeface="Segoe Print" panose="02000600000000000000" pitchFamily="2" charset="0"/>
            </a:endParaRPr>
          </a:p>
        </p:txBody>
      </p:sp>
      <p:sp>
        <p:nvSpPr>
          <p:cNvPr id="6" name="Rectangle 5"/>
          <p:cNvSpPr/>
          <p:nvPr/>
        </p:nvSpPr>
        <p:spPr>
          <a:xfrm>
            <a:off x="-609599" y="197186"/>
            <a:ext cx="10363200" cy="461665"/>
          </a:xfrm>
          <a:prstGeom prst="rect">
            <a:avLst/>
          </a:prstGeom>
        </p:spPr>
        <p:txBody>
          <a:bodyPr wrap="square">
            <a:spAutoFit/>
          </a:bodyPr>
          <a:lstStyle/>
          <a:p>
            <a:pPr algn="ctr"/>
            <a:r>
              <a:rPr lang="es-ES" sz="2300" dirty="0" err="1" smtClean="0">
                <a:latin typeface="Segoe Print" panose="02000600000000000000" pitchFamily="2" charset="0"/>
              </a:rPr>
              <a:t>This</a:t>
            </a:r>
            <a:r>
              <a:rPr lang="es-ES" sz="2300" dirty="0" smtClean="0">
                <a:latin typeface="Segoe Print" panose="02000600000000000000" pitchFamily="2" charset="0"/>
              </a:rPr>
              <a:t> </a:t>
            </a:r>
            <a:r>
              <a:rPr lang="es-ES" sz="2300" dirty="0" err="1" smtClean="0">
                <a:latin typeface="Segoe Print" panose="02000600000000000000" pitchFamily="2" charset="0"/>
              </a:rPr>
              <a:t>option</a:t>
            </a:r>
            <a:r>
              <a:rPr lang="es-ES" sz="2300" dirty="0" smtClean="0">
                <a:latin typeface="Segoe Print" panose="02000600000000000000" pitchFamily="2" charset="0"/>
              </a:rPr>
              <a:t> </a:t>
            </a:r>
            <a:r>
              <a:rPr lang="es-ES" sz="2300" dirty="0" err="1" smtClean="0">
                <a:latin typeface="Segoe Print" panose="02000600000000000000" pitchFamily="2" charset="0"/>
              </a:rPr>
              <a:t>will</a:t>
            </a:r>
            <a:r>
              <a:rPr lang="es-ES" sz="2300" dirty="0" smtClean="0">
                <a:latin typeface="Segoe Print" panose="02000600000000000000" pitchFamily="2" charset="0"/>
              </a:rPr>
              <a:t> </a:t>
            </a:r>
            <a:r>
              <a:rPr lang="es-ES" sz="2300" dirty="0" err="1" smtClean="0">
                <a:latin typeface="Segoe Print" panose="02000600000000000000" pitchFamily="2" charset="0"/>
              </a:rPr>
              <a:t>let</a:t>
            </a:r>
            <a:r>
              <a:rPr lang="es-ES" sz="2300" dirty="0" smtClean="0">
                <a:latin typeface="Segoe Print" panose="02000600000000000000" pitchFamily="2" charset="0"/>
              </a:rPr>
              <a:t> </a:t>
            </a:r>
            <a:r>
              <a:rPr lang="es-ES" sz="2300" dirty="0" err="1" smtClean="0">
                <a:latin typeface="Segoe Print" panose="02000600000000000000" pitchFamily="2" charset="0"/>
              </a:rPr>
              <a:t>you</a:t>
            </a:r>
            <a:r>
              <a:rPr lang="es-ES" sz="2300" dirty="0" smtClean="0">
                <a:latin typeface="Segoe Print" panose="02000600000000000000" pitchFamily="2" charset="0"/>
              </a:rPr>
              <a:t> </a:t>
            </a:r>
            <a:r>
              <a:rPr lang="es-ES" sz="2300" dirty="0" err="1" smtClean="0">
                <a:latin typeface="Segoe Print" panose="02000600000000000000" pitchFamily="2" charset="0"/>
              </a:rPr>
              <a:t>see</a:t>
            </a:r>
            <a:r>
              <a:rPr lang="es-ES" sz="2300" dirty="0" smtClean="0">
                <a:latin typeface="Segoe Print" panose="02000600000000000000" pitchFamily="2" charset="0"/>
              </a:rPr>
              <a:t> </a:t>
            </a:r>
            <a:r>
              <a:rPr lang="es-ES" sz="2300" dirty="0" err="1" smtClean="0">
                <a:latin typeface="Segoe Print" panose="02000600000000000000" pitchFamily="2" charset="0"/>
              </a:rPr>
              <a:t>the</a:t>
            </a:r>
            <a:r>
              <a:rPr lang="es-ES" sz="2300" dirty="0" smtClean="0">
                <a:latin typeface="Segoe Print" panose="02000600000000000000" pitchFamily="2" charset="0"/>
              </a:rPr>
              <a:t> </a:t>
            </a:r>
            <a:r>
              <a:rPr lang="es-ES" sz="2300" dirty="0" err="1" smtClean="0">
                <a:latin typeface="Segoe Print" panose="02000600000000000000" pitchFamily="2" charset="0"/>
              </a:rPr>
              <a:t>words</a:t>
            </a:r>
            <a:r>
              <a:rPr lang="es-ES" sz="2300" dirty="0" smtClean="0">
                <a:latin typeface="Segoe Print" panose="02000600000000000000" pitchFamily="2" charset="0"/>
              </a:rPr>
              <a:t> in </a:t>
            </a:r>
            <a:r>
              <a:rPr lang="es-ES" sz="2300" dirty="0" err="1" smtClean="0">
                <a:latin typeface="Segoe Print" panose="02000600000000000000" pitchFamily="2" charset="0"/>
              </a:rPr>
              <a:t>context</a:t>
            </a:r>
            <a:r>
              <a:rPr lang="es-ES" sz="2300" dirty="0" smtClean="0">
                <a:latin typeface="Segoe Print" panose="02000600000000000000" pitchFamily="2" charset="0"/>
              </a:rPr>
              <a:t>! </a:t>
            </a:r>
            <a:r>
              <a:rPr lang="es-ES" sz="2300" dirty="0" err="1" smtClean="0">
                <a:latin typeface="Segoe Print" panose="02000600000000000000" pitchFamily="2" charset="0"/>
              </a:rPr>
              <a:t>Very</a:t>
            </a:r>
            <a:r>
              <a:rPr lang="es-ES" sz="2300" dirty="0" smtClean="0">
                <a:latin typeface="Segoe Print" panose="02000600000000000000" pitchFamily="2" charset="0"/>
              </a:rPr>
              <a:t> </a:t>
            </a:r>
            <a:r>
              <a:rPr lang="es-ES" sz="2300" dirty="0" err="1" smtClean="0">
                <a:latin typeface="Segoe Print" panose="02000600000000000000" pitchFamily="2" charset="0"/>
              </a:rPr>
              <a:t>handy</a:t>
            </a:r>
            <a:endParaRPr lang="es-ES" sz="2300" dirty="0">
              <a:latin typeface="Segoe Print" panose="02000600000000000000" pitchFamily="2" charset="0"/>
            </a:endParaRPr>
          </a:p>
        </p:txBody>
      </p:sp>
      <p:pic>
        <p:nvPicPr>
          <p:cNvPr id="4" name="Picture 3"/>
          <p:cNvPicPr>
            <a:picLocks noChangeAspect="1"/>
          </p:cNvPicPr>
          <p:nvPr/>
        </p:nvPicPr>
        <p:blipFill>
          <a:blip r:embed="rId2"/>
          <a:stretch>
            <a:fillRect/>
          </a:stretch>
        </p:blipFill>
        <p:spPr>
          <a:xfrm>
            <a:off x="512297" y="723828"/>
            <a:ext cx="8372475" cy="5924550"/>
          </a:xfrm>
          <a:prstGeom prst="rect">
            <a:avLst/>
          </a:prstGeom>
        </p:spPr>
      </p:pic>
      <p:cxnSp>
        <p:nvCxnSpPr>
          <p:cNvPr id="8" name="Straight Arrow Connector 7"/>
          <p:cNvCxnSpPr/>
          <p:nvPr/>
        </p:nvCxnSpPr>
        <p:spPr>
          <a:xfrm flipH="1">
            <a:off x="3352800" y="909791"/>
            <a:ext cx="790135" cy="407949"/>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039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0" y="268828"/>
            <a:ext cx="10515600" cy="990600"/>
          </a:xfrm>
          <a:prstGeom prst="rect">
            <a:avLst/>
          </a:prstGeom>
        </p:spPr>
        <p:txBody>
          <a:bodyPr>
            <a:normAutofit/>
          </a:bodyPr>
          <a:lstStyle>
            <a:lvl1pPr algn="l" rtl="0" eaLnBrk="1" latinLnBrk="0" hangingPunct="1">
              <a:spcBef>
                <a:spcPct val="0"/>
              </a:spcBef>
              <a:buNone/>
              <a:defRPr sz="4400" kern="1200">
                <a:solidFill>
                  <a:schemeClr val="tx2"/>
                </a:solidFill>
                <a:latin typeface="+mj-lt"/>
                <a:ea typeface="+mj-ea"/>
                <a:cs typeface="+mj-cs"/>
              </a:defRPr>
            </a:lvl1pPr>
          </a:lstStyle>
          <a:p>
            <a:endParaRPr lang="es-ES" sz="3500" dirty="0">
              <a:latin typeface="Segoe Print" panose="02000600000000000000" pitchFamily="2" charset="0"/>
            </a:endParaRPr>
          </a:p>
        </p:txBody>
      </p:sp>
      <p:pic>
        <p:nvPicPr>
          <p:cNvPr id="2" name="Picture 1"/>
          <p:cNvPicPr>
            <a:picLocks noChangeAspect="1"/>
          </p:cNvPicPr>
          <p:nvPr/>
        </p:nvPicPr>
        <p:blipFill>
          <a:blip r:embed="rId2"/>
          <a:stretch>
            <a:fillRect/>
          </a:stretch>
        </p:blipFill>
        <p:spPr>
          <a:xfrm>
            <a:off x="228601" y="914400"/>
            <a:ext cx="8686800" cy="4899957"/>
          </a:xfrm>
          <a:prstGeom prst="rect">
            <a:avLst/>
          </a:prstGeom>
        </p:spPr>
      </p:pic>
      <p:sp>
        <p:nvSpPr>
          <p:cNvPr id="9" name="Rectangle 8"/>
          <p:cNvSpPr/>
          <p:nvPr/>
        </p:nvSpPr>
        <p:spPr>
          <a:xfrm>
            <a:off x="-609599" y="6069906"/>
            <a:ext cx="10363200" cy="461665"/>
          </a:xfrm>
          <a:prstGeom prst="rect">
            <a:avLst/>
          </a:prstGeom>
        </p:spPr>
        <p:txBody>
          <a:bodyPr wrap="square">
            <a:spAutoFit/>
          </a:bodyPr>
          <a:lstStyle/>
          <a:p>
            <a:pPr algn="ctr"/>
            <a:r>
              <a:rPr lang="es-ES" sz="2300" dirty="0" err="1" smtClean="0">
                <a:latin typeface="Segoe Print" panose="02000600000000000000" pitchFamily="2" charset="0"/>
              </a:rPr>
              <a:t>Just</a:t>
            </a:r>
            <a:r>
              <a:rPr lang="es-ES" sz="2300" dirty="0" smtClean="0">
                <a:latin typeface="Segoe Print" panose="02000600000000000000" pitchFamily="2" charset="0"/>
              </a:rPr>
              <a:t> </a:t>
            </a:r>
            <a:r>
              <a:rPr lang="es-ES" sz="2300" dirty="0" err="1" smtClean="0">
                <a:latin typeface="Segoe Print" panose="02000600000000000000" pitchFamily="2" charset="0"/>
              </a:rPr>
              <a:t>remember</a:t>
            </a:r>
            <a:r>
              <a:rPr lang="es-ES" sz="2300" dirty="0" smtClean="0">
                <a:latin typeface="Segoe Print" panose="02000600000000000000" pitchFamily="2" charset="0"/>
              </a:rPr>
              <a:t> to </a:t>
            </a:r>
            <a:r>
              <a:rPr lang="es-ES" sz="2300" dirty="0" err="1" smtClean="0">
                <a:latin typeface="Segoe Print" panose="02000600000000000000" pitchFamily="2" charset="0"/>
              </a:rPr>
              <a:t>avoid</a:t>
            </a:r>
            <a:r>
              <a:rPr lang="es-ES" sz="2300" dirty="0" smtClean="0">
                <a:latin typeface="Segoe Print" panose="02000600000000000000" pitchFamily="2" charset="0"/>
              </a:rPr>
              <a:t> </a:t>
            </a:r>
            <a:r>
              <a:rPr lang="es-ES" sz="2300" dirty="0" err="1" smtClean="0">
                <a:latin typeface="Segoe Print" panose="02000600000000000000" pitchFamily="2" charset="0"/>
              </a:rPr>
              <a:t>using</a:t>
            </a:r>
            <a:r>
              <a:rPr lang="es-ES" sz="2300" dirty="0" smtClean="0">
                <a:latin typeface="Segoe Print" panose="02000600000000000000" pitchFamily="2" charset="0"/>
              </a:rPr>
              <a:t> </a:t>
            </a:r>
            <a:r>
              <a:rPr lang="es-ES" sz="2300" dirty="0" err="1" smtClean="0">
                <a:latin typeface="Segoe Print" panose="02000600000000000000" pitchFamily="2" charset="0"/>
              </a:rPr>
              <a:t>the</a:t>
            </a:r>
            <a:r>
              <a:rPr lang="es-ES" sz="2300" dirty="0" smtClean="0">
                <a:latin typeface="Segoe Print" panose="02000600000000000000" pitchFamily="2" charset="0"/>
              </a:rPr>
              <a:t> </a:t>
            </a:r>
            <a:r>
              <a:rPr lang="es-ES" sz="2300" dirty="0" err="1" smtClean="0">
                <a:latin typeface="Segoe Print" panose="02000600000000000000" pitchFamily="2" charset="0"/>
              </a:rPr>
              <a:t>translation</a:t>
            </a:r>
            <a:r>
              <a:rPr lang="es-ES" sz="2300" dirty="0" smtClean="0">
                <a:latin typeface="Segoe Print" panose="02000600000000000000" pitchFamily="2" charset="0"/>
              </a:rPr>
              <a:t> </a:t>
            </a:r>
            <a:r>
              <a:rPr lang="es-ES" sz="2300" dirty="0" err="1" smtClean="0">
                <a:latin typeface="Segoe Print" panose="02000600000000000000" pitchFamily="2" charset="0"/>
              </a:rPr>
              <a:t>section</a:t>
            </a:r>
            <a:r>
              <a:rPr lang="es-ES" sz="2300" dirty="0" smtClean="0">
                <a:latin typeface="Segoe Print" panose="02000600000000000000" pitchFamily="2" charset="0"/>
              </a:rPr>
              <a:t>!</a:t>
            </a:r>
            <a:endParaRPr lang="es-ES" sz="2300" dirty="0">
              <a:latin typeface="Segoe Print" panose="02000600000000000000" pitchFamily="2" charset="0"/>
            </a:endParaRPr>
          </a:p>
        </p:txBody>
      </p:sp>
    </p:spTree>
    <p:extLst>
      <p:ext uri="{BB962C8B-B14F-4D97-AF65-F5344CB8AC3E}">
        <p14:creationId xmlns:p14="http://schemas.microsoft.com/office/powerpoint/2010/main" val="186124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22160" y="0"/>
            <a:ext cx="2766683" cy="1870512"/>
          </a:xfrm>
          <a:prstGeom prst="rect">
            <a:avLst/>
          </a:prstGeom>
        </p:spPr>
        <p:txBody>
          <a:bodyPr wrap="square">
            <a:spAutoFit/>
          </a:bodyPr>
          <a:lstStyle/>
          <a:p>
            <a:pPr>
              <a:lnSpc>
                <a:spcPct val="107000"/>
              </a:lnSpc>
              <a:spcAft>
                <a:spcPts val="800"/>
              </a:spcAft>
            </a:pPr>
            <a:r>
              <a:rPr lang="es-ES" dirty="0" smtClean="0">
                <a:latin typeface="Calibri" panose="020F0502020204030204" pitchFamily="34" charset="0"/>
                <a:ea typeface="Calibri" panose="020F0502020204030204" pitchFamily="34" charset="0"/>
                <a:cs typeface="Times New Roman" panose="02020603050405020304" pitchFamily="18" charset="0"/>
              </a:rPr>
              <a:t>Usar </a:t>
            </a:r>
            <a:r>
              <a:rPr lang="es-ES" dirty="0">
                <a:latin typeface="Calibri" panose="020F0502020204030204" pitchFamily="34" charset="0"/>
                <a:ea typeface="Calibri" panose="020F0502020204030204" pitchFamily="34" charset="0"/>
                <a:cs typeface="Times New Roman" panose="02020603050405020304" pitchFamily="18" charset="0"/>
              </a:rPr>
              <a:t>para </a:t>
            </a:r>
            <a:r>
              <a:rPr lang="es-ES" dirty="0" smtClean="0">
                <a:latin typeface="Calibri" panose="020F0502020204030204" pitchFamily="34" charset="0"/>
                <a:ea typeface="Calibri" panose="020F0502020204030204" pitchFamily="34" charset="0"/>
                <a:cs typeface="Times New Roman" panose="02020603050405020304" pitchFamily="18" charset="0"/>
              </a:rPr>
              <a:t>comunicarse</a:t>
            </a:r>
            <a:br>
              <a:rPr lang="es-ES" dirty="0" smtClean="0">
                <a:latin typeface="Calibri" panose="020F0502020204030204" pitchFamily="34" charset="0"/>
                <a:ea typeface="Calibri" panose="020F0502020204030204" pitchFamily="34" charset="0"/>
                <a:cs typeface="Times New Roman" panose="02020603050405020304" pitchFamily="18" charset="0"/>
              </a:rPr>
            </a:br>
            <a:r>
              <a:rPr lang="es-ES" dirty="0">
                <a:latin typeface="Calibri" panose="020F0502020204030204" pitchFamily="34" charset="0"/>
                <a:ea typeface="Calibri" panose="020F0502020204030204" pitchFamily="34" charset="0"/>
                <a:cs typeface="Times New Roman" panose="02020603050405020304" pitchFamily="18" charset="0"/>
              </a:rPr>
              <a:t>Producir de memoria</a:t>
            </a:r>
            <a:r>
              <a:rPr lang="es-ES" dirty="0" smtClean="0">
                <a:latin typeface="Calibri" panose="020F0502020204030204" pitchFamily="34" charset="0"/>
                <a:ea typeface="Calibri" panose="020F0502020204030204" pitchFamily="34" charset="0"/>
                <a:cs typeface="Times New Roman" panose="02020603050405020304" pitchFamily="18" charset="0"/>
              </a:rPr>
              <a:t/>
            </a:r>
            <a:br>
              <a:rPr lang="es-ES" dirty="0" smtClean="0">
                <a:latin typeface="Calibri" panose="020F0502020204030204" pitchFamily="34" charset="0"/>
                <a:ea typeface="Calibri" panose="020F0502020204030204" pitchFamily="34" charset="0"/>
                <a:cs typeface="Times New Roman" panose="02020603050405020304" pitchFamily="18" charset="0"/>
              </a:rPr>
            </a:br>
            <a:r>
              <a:rPr lang="es-ES" dirty="0">
                <a:latin typeface="Calibri" panose="020F0502020204030204" pitchFamily="34" charset="0"/>
                <a:ea typeface="Calibri" panose="020F0502020204030204" pitchFamily="34" charset="0"/>
                <a:cs typeface="Times New Roman" panose="02020603050405020304" pitchFamily="18" charset="0"/>
              </a:rPr>
              <a:t>Producir con ayuda</a:t>
            </a:r>
            <a:r>
              <a:rPr lang="es-ES" dirty="0" smtClean="0">
                <a:latin typeface="Calibri" panose="020F0502020204030204" pitchFamily="34" charset="0"/>
                <a:ea typeface="Calibri" panose="020F0502020204030204" pitchFamily="34" charset="0"/>
                <a:cs typeface="Times New Roman" panose="02020603050405020304" pitchFamily="18" charset="0"/>
              </a:rPr>
              <a:t/>
            </a:r>
            <a:br>
              <a:rPr lang="es-ES" dirty="0" smtClean="0">
                <a:latin typeface="Calibri" panose="020F0502020204030204" pitchFamily="34" charset="0"/>
                <a:ea typeface="Calibri" panose="020F0502020204030204" pitchFamily="34" charset="0"/>
                <a:cs typeface="Times New Roman" panose="02020603050405020304" pitchFamily="18" charset="0"/>
              </a:rPr>
            </a:br>
            <a:r>
              <a:rPr lang="es-ES" dirty="0">
                <a:latin typeface="Calibri" panose="020F0502020204030204" pitchFamily="34" charset="0"/>
                <a:ea typeface="Calibri" panose="020F0502020204030204" pitchFamily="34" charset="0"/>
                <a:cs typeface="Times New Roman" panose="02020603050405020304" pitchFamily="18" charset="0"/>
              </a:rPr>
              <a:t>Pronunciar</a:t>
            </a:r>
            <a:r>
              <a:rPr lang="es-ES" dirty="0" smtClean="0">
                <a:latin typeface="Calibri" panose="020F0502020204030204" pitchFamily="34" charset="0"/>
                <a:ea typeface="Calibri" panose="020F0502020204030204" pitchFamily="34" charset="0"/>
                <a:cs typeface="Times New Roman" panose="02020603050405020304" pitchFamily="18" charset="0"/>
              </a:rPr>
              <a:t/>
            </a:r>
            <a:br>
              <a:rPr lang="es-ES" dirty="0" smtClean="0">
                <a:latin typeface="Calibri" panose="020F0502020204030204" pitchFamily="34" charset="0"/>
                <a:ea typeface="Calibri" panose="020F0502020204030204" pitchFamily="34" charset="0"/>
                <a:cs typeface="Times New Roman" panose="02020603050405020304" pitchFamily="18" charset="0"/>
              </a:rPr>
            </a:br>
            <a:r>
              <a:rPr lang="es-ES" dirty="0">
                <a:latin typeface="Calibri" panose="020F0502020204030204" pitchFamily="34" charset="0"/>
                <a:ea typeface="Calibri" panose="020F0502020204030204" pitchFamily="34" charset="0"/>
                <a:cs typeface="Times New Roman" panose="02020603050405020304" pitchFamily="18" charset="0"/>
              </a:rPr>
              <a:t>Comprender</a:t>
            </a:r>
            <a:br>
              <a:rPr lang="es-ES" dirty="0">
                <a:latin typeface="Calibri" panose="020F0502020204030204" pitchFamily="34" charset="0"/>
                <a:ea typeface="Calibri" panose="020F0502020204030204" pitchFamily="34" charset="0"/>
                <a:cs typeface="Times New Roman" panose="02020603050405020304" pitchFamily="18" charset="0"/>
              </a:rPr>
            </a:br>
            <a:r>
              <a:rPr lang="es-ES" dirty="0">
                <a:latin typeface="Calibri" panose="020F0502020204030204" pitchFamily="34" charset="0"/>
                <a:ea typeface="Calibri" panose="020F0502020204030204" pitchFamily="34" charset="0"/>
                <a:cs typeface="Times New Roman" panose="02020603050405020304" pitchFamily="18" charset="0"/>
              </a:rPr>
              <a:t>Reconocer</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a:duotone>
              <a:prstClr val="black"/>
              <a:srgbClr val="33CCCC">
                <a:tint val="45000"/>
                <a:satMod val="400000"/>
              </a:srgbClr>
            </a:duotone>
            <a:extLst>
              <a:ext uri="{28A0092B-C50C-407E-A947-70E740481C1C}">
                <a14:useLocalDpi xmlns:a14="http://schemas.microsoft.com/office/drawing/2010/main" val="0"/>
              </a:ext>
            </a:extLst>
          </a:blip>
          <a:stretch>
            <a:fillRect/>
          </a:stretch>
        </p:blipFill>
        <p:spPr>
          <a:xfrm>
            <a:off x="5565817" y="0"/>
            <a:ext cx="1895475" cy="1895475"/>
          </a:xfrm>
          <a:prstGeom prst="rect">
            <a:avLst/>
          </a:prstGeom>
        </p:spPr>
      </p:pic>
      <p:sp>
        <p:nvSpPr>
          <p:cNvPr id="4" name="TextBox 3"/>
          <p:cNvSpPr txBox="1"/>
          <p:nvPr/>
        </p:nvSpPr>
        <p:spPr>
          <a:xfrm>
            <a:off x="6195733" y="1804859"/>
            <a:ext cx="2825578" cy="369332"/>
          </a:xfrm>
          <a:prstGeom prst="rect">
            <a:avLst/>
          </a:prstGeom>
          <a:noFill/>
        </p:spPr>
        <p:txBody>
          <a:bodyPr wrap="square" rtlCol="0">
            <a:spAutoFit/>
          </a:bodyPr>
          <a:lstStyle/>
          <a:p>
            <a:pPr algn="ctr"/>
            <a:r>
              <a:rPr lang="en-GB" dirty="0" smtClean="0">
                <a:latin typeface="MV Boli" panose="02000500030200090000" pitchFamily="2" charset="0"/>
                <a:cs typeface="MV Boli" panose="02000500030200090000" pitchFamily="2" charset="0"/>
              </a:rPr>
              <a:t>la </a:t>
            </a:r>
            <a:r>
              <a:rPr lang="en-GB" dirty="0" err="1" smtClean="0">
                <a:latin typeface="MV Boli" panose="02000500030200090000" pitchFamily="2" charset="0"/>
                <a:cs typeface="MV Boli" panose="02000500030200090000" pitchFamily="2" charset="0"/>
              </a:rPr>
              <a:t>escalera</a:t>
            </a:r>
            <a:r>
              <a:rPr lang="en-GB" dirty="0" smtClean="0">
                <a:latin typeface="MV Boli" panose="02000500030200090000" pitchFamily="2" charset="0"/>
                <a:cs typeface="MV Boli" panose="02000500030200090000" pitchFamily="2" charset="0"/>
              </a:rPr>
              <a:t> del </a:t>
            </a:r>
            <a:r>
              <a:rPr lang="en-GB" dirty="0" err="1" smtClean="0">
                <a:latin typeface="MV Boli" panose="02000500030200090000" pitchFamily="2" charset="0"/>
                <a:cs typeface="MV Boli" panose="02000500030200090000" pitchFamily="2" charset="0"/>
              </a:rPr>
              <a:t>saber</a:t>
            </a:r>
            <a:endParaRPr lang="en-GB" dirty="0">
              <a:latin typeface="MV Boli" panose="02000500030200090000" pitchFamily="2" charset="0"/>
              <a:cs typeface="MV Boli" panose="02000500030200090000" pitchFamily="2" charset="0"/>
            </a:endParaRPr>
          </a:p>
        </p:txBody>
      </p:sp>
      <p:sp>
        <p:nvSpPr>
          <p:cNvPr id="8" name="Title 7"/>
          <p:cNvSpPr>
            <a:spLocks noGrp="1"/>
          </p:cNvSpPr>
          <p:nvPr>
            <p:ph type="title"/>
          </p:nvPr>
        </p:nvSpPr>
        <p:spPr/>
        <p:txBody>
          <a:bodyPr/>
          <a:lstStyle/>
          <a:p>
            <a:r>
              <a:rPr lang="en-GB" dirty="0" smtClean="0"/>
              <a:t>Progression</a:t>
            </a:r>
            <a:endParaRPr lang="en-GB" dirty="0"/>
          </a:p>
        </p:txBody>
      </p:sp>
      <p:sp>
        <p:nvSpPr>
          <p:cNvPr id="9" name="Content Placeholder 8"/>
          <p:cNvSpPr>
            <a:spLocks noGrp="1"/>
          </p:cNvSpPr>
          <p:nvPr>
            <p:ph sz="quarter" idx="1"/>
          </p:nvPr>
        </p:nvSpPr>
        <p:spPr/>
        <p:txBody>
          <a:bodyPr/>
          <a:lstStyle/>
          <a:p>
            <a:r>
              <a:rPr lang="en-GB" dirty="0" smtClean="0"/>
              <a:t>Start early with ‘from memory’</a:t>
            </a:r>
          </a:p>
          <a:p>
            <a:r>
              <a:rPr lang="en-GB" dirty="0" smtClean="0"/>
              <a:t>Set clear expectations about mastery</a:t>
            </a:r>
          </a:p>
          <a:p>
            <a:r>
              <a:rPr lang="en-GB" dirty="0" smtClean="0"/>
              <a:t>Focus practice and production on a core repertoire</a:t>
            </a:r>
          </a:p>
          <a:p>
            <a:r>
              <a:rPr lang="en-GB" dirty="0" smtClean="0"/>
              <a:t>Provide frequent opportunities for practice and use</a:t>
            </a:r>
          </a:p>
          <a:p>
            <a:r>
              <a:rPr lang="en-GB" dirty="0" smtClean="0"/>
              <a:t>Remember to re-visit often</a:t>
            </a:r>
          </a:p>
          <a:p>
            <a:r>
              <a:rPr lang="en-GB" dirty="0" smtClean="0"/>
              <a:t>Use low stakes testing (lesson activities) and homework tasks to pinpoint progress / targets</a:t>
            </a:r>
          </a:p>
        </p:txBody>
      </p:sp>
    </p:spTree>
    <p:extLst>
      <p:ext uri="{BB962C8B-B14F-4D97-AF65-F5344CB8AC3E}">
        <p14:creationId xmlns:p14="http://schemas.microsoft.com/office/powerpoint/2010/main" val="12491301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20624"/>
            <a:ext cx="4601696" cy="6204775"/>
          </a:xfrm>
          <a:prstGeom prst="rect">
            <a:avLst/>
          </a:prstGeom>
        </p:spPr>
      </p:pic>
      <p:pic>
        <p:nvPicPr>
          <p:cNvPr id="3" name="Picture 2"/>
          <p:cNvPicPr>
            <a:picLocks noChangeAspect="1"/>
          </p:cNvPicPr>
          <p:nvPr/>
        </p:nvPicPr>
        <p:blipFill>
          <a:blip r:embed="rId3"/>
          <a:stretch>
            <a:fillRect/>
          </a:stretch>
        </p:blipFill>
        <p:spPr>
          <a:xfrm>
            <a:off x="4711424" y="420624"/>
            <a:ext cx="4353681" cy="5724144"/>
          </a:xfrm>
          <a:prstGeom prst="rect">
            <a:avLst/>
          </a:prstGeom>
        </p:spPr>
      </p:pic>
    </p:spTree>
    <p:extLst>
      <p:ext uri="{BB962C8B-B14F-4D97-AF65-F5344CB8AC3E}">
        <p14:creationId xmlns:p14="http://schemas.microsoft.com/office/powerpoint/2010/main" val="2376193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a:spLocks noChangeArrowheads="1"/>
          </p:cNvSpPr>
          <p:nvPr/>
        </p:nvSpPr>
        <p:spPr bwMode="auto">
          <a:xfrm>
            <a:off x="36941" y="57571"/>
            <a:ext cx="47529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GB" altLang="en-US" sz="1000" b="1" dirty="0" smtClean="0">
                <a:solidFill>
                  <a:prstClr val="black"/>
                </a:solidFill>
                <a:latin typeface="Arial" panose="020B0604020202020204" pitchFamily="34" charset="0"/>
              </a:rPr>
              <a:t>Y7 </a:t>
            </a:r>
            <a:r>
              <a:rPr lang="en-GB" altLang="en-US" sz="1000" b="1" dirty="0" err="1" smtClean="0">
                <a:solidFill>
                  <a:prstClr val="black"/>
                </a:solidFill>
                <a:latin typeface="Arial" panose="020B0604020202020204" pitchFamily="34" charset="0"/>
              </a:rPr>
              <a:t>Práctica</a:t>
            </a:r>
            <a:r>
              <a:rPr lang="en-GB" altLang="en-US" sz="1000" b="1" dirty="0" smtClean="0">
                <a:solidFill>
                  <a:prstClr val="black"/>
                </a:solidFill>
                <a:latin typeface="Arial" panose="020B0604020202020204" pitchFamily="34" charset="0"/>
              </a:rPr>
              <a:t> de </a:t>
            </a:r>
            <a:r>
              <a:rPr lang="en-GB" altLang="en-US" sz="1000" b="1" dirty="0" err="1" smtClean="0">
                <a:solidFill>
                  <a:prstClr val="black"/>
                </a:solidFill>
                <a:latin typeface="Arial" panose="020B0604020202020204" pitchFamily="34" charset="0"/>
              </a:rPr>
              <a:t>tiro</a:t>
            </a:r>
            <a:r>
              <a:rPr lang="en-GB" altLang="en-US" sz="1000" b="1" dirty="0" smtClean="0">
                <a:solidFill>
                  <a:prstClr val="black"/>
                </a:solidFill>
                <a:latin typeface="Arial" panose="020B0604020202020204" pitchFamily="34" charset="0"/>
              </a:rPr>
              <a:t> 2: Autumn 2 </a:t>
            </a:r>
            <a:r>
              <a:rPr lang="en-GB" altLang="en-US" sz="1000" b="1" dirty="0" err="1" smtClean="0">
                <a:solidFill>
                  <a:prstClr val="black"/>
                </a:solidFill>
                <a:latin typeface="Arial" panose="020B0604020202020204" pitchFamily="34" charset="0"/>
              </a:rPr>
              <a:t>Mi</a:t>
            </a:r>
            <a:r>
              <a:rPr lang="en-GB" altLang="en-US" sz="1000" b="1" dirty="0" smtClean="0">
                <a:solidFill>
                  <a:prstClr val="black"/>
                </a:solidFill>
                <a:latin typeface="Arial" panose="020B0604020202020204" pitchFamily="34" charset="0"/>
              </a:rPr>
              <a:t> </a:t>
            </a:r>
            <a:r>
              <a:rPr lang="en-GB" altLang="en-US" sz="1000" b="1" dirty="0" err="1" smtClean="0">
                <a:solidFill>
                  <a:prstClr val="black"/>
                </a:solidFill>
                <a:latin typeface="Arial" panose="020B0604020202020204" pitchFamily="34" charset="0"/>
              </a:rPr>
              <a:t>Tiempo</a:t>
            </a:r>
            <a:r>
              <a:rPr lang="en-GB" altLang="en-US" sz="1000" b="1" dirty="0" smtClean="0">
                <a:solidFill>
                  <a:prstClr val="black"/>
                </a:solidFill>
                <a:latin typeface="Arial" panose="020B0604020202020204" pitchFamily="34" charset="0"/>
              </a:rPr>
              <a:t> </a:t>
            </a:r>
            <a:r>
              <a:rPr lang="en-GB" altLang="en-US" sz="1000" b="1" dirty="0" err="1" smtClean="0">
                <a:solidFill>
                  <a:prstClr val="black"/>
                </a:solidFill>
                <a:latin typeface="Arial" panose="020B0604020202020204" pitchFamily="34" charset="0"/>
              </a:rPr>
              <a:t>Libre</a:t>
            </a:r>
            <a:endParaRPr lang="en-GB" altLang="en-US" sz="1000" b="1" dirty="0">
              <a:solidFill>
                <a:prstClr val="black"/>
              </a:solidFill>
              <a:latin typeface="Arial" panose="020B0604020202020204" pitchFamily="34" charset="0"/>
            </a:endParaRPr>
          </a:p>
        </p:txBody>
      </p:sp>
      <p:pic>
        <p:nvPicPr>
          <p:cNvPr id="5" name="Picture 2"/>
          <p:cNvPicPr>
            <a:picLocks noChangeAspect="1"/>
          </p:cNvPicPr>
          <p:nvPr/>
        </p:nvPicPr>
        <p:blipFill>
          <a:blip r:embed="rId2" cstate="print">
            <a:clrChange>
              <a:clrFrom>
                <a:srgbClr val="FFFDFE"/>
              </a:clrFrom>
              <a:clrTo>
                <a:srgbClr val="FFFDFE">
                  <a:alpha val="0"/>
                </a:srgbClr>
              </a:clrTo>
            </a:clrChange>
            <a:extLst>
              <a:ext uri="{28A0092B-C50C-407E-A947-70E740481C1C}">
                <a14:useLocalDpi xmlns:a14="http://schemas.microsoft.com/office/drawing/2010/main" val="0"/>
              </a:ext>
            </a:extLst>
          </a:blip>
          <a:srcRect/>
          <a:stretch>
            <a:fillRect/>
          </a:stretch>
        </p:blipFill>
        <p:spPr bwMode="auto">
          <a:xfrm>
            <a:off x="3486362" y="46467"/>
            <a:ext cx="320098" cy="40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95836" y="323241"/>
            <a:ext cx="3093906" cy="1032326"/>
          </a:xfrm>
          <a:prstGeom prst="rect">
            <a:avLst/>
          </a:prstGeom>
          <a:solidFill>
            <a:schemeClr val="bg1"/>
          </a:solidFill>
          <a:ln>
            <a:solidFill>
              <a:schemeClr val="tx1"/>
            </a:solidFill>
          </a:ln>
        </p:spPr>
        <p:style>
          <a:lnRef idx="3">
            <a:schemeClr val="lt1"/>
          </a:lnRef>
          <a:fillRef idx="1">
            <a:schemeClr val="accent1"/>
          </a:fillRef>
          <a:effectRef idx="1">
            <a:schemeClr val="accent1"/>
          </a:effectRef>
          <a:fontRef idx="minor">
            <a:schemeClr val="lt1"/>
          </a:fontRef>
        </p:style>
        <p:txBody>
          <a:bodyPr rtlCol="0" anchor="t"/>
          <a:lstStyle/>
          <a:p>
            <a:r>
              <a:rPr lang="en-GB" sz="1000" b="1" dirty="0" smtClean="0">
                <a:solidFill>
                  <a:prstClr val="black"/>
                </a:solidFill>
                <a:latin typeface="Arial" panose="020B0604020202020204" pitchFamily="34" charset="0"/>
                <a:cs typeface="Arial" panose="020B0604020202020204" pitchFamily="34" charset="0"/>
              </a:rPr>
              <a:t>1</a:t>
            </a:r>
            <a:r>
              <a:rPr lang="en-GB" sz="1000" dirty="0" smtClean="0">
                <a:solidFill>
                  <a:prstClr val="black"/>
                </a:solidFill>
                <a:latin typeface="Arial" panose="020B0604020202020204" pitchFamily="34" charset="0"/>
                <a:cs typeface="Arial" panose="020B0604020202020204" pitchFamily="34" charset="0"/>
              </a:rPr>
              <a:t>A </a:t>
            </a:r>
            <a:r>
              <a:rPr lang="en-GB" sz="1000" b="1" dirty="0" smtClean="0">
                <a:solidFill>
                  <a:prstClr val="black"/>
                </a:solidFill>
                <a:latin typeface="Arial" panose="020B0604020202020204" pitchFamily="34" charset="0"/>
                <a:cs typeface="Arial" panose="020B0604020202020204" pitchFamily="34" charset="0"/>
              </a:rPr>
              <a:t>Spelling</a:t>
            </a:r>
            <a:r>
              <a:rPr lang="en-GB" sz="1000" dirty="0" smtClean="0">
                <a:solidFill>
                  <a:prstClr val="black"/>
                </a:solidFill>
                <a:latin typeface="Arial" panose="020B0604020202020204" pitchFamily="34" charset="0"/>
                <a:cs typeface="Arial" panose="020B0604020202020204" pitchFamily="34" charset="0"/>
              </a:rPr>
              <a:t/>
            </a:r>
            <a:br>
              <a:rPr lang="en-GB" sz="1000" dirty="0" smtClean="0">
                <a:solidFill>
                  <a:prstClr val="black"/>
                </a:solidFill>
                <a:latin typeface="Arial" panose="020B0604020202020204" pitchFamily="34" charset="0"/>
                <a:cs typeface="Arial" panose="020B0604020202020204" pitchFamily="34" charset="0"/>
              </a:rPr>
            </a:br>
            <a:r>
              <a:rPr lang="en-GB" sz="1000" dirty="0">
                <a:solidFill>
                  <a:prstClr val="black"/>
                </a:solidFill>
                <a:latin typeface="Arial" panose="020B0604020202020204" pitchFamily="34" charset="0"/>
                <a:cs typeface="Arial" panose="020B0604020202020204" pitchFamily="34" charset="0"/>
              </a:rPr>
              <a:t>Translate into Spanish. Pay attention to </a:t>
            </a:r>
            <a:r>
              <a:rPr lang="en-GB" sz="1000" dirty="0" smtClean="0">
                <a:solidFill>
                  <a:prstClr val="black"/>
                </a:solidFill>
                <a:latin typeface="Arial" panose="020B0604020202020204" pitchFamily="34" charset="0"/>
                <a:cs typeface="Arial" panose="020B0604020202020204" pitchFamily="34" charset="0"/>
              </a:rPr>
              <a:t>spelling.</a:t>
            </a:r>
          </a:p>
          <a:p>
            <a:r>
              <a:rPr lang="en-GB" sz="1000" dirty="0" smtClean="0">
                <a:solidFill>
                  <a:prstClr val="black"/>
                </a:solidFill>
                <a:latin typeface="Arial" panose="020B0604020202020204" pitchFamily="34" charset="0"/>
                <a:cs typeface="Arial" panose="020B0604020202020204" pitchFamily="34" charset="0"/>
              </a:rPr>
              <a:t>1. my name is		</a:t>
            </a:r>
            <a:r>
              <a:rPr lang="en-GB" sz="1000" dirty="0">
                <a:solidFill>
                  <a:prstClr val="black"/>
                </a:solidFill>
                <a:latin typeface="Arial" panose="020B0604020202020204" pitchFamily="34" charset="0"/>
                <a:cs typeface="Arial" panose="020B0604020202020204" pitchFamily="34" charset="0"/>
              </a:rPr>
              <a:t>5. I </a:t>
            </a:r>
            <a:r>
              <a:rPr lang="en-GB" sz="1000" dirty="0" smtClean="0">
                <a:solidFill>
                  <a:prstClr val="black"/>
                </a:solidFill>
                <a:latin typeface="Arial" panose="020B0604020202020204" pitchFamily="34" charset="0"/>
                <a:cs typeface="Arial" panose="020B0604020202020204" pitchFamily="34" charset="0"/>
              </a:rPr>
              <a:t>like</a:t>
            </a:r>
          </a:p>
          <a:p>
            <a:r>
              <a:rPr lang="en-GB" sz="1000" dirty="0" smtClean="0">
                <a:solidFill>
                  <a:prstClr val="black"/>
                </a:solidFill>
                <a:latin typeface="Arial" panose="020B0604020202020204" pitchFamily="34" charset="0"/>
                <a:cs typeface="Arial" panose="020B0604020202020204" pitchFamily="34" charset="0"/>
              </a:rPr>
              <a:t>2. my </a:t>
            </a:r>
            <a:r>
              <a:rPr lang="en-GB" sz="1000" dirty="0">
                <a:solidFill>
                  <a:prstClr val="black"/>
                </a:solidFill>
                <a:latin typeface="Arial" panose="020B0604020202020204" pitchFamily="34" charset="0"/>
                <a:cs typeface="Arial" panose="020B0604020202020204" pitchFamily="34" charset="0"/>
              </a:rPr>
              <a:t>free time	</a:t>
            </a:r>
            <a:r>
              <a:rPr lang="en-GB" sz="1000" dirty="0" smtClean="0">
                <a:solidFill>
                  <a:prstClr val="black"/>
                </a:solidFill>
                <a:latin typeface="Arial" panose="020B0604020202020204" pitchFamily="34" charset="0"/>
                <a:cs typeface="Arial" panose="020B0604020202020204" pitchFamily="34" charset="0"/>
              </a:rPr>
              <a:t>	6</a:t>
            </a:r>
            <a:r>
              <a:rPr lang="en-GB" sz="1000" dirty="0">
                <a:solidFill>
                  <a:prstClr val="black"/>
                </a:solidFill>
                <a:latin typeface="Arial" panose="020B0604020202020204" pitchFamily="34" charset="0"/>
                <a:cs typeface="Arial" panose="020B0604020202020204" pitchFamily="34" charset="0"/>
              </a:rPr>
              <a:t>. </a:t>
            </a:r>
            <a:r>
              <a:rPr lang="en-GB" sz="1000" dirty="0" smtClean="0">
                <a:solidFill>
                  <a:prstClr val="black"/>
                </a:solidFill>
                <a:latin typeface="Arial" panose="020B0604020202020204" pitchFamily="34" charset="0"/>
                <a:cs typeface="Arial" panose="020B0604020202020204" pitchFamily="34" charset="0"/>
              </a:rPr>
              <a:t>because</a:t>
            </a:r>
          </a:p>
          <a:p>
            <a:r>
              <a:rPr lang="en-GB" sz="1000" dirty="0" smtClean="0">
                <a:solidFill>
                  <a:prstClr val="black"/>
                </a:solidFill>
                <a:latin typeface="Arial" panose="020B0604020202020204" pitchFamily="34" charset="0"/>
                <a:cs typeface="Arial" panose="020B0604020202020204" pitchFamily="34" charset="0"/>
              </a:rPr>
              <a:t>3. computer </a:t>
            </a:r>
            <a:r>
              <a:rPr lang="en-GB" sz="1000" dirty="0">
                <a:solidFill>
                  <a:prstClr val="black"/>
                </a:solidFill>
                <a:latin typeface="Arial" panose="020B0604020202020204" pitchFamily="34" charset="0"/>
                <a:cs typeface="Arial" panose="020B0604020202020204" pitchFamily="34" charset="0"/>
              </a:rPr>
              <a:t>games	7. o</a:t>
            </a:r>
            <a:r>
              <a:rPr lang="en-GB" sz="1000" dirty="0" smtClean="0">
                <a:solidFill>
                  <a:prstClr val="black"/>
                </a:solidFill>
                <a:latin typeface="Arial" panose="020B0604020202020204" pitchFamily="34" charset="0"/>
                <a:cs typeface="Arial" panose="020B0604020202020204" pitchFamily="34" charset="0"/>
              </a:rPr>
              <a:t>ften</a:t>
            </a:r>
          </a:p>
          <a:p>
            <a:r>
              <a:rPr lang="en-GB" sz="1000" dirty="0" smtClean="0">
                <a:solidFill>
                  <a:prstClr val="black"/>
                </a:solidFill>
                <a:latin typeface="Arial" panose="020B0604020202020204" pitchFamily="34" charset="0"/>
                <a:cs typeface="Arial" panose="020B0604020202020204" pitchFamily="34" charset="0"/>
              </a:rPr>
              <a:t>4. athletics		8. volleyball</a:t>
            </a:r>
          </a:p>
        </p:txBody>
      </p:sp>
      <p:sp>
        <p:nvSpPr>
          <p:cNvPr id="7" name="Rectangle 6"/>
          <p:cNvSpPr/>
          <p:nvPr/>
        </p:nvSpPr>
        <p:spPr>
          <a:xfrm>
            <a:off x="5885645" y="489406"/>
            <a:ext cx="3258355" cy="1050636"/>
          </a:xfrm>
          <a:prstGeom prst="rect">
            <a:avLst/>
          </a:prstGeom>
          <a:solidFill>
            <a:schemeClr val="bg1"/>
          </a:solidFill>
          <a:ln>
            <a:solidFill>
              <a:schemeClr val="tx1"/>
            </a:solidFill>
          </a:ln>
        </p:spPr>
        <p:style>
          <a:lnRef idx="3">
            <a:schemeClr val="lt1"/>
          </a:lnRef>
          <a:fillRef idx="1">
            <a:schemeClr val="accent1"/>
          </a:fillRef>
          <a:effectRef idx="1">
            <a:schemeClr val="accent1"/>
          </a:effectRef>
          <a:fontRef idx="minor">
            <a:schemeClr val="lt1"/>
          </a:fontRef>
        </p:style>
        <p:txBody>
          <a:bodyPr rtlCol="0" anchor="t"/>
          <a:lstStyle/>
          <a:p>
            <a:r>
              <a:rPr lang="en-GB" sz="1000" b="1" dirty="0" smtClean="0">
                <a:solidFill>
                  <a:prstClr val="black"/>
                </a:solidFill>
                <a:latin typeface="Arial" panose="020B0604020202020204" pitchFamily="34" charset="0"/>
                <a:cs typeface="Arial" panose="020B0604020202020204" pitchFamily="34" charset="0"/>
              </a:rPr>
              <a:t>2</a:t>
            </a:r>
            <a:r>
              <a:rPr lang="en-GB" sz="1000" dirty="0" smtClean="0">
                <a:solidFill>
                  <a:prstClr val="black"/>
                </a:solidFill>
                <a:latin typeface="Arial" panose="020B0604020202020204" pitchFamily="34" charset="0"/>
                <a:cs typeface="Arial" panose="020B0604020202020204" pitchFamily="34" charset="0"/>
              </a:rPr>
              <a:t> Add an appropriate adjective to each sentence. Then write the English.  Use the </a:t>
            </a:r>
            <a:r>
              <a:rPr lang="en-GB" sz="1000" b="1" dirty="0" smtClean="0">
                <a:solidFill>
                  <a:prstClr val="black"/>
                </a:solidFill>
                <a:latin typeface="Arial" panose="020B0604020202020204" pitchFamily="34" charset="0"/>
                <a:cs typeface="Arial" panose="020B0604020202020204" pitchFamily="34" charset="0"/>
              </a:rPr>
              <a:t>correct ending</a:t>
            </a:r>
            <a:r>
              <a:rPr lang="en-GB" sz="1000" dirty="0">
                <a:solidFill>
                  <a:prstClr val="black"/>
                </a:solidFill>
                <a:latin typeface="Arial" panose="020B0604020202020204" pitchFamily="34" charset="0"/>
                <a:cs typeface="Arial" panose="020B0604020202020204" pitchFamily="34" charset="0"/>
              </a:rPr>
              <a:t> </a:t>
            </a:r>
            <a:r>
              <a:rPr lang="en-GB" sz="1000" dirty="0" smtClean="0">
                <a:solidFill>
                  <a:prstClr val="black"/>
                </a:solidFill>
                <a:latin typeface="Arial" panose="020B0604020202020204" pitchFamily="34" charset="0"/>
                <a:cs typeface="Arial" panose="020B0604020202020204" pitchFamily="34" charset="0"/>
              </a:rPr>
              <a:t>(see p.24 / 27 for adjectives). </a:t>
            </a:r>
            <a:br>
              <a:rPr lang="en-GB" sz="1000" dirty="0" smtClean="0">
                <a:solidFill>
                  <a:prstClr val="black"/>
                </a:solidFill>
                <a:latin typeface="Arial" panose="020B0604020202020204" pitchFamily="34" charset="0"/>
                <a:cs typeface="Arial" panose="020B0604020202020204" pitchFamily="34" charset="0"/>
              </a:rPr>
            </a:br>
            <a:r>
              <a:rPr lang="en-GB" sz="1000" dirty="0" smtClean="0">
                <a:solidFill>
                  <a:prstClr val="black"/>
                </a:solidFill>
                <a:latin typeface="Arial" panose="020B0604020202020204" pitchFamily="34" charset="0"/>
                <a:cs typeface="Arial" panose="020B0604020202020204" pitchFamily="34" charset="0"/>
              </a:rPr>
              <a:t>1. El </a:t>
            </a:r>
            <a:r>
              <a:rPr lang="en-GB" sz="1000" dirty="0" err="1" smtClean="0">
                <a:solidFill>
                  <a:prstClr val="black"/>
                </a:solidFill>
                <a:latin typeface="Arial" panose="020B0604020202020204" pitchFamily="34" charset="0"/>
                <a:cs typeface="Arial" panose="020B0604020202020204" pitchFamily="34" charset="0"/>
              </a:rPr>
              <a:t>fútbol</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es</a:t>
            </a:r>
            <a:r>
              <a:rPr lang="en-GB" sz="1000" dirty="0" smtClean="0">
                <a:solidFill>
                  <a:prstClr val="black"/>
                </a:solidFill>
                <a:latin typeface="Arial" panose="020B0604020202020204" pitchFamily="34" charset="0"/>
                <a:cs typeface="Arial" panose="020B0604020202020204" pitchFamily="34" charset="0"/>
              </a:rPr>
              <a:t>…... 	2. La </a:t>
            </a:r>
            <a:r>
              <a:rPr lang="en-GB" sz="1000" dirty="0" err="1" smtClean="0">
                <a:solidFill>
                  <a:prstClr val="black"/>
                </a:solidFill>
                <a:latin typeface="Arial" panose="020B0604020202020204" pitchFamily="34" charset="0"/>
                <a:cs typeface="Arial" panose="020B0604020202020204" pitchFamily="34" charset="0"/>
              </a:rPr>
              <a:t>equitación</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es</a:t>
            </a:r>
            <a:r>
              <a:rPr lang="en-GB" sz="1000" dirty="0" smtClean="0">
                <a:solidFill>
                  <a:prstClr val="black"/>
                </a:solidFill>
                <a:latin typeface="Arial" panose="020B0604020202020204" pitchFamily="34" charset="0"/>
                <a:cs typeface="Arial" panose="020B0604020202020204" pitchFamily="34" charset="0"/>
              </a:rPr>
              <a:t>.…</a:t>
            </a:r>
            <a:br>
              <a:rPr lang="en-GB" sz="1000" dirty="0" smtClean="0">
                <a:solidFill>
                  <a:prstClr val="black"/>
                </a:solidFill>
                <a:latin typeface="Arial" panose="020B0604020202020204" pitchFamily="34" charset="0"/>
                <a:cs typeface="Arial" panose="020B0604020202020204" pitchFamily="34" charset="0"/>
              </a:rPr>
            </a:br>
            <a:r>
              <a:rPr lang="en-GB" sz="1000" dirty="0" smtClean="0">
                <a:solidFill>
                  <a:prstClr val="black"/>
                </a:solidFill>
                <a:latin typeface="Arial" panose="020B0604020202020204" pitchFamily="34" charset="0"/>
                <a:cs typeface="Arial" panose="020B0604020202020204" pitchFamily="34" charset="0"/>
              </a:rPr>
              <a:t>3. Los </a:t>
            </a:r>
            <a:r>
              <a:rPr lang="en-GB" sz="1000" dirty="0" err="1" smtClean="0">
                <a:solidFill>
                  <a:prstClr val="black"/>
                </a:solidFill>
                <a:latin typeface="Arial" panose="020B0604020202020204" pitchFamily="34" charset="0"/>
                <a:cs typeface="Arial" panose="020B0604020202020204" pitchFamily="34" charset="0"/>
              </a:rPr>
              <a:t>videojuegos</a:t>
            </a:r>
            <a:r>
              <a:rPr lang="en-GB" sz="1000" dirty="0" smtClean="0">
                <a:solidFill>
                  <a:prstClr val="black"/>
                </a:solidFill>
                <a:latin typeface="Arial" panose="020B0604020202020204" pitchFamily="34" charset="0"/>
                <a:cs typeface="Arial" panose="020B0604020202020204" pitchFamily="34" charset="0"/>
              </a:rPr>
              <a:t> son…	4. Mis amigos son …</a:t>
            </a:r>
            <a:br>
              <a:rPr lang="en-GB" sz="1000" dirty="0" smtClean="0">
                <a:solidFill>
                  <a:prstClr val="black"/>
                </a:solidFill>
                <a:latin typeface="Arial" panose="020B0604020202020204" pitchFamily="34" charset="0"/>
                <a:cs typeface="Arial" panose="020B0604020202020204" pitchFamily="34" charset="0"/>
              </a:rPr>
            </a:br>
            <a:r>
              <a:rPr lang="en-GB" sz="1000" dirty="0" smtClean="0">
                <a:solidFill>
                  <a:prstClr val="black"/>
                </a:solidFill>
                <a:latin typeface="Arial" panose="020B0604020202020204" pitchFamily="34" charset="0"/>
                <a:cs typeface="Arial" panose="020B0604020202020204" pitchFamily="34" charset="0"/>
              </a:rPr>
              <a:t>5. Soy </a:t>
            </a:r>
            <a:r>
              <a:rPr lang="en-GB" sz="1000" dirty="0" err="1" smtClean="0">
                <a:solidFill>
                  <a:prstClr val="black"/>
                </a:solidFill>
                <a:latin typeface="Arial" panose="020B0604020202020204" pitchFamily="34" charset="0"/>
                <a:cs typeface="Arial" panose="020B0604020202020204" pitchFamily="34" charset="0"/>
              </a:rPr>
              <a:t>una</a:t>
            </a:r>
            <a:r>
              <a:rPr lang="en-GB" sz="1000" dirty="0" smtClean="0">
                <a:solidFill>
                  <a:prstClr val="black"/>
                </a:solidFill>
                <a:latin typeface="Arial" panose="020B0604020202020204" pitchFamily="34" charset="0"/>
                <a:cs typeface="Arial" panose="020B0604020202020204" pitchFamily="34" charset="0"/>
              </a:rPr>
              <a:t> persona …	6. La </a:t>
            </a:r>
            <a:r>
              <a:rPr lang="en-GB" sz="1000" dirty="0" err="1" smtClean="0">
                <a:solidFill>
                  <a:prstClr val="black"/>
                </a:solidFill>
                <a:latin typeface="Arial" panose="020B0604020202020204" pitchFamily="34" charset="0"/>
                <a:cs typeface="Arial" panose="020B0604020202020204" pitchFamily="34" charset="0"/>
              </a:rPr>
              <a:t>natación</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es</a:t>
            </a:r>
            <a:r>
              <a:rPr lang="en-GB" sz="1000" dirty="0" smtClean="0">
                <a:solidFill>
                  <a:prstClr val="black"/>
                </a:solidFill>
                <a:latin typeface="Arial" panose="020B0604020202020204" pitchFamily="34" charset="0"/>
                <a:cs typeface="Arial" panose="020B0604020202020204" pitchFamily="34" charset="0"/>
              </a:rPr>
              <a:t>…</a:t>
            </a:r>
            <a:br>
              <a:rPr lang="en-GB" sz="1000" dirty="0" smtClean="0">
                <a:solidFill>
                  <a:prstClr val="black"/>
                </a:solidFill>
                <a:latin typeface="Arial" panose="020B0604020202020204" pitchFamily="34" charset="0"/>
                <a:cs typeface="Arial" panose="020B0604020202020204" pitchFamily="34" charset="0"/>
              </a:rPr>
            </a:br>
            <a:endParaRPr lang="en-GB" sz="1000" dirty="0" smtClean="0">
              <a:solidFill>
                <a:prstClr val="black"/>
              </a:solidFill>
              <a:latin typeface="Arial" panose="020B0604020202020204" pitchFamily="34" charset="0"/>
              <a:cs typeface="Arial" panose="020B0604020202020204" pitchFamily="34" charset="0"/>
            </a:endParaRPr>
          </a:p>
        </p:txBody>
      </p:sp>
      <p:sp>
        <p:nvSpPr>
          <p:cNvPr id="9" name="Rectangle 8"/>
          <p:cNvSpPr/>
          <p:nvPr/>
        </p:nvSpPr>
        <p:spPr>
          <a:xfrm>
            <a:off x="4585244" y="149222"/>
            <a:ext cx="6980001" cy="246221"/>
          </a:xfrm>
          <a:prstGeom prst="rect">
            <a:avLst/>
          </a:prstGeom>
        </p:spPr>
        <p:txBody>
          <a:bodyPr wrap="square">
            <a:spAutoFit/>
          </a:bodyPr>
          <a:lstStyle/>
          <a:p>
            <a:r>
              <a:rPr lang="en-GB" sz="1000" dirty="0" smtClean="0">
                <a:solidFill>
                  <a:prstClr val="black"/>
                </a:solidFill>
                <a:latin typeface="Arial" panose="020B0604020202020204" pitchFamily="34" charset="0"/>
                <a:cs typeface="Arial" panose="020B0604020202020204" pitchFamily="34" charset="0"/>
              </a:rPr>
              <a:t>NB: Write any tasks out in full in the back of your exercise books.</a:t>
            </a:r>
            <a:endParaRPr lang="en-GB" sz="1000" dirty="0">
              <a:solidFill>
                <a:prstClr val="black"/>
              </a:solidFill>
            </a:endParaRPr>
          </a:p>
        </p:txBody>
      </p:sp>
      <p:sp>
        <p:nvSpPr>
          <p:cNvPr id="12" name="Rectangle 11"/>
          <p:cNvSpPr/>
          <p:nvPr/>
        </p:nvSpPr>
        <p:spPr>
          <a:xfrm>
            <a:off x="104350" y="2971017"/>
            <a:ext cx="2323825" cy="1250353"/>
          </a:xfrm>
          <a:prstGeom prst="rect">
            <a:avLst/>
          </a:prstGeom>
          <a:solidFill>
            <a:schemeClr val="bg1"/>
          </a:solidFill>
          <a:ln>
            <a:solidFill>
              <a:schemeClr val="tx1"/>
            </a:solidFill>
          </a:ln>
        </p:spPr>
        <p:style>
          <a:lnRef idx="3">
            <a:schemeClr val="lt1"/>
          </a:lnRef>
          <a:fillRef idx="1">
            <a:schemeClr val="accent1"/>
          </a:fillRef>
          <a:effectRef idx="1">
            <a:schemeClr val="accent1"/>
          </a:effectRef>
          <a:fontRef idx="minor">
            <a:schemeClr val="lt1"/>
          </a:fontRef>
        </p:style>
        <p:txBody>
          <a:bodyPr rtlCol="0" anchor="t"/>
          <a:lstStyle/>
          <a:p>
            <a:r>
              <a:rPr lang="en-GB" sz="1000" b="1" dirty="0">
                <a:solidFill>
                  <a:prstClr val="black"/>
                </a:solidFill>
                <a:latin typeface="Arial" panose="020B0604020202020204" pitchFamily="34" charset="0"/>
                <a:cs typeface="Arial" panose="020B0604020202020204" pitchFamily="34" charset="0"/>
              </a:rPr>
              <a:t>6</a:t>
            </a:r>
            <a:r>
              <a:rPr lang="en-GB" sz="1000" dirty="0" smtClean="0">
                <a:solidFill>
                  <a:prstClr val="black"/>
                </a:solidFill>
                <a:latin typeface="Arial" panose="020B0604020202020204" pitchFamily="34" charset="0"/>
                <a:cs typeface="Arial" panose="020B0604020202020204" pitchFamily="34" charset="0"/>
              </a:rPr>
              <a:t> Translate from English into Spanish. Use p16 and p24 to help you:</a:t>
            </a:r>
            <a:br>
              <a:rPr lang="en-GB" sz="1000" dirty="0" smtClean="0">
                <a:solidFill>
                  <a:prstClr val="black"/>
                </a:solidFill>
                <a:latin typeface="Arial" panose="020B0604020202020204" pitchFamily="34" charset="0"/>
                <a:cs typeface="Arial" panose="020B0604020202020204" pitchFamily="34" charset="0"/>
              </a:rPr>
            </a:br>
            <a:r>
              <a:rPr lang="en-GB" sz="1000" dirty="0" smtClean="0">
                <a:solidFill>
                  <a:prstClr val="black"/>
                </a:solidFill>
                <a:latin typeface="Arial" panose="020B0604020202020204" pitchFamily="34" charset="0"/>
                <a:cs typeface="Arial" panose="020B0604020202020204" pitchFamily="34" charset="0"/>
              </a:rPr>
              <a:t>1.  I like playing videogames.</a:t>
            </a:r>
            <a:br>
              <a:rPr lang="en-GB" sz="1000" dirty="0" smtClean="0">
                <a:solidFill>
                  <a:prstClr val="black"/>
                </a:solidFill>
                <a:latin typeface="Arial" panose="020B0604020202020204" pitchFamily="34" charset="0"/>
                <a:cs typeface="Arial" panose="020B0604020202020204" pitchFamily="34" charset="0"/>
              </a:rPr>
            </a:br>
            <a:r>
              <a:rPr lang="en-GB" sz="1000" dirty="0" smtClean="0">
                <a:solidFill>
                  <a:prstClr val="black"/>
                </a:solidFill>
                <a:latin typeface="Arial" panose="020B0604020202020204" pitchFamily="34" charset="0"/>
                <a:cs typeface="Arial" panose="020B0604020202020204" pitchFamily="34" charset="0"/>
              </a:rPr>
              <a:t>2.  I hate writing emails.</a:t>
            </a:r>
            <a:br>
              <a:rPr lang="en-GB" sz="1000" dirty="0" smtClean="0">
                <a:solidFill>
                  <a:prstClr val="black"/>
                </a:solidFill>
                <a:latin typeface="Arial" panose="020B0604020202020204" pitchFamily="34" charset="0"/>
                <a:cs typeface="Arial" panose="020B0604020202020204" pitchFamily="34" charset="0"/>
              </a:rPr>
            </a:br>
            <a:r>
              <a:rPr lang="en-GB" sz="1000" dirty="0" smtClean="0">
                <a:solidFill>
                  <a:prstClr val="black"/>
                </a:solidFill>
                <a:latin typeface="Arial" panose="020B0604020202020204" pitchFamily="34" charset="0"/>
                <a:cs typeface="Arial" panose="020B0604020202020204" pitchFamily="34" charset="0"/>
              </a:rPr>
              <a:t>3.  I don’t like reading at all.</a:t>
            </a:r>
            <a:br>
              <a:rPr lang="en-GB" sz="1000" dirty="0" smtClean="0">
                <a:solidFill>
                  <a:prstClr val="black"/>
                </a:solidFill>
                <a:latin typeface="Arial" panose="020B0604020202020204" pitchFamily="34" charset="0"/>
                <a:cs typeface="Arial" panose="020B0604020202020204" pitchFamily="34" charset="0"/>
              </a:rPr>
            </a:br>
            <a:r>
              <a:rPr lang="en-GB" sz="1000" dirty="0" smtClean="0">
                <a:solidFill>
                  <a:prstClr val="black"/>
                </a:solidFill>
                <a:latin typeface="Arial" panose="020B0604020202020204" pitchFamily="34" charset="0"/>
                <a:cs typeface="Arial" panose="020B0604020202020204" pitchFamily="34" charset="0"/>
              </a:rPr>
              <a:t>4.  I really like listening to music. </a:t>
            </a:r>
            <a:br>
              <a:rPr lang="en-GB" sz="1000" dirty="0" smtClean="0">
                <a:solidFill>
                  <a:prstClr val="black"/>
                </a:solidFill>
                <a:latin typeface="Arial" panose="020B0604020202020204" pitchFamily="34" charset="0"/>
                <a:cs typeface="Arial" panose="020B0604020202020204" pitchFamily="34" charset="0"/>
              </a:rPr>
            </a:br>
            <a:r>
              <a:rPr lang="en-GB" sz="1000" dirty="0" smtClean="0">
                <a:solidFill>
                  <a:prstClr val="black"/>
                </a:solidFill>
                <a:latin typeface="Arial" panose="020B0604020202020204" pitchFamily="34" charset="0"/>
                <a:cs typeface="Arial" panose="020B0604020202020204" pitchFamily="34" charset="0"/>
              </a:rPr>
              <a:t>5.  I don’t like sending texts.</a:t>
            </a:r>
          </a:p>
          <a:p>
            <a:r>
              <a:rPr lang="en-GB" sz="1000" dirty="0" smtClean="0">
                <a:solidFill>
                  <a:prstClr val="black"/>
                </a:solidFill>
                <a:latin typeface="Arial" panose="020B0604020202020204" pitchFamily="34" charset="0"/>
                <a:cs typeface="Arial" panose="020B0604020202020204" pitchFamily="34" charset="0"/>
              </a:rPr>
              <a:t>6. I like going out with my friends. </a:t>
            </a:r>
          </a:p>
        </p:txBody>
      </p:sp>
      <p:sp>
        <p:nvSpPr>
          <p:cNvPr id="13" name="Rectangle 12"/>
          <p:cNvSpPr/>
          <p:nvPr/>
        </p:nvSpPr>
        <p:spPr>
          <a:xfrm>
            <a:off x="6284993" y="1734590"/>
            <a:ext cx="2895882" cy="1391207"/>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t"/>
          <a:lstStyle/>
          <a:p>
            <a:r>
              <a:rPr lang="en-GB" sz="1000" b="1" dirty="0">
                <a:solidFill>
                  <a:prstClr val="black"/>
                </a:solidFill>
                <a:latin typeface="Arial" panose="020B0604020202020204" pitchFamily="34" charset="0"/>
                <a:cs typeface="Arial" panose="020B0604020202020204" pitchFamily="34" charset="0"/>
              </a:rPr>
              <a:t>5</a:t>
            </a:r>
            <a:r>
              <a:rPr lang="en-GB" sz="1000" b="1" dirty="0" smtClean="0">
                <a:solidFill>
                  <a:prstClr val="black"/>
                </a:solidFill>
                <a:latin typeface="Arial" panose="020B0604020202020204" pitchFamily="34" charset="0"/>
                <a:cs typeface="Arial" panose="020B0604020202020204" pitchFamily="34" charset="0"/>
              </a:rPr>
              <a:t> </a:t>
            </a:r>
            <a:r>
              <a:rPr lang="en-GB" sz="1000" dirty="0" smtClean="0">
                <a:solidFill>
                  <a:prstClr val="black"/>
                </a:solidFill>
                <a:latin typeface="Arial" panose="020B0604020202020204" pitchFamily="34" charset="0"/>
                <a:cs typeface="Arial" panose="020B0604020202020204" pitchFamily="34" charset="0"/>
              </a:rPr>
              <a:t>Complete the missing letters in the opinion phrases:</a:t>
            </a:r>
          </a:p>
          <a:p>
            <a:pPr marL="228600" indent="-228600">
              <a:buFontTx/>
              <a:buAutoNum type="arabicPeriod"/>
            </a:pPr>
            <a:r>
              <a:rPr lang="en-GB" sz="1000" dirty="0" smtClean="0">
                <a:solidFill>
                  <a:prstClr val="black"/>
                </a:solidFill>
                <a:latin typeface="Arial" panose="020B0604020202020204" pitchFamily="34" charset="0"/>
                <a:cs typeface="Arial" panose="020B0604020202020204" pitchFamily="34" charset="0"/>
              </a:rPr>
              <a:t>m_  </a:t>
            </a:r>
            <a:r>
              <a:rPr lang="en-GB" sz="1000" dirty="0" err="1" smtClean="0">
                <a:solidFill>
                  <a:prstClr val="black"/>
                </a:solidFill>
                <a:latin typeface="Arial" panose="020B0604020202020204" pitchFamily="34" charset="0"/>
                <a:cs typeface="Arial" panose="020B0604020202020204" pitchFamily="34" charset="0"/>
              </a:rPr>
              <a:t>g_st</a:t>
            </a:r>
            <a:r>
              <a:rPr lang="en-GB" sz="1000" dirty="0" smtClean="0">
                <a:solidFill>
                  <a:prstClr val="black"/>
                </a:solidFill>
                <a:latin typeface="Arial" panose="020B0604020202020204" pitchFamily="34" charset="0"/>
                <a:cs typeface="Arial" panose="020B0604020202020204" pitchFamily="34" charset="0"/>
              </a:rPr>
              <a:t>_  (I like)</a:t>
            </a:r>
          </a:p>
          <a:p>
            <a:pPr marL="228600" indent="-228600">
              <a:buFontTx/>
              <a:buAutoNum type="arabicPeriod"/>
            </a:pPr>
            <a:r>
              <a:rPr lang="en-GB" sz="1000" dirty="0" smtClean="0">
                <a:solidFill>
                  <a:prstClr val="black"/>
                </a:solidFill>
                <a:latin typeface="Arial" panose="020B0604020202020204" pitchFamily="34" charset="0"/>
                <a:cs typeface="Arial" panose="020B0604020202020204" pitchFamily="34" charset="0"/>
              </a:rPr>
              <a:t>_d_ _  (I hate)</a:t>
            </a:r>
          </a:p>
          <a:p>
            <a:pPr marL="228600" indent="-228600">
              <a:buFontTx/>
              <a:buAutoNum type="arabicPeriod"/>
            </a:pPr>
            <a:r>
              <a:rPr lang="en-GB" sz="1000" dirty="0" smtClean="0">
                <a:solidFill>
                  <a:prstClr val="black"/>
                </a:solidFill>
                <a:latin typeface="Arial" panose="020B0604020202020204" pitchFamily="34" charset="0"/>
                <a:cs typeface="Arial" panose="020B0604020202020204" pitchFamily="34" charset="0"/>
              </a:rPr>
              <a:t>_ _  </a:t>
            </a:r>
            <a:r>
              <a:rPr lang="en-GB" sz="1000" dirty="0" err="1" smtClean="0">
                <a:solidFill>
                  <a:prstClr val="black"/>
                </a:solidFill>
                <a:latin typeface="Arial" panose="020B0604020202020204" pitchFamily="34" charset="0"/>
                <a:cs typeface="Arial" panose="020B0604020202020204" pitchFamily="34" charset="0"/>
              </a:rPr>
              <a:t>gu_a</a:t>
            </a:r>
            <a:r>
              <a:rPr lang="en-GB" sz="1000" dirty="0" smtClean="0">
                <a:solidFill>
                  <a:prstClr val="black"/>
                </a:solidFill>
                <a:latin typeface="Arial" panose="020B0604020202020204" pitchFamily="34" charset="0"/>
                <a:cs typeface="Arial" panose="020B0604020202020204" pitchFamily="34" charset="0"/>
              </a:rPr>
              <a:t>  m_ _ _o (I really like)</a:t>
            </a:r>
          </a:p>
          <a:p>
            <a:pPr marL="228600" indent="-228600">
              <a:buFontTx/>
              <a:buAutoNum type="arabicPeriod"/>
            </a:pPr>
            <a:r>
              <a:rPr lang="en-GB" sz="1000" dirty="0" smtClean="0">
                <a:solidFill>
                  <a:prstClr val="black"/>
                </a:solidFill>
                <a:latin typeface="Arial" panose="020B0604020202020204" pitchFamily="34" charset="0"/>
                <a:cs typeface="Arial" panose="020B0604020202020204" pitchFamily="34" charset="0"/>
              </a:rPr>
              <a:t>_ _  _</a:t>
            </a:r>
            <a:r>
              <a:rPr lang="en-GB" sz="1000" dirty="0" err="1" smtClean="0">
                <a:solidFill>
                  <a:prstClr val="black"/>
                </a:solidFill>
                <a:latin typeface="Arial" panose="020B0604020202020204" pitchFamily="34" charset="0"/>
                <a:cs typeface="Arial" panose="020B0604020202020204" pitchFamily="34" charset="0"/>
              </a:rPr>
              <a:t>nc</a:t>
            </a:r>
            <a:r>
              <a:rPr lang="en-GB" sz="1000" dirty="0" smtClean="0">
                <a:solidFill>
                  <a:prstClr val="black"/>
                </a:solidFill>
                <a:latin typeface="Arial" panose="020B0604020202020204" pitchFamily="34" charset="0"/>
                <a:cs typeface="Arial" panose="020B0604020202020204" pitchFamily="34" charset="0"/>
              </a:rPr>
              <a:t>_ _t_  (I love)</a:t>
            </a:r>
          </a:p>
          <a:p>
            <a:pPr marL="228600" indent="-228600">
              <a:buFontTx/>
              <a:buAutoNum type="arabicPeriod"/>
            </a:pPr>
            <a:r>
              <a:rPr lang="en-GB" sz="1000" dirty="0" smtClean="0">
                <a:solidFill>
                  <a:prstClr val="black"/>
                </a:solidFill>
                <a:latin typeface="Arial" panose="020B0604020202020204" pitchFamily="34" charset="0"/>
                <a:cs typeface="Arial" panose="020B0604020202020204" pitchFamily="34" charset="0"/>
              </a:rPr>
              <a:t>n_  _ _  </a:t>
            </a:r>
            <a:r>
              <a:rPr lang="en-GB" sz="1000" dirty="0" err="1" smtClean="0">
                <a:solidFill>
                  <a:prstClr val="black"/>
                </a:solidFill>
                <a:latin typeface="Arial" panose="020B0604020202020204" pitchFamily="34" charset="0"/>
                <a:cs typeface="Arial" panose="020B0604020202020204" pitchFamily="34" charset="0"/>
              </a:rPr>
              <a:t>gu</a:t>
            </a:r>
            <a:r>
              <a:rPr lang="en-GB" sz="1000" dirty="0" smtClean="0">
                <a:solidFill>
                  <a:prstClr val="black"/>
                </a:solidFill>
                <a:latin typeface="Arial" panose="020B0604020202020204" pitchFamily="34" charset="0"/>
                <a:cs typeface="Arial" panose="020B0604020202020204" pitchFamily="34" charset="0"/>
              </a:rPr>
              <a:t>_ _ _  (I don’t like)</a:t>
            </a:r>
          </a:p>
          <a:p>
            <a:pPr marL="228600" indent="-228600">
              <a:buFontTx/>
              <a:buAutoNum type="arabicPeriod"/>
            </a:pPr>
            <a:r>
              <a:rPr lang="en-GB" sz="1000" dirty="0" smtClean="0">
                <a:solidFill>
                  <a:prstClr val="black"/>
                </a:solidFill>
                <a:latin typeface="Arial" panose="020B0604020202020204" pitchFamily="34" charset="0"/>
                <a:cs typeface="Arial" panose="020B0604020202020204" pitchFamily="34" charset="0"/>
              </a:rPr>
              <a:t>_o  m_  g_ _ t_  </a:t>
            </a:r>
            <a:r>
              <a:rPr lang="en-GB" sz="1000" dirty="0" err="1" smtClean="0">
                <a:solidFill>
                  <a:prstClr val="black"/>
                </a:solidFill>
                <a:latin typeface="Arial" panose="020B0604020202020204" pitchFamily="34" charset="0"/>
                <a:cs typeface="Arial" panose="020B0604020202020204" pitchFamily="34" charset="0"/>
              </a:rPr>
              <a:t>n_d</a:t>
            </a:r>
            <a:r>
              <a:rPr lang="en-GB" sz="1000" dirty="0" smtClean="0">
                <a:solidFill>
                  <a:prstClr val="black"/>
                </a:solidFill>
                <a:latin typeface="Arial" panose="020B0604020202020204" pitchFamily="34" charset="0"/>
                <a:cs typeface="Arial" panose="020B0604020202020204" pitchFamily="34" charset="0"/>
              </a:rPr>
              <a:t>_  (I don’t like at all)</a:t>
            </a:r>
          </a:p>
        </p:txBody>
      </p:sp>
      <p:sp>
        <p:nvSpPr>
          <p:cNvPr id="17" name="Rectangle 16"/>
          <p:cNvSpPr/>
          <p:nvPr/>
        </p:nvSpPr>
        <p:spPr>
          <a:xfrm>
            <a:off x="2571729" y="3304057"/>
            <a:ext cx="3948686" cy="1466078"/>
          </a:xfrm>
          <a:prstGeom prst="rect">
            <a:avLst/>
          </a:prstGeom>
          <a:solidFill>
            <a:schemeClr val="bg1"/>
          </a:solidFill>
          <a:ln>
            <a:solidFill>
              <a:schemeClr val="bg1"/>
            </a:solidFill>
          </a:ln>
        </p:spPr>
        <p:style>
          <a:lnRef idx="3">
            <a:schemeClr val="lt1"/>
          </a:lnRef>
          <a:fillRef idx="1">
            <a:schemeClr val="accent1"/>
          </a:fillRef>
          <a:effectRef idx="1">
            <a:schemeClr val="accent1"/>
          </a:effectRef>
          <a:fontRef idx="minor">
            <a:schemeClr val="lt1"/>
          </a:fontRef>
        </p:style>
        <p:txBody>
          <a:bodyPr rtlCol="0" anchor="t"/>
          <a:lstStyle/>
          <a:p>
            <a:r>
              <a:rPr lang="en-GB" sz="1000" b="1" dirty="0" smtClean="0">
                <a:solidFill>
                  <a:prstClr val="black"/>
                </a:solidFill>
                <a:latin typeface="Arial" panose="020B0604020202020204" pitchFamily="34" charset="0"/>
                <a:cs typeface="Arial" panose="020B0604020202020204" pitchFamily="34" charset="0"/>
              </a:rPr>
              <a:t>7</a:t>
            </a:r>
            <a:r>
              <a:rPr lang="en-GB" sz="1000" dirty="0" smtClean="0">
                <a:solidFill>
                  <a:prstClr val="black"/>
                </a:solidFill>
                <a:latin typeface="Arial" panose="020B0604020202020204" pitchFamily="34" charset="0"/>
                <a:cs typeface="Arial" panose="020B0604020202020204" pitchFamily="34" charset="0"/>
              </a:rPr>
              <a:t> Write out the sentences below, and complete them appropriately. Use p24 to help. Don’t forget to check if you need “</a:t>
            </a:r>
            <a:r>
              <a:rPr lang="en-GB" sz="1000" dirty="0" err="1" smtClean="0">
                <a:solidFill>
                  <a:prstClr val="black"/>
                </a:solidFill>
                <a:latin typeface="Arial" panose="020B0604020202020204" pitchFamily="34" charset="0"/>
                <a:cs typeface="Arial" panose="020B0604020202020204" pitchFamily="34" charset="0"/>
              </a:rPr>
              <a:t>es</a:t>
            </a:r>
            <a:r>
              <a:rPr lang="en-GB" sz="1000" dirty="0" smtClean="0">
                <a:solidFill>
                  <a:prstClr val="black"/>
                </a:solidFill>
                <a:latin typeface="Arial" panose="020B0604020202020204" pitchFamily="34" charset="0"/>
                <a:cs typeface="Arial" panose="020B0604020202020204" pitchFamily="34" charset="0"/>
              </a:rPr>
              <a:t>”/”son” after “</a:t>
            </a:r>
            <a:r>
              <a:rPr lang="en-GB" sz="1000" dirty="0" err="1" smtClean="0">
                <a:solidFill>
                  <a:prstClr val="black"/>
                </a:solidFill>
                <a:latin typeface="Arial" panose="020B0604020202020204" pitchFamily="34" charset="0"/>
                <a:cs typeface="Arial" panose="020B0604020202020204" pitchFamily="34" charset="0"/>
              </a:rPr>
              <a:t>porque</a:t>
            </a:r>
            <a:r>
              <a:rPr lang="en-GB" sz="1000" dirty="0" smtClean="0">
                <a:solidFill>
                  <a:prstClr val="black"/>
                </a:solidFill>
                <a:latin typeface="Arial" panose="020B0604020202020204" pitchFamily="34" charset="0"/>
                <a:cs typeface="Arial" panose="020B0604020202020204" pitchFamily="34" charset="0"/>
              </a:rPr>
              <a:t>”.</a:t>
            </a:r>
          </a:p>
          <a:p>
            <a:pPr marL="228600" indent="-228600">
              <a:buFontTx/>
              <a:buAutoNum type="arabicPeriod"/>
            </a:pPr>
            <a:r>
              <a:rPr lang="en-GB" sz="1000" dirty="0" smtClean="0">
                <a:solidFill>
                  <a:prstClr val="black"/>
                </a:solidFill>
                <a:latin typeface="Arial" panose="020B0604020202020204" pitchFamily="34" charset="0"/>
                <a:cs typeface="Arial" panose="020B0604020202020204" pitchFamily="34" charset="0"/>
              </a:rPr>
              <a:t>Me </a:t>
            </a:r>
            <a:r>
              <a:rPr lang="en-GB" sz="1000" dirty="0" err="1" smtClean="0">
                <a:solidFill>
                  <a:prstClr val="black"/>
                </a:solidFill>
                <a:latin typeface="Arial" panose="020B0604020202020204" pitchFamily="34" charset="0"/>
                <a:cs typeface="Arial" panose="020B0604020202020204" pitchFamily="34" charset="0"/>
              </a:rPr>
              <a:t>gusta</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jugar</a:t>
            </a:r>
            <a:r>
              <a:rPr lang="en-GB" sz="1000" dirty="0" smtClean="0">
                <a:solidFill>
                  <a:prstClr val="black"/>
                </a:solidFill>
                <a:latin typeface="Arial" panose="020B0604020202020204" pitchFamily="34" charset="0"/>
                <a:cs typeface="Arial" panose="020B0604020202020204" pitchFamily="34" charset="0"/>
              </a:rPr>
              <a:t> al </a:t>
            </a:r>
            <a:r>
              <a:rPr lang="en-GB" sz="1000" dirty="0" err="1" smtClean="0">
                <a:solidFill>
                  <a:prstClr val="black"/>
                </a:solidFill>
                <a:latin typeface="Arial" panose="020B0604020202020204" pitchFamily="34" charset="0"/>
                <a:cs typeface="Arial" panose="020B0604020202020204" pitchFamily="34" charset="0"/>
              </a:rPr>
              <a:t>fútbol</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porque</a:t>
            </a:r>
            <a:r>
              <a:rPr lang="en-GB" sz="1000" dirty="0" smtClean="0">
                <a:solidFill>
                  <a:prstClr val="black"/>
                </a:solidFill>
                <a:latin typeface="Arial" panose="020B0604020202020204" pitchFamily="34" charset="0"/>
                <a:cs typeface="Arial" panose="020B0604020202020204" pitchFamily="34" charset="0"/>
              </a:rPr>
              <a:t>…</a:t>
            </a:r>
          </a:p>
          <a:p>
            <a:pPr marL="228600" indent="-228600">
              <a:buFontTx/>
              <a:buAutoNum type="arabicPeriod"/>
            </a:pPr>
            <a:r>
              <a:rPr lang="en-GB" sz="1000" dirty="0" err="1" smtClean="0">
                <a:solidFill>
                  <a:prstClr val="black"/>
                </a:solidFill>
                <a:latin typeface="Arial" panose="020B0604020202020204" pitchFamily="34" charset="0"/>
                <a:cs typeface="Arial" panose="020B0604020202020204" pitchFamily="34" charset="0"/>
              </a:rPr>
              <a:t>Odio</a:t>
            </a:r>
            <a:r>
              <a:rPr lang="en-GB" sz="1000" dirty="0" smtClean="0">
                <a:solidFill>
                  <a:prstClr val="black"/>
                </a:solidFill>
                <a:latin typeface="Arial" panose="020B0604020202020204" pitchFamily="34" charset="0"/>
                <a:cs typeface="Arial" panose="020B0604020202020204" pitchFamily="34" charset="0"/>
              </a:rPr>
              <a:t> el </a:t>
            </a:r>
            <a:r>
              <a:rPr lang="en-GB" sz="1000" dirty="0" err="1" smtClean="0">
                <a:solidFill>
                  <a:prstClr val="black"/>
                </a:solidFill>
                <a:latin typeface="Arial" panose="020B0604020202020204" pitchFamily="34" charset="0"/>
                <a:cs typeface="Arial" panose="020B0604020202020204" pitchFamily="34" charset="0"/>
              </a:rPr>
              <a:t>baloncesto</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porque</a:t>
            </a:r>
            <a:r>
              <a:rPr lang="en-GB" sz="1000" dirty="0" smtClean="0">
                <a:solidFill>
                  <a:prstClr val="black"/>
                </a:solidFill>
                <a:latin typeface="Arial" panose="020B0604020202020204" pitchFamily="34" charset="0"/>
                <a:cs typeface="Arial" panose="020B0604020202020204" pitchFamily="34" charset="0"/>
              </a:rPr>
              <a:t>…</a:t>
            </a:r>
          </a:p>
          <a:p>
            <a:pPr marL="228600" indent="-228600">
              <a:buFontTx/>
              <a:buAutoNum type="arabicPeriod"/>
            </a:pPr>
            <a:r>
              <a:rPr lang="en-GB" sz="1000" dirty="0" smtClean="0">
                <a:solidFill>
                  <a:prstClr val="black"/>
                </a:solidFill>
                <a:latin typeface="Arial" panose="020B0604020202020204" pitchFamily="34" charset="0"/>
                <a:cs typeface="Arial" panose="020B0604020202020204" pitchFamily="34" charset="0"/>
              </a:rPr>
              <a:t>No me </a:t>
            </a:r>
            <a:r>
              <a:rPr lang="en-GB" sz="1000" dirty="0" err="1" smtClean="0">
                <a:solidFill>
                  <a:prstClr val="black"/>
                </a:solidFill>
                <a:latin typeface="Arial" panose="020B0604020202020204" pitchFamily="34" charset="0"/>
                <a:cs typeface="Arial" panose="020B0604020202020204" pitchFamily="34" charset="0"/>
              </a:rPr>
              <a:t>gusta</a:t>
            </a:r>
            <a:r>
              <a:rPr lang="en-GB" sz="1000" dirty="0" smtClean="0">
                <a:solidFill>
                  <a:prstClr val="black"/>
                </a:solidFill>
                <a:latin typeface="Arial" panose="020B0604020202020204" pitchFamily="34" charset="0"/>
                <a:cs typeface="Arial" panose="020B0604020202020204" pitchFamily="34" charset="0"/>
              </a:rPr>
              <a:t> nada la </a:t>
            </a:r>
            <a:r>
              <a:rPr lang="en-GB" sz="1000" dirty="0" err="1" smtClean="0">
                <a:solidFill>
                  <a:prstClr val="black"/>
                </a:solidFill>
                <a:latin typeface="Arial" panose="020B0604020202020204" pitchFamily="34" charset="0"/>
                <a:cs typeface="Arial" panose="020B0604020202020204" pitchFamily="34" charset="0"/>
              </a:rPr>
              <a:t>natación</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porque</a:t>
            </a:r>
            <a:r>
              <a:rPr lang="en-GB" sz="1000" dirty="0" smtClean="0">
                <a:solidFill>
                  <a:prstClr val="black"/>
                </a:solidFill>
                <a:latin typeface="Arial" panose="020B0604020202020204" pitchFamily="34" charset="0"/>
                <a:cs typeface="Arial" panose="020B0604020202020204" pitchFamily="34" charset="0"/>
              </a:rPr>
              <a:t>…</a:t>
            </a:r>
          </a:p>
          <a:p>
            <a:pPr marL="228600" indent="-228600">
              <a:buFontTx/>
              <a:buAutoNum type="arabicPeriod"/>
            </a:pPr>
            <a:r>
              <a:rPr lang="en-GB" sz="1000" dirty="0" smtClean="0">
                <a:solidFill>
                  <a:prstClr val="black"/>
                </a:solidFill>
                <a:latin typeface="Arial" panose="020B0604020202020204" pitchFamily="34" charset="0"/>
                <a:cs typeface="Arial" panose="020B0604020202020204" pitchFamily="34" charset="0"/>
              </a:rPr>
              <a:t>Me </a:t>
            </a:r>
            <a:r>
              <a:rPr lang="en-GB" sz="1000" dirty="0" err="1" smtClean="0">
                <a:solidFill>
                  <a:prstClr val="black"/>
                </a:solidFill>
                <a:latin typeface="Arial" panose="020B0604020202020204" pitchFamily="34" charset="0"/>
                <a:cs typeface="Arial" panose="020B0604020202020204" pitchFamily="34" charset="0"/>
              </a:rPr>
              <a:t>encantan</a:t>
            </a:r>
            <a:r>
              <a:rPr lang="en-GB" sz="1000" dirty="0" smtClean="0">
                <a:solidFill>
                  <a:prstClr val="black"/>
                </a:solidFill>
                <a:latin typeface="Arial" panose="020B0604020202020204" pitchFamily="34" charset="0"/>
                <a:cs typeface="Arial" panose="020B0604020202020204" pitchFamily="34" charset="0"/>
              </a:rPr>
              <a:t> las </a:t>
            </a:r>
            <a:r>
              <a:rPr lang="en-GB" sz="1000" dirty="0" err="1" smtClean="0">
                <a:solidFill>
                  <a:prstClr val="black"/>
                </a:solidFill>
                <a:latin typeface="Arial" panose="020B0604020202020204" pitchFamily="34" charset="0"/>
                <a:cs typeface="Arial" panose="020B0604020202020204" pitchFamily="34" charset="0"/>
              </a:rPr>
              <a:t>artes</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marciales</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porque</a:t>
            </a:r>
            <a:r>
              <a:rPr lang="en-GB" sz="1000" dirty="0" smtClean="0">
                <a:solidFill>
                  <a:prstClr val="black"/>
                </a:solidFill>
                <a:latin typeface="Arial" panose="020B0604020202020204" pitchFamily="34" charset="0"/>
                <a:cs typeface="Arial" panose="020B0604020202020204" pitchFamily="34" charset="0"/>
              </a:rPr>
              <a:t>…</a:t>
            </a:r>
          </a:p>
          <a:p>
            <a:pPr marL="228600" indent="-228600">
              <a:buFontTx/>
              <a:buAutoNum type="arabicPeriod"/>
            </a:pPr>
            <a:r>
              <a:rPr lang="en-GB" sz="1000" dirty="0" smtClean="0">
                <a:solidFill>
                  <a:prstClr val="black"/>
                </a:solidFill>
                <a:latin typeface="Arial" panose="020B0604020202020204" pitchFamily="34" charset="0"/>
                <a:cs typeface="Arial" panose="020B0604020202020204" pitchFamily="34" charset="0"/>
              </a:rPr>
              <a:t>Me </a:t>
            </a:r>
            <a:r>
              <a:rPr lang="en-GB" sz="1000" dirty="0" err="1" smtClean="0">
                <a:solidFill>
                  <a:prstClr val="black"/>
                </a:solidFill>
                <a:latin typeface="Arial" panose="020B0604020202020204" pitchFamily="34" charset="0"/>
                <a:cs typeface="Arial" panose="020B0604020202020204" pitchFamily="34" charset="0"/>
              </a:rPr>
              <a:t>gusta</a:t>
            </a:r>
            <a:r>
              <a:rPr lang="en-GB" sz="1000" dirty="0" smtClean="0">
                <a:solidFill>
                  <a:prstClr val="black"/>
                </a:solidFill>
                <a:latin typeface="Arial" panose="020B0604020202020204" pitchFamily="34" charset="0"/>
                <a:cs typeface="Arial" panose="020B0604020202020204" pitchFamily="34" charset="0"/>
              </a:rPr>
              <a:t> mucho </a:t>
            </a:r>
            <a:r>
              <a:rPr lang="en-GB" sz="1000" dirty="0" err="1" smtClean="0">
                <a:solidFill>
                  <a:prstClr val="black"/>
                </a:solidFill>
                <a:latin typeface="Arial" panose="020B0604020202020204" pitchFamily="34" charset="0"/>
                <a:cs typeface="Arial" panose="020B0604020202020204" pitchFamily="34" charset="0"/>
              </a:rPr>
              <a:t>navegar</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por</a:t>
            </a:r>
            <a:r>
              <a:rPr lang="en-GB" sz="1000" dirty="0" smtClean="0">
                <a:solidFill>
                  <a:prstClr val="black"/>
                </a:solidFill>
                <a:latin typeface="Arial" panose="020B0604020202020204" pitchFamily="34" charset="0"/>
                <a:cs typeface="Arial" panose="020B0604020202020204" pitchFamily="34" charset="0"/>
              </a:rPr>
              <a:t> internet </a:t>
            </a:r>
            <a:r>
              <a:rPr lang="en-GB" sz="1000" dirty="0" err="1" smtClean="0">
                <a:solidFill>
                  <a:prstClr val="black"/>
                </a:solidFill>
                <a:latin typeface="Arial" panose="020B0604020202020204" pitchFamily="34" charset="0"/>
                <a:cs typeface="Arial" panose="020B0604020202020204" pitchFamily="34" charset="0"/>
              </a:rPr>
              <a:t>porque</a:t>
            </a:r>
            <a:r>
              <a:rPr lang="en-GB" sz="1000" dirty="0" smtClean="0">
                <a:solidFill>
                  <a:prstClr val="black"/>
                </a:solidFill>
                <a:latin typeface="Arial" panose="020B0604020202020204" pitchFamily="34" charset="0"/>
                <a:cs typeface="Arial" panose="020B0604020202020204" pitchFamily="34" charset="0"/>
              </a:rPr>
              <a:t>…</a:t>
            </a:r>
          </a:p>
          <a:p>
            <a:pPr marL="228600" indent="-228600">
              <a:buFontTx/>
              <a:buAutoNum type="arabicPeriod"/>
            </a:pPr>
            <a:r>
              <a:rPr lang="en-GB" sz="1000" dirty="0" smtClean="0">
                <a:solidFill>
                  <a:prstClr val="black"/>
                </a:solidFill>
                <a:latin typeface="Arial" panose="020B0604020202020204" pitchFamily="34" charset="0"/>
                <a:cs typeface="Arial" panose="020B0604020202020204" pitchFamily="34" charset="0"/>
              </a:rPr>
              <a:t>No me </a:t>
            </a:r>
            <a:r>
              <a:rPr lang="en-GB" sz="1000" dirty="0" err="1" smtClean="0">
                <a:solidFill>
                  <a:prstClr val="black"/>
                </a:solidFill>
                <a:latin typeface="Arial" panose="020B0604020202020204" pitchFamily="34" charset="0"/>
                <a:cs typeface="Arial" panose="020B0604020202020204" pitchFamily="34" charset="0"/>
              </a:rPr>
              <a:t>gusta</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ver</a:t>
            </a:r>
            <a:r>
              <a:rPr lang="en-GB" sz="1000" dirty="0" smtClean="0">
                <a:solidFill>
                  <a:prstClr val="black"/>
                </a:solidFill>
                <a:latin typeface="Arial" panose="020B0604020202020204" pitchFamily="34" charset="0"/>
                <a:cs typeface="Arial" panose="020B0604020202020204" pitchFamily="34" charset="0"/>
              </a:rPr>
              <a:t> la television </a:t>
            </a:r>
            <a:r>
              <a:rPr lang="en-GB" sz="1000" dirty="0" err="1" smtClean="0">
                <a:solidFill>
                  <a:prstClr val="black"/>
                </a:solidFill>
                <a:latin typeface="Arial" panose="020B0604020202020204" pitchFamily="34" charset="0"/>
                <a:cs typeface="Arial" panose="020B0604020202020204" pitchFamily="34" charset="0"/>
              </a:rPr>
              <a:t>porque</a:t>
            </a:r>
            <a:r>
              <a:rPr lang="en-GB" sz="1000" dirty="0" smtClean="0">
                <a:solidFill>
                  <a:prstClr val="black"/>
                </a:solidFill>
                <a:latin typeface="Arial" panose="020B0604020202020204" pitchFamily="34" charset="0"/>
                <a:cs typeface="Arial" panose="020B0604020202020204" pitchFamily="34" charset="0"/>
              </a:rPr>
              <a:t>…</a:t>
            </a:r>
          </a:p>
        </p:txBody>
      </p:sp>
      <p:sp>
        <p:nvSpPr>
          <p:cNvPr id="18" name="Rectangle 17"/>
          <p:cNvSpPr/>
          <p:nvPr/>
        </p:nvSpPr>
        <p:spPr>
          <a:xfrm>
            <a:off x="36941" y="4309986"/>
            <a:ext cx="2463115" cy="1015993"/>
          </a:xfrm>
          <a:prstGeom prst="rect">
            <a:avLst/>
          </a:prstGeom>
          <a:solidFill>
            <a:schemeClr val="bg1"/>
          </a:solidFill>
          <a:ln>
            <a:solidFill>
              <a:schemeClr val="tx1"/>
            </a:solidFill>
          </a:ln>
        </p:spPr>
        <p:style>
          <a:lnRef idx="3">
            <a:schemeClr val="lt1"/>
          </a:lnRef>
          <a:fillRef idx="1">
            <a:schemeClr val="accent1"/>
          </a:fillRef>
          <a:effectRef idx="1">
            <a:schemeClr val="accent1"/>
          </a:effectRef>
          <a:fontRef idx="minor">
            <a:schemeClr val="lt1"/>
          </a:fontRef>
        </p:style>
        <p:txBody>
          <a:bodyPr rtlCol="0" anchor="t"/>
          <a:lstStyle/>
          <a:p>
            <a:r>
              <a:rPr lang="en-GB" sz="1000" b="1" dirty="0" smtClean="0">
                <a:solidFill>
                  <a:prstClr val="black"/>
                </a:solidFill>
                <a:latin typeface="Arial" panose="020B0604020202020204" pitchFamily="34" charset="0"/>
                <a:cs typeface="Arial" panose="020B0604020202020204" pitchFamily="34" charset="0"/>
              </a:rPr>
              <a:t>9 </a:t>
            </a:r>
            <a:r>
              <a:rPr lang="en-GB" sz="1000" dirty="0" smtClean="0">
                <a:solidFill>
                  <a:prstClr val="black"/>
                </a:solidFill>
                <a:latin typeface="Arial" panose="020B0604020202020204" pitchFamily="34" charset="0"/>
                <a:cs typeface="Arial" panose="020B0604020202020204" pitchFamily="34" charset="0"/>
              </a:rPr>
              <a:t>Unscramble the words below. Then write a sentence using each of them. Use p15 to help you.</a:t>
            </a:r>
          </a:p>
          <a:p>
            <a:r>
              <a:rPr lang="en-GB" sz="1000" dirty="0" smtClean="0">
                <a:solidFill>
                  <a:prstClr val="black"/>
                </a:solidFill>
                <a:latin typeface="Arial" panose="020B0604020202020204" pitchFamily="34" charset="0"/>
                <a:cs typeface="Arial" panose="020B0604020202020204" pitchFamily="34" charset="0"/>
              </a:rPr>
              <a:t>1. </a:t>
            </a:r>
            <a:r>
              <a:rPr lang="en-GB" sz="1000" dirty="0" err="1" smtClean="0">
                <a:solidFill>
                  <a:prstClr val="black"/>
                </a:solidFill>
                <a:latin typeface="Arial" panose="020B0604020202020204" pitchFamily="34" charset="0"/>
                <a:cs typeface="Arial" panose="020B0604020202020204" pitchFamily="34" charset="0"/>
              </a:rPr>
              <a:t>doost</a:t>
            </a:r>
            <a:r>
              <a:rPr lang="en-GB" sz="1000" dirty="0" smtClean="0">
                <a:solidFill>
                  <a:prstClr val="black"/>
                </a:solidFill>
                <a:latin typeface="Arial" panose="020B0604020202020204" pitchFamily="34" charset="0"/>
                <a:cs typeface="Arial" panose="020B0604020202020204" pitchFamily="34" charset="0"/>
              </a:rPr>
              <a:t> sol </a:t>
            </a:r>
            <a:r>
              <a:rPr lang="en-GB" sz="1000" dirty="0" err="1" smtClean="0">
                <a:solidFill>
                  <a:prstClr val="black"/>
                </a:solidFill>
                <a:latin typeface="Arial" panose="020B0604020202020204" pitchFamily="34" charset="0"/>
                <a:cs typeface="Arial" panose="020B0604020202020204" pitchFamily="34" charset="0"/>
              </a:rPr>
              <a:t>dsía</a:t>
            </a:r>
            <a:r>
              <a:rPr lang="en-GB" sz="1000" dirty="0">
                <a:solidFill>
                  <a:prstClr val="black"/>
                </a:solidFill>
                <a:latin typeface="Arial" panose="020B0604020202020204" pitchFamily="34" charset="0"/>
                <a:cs typeface="Arial" panose="020B0604020202020204" pitchFamily="34" charset="0"/>
              </a:rPr>
              <a:t> </a:t>
            </a:r>
            <a:r>
              <a:rPr lang="en-GB" sz="1000" dirty="0" smtClean="0">
                <a:solidFill>
                  <a:prstClr val="black"/>
                </a:solidFill>
                <a:latin typeface="Arial" panose="020B0604020202020204" pitchFamily="34" charset="0"/>
                <a:cs typeface="Arial" panose="020B0604020202020204" pitchFamily="34" charset="0"/>
              </a:rPr>
              <a:t>  2. a </a:t>
            </a:r>
            <a:r>
              <a:rPr lang="en-GB" sz="1000" dirty="0" err="1" smtClean="0">
                <a:solidFill>
                  <a:prstClr val="black"/>
                </a:solidFill>
                <a:latin typeface="Arial" panose="020B0604020202020204" pitchFamily="34" charset="0"/>
                <a:cs typeface="Arial" panose="020B0604020202020204" pitchFamily="34" charset="0"/>
              </a:rPr>
              <a:t>mdnoue</a:t>
            </a:r>
            <a:endParaRPr lang="en-GB" sz="1000" dirty="0" smtClean="0">
              <a:solidFill>
                <a:prstClr val="black"/>
              </a:solidFill>
              <a:latin typeface="Arial" panose="020B0604020202020204" pitchFamily="34" charset="0"/>
              <a:cs typeface="Arial" panose="020B0604020202020204" pitchFamily="34" charset="0"/>
            </a:endParaRPr>
          </a:p>
          <a:p>
            <a:r>
              <a:rPr lang="en-GB" sz="1000" dirty="0" smtClean="0">
                <a:solidFill>
                  <a:prstClr val="black"/>
                </a:solidFill>
                <a:latin typeface="Arial" panose="020B0604020202020204" pitchFamily="34" charset="0"/>
                <a:cs typeface="Arial" panose="020B0604020202020204" pitchFamily="34" charset="0"/>
              </a:rPr>
              <a:t>3. </a:t>
            </a:r>
            <a:r>
              <a:rPr lang="en-GB" sz="1000" dirty="0" err="1" smtClean="0">
                <a:solidFill>
                  <a:prstClr val="black"/>
                </a:solidFill>
                <a:latin typeface="Arial" panose="020B0604020202020204" pitchFamily="34" charset="0"/>
                <a:cs typeface="Arial" panose="020B0604020202020204" pitchFamily="34" charset="0"/>
              </a:rPr>
              <a:t>nnuca</a:t>
            </a:r>
            <a:r>
              <a:rPr lang="en-GB" sz="1000" dirty="0" smtClean="0">
                <a:solidFill>
                  <a:prstClr val="black"/>
                </a:solidFill>
                <a:latin typeface="Arial" panose="020B0604020202020204" pitchFamily="34" charset="0"/>
                <a:cs typeface="Arial" panose="020B0604020202020204" pitchFamily="34" charset="0"/>
              </a:rPr>
              <a:t>	   4. </a:t>
            </a:r>
            <a:r>
              <a:rPr lang="en-GB" sz="1000" dirty="0" err="1" smtClean="0">
                <a:solidFill>
                  <a:prstClr val="black"/>
                </a:solidFill>
                <a:latin typeface="Arial" panose="020B0604020202020204" pitchFamily="34" charset="0"/>
                <a:cs typeface="Arial" panose="020B0604020202020204" pitchFamily="34" charset="0"/>
              </a:rPr>
              <a:t>ed</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zev</a:t>
            </a:r>
            <a:r>
              <a:rPr lang="en-GB" sz="1000" dirty="0" smtClean="0">
                <a:solidFill>
                  <a:prstClr val="black"/>
                </a:solidFill>
                <a:latin typeface="Arial" panose="020B0604020202020204" pitchFamily="34" charset="0"/>
                <a:cs typeface="Arial" panose="020B0604020202020204" pitchFamily="34" charset="0"/>
              </a:rPr>
              <a:t> ne </a:t>
            </a:r>
            <a:r>
              <a:rPr lang="en-GB" sz="1000" dirty="0" err="1" smtClean="0">
                <a:solidFill>
                  <a:prstClr val="black"/>
                </a:solidFill>
                <a:latin typeface="Arial" panose="020B0604020202020204" pitchFamily="34" charset="0"/>
                <a:cs typeface="Arial" panose="020B0604020202020204" pitchFamily="34" charset="0"/>
              </a:rPr>
              <a:t>nuacod</a:t>
            </a:r>
            <a:endParaRPr lang="en-GB" sz="1000" dirty="0" smtClean="0">
              <a:solidFill>
                <a:prstClr val="black"/>
              </a:solidFill>
              <a:latin typeface="Arial" panose="020B0604020202020204" pitchFamily="34" charset="0"/>
              <a:cs typeface="Arial" panose="020B0604020202020204" pitchFamily="34" charset="0"/>
            </a:endParaRPr>
          </a:p>
          <a:p>
            <a:r>
              <a:rPr lang="en-GB" sz="1000" dirty="0" smtClean="0">
                <a:solidFill>
                  <a:prstClr val="black"/>
                </a:solidFill>
                <a:latin typeface="Arial" panose="020B0604020202020204" pitchFamily="34" charset="0"/>
                <a:cs typeface="Arial" panose="020B0604020202020204" pitchFamily="34" charset="0"/>
              </a:rPr>
              <a:t>5. </a:t>
            </a:r>
            <a:r>
              <a:rPr lang="en-GB" sz="1000" dirty="0" err="1" smtClean="0">
                <a:solidFill>
                  <a:prstClr val="black"/>
                </a:solidFill>
                <a:latin typeface="Arial" panose="020B0604020202020204" pitchFamily="34" charset="0"/>
                <a:cs typeface="Arial" panose="020B0604020202020204" pitchFamily="34" charset="0"/>
              </a:rPr>
              <a:t>mornmlanete</a:t>
            </a:r>
            <a:r>
              <a:rPr lang="en-GB" sz="1000" dirty="0" smtClean="0">
                <a:solidFill>
                  <a:prstClr val="black"/>
                </a:solidFill>
                <a:latin typeface="Arial" panose="020B0604020202020204" pitchFamily="34" charset="0"/>
                <a:cs typeface="Arial" panose="020B0604020202020204" pitchFamily="34" charset="0"/>
              </a:rPr>
              <a:t>    6. </a:t>
            </a:r>
            <a:r>
              <a:rPr lang="en-GB" sz="1000" dirty="0" err="1" smtClean="0">
                <a:solidFill>
                  <a:prstClr val="black"/>
                </a:solidFill>
                <a:latin typeface="Arial" panose="020B0604020202020204" pitchFamily="34" charset="0"/>
                <a:cs typeface="Arial" panose="020B0604020202020204" pitchFamily="34" charset="0"/>
              </a:rPr>
              <a:t>eimspre</a:t>
            </a:r>
            <a:r>
              <a:rPr lang="en-GB" sz="1000" dirty="0" smtClean="0">
                <a:solidFill>
                  <a:prstClr val="black"/>
                </a:solidFill>
                <a:latin typeface="Arial" panose="020B0604020202020204" pitchFamily="34" charset="0"/>
                <a:cs typeface="Arial" panose="020B0604020202020204" pitchFamily="34" charset="0"/>
              </a:rPr>
              <a:t>  </a:t>
            </a:r>
            <a:br>
              <a:rPr lang="en-GB" sz="1000" dirty="0" smtClean="0">
                <a:solidFill>
                  <a:prstClr val="black"/>
                </a:solidFill>
                <a:latin typeface="Arial" panose="020B0604020202020204" pitchFamily="34" charset="0"/>
                <a:cs typeface="Arial" panose="020B0604020202020204" pitchFamily="34" charset="0"/>
              </a:rPr>
            </a:br>
            <a:endParaRPr lang="en-GB" sz="1000" dirty="0" smtClean="0">
              <a:solidFill>
                <a:prstClr val="black"/>
              </a:solidFill>
              <a:latin typeface="Arial" panose="020B0604020202020204" pitchFamily="34" charset="0"/>
              <a:cs typeface="Arial" panose="020B0604020202020204" pitchFamily="34" charset="0"/>
            </a:endParaRPr>
          </a:p>
        </p:txBody>
      </p:sp>
      <p:sp>
        <p:nvSpPr>
          <p:cNvPr id="31" name="Rectangle 30"/>
          <p:cNvSpPr/>
          <p:nvPr/>
        </p:nvSpPr>
        <p:spPr>
          <a:xfrm>
            <a:off x="67078" y="5361761"/>
            <a:ext cx="2776537" cy="1500084"/>
          </a:xfrm>
          <a:prstGeom prst="rect">
            <a:avLst/>
          </a:prstGeom>
          <a:solidFill>
            <a:schemeClr val="bg1"/>
          </a:solidFill>
          <a:ln>
            <a:solidFill>
              <a:schemeClr val="bg1"/>
            </a:solidFill>
          </a:ln>
        </p:spPr>
        <p:style>
          <a:lnRef idx="3">
            <a:schemeClr val="lt1"/>
          </a:lnRef>
          <a:fillRef idx="1">
            <a:schemeClr val="accent1"/>
          </a:fillRef>
          <a:effectRef idx="1">
            <a:schemeClr val="accent1"/>
          </a:effectRef>
          <a:fontRef idx="minor">
            <a:schemeClr val="lt1"/>
          </a:fontRef>
        </p:style>
        <p:txBody>
          <a:bodyPr rtlCol="0" anchor="t"/>
          <a:lstStyle/>
          <a:p>
            <a:r>
              <a:rPr lang="en-GB" sz="1000" b="1" dirty="0" smtClean="0">
                <a:solidFill>
                  <a:prstClr val="black"/>
                </a:solidFill>
                <a:latin typeface="Arial" panose="020B0604020202020204" pitchFamily="34" charset="0"/>
                <a:cs typeface="Arial" panose="020B0604020202020204" pitchFamily="34" charset="0"/>
              </a:rPr>
              <a:t>10</a:t>
            </a:r>
            <a:r>
              <a:rPr lang="en-GB" sz="1000" dirty="0" smtClean="0">
                <a:solidFill>
                  <a:prstClr val="black"/>
                </a:solidFill>
                <a:latin typeface="Arial" panose="020B0604020202020204" pitchFamily="34" charset="0"/>
                <a:cs typeface="Arial" panose="020B0604020202020204" pitchFamily="34" charset="0"/>
              </a:rPr>
              <a:t> Add an extra detail to each of the sentences below, using a conjunction. Use p16 to help you.</a:t>
            </a:r>
          </a:p>
          <a:p>
            <a:pPr marL="228600" indent="-228600">
              <a:buFontTx/>
              <a:buAutoNum type="arabicPeriod"/>
            </a:pPr>
            <a:r>
              <a:rPr lang="en-GB" sz="1000" dirty="0" err="1" smtClean="0">
                <a:solidFill>
                  <a:prstClr val="black"/>
                </a:solidFill>
                <a:latin typeface="Arial" panose="020B0604020202020204" pitchFamily="34" charset="0"/>
                <a:cs typeface="Arial" panose="020B0604020202020204" pitchFamily="34" charset="0"/>
              </a:rPr>
              <a:t>Todos</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los</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días</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juego</a:t>
            </a:r>
            <a:r>
              <a:rPr lang="en-GB" sz="1000" dirty="0" smtClean="0">
                <a:solidFill>
                  <a:prstClr val="black"/>
                </a:solidFill>
                <a:latin typeface="Arial" panose="020B0604020202020204" pitchFamily="34" charset="0"/>
                <a:cs typeface="Arial" panose="020B0604020202020204" pitchFamily="34" charset="0"/>
              </a:rPr>
              <a:t> al </a:t>
            </a:r>
            <a:r>
              <a:rPr lang="en-GB" sz="1000" dirty="0" err="1" smtClean="0">
                <a:solidFill>
                  <a:prstClr val="black"/>
                </a:solidFill>
                <a:latin typeface="Arial" panose="020B0604020202020204" pitchFamily="34" charset="0"/>
                <a:cs typeface="Arial" panose="020B0604020202020204" pitchFamily="34" charset="0"/>
              </a:rPr>
              <a:t>fútbol</a:t>
            </a:r>
            <a:r>
              <a:rPr lang="en-GB" sz="1000" dirty="0" smtClean="0">
                <a:solidFill>
                  <a:prstClr val="black"/>
                </a:solidFill>
                <a:latin typeface="Arial" panose="020B0604020202020204" pitchFamily="34" charset="0"/>
                <a:cs typeface="Arial" panose="020B0604020202020204" pitchFamily="34" charset="0"/>
              </a:rPr>
              <a:t>.</a:t>
            </a:r>
          </a:p>
          <a:p>
            <a:pPr marL="228600" indent="-228600">
              <a:buFontTx/>
              <a:buAutoNum type="arabicPeriod"/>
            </a:pPr>
            <a:r>
              <a:rPr lang="en-GB" sz="1000" dirty="0" smtClean="0">
                <a:solidFill>
                  <a:prstClr val="black"/>
                </a:solidFill>
                <a:latin typeface="Arial" panose="020B0604020202020204" pitchFamily="34" charset="0"/>
                <a:cs typeface="Arial" panose="020B0604020202020204" pitchFamily="34" charset="0"/>
              </a:rPr>
              <a:t>Me </a:t>
            </a:r>
            <a:r>
              <a:rPr lang="en-GB" sz="1000" dirty="0" err="1" smtClean="0">
                <a:solidFill>
                  <a:prstClr val="black"/>
                </a:solidFill>
                <a:latin typeface="Arial" panose="020B0604020202020204" pitchFamily="34" charset="0"/>
                <a:cs typeface="Arial" panose="020B0604020202020204" pitchFamily="34" charset="0"/>
              </a:rPr>
              <a:t>encanta</a:t>
            </a:r>
            <a:r>
              <a:rPr lang="en-GB" sz="1000" dirty="0" smtClean="0">
                <a:solidFill>
                  <a:prstClr val="black"/>
                </a:solidFill>
                <a:latin typeface="Arial" panose="020B0604020202020204" pitchFamily="34" charset="0"/>
                <a:cs typeface="Arial" panose="020B0604020202020204" pitchFamily="34" charset="0"/>
              </a:rPr>
              <a:t> la </a:t>
            </a:r>
            <a:r>
              <a:rPr lang="en-GB" sz="1000" dirty="0" err="1" smtClean="0">
                <a:solidFill>
                  <a:prstClr val="black"/>
                </a:solidFill>
                <a:latin typeface="Arial" panose="020B0604020202020204" pitchFamily="34" charset="0"/>
                <a:cs typeface="Arial" panose="020B0604020202020204" pitchFamily="34" charset="0"/>
              </a:rPr>
              <a:t>natación</a:t>
            </a:r>
            <a:r>
              <a:rPr lang="en-GB" sz="1000" dirty="0" smtClean="0">
                <a:solidFill>
                  <a:prstClr val="black"/>
                </a:solidFill>
                <a:latin typeface="Arial" panose="020B0604020202020204" pitchFamily="34" charset="0"/>
                <a:cs typeface="Arial" panose="020B0604020202020204" pitchFamily="34" charset="0"/>
              </a:rPr>
              <a:t>.</a:t>
            </a:r>
          </a:p>
          <a:p>
            <a:pPr marL="228600" indent="-228600">
              <a:buFontTx/>
              <a:buAutoNum type="arabicPeriod"/>
            </a:pPr>
            <a:r>
              <a:rPr lang="en-GB" sz="1000" dirty="0" err="1" smtClean="0">
                <a:solidFill>
                  <a:prstClr val="black"/>
                </a:solidFill>
                <a:latin typeface="Arial" panose="020B0604020202020204" pitchFamily="34" charset="0"/>
                <a:cs typeface="Arial" panose="020B0604020202020204" pitchFamily="34" charset="0"/>
              </a:rPr>
              <a:t>Nunca</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leo</a:t>
            </a:r>
            <a:r>
              <a:rPr lang="en-GB" sz="1000" dirty="0" smtClean="0">
                <a:solidFill>
                  <a:prstClr val="black"/>
                </a:solidFill>
                <a:latin typeface="Arial" panose="020B0604020202020204" pitchFamily="34" charset="0"/>
                <a:cs typeface="Arial" panose="020B0604020202020204" pitchFamily="34" charset="0"/>
              </a:rPr>
              <a:t>.</a:t>
            </a:r>
          </a:p>
          <a:p>
            <a:pPr marL="228600" indent="-228600">
              <a:buFontTx/>
              <a:buAutoNum type="arabicPeriod"/>
            </a:pPr>
            <a:r>
              <a:rPr lang="en-GB" sz="1000" dirty="0" smtClean="0">
                <a:solidFill>
                  <a:prstClr val="black"/>
                </a:solidFill>
                <a:latin typeface="Arial" panose="020B0604020202020204" pitchFamily="34" charset="0"/>
                <a:cs typeface="Arial" panose="020B0604020202020204" pitchFamily="34" charset="0"/>
              </a:rPr>
              <a:t>Me </a:t>
            </a:r>
            <a:r>
              <a:rPr lang="en-GB" sz="1000" dirty="0" err="1" smtClean="0">
                <a:solidFill>
                  <a:prstClr val="black"/>
                </a:solidFill>
                <a:latin typeface="Arial" panose="020B0604020202020204" pitchFamily="34" charset="0"/>
                <a:cs typeface="Arial" panose="020B0604020202020204" pitchFamily="34" charset="0"/>
              </a:rPr>
              <a:t>gusta</a:t>
            </a:r>
            <a:r>
              <a:rPr lang="en-GB" sz="1000" dirty="0" smtClean="0">
                <a:solidFill>
                  <a:prstClr val="black"/>
                </a:solidFill>
                <a:latin typeface="Arial" panose="020B0604020202020204" pitchFamily="34" charset="0"/>
                <a:cs typeface="Arial" panose="020B0604020202020204" pitchFamily="34" charset="0"/>
              </a:rPr>
              <a:t> mucho </a:t>
            </a:r>
            <a:r>
              <a:rPr lang="en-GB" sz="1000" dirty="0" err="1" smtClean="0">
                <a:solidFill>
                  <a:prstClr val="black"/>
                </a:solidFill>
                <a:latin typeface="Arial" panose="020B0604020202020204" pitchFamily="34" charset="0"/>
                <a:cs typeface="Arial" panose="020B0604020202020204" pitchFamily="34" charset="0"/>
              </a:rPr>
              <a:t>jugar</a:t>
            </a:r>
            <a:r>
              <a:rPr lang="en-GB" sz="1000" dirty="0" smtClean="0">
                <a:solidFill>
                  <a:prstClr val="black"/>
                </a:solidFill>
                <a:latin typeface="Arial" panose="020B0604020202020204" pitchFamily="34" charset="0"/>
                <a:cs typeface="Arial" panose="020B0604020202020204" pitchFamily="34" charset="0"/>
              </a:rPr>
              <a:t> al </a:t>
            </a:r>
            <a:r>
              <a:rPr lang="en-GB" sz="1000" dirty="0" err="1" smtClean="0">
                <a:solidFill>
                  <a:prstClr val="black"/>
                </a:solidFill>
                <a:latin typeface="Arial" panose="020B0604020202020204" pitchFamily="34" charset="0"/>
                <a:cs typeface="Arial" panose="020B0604020202020204" pitchFamily="34" charset="0"/>
              </a:rPr>
              <a:t>baloncesto</a:t>
            </a:r>
            <a:r>
              <a:rPr lang="en-GB" sz="1000" dirty="0" smtClean="0">
                <a:solidFill>
                  <a:prstClr val="black"/>
                </a:solidFill>
                <a:latin typeface="Arial" panose="020B0604020202020204" pitchFamily="34" charset="0"/>
                <a:cs typeface="Arial" panose="020B0604020202020204" pitchFamily="34" charset="0"/>
              </a:rPr>
              <a:t>.</a:t>
            </a:r>
          </a:p>
          <a:p>
            <a:pPr marL="228600" indent="-228600">
              <a:buFontTx/>
              <a:buAutoNum type="arabicPeriod"/>
            </a:pPr>
            <a:r>
              <a:rPr lang="en-GB" sz="1000" dirty="0" smtClean="0">
                <a:solidFill>
                  <a:prstClr val="black"/>
                </a:solidFill>
                <a:latin typeface="Arial" panose="020B0604020202020204" pitchFamily="34" charset="0"/>
                <a:cs typeface="Arial" panose="020B0604020202020204" pitchFamily="34" charset="0"/>
              </a:rPr>
              <a:t>De </a:t>
            </a:r>
            <a:r>
              <a:rPr lang="en-GB" sz="1000" dirty="0" err="1" smtClean="0">
                <a:solidFill>
                  <a:prstClr val="black"/>
                </a:solidFill>
                <a:latin typeface="Arial" panose="020B0604020202020204" pitchFamily="34" charset="0"/>
                <a:cs typeface="Arial" panose="020B0604020202020204" pitchFamily="34" charset="0"/>
              </a:rPr>
              <a:t>vez</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en</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cuango</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salgo</a:t>
            </a:r>
            <a:r>
              <a:rPr lang="en-GB" sz="1000" dirty="0" smtClean="0">
                <a:solidFill>
                  <a:prstClr val="black"/>
                </a:solidFill>
                <a:latin typeface="Arial" panose="020B0604020202020204" pitchFamily="34" charset="0"/>
                <a:cs typeface="Arial" panose="020B0604020202020204" pitchFamily="34" charset="0"/>
              </a:rPr>
              <a:t>.</a:t>
            </a:r>
          </a:p>
          <a:p>
            <a:pPr marL="228600" indent="-228600">
              <a:buFontTx/>
              <a:buAutoNum type="arabicPeriod"/>
            </a:pPr>
            <a:r>
              <a:rPr lang="en-GB" sz="1000" dirty="0" err="1" smtClean="0">
                <a:solidFill>
                  <a:prstClr val="black"/>
                </a:solidFill>
                <a:latin typeface="Arial" panose="020B0604020202020204" pitchFamily="34" charset="0"/>
                <a:cs typeface="Arial" panose="020B0604020202020204" pitchFamily="34" charset="0"/>
              </a:rPr>
              <a:t>Odio</a:t>
            </a:r>
            <a:r>
              <a:rPr lang="en-GB" sz="1000" dirty="0" smtClean="0">
                <a:solidFill>
                  <a:prstClr val="black"/>
                </a:solidFill>
                <a:latin typeface="Arial" panose="020B0604020202020204" pitchFamily="34" charset="0"/>
                <a:cs typeface="Arial" panose="020B0604020202020204" pitchFamily="34" charset="0"/>
              </a:rPr>
              <a:t> el rugby.</a:t>
            </a:r>
          </a:p>
          <a:p>
            <a:pPr marL="228600" indent="-228600">
              <a:buFontTx/>
              <a:buAutoNum type="arabicPeriod"/>
            </a:pPr>
            <a:endParaRPr lang="en-GB" sz="1000" dirty="0" smtClean="0">
              <a:solidFill>
                <a:prstClr val="black"/>
              </a:solidFill>
              <a:latin typeface="Arial" panose="020B0604020202020204" pitchFamily="34" charset="0"/>
              <a:cs typeface="Arial" panose="020B0604020202020204" pitchFamily="34" charset="0"/>
            </a:endParaRPr>
          </a:p>
        </p:txBody>
      </p:sp>
      <p:sp>
        <p:nvSpPr>
          <p:cNvPr id="28" name="Rectangle 27"/>
          <p:cNvSpPr/>
          <p:nvPr/>
        </p:nvSpPr>
        <p:spPr>
          <a:xfrm>
            <a:off x="3242963" y="406571"/>
            <a:ext cx="2642682" cy="1643459"/>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t"/>
          <a:lstStyle/>
          <a:p>
            <a:r>
              <a:rPr lang="en-GB" sz="1000" b="1" dirty="0" smtClean="0">
                <a:solidFill>
                  <a:prstClr val="black"/>
                </a:solidFill>
                <a:latin typeface="Arial" panose="020B0604020202020204" pitchFamily="34" charset="0"/>
                <a:cs typeface="Arial" panose="020B0604020202020204" pitchFamily="34" charset="0"/>
              </a:rPr>
              <a:t>1</a:t>
            </a:r>
            <a:r>
              <a:rPr lang="en-GB" sz="1000" dirty="0" smtClean="0">
                <a:solidFill>
                  <a:prstClr val="black"/>
                </a:solidFill>
                <a:latin typeface="Arial" panose="020B0604020202020204" pitchFamily="34" charset="0"/>
                <a:cs typeface="Arial" panose="020B0604020202020204" pitchFamily="34" charset="0"/>
              </a:rPr>
              <a:t>B </a:t>
            </a:r>
            <a:r>
              <a:rPr lang="en-GB" sz="1000" b="1" dirty="0" smtClean="0">
                <a:solidFill>
                  <a:prstClr val="black"/>
                </a:solidFill>
                <a:latin typeface="Arial" panose="020B0604020202020204" pitchFamily="34" charset="0"/>
                <a:cs typeface="Arial" panose="020B0604020202020204" pitchFamily="34" charset="0"/>
              </a:rPr>
              <a:t>Accents</a:t>
            </a:r>
            <a:r>
              <a:rPr lang="en-GB" sz="1000" dirty="0" smtClean="0">
                <a:solidFill>
                  <a:prstClr val="black"/>
                </a:solidFill>
                <a:latin typeface="Arial" panose="020B0604020202020204" pitchFamily="34" charset="0"/>
                <a:cs typeface="Arial" panose="020B0604020202020204" pitchFamily="34" charset="0"/>
              </a:rPr>
              <a:t/>
            </a:r>
            <a:br>
              <a:rPr lang="en-GB" sz="1000" dirty="0" smtClean="0">
                <a:solidFill>
                  <a:prstClr val="black"/>
                </a:solidFill>
                <a:latin typeface="Arial" panose="020B0604020202020204" pitchFamily="34" charset="0"/>
                <a:cs typeface="Arial" panose="020B0604020202020204" pitchFamily="34" charset="0"/>
              </a:rPr>
            </a:br>
            <a:r>
              <a:rPr lang="en-GB" sz="1000" b="1" dirty="0" err="1" smtClean="0">
                <a:solidFill>
                  <a:prstClr val="black"/>
                </a:solidFill>
                <a:latin typeface="Arial" panose="020B0604020202020204" pitchFamily="34" charset="0"/>
                <a:cs typeface="Arial" panose="020B0604020202020204" pitchFamily="34" charset="0"/>
              </a:rPr>
              <a:t>Accents</a:t>
            </a:r>
            <a:r>
              <a:rPr lang="en-GB" sz="1000" b="1" dirty="0" smtClean="0">
                <a:solidFill>
                  <a:prstClr val="black"/>
                </a:solidFill>
                <a:latin typeface="Arial" panose="020B0604020202020204" pitchFamily="34" charset="0"/>
                <a:cs typeface="Arial" panose="020B0604020202020204" pitchFamily="34" charset="0"/>
              </a:rPr>
              <a:t> are very important in Spanish!  They affect meaning and pronunciation.  </a:t>
            </a:r>
            <a:r>
              <a:rPr lang="en-GB" sz="1000" u="sng" dirty="0">
                <a:solidFill>
                  <a:prstClr val="black"/>
                </a:solidFill>
                <a:latin typeface="Arial" panose="020B0604020202020204" pitchFamily="34" charset="0"/>
                <a:cs typeface="Arial" panose="020B0604020202020204" pitchFamily="34" charset="0"/>
              </a:rPr>
              <a:t/>
            </a:r>
            <a:br>
              <a:rPr lang="en-GB" sz="1000" u="sng" dirty="0">
                <a:solidFill>
                  <a:prstClr val="black"/>
                </a:solidFill>
                <a:latin typeface="Arial" panose="020B0604020202020204" pitchFamily="34" charset="0"/>
                <a:cs typeface="Arial" panose="020B0604020202020204" pitchFamily="34" charset="0"/>
              </a:rPr>
            </a:br>
            <a:r>
              <a:rPr lang="en-GB" sz="1000" dirty="0" smtClean="0">
                <a:solidFill>
                  <a:prstClr val="black"/>
                </a:solidFill>
                <a:latin typeface="Arial" panose="020B0604020202020204" pitchFamily="34" charset="0"/>
                <a:cs typeface="Arial" panose="020B0604020202020204" pitchFamily="34" charset="0"/>
              </a:rPr>
              <a:t>Write these words out, adding the accent in the right place.</a:t>
            </a:r>
            <a:br>
              <a:rPr lang="en-GB" sz="1000" dirty="0" smtClean="0">
                <a:solidFill>
                  <a:prstClr val="black"/>
                </a:solidFill>
                <a:latin typeface="Arial" panose="020B0604020202020204" pitchFamily="34" charset="0"/>
                <a:cs typeface="Arial" panose="020B0604020202020204" pitchFamily="34" charset="0"/>
              </a:rPr>
            </a:br>
            <a:r>
              <a:rPr lang="en-GB" sz="1000" dirty="0" smtClean="0">
                <a:solidFill>
                  <a:prstClr val="black"/>
                </a:solidFill>
                <a:latin typeface="Arial" panose="020B0604020202020204" pitchFamily="34" charset="0"/>
                <a:cs typeface="Arial" panose="020B0604020202020204" pitchFamily="34" charset="0"/>
              </a:rPr>
              <a:t>1. la </a:t>
            </a:r>
            <a:r>
              <a:rPr lang="en-GB" sz="1000" dirty="0" err="1" smtClean="0">
                <a:solidFill>
                  <a:prstClr val="black"/>
                </a:solidFill>
                <a:latin typeface="Arial" panose="020B0604020202020204" pitchFamily="34" charset="0"/>
                <a:cs typeface="Arial" panose="020B0604020202020204" pitchFamily="34" charset="0"/>
              </a:rPr>
              <a:t>musica</a:t>
            </a:r>
            <a:r>
              <a:rPr lang="en-GB" sz="1000" dirty="0" smtClean="0">
                <a:solidFill>
                  <a:prstClr val="black"/>
                </a:solidFill>
                <a:latin typeface="Arial" panose="020B0604020202020204" pitchFamily="34" charset="0"/>
                <a:cs typeface="Arial" panose="020B0604020202020204" pitchFamily="34" charset="0"/>
              </a:rPr>
              <a:t>	2. la television</a:t>
            </a:r>
          </a:p>
          <a:p>
            <a:r>
              <a:rPr lang="en-GB" sz="1000" dirty="0" smtClean="0">
                <a:solidFill>
                  <a:prstClr val="black"/>
                </a:solidFill>
                <a:latin typeface="Arial" panose="020B0604020202020204" pitchFamily="34" charset="0"/>
                <a:cs typeface="Arial" panose="020B0604020202020204" pitchFamily="34" charset="0"/>
              </a:rPr>
              <a:t>3. </a:t>
            </a:r>
            <a:r>
              <a:rPr lang="en-GB" sz="1000" dirty="0" err="1">
                <a:solidFill>
                  <a:prstClr val="black"/>
                </a:solidFill>
                <a:latin typeface="Arial" panose="020B0604020202020204" pitchFamily="34" charset="0"/>
                <a:cs typeface="Arial" panose="020B0604020202020204" pitchFamily="34" charset="0"/>
              </a:rPr>
              <a:t>e</a:t>
            </a:r>
            <a:r>
              <a:rPr lang="en-GB" sz="1000" dirty="0" err="1" smtClean="0">
                <a:solidFill>
                  <a:prstClr val="black"/>
                </a:solidFill>
                <a:latin typeface="Arial" panose="020B0604020202020204" pitchFamily="34" charset="0"/>
                <a:cs typeface="Arial" panose="020B0604020202020204" pitchFamily="34" charset="0"/>
              </a:rPr>
              <a:t>stupido</a:t>
            </a:r>
            <a:r>
              <a:rPr lang="en-GB" sz="1000" dirty="0" smtClean="0">
                <a:solidFill>
                  <a:prstClr val="black"/>
                </a:solidFill>
                <a:latin typeface="Arial" panose="020B0604020202020204" pitchFamily="34" charset="0"/>
                <a:cs typeface="Arial" panose="020B0604020202020204" pitchFamily="34" charset="0"/>
              </a:rPr>
              <a:t>	4. </a:t>
            </a:r>
            <a:r>
              <a:rPr lang="en-GB" sz="1000" dirty="0" err="1" smtClean="0">
                <a:solidFill>
                  <a:prstClr val="black"/>
                </a:solidFill>
                <a:latin typeface="Arial" panose="020B0604020202020204" pitchFamily="34" charset="0"/>
                <a:cs typeface="Arial" panose="020B0604020202020204" pitchFamily="34" charset="0"/>
              </a:rPr>
              <a:t>todos</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los</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dias</a:t>
            </a:r>
            <a:endParaRPr lang="en-GB" sz="1000" dirty="0" smtClean="0">
              <a:solidFill>
                <a:prstClr val="black"/>
              </a:solidFill>
              <a:latin typeface="Arial" panose="020B0604020202020204" pitchFamily="34" charset="0"/>
              <a:cs typeface="Arial" panose="020B0604020202020204" pitchFamily="34" charset="0"/>
            </a:endParaRPr>
          </a:p>
          <a:p>
            <a:r>
              <a:rPr lang="en-GB" sz="1000" dirty="0" smtClean="0">
                <a:solidFill>
                  <a:prstClr val="black"/>
                </a:solidFill>
                <a:latin typeface="Arial" panose="020B0604020202020204" pitchFamily="34" charset="0"/>
                <a:cs typeface="Arial" panose="020B0604020202020204" pitchFamily="34" charset="0"/>
              </a:rPr>
              <a:t>5. </a:t>
            </a:r>
            <a:r>
              <a:rPr lang="en-GB" sz="1000" dirty="0">
                <a:solidFill>
                  <a:prstClr val="black"/>
                </a:solidFill>
                <a:latin typeface="Arial" panose="020B0604020202020204" pitchFamily="34" charset="0"/>
                <a:cs typeface="Arial" panose="020B0604020202020204" pitchFamily="34" charset="0"/>
              </a:rPr>
              <a:t>s</a:t>
            </a:r>
            <a:r>
              <a:rPr lang="en-GB" sz="1000" dirty="0" smtClean="0">
                <a:solidFill>
                  <a:prstClr val="black"/>
                </a:solidFill>
                <a:latin typeface="Arial" panose="020B0604020202020204" pitchFamily="34" charset="0"/>
                <a:cs typeface="Arial" panose="020B0604020202020204" pitchFamily="34" charset="0"/>
              </a:rPr>
              <a:t>kiing	6. </a:t>
            </a:r>
            <a:r>
              <a:rPr lang="en-GB" sz="1000" dirty="0" err="1" smtClean="0">
                <a:solidFill>
                  <a:prstClr val="black"/>
                </a:solidFill>
                <a:latin typeface="Arial" panose="020B0604020202020204" pitchFamily="34" charset="0"/>
                <a:cs typeface="Arial" panose="020B0604020202020204" pitchFamily="34" charset="0"/>
              </a:rPr>
              <a:t>futbol</a:t>
            </a:r>
            <a:endParaRPr lang="en-GB" sz="1000" dirty="0" smtClean="0">
              <a:solidFill>
                <a:prstClr val="black"/>
              </a:solidFill>
              <a:latin typeface="Arial" panose="020B0604020202020204" pitchFamily="34" charset="0"/>
              <a:cs typeface="Arial" panose="020B0604020202020204" pitchFamily="34" charset="0"/>
            </a:endParaRPr>
          </a:p>
          <a:p>
            <a:r>
              <a:rPr lang="en-GB" sz="1000" dirty="0" smtClean="0">
                <a:solidFill>
                  <a:prstClr val="black"/>
                </a:solidFill>
                <a:latin typeface="Arial" panose="020B0604020202020204" pitchFamily="34" charset="0"/>
                <a:cs typeface="Arial" panose="020B0604020202020204" pitchFamily="34" charset="0"/>
              </a:rPr>
              <a:t>7. </a:t>
            </a:r>
            <a:r>
              <a:rPr lang="en-GB" sz="1000" dirty="0">
                <a:solidFill>
                  <a:prstClr val="black"/>
                </a:solidFill>
                <a:latin typeface="Arial" panose="020B0604020202020204" pitchFamily="34" charset="0"/>
                <a:cs typeface="Arial" panose="020B0604020202020204" pitchFamily="34" charset="0"/>
              </a:rPr>
              <a:t>b</a:t>
            </a:r>
            <a:r>
              <a:rPr lang="en-GB" sz="1000" dirty="0" smtClean="0">
                <a:solidFill>
                  <a:prstClr val="black"/>
                </a:solidFill>
                <a:latin typeface="Arial" panose="020B0604020202020204" pitchFamily="34" charset="0"/>
                <a:cs typeface="Arial" panose="020B0604020202020204" pitchFamily="34" charset="0"/>
              </a:rPr>
              <a:t>adminton	8. </a:t>
            </a:r>
            <a:r>
              <a:rPr lang="en-GB" sz="1000" dirty="0" err="1" smtClean="0">
                <a:solidFill>
                  <a:prstClr val="black"/>
                </a:solidFill>
                <a:latin typeface="Arial" panose="020B0604020202020204" pitchFamily="34" charset="0"/>
                <a:cs typeface="Arial" panose="020B0604020202020204" pitchFamily="34" charset="0"/>
              </a:rPr>
              <a:t>natacion</a:t>
            </a:r>
            <a:endParaRPr lang="en-GB" sz="1000" dirty="0" smtClean="0">
              <a:solidFill>
                <a:prstClr val="black"/>
              </a:solidFill>
              <a:latin typeface="Arial" panose="020B0604020202020204" pitchFamily="34" charset="0"/>
              <a:cs typeface="Arial" panose="020B0604020202020204" pitchFamily="34" charset="0"/>
            </a:endParaRPr>
          </a:p>
        </p:txBody>
      </p:sp>
      <p:sp>
        <p:nvSpPr>
          <p:cNvPr id="8" name="Rectangle 7"/>
          <p:cNvSpPr/>
          <p:nvPr/>
        </p:nvSpPr>
        <p:spPr>
          <a:xfrm>
            <a:off x="95836" y="1444894"/>
            <a:ext cx="3153624" cy="1480941"/>
          </a:xfrm>
          <a:prstGeom prst="rect">
            <a:avLst/>
          </a:prstGeom>
          <a:solidFill>
            <a:schemeClr val="bg1"/>
          </a:solidFill>
          <a:ln>
            <a:solidFill>
              <a:schemeClr val="bg1"/>
            </a:solidFill>
          </a:ln>
        </p:spPr>
        <p:style>
          <a:lnRef idx="3">
            <a:schemeClr val="lt1"/>
          </a:lnRef>
          <a:fillRef idx="1">
            <a:schemeClr val="accent1"/>
          </a:fillRef>
          <a:effectRef idx="1">
            <a:schemeClr val="accent1"/>
          </a:effectRef>
          <a:fontRef idx="minor">
            <a:schemeClr val="lt1"/>
          </a:fontRef>
        </p:style>
        <p:txBody>
          <a:bodyPr rtlCol="0" anchor="t"/>
          <a:lstStyle/>
          <a:p>
            <a:r>
              <a:rPr lang="en-GB" sz="1000" b="1" dirty="0" smtClean="0">
                <a:solidFill>
                  <a:prstClr val="black"/>
                </a:solidFill>
                <a:latin typeface="Arial" panose="020B0604020202020204" pitchFamily="34" charset="0"/>
                <a:cs typeface="Arial" panose="020B0604020202020204" pitchFamily="34" charset="0"/>
              </a:rPr>
              <a:t>3</a:t>
            </a:r>
            <a:r>
              <a:rPr lang="en-GB" sz="1000" dirty="0" smtClean="0">
                <a:solidFill>
                  <a:prstClr val="black"/>
                </a:solidFill>
                <a:latin typeface="Arial" panose="020B0604020202020204" pitchFamily="34" charset="0"/>
                <a:cs typeface="Arial" panose="020B0604020202020204" pitchFamily="34" charset="0"/>
              </a:rPr>
              <a:t> Translate into Spanish.  Use the correct determiner (in these sentences, it is the word for ‘the’, even though we don’t use it in English).</a:t>
            </a:r>
            <a:br>
              <a:rPr lang="en-GB" sz="1000" dirty="0" smtClean="0">
                <a:solidFill>
                  <a:prstClr val="black"/>
                </a:solidFill>
                <a:latin typeface="Arial" panose="020B0604020202020204" pitchFamily="34" charset="0"/>
                <a:cs typeface="Arial" panose="020B0604020202020204" pitchFamily="34" charset="0"/>
              </a:rPr>
            </a:br>
            <a:r>
              <a:rPr lang="en-GB" sz="1000" dirty="0" smtClean="0">
                <a:solidFill>
                  <a:prstClr val="black"/>
                </a:solidFill>
                <a:latin typeface="Arial" panose="020B0604020202020204" pitchFamily="34" charset="0"/>
                <a:cs typeface="Arial" panose="020B0604020202020204" pitchFamily="34" charset="0"/>
              </a:rPr>
              <a:t>1.  I watch TV</a:t>
            </a:r>
            <a:br>
              <a:rPr lang="en-GB" sz="1000" dirty="0" smtClean="0">
                <a:solidFill>
                  <a:prstClr val="black"/>
                </a:solidFill>
                <a:latin typeface="Arial" panose="020B0604020202020204" pitchFamily="34" charset="0"/>
                <a:cs typeface="Arial" panose="020B0604020202020204" pitchFamily="34" charset="0"/>
              </a:rPr>
            </a:br>
            <a:r>
              <a:rPr lang="en-GB" sz="1000" dirty="0" smtClean="0">
                <a:solidFill>
                  <a:prstClr val="black"/>
                </a:solidFill>
                <a:latin typeface="Arial" panose="020B0604020202020204" pitchFamily="34" charset="0"/>
                <a:cs typeface="Arial" panose="020B0604020202020204" pitchFamily="34" charset="0"/>
              </a:rPr>
              <a:t>2.  I play football.</a:t>
            </a:r>
            <a:br>
              <a:rPr lang="en-GB" sz="1000" dirty="0" smtClean="0">
                <a:solidFill>
                  <a:prstClr val="black"/>
                </a:solidFill>
                <a:latin typeface="Arial" panose="020B0604020202020204" pitchFamily="34" charset="0"/>
                <a:cs typeface="Arial" panose="020B0604020202020204" pitchFamily="34" charset="0"/>
              </a:rPr>
            </a:br>
            <a:r>
              <a:rPr lang="en-GB" sz="1000" dirty="0" smtClean="0">
                <a:solidFill>
                  <a:prstClr val="black"/>
                </a:solidFill>
                <a:latin typeface="Arial" panose="020B0604020202020204" pitchFamily="34" charset="0"/>
                <a:cs typeface="Arial" panose="020B0604020202020204" pitchFamily="34" charset="0"/>
              </a:rPr>
              <a:t>3.  I love tennis.</a:t>
            </a:r>
            <a:br>
              <a:rPr lang="en-GB" sz="1000" dirty="0" smtClean="0">
                <a:solidFill>
                  <a:prstClr val="black"/>
                </a:solidFill>
                <a:latin typeface="Arial" panose="020B0604020202020204" pitchFamily="34" charset="0"/>
                <a:cs typeface="Arial" panose="020B0604020202020204" pitchFamily="34" charset="0"/>
              </a:rPr>
            </a:br>
            <a:r>
              <a:rPr lang="en-GB" sz="1000" dirty="0" smtClean="0">
                <a:solidFill>
                  <a:prstClr val="black"/>
                </a:solidFill>
                <a:latin typeface="Arial" panose="020B0604020202020204" pitchFamily="34" charset="0"/>
                <a:cs typeface="Arial" panose="020B0604020202020204" pitchFamily="34" charset="0"/>
              </a:rPr>
              <a:t>4.  I don’t like basketball.</a:t>
            </a:r>
            <a:br>
              <a:rPr lang="en-GB" sz="1000" dirty="0" smtClean="0">
                <a:solidFill>
                  <a:prstClr val="black"/>
                </a:solidFill>
                <a:latin typeface="Arial" panose="020B0604020202020204" pitchFamily="34" charset="0"/>
                <a:cs typeface="Arial" panose="020B0604020202020204" pitchFamily="34" charset="0"/>
              </a:rPr>
            </a:br>
            <a:r>
              <a:rPr lang="en-GB" sz="1000" dirty="0" smtClean="0">
                <a:solidFill>
                  <a:prstClr val="black"/>
                </a:solidFill>
                <a:latin typeface="Arial" panose="020B0604020202020204" pitchFamily="34" charset="0"/>
                <a:cs typeface="Arial" panose="020B0604020202020204" pitchFamily="34" charset="0"/>
              </a:rPr>
              <a:t>5. Swimming is boring.</a:t>
            </a:r>
          </a:p>
          <a:p>
            <a:r>
              <a:rPr lang="en-GB" sz="1000" dirty="0" smtClean="0">
                <a:solidFill>
                  <a:prstClr val="black"/>
                </a:solidFill>
                <a:latin typeface="Arial" panose="020B0604020202020204" pitchFamily="34" charset="0"/>
                <a:cs typeface="Arial" panose="020B0604020202020204" pitchFamily="34" charset="0"/>
              </a:rPr>
              <a:t>6. I play videogames.</a:t>
            </a:r>
          </a:p>
        </p:txBody>
      </p:sp>
      <p:sp>
        <p:nvSpPr>
          <p:cNvPr id="27" name="Rectangle 26"/>
          <p:cNvSpPr/>
          <p:nvPr/>
        </p:nvSpPr>
        <p:spPr>
          <a:xfrm>
            <a:off x="2571729" y="4817982"/>
            <a:ext cx="2978840" cy="1355778"/>
          </a:xfrm>
          <a:prstGeom prst="rect">
            <a:avLst/>
          </a:prstGeom>
          <a:noFill/>
          <a:ln>
            <a:solidFill>
              <a:schemeClr val="tx1"/>
            </a:solidFill>
          </a:ln>
        </p:spPr>
        <p:style>
          <a:lnRef idx="3">
            <a:schemeClr val="lt1"/>
          </a:lnRef>
          <a:fillRef idx="1">
            <a:schemeClr val="accent1"/>
          </a:fillRef>
          <a:effectRef idx="1">
            <a:schemeClr val="accent1"/>
          </a:effectRef>
          <a:fontRef idx="minor">
            <a:schemeClr val="lt1"/>
          </a:fontRef>
        </p:style>
        <p:txBody>
          <a:bodyPr rtlCol="0" anchor="t"/>
          <a:lstStyle/>
          <a:p>
            <a:r>
              <a:rPr lang="en-GB" sz="1000" b="1" dirty="0" smtClean="0">
                <a:solidFill>
                  <a:prstClr val="black"/>
                </a:solidFill>
                <a:latin typeface="Arial" panose="020B0604020202020204" pitchFamily="34" charset="0"/>
                <a:cs typeface="Arial" panose="020B0604020202020204" pitchFamily="34" charset="0"/>
              </a:rPr>
              <a:t>11</a:t>
            </a:r>
            <a:r>
              <a:rPr lang="en-GB" sz="1000" dirty="0" smtClean="0">
                <a:solidFill>
                  <a:prstClr val="black"/>
                </a:solidFill>
                <a:latin typeface="Arial" panose="020B0604020202020204" pitchFamily="34" charset="0"/>
                <a:cs typeface="Arial" panose="020B0604020202020204" pitchFamily="34" charset="0"/>
              </a:rPr>
              <a:t> Copy and complete </a:t>
            </a:r>
            <a:r>
              <a:rPr lang="en-GB" sz="1000" dirty="0">
                <a:solidFill>
                  <a:prstClr val="black"/>
                </a:solidFill>
                <a:latin typeface="Arial" panose="020B0604020202020204" pitchFamily="34" charset="0"/>
                <a:cs typeface="Arial" panose="020B0604020202020204" pitchFamily="34" charset="0"/>
              </a:rPr>
              <a:t>the whole </a:t>
            </a:r>
            <a:r>
              <a:rPr lang="en-GB" sz="1000" dirty="0" smtClean="0">
                <a:solidFill>
                  <a:prstClr val="black"/>
                </a:solidFill>
                <a:latin typeface="Arial" panose="020B0604020202020204" pitchFamily="34" charset="0"/>
                <a:cs typeface="Arial" panose="020B0604020202020204" pitchFamily="34" charset="0"/>
              </a:rPr>
              <a:t>sentence</a:t>
            </a:r>
            <a:r>
              <a:rPr lang="en-GB" sz="1000" dirty="0">
                <a:solidFill>
                  <a:prstClr val="black"/>
                </a:solidFill>
                <a:latin typeface="Arial" panose="020B0604020202020204" pitchFamily="34" charset="0"/>
                <a:cs typeface="Arial" panose="020B0604020202020204" pitchFamily="34" charset="0"/>
              </a:rPr>
              <a:t> </a:t>
            </a:r>
            <a:r>
              <a:rPr lang="en-GB" sz="1000" dirty="0" smtClean="0">
                <a:solidFill>
                  <a:prstClr val="black"/>
                </a:solidFill>
                <a:latin typeface="Arial" panose="020B0604020202020204" pitchFamily="34" charset="0"/>
                <a:cs typeface="Arial" panose="020B0604020202020204" pitchFamily="34" charset="0"/>
              </a:rPr>
              <a:t>with the correct form of “</a:t>
            </a:r>
            <a:r>
              <a:rPr lang="en-GB" sz="1000" dirty="0" err="1" smtClean="0">
                <a:solidFill>
                  <a:prstClr val="black"/>
                </a:solidFill>
                <a:latin typeface="Arial" panose="020B0604020202020204" pitchFamily="34" charset="0"/>
                <a:cs typeface="Arial" panose="020B0604020202020204" pitchFamily="34" charset="0"/>
              </a:rPr>
              <a:t>hacer</a:t>
            </a:r>
            <a:r>
              <a:rPr lang="en-GB" sz="1000" dirty="0" smtClean="0">
                <a:solidFill>
                  <a:prstClr val="black"/>
                </a:solidFill>
                <a:latin typeface="Arial" panose="020B0604020202020204" pitchFamily="34" charset="0"/>
                <a:cs typeface="Arial" panose="020B0604020202020204" pitchFamily="34" charset="0"/>
              </a:rPr>
              <a:t>”. </a:t>
            </a:r>
            <a:r>
              <a:rPr lang="en-GB" sz="1000" dirty="0">
                <a:solidFill>
                  <a:prstClr val="black"/>
                </a:solidFill>
                <a:latin typeface="Arial" panose="020B0604020202020204" pitchFamily="34" charset="0"/>
                <a:cs typeface="Arial" panose="020B0604020202020204" pitchFamily="34" charset="0"/>
              </a:rPr>
              <a:t>Use </a:t>
            </a:r>
            <a:r>
              <a:rPr lang="en-GB" sz="1000" dirty="0" smtClean="0">
                <a:solidFill>
                  <a:prstClr val="black"/>
                </a:solidFill>
                <a:latin typeface="Arial" panose="020B0604020202020204" pitchFamily="34" charset="0"/>
                <a:cs typeface="Arial" panose="020B0604020202020204" pitchFamily="34" charset="0"/>
              </a:rPr>
              <a:t>p44 </a:t>
            </a:r>
            <a:r>
              <a:rPr lang="en-GB" sz="1000" dirty="0">
                <a:solidFill>
                  <a:prstClr val="black"/>
                </a:solidFill>
                <a:latin typeface="Arial" panose="020B0604020202020204" pitchFamily="34" charset="0"/>
                <a:cs typeface="Arial" panose="020B0604020202020204" pitchFamily="34" charset="0"/>
              </a:rPr>
              <a:t>to help you. </a:t>
            </a:r>
            <a:br>
              <a:rPr lang="en-GB" sz="1000" dirty="0">
                <a:solidFill>
                  <a:prstClr val="black"/>
                </a:solidFill>
                <a:latin typeface="Arial" panose="020B0604020202020204" pitchFamily="34" charset="0"/>
                <a:cs typeface="Arial" panose="020B0604020202020204" pitchFamily="34" charset="0"/>
              </a:rPr>
            </a:br>
            <a:r>
              <a:rPr lang="en-GB" sz="1000" dirty="0" smtClean="0">
                <a:solidFill>
                  <a:prstClr val="black"/>
                </a:solidFill>
                <a:latin typeface="Arial" panose="020B0604020202020204" pitchFamily="34" charset="0"/>
                <a:cs typeface="Arial" panose="020B0604020202020204" pitchFamily="34" charset="0"/>
              </a:rPr>
              <a:t>1. </a:t>
            </a:r>
            <a:r>
              <a:rPr lang="en-GB" sz="1000" dirty="0" err="1" smtClean="0">
                <a:solidFill>
                  <a:prstClr val="black"/>
                </a:solidFill>
                <a:latin typeface="Arial" panose="020B0604020202020204" pitchFamily="34" charset="0"/>
                <a:cs typeface="Arial" panose="020B0604020202020204" pitchFamily="34" charset="0"/>
              </a:rPr>
              <a:t>los</a:t>
            </a:r>
            <a:r>
              <a:rPr lang="en-GB" sz="1000" dirty="0" smtClean="0">
                <a:solidFill>
                  <a:prstClr val="black"/>
                </a:solidFill>
                <a:latin typeface="Arial" panose="020B0604020202020204" pitchFamily="34" charset="0"/>
                <a:cs typeface="Arial" panose="020B0604020202020204" pitchFamily="34" charset="0"/>
              </a:rPr>
              <a:t> lunes ________(</a:t>
            </a:r>
            <a:r>
              <a:rPr lang="en-GB" sz="1000" dirty="0" err="1" smtClean="0">
                <a:solidFill>
                  <a:prstClr val="black"/>
                </a:solidFill>
                <a:latin typeface="Arial" panose="020B0604020202020204" pitchFamily="34" charset="0"/>
                <a:cs typeface="Arial" panose="020B0604020202020204" pitchFamily="34" charset="0"/>
              </a:rPr>
              <a:t>yo</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atletismo</a:t>
            </a:r>
            <a:r>
              <a:rPr lang="en-GB" sz="1000" dirty="0" smtClean="0">
                <a:solidFill>
                  <a:prstClr val="black"/>
                </a:solidFill>
                <a:latin typeface="Arial" panose="020B0604020202020204" pitchFamily="34" charset="0"/>
                <a:cs typeface="Arial" panose="020B0604020202020204" pitchFamily="34" charset="0"/>
              </a:rPr>
              <a:t>.	</a:t>
            </a:r>
          </a:p>
          <a:p>
            <a:r>
              <a:rPr lang="en-GB" sz="1000" dirty="0" smtClean="0">
                <a:solidFill>
                  <a:prstClr val="black"/>
                </a:solidFill>
                <a:latin typeface="Arial" panose="020B0604020202020204" pitchFamily="34" charset="0"/>
                <a:cs typeface="Arial" panose="020B0604020202020204" pitchFamily="34" charset="0"/>
              </a:rPr>
              <a:t>2. </a:t>
            </a:r>
            <a:r>
              <a:rPr lang="en-GB" sz="1000" dirty="0" err="1" smtClean="0">
                <a:solidFill>
                  <a:prstClr val="black"/>
                </a:solidFill>
                <a:latin typeface="Arial" panose="020B0604020202020204" pitchFamily="34" charset="0"/>
                <a:cs typeface="Arial" panose="020B0604020202020204" pitchFamily="34" charset="0"/>
              </a:rPr>
              <a:t>Mi</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hermano</a:t>
            </a:r>
            <a:r>
              <a:rPr lang="en-GB" sz="1000" dirty="0" smtClean="0">
                <a:solidFill>
                  <a:prstClr val="black"/>
                </a:solidFill>
                <a:latin typeface="Arial" panose="020B0604020202020204" pitchFamily="34" charset="0"/>
                <a:cs typeface="Arial" panose="020B0604020202020204" pitchFamily="34" charset="0"/>
              </a:rPr>
              <a:t> __________ </a:t>
            </a:r>
            <a:r>
              <a:rPr lang="en-GB" sz="1000" dirty="0" err="1" smtClean="0">
                <a:solidFill>
                  <a:prstClr val="black"/>
                </a:solidFill>
                <a:latin typeface="Arial" panose="020B0604020202020204" pitchFamily="34" charset="0"/>
                <a:cs typeface="Arial" panose="020B0604020202020204" pitchFamily="34" charset="0"/>
              </a:rPr>
              <a:t>patinaje</a:t>
            </a:r>
            <a:r>
              <a:rPr lang="en-GB" sz="1000" dirty="0" smtClean="0">
                <a:solidFill>
                  <a:prstClr val="black"/>
                </a:solidFill>
                <a:latin typeface="Arial" panose="020B0604020202020204" pitchFamily="34" charset="0"/>
                <a:cs typeface="Arial" panose="020B0604020202020204" pitchFamily="34" charset="0"/>
              </a:rPr>
              <a:t>.</a:t>
            </a:r>
          </a:p>
          <a:p>
            <a:r>
              <a:rPr lang="en-GB" sz="1000" dirty="0" smtClean="0">
                <a:solidFill>
                  <a:prstClr val="black"/>
                </a:solidFill>
                <a:latin typeface="Arial" panose="020B0604020202020204" pitchFamily="34" charset="0"/>
                <a:cs typeface="Arial" panose="020B0604020202020204" pitchFamily="34" charset="0"/>
              </a:rPr>
              <a:t>3. </a:t>
            </a:r>
            <a:r>
              <a:rPr lang="en-GB" sz="1000" dirty="0" err="1" smtClean="0">
                <a:solidFill>
                  <a:prstClr val="black"/>
                </a:solidFill>
                <a:latin typeface="Arial" panose="020B0604020202020204" pitchFamily="34" charset="0"/>
                <a:cs typeface="Arial" panose="020B0604020202020204" pitchFamily="34" charset="0"/>
              </a:rPr>
              <a:t>María</a:t>
            </a:r>
            <a:r>
              <a:rPr lang="en-GB" sz="1000" dirty="0" smtClean="0">
                <a:solidFill>
                  <a:prstClr val="black"/>
                </a:solidFill>
                <a:latin typeface="Arial" panose="020B0604020202020204" pitchFamily="34" charset="0"/>
                <a:cs typeface="Arial" panose="020B0604020202020204" pitchFamily="34" charset="0"/>
              </a:rPr>
              <a:t> y </a:t>
            </a:r>
            <a:r>
              <a:rPr lang="en-GB" sz="1000" dirty="0" err="1" smtClean="0">
                <a:solidFill>
                  <a:prstClr val="black"/>
                </a:solidFill>
                <a:latin typeface="Arial" panose="020B0604020202020204" pitchFamily="34" charset="0"/>
                <a:cs typeface="Arial" panose="020B0604020202020204" pitchFamily="34" charset="0"/>
              </a:rPr>
              <a:t>yo</a:t>
            </a:r>
            <a:r>
              <a:rPr lang="en-GB" sz="1000" dirty="0" smtClean="0">
                <a:solidFill>
                  <a:prstClr val="black"/>
                </a:solidFill>
                <a:latin typeface="Arial" panose="020B0604020202020204" pitchFamily="34" charset="0"/>
                <a:cs typeface="Arial" panose="020B0604020202020204" pitchFamily="34" charset="0"/>
              </a:rPr>
              <a:t> ____________ </a:t>
            </a:r>
            <a:r>
              <a:rPr lang="en-GB" sz="1000" dirty="0" err="1" smtClean="0">
                <a:solidFill>
                  <a:prstClr val="black"/>
                </a:solidFill>
                <a:latin typeface="Arial" panose="020B0604020202020204" pitchFamily="34" charset="0"/>
                <a:cs typeface="Arial" panose="020B0604020202020204" pitchFamily="34" charset="0"/>
              </a:rPr>
              <a:t>ginmasia</a:t>
            </a:r>
            <a:r>
              <a:rPr lang="en-GB" sz="1000" dirty="0" smtClean="0">
                <a:solidFill>
                  <a:prstClr val="black"/>
                </a:solidFill>
                <a:latin typeface="Arial" panose="020B0604020202020204" pitchFamily="34" charset="0"/>
                <a:cs typeface="Arial" panose="020B0604020202020204" pitchFamily="34" charset="0"/>
              </a:rPr>
              <a:t>.	</a:t>
            </a:r>
          </a:p>
          <a:p>
            <a:r>
              <a:rPr lang="en-GB" sz="1000" dirty="0" smtClean="0">
                <a:solidFill>
                  <a:prstClr val="black"/>
                </a:solidFill>
                <a:latin typeface="Arial" panose="020B0604020202020204" pitchFamily="34" charset="0"/>
                <a:cs typeface="Arial" panose="020B0604020202020204" pitchFamily="34" charset="0"/>
              </a:rPr>
              <a:t>4. </a:t>
            </a:r>
            <a:r>
              <a:rPr lang="en-GB" sz="1000" dirty="0" err="1" smtClean="0">
                <a:solidFill>
                  <a:prstClr val="black"/>
                </a:solidFill>
                <a:latin typeface="Arial" panose="020B0604020202020204" pitchFamily="34" charset="0"/>
                <a:cs typeface="Arial" panose="020B0604020202020204" pitchFamily="34" charset="0"/>
              </a:rPr>
              <a:t>Mis</a:t>
            </a:r>
            <a:r>
              <a:rPr lang="en-GB" sz="1000" dirty="0" smtClean="0">
                <a:solidFill>
                  <a:prstClr val="black"/>
                </a:solidFill>
                <a:latin typeface="Arial" panose="020B0604020202020204" pitchFamily="34" charset="0"/>
                <a:cs typeface="Arial" panose="020B0604020202020204" pitchFamily="34" charset="0"/>
              </a:rPr>
              <a:t> amigos _________ </a:t>
            </a:r>
            <a:r>
              <a:rPr lang="en-GB" sz="1000" dirty="0" err="1" smtClean="0">
                <a:solidFill>
                  <a:prstClr val="black"/>
                </a:solidFill>
                <a:latin typeface="Arial" panose="020B0604020202020204" pitchFamily="34" charset="0"/>
                <a:cs typeface="Arial" panose="020B0604020202020204" pitchFamily="34" charset="0"/>
              </a:rPr>
              <a:t>equitación</a:t>
            </a:r>
            <a:r>
              <a:rPr lang="en-GB" sz="1000" dirty="0" smtClean="0">
                <a:solidFill>
                  <a:prstClr val="black"/>
                </a:solidFill>
                <a:latin typeface="Arial" panose="020B0604020202020204" pitchFamily="34" charset="0"/>
                <a:cs typeface="Arial" panose="020B0604020202020204" pitchFamily="34" charset="0"/>
              </a:rPr>
              <a:t>.</a:t>
            </a:r>
          </a:p>
          <a:p>
            <a:r>
              <a:rPr lang="en-GB" sz="1000" dirty="0" smtClean="0">
                <a:solidFill>
                  <a:prstClr val="black"/>
                </a:solidFill>
                <a:latin typeface="Arial" panose="020B0604020202020204" pitchFamily="34" charset="0"/>
                <a:cs typeface="Arial" panose="020B0604020202020204" pitchFamily="34" charset="0"/>
              </a:rPr>
              <a:t>5. ¿________ (</a:t>
            </a:r>
            <a:r>
              <a:rPr lang="en-GB" sz="1000" dirty="0" err="1" smtClean="0">
                <a:solidFill>
                  <a:prstClr val="black"/>
                </a:solidFill>
                <a:latin typeface="Arial" panose="020B0604020202020204" pitchFamily="34" charset="0"/>
                <a:cs typeface="Arial" panose="020B0604020202020204" pitchFamily="34" charset="0"/>
              </a:rPr>
              <a:t>tú</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ciclismo</a:t>
            </a:r>
            <a:r>
              <a:rPr lang="en-GB" sz="1000" dirty="0" smtClean="0">
                <a:solidFill>
                  <a:prstClr val="black"/>
                </a:solidFill>
                <a:latin typeface="Arial" panose="020B0604020202020204" pitchFamily="34" charset="0"/>
                <a:cs typeface="Arial" panose="020B0604020202020204" pitchFamily="34" charset="0"/>
              </a:rPr>
              <a:t>?		</a:t>
            </a:r>
          </a:p>
          <a:p>
            <a:r>
              <a:rPr lang="en-GB" sz="1000" dirty="0" smtClean="0">
                <a:solidFill>
                  <a:prstClr val="black"/>
                </a:solidFill>
                <a:latin typeface="Arial" panose="020B0604020202020204" pitchFamily="34" charset="0"/>
                <a:cs typeface="Arial" panose="020B0604020202020204" pitchFamily="34" charset="0"/>
              </a:rPr>
              <a:t>6. ¿__________ (</a:t>
            </a:r>
            <a:r>
              <a:rPr lang="en-GB" sz="1000" dirty="0" err="1" smtClean="0">
                <a:solidFill>
                  <a:prstClr val="black"/>
                </a:solidFill>
                <a:latin typeface="Arial" panose="020B0604020202020204" pitchFamily="34" charset="0"/>
                <a:cs typeface="Arial" panose="020B0604020202020204" pitchFamily="34" charset="0"/>
              </a:rPr>
              <a:t>vosotros</a:t>
            </a:r>
            <a:r>
              <a:rPr lang="en-GB" sz="1000" dirty="0" smtClean="0">
                <a:solidFill>
                  <a:prstClr val="black"/>
                </a:solidFill>
                <a:latin typeface="Arial" panose="020B0604020202020204" pitchFamily="34" charset="0"/>
                <a:cs typeface="Arial" panose="020B0604020202020204" pitchFamily="34" charset="0"/>
              </a:rPr>
              <a:t>) vela?</a:t>
            </a:r>
          </a:p>
        </p:txBody>
      </p:sp>
      <p:sp>
        <p:nvSpPr>
          <p:cNvPr id="2" name="TextBox 1"/>
          <p:cNvSpPr txBox="1"/>
          <p:nvPr/>
        </p:nvSpPr>
        <p:spPr>
          <a:xfrm>
            <a:off x="2451668" y="6263502"/>
            <a:ext cx="3762568" cy="261610"/>
          </a:xfrm>
          <a:prstGeom prst="rect">
            <a:avLst/>
          </a:prstGeom>
          <a:noFill/>
        </p:spPr>
        <p:txBody>
          <a:bodyPr wrap="none" rtlCol="0">
            <a:spAutoFit/>
          </a:bodyPr>
          <a:lstStyle/>
          <a:p>
            <a:r>
              <a:rPr lang="en-GB" sz="1100" b="1" dirty="0" smtClean="0">
                <a:solidFill>
                  <a:prstClr val="black"/>
                </a:solidFill>
                <a:latin typeface="Arial" panose="020B0604020202020204" pitchFamily="34" charset="0"/>
                <a:cs typeface="Arial" panose="020B0604020202020204" pitchFamily="34" charset="0"/>
              </a:rPr>
              <a:t>12</a:t>
            </a:r>
            <a:r>
              <a:rPr lang="en-GB" sz="1100" dirty="0" smtClean="0">
                <a:solidFill>
                  <a:prstClr val="black"/>
                </a:solidFill>
                <a:latin typeface="Arial" panose="020B0604020202020204" pitchFamily="34" charset="0"/>
                <a:cs typeface="Arial" panose="020B0604020202020204" pitchFamily="34" charset="0"/>
              </a:rPr>
              <a:t> Write out the whole verb form for “</a:t>
            </a:r>
            <a:r>
              <a:rPr lang="en-GB" sz="1100" dirty="0" err="1" smtClean="0">
                <a:solidFill>
                  <a:prstClr val="black"/>
                </a:solidFill>
                <a:latin typeface="Arial" panose="020B0604020202020204" pitchFamily="34" charset="0"/>
                <a:cs typeface="Arial" panose="020B0604020202020204" pitchFamily="34" charset="0"/>
              </a:rPr>
              <a:t>jugar</a:t>
            </a:r>
            <a:r>
              <a:rPr lang="en-GB" sz="1100" dirty="0" smtClean="0">
                <a:solidFill>
                  <a:prstClr val="black"/>
                </a:solidFill>
                <a:latin typeface="Arial" panose="020B0604020202020204" pitchFamily="34" charset="0"/>
                <a:cs typeface="Arial" panose="020B0604020202020204" pitchFamily="34" charset="0"/>
              </a:rPr>
              <a:t>” (p46) 3 times.</a:t>
            </a:r>
            <a:endParaRPr lang="en-GB" sz="1100" dirty="0">
              <a:solidFill>
                <a:prstClr val="black"/>
              </a:solidFill>
              <a:latin typeface="Arial" panose="020B0604020202020204" pitchFamily="34" charset="0"/>
              <a:cs typeface="Arial" panose="020B0604020202020204" pitchFamily="34" charset="0"/>
            </a:endParaRPr>
          </a:p>
        </p:txBody>
      </p:sp>
      <p:sp>
        <p:nvSpPr>
          <p:cNvPr id="19" name="Rectangle 18"/>
          <p:cNvSpPr/>
          <p:nvPr/>
        </p:nvSpPr>
        <p:spPr>
          <a:xfrm>
            <a:off x="2571729" y="1904420"/>
            <a:ext cx="3588439" cy="1360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b="1" dirty="0" smtClean="0">
                <a:solidFill>
                  <a:prstClr val="black"/>
                </a:solidFill>
                <a:latin typeface="Arial" panose="020B0604020202020204" pitchFamily="34" charset="0"/>
                <a:cs typeface="Arial" panose="020B0604020202020204" pitchFamily="34" charset="0"/>
              </a:rPr>
              <a:t>4 </a:t>
            </a:r>
            <a:r>
              <a:rPr lang="en-GB" sz="1000" dirty="0" smtClean="0">
                <a:solidFill>
                  <a:prstClr val="black"/>
                </a:solidFill>
                <a:latin typeface="Arial" panose="020B0604020202020204" pitchFamily="34" charset="0"/>
                <a:cs typeface="Arial" panose="020B0604020202020204" pitchFamily="34" charset="0"/>
              </a:rPr>
              <a:t> Spot the mistake in each sentence and rewrite the correct version in your book. Use p.42-44 to help you.</a:t>
            </a:r>
          </a:p>
          <a:p>
            <a:r>
              <a:rPr lang="en-GB" sz="1000" dirty="0" smtClean="0">
                <a:solidFill>
                  <a:prstClr val="black"/>
                </a:solidFill>
                <a:latin typeface="Arial" panose="020B0604020202020204" pitchFamily="34" charset="0"/>
                <a:cs typeface="Arial" panose="020B0604020202020204" pitchFamily="34" charset="0"/>
              </a:rPr>
              <a:t>1.  </a:t>
            </a:r>
            <a:r>
              <a:rPr lang="en-GB" sz="1000" dirty="0" err="1" smtClean="0">
                <a:solidFill>
                  <a:prstClr val="black"/>
                </a:solidFill>
                <a:latin typeface="Arial" panose="020B0604020202020204" pitchFamily="34" charset="0"/>
                <a:cs typeface="Arial" panose="020B0604020202020204" pitchFamily="34" charset="0"/>
              </a:rPr>
              <a:t>En</a:t>
            </a:r>
            <a:r>
              <a:rPr lang="en-GB" sz="1000" dirty="0" smtClean="0">
                <a:solidFill>
                  <a:prstClr val="black"/>
                </a:solidFill>
                <a:latin typeface="Arial" panose="020B0604020202020204" pitchFamily="34" charset="0"/>
                <a:cs typeface="Arial" panose="020B0604020202020204" pitchFamily="34" charset="0"/>
              </a:rPr>
              <a:t> mi </a:t>
            </a:r>
            <a:r>
              <a:rPr lang="en-GB" sz="1000" dirty="0" err="1" smtClean="0">
                <a:solidFill>
                  <a:prstClr val="black"/>
                </a:solidFill>
                <a:latin typeface="Arial" panose="020B0604020202020204" pitchFamily="34" charset="0"/>
                <a:cs typeface="Arial" panose="020B0604020202020204" pitchFamily="34" charset="0"/>
              </a:rPr>
              <a:t>tiempo</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libre</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yo</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haces</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atletismo</a:t>
            </a:r>
            <a:r>
              <a:rPr lang="en-GB" sz="1000" dirty="0" smtClean="0">
                <a:solidFill>
                  <a:prstClr val="black"/>
                </a:solidFill>
                <a:latin typeface="Arial" panose="020B0604020202020204" pitchFamily="34" charset="0"/>
                <a:cs typeface="Arial" panose="020B0604020202020204" pitchFamily="34" charset="0"/>
              </a:rPr>
              <a:t>.</a:t>
            </a:r>
          </a:p>
          <a:p>
            <a:r>
              <a:rPr lang="en-GB" sz="1000" dirty="0" smtClean="0">
                <a:solidFill>
                  <a:prstClr val="black"/>
                </a:solidFill>
                <a:latin typeface="Arial" panose="020B0604020202020204" pitchFamily="34" charset="0"/>
                <a:cs typeface="Arial" panose="020B0604020202020204" pitchFamily="34" charset="0"/>
              </a:rPr>
              <a:t>2.  </a:t>
            </a:r>
            <a:r>
              <a:rPr lang="en-GB" sz="1000" dirty="0" err="1" smtClean="0">
                <a:solidFill>
                  <a:prstClr val="black"/>
                </a:solidFill>
                <a:latin typeface="Arial" panose="020B0604020202020204" pitchFamily="34" charset="0"/>
                <a:cs typeface="Arial" panose="020B0604020202020204" pitchFamily="34" charset="0"/>
              </a:rPr>
              <a:t>Él</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juego</a:t>
            </a:r>
            <a:r>
              <a:rPr lang="en-GB" sz="1000" dirty="0" smtClean="0">
                <a:solidFill>
                  <a:prstClr val="black"/>
                </a:solidFill>
                <a:latin typeface="Arial" panose="020B0604020202020204" pitchFamily="34" charset="0"/>
                <a:cs typeface="Arial" panose="020B0604020202020204" pitchFamily="34" charset="0"/>
              </a:rPr>
              <a:t> al </a:t>
            </a:r>
            <a:r>
              <a:rPr lang="en-GB" sz="1000" dirty="0" err="1" smtClean="0">
                <a:solidFill>
                  <a:prstClr val="black"/>
                </a:solidFill>
                <a:latin typeface="Arial" panose="020B0604020202020204" pitchFamily="34" charset="0"/>
                <a:cs typeface="Arial" panose="020B0604020202020204" pitchFamily="34" charset="0"/>
              </a:rPr>
              <a:t>fútbol</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todos</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los</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días</a:t>
            </a:r>
            <a:r>
              <a:rPr lang="en-GB" sz="1000" dirty="0" smtClean="0">
                <a:solidFill>
                  <a:prstClr val="black"/>
                </a:solidFill>
                <a:latin typeface="Arial" panose="020B0604020202020204" pitchFamily="34" charset="0"/>
                <a:cs typeface="Arial" panose="020B0604020202020204" pitchFamily="34" charset="0"/>
              </a:rPr>
              <a:t>. </a:t>
            </a:r>
            <a:endParaRPr lang="en-GB" sz="1000" dirty="0">
              <a:solidFill>
                <a:prstClr val="black"/>
              </a:solidFill>
              <a:latin typeface="Arial" panose="020B0604020202020204" pitchFamily="34" charset="0"/>
              <a:cs typeface="Arial" panose="020B0604020202020204" pitchFamily="34" charset="0"/>
            </a:endParaRPr>
          </a:p>
          <a:p>
            <a:r>
              <a:rPr lang="en-GB" sz="1000" dirty="0" smtClean="0">
                <a:solidFill>
                  <a:prstClr val="black"/>
                </a:solidFill>
                <a:latin typeface="Arial" panose="020B0604020202020204" pitchFamily="34" charset="0"/>
                <a:cs typeface="Arial" panose="020B0604020202020204" pitchFamily="34" charset="0"/>
              </a:rPr>
              <a:t>3.  </a:t>
            </a:r>
            <a:r>
              <a:rPr lang="en-GB" sz="1000" dirty="0" err="1" smtClean="0">
                <a:solidFill>
                  <a:prstClr val="black"/>
                </a:solidFill>
                <a:latin typeface="Arial" panose="020B0604020202020204" pitchFamily="34" charset="0"/>
                <a:cs typeface="Arial" panose="020B0604020202020204" pitchFamily="34" charset="0"/>
              </a:rPr>
              <a:t>Mis</a:t>
            </a:r>
            <a:r>
              <a:rPr lang="en-GB" sz="1000" dirty="0" smtClean="0">
                <a:solidFill>
                  <a:prstClr val="black"/>
                </a:solidFill>
                <a:latin typeface="Arial" panose="020B0604020202020204" pitchFamily="34" charset="0"/>
                <a:cs typeface="Arial" panose="020B0604020202020204" pitchFamily="34" charset="0"/>
              </a:rPr>
              <a:t> amigos y </a:t>
            </a:r>
            <a:r>
              <a:rPr lang="en-GB" sz="1000" dirty="0" err="1" smtClean="0">
                <a:solidFill>
                  <a:prstClr val="black"/>
                </a:solidFill>
                <a:latin typeface="Arial" panose="020B0604020202020204" pitchFamily="34" charset="0"/>
                <a:cs typeface="Arial" panose="020B0604020202020204" pitchFamily="34" charset="0"/>
              </a:rPr>
              <a:t>yo</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toco</a:t>
            </a:r>
            <a:r>
              <a:rPr lang="en-GB" sz="1000" dirty="0" smtClean="0">
                <a:solidFill>
                  <a:prstClr val="black"/>
                </a:solidFill>
                <a:latin typeface="Arial" panose="020B0604020202020204" pitchFamily="34" charset="0"/>
                <a:cs typeface="Arial" panose="020B0604020202020204" pitchFamily="34" charset="0"/>
              </a:rPr>
              <a:t> la </a:t>
            </a:r>
            <a:r>
              <a:rPr lang="en-GB" sz="1000" dirty="0" err="1" smtClean="0">
                <a:solidFill>
                  <a:prstClr val="black"/>
                </a:solidFill>
                <a:latin typeface="Arial" panose="020B0604020202020204" pitchFamily="34" charset="0"/>
                <a:cs typeface="Arial" panose="020B0604020202020204" pitchFamily="34" charset="0"/>
              </a:rPr>
              <a:t>guitarra</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en</a:t>
            </a:r>
            <a:r>
              <a:rPr lang="en-GB" sz="1000" dirty="0" smtClean="0">
                <a:solidFill>
                  <a:prstClr val="black"/>
                </a:solidFill>
                <a:latin typeface="Arial" panose="020B0604020202020204" pitchFamily="34" charset="0"/>
                <a:cs typeface="Arial" panose="020B0604020202020204" pitchFamily="34" charset="0"/>
              </a:rPr>
              <a:t> un </a:t>
            </a:r>
            <a:r>
              <a:rPr lang="en-GB" sz="1000" dirty="0" err="1" smtClean="0">
                <a:solidFill>
                  <a:prstClr val="black"/>
                </a:solidFill>
                <a:latin typeface="Arial" panose="020B0604020202020204" pitchFamily="34" charset="0"/>
                <a:cs typeface="Arial" panose="020B0604020202020204" pitchFamily="34" charset="0"/>
              </a:rPr>
              <a:t>grupo</a:t>
            </a:r>
            <a:r>
              <a:rPr lang="en-GB" sz="1000" dirty="0" smtClean="0">
                <a:solidFill>
                  <a:prstClr val="black"/>
                </a:solidFill>
                <a:latin typeface="Arial" panose="020B0604020202020204" pitchFamily="34" charset="0"/>
                <a:cs typeface="Arial" panose="020B0604020202020204" pitchFamily="34" charset="0"/>
              </a:rPr>
              <a:t>. </a:t>
            </a:r>
          </a:p>
          <a:p>
            <a:r>
              <a:rPr lang="en-GB" sz="1000" dirty="0" smtClean="0">
                <a:solidFill>
                  <a:prstClr val="black"/>
                </a:solidFill>
                <a:latin typeface="Arial" panose="020B0604020202020204" pitchFamily="34" charset="0"/>
                <a:cs typeface="Arial" panose="020B0604020202020204" pitchFamily="34" charset="0"/>
              </a:rPr>
              <a:t>4.  </a:t>
            </a:r>
            <a:r>
              <a:rPr lang="en-GB" sz="1000" dirty="0" err="1" smtClean="0">
                <a:solidFill>
                  <a:prstClr val="black"/>
                </a:solidFill>
                <a:latin typeface="Arial" panose="020B0604020202020204" pitchFamily="34" charset="0"/>
                <a:cs typeface="Arial" panose="020B0604020202020204" pitchFamily="34" charset="0"/>
              </a:rPr>
              <a:t>Mis</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hermanos</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nunca</a:t>
            </a:r>
            <a:r>
              <a:rPr lang="en-GB" sz="1000" dirty="0" smtClean="0">
                <a:solidFill>
                  <a:prstClr val="black"/>
                </a:solidFill>
                <a:latin typeface="Arial" panose="020B0604020202020204" pitchFamily="34" charset="0"/>
                <a:cs typeface="Arial" panose="020B0604020202020204" pitchFamily="34" charset="0"/>
              </a:rPr>
              <a:t> lees.</a:t>
            </a:r>
            <a:br>
              <a:rPr lang="en-GB" sz="1000" dirty="0" smtClean="0">
                <a:solidFill>
                  <a:prstClr val="black"/>
                </a:solidFill>
                <a:latin typeface="Arial" panose="020B0604020202020204" pitchFamily="34" charset="0"/>
                <a:cs typeface="Arial" panose="020B0604020202020204" pitchFamily="34" charset="0"/>
              </a:rPr>
            </a:br>
            <a:r>
              <a:rPr lang="en-GB" sz="1000" dirty="0" smtClean="0">
                <a:solidFill>
                  <a:prstClr val="black"/>
                </a:solidFill>
                <a:latin typeface="Arial" panose="020B0604020202020204" pitchFamily="34" charset="0"/>
                <a:cs typeface="Arial" panose="020B0604020202020204" pitchFamily="34" charset="0"/>
              </a:rPr>
              <a:t>5.  Me </a:t>
            </a:r>
            <a:r>
              <a:rPr lang="en-GB" sz="1000" dirty="0" err="1" smtClean="0">
                <a:solidFill>
                  <a:prstClr val="black"/>
                </a:solidFill>
                <a:latin typeface="Arial" panose="020B0604020202020204" pitchFamily="34" charset="0"/>
                <a:cs typeface="Arial" panose="020B0604020202020204" pitchFamily="34" charset="0"/>
              </a:rPr>
              <a:t>gustan</a:t>
            </a:r>
            <a:r>
              <a:rPr lang="en-GB" sz="1000" dirty="0" smtClean="0">
                <a:solidFill>
                  <a:prstClr val="black"/>
                </a:solidFill>
                <a:latin typeface="Arial" panose="020B0604020202020204" pitchFamily="34" charset="0"/>
                <a:cs typeface="Arial" panose="020B0604020202020204" pitchFamily="34" charset="0"/>
              </a:rPr>
              <a:t> las </a:t>
            </a:r>
            <a:r>
              <a:rPr lang="en-GB" sz="1000" dirty="0" err="1" smtClean="0">
                <a:solidFill>
                  <a:prstClr val="black"/>
                </a:solidFill>
                <a:latin typeface="Arial" panose="020B0604020202020204" pitchFamily="34" charset="0"/>
                <a:cs typeface="Arial" panose="020B0604020202020204" pitchFamily="34" charset="0"/>
              </a:rPr>
              <a:t>artes</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marciales</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porque</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es</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interesantes</a:t>
            </a:r>
            <a:r>
              <a:rPr lang="en-GB" sz="1000" dirty="0" smtClean="0">
                <a:solidFill>
                  <a:prstClr val="black"/>
                </a:solidFill>
                <a:latin typeface="Arial" panose="020B0604020202020204" pitchFamily="34" charset="0"/>
                <a:cs typeface="Arial" panose="020B0604020202020204" pitchFamily="34" charset="0"/>
              </a:rPr>
              <a:t>.</a:t>
            </a:r>
          </a:p>
          <a:p>
            <a:r>
              <a:rPr lang="en-GB" sz="1000" dirty="0" smtClean="0">
                <a:solidFill>
                  <a:prstClr val="black"/>
                </a:solidFill>
                <a:latin typeface="Arial" panose="020B0604020202020204" pitchFamily="34" charset="0"/>
                <a:cs typeface="Arial" panose="020B0604020202020204" pitchFamily="34" charset="0"/>
              </a:rPr>
              <a:t>6.  Me </a:t>
            </a:r>
            <a:r>
              <a:rPr lang="en-GB" sz="1000" dirty="0" err="1" smtClean="0">
                <a:solidFill>
                  <a:prstClr val="black"/>
                </a:solidFill>
                <a:latin typeface="Arial" panose="020B0604020202020204" pitchFamily="34" charset="0"/>
                <a:cs typeface="Arial" panose="020B0604020202020204" pitchFamily="34" charset="0"/>
              </a:rPr>
              <a:t>gustan</a:t>
            </a:r>
            <a:r>
              <a:rPr lang="en-GB" sz="1000" dirty="0" smtClean="0">
                <a:solidFill>
                  <a:prstClr val="black"/>
                </a:solidFill>
                <a:latin typeface="Arial" panose="020B0604020202020204" pitchFamily="34" charset="0"/>
                <a:cs typeface="Arial" panose="020B0604020202020204" pitchFamily="34" charset="0"/>
              </a:rPr>
              <a:t> leer </a:t>
            </a:r>
            <a:r>
              <a:rPr lang="en-GB" sz="1000" dirty="0" err="1" smtClean="0">
                <a:solidFill>
                  <a:prstClr val="black"/>
                </a:solidFill>
                <a:latin typeface="Arial" panose="020B0604020202020204" pitchFamily="34" charset="0"/>
                <a:cs typeface="Arial" panose="020B0604020202020204" pitchFamily="34" charset="0"/>
              </a:rPr>
              <a:t>porque</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es</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divertdo</a:t>
            </a:r>
            <a:r>
              <a:rPr lang="en-GB" sz="1000" dirty="0" smtClean="0">
                <a:solidFill>
                  <a:prstClr val="black"/>
                </a:solidFill>
                <a:latin typeface="Arial" panose="020B0604020202020204" pitchFamily="34" charset="0"/>
                <a:cs typeface="Arial" panose="020B0604020202020204" pitchFamily="34" charset="0"/>
              </a:rPr>
              <a:t>. </a:t>
            </a:r>
          </a:p>
        </p:txBody>
      </p:sp>
      <p:sp>
        <p:nvSpPr>
          <p:cNvPr id="3" name="TextBox 2"/>
          <p:cNvSpPr txBox="1"/>
          <p:nvPr/>
        </p:nvSpPr>
        <p:spPr>
          <a:xfrm>
            <a:off x="5555425" y="5350708"/>
            <a:ext cx="3588575" cy="1107996"/>
          </a:xfrm>
          <a:prstGeom prst="rect">
            <a:avLst/>
          </a:prstGeom>
          <a:noFill/>
        </p:spPr>
        <p:txBody>
          <a:bodyPr wrap="square" rtlCol="0">
            <a:spAutoFit/>
          </a:bodyPr>
          <a:lstStyle/>
          <a:p>
            <a:r>
              <a:rPr lang="en-GB" sz="1100" b="1" dirty="0" smtClean="0">
                <a:solidFill>
                  <a:prstClr val="black"/>
                </a:solidFill>
                <a:latin typeface="Arial" panose="020B0604020202020204" pitchFamily="34" charset="0"/>
                <a:cs typeface="Arial" panose="020B0604020202020204" pitchFamily="34" charset="0"/>
              </a:rPr>
              <a:t>13 </a:t>
            </a:r>
            <a:r>
              <a:rPr lang="en-GB" sz="1100" dirty="0" smtClean="0">
                <a:solidFill>
                  <a:prstClr val="black"/>
                </a:solidFill>
                <a:latin typeface="Arial" panose="020B0604020202020204" pitchFamily="34" charset="0"/>
                <a:cs typeface="Arial" panose="020B0604020202020204" pitchFamily="34" charset="0"/>
              </a:rPr>
              <a:t>Copy and complete the sentences, using the either “</a:t>
            </a:r>
            <a:r>
              <a:rPr lang="en-GB" sz="1100" dirty="0" err="1" smtClean="0">
                <a:solidFill>
                  <a:prstClr val="black"/>
                </a:solidFill>
                <a:latin typeface="Arial" panose="020B0604020202020204" pitchFamily="34" charset="0"/>
                <a:cs typeface="Arial" panose="020B0604020202020204" pitchFamily="34" charset="0"/>
              </a:rPr>
              <a:t>hacer</a:t>
            </a:r>
            <a:r>
              <a:rPr lang="en-GB" sz="1100" dirty="0" smtClean="0">
                <a:solidFill>
                  <a:prstClr val="black"/>
                </a:solidFill>
                <a:latin typeface="Arial" panose="020B0604020202020204" pitchFamily="34" charset="0"/>
                <a:cs typeface="Arial" panose="020B0604020202020204" pitchFamily="34" charset="0"/>
              </a:rPr>
              <a:t>” or “</a:t>
            </a:r>
            <a:r>
              <a:rPr lang="en-GB" sz="1100" dirty="0" err="1" smtClean="0">
                <a:solidFill>
                  <a:prstClr val="black"/>
                </a:solidFill>
                <a:latin typeface="Arial" panose="020B0604020202020204" pitchFamily="34" charset="0"/>
                <a:cs typeface="Arial" panose="020B0604020202020204" pitchFamily="34" charset="0"/>
              </a:rPr>
              <a:t>jugar</a:t>
            </a:r>
            <a:r>
              <a:rPr lang="en-GB" sz="1100" dirty="0" smtClean="0">
                <a:solidFill>
                  <a:prstClr val="black"/>
                </a:solidFill>
                <a:latin typeface="Arial" panose="020B0604020202020204" pitchFamily="34" charset="0"/>
                <a:cs typeface="Arial" panose="020B0604020202020204" pitchFamily="34" charset="0"/>
              </a:rPr>
              <a:t>”. Translate them into English.</a:t>
            </a:r>
          </a:p>
          <a:p>
            <a:r>
              <a:rPr lang="en-GB" sz="1100" dirty="0" smtClean="0">
                <a:solidFill>
                  <a:prstClr val="black"/>
                </a:solidFill>
                <a:latin typeface="Arial" panose="020B0604020202020204" pitchFamily="34" charset="0"/>
                <a:cs typeface="Arial" panose="020B0604020202020204" pitchFamily="34" charset="0"/>
              </a:rPr>
              <a:t>1. ________ al </a:t>
            </a:r>
            <a:r>
              <a:rPr lang="en-GB" sz="1100" dirty="0" err="1" smtClean="0">
                <a:solidFill>
                  <a:prstClr val="black"/>
                </a:solidFill>
                <a:latin typeface="Arial" panose="020B0604020202020204" pitchFamily="34" charset="0"/>
                <a:cs typeface="Arial" panose="020B0604020202020204" pitchFamily="34" charset="0"/>
              </a:rPr>
              <a:t>fútbol</a:t>
            </a:r>
            <a:r>
              <a:rPr lang="en-GB" sz="1100" dirty="0" smtClean="0">
                <a:solidFill>
                  <a:prstClr val="black"/>
                </a:solidFill>
                <a:latin typeface="Arial" panose="020B0604020202020204" pitchFamily="34" charset="0"/>
                <a:cs typeface="Arial" panose="020B0604020202020204" pitchFamily="34" charset="0"/>
              </a:rPr>
              <a:t>.	2.________ </a:t>
            </a:r>
            <a:r>
              <a:rPr lang="en-GB" sz="1100" dirty="0" err="1" smtClean="0">
                <a:solidFill>
                  <a:prstClr val="black"/>
                </a:solidFill>
                <a:latin typeface="Arial" panose="020B0604020202020204" pitchFamily="34" charset="0"/>
                <a:cs typeface="Arial" panose="020B0604020202020204" pitchFamily="34" charset="0"/>
              </a:rPr>
              <a:t>gimnasia</a:t>
            </a:r>
            <a:r>
              <a:rPr lang="en-GB" sz="1100" dirty="0" smtClean="0">
                <a:solidFill>
                  <a:prstClr val="black"/>
                </a:solidFill>
                <a:latin typeface="Arial" panose="020B0604020202020204" pitchFamily="34" charset="0"/>
                <a:cs typeface="Arial" panose="020B0604020202020204" pitchFamily="34" charset="0"/>
              </a:rPr>
              <a:t>.</a:t>
            </a:r>
          </a:p>
          <a:p>
            <a:r>
              <a:rPr lang="en-GB" sz="1100" dirty="0" smtClean="0">
                <a:solidFill>
                  <a:prstClr val="black"/>
                </a:solidFill>
                <a:latin typeface="Arial" panose="020B0604020202020204" pitchFamily="34" charset="0"/>
                <a:cs typeface="Arial" panose="020B0604020202020204" pitchFamily="34" charset="0"/>
              </a:rPr>
              <a:t>3. ________ </a:t>
            </a:r>
            <a:r>
              <a:rPr lang="en-GB" sz="1100" dirty="0" err="1" smtClean="0">
                <a:solidFill>
                  <a:prstClr val="black"/>
                </a:solidFill>
                <a:latin typeface="Arial" panose="020B0604020202020204" pitchFamily="34" charset="0"/>
                <a:cs typeface="Arial" panose="020B0604020202020204" pitchFamily="34" charset="0"/>
              </a:rPr>
              <a:t>equitación</a:t>
            </a:r>
            <a:r>
              <a:rPr lang="en-GB" sz="1100" dirty="0" smtClean="0">
                <a:solidFill>
                  <a:prstClr val="black"/>
                </a:solidFill>
                <a:latin typeface="Arial" panose="020B0604020202020204" pitchFamily="34" charset="0"/>
                <a:cs typeface="Arial" panose="020B0604020202020204" pitchFamily="34" charset="0"/>
              </a:rPr>
              <a:t>.    	4. ________ al </a:t>
            </a:r>
            <a:r>
              <a:rPr lang="en-GB" sz="1100" dirty="0" err="1" smtClean="0">
                <a:solidFill>
                  <a:prstClr val="black"/>
                </a:solidFill>
                <a:latin typeface="Arial" panose="020B0604020202020204" pitchFamily="34" charset="0"/>
                <a:cs typeface="Arial" panose="020B0604020202020204" pitchFamily="34" charset="0"/>
              </a:rPr>
              <a:t>tenis</a:t>
            </a:r>
            <a:r>
              <a:rPr lang="en-GB" sz="1100" dirty="0" smtClean="0">
                <a:solidFill>
                  <a:prstClr val="black"/>
                </a:solidFill>
                <a:latin typeface="Arial" panose="020B0604020202020204" pitchFamily="34" charset="0"/>
                <a:cs typeface="Arial" panose="020B0604020202020204" pitchFamily="34" charset="0"/>
              </a:rPr>
              <a:t>.</a:t>
            </a:r>
          </a:p>
          <a:p>
            <a:r>
              <a:rPr lang="en-GB" sz="1100" dirty="0" smtClean="0">
                <a:solidFill>
                  <a:prstClr val="black"/>
                </a:solidFill>
                <a:latin typeface="Arial" panose="020B0604020202020204" pitchFamily="34" charset="0"/>
                <a:cs typeface="Arial" panose="020B0604020202020204" pitchFamily="34" charset="0"/>
              </a:rPr>
              <a:t>5. ________ al </a:t>
            </a:r>
            <a:r>
              <a:rPr lang="en-GB" sz="1100" dirty="0" err="1" smtClean="0">
                <a:solidFill>
                  <a:prstClr val="black"/>
                </a:solidFill>
                <a:latin typeface="Arial" panose="020B0604020202020204" pitchFamily="34" charset="0"/>
                <a:cs typeface="Arial" panose="020B0604020202020204" pitchFamily="34" charset="0"/>
              </a:rPr>
              <a:t>baloncesto</a:t>
            </a:r>
            <a:r>
              <a:rPr lang="en-GB" sz="1100" dirty="0" smtClean="0">
                <a:solidFill>
                  <a:prstClr val="black"/>
                </a:solidFill>
                <a:latin typeface="Arial" panose="020B0604020202020204" pitchFamily="34" charset="0"/>
                <a:cs typeface="Arial" panose="020B0604020202020204" pitchFamily="34" charset="0"/>
              </a:rPr>
              <a:t>	6.________ </a:t>
            </a:r>
            <a:r>
              <a:rPr lang="en-GB" sz="1100" dirty="0" err="1" smtClean="0">
                <a:solidFill>
                  <a:prstClr val="black"/>
                </a:solidFill>
                <a:latin typeface="Arial" panose="020B0604020202020204" pitchFamily="34" charset="0"/>
                <a:cs typeface="Arial" panose="020B0604020202020204" pitchFamily="34" charset="0"/>
              </a:rPr>
              <a:t>ciclismo</a:t>
            </a:r>
            <a:r>
              <a:rPr lang="en-GB" sz="1100" dirty="0" smtClean="0">
                <a:solidFill>
                  <a:prstClr val="black"/>
                </a:solidFill>
                <a:latin typeface="Arial" panose="020B0604020202020204" pitchFamily="34" charset="0"/>
                <a:cs typeface="Arial" panose="020B0604020202020204" pitchFamily="34" charset="0"/>
              </a:rPr>
              <a:t>. </a:t>
            </a:r>
          </a:p>
          <a:p>
            <a:endParaRPr lang="en-GB" sz="1100" dirty="0">
              <a:solidFill>
                <a:prstClr val="black"/>
              </a:solidFill>
              <a:latin typeface="Arial" panose="020B0604020202020204" pitchFamily="34" charset="0"/>
              <a:cs typeface="Arial" panose="020B0604020202020204" pitchFamily="34" charset="0"/>
            </a:endParaRPr>
          </a:p>
        </p:txBody>
      </p:sp>
      <p:sp>
        <p:nvSpPr>
          <p:cNvPr id="10" name="Rectangle 9"/>
          <p:cNvSpPr/>
          <p:nvPr/>
        </p:nvSpPr>
        <p:spPr>
          <a:xfrm>
            <a:off x="6416842" y="3135410"/>
            <a:ext cx="2633392" cy="2190569"/>
          </a:xfrm>
          <a:prstGeom prst="rect">
            <a:avLst/>
          </a:prstGeom>
          <a:solidFill>
            <a:schemeClr val="bg1"/>
          </a:solidFill>
          <a:ln>
            <a:solidFill>
              <a:schemeClr val="tx1"/>
            </a:solidFill>
          </a:ln>
        </p:spPr>
        <p:style>
          <a:lnRef idx="3">
            <a:schemeClr val="lt1"/>
          </a:lnRef>
          <a:fillRef idx="1">
            <a:schemeClr val="accent1"/>
          </a:fillRef>
          <a:effectRef idx="1">
            <a:schemeClr val="accent1"/>
          </a:effectRef>
          <a:fontRef idx="minor">
            <a:schemeClr val="lt1"/>
          </a:fontRef>
        </p:style>
        <p:txBody>
          <a:bodyPr rtlCol="0" anchor="t"/>
          <a:lstStyle/>
          <a:p>
            <a:r>
              <a:rPr lang="en-GB" sz="1000" b="1" dirty="0" smtClean="0">
                <a:solidFill>
                  <a:prstClr val="black"/>
                </a:solidFill>
                <a:latin typeface="Arial" panose="020B0604020202020204" pitchFamily="34" charset="0"/>
                <a:cs typeface="Arial" panose="020B0604020202020204" pitchFamily="34" charset="0"/>
              </a:rPr>
              <a:t>8</a:t>
            </a:r>
            <a:r>
              <a:rPr lang="en-GB" sz="1000" dirty="0" smtClean="0">
                <a:solidFill>
                  <a:prstClr val="black"/>
                </a:solidFill>
                <a:latin typeface="Arial" panose="020B0604020202020204" pitchFamily="34" charset="0"/>
                <a:cs typeface="Arial" panose="020B0604020202020204" pitchFamily="34" charset="0"/>
              </a:rPr>
              <a:t> Write the whole sentence.  Change the infinitive to the correct verb form. Use p42 to help you. </a:t>
            </a:r>
            <a:br>
              <a:rPr lang="en-GB" sz="1000" dirty="0" smtClean="0">
                <a:solidFill>
                  <a:prstClr val="black"/>
                </a:solidFill>
                <a:latin typeface="Arial" panose="020B0604020202020204" pitchFamily="34" charset="0"/>
                <a:cs typeface="Arial" panose="020B0604020202020204" pitchFamily="34" charset="0"/>
              </a:rPr>
            </a:br>
            <a:r>
              <a:rPr lang="en-GB" sz="1000" dirty="0" smtClean="0">
                <a:solidFill>
                  <a:prstClr val="black"/>
                </a:solidFill>
                <a:latin typeface="Arial" panose="020B0604020202020204" pitchFamily="34" charset="0"/>
                <a:cs typeface="Arial" panose="020B0604020202020204" pitchFamily="34" charset="0"/>
              </a:rPr>
              <a:t>1. </a:t>
            </a:r>
            <a:r>
              <a:rPr lang="en-GB" sz="1000" dirty="0" err="1" smtClean="0">
                <a:solidFill>
                  <a:prstClr val="black"/>
                </a:solidFill>
                <a:latin typeface="Arial" panose="020B0604020202020204" pitchFamily="34" charset="0"/>
                <a:cs typeface="Arial" panose="020B0604020202020204" pitchFamily="34" charset="0"/>
              </a:rPr>
              <a:t>Mis</a:t>
            </a:r>
            <a:r>
              <a:rPr lang="en-GB" sz="1000" dirty="0" smtClean="0">
                <a:solidFill>
                  <a:prstClr val="black"/>
                </a:solidFill>
                <a:latin typeface="Arial" panose="020B0604020202020204" pitchFamily="34" charset="0"/>
                <a:cs typeface="Arial" panose="020B0604020202020204" pitchFamily="34" charset="0"/>
              </a:rPr>
              <a:t> amigos ______________ (</a:t>
            </a:r>
            <a:r>
              <a:rPr lang="en-GB" sz="1000" dirty="0" err="1" smtClean="0">
                <a:solidFill>
                  <a:prstClr val="black"/>
                </a:solidFill>
                <a:latin typeface="Arial" panose="020B0604020202020204" pitchFamily="34" charset="0"/>
                <a:cs typeface="Arial" panose="020B0604020202020204" pitchFamily="34" charset="0"/>
              </a:rPr>
              <a:t>jugar</a:t>
            </a:r>
            <a:r>
              <a:rPr lang="en-GB" sz="1000" dirty="0" smtClean="0">
                <a:solidFill>
                  <a:prstClr val="black"/>
                </a:solidFill>
                <a:latin typeface="Arial" panose="020B0604020202020204" pitchFamily="34" charset="0"/>
                <a:cs typeface="Arial" panose="020B0604020202020204" pitchFamily="34" charset="0"/>
              </a:rPr>
              <a:t>) al </a:t>
            </a:r>
            <a:r>
              <a:rPr lang="en-GB" sz="1000" dirty="0" err="1" smtClean="0">
                <a:solidFill>
                  <a:prstClr val="black"/>
                </a:solidFill>
                <a:latin typeface="Arial" panose="020B0604020202020204" pitchFamily="34" charset="0"/>
                <a:cs typeface="Arial" panose="020B0604020202020204" pitchFamily="34" charset="0"/>
              </a:rPr>
              <a:t>fútbol</a:t>
            </a:r>
            <a:r>
              <a:rPr lang="en-GB" sz="1000" dirty="0" smtClean="0">
                <a:solidFill>
                  <a:prstClr val="black"/>
                </a:solidFill>
                <a:latin typeface="Arial" panose="020B0604020202020204" pitchFamily="34" charset="0"/>
                <a:cs typeface="Arial" panose="020B0604020202020204" pitchFamily="34" charset="0"/>
              </a:rPr>
              <a:t>.</a:t>
            </a:r>
            <a:br>
              <a:rPr lang="en-GB" sz="1000" dirty="0" smtClean="0">
                <a:solidFill>
                  <a:prstClr val="black"/>
                </a:solidFill>
                <a:latin typeface="Arial" panose="020B0604020202020204" pitchFamily="34" charset="0"/>
                <a:cs typeface="Arial" panose="020B0604020202020204" pitchFamily="34" charset="0"/>
              </a:rPr>
            </a:br>
            <a:r>
              <a:rPr lang="en-GB" sz="1000" dirty="0" smtClean="0">
                <a:solidFill>
                  <a:prstClr val="black"/>
                </a:solidFill>
                <a:latin typeface="Arial" panose="020B0604020202020204" pitchFamily="34" charset="0"/>
                <a:cs typeface="Arial" panose="020B0604020202020204" pitchFamily="34" charset="0"/>
              </a:rPr>
              <a:t>2. </a:t>
            </a:r>
            <a:r>
              <a:rPr lang="en-GB" sz="1000" dirty="0" err="1" smtClean="0">
                <a:solidFill>
                  <a:prstClr val="black"/>
                </a:solidFill>
                <a:latin typeface="Arial" panose="020B0604020202020204" pitchFamily="34" charset="0"/>
                <a:cs typeface="Arial" panose="020B0604020202020204" pitchFamily="34" charset="0"/>
              </a:rPr>
              <a:t>Yo</a:t>
            </a:r>
            <a:r>
              <a:rPr lang="en-GB" sz="1000" dirty="0" smtClean="0">
                <a:solidFill>
                  <a:prstClr val="black"/>
                </a:solidFill>
                <a:latin typeface="Arial" panose="020B0604020202020204" pitchFamily="34" charset="0"/>
                <a:cs typeface="Arial" panose="020B0604020202020204" pitchFamily="34" charset="0"/>
              </a:rPr>
              <a:t>  __________ (</a:t>
            </a:r>
            <a:r>
              <a:rPr lang="en-GB" sz="1000" dirty="0" err="1" smtClean="0">
                <a:solidFill>
                  <a:prstClr val="black"/>
                </a:solidFill>
                <a:latin typeface="Arial" panose="020B0604020202020204" pitchFamily="34" charset="0"/>
                <a:cs typeface="Arial" panose="020B0604020202020204" pitchFamily="34" charset="0"/>
              </a:rPr>
              <a:t>bailar</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todos</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los</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días</a:t>
            </a:r>
            <a:r>
              <a:rPr lang="en-GB" sz="1000" dirty="0" smtClean="0">
                <a:solidFill>
                  <a:prstClr val="black"/>
                </a:solidFill>
                <a:latin typeface="Arial" panose="020B0604020202020204" pitchFamily="34" charset="0"/>
                <a:cs typeface="Arial" panose="020B0604020202020204" pitchFamily="34" charset="0"/>
              </a:rPr>
              <a:t>.</a:t>
            </a:r>
            <a:br>
              <a:rPr lang="en-GB" sz="1000" dirty="0" smtClean="0">
                <a:solidFill>
                  <a:prstClr val="black"/>
                </a:solidFill>
                <a:latin typeface="Arial" panose="020B0604020202020204" pitchFamily="34" charset="0"/>
                <a:cs typeface="Arial" panose="020B0604020202020204" pitchFamily="34" charset="0"/>
              </a:rPr>
            </a:br>
            <a:r>
              <a:rPr lang="en-GB" sz="1000" dirty="0" smtClean="0">
                <a:solidFill>
                  <a:prstClr val="black"/>
                </a:solidFill>
                <a:latin typeface="Arial" panose="020B0604020202020204" pitchFamily="34" charset="0"/>
                <a:cs typeface="Arial" panose="020B0604020202020204" pitchFamily="34" charset="0"/>
              </a:rPr>
              <a:t>3. </a:t>
            </a:r>
            <a:r>
              <a:rPr lang="en-GB" sz="1000" dirty="0" err="1" smtClean="0">
                <a:solidFill>
                  <a:prstClr val="black"/>
                </a:solidFill>
                <a:latin typeface="Arial" panose="020B0604020202020204" pitchFamily="34" charset="0"/>
                <a:cs typeface="Arial" panose="020B0604020202020204" pitchFamily="34" charset="0"/>
              </a:rPr>
              <a:t>Mis</a:t>
            </a:r>
            <a:r>
              <a:rPr lang="en-GB" sz="1000" dirty="0" smtClean="0">
                <a:solidFill>
                  <a:prstClr val="black"/>
                </a:solidFill>
                <a:latin typeface="Arial" panose="020B0604020202020204" pitchFamily="34" charset="0"/>
                <a:cs typeface="Arial" panose="020B0604020202020204" pitchFamily="34" charset="0"/>
              </a:rPr>
              <a:t> padres </a:t>
            </a:r>
            <a:r>
              <a:rPr lang="en-GB" sz="1000" dirty="0" err="1" smtClean="0">
                <a:solidFill>
                  <a:prstClr val="black"/>
                </a:solidFill>
                <a:latin typeface="Arial" panose="020B0604020202020204" pitchFamily="34" charset="0"/>
                <a:cs typeface="Arial" panose="020B0604020202020204" pitchFamily="34" charset="0"/>
              </a:rPr>
              <a:t>nunca</a:t>
            </a:r>
            <a:r>
              <a:rPr lang="en-GB" sz="1000" dirty="0" smtClean="0">
                <a:solidFill>
                  <a:prstClr val="black"/>
                </a:solidFill>
                <a:latin typeface="Arial" panose="020B0604020202020204" pitchFamily="34" charset="0"/>
                <a:cs typeface="Arial" panose="020B0604020202020204" pitchFamily="34" charset="0"/>
              </a:rPr>
              <a:t> __________ (</a:t>
            </a:r>
            <a:r>
              <a:rPr lang="en-GB" sz="1000" dirty="0" err="1" smtClean="0">
                <a:solidFill>
                  <a:prstClr val="black"/>
                </a:solidFill>
                <a:latin typeface="Arial" panose="020B0604020202020204" pitchFamily="34" charset="0"/>
                <a:cs typeface="Arial" panose="020B0604020202020204" pitchFamily="34" charset="0"/>
              </a:rPr>
              <a:t>mandar</a:t>
            </a:r>
            <a:r>
              <a:rPr lang="en-GB" sz="1000" dirty="0" smtClean="0">
                <a:solidFill>
                  <a:prstClr val="black"/>
                </a:solidFill>
                <a:latin typeface="Arial" panose="020B0604020202020204" pitchFamily="34" charset="0"/>
                <a:cs typeface="Arial" panose="020B0604020202020204" pitchFamily="34" charset="0"/>
              </a:rPr>
              <a:t>) SMS.</a:t>
            </a:r>
            <a:br>
              <a:rPr lang="en-GB" sz="1000" dirty="0" smtClean="0">
                <a:solidFill>
                  <a:prstClr val="black"/>
                </a:solidFill>
                <a:latin typeface="Arial" panose="020B0604020202020204" pitchFamily="34" charset="0"/>
                <a:cs typeface="Arial" panose="020B0604020202020204" pitchFamily="34" charset="0"/>
              </a:rPr>
            </a:br>
            <a:r>
              <a:rPr lang="en-GB" sz="1000" dirty="0" smtClean="0">
                <a:solidFill>
                  <a:prstClr val="black"/>
                </a:solidFill>
                <a:latin typeface="Arial" panose="020B0604020202020204" pitchFamily="34" charset="0"/>
                <a:cs typeface="Arial" panose="020B0604020202020204" pitchFamily="34" charset="0"/>
              </a:rPr>
              <a:t>4. </a:t>
            </a:r>
            <a:r>
              <a:rPr lang="en-GB" sz="1000" dirty="0" err="1" smtClean="0">
                <a:solidFill>
                  <a:prstClr val="black"/>
                </a:solidFill>
                <a:latin typeface="Arial" panose="020B0604020202020204" pitchFamily="34" charset="0"/>
                <a:cs typeface="Arial" panose="020B0604020202020204" pitchFamily="34" charset="0"/>
              </a:rPr>
              <a:t>Mis</a:t>
            </a:r>
            <a:r>
              <a:rPr lang="en-GB" sz="1000" dirty="0" smtClean="0">
                <a:solidFill>
                  <a:prstClr val="black"/>
                </a:solidFill>
                <a:latin typeface="Arial" panose="020B0604020202020204" pitchFamily="34" charset="0"/>
                <a:cs typeface="Arial" panose="020B0604020202020204" pitchFamily="34" charset="0"/>
              </a:rPr>
              <a:t> amigos y </a:t>
            </a:r>
            <a:r>
              <a:rPr lang="en-GB" sz="1000" dirty="0" err="1" smtClean="0">
                <a:solidFill>
                  <a:prstClr val="black"/>
                </a:solidFill>
                <a:latin typeface="Arial" panose="020B0604020202020204" pitchFamily="34" charset="0"/>
                <a:cs typeface="Arial" panose="020B0604020202020204" pitchFamily="34" charset="0"/>
              </a:rPr>
              <a:t>yo</a:t>
            </a:r>
            <a:r>
              <a:rPr lang="en-GB" sz="1000" dirty="0" smtClean="0">
                <a:solidFill>
                  <a:prstClr val="black"/>
                </a:solidFill>
                <a:latin typeface="Arial" panose="020B0604020202020204" pitchFamily="34" charset="0"/>
                <a:cs typeface="Arial" panose="020B0604020202020204" pitchFamily="34" charset="0"/>
              </a:rPr>
              <a:t> ___________(</a:t>
            </a:r>
            <a:r>
              <a:rPr lang="en-GB" sz="1000" dirty="0" err="1" smtClean="0">
                <a:solidFill>
                  <a:prstClr val="black"/>
                </a:solidFill>
                <a:latin typeface="Arial" panose="020B0604020202020204" pitchFamily="34" charset="0"/>
                <a:cs typeface="Arial" panose="020B0604020202020204" pitchFamily="34" charset="0"/>
              </a:rPr>
              <a:t>jugar</a:t>
            </a:r>
            <a:r>
              <a:rPr lang="en-GB" sz="1000" dirty="0" smtClean="0">
                <a:solidFill>
                  <a:prstClr val="black"/>
                </a:solidFill>
                <a:latin typeface="Arial" panose="020B0604020202020204" pitchFamily="34" charset="0"/>
                <a:cs typeface="Arial" panose="020B0604020202020204" pitchFamily="34" charset="0"/>
              </a:rPr>
              <a:t>) a </a:t>
            </a:r>
            <a:r>
              <a:rPr lang="en-GB" sz="1000" dirty="0" err="1" smtClean="0">
                <a:solidFill>
                  <a:prstClr val="black"/>
                </a:solidFill>
                <a:latin typeface="Arial" panose="020B0604020202020204" pitchFamily="34" charset="0"/>
                <a:cs typeface="Arial" panose="020B0604020202020204" pitchFamily="34" charset="0"/>
              </a:rPr>
              <a:t>los</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videojuegos</a:t>
            </a:r>
            <a:r>
              <a:rPr lang="en-GB" sz="1000" dirty="0" smtClean="0">
                <a:solidFill>
                  <a:prstClr val="black"/>
                </a:solidFill>
                <a:latin typeface="Arial" panose="020B0604020202020204" pitchFamily="34" charset="0"/>
                <a:cs typeface="Arial" panose="020B0604020202020204" pitchFamily="34" charset="0"/>
              </a:rPr>
              <a:t>.</a:t>
            </a:r>
            <a:br>
              <a:rPr lang="en-GB" sz="1000" dirty="0" smtClean="0">
                <a:solidFill>
                  <a:prstClr val="black"/>
                </a:solidFill>
                <a:latin typeface="Arial" panose="020B0604020202020204" pitchFamily="34" charset="0"/>
                <a:cs typeface="Arial" panose="020B0604020202020204" pitchFamily="34" charset="0"/>
              </a:rPr>
            </a:br>
            <a:r>
              <a:rPr lang="en-GB" sz="1000" dirty="0" smtClean="0">
                <a:solidFill>
                  <a:prstClr val="black"/>
                </a:solidFill>
                <a:latin typeface="Arial" panose="020B0604020202020204" pitchFamily="34" charset="0"/>
                <a:cs typeface="Arial" panose="020B0604020202020204" pitchFamily="34" charset="0"/>
              </a:rPr>
              <a:t>5.Mi </a:t>
            </a:r>
            <a:r>
              <a:rPr lang="en-GB" sz="1000" dirty="0" err="1" smtClean="0">
                <a:solidFill>
                  <a:prstClr val="black"/>
                </a:solidFill>
                <a:latin typeface="Arial" panose="020B0604020202020204" pitchFamily="34" charset="0"/>
                <a:cs typeface="Arial" panose="020B0604020202020204" pitchFamily="34" charset="0"/>
              </a:rPr>
              <a:t>hermana</a:t>
            </a:r>
            <a:r>
              <a:rPr lang="en-GB" sz="1000" dirty="0" smtClean="0">
                <a:solidFill>
                  <a:prstClr val="black"/>
                </a:solidFill>
                <a:latin typeface="Arial" panose="020B0604020202020204" pitchFamily="34" charset="0"/>
                <a:cs typeface="Arial" panose="020B0604020202020204" pitchFamily="34" charset="0"/>
              </a:rPr>
              <a:t>  _________ (</a:t>
            </a:r>
            <a:r>
              <a:rPr lang="en-GB" sz="1000" dirty="0" err="1" smtClean="0">
                <a:solidFill>
                  <a:prstClr val="black"/>
                </a:solidFill>
                <a:latin typeface="Arial" panose="020B0604020202020204" pitchFamily="34" charset="0"/>
                <a:cs typeface="Arial" panose="020B0604020202020204" pitchFamily="34" charset="0"/>
              </a:rPr>
              <a:t>chatear</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por</a:t>
            </a:r>
            <a:r>
              <a:rPr lang="en-GB" sz="1000" dirty="0" smtClean="0">
                <a:solidFill>
                  <a:prstClr val="black"/>
                </a:solidFill>
                <a:latin typeface="Arial" panose="020B0604020202020204" pitchFamily="34" charset="0"/>
                <a:cs typeface="Arial" panose="020B0604020202020204" pitchFamily="34" charset="0"/>
              </a:rPr>
              <a:t> internet.</a:t>
            </a:r>
          </a:p>
          <a:p>
            <a:r>
              <a:rPr lang="en-GB" sz="1000" dirty="0" smtClean="0">
                <a:solidFill>
                  <a:prstClr val="black"/>
                </a:solidFill>
                <a:latin typeface="Arial" panose="020B0604020202020204" pitchFamily="34" charset="0"/>
                <a:cs typeface="Arial" panose="020B0604020202020204" pitchFamily="34" charset="0"/>
              </a:rPr>
              <a:t>6. ¿________(</a:t>
            </a:r>
            <a:r>
              <a:rPr lang="en-GB" sz="1000" dirty="0" err="1" smtClean="0">
                <a:solidFill>
                  <a:prstClr val="black"/>
                </a:solidFill>
                <a:latin typeface="Arial" panose="020B0604020202020204" pitchFamily="34" charset="0"/>
                <a:cs typeface="Arial" panose="020B0604020202020204" pitchFamily="34" charset="0"/>
              </a:rPr>
              <a:t>nagevar</a:t>
            </a:r>
            <a:r>
              <a:rPr lang="en-GB" sz="1000" dirty="0" smtClean="0">
                <a:solidFill>
                  <a:prstClr val="black"/>
                </a:solidFill>
                <a:latin typeface="Arial" panose="020B0604020202020204" pitchFamily="34" charset="0"/>
                <a:cs typeface="Arial" panose="020B0604020202020204" pitchFamily="34" charset="0"/>
              </a:rPr>
              <a:t>, </a:t>
            </a:r>
            <a:r>
              <a:rPr lang="en-GB" sz="1000" dirty="0" err="1" smtClean="0">
                <a:solidFill>
                  <a:prstClr val="black"/>
                </a:solidFill>
                <a:latin typeface="Arial" panose="020B0604020202020204" pitchFamily="34" charset="0"/>
                <a:cs typeface="Arial" panose="020B0604020202020204" pitchFamily="34" charset="0"/>
              </a:rPr>
              <a:t>tú</a:t>
            </a:r>
            <a:r>
              <a:rPr lang="en-GB" sz="1000" dirty="0" smtClean="0">
                <a:solidFill>
                  <a:prstClr val="black"/>
                </a:solidFill>
                <a:latin typeface="Arial" panose="020B0604020202020204" pitchFamily="34" charset="0"/>
                <a:cs typeface="Arial" panose="020B0604020202020204" pitchFamily="34" charset="0"/>
              </a:rPr>
              <a:t>) a menudo </a:t>
            </a:r>
            <a:r>
              <a:rPr lang="en-GB" sz="1000" dirty="0" err="1" smtClean="0">
                <a:solidFill>
                  <a:prstClr val="black"/>
                </a:solidFill>
                <a:latin typeface="Arial" panose="020B0604020202020204" pitchFamily="34" charset="0"/>
                <a:cs typeface="Arial" panose="020B0604020202020204" pitchFamily="34" charset="0"/>
              </a:rPr>
              <a:t>por</a:t>
            </a:r>
            <a:r>
              <a:rPr lang="en-GB" sz="1000" dirty="0" smtClean="0">
                <a:solidFill>
                  <a:prstClr val="black"/>
                </a:solidFill>
                <a:latin typeface="Arial" panose="020B0604020202020204" pitchFamily="34" charset="0"/>
                <a:cs typeface="Arial" panose="020B0604020202020204" pitchFamily="34" charset="0"/>
              </a:rPr>
              <a:t> internet?</a:t>
            </a:r>
          </a:p>
        </p:txBody>
      </p:sp>
      <p:sp>
        <p:nvSpPr>
          <p:cNvPr id="20" name="TextBox 19"/>
          <p:cNvSpPr txBox="1"/>
          <p:nvPr/>
        </p:nvSpPr>
        <p:spPr>
          <a:xfrm>
            <a:off x="1897871" y="6561043"/>
            <a:ext cx="6962162" cy="2616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sz="1100" b="1" dirty="0" smtClean="0">
                <a:solidFill>
                  <a:prstClr val="black"/>
                </a:solidFill>
                <a:latin typeface="Arial" panose="020B0604020202020204" pitchFamily="34" charset="0"/>
                <a:cs typeface="Arial" panose="020B0604020202020204" pitchFamily="34" charset="0"/>
              </a:rPr>
              <a:t>14</a:t>
            </a:r>
            <a:r>
              <a:rPr lang="en-GB" sz="1100" dirty="0" smtClean="0">
                <a:solidFill>
                  <a:prstClr val="black"/>
                </a:solidFill>
                <a:latin typeface="Arial" panose="020B0604020202020204" pitchFamily="34" charset="0"/>
                <a:cs typeface="Arial" panose="020B0604020202020204" pitchFamily="34" charset="0"/>
              </a:rPr>
              <a:t> Think of 3 questions you might ask someone about their free time. Write them out in Spanish and English.</a:t>
            </a:r>
            <a:endParaRPr lang="en-GB" sz="11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83344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2"/>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ectangle 6"/>
          <p:cNvSpPr/>
          <p:nvPr/>
        </p:nvSpPr>
        <p:spPr>
          <a:xfrm>
            <a:off x="261990" y="1238071"/>
            <a:ext cx="7679933" cy="584775"/>
          </a:xfrm>
          <a:prstGeom prst="rect">
            <a:avLst/>
          </a:prstGeom>
        </p:spPr>
        <p:txBody>
          <a:bodyPr wrap="square">
            <a:spAutoFit/>
          </a:bodyPr>
          <a:lstStyle/>
          <a:p>
            <a:pPr marL="514350" indent="-514350">
              <a:buAutoNum type="arabicPlain" startAt="5"/>
            </a:pPr>
            <a:r>
              <a:rPr lang="en-GB" sz="3200" b="1" dirty="0" smtClean="0">
                <a:solidFill>
                  <a:prstClr val="black">
                    <a:lumMod val="75000"/>
                    <a:lumOff val="25000"/>
                  </a:prstClr>
                </a:solidFill>
                <a:latin typeface="Rockwell" panose="02060603020205020403" pitchFamily="18" charset="0"/>
                <a:ea typeface="Times New Roman" panose="02020603050405020304" pitchFamily="18" charset="0"/>
              </a:rPr>
              <a:t>Develop variety</a:t>
            </a:r>
          </a:p>
        </p:txBody>
      </p:sp>
      <p:sp>
        <p:nvSpPr>
          <p:cNvPr id="8" name="Content Placeholder 7"/>
          <p:cNvSpPr txBox="1">
            <a:spLocks/>
          </p:cNvSpPr>
          <p:nvPr/>
        </p:nvSpPr>
        <p:spPr>
          <a:xfrm>
            <a:off x="366660" y="1822846"/>
            <a:ext cx="8733873" cy="5497863"/>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514350" indent="-514350" algn="l">
              <a:lnSpc>
                <a:spcPct val="120000"/>
              </a:lnSpc>
              <a:buFont typeface="Arial" panose="020B0604020202020204" pitchFamily="34" charset="0"/>
              <a:buChar char="•"/>
            </a:pPr>
            <a:r>
              <a:rPr lang="en-GB" sz="3200" dirty="0" smtClean="0">
                <a:solidFill>
                  <a:schemeClr val="tx1">
                    <a:lumMod val="75000"/>
                    <a:lumOff val="25000"/>
                  </a:schemeClr>
                </a:solidFill>
                <a:latin typeface="Rockwell" panose="02060603020205020403" pitchFamily="18" charset="0"/>
              </a:rPr>
              <a:t>ASL (Average Sentence Length)</a:t>
            </a:r>
          </a:p>
          <a:p>
            <a:pPr marL="514350" indent="-514350" algn="l">
              <a:lnSpc>
                <a:spcPct val="120000"/>
              </a:lnSpc>
              <a:buFont typeface="Arial" panose="020B0604020202020204" pitchFamily="34" charset="0"/>
              <a:buChar char="•"/>
            </a:pPr>
            <a:r>
              <a:rPr lang="en-GB" sz="3200" dirty="0" smtClean="0">
                <a:solidFill>
                  <a:schemeClr val="tx1">
                    <a:lumMod val="75000"/>
                    <a:lumOff val="25000"/>
                  </a:schemeClr>
                </a:solidFill>
                <a:latin typeface="Rockwell" panose="02060603020205020403" pitchFamily="18" charset="0"/>
              </a:rPr>
              <a:t>Antonyms / synonyms</a:t>
            </a:r>
          </a:p>
          <a:p>
            <a:pPr marL="514350" indent="-514350" algn="l">
              <a:lnSpc>
                <a:spcPct val="120000"/>
              </a:lnSpc>
              <a:buFont typeface="Arial" panose="020B0604020202020204" pitchFamily="34" charset="0"/>
              <a:buChar char="•"/>
            </a:pPr>
            <a:r>
              <a:rPr lang="en-GB" sz="3200" dirty="0" smtClean="0">
                <a:solidFill>
                  <a:schemeClr val="tx1">
                    <a:lumMod val="75000"/>
                    <a:lumOff val="25000"/>
                  </a:schemeClr>
                </a:solidFill>
                <a:latin typeface="Rockwell" panose="02060603020205020403" pitchFamily="18" charset="0"/>
              </a:rPr>
              <a:t>Harvesting</a:t>
            </a:r>
          </a:p>
          <a:p>
            <a:pPr marL="514350" indent="-514350" algn="l">
              <a:lnSpc>
                <a:spcPct val="120000"/>
              </a:lnSpc>
              <a:buFont typeface="Arial" panose="020B0604020202020204" pitchFamily="34" charset="0"/>
              <a:buChar char="•"/>
            </a:pPr>
            <a:r>
              <a:rPr lang="en-GB" sz="3200" dirty="0" smtClean="0">
                <a:solidFill>
                  <a:schemeClr val="tx1">
                    <a:lumMod val="75000"/>
                    <a:lumOff val="25000"/>
                  </a:schemeClr>
                </a:solidFill>
                <a:latin typeface="Rockwell" panose="02060603020205020403" pitchFamily="18" charset="0"/>
              </a:rPr>
              <a:t>Function and themes</a:t>
            </a:r>
          </a:p>
          <a:p>
            <a:pPr marL="514350" indent="-514350" algn="l">
              <a:lnSpc>
                <a:spcPct val="120000"/>
              </a:lnSpc>
              <a:buFont typeface="Arial" panose="020B0604020202020204" pitchFamily="34" charset="0"/>
              <a:buChar char="•"/>
            </a:pPr>
            <a:r>
              <a:rPr lang="en-GB" sz="3200" dirty="0" smtClean="0">
                <a:solidFill>
                  <a:schemeClr val="tx1">
                    <a:lumMod val="75000"/>
                    <a:lumOff val="25000"/>
                  </a:schemeClr>
                </a:solidFill>
                <a:latin typeface="Rockwell" panose="02060603020205020403" pitchFamily="18" charset="0"/>
              </a:rPr>
              <a:t>Modelling</a:t>
            </a:r>
          </a:p>
          <a:p>
            <a:pPr marL="514350" indent="-514350" algn="l">
              <a:lnSpc>
                <a:spcPct val="120000"/>
              </a:lnSpc>
              <a:buFont typeface="Arial" panose="020B0604020202020204" pitchFamily="34" charset="0"/>
              <a:buChar char="•"/>
            </a:pPr>
            <a:r>
              <a:rPr lang="en-GB" sz="3200" dirty="0" smtClean="0">
                <a:solidFill>
                  <a:schemeClr val="tx1">
                    <a:lumMod val="75000"/>
                    <a:lumOff val="25000"/>
                  </a:schemeClr>
                </a:solidFill>
                <a:latin typeface="Rockwell" panose="02060603020205020403" pitchFamily="18" charset="0"/>
              </a:rPr>
              <a:t>Using reading as a springboard (see Handout 1 – section 6)</a:t>
            </a:r>
          </a:p>
        </p:txBody>
      </p:sp>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49031" y="177237"/>
            <a:ext cx="1593503" cy="1129049"/>
          </a:xfrm>
          <a:prstGeom prst="rect">
            <a:avLst/>
          </a:prstGeom>
        </p:spPr>
      </p:pic>
    </p:spTree>
    <p:extLst>
      <p:ext uri="{BB962C8B-B14F-4D97-AF65-F5344CB8AC3E}">
        <p14:creationId xmlns:p14="http://schemas.microsoft.com/office/powerpoint/2010/main" val="159892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Rectangle 2"/>
          <p:cNvSpPr/>
          <p:nvPr/>
        </p:nvSpPr>
        <p:spPr>
          <a:xfrm>
            <a:off x="410127" y="1238071"/>
            <a:ext cx="8568773" cy="3647152"/>
          </a:xfrm>
          <a:prstGeom prst="rect">
            <a:avLst/>
          </a:prstGeom>
        </p:spPr>
        <p:txBody>
          <a:bodyPr wrap="square">
            <a:spAutoFit/>
          </a:bodyPr>
          <a:lstStyle/>
          <a:p>
            <a:r>
              <a:rPr lang="es-ES_tradnl" sz="2100" dirty="0">
                <a:latin typeface="Rockwell" panose="02060603020205020403" pitchFamily="18" charset="0"/>
                <a:ea typeface="Times New Roman" panose="02020603050405020304" pitchFamily="18" charset="0"/>
              </a:rPr>
              <a:t>1  Soy bastante </a:t>
            </a:r>
            <a:r>
              <a:rPr lang="es-ES_tradnl" sz="2100" b="1" dirty="0">
                <a:latin typeface="Rockwell" panose="02060603020205020403" pitchFamily="18" charset="0"/>
                <a:ea typeface="Times New Roman" panose="02020603050405020304" pitchFamily="18" charset="0"/>
              </a:rPr>
              <a:t>pesimista </a:t>
            </a:r>
            <a:r>
              <a:rPr lang="es-ES_tradnl" sz="2100" dirty="0">
                <a:latin typeface="Rockwell" panose="02060603020205020403" pitchFamily="18" charset="0"/>
                <a:ea typeface="Times New Roman" panose="02020603050405020304" pitchFamily="18" charset="0"/>
              </a:rPr>
              <a:t>pero mi hermano es siempre _______________.</a:t>
            </a:r>
            <a:br>
              <a:rPr lang="es-ES_tradnl" sz="2100" dirty="0">
                <a:latin typeface="Rockwell" panose="02060603020205020403" pitchFamily="18" charset="0"/>
                <a:ea typeface="Times New Roman" panose="02020603050405020304" pitchFamily="18" charset="0"/>
              </a:rPr>
            </a:br>
            <a:r>
              <a:rPr lang="es-ES_tradnl" sz="2100" dirty="0">
                <a:latin typeface="Rockwell" panose="02060603020205020403" pitchFamily="18" charset="0"/>
                <a:ea typeface="Times New Roman" panose="02020603050405020304" pitchFamily="18" charset="0"/>
              </a:rPr>
              <a:t>2  Mi profesora de español es _________ pero mi profe de historia es muy </a:t>
            </a:r>
            <a:r>
              <a:rPr lang="es-ES_tradnl" sz="2100" b="1" dirty="0">
                <a:latin typeface="Rockwell" panose="02060603020205020403" pitchFamily="18" charset="0"/>
                <a:ea typeface="Times New Roman" panose="02020603050405020304" pitchFamily="18" charset="0"/>
              </a:rPr>
              <a:t>serio</a:t>
            </a:r>
            <a:r>
              <a:rPr lang="es-ES_tradnl" sz="2100" dirty="0">
                <a:latin typeface="Rockwell" panose="02060603020205020403" pitchFamily="18" charset="0"/>
                <a:ea typeface="Times New Roman" panose="02020603050405020304" pitchFamily="18" charset="0"/>
              </a:rPr>
              <a:t>.</a:t>
            </a:r>
            <a:br>
              <a:rPr lang="es-ES_tradnl" sz="2100" dirty="0">
                <a:latin typeface="Rockwell" panose="02060603020205020403" pitchFamily="18" charset="0"/>
                <a:ea typeface="Times New Roman" panose="02020603050405020304" pitchFamily="18" charset="0"/>
              </a:rPr>
            </a:br>
            <a:r>
              <a:rPr lang="es-ES_tradnl" sz="2100" dirty="0">
                <a:latin typeface="Rockwell" panose="02060603020205020403" pitchFamily="18" charset="0"/>
                <a:ea typeface="Times New Roman" panose="02020603050405020304" pitchFamily="18" charset="0"/>
              </a:rPr>
              <a:t>3  Por lo general, mi mejor amigo Santi es </a:t>
            </a:r>
            <a:r>
              <a:rPr lang="es-ES_tradnl" sz="2100" b="1" dirty="0">
                <a:latin typeface="Rockwell" panose="02060603020205020403" pitchFamily="18" charset="0"/>
                <a:ea typeface="Times New Roman" panose="02020603050405020304" pitchFamily="18" charset="0"/>
              </a:rPr>
              <a:t>generoso</a:t>
            </a:r>
            <a:r>
              <a:rPr lang="es-ES_tradnl" sz="2100" dirty="0">
                <a:latin typeface="Rockwell" panose="02060603020205020403" pitchFamily="18" charset="0"/>
                <a:ea typeface="Times New Roman" panose="02020603050405020304" pitchFamily="18" charset="0"/>
              </a:rPr>
              <a:t>, aunque de vez en cuando es ________.</a:t>
            </a:r>
            <a:br>
              <a:rPr lang="es-ES_tradnl" sz="2100" dirty="0">
                <a:latin typeface="Rockwell" panose="02060603020205020403" pitchFamily="18" charset="0"/>
                <a:ea typeface="Times New Roman" panose="02020603050405020304" pitchFamily="18" charset="0"/>
              </a:rPr>
            </a:br>
            <a:r>
              <a:rPr lang="es-ES_tradnl" sz="2100" dirty="0">
                <a:latin typeface="Rockwell" panose="02060603020205020403" pitchFamily="18" charset="0"/>
                <a:ea typeface="Times New Roman" panose="02020603050405020304" pitchFamily="18" charset="0"/>
              </a:rPr>
              <a:t>4   Un buen amigo es _________; nunca es </a:t>
            </a:r>
            <a:r>
              <a:rPr lang="es-ES_tradnl" sz="2100" b="1" dirty="0">
                <a:latin typeface="Rockwell" panose="02060603020205020403" pitchFamily="18" charset="0"/>
                <a:ea typeface="Times New Roman" panose="02020603050405020304" pitchFamily="18" charset="0"/>
              </a:rPr>
              <a:t>infiel</a:t>
            </a:r>
            <a:r>
              <a:rPr lang="es-ES_tradnl" sz="2100" dirty="0">
                <a:latin typeface="Rockwell" panose="02060603020205020403" pitchFamily="18" charset="0"/>
                <a:ea typeface="Times New Roman" panose="02020603050405020304" pitchFamily="18" charset="0"/>
              </a:rPr>
              <a:t>.</a:t>
            </a:r>
            <a:br>
              <a:rPr lang="es-ES_tradnl" sz="2100" dirty="0">
                <a:latin typeface="Rockwell" panose="02060603020205020403" pitchFamily="18" charset="0"/>
                <a:ea typeface="Times New Roman" panose="02020603050405020304" pitchFamily="18" charset="0"/>
              </a:rPr>
            </a:br>
            <a:r>
              <a:rPr lang="es-ES_tradnl" sz="2100" dirty="0">
                <a:latin typeface="Rockwell" panose="02060603020205020403" pitchFamily="18" charset="0"/>
                <a:ea typeface="Times New Roman" panose="02020603050405020304" pitchFamily="18" charset="0"/>
              </a:rPr>
              <a:t>5  Mi perro es muy </a:t>
            </a:r>
            <a:r>
              <a:rPr lang="es-ES_tradnl" sz="2100" b="1" dirty="0">
                <a:latin typeface="Rockwell" panose="02060603020205020403" pitchFamily="18" charset="0"/>
                <a:ea typeface="Times New Roman" panose="02020603050405020304" pitchFamily="18" charset="0"/>
              </a:rPr>
              <a:t>travieso</a:t>
            </a:r>
            <a:r>
              <a:rPr lang="es-ES_tradnl" sz="2100" dirty="0">
                <a:latin typeface="Rockwell" panose="02060603020205020403" pitchFamily="18" charset="0"/>
                <a:ea typeface="Times New Roman" panose="02020603050405020304" pitchFamily="18" charset="0"/>
              </a:rPr>
              <a:t>, pero a veces también puede ser ________.</a:t>
            </a:r>
            <a:br>
              <a:rPr lang="es-ES_tradnl" sz="2100" dirty="0">
                <a:latin typeface="Rockwell" panose="02060603020205020403" pitchFamily="18" charset="0"/>
                <a:ea typeface="Times New Roman" panose="02020603050405020304" pitchFamily="18" charset="0"/>
              </a:rPr>
            </a:br>
            <a:r>
              <a:rPr lang="es-ES_tradnl" sz="2100" dirty="0">
                <a:latin typeface="Rockwell" panose="02060603020205020403" pitchFamily="18" charset="0"/>
                <a:ea typeface="Times New Roman" panose="02020603050405020304" pitchFamily="18" charset="0"/>
              </a:rPr>
              <a:t>6  Normalmente mi padre es ___________ pero los fines de semana es un poco </a:t>
            </a:r>
            <a:r>
              <a:rPr lang="es-ES_tradnl" sz="2100" b="1" dirty="0">
                <a:latin typeface="Rockwell" panose="02060603020205020403" pitchFamily="18" charset="0"/>
                <a:ea typeface="Times New Roman" panose="02020603050405020304" pitchFamily="18" charset="0"/>
              </a:rPr>
              <a:t>perezoso</a:t>
            </a:r>
            <a:r>
              <a:rPr lang="es-ES_tradnl" sz="2100" dirty="0">
                <a:latin typeface="Rockwell" panose="02060603020205020403" pitchFamily="18" charset="0"/>
                <a:ea typeface="Times New Roman" panose="02020603050405020304" pitchFamily="18" charset="0"/>
              </a:rPr>
              <a:t>.</a:t>
            </a:r>
            <a:endParaRPr lang="en-GB" sz="2100" dirty="0">
              <a:latin typeface="Rockwell" panose="02060603020205020403" pitchFamily="18" charset="0"/>
            </a:endParaRPr>
          </a:p>
        </p:txBody>
      </p:sp>
      <p:graphicFrame>
        <p:nvGraphicFramePr>
          <p:cNvPr id="7" name="Table 6"/>
          <p:cNvGraphicFramePr>
            <a:graphicFrameLocks noGrp="1"/>
          </p:cNvGraphicFramePr>
          <p:nvPr>
            <p:extLst/>
          </p:nvPr>
        </p:nvGraphicFramePr>
        <p:xfrm>
          <a:off x="861091" y="5034452"/>
          <a:ext cx="7383717" cy="1371600"/>
        </p:xfrm>
        <a:graphic>
          <a:graphicData uri="http://schemas.openxmlformats.org/drawingml/2006/table">
            <a:tbl>
              <a:tblPr firstRow="1" bandRow="1">
                <a:tableStyleId>{5940675A-B579-460E-94D1-54222C63F5DA}</a:tableStyleId>
              </a:tblPr>
              <a:tblGrid>
                <a:gridCol w="2461239"/>
                <a:gridCol w="2461239"/>
                <a:gridCol w="2461239"/>
              </a:tblGrid>
              <a:tr h="174245">
                <a:tc>
                  <a:txBody>
                    <a:bodyPr/>
                    <a:lstStyle/>
                    <a:p>
                      <a:pPr algn="ctr"/>
                      <a:r>
                        <a:rPr lang="es-ES_tradnl" sz="2400" dirty="0" smtClean="0">
                          <a:latin typeface="Rockwell" panose="02060603020205020403" pitchFamily="18" charset="0"/>
                          <a:ea typeface="Times New Roman" panose="02020603050405020304" pitchFamily="18" charset="0"/>
                        </a:rPr>
                        <a:t>simpático</a:t>
                      </a:r>
                      <a:endParaRPr lang="en-GB" sz="2400" dirty="0">
                        <a:latin typeface="Rockwell" panose="02060603020205020403" pitchFamily="18" charset="0"/>
                      </a:endParaRPr>
                    </a:p>
                  </a:txBody>
                  <a:tcPr anchor="ctr"/>
                </a:tc>
                <a:tc>
                  <a:txBody>
                    <a:bodyPr/>
                    <a:lstStyle/>
                    <a:p>
                      <a:pPr algn="ctr"/>
                      <a:r>
                        <a:rPr lang="es-ES_tradnl" sz="2400" dirty="0" smtClean="0">
                          <a:latin typeface="Rockwell" panose="02060603020205020403" pitchFamily="18" charset="0"/>
                          <a:ea typeface="Times New Roman" panose="02020603050405020304" pitchFamily="18" charset="0"/>
                        </a:rPr>
                        <a:t>hablador</a:t>
                      </a:r>
                      <a:endParaRPr lang="en-GB" sz="2400" dirty="0">
                        <a:latin typeface="Rockwell" panose="02060603020205020403" pitchFamily="18" charset="0"/>
                      </a:endParaRPr>
                    </a:p>
                  </a:txBody>
                  <a:tcPr anchor="ctr"/>
                </a:tc>
                <a:tc>
                  <a:txBody>
                    <a:bodyPr/>
                    <a:lstStyle/>
                    <a:p>
                      <a:pPr algn="ctr"/>
                      <a:r>
                        <a:rPr lang="es-ES_tradnl" sz="2400" dirty="0" smtClean="0">
                          <a:latin typeface="Rockwell" panose="02060603020205020403" pitchFamily="18" charset="0"/>
                          <a:ea typeface="Times New Roman" panose="02020603050405020304" pitchFamily="18" charset="0"/>
                        </a:rPr>
                        <a:t>bueno</a:t>
                      </a:r>
                      <a:endParaRPr lang="en-GB" sz="2400" dirty="0">
                        <a:latin typeface="Rockwell" panose="02060603020205020403" pitchFamily="18" charset="0"/>
                      </a:endParaRPr>
                    </a:p>
                  </a:txBody>
                  <a:tcPr anchor="ctr"/>
                </a:tc>
              </a:tr>
              <a:tr h="0">
                <a:tc>
                  <a:txBody>
                    <a:bodyPr/>
                    <a:lstStyle/>
                    <a:p>
                      <a:pPr algn="ctr"/>
                      <a:r>
                        <a:rPr lang="es-ES_tradnl" sz="2400" dirty="0" smtClean="0">
                          <a:latin typeface="Rockwell" panose="02060603020205020403" pitchFamily="18" charset="0"/>
                          <a:ea typeface="Times New Roman" panose="02020603050405020304" pitchFamily="18" charset="0"/>
                        </a:rPr>
                        <a:t>divertido</a:t>
                      </a:r>
                      <a:endParaRPr lang="en-GB" sz="2400" dirty="0">
                        <a:latin typeface="Rockwell" panose="02060603020205020403" pitchFamily="18" charset="0"/>
                      </a:endParaRPr>
                    </a:p>
                  </a:txBody>
                  <a:tcPr anchor="ctr"/>
                </a:tc>
                <a:tc>
                  <a:txBody>
                    <a:bodyPr/>
                    <a:lstStyle/>
                    <a:p>
                      <a:pPr algn="ctr"/>
                      <a:r>
                        <a:rPr lang="es-ES_tradnl" sz="2400" dirty="0" smtClean="0">
                          <a:latin typeface="Rockwell" panose="02060603020205020403" pitchFamily="18" charset="0"/>
                          <a:ea typeface="Times New Roman" panose="02020603050405020304" pitchFamily="18" charset="0"/>
                        </a:rPr>
                        <a:t>optimista</a:t>
                      </a:r>
                      <a:endParaRPr lang="en-GB" sz="2400" dirty="0">
                        <a:latin typeface="Rockwell" panose="02060603020205020403" pitchFamily="18" charset="0"/>
                      </a:endParaRPr>
                    </a:p>
                  </a:txBody>
                  <a:tcPr anchor="ctr"/>
                </a:tc>
                <a:tc>
                  <a:txBody>
                    <a:bodyPr/>
                    <a:lstStyle/>
                    <a:p>
                      <a:pPr algn="ctr"/>
                      <a:r>
                        <a:rPr lang="es-ES_tradnl" sz="2400" dirty="0" smtClean="0">
                          <a:latin typeface="Rockwell" panose="02060603020205020403" pitchFamily="18" charset="0"/>
                          <a:ea typeface="Times New Roman" panose="02020603050405020304" pitchFamily="18" charset="0"/>
                        </a:rPr>
                        <a:t>tacaño</a:t>
                      </a:r>
                      <a:endParaRPr lang="en-GB" sz="2400" dirty="0">
                        <a:latin typeface="Rockwell" panose="02060603020205020403" pitchFamily="18" charset="0"/>
                      </a:endParaRPr>
                    </a:p>
                  </a:txBody>
                  <a:tcPr anchor="ctr"/>
                </a:tc>
              </a:tr>
              <a:tr h="0">
                <a:tc>
                  <a:txBody>
                    <a:bodyPr/>
                    <a:lstStyle/>
                    <a:p>
                      <a:pPr algn="ctr"/>
                      <a:r>
                        <a:rPr lang="es-ES_tradnl" sz="2400" dirty="0" smtClean="0">
                          <a:latin typeface="Rockwell" panose="02060603020205020403" pitchFamily="18" charset="0"/>
                          <a:ea typeface="Times New Roman" panose="02020603050405020304" pitchFamily="18" charset="0"/>
                        </a:rPr>
                        <a:t>trabajador</a:t>
                      </a:r>
                      <a:endParaRPr lang="en-GB" sz="2400" dirty="0">
                        <a:latin typeface="Rockwell" panose="02060603020205020403" pitchFamily="18" charset="0"/>
                      </a:endParaRPr>
                    </a:p>
                  </a:txBody>
                  <a:tcPr anchor="ctr"/>
                </a:tc>
                <a:tc>
                  <a:txBody>
                    <a:bodyPr/>
                    <a:lstStyle/>
                    <a:p>
                      <a:pPr algn="ctr"/>
                      <a:r>
                        <a:rPr lang="es-ES_tradnl" sz="2400" dirty="0" smtClean="0">
                          <a:latin typeface="Rockwell" panose="02060603020205020403" pitchFamily="18" charset="0"/>
                          <a:ea typeface="Times New Roman" panose="02020603050405020304" pitchFamily="18" charset="0"/>
                        </a:rPr>
                        <a:t>inteligente</a:t>
                      </a:r>
                      <a:endParaRPr lang="en-GB" sz="2400" dirty="0">
                        <a:latin typeface="Rockwell" panose="02060603020205020403" pitchFamily="18" charset="0"/>
                      </a:endParaRPr>
                    </a:p>
                  </a:txBody>
                  <a:tcPr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s-ES_tradnl" sz="2400" dirty="0" smtClean="0">
                          <a:latin typeface="Rockwell" panose="02060603020205020403" pitchFamily="18" charset="0"/>
                          <a:ea typeface="Times New Roman" panose="02020603050405020304" pitchFamily="18" charset="0"/>
                        </a:rPr>
                        <a:t>fiel</a:t>
                      </a:r>
                      <a:endParaRPr lang="en-GB" sz="2400" dirty="0" smtClean="0">
                        <a:effectLst/>
                        <a:latin typeface="Rockwell" panose="02060603020205020403" pitchFamily="18" charset="0"/>
                        <a:ea typeface="Times New Roman" panose="02020603050405020304" pitchFamily="18" charset="0"/>
                      </a:endParaRPr>
                    </a:p>
                  </a:txBody>
                  <a:tcPr anchor="ctr"/>
                </a:tc>
              </a:tr>
            </a:tbl>
          </a:graphicData>
        </a:graphic>
      </p:graphicFrame>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49031" y="177237"/>
            <a:ext cx="1593503" cy="1129049"/>
          </a:xfrm>
          <a:prstGeom prst="rect">
            <a:avLst/>
          </a:prstGeom>
        </p:spPr>
      </p:pic>
    </p:spTree>
    <p:extLst>
      <p:ext uri="{BB962C8B-B14F-4D97-AF65-F5344CB8AC3E}">
        <p14:creationId xmlns:p14="http://schemas.microsoft.com/office/powerpoint/2010/main" val="419597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Oval 4"/>
          <p:cNvSpPr>
            <a:spLocks noChangeArrowheads="1"/>
          </p:cNvSpPr>
          <p:nvPr/>
        </p:nvSpPr>
        <p:spPr bwMode="auto">
          <a:xfrm>
            <a:off x="2959893" y="1707034"/>
            <a:ext cx="2881313" cy="2160588"/>
          </a:xfrm>
          <a:prstGeom prst="ellipse">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fr-FR">
              <a:solidFill>
                <a:prstClr val="black"/>
              </a:solidFill>
            </a:endParaRPr>
          </a:p>
        </p:txBody>
      </p:sp>
      <p:pic>
        <p:nvPicPr>
          <p:cNvPr id="2051" name="Picture 2" descr="C:\Documents and Settings\Administrator\Local Settings\Temporary Internet Files\Content.IE5\HIOXUBAN\MC90028657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0438" y="1850921"/>
            <a:ext cx="1800225"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Line 9"/>
          <p:cNvSpPr>
            <a:spLocks noChangeShapeType="1"/>
          </p:cNvSpPr>
          <p:nvPr/>
        </p:nvSpPr>
        <p:spPr bwMode="auto">
          <a:xfrm flipV="1">
            <a:off x="5148065" y="1556792"/>
            <a:ext cx="530690" cy="294129"/>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solidFill>
                <a:prstClr val="black"/>
              </a:solidFill>
            </a:endParaRPr>
          </a:p>
        </p:txBody>
      </p:sp>
      <p:sp>
        <p:nvSpPr>
          <p:cNvPr id="2053" name="Text Box 46"/>
          <p:cNvSpPr txBox="1">
            <a:spLocks noChangeArrowheads="1"/>
          </p:cNvSpPr>
          <p:nvPr/>
        </p:nvSpPr>
        <p:spPr bwMode="auto">
          <a:xfrm>
            <a:off x="-612576" y="533400"/>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000" b="1" dirty="0" err="1">
                <a:solidFill>
                  <a:prstClr val="black"/>
                </a:solidFill>
                <a:latin typeface="Calibri" pitchFamily="34" charset="0"/>
              </a:rPr>
              <a:t>V</a:t>
            </a:r>
            <a:r>
              <a:rPr lang="en-GB" sz="2000" b="1" dirty="0" err="1" smtClean="0">
                <a:solidFill>
                  <a:prstClr val="black"/>
                </a:solidFill>
                <a:latin typeface="Calibri" pitchFamily="34" charset="0"/>
              </a:rPr>
              <a:t>oy</a:t>
            </a:r>
            <a:r>
              <a:rPr lang="en-GB" sz="2000" b="1" dirty="0" smtClean="0">
                <a:solidFill>
                  <a:prstClr val="black"/>
                </a:solidFill>
                <a:latin typeface="Calibri" pitchFamily="34" charset="0"/>
              </a:rPr>
              <a:t> </a:t>
            </a:r>
            <a:r>
              <a:rPr lang="en-GB" sz="2000" b="1" dirty="0" smtClean="0">
                <a:solidFill>
                  <a:srgbClr val="FF0000"/>
                </a:solidFill>
                <a:latin typeface="Calibri" pitchFamily="34" charset="0"/>
              </a:rPr>
              <a:t>(</a:t>
            </a:r>
            <a:r>
              <a:rPr lang="en-GB" sz="2000" b="1" dirty="0">
                <a:solidFill>
                  <a:srgbClr val="FF0000"/>
                </a:solidFill>
                <a:latin typeface="Calibri" pitchFamily="34" charset="0"/>
              </a:rPr>
              <a:t>a </a:t>
            </a:r>
            <a:r>
              <a:rPr lang="en-GB" sz="2000" b="1" dirty="0" smtClean="0">
                <a:solidFill>
                  <a:srgbClr val="FF0000"/>
                </a:solidFill>
                <a:latin typeface="Calibri" pitchFamily="34" charset="0"/>
              </a:rPr>
              <a:t>menudo a </a:t>
            </a:r>
            <a:r>
              <a:rPr lang="en-GB" sz="2000" b="1" dirty="0" err="1" smtClean="0">
                <a:solidFill>
                  <a:srgbClr val="FF0000"/>
                </a:solidFill>
                <a:latin typeface="Calibri" pitchFamily="34" charset="0"/>
              </a:rPr>
              <a:t>Francia</a:t>
            </a:r>
            <a:r>
              <a:rPr lang="en-GB" sz="2000" b="1" dirty="0" smtClean="0">
                <a:solidFill>
                  <a:srgbClr val="FF0000"/>
                </a:solidFill>
                <a:latin typeface="Calibri" pitchFamily="34" charset="0"/>
              </a:rPr>
              <a:t>)</a:t>
            </a:r>
            <a:endParaRPr lang="en-GB" sz="2000" b="1" dirty="0">
              <a:solidFill>
                <a:srgbClr val="FF0000"/>
              </a:solidFill>
              <a:latin typeface="Calibri" pitchFamily="34" charset="0"/>
            </a:endParaRPr>
          </a:p>
        </p:txBody>
      </p:sp>
      <p:sp>
        <p:nvSpPr>
          <p:cNvPr id="2054" name="Text Box 47"/>
          <p:cNvSpPr txBox="1">
            <a:spLocks noChangeArrowheads="1"/>
          </p:cNvSpPr>
          <p:nvPr/>
        </p:nvSpPr>
        <p:spPr bwMode="auto">
          <a:xfrm>
            <a:off x="3923928" y="1156682"/>
            <a:ext cx="54363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000" b="1" dirty="0" err="1" smtClean="0">
                <a:solidFill>
                  <a:prstClr val="black"/>
                </a:solidFill>
                <a:latin typeface="Calibri" pitchFamily="34" charset="0"/>
              </a:rPr>
              <a:t>Prefiero</a:t>
            </a:r>
            <a:r>
              <a:rPr lang="en-GB" sz="2000" b="1" dirty="0" smtClean="0">
                <a:solidFill>
                  <a:prstClr val="black"/>
                </a:solidFill>
                <a:latin typeface="Calibri" pitchFamily="34" charset="0"/>
              </a:rPr>
              <a:t> </a:t>
            </a:r>
            <a:r>
              <a:rPr lang="en-GB" sz="2000" b="1" dirty="0" smtClean="0">
                <a:solidFill>
                  <a:srgbClr val="FF0000"/>
                </a:solidFill>
                <a:latin typeface="Calibri" pitchFamily="34" charset="0"/>
              </a:rPr>
              <a:t>(</a:t>
            </a:r>
            <a:r>
              <a:rPr lang="en-GB" sz="2000" b="1" dirty="0" err="1" smtClean="0">
                <a:solidFill>
                  <a:srgbClr val="FF0000"/>
                </a:solidFill>
                <a:latin typeface="Calibri" pitchFamily="34" charset="0"/>
              </a:rPr>
              <a:t>las</a:t>
            </a:r>
            <a:r>
              <a:rPr lang="en-GB" sz="2000" b="1" dirty="0" smtClean="0">
                <a:solidFill>
                  <a:srgbClr val="FF0000"/>
                </a:solidFill>
                <a:latin typeface="Calibri" pitchFamily="34" charset="0"/>
              </a:rPr>
              <a:t> </a:t>
            </a:r>
            <a:r>
              <a:rPr lang="en-GB" sz="2000" b="1" dirty="0" err="1" smtClean="0">
                <a:solidFill>
                  <a:srgbClr val="FF0000"/>
                </a:solidFill>
                <a:latin typeface="Calibri" pitchFamily="34" charset="0"/>
              </a:rPr>
              <a:t>vacaciones</a:t>
            </a:r>
            <a:r>
              <a:rPr lang="en-GB" sz="2000" b="1" dirty="0" smtClean="0">
                <a:solidFill>
                  <a:srgbClr val="FF0000"/>
                </a:solidFill>
                <a:latin typeface="Calibri" pitchFamily="34" charset="0"/>
              </a:rPr>
              <a:t> del </a:t>
            </a:r>
            <a:r>
              <a:rPr lang="en-GB" sz="2000" b="1" dirty="0" err="1" smtClean="0">
                <a:solidFill>
                  <a:srgbClr val="FF0000"/>
                </a:solidFill>
                <a:latin typeface="Calibri" pitchFamily="34" charset="0"/>
              </a:rPr>
              <a:t>verano</a:t>
            </a:r>
            <a:r>
              <a:rPr lang="en-GB" sz="2000" b="1" dirty="0" smtClean="0">
                <a:solidFill>
                  <a:srgbClr val="FF0000"/>
                </a:solidFill>
                <a:latin typeface="Calibri" pitchFamily="34" charset="0"/>
              </a:rPr>
              <a:t> )</a:t>
            </a:r>
            <a:r>
              <a:rPr lang="en-GB" sz="2000" b="1" dirty="0" err="1" smtClean="0">
                <a:solidFill>
                  <a:prstClr val="black"/>
                </a:solidFill>
                <a:latin typeface="Calibri" pitchFamily="34" charset="0"/>
              </a:rPr>
              <a:t>porque</a:t>
            </a:r>
            <a:r>
              <a:rPr lang="en-GB" sz="2000" b="1" dirty="0" smtClean="0">
                <a:solidFill>
                  <a:prstClr val="black"/>
                </a:solidFill>
                <a:latin typeface="Calibri" pitchFamily="34" charset="0"/>
              </a:rPr>
              <a:t>…</a:t>
            </a:r>
            <a:endParaRPr lang="en-GB" sz="2000" b="1" dirty="0">
              <a:solidFill>
                <a:prstClr val="black"/>
              </a:solidFill>
              <a:latin typeface="Calibri" pitchFamily="34" charset="0"/>
            </a:endParaRPr>
          </a:p>
        </p:txBody>
      </p:sp>
      <p:sp>
        <p:nvSpPr>
          <p:cNvPr id="2055" name="Text Box 47"/>
          <p:cNvSpPr txBox="1">
            <a:spLocks noChangeArrowheads="1"/>
          </p:cNvSpPr>
          <p:nvPr/>
        </p:nvSpPr>
        <p:spPr bwMode="auto">
          <a:xfrm>
            <a:off x="6180137" y="1650866"/>
            <a:ext cx="31798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b="1" dirty="0" smtClean="0">
                <a:solidFill>
                  <a:prstClr val="black"/>
                </a:solidFill>
                <a:latin typeface="Calibri" pitchFamily="34" charset="0"/>
              </a:rPr>
              <a:t>Me </a:t>
            </a:r>
            <a:r>
              <a:rPr lang="en-GB" sz="2000" b="1" dirty="0" err="1" smtClean="0">
                <a:solidFill>
                  <a:prstClr val="black"/>
                </a:solidFill>
                <a:latin typeface="Calibri" pitchFamily="34" charset="0"/>
              </a:rPr>
              <a:t>gusta</a:t>
            </a:r>
            <a:r>
              <a:rPr lang="en-GB" sz="2000" b="1" dirty="0" smtClean="0">
                <a:solidFill>
                  <a:prstClr val="black"/>
                </a:solidFill>
                <a:latin typeface="Calibri" pitchFamily="34" charset="0"/>
              </a:rPr>
              <a:t>(n) </a:t>
            </a:r>
            <a:r>
              <a:rPr lang="en-GB" sz="2000" b="1" dirty="0" smtClean="0">
                <a:solidFill>
                  <a:srgbClr val="FF0000"/>
                </a:solidFill>
                <a:latin typeface="Calibri" pitchFamily="34" charset="0"/>
              </a:rPr>
              <a:t>(</a:t>
            </a:r>
            <a:r>
              <a:rPr lang="en-GB" sz="2000" b="1" dirty="0" err="1" smtClean="0">
                <a:solidFill>
                  <a:srgbClr val="FF0000"/>
                </a:solidFill>
                <a:latin typeface="Calibri" pitchFamily="34" charset="0"/>
              </a:rPr>
              <a:t>tomar</a:t>
            </a:r>
            <a:r>
              <a:rPr lang="en-GB" sz="2000" b="1" dirty="0" smtClean="0">
                <a:solidFill>
                  <a:srgbClr val="FF0000"/>
                </a:solidFill>
                <a:latin typeface="Calibri" pitchFamily="34" charset="0"/>
              </a:rPr>
              <a:t> el sol)</a:t>
            </a:r>
            <a:endParaRPr lang="en-GB" sz="2000" b="1" dirty="0">
              <a:solidFill>
                <a:srgbClr val="FF0000"/>
              </a:solidFill>
              <a:latin typeface="Calibri" pitchFamily="34" charset="0"/>
            </a:endParaRPr>
          </a:p>
        </p:txBody>
      </p:sp>
      <p:sp>
        <p:nvSpPr>
          <p:cNvPr id="2056" name="Line 9"/>
          <p:cNvSpPr>
            <a:spLocks noChangeShapeType="1"/>
          </p:cNvSpPr>
          <p:nvPr/>
        </p:nvSpPr>
        <p:spPr bwMode="auto">
          <a:xfrm>
            <a:off x="5508105" y="3501008"/>
            <a:ext cx="1008111" cy="635899"/>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solidFill>
                <a:prstClr val="black"/>
              </a:solidFill>
            </a:endParaRPr>
          </a:p>
        </p:txBody>
      </p:sp>
      <p:sp>
        <p:nvSpPr>
          <p:cNvPr id="2061" name="Line 9"/>
          <p:cNvSpPr>
            <a:spLocks noChangeShapeType="1"/>
          </p:cNvSpPr>
          <p:nvPr/>
        </p:nvSpPr>
        <p:spPr bwMode="auto">
          <a:xfrm flipH="1" flipV="1">
            <a:off x="2339752" y="1440266"/>
            <a:ext cx="857250" cy="71437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solidFill>
                <a:prstClr val="black"/>
              </a:solidFill>
            </a:endParaRPr>
          </a:p>
        </p:txBody>
      </p:sp>
      <p:sp>
        <p:nvSpPr>
          <p:cNvPr id="2066" name="Text Box 46"/>
          <p:cNvSpPr txBox="1">
            <a:spLocks noChangeArrowheads="1"/>
          </p:cNvSpPr>
          <p:nvPr/>
        </p:nvSpPr>
        <p:spPr bwMode="auto">
          <a:xfrm>
            <a:off x="4400550" y="71438"/>
            <a:ext cx="4672013" cy="461665"/>
          </a:xfrm>
          <a:prstGeom prst="rect">
            <a:avLst/>
          </a:prstGeom>
          <a:solidFill>
            <a:srgbClr val="A73E3B"/>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err="1" smtClean="0">
                <a:solidFill>
                  <a:prstClr val="white">
                    <a:lumMod val="95000"/>
                  </a:prstClr>
                </a:solidFill>
                <a:latin typeface="Segoe Print" pitchFamily="2" charset="0"/>
              </a:rPr>
              <a:t>Opiniones</a:t>
            </a:r>
            <a:r>
              <a:rPr lang="en-GB" sz="2400" b="1" dirty="0" smtClean="0">
                <a:solidFill>
                  <a:prstClr val="white">
                    <a:lumMod val="95000"/>
                  </a:prstClr>
                </a:solidFill>
                <a:latin typeface="Segoe Print" pitchFamily="2" charset="0"/>
              </a:rPr>
              <a:t> y </a:t>
            </a:r>
            <a:r>
              <a:rPr lang="en-GB" sz="2400" b="1" dirty="0" err="1" smtClean="0">
                <a:solidFill>
                  <a:prstClr val="white">
                    <a:lumMod val="95000"/>
                  </a:prstClr>
                </a:solidFill>
                <a:latin typeface="Segoe Print" pitchFamily="2" charset="0"/>
              </a:rPr>
              <a:t>preferencias</a:t>
            </a:r>
            <a:endParaRPr lang="en-GB" sz="2400" b="1" dirty="0">
              <a:solidFill>
                <a:prstClr val="white">
                  <a:lumMod val="95000"/>
                </a:prstClr>
              </a:solidFill>
              <a:latin typeface="Segoe Print" pitchFamily="2" charset="0"/>
            </a:endParaRPr>
          </a:p>
        </p:txBody>
      </p:sp>
      <p:sp>
        <p:nvSpPr>
          <p:cNvPr id="2071" name="Line 9"/>
          <p:cNvSpPr>
            <a:spLocks noChangeShapeType="1"/>
          </p:cNvSpPr>
          <p:nvPr/>
        </p:nvSpPr>
        <p:spPr bwMode="auto">
          <a:xfrm flipH="1">
            <a:off x="1835692" y="3140968"/>
            <a:ext cx="1214437" cy="726654"/>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solidFill>
                <a:prstClr val="black"/>
              </a:solidFill>
            </a:endParaRPr>
          </a:p>
        </p:txBody>
      </p:sp>
      <p:sp>
        <p:nvSpPr>
          <p:cNvPr id="2076" name="Text Box 46"/>
          <p:cNvSpPr txBox="1">
            <a:spLocks noChangeArrowheads="1"/>
          </p:cNvSpPr>
          <p:nvPr/>
        </p:nvSpPr>
        <p:spPr bwMode="auto">
          <a:xfrm>
            <a:off x="395536" y="3975101"/>
            <a:ext cx="2592139" cy="461962"/>
          </a:xfrm>
          <a:prstGeom prst="rect">
            <a:avLst/>
          </a:prstGeom>
          <a:solidFill>
            <a:srgbClr val="A73E3B"/>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solidFill>
                  <a:prstClr val="white">
                    <a:lumMod val="95000"/>
                  </a:prstClr>
                </a:solidFill>
                <a:latin typeface="Segoe Print" pitchFamily="2" charset="0"/>
              </a:rPr>
              <a:t>En el </a:t>
            </a:r>
            <a:r>
              <a:rPr lang="en-GB" sz="2400" b="1" dirty="0" err="1" smtClean="0">
                <a:solidFill>
                  <a:prstClr val="white">
                    <a:lumMod val="95000"/>
                  </a:prstClr>
                </a:solidFill>
                <a:latin typeface="Segoe Print" pitchFamily="2" charset="0"/>
              </a:rPr>
              <a:t>futuro</a:t>
            </a:r>
            <a:r>
              <a:rPr lang="en-GB" sz="2400" b="1" dirty="0" smtClean="0">
                <a:solidFill>
                  <a:prstClr val="white">
                    <a:lumMod val="95000"/>
                  </a:prstClr>
                </a:solidFill>
                <a:latin typeface="Segoe Print" pitchFamily="2" charset="0"/>
              </a:rPr>
              <a:t>…</a:t>
            </a:r>
            <a:endParaRPr lang="en-GB" sz="2400" b="1" dirty="0">
              <a:solidFill>
                <a:prstClr val="white">
                  <a:lumMod val="95000"/>
                </a:prstClr>
              </a:solidFill>
              <a:latin typeface="Segoe Print" pitchFamily="2" charset="0"/>
            </a:endParaRPr>
          </a:p>
        </p:txBody>
      </p:sp>
      <p:sp>
        <p:nvSpPr>
          <p:cNvPr id="29" name="Text Box 47"/>
          <p:cNvSpPr txBox="1">
            <a:spLocks noChangeArrowheads="1"/>
          </p:cNvSpPr>
          <p:nvPr/>
        </p:nvSpPr>
        <p:spPr bwMode="auto">
          <a:xfrm>
            <a:off x="6222176" y="2139496"/>
            <a:ext cx="28264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b="1" dirty="0" smtClean="0">
                <a:solidFill>
                  <a:prstClr val="black"/>
                </a:solidFill>
                <a:latin typeface="Calibri" pitchFamily="34" charset="0"/>
              </a:rPr>
              <a:t>No me </a:t>
            </a:r>
            <a:r>
              <a:rPr lang="en-GB" sz="2000" b="1" dirty="0" err="1" smtClean="0">
                <a:solidFill>
                  <a:prstClr val="black"/>
                </a:solidFill>
                <a:latin typeface="Calibri" pitchFamily="34" charset="0"/>
              </a:rPr>
              <a:t>gusta</a:t>
            </a:r>
            <a:r>
              <a:rPr lang="en-GB" sz="2000" b="1" dirty="0" smtClean="0">
                <a:solidFill>
                  <a:prstClr val="black"/>
                </a:solidFill>
                <a:latin typeface="Calibri" pitchFamily="34" charset="0"/>
              </a:rPr>
              <a:t>(n) </a:t>
            </a:r>
            <a:r>
              <a:rPr lang="en-GB" sz="2000" b="1" dirty="0" smtClean="0">
                <a:solidFill>
                  <a:srgbClr val="FF0000"/>
                </a:solidFill>
                <a:latin typeface="Calibri" pitchFamily="34" charset="0"/>
              </a:rPr>
              <a:t>(</a:t>
            </a:r>
            <a:r>
              <a:rPr lang="en-GB" sz="2000" b="1" dirty="0" err="1" smtClean="0">
                <a:solidFill>
                  <a:srgbClr val="FF0000"/>
                </a:solidFill>
                <a:latin typeface="Calibri" pitchFamily="34" charset="0"/>
              </a:rPr>
              <a:t>visitar</a:t>
            </a:r>
            <a:r>
              <a:rPr lang="en-GB" sz="2000" b="1" dirty="0" smtClean="0">
                <a:solidFill>
                  <a:srgbClr val="FF0000"/>
                </a:solidFill>
                <a:latin typeface="Calibri" pitchFamily="34" charset="0"/>
              </a:rPr>
              <a:t> </a:t>
            </a:r>
            <a:r>
              <a:rPr lang="en-GB" sz="2000" b="1" dirty="0" err="1" smtClean="0">
                <a:solidFill>
                  <a:srgbClr val="FF0000"/>
                </a:solidFill>
                <a:latin typeface="Calibri" pitchFamily="34" charset="0"/>
              </a:rPr>
              <a:t>monumentos</a:t>
            </a:r>
            <a:r>
              <a:rPr lang="en-GB" sz="2000" b="1" dirty="0" smtClean="0">
                <a:solidFill>
                  <a:srgbClr val="FF0000"/>
                </a:solidFill>
                <a:latin typeface="Calibri" pitchFamily="34" charset="0"/>
              </a:rPr>
              <a:t>)</a:t>
            </a:r>
            <a:endParaRPr lang="en-GB" sz="2000" b="1" dirty="0">
              <a:solidFill>
                <a:srgbClr val="FF0000"/>
              </a:solidFill>
              <a:latin typeface="Calibri" pitchFamily="34" charset="0"/>
            </a:endParaRPr>
          </a:p>
        </p:txBody>
      </p:sp>
      <p:sp>
        <p:nvSpPr>
          <p:cNvPr id="30" name="Text Box 47"/>
          <p:cNvSpPr txBox="1">
            <a:spLocks noChangeArrowheads="1"/>
          </p:cNvSpPr>
          <p:nvPr/>
        </p:nvSpPr>
        <p:spPr bwMode="auto">
          <a:xfrm>
            <a:off x="6156176" y="2753633"/>
            <a:ext cx="28924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b="1" dirty="0" smtClean="0">
                <a:solidFill>
                  <a:prstClr val="black"/>
                </a:solidFill>
                <a:latin typeface="Calibri" pitchFamily="34" charset="0"/>
              </a:rPr>
              <a:t>A mi </a:t>
            </a:r>
            <a:r>
              <a:rPr lang="en-GB" sz="2000" b="1" dirty="0" err="1" smtClean="0">
                <a:solidFill>
                  <a:prstClr val="black"/>
                </a:solidFill>
                <a:latin typeface="Calibri" pitchFamily="34" charset="0"/>
              </a:rPr>
              <a:t>madre</a:t>
            </a:r>
            <a:r>
              <a:rPr lang="en-GB" sz="2000" b="1" dirty="0" smtClean="0">
                <a:solidFill>
                  <a:prstClr val="black"/>
                </a:solidFill>
                <a:latin typeface="Calibri" pitchFamily="34" charset="0"/>
              </a:rPr>
              <a:t> le </a:t>
            </a:r>
            <a:r>
              <a:rPr lang="en-GB" sz="2000" b="1" dirty="0" err="1" smtClean="0">
                <a:solidFill>
                  <a:prstClr val="black"/>
                </a:solidFill>
                <a:latin typeface="Calibri" pitchFamily="34" charset="0"/>
              </a:rPr>
              <a:t>encanta</a:t>
            </a:r>
            <a:r>
              <a:rPr lang="en-GB" sz="2000" b="1" dirty="0" smtClean="0">
                <a:solidFill>
                  <a:prstClr val="black"/>
                </a:solidFill>
                <a:latin typeface="Calibri" pitchFamily="34" charset="0"/>
              </a:rPr>
              <a:t>(n) </a:t>
            </a:r>
            <a:r>
              <a:rPr lang="en-GB" sz="2000" b="1" dirty="0" smtClean="0">
                <a:solidFill>
                  <a:srgbClr val="FF0000"/>
                </a:solidFill>
                <a:latin typeface="Calibri" pitchFamily="34" charset="0"/>
              </a:rPr>
              <a:t>(los </a:t>
            </a:r>
            <a:r>
              <a:rPr lang="en-GB" sz="2000" b="1" dirty="0" err="1" smtClean="0">
                <a:solidFill>
                  <a:srgbClr val="FF0000"/>
                </a:solidFill>
                <a:latin typeface="Calibri" pitchFamily="34" charset="0"/>
              </a:rPr>
              <a:t>museos</a:t>
            </a:r>
            <a:r>
              <a:rPr lang="en-GB" sz="2000" b="1" dirty="0" smtClean="0">
                <a:solidFill>
                  <a:srgbClr val="FF0000"/>
                </a:solidFill>
                <a:latin typeface="Calibri" pitchFamily="34" charset="0"/>
              </a:rPr>
              <a:t>) </a:t>
            </a:r>
            <a:r>
              <a:rPr lang="en-GB" sz="2000" b="1" dirty="0" smtClean="0">
                <a:solidFill>
                  <a:prstClr val="black"/>
                </a:solidFill>
                <a:latin typeface="Calibri" pitchFamily="34" charset="0"/>
              </a:rPr>
              <a:t>Dice </a:t>
            </a:r>
            <a:r>
              <a:rPr lang="en-GB" sz="2000" b="1" dirty="0" err="1" smtClean="0">
                <a:solidFill>
                  <a:prstClr val="black"/>
                </a:solidFill>
                <a:latin typeface="Calibri" pitchFamily="34" charset="0"/>
              </a:rPr>
              <a:t>siempre</a:t>
            </a:r>
            <a:r>
              <a:rPr lang="en-GB" sz="2000" b="1" dirty="0" smtClean="0">
                <a:solidFill>
                  <a:prstClr val="black"/>
                </a:solidFill>
                <a:latin typeface="Calibri" pitchFamily="34" charset="0"/>
              </a:rPr>
              <a:t>.. </a:t>
            </a:r>
            <a:r>
              <a:rPr lang="en-GB" sz="2000" b="1" dirty="0" smtClean="0">
                <a:solidFill>
                  <a:srgbClr val="FF0000"/>
                </a:solidFill>
                <a:latin typeface="Calibri" pitchFamily="34" charset="0"/>
              </a:rPr>
              <a:t>“</a:t>
            </a:r>
            <a:r>
              <a:rPr lang="en-GB" sz="2000" b="1" dirty="0" err="1" smtClean="0">
                <a:solidFill>
                  <a:srgbClr val="FF0000"/>
                </a:solidFill>
                <a:latin typeface="Calibri" pitchFamily="34" charset="0"/>
              </a:rPr>
              <a:t>Vamos</a:t>
            </a:r>
            <a:r>
              <a:rPr lang="en-GB" sz="2000" b="1" dirty="0" smtClean="0">
                <a:solidFill>
                  <a:srgbClr val="FF0000"/>
                </a:solidFill>
                <a:latin typeface="Calibri" pitchFamily="34" charset="0"/>
              </a:rPr>
              <a:t> al </a:t>
            </a:r>
            <a:r>
              <a:rPr lang="en-GB" sz="2000" b="1" dirty="0" err="1" smtClean="0">
                <a:solidFill>
                  <a:srgbClr val="FF0000"/>
                </a:solidFill>
                <a:latin typeface="Calibri" pitchFamily="34" charset="0"/>
              </a:rPr>
              <a:t>museo</a:t>
            </a:r>
            <a:r>
              <a:rPr lang="en-GB" sz="2000" b="1" dirty="0" smtClean="0">
                <a:solidFill>
                  <a:srgbClr val="FF0000"/>
                </a:solidFill>
                <a:latin typeface="Calibri" pitchFamily="34" charset="0"/>
              </a:rPr>
              <a:t>”</a:t>
            </a:r>
            <a:endParaRPr lang="en-GB" sz="2000" b="1" dirty="0">
              <a:solidFill>
                <a:srgbClr val="FF0000"/>
              </a:solidFill>
              <a:latin typeface="Calibri" pitchFamily="34" charset="0"/>
            </a:endParaRPr>
          </a:p>
        </p:txBody>
      </p:sp>
      <p:sp>
        <p:nvSpPr>
          <p:cNvPr id="31" name="Text Box 46"/>
          <p:cNvSpPr txBox="1">
            <a:spLocks noChangeArrowheads="1"/>
          </p:cNvSpPr>
          <p:nvPr/>
        </p:nvSpPr>
        <p:spPr bwMode="auto">
          <a:xfrm>
            <a:off x="6642120" y="4119808"/>
            <a:ext cx="2406482" cy="461665"/>
          </a:xfrm>
          <a:prstGeom prst="rect">
            <a:avLst/>
          </a:prstGeom>
          <a:solidFill>
            <a:srgbClr val="A73E3B"/>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smtClean="0">
                <a:solidFill>
                  <a:prstClr val="white">
                    <a:lumMod val="95000"/>
                  </a:prstClr>
                </a:solidFill>
                <a:latin typeface="Segoe Print" pitchFamily="2" charset="0"/>
              </a:rPr>
              <a:t>En el </a:t>
            </a:r>
            <a:r>
              <a:rPr lang="en-GB" sz="2400" b="1" dirty="0" err="1" smtClean="0">
                <a:solidFill>
                  <a:prstClr val="white">
                    <a:lumMod val="95000"/>
                  </a:prstClr>
                </a:solidFill>
                <a:latin typeface="Segoe Print" pitchFamily="2" charset="0"/>
              </a:rPr>
              <a:t>pasado</a:t>
            </a:r>
            <a:endParaRPr lang="en-GB" sz="2400" b="1" dirty="0">
              <a:solidFill>
                <a:prstClr val="white">
                  <a:lumMod val="95000"/>
                </a:prstClr>
              </a:solidFill>
              <a:latin typeface="Segoe Print" pitchFamily="2" charset="0"/>
            </a:endParaRPr>
          </a:p>
        </p:txBody>
      </p:sp>
      <p:sp>
        <p:nvSpPr>
          <p:cNvPr id="32" name="Text Box 46"/>
          <p:cNvSpPr txBox="1">
            <a:spLocks noChangeArrowheads="1"/>
          </p:cNvSpPr>
          <p:nvPr/>
        </p:nvSpPr>
        <p:spPr bwMode="auto">
          <a:xfrm>
            <a:off x="4067944" y="3933056"/>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b="1" dirty="0">
                <a:solidFill>
                  <a:prstClr val="black"/>
                </a:solidFill>
                <a:latin typeface="Calibri" pitchFamily="34" charset="0"/>
              </a:rPr>
              <a:t>E</a:t>
            </a:r>
            <a:r>
              <a:rPr lang="en-GB" sz="2000" b="1" dirty="0" smtClean="0">
                <a:solidFill>
                  <a:prstClr val="black"/>
                </a:solidFill>
                <a:latin typeface="Calibri" pitchFamily="34" charset="0"/>
              </a:rPr>
              <a:t>l </a:t>
            </a:r>
            <a:r>
              <a:rPr lang="en-GB" sz="2000" b="1" dirty="0" err="1" smtClean="0">
                <a:solidFill>
                  <a:prstClr val="black"/>
                </a:solidFill>
                <a:latin typeface="Calibri" pitchFamily="34" charset="0"/>
              </a:rPr>
              <a:t>año</a:t>
            </a:r>
            <a:r>
              <a:rPr lang="en-GB" sz="2000" b="1" dirty="0" smtClean="0">
                <a:solidFill>
                  <a:prstClr val="black"/>
                </a:solidFill>
                <a:latin typeface="Calibri" pitchFamily="34" charset="0"/>
              </a:rPr>
              <a:t> </a:t>
            </a:r>
            <a:r>
              <a:rPr lang="en-GB" sz="2000" b="1" dirty="0" err="1" smtClean="0">
                <a:solidFill>
                  <a:prstClr val="black"/>
                </a:solidFill>
                <a:latin typeface="Calibri" pitchFamily="34" charset="0"/>
              </a:rPr>
              <a:t>pasado</a:t>
            </a:r>
            <a:r>
              <a:rPr lang="en-GB" sz="2000" b="1" dirty="0" smtClean="0">
                <a:solidFill>
                  <a:prstClr val="black"/>
                </a:solidFill>
                <a:latin typeface="Calibri" pitchFamily="34" charset="0"/>
              </a:rPr>
              <a:t> …</a:t>
            </a:r>
            <a:endParaRPr lang="en-GB" sz="2000" b="1" dirty="0">
              <a:solidFill>
                <a:prstClr val="black"/>
              </a:solidFill>
              <a:latin typeface="Calibri" pitchFamily="34" charset="0"/>
            </a:endParaRPr>
          </a:p>
        </p:txBody>
      </p:sp>
      <p:sp>
        <p:nvSpPr>
          <p:cNvPr id="34" name="Text Box 46"/>
          <p:cNvSpPr txBox="1">
            <a:spLocks noChangeArrowheads="1"/>
          </p:cNvSpPr>
          <p:nvPr/>
        </p:nvSpPr>
        <p:spPr bwMode="auto">
          <a:xfrm>
            <a:off x="4607496" y="4293096"/>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b="1" dirty="0" err="1" smtClean="0">
                <a:solidFill>
                  <a:prstClr val="black"/>
                </a:solidFill>
                <a:latin typeface="Calibri" pitchFamily="34" charset="0"/>
              </a:rPr>
              <a:t>Fui</a:t>
            </a:r>
            <a:r>
              <a:rPr lang="en-GB" sz="2000" b="1" dirty="0" smtClean="0">
                <a:solidFill>
                  <a:prstClr val="black"/>
                </a:solidFill>
                <a:latin typeface="Calibri" pitchFamily="34" charset="0"/>
              </a:rPr>
              <a:t> a…… con…</a:t>
            </a:r>
            <a:endParaRPr lang="en-GB" sz="2000" b="1" dirty="0">
              <a:solidFill>
                <a:prstClr val="black"/>
              </a:solidFill>
              <a:latin typeface="Calibri" pitchFamily="34" charset="0"/>
            </a:endParaRPr>
          </a:p>
        </p:txBody>
      </p:sp>
      <p:sp>
        <p:nvSpPr>
          <p:cNvPr id="35" name="Text Box 46"/>
          <p:cNvSpPr txBox="1">
            <a:spLocks noChangeArrowheads="1"/>
          </p:cNvSpPr>
          <p:nvPr/>
        </p:nvSpPr>
        <p:spPr bwMode="auto">
          <a:xfrm>
            <a:off x="4607496" y="5765194"/>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b="1" dirty="0" smtClean="0">
                <a:solidFill>
                  <a:prstClr val="black"/>
                </a:solidFill>
                <a:latin typeface="Calibri" pitchFamily="34" charset="0"/>
              </a:rPr>
              <a:t>Me lo </a:t>
            </a:r>
            <a:r>
              <a:rPr lang="en-GB" sz="2000" b="1" dirty="0" err="1" smtClean="0">
                <a:solidFill>
                  <a:prstClr val="black"/>
                </a:solidFill>
                <a:latin typeface="Calibri" pitchFamily="34" charset="0"/>
              </a:rPr>
              <a:t>pasé</a:t>
            </a:r>
            <a:r>
              <a:rPr lang="en-GB" sz="2000" b="1" dirty="0" smtClean="0">
                <a:solidFill>
                  <a:prstClr val="black"/>
                </a:solidFill>
                <a:latin typeface="Calibri" pitchFamily="34" charset="0"/>
              </a:rPr>
              <a:t> </a:t>
            </a:r>
            <a:r>
              <a:rPr lang="en-GB" sz="2000" b="1" dirty="0" err="1" smtClean="0">
                <a:solidFill>
                  <a:prstClr val="black"/>
                </a:solidFill>
                <a:latin typeface="Calibri" pitchFamily="34" charset="0"/>
              </a:rPr>
              <a:t>bomba</a:t>
            </a:r>
            <a:r>
              <a:rPr lang="en-GB" sz="2000" b="1" dirty="0" smtClean="0">
                <a:solidFill>
                  <a:prstClr val="black"/>
                </a:solidFill>
                <a:latin typeface="Calibri" pitchFamily="34" charset="0"/>
              </a:rPr>
              <a:t> / fatal/ </a:t>
            </a:r>
            <a:r>
              <a:rPr lang="en-GB" sz="2000" b="1" dirty="0" err="1" smtClean="0">
                <a:solidFill>
                  <a:prstClr val="black"/>
                </a:solidFill>
                <a:latin typeface="Calibri" pitchFamily="34" charset="0"/>
              </a:rPr>
              <a:t>bien</a:t>
            </a:r>
            <a:endParaRPr lang="en-GB" sz="2000" b="1" dirty="0">
              <a:solidFill>
                <a:prstClr val="black"/>
              </a:solidFill>
              <a:latin typeface="Calibri" pitchFamily="34" charset="0"/>
            </a:endParaRPr>
          </a:p>
        </p:txBody>
      </p:sp>
      <p:sp>
        <p:nvSpPr>
          <p:cNvPr id="36" name="Text Box 46"/>
          <p:cNvSpPr txBox="1">
            <a:spLocks noChangeArrowheads="1"/>
          </p:cNvSpPr>
          <p:nvPr/>
        </p:nvSpPr>
        <p:spPr bwMode="auto">
          <a:xfrm>
            <a:off x="288032" y="4437112"/>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b="1" dirty="0">
                <a:solidFill>
                  <a:prstClr val="black"/>
                </a:solidFill>
                <a:latin typeface="Calibri" pitchFamily="34" charset="0"/>
              </a:rPr>
              <a:t>E</a:t>
            </a:r>
            <a:r>
              <a:rPr lang="en-GB" sz="2000" b="1" dirty="0" smtClean="0">
                <a:solidFill>
                  <a:prstClr val="black"/>
                </a:solidFill>
                <a:latin typeface="Calibri" pitchFamily="34" charset="0"/>
              </a:rPr>
              <a:t>l </a:t>
            </a:r>
            <a:r>
              <a:rPr lang="en-GB" sz="2000" b="1" dirty="0" err="1" smtClean="0">
                <a:solidFill>
                  <a:prstClr val="black"/>
                </a:solidFill>
                <a:latin typeface="Calibri" pitchFamily="34" charset="0"/>
              </a:rPr>
              <a:t>año</a:t>
            </a:r>
            <a:r>
              <a:rPr lang="en-GB" sz="2000" b="1" dirty="0" smtClean="0">
                <a:solidFill>
                  <a:prstClr val="black"/>
                </a:solidFill>
                <a:latin typeface="Calibri" pitchFamily="34" charset="0"/>
              </a:rPr>
              <a:t> </a:t>
            </a:r>
            <a:r>
              <a:rPr lang="en-GB" sz="2000" b="1" dirty="0" err="1" smtClean="0">
                <a:solidFill>
                  <a:prstClr val="black"/>
                </a:solidFill>
                <a:latin typeface="Calibri" pitchFamily="34" charset="0"/>
              </a:rPr>
              <a:t>que</a:t>
            </a:r>
            <a:r>
              <a:rPr lang="en-GB" sz="2000" b="1" dirty="0" smtClean="0">
                <a:solidFill>
                  <a:prstClr val="black"/>
                </a:solidFill>
                <a:latin typeface="Calibri" pitchFamily="34" charset="0"/>
              </a:rPr>
              <a:t> </a:t>
            </a:r>
            <a:r>
              <a:rPr lang="en-GB" sz="2000" b="1" dirty="0" err="1" smtClean="0">
                <a:solidFill>
                  <a:prstClr val="black"/>
                </a:solidFill>
                <a:latin typeface="Calibri" pitchFamily="34" charset="0"/>
              </a:rPr>
              <a:t>viene</a:t>
            </a:r>
            <a:r>
              <a:rPr lang="en-GB" sz="2000" b="1" dirty="0" smtClean="0">
                <a:solidFill>
                  <a:prstClr val="black"/>
                </a:solidFill>
                <a:latin typeface="Calibri" pitchFamily="34" charset="0"/>
              </a:rPr>
              <a:t>…</a:t>
            </a:r>
            <a:endParaRPr lang="en-GB" sz="2000" b="1" dirty="0">
              <a:solidFill>
                <a:prstClr val="black"/>
              </a:solidFill>
              <a:latin typeface="Calibri" pitchFamily="34" charset="0"/>
            </a:endParaRPr>
          </a:p>
        </p:txBody>
      </p:sp>
      <p:sp>
        <p:nvSpPr>
          <p:cNvPr id="37" name="Text Box 46"/>
          <p:cNvSpPr txBox="1">
            <a:spLocks noChangeArrowheads="1"/>
          </p:cNvSpPr>
          <p:nvPr/>
        </p:nvSpPr>
        <p:spPr bwMode="auto">
          <a:xfrm>
            <a:off x="717228" y="4725144"/>
            <a:ext cx="29186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b="1" dirty="0" err="1" smtClean="0">
                <a:solidFill>
                  <a:prstClr val="black"/>
                </a:solidFill>
                <a:latin typeface="Calibri" pitchFamily="34" charset="0"/>
              </a:rPr>
              <a:t>Voy</a:t>
            </a:r>
            <a:r>
              <a:rPr lang="en-GB" sz="2000" b="1" dirty="0" smtClean="0">
                <a:solidFill>
                  <a:prstClr val="black"/>
                </a:solidFill>
                <a:latin typeface="Calibri" pitchFamily="34" charset="0"/>
              </a:rPr>
              <a:t> a </a:t>
            </a:r>
            <a:r>
              <a:rPr lang="en-GB" sz="2000" b="1" dirty="0" err="1" smtClean="0">
                <a:solidFill>
                  <a:prstClr val="black"/>
                </a:solidFill>
                <a:latin typeface="Calibri" pitchFamily="34" charset="0"/>
              </a:rPr>
              <a:t>ir</a:t>
            </a:r>
            <a:r>
              <a:rPr lang="en-GB" sz="2000" b="1" dirty="0" smtClean="0">
                <a:solidFill>
                  <a:prstClr val="black"/>
                </a:solidFill>
                <a:latin typeface="Calibri" pitchFamily="34" charset="0"/>
              </a:rPr>
              <a:t> a…</a:t>
            </a:r>
            <a:endParaRPr lang="en-GB" sz="2000" b="1" dirty="0">
              <a:solidFill>
                <a:prstClr val="black"/>
              </a:solidFill>
              <a:latin typeface="Calibri" pitchFamily="34" charset="0"/>
            </a:endParaRPr>
          </a:p>
        </p:txBody>
      </p:sp>
      <p:sp>
        <p:nvSpPr>
          <p:cNvPr id="38" name="Text Box 46"/>
          <p:cNvSpPr txBox="1">
            <a:spLocks noChangeArrowheads="1"/>
          </p:cNvSpPr>
          <p:nvPr/>
        </p:nvSpPr>
        <p:spPr bwMode="auto">
          <a:xfrm>
            <a:off x="717228" y="5107641"/>
            <a:ext cx="29186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b="1" dirty="0" err="1" smtClean="0">
                <a:solidFill>
                  <a:prstClr val="black"/>
                </a:solidFill>
                <a:latin typeface="Calibri" pitchFamily="34" charset="0"/>
              </a:rPr>
              <a:t>Quiero</a:t>
            </a:r>
            <a:r>
              <a:rPr lang="en-GB" sz="2000" b="1" dirty="0" smtClean="0">
                <a:solidFill>
                  <a:prstClr val="black"/>
                </a:solidFill>
                <a:latin typeface="Calibri" pitchFamily="34" charset="0"/>
              </a:rPr>
              <a:t> </a:t>
            </a:r>
            <a:r>
              <a:rPr lang="en-GB" sz="2000" b="1" dirty="0" err="1" smtClean="0">
                <a:solidFill>
                  <a:prstClr val="black"/>
                </a:solidFill>
                <a:latin typeface="Calibri" pitchFamily="34" charset="0"/>
              </a:rPr>
              <a:t>ver</a:t>
            </a:r>
            <a:r>
              <a:rPr lang="en-GB" sz="2000" b="1" dirty="0" smtClean="0">
                <a:solidFill>
                  <a:prstClr val="black"/>
                </a:solidFill>
                <a:latin typeface="Calibri" pitchFamily="34" charset="0"/>
              </a:rPr>
              <a:t>…</a:t>
            </a:r>
            <a:endParaRPr lang="en-GB" sz="2000" b="1" dirty="0">
              <a:solidFill>
                <a:prstClr val="black"/>
              </a:solidFill>
              <a:latin typeface="Calibri" pitchFamily="34" charset="0"/>
            </a:endParaRPr>
          </a:p>
        </p:txBody>
      </p:sp>
      <p:sp>
        <p:nvSpPr>
          <p:cNvPr id="39" name="Text Box 46"/>
          <p:cNvSpPr txBox="1">
            <a:spLocks noChangeArrowheads="1"/>
          </p:cNvSpPr>
          <p:nvPr/>
        </p:nvSpPr>
        <p:spPr bwMode="auto">
          <a:xfrm>
            <a:off x="717228" y="5445224"/>
            <a:ext cx="29186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b="1" dirty="0" err="1" smtClean="0">
                <a:solidFill>
                  <a:prstClr val="black"/>
                </a:solidFill>
                <a:latin typeface="Calibri" pitchFamily="34" charset="0"/>
              </a:rPr>
              <a:t>Tengo</a:t>
            </a:r>
            <a:r>
              <a:rPr lang="en-GB" sz="2000" b="1" dirty="0" smtClean="0">
                <a:solidFill>
                  <a:prstClr val="black"/>
                </a:solidFill>
                <a:latin typeface="Calibri" pitchFamily="34" charset="0"/>
              </a:rPr>
              <a:t> </a:t>
            </a:r>
            <a:r>
              <a:rPr lang="en-GB" sz="2000" b="1" dirty="0" err="1" smtClean="0">
                <a:solidFill>
                  <a:prstClr val="black"/>
                </a:solidFill>
                <a:latin typeface="Calibri" pitchFamily="34" charset="0"/>
              </a:rPr>
              <a:t>pensado</a:t>
            </a:r>
            <a:r>
              <a:rPr lang="en-GB" sz="2000" b="1" dirty="0" smtClean="0">
                <a:solidFill>
                  <a:prstClr val="black"/>
                </a:solidFill>
                <a:latin typeface="Calibri" pitchFamily="34" charset="0"/>
              </a:rPr>
              <a:t> …</a:t>
            </a:r>
            <a:endParaRPr lang="en-GB" sz="2000" b="1" dirty="0">
              <a:solidFill>
                <a:prstClr val="black"/>
              </a:solidFill>
              <a:latin typeface="Calibri" pitchFamily="34" charset="0"/>
            </a:endParaRPr>
          </a:p>
        </p:txBody>
      </p:sp>
      <p:sp>
        <p:nvSpPr>
          <p:cNvPr id="40" name="Text Box 46"/>
          <p:cNvSpPr txBox="1">
            <a:spLocks noChangeArrowheads="1"/>
          </p:cNvSpPr>
          <p:nvPr/>
        </p:nvSpPr>
        <p:spPr bwMode="auto">
          <a:xfrm>
            <a:off x="717228" y="6053226"/>
            <a:ext cx="29186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b="1" dirty="0" err="1" smtClean="0">
                <a:solidFill>
                  <a:prstClr val="black"/>
                </a:solidFill>
                <a:latin typeface="Calibri" pitchFamily="34" charset="0"/>
              </a:rPr>
              <a:t>Tengo</a:t>
            </a:r>
            <a:r>
              <a:rPr lang="en-GB" sz="2000" b="1" dirty="0" smtClean="0">
                <a:solidFill>
                  <a:prstClr val="black"/>
                </a:solidFill>
                <a:latin typeface="Calibri" pitchFamily="34" charset="0"/>
              </a:rPr>
              <a:t> la </a:t>
            </a:r>
            <a:r>
              <a:rPr lang="en-GB" sz="2000" b="1" dirty="0" err="1" smtClean="0">
                <a:solidFill>
                  <a:prstClr val="black"/>
                </a:solidFill>
                <a:latin typeface="Calibri" pitchFamily="34" charset="0"/>
              </a:rPr>
              <a:t>intención</a:t>
            </a:r>
            <a:r>
              <a:rPr lang="en-GB" sz="2000" b="1" dirty="0" smtClean="0">
                <a:solidFill>
                  <a:prstClr val="black"/>
                </a:solidFill>
                <a:latin typeface="Calibri" pitchFamily="34" charset="0"/>
              </a:rPr>
              <a:t> de</a:t>
            </a:r>
            <a:endParaRPr lang="en-GB" sz="2000" b="1" dirty="0">
              <a:solidFill>
                <a:prstClr val="black"/>
              </a:solidFill>
              <a:latin typeface="Calibri" pitchFamily="34" charset="0"/>
            </a:endParaRPr>
          </a:p>
        </p:txBody>
      </p:sp>
      <p:sp>
        <p:nvSpPr>
          <p:cNvPr id="41" name="Text Box 46"/>
          <p:cNvSpPr txBox="1">
            <a:spLocks noChangeArrowheads="1"/>
          </p:cNvSpPr>
          <p:nvPr/>
        </p:nvSpPr>
        <p:spPr bwMode="auto">
          <a:xfrm>
            <a:off x="717228" y="6413266"/>
            <a:ext cx="29186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b="1" dirty="0" smtClean="0">
                <a:solidFill>
                  <a:prstClr val="black"/>
                </a:solidFill>
                <a:latin typeface="Calibri" pitchFamily="34" charset="0"/>
              </a:rPr>
              <a:t>Me </a:t>
            </a:r>
            <a:r>
              <a:rPr lang="en-GB" sz="2000" b="1" dirty="0" err="1" smtClean="0">
                <a:solidFill>
                  <a:prstClr val="black"/>
                </a:solidFill>
                <a:latin typeface="Calibri" pitchFamily="34" charset="0"/>
              </a:rPr>
              <a:t>gustaría</a:t>
            </a:r>
            <a:r>
              <a:rPr lang="en-GB" sz="2000" b="1" dirty="0" smtClean="0">
                <a:solidFill>
                  <a:prstClr val="black"/>
                </a:solidFill>
                <a:latin typeface="Calibri" pitchFamily="34" charset="0"/>
              </a:rPr>
              <a:t>…</a:t>
            </a:r>
            <a:endParaRPr lang="en-GB" sz="2000" b="1" dirty="0">
              <a:solidFill>
                <a:prstClr val="black"/>
              </a:solidFill>
              <a:latin typeface="Calibri" pitchFamily="34" charset="0"/>
            </a:endParaRPr>
          </a:p>
        </p:txBody>
      </p:sp>
      <p:sp>
        <p:nvSpPr>
          <p:cNvPr id="33" name="Text Box 47"/>
          <p:cNvSpPr txBox="1">
            <a:spLocks noChangeArrowheads="1"/>
          </p:cNvSpPr>
          <p:nvPr/>
        </p:nvSpPr>
        <p:spPr bwMode="auto">
          <a:xfrm>
            <a:off x="3347864" y="789092"/>
            <a:ext cx="56452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000" b="1" dirty="0" smtClean="0">
                <a:solidFill>
                  <a:prstClr val="black"/>
                </a:solidFill>
                <a:latin typeface="Calibri" pitchFamily="34" charset="0"/>
              </a:rPr>
              <a:t>Lo </a:t>
            </a:r>
            <a:r>
              <a:rPr lang="en-GB" sz="2000" b="1" dirty="0" err="1" smtClean="0">
                <a:solidFill>
                  <a:prstClr val="black"/>
                </a:solidFill>
                <a:latin typeface="Calibri" pitchFamily="34" charset="0"/>
              </a:rPr>
              <a:t>más</a:t>
            </a:r>
            <a:r>
              <a:rPr lang="en-GB" sz="2000" b="1" dirty="0" smtClean="0">
                <a:solidFill>
                  <a:prstClr val="black"/>
                </a:solidFill>
                <a:latin typeface="Calibri" pitchFamily="34" charset="0"/>
              </a:rPr>
              <a:t> </a:t>
            </a:r>
            <a:r>
              <a:rPr lang="en-GB" sz="2000" b="1" dirty="0" err="1" smtClean="0">
                <a:solidFill>
                  <a:prstClr val="black"/>
                </a:solidFill>
                <a:latin typeface="Calibri" pitchFamily="34" charset="0"/>
              </a:rPr>
              <a:t>importante</a:t>
            </a:r>
            <a:r>
              <a:rPr lang="en-GB" sz="2000" b="1" dirty="0" smtClean="0">
                <a:solidFill>
                  <a:prstClr val="black"/>
                </a:solidFill>
                <a:latin typeface="Calibri" pitchFamily="34" charset="0"/>
              </a:rPr>
              <a:t> </a:t>
            </a:r>
            <a:r>
              <a:rPr lang="en-GB" sz="2000" b="1" dirty="0" err="1" smtClean="0">
                <a:solidFill>
                  <a:prstClr val="black"/>
                </a:solidFill>
                <a:latin typeface="Calibri" pitchFamily="34" charset="0"/>
              </a:rPr>
              <a:t>para</a:t>
            </a:r>
            <a:r>
              <a:rPr lang="en-GB" sz="2000" b="1" dirty="0" smtClean="0">
                <a:solidFill>
                  <a:prstClr val="black"/>
                </a:solidFill>
                <a:latin typeface="Calibri" pitchFamily="34" charset="0"/>
              </a:rPr>
              <a:t> </a:t>
            </a:r>
            <a:r>
              <a:rPr lang="en-GB" sz="2000" b="1" dirty="0" err="1" smtClean="0">
                <a:solidFill>
                  <a:prstClr val="black"/>
                </a:solidFill>
                <a:latin typeface="Calibri" pitchFamily="34" charset="0"/>
              </a:rPr>
              <a:t>mí</a:t>
            </a:r>
            <a:r>
              <a:rPr lang="en-GB" sz="2000" b="1" dirty="0" smtClean="0">
                <a:solidFill>
                  <a:prstClr val="black"/>
                </a:solidFill>
                <a:latin typeface="Calibri" pitchFamily="34" charset="0"/>
              </a:rPr>
              <a:t> </a:t>
            </a:r>
            <a:r>
              <a:rPr lang="en-GB" sz="2000" b="1" dirty="0" err="1" smtClean="0">
                <a:solidFill>
                  <a:prstClr val="black"/>
                </a:solidFill>
                <a:latin typeface="Calibri" pitchFamily="34" charset="0"/>
              </a:rPr>
              <a:t>es</a:t>
            </a:r>
            <a:r>
              <a:rPr lang="en-GB" sz="2000" b="1" dirty="0" smtClean="0">
                <a:solidFill>
                  <a:prstClr val="black"/>
                </a:solidFill>
                <a:latin typeface="Calibri" pitchFamily="34" charset="0"/>
              </a:rPr>
              <a:t>  </a:t>
            </a:r>
            <a:r>
              <a:rPr lang="en-GB" sz="2000" b="1" dirty="0" smtClean="0">
                <a:solidFill>
                  <a:srgbClr val="FF0000"/>
                </a:solidFill>
                <a:latin typeface="Calibri" pitchFamily="34" charset="0"/>
              </a:rPr>
              <a:t>(la playa) </a:t>
            </a:r>
            <a:r>
              <a:rPr lang="en-GB" sz="2000" b="1" dirty="0" err="1" smtClean="0">
                <a:solidFill>
                  <a:prstClr val="black"/>
                </a:solidFill>
                <a:latin typeface="Calibri" pitchFamily="34" charset="0"/>
              </a:rPr>
              <a:t>porque</a:t>
            </a:r>
            <a:endParaRPr lang="en-GB" sz="2000" b="1" dirty="0">
              <a:solidFill>
                <a:prstClr val="black"/>
              </a:solidFill>
              <a:latin typeface="Calibri" pitchFamily="34" charset="0"/>
            </a:endParaRPr>
          </a:p>
        </p:txBody>
      </p:sp>
      <p:sp>
        <p:nvSpPr>
          <p:cNvPr id="42" name="Text Box 46"/>
          <p:cNvSpPr txBox="1">
            <a:spLocks noChangeArrowheads="1"/>
          </p:cNvSpPr>
          <p:nvPr/>
        </p:nvSpPr>
        <p:spPr bwMode="auto">
          <a:xfrm>
            <a:off x="4607496" y="5477162"/>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b="1" dirty="0" err="1" smtClean="0">
                <a:solidFill>
                  <a:prstClr val="black"/>
                </a:solidFill>
                <a:latin typeface="Calibri" pitchFamily="34" charset="0"/>
              </a:rPr>
              <a:t>Cada</a:t>
            </a:r>
            <a:r>
              <a:rPr lang="en-GB" sz="2000" b="1" dirty="0" smtClean="0">
                <a:solidFill>
                  <a:prstClr val="black"/>
                </a:solidFill>
                <a:latin typeface="Calibri" pitchFamily="34" charset="0"/>
              </a:rPr>
              <a:t> </a:t>
            </a:r>
            <a:r>
              <a:rPr lang="en-GB" sz="2000" b="1" dirty="0" err="1" smtClean="0">
                <a:solidFill>
                  <a:prstClr val="black"/>
                </a:solidFill>
                <a:latin typeface="Calibri" pitchFamily="34" charset="0"/>
              </a:rPr>
              <a:t>día</a:t>
            </a:r>
            <a:r>
              <a:rPr lang="en-GB" sz="2000" b="1" dirty="0" smtClean="0">
                <a:solidFill>
                  <a:prstClr val="black"/>
                </a:solidFill>
                <a:latin typeface="Calibri" pitchFamily="34" charset="0"/>
              </a:rPr>
              <a:t> </a:t>
            </a:r>
            <a:r>
              <a:rPr lang="en-GB" sz="2000" b="1" dirty="0" err="1" smtClean="0">
                <a:solidFill>
                  <a:prstClr val="black"/>
                </a:solidFill>
                <a:latin typeface="Calibri" pitchFamily="34" charset="0"/>
              </a:rPr>
              <a:t>iba</a:t>
            </a:r>
            <a:r>
              <a:rPr lang="en-GB" sz="2000" b="1" dirty="0" smtClean="0">
                <a:solidFill>
                  <a:prstClr val="black"/>
                </a:solidFill>
                <a:latin typeface="Calibri" pitchFamily="34" charset="0"/>
              </a:rPr>
              <a:t> </a:t>
            </a:r>
            <a:r>
              <a:rPr lang="en-GB" sz="2000" b="1" dirty="0" smtClean="0">
                <a:solidFill>
                  <a:srgbClr val="FF0000"/>
                </a:solidFill>
                <a:latin typeface="Calibri" pitchFamily="34" charset="0"/>
              </a:rPr>
              <a:t>(a la playa)</a:t>
            </a:r>
            <a:endParaRPr lang="en-GB" sz="2000" b="1" dirty="0">
              <a:solidFill>
                <a:srgbClr val="FF0000"/>
              </a:solidFill>
              <a:latin typeface="Calibri" pitchFamily="34" charset="0"/>
            </a:endParaRPr>
          </a:p>
        </p:txBody>
      </p:sp>
      <p:sp>
        <p:nvSpPr>
          <p:cNvPr id="43" name="Text Box 46"/>
          <p:cNvSpPr txBox="1">
            <a:spLocks noChangeArrowheads="1"/>
          </p:cNvSpPr>
          <p:nvPr/>
        </p:nvSpPr>
        <p:spPr bwMode="auto">
          <a:xfrm>
            <a:off x="4644008" y="4901098"/>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b="1" dirty="0" smtClean="0">
                <a:solidFill>
                  <a:srgbClr val="FF0000"/>
                </a:solidFill>
                <a:latin typeface="Calibri" pitchFamily="34" charset="0"/>
              </a:rPr>
              <a:t>(el hotel) </a:t>
            </a:r>
            <a:r>
              <a:rPr lang="en-GB" sz="2000" b="1" dirty="0" smtClean="0">
                <a:solidFill>
                  <a:prstClr val="black"/>
                </a:solidFill>
                <a:latin typeface="Calibri" pitchFamily="34" charset="0"/>
              </a:rPr>
              <a:t>era… </a:t>
            </a:r>
            <a:r>
              <a:rPr lang="en-GB" sz="2000" b="1" dirty="0" smtClean="0">
                <a:solidFill>
                  <a:srgbClr val="FF0000"/>
                </a:solidFill>
                <a:latin typeface="Calibri" pitchFamily="34" charset="0"/>
              </a:rPr>
              <a:t>(la </a:t>
            </a:r>
            <a:r>
              <a:rPr lang="en-GB" sz="2000" b="1" dirty="0" err="1" smtClean="0">
                <a:solidFill>
                  <a:srgbClr val="FF0000"/>
                </a:solidFill>
                <a:latin typeface="Calibri" pitchFamily="34" charset="0"/>
              </a:rPr>
              <a:t>gente</a:t>
            </a:r>
            <a:r>
              <a:rPr lang="en-GB" sz="2000" b="1" dirty="0" smtClean="0">
                <a:solidFill>
                  <a:srgbClr val="FF0000"/>
                </a:solidFill>
                <a:latin typeface="Calibri" pitchFamily="34" charset="0"/>
              </a:rPr>
              <a:t>) </a:t>
            </a:r>
            <a:r>
              <a:rPr lang="en-GB" sz="2000" b="1" dirty="0" smtClean="0">
                <a:solidFill>
                  <a:prstClr val="black"/>
                </a:solidFill>
                <a:latin typeface="Calibri" pitchFamily="34" charset="0"/>
              </a:rPr>
              <a:t>era…</a:t>
            </a:r>
            <a:endParaRPr lang="en-GB" sz="2000" b="1" dirty="0">
              <a:solidFill>
                <a:prstClr val="black"/>
              </a:solidFill>
              <a:latin typeface="Calibri" pitchFamily="34" charset="0"/>
            </a:endParaRPr>
          </a:p>
        </p:txBody>
      </p:sp>
      <p:sp>
        <p:nvSpPr>
          <p:cNvPr id="45" name="Text Box 46"/>
          <p:cNvSpPr txBox="1">
            <a:spLocks noChangeArrowheads="1"/>
          </p:cNvSpPr>
          <p:nvPr/>
        </p:nvSpPr>
        <p:spPr bwMode="auto">
          <a:xfrm>
            <a:off x="4607496" y="4613066"/>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b="1" dirty="0" smtClean="0">
                <a:solidFill>
                  <a:prstClr val="black"/>
                </a:solidFill>
                <a:latin typeface="Calibri" pitchFamily="34" charset="0"/>
              </a:rPr>
              <a:t>El hotel </a:t>
            </a:r>
            <a:r>
              <a:rPr lang="en-GB" sz="2000" b="1" dirty="0" err="1" smtClean="0">
                <a:solidFill>
                  <a:prstClr val="black"/>
                </a:solidFill>
                <a:latin typeface="Calibri" pitchFamily="34" charset="0"/>
              </a:rPr>
              <a:t>estaba</a:t>
            </a:r>
            <a:r>
              <a:rPr lang="en-GB" sz="2000" b="1" dirty="0" smtClean="0">
                <a:solidFill>
                  <a:prstClr val="black"/>
                </a:solidFill>
                <a:latin typeface="Calibri" pitchFamily="34" charset="0"/>
              </a:rPr>
              <a:t> </a:t>
            </a:r>
            <a:r>
              <a:rPr lang="en-GB" sz="2000" b="1" dirty="0" smtClean="0">
                <a:solidFill>
                  <a:srgbClr val="FF0000"/>
                </a:solidFill>
                <a:latin typeface="Calibri" pitchFamily="34" charset="0"/>
              </a:rPr>
              <a:t>(</a:t>
            </a:r>
            <a:r>
              <a:rPr lang="en-GB" sz="2000" b="1" dirty="0" err="1" smtClean="0">
                <a:solidFill>
                  <a:srgbClr val="FF0000"/>
                </a:solidFill>
                <a:latin typeface="Calibri" pitchFamily="34" charset="0"/>
              </a:rPr>
              <a:t>cerca</a:t>
            </a:r>
            <a:r>
              <a:rPr lang="en-GB" sz="2000" b="1" dirty="0" smtClean="0">
                <a:solidFill>
                  <a:srgbClr val="FF0000"/>
                </a:solidFill>
                <a:latin typeface="Calibri" pitchFamily="34" charset="0"/>
              </a:rPr>
              <a:t> del mar)</a:t>
            </a:r>
            <a:endParaRPr lang="en-GB" sz="2000" b="1" dirty="0">
              <a:solidFill>
                <a:srgbClr val="FF0000"/>
              </a:solidFill>
              <a:latin typeface="Calibri" pitchFamily="34" charset="0"/>
            </a:endParaRPr>
          </a:p>
        </p:txBody>
      </p:sp>
      <p:sp>
        <p:nvSpPr>
          <p:cNvPr id="46" name="Text Box 46"/>
          <p:cNvSpPr txBox="1">
            <a:spLocks noChangeArrowheads="1"/>
          </p:cNvSpPr>
          <p:nvPr/>
        </p:nvSpPr>
        <p:spPr bwMode="auto">
          <a:xfrm>
            <a:off x="4607496" y="5189130"/>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b="1" dirty="0" err="1" smtClean="0">
                <a:solidFill>
                  <a:prstClr val="black"/>
                </a:solidFill>
                <a:latin typeface="Calibri" pitchFamily="34" charset="0"/>
              </a:rPr>
              <a:t>Hice</a:t>
            </a:r>
            <a:r>
              <a:rPr lang="en-GB" sz="2000" b="1" dirty="0" smtClean="0">
                <a:solidFill>
                  <a:prstClr val="black"/>
                </a:solidFill>
                <a:latin typeface="Calibri" pitchFamily="34" charset="0"/>
              </a:rPr>
              <a:t> </a:t>
            </a:r>
            <a:r>
              <a:rPr lang="en-GB" sz="2000" b="1" dirty="0" err="1" smtClean="0">
                <a:solidFill>
                  <a:prstClr val="black"/>
                </a:solidFill>
                <a:latin typeface="Calibri" pitchFamily="34" charset="0"/>
              </a:rPr>
              <a:t>muchas</a:t>
            </a:r>
            <a:r>
              <a:rPr lang="en-GB" sz="2000" b="1" dirty="0" smtClean="0">
                <a:solidFill>
                  <a:prstClr val="black"/>
                </a:solidFill>
                <a:latin typeface="Calibri" pitchFamily="34" charset="0"/>
              </a:rPr>
              <a:t> </a:t>
            </a:r>
            <a:r>
              <a:rPr lang="en-GB" sz="2000" b="1" dirty="0" err="1" smtClean="0">
                <a:solidFill>
                  <a:prstClr val="black"/>
                </a:solidFill>
                <a:latin typeface="Calibri" pitchFamily="34" charset="0"/>
              </a:rPr>
              <a:t>cosas</a:t>
            </a:r>
            <a:r>
              <a:rPr lang="en-GB" sz="2000" b="1" dirty="0" smtClean="0">
                <a:solidFill>
                  <a:prstClr val="black"/>
                </a:solidFill>
                <a:latin typeface="Calibri" pitchFamily="34" charset="0"/>
              </a:rPr>
              <a:t>, </a:t>
            </a:r>
            <a:r>
              <a:rPr lang="en-GB" sz="2000" b="1" dirty="0" err="1" smtClean="0">
                <a:solidFill>
                  <a:prstClr val="black"/>
                </a:solidFill>
                <a:latin typeface="Calibri" pitchFamily="34" charset="0"/>
              </a:rPr>
              <a:t>por</a:t>
            </a:r>
            <a:r>
              <a:rPr lang="en-GB" sz="2000" b="1" dirty="0" smtClean="0">
                <a:solidFill>
                  <a:prstClr val="black"/>
                </a:solidFill>
                <a:latin typeface="Calibri" pitchFamily="34" charset="0"/>
              </a:rPr>
              <a:t> </a:t>
            </a:r>
            <a:r>
              <a:rPr lang="en-GB" sz="2000" b="1" dirty="0" err="1" smtClean="0">
                <a:solidFill>
                  <a:prstClr val="black"/>
                </a:solidFill>
                <a:latin typeface="Calibri" pitchFamily="34" charset="0"/>
              </a:rPr>
              <a:t>ejemplo</a:t>
            </a:r>
            <a:r>
              <a:rPr lang="en-GB" sz="2000" b="1" dirty="0" smtClean="0">
                <a:solidFill>
                  <a:prstClr val="black"/>
                </a:solidFill>
                <a:latin typeface="Calibri" pitchFamily="34" charset="0"/>
              </a:rPr>
              <a:t>…</a:t>
            </a:r>
            <a:endParaRPr lang="en-GB" sz="2000" b="1" dirty="0">
              <a:solidFill>
                <a:srgbClr val="FF0000"/>
              </a:solidFill>
              <a:latin typeface="Calibri" pitchFamily="34" charset="0"/>
            </a:endParaRPr>
          </a:p>
        </p:txBody>
      </p:sp>
      <p:sp>
        <p:nvSpPr>
          <p:cNvPr id="47" name="Text Box 46"/>
          <p:cNvSpPr txBox="1">
            <a:spLocks noChangeArrowheads="1"/>
          </p:cNvSpPr>
          <p:nvPr/>
        </p:nvSpPr>
        <p:spPr bwMode="auto">
          <a:xfrm>
            <a:off x="4608512" y="6093296"/>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b="1" dirty="0" smtClean="0">
                <a:solidFill>
                  <a:prstClr val="black"/>
                </a:solidFill>
                <a:latin typeface="Calibri" pitchFamily="34" charset="0"/>
              </a:rPr>
              <a:t>Lo </a:t>
            </a:r>
            <a:r>
              <a:rPr lang="en-GB" sz="2000" b="1" dirty="0" err="1" smtClean="0">
                <a:solidFill>
                  <a:prstClr val="black"/>
                </a:solidFill>
                <a:latin typeface="Calibri" pitchFamily="34" charset="0"/>
              </a:rPr>
              <a:t>que</a:t>
            </a:r>
            <a:r>
              <a:rPr lang="en-GB" sz="2000" b="1" dirty="0" smtClean="0">
                <a:solidFill>
                  <a:prstClr val="black"/>
                </a:solidFill>
                <a:latin typeface="Calibri" pitchFamily="34" charset="0"/>
              </a:rPr>
              <a:t> </a:t>
            </a:r>
            <a:r>
              <a:rPr lang="en-GB" sz="2000" b="1" dirty="0" err="1" smtClean="0">
                <a:solidFill>
                  <a:prstClr val="black"/>
                </a:solidFill>
                <a:latin typeface="Calibri" pitchFamily="34" charset="0"/>
              </a:rPr>
              <a:t>más</a:t>
            </a:r>
            <a:r>
              <a:rPr lang="en-GB" sz="2000" b="1" dirty="0" smtClean="0">
                <a:solidFill>
                  <a:prstClr val="black"/>
                </a:solidFill>
                <a:latin typeface="Calibri" pitchFamily="34" charset="0"/>
              </a:rPr>
              <a:t> me </a:t>
            </a:r>
            <a:r>
              <a:rPr lang="en-GB" sz="2000" b="1" dirty="0" err="1" smtClean="0">
                <a:solidFill>
                  <a:prstClr val="black"/>
                </a:solidFill>
                <a:latin typeface="Calibri" pitchFamily="34" charset="0"/>
              </a:rPr>
              <a:t>gustó</a:t>
            </a:r>
            <a:r>
              <a:rPr lang="en-GB" sz="2000" b="1" dirty="0">
                <a:solidFill>
                  <a:prstClr val="black"/>
                </a:solidFill>
                <a:latin typeface="Calibri" pitchFamily="34" charset="0"/>
              </a:rPr>
              <a:t> </a:t>
            </a:r>
            <a:r>
              <a:rPr lang="en-GB" sz="2000" b="1" dirty="0" err="1" smtClean="0">
                <a:solidFill>
                  <a:prstClr val="black"/>
                </a:solidFill>
                <a:latin typeface="Calibri" pitchFamily="34" charset="0"/>
              </a:rPr>
              <a:t>fue</a:t>
            </a:r>
            <a:r>
              <a:rPr lang="en-GB" sz="2000" b="1" dirty="0" smtClean="0">
                <a:solidFill>
                  <a:prstClr val="black"/>
                </a:solidFill>
                <a:latin typeface="Calibri" pitchFamily="34" charset="0"/>
              </a:rPr>
              <a:t>….</a:t>
            </a:r>
            <a:endParaRPr lang="en-GB" sz="2000" b="1" dirty="0">
              <a:solidFill>
                <a:prstClr val="black"/>
              </a:solidFill>
              <a:latin typeface="Calibri" pitchFamily="34" charset="0"/>
            </a:endParaRPr>
          </a:p>
        </p:txBody>
      </p:sp>
      <p:sp>
        <p:nvSpPr>
          <p:cNvPr id="48" name="Text Box 46"/>
          <p:cNvSpPr txBox="1">
            <a:spLocks noChangeArrowheads="1"/>
          </p:cNvSpPr>
          <p:nvPr/>
        </p:nvSpPr>
        <p:spPr bwMode="auto">
          <a:xfrm>
            <a:off x="4608512" y="6413266"/>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b="1" dirty="0" err="1" smtClean="0">
                <a:solidFill>
                  <a:prstClr val="black"/>
                </a:solidFill>
                <a:latin typeface="Calibri" pitchFamily="34" charset="0"/>
              </a:rPr>
              <a:t>Fue</a:t>
            </a:r>
            <a:r>
              <a:rPr lang="en-GB" sz="2000" b="1" dirty="0" smtClean="0">
                <a:solidFill>
                  <a:prstClr val="black"/>
                </a:solidFill>
                <a:latin typeface="Calibri" pitchFamily="34" charset="0"/>
              </a:rPr>
              <a:t> </a:t>
            </a:r>
            <a:r>
              <a:rPr lang="en-GB" sz="2000" b="1" dirty="0" err="1" smtClean="0">
                <a:solidFill>
                  <a:prstClr val="black"/>
                </a:solidFill>
                <a:latin typeface="Calibri" pitchFamily="34" charset="0"/>
              </a:rPr>
              <a:t>una</a:t>
            </a:r>
            <a:r>
              <a:rPr lang="en-GB" sz="2000" b="1" dirty="0" smtClean="0">
                <a:solidFill>
                  <a:prstClr val="black"/>
                </a:solidFill>
                <a:latin typeface="Calibri" pitchFamily="34" charset="0"/>
              </a:rPr>
              <a:t> </a:t>
            </a:r>
            <a:r>
              <a:rPr lang="en-GB" sz="2000" b="1" dirty="0" err="1" smtClean="0">
                <a:solidFill>
                  <a:prstClr val="black"/>
                </a:solidFill>
                <a:latin typeface="Calibri" pitchFamily="34" charset="0"/>
              </a:rPr>
              <a:t>experiencia</a:t>
            </a:r>
            <a:r>
              <a:rPr lang="en-GB" sz="2000" b="1" dirty="0" smtClean="0">
                <a:solidFill>
                  <a:prstClr val="black"/>
                </a:solidFill>
                <a:latin typeface="Calibri" pitchFamily="34" charset="0"/>
              </a:rPr>
              <a:t> </a:t>
            </a:r>
            <a:r>
              <a:rPr lang="en-GB" sz="2000" b="1" dirty="0" smtClean="0">
                <a:solidFill>
                  <a:srgbClr val="FF0000"/>
                </a:solidFill>
                <a:latin typeface="Calibri" pitchFamily="34" charset="0"/>
              </a:rPr>
              <a:t>(</a:t>
            </a:r>
            <a:r>
              <a:rPr lang="en-GB" sz="2000" b="1" dirty="0" err="1" smtClean="0">
                <a:solidFill>
                  <a:srgbClr val="FF0000"/>
                </a:solidFill>
                <a:latin typeface="Calibri" pitchFamily="34" charset="0"/>
              </a:rPr>
              <a:t>inolvidable</a:t>
            </a:r>
            <a:r>
              <a:rPr lang="en-GB" sz="2000" b="1" dirty="0" smtClean="0">
                <a:solidFill>
                  <a:srgbClr val="FF0000"/>
                </a:solidFill>
                <a:latin typeface="Calibri" pitchFamily="34" charset="0"/>
              </a:rPr>
              <a:t>)</a:t>
            </a:r>
            <a:endParaRPr lang="en-GB" sz="2000" b="1" dirty="0">
              <a:solidFill>
                <a:srgbClr val="FF0000"/>
              </a:solidFill>
              <a:latin typeface="Calibri" pitchFamily="34" charset="0"/>
            </a:endParaRPr>
          </a:p>
        </p:txBody>
      </p:sp>
      <p:sp>
        <p:nvSpPr>
          <p:cNvPr id="49" name="Text Box 46"/>
          <p:cNvSpPr txBox="1">
            <a:spLocks noChangeArrowheads="1"/>
          </p:cNvSpPr>
          <p:nvPr/>
        </p:nvSpPr>
        <p:spPr bwMode="auto">
          <a:xfrm>
            <a:off x="317376" y="82352"/>
            <a:ext cx="3498032" cy="461665"/>
          </a:xfrm>
          <a:prstGeom prst="rect">
            <a:avLst/>
          </a:prstGeom>
          <a:solidFill>
            <a:srgbClr val="A73E3B"/>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solidFill>
                  <a:prstClr val="white">
                    <a:lumMod val="95000"/>
                  </a:prstClr>
                </a:solidFill>
                <a:latin typeface="Segoe Print" pitchFamily="2" charset="0"/>
              </a:rPr>
              <a:t>En el </a:t>
            </a:r>
            <a:r>
              <a:rPr lang="en-GB" sz="2400" b="1" dirty="0" err="1" smtClean="0">
                <a:solidFill>
                  <a:prstClr val="white">
                    <a:lumMod val="95000"/>
                  </a:prstClr>
                </a:solidFill>
                <a:latin typeface="Segoe Print" pitchFamily="2" charset="0"/>
              </a:rPr>
              <a:t>presente</a:t>
            </a:r>
            <a:r>
              <a:rPr lang="en-GB" sz="2400" b="1" dirty="0" smtClean="0">
                <a:solidFill>
                  <a:prstClr val="white">
                    <a:lumMod val="95000"/>
                  </a:prstClr>
                </a:solidFill>
                <a:latin typeface="Segoe Print" pitchFamily="2" charset="0"/>
              </a:rPr>
              <a:t>…</a:t>
            </a:r>
            <a:endParaRPr lang="en-GB" sz="2400" b="1" dirty="0">
              <a:solidFill>
                <a:prstClr val="white">
                  <a:lumMod val="95000"/>
                </a:prstClr>
              </a:solidFill>
              <a:latin typeface="Segoe Print" pitchFamily="2" charset="0"/>
            </a:endParaRPr>
          </a:p>
        </p:txBody>
      </p:sp>
      <p:sp>
        <p:nvSpPr>
          <p:cNvPr id="50" name="Text Box 46"/>
          <p:cNvSpPr txBox="1">
            <a:spLocks noChangeArrowheads="1"/>
          </p:cNvSpPr>
          <p:nvPr/>
        </p:nvSpPr>
        <p:spPr bwMode="auto">
          <a:xfrm>
            <a:off x="-576064" y="940658"/>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000" b="1" dirty="0" err="1" smtClean="0">
                <a:solidFill>
                  <a:prstClr val="black"/>
                </a:solidFill>
                <a:latin typeface="Calibri" pitchFamily="34" charset="0"/>
              </a:rPr>
              <a:t>Suelo</a:t>
            </a:r>
            <a:r>
              <a:rPr lang="en-GB" sz="2000" b="1" dirty="0" smtClean="0">
                <a:solidFill>
                  <a:prstClr val="black"/>
                </a:solidFill>
                <a:latin typeface="Calibri" pitchFamily="34" charset="0"/>
              </a:rPr>
              <a:t> </a:t>
            </a:r>
            <a:r>
              <a:rPr lang="en-GB" sz="2000" b="1" dirty="0" err="1" smtClean="0">
                <a:solidFill>
                  <a:prstClr val="black"/>
                </a:solidFill>
                <a:latin typeface="Calibri" pitchFamily="34" charset="0"/>
              </a:rPr>
              <a:t>ir</a:t>
            </a:r>
            <a:r>
              <a:rPr lang="en-GB" sz="2000" b="1" dirty="0" smtClean="0">
                <a:solidFill>
                  <a:prstClr val="black"/>
                </a:solidFill>
                <a:latin typeface="Calibri" pitchFamily="34" charset="0"/>
              </a:rPr>
              <a:t> </a:t>
            </a:r>
            <a:r>
              <a:rPr lang="en-GB" sz="2000" b="1" dirty="0" smtClean="0">
                <a:solidFill>
                  <a:srgbClr val="FF0000"/>
                </a:solidFill>
                <a:latin typeface="Calibri" pitchFamily="34" charset="0"/>
              </a:rPr>
              <a:t>(con mi </a:t>
            </a:r>
            <a:r>
              <a:rPr lang="en-GB" sz="2000" b="1" dirty="0" err="1" smtClean="0">
                <a:solidFill>
                  <a:srgbClr val="FF0000"/>
                </a:solidFill>
                <a:latin typeface="Calibri" pitchFamily="34" charset="0"/>
              </a:rPr>
              <a:t>familia</a:t>
            </a:r>
            <a:r>
              <a:rPr lang="en-GB" sz="2000" b="1" dirty="0" smtClean="0">
                <a:solidFill>
                  <a:srgbClr val="FF0000"/>
                </a:solidFill>
                <a:latin typeface="Calibri" pitchFamily="34" charset="0"/>
              </a:rPr>
              <a:t>)</a:t>
            </a:r>
            <a:endParaRPr lang="en-GB" sz="2000" b="1" dirty="0">
              <a:solidFill>
                <a:srgbClr val="FF0000"/>
              </a:solidFill>
              <a:latin typeface="Calibri" pitchFamily="34" charset="0"/>
            </a:endParaRPr>
          </a:p>
        </p:txBody>
      </p:sp>
      <p:sp>
        <p:nvSpPr>
          <p:cNvPr id="51" name="Text Box 46"/>
          <p:cNvSpPr txBox="1">
            <a:spLocks noChangeArrowheads="1"/>
          </p:cNvSpPr>
          <p:nvPr/>
        </p:nvSpPr>
        <p:spPr bwMode="auto">
          <a:xfrm>
            <a:off x="-504056" y="1372706"/>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000" b="1" dirty="0" err="1" smtClean="0">
                <a:solidFill>
                  <a:prstClr val="black"/>
                </a:solidFill>
                <a:latin typeface="Calibri" pitchFamily="34" charset="0"/>
              </a:rPr>
              <a:t>Es</a:t>
            </a:r>
            <a:r>
              <a:rPr lang="en-GB" sz="2000" b="1" dirty="0" smtClean="0">
                <a:solidFill>
                  <a:prstClr val="black"/>
                </a:solidFill>
                <a:latin typeface="Calibri" pitchFamily="34" charset="0"/>
              </a:rPr>
              <a:t> </a:t>
            </a:r>
            <a:r>
              <a:rPr lang="en-GB" sz="2000" b="1" dirty="0" smtClean="0">
                <a:solidFill>
                  <a:srgbClr val="FF0000"/>
                </a:solidFill>
                <a:latin typeface="Calibri" pitchFamily="34" charset="0"/>
              </a:rPr>
              <a:t>(un </a:t>
            </a:r>
            <a:r>
              <a:rPr lang="en-GB" sz="2000" b="1" dirty="0" err="1" smtClean="0">
                <a:solidFill>
                  <a:srgbClr val="FF0000"/>
                </a:solidFill>
                <a:latin typeface="Calibri" pitchFamily="34" charset="0"/>
              </a:rPr>
              <a:t>sitio</a:t>
            </a:r>
            <a:r>
              <a:rPr lang="en-GB" sz="2000" b="1" dirty="0" smtClean="0">
                <a:solidFill>
                  <a:srgbClr val="FF0000"/>
                </a:solidFill>
                <a:latin typeface="Calibri" pitchFamily="34" charset="0"/>
              </a:rPr>
              <a:t> bonito y </a:t>
            </a:r>
            <a:r>
              <a:rPr lang="en-GB" sz="2000" b="1" dirty="0" err="1" smtClean="0">
                <a:solidFill>
                  <a:srgbClr val="FF0000"/>
                </a:solidFill>
                <a:latin typeface="Calibri" pitchFamily="34" charset="0"/>
              </a:rPr>
              <a:t>turístico</a:t>
            </a:r>
            <a:r>
              <a:rPr lang="en-GB" sz="2000" b="1" dirty="0" smtClean="0">
                <a:solidFill>
                  <a:srgbClr val="FF0000"/>
                </a:solidFill>
                <a:latin typeface="Calibri" pitchFamily="34" charset="0"/>
              </a:rPr>
              <a:t>)</a:t>
            </a:r>
            <a:endParaRPr lang="en-GB" sz="2000" b="1" dirty="0">
              <a:solidFill>
                <a:srgbClr val="FF0000"/>
              </a:solidFill>
              <a:latin typeface="Calibri" pitchFamily="34" charset="0"/>
            </a:endParaRPr>
          </a:p>
        </p:txBody>
      </p:sp>
      <p:sp>
        <p:nvSpPr>
          <p:cNvPr id="52" name="Text Box 46"/>
          <p:cNvSpPr txBox="1">
            <a:spLocks noChangeArrowheads="1"/>
          </p:cNvSpPr>
          <p:nvPr/>
        </p:nvSpPr>
        <p:spPr bwMode="auto">
          <a:xfrm>
            <a:off x="-468560" y="1804754"/>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000" b="1" dirty="0" err="1" smtClean="0">
                <a:solidFill>
                  <a:prstClr val="black"/>
                </a:solidFill>
                <a:latin typeface="Calibri" pitchFamily="34" charset="0"/>
              </a:rPr>
              <a:t>Está</a:t>
            </a:r>
            <a:r>
              <a:rPr lang="en-GB" sz="2000" b="1" dirty="0" smtClean="0">
                <a:solidFill>
                  <a:prstClr val="black"/>
                </a:solidFill>
                <a:latin typeface="Calibri" pitchFamily="34" charset="0"/>
              </a:rPr>
              <a:t> </a:t>
            </a:r>
            <a:r>
              <a:rPr lang="en-GB" sz="2000" b="1" dirty="0" smtClean="0">
                <a:solidFill>
                  <a:srgbClr val="FF0000"/>
                </a:solidFill>
                <a:latin typeface="Calibri" pitchFamily="34" charset="0"/>
              </a:rPr>
              <a:t>(en el </a:t>
            </a:r>
            <a:r>
              <a:rPr lang="en-GB" sz="2000" b="1" dirty="0" err="1" smtClean="0">
                <a:solidFill>
                  <a:srgbClr val="FF0000"/>
                </a:solidFill>
                <a:latin typeface="Calibri" pitchFamily="34" charset="0"/>
              </a:rPr>
              <a:t>sur</a:t>
            </a:r>
            <a:r>
              <a:rPr lang="en-GB" sz="2000" b="1" dirty="0" smtClean="0">
                <a:solidFill>
                  <a:srgbClr val="FF0000"/>
                </a:solidFill>
                <a:latin typeface="Calibri" pitchFamily="34" charset="0"/>
              </a:rPr>
              <a:t> del </a:t>
            </a:r>
            <a:r>
              <a:rPr lang="en-GB" sz="2000" b="1" dirty="0" err="1" smtClean="0">
                <a:solidFill>
                  <a:srgbClr val="FF0000"/>
                </a:solidFill>
                <a:latin typeface="Calibri" pitchFamily="34" charset="0"/>
              </a:rPr>
              <a:t>país</a:t>
            </a:r>
            <a:r>
              <a:rPr lang="en-GB" sz="2000" b="1" dirty="0" smtClean="0">
                <a:solidFill>
                  <a:srgbClr val="FF0000"/>
                </a:solidFill>
                <a:latin typeface="Calibri" pitchFamily="34" charset="0"/>
              </a:rPr>
              <a:t>)</a:t>
            </a:r>
            <a:endParaRPr lang="en-GB" sz="2000" b="1" dirty="0">
              <a:solidFill>
                <a:srgbClr val="FF0000"/>
              </a:solidFill>
              <a:latin typeface="Calibri" pitchFamily="34" charset="0"/>
            </a:endParaRPr>
          </a:p>
        </p:txBody>
      </p:sp>
      <p:sp>
        <p:nvSpPr>
          <p:cNvPr id="53" name="Text Box 46"/>
          <p:cNvSpPr txBox="1">
            <a:spLocks noChangeArrowheads="1"/>
          </p:cNvSpPr>
          <p:nvPr/>
        </p:nvSpPr>
        <p:spPr bwMode="auto">
          <a:xfrm>
            <a:off x="-612576" y="2204864"/>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000" b="1" dirty="0" err="1" smtClean="0">
                <a:solidFill>
                  <a:prstClr val="black"/>
                </a:solidFill>
                <a:latin typeface="Calibri" pitchFamily="34" charset="0"/>
              </a:rPr>
              <a:t>Tiene</a:t>
            </a:r>
            <a:r>
              <a:rPr lang="en-GB" sz="2000" b="1" dirty="0" smtClean="0">
                <a:solidFill>
                  <a:prstClr val="black"/>
                </a:solidFill>
                <a:latin typeface="Calibri" pitchFamily="34" charset="0"/>
              </a:rPr>
              <a:t> </a:t>
            </a:r>
            <a:r>
              <a:rPr lang="en-GB" sz="2000" b="1" dirty="0" smtClean="0">
                <a:solidFill>
                  <a:srgbClr val="FF0000"/>
                </a:solidFill>
                <a:latin typeface="Calibri" pitchFamily="34" charset="0"/>
              </a:rPr>
              <a:t>(</a:t>
            </a:r>
            <a:r>
              <a:rPr lang="en-GB" sz="2000" b="1" dirty="0" err="1" smtClean="0">
                <a:solidFill>
                  <a:srgbClr val="FF0000"/>
                </a:solidFill>
                <a:latin typeface="Calibri" pitchFamily="34" charset="0"/>
              </a:rPr>
              <a:t>unos</a:t>
            </a:r>
            <a:r>
              <a:rPr lang="en-GB" sz="2000" b="1" dirty="0" smtClean="0">
                <a:solidFill>
                  <a:srgbClr val="FF0000"/>
                </a:solidFill>
                <a:latin typeface="Calibri" pitchFamily="34" charset="0"/>
              </a:rPr>
              <a:t> 8.000 </a:t>
            </a:r>
            <a:r>
              <a:rPr lang="en-GB" sz="2000" b="1" dirty="0" err="1" smtClean="0">
                <a:solidFill>
                  <a:srgbClr val="FF0000"/>
                </a:solidFill>
                <a:latin typeface="Calibri" pitchFamily="34" charset="0"/>
              </a:rPr>
              <a:t>habitantes</a:t>
            </a:r>
            <a:r>
              <a:rPr lang="en-GB" sz="2000" b="1" dirty="0" smtClean="0">
                <a:solidFill>
                  <a:srgbClr val="FF0000"/>
                </a:solidFill>
                <a:latin typeface="Calibri" pitchFamily="34" charset="0"/>
              </a:rPr>
              <a:t>)</a:t>
            </a:r>
            <a:endParaRPr lang="en-GB" sz="2000" b="1" dirty="0">
              <a:solidFill>
                <a:srgbClr val="FF0000"/>
              </a:solidFill>
              <a:latin typeface="Calibri" pitchFamily="34" charset="0"/>
            </a:endParaRPr>
          </a:p>
        </p:txBody>
      </p:sp>
      <p:sp>
        <p:nvSpPr>
          <p:cNvPr id="54" name="Text Box 46"/>
          <p:cNvSpPr txBox="1">
            <a:spLocks noChangeArrowheads="1"/>
          </p:cNvSpPr>
          <p:nvPr/>
        </p:nvSpPr>
        <p:spPr bwMode="auto">
          <a:xfrm>
            <a:off x="-36512" y="2577098"/>
            <a:ext cx="44279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b="1" dirty="0">
                <a:solidFill>
                  <a:prstClr val="black"/>
                </a:solidFill>
                <a:latin typeface="Calibri" pitchFamily="34" charset="0"/>
              </a:rPr>
              <a:t>E</a:t>
            </a:r>
            <a:r>
              <a:rPr lang="en-GB" sz="2000" b="1" dirty="0" smtClean="0">
                <a:solidFill>
                  <a:prstClr val="black"/>
                </a:solidFill>
                <a:latin typeface="Calibri" pitchFamily="34" charset="0"/>
              </a:rPr>
              <a:t>l hotel </a:t>
            </a:r>
            <a:r>
              <a:rPr lang="en-GB" sz="2000" b="1" dirty="0" err="1" smtClean="0">
                <a:solidFill>
                  <a:prstClr val="black"/>
                </a:solidFill>
                <a:latin typeface="Calibri" pitchFamily="34" charset="0"/>
              </a:rPr>
              <a:t>tiene</a:t>
            </a:r>
            <a:r>
              <a:rPr lang="en-GB" sz="2000" b="1" dirty="0" smtClean="0">
                <a:solidFill>
                  <a:prstClr val="black"/>
                </a:solidFill>
                <a:latin typeface="Calibri" pitchFamily="34" charset="0"/>
              </a:rPr>
              <a:t> </a:t>
            </a:r>
            <a:br>
              <a:rPr lang="en-GB" sz="2000" b="1" dirty="0" smtClean="0">
                <a:solidFill>
                  <a:prstClr val="black"/>
                </a:solidFill>
                <a:latin typeface="Calibri" pitchFamily="34" charset="0"/>
              </a:rPr>
            </a:br>
            <a:r>
              <a:rPr lang="en-GB" sz="2000" b="1" dirty="0" smtClean="0">
                <a:solidFill>
                  <a:srgbClr val="FF0000"/>
                </a:solidFill>
                <a:latin typeface="Calibri" pitchFamily="34" charset="0"/>
              </a:rPr>
              <a:t>(</a:t>
            </a:r>
            <a:r>
              <a:rPr lang="en-GB" sz="2000" b="1" dirty="0" err="1" smtClean="0">
                <a:solidFill>
                  <a:srgbClr val="FF0000"/>
                </a:solidFill>
                <a:latin typeface="Calibri" pitchFamily="34" charset="0"/>
              </a:rPr>
              <a:t>muy</a:t>
            </a:r>
            <a:r>
              <a:rPr lang="en-GB" sz="2000" b="1" dirty="0" smtClean="0">
                <a:solidFill>
                  <a:srgbClr val="FF0000"/>
                </a:solidFill>
                <a:latin typeface="Calibri" pitchFamily="34" charset="0"/>
              </a:rPr>
              <a:t> </a:t>
            </a:r>
            <a:r>
              <a:rPr lang="en-GB" sz="2000" b="1" dirty="0" err="1" smtClean="0">
                <a:solidFill>
                  <a:srgbClr val="FF0000"/>
                </a:solidFill>
                <a:latin typeface="Calibri" pitchFamily="34" charset="0"/>
              </a:rPr>
              <a:t>buenas</a:t>
            </a:r>
            <a:r>
              <a:rPr lang="en-GB" sz="2000" b="1" dirty="0" smtClean="0">
                <a:solidFill>
                  <a:srgbClr val="FF0000"/>
                </a:solidFill>
                <a:latin typeface="Calibri" pitchFamily="34" charset="0"/>
              </a:rPr>
              <a:t> </a:t>
            </a:r>
            <a:r>
              <a:rPr lang="en-GB" sz="2000" b="1" dirty="0" err="1" smtClean="0">
                <a:solidFill>
                  <a:srgbClr val="FF0000"/>
                </a:solidFill>
                <a:latin typeface="Calibri" pitchFamily="34" charset="0"/>
              </a:rPr>
              <a:t>instalaciones</a:t>
            </a:r>
            <a:r>
              <a:rPr lang="en-GB" sz="2000" b="1" dirty="0" smtClean="0">
                <a:solidFill>
                  <a:srgbClr val="FF0000"/>
                </a:solidFill>
                <a:latin typeface="Calibri" pitchFamily="34" charset="0"/>
              </a:rPr>
              <a:t>)</a:t>
            </a:r>
            <a:endParaRPr lang="en-GB" sz="2000" b="1" dirty="0">
              <a:solidFill>
                <a:srgbClr val="FF0000"/>
              </a:solidFill>
              <a:latin typeface="Calibri" pitchFamily="34" charset="0"/>
            </a:endParaRPr>
          </a:p>
        </p:txBody>
      </p:sp>
      <p:sp>
        <p:nvSpPr>
          <p:cNvPr id="55" name="Text Box 46"/>
          <p:cNvSpPr txBox="1">
            <a:spLocks noChangeArrowheads="1"/>
          </p:cNvSpPr>
          <p:nvPr/>
        </p:nvSpPr>
        <p:spPr bwMode="auto">
          <a:xfrm>
            <a:off x="288032" y="5765194"/>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000" b="1" dirty="0" err="1" smtClean="0">
                <a:solidFill>
                  <a:prstClr val="black"/>
                </a:solidFill>
                <a:latin typeface="Calibri" pitchFamily="34" charset="0"/>
              </a:rPr>
              <a:t>Cuando</a:t>
            </a:r>
            <a:r>
              <a:rPr lang="en-GB" sz="2000" b="1" dirty="0" smtClean="0">
                <a:solidFill>
                  <a:prstClr val="black"/>
                </a:solidFill>
                <a:latin typeface="Calibri" pitchFamily="34" charset="0"/>
              </a:rPr>
              <a:t> sea mayor…</a:t>
            </a:r>
            <a:endParaRPr lang="en-GB" sz="2000" b="1" dirty="0">
              <a:solidFill>
                <a:prstClr val="black"/>
              </a:solidFill>
              <a:latin typeface="Calibri" pitchFamily="34" charset="0"/>
            </a:endParaRPr>
          </a:p>
        </p:txBody>
      </p:sp>
      <p:pic>
        <p:nvPicPr>
          <p:cNvPr id="5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4007" y="1916832"/>
            <a:ext cx="2092089" cy="165335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4067944" y="3570183"/>
            <a:ext cx="4752528" cy="3603233"/>
          </a:xfrm>
          <a:prstGeom prst="ellipse">
            <a:avLst/>
          </a:prstGeom>
          <a:noFill/>
          <a:ln w="57150">
            <a:solidFill>
              <a:srgbClr val="A73E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44" name="Oval 43"/>
          <p:cNvSpPr/>
          <p:nvPr/>
        </p:nvSpPr>
        <p:spPr>
          <a:xfrm>
            <a:off x="-468560" y="3717033"/>
            <a:ext cx="4283968" cy="3240360"/>
          </a:xfrm>
          <a:prstGeom prst="ellipse">
            <a:avLst/>
          </a:prstGeom>
          <a:noFill/>
          <a:ln w="57150">
            <a:solidFill>
              <a:srgbClr val="A73E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Tree>
    <p:extLst>
      <p:ext uri="{BB962C8B-B14F-4D97-AF65-F5344CB8AC3E}">
        <p14:creationId xmlns:p14="http://schemas.microsoft.com/office/powerpoint/2010/main" val="2637752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circle(in)">
                                      <p:cBhvr>
                                        <p:cTn id="7" dur="20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92" name="Group 52"/>
          <p:cNvGraphicFramePr>
            <a:graphicFrameLocks noGrp="1"/>
          </p:cNvGraphicFramePr>
          <p:nvPr/>
        </p:nvGraphicFramePr>
        <p:xfrm>
          <a:off x="285750" y="357188"/>
          <a:ext cx="8572500" cy="5902406"/>
        </p:xfrm>
        <a:graphic>
          <a:graphicData uri="http://schemas.openxmlformats.org/drawingml/2006/table">
            <a:tbl>
              <a:tblPr/>
              <a:tblGrid>
                <a:gridCol w="779463"/>
                <a:gridCol w="3506787"/>
                <a:gridCol w="779463"/>
                <a:gridCol w="3506787"/>
              </a:tblGrid>
              <a:tr h="634932">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3200" b="1" i="0" u="none" strike="noStrike" cap="none" normalizeH="0" baseline="0" dirty="0" smtClean="0">
                          <a:ln>
                            <a:noFill/>
                          </a:ln>
                          <a:solidFill>
                            <a:schemeClr val="tx1"/>
                          </a:solidFill>
                          <a:effectLst/>
                          <a:latin typeface="Arial" pitchFamily="34" charset="0"/>
                        </a:rPr>
                        <a:t>Functions</a:t>
                      </a:r>
                      <a:endParaRPr kumimoji="0" lang="en-US" sz="3200" b="1"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3200" b="1" i="0" u="none" strike="noStrike" cap="none" normalizeH="0" baseline="0" dirty="0" smtClean="0">
                          <a:ln>
                            <a:noFill/>
                          </a:ln>
                          <a:solidFill>
                            <a:schemeClr val="tx1"/>
                          </a:solidFill>
                          <a:effectLst/>
                          <a:latin typeface="Arial" pitchFamily="34" charset="0"/>
                        </a:rPr>
                        <a:t>Themes</a:t>
                      </a:r>
                      <a:endParaRPr kumimoji="0" lang="en-US" sz="3200" b="1"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6349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A</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Questions</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1</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Future plans</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49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B</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Opinions</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2</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Work experience</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49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C</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Suggestions</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3</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Uniform</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49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D</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What others say</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4</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Primary school</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28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E</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Likes &amp; dislikes (not ‘aimer’)</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5</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Subjects and teachers</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49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F</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Habits</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6</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Extra-curricular</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49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G</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Comparisons</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7</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Problems</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49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H</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Past events</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8</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School rules</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06935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2"/>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sp>
        <p:nvSpPr>
          <p:cNvPr id="7" name="Rectangle 6"/>
          <p:cNvSpPr/>
          <p:nvPr/>
        </p:nvSpPr>
        <p:spPr>
          <a:xfrm>
            <a:off x="261990" y="1238071"/>
            <a:ext cx="7679933" cy="584775"/>
          </a:xfrm>
          <a:prstGeom prst="rect">
            <a:avLst/>
          </a:prstGeom>
        </p:spPr>
        <p:txBody>
          <a:bodyPr wrap="square">
            <a:spAutoFit/>
          </a:bodyPr>
          <a:lstStyle/>
          <a:p>
            <a:r>
              <a:rPr lang="en-GB" sz="3200" b="1" dirty="0" smtClean="0">
                <a:solidFill>
                  <a:prstClr val="black">
                    <a:lumMod val="75000"/>
                    <a:lumOff val="25000"/>
                  </a:prstClr>
                </a:solidFill>
                <a:latin typeface="Rockwell" panose="02060603020205020403" pitchFamily="18" charset="0"/>
                <a:ea typeface="Times New Roman" panose="02020603050405020304" pitchFamily="18" charset="0"/>
              </a:rPr>
              <a:t>6  Translation into the FL</a:t>
            </a:r>
          </a:p>
        </p:txBody>
      </p:sp>
      <p:sp>
        <p:nvSpPr>
          <p:cNvPr id="8" name="Content Placeholder 7"/>
          <p:cNvSpPr txBox="1">
            <a:spLocks/>
          </p:cNvSpPr>
          <p:nvPr/>
        </p:nvSpPr>
        <p:spPr>
          <a:xfrm>
            <a:off x="410127" y="1989175"/>
            <a:ext cx="8733873" cy="5497863"/>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457200" indent="-457200" algn="l">
              <a:lnSpc>
                <a:spcPct val="100000"/>
              </a:lnSpc>
              <a:buFont typeface="Arial" panose="020B0604020202020204" pitchFamily="34" charset="0"/>
              <a:buChar char="•"/>
            </a:pPr>
            <a:r>
              <a:rPr lang="en-GB" sz="2400" dirty="0">
                <a:solidFill>
                  <a:schemeClr val="tx1">
                    <a:lumMod val="75000"/>
                    <a:lumOff val="25000"/>
                  </a:schemeClr>
                </a:solidFill>
                <a:latin typeface="Rockwell" panose="02060603020205020403" pitchFamily="18" charset="0"/>
              </a:rPr>
              <a:t> Word level translation is about vocabulary knowledge, long-term memory, speed of recall, accuracy and spelling.</a:t>
            </a:r>
          </a:p>
          <a:p>
            <a:pPr marL="457200" indent="-457200" algn="l">
              <a:lnSpc>
                <a:spcPct val="100000"/>
              </a:lnSpc>
              <a:buFont typeface="Arial" panose="020B0604020202020204" pitchFamily="34" charset="0"/>
              <a:buChar char="•"/>
            </a:pPr>
            <a:r>
              <a:rPr lang="en-GB" sz="2400" dirty="0">
                <a:solidFill>
                  <a:schemeClr val="tx1">
                    <a:lumMod val="75000"/>
                    <a:lumOff val="25000"/>
                  </a:schemeClr>
                </a:solidFill>
                <a:latin typeface="Rockwell" panose="02060603020205020403" pitchFamily="18" charset="0"/>
              </a:rPr>
              <a:t> Sentence and short text translation are about vocabulary and grammar knowledge in use.</a:t>
            </a:r>
          </a:p>
          <a:p>
            <a:pPr marL="457200" indent="-457200" algn="l">
              <a:lnSpc>
                <a:spcPct val="100000"/>
              </a:lnSpc>
              <a:buFont typeface="Arial" panose="020B0604020202020204" pitchFamily="34" charset="0"/>
              <a:buChar char="•"/>
            </a:pPr>
            <a:r>
              <a:rPr lang="en-GB" sz="2400" dirty="0">
                <a:solidFill>
                  <a:schemeClr val="tx1">
                    <a:lumMod val="75000"/>
                    <a:lumOff val="25000"/>
                  </a:schemeClr>
                </a:solidFill>
                <a:latin typeface="Rockwell" panose="02060603020205020403" pitchFamily="18" charset="0"/>
              </a:rPr>
              <a:t> At its best it can be integrated into a learning cycle which includes formative assessment, individual analysis, target-setting, and follow-up tasks.</a:t>
            </a:r>
          </a:p>
          <a:p>
            <a:pPr marL="457200" indent="-457200" algn="l">
              <a:lnSpc>
                <a:spcPct val="100000"/>
              </a:lnSpc>
              <a:buFont typeface="Arial" panose="020B0604020202020204" pitchFamily="34" charset="0"/>
              <a:buChar char="•"/>
            </a:pPr>
            <a:r>
              <a:rPr lang="en-GB" sz="2400" dirty="0">
                <a:solidFill>
                  <a:schemeClr val="tx1">
                    <a:lumMod val="75000"/>
                    <a:lumOff val="25000"/>
                  </a:schemeClr>
                </a:solidFill>
                <a:latin typeface="Rockwell" panose="02060603020205020403" pitchFamily="18" charset="0"/>
              </a:rPr>
              <a:t>  ‘Mind the gap’ activities develop a sensitivity to the limitations for word-for-word translation.</a:t>
            </a:r>
            <a:endParaRPr lang="en-GB" sz="2400" dirty="0" smtClean="0">
              <a:solidFill>
                <a:schemeClr val="tx1">
                  <a:lumMod val="75000"/>
                  <a:lumOff val="25000"/>
                </a:schemeClr>
              </a:solidFill>
              <a:latin typeface="Rockwell" panose="02060603020205020403" pitchFamily="18" charset="0"/>
            </a:endParaRPr>
          </a:p>
        </p:txBody>
      </p:sp>
      <p:pic>
        <p:nvPicPr>
          <p:cNvPr id="9" name="Picture 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49031" y="177237"/>
            <a:ext cx="1593503" cy="1129049"/>
          </a:xfrm>
          <a:prstGeom prst="rect">
            <a:avLst/>
          </a:prstGeom>
        </p:spPr>
      </p:pic>
    </p:spTree>
    <p:extLst>
      <p:ext uri="{BB962C8B-B14F-4D97-AF65-F5344CB8AC3E}">
        <p14:creationId xmlns:p14="http://schemas.microsoft.com/office/powerpoint/2010/main" val="2547400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3463" y="1521002"/>
            <a:ext cx="8599251" cy="3220007"/>
          </a:xfrm>
          <a:prstGeom prst="rect">
            <a:avLst/>
          </a:prstGeom>
        </p:spPr>
      </p:pic>
      <p:sp>
        <p:nvSpPr>
          <p:cNvPr id="3" name="TextBox 2"/>
          <p:cNvSpPr txBox="1"/>
          <p:nvPr/>
        </p:nvSpPr>
        <p:spPr>
          <a:xfrm>
            <a:off x="233463" y="6334780"/>
            <a:ext cx="8910538" cy="523220"/>
          </a:xfrm>
          <a:prstGeom prst="rect">
            <a:avLst/>
          </a:prstGeom>
          <a:noFill/>
        </p:spPr>
        <p:txBody>
          <a:bodyPr wrap="square" rtlCol="0">
            <a:spAutoFit/>
          </a:bodyPr>
          <a:lstStyle/>
          <a:p>
            <a:r>
              <a:rPr lang="en-GB" sz="2800" b="1" dirty="0" smtClean="0"/>
              <a:t>AQA Spanish Higher Writing SAMS April 2015</a:t>
            </a:r>
            <a:endParaRPr lang="en-GB" sz="2800" b="1" dirty="0"/>
          </a:p>
        </p:txBody>
      </p:sp>
    </p:spTree>
    <p:extLst>
      <p:ext uri="{BB962C8B-B14F-4D97-AF65-F5344CB8AC3E}">
        <p14:creationId xmlns:p14="http://schemas.microsoft.com/office/powerpoint/2010/main" val="238562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84673" y="385710"/>
            <a:ext cx="7227314" cy="6062662"/>
          </a:xfrm>
          <a:prstGeom prst="rect">
            <a:avLst/>
          </a:prstGeom>
        </p:spPr>
      </p:pic>
    </p:spTree>
    <p:extLst>
      <p:ext uri="{BB962C8B-B14F-4D97-AF65-F5344CB8AC3E}">
        <p14:creationId xmlns:p14="http://schemas.microsoft.com/office/powerpoint/2010/main" val="101095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78436" y="331399"/>
            <a:ext cx="5027923" cy="5968711"/>
          </a:xfrm>
          <a:prstGeom prst="rect">
            <a:avLst/>
          </a:prstGeom>
        </p:spPr>
      </p:pic>
      <p:sp>
        <p:nvSpPr>
          <p:cNvPr id="3" name="TextBox 2"/>
          <p:cNvSpPr txBox="1"/>
          <p:nvPr/>
        </p:nvSpPr>
        <p:spPr>
          <a:xfrm>
            <a:off x="160310" y="6457890"/>
            <a:ext cx="5583677" cy="400110"/>
          </a:xfrm>
          <a:prstGeom prst="rect">
            <a:avLst/>
          </a:prstGeom>
          <a:noFill/>
        </p:spPr>
        <p:txBody>
          <a:bodyPr wrap="square" rtlCol="0">
            <a:spAutoFit/>
          </a:bodyPr>
          <a:lstStyle/>
          <a:p>
            <a:r>
              <a:rPr lang="en-GB" sz="2000" b="1" dirty="0" smtClean="0"/>
              <a:t>AQA Spanish Foundation Writing SAMS April 2015</a:t>
            </a:r>
            <a:endParaRPr lang="en-GB" sz="2000" b="1" dirty="0"/>
          </a:p>
        </p:txBody>
      </p:sp>
    </p:spTree>
    <p:extLst>
      <p:ext uri="{BB962C8B-B14F-4D97-AF65-F5344CB8AC3E}">
        <p14:creationId xmlns:p14="http://schemas.microsoft.com/office/powerpoint/2010/main" val="204928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2"/>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75000"/>
                  <a:lumOff val="25000"/>
                </a:schemeClr>
              </a:solidFill>
              <a:latin typeface="Rockwell" panose="02060603020205020403" pitchFamily="18" charset="0"/>
            </a:endParaRPr>
          </a:p>
        </p:txBody>
      </p:sp>
      <p:sp>
        <p:nvSpPr>
          <p:cNvPr id="2" name="Rectangle 1"/>
          <p:cNvSpPr/>
          <p:nvPr/>
        </p:nvSpPr>
        <p:spPr>
          <a:xfrm>
            <a:off x="688369" y="5931632"/>
            <a:ext cx="8096891" cy="646331"/>
          </a:xfrm>
          <a:prstGeom prst="rect">
            <a:avLst/>
          </a:prstGeom>
        </p:spPr>
        <p:txBody>
          <a:bodyPr wrap="square">
            <a:spAutoFit/>
          </a:bodyPr>
          <a:lstStyle/>
          <a:p>
            <a:r>
              <a:rPr lang="en-GB" dirty="0">
                <a:solidFill>
                  <a:schemeClr val="tx1">
                    <a:lumMod val="75000"/>
                    <a:lumOff val="25000"/>
                  </a:schemeClr>
                </a:solidFill>
                <a:latin typeface="Rockwell" panose="02060603020205020403" pitchFamily="18" charset="0"/>
              </a:rPr>
              <a:t>Being familiar with the most common </a:t>
            </a:r>
            <a:r>
              <a:rPr lang="en-GB" b="1" dirty="0">
                <a:solidFill>
                  <a:schemeClr val="tx1">
                    <a:lumMod val="75000"/>
                    <a:lumOff val="25000"/>
                  </a:schemeClr>
                </a:solidFill>
                <a:latin typeface="Rockwell" panose="02060603020205020403" pitchFamily="18" charset="0"/>
              </a:rPr>
              <a:t>500</a:t>
            </a:r>
            <a:r>
              <a:rPr lang="en-GB" dirty="0">
                <a:solidFill>
                  <a:schemeClr val="tx1">
                    <a:lumMod val="75000"/>
                    <a:lumOff val="25000"/>
                  </a:schemeClr>
                </a:solidFill>
                <a:latin typeface="Rockwell" panose="02060603020205020403" pitchFamily="18" charset="0"/>
              </a:rPr>
              <a:t> words of any language generally assures that 70-80% of basic, non-specialised texts can be understood.</a:t>
            </a:r>
          </a:p>
        </p:txBody>
      </p:sp>
      <p:sp>
        <p:nvSpPr>
          <p:cNvPr id="3" name="Rectangle 2"/>
          <p:cNvSpPr/>
          <p:nvPr/>
        </p:nvSpPr>
        <p:spPr>
          <a:xfrm>
            <a:off x="261990" y="1238071"/>
            <a:ext cx="9205860" cy="584775"/>
          </a:xfrm>
          <a:prstGeom prst="rect">
            <a:avLst/>
          </a:prstGeom>
        </p:spPr>
        <p:txBody>
          <a:bodyPr wrap="square">
            <a:spAutoFit/>
          </a:bodyPr>
          <a:lstStyle/>
          <a:p>
            <a:r>
              <a:rPr lang="en-GB" sz="3100" b="1" dirty="0" smtClean="0">
                <a:solidFill>
                  <a:prstClr val="black">
                    <a:lumMod val="75000"/>
                    <a:lumOff val="25000"/>
                  </a:prstClr>
                </a:solidFill>
                <a:latin typeface="Rockwell" panose="02060603020205020403" pitchFamily="18" charset="0"/>
                <a:ea typeface="Times New Roman" panose="02020603050405020304" pitchFamily="18" charset="0"/>
              </a:rPr>
              <a:t>1  Core Structures (and meaningful contexts)</a:t>
            </a:r>
            <a:endParaRPr lang="en-GB" sz="3100" b="1" dirty="0">
              <a:solidFill>
                <a:prstClr val="black">
                  <a:lumMod val="75000"/>
                  <a:lumOff val="25000"/>
                </a:prstClr>
              </a:solidFill>
              <a:latin typeface="Rockwell" panose="02060603020205020403" pitchFamily="18" charset="0"/>
              <a:ea typeface="Times New Roman" panose="02020603050405020304" pitchFamily="18" charset="0"/>
            </a:endParaRPr>
          </a:p>
        </p:txBody>
      </p:sp>
      <p:sp>
        <p:nvSpPr>
          <p:cNvPr id="8" name="Content Placeholder 7"/>
          <p:cNvSpPr>
            <a:spLocks noGrp="1"/>
          </p:cNvSpPr>
          <p:nvPr>
            <p:ph idx="4294967295"/>
          </p:nvPr>
        </p:nvSpPr>
        <p:spPr>
          <a:xfrm>
            <a:off x="5478463" y="1800225"/>
            <a:ext cx="3665537" cy="4351338"/>
          </a:xfrm>
        </p:spPr>
        <p:txBody>
          <a:bodyPr>
            <a:normAutofit/>
          </a:bodyPr>
          <a:lstStyle/>
          <a:p>
            <a:pPr>
              <a:lnSpc>
                <a:spcPct val="150000"/>
              </a:lnSpc>
            </a:pPr>
            <a:r>
              <a:rPr lang="en-GB" sz="2800" b="1" dirty="0" smtClean="0">
                <a:solidFill>
                  <a:schemeClr val="tx1">
                    <a:lumMod val="75000"/>
                    <a:lumOff val="25000"/>
                  </a:schemeClr>
                </a:solidFill>
                <a:latin typeface="Rockwell" panose="02060603020205020403" pitchFamily="18" charset="0"/>
              </a:rPr>
              <a:t>D</a:t>
            </a:r>
            <a:r>
              <a:rPr lang="en-GB" sz="2800" dirty="0" smtClean="0">
                <a:solidFill>
                  <a:schemeClr val="tx1">
                    <a:lumMod val="75000"/>
                    <a:lumOff val="25000"/>
                  </a:schemeClr>
                </a:solidFill>
                <a:latin typeface="Rockwell" panose="02060603020205020403" pitchFamily="18" charset="0"/>
              </a:rPr>
              <a:t>educe</a:t>
            </a:r>
          </a:p>
          <a:p>
            <a:pPr>
              <a:lnSpc>
                <a:spcPct val="150000"/>
              </a:lnSpc>
            </a:pPr>
            <a:r>
              <a:rPr lang="en-GB" sz="2800" b="1" dirty="0" smtClean="0">
                <a:solidFill>
                  <a:schemeClr val="tx1">
                    <a:lumMod val="75000"/>
                    <a:lumOff val="25000"/>
                  </a:schemeClr>
                </a:solidFill>
                <a:latin typeface="Rockwell" panose="02060603020205020403" pitchFamily="18" charset="0"/>
              </a:rPr>
              <a:t>E</a:t>
            </a:r>
            <a:r>
              <a:rPr lang="en-GB" sz="2800" dirty="0" smtClean="0">
                <a:solidFill>
                  <a:schemeClr val="tx1">
                    <a:lumMod val="75000"/>
                    <a:lumOff val="25000"/>
                  </a:schemeClr>
                </a:solidFill>
                <a:latin typeface="Rockwell" panose="02060603020205020403" pitchFamily="18" charset="0"/>
              </a:rPr>
              <a:t>licit</a:t>
            </a:r>
          </a:p>
          <a:p>
            <a:pPr>
              <a:lnSpc>
                <a:spcPct val="150000"/>
              </a:lnSpc>
            </a:pPr>
            <a:r>
              <a:rPr lang="en-GB" sz="2800" b="1" dirty="0" smtClean="0">
                <a:solidFill>
                  <a:schemeClr val="tx1">
                    <a:lumMod val="75000"/>
                    <a:lumOff val="25000"/>
                  </a:schemeClr>
                </a:solidFill>
                <a:latin typeface="Rockwell" panose="02060603020205020403" pitchFamily="18" charset="0"/>
              </a:rPr>
              <a:t>U</a:t>
            </a:r>
            <a:r>
              <a:rPr lang="en-GB" sz="2800" dirty="0" smtClean="0">
                <a:solidFill>
                  <a:schemeClr val="tx1">
                    <a:lumMod val="75000"/>
                    <a:lumOff val="25000"/>
                  </a:schemeClr>
                </a:solidFill>
                <a:latin typeface="Rockwell" panose="02060603020205020403" pitchFamily="18" charset="0"/>
              </a:rPr>
              <a:t>se</a:t>
            </a:r>
          </a:p>
          <a:p>
            <a:pPr>
              <a:lnSpc>
                <a:spcPct val="150000"/>
              </a:lnSpc>
            </a:pPr>
            <a:r>
              <a:rPr lang="en-GB" sz="2800" b="1" dirty="0" smtClean="0">
                <a:solidFill>
                  <a:schemeClr val="tx1">
                    <a:lumMod val="75000"/>
                    <a:lumOff val="25000"/>
                  </a:schemeClr>
                </a:solidFill>
                <a:latin typeface="Rockwell" panose="02060603020205020403" pitchFamily="18" charset="0"/>
              </a:rPr>
              <a:t>C</a:t>
            </a:r>
            <a:r>
              <a:rPr lang="en-GB" sz="2800" dirty="0" smtClean="0">
                <a:solidFill>
                  <a:schemeClr val="tx1">
                    <a:lumMod val="75000"/>
                    <a:lumOff val="25000"/>
                  </a:schemeClr>
                </a:solidFill>
                <a:latin typeface="Rockwell" panose="02060603020205020403" pitchFamily="18" charset="0"/>
              </a:rPr>
              <a:t>reate</a:t>
            </a:r>
          </a:p>
          <a:p>
            <a:pPr>
              <a:lnSpc>
                <a:spcPct val="150000"/>
              </a:lnSpc>
            </a:pPr>
            <a:r>
              <a:rPr lang="en-GB" sz="2800" b="1" dirty="0" smtClean="0">
                <a:solidFill>
                  <a:schemeClr val="tx1">
                    <a:lumMod val="75000"/>
                    <a:lumOff val="25000"/>
                  </a:schemeClr>
                </a:solidFill>
                <a:latin typeface="Rockwell" panose="02060603020205020403" pitchFamily="18" charset="0"/>
              </a:rPr>
              <a:t>E</a:t>
            </a:r>
            <a:r>
              <a:rPr lang="en-GB" sz="2800" dirty="0" smtClean="0">
                <a:solidFill>
                  <a:schemeClr val="tx1">
                    <a:lumMod val="75000"/>
                    <a:lumOff val="25000"/>
                  </a:schemeClr>
                </a:solidFill>
                <a:latin typeface="Rockwell" panose="02060603020205020403" pitchFamily="18" charset="0"/>
              </a:rPr>
              <a:t>valuate</a:t>
            </a:r>
          </a:p>
        </p:txBody>
      </p:sp>
      <p:grpSp>
        <p:nvGrpSpPr>
          <p:cNvPr id="10" name="Group 9"/>
          <p:cNvGrpSpPr/>
          <p:nvPr/>
        </p:nvGrpSpPr>
        <p:grpSpPr>
          <a:xfrm>
            <a:off x="304478" y="1728131"/>
            <a:ext cx="4248472" cy="3875658"/>
            <a:chOff x="323528" y="836712"/>
            <a:chExt cx="4248472" cy="3875658"/>
          </a:xfrm>
        </p:grpSpPr>
        <p:sp>
          <p:nvSpPr>
            <p:cNvPr id="11" name="Isosceles Triangle 10"/>
            <p:cNvSpPr/>
            <p:nvPr/>
          </p:nvSpPr>
          <p:spPr>
            <a:xfrm rot="10800000">
              <a:off x="323528" y="895946"/>
              <a:ext cx="4176464" cy="3816424"/>
            </a:xfrm>
            <a:prstGeom prst="triangle">
              <a:avLst/>
            </a:prstGeom>
            <a:solidFill>
              <a:srgbClr val="FFFF00"/>
            </a:solidFill>
            <a:ln w="571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cxnSp>
          <p:nvCxnSpPr>
            <p:cNvPr id="12" name="Straight Connector 11"/>
            <p:cNvCxnSpPr/>
            <p:nvPr/>
          </p:nvCxnSpPr>
          <p:spPr>
            <a:xfrm>
              <a:off x="811629" y="1760042"/>
              <a:ext cx="3240360" cy="0"/>
            </a:xfrm>
            <a:prstGeom prst="line">
              <a:avLst/>
            </a:prstGeom>
            <a:noFill/>
            <a:ln w="57150" cap="flat" cmpd="sng" algn="ctr">
              <a:solidFill>
                <a:sysClr val="windowText" lastClr="000000"/>
              </a:solidFill>
              <a:prstDash val="solid"/>
            </a:ln>
            <a:effectLst/>
          </p:spPr>
        </p:cxnSp>
        <p:cxnSp>
          <p:nvCxnSpPr>
            <p:cNvPr id="13" name="Straight Connector 12"/>
            <p:cNvCxnSpPr/>
            <p:nvPr/>
          </p:nvCxnSpPr>
          <p:spPr>
            <a:xfrm>
              <a:off x="1459701" y="2984178"/>
              <a:ext cx="1888163" cy="0"/>
            </a:xfrm>
            <a:prstGeom prst="line">
              <a:avLst/>
            </a:prstGeom>
            <a:noFill/>
            <a:ln w="57150" cap="flat" cmpd="sng" algn="ctr">
              <a:solidFill>
                <a:sysClr val="windowText" lastClr="000000"/>
              </a:solidFill>
              <a:prstDash val="solid"/>
            </a:ln>
            <a:effectLst/>
          </p:spPr>
        </p:cxnSp>
        <p:sp>
          <p:nvSpPr>
            <p:cNvPr id="14" name="TextBox 13"/>
            <p:cNvSpPr txBox="1"/>
            <p:nvPr/>
          </p:nvSpPr>
          <p:spPr>
            <a:xfrm>
              <a:off x="755576" y="836712"/>
              <a:ext cx="3240360" cy="923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smtClean="0">
                  <a:ln>
                    <a:noFill/>
                  </a:ln>
                  <a:solidFill>
                    <a:schemeClr val="tx1">
                      <a:lumMod val="75000"/>
                      <a:lumOff val="25000"/>
                    </a:schemeClr>
                  </a:solidFill>
                  <a:effectLst/>
                  <a:uLnTx/>
                  <a:uFillTx/>
                </a:rPr>
                <a:t>Text</a:t>
              </a:r>
            </a:p>
          </p:txBody>
        </p:sp>
        <p:sp>
          <p:nvSpPr>
            <p:cNvPr id="15" name="TextBox 14"/>
            <p:cNvSpPr txBox="1"/>
            <p:nvPr/>
          </p:nvSpPr>
          <p:spPr>
            <a:xfrm>
              <a:off x="811629" y="1904058"/>
              <a:ext cx="324036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smtClean="0">
                  <a:ln>
                    <a:noFill/>
                  </a:ln>
                  <a:solidFill>
                    <a:schemeClr val="tx1">
                      <a:lumMod val="75000"/>
                      <a:lumOff val="25000"/>
                    </a:schemeClr>
                  </a:solidFill>
                  <a:effectLst/>
                  <a:uLnTx/>
                  <a:uFillTx/>
                </a:rPr>
                <a:t>Sentence</a:t>
              </a:r>
            </a:p>
          </p:txBody>
        </p:sp>
        <p:sp>
          <p:nvSpPr>
            <p:cNvPr id="16" name="TextBox 15"/>
            <p:cNvSpPr txBox="1"/>
            <p:nvPr/>
          </p:nvSpPr>
          <p:spPr>
            <a:xfrm>
              <a:off x="755576" y="3068960"/>
              <a:ext cx="3240360" cy="73866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200" b="1" i="0" u="none" strike="noStrike" kern="0" cap="none" spc="0" normalizeH="0" baseline="0" noProof="0" dirty="0" smtClean="0">
                  <a:ln>
                    <a:noFill/>
                  </a:ln>
                  <a:solidFill>
                    <a:schemeClr val="tx1">
                      <a:lumMod val="75000"/>
                      <a:lumOff val="25000"/>
                    </a:schemeClr>
                  </a:solidFill>
                  <a:effectLst/>
                  <a:uLnTx/>
                  <a:uFillTx/>
                </a:rPr>
                <a:t>Word</a:t>
              </a:r>
            </a:p>
          </p:txBody>
        </p:sp>
        <p:cxnSp>
          <p:nvCxnSpPr>
            <p:cNvPr id="17" name="Straight Arrow Connector 16"/>
            <p:cNvCxnSpPr/>
            <p:nvPr/>
          </p:nvCxnSpPr>
          <p:spPr>
            <a:xfrm>
              <a:off x="4572000" y="936596"/>
              <a:ext cx="0" cy="3644532"/>
            </a:xfrm>
            <a:prstGeom prst="straightConnector1">
              <a:avLst/>
            </a:prstGeom>
            <a:noFill/>
            <a:ln w="76200" cap="flat" cmpd="sng" algn="ctr">
              <a:solidFill>
                <a:sysClr val="windowText" lastClr="000000"/>
              </a:solidFill>
              <a:prstDash val="solid"/>
              <a:tailEnd type="arrow"/>
            </a:ln>
            <a:effectLst/>
          </p:spPr>
        </p:cxnSp>
      </p:grpSp>
      <p:pic>
        <p:nvPicPr>
          <p:cNvPr id="18" name="Picture 1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49031" y="177237"/>
            <a:ext cx="1593503" cy="1129049"/>
          </a:xfrm>
          <a:prstGeom prst="rect">
            <a:avLst/>
          </a:prstGeom>
        </p:spPr>
      </p:pic>
    </p:spTree>
    <p:extLst>
      <p:ext uri="{BB962C8B-B14F-4D97-AF65-F5344CB8AC3E}">
        <p14:creationId xmlns:p14="http://schemas.microsoft.com/office/powerpoint/2010/main" val="102375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fade">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fade">
                                      <p:cBhvr>
                                        <p:cTn id="3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4615" y="426720"/>
            <a:ext cx="7979759" cy="6111875"/>
          </a:xfrm>
          <a:prstGeom prst="rect">
            <a:avLst/>
          </a:prstGeom>
        </p:spPr>
      </p:pic>
    </p:spTree>
    <p:extLst>
      <p:ext uri="{BB962C8B-B14F-4D97-AF65-F5344CB8AC3E}">
        <p14:creationId xmlns:p14="http://schemas.microsoft.com/office/powerpoint/2010/main" val="350777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8052" y="756532"/>
            <a:ext cx="6559826" cy="5355312"/>
          </a:xfrm>
          <a:prstGeom prst="rect">
            <a:avLst/>
          </a:prstGeom>
        </p:spPr>
        <p:txBody>
          <a:bodyPr wrap="square">
            <a:spAutoFit/>
          </a:bodyPr>
          <a:lstStyle/>
          <a:p>
            <a:pPr>
              <a:spcAft>
                <a:spcPts val="0"/>
              </a:spcAft>
            </a:pPr>
            <a:r>
              <a:rPr lang="en-US" dirty="0">
                <a:latin typeface="Arial" panose="020B0604020202020204" pitchFamily="34" charset="0"/>
                <a:ea typeface="Times New Roman" panose="02020603050405020304" pitchFamily="18" charset="0"/>
                <a:cs typeface="Times New Roman" panose="02020603050405020304" pitchFamily="18" charset="0"/>
              </a:rPr>
              <a:t>1a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C’est</a:t>
            </a:r>
            <a:r>
              <a:rPr lang="en-US" dirty="0" smtClean="0">
                <a:latin typeface="Arial" panose="020B0604020202020204" pitchFamily="34" charset="0"/>
                <a:ea typeface="Times New Roman" panose="02020603050405020304" pitchFamily="18" charset="0"/>
                <a:cs typeface="Times New Roman" panose="02020603050405020304" pitchFamily="18" charset="0"/>
              </a:rPr>
              <a:t> un _________ de science-fiction.[</a:t>
            </a:r>
            <a:r>
              <a:rPr lang="en-US" dirty="0">
                <a:latin typeface="Arial" panose="020B0604020202020204" pitchFamily="34" charset="0"/>
                <a:ea typeface="Times New Roman" panose="02020603050405020304" pitchFamily="18" charset="0"/>
                <a:cs typeface="Times New Roman" panose="02020603050405020304" pitchFamily="18" charset="0"/>
              </a:rPr>
              <a:t>film] </a:t>
            </a:r>
            <a:br>
              <a:rPr lang="en-US" dirty="0">
                <a:latin typeface="Arial" panose="020B0604020202020204" pitchFamily="34" charset="0"/>
                <a:ea typeface="Times New Roman" panose="02020603050405020304" pitchFamily="18" charset="0"/>
                <a:cs typeface="Times New Roman" panose="02020603050405020304" pitchFamily="18" charset="0"/>
              </a:rPr>
            </a:br>
            <a:r>
              <a:rPr lang="en-US" dirty="0">
                <a:latin typeface="Arial" panose="020B0604020202020204" pitchFamily="34" charset="0"/>
                <a:ea typeface="Times New Roman" panose="02020603050405020304" pitchFamily="18" charset="0"/>
                <a:cs typeface="Times New Roman" panose="02020603050405020304" pitchFamily="18" charset="0"/>
              </a:rPr>
              <a:t>1b  </a:t>
            </a:r>
            <a:r>
              <a:rPr lang="en-US" dirty="0" smtClean="0">
                <a:latin typeface="Arial" panose="020B0604020202020204" pitchFamily="34" charset="0"/>
                <a:ea typeface="Times New Roman" panose="02020603050405020304" pitchFamily="18" charset="0"/>
                <a:cs typeface="Times New Roman" panose="02020603050405020304" pitchFamily="18" charset="0"/>
              </a:rPr>
              <a:t>Je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vais</a:t>
            </a:r>
            <a:r>
              <a:rPr lang="en-US" dirty="0" smtClean="0">
                <a:latin typeface="Arial" panose="020B0604020202020204" pitchFamily="34" charset="0"/>
                <a:ea typeface="Times New Roman" panose="02020603050405020304" pitchFamily="18" charset="0"/>
                <a:cs typeface="Times New Roman" panose="02020603050405020304" pitchFamily="18" charset="0"/>
              </a:rPr>
              <a:t> _________</a:t>
            </a:r>
            <a:r>
              <a:rPr lang="en-US" dirty="0" err="1">
                <a:latin typeface="Arial" panose="020B0604020202020204" pitchFamily="34" charset="0"/>
                <a:ea typeface="Times New Roman" panose="02020603050405020304" pitchFamily="18" charset="0"/>
                <a:cs typeface="Times New Roman" panose="02020603050405020304" pitchFamily="18" charset="0"/>
              </a:rPr>
              <a:t>una</a:t>
            </a:r>
            <a:r>
              <a:rPr lang="en-US" dirty="0">
                <a:latin typeface="Arial" panose="020B0604020202020204" pitchFamily="34" charset="0"/>
                <a:ea typeface="Times New Roman" panose="02020603050405020304" pitchFamily="18" charset="0"/>
                <a:cs typeface="Times New Roman" panose="02020603050405020304" pitchFamily="18" charset="0"/>
              </a:rPr>
              <a:t> </a:t>
            </a:r>
            <a:r>
              <a:rPr lang="en-US" dirty="0" smtClean="0">
                <a:latin typeface="Arial" panose="020B0604020202020204" pitchFamily="34" charset="0"/>
                <a:ea typeface="Times New Roman" panose="02020603050405020304" pitchFamily="18" charset="0"/>
                <a:cs typeface="Times New Roman" panose="02020603050405020304" pitchFamily="18" charset="0"/>
              </a:rPr>
              <a:t>conversation avec Johnny Depp.[</a:t>
            </a:r>
            <a:r>
              <a:rPr lang="en-US" dirty="0">
                <a:latin typeface="Arial" panose="020B0604020202020204" pitchFamily="34" charset="0"/>
                <a:ea typeface="Times New Roman" panose="02020603050405020304" pitchFamily="18" charset="0"/>
                <a:cs typeface="Times New Roman" panose="02020603050405020304" pitchFamily="18" charset="0"/>
              </a:rPr>
              <a:t>film]</a:t>
            </a:r>
            <a:br>
              <a:rPr lang="en-US" dirty="0">
                <a:latin typeface="Arial" panose="020B0604020202020204" pitchFamily="34" charset="0"/>
                <a:ea typeface="Times New Roman" panose="02020603050405020304" pitchFamily="18" charset="0"/>
                <a:cs typeface="Times New Roman" panose="02020603050405020304" pitchFamily="18" charset="0"/>
              </a:rPr>
            </a:br>
            <a:r>
              <a:rPr lang="en-US" dirty="0">
                <a:latin typeface="Arial" panose="020B0604020202020204" pitchFamily="34" charset="0"/>
                <a:ea typeface="Times New Roman" panose="02020603050405020304" pitchFamily="18" charset="0"/>
                <a:cs typeface="Times New Roman" panose="02020603050405020304" pitchFamily="18" charset="0"/>
              </a:rPr>
              <a:t/>
            </a:r>
            <a:br>
              <a:rPr lang="en-US" dirty="0">
                <a:latin typeface="Arial" panose="020B0604020202020204" pitchFamily="34" charset="0"/>
                <a:ea typeface="Times New Roman" panose="02020603050405020304" pitchFamily="18" charset="0"/>
                <a:cs typeface="Times New Roman" panose="02020603050405020304" pitchFamily="18" charset="0"/>
              </a:rPr>
            </a:br>
            <a:r>
              <a:rPr lang="en-US" dirty="0">
                <a:latin typeface="Arial" panose="020B0604020202020204" pitchFamily="34" charset="0"/>
                <a:ea typeface="Times New Roman" panose="02020603050405020304" pitchFamily="18" charset="0"/>
                <a:cs typeface="Times New Roman" panose="02020603050405020304" pitchFamily="18" charset="0"/>
              </a:rPr>
              <a:t>2a  </a:t>
            </a:r>
            <a:r>
              <a:rPr lang="en-US" dirty="0" smtClean="0">
                <a:latin typeface="Arial" panose="020B0604020202020204" pitchFamily="34" charset="0"/>
                <a:ea typeface="Times New Roman" panose="02020603050405020304" pitchFamily="18" charset="0"/>
                <a:cs typeface="Times New Roman" panose="02020603050405020304" pitchFamily="18" charset="0"/>
              </a:rPr>
              <a:t>On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doit</a:t>
            </a:r>
            <a:r>
              <a:rPr lang="en-US" dirty="0" smtClean="0">
                <a:latin typeface="Arial" panose="020B0604020202020204" pitchFamily="34" charset="0"/>
                <a:ea typeface="Times New Roman" panose="02020603050405020304" pitchFamily="18" charset="0"/>
                <a:cs typeface="Times New Roman" panose="02020603050405020304" pitchFamily="18" charset="0"/>
              </a:rPr>
              <a:t> __________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souvent</a:t>
            </a:r>
            <a:r>
              <a:rPr lang="en-US" dirty="0" smtClean="0">
                <a:latin typeface="Arial" panose="020B0604020202020204" pitchFamily="34" charset="0"/>
                <a:ea typeface="Times New Roman" panose="02020603050405020304" pitchFamily="18" charset="0"/>
                <a:cs typeface="Times New Roman" panose="02020603050405020304" pitchFamily="18" charset="0"/>
              </a:rPr>
              <a:t> de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l’eau</a:t>
            </a:r>
            <a:r>
              <a:rPr lang="en-US" dirty="0" smtClean="0">
                <a:latin typeface="Arial" panose="020B0604020202020204" pitchFamily="34" charset="0"/>
                <a:ea typeface="Times New Roman" panose="02020603050405020304" pitchFamily="18" charset="0"/>
                <a:cs typeface="Times New Roman" panose="02020603050405020304" pitchFamily="18" charset="0"/>
              </a:rPr>
              <a:t>.[</a:t>
            </a:r>
            <a:r>
              <a:rPr lang="en-US" dirty="0">
                <a:latin typeface="Arial" panose="020B0604020202020204" pitchFamily="34" charset="0"/>
                <a:ea typeface="Times New Roman" panose="02020603050405020304" pitchFamily="18" charset="0"/>
                <a:cs typeface="Times New Roman" panose="02020603050405020304" pitchFamily="18" charset="0"/>
              </a:rPr>
              <a:t>drink]</a:t>
            </a:r>
            <a:br>
              <a:rPr lang="en-US" dirty="0">
                <a:latin typeface="Arial" panose="020B0604020202020204" pitchFamily="34" charset="0"/>
                <a:ea typeface="Times New Roman" panose="02020603050405020304" pitchFamily="18" charset="0"/>
                <a:cs typeface="Times New Roman" panose="02020603050405020304" pitchFamily="18" charset="0"/>
              </a:rPr>
            </a:br>
            <a:r>
              <a:rPr lang="en-US" dirty="0">
                <a:latin typeface="Arial" panose="020B0604020202020204" pitchFamily="34" charset="0"/>
                <a:ea typeface="Times New Roman" panose="02020603050405020304" pitchFamily="18" charset="0"/>
                <a:cs typeface="Times New Roman" panose="02020603050405020304" pitchFamily="18" charset="0"/>
              </a:rPr>
              <a:t>2b  La </a:t>
            </a:r>
            <a:r>
              <a:rPr lang="en-US" dirty="0" smtClean="0">
                <a:latin typeface="Arial" panose="020B0604020202020204" pitchFamily="34" charset="0"/>
                <a:ea typeface="Times New Roman" panose="02020603050405020304" pitchFamily="18" charset="0"/>
                <a:cs typeface="Times New Roman" panose="02020603050405020304" pitchFamily="18" charset="0"/>
              </a:rPr>
              <a:t>lemonade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c’est</a:t>
            </a:r>
            <a:r>
              <a:rPr lang="en-US" dirty="0" smtClean="0">
                <a:latin typeface="Arial" panose="020B0604020202020204" pitchFamily="34" charset="0"/>
                <a:ea typeface="Times New Roman" panose="02020603050405020304" pitchFamily="18" charset="0"/>
                <a:cs typeface="Times New Roman" panose="02020603050405020304" pitchFamily="18" charset="0"/>
              </a:rPr>
              <a:t> ma _____________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préfèrée</a:t>
            </a:r>
            <a:r>
              <a:rPr lang="en-US" dirty="0" smtClean="0">
                <a:latin typeface="Arial" panose="020B0604020202020204" pitchFamily="34" charset="0"/>
                <a:ea typeface="Times New Roman" panose="02020603050405020304" pitchFamily="18" charset="0"/>
                <a:cs typeface="Times New Roman" panose="02020603050405020304" pitchFamily="18" charset="0"/>
              </a:rPr>
              <a:t>. </a:t>
            </a:r>
            <a:r>
              <a:rPr lang="en-US" dirty="0">
                <a:latin typeface="Arial" panose="020B0604020202020204" pitchFamily="34" charset="0"/>
                <a:ea typeface="Times New Roman" panose="02020603050405020304" pitchFamily="18" charset="0"/>
                <a:cs typeface="Times New Roman" panose="02020603050405020304" pitchFamily="18" charset="0"/>
              </a:rPr>
              <a:t>[drink]</a:t>
            </a:r>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dirty="0">
                <a:latin typeface="Arial" panose="020B0604020202020204" pitchFamily="34" charset="0"/>
                <a:ea typeface="Times New Roman" panose="02020603050405020304" pitchFamily="18" charset="0"/>
                <a:cs typeface="Times New Roman" panose="02020603050405020304" pitchFamily="18" charset="0"/>
              </a:rPr>
              <a:t> </a:t>
            </a:r>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dirty="0">
                <a:latin typeface="Arial" panose="020B0604020202020204" pitchFamily="34" charset="0"/>
                <a:ea typeface="Times New Roman" panose="02020603050405020304" pitchFamily="18" charset="0"/>
                <a:cs typeface="Times New Roman" panose="02020603050405020304" pitchFamily="18" charset="0"/>
              </a:rPr>
              <a:t>3a  </a:t>
            </a:r>
            <a:r>
              <a:rPr lang="en-US" dirty="0" smtClean="0">
                <a:latin typeface="Arial" panose="020B0604020202020204" pitchFamily="34" charset="0"/>
                <a:ea typeface="Times New Roman" panose="02020603050405020304" pitchFamily="18" charset="0"/>
                <a:cs typeface="Times New Roman" panose="02020603050405020304" pitchFamily="18" charset="0"/>
              </a:rPr>
              <a:t>Je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fais</a:t>
            </a:r>
            <a:r>
              <a:rPr lang="en-US" dirty="0" smtClean="0">
                <a:latin typeface="Arial" panose="020B0604020202020204" pitchFamily="34" charset="0"/>
                <a:ea typeface="Times New Roman" panose="02020603050405020304" pitchFamily="18" charset="0"/>
                <a:cs typeface="Times New Roman" panose="02020603050405020304" pitchFamily="18" charset="0"/>
              </a:rPr>
              <a:t>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mes</a:t>
            </a:r>
            <a:r>
              <a:rPr lang="en-US" dirty="0" smtClean="0">
                <a:latin typeface="Arial" panose="020B0604020202020204" pitchFamily="34" charset="0"/>
                <a:ea typeface="Times New Roman" panose="02020603050405020304" pitchFamily="18" charset="0"/>
                <a:cs typeface="Times New Roman" panose="02020603050405020304" pitchFamily="18" charset="0"/>
              </a:rPr>
              <a:t> devoirs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dans</a:t>
            </a:r>
            <a:r>
              <a:rPr lang="en-US" dirty="0" smtClean="0">
                <a:latin typeface="Arial" panose="020B0604020202020204" pitchFamily="34" charset="0"/>
                <a:ea typeface="Times New Roman" panose="02020603050405020304" pitchFamily="18" charset="0"/>
                <a:cs typeface="Times New Roman" panose="02020603050405020304" pitchFamily="18" charset="0"/>
              </a:rPr>
              <a:t> le __________ </a:t>
            </a:r>
            <a:r>
              <a:rPr lang="en-US" dirty="0">
                <a:latin typeface="Arial" panose="020B0604020202020204" pitchFamily="34" charset="0"/>
                <a:ea typeface="Times New Roman" panose="02020603050405020304" pitchFamily="18" charset="0"/>
                <a:cs typeface="Times New Roman" panose="02020603050405020304" pitchFamily="18" charset="0"/>
              </a:rPr>
              <a:t>.[study]</a:t>
            </a:r>
            <a:br>
              <a:rPr lang="en-US" dirty="0">
                <a:latin typeface="Arial" panose="020B0604020202020204" pitchFamily="34" charset="0"/>
                <a:ea typeface="Times New Roman" panose="02020603050405020304" pitchFamily="18" charset="0"/>
                <a:cs typeface="Times New Roman" panose="02020603050405020304" pitchFamily="18" charset="0"/>
              </a:rPr>
            </a:br>
            <a:r>
              <a:rPr lang="en-US" dirty="0">
                <a:latin typeface="Arial" panose="020B0604020202020204" pitchFamily="34" charset="0"/>
                <a:ea typeface="Times New Roman" panose="02020603050405020304" pitchFamily="18" charset="0"/>
                <a:cs typeface="Times New Roman" panose="02020603050405020304" pitchFamily="18" charset="0"/>
              </a:rPr>
              <a:t>3b  </a:t>
            </a:r>
            <a:r>
              <a:rPr lang="en-US" dirty="0" smtClean="0">
                <a:latin typeface="Arial" panose="020B0604020202020204" pitchFamily="34" charset="0"/>
                <a:ea typeface="Times New Roman" panose="02020603050405020304" pitchFamily="18" charset="0"/>
                <a:cs typeface="Times New Roman" panose="02020603050405020304" pitchFamily="18" charset="0"/>
              </a:rPr>
              <a:t>Je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dois</a:t>
            </a:r>
            <a:r>
              <a:rPr lang="en-US" dirty="0" smtClean="0">
                <a:latin typeface="Arial" panose="020B0604020202020204" pitchFamily="34" charset="0"/>
                <a:ea typeface="Times New Roman" panose="02020603050405020304" pitchFamily="18" charset="0"/>
                <a:cs typeface="Times New Roman" panose="02020603050405020304" pitchFamily="18" charset="0"/>
              </a:rPr>
              <a:t> __________ beaucoup au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collège</a:t>
            </a:r>
            <a:r>
              <a:rPr lang="en-US" dirty="0" smtClean="0">
                <a:latin typeface="Arial" panose="020B0604020202020204" pitchFamily="34" charset="0"/>
                <a:ea typeface="Times New Roman" panose="02020603050405020304" pitchFamily="18" charset="0"/>
                <a:cs typeface="Times New Roman" panose="02020603050405020304" pitchFamily="18" charset="0"/>
              </a:rPr>
              <a:t>. </a:t>
            </a:r>
            <a:r>
              <a:rPr lang="en-US" dirty="0">
                <a:latin typeface="Arial" panose="020B0604020202020204" pitchFamily="34" charset="0"/>
                <a:ea typeface="Times New Roman" panose="02020603050405020304" pitchFamily="18" charset="0"/>
                <a:cs typeface="Times New Roman" panose="02020603050405020304" pitchFamily="18" charset="0"/>
              </a:rPr>
              <a:t>[study]</a:t>
            </a:r>
            <a:br>
              <a:rPr lang="en-US" dirty="0">
                <a:latin typeface="Arial" panose="020B0604020202020204" pitchFamily="34" charset="0"/>
                <a:ea typeface="Times New Roman" panose="02020603050405020304" pitchFamily="18" charset="0"/>
                <a:cs typeface="Times New Roman" panose="02020603050405020304" pitchFamily="18" charset="0"/>
              </a:rPr>
            </a:br>
            <a:r>
              <a:rPr lang="en-US" dirty="0">
                <a:latin typeface="Arial" panose="020B0604020202020204" pitchFamily="34" charset="0"/>
                <a:ea typeface="Times New Roman" panose="02020603050405020304" pitchFamily="18" charset="0"/>
                <a:cs typeface="Times New Roman" panose="02020603050405020304" pitchFamily="18" charset="0"/>
              </a:rPr>
              <a:t/>
            </a:r>
            <a:br>
              <a:rPr lang="en-US" dirty="0">
                <a:latin typeface="Arial" panose="020B0604020202020204" pitchFamily="34" charset="0"/>
                <a:ea typeface="Times New Roman" panose="02020603050405020304" pitchFamily="18" charset="0"/>
                <a:cs typeface="Times New Roman" panose="02020603050405020304" pitchFamily="18" charset="0"/>
              </a:rPr>
            </a:br>
            <a:r>
              <a:rPr lang="en-US" dirty="0">
                <a:latin typeface="Arial" panose="020B0604020202020204" pitchFamily="34" charset="0"/>
                <a:ea typeface="Times New Roman" panose="02020603050405020304" pitchFamily="18" charset="0"/>
                <a:cs typeface="Times New Roman" panose="02020603050405020304" pitchFamily="18" charset="0"/>
              </a:rPr>
              <a:t>4a  </a:t>
            </a:r>
            <a:r>
              <a:rPr lang="en-US" dirty="0" smtClean="0">
                <a:latin typeface="Arial" panose="020B0604020202020204" pitchFamily="34" charset="0"/>
                <a:ea typeface="Times New Roman" panose="02020603050405020304" pitchFamily="18" charset="0"/>
                <a:cs typeface="Times New Roman" panose="02020603050405020304" pitchFamily="18" charset="0"/>
              </a:rPr>
              <a:t>On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va</a:t>
            </a:r>
            <a:r>
              <a:rPr lang="en-US" dirty="0" smtClean="0">
                <a:latin typeface="Arial" panose="020B0604020202020204" pitchFamily="34" charset="0"/>
                <a:ea typeface="Times New Roman" panose="02020603050405020304" pitchFamily="18" charset="0"/>
                <a:cs typeface="Times New Roman" panose="02020603050405020304" pitchFamily="18" charset="0"/>
              </a:rPr>
              <a:t>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réduire</a:t>
            </a:r>
            <a:r>
              <a:rPr lang="en-US" dirty="0" smtClean="0">
                <a:latin typeface="Arial" panose="020B0604020202020204" pitchFamily="34" charset="0"/>
                <a:ea typeface="Times New Roman" panose="02020603050405020304" pitchFamily="18" charset="0"/>
                <a:cs typeface="Times New Roman" panose="02020603050405020304" pitchFamily="18" charset="0"/>
              </a:rPr>
              <a:t> la  </a:t>
            </a:r>
            <a:r>
              <a:rPr lang="en-US" dirty="0">
                <a:latin typeface="Arial" panose="020B0604020202020204" pitchFamily="34" charset="0"/>
                <a:ea typeface="Times New Roman" panose="02020603050405020304" pitchFamily="18" charset="0"/>
                <a:cs typeface="Times New Roman" panose="02020603050405020304" pitchFamily="18" charset="0"/>
              </a:rPr>
              <a:t>_______ </a:t>
            </a:r>
            <a:r>
              <a:rPr lang="en-US" dirty="0" smtClean="0">
                <a:latin typeface="Arial" panose="020B0604020202020204" pitchFamily="34" charset="0"/>
                <a:ea typeface="Times New Roman" panose="02020603050405020304" pitchFamily="18" charset="0"/>
                <a:cs typeface="Times New Roman" panose="02020603050405020304" pitchFamily="18" charset="0"/>
              </a:rPr>
              <a:t>de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l’éléctricité</a:t>
            </a:r>
            <a:r>
              <a:rPr lang="en-US" dirty="0" smtClean="0">
                <a:latin typeface="Arial" panose="020B0604020202020204" pitchFamily="34" charset="0"/>
                <a:ea typeface="Times New Roman" panose="02020603050405020304" pitchFamily="18" charset="0"/>
                <a:cs typeface="Times New Roman" panose="02020603050405020304" pitchFamily="18" charset="0"/>
              </a:rPr>
              <a:t>.  [use</a:t>
            </a:r>
            <a:r>
              <a:rPr lang="en-US" dirty="0">
                <a:latin typeface="Arial" panose="020B0604020202020204" pitchFamily="34" charset="0"/>
                <a:ea typeface="Times New Roman" panose="02020603050405020304" pitchFamily="18" charset="0"/>
                <a:cs typeface="Times New Roman" panose="02020603050405020304" pitchFamily="18" charset="0"/>
              </a:rPr>
              <a:t>]</a:t>
            </a:r>
            <a:br>
              <a:rPr lang="en-US" dirty="0">
                <a:latin typeface="Arial" panose="020B0604020202020204" pitchFamily="34" charset="0"/>
                <a:ea typeface="Times New Roman" panose="02020603050405020304" pitchFamily="18" charset="0"/>
                <a:cs typeface="Times New Roman" panose="02020603050405020304" pitchFamily="18" charset="0"/>
              </a:rPr>
            </a:br>
            <a:r>
              <a:rPr lang="en-US" dirty="0">
                <a:latin typeface="Arial" panose="020B0604020202020204" pitchFamily="34" charset="0"/>
                <a:ea typeface="Times New Roman" panose="02020603050405020304" pitchFamily="18" charset="0"/>
                <a:cs typeface="Times New Roman" panose="02020603050405020304" pitchFamily="18" charset="0"/>
              </a:rPr>
              <a:t>4b  </a:t>
            </a:r>
            <a:r>
              <a:rPr lang="en-US" dirty="0" smtClean="0">
                <a:latin typeface="Arial" panose="020B0604020202020204" pitchFamily="34" charset="0"/>
                <a:ea typeface="Times New Roman" panose="02020603050405020304" pitchFamily="18" charset="0"/>
                <a:cs typeface="Times New Roman" panose="02020603050405020304" pitchFamily="18" charset="0"/>
              </a:rPr>
              <a:t>Il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faut</a:t>
            </a:r>
            <a:r>
              <a:rPr lang="en-US" dirty="0" smtClean="0">
                <a:latin typeface="Arial" panose="020B0604020202020204" pitchFamily="34" charset="0"/>
                <a:ea typeface="Times New Roman" panose="02020603050405020304" pitchFamily="18" charset="0"/>
                <a:cs typeface="Times New Roman" panose="02020603050405020304" pitchFamily="18" charset="0"/>
              </a:rPr>
              <a:t> ________ les transports en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commun</a:t>
            </a:r>
            <a:r>
              <a:rPr lang="en-US" dirty="0" smtClean="0">
                <a:latin typeface="Arial" panose="020B0604020202020204" pitchFamily="34" charset="0"/>
                <a:ea typeface="Times New Roman" panose="02020603050405020304" pitchFamily="18" charset="0"/>
                <a:cs typeface="Times New Roman" panose="02020603050405020304" pitchFamily="18" charset="0"/>
              </a:rPr>
              <a:t>. </a:t>
            </a:r>
            <a:r>
              <a:rPr lang="en-US" dirty="0">
                <a:latin typeface="Arial" panose="020B0604020202020204" pitchFamily="34" charset="0"/>
                <a:ea typeface="Times New Roman" panose="02020603050405020304" pitchFamily="18" charset="0"/>
                <a:cs typeface="Times New Roman" panose="02020603050405020304" pitchFamily="18" charset="0"/>
              </a:rPr>
              <a:t>[use]</a:t>
            </a:r>
            <a:br>
              <a:rPr lang="en-US" dirty="0">
                <a:latin typeface="Arial" panose="020B0604020202020204" pitchFamily="34" charset="0"/>
                <a:ea typeface="Times New Roman" panose="02020603050405020304" pitchFamily="18" charset="0"/>
                <a:cs typeface="Times New Roman" panose="02020603050405020304" pitchFamily="18" charset="0"/>
              </a:rPr>
            </a:br>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dirty="0">
                <a:latin typeface="Arial" panose="020B0604020202020204" pitchFamily="34" charset="0"/>
                <a:ea typeface="Times New Roman" panose="02020603050405020304" pitchFamily="18" charset="0"/>
                <a:cs typeface="Times New Roman" panose="02020603050405020304" pitchFamily="18" charset="0"/>
              </a:rPr>
              <a:t>5a  </a:t>
            </a:r>
            <a:r>
              <a:rPr lang="en-US" dirty="0" smtClean="0">
                <a:latin typeface="Arial" panose="020B0604020202020204" pitchFamily="34" charset="0"/>
                <a:ea typeface="Times New Roman" panose="02020603050405020304" pitchFamily="18" charset="0"/>
                <a:cs typeface="Times New Roman" panose="02020603050405020304" pitchFamily="18" charset="0"/>
              </a:rPr>
              <a:t>On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va</a:t>
            </a:r>
            <a:r>
              <a:rPr lang="en-US" dirty="0" smtClean="0">
                <a:latin typeface="Arial" panose="020B0604020202020204" pitchFamily="34" charset="0"/>
                <a:ea typeface="Times New Roman" panose="02020603050405020304" pitchFamily="18" charset="0"/>
                <a:cs typeface="Times New Roman" panose="02020603050405020304" pitchFamily="18" charset="0"/>
              </a:rPr>
              <a:t> _________ </a:t>
            </a:r>
            <a:r>
              <a:rPr lang="en-US" dirty="0">
                <a:latin typeface="Arial" panose="020B0604020202020204" pitchFamily="34" charset="0"/>
                <a:ea typeface="Times New Roman" panose="02020603050405020304" pitchFamily="18" charset="0"/>
                <a:cs typeface="Times New Roman" panose="02020603050405020304" pitchFamily="18" charset="0"/>
              </a:rPr>
              <a:t>la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télé</a:t>
            </a:r>
            <a:r>
              <a:rPr lang="en-US" dirty="0" smtClean="0">
                <a:latin typeface="Arial" panose="020B0604020202020204" pitchFamily="34" charset="0"/>
                <a:ea typeface="Times New Roman" panose="02020603050405020304" pitchFamily="18" charset="0"/>
                <a:cs typeface="Times New Roman" panose="02020603050405020304" pitchFamily="18" charset="0"/>
              </a:rPr>
              <a:t>. </a:t>
            </a:r>
            <a:r>
              <a:rPr lang="en-US" dirty="0">
                <a:latin typeface="Arial" panose="020B0604020202020204" pitchFamily="34" charset="0"/>
                <a:ea typeface="Times New Roman" panose="02020603050405020304" pitchFamily="18" charset="0"/>
                <a:cs typeface="Times New Roman" panose="02020603050405020304" pitchFamily="18" charset="0"/>
              </a:rPr>
              <a:t>[watch]</a:t>
            </a:r>
            <a:br>
              <a:rPr lang="en-US" dirty="0">
                <a:latin typeface="Arial" panose="020B0604020202020204" pitchFamily="34" charset="0"/>
                <a:ea typeface="Times New Roman" panose="02020603050405020304" pitchFamily="18" charset="0"/>
                <a:cs typeface="Times New Roman" panose="02020603050405020304" pitchFamily="18" charset="0"/>
              </a:rPr>
            </a:br>
            <a:r>
              <a:rPr lang="en-US" dirty="0">
                <a:latin typeface="Arial" panose="020B0604020202020204" pitchFamily="34" charset="0"/>
                <a:ea typeface="Times New Roman" panose="02020603050405020304" pitchFamily="18" charset="0"/>
                <a:cs typeface="Times New Roman" panose="02020603050405020304" pitchFamily="18" charset="0"/>
              </a:rPr>
              <a:t>5b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Quelle</a:t>
            </a:r>
            <a:r>
              <a:rPr lang="en-US" dirty="0" smtClean="0">
                <a:latin typeface="Arial" panose="020B0604020202020204" pitchFamily="34" charset="0"/>
                <a:ea typeface="Times New Roman" panose="02020603050405020304" pitchFamily="18" charset="0"/>
                <a:cs typeface="Times New Roman" panose="02020603050405020304" pitchFamily="18" charset="0"/>
              </a:rPr>
              <a:t>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heure</a:t>
            </a:r>
            <a:r>
              <a:rPr lang="en-US" dirty="0" smtClean="0">
                <a:latin typeface="Arial" panose="020B0604020202020204" pitchFamily="34" charset="0"/>
                <a:ea typeface="Times New Roman" panose="02020603050405020304" pitchFamily="18" charset="0"/>
                <a:cs typeface="Times New Roman" panose="02020603050405020304" pitchFamily="18" charset="0"/>
              </a:rPr>
              <a:t>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est-il</a:t>
            </a:r>
            <a:r>
              <a:rPr lang="en-US" dirty="0" smtClean="0">
                <a:latin typeface="Arial" panose="020B0604020202020204" pitchFamily="34" charset="0"/>
                <a:ea typeface="Times New Roman" panose="02020603050405020304" pitchFamily="18" charset="0"/>
                <a:cs typeface="Times New Roman" panose="02020603050405020304" pitchFamily="18" charset="0"/>
              </a:rPr>
              <a:t>?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Tu</a:t>
            </a:r>
            <a:r>
              <a:rPr lang="en-US" dirty="0" smtClean="0">
                <a:latin typeface="Arial" panose="020B0604020202020204" pitchFamily="34" charset="0"/>
                <a:ea typeface="Times New Roman" panose="02020603050405020304" pitchFamily="18" charset="0"/>
                <a:cs typeface="Times New Roman" panose="02020603050405020304" pitchFamily="18" charset="0"/>
              </a:rPr>
              <a:t> as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une</a:t>
            </a:r>
            <a:r>
              <a:rPr lang="en-US" dirty="0" smtClean="0">
                <a:latin typeface="Arial" panose="020B0604020202020204" pitchFamily="34" charset="0"/>
                <a:ea typeface="Times New Roman" panose="02020603050405020304" pitchFamily="18" charset="0"/>
                <a:cs typeface="Times New Roman" panose="02020603050405020304" pitchFamily="18" charset="0"/>
              </a:rPr>
              <a:t> _________? </a:t>
            </a:r>
            <a:r>
              <a:rPr lang="en-US" dirty="0">
                <a:latin typeface="Arial" panose="020B0604020202020204" pitchFamily="34" charset="0"/>
                <a:ea typeface="Times New Roman" panose="02020603050405020304" pitchFamily="18" charset="0"/>
                <a:cs typeface="Times New Roman" panose="02020603050405020304" pitchFamily="18" charset="0"/>
              </a:rPr>
              <a:t>[watch] </a:t>
            </a:r>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dirty="0">
                <a:latin typeface="Arial" panose="020B0604020202020204" pitchFamily="34" charset="0"/>
                <a:ea typeface="Times New Roman" panose="02020603050405020304" pitchFamily="18" charset="0"/>
                <a:cs typeface="Times New Roman" panose="02020603050405020304" pitchFamily="18" charset="0"/>
              </a:rPr>
              <a:t> </a:t>
            </a:r>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dirty="0">
                <a:latin typeface="Arial" panose="020B0604020202020204" pitchFamily="34" charset="0"/>
                <a:ea typeface="Times New Roman" panose="02020603050405020304" pitchFamily="18" charset="0"/>
                <a:cs typeface="Times New Roman" panose="02020603050405020304" pitchFamily="18" charset="0"/>
              </a:rPr>
              <a:t>6a  </a:t>
            </a:r>
            <a:r>
              <a:rPr lang="en-US" dirty="0" smtClean="0">
                <a:latin typeface="Arial" panose="020B0604020202020204" pitchFamily="34" charset="0"/>
                <a:ea typeface="Times New Roman" panose="02020603050405020304" pitchFamily="18" charset="0"/>
                <a:cs typeface="Times New Roman" panose="02020603050405020304" pitchFamily="18" charset="0"/>
              </a:rPr>
              <a:t>Je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vais</a:t>
            </a:r>
            <a:r>
              <a:rPr lang="en-US" dirty="0" smtClean="0">
                <a:latin typeface="Arial" panose="020B0604020202020204" pitchFamily="34" charset="0"/>
                <a:ea typeface="Times New Roman" panose="02020603050405020304" pitchFamily="18" charset="0"/>
                <a:cs typeface="Times New Roman" panose="02020603050405020304" pitchFamily="18" charset="0"/>
              </a:rPr>
              <a:t>__________</a:t>
            </a:r>
            <a:r>
              <a:rPr lang="en-US" dirty="0" err="1" smtClean="0">
                <a:latin typeface="Arial" panose="020B0604020202020204" pitchFamily="34" charset="0"/>
                <a:ea typeface="Times New Roman" panose="02020603050405020304" pitchFamily="18" charset="0"/>
                <a:cs typeface="Times New Roman" panose="02020603050405020304" pitchFamily="18" charset="0"/>
              </a:rPr>
              <a:t>demain</a:t>
            </a:r>
            <a:r>
              <a:rPr lang="en-US" dirty="0" smtClean="0">
                <a:latin typeface="Arial" panose="020B0604020202020204" pitchFamily="34" charset="0"/>
                <a:ea typeface="Times New Roman" panose="02020603050405020304" pitchFamily="18" charset="0"/>
                <a:cs typeface="Times New Roman" panose="02020603050405020304" pitchFamily="18" charset="0"/>
              </a:rPr>
              <a:t>. </a:t>
            </a:r>
            <a:r>
              <a:rPr lang="en-US" dirty="0">
                <a:latin typeface="Arial" panose="020B0604020202020204" pitchFamily="34" charset="0"/>
                <a:ea typeface="Times New Roman" panose="02020603050405020304" pitchFamily="18" charset="0"/>
                <a:cs typeface="Times New Roman" panose="02020603050405020304" pitchFamily="18" charset="0"/>
              </a:rPr>
              <a:t>[phone]</a:t>
            </a:r>
            <a:br>
              <a:rPr lang="en-US" dirty="0">
                <a:latin typeface="Arial" panose="020B0604020202020204" pitchFamily="34" charset="0"/>
                <a:ea typeface="Times New Roman" panose="02020603050405020304" pitchFamily="18" charset="0"/>
                <a:cs typeface="Times New Roman" panose="02020603050405020304" pitchFamily="18" charset="0"/>
              </a:rPr>
            </a:br>
            <a:r>
              <a:rPr lang="en-US" dirty="0">
                <a:latin typeface="Arial" panose="020B0604020202020204" pitchFamily="34" charset="0"/>
                <a:ea typeface="Times New Roman" panose="02020603050405020304" pitchFamily="18" charset="0"/>
                <a:cs typeface="Times New Roman" panose="02020603050405020304" pitchFamily="18" charset="0"/>
              </a:rPr>
              <a:t>6b  </a:t>
            </a:r>
            <a:r>
              <a:rPr lang="en-US" dirty="0" smtClean="0">
                <a:latin typeface="Arial" panose="020B0604020202020204" pitchFamily="34" charset="0"/>
                <a:ea typeface="Times New Roman" panose="02020603050405020304" pitchFamily="18" charset="0"/>
                <a:cs typeface="Times New Roman" panose="02020603050405020304" pitchFamily="18" charset="0"/>
              </a:rPr>
              <a:t>Je </a:t>
            </a:r>
            <a:r>
              <a:rPr lang="en-US" dirty="0" err="1" smtClean="0">
                <a:latin typeface="Arial" panose="020B0604020202020204" pitchFamily="34" charset="0"/>
                <a:ea typeface="Times New Roman" panose="02020603050405020304" pitchFamily="18" charset="0"/>
                <a:cs typeface="Times New Roman" panose="02020603050405020304" pitchFamily="18" charset="0"/>
              </a:rPr>
              <a:t>peux</a:t>
            </a:r>
            <a:r>
              <a:rPr lang="en-US" dirty="0" smtClean="0">
                <a:latin typeface="Arial" panose="020B0604020202020204" pitchFamily="34" charset="0"/>
                <a:ea typeface="Times New Roman" panose="02020603050405020304" pitchFamily="18" charset="0"/>
                <a:cs typeface="Times New Roman" panose="02020603050405020304" pitchFamily="18" charset="0"/>
              </a:rPr>
              <a:t> utilizer ton __________ </a:t>
            </a:r>
            <a:r>
              <a:rPr lang="en-US" dirty="0">
                <a:latin typeface="Arial" panose="020B0604020202020204" pitchFamily="34" charset="0"/>
                <a:ea typeface="Times New Roman" panose="02020603050405020304" pitchFamily="18" charset="0"/>
                <a:cs typeface="Times New Roman" panose="02020603050405020304" pitchFamily="18" charset="0"/>
              </a:rPr>
              <a:t>? [phone]</a:t>
            </a:r>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dirty="0">
                <a:latin typeface="Calibri" panose="020F0502020204030204" pitchFamily="34" charset="0"/>
                <a:ea typeface="Times New Roman" panose="02020603050405020304" pitchFamily="18" charset="0"/>
                <a:cs typeface="Times New Roman" panose="02020603050405020304" pitchFamily="18" charset="0"/>
              </a:rPr>
              <a:t> </a:t>
            </a:r>
            <a:endParaRPr lang="en-GB"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50596" y="335860"/>
            <a:ext cx="2693404" cy="2506732"/>
          </a:xfrm>
          <a:prstGeom prst="rect">
            <a:avLst/>
          </a:prstGeom>
        </p:spPr>
      </p:pic>
    </p:spTree>
    <p:extLst>
      <p:ext uri="{BB962C8B-B14F-4D97-AF65-F5344CB8AC3E}">
        <p14:creationId xmlns:p14="http://schemas.microsoft.com/office/powerpoint/2010/main" val="2829687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a4-images.myspacecdn.com/images02/144/813bdd3c00214e2cbcb6285516e225b7/full.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392" b="100000" l="3385" r="97231"/>
                    </a14:imgEffect>
                  </a14:imgLayer>
                </a14:imgProps>
              </a:ext>
              <a:ext uri="{28A0092B-C50C-407E-A947-70E740481C1C}">
                <a14:useLocalDpi xmlns:a14="http://schemas.microsoft.com/office/drawing/2010/main" val="0"/>
              </a:ext>
            </a:extLst>
          </a:blip>
          <a:srcRect/>
          <a:stretch>
            <a:fillRect/>
          </a:stretch>
        </p:blipFill>
        <p:spPr bwMode="auto">
          <a:xfrm>
            <a:off x="6400800" y="228600"/>
            <a:ext cx="2321719" cy="21145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00" y="395073"/>
            <a:ext cx="5486400" cy="954107"/>
          </a:xfrm>
          <a:prstGeom prst="rect">
            <a:avLst/>
          </a:prstGeom>
          <a:noFill/>
        </p:spPr>
        <p:txBody>
          <a:bodyPr wrap="square" rtlCol="0">
            <a:spAutoFit/>
          </a:bodyPr>
          <a:lstStyle/>
          <a:p>
            <a:pPr algn="ctr"/>
            <a:r>
              <a:rPr lang="es-ES" sz="2800" dirty="0" smtClean="0">
                <a:solidFill>
                  <a:prstClr val="black"/>
                </a:solidFill>
                <a:latin typeface="Segoe Print" panose="02000600000000000000" pitchFamily="2" charset="0"/>
              </a:rPr>
              <a:t>Busca los infinitivos en el diccionario</a:t>
            </a:r>
            <a:endParaRPr lang="es-ES" sz="2800" dirty="0">
              <a:solidFill>
                <a:prstClr val="black"/>
              </a:solidFill>
              <a:latin typeface="Segoe Print" panose="02000600000000000000" pitchFamily="2" charset="0"/>
            </a:endParaRPr>
          </a:p>
        </p:txBody>
      </p:sp>
      <p:sp>
        <p:nvSpPr>
          <p:cNvPr id="4" name="Oval Callout 3"/>
          <p:cNvSpPr/>
          <p:nvPr/>
        </p:nvSpPr>
        <p:spPr>
          <a:xfrm>
            <a:off x="5715000" y="0"/>
            <a:ext cx="1371600" cy="642610"/>
          </a:xfrm>
          <a:prstGeom prst="wedgeEllipseCallout">
            <a:avLst>
              <a:gd name="adj1" fmla="val 72895"/>
              <a:gd name="adj2" fmla="val 5593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prstClr val="black">
                    <a:lumMod val="85000"/>
                    <a:lumOff val="15000"/>
                  </a:prstClr>
                </a:solidFill>
              </a:rPr>
              <a:t>AR</a:t>
            </a:r>
            <a:r>
              <a:rPr lang="es-ES" b="1" dirty="0">
                <a:solidFill>
                  <a:prstClr val="black">
                    <a:lumMod val="85000"/>
                    <a:lumOff val="15000"/>
                  </a:prstClr>
                </a:solidFill>
              </a:rPr>
              <a:t>, ER and </a:t>
            </a:r>
            <a:r>
              <a:rPr lang="es-ES" b="1" dirty="0" smtClean="0">
                <a:solidFill>
                  <a:prstClr val="black">
                    <a:lumMod val="85000"/>
                    <a:lumOff val="15000"/>
                  </a:prstClr>
                </a:solidFill>
              </a:rPr>
              <a:t>IR!</a:t>
            </a:r>
            <a:endParaRPr lang="es-ES" b="1" dirty="0">
              <a:solidFill>
                <a:prstClr val="white"/>
              </a:solidFill>
            </a:endParaRPr>
          </a:p>
        </p:txBody>
      </p:sp>
      <p:sp>
        <p:nvSpPr>
          <p:cNvPr id="19" name="TextBox 18"/>
          <p:cNvSpPr txBox="1"/>
          <p:nvPr/>
        </p:nvSpPr>
        <p:spPr>
          <a:xfrm>
            <a:off x="762000" y="1349180"/>
            <a:ext cx="4387251" cy="2247090"/>
          </a:xfrm>
          <a:prstGeom prst="rect">
            <a:avLst/>
          </a:prstGeom>
          <a:noFill/>
        </p:spPr>
        <p:txBody>
          <a:bodyPr wrap="square" rtlCol="0">
            <a:spAutoFit/>
          </a:bodyPr>
          <a:lstStyle/>
          <a:p>
            <a:pPr marL="342900" indent="-342900">
              <a:lnSpc>
                <a:spcPct val="150000"/>
              </a:lnSpc>
              <a:buFontTx/>
              <a:buAutoNum type="arabicPeriod"/>
            </a:pPr>
            <a:r>
              <a:rPr lang="es-ES" sz="2400" dirty="0" smtClean="0">
                <a:solidFill>
                  <a:prstClr val="black"/>
                </a:solidFill>
                <a:latin typeface="Comic Sans MS" panose="030F0702030302020204" pitchFamily="66" charset="0"/>
              </a:rPr>
              <a:t>To </a:t>
            </a:r>
            <a:r>
              <a:rPr lang="es-ES" sz="2400" dirty="0" err="1" smtClean="0">
                <a:solidFill>
                  <a:prstClr val="black"/>
                </a:solidFill>
                <a:latin typeface="Comic Sans MS" panose="030F0702030302020204" pitchFamily="66" charset="0"/>
              </a:rPr>
              <a:t>work</a:t>
            </a:r>
            <a:endParaRPr lang="es-ES" sz="2400" dirty="0" smtClean="0">
              <a:solidFill>
                <a:prstClr val="black"/>
              </a:solidFill>
              <a:latin typeface="Comic Sans MS" panose="030F0702030302020204" pitchFamily="66" charset="0"/>
            </a:endParaRPr>
          </a:p>
          <a:p>
            <a:pPr marL="342900" indent="-342900">
              <a:lnSpc>
                <a:spcPct val="150000"/>
              </a:lnSpc>
              <a:buFontTx/>
              <a:buAutoNum type="arabicPeriod"/>
            </a:pPr>
            <a:r>
              <a:rPr lang="es-ES" sz="2400" dirty="0" smtClean="0">
                <a:solidFill>
                  <a:prstClr val="black"/>
                </a:solidFill>
                <a:latin typeface="Comic Sans MS" panose="030F0702030302020204" pitchFamily="66" charset="0"/>
              </a:rPr>
              <a:t>To </a:t>
            </a:r>
            <a:r>
              <a:rPr lang="es-ES" sz="2400" dirty="0" err="1" smtClean="0">
                <a:solidFill>
                  <a:prstClr val="black"/>
                </a:solidFill>
                <a:latin typeface="Comic Sans MS" panose="030F0702030302020204" pitchFamily="66" charset="0"/>
              </a:rPr>
              <a:t>jump</a:t>
            </a:r>
            <a:endParaRPr lang="es-ES" sz="2400" dirty="0" smtClean="0">
              <a:solidFill>
                <a:prstClr val="black"/>
              </a:solidFill>
              <a:latin typeface="Comic Sans MS" panose="030F0702030302020204" pitchFamily="66" charset="0"/>
            </a:endParaRPr>
          </a:p>
          <a:p>
            <a:pPr marL="342900" indent="-342900">
              <a:lnSpc>
                <a:spcPct val="150000"/>
              </a:lnSpc>
              <a:buFontTx/>
              <a:buAutoNum type="arabicPeriod"/>
            </a:pPr>
            <a:r>
              <a:rPr lang="es-ES" sz="2400" dirty="0" smtClean="0">
                <a:solidFill>
                  <a:prstClr val="black"/>
                </a:solidFill>
                <a:latin typeface="Comic Sans MS" panose="030F0702030302020204" pitchFamily="66" charset="0"/>
              </a:rPr>
              <a:t>To </a:t>
            </a:r>
            <a:r>
              <a:rPr lang="es-ES" sz="2400" dirty="0" err="1" smtClean="0">
                <a:solidFill>
                  <a:prstClr val="black"/>
                </a:solidFill>
                <a:latin typeface="Comic Sans MS" panose="030F0702030302020204" pitchFamily="66" charset="0"/>
              </a:rPr>
              <a:t>ask</a:t>
            </a:r>
            <a:endParaRPr lang="es-ES" sz="2400" dirty="0" smtClean="0">
              <a:solidFill>
                <a:prstClr val="black"/>
              </a:solidFill>
              <a:latin typeface="Comic Sans MS" panose="030F0702030302020204" pitchFamily="66" charset="0"/>
            </a:endParaRPr>
          </a:p>
          <a:p>
            <a:pPr marL="342900" indent="-342900">
              <a:lnSpc>
                <a:spcPct val="150000"/>
              </a:lnSpc>
              <a:buFontTx/>
              <a:buAutoNum type="arabicPeriod"/>
            </a:pPr>
            <a:r>
              <a:rPr lang="es-ES" sz="2400" dirty="0" smtClean="0">
                <a:solidFill>
                  <a:prstClr val="black"/>
                </a:solidFill>
                <a:latin typeface="Comic Sans MS" panose="030F0702030302020204" pitchFamily="66" charset="0"/>
              </a:rPr>
              <a:t>To use</a:t>
            </a:r>
          </a:p>
        </p:txBody>
      </p:sp>
      <p:sp>
        <p:nvSpPr>
          <p:cNvPr id="20" name="TextBox 19"/>
          <p:cNvSpPr txBox="1"/>
          <p:nvPr/>
        </p:nvSpPr>
        <p:spPr>
          <a:xfrm>
            <a:off x="3521374" y="1356248"/>
            <a:ext cx="4387251" cy="2308324"/>
          </a:xfrm>
          <a:prstGeom prst="rect">
            <a:avLst/>
          </a:prstGeom>
          <a:noFill/>
        </p:spPr>
        <p:txBody>
          <a:bodyPr wrap="square" rtlCol="0">
            <a:spAutoFit/>
          </a:bodyPr>
          <a:lstStyle/>
          <a:p>
            <a:pPr marL="342900" indent="-342900">
              <a:lnSpc>
                <a:spcPct val="150000"/>
              </a:lnSpc>
              <a:buFontTx/>
              <a:buAutoNum type="arabicPeriod"/>
            </a:pPr>
            <a:r>
              <a:rPr lang="es-ES" sz="2400" dirty="0" smtClean="0">
                <a:solidFill>
                  <a:srgbClr val="C00000"/>
                </a:solidFill>
                <a:latin typeface="Comic Sans MS" panose="030F0702030302020204" pitchFamily="66" charset="0"/>
              </a:rPr>
              <a:t>Trabajar</a:t>
            </a:r>
          </a:p>
          <a:p>
            <a:pPr marL="342900" indent="-342900">
              <a:lnSpc>
                <a:spcPct val="150000"/>
              </a:lnSpc>
              <a:buFontTx/>
              <a:buAutoNum type="arabicPeriod"/>
            </a:pPr>
            <a:r>
              <a:rPr lang="es-ES" sz="2400" dirty="0" smtClean="0">
                <a:solidFill>
                  <a:srgbClr val="C00000"/>
                </a:solidFill>
                <a:latin typeface="Comic Sans MS" panose="030F0702030302020204" pitchFamily="66" charset="0"/>
              </a:rPr>
              <a:t>Saltar</a:t>
            </a:r>
          </a:p>
          <a:p>
            <a:pPr marL="342900" indent="-342900">
              <a:lnSpc>
                <a:spcPct val="150000"/>
              </a:lnSpc>
              <a:buFontTx/>
              <a:buAutoNum type="arabicPeriod"/>
            </a:pPr>
            <a:r>
              <a:rPr lang="es-ES" sz="2400" dirty="0" smtClean="0">
                <a:solidFill>
                  <a:srgbClr val="C00000"/>
                </a:solidFill>
                <a:latin typeface="Comic Sans MS" panose="030F0702030302020204" pitchFamily="66" charset="0"/>
              </a:rPr>
              <a:t>Preguntar</a:t>
            </a:r>
          </a:p>
          <a:p>
            <a:pPr marL="342900" indent="-342900">
              <a:lnSpc>
                <a:spcPct val="150000"/>
              </a:lnSpc>
              <a:buFontTx/>
              <a:buAutoNum type="arabicPeriod"/>
            </a:pPr>
            <a:r>
              <a:rPr lang="es-ES" sz="2400" dirty="0" smtClean="0">
                <a:solidFill>
                  <a:srgbClr val="C00000"/>
                </a:solidFill>
                <a:latin typeface="Comic Sans MS" panose="030F0702030302020204" pitchFamily="66" charset="0"/>
              </a:rPr>
              <a:t>Usar</a:t>
            </a:r>
          </a:p>
        </p:txBody>
      </p:sp>
      <p:sp>
        <p:nvSpPr>
          <p:cNvPr id="21" name="TextBox 20"/>
          <p:cNvSpPr txBox="1"/>
          <p:nvPr/>
        </p:nvSpPr>
        <p:spPr>
          <a:xfrm>
            <a:off x="277368" y="3743677"/>
            <a:ext cx="8001000" cy="954107"/>
          </a:xfrm>
          <a:prstGeom prst="rect">
            <a:avLst/>
          </a:prstGeom>
          <a:noFill/>
        </p:spPr>
        <p:txBody>
          <a:bodyPr wrap="square" rtlCol="0">
            <a:spAutoFit/>
          </a:bodyPr>
          <a:lstStyle/>
          <a:p>
            <a:pPr algn="ctr"/>
            <a:r>
              <a:rPr lang="es-ES" sz="2800" dirty="0" smtClean="0">
                <a:solidFill>
                  <a:prstClr val="black"/>
                </a:solidFill>
                <a:latin typeface="Segoe Print" panose="02000600000000000000" pitchFamily="2" charset="0"/>
              </a:rPr>
              <a:t>Ahora traduce al inglés (p. 24 guía de vocabulario)</a:t>
            </a:r>
            <a:endParaRPr lang="es-ES" sz="2800" dirty="0">
              <a:solidFill>
                <a:prstClr val="black"/>
              </a:solidFill>
              <a:latin typeface="Segoe Print" panose="02000600000000000000" pitchFamily="2" charset="0"/>
            </a:endParaRPr>
          </a:p>
        </p:txBody>
      </p:sp>
      <p:sp>
        <p:nvSpPr>
          <p:cNvPr id="22" name="TextBox 21"/>
          <p:cNvSpPr txBox="1"/>
          <p:nvPr/>
        </p:nvSpPr>
        <p:spPr>
          <a:xfrm>
            <a:off x="1047575" y="4592719"/>
            <a:ext cx="4387251" cy="2308324"/>
          </a:xfrm>
          <a:prstGeom prst="rect">
            <a:avLst/>
          </a:prstGeom>
          <a:noFill/>
        </p:spPr>
        <p:txBody>
          <a:bodyPr wrap="square" rtlCol="0">
            <a:spAutoFit/>
          </a:bodyPr>
          <a:lstStyle/>
          <a:p>
            <a:pPr marL="342900" indent="-342900">
              <a:lnSpc>
                <a:spcPct val="150000"/>
              </a:lnSpc>
              <a:buFontTx/>
              <a:buAutoNum type="arabicPeriod"/>
            </a:pPr>
            <a:r>
              <a:rPr lang="es-ES" sz="2400" dirty="0" smtClean="0">
                <a:solidFill>
                  <a:prstClr val="black"/>
                </a:solidFill>
                <a:latin typeface="Comic Sans MS" panose="030F0702030302020204" pitchFamily="66" charset="0"/>
              </a:rPr>
              <a:t>Trabaj</a:t>
            </a:r>
            <a:r>
              <a:rPr lang="es-ES" sz="2400" b="1" dirty="0" smtClean="0">
                <a:solidFill>
                  <a:prstClr val="black"/>
                </a:solidFill>
                <a:latin typeface="Comic Sans MS" panose="030F0702030302020204" pitchFamily="66" charset="0"/>
              </a:rPr>
              <a:t>amos</a:t>
            </a:r>
            <a:endParaRPr lang="es-ES" sz="2400" dirty="0" smtClean="0">
              <a:solidFill>
                <a:prstClr val="black"/>
              </a:solidFill>
              <a:latin typeface="Comic Sans MS" panose="030F0702030302020204" pitchFamily="66" charset="0"/>
            </a:endParaRPr>
          </a:p>
          <a:p>
            <a:pPr marL="342900" indent="-342900">
              <a:lnSpc>
                <a:spcPct val="150000"/>
              </a:lnSpc>
              <a:buFontTx/>
              <a:buAutoNum type="arabicPeriod"/>
            </a:pPr>
            <a:r>
              <a:rPr lang="es-ES" sz="2400" dirty="0" smtClean="0">
                <a:solidFill>
                  <a:prstClr val="black"/>
                </a:solidFill>
                <a:latin typeface="Comic Sans MS" panose="030F0702030302020204" pitchFamily="66" charset="0"/>
              </a:rPr>
              <a:t>Salt</a:t>
            </a:r>
            <a:r>
              <a:rPr lang="es-ES" sz="2400" b="1" dirty="0" smtClean="0">
                <a:solidFill>
                  <a:prstClr val="black"/>
                </a:solidFill>
                <a:latin typeface="Comic Sans MS" panose="030F0702030302020204" pitchFamily="66" charset="0"/>
              </a:rPr>
              <a:t>o</a:t>
            </a:r>
            <a:endParaRPr lang="es-ES" sz="2400" dirty="0" smtClean="0">
              <a:solidFill>
                <a:prstClr val="black"/>
              </a:solidFill>
              <a:latin typeface="Comic Sans MS" panose="030F0702030302020204" pitchFamily="66" charset="0"/>
            </a:endParaRPr>
          </a:p>
          <a:p>
            <a:pPr marL="342900" indent="-342900">
              <a:lnSpc>
                <a:spcPct val="150000"/>
              </a:lnSpc>
              <a:buFontTx/>
              <a:buAutoNum type="arabicPeriod"/>
            </a:pPr>
            <a:r>
              <a:rPr lang="es-ES" sz="2400" dirty="0" smtClean="0">
                <a:solidFill>
                  <a:prstClr val="black"/>
                </a:solidFill>
                <a:latin typeface="Comic Sans MS" panose="030F0702030302020204" pitchFamily="66" charset="0"/>
              </a:rPr>
              <a:t>Pregunt</a:t>
            </a:r>
            <a:r>
              <a:rPr lang="es-ES" sz="2400" b="1" dirty="0" smtClean="0">
                <a:solidFill>
                  <a:prstClr val="black"/>
                </a:solidFill>
                <a:latin typeface="Comic Sans MS" panose="030F0702030302020204" pitchFamily="66" charset="0"/>
              </a:rPr>
              <a:t>as</a:t>
            </a:r>
            <a:endParaRPr lang="es-ES" sz="2400" dirty="0" smtClean="0">
              <a:solidFill>
                <a:prstClr val="black"/>
              </a:solidFill>
              <a:latin typeface="Comic Sans MS" panose="030F0702030302020204" pitchFamily="66" charset="0"/>
            </a:endParaRPr>
          </a:p>
          <a:p>
            <a:pPr marL="342900" indent="-342900">
              <a:lnSpc>
                <a:spcPct val="150000"/>
              </a:lnSpc>
              <a:buFontTx/>
              <a:buAutoNum type="arabicPeriod"/>
            </a:pPr>
            <a:r>
              <a:rPr lang="es-ES" sz="2400" dirty="0" smtClean="0">
                <a:solidFill>
                  <a:prstClr val="black"/>
                </a:solidFill>
                <a:latin typeface="Comic Sans MS" panose="030F0702030302020204" pitchFamily="66" charset="0"/>
              </a:rPr>
              <a:t>Us</a:t>
            </a:r>
            <a:r>
              <a:rPr lang="es-ES" sz="2400" b="1" dirty="0" smtClean="0">
                <a:solidFill>
                  <a:prstClr val="black"/>
                </a:solidFill>
                <a:latin typeface="Comic Sans MS" panose="030F0702030302020204" pitchFamily="66" charset="0"/>
              </a:rPr>
              <a:t>áis</a:t>
            </a:r>
            <a:endParaRPr lang="es-ES" sz="2400" dirty="0" smtClean="0">
              <a:solidFill>
                <a:prstClr val="black"/>
              </a:solidFill>
              <a:latin typeface="Comic Sans MS" panose="030F0702030302020204" pitchFamily="66" charset="0"/>
            </a:endParaRPr>
          </a:p>
        </p:txBody>
      </p:sp>
      <p:sp>
        <p:nvSpPr>
          <p:cNvPr id="23" name="TextBox 22"/>
          <p:cNvSpPr txBox="1"/>
          <p:nvPr/>
        </p:nvSpPr>
        <p:spPr>
          <a:xfrm>
            <a:off x="3566159" y="4559606"/>
            <a:ext cx="4387251" cy="2862322"/>
          </a:xfrm>
          <a:prstGeom prst="rect">
            <a:avLst/>
          </a:prstGeom>
          <a:noFill/>
        </p:spPr>
        <p:txBody>
          <a:bodyPr wrap="square" rtlCol="0">
            <a:spAutoFit/>
          </a:bodyPr>
          <a:lstStyle/>
          <a:p>
            <a:pPr marL="342900" indent="-342900">
              <a:lnSpc>
                <a:spcPct val="150000"/>
              </a:lnSpc>
              <a:buFontTx/>
              <a:buAutoNum type="arabicPeriod"/>
            </a:pPr>
            <a:r>
              <a:rPr lang="es-ES" sz="2400" dirty="0" err="1" smtClean="0">
                <a:solidFill>
                  <a:srgbClr val="C00000"/>
                </a:solidFill>
                <a:latin typeface="Comic Sans MS" panose="030F0702030302020204" pitchFamily="66" charset="0"/>
              </a:rPr>
              <a:t>We</a:t>
            </a:r>
            <a:r>
              <a:rPr lang="es-ES" sz="2400" dirty="0" smtClean="0">
                <a:solidFill>
                  <a:srgbClr val="C00000"/>
                </a:solidFill>
                <a:latin typeface="Comic Sans MS" panose="030F0702030302020204" pitchFamily="66" charset="0"/>
              </a:rPr>
              <a:t> </a:t>
            </a:r>
            <a:r>
              <a:rPr lang="es-ES" sz="2400" dirty="0" err="1" smtClean="0">
                <a:solidFill>
                  <a:srgbClr val="C00000"/>
                </a:solidFill>
                <a:latin typeface="Comic Sans MS" panose="030F0702030302020204" pitchFamily="66" charset="0"/>
              </a:rPr>
              <a:t>work</a:t>
            </a:r>
            <a:endParaRPr lang="es-ES" sz="2400" dirty="0" smtClean="0">
              <a:solidFill>
                <a:srgbClr val="C00000"/>
              </a:solidFill>
              <a:latin typeface="Comic Sans MS" panose="030F0702030302020204" pitchFamily="66" charset="0"/>
            </a:endParaRPr>
          </a:p>
          <a:p>
            <a:pPr marL="342900" indent="-342900">
              <a:lnSpc>
                <a:spcPct val="150000"/>
              </a:lnSpc>
              <a:buFontTx/>
              <a:buAutoNum type="arabicPeriod"/>
            </a:pPr>
            <a:r>
              <a:rPr lang="es-ES" sz="2400" dirty="0" smtClean="0">
                <a:solidFill>
                  <a:srgbClr val="C00000"/>
                </a:solidFill>
                <a:latin typeface="Comic Sans MS" panose="030F0702030302020204" pitchFamily="66" charset="0"/>
              </a:rPr>
              <a:t>I </a:t>
            </a:r>
            <a:r>
              <a:rPr lang="es-ES" sz="2400" dirty="0" err="1" smtClean="0">
                <a:solidFill>
                  <a:srgbClr val="C00000"/>
                </a:solidFill>
                <a:latin typeface="Comic Sans MS" panose="030F0702030302020204" pitchFamily="66" charset="0"/>
              </a:rPr>
              <a:t>jump</a:t>
            </a:r>
            <a:endParaRPr lang="es-ES" sz="2400" dirty="0" smtClean="0">
              <a:solidFill>
                <a:srgbClr val="C00000"/>
              </a:solidFill>
              <a:latin typeface="Comic Sans MS" panose="030F0702030302020204" pitchFamily="66" charset="0"/>
            </a:endParaRPr>
          </a:p>
          <a:p>
            <a:pPr marL="342900" indent="-342900">
              <a:lnSpc>
                <a:spcPct val="150000"/>
              </a:lnSpc>
              <a:buFontTx/>
              <a:buAutoNum type="arabicPeriod"/>
            </a:pPr>
            <a:r>
              <a:rPr lang="es-ES" sz="2400" dirty="0" err="1" smtClean="0">
                <a:solidFill>
                  <a:srgbClr val="C00000"/>
                </a:solidFill>
                <a:latin typeface="Comic Sans MS" panose="030F0702030302020204" pitchFamily="66" charset="0"/>
              </a:rPr>
              <a:t>You</a:t>
            </a:r>
            <a:r>
              <a:rPr lang="es-ES" sz="2400" dirty="0" smtClean="0">
                <a:solidFill>
                  <a:srgbClr val="C00000"/>
                </a:solidFill>
                <a:latin typeface="Comic Sans MS" panose="030F0702030302020204" pitchFamily="66" charset="0"/>
              </a:rPr>
              <a:t> </a:t>
            </a:r>
            <a:r>
              <a:rPr lang="es-ES" sz="2400" dirty="0" err="1" smtClean="0">
                <a:solidFill>
                  <a:srgbClr val="C00000"/>
                </a:solidFill>
                <a:latin typeface="Comic Sans MS" panose="030F0702030302020204" pitchFamily="66" charset="0"/>
              </a:rPr>
              <a:t>sing</a:t>
            </a:r>
            <a:r>
              <a:rPr lang="es-ES" sz="2400" dirty="0" smtClean="0">
                <a:solidFill>
                  <a:srgbClr val="C00000"/>
                </a:solidFill>
                <a:latin typeface="Comic Sans MS" panose="030F0702030302020204" pitchFamily="66" charset="0"/>
              </a:rPr>
              <a:t>. </a:t>
            </a:r>
            <a:r>
              <a:rPr lang="es-ES" sz="2400" dirty="0" err="1" smtClean="0">
                <a:solidFill>
                  <a:srgbClr val="C00000"/>
                </a:solidFill>
                <a:latin typeface="Comic Sans MS" panose="030F0702030302020204" pitchFamily="66" charset="0"/>
              </a:rPr>
              <a:t>ask</a:t>
            </a:r>
            <a:endParaRPr lang="es-ES" sz="2400" dirty="0" smtClean="0">
              <a:solidFill>
                <a:srgbClr val="C00000"/>
              </a:solidFill>
              <a:latin typeface="Comic Sans MS" panose="030F0702030302020204" pitchFamily="66" charset="0"/>
            </a:endParaRPr>
          </a:p>
          <a:p>
            <a:pPr marL="342900" indent="-342900">
              <a:lnSpc>
                <a:spcPct val="150000"/>
              </a:lnSpc>
              <a:buFontTx/>
              <a:buAutoNum type="arabicPeriod"/>
            </a:pPr>
            <a:r>
              <a:rPr lang="es-ES" sz="2400" dirty="0" err="1" smtClean="0">
                <a:solidFill>
                  <a:srgbClr val="C00000"/>
                </a:solidFill>
                <a:latin typeface="Comic Sans MS" panose="030F0702030302020204" pitchFamily="66" charset="0"/>
              </a:rPr>
              <a:t>You</a:t>
            </a:r>
            <a:r>
              <a:rPr lang="es-ES" sz="2400" dirty="0" smtClean="0">
                <a:solidFill>
                  <a:srgbClr val="C00000"/>
                </a:solidFill>
                <a:latin typeface="Comic Sans MS" panose="030F0702030302020204" pitchFamily="66" charset="0"/>
              </a:rPr>
              <a:t> </a:t>
            </a:r>
            <a:r>
              <a:rPr lang="es-ES" sz="2400" dirty="0" err="1" smtClean="0">
                <a:solidFill>
                  <a:srgbClr val="C00000"/>
                </a:solidFill>
                <a:latin typeface="Comic Sans MS" panose="030F0702030302020204" pitchFamily="66" charset="0"/>
              </a:rPr>
              <a:t>all</a:t>
            </a:r>
            <a:r>
              <a:rPr lang="es-ES" sz="2400" dirty="0" smtClean="0">
                <a:solidFill>
                  <a:srgbClr val="C00000"/>
                </a:solidFill>
                <a:latin typeface="Comic Sans MS" panose="030F0702030302020204" pitchFamily="66" charset="0"/>
              </a:rPr>
              <a:t> use</a:t>
            </a:r>
          </a:p>
          <a:p>
            <a:pPr marL="342900" indent="-342900">
              <a:lnSpc>
                <a:spcPct val="150000"/>
              </a:lnSpc>
              <a:buFontTx/>
              <a:buAutoNum type="arabicPeriod"/>
            </a:pPr>
            <a:endParaRPr lang="es-ES" sz="2400" dirty="0" smtClean="0">
              <a:solidFill>
                <a:prstClr val="black"/>
              </a:solidFill>
              <a:latin typeface="Comic Sans MS" panose="030F0702030302020204" pitchFamily="66" charset="0"/>
            </a:endParaRPr>
          </a:p>
        </p:txBody>
      </p:sp>
    </p:spTree>
    <p:extLst>
      <p:ext uri="{BB962C8B-B14F-4D97-AF65-F5344CB8AC3E}">
        <p14:creationId xmlns:p14="http://schemas.microsoft.com/office/powerpoint/2010/main" val="299097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503" y="173352"/>
            <a:ext cx="9006773" cy="6568016"/>
          </a:xfrm>
          <a:prstGeom prst="rect">
            <a:avLst/>
          </a:prstGeom>
          <a:solidFill>
            <a:schemeClr val="bg2"/>
          </a:solidFill>
          <a:ln>
            <a:noFill/>
          </a:ln>
          <a:effectLst/>
          <a:extLst/>
        </p:spPr>
      </p:pic>
      <p:sp>
        <p:nvSpPr>
          <p:cNvPr id="4" name="TextBox 3"/>
          <p:cNvSpPr txBox="1"/>
          <p:nvPr/>
        </p:nvSpPr>
        <p:spPr>
          <a:xfrm>
            <a:off x="110667" y="173352"/>
            <a:ext cx="5901493" cy="954107"/>
          </a:xfrm>
          <a:prstGeom prst="rect">
            <a:avLst/>
          </a:prstGeom>
          <a:noFill/>
        </p:spPr>
        <p:txBody>
          <a:bodyPr wrap="square" rtlCol="0">
            <a:spAutoFit/>
          </a:bodyPr>
          <a:lstStyle/>
          <a:p>
            <a:pPr defTabSz="914400"/>
            <a:r>
              <a:rPr lang="en-GB" sz="2800" b="1" dirty="0" smtClean="0">
                <a:solidFill>
                  <a:srgbClr val="0070C0"/>
                </a:solidFill>
                <a:latin typeface="Segoe Print" pitchFamily="2" charset="0"/>
              </a:rPr>
              <a:t>The good thing is that I have lots of friends there.</a:t>
            </a:r>
            <a:endParaRPr lang="fr-FR" sz="2800" b="1" dirty="0">
              <a:solidFill>
                <a:srgbClr val="0070C0"/>
              </a:solidFill>
              <a:latin typeface="Segoe Print" pitchFamily="2" charset="0"/>
            </a:endParaRPr>
          </a:p>
        </p:txBody>
      </p:sp>
      <p:sp>
        <p:nvSpPr>
          <p:cNvPr id="6" name="TextBox 5"/>
          <p:cNvSpPr txBox="1"/>
          <p:nvPr/>
        </p:nvSpPr>
        <p:spPr>
          <a:xfrm>
            <a:off x="4427984" y="4808944"/>
            <a:ext cx="5231285" cy="1077218"/>
          </a:xfrm>
          <a:prstGeom prst="rect">
            <a:avLst/>
          </a:prstGeom>
          <a:noFill/>
        </p:spPr>
        <p:txBody>
          <a:bodyPr wrap="square" rtlCol="0">
            <a:spAutoFit/>
          </a:bodyPr>
          <a:lstStyle/>
          <a:p>
            <a:pPr defTabSz="914400"/>
            <a:r>
              <a:rPr lang="en-GB" sz="3200" b="1" dirty="0" smtClean="0">
                <a:solidFill>
                  <a:srgbClr val="0070C0"/>
                </a:solidFill>
                <a:latin typeface="Segoe Print" pitchFamily="2" charset="0"/>
              </a:rPr>
              <a:t>Lo </a:t>
            </a:r>
            <a:r>
              <a:rPr lang="en-GB" sz="3200" b="1" dirty="0" err="1" smtClean="0">
                <a:solidFill>
                  <a:srgbClr val="0070C0"/>
                </a:solidFill>
                <a:latin typeface="Segoe Print" pitchFamily="2" charset="0"/>
              </a:rPr>
              <a:t>bueno</a:t>
            </a:r>
            <a:r>
              <a:rPr lang="en-GB" sz="3200" b="1" dirty="0" smtClean="0">
                <a:solidFill>
                  <a:srgbClr val="0070C0"/>
                </a:solidFill>
                <a:latin typeface="Segoe Print" pitchFamily="2" charset="0"/>
              </a:rPr>
              <a:t> </a:t>
            </a:r>
            <a:r>
              <a:rPr lang="en-GB" sz="3200" b="1" dirty="0" err="1" smtClean="0">
                <a:solidFill>
                  <a:srgbClr val="0070C0"/>
                </a:solidFill>
                <a:latin typeface="Segoe Print" pitchFamily="2" charset="0"/>
              </a:rPr>
              <a:t>es</a:t>
            </a:r>
            <a:r>
              <a:rPr lang="en-GB" sz="3200" b="1" dirty="0" smtClean="0">
                <a:solidFill>
                  <a:srgbClr val="0070C0"/>
                </a:solidFill>
                <a:latin typeface="Segoe Print" pitchFamily="2" charset="0"/>
              </a:rPr>
              <a:t> </a:t>
            </a:r>
            <a:r>
              <a:rPr lang="en-GB" sz="3200" b="1" dirty="0" err="1" smtClean="0">
                <a:solidFill>
                  <a:srgbClr val="0070C0"/>
                </a:solidFill>
                <a:latin typeface="Segoe Print" pitchFamily="2" charset="0"/>
              </a:rPr>
              <a:t>que</a:t>
            </a:r>
            <a:r>
              <a:rPr lang="en-GB" sz="3200" b="1" dirty="0" smtClean="0">
                <a:solidFill>
                  <a:srgbClr val="0070C0"/>
                </a:solidFill>
                <a:latin typeface="Segoe Print" pitchFamily="2" charset="0"/>
              </a:rPr>
              <a:t> </a:t>
            </a:r>
            <a:r>
              <a:rPr lang="en-GB" sz="3200" b="1" dirty="0" err="1" smtClean="0">
                <a:solidFill>
                  <a:srgbClr val="0070C0"/>
                </a:solidFill>
                <a:latin typeface="Segoe Print" pitchFamily="2" charset="0"/>
              </a:rPr>
              <a:t>tengo</a:t>
            </a:r>
            <a:r>
              <a:rPr lang="en-GB" sz="3200" b="1" dirty="0" smtClean="0">
                <a:solidFill>
                  <a:srgbClr val="0070C0"/>
                </a:solidFill>
                <a:latin typeface="Segoe Print" pitchFamily="2" charset="0"/>
              </a:rPr>
              <a:t> </a:t>
            </a:r>
            <a:r>
              <a:rPr lang="en-GB" sz="3200" b="1" dirty="0" err="1" smtClean="0">
                <a:solidFill>
                  <a:srgbClr val="0070C0"/>
                </a:solidFill>
                <a:latin typeface="Segoe Print" pitchFamily="2" charset="0"/>
              </a:rPr>
              <a:t>muchos</a:t>
            </a:r>
            <a:r>
              <a:rPr lang="en-GB" sz="3200" b="1" dirty="0" smtClean="0">
                <a:solidFill>
                  <a:srgbClr val="0070C0"/>
                </a:solidFill>
                <a:latin typeface="Segoe Print" pitchFamily="2" charset="0"/>
              </a:rPr>
              <a:t> amigos </a:t>
            </a:r>
            <a:r>
              <a:rPr lang="en-GB" sz="3200" b="1" dirty="0" err="1" smtClean="0">
                <a:solidFill>
                  <a:srgbClr val="0070C0"/>
                </a:solidFill>
                <a:latin typeface="Segoe Print" pitchFamily="2" charset="0"/>
              </a:rPr>
              <a:t>allí</a:t>
            </a:r>
            <a:r>
              <a:rPr lang="en-GB" sz="3200" b="1" dirty="0" smtClean="0">
                <a:solidFill>
                  <a:srgbClr val="0070C0"/>
                </a:solidFill>
                <a:latin typeface="Segoe Print" pitchFamily="2" charset="0"/>
              </a:rPr>
              <a:t>.</a:t>
            </a:r>
            <a:endParaRPr lang="fr-FR" sz="3200" b="1" dirty="0">
              <a:solidFill>
                <a:srgbClr val="0070C0"/>
              </a:solidFill>
              <a:latin typeface="Segoe Print" pitchFamily="2" charset="0"/>
            </a:endParaRPr>
          </a:p>
        </p:txBody>
      </p:sp>
    </p:spTree>
    <p:extLst>
      <p:ext uri="{BB962C8B-B14F-4D97-AF65-F5344CB8AC3E}">
        <p14:creationId xmlns:p14="http://schemas.microsoft.com/office/powerpoint/2010/main" val="138618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3968" y="175523"/>
            <a:ext cx="8641615" cy="6247864"/>
          </a:xfrm>
          <a:prstGeom prst="rect">
            <a:avLst/>
          </a:prstGeom>
        </p:spPr>
        <p:txBody>
          <a:bodyPr wrap="square">
            <a:spAutoFit/>
          </a:bodyPr>
          <a:lstStyle/>
          <a:p>
            <a:pPr>
              <a:spcAft>
                <a:spcPts val="0"/>
              </a:spcAft>
            </a:pPr>
            <a:r>
              <a:rPr lang="en-US" sz="2000" b="1" dirty="0">
                <a:latin typeface="Arial" panose="020B0604020202020204" pitchFamily="34" charset="0"/>
                <a:ea typeface="Times New Roman" panose="02020603050405020304" pitchFamily="18" charset="0"/>
                <a:cs typeface="Times New Roman" panose="02020603050405020304" pitchFamily="18" charset="0"/>
              </a:rPr>
              <a:t>Me </a:t>
            </a:r>
            <a:r>
              <a:rPr lang="en-US" sz="2000" b="1" dirty="0" err="1">
                <a:latin typeface="Arial" panose="020B0604020202020204" pitchFamily="34" charset="0"/>
                <a:ea typeface="Times New Roman" panose="02020603050405020304" pitchFamily="18" charset="0"/>
                <a:cs typeface="Times New Roman" panose="02020603050405020304" pitchFamily="18" charset="0"/>
              </a:rPr>
              <a:t>presento</a:t>
            </a:r>
            <a:r>
              <a:rPr lang="en-US" sz="2000" b="1" dirty="0">
                <a:latin typeface="Arial" panose="020B0604020202020204" pitchFamily="34" charset="0"/>
                <a:ea typeface="Times New Roman" panose="02020603050405020304" pitchFamily="18" charset="0"/>
                <a:cs typeface="Times New Roman" panose="02020603050405020304" pitchFamily="18" charset="0"/>
              </a:rPr>
              <a:t> [A]</a:t>
            </a:r>
            <a:r>
              <a:rPr lang="en-US" sz="2000" dirty="0">
                <a:latin typeface="Arial" panose="020B0604020202020204" pitchFamily="34" charset="0"/>
                <a:ea typeface="Times New Roman" panose="02020603050405020304" pitchFamily="18" charset="0"/>
                <a:cs typeface="Times New Roman" panose="02020603050405020304" pitchFamily="18" charset="0"/>
              </a:rPr>
              <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err="1">
                <a:latin typeface="Arial" panose="020B0604020202020204" pitchFamily="34" charset="0"/>
                <a:ea typeface="Times New Roman" panose="02020603050405020304" pitchFamily="18" charset="0"/>
                <a:cs typeface="Times New Roman" panose="02020603050405020304" pitchFamily="18" charset="0"/>
              </a:rPr>
              <a:t>Completa</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las</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frases</a:t>
            </a:r>
            <a:r>
              <a:rPr lang="en-US" sz="2000" dirty="0">
                <a:latin typeface="Arial" panose="020B0604020202020204" pitchFamily="34" charset="0"/>
                <a:ea typeface="Times New Roman" panose="02020603050405020304" pitchFamily="18" charset="0"/>
                <a:cs typeface="Times New Roman" panose="02020603050405020304" pitchFamily="18" charset="0"/>
              </a:rPr>
              <a:t> en </a:t>
            </a:r>
            <a:r>
              <a:rPr lang="en-US" sz="2000" dirty="0" err="1">
                <a:latin typeface="Arial" panose="020B0604020202020204" pitchFamily="34" charset="0"/>
                <a:ea typeface="Times New Roman" panose="02020603050405020304" pitchFamily="18" charset="0"/>
                <a:cs typeface="Times New Roman" panose="02020603050405020304" pitchFamily="18" charset="0"/>
              </a:rPr>
              <a:t>español</a:t>
            </a:r>
            <a:r>
              <a:rPr lang="en-US" sz="2000" dirty="0">
                <a:latin typeface="Arial" panose="020B0604020202020204" pitchFamily="34" charset="0"/>
                <a:ea typeface="Times New Roman" panose="02020603050405020304" pitchFamily="18" charset="0"/>
                <a:cs typeface="Times New Roman" panose="02020603050405020304" pitchFamily="18" charset="0"/>
              </a:rPr>
              <a:t> con </a:t>
            </a:r>
            <a:r>
              <a:rPr lang="en-US" sz="2000" dirty="0" err="1">
                <a:latin typeface="Arial" panose="020B0604020202020204" pitchFamily="34" charset="0"/>
                <a:ea typeface="Times New Roman" panose="02020603050405020304" pitchFamily="18" charset="0"/>
                <a:cs typeface="Times New Roman" panose="02020603050405020304" pitchFamily="18" charset="0"/>
              </a:rPr>
              <a:t>las</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palabras</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apropiadas</a:t>
            </a:r>
            <a:r>
              <a:rPr lang="en-US" sz="2000" dirty="0" smtClean="0">
                <a:latin typeface="Arial" panose="020B0604020202020204" pitchFamily="34" charset="0"/>
                <a:ea typeface="Times New Roman" panose="02020603050405020304" pitchFamily="18" charset="0"/>
                <a:cs typeface="Times New Roman" panose="02020603050405020304" pitchFamily="18" charset="0"/>
              </a:rPr>
              <a:t>.</a:t>
            </a:r>
            <a:br>
              <a:rPr lang="en-US" sz="2000" dirty="0" smtClean="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1  ¡</a:t>
            </a:r>
            <a:r>
              <a:rPr lang="en-US" sz="2000" dirty="0" err="1">
                <a:latin typeface="Arial" panose="020B0604020202020204" pitchFamily="34" charset="0"/>
                <a:ea typeface="Times New Roman" panose="02020603050405020304" pitchFamily="18" charset="0"/>
                <a:cs typeface="Times New Roman" panose="02020603050405020304" pitchFamily="18" charset="0"/>
              </a:rPr>
              <a:t>Hola</a:t>
            </a:r>
            <a:r>
              <a:rPr lang="en-US" sz="2000" dirty="0">
                <a:latin typeface="Arial" panose="020B0604020202020204" pitchFamily="34" charset="0"/>
                <a:ea typeface="Times New Roman" panose="02020603050405020304" pitchFamily="18" charset="0"/>
                <a:cs typeface="Times New Roman" panose="02020603050405020304" pitchFamily="18" charset="0"/>
              </a:rPr>
              <a:t>!  ¿_____ _________? [How are you?]</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2 Me </a:t>
            </a:r>
            <a:r>
              <a:rPr lang="en-US" sz="2000" dirty="0" err="1">
                <a:latin typeface="Arial" panose="020B0604020202020204" pitchFamily="34" charset="0"/>
                <a:ea typeface="Times New Roman" panose="02020603050405020304" pitchFamily="18" charset="0"/>
                <a:cs typeface="Times New Roman" panose="02020603050405020304" pitchFamily="18" charset="0"/>
              </a:rPr>
              <a:t>llamo</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smtClean="0">
                <a:latin typeface="Arial" panose="020B0604020202020204" pitchFamily="34" charset="0"/>
                <a:ea typeface="Times New Roman" panose="02020603050405020304" pitchFamily="18" charset="0"/>
                <a:cs typeface="Times New Roman" panose="02020603050405020304" pitchFamily="18" charset="0"/>
              </a:rPr>
              <a:t>Cara </a:t>
            </a:r>
            <a:r>
              <a:rPr lang="en-US" sz="2000" dirty="0">
                <a:latin typeface="Arial" panose="020B0604020202020204" pitchFamily="34" charset="0"/>
                <a:ea typeface="Times New Roman" panose="02020603050405020304" pitchFamily="18" charset="0"/>
                <a:cs typeface="Times New Roman" panose="02020603050405020304" pitchFamily="18" charset="0"/>
              </a:rPr>
              <a:t>y ________ en </a:t>
            </a:r>
            <a:r>
              <a:rPr lang="en-US" sz="2000" dirty="0" smtClean="0">
                <a:latin typeface="Arial" panose="020B0604020202020204" pitchFamily="34" charset="0"/>
                <a:ea typeface="Times New Roman" panose="02020603050405020304" pitchFamily="18" charset="0"/>
                <a:cs typeface="Times New Roman" panose="02020603050405020304" pitchFamily="18" charset="0"/>
              </a:rPr>
              <a:t>Murcia. </a:t>
            </a:r>
            <a:r>
              <a:rPr lang="en-US" sz="2000" dirty="0">
                <a:latin typeface="Arial" panose="020B0604020202020204" pitchFamily="34" charset="0"/>
                <a:ea typeface="Times New Roman" panose="02020603050405020304" pitchFamily="18" charset="0"/>
                <a:cs typeface="Times New Roman" panose="02020603050405020304" pitchFamily="18" charset="0"/>
              </a:rPr>
              <a:t>[I live]</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3  Soy ________ </a:t>
            </a:r>
            <a:r>
              <a:rPr lang="en-US" sz="2000" dirty="0" err="1" smtClean="0">
                <a:latin typeface="Arial" panose="020B0604020202020204" pitchFamily="34" charset="0"/>
                <a:ea typeface="Times New Roman" panose="02020603050405020304" pitchFamily="18" charset="0"/>
                <a:cs typeface="Times New Roman" panose="02020603050405020304" pitchFamily="18" charset="0"/>
              </a:rPr>
              <a:t>seria</a:t>
            </a:r>
            <a:r>
              <a:rPr lang="en-US" sz="20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2000" dirty="0" err="1" smtClean="0">
                <a:latin typeface="Arial" panose="020B0604020202020204" pitchFamily="34" charset="0"/>
                <a:ea typeface="Times New Roman" panose="02020603050405020304" pitchFamily="18" charset="0"/>
                <a:cs typeface="Times New Roman" panose="02020603050405020304" pitchFamily="18" charset="0"/>
              </a:rPr>
              <a:t>pero</a:t>
            </a:r>
            <a:r>
              <a:rPr lang="en-US" sz="20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2000" dirty="0" err="1" smtClean="0">
                <a:latin typeface="Arial" panose="020B0604020202020204" pitchFamily="34" charset="0"/>
                <a:ea typeface="Times New Roman" panose="02020603050405020304" pitchFamily="18" charset="0"/>
                <a:cs typeface="Times New Roman" panose="02020603050405020304" pitchFamily="18" charset="0"/>
              </a:rPr>
              <a:t>muy</a:t>
            </a:r>
            <a:r>
              <a:rPr lang="en-US" sz="2000" dirty="0" smtClean="0">
                <a:latin typeface="Arial" panose="020B0604020202020204" pitchFamily="34" charset="0"/>
                <a:ea typeface="Times New Roman" panose="02020603050405020304" pitchFamily="18" charset="0"/>
                <a:cs typeface="Times New Roman" panose="02020603050405020304" pitchFamily="18" charset="0"/>
              </a:rPr>
              <a:t> _____________. [quite, nice]</a:t>
            </a:r>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sz="2000" dirty="0">
                <a:latin typeface="Arial" panose="020B0604020202020204" pitchFamily="34" charset="0"/>
                <a:ea typeface="Times New Roman" panose="02020603050405020304" pitchFamily="18" charset="0"/>
                <a:cs typeface="Times New Roman" panose="02020603050405020304" pitchFamily="18" charset="0"/>
              </a:rPr>
              <a:t> </a:t>
            </a:r>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sz="2000" dirty="0">
                <a:latin typeface="Arial" panose="020B0604020202020204" pitchFamily="34" charset="0"/>
                <a:ea typeface="Times New Roman" panose="02020603050405020304" pitchFamily="18" charset="0"/>
                <a:cs typeface="Times New Roman" panose="02020603050405020304" pitchFamily="18" charset="0"/>
              </a:rPr>
              <a:t>4  ______ </a:t>
            </a:r>
            <a:r>
              <a:rPr lang="en-US" sz="2000" dirty="0" err="1" smtClean="0">
                <a:latin typeface="Arial" panose="020B0604020202020204" pitchFamily="34" charset="0"/>
                <a:ea typeface="Times New Roman" panose="02020603050405020304" pitchFamily="18" charset="0"/>
                <a:cs typeface="Times New Roman" panose="02020603050405020304" pitchFamily="18" charset="0"/>
              </a:rPr>
              <a:t>cuatro</a:t>
            </a:r>
            <a:r>
              <a:rPr lang="en-US" sz="2000" dirty="0" smtClean="0">
                <a:latin typeface="Arial" panose="020B0604020202020204" pitchFamily="34" charset="0"/>
                <a:ea typeface="Times New Roman" panose="02020603050405020304" pitchFamily="18" charset="0"/>
                <a:cs typeface="Times New Roman" panose="02020603050405020304" pitchFamily="18" charset="0"/>
              </a:rPr>
              <a:t> personas </a:t>
            </a:r>
            <a:r>
              <a:rPr lang="en-US" sz="2000" dirty="0">
                <a:latin typeface="Arial" panose="020B0604020202020204" pitchFamily="34" charset="0"/>
                <a:ea typeface="Times New Roman" panose="02020603050405020304" pitchFamily="18" charset="0"/>
                <a:cs typeface="Times New Roman" panose="02020603050405020304" pitchFamily="18" charset="0"/>
              </a:rPr>
              <a:t>____ mi </a:t>
            </a:r>
            <a:r>
              <a:rPr lang="en-US" sz="2000" dirty="0" err="1" smtClean="0">
                <a:latin typeface="Arial" panose="020B0604020202020204" pitchFamily="34" charset="0"/>
                <a:ea typeface="Times New Roman" panose="02020603050405020304" pitchFamily="18" charset="0"/>
                <a:cs typeface="Times New Roman" panose="02020603050405020304" pitchFamily="18" charset="0"/>
              </a:rPr>
              <a:t>familia</a:t>
            </a:r>
            <a:r>
              <a:rPr lang="en-US" sz="20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2000" dirty="0" err="1" smtClean="0">
                <a:latin typeface="Arial" panose="020B0604020202020204" pitchFamily="34" charset="0"/>
                <a:ea typeface="Times New Roman" panose="02020603050405020304" pitchFamily="18" charset="0"/>
                <a:cs typeface="Times New Roman" panose="02020603050405020304" pitchFamily="18" charset="0"/>
              </a:rPr>
              <a:t>mis</a:t>
            </a:r>
            <a:r>
              <a:rPr lang="en-US" sz="2000" dirty="0" smtClean="0">
                <a:latin typeface="Arial" panose="020B0604020202020204" pitchFamily="34" charset="0"/>
                <a:ea typeface="Times New Roman" panose="02020603050405020304" pitchFamily="18" charset="0"/>
                <a:cs typeface="Times New Roman" panose="02020603050405020304" pitchFamily="18" charset="0"/>
              </a:rPr>
              <a:t> padres, mi </a:t>
            </a:r>
            <a:r>
              <a:rPr lang="en-US" sz="2000" dirty="0" err="1" smtClean="0">
                <a:latin typeface="Arial" panose="020B0604020202020204" pitchFamily="34" charset="0"/>
                <a:ea typeface="Times New Roman" panose="02020603050405020304" pitchFamily="18" charset="0"/>
                <a:cs typeface="Times New Roman" panose="02020603050405020304" pitchFamily="18" charset="0"/>
              </a:rPr>
              <a:t>abuela</a:t>
            </a:r>
            <a:r>
              <a:rPr lang="en-US" sz="2000" dirty="0" smtClean="0">
                <a:latin typeface="Arial" panose="020B0604020202020204" pitchFamily="34" charset="0"/>
                <a:ea typeface="Times New Roman" panose="02020603050405020304" pitchFamily="18" charset="0"/>
                <a:cs typeface="Times New Roman" panose="02020603050405020304" pitchFamily="18" charset="0"/>
              </a:rPr>
              <a:t> y </a:t>
            </a:r>
            <a:r>
              <a:rPr lang="en-US" sz="2000" dirty="0" err="1" smtClean="0">
                <a:latin typeface="Arial" panose="020B0604020202020204" pitchFamily="34" charset="0"/>
                <a:ea typeface="Times New Roman" panose="02020603050405020304" pitchFamily="18" charset="0"/>
                <a:cs typeface="Times New Roman" panose="02020603050405020304" pitchFamily="18" charset="0"/>
              </a:rPr>
              <a:t>yo</a:t>
            </a:r>
            <a:r>
              <a:rPr lang="en-US" sz="20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2000" dirty="0">
                <a:latin typeface="Arial" panose="020B0604020202020204" pitchFamily="34" charset="0"/>
                <a:ea typeface="Times New Roman" panose="02020603050405020304" pitchFamily="18" charset="0"/>
                <a:cs typeface="Times New Roman" panose="02020603050405020304" pitchFamily="18" charset="0"/>
              </a:rPr>
              <a:t>[there are, in]</a:t>
            </a:r>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sz="2000" dirty="0">
                <a:latin typeface="Arial" panose="020B0604020202020204" pitchFamily="34" charset="0"/>
                <a:ea typeface="Times New Roman" panose="02020603050405020304" pitchFamily="18" charset="0"/>
                <a:cs typeface="Times New Roman" panose="02020603050405020304" pitchFamily="18" charset="0"/>
              </a:rPr>
              <a:t> </a:t>
            </a:r>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sz="2000" dirty="0">
                <a:latin typeface="Arial" panose="020B0604020202020204" pitchFamily="34" charset="0"/>
                <a:ea typeface="Times New Roman" panose="02020603050405020304" pitchFamily="18" charset="0"/>
                <a:cs typeface="Times New Roman" panose="02020603050405020304" pitchFamily="18" charset="0"/>
              </a:rPr>
              <a:t>5  ___ _________ </a:t>
            </a:r>
            <a:r>
              <a:rPr lang="en-US" sz="2000" dirty="0" err="1">
                <a:latin typeface="Arial" panose="020B0604020202020204" pitchFamily="34" charset="0"/>
                <a:ea typeface="Times New Roman" panose="02020603050405020304" pitchFamily="18" charset="0"/>
                <a:cs typeface="Times New Roman" panose="02020603050405020304" pitchFamily="18" charset="0"/>
              </a:rPr>
              <a:t>hermanos</a:t>
            </a:r>
            <a:r>
              <a:rPr lang="en-US" sz="2000" dirty="0">
                <a:latin typeface="Arial" panose="020B0604020202020204" pitchFamily="34" charset="0"/>
                <a:ea typeface="Times New Roman" panose="02020603050405020304" pitchFamily="18" charset="0"/>
                <a:cs typeface="Times New Roman" panose="02020603050405020304" pitchFamily="18" charset="0"/>
              </a:rPr>
              <a:t> _____ </a:t>
            </a:r>
            <a:r>
              <a:rPr lang="en-US" sz="2000" dirty="0" err="1">
                <a:latin typeface="Arial" panose="020B0604020202020204" pitchFamily="34" charset="0"/>
                <a:ea typeface="Times New Roman" panose="02020603050405020304" pitchFamily="18" charset="0"/>
                <a:cs typeface="Times New Roman" panose="02020603050405020304" pitchFamily="18" charset="0"/>
              </a:rPr>
              <a:t>tengo</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smtClean="0">
                <a:latin typeface="Arial" panose="020B0604020202020204" pitchFamily="34" charset="0"/>
                <a:ea typeface="Times New Roman" panose="02020603050405020304" pitchFamily="18" charset="0"/>
                <a:cs typeface="Times New Roman" panose="02020603050405020304" pitchFamily="18" charset="0"/>
              </a:rPr>
              <a:t>tres</a:t>
            </a:r>
            <a:r>
              <a:rPr lang="en-US" sz="20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2000" dirty="0">
                <a:latin typeface="Arial" panose="020B0604020202020204" pitchFamily="34" charset="0"/>
                <a:ea typeface="Times New Roman" panose="02020603050405020304" pitchFamily="18" charset="0"/>
                <a:cs typeface="Times New Roman" panose="02020603050405020304" pitchFamily="18" charset="0"/>
              </a:rPr>
              <a:t>___________; [I don’t have, but, pets]</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6 </a:t>
            </a:r>
            <a:r>
              <a:rPr lang="en-US" sz="2000" dirty="0" err="1">
                <a:latin typeface="Arial" panose="020B0604020202020204" pitchFamily="34" charset="0"/>
                <a:ea typeface="Times New Roman" panose="02020603050405020304" pitchFamily="18" charset="0"/>
                <a:cs typeface="Times New Roman" panose="02020603050405020304" pitchFamily="18" charset="0"/>
              </a:rPr>
              <a:t>tengo</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smtClean="0">
                <a:latin typeface="Arial" panose="020B0604020202020204" pitchFamily="34" charset="0"/>
                <a:ea typeface="Times New Roman" panose="02020603050405020304" pitchFamily="18" charset="0"/>
                <a:cs typeface="Times New Roman" panose="02020603050405020304" pitchFamily="18" charset="0"/>
              </a:rPr>
              <a:t>dos </a:t>
            </a:r>
            <a:r>
              <a:rPr lang="en-US" sz="2000" dirty="0">
                <a:latin typeface="Arial" panose="020B0604020202020204" pitchFamily="34" charset="0"/>
                <a:ea typeface="Times New Roman" panose="02020603050405020304" pitchFamily="18" charset="0"/>
                <a:cs typeface="Times New Roman" panose="02020603050405020304" pitchFamily="18" charset="0"/>
              </a:rPr>
              <a:t>_______ y </a:t>
            </a:r>
            <a:r>
              <a:rPr lang="en-US" sz="2000" dirty="0" smtClean="0">
                <a:latin typeface="Arial" panose="020B0604020202020204" pitchFamily="34" charset="0"/>
                <a:ea typeface="Times New Roman" panose="02020603050405020304" pitchFamily="18" charset="0"/>
                <a:cs typeface="Times New Roman" panose="02020603050405020304" pitchFamily="18" charset="0"/>
              </a:rPr>
              <a:t>___ </a:t>
            </a:r>
            <a:r>
              <a:rPr lang="en-US" sz="2000" dirty="0" err="1" smtClean="0">
                <a:latin typeface="Arial" panose="020B0604020202020204" pitchFamily="34" charset="0"/>
                <a:ea typeface="Times New Roman" panose="02020603050405020304" pitchFamily="18" charset="0"/>
                <a:cs typeface="Times New Roman" panose="02020603050405020304" pitchFamily="18" charset="0"/>
              </a:rPr>
              <a:t>tortuga</a:t>
            </a:r>
            <a:r>
              <a:rPr lang="en-US" sz="20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2000" dirty="0">
                <a:latin typeface="Arial" panose="020B0604020202020204" pitchFamily="34" charset="0"/>
                <a:ea typeface="Times New Roman" panose="02020603050405020304" pitchFamily="18" charset="0"/>
                <a:cs typeface="Times New Roman" panose="02020603050405020304" pitchFamily="18" charset="0"/>
              </a:rPr>
              <a:t>[dogs, a]</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7  </a:t>
            </a:r>
            <a:r>
              <a:rPr lang="en-US" sz="2000" dirty="0" err="1">
                <a:latin typeface="Arial" panose="020B0604020202020204" pitchFamily="34" charset="0"/>
                <a:ea typeface="Times New Roman" panose="02020603050405020304" pitchFamily="18" charset="0"/>
                <a:cs typeface="Times New Roman" panose="02020603050405020304" pitchFamily="18" charset="0"/>
              </a:rPr>
              <a:t>Mi</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pasión</a:t>
            </a:r>
            <a:r>
              <a:rPr lang="en-US" sz="2000" dirty="0">
                <a:latin typeface="Arial" panose="020B0604020202020204" pitchFamily="34" charset="0"/>
                <a:ea typeface="Times New Roman" panose="02020603050405020304" pitchFamily="18" charset="0"/>
                <a:cs typeface="Times New Roman" panose="02020603050405020304" pitchFamily="18" charset="0"/>
              </a:rPr>
              <a:t> _______ el </a:t>
            </a:r>
            <a:r>
              <a:rPr lang="en-US" sz="2000" dirty="0" err="1">
                <a:latin typeface="Arial" panose="020B0604020202020204" pitchFamily="34" charset="0"/>
                <a:ea typeface="Times New Roman" panose="02020603050405020304" pitchFamily="18" charset="0"/>
                <a:cs typeface="Times New Roman" panose="02020603050405020304" pitchFamily="18" charset="0"/>
              </a:rPr>
              <a:t>fútbol</a:t>
            </a:r>
            <a:r>
              <a:rPr lang="en-US" sz="2000" dirty="0">
                <a:latin typeface="Arial" panose="020B0604020202020204" pitchFamily="34" charset="0"/>
                <a:ea typeface="Times New Roman" panose="02020603050405020304" pitchFamily="18" charset="0"/>
                <a:cs typeface="Times New Roman" panose="02020603050405020304" pitchFamily="18" charset="0"/>
              </a:rPr>
              <a:t>. [is]</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8  __ </a:t>
            </a:r>
            <a:r>
              <a:rPr lang="en-US" sz="2000" dirty="0" err="1">
                <a:latin typeface="Arial" panose="020B0604020202020204" pitchFamily="34" charset="0"/>
                <a:ea typeface="Times New Roman" panose="02020603050405020304" pitchFamily="18" charset="0"/>
                <a:cs typeface="Times New Roman" panose="02020603050405020304" pitchFamily="18" charset="0"/>
              </a:rPr>
              <a:t>héroe</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es</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smtClean="0">
                <a:latin typeface="Arial" panose="020B0604020202020204" pitchFamily="34" charset="0"/>
                <a:ea typeface="Times New Roman" panose="02020603050405020304" pitchFamily="18" charset="0"/>
                <a:cs typeface="Times New Roman" panose="02020603050405020304" pitchFamily="18" charset="0"/>
              </a:rPr>
              <a:t>Cristiano Ronaldo.  </a:t>
            </a:r>
            <a:r>
              <a:rPr lang="en-US" sz="2000" dirty="0">
                <a:latin typeface="Arial" panose="020B0604020202020204" pitchFamily="34" charset="0"/>
                <a:ea typeface="Times New Roman" panose="02020603050405020304" pitchFamily="18" charset="0"/>
                <a:cs typeface="Times New Roman" panose="02020603050405020304" pitchFamily="18" charset="0"/>
              </a:rPr>
              <a:t>¡</a:t>
            </a:r>
            <a:r>
              <a:rPr lang="en-US" sz="2000" dirty="0" err="1">
                <a:latin typeface="Arial" panose="020B0604020202020204" pitchFamily="34" charset="0"/>
                <a:ea typeface="Times New Roman" panose="02020603050405020304" pitchFamily="18" charset="0"/>
                <a:cs typeface="Times New Roman" panose="02020603050405020304" pitchFamily="18" charset="0"/>
              </a:rPr>
              <a:t>Es</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smtClean="0">
                <a:latin typeface="Arial" panose="020B0604020202020204" pitchFamily="34" charset="0"/>
                <a:ea typeface="Times New Roman" panose="02020603050405020304" pitchFamily="18" charset="0"/>
                <a:cs typeface="Times New Roman" panose="02020603050405020304" pitchFamily="18" charset="0"/>
              </a:rPr>
              <a:t>genial! </a:t>
            </a:r>
            <a:r>
              <a:rPr lang="en-US" sz="2000" dirty="0">
                <a:latin typeface="Arial" panose="020B0604020202020204" pitchFamily="34" charset="0"/>
                <a:ea typeface="Times New Roman" panose="02020603050405020304" pitchFamily="18" charset="0"/>
                <a:cs typeface="Times New Roman" panose="02020603050405020304" pitchFamily="18" charset="0"/>
              </a:rPr>
              <a:t>[my]</a:t>
            </a:r>
            <a:endParaRPr lang="en-GB"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9780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00729" y="784854"/>
          <a:ext cx="8584854" cy="5573359"/>
        </p:xfrm>
        <a:graphic>
          <a:graphicData uri="http://schemas.openxmlformats.org/drawingml/2006/table">
            <a:tbl>
              <a:tblPr firstRow="1" firstCol="1" bandRow="1">
                <a:tableStyleId>{5940675A-B579-460E-94D1-54222C63F5DA}</a:tableStyleId>
              </a:tblPr>
              <a:tblGrid>
                <a:gridCol w="4292427"/>
                <a:gridCol w="4292427"/>
              </a:tblGrid>
              <a:tr h="413647">
                <a:tc>
                  <a:txBody>
                    <a:bodyPr/>
                    <a:lstStyle/>
                    <a:p>
                      <a:pPr>
                        <a:spcAft>
                          <a:spcPts val="0"/>
                        </a:spcAft>
                      </a:pPr>
                      <a:r>
                        <a:rPr lang="en-US" sz="2000" dirty="0">
                          <a:effectLst/>
                          <a:latin typeface="Arial" panose="020B0604020202020204" pitchFamily="34" charset="0"/>
                          <a:cs typeface="Arial" panose="020B0604020202020204" pitchFamily="34" charset="0"/>
                        </a:rPr>
                        <a:t>1 ¡</a:t>
                      </a:r>
                      <a:r>
                        <a:rPr lang="en-US" sz="2000" dirty="0" err="1">
                          <a:effectLst/>
                          <a:latin typeface="Arial" panose="020B0604020202020204" pitchFamily="34" charset="0"/>
                          <a:cs typeface="Arial" panose="020B0604020202020204" pitchFamily="34" charset="0"/>
                        </a:rPr>
                        <a:t>Hola</a:t>
                      </a:r>
                      <a:r>
                        <a:rPr lang="en-US" sz="2000" dirty="0">
                          <a:effectLst/>
                          <a:latin typeface="Arial" panose="020B0604020202020204" pitchFamily="34" charset="0"/>
                          <a:cs typeface="Arial" panose="020B0604020202020204" pitchFamily="34" charset="0"/>
                        </a:rPr>
                        <a:t>!  ¿_____ _________?</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spcAft>
                          <a:spcPts val="0"/>
                        </a:spcAft>
                      </a:pPr>
                      <a:r>
                        <a:rPr lang="en-US" sz="2000">
                          <a:effectLst/>
                          <a:latin typeface="Arial" panose="020B0604020202020204" pitchFamily="34" charset="0"/>
                          <a:cs typeface="Arial" panose="020B0604020202020204" pitchFamily="34" charset="0"/>
                        </a:rPr>
                        <a:t>1 _________ ! How are you?</a:t>
                      </a:r>
                      <a:endParaRPr lang="en-GB"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827293">
                <a:tc>
                  <a:txBody>
                    <a:bodyPr/>
                    <a:lstStyle/>
                    <a:p>
                      <a:pPr>
                        <a:spcAft>
                          <a:spcPts val="0"/>
                        </a:spcAft>
                      </a:pPr>
                      <a:r>
                        <a:rPr lang="en-US" sz="2000" dirty="0">
                          <a:effectLst/>
                          <a:latin typeface="Arial" panose="020B0604020202020204" pitchFamily="34" charset="0"/>
                          <a:cs typeface="Arial" panose="020B0604020202020204" pitchFamily="34" charset="0"/>
                        </a:rPr>
                        <a:t>2 Me </a:t>
                      </a:r>
                      <a:r>
                        <a:rPr lang="en-US" sz="2000" dirty="0" err="1">
                          <a:effectLst/>
                          <a:latin typeface="Arial" panose="020B0604020202020204" pitchFamily="34" charset="0"/>
                          <a:cs typeface="Arial" panose="020B0604020202020204" pitchFamily="34" charset="0"/>
                        </a:rPr>
                        <a:t>llamo</a:t>
                      </a:r>
                      <a:r>
                        <a:rPr lang="en-US" sz="2000" dirty="0">
                          <a:effectLst/>
                          <a:latin typeface="Arial" panose="020B0604020202020204" pitchFamily="34" charset="0"/>
                          <a:cs typeface="Arial" panose="020B0604020202020204" pitchFamily="34" charset="0"/>
                        </a:rPr>
                        <a:t> </a:t>
                      </a:r>
                      <a:r>
                        <a:rPr lang="en-US" sz="2000" dirty="0" smtClean="0">
                          <a:effectLst/>
                          <a:latin typeface="Arial" panose="020B0604020202020204" pitchFamily="34" charset="0"/>
                          <a:cs typeface="Arial" panose="020B0604020202020204" pitchFamily="34" charset="0"/>
                        </a:rPr>
                        <a:t>Cara </a:t>
                      </a:r>
                      <a:r>
                        <a:rPr lang="en-US" sz="2000" dirty="0">
                          <a:effectLst/>
                          <a:latin typeface="Arial" panose="020B0604020202020204" pitchFamily="34" charset="0"/>
                          <a:cs typeface="Arial" panose="020B0604020202020204" pitchFamily="34" charset="0"/>
                        </a:rPr>
                        <a:t>y ________ en </a:t>
                      </a:r>
                      <a:r>
                        <a:rPr lang="en-US" sz="2000" dirty="0" smtClean="0">
                          <a:effectLst/>
                          <a:latin typeface="Arial" panose="020B0604020202020204" pitchFamily="34" charset="0"/>
                          <a:cs typeface="Arial" panose="020B0604020202020204" pitchFamily="34" charset="0"/>
                        </a:rPr>
                        <a:t>Murcia.</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spcAft>
                          <a:spcPts val="0"/>
                        </a:spcAft>
                      </a:pPr>
                      <a:r>
                        <a:rPr lang="en-US" sz="2000">
                          <a:effectLst/>
                          <a:latin typeface="Arial" panose="020B0604020202020204" pitchFamily="34" charset="0"/>
                          <a:cs typeface="Arial" panose="020B0604020202020204" pitchFamily="34" charset="0"/>
                        </a:rPr>
                        <a:t>2 ________________________ I live ________________.</a:t>
                      </a:r>
                      <a:endParaRPr lang="en-GB"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827293">
                <a:tc>
                  <a:txBody>
                    <a:bodyPr/>
                    <a:lstStyle/>
                    <a:p>
                      <a:pPr>
                        <a:spcAft>
                          <a:spcPts val="0"/>
                        </a:spcAft>
                      </a:pPr>
                      <a:r>
                        <a:rPr lang="en-US" sz="2000" dirty="0">
                          <a:effectLst/>
                          <a:latin typeface="Arial" panose="020B0604020202020204" pitchFamily="34" charset="0"/>
                          <a:cs typeface="Arial" panose="020B0604020202020204" pitchFamily="34" charset="0"/>
                        </a:rPr>
                        <a:t>3 </a:t>
                      </a:r>
                      <a:r>
                        <a:rPr lang="en-US" sz="2000" dirty="0" smtClean="0">
                          <a:latin typeface="Arial" panose="020B0604020202020204" pitchFamily="34" charset="0"/>
                          <a:ea typeface="Times New Roman" panose="02020603050405020304" pitchFamily="18" charset="0"/>
                          <a:cs typeface="Arial" panose="020B0604020202020204" pitchFamily="34" charset="0"/>
                        </a:rPr>
                        <a:t>Soy ________ </a:t>
                      </a:r>
                      <a:r>
                        <a:rPr lang="en-US" sz="2000" dirty="0" err="1" smtClean="0">
                          <a:latin typeface="Arial" panose="020B0604020202020204" pitchFamily="34" charset="0"/>
                          <a:ea typeface="Times New Roman" panose="02020603050405020304" pitchFamily="18" charset="0"/>
                          <a:cs typeface="Arial" panose="020B0604020202020204" pitchFamily="34" charset="0"/>
                        </a:rPr>
                        <a:t>seria</a:t>
                      </a:r>
                      <a:r>
                        <a:rPr lang="en-US" sz="2000" dirty="0" smtClean="0">
                          <a:latin typeface="Arial" panose="020B0604020202020204" pitchFamily="34" charset="0"/>
                          <a:ea typeface="Times New Roman" panose="02020603050405020304" pitchFamily="18" charset="0"/>
                          <a:cs typeface="Arial" panose="020B0604020202020204" pitchFamily="34" charset="0"/>
                        </a:rPr>
                        <a:t> </a:t>
                      </a:r>
                      <a:r>
                        <a:rPr lang="en-US" sz="2000" dirty="0" err="1" smtClean="0">
                          <a:latin typeface="Arial" panose="020B0604020202020204" pitchFamily="34" charset="0"/>
                          <a:ea typeface="Times New Roman" panose="02020603050405020304" pitchFamily="18" charset="0"/>
                          <a:cs typeface="Arial" panose="020B0604020202020204" pitchFamily="34" charset="0"/>
                        </a:rPr>
                        <a:t>pero</a:t>
                      </a:r>
                      <a:r>
                        <a:rPr lang="en-US" sz="2000" dirty="0" smtClean="0">
                          <a:latin typeface="Arial" panose="020B0604020202020204" pitchFamily="34" charset="0"/>
                          <a:ea typeface="Times New Roman" panose="02020603050405020304" pitchFamily="18" charset="0"/>
                          <a:cs typeface="Arial" panose="020B0604020202020204" pitchFamily="34" charset="0"/>
                        </a:rPr>
                        <a:t> </a:t>
                      </a:r>
                      <a:r>
                        <a:rPr lang="en-US" sz="2000" dirty="0" err="1" smtClean="0">
                          <a:latin typeface="Arial" panose="020B0604020202020204" pitchFamily="34" charset="0"/>
                          <a:ea typeface="Times New Roman" panose="02020603050405020304" pitchFamily="18" charset="0"/>
                          <a:cs typeface="Arial" panose="020B0604020202020204" pitchFamily="34" charset="0"/>
                        </a:rPr>
                        <a:t>muy</a:t>
                      </a:r>
                      <a:r>
                        <a:rPr lang="en-US" sz="2000" dirty="0" smtClean="0">
                          <a:latin typeface="Arial" panose="020B0604020202020204" pitchFamily="34" charset="0"/>
                          <a:ea typeface="Times New Roman" panose="02020603050405020304" pitchFamily="18" charset="0"/>
                          <a:cs typeface="Arial" panose="020B0604020202020204" pitchFamily="34" charset="0"/>
                        </a:rPr>
                        <a:t> _____________. </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spcAft>
                          <a:spcPts val="0"/>
                        </a:spcAft>
                      </a:pPr>
                      <a:r>
                        <a:rPr lang="en-US" sz="2000" dirty="0">
                          <a:effectLst/>
                          <a:latin typeface="Arial" panose="020B0604020202020204" pitchFamily="34" charset="0"/>
                          <a:cs typeface="Arial" panose="020B0604020202020204" pitchFamily="34" charset="0"/>
                        </a:rPr>
                        <a:t>3 </a:t>
                      </a:r>
                      <a:r>
                        <a:rPr lang="en-US" sz="2000" dirty="0" smtClean="0">
                          <a:effectLst/>
                          <a:latin typeface="Arial" panose="020B0604020202020204" pitchFamily="34" charset="0"/>
                          <a:cs typeface="Arial" panose="020B0604020202020204" pitchFamily="34" charset="0"/>
                        </a:rPr>
                        <a:t>_____</a:t>
                      </a:r>
                      <a:r>
                        <a:rPr lang="en-US" sz="2000" baseline="0" dirty="0" smtClean="0">
                          <a:effectLst/>
                          <a:latin typeface="Arial" panose="020B0604020202020204" pitchFamily="34" charset="0"/>
                          <a:cs typeface="Arial" panose="020B0604020202020204" pitchFamily="34" charset="0"/>
                        </a:rPr>
                        <a:t> quite </a:t>
                      </a:r>
                      <a:r>
                        <a:rPr lang="en-US" sz="2000" dirty="0" smtClean="0">
                          <a:effectLst/>
                          <a:latin typeface="Arial" panose="020B0604020202020204" pitchFamily="34" charset="0"/>
                          <a:cs typeface="Arial" panose="020B0604020202020204" pitchFamily="34" charset="0"/>
                        </a:rPr>
                        <a:t>______________ nice.</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827293">
                <a:tc>
                  <a:txBody>
                    <a:bodyPr/>
                    <a:lstStyle/>
                    <a:p>
                      <a:pPr>
                        <a:spcAft>
                          <a:spcPts val="0"/>
                        </a:spcAft>
                      </a:pPr>
                      <a:r>
                        <a:rPr lang="en-US" sz="2000" dirty="0">
                          <a:effectLst/>
                          <a:latin typeface="Arial" panose="020B0604020202020204" pitchFamily="34" charset="0"/>
                          <a:cs typeface="Arial" panose="020B0604020202020204" pitchFamily="34" charset="0"/>
                        </a:rPr>
                        <a:t>4 ______ </a:t>
                      </a:r>
                      <a:r>
                        <a:rPr lang="en-US" sz="2000" dirty="0" err="1" smtClean="0">
                          <a:effectLst/>
                          <a:latin typeface="Arial" panose="020B0604020202020204" pitchFamily="34" charset="0"/>
                          <a:cs typeface="Arial" panose="020B0604020202020204" pitchFamily="34" charset="0"/>
                        </a:rPr>
                        <a:t>cuatro</a:t>
                      </a:r>
                      <a:r>
                        <a:rPr lang="en-US" sz="2000" dirty="0" smtClean="0">
                          <a:effectLst/>
                          <a:latin typeface="Arial" panose="020B0604020202020204" pitchFamily="34" charset="0"/>
                          <a:cs typeface="Arial" panose="020B0604020202020204" pitchFamily="34" charset="0"/>
                        </a:rPr>
                        <a:t> </a:t>
                      </a:r>
                      <a:r>
                        <a:rPr lang="en-US" sz="2000" dirty="0">
                          <a:effectLst/>
                          <a:latin typeface="Arial" panose="020B0604020202020204" pitchFamily="34" charset="0"/>
                          <a:cs typeface="Arial" panose="020B0604020202020204" pitchFamily="34" charset="0"/>
                        </a:rPr>
                        <a:t>personas ____ mi </a:t>
                      </a:r>
                      <a:r>
                        <a:rPr lang="en-US" sz="2000" dirty="0" err="1" smtClean="0">
                          <a:effectLst/>
                          <a:latin typeface="Arial" panose="020B0604020202020204" pitchFamily="34" charset="0"/>
                          <a:cs typeface="Arial" panose="020B0604020202020204" pitchFamily="34" charset="0"/>
                        </a:rPr>
                        <a:t>familia</a:t>
                      </a:r>
                      <a:r>
                        <a:rPr lang="en-US" sz="2000" dirty="0" smtClean="0">
                          <a:effectLst/>
                          <a:latin typeface="Arial" panose="020B0604020202020204" pitchFamily="34" charset="0"/>
                          <a:cs typeface="Arial" panose="020B0604020202020204" pitchFamily="34" charset="0"/>
                        </a:rPr>
                        <a:t>;</a:t>
                      </a:r>
                      <a:r>
                        <a:rPr lang="en-US" sz="2000" dirty="0" smtClean="0">
                          <a:latin typeface="Arial" panose="020B0604020202020204" pitchFamily="34" charset="0"/>
                          <a:ea typeface="Times New Roman" panose="02020603050405020304" pitchFamily="18" charset="0"/>
                          <a:cs typeface="Arial" panose="020B0604020202020204" pitchFamily="34" charset="0"/>
                        </a:rPr>
                        <a:t> </a:t>
                      </a:r>
                      <a:r>
                        <a:rPr lang="en-US" sz="2000" dirty="0" err="1" smtClean="0">
                          <a:latin typeface="Arial" panose="020B0604020202020204" pitchFamily="34" charset="0"/>
                          <a:ea typeface="Times New Roman" panose="02020603050405020304" pitchFamily="18" charset="0"/>
                          <a:cs typeface="Arial" panose="020B0604020202020204" pitchFamily="34" charset="0"/>
                        </a:rPr>
                        <a:t>mis</a:t>
                      </a:r>
                      <a:r>
                        <a:rPr lang="en-US" sz="2000" dirty="0" smtClean="0">
                          <a:latin typeface="Arial" panose="020B0604020202020204" pitchFamily="34" charset="0"/>
                          <a:ea typeface="Times New Roman" panose="02020603050405020304" pitchFamily="18" charset="0"/>
                          <a:cs typeface="Arial" panose="020B0604020202020204" pitchFamily="34" charset="0"/>
                        </a:rPr>
                        <a:t> padres, mi </a:t>
                      </a:r>
                      <a:r>
                        <a:rPr lang="en-US" sz="2000" dirty="0" err="1" smtClean="0">
                          <a:latin typeface="Arial" panose="020B0604020202020204" pitchFamily="34" charset="0"/>
                          <a:ea typeface="Times New Roman" panose="02020603050405020304" pitchFamily="18" charset="0"/>
                          <a:cs typeface="Arial" panose="020B0604020202020204" pitchFamily="34" charset="0"/>
                        </a:rPr>
                        <a:t>abuela</a:t>
                      </a:r>
                      <a:r>
                        <a:rPr lang="en-US" sz="2000" dirty="0" smtClean="0">
                          <a:latin typeface="Arial" panose="020B0604020202020204" pitchFamily="34" charset="0"/>
                          <a:ea typeface="Times New Roman" panose="02020603050405020304" pitchFamily="18" charset="0"/>
                          <a:cs typeface="Arial" panose="020B0604020202020204" pitchFamily="34" charset="0"/>
                        </a:rPr>
                        <a:t> y </a:t>
                      </a:r>
                      <a:r>
                        <a:rPr lang="en-US" sz="2000" dirty="0" err="1" smtClean="0">
                          <a:latin typeface="Arial" panose="020B0604020202020204" pitchFamily="34" charset="0"/>
                          <a:ea typeface="Times New Roman" panose="02020603050405020304" pitchFamily="18" charset="0"/>
                          <a:cs typeface="Arial" panose="020B0604020202020204" pitchFamily="34" charset="0"/>
                        </a:rPr>
                        <a:t>yo</a:t>
                      </a:r>
                      <a:r>
                        <a:rPr lang="en-US" sz="2000" dirty="0" smtClean="0">
                          <a:latin typeface="Arial" panose="020B0604020202020204" pitchFamily="34" charset="0"/>
                          <a:ea typeface="Times New Roman" panose="02020603050405020304" pitchFamily="18" charset="0"/>
                          <a:cs typeface="Arial" panose="020B0604020202020204" pitchFamily="34" charset="0"/>
                        </a:rPr>
                        <a:t>.</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spcAft>
                          <a:spcPts val="0"/>
                        </a:spcAft>
                      </a:pPr>
                      <a:r>
                        <a:rPr lang="en-US" sz="2000" dirty="0">
                          <a:effectLst/>
                          <a:latin typeface="Arial" panose="020B0604020202020204" pitchFamily="34" charset="0"/>
                          <a:cs typeface="Arial" panose="020B0604020202020204" pitchFamily="34" charset="0"/>
                        </a:rPr>
                        <a:t>4 There are ____________ in </a:t>
                      </a:r>
                      <a:r>
                        <a:rPr lang="en-US" sz="2000" dirty="0" smtClean="0">
                          <a:effectLst/>
                          <a:latin typeface="Arial" panose="020B0604020202020204" pitchFamily="34" charset="0"/>
                          <a:cs typeface="Arial" panose="020B0604020202020204" pitchFamily="34" charset="0"/>
                        </a:rPr>
                        <a:t>_______________;__________.</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827293">
                <a:tc>
                  <a:txBody>
                    <a:bodyPr/>
                    <a:lstStyle/>
                    <a:p>
                      <a:pPr>
                        <a:spcAft>
                          <a:spcPts val="0"/>
                        </a:spcAft>
                      </a:pPr>
                      <a:r>
                        <a:rPr lang="en-US" sz="2000">
                          <a:effectLst/>
                          <a:latin typeface="Arial" panose="020B0604020202020204" pitchFamily="34" charset="0"/>
                          <a:cs typeface="Arial" panose="020B0604020202020204" pitchFamily="34" charset="0"/>
                        </a:rPr>
                        <a:t>5 ___ _________ hermanos _____ tengo tres ___________;</a:t>
                      </a:r>
                      <a:endParaRPr lang="en-GB"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spcAft>
                          <a:spcPts val="0"/>
                        </a:spcAft>
                      </a:pPr>
                      <a:r>
                        <a:rPr lang="en-US" sz="2000">
                          <a:effectLst/>
                          <a:latin typeface="Arial" panose="020B0604020202020204" pitchFamily="34" charset="0"/>
                          <a:cs typeface="Arial" panose="020B0604020202020204" pitchFamily="34" charset="0"/>
                        </a:rPr>
                        <a:t>5 I don’t have _____________ but _____________ pets.</a:t>
                      </a:r>
                      <a:endParaRPr lang="en-GB"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413647">
                <a:tc>
                  <a:txBody>
                    <a:bodyPr/>
                    <a:lstStyle/>
                    <a:p>
                      <a:pPr>
                        <a:spcAft>
                          <a:spcPts val="0"/>
                        </a:spcAft>
                      </a:pPr>
                      <a:r>
                        <a:rPr lang="en-US" sz="2000" dirty="0">
                          <a:effectLst/>
                          <a:latin typeface="Arial" panose="020B0604020202020204" pitchFamily="34" charset="0"/>
                          <a:cs typeface="Arial" panose="020B0604020202020204" pitchFamily="34" charset="0"/>
                        </a:rPr>
                        <a:t>6 </a:t>
                      </a:r>
                      <a:r>
                        <a:rPr lang="en-US" sz="2000" dirty="0" err="1">
                          <a:effectLst/>
                          <a:latin typeface="Arial" panose="020B0604020202020204" pitchFamily="34" charset="0"/>
                          <a:cs typeface="Arial" panose="020B0604020202020204" pitchFamily="34" charset="0"/>
                        </a:rPr>
                        <a:t>tengo</a:t>
                      </a:r>
                      <a:r>
                        <a:rPr lang="en-US" sz="2000" dirty="0">
                          <a:effectLst/>
                          <a:latin typeface="Arial" panose="020B0604020202020204" pitchFamily="34" charset="0"/>
                          <a:cs typeface="Arial" panose="020B0604020202020204" pitchFamily="34" charset="0"/>
                        </a:rPr>
                        <a:t> dos _______ y __ </a:t>
                      </a:r>
                      <a:r>
                        <a:rPr lang="en-US" sz="2000" dirty="0" err="1" smtClean="0">
                          <a:effectLst/>
                          <a:latin typeface="Arial" panose="020B0604020202020204" pitchFamily="34" charset="0"/>
                          <a:cs typeface="Arial" panose="020B0604020202020204" pitchFamily="34" charset="0"/>
                        </a:rPr>
                        <a:t>tortuga</a:t>
                      </a:r>
                      <a:r>
                        <a:rPr lang="en-US" sz="2000" dirty="0" smtClean="0">
                          <a:effectLst/>
                          <a:latin typeface="Arial" panose="020B0604020202020204" pitchFamily="34" charset="0"/>
                          <a:cs typeface="Arial" panose="020B0604020202020204" pitchFamily="34" charset="0"/>
                        </a:rPr>
                        <a:t>.</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spcAft>
                          <a:spcPts val="0"/>
                        </a:spcAft>
                      </a:pPr>
                      <a:r>
                        <a:rPr lang="en-US" sz="2000" dirty="0">
                          <a:effectLst/>
                          <a:latin typeface="Arial" panose="020B0604020202020204" pitchFamily="34" charset="0"/>
                          <a:cs typeface="Arial" panose="020B0604020202020204" pitchFamily="34" charset="0"/>
                        </a:rPr>
                        <a:t>6 ____________ dogs </a:t>
                      </a:r>
                      <a:r>
                        <a:rPr lang="en-US" sz="2000" dirty="0" smtClean="0">
                          <a:effectLst/>
                          <a:latin typeface="Arial" panose="020B0604020202020204" pitchFamily="34" charset="0"/>
                          <a:cs typeface="Arial" panose="020B0604020202020204" pitchFamily="34" charset="0"/>
                        </a:rPr>
                        <a:t>____ </a:t>
                      </a:r>
                      <a:r>
                        <a:rPr lang="en-US" sz="2000" dirty="0">
                          <a:effectLst/>
                          <a:latin typeface="Arial" panose="020B0604020202020204" pitchFamily="34" charset="0"/>
                          <a:cs typeface="Arial" panose="020B0604020202020204" pitchFamily="34" charset="0"/>
                        </a:rPr>
                        <a:t>a ________.</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413647">
                <a:tc>
                  <a:txBody>
                    <a:bodyPr/>
                    <a:lstStyle/>
                    <a:p>
                      <a:pPr>
                        <a:spcAft>
                          <a:spcPts val="0"/>
                        </a:spcAft>
                      </a:pPr>
                      <a:r>
                        <a:rPr lang="en-US" sz="2000">
                          <a:effectLst/>
                          <a:latin typeface="Arial" panose="020B0604020202020204" pitchFamily="34" charset="0"/>
                          <a:cs typeface="Arial" panose="020B0604020202020204" pitchFamily="34" charset="0"/>
                        </a:rPr>
                        <a:t>7 Mi pasión _______ el fútbol.</a:t>
                      </a:r>
                      <a:endParaRPr lang="en-GB"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spcAft>
                          <a:spcPts val="0"/>
                        </a:spcAft>
                      </a:pPr>
                      <a:r>
                        <a:rPr lang="en-US" sz="2000">
                          <a:effectLst/>
                          <a:latin typeface="Arial" panose="020B0604020202020204" pitchFamily="34" charset="0"/>
                          <a:cs typeface="Arial" panose="020B0604020202020204" pitchFamily="34" charset="0"/>
                        </a:rPr>
                        <a:t>7 __________ is ____________.</a:t>
                      </a:r>
                      <a:endParaRPr lang="en-GB"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827293">
                <a:tc>
                  <a:txBody>
                    <a:bodyPr/>
                    <a:lstStyle/>
                    <a:p>
                      <a:pPr>
                        <a:spcAft>
                          <a:spcPts val="0"/>
                        </a:spcAft>
                      </a:pPr>
                      <a:r>
                        <a:rPr lang="en-US" sz="2000" dirty="0">
                          <a:effectLst/>
                          <a:latin typeface="Arial" panose="020B0604020202020204" pitchFamily="34" charset="0"/>
                          <a:cs typeface="Arial" panose="020B0604020202020204" pitchFamily="34" charset="0"/>
                        </a:rPr>
                        <a:t>8 __ </a:t>
                      </a:r>
                      <a:r>
                        <a:rPr lang="en-US" sz="2000" dirty="0" err="1">
                          <a:effectLst/>
                          <a:latin typeface="Arial" panose="020B0604020202020204" pitchFamily="34" charset="0"/>
                          <a:cs typeface="Arial" panose="020B0604020202020204" pitchFamily="34" charset="0"/>
                        </a:rPr>
                        <a:t>héroe</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es</a:t>
                      </a:r>
                      <a:r>
                        <a:rPr lang="en-US" sz="2000" dirty="0">
                          <a:effectLst/>
                          <a:latin typeface="Arial" panose="020B0604020202020204" pitchFamily="34" charset="0"/>
                          <a:cs typeface="Arial" panose="020B0604020202020204" pitchFamily="34" charset="0"/>
                        </a:rPr>
                        <a:t> </a:t>
                      </a:r>
                      <a:r>
                        <a:rPr lang="en-US" sz="2000" dirty="0" smtClean="0">
                          <a:effectLst/>
                          <a:latin typeface="Arial" panose="020B0604020202020204" pitchFamily="34" charset="0"/>
                          <a:cs typeface="Arial" panose="020B0604020202020204" pitchFamily="34" charset="0"/>
                        </a:rPr>
                        <a:t>Cristiano Ronaldo.  </a:t>
                      </a:r>
                      <a:r>
                        <a:rPr lang="en-US" sz="2000" dirty="0">
                          <a:effectLst/>
                          <a:latin typeface="Arial" panose="020B0604020202020204" pitchFamily="34" charset="0"/>
                          <a:cs typeface="Arial" panose="020B0604020202020204" pitchFamily="34" charset="0"/>
                        </a:rPr>
                        <a:t>¡</a:t>
                      </a:r>
                      <a:r>
                        <a:rPr lang="en-US" sz="2000" dirty="0" err="1">
                          <a:effectLst/>
                          <a:latin typeface="Arial" panose="020B0604020202020204" pitchFamily="34" charset="0"/>
                          <a:cs typeface="Arial" panose="020B0604020202020204" pitchFamily="34" charset="0"/>
                        </a:rPr>
                        <a:t>Es</a:t>
                      </a:r>
                      <a:r>
                        <a:rPr lang="en-US" sz="2000" dirty="0">
                          <a:effectLst/>
                          <a:latin typeface="Arial" panose="020B0604020202020204" pitchFamily="34" charset="0"/>
                          <a:cs typeface="Arial" panose="020B0604020202020204" pitchFamily="34" charset="0"/>
                        </a:rPr>
                        <a:t> </a:t>
                      </a:r>
                      <a:r>
                        <a:rPr lang="en-US" sz="2000" dirty="0" smtClean="0">
                          <a:effectLst/>
                          <a:latin typeface="Arial" panose="020B0604020202020204" pitchFamily="34" charset="0"/>
                          <a:cs typeface="Arial" panose="020B0604020202020204" pitchFamily="34" charset="0"/>
                        </a:rPr>
                        <a:t>genial!</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spcAft>
                          <a:spcPts val="0"/>
                        </a:spcAft>
                      </a:pPr>
                      <a:r>
                        <a:rPr lang="en-US" sz="2000" dirty="0">
                          <a:effectLst/>
                          <a:latin typeface="Arial" panose="020B0604020202020204" pitchFamily="34" charset="0"/>
                          <a:cs typeface="Arial" panose="020B0604020202020204" pitchFamily="34" charset="0"/>
                        </a:rPr>
                        <a:t>8 My ___________________. _______________!</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bl>
          </a:graphicData>
        </a:graphic>
      </p:graphicFrame>
      <p:sp>
        <p:nvSpPr>
          <p:cNvPr id="3" name="Rectangle 1"/>
          <p:cNvSpPr>
            <a:spLocks noChangeArrowheads="1"/>
          </p:cNvSpPr>
          <p:nvPr/>
        </p:nvSpPr>
        <p:spPr bwMode="auto">
          <a:xfrm>
            <a:off x="300729" y="138523"/>
            <a:ext cx="494237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Me </a:t>
            </a:r>
            <a:r>
              <a:rPr kumimoji="0" lang="en-US" b="1"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presento</a:t>
            </a:r>
            <a:r>
              <a:rPr kumimoji="0" lang="en-US"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[B]</a:t>
            </a:r>
            <a:endParaRPr kumimoji="0" lang="en-GB" sz="9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Completa</a:t>
            </a:r>
            <a:r>
              <a:rPr kumimoji="0" 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la </a:t>
            </a:r>
            <a:r>
              <a:rPr kumimoji="0" 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traducci</a:t>
            </a:r>
            <a:r>
              <a:rPr kumimoji="0" lang="en-US"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ó</a:t>
            </a:r>
            <a:r>
              <a:rPr kumimoji="0" 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a:t>
            </a:r>
            <a:r>
              <a:rPr kumimoji="0" 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en </a:t>
            </a:r>
            <a:r>
              <a:rPr kumimoji="0" 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espa</a:t>
            </a:r>
            <a:r>
              <a:rPr kumimoji="0" lang="en-US"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ñ</a:t>
            </a:r>
            <a:r>
              <a:rPr kumimoji="0" 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ol</a:t>
            </a:r>
            <a:r>
              <a:rPr kumimoji="0" 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y en </a:t>
            </a:r>
            <a:r>
              <a:rPr kumimoji="0" 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ingl</a:t>
            </a:r>
            <a:r>
              <a:rPr kumimoji="0" lang="en-US"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é</a:t>
            </a:r>
            <a:r>
              <a:rPr kumimoji="0" lang="en-US"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a:t>
            </a:r>
            <a:r>
              <a:rPr kumimoji="0" lang="en-U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sz="2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88857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199" y="536573"/>
            <a:ext cx="8328991" cy="5170646"/>
          </a:xfrm>
          <a:prstGeom prst="rect">
            <a:avLst/>
          </a:prstGeom>
        </p:spPr>
        <p:txBody>
          <a:bodyPr wrap="square">
            <a:spAutoFit/>
          </a:bodyPr>
          <a:lstStyle/>
          <a:p>
            <a:pPr>
              <a:spcAft>
                <a:spcPts val="0"/>
              </a:spcAft>
            </a:pPr>
            <a:r>
              <a:rPr lang="en-US" sz="2000" b="1" dirty="0">
                <a:latin typeface="Arial" panose="020B0604020202020204" pitchFamily="34" charset="0"/>
                <a:ea typeface="Times New Roman" panose="02020603050405020304" pitchFamily="18" charset="0"/>
                <a:cs typeface="Times New Roman" panose="02020603050405020304" pitchFamily="18" charset="0"/>
              </a:rPr>
              <a:t>Me </a:t>
            </a:r>
            <a:r>
              <a:rPr lang="en-US" sz="2000" b="1" dirty="0" err="1">
                <a:latin typeface="Arial" panose="020B0604020202020204" pitchFamily="34" charset="0"/>
                <a:ea typeface="Times New Roman" panose="02020603050405020304" pitchFamily="18" charset="0"/>
                <a:cs typeface="Times New Roman" panose="02020603050405020304" pitchFamily="18" charset="0"/>
              </a:rPr>
              <a:t>presento</a:t>
            </a:r>
            <a:r>
              <a:rPr lang="en-US" sz="2000" b="1" dirty="0">
                <a:latin typeface="Arial" panose="020B0604020202020204" pitchFamily="34" charset="0"/>
                <a:ea typeface="Times New Roman" panose="02020603050405020304" pitchFamily="18" charset="0"/>
                <a:cs typeface="Times New Roman" panose="02020603050405020304" pitchFamily="18" charset="0"/>
              </a:rPr>
              <a:t> [C]</a:t>
            </a:r>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sz="2000" dirty="0" err="1">
                <a:latin typeface="Arial" panose="020B0604020202020204" pitchFamily="34" charset="0"/>
                <a:ea typeface="Times New Roman" panose="02020603050405020304" pitchFamily="18" charset="0"/>
                <a:cs typeface="Times New Roman" panose="02020603050405020304" pitchFamily="18" charset="0"/>
              </a:rPr>
              <a:t>Completa</a:t>
            </a:r>
            <a:r>
              <a:rPr lang="en-US" sz="2000" dirty="0">
                <a:latin typeface="Arial" panose="020B0604020202020204" pitchFamily="34" charset="0"/>
                <a:ea typeface="Times New Roman" panose="02020603050405020304" pitchFamily="18" charset="0"/>
                <a:cs typeface="Times New Roman" panose="02020603050405020304" pitchFamily="18" charset="0"/>
              </a:rPr>
              <a:t> el </a:t>
            </a:r>
            <a:r>
              <a:rPr lang="en-US" sz="2000" dirty="0" err="1">
                <a:latin typeface="Arial" panose="020B0604020202020204" pitchFamily="34" charset="0"/>
                <a:ea typeface="Times New Roman" panose="02020603050405020304" pitchFamily="18" charset="0"/>
                <a:cs typeface="Times New Roman" panose="02020603050405020304" pitchFamily="18" charset="0"/>
              </a:rPr>
              <a:t>texto</a:t>
            </a:r>
            <a:r>
              <a:rPr lang="en-US" sz="2000" dirty="0">
                <a:latin typeface="Arial" panose="020B0604020202020204" pitchFamily="34" charset="0"/>
                <a:ea typeface="Times New Roman" panose="02020603050405020304" pitchFamily="18" charset="0"/>
                <a:cs typeface="Times New Roman" panose="02020603050405020304" pitchFamily="18" charset="0"/>
              </a:rPr>
              <a:t> en </a:t>
            </a:r>
            <a:r>
              <a:rPr lang="en-US" sz="2000" dirty="0" err="1">
                <a:latin typeface="Arial" panose="020B0604020202020204" pitchFamily="34" charset="0"/>
                <a:ea typeface="Times New Roman" panose="02020603050405020304" pitchFamily="18" charset="0"/>
                <a:cs typeface="Times New Roman" panose="02020603050405020304" pitchFamily="18" charset="0"/>
              </a:rPr>
              <a:t>español</a:t>
            </a:r>
            <a:r>
              <a:rPr lang="en-US" sz="2000" dirty="0">
                <a:latin typeface="Arial" panose="020B0604020202020204" pitchFamily="34" charset="0"/>
                <a:ea typeface="Times New Roman" panose="02020603050405020304" pitchFamily="18" charset="0"/>
                <a:cs typeface="Times New Roman" panose="02020603050405020304" pitchFamily="18" charset="0"/>
              </a:rPr>
              <a:t> con </a:t>
            </a:r>
            <a:r>
              <a:rPr lang="en-US" sz="2000" dirty="0" err="1">
                <a:latin typeface="Arial" panose="020B0604020202020204" pitchFamily="34" charset="0"/>
                <a:ea typeface="Times New Roman" panose="02020603050405020304" pitchFamily="18" charset="0"/>
                <a:cs typeface="Times New Roman" panose="02020603050405020304" pitchFamily="18" charset="0"/>
              </a:rPr>
              <a:t>las</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palabras</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apropiadas</a:t>
            </a:r>
            <a:r>
              <a:rPr lang="en-US" sz="2000" dirty="0">
                <a:latin typeface="Arial" panose="020B0604020202020204" pitchFamily="34" charset="0"/>
                <a:ea typeface="Times New Roman" panose="02020603050405020304" pitchFamily="18" charset="0"/>
                <a:cs typeface="Times New Roman" panose="02020603050405020304" pitchFamily="18" charset="0"/>
              </a:rPr>
              <a:t>.</a:t>
            </a:r>
            <a:br>
              <a:rPr lang="en-US" sz="2000" dirty="0">
                <a:latin typeface="Arial" panose="020B0604020202020204" pitchFamily="34" charset="0"/>
                <a:ea typeface="Times New Roman" panose="02020603050405020304" pitchFamily="18" charset="0"/>
                <a:cs typeface="Times New Roman" panose="02020603050405020304" pitchFamily="18" charset="0"/>
              </a:rPr>
            </a:br>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0"/>
              </a:spcAft>
            </a:pPr>
            <a:r>
              <a:rPr lang="en-US" sz="2000" dirty="0">
                <a:latin typeface="Arial" panose="020B0604020202020204" pitchFamily="34" charset="0"/>
                <a:ea typeface="Times New Roman" panose="02020603050405020304" pitchFamily="18" charset="0"/>
                <a:cs typeface="Times New Roman" panose="02020603050405020304" pitchFamily="18" charset="0"/>
              </a:rPr>
              <a:t>¡</a:t>
            </a:r>
            <a:r>
              <a:rPr lang="en-US" sz="2000" dirty="0" err="1">
                <a:latin typeface="Arial" panose="020B0604020202020204" pitchFamily="34" charset="0"/>
                <a:ea typeface="Times New Roman" panose="02020603050405020304" pitchFamily="18" charset="0"/>
                <a:cs typeface="Times New Roman" panose="02020603050405020304" pitchFamily="18" charset="0"/>
              </a:rPr>
              <a:t>Hola</a:t>
            </a:r>
            <a:r>
              <a:rPr lang="en-US" sz="2000" dirty="0">
                <a:latin typeface="Arial" panose="020B0604020202020204" pitchFamily="34" charset="0"/>
                <a:ea typeface="Times New Roman" panose="02020603050405020304" pitchFamily="18" charset="0"/>
                <a:cs typeface="Times New Roman" panose="02020603050405020304" pitchFamily="18" charset="0"/>
              </a:rPr>
              <a:t>!  ¿_____ _________? Me </a:t>
            </a:r>
            <a:r>
              <a:rPr lang="en-US" sz="2000" dirty="0" err="1">
                <a:latin typeface="Arial" panose="020B0604020202020204" pitchFamily="34" charset="0"/>
                <a:ea typeface="Times New Roman" panose="02020603050405020304" pitchFamily="18" charset="0"/>
                <a:cs typeface="Times New Roman" panose="02020603050405020304" pitchFamily="18" charset="0"/>
              </a:rPr>
              <a:t>llamo</a:t>
            </a:r>
            <a:r>
              <a:rPr lang="en-US" sz="2000" dirty="0">
                <a:latin typeface="Arial" panose="020B0604020202020204" pitchFamily="34" charset="0"/>
                <a:ea typeface="Times New Roman" panose="02020603050405020304" pitchFamily="18" charset="0"/>
                <a:cs typeface="Times New Roman" panose="02020603050405020304" pitchFamily="18" charset="0"/>
              </a:rPr>
              <a:t> Maya y ________ en Mallorca. Soy ________ </a:t>
            </a:r>
            <a:r>
              <a:rPr lang="en-US" sz="2000" dirty="0" err="1">
                <a:latin typeface="Arial" panose="020B0604020202020204" pitchFamily="34" charset="0"/>
                <a:ea typeface="Times New Roman" panose="02020603050405020304" pitchFamily="18" charset="0"/>
                <a:cs typeface="Times New Roman" panose="02020603050405020304" pitchFamily="18" charset="0"/>
              </a:rPr>
              <a:t>pero</a:t>
            </a:r>
            <a:r>
              <a:rPr lang="en-US" sz="2000" dirty="0">
                <a:latin typeface="Arial" panose="020B0604020202020204" pitchFamily="34" charset="0"/>
                <a:ea typeface="Times New Roman" panose="02020603050405020304" pitchFamily="18" charset="0"/>
                <a:cs typeface="Times New Roman" panose="02020603050405020304" pitchFamily="18" charset="0"/>
              </a:rPr>
              <a:t> _____ </a:t>
            </a:r>
            <a:r>
              <a:rPr lang="en-US" sz="2000" dirty="0" err="1">
                <a:latin typeface="Arial" panose="020B0604020202020204" pitchFamily="34" charset="0"/>
                <a:ea typeface="Times New Roman" panose="02020603050405020304" pitchFamily="18" charset="0"/>
                <a:cs typeface="Times New Roman" panose="02020603050405020304" pitchFamily="18" charset="0"/>
              </a:rPr>
              <a:t>simpática</a:t>
            </a:r>
            <a:r>
              <a:rPr lang="en-US" sz="2000" dirty="0">
                <a:latin typeface="Arial" panose="020B0604020202020204" pitchFamily="34" charset="0"/>
                <a:ea typeface="Times New Roman" panose="02020603050405020304" pitchFamily="18" charset="0"/>
                <a:cs typeface="Times New Roman" panose="02020603050405020304" pitchFamily="18" charset="0"/>
              </a:rPr>
              <a:t>. ______ </a:t>
            </a:r>
            <a:r>
              <a:rPr lang="en-US" sz="2000" dirty="0" err="1">
                <a:latin typeface="Arial" panose="020B0604020202020204" pitchFamily="34" charset="0"/>
                <a:ea typeface="Times New Roman" panose="02020603050405020304" pitchFamily="18" charset="0"/>
                <a:cs typeface="Times New Roman" panose="02020603050405020304" pitchFamily="18" charset="0"/>
              </a:rPr>
              <a:t>tres</a:t>
            </a:r>
            <a:r>
              <a:rPr lang="en-US" sz="2000" dirty="0">
                <a:latin typeface="Arial" panose="020B0604020202020204" pitchFamily="34" charset="0"/>
                <a:ea typeface="Times New Roman" panose="02020603050405020304" pitchFamily="18" charset="0"/>
                <a:cs typeface="Times New Roman" panose="02020603050405020304" pitchFamily="18" charset="0"/>
              </a:rPr>
              <a:t> personas ____ mi </a:t>
            </a:r>
            <a:r>
              <a:rPr lang="en-US" sz="2000" dirty="0" err="1">
                <a:latin typeface="Arial" panose="020B0604020202020204" pitchFamily="34" charset="0"/>
                <a:ea typeface="Times New Roman" panose="02020603050405020304" pitchFamily="18" charset="0"/>
                <a:cs typeface="Times New Roman" panose="02020603050405020304" pitchFamily="18" charset="0"/>
              </a:rPr>
              <a:t>familia</a:t>
            </a:r>
            <a:r>
              <a:rPr lang="en-US" sz="2000" dirty="0">
                <a:latin typeface="Arial" panose="020B0604020202020204" pitchFamily="34" charset="0"/>
                <a:ea typeface="Times New Roman" panose="02020603050405020304" pitchFamily="18" charset="0"/>
                <a:cs typeface="Times New Roman" panose="02020603050405020304" pitchFamily="18" charset="0"/>
              </a:rPr>
              <a:t>. ___ _________ </a:t>
            </a:r>
            <a:r>
              <a:rPr lang="en-US" sz="2000" dirty="0" err="1">
                <a:latin typeface="Arial" panose="020B0604020202020204" pitchFamily="34" charset="0"/>
                <a:ea typeface="Times New Roman" panose="02020603050405020304" pitchFamily="18" charset="0"/>
                <a:cs typeface="Times New Roman" panose="02020603050405020304" pitchFamily="18" charset="0"/>
              </a:rPr>
              <a:t>hermanos</a:t>
            </a:r>
            <a:r>
              <a:rPr lang="en-US" sz="2000" dirty="0">
                <a:latin typeface="Arial" panose="020B0604020202020204" pitchFamily="34" charset="0"/>
                <a:ea typeface="Times New Roman" panose="02020603050405020304" pitchFamily="18" charset="0"/>
                <a:cs typeface="Times New Roman" panose="02020603050405020304" pitchFamily="18" charset="0"/>
              </a:rPr>
              <a:t> _____ </a:t>
            </a:r>
            <a:r>
              <a:rPr lang="en-US" sz="2000" dirty="0" err="1">
                <a:latin typeface="Arial" panose="020B0604020202020204" pitchFamily="34" charset="0"/>
                <a:ea typeface="Times New Roman" panose="02020603050405020304" pitchFamily="18" charset="0"/>
                <a:cs typeface="Times New Roman" panose="02020603050405020304" pitchFamily="18" charset="0"/>
              </a:rPr>
              <a:t>tengo</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tres</a:t>
            </a:r>
            <a:r>
              <a:rPr lang="en-US" sz="2000" dirty="0">
                <a:latin typeface="Arial" panose="020B0604020202020204" pitchFamily="34" charset="0"/>
                <a:ea typeface="Times New Roman" panose="02020603050405020304" pitchFamily="18" charset="0"/>
                <a:cs typeface="Times New Roman" panose="02020603050405020304" pitchFamily="18" charset="0"/>
              </a:rPr>
              <a:t> ___________; </a:t>
            </a:r>
            <a:r>
              <a:rPr lang="en-US" sz="2000" dirty="0" err="1">
                <a:latin typeface="Arial" panose="020B0604020202020204" pitchFamily="34" charset="0"/>
                <a:ea typeface="Times New Roman" panose="02020603050405020304" pitchFamily="18" charset="0"/>
                <a:cs typeface="Times New Roman" panose="02020603050405020304" pitchFamily="18" charset="0"/>
              </a:rPr>
              <a:t>tengo</a:t>
            </a:r>
            <a:r>
              <a:rPr lang="en-US" sz="2000" dirty="0">
                <a:latin typeface="Arial" panose="020B0604020202020204" pitchFamily="34" charset="0"/>
                <a:ea typeface="Times New Roman" panose="02020603050405020304" pitchFamily="18" charset="0"/>
                <a:cs typeface="Times New Roman" panose="02020603050405020304" pitchFamily="18" charset="0"/>
              </a:rPr>
              <a:t> dos _______ y __ </a:t>
            </a:r>
            <a:r>
              <a:rPr lang="en-US" sz="2000" dirty="0" err="1">
                <a:latin typeface="Arial" panose="020B0604020202020204" pitchFamily="34" charset="0"/>
                <a:ea typeface="Times New Roman" panose="02020603050405020304" pitchFamily="18" charset="0"/>
                <a:cs typeface="Times New Roman" panose="02020603050405020304" pitchFamily="18" charset="0"/>
              </a:rPr>
              <a:t>gato</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Mi</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pasión</a:t>
            </a:r>
            <a:r>
              <a:rPr lang="en-US" sz="2000" dirty="0">
                <a:latin typeface="Arial" panose="020B0604020202020204" pitchFamily="34" charset="0"/>
                <a:ea typeface="Times New Roman" panose="02020603050405020304" pitchFamily="18" charset="0"/>
                <a:cs typeface="Times New Roman" panose="02020603050405020304" pitchFamily="18" charset="0"/>
              </a:rPr>
              <a:t> _______ el </a:t>
            </a:r>
            <a:r>
              <a:rPr lang="en-US" sz="2000" dirty="0" err="1">
                <a:latin typeface="Arial" panose="020B0604020202020204" pitchFamily="34" charset="0"/>
                <a:ea typeface="Times New Roman" panose="02020603050405020304" pitchFamily="18" charset="0"/>
                <a:cs typeface="Times New Roman" panose="02020603050405020304" pitchFamily="18" charset="0"/>
              </a:rPr>
              <a:t>fútbol</a:t>
            </a:r>
            <a:r>
              <a:rPr lang="en-US" sz="2000" dirty="0">
                <a:latin typeface="Arial" panose="020B0604020202020204" pitchFamily="34" charset="0"/>
                <a:ea typeface="Times New Roman" panose="02020603050405020304" pitchFamily="18" charset="0"/>
                <a:cs typeface="Times New Roman" panose="02020603050405020304" pitchFamily="18" charset="0"/>
              </a:rPr>
              <a:t>. __ </a:t>
            </a:r>
            <a:r>
              <a:rPr lang="en-US" sz="2000" dirty="0" err="1">
                <a:latin typeface="Arial" panose="020B0604020202020204" pitchFamily="34" charset="0"/>
                <a:ea typeface="Times New Roman" panose="02020603050405020304" pitchFamily="18" charset="0"/>
                <a:cs typeface="Times New Roman" panose="02020603050405020304" pitchFamily="18" charset="0"/>
              </a:rPr>
              <a:t>héroe</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es</a:t>
            </a:r>
            <a:r>
              <a:rPr lang="en-US" sz="2000" dirty="0">
                <a:latin typeface="Arial" panose="020B0604020202020204" pitchFamily="34" charset="0"/>
                <a:ea typeface="Times New Roman" panose="02020603050405020304" pitchFamily="18" charset="0"/>
                <a:cs typeface="Times New Roman" panose="02020603050405020304" pitchFamily="18" charset="0"/>
              </a:rPr>
              <a:t> Lionel </a:t>
            </a:r>
            <a:r>
              <a:rPr lang="en-US" sz="2000" dirty="0" err="1">
                <a:latin typeface="Arial" panose="020B0604020202020204" pitchFamily="34" charset="0"/>
                <a:ea typeface="Times New Roman" panose="02020603050405020304" pitchFamily="18" charset="0"/>
                <a:cs typeface="Times New Roman" panose="02020603050405020304" pitchFamily="18" charset="0"/>
              </a:rPr>
              <a:t>Messi</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Es</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fenomenal</a:t>
            </a:r>
            <a:r>
              <a:rPr lang="en-US" sz="2000" dirty="0">
                <a:latin typeface="Arial" panose="020B0604020202020204" pitchFamily="34" charset="0"/>
                <a:ea typeface="Times New Roman" panose="02020603050405020304" pitchFamily="18" charset="0"/>
                <a:cs typeface="Times New Roman" panose="02020603050405020304" pitchFamily="18" charset="0"/>
              </a:rPr>
              <a:t>! </a:t>
            </a:r>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sz="2000"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sz="2000" b="1" dirty="0">
                <a:latin typeface="Arial" panose="020B0604020202020204" pitchFamily="34" charset="0"/>
                <a:ea typeface="Times New Roman" panose="02020603050405020304" pitchFamily="18" charset="0"/>
                <a:cs typeface="Times New Roman" panose="02020603050405020304" pitchFamily="18" charset="0"/>
              </a:rPr>
              <a:t> </a:t>
            </a:r>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sz="2000" dirty="0">
                <a:latin typeface="Arial" panose="020B0604020202020204" pitchFamily="34" charset="0"/>
                <a:ea typeface="Times New Roman" panose="02020603050405020304" pitchFamily="18" charset="0"/>
                <a:cs typeface="Times New Roman" panose="02020603050405020304" pitchFamily="18" charset="0"/>
              </a:rPr>
              <a:t>Hello! How are you? I am called Maya and I live in Mallorca. I am serious but very nice. There are three people in my family.  I don’t have brothers and sisters but I have three pets; I have two dogs and a cat.  My passion is football.  My hero is Lionel </a:t>
            </a:r>
            <a:r>
              <a:rPr lang="en-US" sz="2000" dirty="0" err="1">
                <a:latin typeface="Arial" panose="020B0604020202020204" pitchFamily="34" charset="0"/>
                <a:ea typeface="Times New Roman" panose="02020603050405020304" pitchFamily="18" charset="0"/>
                <a:cs typeface="Times New Roman" panose="02020603050405020304" pitchFamily="18" charset="0"/>
              </a:rPr>
              <a:t>Messi</a:t>
            </a:r>
            <a:r>
              <a:rPr lang="en-US" sz="2000" dirty="0">
                <a:latin typeface="Arial" panose="020B0604020202020204" pitchFamily="34" charset="0"/>
                <a:ea typeface="Times New Roman" panose="02020603050405020304" pitchFamily="18" charset="0"/>
                <a:cs typeface="Times New Roman" panose="02020603050405020304" pitchFamily="18" charset="0"/>
              </a:rPr>
              <a:t>.  He’s amazing!</a:t>
            </a:r>
            <a:endParaRPr lang="en-GB"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508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8295" y="0"/>
            <a:ext cx="6380922" cy="6247864"/>
          </a:xfrm>
          <a:prstGeom prst="rect">
            <a:avLst/>
          </a:prstGeom>
        </p:spPr>
        <p:txBody>
          <a:bodyPr wrap="square">
            <a:spAutoFit/>
          </a:bodyPr>
          <a:lstStyle/>
          <a:p>
            <a:pPr>
              <a:spcAft>
                <a:spcPts val="0"/>
              </a:spcAft>
            </a:pPr>
            <a:r>
              <a:rPr lang="en-US" sz="2000" b="1" dirty="0">
                <a:latin typeface="Arial" panose="020B0604020202020204" pitchFamily="34" charset="0"/>
                <a:ea typeface="Times New Roman" panose="02020603050405020304" pitchFamily="18" charset="0"/>
                <a:cs typeface="Times New Roman" panose="02020603050405020304" pitchFamily="18" charset="0"/>
              </a:rPr>
              <a:t> </a:t>
            </a:r>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sz="2000" b="1" dirty="0">
                <a:latin typeface="Arial" panose="020B0604020202020204" pitchFamily="34" charset="0"/>
                <a:ea typeface="Times New Roman" panose="02020603050405020304" pitchFamily="18" charset="0"/>
                <a:cs typeface="Times New Roman" panose="02020603050405020304" pitchFamily="18" charset="0"/>
              </a:rPr>
              <a:t>Me </a:t>
            </a:r>
            <a:r>
              <a:rPr lang="en-US" sz="2000" b="1" dirty="0" err="1">
                <a:latin typeface="Arial" panose="020B0604020202020204" pitchFamily="34" charset="0"/>
                <a:ea typeface="Times New Roman" panose="02020603050405020304" pitchFamily="18" charset="0"/>
                <a:cs typeface="Times New Roman" panose="02020603050405020304" pitchFamily="18" charset="0"/>
              </a:rPr>
              <a:t>presento</a:t>
            </a:r>
            <a:r>
              <a:rPr lang="en-US" sz="2000" b="1" dirty="0">
                <a:latin typeface="Arial" panose="020B0604020202020204" pitchFamily="34" charset="0"/>
                <a:ea typeface="Times New Roman" panose="02020603050405020304" pitchFamily="18" charset="0"/>
                <a:cs typeface="Times New Roman" panose="02020603050405020304" pitchFamily="18" charset="0"/>
              </a:rPr>
              <a:t> [D]</a:t>
            </a:r>
            <a:r>
              <a:rPr lang="en-US" sz="2000" dirty="0">
                <a:latin typeface="Arial" panose="020B0604020202020204" pitchFamily="34" charset="0"/>
                <a:ea typeface="Times New Roman" panose="02020603050405020304" pitchFamily="18" charset="0"/>
                <a:cs typeface="Times New Roman" panose="02020603050405020304" pitchFamily="18" charset="0"/>
              </a:rPr>
              <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Traduce </a:t>
            </a:r>
            <a:r>
              <a:rPr lang="en-US" sz="2000" dirty="0" err="1">
                <a:latin typeface="Arial" panose="020B0604020202020204" pitchFamily="34" charset="0"/>
                <a:ea typeface="Times New Roman" panose="02020603050405020304" pitchFamily="18" charset="0"/>
                <a:cs typeface="Times New Roman" panose="02020603050405020304" pitchFamily="18" charset="0"/>
              </a:rPr>
              <a:t>las</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frases</a:t>
            </a:r>
            <a:r>
              <a:rPr lang="en-US" sz="2000" dirty="0">
                <a:latin typeface="Arial" panose="020B0604020202020204" pitchFamily="34" charset="0"/>
                <a:ea typeface="Times New Roman" panose="02020603050405020304" pitchFamily="18" charset="0"/>
                <a:cs typeface="Times New Roman" panose="02020603050405020304" pitchFamily="18" charset="0"/>
              </a:rPr>
              <a:t> al </a:t>
            </a:r>
            <a:r>
              <a:rPr lang="en-US" sz="2000" dirty="0" err="1">
                <a:latin typeface="Arial" panose="020B0604020202020204" pitchFamily="34" charset="0"/>
                <a:ea typeface="Times New Roman" panose="02020603050405020304" pitchFamily="18" charset="0"/>
                <a:cs typeface="Times New Roman" panose="02020603050405020304" pitchFamily="18" charset="0"/>
              </a:rPr>
              <a:t>español</a:t>
            </a:r>
            <a:r>
              <a:rPr lang="en-US" sz="2000" dirty="0">
                <a:latin typeface="Arial" panose="020B0604020202020204" pitchFamily="34" charset="0"/>
                <a:ea typeface="Times New Roman" panose="02020603050405020304" pitchFamily="18" charset="0"/>
                <a:cs typeface="Times New Roman" panose="02020603050405020304" pitchFamily="18" charset="0"/>
              </a:rPr>
              <a:t>.</a:t>
            </a:r>
            <a:br>
              <a:rPr lang="en-US" sz="2000" dirty="0">
                <a:latin typeface="Arial" panose="020B0604020202020204" pitchFamily="34" charset="0"/>
                <a:ea typeface="Times New Roman" panose="02020603050405020304" pitchFamily="18" charset="0"/>
                <a:cs typeface="Times New Roman" panose="02020603050405020304" pitchFamily="18" charset="0"/>
              </a:rPr>
            </a:br>
            <a:endParaRPr lang="en-GB" sz="20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sz="2000" dirty="0">
                <a:latin typeface="Arial" panose="020B0604020202020204" pitchFamily="34" charset="0"/>
                <a:ea typeface="Times New Roman" panose="02020603050405020304" pitchFamily="18" charset="0"/>
                <a:cs typeface="Times New Roman" panose="02020603050405020304" pitchFamily="18" charset="0"/>
              </a:rPr>
              <a:t>1  Hello! How are you?</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2 I am called Maya and I live in Mallorca.</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3 I am serious but very nice.</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4 There are three people in my family.</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5  I don’t have brothers and sisters but I have three pets;</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6  I have two dogs and a cat.</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7  My passion is football.</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n-US" sz="2000" dirty="0">
                <a:latin typeface="Arial" panose="020B0604020202020204" pitchFamily="34" charset="0"/>
                <a:ea typeface="Times New Roman" panose="02020603050405020304" pitchFamily="18" charset="0"/>
                <a:cs typeface="Times New Roman" panose="02020603050405020304" pitchFamily="18" charset="0"/>
              </a:rPr>
              <a:t>8  My hero is Lionel </a:t>
            </a:r>
            <a:r>
              <a:rPr lang="en-US" sz="2000" dirty="0" err="1">
                <a:latin typeface="Arial" panose="020B0604020202020204" pitchFamily="34" charset="0"/>
                <a:ea typeface="Times New Roman" panose="02020603050405020304" pitchFamily="18" charset="0"/>
                <a:cs typeface="Times New Roman" panose="02020603050405020304" pitchFamily="18" charset="0"/>
              </a:rPr>
              <a:t>Messi</a:t>
            </a:r>
            <a:r>
              <a:rPr lang="en-US" sz="2000" dirty="0">
                <a:latin typeface="Arial" panose="020B0604020202020204" pitchFamily="34" charset="0"/>
                <a:ea typeface="Times New Roman" panose="02020603050405020304" pitchFamily="18" charset="0"/>
                <a:cs typeface="Times New Roman" panose="02020603050405020304" pitchFamily="18" charset="0"/>
              </a:rPr>
              <a:t>.  He’s amazing!</a:t>
            </a:r>
            <a:endParaRPr lang="en-GB"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6056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8660" y="634321"/>
            <a:ext cx="8627165" cy="5246564"/>
          </a:xfrm>
          <a:prstGeom prst="rect">
            <a:avLst/>
          </a:prstGeom>
        </p:spPr>
        <p:txBody>
          <a:bodyPr wrap="square">
            <a:spAutoFit/>
          </a:bodyPr>
          <a:lstStyle/>
          <a:p>
            <a:pPr>
              <a:lnSpc>
                <a:spcPct val="115000"/>
              </a:lnSpc>
              <a:spcAft>
                <a:spcPts val="1000"/>
              </a:spcAft>
            </a:pPr>
            <a:r>
              <a:rPr lang="en-GB" sz="2000" dirty="0">
                <a:latin typeface="Calibri" panose="020F0502020204030204" pitchFamily="34" charset="0"/>
                <a:ea typeface="SimSun" panose="02010600030101010101" pitchFamily="2" charset="-122"/>
                <a:cs typeface="Times New Roman" panose="02020603050405020304" pitchFamily="18" charset="0"/>
              </a:rPr>
              <a:t>NAME</a:t>
            </a:r>
            <a:r>
              <a:rPr lang="en-GB" sz="2000" dirty="0" smtClean="0">
                <a:latin typeface="Calibri" panose="020F0502020204030204" pitchFamily="34" charset="0"/>
                <a:ea typeface="SimSun" panose="02010600030101010101" pitchFamily="2" charset="-122"/>
                <a:cs typeface="Times New Roman" panose="02020603050405020304" pitchFamily="18" charset="0"/>
              </a:rPr>
              <a:t>:____________________________________________________________</a:t>
            </a:r>
            <a:r>
              <a:rPr lang="en-GB" sz="2000" dirty="0">
                <a:latin typeface="Calibri" panose="020F0502020204030204" pitchFamily="34" charset="0"/>
                <a:ea typeface="SimSun" panose="02010600030101010101" pitchFamily="2" charset="-122"/>
                <a:cs typeface="Times New Roman" panose="02020603050405020304" pitchFamily="18" charset="0"/>
              </a:rPr>
              <a:t/>
            </a:r>
            <a:br>
              <a:rPr lang="en-GB" sz="2000" dirty="0">
                <a:latin typeface="Calibri" panose="020F0502020204030204" pitchFamily="34" charset="0"/>
                <a:ea typeface="SimSun" panose="02010600030101010101" pitchFamily="2" charset="-122"/>
                <a:cs typeface="Times New Roman" panose="02020603050405020304" pitchFamily="18" charset="0"/>
              </a:rPr>
            </a:br>
            <a:r>
              <a:rPr lang="en-GB" sz="2000" b="1" dirty="0">
                <a:latin typeface="Calibri" panose="020F0502020204030204" pitchFamily="34" charset="0"/>
                <a:ea typeface="SimSun" panose="02010600030101010101" pitchFamily="2" charset="-122"/>
                <a:cs typeface="Times New Roman" panose="02020603050405020304" pitchFamily="18" charset="0"/>
              </a:rPr>
              <a:t>Translate into German and write your text in the lined space provided below:</a:t>
            </a:r>
            <a:r>
              <a:rPr lang="en-GB" sz="2000" dirty="0">
                <a:latin typeface="Calibri" panose="020F0502020204030204" pitchFamily="34" charset="0"/>
                <a:ea typeface="SimSun" panose="02010600030101010101" pitchFamily="2" charset="-122"/>
                <a:cs typeface="Times New Roman" panose="02020603050405020304" pitchFamily="18" charset="0"/>
              </a:rPr>
              <a:t/>
            </a:r>
            <a:br>
              <a:rPr lang="en-GB" sz="2000" dirty="0">
                <a:latin typeface="Calibri" panose="020F0502020204030204" pitchFamily="34" charset="0"/>
                <a:ea typeface="SimSun" panose="02010600030101010101" pitchFamily="2" charset="-122"/>
                <a:cs typeface="Times New Roman" panose="02020603050405020304" pitchFamily="18" charset="0"/>
              </a:rPr>
            </a:br>
            <a:r>
              <a:rPr lang="en-GB" sz="2000" dirty="0">
                <a:latin typeface="Calibri" panose="020F0502020204030204" pitchFamily="34" charset="0"/>
                <a:ea typeface="SimSun" panose="02010600030101010101" pitchFamily="2" charset="-122"/>
                <a:cs typeface="Times New Roman" panose="02020603050405020304" pitchFamily="18" charset="0"/>
              </a:rPr>
              <a:t> Hello. What is your name? (3) My name is Tina. (3) I live in France (3) but I learn German in school (3). Where do you live? (3)</a:t>
            </a:r>
            <a:br>
              <a:rPr lang="en-GB" sz="2000" dirty="0">
                <a:latin typeface="Calibri" panose="020F0502020204030204" pitchFamily="34" charset="0"/>
                <a:ea typeface="SimSun" panose="02010600030101010101" pitchFamily="2" charset="-122"/>
                <a:cs typeface="Times New Roman" panose="02020603050405020304" pitchFamily="18" charset="0"/>
              </a:rPr>
            </a:br>
            <a:r>
              <a:rPr lang="en-GB" sz="2000" dirty="0">
                <a:latin typeface="Calibri" panose="020F0502020204030204" pitchFamily="34" charset="0"/>
                <a:ea typeface="SimSun" panose="02010600030101010101" pitchFamily="2" charset="-122"/>
                <a:cs typeface="Times New Roman" panose="02020603050405020304" pitchFamily="18" charset="0"/>
              </a:rPr>
              <a:t>I am 12 years old (3) and my birthday is on the 3</a:t>
            </a:r>
            <a:r>
              <a:rPr lang="en-GB" sz="2000" baseline="30000" dirty="0">
                <a:latin typeface="Calibri" panose="020F0502020204030204" pitchFamily="34" charset="0"/>
                <a:ea typeface="SimSun" panose="02010600030101010101" pitchFamily="2" charset="-122"/>
                <a:cs typeface="Times New Roman" panose="02020603050405020304" pitchFamily="18" charset="0"/>
              </a:rPr>
              <a:t>rd</a:t>
            </a:r>
            <a:r>
              <a:rPr lang="en-GB" sz="2000" dirty="0">
                <a:latin typeface="Calibri" panose="020F0502020204030204" pitchFamily="34" charset="0"/>
                <a:ea typeface="SimSun" panose="02010600030101010101" pitchFamily="2" charset="-122"/>
                <a:cs typeface="Times New Roman" panose="02020603050405020304" pitchFamily="18" charset="0"/>
              </a:rPr>
              <a:t> March. (3) How old are you? (3)</a:t>
            </a:r>
            <a:br>
              <a:rPr lang="en-GB" sz="2000" dirty="0">
                <a:latin typeface="Calibri" panose="020F0502020204030204" pitchFamily="34" charset="0"/>
                <a:ea typeface="SimSun" panose="02010600030101010101" pitchFamily="2" charset="-122"/>
                <a:cs typeface="Times New Roman" panose="02020603050405020304" pitchFamily="18" charset="0"/>
              </a:rPr>
            </a:br>
            <a:r>
              <a:rPr lang="en-GB" sz="2000" dirty="0">
                <a:latin typeface="Calibri" panose="020F0502020204030204" pitchFamily="34" charset="0"/>
                <a:ea typeface="SimSun" panose="02010600030101010101" pitchFamily="2" charset="-122"/>
                <a:cs typeface="Times New Roman" panose="02020603050405020304" pitchFamily="18" charset="0"/>
              </a:rPr>
              <a:t>My favourite subjects are German and History (3). What is your favourite subject? (3) I don’t like Science. (3) It is boring. (3)</a:t>
            </a:r>
          </a:p>
          <a:p>
            <a:pPr>
              <a:lnSpc>
                <a:spcPct val="115000"/>
              </a:lnSpc>
              <a:spcAft>
                <a:spcPts val="1000"/>
              </a:spcAft>
            </a:pPr>
            <a:r>
              <a:rPr lang="en-GB" dirty="0" smtClean="0">
                <a:latin typeface="Calibri" panose="020F0502020204030204" pitchFamily="34" charset="0"/>
                <a:ea typeface="SimSun" panose="02010600030101010101" pitchFamily="2" charset="-122"/>
                <a:cs typeface="Times New Roman" panose="02020603050405020304" pitchFamily="18"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GB" dirty="0">
              <a:effectLst/>
              <a:latin typeface="Calibri" panose="020F0502020204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1458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Box 1"/>
          <p:cNvSpPr txBox="1">
            <a:spLocks noChangeArrowheads="1"/>
          </p:cNvSpPr>
          <p:nvPr/>
        </p:nvSpPr>
        <p:spPr bwMode="auto">
          <a:xfrm>
            <a:off x="250825" y="260350"/>
            <a:ext cx="4752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GB" sz="2400" b="1">
                <a:latin typeface="Arial" panose="020B0604020202020204" pitchFamily="34" charset="0"/>
              </a:rPr>
              <a:t>Y8 German vocabulary test</a:t>
            </a:r>
          </a:p>
        </p:txBody>
      </p:sp>
      <p:graphicFrame>
        <p:nvGraphicFramePr>
          <p:cNvPr id="2" name="Table 1"/>
          <p:cNvGraphicFramePr>
            <a:graphicFrameLocks noGrp="1"/>
          </p:cNvGraphicFramePr>
          <p:nvPr>
            <p:extLst/>
          </p:nvPr>
        </p:nvGraphicFramePr>
        <p:xfrm>
          <a:off x="390939" y="1098826"/>
          <a:ext cx="7878418" cy="3962400"/>
        </p:xfrm>
        <a:graphic>
          <a:graphicData uri="http://schemas.openxmlformats.org/drawingml/2006/table">
            <a:tbl>
              <a:tblPr firstRow="1" bandRow="1">
                <a:tableStyleId>{5940675A-B579-460E-94D1-54222C63F5DA}</a:tableStyleId>
              </a:tblPr>
              <a:tblGrid>
                <a:gridCol w="702207"/>
                <a:gridCol w="7176211"/>
              </a:tblGrid>
              <a:tr h="370840">
                <a:tc>
                  <a:txBody>
                    <a:bodyPr/>
                    <a:lstStyle/>
                    <a:p>
                      <a:pPr algn="ctr"/>
                      <a:r>
                        <a:rPr lang="en-GB" sz="2000" dirty="0" smtClean="0"/>
                        <a:t>1</a:t>
                      </a:r>
                      <a:endParaRPr lang="en-GB" sz="20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2000" dirty="0" smtClean="0">
                          <a:latin typeface="Arial" panose="020B0604020202020204" pitchFamily="34" charset="0"/>
                        </a:rPr>
                        <a:t>I eat chocolate.</a:t>
                      </a:r>
                    </a:p>
                  </a:txBody>
                  <a:tcPr/>
                </a:tc>
              </a:tr>
              <a:tr h="370840">
                <a:tc>
                  <a:txBody>
                    <a:bodyPr/>
                    <a:lstStyle/>
                    <a:p>
                      <a:pPr algn="ctr"/>
                      <a:r>
                        <a:rPr lang="en-GB" sz="2000" dirty="0" smtClean="0"/>
                        <a:t>2</a:t>
                      </a:r>
                      <a:endParaRPr lang="en-GB" sz="20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2000" dirty="0" smtClean="0">
                          <a:latin typeface="Arial" panose="020B0604020202020204" pitchFamily="34" charset="0"/>
                        </a:rPr>
                        <a:t>At break time I eat an apple.</a:t>
                      </a:r>
                    </a:p>
                  </a:txBody>
                  <a:tcPr/>
                </a:tc>
              </a:tr>
              <a:tr h="370840">
                <a:tc>
                  <a:txBody>
                    <a:bodyPr/>
                    <a:lstStyle/>
                    <a:p>
                      <a:pPr algn="ctr"/>
                      <a:r>
                        <a:rPr lang="en-GB" sz="2000" dirty="0" smtClean="0"/>
                        <a:t>3</a:t>
                      </a:r>
                      <a:endParaRPr lang="en-GB" sz="20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2000" dirty="0" smtClean="0">
                          <a:latin typeface="Arial" panose="020B0604020202020204" pitchFamily="34" charset="0"/>
                        </a:rPr>
                        <a:t>I drink coke at 10 o’clock.</a:t>
                      </a:r>
                      <a:r>
                        <a:rPr lang="en-GB" altLang="en-US" sz="2000" dirty="0" smtClean="0">
                          <a:latin typeface="+mn-lt"/>
                        </a:rPr>
                        <a:t>.</a:t>
                      </a:r>
                      <a:endParaRPr lang="en-GB" altLang="en-US" sz="2000" dirty="0" smtClean="0">
                        <a:latin typeface="Arial" panose="020B0604020202020204" pitchFamily="34" charset="0"/>
                      </a:endParaRPr>
                    </a:p>
                  </a:txBody>
                  <a:tcPr/>
                </a:tc>
              </a:tr>
              <a:tr h="370840">
                <a:tc>
                  <a:txBody>
                    <a:bodyPr/>
                    <a:lstStyle/>
                    <a:p>
                      <a:pPr algn="ctr"/>
                      <a:r>
                        <a:rPr lang="en-GB" sz="2000" dirty="0" smtClean="0"/>
                        <a:t>4</a:t>
                      </a:r>
                      <a:endParaRPr lang="en-GB" sz="20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2000" dirty="0" smtClean="0">
                          <a:latin typeface="Arial" panose="020B0604020202020204" pitchFamily="34" charset="0"/>
                        </a:rPr>
                        <a:t>At 10 o’clock I drink coke.</a:t>
                      </a:r>
                    </a:p>
                  </a:txBody>
                  <a:tcPr/>
                </a:tc>
              </a:tr>
              <a:tr h="370840">
                <a:tc>
                  <a:txBody>
                    <a:bodyPr/>
                    <a:lstStyle/>
                    <a:p>
                      <a:pPr algn="ctr"/>
                      <a:r>
                        <a:rPr lang="en-GB" sz="2000" dirty="0" smtClean="0"/>
                        <a:t>5</a:t>
                      </a:r>
                      <a:endParaRPr lang="en-GB" sz="20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2000" dirty="0" smtClean="0">
                          <a:latin typeface="Arial" panose="020B0604020202020204" pitchFamily="34" charset="0"/>
                        </a:rPr>
                        <a:t>She eats a sandwich.</a:t>
                      </a:r>
                    </a:p>
                  </a:txBody>
                  <a:tcPr/>
                </a:tc>
              </a:tr>
              <a:tr h="370840">
                <a:tc>
                  <a:txBody>
                    <a:bodyPr/>
                    <a:lstStyle/>
                    <a:p>
                      <a:pPr algn="ctr"/>
                      <a:r>
                        <a:rPr lang="en-GB" sz="2000" dirty="0" smtClean="0"/>
                        <a:t>6</a:t>
                      </a:r>
                      <a:endParaRPr lang="en-GB" sz="20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2000" dirty="0" smtClean="0">
                          <a:latin typeface="Arial" panose="020B0604020202020204" pitchFamily="34" charset="0"/>
                        </a:rPr>
                        <a:t>They drink water at break time and they eat biscuits.</a:t>
                      </a:r>
                    </a:p>
                  </a:txBody>
                  <a:tcPr/>
                </a:tc>
              </a:tr>
              <a:tr h="370840">
                <a:tc>
                  <a:txBody>
                    <a:bodyPr/>
                    <a:lstStyle/>
                    <a:p>
                      <a:pPr algn="ctr"/>
                      <a:r>
                        <a:rPr lang="en-GB" sz="2000" dirty="0" smtClean="0"/>
                        <a:t>7</a:t>
                      </a:r>
                      <a:endParaRPr lang="en-GB" sz="20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2000" dirty="0" smtClean="0">
                          <a:latin typeface="Arial" panose="020B0604020202020204" pitchFamily="34" charset="0"/>
                        </a:rPr>
                        <a:t>We eat crisps.</a:t>
                      </a:r>
                    </a:p>
                  </a:txBody>
                  <a:tcPr/>
                </a:tc>
              </a:tr>
              <a:tr h="370840">
                <a:tc>
                  <a:txBody>
                    <a:bodyPr/>
                    <a:lstStyle/>
                    <a:p>
                      <a:pPr algn="ctr"/>
                      <a:r>
                        <a:rPr lang="en-GB" sz="2000" dirty="0" smtClean="0"/>
                        <a:t>8</a:t>
                      </a:r>
                      <a:endParaRPr lang="en-GB" sz="20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2000" dirty="0" smtClean="0">
                          <a:latin typeface="Arial" panose="020B0604020202020204" pitchFamily="34" charset="0"/>
                        </a:rPr>
                        <a:t>They drink orange juice.</a:t>
                      </a:r>
                    </a:p>
                  </a:txBody>
                  <a:tcPr/>
                </a:tc>
              </a:tr>
              <a:tr h="370840">
                <a:tc>
                  <a:txBody>
                    <a:bodyPr/>
                    <a:lstStyle/>
                    <a:p>
                      <a:pPr algn="ctr"/>
                      <a:r>
                        <a:rPr lang="en-GB" sz="2000" dirty="0" smtClean="0"/>
                        <a:t>9</a:t>
                      </a:r>
                      <a:endParaRPr lang="en-GB" sz="20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2000" dirty="0" smtClean="0">
                          <a:latin typeface="Arial" panose="020B0604020202020204" pitchFamily="34" charset="0"/>
                        </a:rPr>
                        <a:t>I eat a piece of cake.</a:t>
                      </a:r>
                    </a:p>
                  </a:txBody>
                  <a:tcPr/>
                </a:tc>
              </a:tr>
              <a:tr h="370840">
                <a:tc>
                  <a:txBody>
                    <a:bodyPr/>
                    <a:lstStyle/>
                    <a:p>
                      <a:pPr algn="ctr"/>
                      <a:r>
                        <a:rPr lang="en-GB" sz="2000" dirty="0" smtClean="0"/>
                        <a:t>10</a:t>
                      </a:r>
                      <a:endParaRPr lang="en-GB" sz="20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2000" dirty="0" smtClean="0">
                          <a:latin typeface="Arial" panose="020B0604020202020204" pitchFamily="34" charset="0"/>
                        </a:rPr>
                        <a:t>At break time you eat a piece of cake.</a:t>
                      </a:r>
                    </a:p>
                  </a:txBody>
                  <a:tcPr/>
                </a:tc>
              </a:tr>
            </a:tbl>
          </a:graphicData>
        </a:graphic>
      </p:graphicFrame>
    </p:spTree>
    <p:extLst>
      <p:ext uri="{BB962C8B-B14F-4D97-AF65-F5344CB8AC3E}">
        <p14:creationId xmlns:p14="http://schemas.microsoft.com/office/powerpoint/2010/main" val="138954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8017" y="411671"/>
            <a:ext cx="4352544" cy="6008487"/>
          </a:xfrm>
          <a:prstGeom prst="rect">
            <a:avLst/>
          </a:prstGeom>
        </p:spPr>
      </p:pic>
      <p:pic>
        <p:nvPicPr>
          <p:cNvPr id="5" name="Picture 4"/>
          <p:cNvPicPr>
            <a:picLocks noChangeAspect="1"/>
          </p:cNvPicPr>
          <p:nvPr/>
        </p:nvPicPr>
        <p:blipFill>
          <a:blip r:embed="rId3"/>
          <a:stretch>
            <a:fillRect/>
          </a:stretch>
        </p:blipFill>
        <p:spPr>
          <a:xfrm>
            <a:off x="4688374" y="411671"/>
            <a:ext cx="4455626" cy="5953315"/>
          </a:xfrm>
          <a:prstGeom prst="rect">
            <a:avLst/>
          </a:prstGeom>
        </p:spPr>
      </p:pic>
    </p:spTree>
    <p:extLst>
      <p:ext uri="{BB962C8B-B14F-4D97-AF65-F5344CB8AC3E}">
        <p14:creationId xmlns:p14="http://schemas.microsoft.com/office/powerpoint/2010/main" val="11976672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50825" y="228671"/>
          <a:ext cx="8569326" cy="5968055"/>
        </p:xfrm>
        <a:graphic>
          <a:graphicData uri="http://schemas.openxmlformats.org/drawingml/2006/table">
            <a:tbl>
              <a:tblPr firstRow="1" bandRow="1">
                <a:tableStyleId>{5940675A-B579-460E-94D1-54222C63F5DA}</a:tableStyleId>
              </a:tblPr>
              <a:tblGrid>
                <a:gridCol w="3807383"/>
                <a:gridCol w="2700966"/>
                <a:gridCol w="2060977"/>
              </a:tblGrid>
              <a:tr h="571023">
                <a:tc>
                  <a:txBody>
                    <a:bodyPr/>
                    <a:lstStyle/>
                    <a:p>
                      <a:r>
                        <a:rPr lang="en-GB" sz="1800" b="1" dirty="0" smtClean="0">
                          <a:latin typeface="Arial" panose="020B0604020202020204" pitchFamily="34" charset="0"/>
                          <a:cs typeface="Arial" panose="020B0604020202020204" pitchFamily="34" charset="0"/>
                        </a:rPr>
                        <a:t>Target</a:t>
                      </a:r>
                      <a:r>
                        <a:rPr lang="en-GB" sz="1800" b="1" baseline="0" dirty="0" smtClean="0">
                          <a:latin typeface="Arial" panose="020B0604020202020204" pitchFamily="34" charset="0"/>
                          <a:cs typeface="Arial" panose="020B0604020202020204" pitchFamily="34" charset="0"/>
                        </a:rPr>
                        <a:t>  / Problem area</a:t>
                      </a:r>
                      <a:endParaRPr lang="en-GB" sz="1800" b="1" dirty="0">
                        <a:latin typeface="Arial" panose="020B0604020202020204" pitchFamily="34" charset="0"/>
                        <a:cs typeface="Arial" panose="020B0604020202020204" pitchFamily="34" charset="0"/>
                      </a:endParaRPr>
                    </a:p>
                  </a:txBody>
                  <a:tcPr marL="91444" marR="91444" marT="45714" marB="45714" anchor="ctr"/>
                </a:tc>
                <a:tc>
                  <a:txBody>
                    <a:bodyPr/>
                    <a:lstStyle/>
                    <a:p>
                      <a:r>
                        <a:rPr lang="en-GB" sz="1800" b="1" dirty="0" smtClean="0">
                          <a:latin typeface="Arial" panose="020B0604020202020204" pitchFamily="34" charset="0"/>
                          <a:cs typeface="Arial" panose="020B0604020202020204" pitchFamily="34" charset="0"/>
                        </a:rPr>
                        <a:t>Action</a:t>
                      </a:r>
                      <a:endParaRPr lang="en-GB" sz="1800" b="1" dirty="0">
                        <a:latin typeface="Arial" panose="020B0604020202020204" pitchFamily="34" charset="0"/>
                        <a:cs typeface="Arial" panose="020B0604020202020204" pitchFamily="34" charset="0"/>
                      </a:endParaRPr>
                    </a:p>
                  </a:txBody>
                  <a:tcPr marL="91444" marR="91444" marT="45714" marB="45714" anchor="ctr"/>
                </a:tc>
                <a:tc>
                  <a:txBody>
                    <a:bodyPr/>
                    <a:lstStyle/>
                    <a:p>
                      <a:r>
                        <a:rPr lang="en-GB" sz="1800" b="1" dirty="0" smtClean="0">
                          <a:latin typeface="Arial" panose="020B0604020202020204" pitchFamily="34" charset="0"/>
                          <a:cs typeface="Arial" panose="020B0604020202020204" pitchFamily="34" charset="0"/>
                        </a:rPr>
                        <a:t>Action 2</a:t>
                      </a:r>
                      <a:endParaRPr lang="en-GB" sz="1800" b="1" dirty="0">
                        <a:latin typeface="Arial" panose="020B0604020202020204" pitchFamily="34" charset="0"/>
                        <a:cs typeface="Arial" panose="020B0604020202020204" pitchFamily="34" charset="0"/>
                      </a:endParaRPr>
                    </a:p>
                  </a:txBody>
                  <a:tcPr marL="91444" marR="91444" marT="45714" marB="45714" anchor="ctr"/>
                </a:tc>
              </a:tr>
              <a:tr h="571023">
                <a:tc>
                  <a:txBody>
                    <a:bodyPr/>
                    <a:lstStyle/>
                    <a:p>
                      <a:r>
                        <a:rPr lang="en-GB" sz="1800" dirty="0" smtClean="0">
                          <a:latin typeface="Arial" panose="020B0604020202020204" pitchFamily="34" charset="0"/>
                          <a:cs typeface="Arial" panose="020B0604020202020204" pitchFamily="34" charset="0"/>
                        </a:rPr>
                        <a:t>1 Word Order 2</a:t>
                      </a:r>
                      <a:endParaRPr lang="en-GB" sz="1800" dirty="0">
                        <a:latin typeface="Arial" panose="020B0604020202020204" pitchFamily="34" charset="0"/>
                        <a:cs typeface="Arial" panose="020B0604020202020204" pitchFamily="34" charset="0"/>
                      </a:endParaRPr>
                    </a:p>
                  </a:txBody>
                  <a:tcPr marL="91444" marR="91444" marT="45714" marB="45714" anchor="ctr"/>
                </a:tc>
                <a:tc>
                  <a:txBody>
                    <a:bodyPr/>
                    <a:lstStyle/>
                    <a:p>
                      <a:r>
                        <a:rPr lang="en-GB" sz="1800" dirty="0" smtClean="0">
                          <a:latin typeface="Arial" panose="020B0604020202020204" pitchFamily="34" charset="0"/>
                          <a:cs typeface="Arial" panose="020B0604020202020204" pitchFamily="34" charset="0"/>
                        </a:rPr>
                        <a:t>Do ex</a:t>
                      </a:r>
                      <a:r>
                        <a:rPr lang="en-GB" sz="1800" baseline="0" dirty="0" smtClean="0">
                          <a:latin typeface="Arial" panose="020B0604020202020204" pitchFamily="34" charset="0"/>
                          <a:cs typeface="Arial" panose="020B0604020202020204" pitchFamily="34" charset="0"/>
                        </a:rPr>
                        <a:t> A</a:t>
                      </a:r>
                      <a:endParaRPr lang="en-GB" sz="1800" dirty="0">
                        <a:latin typeface="Arial" panose="020B0604020202020204" pitchFamily="34" charset="0"/>
                        <a:cs typeface="Arial" panose="020B0604020202020204" pitchFamily="34" charset="0"/>
                      </a:endParaRPr>
                    </a:p>
                  </a:txBody>
                  <a:tcPr marL="91444" marR="91444" marT="45714" marB="45714" anchor="ctr"/>
                </a:tc>
                <a:tc>
                  <a:txBody>
                    <a:bodyPr/>
                    <a:lstStyle/>
                    <a:p>
                      <a:r>
                        <a:rPr lang="en-GB" sz="1800" dirty="0" smtClean="0">
                          <a:latin typeface="Arial" panose="020B0604020202020204" pitchFamily="34" charset="0"/>
                          <a:cs typeface="Arial" panose="020B0604020202020204" pitchFamily="34" charset="0"/>
                        </a:rPr>
                        <a:t>Do I &amp; J</a:t>
                      </a:r>
                      <a:endParaRPr lang="en-GB" sz="1800" dirty="0">
                        <a:latin typeface="Arial" panose="020B0604020202020204" pitchFamily="34" charset="0"/>
                        <a:cs typeface="Arial" panose="020B0604020202020204" pitchFamily="34" charset="0"/>
                      </a:endParaRPr>
                    </a:p>
                  </a:txBody>
                  <a:tcPr marL="91444" marR="91444" marT="45714" marB="45714" anchor="ctr"/>
                </a:tc>
              </a:tr>
              <a:tr h="624385">
                <a:tc>
                  <a:txBody>
                    <a:bodyPr/>
                    <a:lstStyle/>
                    <a:p>
                      <a:r>
                        <a:rPr lang="en-GB" sz="1800" dirty="0" smtClean="0">
                          <a:latin typeface="Arial" panose="020B0604020202020204" pitchFamily="34" charset="0"/>
                          <a:cs typeface="Arial" panose="020B0604020202020204" pitchFamily="34" charset="0"/>
                        </a:rPr>
                        <a:t>2 Capital letters</a:t>
                      </a:r>
                      <a:endParaRPr lang="en-GB" sz="1800" dirty="0">
                        <a:latin typeface="Arial" panose="020B0604020202020204" pitchFamily="34" charset="0"/>
                        <a:cs typeface="Arial" panose="020B0604020202020204" pitchFamily="34" charset="0"/>
                      </a:endParaRPr>
                    </a:p>
                  </a:txBody>
                  <a:tcPr marL="91444" marR="91444" marT="45714" marB="45714" anchor="ctr"/>
                </a:tc>
                <a:tc>
                  <a:txBody>
                    <a:bodyPr/>
                    <a:lstStyle/>
                    <a:p>
                      <a:r>
                        <a:rPr lang="en-GB" sz="1800" dirty="0" smtClean="0">
                          <a:latin typeface="Arial" panose="020B0604020202020204" pitchFamily="34" charset="0"/>
                          <a:cs typeface="Arial" panose="020B0604020202020204" pitchFamily="34" charset="0"/>
                        </a:rPr>
                        <a:t>Do ex</a:t>
                      </a:r>
                      <a:r>
                        <a:rPr lang="en-GB" sz="1800" baseline="0" dirty="0" smtClean="0">
                          <a:latin typeface="Arial" panose="020B0604020202020204" pitchFamily="34" charset="0"/>
                          <a:cs typeface="Arial" panose="020B0604020202020204" pitchFamily="34" charset="0"/>
                        </a:rPr>
                        <a:t> B</a:t>
                      </a:r>
                      <a:endParaRPr lang="en-GB" sz="1800" dirty="0">
                        <a:latin typeface="Arial" panose="020B0604020202020204" pitchFamily="34" charset="0"/>
                        <a:cs typeface="Arial" panose="020B0604020202020204" pitchFamily="34" charset="0"/>
                      </a:endParaRPr>
                    </a:p>
                  </a:txBody>
                  <a:tcPr marL="91444" marR="91444" marT="45714" marB="45714"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smtClean="0">
                          <a:latin typeface="Arial" panose="020B0604020202020204" pitchFamily="34" charset="0"/>
                          <a:cs typeface="Arial" panose="020B0604020202020204" pitchFamily="34" charset="0"/>
                        </a:rPr>
                        <a:t>Do I &amp; J</a:t>
                      </a:r>
                    </a:p>
                    <a:p>
                      <a:endParaRPr lang="en-GB" sz="1800" dirty="0">
                        <a:latin typeface="Arial" panose="020B0604020202020204" pitchFamily="34" charset="0"/>
                        <a:cs typeface="Arial" panose="020B0604020202020204" pitchFamily="34" charset="0"/>
                      </a:endParaRPr>
                    </a:p>
                  </a:txBody>
                  <a:tcPr marL="91444" marR="91444" marT="45714" marB="45714" anchor="ctr"/>
                </a:tc>
              </a:tr>
              <a:tr h="624385">
                <a:tc>
                  <a:txBody>
                    <a:bodyPr/>
                    <a:lstStyle/>
                    <a:p>
                      <a:r>
                        <a:rPr lang="en-GB" sz="1800" dirty="0" smtClean="0">
                          <a:latin typeface="Arial" panose="020B0604020202020204" pitchFamily="34" charset="0"/>
                          <a:cs typeface="Arial" panose="020B0604020202020204" pitchFamily="34" charset="0"/>
                        </a:rPr>
                        <a:t>3 Spelling</a:t>
                      </a:r>
                      <a:endParaRPr lang="en-GB" sz="1800" dirty="0">
                        <a:latin typeface="Arial" panose="020B0604020202020204" pitchFamily="34" charset="0"/>
                        <a:cs typeface="Arial" panose="020B0604020202020204" pitchFamily="34" charset="0"/>
                      </a:endParaRPr>
                    </a:p>
                  </a:txBody>
                  <a:tcPr marL="91444" marR="91444" marT="45714" marB="45714" anchor="ctr"/>
                </a:tc>
                <a:tc>
                  <a:txBody>
                    <a:bodyPr/>
                    <a:lstStyle/>
                    <a:p>
                      <a:r>
                        <a:rPr lang="en-GB" sz="1800" dirty="0" smtClean="0">
                          <a:latin typeface="Arial" panose="020B0604020202020204" pitchFamily="34" charset="0"/>
                          <a:cs typeface="Arial" panose="020B0604020202020204" pitchFamily="34" charset="0"/>
                        </a:rPr>
                        <a:t>Do ex</a:t>
                      </a:r>
                      <a:r>
                        <a:rPr lang="en-GB" sz="1800" baseline="0" dirty="0" smtClean="0">
                          <a:latin typeface="Arial" panose="020B0604020202020204" pitchFamily="34" charset="0"/>
                          <a:cs typeface="Arial" panose="020B0604020202020204" pitchFamily="34" charset="0"/>
                        </a:rPr>
                        <a:t> C and H</a:t>
                      </a:r>
                      <a:endParaRPr lang="en-GB" sz="1800" dirty="0">
                        <a:latin typeface="Arial" panose="020B0604020202020204" pitchFamily="34" charset="0"/>
                        <a:cs typeface="Arial" panose="020B0604020202020204" pitchFamily="34" charset="0"/>
                      </a:endParaRPr>
                    </a:p>
                  </a:txBody>
                  <a:tcPr marL="91444" marR="91444" marT="45714" marB="45714"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smtClean="0">
                          <a:latin typeface="Arial" panose="020B0604020202020204" pitchFamily="34" charset="0"/>
                          <a:cs typeface="Arial" panose="020B0604020202020204" pitchFamily="34" charset="0"/>
                        </a:rPr>
                        <a:t>Do I &amp; J</a:t>
                      </a:r>
                    </a:p>
                    <a:p>
                      <a:endParaRPr lang="en-GB" sz="1800" dirty="0">
                        <a:latin typeface="Arial" panose="020B0604020202020204" pitchFamily="34" charset="0"/>
                        <a:cs typeface="Arial" panose="020B0604020202020204" pitchFamily="34" charset="0"/>
                      </a:endParaRPr>
                    </a:p>
                  </a:txBody>
                  <a:tcPr marL="91444" marR="91444" marT="45714" marB="45714" anchor="ctr"/>
                </a:tc>
              </a:tr>
              <a:tr h="624385">
                <a:tc>
                  <a:txBody>
                    <a:bodyPr/>
                    <a:lstStyle/>
                    <a:p>
                      <a:r>
                        <a:rPr lang="en-GB" sz="1800" dirty="0" smtClean="0">
                          <a:latin typeface="Arial" panose="020B0604020202020204" pitchFamily="34" charset="0"/>
                          <a:cs typeface="Arial" panose="020B0604020202020204" pitchFamily="34" charset="0"/>
                        </a:rPr>
                        <a:t>4 Pronouns</a:t>
                      </a:r>
                      <a:endParaRPr lang="en-GB" sz="1800" dirty="0">
                        <a:latin typeface="Arial" panose="020B0604020202020204" pitchFamily="34" charset="0"/>
                        <a:cs typeface="Arial" panose="020B0604020202020204" pitchFamily="34" charset="0"/>
                      </a:endParaRPr>
                    </a:p>
                  </a:txBody>
                  <a:tcPr marL="91444" marR="91444" marT="45714" marB="45714" anchor="ctr"/>
                </a:tc>
                <a:tc>
                  <a:txBody>
                    <a:bodyPr/>
                    <a:lstStyle/>
                    <a:p>
                      <a:r>
                        <a:rPr lang="en-GB" sz="1800" dirty="0" smtClean="0">
                          <a:latin typeface="Arial" panose="020B0604020202020204" pitchFamily="34" charset="0"/>
                          <a:cs typeface="Arial" panose="020B0604020202020204" pitchFamily="34" charset="0"/>
                        </a:rPr>
                        <a:t>Do ex</a:t>
                      </a:r>
                      <a:r>
                        <a:rPr lang="en-GB" sz="1800" baseline="0" dirty="0" smtClean="0">
                          <a:latin typeface="Arial" panose="020B0604020202020204" pitchFamily="34" charset="0"/>
                          <a:cs typeface="Arial" panose="020B0604020202020204" pitchFamily="34" charset="0"/>
                        </a:rPr>
                        <a:t> D and E</a:t>
                      </a:r>
                      <a:endParaRPr lang="en-GB" sz="1800" dirty="0">
                        <a:latin typeface="Arial" panose="020B0604020202020204" pitchFamily="34" charset="0"/>
                        <a:cs typeface="Arial" panose="020B0604020202020204" pitchFamily="34" charset="0"/>
                      </a:endParaRPr>
                    </a:p>
                  </a:txBody>
                  <a:tcPr marL="91444" marR="91444" marT="45714" marB="45714"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smtClean="0">
                          <a:latin typeface="Arial" panose="020B0604020202020204" pitchFamily="34" charset="0"/>
                          <a:cs typeface="Arial" panose="020B0604020202020204" pitchFamily="34" charset="0"/>
                        </a:rPr>
                        <a:t>Do I &amp; J</a:t>
                      </a:r>
                    </a:p>
                    <a:p>
                      <a:endParaRPr lang="en-GB" sz="1800" dirty="0">
                        <a:latin typeface="Arial" panose="020B0604020202020204" pitchFamily="34" charset="0"/>
                        <a:cs typeface="Arial" panose="020B0604020202020204" pitchFamily="34" charset="0"/>
                      </a:endParaRPr>
                    </a:p>
                  </a:txBody>
                  <a:tcPr marL="91444" marR="91444" marT="45714" marB="45714" anchor="ctr"/>
                </a:tc>
              </a:tr>
              <a:tr h="624385">
                <a:tc>
                  <a:txBody>
                    <a:bodyPr/>
                    <a:lstStyle/>
                    <a:p>
                      <a:r>
                        <a:rPr lang="en-GB" sz="1800" dirty="0" smtClean="0">
                          <a:latin typeface="Arial" panose="020B0604020202020204" pitchFamily="34" charset="0"/>
                          <a:cs typeface="Arial" panose="020B0604020202020204" pitchFamily="34" charset="0"/>
                        </a:rPr>
                        <a:t>5 Verb endings</a:t>
                      </a:r>
                      <a:endParaRPr lang="en-GB" sz="1800" dirty="0">
                        <a:latin typeface="Arial" panose="020B0604020202020204" pitchFamily="34" charset="0"/>
                        <a:cs typeface="Arial" panose="020B0604020202020204" pitchFamily="34" charset="0"/>
                      </a:endParaRPr>
                    </a:p>
                  </a:txBody>
                  <a:tcPr marL="91444" marR="91444" marT="45714" marB="45714" anchor="ctr"/>
                </a:tc>
                <a:tc>
                  <a:txBody>
                    <a:bodyPr/>
                    <a:lstStyle/>
                    <a:p>
                      <a:r>
                        <a:rPr lang="en-GB" sz="1800" dirty="0" smtClean="0">
                          <a:latin typeface="Arial" panose="020B0604020202020204" pitchFamily="34" charset="0"/>
                          <a:cs typeface="Arial" panose="020B0604020202020204" pitchFamily="34" charset="0"/>
                        </a:rPr>
                        <a:t>Do ex D and E</a:t>
                      </a:r>
                      <a:endParaRPr lang="en-GB" sz="1800" dirty="0">
                        <a:latin typeface="Arial" panose="020B0604020202020204" pitchFamily="34" charset="0"/>
                        <a:cs typeface="Arial" panose="020B0604020202020204" pitchFamily="34" charset="0"/>
                      </a:endParaRPr>
                    </a:p>
                  </a:txBody>
                  <a:tcPr marL="91444" marR="91444" marT="45714" marB="45714"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smtClean="0">
                          <a:latin typeface="Arial" panose="020B0604020202020204" pitchFamily="34" charset="0"/>
                          <a:cs typeface="Arial" panose="020B0604020202020204" pitchFamily="34" charset="0"/>
                        </a:rPr>
                        <a:t>Do I &amp; J</a:t>
                      </a:r>
                    </a:p>
                    <a:p>
                      <a:endParaRPr lang="en-GB" sz="1800" dirty="0">
                        <a:latin typeface="Arial" panose="020B0604020202020204" pitchFamily="34" charset="0"/>
                        <a:cs typeface="Arial" panose="020B0604020202020204" pitchFamily="34" charset="0"/>
                      </a:endParaRPr>
                    </a:p>
                  </a:txBody>
                  <a:tcPr marL="91444" marR="91444" marT="45714" marB="45714" anchor="ctr"/>
                </a:tc>
              </a:tr>
              <a:tr h="624385">
                <a:tc>
                  <a:txBody>
                    <a:bodyPr/>
                    <a:lstStyle/>
                    <a:p>
                      <a:r>
                        <a:rPr lang="en-GB" sz="1800" dirty="0" smtClean="0">
                          <a:latin typeface="Arial" panose="020B0604020202020204" pitchFamily="34" charset="0"/>
                          <a:cs typeface="Arial" panose="020B0604020202020204" pitchFamily="34" charset="0"/>
                        </a:rPr>
                        <a:t>6 Irregular verb ‘</a:t>
                      </a:r>
                      <a:r>
                        <a:rPr lang="en-GB" sz="1800" dirty="0" err="1" smtClean="0">
                          <a:latin typeface="Arial" panose="020B0604020202020204" pitchFamily="34" charset="0"/>
                          <a:cs typeface="Arial" panose="020B0604020202020204" pitchFamily="34" charset="0"/>
                        </a:rPr>
                        <a:t>essen</a:t>
                      </a:r>
                      <a:r>
                        <a:rPr lang="en-GB" sz="1800" dirty="0" smtClean="0">
                          <a:latin typeface="Arial" panose="020B0604020202020204" pitchFamily="34" charset="0"/>
                          <a:cs typeface="Arial" panose="020B0604020202020204" pitchFamily="34" charset="0"/>
                        </a:rPr>
                        <a:t>’</a:t>
                      </a:r>
                      <a:endParaRPr lang="en-GB" sz="1800" dirty="0">
                        <a:latin typeface="Arial" panose="020B0604020202020204" pitchFamily="34" charset="0"/>
                        <a:cs typeface="Arial" panose="020B0604020202020204" pitchFamily="34" charset="0"/>
                      </a:endParaRPr>
                    </a:p>
                  </a:txBody>
                  <a:tcPr marL="91444" marR="91444" marT="45714" marB="45714"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smtClean="0">
                          <a:latin typeface="Arial" panose="020B0604020202020204" pitchFamily="34" charset="0"/>
                          <a:cs typeface="Arial" panose="020B0604020202020204" pitchFamily="34" charset="0"/>
                        </a:rPr>
                        <a:t>Do ex E and F</a:t>
                      </a:r>
                    </a:p>
                    <a:p>
                      <a:endParaRPr lang="en-GB" sz="1800" dirty="0">
                        <a:latin typeface="Arial" panose="020B0604020202020204" pitchFamily="34" charset="0"/>
                        <a:cs typeface="Arial" panose="020B0604020202020204" pitchFamily="34" charset="0"/>
                      </a:endParaRPr>
                    </a:p>
                  </a:txBody>
                  <a:tcPr marL="91444" marR="91444" marT="45714" marB="45714"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smtClean="0">
                          <a:latin typeface="Arial" panose="020B0604020202020204" pitchFamily="34" charset="0"/>
                          <a:cs typeface="Arial" panose="020B0604020202020204" pitchFamily="34" charset="0"/>
                        </a:rPr>
                        <a:t>Do I &amp; J</a:t>
                      </a:r>
                    </a:p>
                    <a:p>
                      <a:endParaRPr lang="en-GB" sz="1800" dirty="0">
                        <a:latin typeface="Arial" panose="020B0604020202020204" pitchFamily="34" charset="0"/>
                        <a:cs typeface="Arial" panose="020B0604020202020204" pitchFamily="34" charset="0"/>
                      </a:endParaRPr>
                    </a:p>
                  </a:txBody>
                  <a:tcPr marL="91444" marR="91444" marT="45714" marB="45714" anchor="ctr"/>
                </a:tc>
              </a:tr>
              <a:tr h="985601">
                <a:tc>
                  <a:txBody>
                    <a:bodyPr/>
                    <a:lstStyle/>
                    <a:p>
                      <a:r>
                        <a:rPr lang="en-GB" sz="1800" dirty="0" smtClean="0">
                          <a:latin typeface="Arial" panose="020B0604020202020204" pitchFamily="34" charset="0"/>
                          <a:cs typeface="Arial" panose="020B0604020202020204" pitchFamily="34" charset="0"/>
                        </a:rPr>
                        <a:t>7 Articles (‘a’ and ‘the’) – choice and spelling</a:t>
                      </a:r>
                      <a:endParaRPr lang="en-GB" sz="1800" dirty="0">
                        <a:latin typeface="Arial" panose="020B0604020202020204" pitchFamily="34" charset="0"/>
                        <a:cs typeface="Arial" panose="020B0604020202020204" pitchFamily="34" charset="0"/>
                      </a:endParaRPr>
                    </a:p>
                  </a:txBody>
                  <a:tcPr marL="91444" marR="91444" marT="45714" marB="45714" anchor="ctr"/>
                </a:tc>
                <a:tc>
                  <a:txBody>
                    <a:bodyPr/>
                    <a:lstStyle/>
                    <a:p>
                      <a:r>
                        <a:rPr lang="en-GB" sz="1800" dirty="0" smtClean="0">
                          <a:latin typeface="Arial" panose="020B0604020202020204" pitchFamily="34" charset="0"/>
                          <a:cs typeface="Arial" panose="020B0604020202020204" pitchFamily="34" charset="0"/>
                        </a:rPr>
                        <a:t>Do ex G &amp; H</a:t>
                      </a:r>
                      <a:endParaRPr lang="en-GB" sz="1800" dirty="0">
                        <a:latin typeface="Arial" panose="020B0604020202020204" pitchFamily="34" charset="0"/>
                        <a:cs typeface="Arial" panose="020B0604020202020204" pitchFamily="34" charset="0"/>
                      </a:endParaRPr>
                    </a:p>
                  </a:txBody>
                  <a:tcPr marL="91444" marR="91444" marT="45714" marB="45714"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smtClean="0">
                          <a:latin typeface="Arial" panose="020B0604020202020204" pitchFamily="34" charset="0"/>
                          <a:cs typeface="Arial" panose="020B0604020202020204" pitchFamily="34" charset="0"/>
                        </a:rPr>
                        <a:t>Do I &amp; J</a:t>
                      </a:r>
                    </a:p>
                    <a:p>
                      <a:endParaRPr lang="en-GB" sz="1800" dirty="0">
                        <a:latin typeface="Arial" panose="020B0604020202020204" pitchFamily="34" charset="0"/>
                        <a:cs typeface="Arial" panose="020B0604020202020204" pitchFamily="34" charset="0"/>
                      </a:endParaRPr>
                    </a:p>
                  </a:txBody>
                  <a:tcPr marL="91444" marR="91444" marT="45714" marB="45714" anchor="ctr"/>
                </a:tc>
              </a:tr>
              <a:tr h="624385">
                <a:tc>
                  <a:txBody>
                    <a:bodyPr/>
                    <a:lstStyle/>
                    <a:p>
                      <a:r>
                        <a:rPr lang="en-GB" sz="1800" dirty="0" smtClean="0">
                          <a:latin typeface="Arial" panose="020B0604020202020204" pitchFamily="34" charset="0"/>
                          <a:cs typeface="Arial" panose="020B0604020202020204" pitchFamily="34" charset="0"/>
                        </a:rPr>
                        <a:t>8 Vocabulary</a:t>
                      </a:r>
                      <a:r>
                        <a:rPr lang="en-GB" sz="1800" baseline="0" dirty="0" smtClean="0">
                          <a:latin typeface="Arial" panose="020B0604020202020204" pitchFamily="34" charset="0"/>
                          <a:cs typeface="Arial" panose="020B0604020202020204" pitchFamily="34" charset="0"/>
                        </a:rPr>
                        <a:t> not known</a:t>
                      </a:r>
                      <a:endParaRPr lang="en-GB" sz="1800" dirty="0">
                        <a:latin typeface="Arial" panose="020B0604020202020204" pitchFamily="34" charset="0"/>
                        <a:cs typeface="Arial" panose="020B0604020202020204" pitchFamily="34" charset="0"/>
                      </a:endParaRPr>
                    </a:p>
                  </a:txBody>
                  <a:tcPr marL="91444" marR="91444" marT="45714" marB="45714" anchor="ctr"/>
                </a:tc>
                <a:tc>
                  <a:txBody>
                    <a:bodyPr/>
                    <a:lstStyle/>
                    <a:p>
                      <a:r>
                        <a:rPr lang="en-GB" sz="1800" dirty="0" smtClean="0">
                          <a:latin typeface="Arial" panose="020B0604020202020204" pitchFamily="34" charset="0"/>
                          <a:cs typeface="Arial" panose="020B0604020202020204" pitchFamily="34" charset="0"/>
                        </a:rPr>
                        <a:t>Do ex H</a:t>
                      </a:r>
                      <a:endParaRPr lang="en-GB" sz="1800" dirty="0">
                        <a:latin typeface="Arial" panose="020B0604020202020204" pitchFamily="34" charset="0"/>
                        <a:cs typeface="Arial" panose="020B0604020202020204" pitchFamily="34" charset="0"/>
                      </a:endParaRPr>
                    </a:p>
                  </a:txBody>
                  <a:tcPr marL="91444" marR="91444" marT="45714" marB="45714"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smtClean="0">
                          <a:latin typeface="Arial" panose="020B0604020202020204" pitchFamily="34" charset="0"/>
                          <a:cs typeface="Arial" panose="020B0604020202020204" pitchFamily="34" charset="0"/>
                        </a:rPr>
                        <a:t>Do I &amp; J</a:t>
                      </a:r>
                    </a:p>
                    <a:p>
                      <a:endParaRPr lang="en-GB" sz="1800" dirty="0">
                        <a:latin typeface="Arial" panose="020B0604020202020204" pitchFamily="34" charset="0"/>
                        <a:cs typeface="Arial" panose="020B0604020202020204" pitchFamily="34" charset="0"/>
                      </a:endParaRPr>
                    </a:p>
                  </a:txBody>
                  <a:tcPr marL="91444" marR="91444" marT="45714" marB="45714" anchor="ctr"/>
                </a:tc>
              </a:tr>
            </a:tbl>
          </a:graphicData>
        </a:graphic>
      </p:graphicFrame>
    </p:spTree>
    <p:extLst>
      <p:ext uri="{BB962C8B-B14F-4D97-AF65-F5344CB8AC3E}">
        <p14:creationId xmlns:p14="http://schemas.microsoft.com/office/powerpoint/2010/main" val="381656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1"/>
          <p:cNvSpPr txBox="1">
            <a:spLocks noChangeArrowheads="1"/>
          </p:cNvSpPr>
          <p:nvPr/>
        </p:nvSpPr>
        <p:spPr bwMode="auto">
          <a:xfrm>
            <a:off x="0" y="115888"/>
            <a:ext cx="4752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400" fontAlgn="base">
              <a:spcBef>
                <a:spcPct val="0"/>
              </a:spcBef>
              <a:spcAft>
                <a:spcPct val="0"/>
              </a:spcAft>
            </a:pPr>
            <a:r>
              <a:rPr lang="en-GB" sz="1400" b="1" smtClean="0">
                <a:solidFill>
                  <a:prstClr val="black"/>
                </a:solidFill>
                <a:latin typeface="Arial" panose="020B0604020202020204" pitchFamily="34" charset="0"/>
              </a:rPr>
              <a:t>Y8 Zielübungen</a:t>
            </a:r>
          </a:p>
        </p:txBody>
      </p:sp>
      <p:pic>
        <p:nvPicPr>
          <p:cNvPr id="409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41275"/>
            <a:ext cx="36512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Box 3"/>
          <p:cNvSpPr txBox="1">
            <a:spLocks noChangeArrowheads="1"/>
          </p:cNvSpPr>
          <p:nvPr/>
        </p:nvSpPr>
        <p:spPr bwMode="auto">
          <a:xfrm>
            <a:off x="30163" y="511175"/>
            <a:ext cx="2952750" cy="23082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400" fontAlgn="base">
              <a:spcBef>
                <a:spcPct val="0"/>
              </a:spcBef>
              <a:spcAft>
                <a:spcPct val="0"/>
              </a:spcAft>
            </a:pPr>
            <a:r>
              <a:rPr lang="en-GB" sz="1200" b="1" smtClean="0">
                <a:solidFill>
                  <a:prstClr val="black"/>
                </a:solidFill>
                <a:latin typeface="Arial" panose="020B0604020202020204" pitchFamily="34" charset="0"/>
              </a:rPr>
              <a:t>A </a:t>
            </a:r>
            <a:r>
              <a:rPr lang="en-GB" sz="1200" smtClean="0">
                <a:solidFill>
                  <a:prstClr val="black"/>
                </a:solidFill>
                <a:latin typeface="Arial" panose="020B0604020202020204" pitchFamily="34" charset="0"/>
              </a:rPr>
              <a:t>Was ist die richtige Ordnung? Schreib die Sätze auf. Beginn mit den </a:t>
            </a:r>
            <a:r>
              <a:rPr lang="en-GB" sz="1200" u="sng" smtClean="0">
                <a:solidFill>
                  <a:prstClr val="black"/>
                </a:solidFill>
                <a:latin typeface="Arial" panose="020B0604020202020204" pitchFamily="34" charset="0"/>
              </a:rPr>
              <a:t>unterstrichenen Wörtern</a:t>
            </a:r>
            <a:r>
              <a:rPr lang="en-GB" sz="1200" smtClean="0">
                <a:solidFill>
                  <a:prstClr val="black"/>
                </a:solidFill>
                <a:latin typeface="Arial" panose="020B0604020202020204" pitchFamily="34" charset="0"/>
              </a:rPr>
              <a:t>.</a:t>
            </a:r>
            <a:br>
              <a:rPr lang="en-GB" sz="1200" smtClean="0">
                <a:solidFill>
                  <a:prstClr val="black"/>
                </a:solidFill>
                <a:latin typeface="Arial" panose="020B0604020202020204" pitchFamily="34" charset="0"/>
              </a:rPr>
            </a:br>
            <a:r>
              <a:rPr lang="en-GB" sz="1200" smtClean="0">
                <a:solidFill>
                  <a:prstClr val="black"/>
                </a:solidFill>
                <a:latin typeface="Arial" panose="020B0604020202020204" pitchFamily="34" charset="0"/>
              </a:rPr>
              <a:t>1  ich / ein / esse / Butterbrot / </a:t>
            </a:r>
            <a:r>
              <a:rPr lang="en-GB" sz="1200" u="sng" smtClean="0">
                <a:solidFill>
                  <a:prstClr val="black"/>
                </a:solidFill>
                <a:latin typeface="Arial" panose="020B0604020202020204" pitchFamily="34" charset="0"/>
              </a:rPr>
              <a:t>in der Pause</a:t>
            </a:r>
            <a:r>
              <a:rPr lang="en-GB" sz="1200" smtClean="0">
                <a:solidFill>
                  <a:prstClr val="black"/>
                </a:solidFill>
                <a:latin typeface="Arial" panose="020B0604020202020204" pitchFamily="34" charset="0"/>
              </a:rPr>
              <a:t>.</a:t>
            </a:r>
            <a:br>
              <a:rPr lang="en-GB" sz="1200" smtClean="0">
                <a:solidFill>
                  <a:prstClr val="black"/>
                </a:solidFill>
                <a:latin typeface="Arial" panose="020B0604020202020204" pitchFamily="34" charset="0"/>
              </a:rPr>
            </a:br>
            <a:r>
              <a:rPr lang="en-GB" sz="1200" smtClean="0">
                <a:solidFill>
                  <a:prstClr val="black"/>
                </a:solidFill>
                <a:latin typeface="Arial" panose="020B0604020202020204" pitchFamily="34" charset="0"/>
              </a:rPr>
              <a:t>2  </a:t>
            </a:r>
            <a:r>
              <a:rPr lang="en-GB" sz="1200" u="sng" smtClean="0">
                <a:solidFill>
                  <a:prstClr val="black"/>
                </a:solidFill>
                <a:latin typeface="Arial" panose="020B0604020202020204" pitchFamily="34" charset="0"/>
              </a:rPr>
              <a:t>Ich</a:t>
            </a:r>
            <a:r>
              <a:rPr lang="en-GB" sz="1200" smtClean="0">
                <a:solidFill>
                  <a:prstClr val="black"/>
                </a:solidFill>
                <a:latin typeface="Arial" panose="020B0604020202020204" pitchFamily="34" charset="0"/>
              </a:rPr>
              <a:t>  / um / Cola / trinke / Uhr / zehn</a:t>
            </a:r>
            <a:br>
              <a:rPr lang="en-GB" sz="1200" smtClean="0">
                <a:solidFill>
                  <a:prstClr val="black"/>
                </a:solidFill>
                <a:latin typeface="Arial" panose="020B0604020202020204" pitchFamily="34" charset="0"/>
              </a:rPr>
            </a:br>
            <a:r>
              <a:rPr lang="en-GB" sz="1200" smtClean="0">
                <a:solidFill>
                  <a:prstClr val="black"/>
                </a:solidFill>
                <a:latin typeface="Arial" panose="020B0604020202020204" pitchFamily="34" charset="0"/>
              </a:rPr>
              <a:t>3  wir / </a:t>
            </a:r>
            <a:r>
              <a:rPr lang="en-GB" sz="1200" u="sng" smtClean="0">
                <a:solidFill>
                  <a:prstClr val="black"/>
                </a:solidFill>
                <a:latin typeface="Arial" panose="020B0604020202020204" pitchFamily="34" charset="0"/>
              </a:rPr>
              <a:t>Montags</a:t>
            </a:r>
            <a:r>
              <a:rPr lang="en-GB" sz="1200" smtClean="0">
                <a:solidFill>
                  <a:prstClr val="black"/>
                </a:solidFill>
                <a:latin typeface="Arial" panose="020B0604020202020204" pitchFamily="34" charset="0"/>
              </a:rPr>
              <a:t> / Stück / ein / essen / Kuchen</a:t>
            </a:r>
            <a:br>
              <a:rPr lang="en-GB" sz="1200" smtClean="0">
                <a:solidFill>
                  <a:prstClr val="black"/>
                </a:solidFill>
                <a:latin typeface="Arial" panose="020B0604020202020204" pitchFamily="34" charset="0"/>
              </a:rPr>
            </a:br>
            <a:r>
              <a:rPr lang="en-GB" sz="1200" smtClean="0">
                <a:solidFill>
                  <a:prstClr val="black"/>
                </a:solidFill>
                <a:latin typeface="Arial" panose="020B0604020202020204" pitchFamily="34" charset="0"/>
              </a:rPr>
              <a:t>4  lerne / viele / </a:t>
            </a:r>
            <a:r>
              <a:rPr lang="en-GB" sz="1200" u="sng" smtClean="0">
                <a:solidFill>
                  <a:prstClr val="black"/>
                </a:solidFill>
                <a:latin typeface="Arial" panose="020B0604020202020204" pitchFamily="34" charset="0"/>
              </a:rPr>
              <a:t>in der Schule </a:t>
            </a:r>
            <a:r>
              <a:rPr lang="en-GB" sz="1200" smtClean="0">
                <a:solidFill>
                  <a:prstClr val="black"/>
                </a:solidFill>
                <a:latin typeface="Arial" panose="020B0604020202020204" pitchFamily="34" charset="0"/>
              </a:rPr>
              <a:t>/ ich / Fächer</a:t>
            </a:r>
            <a:br>
              <a:rPr lang="en-GB" sz="1200" smtClean="0">
                <a:solidFill>
                  <a:prstClr val="black"/>
                </a:solidFill>
                <a:latin typeface="Arial" panose="020B0604020202020204" pitchFamily="34" charset="0"/>
              </a:rPr>
            </a:br>
            <a:r>
              <a:rPr lang="en-GB" sz="1200" smtClean="0">
                <a:solidFill>
                  <a:prstClr val="black"/>
                </a:solidFill>
                <a:latin typeface="Arial" panose="020B0604020202020204" pitchFamily="34" charset="0"/>
              </a:rPr>
              <a:t>5 isst / Chips / </a:t>
            </a:r>
            <a:r>
              <a:rPr lang="en-GB" sz="1200" u="sng" smtClean="0">
                <a:solidFill>
                  <a:prstClr val="black"/>
                </a:solidFill>
                <a:latin typeface="Arial" panose="020B0604020202020204" pitchFamily="34" charset="0"/>
              </a:rPr>
              <a:t>er</a:t>
            </a:r>
            <a:r>
              <a:rPr lang="en-GB" sz="1200" smtClean="0">
                <a:solidFill>
                  <a:prstClr val="black"/>
                </a:solidFill>
                <a:latin typeface="Arial" panose="020B0604020202020204" pitchFamily="34" charset="0"/>
              </a:rPr>
              <a:t> / Orangensaft / wir / aber / trinken / </a:t>
            </a:r>
          </a:p>
        </p:txBody>
      </p:sp>
      <p:sp>
        <p:nvSpPr>
          <p:cNvPr id="4101" name="TextBox 4"/>
          <p:cNvSpPr txBox="1">
            <a:spLocks noChangeArrowheads="1"/>
          </p:cNvSpPr>
          <p:nvPr/>
        </p:nvSpPr>
        <p:spPr bwMode="auto">
          <a:xfrm>
            <a:off x="3109913" y="115888"/>
            <a:ext cx="2951162"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400" fontAlgn="base">
              <a:spcBef>
                <a:spcPct val="0"/>
              </a:spcBef>
              <a:spcAft>
                <a:spcPct val="0"/>
              </a:spcAft>
            </a:pPr>
            <a:r>
              <a:rPr lang="en-GB" sz="1200" b="1" smtClean="0">
                <a:solidFill>
                  <a:prstClr val="black"/>
                </a:solidFill>
                <a:latin typeface="Arial" panose="020B0604020202020204" pitchFamily="34" charset="0"/>
              </a:rPr>
              <a:t>B </a:t>
            </a:r>
            <a:r>
              <a:rPr lang="en-GB" sz="1200" smtClean="0">
                <a:solidFill>
                  <a:prstClr val="black"/>
                </a:solidFill>
                <a:latin typeface="Arial" panose="020B0604020202020204" pitchFamily="34" charset="0"/>
              </a:rPr>
              <a:t>Korrigiere den Text. Welche Wörter schreibt man groß?</a:t>
            </a:r>
            <a:br>
              <a:rPr lang="en-GB" sz="1200" smtClean="0">
                <a:solidFill>
                  <a:prstClr val="black"/>
                </a:solidFill>
                <a:latin typeface="Arial" panose="020B0604020202020204" pitchFamily="34" charset="0"/>
              </a:rPr>
            </a:br>
            <a:r>
              <a:rPr lang="en-GB" sz="1200" smtClean="0">
                <a:solidFill>
                  <a:prstClr val="black"/>
                </a:solidFill>
                <a:latin typeface="Arial" panose="020B0604020202020204" pitchFamily="34" charset="0"/>
              </a:rPr>
              <a:t/>
            </a:r>
            <a:br>
              <a:rPr lang="en-GB" sz="1200" smtClean="0">
                <a:solidFill>
                  <a:prstClr val="black"/>
                </a:solidFill>
                <a:latin typeface="Arial" panose="020B0604020202020204" pitchFamily="34" charset="0"/>
              </a:rPr>
            </a:br>
            <a:r>
              <a:rPr lang="en-GB" sz="1200" smtClean="0">
                <a:solidFill>
                  <a:prstClr val="black"/>
                </a:solidFill>
                <a:latin typeface="Arial" panose="020B0604020202020204" pitchFamily="34" charset="0"/>
              </a:rPr>
              <a:t>hallo john!  Ich schreibe über meine schule.  sie heißt comberton village college und hier lerne ich viele fächer. mein  lieblingsfach ist deutsch –natürlich. um zehn uhr zwanzig ist die erste pause. in der pause esse ich eine banane und ich trinke orangensaft.  in der schule trage ich ein graues polohemd, eine schwarze hose und schwarze schuhe. ich finde die uniform langweilig. ich mache gern sport hier.  ich spiele fußball im winter und tennis im sommer. tschüs!</a:t>
            </a:r>
          </a:p>
        </p:txBody>
      </p:sp>
      <p:sp>
        <p:nvSpPr>
          <p:cNvPr id="4102" name="TextBox 5"/>
          <p:cNvSpPr txBox="1">
            <a:spLocks noChangeArrowheads="1"/>
          </p:cNvSpPr>
          <p:nvPr/>
        </p:nvSpPr>
        <p:spPr bwMode="auto">
          <a:xfrm>
            <a:off x="6084888" y="84138"/>
            <a:ext cx="29511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400" fontAlgn="base">
              <a:spcBef>
                <a:spcPct val="0"/>
              </a:spcBef>
              <a:spcAft>
                <a:spcPct val="0"/>
              </a:spcAft>
            </a:pPr>
            <a:r>
              <a:rPr lang="en-GB" sz="1200" b="1" smtClean="0">
                <a:solidFill>
                  <a:prstClr val="black"/>
                </a:solidFill>
                <a:latin typeface="Arial" panose="020B0604020202020204" pitchFamily="34" charset="0"/>
              </a:rPr>
              <a:t>C </a:t>
            </a:r>
            <a:r>
              <a:rPr lang="en-GB" sz="1200" smtClean="0">
                <a:solidFill>
                  <a:prstClr val="black"/>
                </a:solidFill>
                <a:latin typeface="Arial" panose="020B0604020202020204" pitchFamily="34" charset="0"/>
              </a:rPr>
              <a:t>Wie heißt das auf Deutsch? Schreib jedes Wort dreimal. Ist es M, F oder N?</a:t>
            </a:r>
          </a:p>
        </p:txBody>
      </p:sp>
      <p:sp>
        <p:nvSpPr>
          <p:cNvPr id="7" name="Rounded Rectangle 6"/>
          <p:cNvSpPr/>
          <p:nvPr/>
        </p:nvSpPr>
        <p:spPr>
          <a:xfrm>
            <a:off x="3089275" y="574675"/>
            <a:ext cx="2922588" cy="24479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GB">
              <a:solidFill>
                <a:prstClr val="white"/>
              </a:solidFill>
            </a:endParaRPr>
          </a:p>
        </p:txBody>
      </p:sp>
      <p:graphicFrame>
        <p:nvGraphicFramePr>
          <p:cNvPr id="8" name="Table 7"/>
          <p:cNvGraphicFramePr>
            <a:graphicFrameLocks noGrp="1"/>
          </p:cNvGraphicFramePr>
          <p:nvPr/>
        </p:nvGraphicFramePr>
        <p:xfrm>
          <a:off x="6096000" y="568325"/>
          <a:ext cx="2940050" cy="1931990"/>
        </p:xfrm>
        <a:graphic>
          <a:graphicData uri="http://schemas.openxmlformats.org/drawingml/2006/table">
            <a:tbl>
              <a:tblPr firstRow="1" bandRow="1">
                <a:tableStyleId>{5940675A-B579-460E-94D1-54222C63F5DA}</a:tableStyleId>
              </a:tblPr>
              <a:tblGrid>
                <a:gridCol w="996129"/>
                <a:gridCol w="1943921"/>
              </a:tblGrid>
              <a:tr h="457432">
                <a:tc>
                  <a:txBody>
                    <a:bodyPr/>
                    <a:lstStyle/>
                    <a:p>
                      <a:r>
                        <a:rPr lang="en-GB" sz="1200" dirty="0" smtClean="0">
                          <a:latin typeface="Arial" panose="020B0604020202020204" pitchFamily="34" charset="0"/>
                          <a:cs typeface="Arial" panose="020B0604020202020204" pitchFamily="34" charset="0"/>
                        </a:rPr>
                        <a:t>1 chocolate</a:t>
                      </a:r>
                      <a:endParaRPr lang="en-GB" sz="1200" dirty="0">
                        <a:latin typeface="Arial" panose="020B0604020202020204" pitchFamily="34" charset="0"/>
                        <a:cs typeface="Arial" panose="020B0604020202020204" pitchFamily="34" charset="0"/>
                      </a:endParaRPr>
                    </a:p>
                  </a:txBody>
                  <a:tcPr marL="91426" marR="91426" marT="45743" marB="45743" anchor="ctr"/>
                </a:tc>
                <a:tc>
                  <a:txBody>
                    <a:bodyPr/>
                    <a:lstStyle/>
                    <a:p>
                      <a:r>
                        <a:rPr lang="en-GB" sz="1200" dirty="0" err="1" smtClean="0">
                          <a:latin typeface="Arial" panose="020B0604020202020204" pitchFamily="34" charset="0"/>
                          <a:cs typeface="Arial" panose="020B0604020202020204" pitchFamily="34" charset="0"/>
                        </a:rPr>
                        <a:t>Schokolade</a:t>
                      </a:r>
                      <a:r>
                        <a:rPr lang="en-GB" sz="1200" dirty="0" smtClean="0">
                          <a:latin typeface="Arial" panose="020B0604020202020204" pitchFamily="34" charset="0"/>
                          <a:cs typeface="Arial" panose="020B0604020202020204" pitchFamily="34" charset="0"/>
                        </a:rPr>
                        <a:t>, </a:t>
                      </a:r>
                      <a:r>
                        <a:rPr lang="en-GB" sz="1200" dirty="0" err="1" smtClean="0">
                          <a:latin typeface="Arial" panose="020B0604020202020204" pitchFamily="34" charset="0"/>
                          <a:cs typeface="Arial" panose="020B0604020202020204" pitchFamily="34" charset="0"/>
                        </a:rPr>
                        <a:t>Schokolade</a:t>
                      </a:r>
                      <a:r>
                        <a:rPr lang="en-GB" sz="1200" dirty="0" smtClean="0">
                          <a:latin typeface="Arial" panose="020B0604020202020204" pitchFamily="34" charset="0"/>
                          <a:cs typeface="Arial" panose="020B0604020202020204" pitchFamily="34" charset="0"/>
                        </a:rPr>
                        <a:t>,</a:t>
                      </a:r>
                      <a:r>
                        <a:rPr lang="en-GB" sz="1200" baseline="0" dirty="0" smtClean="0">
                          <a:latin typeface="Arial" panose="020B0604020202020204" pitchFamily="34" charset="0"/>
                          <a:cs typeface="Arial" panose="020B0604020202020204" pitchFamily="34" charset="0"/>
                        </a:rPr>
                        <a:t> </a:t>
                      </a:r>
                      <a:r>
                        <a:rPr lang="en-GB" sz="1200" baseline="0" dirty="0" err="1" smtClean="0">
                          <a:latin typeface="Arial" panose="020B0604020202020204" pitchFamily="34" charset="0"/>
                          <a:cs typeface="Arial" panose="020B0604020202020204" pitchFamily="34" charset="0"/>
                        </a:rPr>
                        <a:t>Schokolade</a:t>
                      </a:r>
                      <a:r>
                        <a:rPr lang="en-GB" sz="1200" baseline="0" dirty="0" smtClean="0">
                          <a:latin typeface="Arial" panose="020B0604020202020204" pitchFamily="34" charset="0"/>
                          <a:cs typeface="Arial" panose="020B0604020202020204" pitchFamily="34" charset="0"/>
                        </a:rPr>
                        <a:t> (F)</a:t>
                      </a:r>
                      <a:endParaRPr lang="en-GB" sz="1200" dirty="0">
                        <a:latin typeface="Arial" panose="020B0604020202020204" pitchFamily="34" charset="0"/>
                        <a:cs typeface="Arial" panose="020B0604020202020204" pitchFamily="34" charset="0"/>
                      </a:endParaRPr>
                    </a:p>
                  </a:txBody>
                  <a:tcPr marL="91426" marR="91426" marT="45743" marB="45743"/>
                </a:tc>
              </a:tr>
              <a:tr h="279847">
                <a:tc>
                  <a:txBody>
                    <a:bodyPr/>
                    <a:lstStyle/>
                    <a:p>
                      <a:r>
                        <a:rPr lang="en-GB" sz="1200" dirty="0" smtClean="0">
                          <a:latin typeface="Arial" panose="020B0604020202020204" pitchFamily="34" charset="0"/>
                          <a:cs typeface="Arial" panose="020B0604020202020204" pitchFamily="34" charset="0"/>
                        </a:rPr>
                        <a:t>2 sandwich</a:t>
                      </a:r>
                      <a:endParaRPr lang="en-GB" sz="1200" dirty="0">
                        <a:latin typeface="Arial" panose="020B0604020202020204" pitchFamily="34" charset="0"/>
                        <a:cs typeface="Arial" panose="020B0604020202020204" pitchFamily="34" charset="0"/>
                      </a:endParaRPr>
                    </a:p>
                  </a:txBody>
                  <a:tcPr marL="91426" marR="91426" marT="45743" marB="45743" anchor="ctr"/>
                </a:tc>
                <a:tc>
                  <a:txBody>
                    <a:bodyPr/>
                    <a:lstStyle/>
                    <a:p>
                      <a:endParaRPr lang="en-GB" sz="1200">
                        <a:latin typeface="Arial" panose="020B0604020202020204" pitchFamily="34" charset="0"/>
                        <a:cs typeface="Arial" panose="020B0604020202020204" pitchFamily="34" charset="0"/>
                      </a:endParaRPr>
                    </a:p>
                  </a:txBody>
                  <a:tcPr marL="91426" marR="91426" marT="45743" marB="45743"/>
                </a:tc>
              </a:tr>
              <a:tr h="279847">
                <a:tc>
                  <a:txBody>
                    <a:bodyPr/>
                    <a:lstStyle/>
                    <a:p>
                      <a:r>
                        <a:rPr lang="en-GB" sz="1200" dirty="0" smtClean="0">
                          <a:latin typeface="Arial" panose="020B0604020202020204" pitchFamily="34" charset="0"/>
                          <a:cs typeface="Arial" panose="020B0604020202020204" pitchFamily="34" charset="0"/>
                        </a:rPr>
                        <a:t>3 biscuits</a:t>
                      </a:r>
                      <a:endParaRPr lang="en-GB" sz="1200" dirty="0">
                        <a:latin typeface="Arial" panose="020B0604020202020204" pitchFamily="34" charset="0"/>
                        <a:cs typeface="Arial" panose="020B0604020202020204" pitchFamily="34" charset="0"/>
                      </a:endParaRPr>
                    </a:p>
                  </a:txBody>
                  <a:tcPr marL="91426" marR="91426" marT="45743" marB="45743" anchor="ctr"/>
                </a:tc>
                <a:tc>
                  <a:txBody>
                    <a:bodyPr/>
                    <a:lstStyle/>
                    <a:p>
                      <a:endParaRPr lang="en-GB" sz="1200" dirty="0">
                        <a:latin typeface="Arial" panose="020B0604020202020204" pitchFamily="34" charset="0"/>
                        <a:cs typeface="Arial" panose="020B0604020202020204" pitchFamily="34" charset="0"/>
                      </a:endParaRPr>
                    </a:p>
                  </a:txBody>
                  <a:tcPr marL="91426" marR="91426" marT="45743" marB="45743"/>
                </a:tc>
              </a:tr>
              <a:tr h="457432">
                <a:tc>
                  <a:txBody>
                    <a:bodyPr/>
                    <a:lstStyle/>
                    <a:p>
                      <a:r>
                        <a:rPr lang="en-GB" sz="1200" dirty="0" smtClean="0">
                          <a:latin typeface="Arial" panose="020B0604020202020204" pitchFamily="34" charset="0"/>
                          <a:cs typeface="Arial" panose="020B0604020202020204" pitchFamily="34" charset="0"/>
                        </a:rPr>
                        <a:t>4 a piece of cake</a:t>
                      </a:r>
                      <a:endParaRPr lang="en-GB" sz="1200" dirty="0">
                        <a:latin typeface="Arial" panose="020B0604020202020204" pitchFamily="34" charset="0"/>
                        <a:cs typeface="Arial" panose="020B0604020202020204" pitchFamily="34" charset="0"/>
                      </a:endParaRPr>
                    </a:p>
                  </a:txBody>
                  <a:tcPr marL="91426" marR="91426" marT="45743" marB="45743" anchor="ctr"/>
                </a:tc>
                <a:tc>
                  <a:txBody>
                    <a:bodyPr/>
                    <a:lstStyle/>
                    <a:p>
                      <a:endParaRPr lang="en-GB" sz="1200" dirty="0">
                        <a:latin typeface="Arial" panose="020B0604020202020204" pitchFamily="34" charset="0"/>
                        <a:cs typeface="Arial" panose="020B0604020202020204" pitchFamily="34" charset="0"/>
                      </a:endParaRPr>
                    </a:p>
                  </a:txBody>
                  <a:tcPr marL="91426" marR="91426" marT="45743" marB="45743"/>
                </a:tc>
              </a:tr>
              <a:tr h="457432">
                <a:tc>
                  <a:txBody>
                    <a:bodyPr/>
                    <a:lstStyle/>
                    <a:p>
                      <a:r>
                        <a:rPr lang="en-GB" sz="1200" dirty="0" smtClean="0">
                          <a:latin typeface="Arial" panose="020B0604020202020204" pitchFamily="34" charset="0"/>
                          <a:cs typeface="Arial" panose="020B0604020202020204" pitchFamily="34" charset="0"/>
                        </a:rPr>
                        <a:t>5 orange</a:t>
                      </a:r>
                      <a:r>
                        <a:rPr lang="en-GB" sz="1200" baseline="0" dirty="0" smtClean="0">
                          <a:latin typeface="Arial" panose="020B0604020202020204" pitchFamily="34" charset="0"/>
                          <a:cs typeface="Arial" panose="020B0604020202020204" pitchFamily="34" charset="0"/>
                        </a:rPr>
                        <a:t> juice</a:t>
                      </a:r>
                      <a:endParaRPr lang="en-GB" sz="1200" dirty="0">
                        <a:latin typeface="Arial" panose="020B0604020202020204" pitchFamily="34" charset="0"/>
                        <a:cs typeface="Arial" panose="020B0604020202020204" pitchFamily="34" charset="0"/>
                      </a:endParaRPr>
                    </a:p>
                  </a:txBody>
                  <a:tcPr marL="91426" marR="91426" marT="45743" marB="45743" anchor="ctr"/>
                </a:tc>
                <a:tc>
                  <a:txBody>
                    <a:bodyPr/>
                    <a:lstStyle/>
                    <a:p>
                      <a:endParaRPr lang="en-GB" sz="1200" dirty="0">
                        <a:latin typeface="Arial" panose="020B0604020202020204" pitchFamily="34" charset="0"/>
                        <a:cs typeface="Arial" panose="020B0604020202020204" pitchFamily="34" charset="0"/>
                      </a:endParaRPr>
                    </a:p>
                  </a:txBody>
                  <a:tcPr marL="91426" marR="91426" marT="45743" marB="45743"/>
                </a:tc>
              </a:tr>
            </a:tbl>
          </a:graphicData>
        </a:graphic>
      </p:graphicFrame>
      <p:sp>
        <p:nvSpPr>
          <p:cNvPr id="4124" name="TextBox 8"/>
          <p:cNvSpPr txBox="1">
            <a:spLocks noChangeArrowheads="1"/>
          </p:cNvSpPr>
          <p:nvPr/>
        </p:nvSpPr>
        <p:spPr bwMode="auto">
          <a:xfrm>
            <a:off x="3175" y="2935288"/>
            <a:ext cx="3086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400" fontAlgn="base">
              <a:spcBef>
                <a:spcPct val="0"/>
              </a:spcBef>
              <a:spcAft>
                <a:spcPct val="0"/>
              </a:spcAft>
            </a:pPr>
            <a:r>
              <a:rPr lang="en-GB" sz="1200" b="1" smtClean="0">
                <a:solidFill>
                  <a:prstClr val="black"/>
                </a:solidFill>
                <a:latin typeface="Arial" panose="020B0604020202020204" pitchFamily="34" charset="0"/>
              </a:rPr>
              <a:t>D </a:t>
            </a:r>
            <a:r>
              <a:rPr lang="en-GB" sz="1200" smtClean="0">
                <a:solidFill>
                  <a:prstClr val="black"/>
                </a:solidFill>
                <a:latin typeface="Arial" panose="020B0604020202020204" pitchFamily="34" charset="0"/>
              </a:rPr>
              <a:t>Wie heißt das auf Englisch. Dann schreib die deutschen Pronomen </a:t>
            </a:r>
            <a:r>
              <a:rPr lang="en-GB" sz="1200" b="1" smtClean="0">
                <a:solidFill>
                  <a:prstClr val="black"/>
                </a:solidFill>
                <a:latin typeface="Arial" panose="020B0604020202020204" pitchFamily="34" charset="0"/>
              </a:rPr>
              <a:t>dreimal</a:t>
            </a:r>
            <a:r>
              <a:rPr lang="en-GB" sz="1200" smtClean="0">
                <a:solidFill>
                  <a:prstClr val="black"/>
                </a:solidFill>
                <a:latin typeface="Arial" panose="020B0604020202020204" pitchFamily="34" charset="0"/>
              </a:rPr>
              <a:t>.</a:t>
            </a:r>
          </a:p>
        </p:txBody>
      </p:sp>
      <p:graphicFrame>
        <p:nvGraphicFramePr>
          <p:cNvPr id="10" name="Table 9"/>
          <p:cNvGraphicFramePr>
            <a:graphicFrameLocks noGrp="1"/>
          </p:cNvGraphicFramePr>
          <p:nvPr/>
        </p:nvGraphicFramePr>
        <p:xfrm>
          <a:off x="84138" y="3395663"/>
          <a:ext cx="455612" cy="2195512"/>
        </p:xfrm>
        <a:graphic>
          <a:graphicData uri="http://schemas.openxmlformats.org/drawingml/2006/table">
            <a:tbl>
              <a:tblPr firstRow="1" bandRow="1">
                <a:tableStyleId>{5940675A-B579-460E-94D1-54222C63F5DA}</a:tableStyleId>
              </a:tblPr>
              <a:tblGrid>
                <a:gridCol w="455612"/>
              </a:tblGrid>
              <a:tr h="274439">
                <a:tc>
                  <a:txBody>
                    <a:bodyPr/>
                    <a:lstStyle/>
                    <a:p>
                      <a:r>
                        <a:rPr lang="en-GB" sz="1200" dirty="0" err="1" smtClean="0">
                          <a:latin typeface="Arial" panose="020B0604020202020204" pitchFamily="34" charset="0"/>
                          <a:cs typeface="Arial" panose="020B0604020202020204" pitchFamily="34" charset="0"/>
                        </a:rPr>
                        <a:t>ich</a:t>
                      </a:r>
                      <a:endParaRPr lang="en-GB" sz="1200" dirty="0">
                        <a:latin typeface="Arial" panose="020B0604020202020204" pitchFamily="34" charset="0"/>
                        <a:cs typeface="Arial" panose="020B0604020202020204" pitchFamily="34" charset="0"/>
                      </a:endParaRPr>
                    </a:p>
                  </a:txBody>
                  <a:tcPr marL="91420" marR="91420" marT="45740" marB="45740"/>
                </a:tc>
              </a:tr>
              <a:tr h="274439">
                <a:tc>
                  <a:txBody>
                    <a:bodyPr/>
                    <a:lstStyle/>
                    <a:p>
                      <a:r>
                        <a:rPr lang="en-GB" sz="1200" dirty="0" smtClean="0">
                          <a:latin typeface="Arial" panose="020B0604020202020204" pitchFamily="34" charset="0"/>
                          <a:cs typeface="Arial" panose="020B0604020202020204" pitchFamily="34" charset="0"/>
                        </a:rPr>
                        <a:t>du</a:t>
                      </a:r>
                      <a:endParaRPr lang="en-GB" sz="1200" dirty="0">
                        <a:latin typeface="Arial" panose="020B0604020202020204" pitchFamily="34" charset="0"/>
                        <a:cs typeface="Arial" panose="020B0604020202020204" pitchFamily="34" charset="0"/>
                      </a:endParaRPr>
                    </a:p>
                  </a:txBody>
                  <a:tcPr marL="91420" marR="91420" marT="45740" marB="45740"/>
                </a:tc>
              </a:tr>
              <a:tr h="274439">
                <a:tc>
                  <a:txBody>
                    <a:bodyPr/>
                    <a:lstStyle/>
                    <a:p>
                      <a:r>
                        <a:rPr lang="en-GB" sz="1200" dirty="0" err="1" smtClean="0">
                          <a:latin typeface="Arial" panose="020B0604020202020204" pitchFamily="34" charset="0"/>
                          <a:cs typeface="Arial" panose="020B0604020202020204" pitchFamily="34" charset="0"/>
                        </a:rPr>
                        <a:t>er</a:t>
                      </a:r>
                      <a:endParaRPr lang="en-GB" sz="1200" dirty="0">
                        <a:latin typeface="Arial" panose="020B0604020202020204" pitchFamily="34" charset="0"/>
                        <a:cs typeface="Arial" panose="020B0604020202020204" pitchFamily="34" charset="0"/>
                      </a:endParaRPr>
                    </a:p>
                  </a:txBody>
                  <a:tcPr marL="91420" marR="91420" marT="45740" marB="45740"/>
                </a:tc>
              </a:tr>
              <a:tr h="274439">
                <a:tc>
                  <a:txBody>
                    <a:bodyPr/>
                    <a:lstStyle/>
                    <a:p>
                      <a:r>
                        <a:rPr lang="en-GB" sz="1200" dirty="0" err="1" smtClean="0">
                          <a:latin typeface="Arial" panose="020B0604020202020204" pitchFamily="34" charset="0"/>
                          <a:cs typeface="Arial" panose="020B0604020202020204" pitchFamily="34" charset="0"/>
                        </a:rPr>
                        <a:t>sie</a:t>
                      </a:r>
                      <a:endParaRPr lang="en-GB" sz="1200" dirty="0">
                        <a:latin typeface="Arial" panose="020B0604020202020204" pitchFamily="34" charset="0"/>
                        <a:cs typeface="Arial" panose="020B0604020202020204" pitchFamily="34" charset="0"/>
                      </a:endParaRPr>
                    </a:p>
                  </a:txBody>
                  <a:tcPr marL="91420" marR="91420" marT="45740" marB="45740"/>
                </a:tc>
              </a:tr>
              <a:tr h="274439">
                <a:tc>
                  <a:txBody>
                    <a:bodyPr/>
                    <a:lstStyle/>
                    <a:p>
                      <a:r>
                        <a:rPr lang="en-GB" sz="1200" dirty="0" err="1" smtClean="0">
                          <a:latin typeface="Arial" panose="020B0604020202020204" pitchFamily="34" charset="0"/>
                          <a:cs typeface="Arial" panose="020B0604020202020204" pitchFamily="34" charset="0"/>
                        </a:rPr>
                        <a:t>wir</a:t>
                      </a:r>
                      <a:endParaRPr lang="en-GB" sz="1200" dirty="0">
                        <a:latin typeface="Arial" panose="020B0604020202020204" pitchFamily="34" charset="0"/>
                        <a:cs typeface="Arial" panose="020B0604020202020204" pitchFamily="34" charset="0"/>
                      </a:endParaRPr>
                    </a:p>
                  </a:txBody>
                  <a:tcPr marL="91420" marR="91420" marT="45740" marB="45740"/>
                </a:tc>
              </a:tr>
              <a:tr h="274439">
                <a:tc>
                  <a:txBody>
                    <a:bodyPr/>
                    <a:lstStyle/>
                    <a:p>
                      <a:r>
                        <a:rPr lang="en-GB" sz="1200" dirty="0" err="1" smtClean="0">
                          <a:latin typeface="Arial" panose="020B0604020202020204" pitchFamily="34" charset="0"/>
                          <a:cs typeface="Arial" panose="020B0604020202020204" pitchFamily="34" charset="0"/>
                        </a:rPr>
                        <a:t>ihr</a:t>
                      </a:r>
                      <a:endParaRPr lang="en-GB" sz="1200" dirty="0">
                        <a:latin typeface="Arial" panose="020B0604020202020204" pitchFamily="34" charset="0"/>
                        <a:cs typeface="Arial" panose="020B0604020202020204" pitchFamily="34" charset="0"/>
                      </a:endParaRPr>
                    </a:p>
                  </a:txBody>
                  <a:tcPr marL="91420" marR="91420" marT="45740" marB="45740"/>
                </a:tc>
              </a:tr>
              <a:tr h="274439">
                <a:tc>
                  <a:txBody>
                    <a:bodyPr/>
                    <a:lstStyle/>
                    <a:p>
                      <a:r>
                        <a:rPr lang="en-GB" sz="1200" dirty="0" smtClean="0">
                          <a:latin typeface="Arial" panose="020B0604020202020204" pitchFamily="34" charset="0"/>
                          <a:cs typeface="Arial" panose="020B0604020202020204" pitchFamily="34" charset="0"/>
                        </a:rPr>
                        <a:t>Sie</a:t>
                      </a:r>
                      <a:endParaRPr lang="en-GB" sz="1200" dirty="0">
                        <a:latin typeface="Arial" panose="020B0604020202020204" pitchFamily="34" charset="0"/>
                        <a:cs typeface="Arial" panose="020B0604020202020204" pitchFamily="34" charset="0"/>
                      </a:endParaRPr>
                    </a:p>
                  </a:txBody>
                  <a:tcPr marL="91420" marR="91420" marT="45740" marB="45740"/>
                </a:tc>
              </a:tr>
              <a:tr h="274439">
                <a:tc>
                  <a:txBody>
                    <a:bodyPr/>
                    <a:lstStyle/>
                    <a:p>
                      <a:r>
                        <a:rPr lang="en-GB" sz="1200" dirty="0" err="1" smtClean="0">
                          <a:latin typeface="Arial" panose="020B0604020202020204" pitchFamily="34" charset="0"/>
                          <a:cs typeface="Arial" panose="020B0604020202020204" pitchFamily="34" charset="0"/>
                        </a:rPr>
                        <a:t>sie</a:t>
                      </a:r>
                      <a:endParaRPr lang="en-GB" sz="1200" dirty="0">
                        <a:latin typeface="Arial" panose="020B0604020202020204" pitchFamily="34" charset="0"/>
                        <a:cs typeface="Arial" panose="020B0604020202020204" pitchFamily="34" charset="0"/>
                      </a:endParaRPr>
                    </a:p>
                  </a:txBody>
                  <a:tcPr marL="91420" marR="91420" marT="45740" marB="45740"/>
                </a:tc>
              </a:tr>
            </a:tbl>
          </a:graphicData>
        </a:graphic>
      </p:graphicFrame>
      <p:graphicFrame>
        <p:nvGraphicFramePr>
          <p:cNvPr id="11" name="Table 10"/>
          <p:cNvGraphicFramePr>
            <a:graphicFrameLocks noGrp="1"/>
          </p:cNvGraphicFramePr>
          <p:nvPr/>
        </p:nvGraphicFramePr>
        <p:xfrm>
          <a:off x="684213" y="3395663"/>
          <a:ext cx="455612" cy="2195512"/>
        </p:xfrm>
        <a:graphic>
          <a:graphicData uri="http://schemas.openxmlformats.org/drawingml/2006/table">
            <a:tbl>
              <a:tblPr firstRow="1" bandRow="1">
                <a:tableStyleId>{5940675A-B579-460E-94D1-54222C63F5DA}</a:tableStyleId>
              </a:tblPr>
              <a:tblGrid>
                <a:gridCol w="455612"/>
              </a:tblGrid>
              <a:tr h="274439">
                <a:tc>
                  <a:txBody>
                    <a:bodyPr/>
                    <a:lstStyle/>
                    <a:p>
                      <a:pPr algn="ctr"/>
                      <a:r>
                        <a:rPr lang="en-GB" sz="1200" dirty="0" smtClean="0">
                          <a:latin typeface="Arial" panose="020B0604020202020204" pitchFamily="34" charset="0"/>
                          <a:cs typeface="Arial" panose="020B0604020202020204" pitchFamily="34" charset="0"/>
                        </a:rPr>
                        <a:t>I</a:t>
                      </a:r>
                      <a:endParaRPr lang="en-GB" sz="1200" dirty="0">
                        <a:latin typeface="Arial" panose="020B0604020202020204" pitchFamily="34" charset="0"/>
                        <a:cs typeface="Arial" panose="020B0604020202020204" pitchFamily="34" charset="0"/>
                      </a:endParaRPr>
                    </a:p>
                  </a:txBody>
                  <a:tcPr marL="91420" marR="91420" marT="45740" marB="45740"/>
                </a:tc>
              </a:tr>
              <a:tr h="274439">
                <a:tc>
                  <a:txBody>
                    <a:bodyPr/>
                    <a:lstStyle/>
                    <a:p>
                      <a:pPr algn="ctr"/>
                      <a:endParaRPr lang="en-GB" sz="1200" dirty="0">
                        <a:latin typeface="Arial" panose="020B0604020202020204" pitchFamily="34" charset="0"/>
                        <a:cs typeface="Arial" panose="020B0604020202020204" pitchFamily="34" charset="0"/>
                      </a:endParaRPr>
                    </a:p>
                  </a:txBody>
                  <a:tcPr marL="91420" marR="91420" marT="45740" marB="45740"/>
                </a:tc>
              </a:tr>
              <a:tr h="274439">
                <a:tc>
                  <a:txBody>
                    <a:bodyPr/>
                    <a:lstStyle/>
                    <a:p>
                      <a:pPr algn="ctr"/>
                      <a:endParaRPr lang="en-GB" sz="1200" dirty="0">
                        <a:latin typeface="Arial" panose="020B0604020202020204" pitchFamily="34" charset="0"/>
                        <a:cs typeface="Arial" panose="020B0604020202020204" pitchFamily="34" charset="0"/>
                      </a:endParaRPr>
                    </a:p>
                  </a:txBody>
                  <a:tcPr marL="91420" marR="91420" marT="45740" marB="45740"/>
                </a:tc>
              </a:tr>
              <a:tr h="274439">
                <a:tc>
                  <a:txBody>
                    <a:bodyPr/>
                    <a:lstStyle/>
                    <a:p>
                      <a:pPr algn="ctr"/>
                      <a:endParaRPr lang="en-GB" sz="1200" dirty="0">
                        <a:latin typeface="Arial" panose="020B0604020202020204" pitchFamily="34" charset="0"/>
                        <a:cs typeface="Arial" panose="020B0604020202020204" pitchFamily="34" charset="0"/>
                      </a:endParaRPr>
                    </a:p>
                  </a:txBody>
                  <a:tcPr marL="91420" marR="91420" marT="45740" marB="45740"/>
                </a:tc>
              </a:tr>
              <a:tr h="274439">
                <a:tc>
                  <a:txBody>
                    <a:bodyPr/>
                    <a:lstStyle/>
                    <a:p>
                      <a:pPr algn="ctr"/>
                      <a:endParaRPr lang="en-GB" sz="1200" dirty="0">
                        <a:latin typeface="Arial" panose="020B0604020202020204" pitchFamily="34" charset="0"/>
                        <a:cs typeface="Arial" panose="020B0604020202020204" pitchFamily="34" charset="0"/>
                      </a:endParaRPr>
                    </a:p>
                  </a:txBody>
                  <a:tcPr marL="91420" marR="91420" marT="45740" marB="45740"/>
                </a:tc>
              </a:tr>
              <a:tr h="274439">
                <a:tc>
                  <a:txBody>
                    <a:bodyPr/>
                    <a:lstStyle/>
                    <a:p>
                      <a:pPr algn="ctr"/>
                      <a:endParaRPr lang="en-GB" sz="1200" dirty="0">
                        <a:latin typeface="Arial" panose="020B0604020202020204" pitchFamily="34" charset="0"/>
                        <a:cs typeface="Arial" panose="020B0604020202020204" pitchFamily="34" charset="0"/>
                      </a:endParaRPr>
                    </a:p>
                  </a:txBody>
                  <a:tcPr marL="91420" marR="91420" marT="45740" marB="45740"/>
                </a:tc>
              </a:tr>
              <a:tr h="274439">
                <a:tc>
                  <a:txBody>
                    <a:bodyPr/>
                    <a:lstStyle/>
                    <a:p>
                      <a:pPr algn="ctr"/>
                      <a:endParaRPr lang="en-GB" sz="1200" dirty="0">
                        <a:latin typeface="Arial" panose="020B0604020202020204" pitchFamily="34" charset="0"/>
                        <a:cs typeface="Arial" panose="020B0604020202020204" pitchFamily="34" charset="0"/>
                      </a:endParaRPr>
                    </a:p>
                  </a:txBody>
                  <a:tcPr marL="91420" marR="91420" marT="45740" marB="45740"/>
                </a:tc>
              </a:tr>
              <a:tr h="274439">
                <a:tc>
                  <a:txBody>
                    <a:bodyPr/>
                    <a:lstStyle/>
                    <a:p>
                      <a:pPr algn="ctr"/>
                      <a:endParaRPr lang="en-GB" sz="1200" dirty="0">
                        <a:latin typeface="Arial" panose="020B0604020202020204" pitchFamily="34" charset="0"/>
                        <a:cs typeface="Arial" panose="020B0604020202020204" pitchFamily="34" charset="0"/>
                      </a:endParaRPr>
                    </a:p>
                  </a:txBody>
                  <a:tcPr marL="91420" marR="91420" marT="45740" marB="45740"/>
                </a:tc>
              </a:tr>
            </a:tbl>
          </a:graphicData>
        </a:graphic>
      </p:graphicFrame>
      <p:sp>
        <p:nvSpPr>
          <p:cNvPr id="4165" name="TextBox 11"/>
          <p:cNvSpPr txBox="1">
            <a:spLocks noChangeArrowheads="1"/>
          </p:cNvSpPr>
          <p:nvPr/>
        </p:nvSpPr>
        <p:spPr bwMode="auto">
          <a:xfrm>
            <a:off x="1187450" y="3395663"/>
            <a:ext cx="26638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400" fontAlgn="base">
              <a:spcBef>
                <a:spcPct val="0"/>
              </a:spcBef>
              <a:spcAft>
                <a:spcPct val="0"/>
              </a:spcAft>
            </a:pPr>
            <a:r>
              <a:rPr lang="en-GB" sz="1200" b="1" smtClean="0">
                <a:solidFill>
                  <a:prstClr val="black"/>
                </a:solidFill>
                <a:latin typeface="Arial" panose="020B0604020202020204" pitchFamily="34" charset="0"/>
              </a:rPr>
              <a:t>E </a:t>
            </a:r>
            <a:r>
              <a:rPr lang="en-GB" sz="1200" smtClean="0">
                <a:solidFill>
                  <a:prstClr val="black"/>
                </a:solidFill>
                <a:latin typeface="Arial" panose="020B0604020202020204" pitchFamily="34" charset="0"/>
              </a:rPr>
              <a:t>Vervollständige das Verb ‘wohnen’ mit den richtigen Endungen. Wie heißt das auf Englisch?</a:t>
            </a:r>
          </a:p>
        </p:txBody>
      </p:sp>
      <p:graphicFrame>
        <p:nvGraphicFramePr>
          <p:cNvPr id="13" name="Table 12"/>
          <p:cNvGraphicFramePr>
            <a:graphicFrameLocks noGrp="1"/>
          </p:cNvGraphicFramePr>
          <p:nvPr/>
        </p:nvGraphicFramePr>
        <p:xfrm>
          <a:off x="1212850" y="4043363"/>
          <a:ext cx="2089150" cy="1645500"/>
        </p:xfrm>
        <a:graphic>
          <a:graphicData uri="http://schemas.openxmlformats.org/drawingml/2006/table">
            <a:tbl>
              <a:tblPr firstRow="1" bandRow="1">
                <a:tableStyleId>{5940675A-B579-460E-94D1-54222C63F5DA}</a:tableStyleId>
              </a:tblPr>
              <a:tblGrid>
                <a:gridCol w="1512833"/>
                <a:gridCol w="576317"/>
              </a:tblGrid>
              <a:tr h="274108">
                <a:tc>
                  <a:txBody>
                    <a:bodyPr/>
                    <a:lstStyle/>
                    <a:p>
                      <a:r>
                        <a:rPr lang="en-GB" sz="1200" dirty="0" err="1" smtClean="0">
                          <a:latin typeface="Arial" panose="020B0604020202020204" pitchFamily="34" charset="0"/>
                          <a:cs typeface="Arial" panose="020B0604020202020204" pitchFamily="34" charset="0"/>
                        </a:rPr>
                        <a:t>ich</a:t>
                      </a:r>
                      <a:r>
                        <a:rPr lang="en-GB" sz="1200" dirty="0" smtClean="0">
                          <a:latin typeface="Arial" panose="020B0604020202020204" pitchFamily="34" charset="0"/>
                          <a:cs typeface="Arial" panose="020B0604020202020204" pitchFamily="34" charset="0"/>
                        </a:rPr>
                        <a:t> </a:t>
                      </a:r>
                      <a:r>
                        <a:rPr lang="en-GB" sz="1200" dirty="0" err="1" smtClean="0">
                          <a:latin typeface="Arial" panose="020B0604020202020204" pitchFamily="34" charset="0"/>
                          <a:cs typeface="Arial" panose="020B0604020202020204" pitchFamily="34" charset="0"/>
                        </a:rPr>
                        <a:t>wohn</a:t>
                      </a:r>
                      <a:r>
                        <a:rPr lang="en-GB" sz="1200" dirty="0" smtClean="0">
                          <a:latin typeface="Arial" panose="020B0604020202020204" pitchFamily="34" charset="0"/>
                          <a:cs typeface="Arial" panose="020B0604020202020204" pitchFamily="34" charset="0"/>
                        </a:rPr>
                        <a:t>__</a:t>
                      </a:r>
                      <a:endParaRPr lang="en-GB" sz="1200" dirty="0">
                        <a:latin typeface="Arial" panose="020B0604020202020204" pitchFamily="34" charset="0"/>
                        <a:cs typeface="Arial" panose="020B0604020202020204" pitchFamily="34" charset="0"/>
                      </a:endParaRPr>
                    </a:p>
                  </a:txBody>
                  <a:tcPr marL="91480" marR="91480" marT="45685" marB="45685" anchor="ctr"/>
                </a:tc>
                <a:tc>
                  <a:txBody>
                    <a:bodyPr/>
                    <a:lstStyle/>
                    <a:p>
                      <a:r>
                        <a:rPr lang="en-GB" sz="1200" i="1" dirty="0" smtClean="0">
                          <a:latin typeface="Arial" panose="020B0604020202020204" pitchFamily="34" charset="0"/>
                          <a:cs typeface="Arial" panose="020B0604020202020204" pitchFamily="34" charset="0"/>
                        </a:rPr>
                        <a:t>I live</a:t>
                      </a:r>
                      <a:endParaRPr lang="en-GB" sz="1200" i="1" dirty="0">
                        <a:latin typeface="Arial" panose="020B0604020202020204" pitchFamily="34" charset="0"/>
                        <a:cs typeface="Arial" panose="020B0604020202020204" pitchFamily="34" charset="0"/>
                      </a:endParaRPr>
                    </a:p>
                  </a:txBody>
                  <a:tcPr marL="91480" marR="91480" marT="45685" marB="45685" anchor="ctr"/>
                </a:tc>
              </a:tr>
              <a:tr h="274108">
                <a:tc>
                  <a:txBody>
                    <a:bodyPr/>
                    <a:lstStyle/>
                    <a:p>
                      <a:r>
                        <a:rPr lang="en-GB" sz="1200" dirty="0" smtClean="0">
                          <a:latin typeface="Arial" panose="020B0604020202020204" pitchFamily="34" charset="0"/>
                          <a:cs typeface="Arial" panose="020B0604020202020204" pitchFamily="34" charset="0"/>
                        </a:rPr>
                        <a:t>du </a:t>
                      </a:r>
                      <a:r>
                        <a:rPr lang="en-GB" sz="1200" dirty="0" err="1" smtClean="0">
                          <a:latin typeface="Arial" panose="020B0604020202020204" pitchFamily="34" charset="0"/>
                          <a:cs typeface="Arial" panose="020B0604020202020204" pitchFamily="34" charset="0"/>
                        </a:rPr>
                        <a:t>wohn</a:t>
                      </a:r>
                      <a:r>
                        <a:rPr lang="en-GB" sz="1200" dirty="0" smtClean="0">
                          <a:latin typeface="Arial" panose="020B0604020202020204" pitchFamily="34" charset="0"/>
                          <a:cs typeface="Arial" panose="020B0604020202020204" pitchFamily="34" charset="0"/>
                        </a:rPr>
                        <a:t>__</a:t>
                      </a:r>
                      <a:endParaRPr lang="en-GB" sz="1200" dirty="0">
                        <a:latin typeface="Arial" panose="020B0604020202020204" pitchFamily="34" charset="0"/>
                        <a:cs typeface="Arial" panose="020B0604020202020204" pitchFamily="34" charset="0"/>
                      </a:endParaRPr>
                    </a:p>
                  </a:txBody>
                  <a:tcPr marL="91480" marR="91480" marT="45685" marB="45685" anchor="ctr"/>
                </a:tc>
                <a:tc>
                  <a:txBody>
                    <a:bodyPr/>
                    <a:lstStyle/>
                    <a:p>
                      <a:endParaRPr lang="en-GB" sz="1200">
                        <a:latin typeface="Arial" panose="020B0604020202020204" pitchFamily="34" charset="0"/>
                        <a:cs typeface="Arial" panose="020B0604020202020204" pitchFamily="34" charset="0"/>
                      </a:endParaRPr>
                    </a:p>
                  </a:txBody>
                  <a:tcPr marL="91480" marR="91480" marT="45685" marB="45685" anchor="ctr"/>
                </a:tc>
              </a:tr>
              <a:tr h="274108">
                <a:tc>
                  <a:txBody>
                    <a:bodyPr/>
                    <a:lstStyle/>
                    <a:p>
                      <a:r>
                        <a:rPr lang="en-GB" sz="1200" dirty="0" err="1" smtClean="0">
                          <a:latin typeface="Arial" panose="020B0604020202020204" pitchFamily="34" charset="0"/>
                          <a:cs typeface="Arial" panose="020B0604020202020204" pitchFamily="34" charset="0"/>
                        </a:rPr>
                        <a:t>er</a:t>
                      </a:r>
                      <a:r>
                        <a:rPr lang="en-GB" sz="1200" dirty="0" smtClean="0">
                          <a:latin typeface="Arial" panose="020B0604020202020204" pitchFamily="34" charset="0"/>
                          <a:cs typeface="Arial" panose="020B0604020202020204" pitchFamily="34" charset="0"/>
                        </a:rPr>
                        <a:t> / </a:t>
                      </a:r>
                      <a:r>
                        <a:rPr lang="en-GB" sz="1200" dirty="0" err="1" smtClean="0">
                          <a:latin typeface="Arial" panose="020B0604020202020204" pitchFamily="34" charset="0"/>
                          <a:cs typeface="Arial" panose="020B0604020202020204" pitchFamily="34" charset="0"/>
                        </a:rPr>
                        <a:t>sie</a:t>
                      </a:r>
                      <a:r>
                        <a:rPr lang="en-GB" sz="1200" dirty="0" smtClean="0">
                          <a:latin typeface="Arial" panose="020B0604020202020204" pitchFamily="34" charset="0"/>
                          <a:cs typeface="Arial" panose="020B0604020202020204" pitchFamily="34" charset="0"/>
                        </a:rPr>
                        <a:t> / </a:t>
                      </a:r>
                      <a:r>
                        <a:rPr lang="en-GB" sz="1200" dirty="0" err="1" smtClean="0">
                          <a:latin typeface="Arial" panose="020B0604020202020204" pitchFamily="34" charset="0"/>
                          <a:cs typeface="Arial" panose="020B0604020202020204" pitchFamily="34" charset="0"/>
                        </a:rPr>
                        <a:t>es</a:t>
                      </a:r>
                      <a:r>
                        <a:rPr lang="en-GB" sz="1200" dirty="0" smtClean="0">
                          <a:latin typeface="Arial" panose="020B0604020202020204" pitchFamily="34" charset="0"/>
                          <a:cs typeface="Arial" panose="020B0604020202020204" pitchFamily="34" charset="0"/>
                        </a:rPr>
                        <a:t> </a:t>
                      </a:r>
                      <a:r>
                        <a:rPr lang="en-GB" sz="1200" dirty="0" err="1" smtClean="0">
                          <a:latin typeface="Arial" panose="020B0604020202020204" pitchFamily="34" charset="0"/>
                          <a:cs typeface="Arial" panose="020B0604020202020204" pitchFamily="34" charset="0"/>
                        </a:rPr>
                        <a:t>wohn</a:t>
                      </a:r>
                      <a:r>
                        <a:rPr lang="en-GB" sz="1200" dirty="0" smtClean="0">
                          <a:latin typeface="Arial" panose="020B0604020202020204" pitchFamily="34" charset="0"/>
                          <a:cs typeface="Arial" panose="020B0604020202020204" pitchFamily="34" charset="0"/>
                        </a:rPr>
                        <a:t>__</a:t>
                      </a:r>
                      <a:endParaRPr lang="en-GB" sz="1200" dirty="0">
                        <a:latin typeface="Arial" panose="020B0604020202020204" pitchFamily="34" charset="0"/>
                        <a:cs typeface="Arial" panose="020B0604020202020204" pitchFamily="34" charset="0"/>
                      </a:endParaRPr>
                    </a:p>
                  </a:txBody>
                  <a:tcPr marL="91480" marR="91480" marT="45685" marB="45685" anchor="ctr"/>
                </a:tc>
                <a:tc>
                  <a:txBody>
                    <a:bodyPr/>
                    <a:lstStyle/>
                    <a:p>
                      <a:endParaRPr lang="en-GB" sz="1200" dirty="0">
                        <a:latin typeface="Arial" panose="020B0604020202020204" pitchFamily="34" charset="0"/>
                        <a:cs typeface="Arial" panose="020B0604020202020204" pitchFamily="34" charset="0"/>
                      </a:endParaRPr>
                    </a:p>
                  </a:txBody>
                  <a:tcPr marL="91480" marR="91480" marT="45685" marB="45685" anchor="ctr"/>
                </a:tc>
              </a:tr>
              <a:tr h="274108">
                <a:tc>
                  <a:txBody>
                    <a:bodyPr/>
                    <a:lstStyle/>
                    <a:p>
                      <a:r>
                        <a:rPr lang="en-GB" sz="1200" dirty="0" err="1" smtClean="0">
                          <a:latin typeface="Arial" panose="020B0604020202020204" pitchFamily="34" charset="0"/>
                          <a:cs typeface="Arial" panose="020B0604020202020204" pitchFamily="34" charset="0"/>
                        </a:rPr>
                        <a:t>wir</a:t>
                      </a:r>
                      <a:r>
                        <a:rPr lang="en-GB" sz="1200" dirty="0" smtClean="0">
                          <a:latin typeface="Arial" panose="020B0604020202020204" pitchFamily="34" charset="0"/>
                          <a:cs typeface="Arial" panose="020B0604020202020204" pitchFamily="34" charset="0"/>
                        </a:rPr>
                        <a:t> </a:t>
                      </a:r>
                      <a:r>
                        <a:rPr lang="en-GB" sz="1200" dirty="0" err="1" smtClean="0">
                          <a:latin typeface="Arial" panose="020B0604020202020204" pitchFamily="34" charset="0"/>
                          <a:cs typeface="Arial" panose="020B0604020202020204" pitchFamily="34" charset="0"/>
                        </a:rPr>
                        <a:t>wohn</a:t>
                      </a:r>
                      <a:r>
                        <a:rPr lang="en-GB" sz="1200" dirty="0" smtClean="0">
                          <a:latin typeface="Arial" panose="020B0604020202020204" pitchFamily="34" charset="0"/>
                          <a:cs typeface="Arial" panose="020B0604020202020204" pitchFamily="34" charset="0"/>
                        </a:rPr>
                        <a:t>___</a:t>
                      </a:r>
                      <a:endParaRPr lang="en-GB" sz="1200" dirty="0">
                        <a:latin typeface="Arial" panose="020B0604020202020204" pitchFamily="34" charset="0"/>
                        <a:cs typeface="Arial" panose="020B0604020202020204" pitchFamily="34" charset="0"/>
                      </a:endParaRPr>
                    </a:p>
                  </a:txBody>
                  <a:tcPr marL="91480" marR="91480" marT="45685" marB="45685" anchor="ctr"/>
                </a:tc>
                <a:tc>
                  <a:txBody>
                    <a:bodyPr/>
                    <a:lstStyle/>
                    <a:p>
                      <a:endParaRPr lang="en-GB" sz="1200" dirty="0">
                        <a:latin typeface="Arial" panose="020B0604020202020204" pitchFamily="34" charset="0"/>
                        <a:cs typeface="Arial" panose="020B0604020202020204" pitchFamily="34" charset="0"/>
                      </a:endParaRPr>
                    </a:p>
                  </a:txBody>
                  <a:tcPr marL="91480" marR="91480" marT="45685" marB="45685" anchor="ctr"/>
                </a:tc>
              </a:tr>
              <a:tr h="274108">
                <a:tc>
                  <a:txBody>
                    <a:bodyPr/>
                    <a:lstStyle/>
                    <a:p>
                      <a:r>
                        <a:rPr lang="en-GB" sz="1200" dirty="0" err="1" smtClean="0">
                          <a:latin typeface="Arial" panose="020B0604020202020204" pitchFamily="34" charset="0"/>
                          <a:cs typeface="Arial" panose="020B0604020202020204" pitchFamily="34" charset="0"/>
                        </a:rPr>
                        <a:t>ihr</a:t>
                      </a:r>
                      <a:r>
                        <a:rPr lang="en-GB" sz="1200" dirty="0" smtClean="0">
                          <a:latin typeface="Arial" panose="020B0604020202020204" pitchFamily="34" charset="0"/>
                          <a:cs typeface="Arial" panose="020B0604020202020204" pitchFamily="34" charset="0"/>
                        </a:rPr>
                        <a:t> </a:t>
                      </a:r>
                      <a:r>
                        <a:rPr lang="en-GB" sz="1200" dirty="0" err="1" smtClean="0">
                          <a:latin typeface="Arial" panose="020B0604020202020204" pitchFamily="34" charset="0"/>
                          <a:cs typeface="Arial" panose="020B0604020202020204" pitchFamily="34" charset="0"/>
                        </a:rPr>
                        <a:t>wohn</a:t>
                      </a:r>
                      <a:r>
                        <a:rPr lang="en-GB" sz="1200" dirty="0" smtClean="0">
                          <a:latin typeface="Arial" panose="020B0604020202020204" pitchFamily="34" charset="0"/>
                          <a:cs typeface="Arial" panose="020B0604020202020204" pitchFamily="34" charset="0"/>
                        </a:rPr>
                        <a:t>___</a:t>
                      </a:r>
                      <a:endParaRPr lang="en-GB" sz="1200" dirty="0">
                        <a:latin typeface="Arial" panose="020B0604020202020204" pitchFamily="34" charset="0"/>
                        <a:cs typeface="Arial" panose="020B0604020202020204" pitchFamily="34" charset="0"/>
                      </a:endParaRPr>
                    </a:p>
                  </a:txBody>
                  <a:tcPr marL="91480" marR="91480" marT="45685" marB="45685" anchor="ctr"/>
                </a:tc>
                <a:tc>
                  <a:txBody>
                    <a:bodyPr/>
                    <a:lstStyle/>
                    <a:p>
                      <a:endParaRPr lang="en-GB" sz="1200" dirty="0">
                        <a:latin typeface="Arial" panose="020B0604020202020204" pitchFamily="34" charset="0"/>
                        <a:cs typeface="Arial" panose="020B0604020202020204" pitchFamily="34" charset="0"/>
                      </a:endParaRPr>
                    </a:p>
                  </a:txBody>
                  <a:tcPr marL="91480" marR="91480" marT="45685" marB="45685" anchor="ctr"/>
                </a:tc>
              </a:tr>
              <a:tr h="274108">
                <a:tc>
                  <a:txBody>
                    <a:bodyPr/>
                    <a:lstStyle/>
                    <a:p>
                      <a:r>
                        <a:rPr lang="en-GB" sz="1200" dirty="0" smtClean="0">
                          <a:latin typeface="Arial" panose="020B0604020202020204" pitchFamily="34" charset="0"/>
                          <a:cs typeface="Arial" panose="020B0604020202020204" pitchFamily="34" charset="0"/>
                        </a:rPr>
                        <a:t>Sie / </a:t>
                      </a:r>
                      <a:r>
                        <a:rPr lang="en-GB" sz="1200" dirty="0" err="1" smtClean="0">
                          <a:latin typeface="Arial" panose="020B0604020202020204" pitchFamily="34" charset="0"/>
                          <a:cs typeface="Arial" panose="020B0604020202020204" pitchFamily="34" charset="0"/>
                        </a:rPr>
                        <a:t>sie</a:t>
                      </a:r>
                      <a:r>
                        <a:rPr lang="en-GB" sz="1200" dirty="0" smtClean="0">
                          <a:latin typeface="Arial" panose="020B0604020202020204" pitchFamily="34" charset="0"/>
                          <a:cs typeface="Arial" panose="020B0604020202020204" pitchFamily="34" charset="0"/>
                        </a:rPr>
                        <a:t> </a:t>
                      </a:r>
                      <a:r>
                        <a:rPr lang="en-GB" sz="1200" dirty="0" err="1" smtClean="0">
                          <a:latin typeface="Arial" panose="020B0604020202020204" pitchFamily="34" charset="0"/>
                          <a:cs typeface="Arial" panose="020B0604020202020204" pitchFamily="34" charset="0"/>
                        </a:rPr>
                        <a:t>wohn</a:t>
                      </a:r>
                      <a:r>
                        <a:rPr lang="en-GB" sz="1200" dirty="0" smtClean="0">
                          <a:latin typeface="Arial" panose="020B0604020202020204" pitchFamily="34" charset="0"/>
                          <a:cs typeface="Arial" panose="020B0604020202020204" pitchFamily="34" charset="0"/>
                        </a:rPr>
                        <a:t>___</a:t>
                      </a:r>
                      <a:endParaRPr lang="en-GB" sz="1200" dirty="0">
                        <a:latin typeface="Arial" panose="020B0604020202020204" pitchFamily="34" charset="0"/>
                        <a:cs typeface="Arial" panose="020B0604020202020204" pitchFamily="34" charset="0"/>
                      </a:endParaRPr>
                    </a:p>
                  </a:txBody>
                  <a:tcPr marL="91480" marR="91480" marT="45685" marB="45685" anchor="ctr"/>
                </a:tc>
                <a:tc>
                  <a:txBody>
                    <a:bodyPr/>
                    <a:lstStyle/>
                    <a:p>
                      <a:endParaRPr lang="en-GB" sz="1200" dirty="0">
                        <a:latin typeface="Arial" panose="020B0604020202020204" pitchFamily="34" charset="0"/>
                        <a:cs typeface="Arial" panose="020B0604020202020204" pitchFamily="34" charset="0"/>
                      </a:endParaRPr>
                    </a:p>
                  </a:txBody>
                  <a:tcPr marL="91480" marR="91480" marT="45685" marB="45685" anchor="ctr"/>
                </a:tc>
              </a:tr>
            </a:tbl>
          </a:graphicData>
        </a:graphic>
      </p:graphicFrame>
      <p:sp>
        <p:nvSpPr>
          <p:cNvPr id="4189" name="TextBox 13"/>
          <p:cNvSpPr txBox="1">
            <a:spLocks noChangeArrowheads="1"/>
          </p:cNvSpPr>
          <p:nvPr/>
        </p:nvSpPr>
        <p:spPr bwMode="auto">
          <a:xfrm>
            <a:off x="3703638" y="3067050"/>
            <a:ext cx="26654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400" fontAlgn="base">
              <a:spcBef>
                <a:spcPct val="0"/>
              </a:spcBef>
              <a:spcAft>
                <a:spcPct val="0"/>
              </a:spcAft>
            </a:pPr>
            <a:r>
              <a:rPr lang="en-GB" sz="1200" b="1" smtClean="0">
                <a:solidFill>
                  <a:prstClr val="black"/>
                </a:solidFill>
                <a:latin typeface="Arial" panose="020B0604020202020204" pitchFamily="34" charset="0"/>
              </a:rPr>
              <a:t>F </a:t>
            </a:r>
            <a:r>
              <a:rPr lang="en-GB" sz="1200" smtClean="0">
                <a:solidFill>
                  <a:prstClr val="black"/>
                </a:solidFill>
                <a:latin typeface="Arial" panose="020B0604020202020204" pitchFamily="34" charset="0"/>
              </a:rPr>
              <a:t>Schreib diese Verbtabelle ab und füll sie aus.</a:t>
            </a:r>
          </a:p>
        </p:txBody>
      </p:sp>
      <p:graphicFrame>
        <p:nvGraphicFramePr>
          <p:cNvPr id="15" name="Table 14"/>
          <p:cNvGraphicFramePr>
            <a:graphicFrameLocks noGrp="1"/>
          </p:cNvGraphicFramePr>
          <p:nvPr/>
        </p:nvGraphicFramePr>
        <p:xfrm>
          <a:off x="3763963" y="3621088"/>
          <a:ext cx="2506662" cy="1952644"/>
        </p:xfrm>
        <a:graphic>
          <a:graphicData uri="http://schemas.openxmlformats.org/drawingml/2006/table">
            <a:tbl>
              <a:tblPr firstRow="1" bandRow="1">
                <a:tableStyleId>{5940675A-B579-460E-94D1-54222C63F5DA}</a:tableStyleId>
              </a:tblPr>
              <a:tblGrid>
                <a:gridCol w="1282607"/>
                <a:gridCol w="1224055"/>
              </a:tblGrid>
              <a:tr h="274312">
                <a:tc>
                  <a:txBody>
                    <a:bodyPr/>
                    <a:lstStyle/>
                    <a:p>
                      <a:r>
                        <a:rPr lang="en-GB" sz="1200" dirty="0" err="1" smtClean="0">
                          <a:latin typeface="Arial" panose="020B0604020202020204" pitchFamily="34" charset="0"/>
                          <a:cs typeface="Arial" panose="020B0604020202020204" pitchFamily="34" charset="0"/>
                        </a:rPr>
                        <a:t>ich</a:t>
                      </a:r>
                      <a:r>
                        <a:rPr lang="en-GB" sz="1200" dirty="0" smtClean="0">
                          <a:latin typeface="Arial" panose="020B0604020202020204" pitchFamily="34" charset="0"/>
                          <a:cs typeface="Arial" panose="020B0604020202020204" pitchFamily="34" charset="0"/>
                        </a:rPr>
                        <a:t> </a:t>
                      </a:r>
                      <a:r>
                        <a:rPr lang="en-GB" sz="1200" dirty="0" err="1" smtClean="0">
                          <a:latin typeface="Arial" panose="020B0604020202020204" pitchFamily="34" charset="0"/>
                          <a:cs typeface="Arial" panose="020B0604020202020204" pitchFamily="34" charset="0"/>
                        </a:rPr>
                        <a:t>esse</a:t>
                      </a:r>
                      <a:endParaRPr lang="en-GB" sz="1200" dirty="0">
                        <a:latin typeface="Arial" panose="020B0604020202020204" pitchFamily="34" charset="0"/>
                        <a:cs typeface="Arial" panose="020B0604020202020204" pitchFamily="34" charset="0"/>
                      </a:endParaRPr>
                    </a:p>
                  </a:txBody>
                  <a:tcPr marL="91434" marR="91434" marT="45719" marB="45719" anchor="ctr"/>
                </a:tc>
                <a:tc>
                  <a:txBody>
                    <a:bodyPr/>
                    <a:lstStyle/>
                    <a:p>
                      <a:r>
                        <a:rPr lang="en-GB" sz="1000" i="1" dirty="0" smtClean="0">
                          <a:latin typeface="Arial" panose="020B0604020202020204" pitchFamily="34" charset="0"/>
                          <a:cs typeface="Arial" panose="020B0604020202020204" pitchFamily="34" charset="0"/>
                        </a:rPr>
                        <a:t>I eat</a:t>
                      </a:r>
                      <a:endParaRPr lang="en-GB" sz="1000" i="1" dirty="0">
                        <a:latin typeface="Arial" panose="020B0604020202020204" pitchFamily="34" charset="0"/>
                        <a:cs typeface="Arial" panose="020B0604020202020204" pitchFamily="34" charset="0"/>
                      </a:endParaRPr>
                    </a:p>
                  </a:txBody>
                  <a:tcPr marL="91434" marR="91434" marT="45719" marB="45719" anchor="ctr"/>
                </a:tc>
              </a:tr>
              <a:tr h="359111">
                <a:tc>
                  <a:txBody>
                    <a:bodyPr/>
                    <a:lstStyle/>
                    <a:p>
                      <a:endParaRPr lang="en-GB" sz="1200" dirty="0">
                        <a:latin typeface="Arial" panose="020B0604020202020204" pitchFamily="34" charset="0"/>
                        <a:cs typeface="Arial" panose="020B0604020202020204" pitchFamily="34" charset="0"/>
                      </a:endParaRPr>
                    </a:p>
                  </a:txBody>
                  <a:tcPr marL="91434" marR="91434" marT="45719" marB="45719" anchor="ctr"/>
                </a:tc>
                <a:tc>
                  <a:txBody>
                    <a:bodyPr/>
                    <a:lstStyle/>
                    <a:p>
                      <a:r>
                        <a:rPr lang="en-GB" sz="1000" dirty="0" smtClean="0">
                          <a:latin typeface="Arial" panose="020B0604020202020204" pitchFamily="34" charset="0"/>
                          <a:cs typeface="Arial" panose="020B0604020202020204" pitchFamily="34" charset="0"/>
                        </a:rPr>
                        <a:t>you (singular) eat</a:t>
                      </a:r>
                      <a:endParaRPr lang="en-GB" sz="1000" dirty="0">
                        <a:latin typeface="Arial" panose="020B0604020202020204" pitchFamily="34" charset="0"/>
                        <a:cs typeface="Arial" panose="020B0604020202020204" pitchFamily="34" charset="0"/>
                      </a:endParaRPr>
                    </a:p>
                  </a:txBody>
                  <a:tcPr marL="91434" marR="91434" marT="45719" marB="45719" anchor="ctr"/>
                </a:tc>
              </a:tr>
              <a:tr h="274312">
                <a:tc>
                  <a:txBody>
                    <a:bodyPr/>
                    <a:lstStyle/>
                    <a:p>
                      <a:endParaRPr lang="en-GB" sz="1200" dirty="0">
                        <a:latin typeface="Arial" panose="020B0604020202020204" pitchFamily="34" charset="0"/>
                        <a:cs typeface="Arial" panose="020B0604020202020204" pitchFamily="34" charset="0"/>
                      </a:endParaRPr>
                    </a:p>
                  </a:txBody>
                  <a:tcPr marL="91434" marR="91434" marT="45719" marB="45719" anchor="ctr"/>
                </a:tc>
                <a:tc>
                  <a:txBody>
                    <a:bodyPr/>
                    <a:lstStyle/>
                    <a:p>
                      <a:r>
                        <a:rPr lang="en-GB" sz="1000" dirty="0" smtClean="0">
                          <a:latin typeface="Arial" panose="020B0604020202020204" pitchFamily="34" charset="0"/>
                          <a:cs typeface="Arial" panose="020B0604020202020204" pitchFamily="34" charset="0"/>
                        </a:rPr>
                        <a:t>s/he</a:t>
                      </a:r>
                      <a:r>
                        <a:rPr lang="en-GB" sz="1000" baseline="0" dirty="0" smtClean="0">
                          <a:latin typeface="Arial" panose="020B0604020202020204" pitchFamily="34" charset="0"/>
                          <a:cs typeface="Arial" panose="020B0604020202020204" pitchFamily="34" charset="0"/>
                        </a:rPr>
                        <a:t>/it eats</a:t>
                      </a:r>
                      <a:endParaRPr lang="en-GB" sz="1000" dirty="0">
                        <a:latin typeface="Arial" panose="020B0604020202020204" pitchFamily="34" charset="0"/>
                        <a:cs typeface="Arial" panose="020B0604020202020204" pitchFamily="34" charset="0"/>
                      </a:endParaRPr>
                    </a:p>
                  </a:txBody>
                  <a:tcPr marL="91434" marR="91434" marT="45719" marB="45719" anchor="ctr"/>
                </a:tc>
              </a:tr>
              <a:tr h="274312">
                <a:tc>
                  <a:txBody>
                    <a:bodyPr/>
                    <a:lstStyle/>
                    <a:p>
                      <a:endParaRPr lang="en-GB" sz="1200" dirty="0">
                        <a:latin typeface="Arial" panose="020B0604020202020204" pitchFamily="34" charset="0"/>
                        <a:cs typeface="Arial" panose="020B0604020202020204" pitchFamily="34" charset="0"/>
                      </a:endParaRPr>
                    </a:p>
                  </a:txBody>
                  <a:tcPr marL="91434" marR="91434" marT="45719" marB="45719" anchor="ctr"/>
                </a:tc>
                <a:tc>
                  <a:txBody>
                    <a:bodyPr/>
                    <a:lstStyle/>
                    <a:p>
                      <a:r>
                        <a:rPr lang="en-GB" sz="1000" dirty="0" smtClean="0">
                          <a:latin typeface="Arial" panose="020B0604020202020204" pitchFamily="34" charset="0"/>
                          <a:cs typeface="Arial" panose="020B0604020202020204" pitchFamily="34" charset="0"/>
                        </a:rPr>
                        <a:t>we eat</a:t>
                      </a:r>
                      <a:endParaRPr lang="en-GB" sz="1000" dirty="0">
                        <a:latin typeface="Arial" panose="020B0604020202020204" pitchFamily="34" charset="0"/>
                        <a:cs typeface="Arial" panose="020B0604020202020204" pitchFamily="34" charset="0"/>
                      </a:endParaRPr>
                    </a:p>
                  </a:txBody>
                  <a:tcPr marL="91434" marR="91434" marT="45719" marB="45719" anchor="ctr"/>
                </a:tc>
              </a:tr>
              <a:tr h="359111">
                <a:tc>
                  <a:txBody>
                    <a:bodyPr/>
                    <a:lstStyle/>
                    <a:p>
                      <a:endParaRPr lang="en-GB" sz="1200" dirty="0">
                        <a:latin typeface="Arial" panose="020B0604020202020204" pitchFamily="34" charset="0"/>
                        <a:cs typeface="Arial" panose="020B0604020202020204" pitchFamily="34" charset="0"/>
                      </a:endParaRPr>
                    </a:p>
                  </a:txBody>
                  <a:tcPr marL="91434" marR="91434" marT="45719" marB="45719" anchor="ctr"/>
                </a:tc>
                <a:tc>
                  <a:txBody>
                    <a:bodyPr/>
                    <a:lstStyle/>
                    <a:p>
                      <a:r>
                        <a:rPr lang="en-GB" sz="1000" dirty="0" smtClean="0">
                          <a:latin typeface="Arial" panose="020B0604020202020204" pitchFamily="34" charset="0"/>
                          <a:cs typeface="Arial" panose="020B0604020202020204" pitchFamily="34" charset="0"/>
                        </a:rPr>
                        <a:t>you (plural) eat</a:t>
                      </a:r>
                      <a:endParaRPr lang="en-GB" sz="1000" dirty="0">
                        <a:latin typeface="Arial" panose="020B0604020202020204" pitchFamily="34" charset="0"/>
                        <a:cs typeface="Arial" panose="020B0604020202020204" pitchFamily="34" charset="0"/>
                      </a:endParaRPr>
                    </a:p>
                  </a:txBody>
                  <a:tcPr marL="91434" marR="91434" marT="45719" marB="45719" anchor="ctr"/>
                </a:tc>
              </a:tr>
              <a:tr h="411468">
                <a:tc>
                  <a:txBody>
                    <a:bodyPr/>
                    <a:lstStyle/>
                    <a:p>
                      <a:endParaRPr lang="en-GB" sz="1200" dirty="0">
                        <a:latin typeface="Arial" panose="020B0604020202020204" pitchFamily="34" charset="0"/>
                        <a:cs typeface="Arial" panose="020B0604020202020204" pitchFamily="34" charset="0"/>
                      </a:endParaRPr>
                    </a:p>
                  </a:txBody>
                  <a:tcPr marL="91434" marR="91434" marT="45719" marB="45719" anchor="ctr"/>
                </a:tc>
                <a:tc>
                  <a:txBody>
                    <a:bodyPr/>
                    <a:lstStyle/>
                    <a:p>
                      <a:r>
                        <a:rPr lang="en-GB" sz="1000" dirty="0" smtClean="0">
                          <a:latin typeface="Arial" panose="020B0604020202020204" pitchFamily="34" charset="0"/>
                          <a:cs typeface="Arial" panose="020B0604020202020204" pitchFamily="34" charset="0"/>
                        </a:rPr>
                        <a:t>you (polite)</a:t>
                      </a:r>
                      <a:r>
                        <a:rPr lang="en-GB" sz="1000" baseline="0" dirty="0" smtClean="0">
                          <a:latin typeface="Arial" panose="020B0604020202020204" pitchFamily="34" charset="0"/>
                          <a:cs typeface="Arial" panose="020B0604020202020204" pitchFamily="34" charset="0"/>
                        </a:rPr>
                        <a:t> / they eat</a:t>
                      </a:r>
                      <a:endParaRPr lang="en-GB" sz="1000" dirty="0">
                        <a:latin typeface="Arial" panose="020B0604020202020204" pitchFamily="34" charset="0"/>
                        <a:cs typeface="Arial" panose="020B0604020202020204" pitchFamily="34" charset="0"/>
                      </a:endParaRPr>
                    </a:p>
                  </a:txBody>
                  <a:tcPr marL="91434" marR="91434" marT="45719" marB="45719" anchor="ctr"/>
                </a:tc>
              </a:tr>
            </a:tbl>
          </a:graphicData>
        </a:graphic>
      </p:graphicFrame>
      <p:sp>
        <p:nvSpPr>
          <p:cNvPr id="4213" name="TextBox 15"/>
          <p:cNvSpPr txBox="1">
            <a:spLocks noChangeArrowheads="1"/>
          </p:cNvSpPr>
          <p:nvPr/>
        </p:nvSpPr>
        <p:spPr bwMode="auto">
          <a:xfrm>
            <a:off x="6369050" y="2519363"/>
            <a:ext cx="266382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400" fontAlgn="base">
              <a:spcBef>
                <a:spcPct val="0"/>
              </a:spcBef>
              <a:spcAft>
                <a:spcPct val="0"/>
              </a:spcAft>
            </a:pPr>
            <a:r>
              <a:rPr lang="en-GB" sz="1200" b="1" smtClean="0">
                <a:solidFill>
                  <a:prstClr val="black"/>
                </a:solidFill>
                <a:latin typeface="Arial" panose="020B0604020202020204" pitchFamily="34" charset="0"/>
              </a:rPr>
              <a:t>G </a:t>
            </a:r>
            <a:r>
              <a:rPr lang="en-GB" sz="1200" smtClean="0">
                <a:solidFill>
                  <a:prstClr val="black"/>
                </a:solidFill>
                <a:latin typeface="Arial" panose="020B0604020202020204" pitchFamily="34" charset="0"/>
              </a:rPr>
              <a:t>Schreib diese Sätze auf Deutsch.</a:t>
            </a:r>
            <a:br>
              <a:rPr lang="en-GB" sz="1200" smtClean="0">
                <a:solidFill>
                  <a:prstClr val="black"/>
                </a:solidFill>
                <a:latin typeface="Arial" panose="020B0604020202020204" pitchFamily="34" charset="0"/>
              </a:rPr>
            </a:br>
            <a:r>
              <a:rPr lang="en-GB" sz="1200" smtClean="0">
                <a:solidFill>
                  <a:prstClr val="black"/>
                </a:solidFill>
                <a:latin typeface="Arial" panose="020B0604020202020204" pitchFamily="34" charset="0"/>
              </a:rPr>
              <a:t>1  She eats a sandwich.</a:t>
            </a:r>
            <a:br>
              <a:rPr lang="en-GB" sz="1200" smtClean="0">
                <a:solidFill>
                  <a:prstClr val="black"/>
                </a:solidFill>
                <a:latin typeface="Arial" panose="020B0604020202020204" pitchFamily="34" charset="0"/>
              </a:rPr>
            </a:br>
            <a:r>
              <a:rPr lang="en-GB" sz="1200" smtClean="0">
                <a:solidFill>
                  <a:prstClr val="black"/>
                </a:solidFill>
                <a:latin typeface="Arial" panose="020B0604020202020204" pitchFamily="34" charset="0"/>
              </a:rPr>
              <a:t>2  I have a brother.</a:t>
            </a:r>
            <a:br>
              <a:rPr lang="en-GB" sz="1200" smtClean="0">
                <a:solidFill>
                  <a:prstClr val="black"/>
                </a:solidFill>
                <a:latin typeface="Arial" panose="020B0604020202020204" pitchFamily="34" charset="0"/>
              </a:rPr>
            </a:br>
            <a:r>
              <a:rPr lang="en-GB" sz="1200" smtClean="0">
                <a:solidFill>
                  <a:prstClr val="black"/>
                </a:solidFill>
                <a:latin typeface="Arial" panose="020B0604020202020204" pitchFamily="34" charset="0"/>
              </a:rPr>
              <a:t>3  The polo shirt is grey.</a:t>
            </a:r>
            <a:br>
              <a:rPr lang="en-GB" sz="1200" smtClean="0">
                <a:solidFill>
                  <a:prstClr val="black"/>
                </a:solidFill>
                <a:latin typeface="Arial" panose="020B0604020202020204" pitchFamily="34" charset="0"/>
              </a:rPr>
            </a:br>
            <a:r>
              <a:rPr lang="en-GB" sz="1200" smtClean="0">
                <a:solidFill>
                  <a:prstClr val="black"/>
                </a:solidFill>
                <a:latin typeface="Arial" panose="020B0604020202020204" pitchFamily="34" charset="0"/>
              </a:rPr>
              <a:t>4  The shoes are black.</a:t>
            </a:r>
            <a:br>
              <a:rPr lang="en-GB" sz="1200" smtClean="0">
                <a:solidFill>
                  <a:prstClr val="black"/>
                </a:solidFill>
                <a:latin typeface="Arial" panose="020B0604020202020204" pitchFamily="34" charset="0"/>
              </a:rPr>
            </a:br>
            <a:r>
              <a:rPr lang="en-GB" sz="1200" smtClean="0">
                <a:solidFill>
                  <a:prstClr val="black"/>
                </a:solidFill>
                <a:latin typeface="Arial" panose="020B0604020202020204" pitchFamily="34" charset="0"/>
              </a:rPr>
              <a:t>5  He drinks a bottle of water.</a:t>
            </a:r>
            <a:br>
              <a:rPr lang="en-GB" sz="1200" smtClean="0">
                <a:solidFill>
                  <a:prstClr val="black"/>
                </a:solidFill>
                <a:latin typeface="Arial" panose="020B0604020202020204" pitchFamily="34" charset="0"/>
              </a:rPr>
            </a:br>
            <a:r>
              <a:rPr lang="en-GB" sz="1200" smtClean="0">
                <a:solidFill>
                  <a:prstClr val="black"/>
                </a:solidFill>
                <a:latin typeface="Arial" panose="020B0604020202020204" pitchFamily="34" charset="0"/>
              </a:rPr>
              <a:t>6  I eat an apple.</a:t>
            </a:r>
            <a:br>
              <a:rPr lang="en-GB" sz="1200" smtClean="0">
                <a:solidFill>
                  <a:prstClr val="black"/>
                </a:solidFill>
                <a:latin typeface="Arial" panose="020B0604020202020204" pitchFamily="34" charset="0"/>
              </a:rPr>
            </a:br>
            <a:r>
              <a:rPr lang="en-GB" sz="1200" smtClean="0">
                <a:solidFill>
                  <a:prstClr val="black"/>
                </a:solidFill>
                <a:latin typeface="Arial" panose="020B0604020202020204" pitchFamily="34" charset="0"/>
              </a:rPr>
              <a:t>7  The uniform is awful.</a:t>
            </a:r>
            <a:br>
              <a:rPr lang="en-GB" sz="1200" smtClean="0">
                <a:solidFill>
                  <a:prstClr val="black"/>
                </a:solidFill>
                <a:latin typeface="Arial" panose="020B0604020202020204" pitchFamily="34" charset="0"/>
              </a:rPr>
            </a:br>
            <a:r>
              <a:rPr lang="en-GB" sz="1200" smtClean="0">
                <a:solidFill>
                  <a:prstClr val="black"/>
                </a:solidFill>
                <a:latin typeface="Arial" panose="020B0604020202020204" pitchFamily="34" charset="0"/>
              </a:rPr>
              <a:t>8  I read a book.</a:t>
            </a:r>
          </a:p>
        </p:txBody>
      </p:sp>
      <p:sp>
        <p:nvSpPr>
          <p:cNvPr id="4214" name="TextBox 16"/>
          <p:cNvSpPr txBox="1">
            <a:spLocks noChangeArrowheads="1"/>
          </p:cNvSpPr>
          <p:nvPr/>
        </p:nvSpPr>
        <p:spPr bwMode="auto">
          <a:xfrm>
            <a:off x="6369050" y="4230688"/>
            <a:ext cx="26638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400" fontAlgn="base">
              <a:spcBef>
                <a:spcPct val="0"/>
              </a:spcBef>
              <a:spcAft>
                <a:spcPct val="0"/>
              </a:spcAft>
            </a:pPr>
            <a:r>
              <a:rPr lang="en-GB" sz="1200" b="1" smtClean="0">
                <a:solidFill>
                  <a:prstClr val="black"/>
                </a:solidFill>
                <a:latin typeface="Arial" panose="020B0604020202020204" pitchFamily="34" charset="0"/>
              </a:rPr>
              <a:t>H </a:t>
            </a:r>
            <a:r>
              <a:rPr lang="en-GB" sz="1200" smtClean="0">
                <a:solidFill>
                  <a:prstClr val="black"/>
                </a:solidFill>
                <a:latin typeface="Arial" panose="020B0604020202020204" pitchFamily="34" charset="0"/>
              </a:rPr>
              <a:t>Wie heißt das auf Deutsch? Schreib der / die / das (ein / eine / ein).</a:t>
            </a:r>
          </a:p>
          <a:p>
            <a:pPr defTabSz="914400" fontAlgn="base">
              <a:spcBef>
                <a:spcPct val="0"/>
              </a:spcBef>
              <a:spcAft>
                <a:spcPct val="0"/>
              </a:spcAft>
            </a:pPr>
            <a:endParaRPr lang="en-GB" sz="1200" smtClean="0">
              <a:solidFill>
                <a:prstClr val="black"/>
              </a:solidFill>
              <a:latin typeface="Arial" panose="020B0604020202020204" pitchFamily="34" charset="0"/>
            </a:endParaRPr>
          </a:p>
          <a:p>
            <a:pPr defTabSz="914400" fontAlgn="base">
              <a:spcBef>
                <a:spcPct val="0"/>
              </a:spcBef>
              <a:spcAft>
                <a:spcPct val="0"/>
              </a:spcAft>
            </a:pPr>
            <a:r>
              <a:rPr lang="en-GB" sz="1200" smtClean="0">
                <a:solidFill>
                  <a:prstClr val="black"/>
                </a:solidFill>
                <a:latin typeface="Arial" panose="020B0604020202020204" pitchFamily="34" charset="0"/>
              </a:rPr>
              <a:t>1	2	3</a:t>
            </a:r>
          </a:p>
          <a:p>
            <a:pPr defTabSz="914400" fontAlgn="base">
              <a:spcBef>
                <a:spcPct val="0"/>
              </a:spcBef>
              <a:spcAft>
                <a:spcPct val="0"/>
              </a:spcAft>
            </a:pPr>
            <a:endParaRPr lang="en-GB" sz="1200" smtClean="0">
              <a:solidFill>
                <a:prstClr val="black"/>
              </a:solidFill>
              <a:latin typeface="Arial" panose="020B0604020202020204" pitchFamily="34" charset="0"/>
            </a:endParaRPr>
          </a:p>
          <a:p>
            <a:pPr defTabSz="914400" fontAlgn="base">
              <a:spcBef>
                <a:spcPct val="0"/>
              </a:spcBef>
              <a:spcAft>
                <a:spcPct val="0"/>
              </a:spcAft>
            </a:pPr>
            <a:r>
              <a:rPr lang="en-GB" sz="1200" smtClean="0">
                <a:solidFill>
                  <a:prstClr val="black"/>
                </a:solidFill>
                <a:latin typeface="Arial" panose="020B0604020202020204" pitchFamily="34" charset="0"/>
              </a:rPr>
              <a:t>4	5	6</a:t>
            </a:r>
            <a:br>
              <a:rPr lang="en-GB" sz="1200" smtClean="0">
                <a:solidFill>
                  <a:prstClr val="black"/>
                </a:solidFill>
                <a:latin typeface="Arial" panose="020B0604020202020204" pitchFamily="34" charset="0"/>
              </a:rPr>
            </a:br>
            <a:endParaRPr lang="en-GB" sz="1200" smtClean="0">
              <a:solidFill>
                <a:prstClr val="black"/>
              </a:solidFill>
              <a:latin typeface="Arial" panose="020B0604020202020204" pitchFamily="34" charset="0"/>
            </a:endParaRPr>
          </a:p>
        </p:txBody>
      </p:sp>
      <p:sp>
        <p:nvSpPr>
          <p:cNvPr id="4215" name="TextBox 17"/>
          <p:cNvSpPr txBox="1">
            <a:spLocks noChangeArrowheads="1"/>
          </p:cNvSpPr>
          <p:nvPr/>
        </p:nvSpPr>
        <p:spPr bwMode="auto">
          <a:xfrm>
            <a:off x="31750" y="5673725"/>
            <a:ext cx="61991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400" fontAlgn="base">
              <a:spcBef>
                <a:spcPct val="0"/>
              </a:spcBef>
              <a:spcAft>
                <a:spcPct val="0"/>
              </a:spcAft>
            </a:pPr>
            <a:r>
              <a:rPr lang="en-GB" sz="1200" b="1" smtClean="0">
                <a:solidFill>
                  <a:prstClr val="black"/>
                </a:solidFill>
                <a:latin typeface="Arial" panose="020B0604020202020204" pitchFamily="34" charset="0"/>
              </a:rPr>
              <a:t>I </a:t>
            </a:r>
            <a:r>
              <a:rPr lang="en-GB" sz="1200" smtClean="0">
                <a:solidFill>
                  <a:prstClr val="black"/>
                </a:solidFill>
                <a:latin typeface="Arial" panose="020B0604020202020204" pitchFamily="34" charset="0"/>
              </a:rPr>
              <a:t>Schreib diese Sätze auf Deutsch.</a:t>
            </a:r>
          </a:p>
        </p:txBody>
      </p:sp>
      <p:graphicFrame>
        <p:nvGraphicFramePr>
          <p:cNvPr id="19" name="Table 18"/>
          <p:cNvGraphicFramePr>
            <a:graphicFrameLocks noGrp="1"/>
          </p:cNvGraphicFramePr>
          <p:nvPr/>
        </p:nvGraphicFramePr>
        <p:xfrm>
          <a:off x="122238" y="5949950"/>
          <a:ext cx="8856662" cy="868748"/>
        </p:xfrm>
        <a:graphic>
          <a:graphicData uri="http://schemas.openxmlformats.org/drawingml/2006/table">
            <a:tbl>
              <a:tblPr firstRow="1" bandRow="1">
                <a:tableStyleId>{5940675A-B579-460E-94D1-54222C63F5DA}</a:tableStyleId>
              </a:tblPr>
              <a:tblGrid>
                <a:gridCol w="3240242"/>
                <a:gridCol w="2664199"/>
                <a:gridCol w="2952221"/>
              </a:tblGrid>
              <a:tr h="274031">
                <a:tc>
                  <a:txBody>
                    <a:bodyPr/>
                    <a:lstStyle/>
                    <a:p>
                      <a:r>
                        <a:rPr lang="en-GB" sz="1200" dirty="0" smtClean="0">
                          <a:latin typeface="Arial" panose="020B0604020202020204" pitchFamily="34" charset="0"/>
                          <a:cs typeface="Arial" panose="020B0604020202020204" pitchFamily="34" charset="0"/>
                        </a:rPr>
                        <a:t>1 No, I don’t like rugby.</a:t>
                      </a:r>
                      <a:endParaRPr lang="en-GB" sz="1200" dirty="0">
                        <a:latin typeface="Arial" panose="020B0604020202020204" pitchFamily="34" charset="0"/>
                        <a:cs typeface="Arial" panose="020B0604020202020204" pitchFamily="34" charset="0"/>
                      </a:endParaRPr>
                    </a:p>
                  </a:txBody>
                  <a:tcPr marL="91437" marR="91437" marT="45672" marB="45672" anchor="ctr"/>
                </a:tc>
                <a:tc>
                  <a:txBody>
                    <a:bodyPr/>
                    <a:lstStyle/>
                    <a:p>
                      <a:r>
                        <a:rPr lang="en-GB" sz="1200" dirty="0" smtClean="0">
                          <a:latin typeface="Arial" panose="020B0604020202020204" pitchFamily="34" charset="0"/>
                          <a:cs typeface="Arial" panose="020B0604020202020204" pitchFamily="34" charset="0"/>
                        </a:rPr>
                        <a:t>4  ICT is really</a:t>
                      </a:r>
                      <a:r>
                        <a:rPr lang="en-GB" sz="1200" baseline="0" dirty="0" smtClean="0">
                          <a:latin typeface="Arial" panose="020B0604020202020204" pitchFamily="34" charset="0"/>
                          <a:cs typeface="Arial" panose="020B0604020202020204" pitchFamily="34" charset="0"/>
                        </a:rPr>
                        <a:t> boring.</a:t>
                      </a:r>
                      <a:endParaRPr lang="en-GB" sz="1200" dirty="0">
                        <a:latin typeface="Arial" panose="020B0604020202020204" pitchFamily="34" charset="0"/>
                        <a:cs typeface="Arial" panose="020B0604020202020204" pitchFamily="34" charset="0"/>
                      </a:endParaRPr>
                    </a:p>
                  </a:txBody>
                  <a:tcPr marL="91437" marR="91437" marT="45672" marB="45672" anchor="ctr"/>
                </a:tc>
                <a:tc>
                  <a:txBody>
                    <a:bodyPr/>
                    <a:lstStyle/>
                    <a:p>
                      <a:r>
                        <a:rPr lang="en-GB" sz="1200" dirty="0" smtClean="0">
                          <a:latin typeface="Arial" panose="020B0604020202020204" pitchFamily="34" charset="0"/>
                          <a:cs typeface="Arial" panose="020B0604020202020204" pitchFamily="34" charset="0"/>
                        </a:rPr>
                        <a:t>7 In my school bag I have a pencil case.</a:t>
                      </a:r>
                      <a:endParaRPr lang="en-GB" sz="1200" dirty="0">
                        <a:latin typeface="Arial" panose="020B0604020202020204" pitchFamily="34" charset="0"/>
                        <a:cs typeface="Arial" panose="020B0604020202020204" pitchFamily="34" charset="0"/>
                      </a:endParaRPr>
                    </a:p>
                  </a:txBody>
                  <a:tcPr marL="91437" marR="91437" marT="45672" marB="45672" anchor="ctr"/>
                </a:tc>
              </a:tr>
              <a:tr h="320300">
                <a:tc>
                  <a:txBody>
                    <a:bodyPr/>
                    <a:lstStyle/>
                    <a:p>
                      <a:r>
                        <a:rPr lang="en-GB" sz="1200" dirty="0" smtClean="0">
                          <a:latin typeface="Arial" panose="020B0604020202020204" pitchFamily="34" charset="0"/>
                          <a:cs typeface="Arial" panose="020B0604020202020204" pitchFamily="34" charset="0"/>
                        </a:rPr>
                        <a:t>2 My favourite subjects are English and art.</a:t>
                      </a:r>
                      <a:endParaRPr lang="en-GB" sz="1200" dirty="0">
                        <a:latin typeface="Arial" panose="020B0604020202020204" pitchFamily="34" charset="0"/>
                        <a:cs typeface="Arial" panose="020B0604020202020204" pitchFamily="34" charset="0"/>
                      </a:endParaRPr>
                    </a:p>
                  </a:txBody>
                  <a:tcPr marL="91437" marR="91437" marT="45672" marB="45672" anchor="ctr"/>
                </a:tc>
                <a:tc>
                  <a:txBody>
                    <a:bodyPr/>
                    <a:lstStyle/>
                    <a:p>
                      <a:r>
                        <a:rPr lang="en-GB" sz="1200" dirty="0" smtClean="0">
                          <a:latin typeface="Arial" panose="020B0604020202020204" pitchFamily="34" charset="0"/>
                          <a:cs typeface="Arial" panose="020B0604020202020204" pitchFamily="34" charset="0"/>
                        </a:rPr>
                        <a:t>5 In school I wear a</a:t>
                      </a:r>
                      <a:r>
                        <a:rPr lang="en-GB" sz="1200" baseline="0" dirty="0" smtClean="0">
                          <a:latin typeface="Arial" panose="020B0604020202020204" pitchFamily="34" charset="0"/>
                          <a:cs typeface="Arial" panose="020B0604020202020204" pitchFamily="34" charset="0"/>
                        </a:rPr>
                        <a:t> uniform.</a:t>
                      </a:r>
                      <a:endParaRPr lang="en-GB" sz="1200" dirty="0">
                        <a:latin typeface="Arial" panose="020B0604020202020204" pitchFamily="34" charset="0"/>
                        <a:cs typeface="Arial" panose="020B0604020202020204" pitchFamily="34" charset="0"/>
                      </a:endParaRPr>
                    </a:p>
                  </a:txBody>
                  <a:tcPr marL="91437" marR="91437" marT="45672" marB="45672" anchor="ctr"/>
                </a:tc>
                <a:tc>
                  <a:txBody>
                    <a:bodyPr/>
                    <a:lstStyle/>
                    <a:p>
                      <a:r>
                        <a:rPr lang="en-GB" sz="1200" dirty="0" smtClean="0">
                          <a:latin typeface="Arial" panose="020B0604020202020204" pitchFamily="34" charset="0"/>
                          <a:cs typeface="Arial" panose="020B0604020202020204" pitchFamily="34" charset="0"/>
                        </a:rPr>
                        <a:t>8 My birthday is on</a:t>
                      </a:r>
                      <a:r>
                        <a:rPr lang="en-GB" sz="1200" baseline="0" dirty="0" smtClean="0">
                          <a:latin typeface="Arial" panose="020B0604020202020204" pitchFamily="34" charset="0"/>
                          <a:cs typeface="Arial" panose="020B0604020202020204" pitchFamily="34" charset="0"/>
                        </a:rPr>
                        <a:t> the 14</a:t>
                      </a:r>
                      <a:r>
                        <a:rPr lang="en-GB" sz="1200" baseline="30000" dirty="0" smtClean="0">
                          <a:latin typeface="Arial" panose="020B0604020202020204" pitchFamily="34" charset="0"/>
                          <a:cs typeface="Arial" panose="020B0604020202020204" pitchFamily="34" charset="0"/>
                        </a:rPr>
                        <a:t>th</a:t>
                      </a:r>
                      <a:r>
                        <a:rPr lang="en-GB" sz="1200" baseline="0" dirty="0" smtClean="0">
                          <a:latin typeface="Arial" panose="020B0604020202020204" pitchFamily="34" charset="0"/>
                          <a:cs typeface="Arial" panose="020B0604020202020204" pitchFamily="34" charset="0"/>
                        </a:rPr>
                        <a:t> March.</a:t>
                      </a:r>
                      <a:endParaRPr lang="en-GB" sz="1200" dirty="0">
                        <a:latin typeface="Arial" panose="020B0604020202020204" pitchFamily="34" charset="0"/>
                        <a:cs typeface="Arial" panose="020B0604020202020204" pitchFamily="34" charset="0"/>
                      </a:endParaRPr>
                    </a:p>
                  </a:txBody>
                  <a:tcPr marL="91437" marR="91437" marT="45672" marB="45672" anchor="ctr"/>
                </a:tc>
              </a:tr>
              <a:tr h="274031">
                <a:tc>
                  <a:txBody>
                    <a:bodyPr/>
                    <a:lstStyle/>
                    <a:p>
                      <a:r>
                        <a:rPr lang="en-GB" sz="1200" dirty="0" smtClean="0">
                          <a:latin typeface="Arial" panose="020B0604020202020204" pitchFamily="34" charset="0"/>
                          <a:cs typeface="Arial" panose="020B0604020202020204" pitchFamily="34" charset="0"/>
                        </a:rPr>
                        <a:t>3 Sciences are great.</a:t>
                      </a:r>
                      <a:endParaRPr lang="en-GB" sz="1200" dirty="0">
                        <a:latin typeface="Arial" panose="020B0604020202020204" pitchFamily="34" charset="0"/>
                        <a:cs typeface="Arial" panose="020B0604020202020204" pitchFamily="34" charset="0"/>
                      </a:endParaRPr>
                    </a:p>
                  </a:txBody>
                  <a:tcPr marL="91437" marR="91437" marT="45672" marB="45672" anchor="ctr"/>
                </a:tc>
                <a:tc>
                  <a:txBody>
                    <a:bodyPr/>
                    <a:lstStyle/>
                    <a:p>
                      <a:r>
                        <a:rPr lang="en-GB" sz="1200" dirty="0" smtClean="0">
                          <a:latin typeface="Arial" panose="020B0604020202020204" pitchFamily="34" charset="0"/>
                          <a:cs typeface="Arial" panose="020B0604020202020204" pitchFamily="34" charset="0"/>
                        </a:rPr>
                        <a:t>6 I</a:t>
                      </a:r>
                      <a:r>
                        <a:rPr lang="en-GB" sz="1200" baseline="0" dirty="0" smtClean="0">
                          <a:latin typeface="Arial" panose="020B0604020202020204" pitchFamily="34" charset="0"/>
                          <a:cs typeface="Arial" panose="020B0604020202020204" pitchFamily="34" charset="0"/>
                        </a:rPr>
                        <a:t> live in </a:t>
                      </a:r>
                      <a:r>
                        <a:rPr lang="en-GB" sz="1200" baseline="0" dirty="0" err="1" smtClean="0">
                          <a:latin typeface="Arial" panose="020B0604020202020204" pitchFamily="34" charset="0"/>
                          <a:cs typeface="Arial" panose="020B0604020202020204" pitchFamily="34" charset="0"/>
                        </a:rPr>
                        <a:t>Cambourne</a:t>
                      </a:r>
                      <a:r>
                        <a:rPr lang="en-GB" sz="1200" baseline="0" dirty="0" smtClean="0">
                          <a:latin typeface="Arial" panose="020B0604020202020204" pitchFamily="34" charset="0"/>
                          <a:cs typeface="Arial" panose="020B0604020202020204" pitchFamily="34" charset="0"/>
                        </a:rPr>
                        <a:t>.</a:t>
                      </a:r>
                      <a:endParaRPr lang="en-GB" sz="1200" dirty="0">
                        <a:latin typeface="Arial" panose="020B0604020202020204" pitchFamily="34" charset="0"/>
                        <a:cs typeface="Arial" panose="020B0604020202020204" pitchFamily="34" charset="0"/>
                      </a:endParaRPr>
                    </a:p>
                  </a:txBody>
                  <a:tcPr marL="91437" marR="91437" marT="45672" marB="45672" anchor="ctr"/>
                </a:tc>
                <a:tc>
                  <a:txBody>
                    <a:bodyPr/>
                    <a:lstStyle/>
                    <a:p>
                      <a:r>
                        <a:rPr lang="en-GB" sz="1200" dirty="0" smtClean="0">
                          <a:latin typeface="Arial" panose="020B0604020202020204" pitchFamily="34" charset="0"/>
                          <a:cs typeface="Arial" panose="020B0604020202020204" pitchFamily="34" charset="0"/>
                        </a:rPr>
                        <a:t>9 At break time I eat a sandwich.</a:t>
                      </a:r>
                      <a:endParaRPr lang="en-GB" sz="1200" dirty="0">
                        <a:latin typeface="Arial" panose="020B0604020202020204" pitchFamily="34" charset="0"/>
                        <a:cs typeface="Arial" panose="020B0604020202020204" pitchFamily="34" charset="0"/>
                      </a:endParaRPr>
                    </a:p>
                  </a:txBody>
                  <a:tcPr marL="91437" marR="91437" marT="45672" marB="45672" anchor="ctr"/>
                </a:tc>
              </a:tr>
            </a:tbl>
          </a:graphicData>
        </a:graphic>
      </p:graphicFrame>
      <p:sp>
        <p:nvSpPr>
          <p:cNvPr id="4234" name="TextBox 19"/>
          <p:cNvSpPr txBox="1">
            <a:spLocks noChangeArrowheads="1"/>
          </p:cNvSpPr>
          <p:nvPr/>
        </p:nvSpPr>
        <p:spPr bwMode="auto">
          <a:xfrm>
            <a:off x="2484438" y="5661025"/>
            <a:ext cx="61991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400" fontAlgn="base">
              <a:spcBef>
                <a:spcPct val="0"/>
              </a:spcBef>
              <a:spcAft>
                <a:spcPct val="0"/>
              </a:spcAft>
            </a:pPr>
            <a:r>
              <a:rPr lang="en-GB" sz="1200" b="1" smtClean="0">
                <a:solidFill>
                  <a:prstClr val="black"/>
                </a:solidFill>
                <a:latin typeface="Arial" panose="020B0604020202020204" pitchFamily="34" charset="0"/>
              </a:rPr>
              <a:t>J </a:t>
            </a:r>
            <a:r>
              <a:rPr lang="en-GB" sz="1200" smtClean="0">
                <a:solidFill>
                  <a:prstClr val="black"/>
                </a:solidFill>
                <a:latin typeface="Arial" panose="020B0604020202020204" pitchFamily="34" charset="0"/>
              </a:rPr>
              <a:t>Schreib Fragen zu den Sätzen in I. Zum Beispiel: </a:t>
            </a:r>
            <a:r>
              <a:rPr lang="en-GB" sz="1200" i="1" smtClean="0">
                <a:solidFill>
                  <a:prstClr val="black"/>
                </a:solidFill>
                <a:latin typeface="Arial" panose="020B0604020202020204" pitchFamily="34" charset="0"/>
              </a:rPr>
              <a:t>1 = Magst du Rugby?</a:t>
            </a:r>
          </a:p>
        </p:txBody>
      </p:sp>
      <p:pic>
        <p:nvPicPr>
          <p:cNvPr id="4235" name="Picture 39" descr="NA01099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94700" y="4679950"/>
            <a:ext cx="541338"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36" name="Group 40"/>
          <p:cNvGrpSpPr>
            <a:grpSpLocks/>
          </p:cNvGrpSpPr>
          <p:nvPr/>
        </p:nvGrpSpPr>
        <p:grpSpPr bwMode="auto">
          <a:xfrm>
            <a:off x="8453438" y="5208588"/>
            <a:ext cx="655637" cy="776287"/>
            <a:chOff x="1764" y="1641"/>
            <a:chExt cx="1184" cy="1407"/>
          </a:xfrm>
        </p:grpSpPr>
        <p:sp>
          <p:nvSpPr>
            <p:cNvPr id="4241" name="Freeform 41"/>
            <p:cNvSpPr>
              <a:spLocks/>
            </p:cNvSpPr>
            <p:nvPr/>
          </p:nvSpPr>
          <p:spPr bwMode="auto">
            <a:xfrm>
              <a:off x="1764" y="1641"/>
              <a:ext cx="1184" cy="1407"/>
            </a:xfrm>
            <a:custGeom>
              <a:avLst/>
              <a:gdLst>
                <a:gd name="T0" fmla="*/ 0 w 2367"/>
                <a:gd name="T1" fmla="*/ 88 h 2814"/>
                <a:gd name="T2" fmla="*/ 119 w 2367"/>
                <a:gd name="T3" fmla="*/ 37 h 2814"/>
                <a:gd name="T4" fmla="*/ 232 w 2367"/>
                <a:gd name="T5" fmla="*/ 26 h 2814"/>
                <a:gd name="T6" fmla="*/ 296 w 2367"/>
                <a:gd name="T7" fmla="*/ 0 h 2814"/>
                <a:gd name="T8" fmla="*/ 273 w 2367"/>
                <a:gd name="T9" fmla="*/ 147 h 2814"/>
                <a:gd name="T10" fmla="*/ 278 w 2367"/>
                <a:gd name="T11" fmla="*/ 276 h 2814"/>
                <a:gd name="T12" fmla="*/ 273 w 2367"/>
                <a:gd name="T13" fmla="*/ 352 h 2814"/>
                <a:gd name="T14" fmla="*/ 170 w 2367"/>
                <a:gd name="T15" fmla="*/ 258 h 2814"/>
                <a:gd name="T16" fmla="*/ 85 w 2367"/>
                <a:gd name="T17" fmla="*/ 194 h 2814"/>
                <a:gd name="T18" fmla="*/ 41 w 2367"/>
                <a:gd name="T19" fmla="*/ 142 h 2814"/>
                <a:gd name="T20" fmla="*/ 0 w 2367"/>
                <a:gd name="T21" fmla="*/ 88 h 2814"/>
                <a:gd name="T22" fmla="*/ 0 w 2367"/>
                <a:gd name="T23" fmla="*/ 88 h 28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367" h="2814">
                  <a:moveTo>
                    <a:pt x="0" y="701"/>
                  </a:moveTo>
                  <a:lnTo>
                    <a:pt x="947" y="290"/>
                  </a:lnTo>
                  <a:lnTo>
                    <a:pt x="1853" y="207"/>
                  </a:lnTo>
                  <a:lnTo>
                    <a:pt x="2367" y="0"/>
                  </a:lnTo>
                  <a:lnTo>
                    <a:pt x="2182" y="1176"/>
                  </a:lnTo>
                  <a:lnTo>
                    <a:pt x="2223" y="2207"/>
                  </a:lnTo>
                  <a:lnTo>
                    <a:pt x="2182" y="2814"/>
                  </a:lnTo>
                  <a:lnTo>
                    <a:pt x="1358" y="2061"/>
                  </a:lnTo>
                  <a:lnTo>
                    <a:pt x="678" y="1546"/>
                  </a:lnTo>
                  <a:lnTo>
                    <a:pt x="328" y="1135"/>
                  </a:lnTo>
                  <a:lnTo>
                    <a:pt x="0" y="701"/>
                  </a:lnTo>
                  <a:close/>
                </a:path>
              </a:pathLst>
            </a:custGeom>
            <a:solidFill>
              <a:srgbClr val="8AA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mtClean="0">
                <a:solidFill>
                  <a:prstClr val="black"/>
                </a:solidFill>
                <a:cs typeface="Arial" panose="020B0604020202020204" pitchFamily="34" charset="0"/>
              </a:endParaRPr>
            </a:p>
          </p:txBody>
        </p:sp>
        <p:sp>
          <p:nvSpPr>
            <p:cNvPr id="4242" name="Freeform 42"/>
            <p:cNvSpPr>
              <a:spLocks/>
            </p:cNvSpPr>
            <p:nvPr/>
          </p:nvSpPr>
          <p:spPr bwMode="auto">
            <a:xfrm>
              <a:off x="2184" y="1857"/>
              <a:ext cx="724" cy="789"/>
            </a:xfrm>
            <a:custGeom>
              <a:avLst/>
              <a:gdLst>
                <a:gd name="T0" fmla="*/ 42 w 1448"/>
                <a:gd name="T1" fmla="*/ 167 h 1578"/>
                <a:gd name="T2" fmla="*/ 23 w 1448"/>
                <a:gd name="T3" fmla="*/ 143 h 1578"/>
                <a:gd name="T4" fmla="*/ 0 w 1448"/>
                <a:gd name="T5" fmla="*/ 71 h 1578"/>
                <a:gd name="T6" fmla="*/ 0 w 1448"/>
                <a:gd name="T7" fmla="*/ 22 h 1578"/>
                <a:gd name="T8" fmla="*/ 19 w 1448"/>
                <a:gd name="T9" fmla="*/ 7 h 1578"/>
                <a:gd name="T10" fmla="*/ 36 w 1448"/>
                <a:gd name="T11" fmla="*/ 0 h 1578"/>
                <a:gd name="T12" fmla="*/ 63 w 1448"/>
                <a:gd name="T13" fmla="*/ 1 h 1578"/>
                <a:gd name="T14" fmla="*/ 96 w 1448"/>
                <a:gd name="T15" fmla="*/ 13 h 1578"/>
                <a:gd name="T16" fmla="*/ 104 w 1448"/>
                <a:gd name="T17" fmla="*/ 20 h 1578"/>
                <a:gd name="T18" fmla="*/ 110 w 1448"/>
                <a:gd name="T19" fmla="*/ 72 h 1578"/>
                <a:gd name="T20" fmla="*/ 122 w 1448"/>
                <a:gd name="T21" fmla="*/ 72 h 1578"/>
                <a:gd name="T22" fmla="*/ 142 w 1448"/>
                <a:gd name="T23" fmla="*/ 76 h 1578"/>
                <a:gd name="T24" fmla="*/ 157 w 1448"/>
                <a:gd name="T25" fmla="*/ 84 h 1578"/>
                <a:gd name="T26" fmla="*/ 173 w 1448"/>
                <a:gd name="T27" fmla="*/ 104 h 1578"/>
                <a:gd name="T28" fmla="*/ 181 w 1448"/>
                <a:gd name="T29" fmla="*/ 130 h 1578"/>
                <a:gd name="T30" fmla="*/ 177 w 1448"/>
                <a:gd name="T31" fmla="*/ 161 h 1578"/>
                <a:gd name="T32" fmla="*/ 167 w 1448"/>
                <a:gd name="T33" fmla="*/ 179 h 1578"/>
                <a:gd name="T34" fmla="*/ 154 w 1448"/>
                <a:gd name="T35" fmla="*/ 191 h 1578"/>
                <a:gd name="T36" fmla="*/ 134 w 1448"/>
                <a:gd name="T37" fmla="*/ 198 h 1578"/>
                <a:gd name="T38" fmla="*/ 112 w 1448"/>
                <a:gd name="T39" fmla="*/ 195 h 1578"/>
                <a:gd name="T40" fmla="*/ 91 w 1448"/>
                <a:gd name="T41" fmla="*/ 184 h 1578"/>
                <a:gd name="T42" fmla="*/ 80 w 1448"/>
                <a:gd name="T43" fmla="*/ 166 h 1578"/>
                <a:gd name="T44" fmla="*/ 57 w 1448"/>
                <a:gd name="T45" fmla="*/ 173 h 1578"/>
                <a:gd name="T46" fmla="*/ 42 w 1448"/>
                <a:gd name="T47" fmla="*/ 167 h 1578"/>
                <a:gd name="T48" fmla="*/ 42 w 1448"/>
                <a:gd name="T49" fmla="*/ 167 h 15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448" h="1578">
                  <a:moveTo>
                    <a:pt x="334" y="1335"/>
                  </a:moveTo>
                  <a:lnTo>
                    <a:pt x="180" y="1138"/>
                  </a:lnTo>
                  <a:lnTo>
                    <a:pt x="0" y="565"/>
                  </a:lnTo>
                  <a:lnTo>
                    <a:pt x="0" y="175"/>
                  </a:lnTo>
                  <a:lnTo>
                    <a:pt x="147" y="50"/>
                  </a:lnTo>
                  <a:lnTo>
                    <a:pt x="285" y="0"/>
                  </a:lnTo>
                  <a:lnTo>
                    <a:pt x="502" y="7"/>
                  </a:lnTo>
                  <a:lnTo>
                    <a:pt x="765" y="101"/>
                  </a:lnTo>
                  <a:lnTo>
                    <a:pt x="828" y="154"/>
                  </a:lnTo>
                  <a:lnTo>
                    <a:pt x="879" y="573"/>
                  </a:lnTo>
                  <a:lnTo>
                    <a:pt x="974" y="573"/>
                  </a:lnTo>
                  <a:lnTo>
                    <a:pt x="1130" y="602"/>
                  </a:lnTo>
                  <a:lnTo>
                    <a:pt x="1255" y="665"/>
                  </a:lnTo>
                  <a:lnTo>
                    <a:pt x="1384" y="832"/>
                  </a:lnTo>
                  <a:lnTo>
                    <a:pt x="1448" y="1034"/>
                  </a:lnTo>
                  <a:lnTo>
                    <a:pt x="1414" y="1284"/>
                  </a:lnTo>
                  <a:lnTo>
                    <a:pt x="1330" y="1431"/>
                  </a:lnTo>
                  <a:lnTo>
                    <a:pt x="1225" y="1523"/>
                  </a:lnTo>
                  <a:lnTo>
                    <a:pt x="1066" y="1578"/>
                  </a:lnTo>
                  <a:lnTo>
                    <a:pt x="891" y="1557"/>
                  </a:lnTo>
                  <a:lnTo>
                    <a:pt x="723" y="1465"/>
                  </a:lnTo>
                  <a:lnTo>
                    <a:pt x="640" y="1327"/>
                  </a:lnTo>
                  <a:lnTo>
                    <a:pt x="451" y="1381"/>
                  </a:lnTo>
                  <a:lnTo>
                    <a:pt x="334" y="13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mtClean="0">
                <a:solidFill>
                  <a:prstClr val="black"/>
                </a:solidFill>
                <a:cs typeface="Arial" panose="020B0604020202020204" pitchFamily="34" charset="0"/>
              </a:endParaRPr>
            </a:p>
          </p:txBody>
        </p:sp>
        <p:sp>
          <p:nvSpPr>
            <p:cNvPr id="4243" name="Freeform 43"/>
            <p:cNvSpPr>
              <a:spLocks/>
            </p:cNvSpPr>
            <p:nvPr/>
          </p:nvSpPr>
          <p:spPr bwMode="auto">
            <a:xfrm>
              <a:off x="2502" y="2167"/>
              <a:ext cx="400" cy="446"/>
            </a:xfrm>
            <a:custGeom>
              <a:avLst/>
              <a:gdLst>
                <a:gd name="T0" fmla="*/ 29 w 799"/>
                <a:gd name="T1" fmla="*/ 3 h 892"/>
                <a:gd name="T2" fmla="*/ 26 w 799"/>
                <a:gd name="T3" fmla="*/ 5 h 892"/>
                <a:gd name="T4" fmla="*/ 23 w 799"/>
                <a:gd name="T5" fmla="*/ 7 h 892"/>
                <a:gd name="T6" fmla="*/ 19 w 799"/>
                <a:gd name="T7" fmla="*/ 10 h 892"/>
                <a:gd name="T8" fmla="*/ 11 w 799"/>
                <a:gd name="T9" fmla="*/ 18 h 892"/>
                <a:gd name="T10" fmla="*/ 6 w 799"/>
                <a:gd name="T11" fmla="*/ 30 h 892"/>
                <a:gd name="T12" fmla="*/ 2 w 799"/>
                <a:gd name="T13" fmla="*/ 42 h 892"/>
                <a:gd name="T14" fmla="*/ 0 w 799"/>
                <a:gd name="T15" fmla="*/ 53 h 892"/>
                <a:gd name="T16" fmla="*/ 2 w 799"/>
                <a:gd name="T17" fmla="*/ 66 h 892"/>
                <a:gd name="T18" fmla="*/ 4 w 799"/>
                <a:gd name="T19" fmla="*/ 73 h 892"/>
                <a:gd name="T20" fmla="*/ 6 w 799"/>
                <a:gd name="T21" fmla="*/ 77 h 892"/>
                <a:gd name="T22" fmla="*/ 8 w 799"/>
                <a:gd name="T23" fmla="*/ 82 h 892"/>
                <a:gd name="T24" fmla="*/ 10 w 799"/>
                <a:gd name="T25" fmla="*/ 86 h 892"/>
                <a:gd name="T26" fmla="*/ 13 w 799"/>
                <a:gd name="T27" fmla="*/ 90 h 892"/>
                <a:gd name="T28" fmla="*/ 16 w 799"/>
                <a:gd name="T29" fmla="*/ 93 h 892"/>
                <a:gd name="T30" fmla="*/ 19 w 799"/>
                <a:gd name="T31" fmla="*/ 97 h 892"/>
                <a:gd name="T32" fmla="*/ 25 w 799"/>
                <a:gd name="T33" fmla="*/ 102 h 892"/>
                <a:gd name="T34" fmla="*/ 28 w 799"/>
                <a:gd name="T35" fmla="*/ 104 h 892"/>
                <a:gd name="T36" fmla="*/ 32 w 799"/>
                <a:gd name="T37" fmla="*/ 106 h 892"/>
                <a:gd name="T38" fmla="*/ 35 w 799"/>
                <a:gd name="T39" fmla="*/ 107 h 892"/>
                <a:gd name="T40" fmla="*/ 38 w 799"/>
                <a:gd name="T41" fmla="*/ 108 h 892"/>
                <a:gd name="T42" fmla="*/ 44 w 799"/>
                <a:gd name="T43" fmla="*/ 110 h 892"/>
                <a:gd name="T44" fmla="*/ 50 w 799"/>
                <a:gd name="T45" fmla="*/ 111 h 892"/>
                <a:gd name="T46" fmla="*/ 55 w 799"/>
                <a:gd name="T47" fmla="*/ 112 h 892"/>
                <a:gd name="T48" fmla="*/ 64 w 799"/>
                <a:gd name="T49" fmla="*/ 111 h 892"/>
                <a:gd name="T50" fmla="*/ 74 w 799"/>
                <a:gd name="T51" fmla="*/ 108 h 892"/>
                <a:gd name="T52" fmla="*/ 89 w 799"/>
                <a:gd name="T53" fmla="*/ 96 h 892"/>
                <a:gd name="T54" fmla="*/ 91 w 799"/>
                <a:gd name="T55" fmla="*/ 91 h 892"/>
                <a:gd name="T56" fmla="*/ 93 w 799"/>
                <a:gd name="T57" fmla="*/ 85 h 892"/>
                <a:gd name="T58" fmla="*/ 95 w 799"/>
                <a:gd name="T59" fmla="*/ 79 h 892"/>
                <a:gd name="T60" fmla="*/ 97 w 799"/>
                <a:gd name="T61" fmla="*/ 72 h 892"/>
                <a:gd name="T62" fmla="*/ 100 w 799"/>
                <a:gd name="T63" fmla="*/ 49 h 892"/>
                <a:gd name="T64" fmla="*/ 99 w 799"/>
                <a:gd name="T65" fmla="*/ 45 h 892"/>
                <a:gd name="T66" fmla="*/ 96 w 799"/>
                <a:gd name="T67" fmla="*/ 39 h 892"/>
                <a:gd name="T68" fmla="*/ 93 w 799"/>
                <a:gd name="T69" fmla="*/ 33 h 892"/>
                <a:gd name="T70" fmla="*/ 89 w 799"/>
                <a:gd name="T71" fmla="*/ 26 h 892"/>
                <a:gd name="T72" fmla="*/ 85 w 799"/>
                <a:gd name="T73" fmla="*/ 20 h 892"/>
                <a:gd name="T74" fmla="*/ 82 w 799"/>
                <a:gd name="T75" fmla="*/ 15 h 892"/>
                <a:gd name="T76" fmla="*/ 79 w 799"/>
                <a:gd name="T77" fmla="*/ 10 h 892"/>
                <a:gd name="T78" fmla="*/ 76 w 799"/>
                <a:gd name="T79" fmla="*/ 9 h 892"/>
                <a:gd name="T80" fmla="*/ 73 w 799"/>
                <a:gd name="T81" fmla="*/ 7 h 892"/>
                <a:gd name="T82" fmla="*/ 69 w 799"/>
                <a:gd name="T83" fmla="*/ 5 h 892"/>
                <a:gd name="T84" fmla="*/ 65 w 799"/>
                <a:gd name="T85" fmla="*/ 3 h 892"/>
                <a:gd name="T86" fmla="*/ 60 w 799"/>
                <a:gd name="T87" fmla="*/ 2 h 892"/>
                <a:gd name="T88" fmla="*/ 56 w 799"/>
                <a:gd name="T89" fmla="*/ 1 h 892"/>
                <a:gd name="T90" fmla="*/ 52 w 799"/>
                <a:gd name="T91" fmla="*/ 0 h 892"/>
                <a:gd name="T92" fmla="*/ 37 w 799"/>
                <a:gd name="T93" fmla="*/ 2 h 892"/>
                <a:gd name="T94" fmla="*/ 29 w 799"/>
                <a:gd name="T95" fmla="*/ 3 h 892"/>
                <a:gd name="T96" fmla="*/ 29 w 799"/>
                <a:gd name="T97" fmla="*/ 3 h 8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99" h="892">
                  <a:moveTo>
                    <a:pt x="229" y="21"/>
                  </a:moveTo>
                  <a:lnTo>
                    <a:pt x="205" y="36"/>
                  </a:lnTo>
                  <a:lnTo>
                    <a:pt x="179" y="53"/>
                  </a:lnTo>
                  <a:lnTo>
                    <a:pt x="148" y="77"/>
                  </a:lnTo>
                  <a:lnTo>
                    <a:pt x="85" y="144"/>
                  </a:lnTo>
                  <a:lnTo>
                    <a:pt x="41" y="236"/>
                  </a:lnTo>
                  <a:lnTo>
                    <a:pt x="15" y="331"/>
                  </a:lnTo>
                  <a:lnTo>
                    <a:pt x="0" y="422"/>
                  </a:lnTo>
                  <a:lnTo>
                    <a:pt x="9" y="524"/>
                  </a:lnTo>
                  <a:lnTo>
                    <a:pt x="28" y="583"/>
                  </a:lnTo>
                  <a:lnTo>
                    <a:pt x="41" y="616"/>
                  </a:lnTo>
                  <a:lnTo>
                    <a:pt x="59" y="651"/>
                  </a:lnTo>
                  <a:lnTo>
                    <a:pt x="77" y="685"/>
                  </a:lnTo>
                  <a:lnTo>
                    <a:pt x="100" y="716"/>
                  </a:lnTo>
                  <a:lnTo>
                    <a:pt x="122" y="744"/>
                  </a:lnTo>
                  <a:lnTo>
                    <a:pt x="146" y="769"/>
                  </a:lnTo>
                  <a:lnTo>
                    <a:pt x="197" y="810"/>
                  </a:lnTo>
                  <a:lnTo>
                    <a:pt x="221" y="826"/>
                  </a:lnTo>
                  <a:lnTo>
                    <a:pt x="249" y="841"/>
                  </a:lnTo>
                  <a:lnTo>
                    <a:pt x="275" y="852"/>
                  </a:lnTo>
                  <a:lnTo>
                    <a:pt x="301" y="862"/>
                  </a:lnTo>
                  <a:lnTo>
                    <a:pt x="351" y="877"/>
                  </a:lnTo>
                  <a:lnTo>
                    <a:pt x="395" y="887"/>
                  </a:lnTo>
                  <a:lnTo>
                    <a:pt x="435" y="892"/>
                  </a:lnTo>
                  <a:lnTo>
                    <a:pt x="510" y="885"/>
                  </a:lnTo>
                  <a:lnTo>
                    <a:pt x="587" y="859"/>
                  </a:lnTo>
                  <a:lnTo>
                    <a:pt x="705" y="762"/>
                  </a:lnTo>
                  <a:lnTo>
                    <a:pt x="723" y="728"/>
                  </a:lnTo>
                  <a:lnTo>
                    <a:pt x="742" y="680"/>
                  </a:lnTo>
                  <a:lnTo>
                    <a:pt x="759" y="627"/>
                  </a:lnTo>
                  <a:lnTo>
                    <a:pt x="774" y="570"/>
                  </a:lnTo>
                  <a:lnTo>
                    <a:pt x="799" y="386"/>
                  </a:lnTo>
                  <a:lnTo>
                    <a:pt x="789" y="354"/>
                  </a:lnTo>
                  <a:lnTo>
                    <a:pt x="768" y="310"/>
                  </a:lnTo>
                  <a:lnTo>
                    <a:pt x="741" y="259"/>
                  </a:lnTo>
                  <a:lnTo>
                    <a:pt x="710" y="207"/>
                  </a:lnTo>
                  <a:lnTo>
                    <a:pt x="680" y="157"/>
                  </a:lnTo>
                  <a:lnTo>
                    <a:pt x="654" y="116"/>
                  </a:lnTo>
                  <a:lnTo>
                    <a:pt x="628" y="77"/>
                  </a:lnTo>
                  <a:lnTo>
                    <a:pt x="604" y="65"/>
                  </a:lnTo>
                  <a:lnTo>
                    <a:pt x="579" y="52"/>
                  </a:lnTo>
                  <a:lnTo>
                    <a:pt x="548" y="38"/>
                  </a:lnTo>
                  <a:lnTo>
                    <a:pt x="513" y="24"/>
                  </a:lnTo>
                  <a:lnTo>
                    <a:pt x="477" y="12"/>
                  </a:lnTo>
                  <a:lnTo>
                    <a:pt x="444" y="3"/>
                  </a:lnTo>
                  <a:lnTo>
                    <a:pt x="414" y="0"/>
                  </a:lnTo>
                  <a:lnTo>
                    <a:pt x="295" y="11"/>
                  </a:lnTo>
                  <a:lnTo>
                    <a:pt x="229" y="21"/>
                  </a:lnTo>
                  <a:close/>
                </a:path>
              </a:pathLst>
            </a:custGeom>
            <a:solidFill>
              <a:srgbClr val="FFB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mtClean="0">
                <a:solidFill>
                  <a:prstClr val="black"/>
                </a:solidFill>
                <a:cs typeface="Arial" panose="020B0604020202020204" pitchFamily="34" charset="0"/>
              </a:endParaRPr>
            </a:p>
          </p:txBody>
        </p:sp>
        <p:sp>
          <p:nvSpPr>
            <p:cNvPr id="4244" name="Freeform 44"/>
            <p:cNvSpPr>
              <a:spLocks/>
            </p:cNvSpPr>
            <p:nvPr/>
          </p:nvSpPr>
          <p:spPr bwMode="auto">
            <a:xfrm>
              <a:off x="2259" y="2085"/>
              <a:ext cx="306" cy="413"/>
            </a:xfrm>
            <a:custGeom>
              <a:avLst/>
              <a:gdLst>
                <a:gd name="T0" fmla="*/ 0 w 613"/>
                <a:gd name="T1" fmla="*/ 21 h 825"/>
                <a:gd name="T2" fmla="*/ 3 w 613"/>
                <a:gd name="T3" fmla="*/ 13 h 825"/>
                <a:gd name="T4" fmla="*/ 6 w 613"/>
                <a:gd name="T5" fmla="*/ 9 h 825"/>
                <a:gd name="T6" fmla="*/ 9 w 613"/>
                <a:gd name="T7" fmla="*/ 8 h 825"/>
                <a:gd name="T8" fmla="*/ 12 w 613"/>
                <a:gd name="T9" fmla="*/ 6 h 825"/>
                <a:gd name="T10" fmla="*/ 15 w 613"/>
                <a:gd name="T11" fmla="*/ 4 h 825"/>
                <a:gd name="T12" fmla="*/ 20 w 613"/>
                <a:gd name="T13" fmla="*/ 3 h 825"/>
                <a:gd name="T14" fmla="*/ 25 w 613"/>
                <a:gd name="T15" fmla="*/ 2 h 825"/>
                <a:gd name="T16" fmla="*/ 31 w 613"/>
                <a:gd name="T17" fmla="*/ 1 h 825"/>
                <a:gd name="T18" fmla="*/ 42 w 613"/>
                <a:gd name="T19" fmla="*/ 0 h 825"/>
                <a:gd name="T20" fmla="*/ 52 w 613"/>
                <a:gd name="T21" fmla="*/ 2 h 825"/>
                <a:gd name="T22" fmla="*/ 60 w 613"/>
                <a:gd name="T23" fmla="*/ 4 h 825"/>
                <a:gd name="T24" fmla="*/ 63 w 613"/>
                <a:gd name="T25" fmla="*/ 6 h 825"/>
                <a:gd name="T26" fmla="*/ 66 w 613"/>
                <a:gd name="T27" fmla="*/ 7 h 825"/>
                <a:gd name="T28" fmla="*/ 74 w 613"/>
                <a:gd name="T29" fmla="*/ 13 h 825"/>
                <a:gd name="T30" fmla="*/ 76 w 613"/>
                <a:gd name="T31" fmla="*/ 16 h 825"/>
                <a:gd name="T32" fmla="*/ 55 w 613"/>
                <a:gd name="T33" fmla="*/ 45 h 825"/>
                <a:gd name="T34" fmla="*/ 55 w 613"/>
                <a:gd name="T35" fmla="*/ 101 h 825"/>
                <a:gd name="T36" fmla="*/ 51 w 613"/>
                <a:gd name="T37" fmla="*/ 102 h 825"/>
                <a:gd name="T38" fmla="*/ 47 w 613"/>
                <a:gd name="T39" fmla="*/ 103 h 825"/>
                <a:gd name="T40" fmla="*/ 41 w 613"/>
                <a:gd name="T41" fmla="*/ 104 h 825"/>
                <a:gd name="T42" fmla="*/ 36 w 613"/>
                <a:gd name="T43" fmla="*/ 103 h 825"/>
                <a:gd name="T44" fmla="*/ 30 w 613"/>
                <a:gd name="T45" fmla="*/ 100 h 825"/>
                <a:gd name="T46" fmla="*/ 19 w 613"/>
                <a:gd name="T47" fmla="*/ 88 h 825"/>
                <a:gd name="T48" fmla="*/ 17 w 613"/>
                <a:gd name="T49" fmla="*/ 83 h 825"/>
                <a:gd name="T50" fmla="*/ 15 w 613"/>
                <a:gd name="T51" fmla="*/ 78 h 825"/>
                <a:gd name="T52" fmla="*/ 11 w 613"/>
                <a:gd name="T53" fmla="*/ 67 h 825"/>
                <a:gd name="T54" fmla="*/ 7 w 613"/>
                <a:gd name="T55" fmla="*/ 56 h 825"/>
                <a:gd name="T56" fmla="*/ 5 w 613"/>
                <a:gd name="T57" fmla="*/ 45 h 825"/>
                <a:gd name="T58" fmla="*/ 1 w 613"/>
                <a:gd name="T59" fmla="*/ 28 h 825"/>
                <a:gd name="T60" fmla="*/ 0 w 613"/>
                <a:gd name="T61" fmla="*/ 21 h 825"/>
                <a:gd name="T62" fmla="*/ 0 w 613"/>
                <a:gd name="T63" fmla="*/ 21 h 8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13" h="825">
                  <a:moveTo>
                    <a:pt x="0" y="163"/>
                  </a:moveTo>
                  <a:lnTo>
                    <a:pt x="25" y="97"/>
                  </a:lnTo>
                  <a:lnTo>
                    <a:pt x="54" y="69"/>
                  </a:lnTo>
                  <a:lnTo>
                    <a:pt x="74" y="57"/>
                  </a:lnTo>
                  <a:lnTo>
                    <a:pt x="99" y="43"/>
                  </a:lnTo>
                  <a:lnTo>
                    <a:pt x="127" y="32"/>
                  </a:lnTo>
                  <a:lnTo>
                    <a:pt x="162" y="21"/>
                  </a:lnTo>
                  <a:lnTo>
                    <a:pt x="203" y="11"/>
                  </a:lnTo>
                  <a:lnTo>
                    <a:pt x="249" y="4"/>
                  </a:lnTo>
                  <a:lnTo>
                    <a:pt x="341" y="0"/>
                  </a:lnTo>
                  <a:lnTo>
                    <a:pt x="418" y="10"/>
                  </a:lnTo>
                  <a:lnTo>
                    <a:pt x="481" y="28"/>
                  </a:lnTo>
                  <a:lnTo>
                    <a:pt x="507" y="41"/>
                  </a:lnTo>
                  <a:lnTo>
                    <a:pt x="530" y="53"/>
                  </a:lnTo>
                  <a:lnTo>
                    <a:pt x="593" y="104"/>
                  </a:lnTo>
                  <a:lnTo>
                    <a:pt x="613" y="128"/>
                  </a:lnTo>
                  <a:lnTo>
                    <a:pt x="441" y="356"/>
                  </a:lnTo>
                  <a:lnTo>
                    <a:pt x="441" y="806"/>
                  </a:lnTo>
                  <a:lnTo>
                    <a:pt x="410" y="816"/>
                  </a:lnTo>
                  <a:lnTo>
                    <a:pt x="377" y="822"/>
                  </a:lnTo>
                  <a:lnTo>
                    <a:pt x="335" y="825"/>
                  </a:lnTo>
                  <a:lnTo>
                    <a:pt x="289" y="817"/>
                  </a:lnTo>
                  <a:lnTo>
                    <a:pt x="241" y="796"/>
                  </a:lnTo>
                  <a:lnTo>
                    <a:pt x="154" y="698"/>
                  </a:lnTo>
                  <a:lnTo>
                    <a:pt x="137" y="661"/>
                  </a:lnTo>
                  <a:lnTo>
                    <a:pt x="120" y="620"/>
                  </a:lnTo>
                  <a:lnTo>
                    <a:pt x="89" y="533"/>
                  </a:lnTo>
                  <a:lnTo>
                    <a:pt x="62" y="445"/>
                  </a:lnTo>
                  <a:lnTo>
                    <a:pt x="40" y="359"/>
                  </a:lnTo>
                  <a:lnTo>
                    <a:pt x="10" y="220"/>
                  </a:lnTo>
                  <a:lnTo>
                    <a:pt x="0" y="163"/>
                  </a:lnTo>
                  <a:close/>
                </a:path>
              </a:pathLst>
            </a:custGeom>
            <a:solidFill>
              <a:srgbClr val="FFB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mtClean="0">
                <a:solidFill>
                  <a:prstClr val="black"/>
                </a:solidFill>
                <a:cs typeface="Arial" panose="020B0604020202020204" pitchFamily="34" charset="0"/>
              </a:endParaRPr>
            </a:p>
          </p:txBody>
        </p:sp>
        <p:sp>
          <p:nvSpPr>
            <p:cNvPr id="4245" name="Freeform 45"/>
            <p:cNvSpPr>
              <a:spLocks/>
            </p:cNvSpPr>
            <p:nvPr/>
          </p:nvSpPr>
          <p:spPr bwMode="auto">
            <a:xfrm>
              <a:off x="2175" y="1844"/>
              <a:ext cx="432" cy="263"/>
            </a:xfrm>
            <a:custGeom>
              <a:avLst/>
              <a:gdLst>
                <a:gd name="T0" fmla="*/ 53 w 863"/>
                <a:gd name="T1" fmla="*/ 0 h 525"/>
                <a:gd name="T2" fmla="*/ 85 w 863"/>
                <a:gd name="T3" fmla="*/ 3 h 525"/>
                <a:gd name="T4" fmla="*/ 94 w 863"/>
                <a:gd name="T5" fmla="*/ 6 h 525"/>
                <a:gd name="T6" fmla="*/ 101 w 863"/>
                <a:gd name="T7" fmla="*/ 11 h 525"/>
                <a:gd name="T8" fmla="*/ 108 w 863"/>
                <a:gd name="T9" fmla="*/ 23 h 525"/>
                <a:gd name="T10" fmla="*/ 105 w 863"/>
                <a:gd name="T11" fmla="*/ 26 h 525"/>
                <a:gd name="T12" fmla="*/ 97 w 863"/>
                <a:gd name="T13" fmla="*/ 19 h 525"/>
                <a:gd name="T14" fmla="*/ 90 w 863"/>
                <a:gd name="T15" fmla="*/ 15 h 525"/>
                <a:gd name="T16" fmla="*/ 83 w 863"/>
                <a:gd name="T17" fmla="*/ 12 h 525"/>
                <a:gd name="T18" fmla="*/ 75 w 863"/>
                <a:gd name="T19" fmla="*/ 10 h 525"/>
                <a:gd name="T20" fmla="*/ 64 w 863"/>
                <a:gd name="T21" fmla="*/ 7 h 525"/>
                <a:gd name="T22" fmla="*/ 33 w 863"/>
                <a:gd name="T23" fmla="*/ 9 h 525"/>
                <a:gd name="T24" fmla="*/ 24 w 863"/>
                <a:gd name="T25" fmla="*/ 13 h 525"/>
                <a:gd name="T26" fmla="*/ 13 w 863"/>
                <a:gd name="T27" fmla="*/ 24 h 525"/>
                <a:gd name="T28" fmla="*/ 11 w 863"/>
                <a:gd name="T29" fmla="*/ 43 h 525"/>
                <a:gd name="T30" fmla="*/ 16 w 863"/>
                <a:gd name="T31" fmla="*/ 52 h 525"/>
                <a:gd name="T32" fmla="*/ 22 w 863"/>
                <a:gd name="T33" fmla="*/ 56 h 525"/>
                <a:gd name="T34" fmla="*/ 27 w 863"/>
                <a:gd name="T35" fmla="*/ 58 h 525"/>
                <a:gd name="T36" fmla="*/ 36 w 863"/>
                <a:gd name="T37" fmla="*/ 61 h 525"/>
                <a:gd name="T38" fmla="*/ 55 w 863"/>
                <a:gd name="T39" fmla="*/ 61 h 525"/>
                <a:gd name="T40" fmla="*/ 73 w 863"/>
                <a:gd name="T41" fmla="*/ 57 h 525"/>
                <a:gd name="T42" fmla="*/ 81 w 863"/>
                <a:gd name="T43" fmla="*/ 53 h 525"/>
                <a:gd name="T44" fmla="*/ 86 w 863"/>
                <a:gd name="T45" fmla="*/ 50 h 525"/>
                <a:gd name="T46" fmla="*/ 93 w 863"/>
                <a:gd name="T47" fmla="*/ 50 h 525"/>
                <a:gd name="T48" fmla="*/ 90 w 863"/>
                <a:gd name="T49" fmla="*/ 55 h 525"/>
                <a:gd name="T50" fmla="*/ 83 w 863"/>
                <a:gd name="T51" fmla="*/ 61 h 525"/>
                <a:gd name="T52" fmla="*/ 74 w 863"/>
                <a:gd name="T53" fmla="*/ 64 h 525"/>
                <a:gd name="T54" fmla="*/ 49 w 863"/>
                <a:gd name="T55" fmla="*/ 66 h 525"/>
                <a:gd name="T56" fmla="*/ 31 w 863"/>
                <a:gd name="T57" fmla="*/ 65 h 525"/>
                <a:gd name="T58" fmla="*/ 19 w 863"/>
                <a:gd name="T59" fmla="*/ 61 h 525"/>
                <a:gd name="T60" fmla="*/ 6 w 863"/>
                <a:gd name="T61" fmla="*/ 50 h 525"/>
                <a:gd name="T62" fmla="*/ 0 w 863"/>
                <a:gd name="T63" fmla="*/ 34 h 525"/>
                <a:gd name="T64" fmla="*/ 3 w 863"/>
                <a:gd name="T65" fmla="*/ 25 h 525"/>
                <a:gd name="T66" fmla="*/ 9 w 863"/>
                <a:gd name="T67" fmla="*/ 17 h 525"/>
                <a:gd name="T68" fmla="*/ 16 w 863"/>
                <a:gd name="T69" fmla="*/ 11 h 525"/>
                <a:gd name="T70" fmla="*/ 23 w 863"/>
                <a:gd name="T71" fmla="*/ 7 h 525"/>
                <a:gd name="T72" fmla="*/ 32 w 863"/>
                <a:gd name="T73" fmla="*/ 4 h 525"/>
                <a:gd name="T74" fmla="*/ 44 w 863"/>
                <a:gd name="T75" fmla="*/ 1 h 52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63" h="525">
                  <a:moveTo>
                    <a:pt x="349" y="6"/>
                  </a:moveTo>
                  <a:lnTo>
                    <a:pt x="423" y="0"/>
                  </a:lnTo>
                  <a:lnTo>
                    <a:pt x="505" y="0"/>
                  </a:lnTo>
                  <a:lnTo>
                    <a:pt x="673" y="23"/>
                  </a:lnTo>
                  <a:lnTo>
                    <a:pt x="712" y="36"/>
                  </a:lnTo>
                  <a:lnTo>
                    <a:pt x="748" y="48"/>
                  </a:lnTo>
                  <a:lnTo>
                    <a:pt x="780" y="64"/>
                  </a:lnTo>
                  <a:lnTo>
                    <a:pt x="807" y="82"/>
                  </a:lnTo>
                  <a:lnTo>
                    <a:pt x="847" y="127"/>
                  </a:lnTo>
                  <a:lnTo>
                    <a:pt x="863" y="179"/>
                  </a:lnTo>
                  <a:lnTo>
                    <a:pt x="848" y="190"/>
                  </a:lnTo>
                  <a:lnTo>
                    <a:pt x="835" y="201"/>
                  </a:lnTo>
                  <a:lnTo>
                    <a:pt x="792" y="165"/>
                  </a:lnTo>
                  <a:lnTo>
                    <a:pt x="769" y="148"/>
                  </a:lnTo>
                  <a:lnTo>
                    <a:pt x="744" y="133"/>
                  </a:lnTo>
                  <a:lnTo>
                    <a:pt x="718" y="118"/>
                  </a:lnTo>
                  <a:lnTo>
                    <a:pt x="689" y="105"/>
                  </a:lnTo>
                  <a:lnTo>
                    <a:pt x="661" y="94"/>
                  </a:lnTo>
                  <a:lnTo>
                    <a:pt x="631" y="83"/>
                  </a:lnTo>
                  <a:lnTo>
                    <a:pt x="600" y="74"/>
                  </a:lnTo>
                  <a:lnTo>
                    <a:pt x="569" y="67"/>
                  </a:lnTo>
                  <a:lnTo>
                    <a:pt x="505" y="55"/>
                  </a:lnTo>
                  <a:lnTo>
                    <a:pt x="377" y="50"/>
                  </a:lnTo>
                  <a:lnTo>
                    <a:pt x="261" y="69"/>
                  </a:lnTo>
                  <a:lnTo>
                    <a:pt x="208" y="88"/>
                  </a:lnTo>
                  <a:lnTo>
                    <a:pt x="186" y="102"/>
                  </a:lnTo>
                  <a:lnTo>
                    <a:pt x="164" y="115"/>
                  </a:lnTo>
                  <a:lnTo>
                    <a:pt x="100" y="191"/>
                  </a:lnTo>
                  <a:lnTo>
                    <a:pt x="80" y="298"/>
                  </a:lnTo>
                  <a:lnTo>
                    <a:pt x="87" y="340"/>
                  </a:lnTo>
                  <a:lnTo>
                    <a:pt x="103" y="378"/>
                  </a:lnTo>
                  <a:lnTo>
                    <a:pt x="126" y="409"/>
                  </a:lnTo>
                  <a:lnTo>
                    <a:pt x="157" y="435"/>
                  </a:lnTo>
                  <a:lnTo>
                    <a:pt x="175" y="445"/>
                  </a:lnTo>
                  <a:lnTo>
                    <a:pt x="195" y="455"/>
                  </a:lnTo>
                  <a:lnTo>
                    <a:pt x="215" y="463"/>
                  </a:lnTo>
                  <a:lnTo>
                    <a:pt x="236" y="471"/>
                  </a:lnTo>
                  <a:lnTo>
                    <a:pt x="282" y="481"/>
                  </a:lnTo>
                  <a:lnTo>
                    <a:pt x="331" y="487"/>
                  </a:lnTo>
                  <a:lnTo>
                    <a:pt x="433" y="486"/>
                  </a:lnTo>
                  <a:lnTo>
                    <a:pt x="534" y="467"/>
                  </a:lnTo>
                  <a:lnTo>
                    <a:pt x="582" y="452"/>
                  </a:lnTo>
                  <a:lnTo>
                    <a:pt x="627" y="433"/>
                  </a:lnTo>
                  <a:lnTo>
                    <a:pt x="647" y="422"/>
                  </a:lnTo>
                  <a:lnTo>
                    <a:pt x="667" y="410"/>
                  </a:lnTo>
                  <a:lnTo>
                    <a:pt x="684" y="397"/>
                  </a:lnTo>
                  <a:lnTo>
                    <a:pt x="702" y="384"/>
                  </a:lnTo>
                  <a:lnTo>
                    <a:pt x="738" y="395"/>
                  </a:lnTo>
                  <a:lnTo>
                    <a:pt x="727" y="419"/>
                  </a:lnTo>
                  <a:lnTo>
                    <a:pt x="713" y="440"/>
                  </a:lnTo>
                  <a:lnTo>
                    <a:pt x="679" y="471"/>
                  </a:lnTo>
                  <a:lnTo>
                    <a:pt x="659" y="483"/>
                  </a:lnTo>
                  <a:lnTo>
                    <a:pt x="638" y="493"/>
                  </a:lnTo>
                  <a:lnTo>
                    <a:pt x="591" y="507"/>
                  </a:lnTo>
                  <a:lnTo>
                    <a:pt x="489" y="519"/>
                  </a:lnTo>
                  <a:lnTo>
                    <a:pt x="390" y="524"/>
                  </a:lnTo>
                  <a:lnTo>
                    <a:pt x="311" y="525"/>
                  </a:lnTo>
                  <a:lnTo>
                    <a:pt x="241" y="517"/>
                  </a:lnTo>
                  <a:lnTo>
                    <a:pt x="179" y="498"/>
                  </a:lnTo>
                  <a:lnTo>
                    <a:pt x="150" y="486"/>
                  </a:lnTo>
                  <a:lnTo>
                    <a:pt x="124" y="471"/>
                  </a:lnTo>
                  <a:lnTo>
                    <a:pt x="43" y="400"/>
                  </a:lnTo>
                  <a:lnTo>
                    <a:pt x="3" y="312"/>
                  </a:lnTo>
                  <a:lnTo>
                    <a:pt x="0" y="266"/>
                  </a:lnTo>
                  <a:lnTo>
                    <a:pt x="8" y="219"/>
                  </a:lnTo>
                  <a:lnTo>
                    <a:pt x="18" y="195"/>
                  </a:lnTo>
                  <a:lnTo>
                    <a:pt x="31" y="173"/>
                  </a:lnTo>
                  <a:lnTo>
                    <a:pt x="65" y="129"/>
                  </a:lnTo>
                  <a:lnTo>
                    <a:pt x="114" y="89"/>
                  </a:lnTo>
                  <a:lnTo>
                    <a:pt x="128" y="81"/>
                  </a:lnTo>
                  <a:lnTo>
                    <a:pt x="144" y="72"/>
                  </a:lnTo>
                  <a:lnTo>
                    <a:pt x="177" y="56"/>
                  </a:lnTo>
                  <a:lnTo>
                    <a:pt x="215" y="41"/>
                  </a:lnTo>
                  <a:lnTo>
                    <a:pt x="256" y="27"/>
                  </a:lnTo>
                  <a:lnTo>
                    <a:pt x="300" y="16"/>
                  </a:lnTo>
                  <a:lnTo>
                    <a:pt x="349"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mtClean="0">
                <a:solidFill>
                  <a:prstClr val="black"/>
                </a:solidFill>
                <a:cs typeface="Arial" panose="020B0604020202020204" pitchFamily="34" charset="0"/>
              </a:endParaRPr>
            </a:p>
          </p:txBody>
        </p:sp>
        <p:sp>
          <p:nvSpPr>
            <p:cNvPr id="4246" name="Freeform 46"/>
            <p:cNvSpPr>
              <a:spLocks/>
            </p:cNvSpPr>
            <p:nvPr/>
          </p:nvSpPr>
          <p:spPr bwMode="auto">
            <a:xfrm>
              <a:off x="2242" y="1900"/>
              <a:ext cx="138" cy="128"/>
            </a:xfrm>
            <a:custGeom>
              <a:avLst/>
              <a:gdLst>
                <a:gd name="T0" fmla="*/ 34 w 277"/>
                <a:gd name="T1" fmla="*/ 3 h 258"/>
                <a:gd name="T2" fmla="*/ 24 w 277"/>
                <a:gd name="T3" fmla="*/ 6 h 258"/>
                <a:gd name="T4" fmla="*/ 19 w 277"/>
                <a:gd name="T5" fmla="*/ 8 h 258"/>
                <a:gd name="T6" fmla="*/ 17 w 277"/>
                <a:gd name="T7" fmla="*/ 10 h 258"/>
                <a:gd name="T8" fmla="*/ 15 w 277"/>
                <a:gd name="T9" fmla="*/ 11 h 258"/>
                <a:gd name="T10" fmla="*/ 8 w 277"/>
                <a:gd name="T11" fmla="*/ 20 h 258"/>
                <a:gd name="T12" fmla="*/ 7 w 277"/>
                <a:gd name="T13" fmla="*/ 31 h 258"/>
                <a:gd name="T14" fmla="*/ 3 w 277"/>
                <a:gd name="T15" fmla="*/ 32 h 258"/>
                <a:gd name="T16" fmla="*/ 0 w 277"/>
                <a:gd name="T17" fmla="*/ 21 h 258"/>
                <a:gd name="T18" fmla="*/ 0 w 277"/>
                <a:gd name="T19" fmla="*/ 16 h 258"/>
                <a:gd name="T20" fmla="*/ 3 w 277"/>
                <a:gd name="T21" fmla="*/ 11 h 258"/>
                <a:gd name="T22" fmla="*/ 7 w 277"/>
                <a:gd name="T23" fmla="*/ 7 h 258"/>
                <a:gd name="T24" fmla="*/ 9 w 277"/>
                <a:gd name="T25" fmla="*/ 5 h 258"/>
                <a:gd name="T26" fmla="*/ 12 w 277"/>
                <a:gd name="T27" fmla="*/ 4 h 258"/>
                <a:gd name="T28" fmla="*/ 16 w 277"/>
                <a:gd name="T29" fmla="*/ 2 h 258"/>
                <a:gd name="T30" fmla="*/ 19 w 277"/>
                <a:gd name="T31" fmla="*/ 1 h 258"/>
                <a:gd name="T32" fmla="*/ 28 w 277"/>
                <a:gd name="T33" fmla="*/ 0 h 258"/>
                <a:gd name="T34" fmla="*/ 34 w 277"/>
                <a:gd name="T35" fmla="*/ 3 h 258"/>
                <a:gd name="T36" fmla="*/ 34 w 277"/>
                <a:gd name="T37" fmla="*/ 3 h 2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77" h="258">
                  <a:moveTo>
                    <a:pt x="277" y="24"/>
                  </a:moveTo>
                  <a:lnTo>
                    <a:pt x="196" y="48"/>
                  </a:lnTo>
                  <a:lnTo>
                    <a:pt x="156" y="68"/>
                  </a:lnTo>
                  <a:lnTo>
                    <a:pt x="139" y="80"/>
                  </a:lnTo>
                  <a:lnTo>
                    <a:pt x="121" y="94"/>
                  </a:lnTo>
                  <a:lnTo>
                    <a:pt x="70" y="161"/>
                  </a:lnTo>
                  <a:lnTo>
                    <a:pt x="62" y="251"/>
                  </a:lnTo>
                  <a:lnTo>
                    <a:pt x="26" y="258"/>
                  </a:lnTo>
                  <a:lnTo>
                    <a:pt x="0" y="173"/>
                  </a:lnTo>
                  <a:lnTo>
                    <a:pt x="6" y="133"/>
                  </a:lnTo>
                  <a:lnTo>
                    <a:pt x="24" y="95"/>
                  </a:lnTo>
                  <a:lnTo>
                    <a:pt x="57" y="61"/>
                  </a:lnTo>
                  <a:lnTo>
                    <a:pt x="77" y="46"/>
                  </a:lnTo>
                  <a:lnTo>
                    <a:pt x="101" y="34"/>
                  </a:lnTo>
                  <a:lnTo>
                    <a:pt x="128" y="22"/>
                  </a:lnTo>
                  <a:lnTo>
                    <a:pt x="157" y="13"/>
                  </a:lnTo>
                  <a:lnTo>
                    <a:pt x="224" y="0"/>
                  </a:lnTo>
                  <a:lnTo>
                    <a:pt x="277"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mtClean="0">
                <a:solidFill>
                  <a:prstClr val="black"/>
                </a:solidFill>
                <a:cs typeface="Arial" panose="020B0604020202020204" pitchFamily="34" charset="0"/>
              </a:endParaRPr>
            </a:p>
          </p:txBody>
        </p:sp>
        <p:sp>
          <p:nvSpPr>
            <p:cNvPr id="4247" name="Freeform 47"/>
            <p:cNvSpPr>
              <a:spLocks/>
            </p:cNvSpPr>
            <p:nvPr/>
          </p:nvSpPr>
          <p:spPr bwMode="auto">
            <a:xfrm>
              <a:off x="2182" y="2001"/>
              <a:ext cx="283" cy="553"/>
            </a:xfrm>
            <a:custGeom>
              <a:avLst/>
              <a:gdLst>
                <a:gd name="T0" fmla="*/ 5 w 566"/>
                <a:gd name="T1" fmla="*/ 0 h 1107"/>
                <a:gd name="T2" fmla="*/ 13 w 566"/>
                <a:gd name="T3" fmla="*/ 21 h 1107"/>
                <a:gd name="T4" fmla="*/ 17 w 566"/>
                <a:gd name="T5" fmla="*/ 67 h 1107"/>
                <a:gd name="T6" fmla="*/ 20 w 566"/>
                <a:gd name="T7" fmla="*/ 77 h 1107"/>
                <a:gd name="T8" fmla="*/ 23 w 566"/>
                <a:gd name="T9" fmla="*/ 89 h 1107"/>
                <a:gd name="T10" fmla="*/ 25 w 566"/>
                <a:gd name="T11" fmla="*/ 94 h 1107"/>
                <a:gd name="T12" fmla="*/ 27 w 566"/>
                <a:gd name="T13" fmla="*/ 100 h 1107"/>
                <a:gd name="T14" fmla="*/ 30 w 566"/>
                <a:gd name="T15" fmla="*/ 106 h 1107"/>
                <a:gd name="T16" fmla="*/ 32 w 566"/>
                <a:gd name="T17" fmla="*/ 112 h 1107"/>
                <a:gd name="T18" fmla="*/ 36 w 566"/>
                <a:gd name="T19" fmla="*/ 117 h 1107"/>
                <a:gd name="T20" fmla="*/ 39 w 566"/>
                <a:gd name="T21" fmla="*/ 121 h 1107"/>
                <a:gd name="T22" fmla="*/ 43 w 566"/>
                <a:gd name="T23" fmla="*/ 125 h 1107"/>
                <a:gd name="T24" fmla="*/ 45 w 566"/>
                <a:gd name="T25" fmla="*/ 127 h 1107"/>
                <a:gd name="T26" fmla="*/ 47 w 566"/>
                <a:gd name="T27" fmla="*/ 128 h 1107"/>
                <a:gd name="T28" fmla="*/ 50 w 566"/>
                <a:gd name="T29" fmla="*/ 129 h 1107"/>
                <a:gd name="T30" fmla="*/ 52 w 566"/>
                <a:gd name="T31" fmla="*/ 130 h 1107"/>
                <a:gd name="T32" fmla="*/ 57 w 566"/>
                <a:gd name="T33" fmla="*/ 131 h 1107"/>
                <a:gd name="T34" fmla="*/ 63 w 566"/>
                <a:gd name="T35" fmla="*/ 130 h 1107"/>
                <a:gd name="T36" fmla="*/ 70 w 566"/>
                <a:gd name="T37" fmla="*/ 128 h 1107"/>
                <a:gd name="T38" fmla="*/ 71 w 566"/>
                <a:gd name="T39" fmla="*/ 132 h 1107"/>
                <a:gd name="T40" fmla="*/ 67 w 566"/>
                <a:gd name="T41" fmla="*/ 136 h 1107"/>
                <a:gd name="T42" fmla="*/ 65 w 566"/>
                <a:gd name="T43" fmla="*/ 137 h 1107"/>
                <a:gd name="T44" fmla="*/ 63 w 566"/>
                <a:gd name="T45" fmla="*/ 138 h 1107"/>
                <a:gd name="T46" fmla="*/ 54 w 566"/>
                <a:gd name="T47" fmla="*/ 138 h 1107"/>
                <a:gd name="T48" fmla="*/ 50 w 566"/>
                <a:gd name="T49" fmla="*/ 136 h 1107"/>
                <a:gd name="T50" fmla="*/ 46 w 566"/>
                <a:gd name="T51" fmla="*/ 134 h 1107"/>
                <a:gd name="T52" fmla="*/ 39 w 566"/>
                <a:gd name="T53" fmla="*/ 129 h 1107"/>
                <a:gd name="T54" fmla="*/ 32 w 566"/>
                <a:gd name="T55" fmla="*/ 121 h 1107"/>
                <a:gd name="T56" fmla="*/ 29 w 566"/>
                <a:gd name="T57" fmla="*/ 117 h 1107"/>
                <a:gd name="T58" fmla="*/ 26 w 566"/>
                <a:gd name="T59" fmla="*/ 113 h 1107"/>
                <a:gd name="T60" fmla="*/ 24 w 566"/>
                <a:gd name="T61" fmla="*/ 108 h 1107"/>
                <a:gd name="T62" fmla="*/ 21 w 566"/>
                <a:gd name="T63" fmla="*/ 103 h 1107"/>
                <a:gd name="T64" fmla="*/ 18 w 566"/>
                <a:gd name="T65" fmla="*/ 98 h 1107"/>
                <a:gd name="T66" fmla="*/ 16 w 566"/>
                <a:gd name="T67" fmla="*/ 93 h 1107"/>
                <a:gd name="T68" fmla="*/ 12 w 566"/>
                <a:gd name="T69" fmla="*/ 82 h 1107"/>
                <a:gd name="T70" fmla="*/ 8 w 566"/>
                <a:gd name="T71" fmla="*/ 70 h 1107"/>
                <a:gd name="T72" fmla="*/ 5 w 566"/>
                <a:gd name="T73" fmla="*/ 59 h 1107"/>
                <a:gd name="T74" fmla="*/ 3 w 566"/>
                <a:gd name="T75" fmla="*/ 48 h 1107"/>
                <a:gd name="T76" fmla="*/ 0 w 566"/>
                <a:gd name="T77" fmla="*/ 27 h 1107"/>
                <a:gd name="T78" fmla="*/ 1 w 566"/>
                <a:gd name="T79" fmla="*/ 10 h 1107"/>
                <a:gd name="T80" fmla="*/ 2 w 566"/>
                <a:gd name="T81" fmla="*/ 4 h 1107"/>
                <a:gd name="T82" fmla="*/ 5 w 566"/>
                <a:gd name="T83" fmla="*/ 0 h 1107"/>
                <a:gd name="T84" fmla="*/ 5 w 566"/>
                <a:gd name="T85" fmla="*/ 0 h 110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66" h="1107">
                  <a:moveTo>
                    <a:pt x="35" y="0"/>
                  </a:moveTo>
                  <a:lnTo>
                    <a:pt x="101" y="171"/>
                  </a:lnTo>
                  <a:lnTo>
                    <a:pt x="136" y="538"/>
                  </a:lnTo>
                  <a:lnTo>
                    <a:pt x="157" y="619"/>
                  </a:lnTo>
                  <a:lnTo>
                    <a:pt x="182" y="712"/>
                  </a:lnTo>
                  <a:lnTo>
                    <a:pt x="197" y="759"/>
                  </a:lnTo>
                  <a:lnTo>
                    <a:pt x="214" y="807"/>
                  </a:lnTo>
                  <a:lnTo>
                    <a:pt x="234" y="853"/>
                  </a:lnTo>
                  <a:lnTo>
                    <a:pt x="255" y="898"/>
                  </a:lnTo>
                  <a:lnTo>
                    <a:pt x="281" y="939"/>
                  </a:lnTo>
                  <a:lnTo>
                    <a:pt x="308" y="975"/>
                  </a:lnTo>
                  <a:lnTo>
                    <a:pt x="339" y="1005"/>
                  </a:lnTo>
                  <a:lnTo>
                    <a:pt x="357" y="1017"/>
                  </a:lnTo>
                  <a:lnTo>
                    <a:pt x="374" y="1029"/>
                  </a:lnTo>
                  <a:lnTo>
                    <a:pt x="393" y="1037"/>
                  </a:lnTo>
                  <a:lnTo>
                    <a:pt x="413" y="1043"/>
                  </a:lnTo>
                  <a:lnTo>
                    <a:pt x="456" y="1050"/>
                  </a:lnTo>
                  <a:lnTo>
                    <a:pt x="504" y="1046"/>
                  </a:lnTo>
                  <a:lnTo>
                    <a:pt x="556" y="1031"/>
                  </a:lnTo>
                  <a:lnTo>
                    <a:pt x="566" y="1063"/>
                  </a:lnTo>
                  <a:lnTo>
                    <a:pt x="536" y="1091"/>
                  </a:lnTo>
                  <a:lnTo>
                    <a:pt x="520" y="1099"/>
                  </a:lnTo>
                  <a:lnTo>
                    <a:pt x="502" y="1104"/>
                  </a:lnTo>
                  <a:lnTo>
                    <a:pt x="426" y="1107"/>
                  </a:lnTo>
                  <a:lnTo>
                    <a:pt x="395" y="1094"/>
                  </a:lnTo>
                  <a:lnTo>
                    <a:pt x="366" y="1077"/>
                  </a:lnTo>
                  <a:lnTo>
                    <a:pt x="308" y="1032"/>
                  </a:lnTo>
                  <a:lnTo>
                    <a:pt x="256" y="975"/>
                  </a:lnTo>
                  <a:lnTo>
                    <a:pt x="231" y="942"/>
                  </a:lnTo>
                  <a:lnTo>
                    <a:pt x="208" y="906"/>
                  </a:lnTo>
                  <a:lnTo>
                    <a:pt x="185" y="868"/>
                  </a:lnTo>
                  <a:lnTo>
                    <a:pt x="164" y="829"/>
                  </a:lnTo>
                  <a:lnTo>
                    <a:pt x="144" y="788"/>
                  </a:lnTo>
                  <a:lnTo>
                    <a:pt x="126" y="745"/>
                  </a:lnTo>
                  <a:lnTo>
                    <a:pt x="91" y="657"/>
                  </a:lnTo>
                  <a:lnTo>
                    <a:pt x="62" y="566"/>
                  </a:lnTo>
                  <a:lnTo>
                    <a:pt x="39" y="474"/>
                  </a:lnTo>
                  <a:lnTo>
                    <a:pt x="20" y="385"/>
                  </a:lnTo>
                  <a:lnTo>
                    <a:pt x="0" y="220"/>
                  </a:lnTo>
                  <a:lnTo>
                    <a:pt x="4" y="86"/>
                  </a:lnTo>
                  <a:lnTo>
                    <a:pt x="16" y="36"/>
                  </a:lnTo>
                  <a:lnTo>
                    <a:pt x="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mtClean="0">
                <a:solidFill>
                  <a:prstClr val="black"/>
                </a:solidFill>
                <a:cs typeface="Arial" panose="020B0604020202020204" pitchFamily="34" charset="0"/>
              </a:endParaRPr>
            </a:p>
          </p:txBody>
        </p:sp>
        <p:sp>
          <p:nvSpPr>
            <p:cNvPr id="4248" name="Freeform 48"/>
            <p:cNvSpPr>
              <a:spLocks/>
            </p:cNvSpPr>
            <p:nvPr/>
          </p:nvSpPr>
          <p:spPr bwMode="auto">
            <a:xfrm>
              <a:off x="2247" y="2134"/>
              <a:ext cx="206" cy="142"/>
            </a:xfrm>
            <a:custGeom>
              <a:avLst/>
              <a:gdLst>
                <a:gd name="T0" fmla="*/ 8 w 411"/>
                <a:gd name="T1" fmla="*/ 0 h 283"/>
                <a:gd name="T2" fmla="*/ 11 w 411"/>
                <a:gd name="T3" fmla="*/ 2 h 283"/>
                <a:gd name="T4" fmla="*/ 11 w 411"/>
                <a:gd name="T5" fmla="*/ 5 h 283"/>
                <a:gd name="T6" fmla="*/ 9 w 411"/>
                <a:gd name="T7" fmla="*/ 13 h 283"/>
                <a:gd name="T8" fmla="*/ 9 w 411"/>
                <a:gd name="T9" fmla="*/ 21 h 283"/>
                <a:gd name="T10" fmla="*/ 11 w 411"/>
                <a:gd name="T11" fmla="*/ 24 h 283"/>
                <a:gd name="T12" fmla="*/ 13 w 411"/>
                <a:gd name="T13" fmla="*/ 25 h 283"/>
                <a:gd name="T14" fmla="*/ 16 w 411"/>
                <a:gd name="T15" fmla="*/ 26 h 283"/>
                <a:gd name="T16" fmla="*/ 24 w 411"/>
                <a:gd name="T17" fmla="*/ 28 h 283"/>
                <a:gd name="T18" fmla="*/ 33 w 411"/>
                <a:gd name="T19" fmla="*/ 29 h 283"/>
                <a:gd name="T20" fmla="*/ 41 w 411"/>
                <a:gd name="T21" fmla="*/ 29 h 283"/>
                <a:gd name="T22" fmla="*/ 49 w 411"/>
                <a:gd name="T23" fmla="*/ 27 h 283"/>
                <a:gd name="T24" fmla="*/ 52 w 411"/>
                <a:gd name="T25" fmla="*/ 30 h 283"/>
                <a:gd name="T26" fmla="*/ 49 w 411"/>
                <a:gd name="T27" fmla="*/ 31 h 283"/>
                <a:gd name="T28" fmla="*/ 46 w 411"/>
                <a:gd name="T29" fmla="*/ 32 h 283"/>
                <a:gd name="T30" fmla="*/ 42 w 411"/>
                <a:gd name="T31" fmla="*/ 34 h 283"/>
                <a:gd name="T32" fmla="*/ 35 w 411"/>
                <a:gd name="T33" fmla="*/ 36 h 283"/>
                <a:gd name="T34" fmla="*/ 23 w 411"/>
                <a:gd name="T35" fmla="*/ 36 h 283"/>
                <a:gd name="T36" fmla="*/ 16 w 411"/>
                <a:gd name="T37" fmla="*/ 35 h 283"/>
                <a:gd name="T38" fmla="*/ 11 w 411"/>
                <a:gd name="T39" fmla="*/ 32 h 283"/>
                <a:gd name="T40" fmla="*/ 2 w 411"/>
                <a:gd name="T41" fmla="*/ 22 h 283"/>
                <a:gd name="T42" fmla="*/ 0 w 411"/>
                <a:gd name="T43" fmla="*/ 17 h 283"/>
                <a:gd name="T44" fmla="*/ 1 w 411"/>
                <a:gd name="T45" fmla="*/ 11 h 283"/>
                <a:gd name="T46" fmla="*/ 1 w 411"/>
                <a:gd name="T47" fmla="*/ 8 h 283"/>
                <a:gd name="T48" fmla="*/ 3 w 411"/>
                <a:gd name="T49" fmla="*/ 5 h 283"/>
                <a:gd name="T50" fmla="*/ 8 w 411"/>
                <a:gd name="T51" fmla="*/ 0 h 283"/>
                <a:gd name="T52" fmla="*/ 8 w 411"/>
                <a:gd name="T53" fmla="*/ 0 h 28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11" h="283">
                  <a:moveTo>
                    <a:pt x="62" y="0"/>
                  </a:moveTo>
                  <a:lnTo>
                    <a:pt x="82" y="13"/>
                  </a:lnTo>
                  <a:lnTo>
                    <a:pt x="84" y="37"/>
                  </a:lnTo>
                  <a:lnTo>
                    <a:pt x="68" y="100"/>
                  </a:lnTo>
                  <a:lnTo>
                    <a:pt x="66" y="165"/>
                  </a:lnTo>
                  <a:lnTo>
                    <a:pt x="84" y="190"/>
                  </a:lnTo>
                  <a:lnTo>
                    <a:pt x="103" y="200"/>
                  </a:lnTo>
                  <a:lnTo>
                    <a:pt x="126" y="207"/>
                  </a:lnTo>
                  <a:lnTo>
                    <a:pt x="190" y="220"/>
                  </a:lnTo>
                  <a:lnTo>
                    <a:pt x="257" y="227"/>
                  </a:lnTo>
                  <a:lnTo>
                    <a:pt x="323" y="225"/>
                  </a:lnTo>
                  <a:lnTo>
                    <a:pt x="385" y="211"/>
                  </a:lnTo>
                  <a:lnTo>
                    <a:pt x="411" y="237"/>
                  </a:lnTo>
                  <a:lnTo>
                    <a:pt x="387" y="247"/>
                  </a:lnTo>
                  <a:lnTo>
                    <a:pt x="366" y="256"/>
                  </a:lnTo>
                  <a:lnTo>
                    <a:pt x="330" y="268"/>
                  </a:lnTo>
                  <a:lnTo>
                    <a:pt x="277" y="281"/>
                  </a:lnTo>
                  <a:lnTo>
                    <a:pt x="177" y="283"/>
                  </a:lnTo>
                  <a:lnTo>
                    <a:pt x="126" y="274"/>
                  </a:lnTo>
                  <a:lnTo>
                    <a:pt x="81" y="251"/>
                  </a:lnTo>
                  <a:lnTo>
                    <a:pt x="15" y="176"/>
                  </a:lnTo>
                  <a:lnTo>
                    <a:pt x="0" y="130"/>
                  </a:lnTo>
                  <a:lnTo>
                    <a:pt x="1" y="84"/>
                  </a:lnTo>
                  <a:lnTo>
                    <a:pt x="8" y="61"/>
                  </a:lnTo>
                  <a:lnTo>
                    <a:pt x="21" y="40"/>
                  </a:lnTo>
                  <a:lnTo>
                    <a:pt x="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mtClean="0">
                <a:solidFill>
                  <a:prstClr val="black"/>
                </a:solidFill>
                <a:cs typeface="Arial" panose="020B0604020202020204" pitchFamily="34" charset="0"/>
              </a:endParaRPr>
            </a:p>
          </p:txBody>
        </p:sp>
        <p:sp>
          <p:nvSpPr>
            <p:cNvPr id="4249" name="Freeform 49"/>
            <p:cNvSpPr>
              <a:spLocks/>
            </p:cNvSpPr>
            <p:nvPr/>
          </p:nvSpPr>
          <p:spPr bwMode="auto">
            <a:xfrm>
              <a:off x="2448" y="2135"/>
              <a:ext cx="467" cy="523"/>
            </a:xfrm>
            <a:custGeom>
              <a:avLst/>
              <a:gdLst>
                <a:gd name="T0" fmla="*/ 57 w 935"/>
                <a:gd name="T1" fmla="*/ 1 h 1045"/>
                <a:gd name="T2" fmla="*/ 48 w 935"/>
                <a:gd name="T3" fmla="*/ 6 h 1045"/>
                <a:gd name="T4" fmla="*/ 33 w 935"/>
                <a:gd name="T5" fmla="*/ 11 h 1045"/>
                <a:gd name="T6" fmla="*/ 21 w 935"/>
                <a:gd name="T7" fmla="*/ 20 h 1045"/>
                <a:gd name="T8" fmla="*/ 11 w 935"/>
                <a:gd name="T9" fmla="*/ 36 h 1045"/>
                <a:gd name="T10" fmla="*/ 7 w 935"/>
                <a:gd name="T11" fmla="*/ 66 h 1045"/>
                <a:gd name="T12" fmla="*/ 11 w 935"/>
                <a:gd name="T13" fmla="*/ 82 h 1045"/>
                <a:gd name="T14" fmla="*/ 14 w 935"/>
                <a:gd name="T15" fmla="*/ 91 h 1045"/>
                <a:gd name="T16" fmla="*/ 20 w 935"/>
                <a:gd name="T17" fmla="*/ 100 h 1045"/>
                <a:gd name="T18" fmla="*/ 27 w 935"/>
                <a:gd name="T19" fmla="*/ 109 h 1045"/>
                <a:gd name="T20" fmla="*/ 33 w 935"/>
                <a:gd name="T21" fmla="*/ 114 h 1045"/>
                <a:gd name="T22" fmla="*/ 38 w 935"/>
                <a:gd name="T23" fmla="*/ 117 h 1045"/>
                <a:gd name="T24" fmla="*/ 42 w 935"/>
                <a:gd name="T25" fmla="*/ 119 h 1045"/>
                <a:gd name="T26" fmla="*/ 51 w 935"/>
                <a:gd name="T27" fmla="*/ 122 h 1045"/>
                <a:gd name="T28" fmla="*/ 62 w 935"/>
                <a:gd name="T29" fmla="*/ 124 h 1045"/>
                <a:gd name="T30" fmla="*/ 82 w 935"/>
                <a:gd name="T31" fmla="*/ 120 h 1045"/>
                <a:gd name="T32" fmla="*/ 90 w 935"/>
                <a:gd name="T33" fmla="*/ 116 h 1045"/>
                <a:gd name="T34" fmla="*/ 101 w 935"/>
                <a:gd name="T35" fmla="*/ 101 h 1045"/>
                <a:gd name="T36" fmla="*/ 108 w 935"/>
                <a:gd name="T37" fmla="*/ 62 h 1045"/>
                <a:gd name="T38" fmla="*/ 106 w 935"/>
                <a:gd name="T39" fmla="*/ 47 h 1045"/>
                <a:gd name="T40" fmla="*/ 102 w 935"/>
                <a:gd name="T41" fmla="*/ 37 h 1045"/>
                <a:gd name="T42" fmla="*/ 97 w 935"/>
                <a:gd name="T43" fmla="*/ 28 h 1045"/>
                <a:gd name="T44" fmla="*/ 91 w 935"/>
                <a:gd name="T45" fmla="*/ 20 h 1045"/>
                <a:gd name="T46" fmla="*/ 84 w 935"/>
                <a:gd name="T47" fmla="*/ 13 h 1045"/>
                <a:gd name="T48" fmla="*/ 79 w 935"/>
                <a:gd name="T49" fmla="*/ 10 h 1045"/>
                <a:gd name="T50" fmla="*/ 86 w 935"/>
                <a:gd name="T51" fmla="*/ 9 h 1045"/>
                <a:gd name="T52" fmla="*/ 91 w 935"/>
                <a:gd name="T53" fmla="*/ 12 h 1045"/>
                <a:gd name="T54" fmla="*/ 101 w 935"/>
                <a:gd name="T55" fmla="*/ 22 h 1045"/>
                <a:gd name="T56" fmla="*/ 107 w 935"/>
                <a:gd name="T57" fmla="*/ 31 h 1045"/>
                <a:gd name="T58" fmla="*/ 111 w 935"/>
                <a:gd name="T59" fmla="*/ 41 h 1045"/>
                <a:gd name="T60" fmla="*/ 116 w 935"/>
                <a:gd name="T61" fmla="*/ 73 h 1045"/>
                <a:gd name="T62" fmla="*/ 112 w 935"/>
                <a:gd name="T63" fmla="*/ 94 h 1045"/>
                <a:gd name="T64" fmla="*/ 108 w 935"/>
                <a:gd name="T65" fmla="*/ 104 h 1045"/>
                <a:gd name="T66" fmla="*/ 103 w 935"/>
                <a:gd name="T67" fmla="*/ 112 h 1045"/>
                <a:gd name="T68" fmla="*/ 96 w 935"/>
                <a:gd name="T69" fmla="*/ 120 h 1045"/>
                <a:gd name="T70" fmla="*/ 90 w 935"/>
                <a:gd name="T71" fmla="*/ 124 h 1045"/>
                <a:gd name="T72" fmla="*/ 86 w 935"/>
                <a:gd name="T73" fmla="*/ 126 h 1045"/>
                <a:gd name="T74" fmla="*/ 78 w 935"/>
                <a:gd name="T75" fmla="*/ 129 h 1045"/>
                <a:gd name="T76" fmla="*/ 68 w 935"/>
                <a:gd name="T77" fmla="*/ 131 h 1045"/>
                <a:gd name="T78" fmla="*/ 44 w 935"/>
                <a:gd name="T79" fmla="*/ 127 h 1045"/>
                <a:gd name="T80" fmla="*/ 35 w 935"/>
                <a:gd name="T81" fmla="*/ 124 h 1045"/>
                <a:gd name="T82" fmla="*/ 30 w 935"/>
                <a:gd name="T83" fmla="*/ 121 h 1045"/>
                <a:gd name="T84" fmla="*/ 24 w 935"/>
                <a:gd name="T85" fmla="*/ 116 h 1045"/>
                <a:gd name="T86" fmla="*/ 16 w 935"/>
                <a:gd name="T87" fmla="*/ 107 h 1045"/>
                <a:gd name="T88" fmla="*/ 10 w 935"/>
                <a:gd name="T89" fmla="*/ 98 h 1045"/>
                <a:gd name="T90" fmla="*/ 5 w 935"/>
                <a:gd name="T91" fmla="*/ 87 h 1045"/>
                <a:gd name="T92" fmla="*/ 0 w 935"/>
                <a:gd name="T93" fmla="*/ 53 h 1045"/>
                <a:gd name="T94" fmla="*/ 3 w 935"/>
                <a:gd name="T95" fmla="*/ 37 h 1045"/>
                <a:gd name="T96" fmla="*/ 7 w 935"/>
                <a:gd name="T97" fmla="*/ 27 h 1045"/>
                <a:gd name="T98" fmla="*/ 13 w 935"/>
                <a:gd name="T99" fmla="*/ 18 h 1045"/>
                <a:gd name="T100" fmla="*/ 20 w 935"/>
                <a:gd name="T101" fmla="*/ 11 h 1045"/>
                <a:gd name="T102" fmla="*/ 25 w 935"/>
                <a:gd name="T103" fmla="*/ 8 h 1045"/>
                <a:gd name="T104" fmla="*/ 30 w 935"/>
                <a:gd name="T105" fmla="*/ 5 h 1045"/>
                <a:gd name="T106" fmla="*/ 36 w 935"/>
                <a:gd name="T107" fmla="*/ 3 h 1045"/>
                <a:gd name="T108" fmla="*/ 48 w 935"/>
                <a:gd name="T109" fmla="*/ 0 h 104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935" h="1045">
                  <a:moveTo>
                    <a:pt x="389" y="0"/>
                  </a:moveTo>
                  <a:lnTo>
                    <a:pt x="461" y="5"/>
                  </a:lnTo>
                  <a:lnTo>
                    <a:pt x="480" y="38"/>
                  </a:lnTo>
                  <a:lnTo>
                    <a:pt x="385" y="42"/>
                  </a:lnTo>
                  <a:lnTo>
                    <a:pt x="302" y="66"/>
                  </a:lnTo>
                  <a:lnTo>
                    <a:pt x="265" y="83"/>
                  </a:lnTo>
                  <a:lnTo>
                    <a:pt x="231" y="105"/>
                  </a:lnTo>
                  <a:lnTo>
                    <a:pt x="173" y="156"/>
                  </a:lnTo>
                  <a:lnTo>
                    <a:pt x="127" y="218"/>
                  </a:lnTo>
                  <a:lnTo>
                    <a:pt x="93" y="288"/>
                  </a:lnTo>
                  <a:lnTo>
                    <a:pt x="61" y="445"/>
                  </a:lnTo>
                  <a:lnTo>
                    <a:pt x="62" y="528"/>
                  </a:lnTo>
                  <a:lnTo>
                    <a:pt x="77" y="610"/>
                  </a:lnTo>
                  <a:lnTo>
                    <a:pt x="88" y="651"/>
                  </a:lnTo>
                  <a:lnTo>
                    <a:pt x="103" y="691"/>
                  </a:lnTo>
                  <a:lnTo>
                    <a:pt x="119" y="728"/>
                  </a:lnTo>
                  <a:lnTo>
                    <a:pt x="141" y="765"/>
                  </a:lnTo>
                  <a:lnTo>
                    <a:pt x="163" y="800"/>
                  </a:lnTo>
                  <a:lnTo>
                    <a:pt x="189" y="834"/>
                  </a:lnTo>
                  <a:lnTo>
                    <a:pt x="219" y="865"/>
                  </a:lnTo>
                  <a:lnTo>
                    <a:pt x="250" y="893"/>
                  </a:lnTo>
                  <a:lnTo>
                    <a:pt x="267" y="906"/>
                  </a:lnTo>
                  <a:lnTo>
                    <a:pt x="285" y="918"/>
                  </a:lnTo>
                  <a:lnTo>
                    <a:pt x="305" y="931"/>
                  </a:lnTo>
                  <a:lnTo>
                    <a:pt x="323" y="941"/>
                  </a:lnTo>
                  <a:lnTo>
                    <a:pt x="343" y="951"/>
                  </a:lnTo>
                  <a:lnTo>
                    <a:pt x="364" y="961"/>
                  </a:lnTo>
                  <a:lnTo>
                    <a:pt x="408" y="975"/>
                  </a:lnTo>
                  <a:lnTo>
                    <a:pt x="456" y="984"/>
                  </a:lnTo>
                  <a:lnTo>
                    <a:pt x="501" y="989"/>
                  </a:lnTo>
                  <a:lnTo>
                    <a:pt x="584" y="983"/>
                  </a:lnTo>
                  <a:lnTo>
                    <a:pt x="657" y="959"/>
                  </a:lnTo>
                  <a:lnTo>
                    <a:pt x="690" y="942"/>
                  </a:lnTo>
                  <a:lnTo>
                    <a:pt x="720" y="921"/>
                  </a:lnTo>
                  <a:lnTo>
                    <a:pt x="771" y="869"/>
                  </a:lnTo>
                  <a:lnTo>
                    <a:pt x="812" y="806"/>
                  </a:lnTo>
                  <a:lnTo>
                    <a:pt x="862" y="659"/>
                  </a:lnTo>
                  <a:lnTo>
                    <a:pt x="870" y="496"/>
                  </a:lnTo>
                  <a:lnTo>
                    <a:pt x="857" y="413"/>
                  </a:lnTo>
                  <a:lnTo>
                    <a:pt x="848" y="372"/>
                  </a:lnTo>
                  <a:lnTo>
                    <a:pt x="835" y="332"/>
                  </a:lnTo>
                  <a:lnTo>
                    <a:pt x="819" y="293"/>
                  </a:lnTo>
                  <a:lnTo>
                    <a:pt x="802" y="256"/>
                  </a:lnTo>
                  <a:lnTo>
                    <a:pt x="780" y="220"/>
                  </a:lnTo>
                  <a:lnTo>
                    <a:pt x="758" y="187"/>
                  </a:lnTo>
                  <a:lnTo>
                    <a:pt x="732" y="156"/>
                  </a:lnTo>
                  <a:lnTo>
                    <a:pt x="703" y="126"/>
                  </a:lnTo>
                  <a:lnTo>
                    <a:pt x="672" y="100"/>
                  </a:lnTo>
                  <a:lnTo>
                    <a:pt x="655" y="87"/>
                  </a:lnTo>
                  <a:lnTo>
                    <a:pt x="638" y="76"/>
                  </a:lnTo>
                  <a:lnTo>
                    <a:pt x="674" y="59"/>
                  </a:lnTo>
                  <a:lnTo>
                    <a:pt x="693" y="70"/>
                  </a:lnTo>
                  <a:lnTo>
                    <a:pt x="712" y="82"/>
                  </a:lnTo>
                  <a:lnTo>
                    <a:pt x="730" y="95"/>
                  </a:lnTo>
                  <a:lnTo>
                    <a:pt x="747" y="108"/>
                  </a:lnTo>
                  <a:lnTo>
                    <a:pt x="809" y="170"/>
                  </a:lnTo>
                  <a:lnTo>
                    <a:pt x="835" y="205"/>
                  </a:lnTo>
                  <a:lnTo>
                    <a:pt x="859" y="241"/>
                  </a:lnTo>
                  <a:lnTo>
                    <a:pt x="879" y="280"/>
                  </a:lnTo>
                  <a:lnTo>
                    <a:pt x="895" y="321"/>
                  </a:lnTo>
                  <a:lnTo>
                    <a:pt x="933" y="491"/>
                  </a:lnTo>
                  <a:lnTo>
                    <a:pt x="935" y="579"/>
                  </a:lnTo>
                  <a:lnTo>
                    <a:pt x="926" y="665"/>
                  </a:lnTo>
                  <a:lnTo>
                    <a:pt x="903" y="748"/>
                  </a:lnTo>
                  <a:lnTo>
                    <a:pt x="889" y="788"/>
                  </a:lnTo>
                  <a:lnTo>
                    <a:pt x="871" y="825"/>
                  </a:lnTo>
                  <a:lnTo>
                    <a:pt x="851" y="860"/>
                  </a:lnTo>
                  <a:lnTo>
                    <a:pt x="828" y="893"/>
                  </a:lnTo>
                  <a:lnTo>
                    <a:pt x="802" y="925"/>
                  </a:lnTo>
                  <a:lnTo>
                    <a:pt x="773" y="953"/>
                  </a:lnTo>
                  <a:lnTo>
                    <a:pt x="742" y="977"/>
                  </a:lnTo>
                  <a:lnTo>
                    <a:pt x="725" y="989"/>
                  </a:lnTo>
                  <a:lnTo>
                    <a:pt x="707" y="999"/>
                  </a:lnTo>
                  <a:lnTo>
                    <a:pt x="690" y="1008"/>
                  </a:lnTo>
                  <a:lnTo>
                    <a:pt x="670" y="1016"/>
                  </a:lnTo>
                  <a:lnTo>
                    <a:pt x="631" y="1030"/>
                  </a:lnTo>
                  <a:lnTo>
                    <a:pt x="589" y="1040"/>
                  </a:lnTo>
                  <a:lnTo>
                    <a:pt x="544" y="1045"/>
                  </a:lnTo>
                  <a:lnTo>
                    <a:pt x="447" y="1040"/>
                  </a:lnTo>
                  <a:lnTo>
                    <a:pt x="352" y="1016"/>
                  </a:lnTo>
                  <a:lnTo>
                    <a:pt x="308" y="998"/>
                  </a:lnTo>
                  <a:lnTo>
                    <a:pt x="287" y="988"/>
                  </a:lnTo>
                  <a:lnTo>
                    <a:pt x="267" y="975"/>
                  </a:lnTo>
                  <a:lnTo>
                    <a:pt x="247" y="963"/>
                  </a:lnTo>
                  <a:lnTo>
                    <a:pt x="229" y="951"/>
                  </a:lnTo>
                  <a:lnTo>
                    <a:pt x="194" y="921"/>
                  </a:lnTo>
                  <a:lnTo>
                    <a:pt x="160" y="888"/>
                  </a:lnTo>
                  <a:lnTo>
                    <a:pt x="131" y="854"/>
                  </a:lnTo>
                  <a:lnTo>
                    <a:pt x="104" y="816"/>
                  </a:lnTo>
                  <a:lnTo>
                    <a:pt x="80" y="777"/>
                  </a:lnTo>
                  <a:lnTo>
                    <a:pt x="59" y="736"/>
                  </a:lnTo>
                  <a:lnTo>
                    <a:pt x="41" y="692"/>
                  </a:lnTo>
                  <a:lnTo>
                    <a:pt x="1" y="512"/>
                  </a:lnTo>
                  <a:lnTo>
                    <a:pt x="0" y="421"/>
                  </a:lnTo>
                  <a:lnTo>
                    <a:pt x="13" y="333"/>
                  </a:lnTo>
                  <a:lnTo>
                    <a:pt x="24" y="291"/>
                  </a:lnTo>
                  <a:lnTo>
                    <a:pt x="39" y="251"/>
                  </a:lnTo>
                  <a:lnTo>
                    <a:pt x="57" y="213"/>
                  </a:lnTo>
                  <a:lnTo>
                    <a:pt x="80" y="175"/>
                  </a:lnTo>
                  <a:lnTo>
                    <a:pt x="104" y="142"/>
                  </a:lnTo>
                  <a:lnTo>
                    <a:pt x="134" y="111"/>
                  </a:lnTo>
                  <a:lnTo>
                    <a:pt x="167" y="82"/>
                  </a:lnTo>
                  <a:lnTo>
                    <a:pt x="185" y="70"/>
                  </a:lnTo>
                  <a:lnTo>
                    <a:pt x="204" y="57"/>
                  </a:lnTo>
                  <a:lnTo>
                    <a:pt x="224" y="47"/>
                  </a:lnTo>
                  <a:lnTo>
                    <a:pt x="245" y="38"/>
                  </a:lnTo>
                  <a:lnTo>
                    <a:pt x="266" y="29"/>
                  </a:lnTo>
                  <a:lnTo>
                    <a:pt x="290" y="20"/>
                  </a:lnTo>
                  <a:lnTo>
                    <a:pt x="337" y="9"/>
                  </a:lnTo>
                  <a:lnTo>
                    <a:pt x="38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mtClean="0">
                <a:solidFill>
                  <a:prstClr val="black"/>
                </a:solidFill>
                <a:cs typeface="Arial" panose="020B0604020202020204" pitchFamily="34" charset="0"/>
              </a:endParaRPr>
            </a:p>
          </p:txBody>
        </p:sp>
        <p:sp>
          <p:nvSpPr>
            <p:cNvPr id="4250" name="Freeform 50"/>
            <p:cNvSpPr>
              <a:spLocks/>
            </p:cNvSpPr>
            <p:nvPr/>
          </p:nvSpPr>
          <p:spPr bwMode="auto">
            <a:xfrm>
              <a:off x="2595" y="2216"/>
              <a:ext cx="59" cy="127"/>
            </a:xfrm>
            <a:custGeom>
              <a:avLst/>
              <a:gdLst>
                <a:gd name="T0" fmla="*/ 5 w 118"/>
                <a:gd name="T1" fmla="*/ 0 h 254"/>
                <a:gd name="T2" fmla="*/ 7 w 118"/>
                <a:gd name="T3" fmla="*/ 1 h 254"/>
                <a:gd name="T4" fmla="*/ 10 w 118"/>
                <a:gd name="T5" fmla="*/ 3 h 254"/>
                <a:gd name="T6" fmla="*/ 15 w 118"/>
                <a:gd name="T7" fmla="*/ 14 h 254"/>
                <a:gd name="T8" fmla="*/ 15 w 118"/>
                <a:gd name="T9" fmla="*/ 26 h 254"/>
                <a:gd name="T10" fmla="*/ 14 w 118"/>
                <a:gd name="T11" fmla="*/ 32 h 254"/>
                <a:gd name="T12" fmla="*/ 10 w 118"/>
                <a:gd name="T13" fmla="*/ 28 h 254"/>
                <a:gd name="T14" fmla="*/ 9 w 118"/>
                <a:gd name="T15" fmla="*/ 20 h 254"/>
                <a:gd name="T16" fmla="*/ 8 w 118"/>
                <a:gd name="T17" fmla="*/ 13 h 254"/>
                <a:gd name="T18" fmla="*/ 7 w 118"/>
                <a:gd name="T19" fmla="*/ 9 h 254"/>
                <a:gd name="T20" fmla="*/ 3 w 118"/>
                <a:gd name="T21" fmla="*/ 5 h 254"/>
                <a:gd name="T22" fmla="*/ 0 w 118"/>
                <a:gd name="T23" fmla="*/ 4 h 254"/>
                <a:gd name="T24" fmla="*/ 5 w 118"/>
                <a:gd name="T25" fmla="*/ 0 h 254"/>
                <a:gd name="T26" fmla="*/ 5 w 118"/>
                <a:gd name="T27" fmla="*/ 0 h 2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8" h="254">
                  <a:moveTo>
                    <a:pt x="38" y="0"/>
                  </a:moveTo>
                  <a:lnTo>
                    <a:pt x="49" y="5"/>
                  </a:lnTo>
                  <a:lnTo>
                    <a:pt x="74" y="23"/>
                  </a:lnTo>
                  <a:lnTo>
                    <a:pt x="118" y="105"/>
                  </a:lnTo>
                  <a:lnTo>
                    <a:pt x="116" y="208"/>
                  </a:lnTo>
                  <a:lnTo>
                    <a:pt x="108" y="254"/>
                  </a:lnTo>
                  <a:lnTo>
                    <a:pt x="75" y="220"/>
                  </a:lnTo>
                  <a:lnTo>
                    <a:pt x="72" y="155"/>
                  </a:lnTo>
                  <a:lnTo>
                    <a:pt x="64" y="104"/>
                  </a:lnTo>
                  <a:lnTo>
                    <a:pt x="53" y="67"/>
                  </a:lnTo>
                  <a:lnTo>
                    <a:pt x="19" y="37"/>
                  </a:lnTo>
                  <a:lnTo>
                    <a:pt x="0" y="32"/>
                  </a:lnTo>
                  <a:lnTo>
                    <a:pt x="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mtClean="0">
                <a:solidFill>
                  <a:prstClr val="black"/>
                </a:solidFill>
                <a:cs typeface="Arial" panose="020B0604020202020204" pitchFamily="34" charset="0"/>
              </a:endParaRPr>
            </a:p>
          </p:txBody>
        </p:sp>
        <p:sp>
          <p:nvSpPr>
            <p:cNvPr id="4251" name="Freeform 51"/>
            <p:cNvSpPr>
              <a:spLocks/>
            </p:cNvSpPr>
            <p:nvPr/>
          </p:nvSpPr>
          <p:spPr bwMode="auto">
            <a:xfrm>
              <a:off x="2677" y="2254"/>
              <a:ext cx="121" cy="80"/>
            </a:xfrm>
            <a:custGeom>
              <a:avLst/>
              <a:gdLst>
                <a:gd name="T0" fmla="*/ 22 w 243"/>
                <a:gd name="T1" fmla="*/ 0 h 159"/>
                <a:gd name="T2" fmla="*/ 24 w 243"/>
                <a:gd name="T3" fmla="*/ 14 h 159"/>
                <a:gd name="T4" fmla="*/ 3 w 243"/>
                <a:gd name="T5" fmla="*/ 14 h 159"/>
                <a:gd name="T6" fmla="*/ 0 w 243"/>
                <a:gd name="T7" fmla="*/ 15 h 159"/>
                <a:gd name="T8" fmla="*/ 2 w 243"/>
                <a:gd name="T9" fmla="*/ 18 h 159"/>
                <a:gd name="T10" fmla="*/ 5 w 243"/>
                <a:gd name="T11" fmla="*/ 20 h 159"/>
                <a:gd name="T12" fmla="*/ 10 w 243"/>
                <a:gd name="T13" fmla="*/ 20 h 159"/>
                <a:gd name="T14" fmla="*/ 28 w 243"/>
                <a:gd name="T15" fmla="*/ 19 h 159"/>
                <a:gd name="T16" fmla="*/ 30 w 243"/>
                <a:gd name="T17" fmla="*/ 12 h 159"/>
                <a:gd name="T18" fmla="*/ 22 w 243"/>
                <a:gd name="T19" fmla="*/ 0 h 159"/>
                <a:gd name="T20" fmla="*/ 22 w 243"/>
                <a:gd name="T21" fmla="*/ 0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3" h="159">
                  <a:moveTo>
                    <a:pt x="176" y="0"/>
                  </a:moveTo>
                  <a:lnTo>
                    <a:pt x="192" y="109"/>
                  </a:lnTo>
                  <a:lnTo>
                    <a:pt x="29" y="110"/>
                  </a:lnTo>
                  <a:lnTo>
                    <a:pt x="0" y="120"/>
                  </a:lnTo>
                  <a:lnTo>
                    <a:pt x="20" y="139"/>
                  </a:lnTo>
                  <a:lnTo>
                    <a:pt x="46" y="153"/>
                  </a:lnTo>
                  <a:lnTo>
                    <a:pt x="86" y="159"/>
                  </a:lnTo>
                  <a:lnTo>
                    <a:pt x="229" y="149"/>
                  </a:lnTo>
                  <a:lnTo>
                    <a:pt x="243" y="92"/>
                  </a:lnTo>
                  <a:lnTo>
                    <a:pt x="17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mtClean="0">
                <a:solidFill>
                  <a:prstClr val="black"/>
                </a:solidFill>
                <a:cs typeface="Arial" panose="020B0604020202020204" pitchFamily="34" charset="0"/>
              </a:endParaRPr>
            </a:p>
          </p:txBody>
        </p:sp>
        <p:sp>
          <p:nvSpPr>
            <p:cNvPr id="4252" name="Freeform 52"/>
            <p:cNvSpPr>
              <a:spLocks/>
            </p:cNvSpPr>
            <p:nvPr/>
          </p:nvSpPr>
          <p:spPr bwMode="auto">
            <a:xfrm>
              <a:off x="2715" y="2372"/>
              <a:ext cx="100" cy="122"/>
            </a:xfrm>
            <a:custGeom>
              <a:avLst/>
              <a:gdLst>
                <a:gd name="T0" fmla="*/ 0 w 201"/>
                <a:gd name="T1" fmla="*/ 3 h 242"/>
                <a:gd name="T2" fmla="*/ 0 w 201"/>
                <a:gd name="T3" fmla="*/ 7 h 242"/>
                <a:gd name="T4" fmla="*/ 1 w 201"/>
                <a:gd name="T5" fmla="*/ 10 h 242"/>
                <a:gd name="T6" fmla="*/ 4 w 201"/>
                <a:gd name="T7" fmla="*/ 14 h 242"/>
                <a:gd name="T8" fmla="*/ 9 w 201"/>
                <a:gd name="T9" fmla="*/ 19 h 242"/>
                <a:gd name="T10" fmla="*/ 14 w 201"/>
                <a:gd name="T11" fmla="*/ 24 h 242"/>
                <a:gd name="T12" fmla="*/ 17 w 201"/>
                <a:gd name="T13" fmla="*/ 29 h 242"/>
                <a:gd name="T14" fmla="*/ 19 w 201"/>
                <a:gd name="T15" fmla="*/ 31 h 242"/>
                <a:gd name="T16" fmla="*/ 25 w 201"/>
                <a:gd name="T17" fmla="*/ 27 h 242"/>
                <a:gd name="T18" fmla="*/ 22 w 201"/>
                <a:gd name="T19" fmla="*/ 24 h 242"/>
                <a:gd name="T20" fmla="*/ 15 w 201"/>
                <a:gd name="T21" fmla="*/ 19 h 242"/>
                <a:gd name="T22" fmla="*/ 8 w 201"/>
                <a:gd name="T23" fmla="*/ 12 h 242"/>
                <a:gd name="T24" fmla="*/ 4 w 201"/>
                <a:gd name="T25" fmla="*/ 9 h 242"/>
                <a:gd name="T26" fmla="*/ 4 w 201"/>
                <a:gd name="T27" fmla="*/ 4 h 242"/>
                <a:gd name="T28" fmla="*/ 4 w 201"/>
                <a:gd name="T29" fmla="*/ 0 h 242"/>
                <a:gd name="T30" fmla="*/ 0 w 201"/>
                <a:gd name="T31" fmla="*/ 3 h 242"/>
                <a:gd name="T32" fmla="*/ 0 w 201"/>
                <a:gd name="T33" fmla="*/ 3 h 2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1" h="242">
                  <a:moveTo>
                    <a:pt x="0" y="22"/>
                  </a:moveTo>
                  <a:lnTo>
                    <a:pt x="4" y="49"/>
                  </a:lnTo>
                  <a:lnTo>
                    <a:pt x="15" y="77"/>
                  </a:lnTo>
                  <a:lnTo>
                    <a:pt x="39" y="108"/>
                  </a:lnTo>
                  <a:lnTo>
                    <a:pt x="75" y="146"/>
                  </a:lnTo>
                  <a:lnTo>
                    <a:pt x="112" y="191"/>
                  </a:lnTo>
                  <a:lnTo>
                    <a:pt x="142" y="227"/>
                  </a:lnTo>
                  <a:lnTo>
                    <a:pt x="153" y="242"/>
                  </a:lnTo>
                  <a:lnTo>
                    <a:pt x="201" y="210"/>
                  </a:lnTo>
                  <a:lnTo>
                    <a:pt x="177" y="190"/>
                  </a:lnTo>
                  <a:lnTo>
                    <a:pt x="122" y="144"/>
                  </a:lnTo>
                  <a:lnTo>
                    <a:pt x="65" y="95"/>
                  </a:lnTo>
                  <a:lnTo>
                    <a:pt x="35" y="66"/>
                  </a:lnTo>
                  <a:lnTo>
                    <a:pt x="34" y="27"/>
                  </a:lnTo>
                  <a:lnTo>
                    <a:pt x="39" y="0"/>
                  </a:lnTo>
                  <a:lnTo>
                    <a:pt x="0"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mtClean="0">
                <a:solidFill>
                  <a:prstClr val="black"/>
                </a:solidFill>
                <a:cs typeface="Arial" panose="020B0604020202020204" pitchFamily="34" charset="0"/>
              </a:endParaRPr>
            </a:p>
          </p:txBody>
        </p:sp>
        <p:sp>
          <p:nvSpPr>
            <p:cNvPr id="4253" name="Freeform 53"/>
            <p:cNvSpPr>
              <a:spLocks/>
            </p:cNvSpPr>
            <p:nvPr/>
          </p:nvSpPr>
          <p:spPr bwMode="auto">
            <a:xfrm>
              <a:off x="2608" y="2408"/>
              <a:ext cx="67" cy="135"/>
            </a:xfrm>
            <a:custGeom>
              <a:avLst/>
              <a:gdLst>
                <a:gd name="T0" fmla="*/ 16 w 135"/>
                <a:gd name="T1" fmla="*/ 0 h 270"/>
                <a:gd name="T2" fmla="*/ 13 w 135"/>
                <a:gd name="T3" fmla="*/ 4 h 270"/>
                <a:gd name="T4" fmla="*/ 10 w 135"/>
                <a:gd name="T5" fmla="*/ 7 h 270"/>
                <a:gd name="T6" fmla="*/ 7 w 135"/>
                <a:gd name="T7" fmla="*/ 12 h 270"/>
                <a:gd name="T8" fmla="*/ 4 w 135"/>
                <a:gd name="T9" fmla="*/ 16 h 270"/>
                <a:gd name="T10" fmla="*/ 1 w 135"/>
                <a:gd name="T11" fmla="*/ 21 h 270"/>
                <a:gd name="T12" fmla="*/ 0 w 135"/>
                <a:gd name="T13" fmla="*/ 27 h 270"/>
                <a:gd name="T14" fmla="*/ 1 w 135"/>
                <a:gd name="T15" fmla="*/ 30 h 270"/>
                <a:gd name="T16" fmla="*/ 4 w 135"/>
                <a:gd name="T17" fmla="*/ 32 h 270"/>
                <a:gd name="T18" fmla="*/ 6 w 135"/>
                <a:gd name="T19" fmla="*/ 34 h 270"/>
                <a:gd name="T20" fmla="*/ 8 w 135"/>
                <a:gd name="T21" fmla="*/ 21 h 270"/>
                <a:gd name="T22" fmla="*/ 11 w 135"/>
                <a:gd name="T23" fmla="*/ 16 h 270"/>
                <a:gd name="T24" fmla="*/ 13 w 135"/>
                <a:gd name="T25" fmla="*/ 12 h 270"/>
                <a:gd name="T26" fmla="*/ 16 w 135"/>
                <a:gd name="T27" fmla="*/ 9 h 270"/>
                <a:gd name="T28" fmla="*/ 16 w 135"/>
                <a:gd name="T29" fmla="*/ 0 h 270"/>
                <a:gd name="T30" fmla="*/ 16 w 135"/>
                <a:gd name="T31" fmla="*/ 0 h 2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5" h="270">
                  <a:moveTo>
                    <a:pt x="132" y="0"/>
                  </a:moveTo>
                  <a:lnTo>
                    <a:pt x="110" y="27"/>
                  </a:lnTo>
                  <a:lnTo>
                    <a:pt x="86" y="56"/>
                  </a:lnTo>
                  <a:lnTo>
                    <a:pt x="60" y="90"/>
                  </a:lnTo>
                  <a:lnTo>
                    <a:pt x="34" y="126"/>
                  </a:lnTo>
                  <a:lnTo>
                    <a:pt x="14" y="161"/>
                  </a:lnTo>
                  <a:lnTo>
                    <a:pt x="0" y="210"/>
                  </a:lnTo>
                  <a:lnTo>
                    <a:pt x="15" y="236"/>
                  </a:lnTo>
                  <a:lnTo>
                    <a:pt x="33" y="254"/>
                  </a:lnTo>
                  <a:lnTo>
                    <a:pt x="51" y="270"/>
                  </a:lnTo>
                  <a:lnTo>
                    <a:pt x="65" y="162"/>
                  </a:lnTo>
                  <a:lnTo>
                    <a:pt x="89" y="123"/>
                  </a:lnTo>
                  <a:lnTo>
                    <a:pt x="111" y="94"/>
                  </a:lnTo>
                  <a:lnTo>
                    <a:pt x="135" y="72"/>
                  </a:lnTo>
                  <a:lnTo>
                    <a:pt x="13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mtClean="0">
                <a:solidFill>
                  <a:prstClr val="black"/>
                </a:solidFill>
                <a:cs typeface="Arial" panose="020B0604020202020204" pitchFamily="34" charset="0"/>
              </a:endParaRPr>
            </a:p>
          </p:txBody>
        </p:sp>
        <p:sp>
          <p:nvSpPr>
            <p:cNvPr id="4254" name="Freeform 54"/>
            <p:cNvSpPr>
              <a:spLocks/>
            </p:cNvSpPr>
            <p:nvPr/>
          </p:nvSpPr>
          <p:spPr bwMode="auto">
            <a:xfrm>
              <a:off x="2533" y="2365"/>
              <a:ext cx="102" cy="64"/>
            </a:xfrm>
            <a:custGeom>
              <a:avLst/>
              <a:gdLst>
                <a:gd name="T0" fmla="*/ 0 w 204"/>
                <a:gd name="T1" fmla="*/ 10 h 128"/>
                <a:gd name="T2" fmla="*/ 2 w 204"/>
                <a:gd name="T3" fmla="*/ 6 h 128"/>
                <a:gd name="T4" fmla="*/ 4 w 204"/>
                <a:gd name="T5" fmla="*/ 4 h 128"/>
                <a:gd name="T6" fmla="*/ 7 w 204"/>
                <a:gd name="T7" fmla="*/ 2 h 128"/>
                <a:gd name="T8" fmla="*/ 9 w 204"/>
                <a:gd name="T9" fmla="*/ 2 h 128"/>
                <a:gd name="T10" fmla="*/ 21 w 204"/>
                <a:gd name="T11" fmla="*/ 0 h 128"/>
                <a:gd name="T12" fmla="*/ 26 w 204"/>
                <a:gd name="T13" fmla="*/ 1 h 128"/>
                <a:gd name="T14" fmla="*/ 25 w 204"/>
                <a:gd name="T15" fmla="*/ 7 h 128"/>
                <a:gd name="T16" fmla="*/ 23 w 204"/>
                <a:gd name="T17" fmla="*/ 6 h 128"/>
                <a:gd name="T18" fmla="*/ 18 w 204"/>
                <a:gd name="T19" fmla="*/ 6 h 128"/>
                <a:gd name="T20" fmla="*/ 13 w 204"/>
                <a:gd name="T21" fmla="*/ 5 h 128"/>
                <a:gd name="T22" fmla="*/ 9 w 204"/>
                <a:gd name="T23" fmla="*/ 6 h 128"/>
                <a:gd name="T24" fmla="*/ 5 w 204"/>
                <a:gd name="T25" fmla="*/ 12 h 128"/>
                <a:gd name="T26" fmla="*/ 3 w 204"/>
                <a:gd name="T27" fmla="*/ 16 h 128"/>
                <a:gd name="T28" fmla="*/ 0 w 204"/>
                <a:gd name="T29" fmla="*/ 10 h 128"/>
                <a:gd name="T30" fmla="*/ 0 w 204"/>
                <a:gd name="T31" fmla="*/ 10 h 1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4" h="128">
                  <a:moveTo>
                    <a:pt x="0" y="76"/>
                  </a:moveTo>
                  <a:lnTo>
                    <a:pt x="10" y="47"/>
                  </a:lnTo>
                  <a:lnTo>
                    <a:pt x="31" y="25"/>
                  </a:lnTo>
                  <a:lnTo>
                    <a:pt x="49" y="15"/>
                  </a:lnTo>
                  <a:lnTo>
                    <a:pt x="71" y="9"/>
                  </a:lnTo>
                  <a:lnTo>
                    <a:pt x="163" y="0"/>
                  </a:lnTo>
                  <a:lnTo>
                    <a:pt x="204" y="2"/>
                  </a:lnTo>
                  <a:lnTo>
                    <a:pt x="197" y="52"/>
                  </a:lnTo>
                  <a:lnTo>
                    <a:pt x="181" y="48"/>
                  </a:lnTo>
                  <a:lnTo>
                    <a:pt x="144" y="41"/>
                  </a:lnTo>
                  <a:lnTo>
                    <a:pt x="102" y="38"/>
                  </a:lnTo>
                  <a:lnTo>
                    <a:pt x="72" y="47"/>
                  </a:lnTo>
                  <a:lnTo>
                    <a:pt x="36" y="96"/>
                  </a:lnTo>
                  <a:lnTo>
                    <a:pt x="19" y="128"/>
                  </a:lnTo>
                  <a:lnTo>
                    <a:pt x="0"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mtClean="0">
                <a:solidFill>
                  <a:prstClr val="black"/>
                </a:solidFill>
                <a:cs typeface="Arial" panose="020B0604020202020204" pitchFamily="34" charset="0"/>
              </a:endParaRPr>
            </a:p>
          </p:txBody>
        </p:sp>
        <p:sp>
          <p:nvSpPr>
            <p:cNvPr id="4255" name="Freeform 55"/>
            <p:cNvSpPr>
              <a:spLocks/>
            </p:cNvSpPr>
            <p:nvPr/>
          </p:nvSpPr>
          <p:spPr bwMode="auto">
            <a:xfrm>
              <a:off x="2546" y="2213"/>
              <a:ext cx="100" cy="136"/>
            </a:xfrm>
            <a:custGeom>
              <a:avLst/>
              <a:gdLst>
                <a:gd name="T0" fmla="*/ 14 w 200"/>
                <a:gd name="T1" fmla="*/ 0 h 273"/>
                <a:gd name="T2" fmla="*/ 18 w 200"/>
                <a:gd name="T3" fmla="*/ 1 h 273"/>
                <a:gd name="T4" fmla="*/ 21 w 200"/>
                <a:gd name="T5" fmla="*/ 2 h 273"/>
                <a:gd name="T6" fmla="*/ 12 w 200"/>
                <a:gd name="T7" fmla="*/ 9 h 273"/>
                <a:gd name="T8" fmla="*/ 9 w 200"/>
                <a:gd name="T9" fmla="*/ 18 h 273"/>
                <a:gd name="T10" fmla="*/ 9 w 200"/>
                <a:gd name="T11" fmla="*/ 22 h 273"/>
                <a:gd name="T12" fmla="*/ 12 w 200"/>
                <a:gd name="T13" fmla="*/ 26 h 273"/>
                <a:gd name="T14" fmla="*/ 14 w 200"/>
                <a:gd name="T15" fmla="*/ 27 h 273"/>
                <a:gd name="T16" fmla="*/ 16 w 200"/>
                <a:gd name="T17" fmla="*/ 28 h 273"/>
                <a:gd name="T18" fmla="*/ 23 w 200"/>
                <a:gd name="T19" fmla="*/ 28 h 273"/>
                <a:gd name="T20" fmla="*/ 25 w 200"/>
                <a:gd name="T21" fmla="*/ 32 h 273"/>
                <a:gd name="T22" fmla="*/ 20 w 200"/>
                <a:gd name="T23" fmla="*/ 33 h 273"/>
                <a:gd name="T24" fmla="*/ 15 w 200"/>
                <a:gd name="T25" fmla="*/ 34 h 273"/>
                <a:gd name="T26" fmla="*/ 8 w 200"/>
                <a:gd name="T27" fmla="*/ 33 h 273"/>
                <a:gd name="T28" fmla="*/ 3 w 200"/>
                <a:gd name="T29" fmla="*/ 29 h 273"/>
                <a:gd name="T30" fmla="*/ 1 w 200"/>
                <a:gd name="T31" fmla="*/ 25 h 273"/>
                <a:gd name="T32" fmla="*/ 0 w 200"/>
                <a:gd name="T33" fmla="*/ 19 h 273"/>
                <a:gd name="T34" fmla="*/ 2 w 200"/>
                <a:gd name="T35" fmla="*/ 13 h 273"/>
                <a:gd name="T36" fmla="*/ 3 w 200"/>
                <a:gd name="T37" fmla="*/ 10 h 273"/>
                <a:gd name="T38" fmla="*/ 5 w 200"/>
                <a:gd name="T39" fmla="*/ 7 h 273"/>
                <a:gd name="T40" fmla="*/ 9 w 200"/>
                <a:gd name="T41" fmla="*/ 2 h 273"/>
                <a:gd name="T42" fmla="*/ 11 w 200"/>
                <a:gd name="T43" fmla="*/ 1 h 273"/>
                <a:gd name="T44" fmla="*/ 14 w 200"/>
                <a:gd name="T45" fmla="*/ 0 h 273"/>
                <a:gd name="T46" fmla="*/ 14 w 200"/>
                <a:gd name="T47" fmla="*/ 0 h 27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00" h="273">
                  <a:moveTo>
                    <a:pt x="111" y="0"/>
                  </a:moveTo>
                  <a:lnTo>
                    <a:pt x="137" y="8"/>
                  </a:lnTo>
                  <a:lnTo>
                    <a:pt x="164" y="22"/>
                  </a:lnTo>
                  <a:lnTo>
                    <a:pt x="96" y="75"/>
                  </a:lnTo>
                  <a:lnTo>
                    <a:pt x="66" y="149"/>
                  </a:lnTo>
                  <a:lnTo>
                    <a:pt x="70" y="183"/>
                  </a:lnTo>
                  <a:lnTo>
                    <a:pt x="90" y="209"/>
                  </a:lnTo>
                  <a:lnTo>
                    <a:pt x="106" y="219"/>
                  </a:lnTo>
                  <a:lnTo>
                    <a:pt x="127" y="226"/>
                  </a:lnTo>
                  <a:lnTo>
                    <a:pt x="183" y="226"/>
                  </a:lnTo>
                  <a:lnTo>
                    <a:pt x="200" y="258"/>
                  </a:lnTo>
                  <a:lnTo>
                    <a:pt x="159" y="267"/>
                  </a:lnTo>
                  <a:lnTo>
                    <a:pt x="118" y="273"/>
                  </a:lnTo>
                  <a:lnTo>
                    <a:pt x="61" y="265"/>
                  </a:lnTo>
                  <a:lnTo>
                    <a:pt x="24" y="239"/>
                  </a:lnTo>
                  <a:lnTo>
                    <a:pt x="4" y="200"/>
                  </a:lnTo>
                  <a:lnTo>
                    <a:pt x="0" y="154"/>
                  </a:lnTo>
                  <a:lnTo>
                    <a:pt x="10" y="105"/>
                  </a:lnTo>
                  <a:lnTo>
                    <a:pt x="20" y="82"/>
                  </a:lnTo>
                  <a:lnTo>
                    <a:pt x="33" y="60"/>
                  </a:lnTo>
                  <a:lnTo>
                    <a:pt x="66" y="23"/>
                  </a:lnTo>
                  <a:lnTo>
                    <a:pt x="87" y="9"/>
                  </a:lnTo>
                  <a:lnTo>
                    <a:pt x="1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mtClean="0">
                <a:solidFill>
                  <a:prstClr val="black"/>
                </a:solidFill>
                <a:cs typeface="Arial" panose="020B0604020202020204" pitchFamily="34" charset="0"/>
              </a:endParaRPr>
            </a:p>
          </p:txBody>
        </p:sp>
        <p:sp>
          <p:nvSpPr>
            <p:cNvPr id="4256" name="Freeform 56"/>
            <p:cNvSpPr>
              <a:spLocks/>
            </p:cNvSpPr>
            <p:nvPr/>
          </p:nvSpPr>
          <p:spPr bwMode="auto">
            <a:xfrm>
              <a:off x="2678" y="2221"/>
              <a:ext cx="129" cy="105"/>
            </a:xfrm>
            <a:custGeom>
              <a:avLst/>
              <a:gdLst>
                <a:gd name="T0" fmla="*/ 11 w 257"/>
                <a:gd name="T1" fmla="*/ 0 h 209"/>
                <a:gd name="T2" fmla="*/ 20 w 257"/>
                <a:gd name="T3" fmla="*/ 2 h 209"/>
                <a:gd name="T4" fmla="*/ 24 w 257"/>
                <a:gd name="T5" fmla="*/ 4 h 209"/>
                <a:gd name="T6" fmla="*/ 28 w 257"/>
                <a:gd name="T7" fmla="*/ 7 h 209"/>
                <a:gd name="T8" fmla="*/ 33 w 257"/>
                <a:gd name="T9" fmla="*/ 14 h 209"/>
                <a:gd name="T10" fmla="*/ 32 w 257"/>
                <a:gd name="T11" fmla="*/ 23 h 209"/>
                <a:gd name="T12" fmla="*/ 28 w 257"/>
                <a:gd name="T13" fmla="*/ 27 h 209"/>
                <a:gd name="T14" fmla="*/ 26 w 257"/>
                <a:gd name="T15" fmla="*/ 20 h 209"/>
                <a:gd name="T16" fmla="*/ 23 w 257"/>
                <a:gd name="T17" fmla="*/ 13 h 209"/>
                <a:gd name="T18" fmla="*/ 21 w 257"/>
                <a:gd name="T19" fmla="*/ 10 h 209"/>
                <a:gd name="T20" fmla="*/ 20 w 257"/>
                <a:gd name="T21" fmla="*/ 9 h 209"/>
                <a:gd name="T22" fmla="*/ 18 w 257"/>
                <a:gd name="T23" fmla="*/ 8 h 209"/>
                <a:gd name="T24" fmla="*/ 15 w 257"/>
                <a:gd name="T25" fmla="*/ 8 h 209"/>
                <a:gd name="T26" fmla="*/ 11 w 257"/>
                <a:gd name="T27" fmla="*/ 10 h 209"/>
                <a:gd name="T28" fmla="*/ 9 w 257"/>
                <a:gd name="T29" fmla="*/ 14 h 209"/>
                <a:gd name="T30" fmla="*/ 8 w 257"/>
                <a:gd name="T31" fmla="*/ 18 h 209"/>
                <a:gd name="T32" fmla="*/ 5 w 257"/>
                <a:gd name="T33" fmla="*/ 25 h 209"/>
                <a:gd name="T34" fmla="*/ 1 w 257"/>
                <a:gd name="T35" fmla="*/ 24 h 209"/>
                <a:gd name="T36" fmla="*/ 0 w 257"/>
                <a:gd name="T37" fmla="*/ 17 h 209"/>
                <a:gd name="T38" fmla="*/ 2 w 257"/>
                <a:gd name="T39" fmla="*/ 10 h 209"/>
                <a:gd name="T40" fmla="*/ 4 w 257"/>
                <a:gd name="T41" fmla="*/ 7 h 209"/>
                <a:gd name="T42" fmla="*/ 6 w 257"/>
                <a:gd name="T43" fmla="*/ 5 h 209"/>
                <a:gd name="T44" fmla="*/ 11 w 257"/>
                <a:gd name="T45" fmla="*/ 0 h 209"/>
                <a:gd name="T46" fmla="*/ 11 w 257"/>
                <a:gd name="T47" fmla="*/ 0 h 20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57" h="209">
                  <a:moveTo>
                    <a:pt x="88" y="0"/>
                  </a:moveTo>
                  <a:lnTo>
                    <a:pt x="160" y="14"/>
                  </a:lnTo>
                  <a:lnTo>
                    <a:pt x="192" y="28"/>
                  </a:lnTo>
                  <a:lnTo>
                    <a:pt x="221" y="50"/>
                  </a:lnTo>
                  <a:lnTo>
                    <a:pt x="257" y="106"/>
                  </a:lnTo>
                  <a:lnTo>
                    <a:pt x="253" y="184"/>
                  </a:lnTo>
                  <a:lnTo>
                    <a:pt x="224" y="209"/>
                  </a:lnTo>
                  <a:lnTo>
                    <a:pt x="202" y="158"/>
                  </a:lnTo>
                  <a:lnTo>
                    <a:pt x="179" y="98"/>
                  </a:lnTo>
                  <a:lnTo>
                    <a:pt x="163" y="76"/>
                  </a:lnTo>
                  <a:lnTo>
                    <a:pt x="153" y="68"/>
                  </a:lnTo>
                  <a:lnTo>
                    <a:pt x="143" y="62"/>
                  </a:lnTo>
                  <a:lnTo>
                    <a:pt x="117" y="62"/>
                  </a:lnTo>
                  <a:lnTo>
                    <a:pt x="84" y="79"/>
                  </a:lnTo>
                  <a:lnTo>
                    <a:pt x="66" y="107"/>
                  </a:lnTo>
                  <a:lnTo>
                    <a:pt x="57" y="138"/>
                  </a:lnTo>
                  <a:lnTo>
                    <a:pt x="37" y="199"/>
                  </a:lnTo>
                  <a:lnTo>
                    <a:pt x="1" y="188"/>
                  </a:lnTo>
                  <a:lnTo>
                    <a:pt x="0" y="132"/>
                  </a:lnTo>
                  <a:lnTo>
                    <a:pt x="14" y="79"/>
                  </a:lnTo>
                  <a:lnTo>
                    <a:pt x="27" y="56"/>
                  </a:lnTo>
                  <a:lnTo>
                    <a:pt x="43" y="35"/>
                  </a:lnTo>
                  <a:lnTo>
                    <a:pt x="8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mtClean="0">
                <a:solidFill>
                  <a:prstClr val="black"/>
                </a:solidFill>
                <a:cs typeface="Arial" panose="020B0604020202020204" pitchFamily="34" charset="0"/>
              </a:endParaRPr>
            </a:p>
          </p:txBody>
        </p:sp>
        <p:sp>
          <p:nvSpPr>
            <p:cNvPr id="4257" name="Freeform 57"/>
            <p:cNvSpPr>
              <a:spLocks/>
            </p:cNvSpPr>
            <p:nvPr/>
          </p:nvSpPr>
          <p:spPr bwMode="auto">
            <a:xfrm>
              <a:off x="2528" y="2366"/>
              <a:ext cx="119" cy="117"/>
            </a:xfrm>
            <a:custGeom>
              <a:avLst/>
              <a:gdLst>
                <a:gd name="T0" fmla="*/ 26 w 239"/>
                <a:gd name="T1" fmla="*/ 0 h 235"/>
                <a:gd name="T2" fmla="*/ 29 w 239"/>
                <a:gd name="T3" fmla="*/ 5 h 235"/>
                <a:gd name="T4" fmla="*/ 29 w 239"/>
                <a:gd name="T5" fmla="*/ 11 h 235"/>
                <a:gd name="T6" fmla="*/ 27 w 239"/>
                <a:gd name="T7" fmla="*/ 18 h 235"/>
                <a:gd name="T8" fmla="*/ 25 w 239"/>
                <a:gd name="T9" fmla="*/ 21 h 235"/>
                <a:gd name="T10" fmla="*/ 23 w 239"/>
                <a:gd name="T11" fmla="*/ 24 h 235"/>
                <a:gd name="T12" fmla="*/ 20 w 239"/>
                <a:gd name="T13" fmla="*/ 26 h 235"/>
                <a:gd name="T14" fmla="*/ 17 w 239"/>
                <a:gd name="T15" fmla="*/ 28 h 235"/>
                <a:gd name="T16" fmla="*/ 14 w 239"/>
                <a:gd name="T17" fmla="*/ 29 h 235"/>
                <a:gd name="T18" fmla="*/ 12 w 239"/>
                <a:gd name="T19" fmla="*/ 29 h 235"/>
                <a:gd name="T20" fmla="*/ 9 w 239"/>
                <a:gd name="T21" fmla="*/ 28 h 235"/>
                <a:gd name="T22" fmla="*/ 6 w 239"/>
                <a:gd name="T23" fmla="*/ 26 h 235"/>
                <a:gd name="T24" fmla="*/ 3 w 239"/>
                <a:gd name="T25" fmla="*/ 18 h 235"/>
                <a:gd name="T26" fmla="*/ 1 w 239"/>
                <a:gd name="T27" fmla="*/ 13 h 235"/>
                <a:gd name="T28" fmla="*/ 0 w 239"/>
                <a:gd name="T29" fmla="*/ 8 h 235"/>
                <a:gd name="T30" fmla="*/ 4 w 239"/>
                <a:gd name="T31" fmla="*/ 5 h 235"/>
                <a:gd name="T32" fmla="*/ 7 w 239"/>
                <a:gd name="T33" fmla="*/ 9 h 235"/>
                <a:gd name="T34" fmla="*/ 9 w 239"/>
                <a:gd name="T35" fmla="*/ 13 h 235"/>
                <a:gd name="T36" fmla="*/ 11 w 239"/>
                <a:gd name="T37" fmla="*/ 18 h 235"/>
                <a:gd name="T38" fmla="*/ 14 w 239"/>
                <a:gd name="T39" fmla="*/ 22 h 235"/>
                <a:gd name="T40" fmla="*/ 19 w 239"/>
                <a:gd name="T41" fmla="*/ 17 h 235"/>
                <a:gd name="T42" fmla="*/ 21 w 239"/>
                <a:gd name="T43" fmla="*/ 11 h 235"/>
                <a:gd name="T44" fmla="*/ 22 w 239"/>
                <a:gd name="T45" fmla="*/ 5 h 235"/>
                <a:gd name="T46" fmla="*/ 24 w 239"/>
                <a:gd name="T47" fmla="*/ 2 h 235"/>
                <a:gd name="T48" fmla="*/ 26 w 239"/>
                <a:gd name="T49" fmla="*/ 0 h 235"/>
                <a:gd name="T50" fmla="*/ 26 w 239"/>
                <a:gd name="T51" fmla="*/ 0 h 2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39" h="235">
                  <a:moveTo>
                    <a:pt x="209" y="0"/>
                  </a:moveTo>
                  <a:lnTo>
                    <a:pt x="237" y="42"/>
                  </a:lnTo>
                  <a:lnTo>
                    <a:pt x="239" y="95"/>
                  </a:lnTo>
                  <a:lnTo>
                    <a:pt x="219" y="149"/>
                  </a:lnTo>
                  <a:lnTo>
                    <a:pt x="203" y="173"/>
                  </a:lnTo>
                  <a:lnTo>
                    <a:pt x="184" y="195"/>
                  </a:lnTo>
                  <a:lnTo>
                    <a:pt x="163" y="214"/>
                  </a:lnTo>
                  <a:lnTo>
                    <a:pt x="141" y="226"/>
                  </a:lnTo>
                  <a:lnTo>
                    <a:pt x="118" y="234"/>
                  </a:lnTo>
                  <a:lnTo>
                    <a:pt x="96" y="235"/>
                  </a:lnTo>
                  <a:lnTo>
                    <a:pt x="75" y="227"/>
                  </a:lnTo>
                  <a:lnTo>
                    <a:pt x="55" y="211"/>
                  </a:lnTo>
                  <a:lnTo>
                    <a:pt x="26" y="148"/>
                  </a:lnTo>
                  <a:lnTo>
                    <a:pt x="14" y="107"/>
                  </a:lnTo>
                  <a:lnTo>
                    <a:pt x="0" y="65"/>
                  </a:lnTo>
                  <a:lnTo>
                    <a:pt x="34" y="40"/>
                  </a:lnTo>
                  <a:lnTo>
                    <a:pt x="62" y="72"/>
                  </a:lnTo>
                  <a:lnTo>
                    <a:pt x="77" y="109"/>
                  </a:lnTo>
                  <a:lnTo>
                    <a:pt x="92" y="147"/>
                  </a:lnTo>
                  <a:lnTo>
                    <a:pt x="119" y="180"/>
                  </a:lnTo>
                  <a:lnTo>
                    <a:pt x="155" y="143"/>
                  </a:lnTo>
                  <a:lnTo>
                    <a:pt x="169" y="95"/>
                  </a:lnTo>
                  <a:lnTo>
                    <a:pt x="180" y="44"/>
                  </a:lnTo>
                  <a:lnTo>
                    <a:pt x="192" y="21"/>
                  </a:lnTo>
                  <a:lnTo>
                    <a:pt x="20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mtClean="0">
                <a:solidFill>
                  <a:prstClr val="black"/>
                </a:solidFill>
                <a:cs typeface="Arial" panose="020B0604020202020204" pitchFamily="34" charset="0"/>
              </a:endParaRPr>
            </a:p>
          </p:txBody>
        </p:sp>
        <p:sp>
          <p:nvSpPr>
            <p:cNvPr id="4258" name="Freeform 58"/>
            <p:cNvSpPr>
              <a:spLocks/>
            </p:cNvSpPr>
            <p:nvPr/>
          </p:nvSpPr>
          <p:spPr bwMode="auto">
            <a:xfrm>
              <a:off x="2618" y="2402"/>
              <a:ext cx="102" cy="154"/>
            </a:xfrm>
            <a:custGeom>
              <a:avLst/>
              <a:gdLst>
                <a:gd name="T0" fmla="*/ 14 w 204"/>
                <a:gd name="T1" fmla="*/ 0 h 310"/>
                <a:gd name="T2" fmla="*/ 22 w 204"/>
                <a:gd name="T3" fmla="*/ 9 h 310"/>
                <a:gd name="T4" fmla="*/ 26 w 204"/>
                <a:gd name="T5" fmla="*/ 23 h 310"/>
                <a:gd name="T6" fmla="*/ 26 w 204"/>
                <a:gd name="T7" fmla="*/ 29 h 310"/>
                <a:gd name="T8" fmla="*/ 24 w 204"/>
                <a:gd name="T9" fmla="*/ 34 h 310"/>
                <a:gd name="T10" fmla="*/ 22 w 204"/>
                <a:gd name="T11" fmla="*/ 36 h 310"/>
                <a:gd name="T12" fmla="*/ 19 w 204"/>
                <a:gd name="T13" fmla="*/ 38 h 310"/>
                <a:gd name="T14" fmla="*/ 12 w 204"/>
                <a:gd name="T15" fmla="*/ 38 h 310"/>
                <a:gd name="T16" fmla="*/ 0 w 204"/>
                <a:gd name="T17" fmla="*/ 31 h 310"/>
                <a:gd name="T18" fmla="*/ 4 w 204"/>
                <a:gd name="T19" fmla="*/ 27 h 310"/>
                <a:gd name="T20" fmla="*/ 5 w 204"/>
                <a:gd name="T21" fmla="*/ 28 h 310"/>
                <a:gd name="T22" fmla="*/ 7 w 204"/>
                <a:gd name="T23" fmla="*/ 29 h 310"/>
                <a:gd name="T24" fmla="*/ 11 w 204"/>
                <a:gd name="T25" fmla="*/ 31 h 310"/>
                <a:gd name="T26" fmla="*/ 14 w 204"/>
                <a:gd name="T27" fmla="*/ 31 h 310"/>
                <a:gd name="T28" fmla="*/ 18 w 204"/>
                <a:gd name="T29" fmla="*/ 31 h 310"/>
                <a:gd name="T30" fmla="*/ 19 w 204"/>
                <a:gd name="T31" fmla="*/ 22 h 310"/>
                <a:gd name="T32" fmla="*/ 17 w 204"/>
                <a:gd name="T33" fmla="*/ 18 h 310"/>
                <a:gd name="T34" fmla="*/ 15 w 204"/>
                <a:gd name="T35" fmla="*/ 14 h 310"/>
                <a:gd name="T36" fmla="*/ 12 w 204"/>
                <a:gd name="T37" fmla="*/ 7 h 310"/>
                <a:gd name="T38" fmla="*/ 12 w 204"/>
                <a:gd name="T39" fmla="*/ 3 h 310"/>
                <a:gd name="T40" fmla="*/ 14 w 204"/>
                <a:gd name="T41" fmla="*/ 0 h 310"/>
                <a:gd name="T42" fmla="*/ 14 w 204"/>
                <a:gd name="T43" fmla="*/ 0 h 3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4" h="310">
                  <a:moveTo>
                    <a:pt x="112" y="0"/>
                  </a:moveTo>
                  <a:lnTo>
                    <a:pt x="172" y="77"/>
                  </a:lnTo>
                  <a:lnTo>
                    <a:pt x="204" y="185"/>
                  </a:lnTo>
                  <a:lnTo>
                    <a:pt x="203" y="237"/>
                  </a:lnTo>
                  <a:lnTo>
                    <a:pt x="185" y="278"/>
                  </a:lnTo>
                  <a:lnTo>
                    <a:pt x="171" y="293"/>
                  </a:lnTo>
                  <a:lnTo>
                    <a:pt x="149" y="305"/>
                  </a:lnTo>
                  <a:lnTo>
                    <a:pt x="90" y="310"/>
                  </a:lnTo>
                  <a:lnTo>
                    <a:pt x="0" y="249"/>
                  </a:lnTo>
                  <a:lnTo>
                    <a:pt x="25" y="219"/>
                  </a:lnTo>
                  <a:lnTo>
                    <a:pt x="38" y="229"/>
                  </a:lnTo>
                  <a:lnTo>
                    <a:pt x="51" y="237"/>
                  </a:lnTo>
                  <a:lnTo>
                    <a:pt x="81" y="251"/>
                  </a:lnTo>
                  <a:lnTo>
                    <a:pt x="112" y="256"/>
                  </a:lnTo>
                  <a:lnTo>
                    <a:pt x="144" y="252"/>
                  </a:lnTo>
                  <a:lnTo>
                    <a:pt x="146" y="184"/>
                  </a:lnTo>
                  <a:lnTo>
                    <a:pt x="132" y="150"/>
                  </a:lnTo>
                  <a:lnTo>
                    <a:pt x="116" y="118"/>
                  </a:lnTo>
                  <a:lnTo>
                    <a:pt x="92" y="56"/>
                  </a:lnTo>
                  <a:lnTo>
                    <a:pt x="94" y="28"/>
                  </a:lnTo>
                  <a:lnTo>
                    <a:pt x="1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mtClean="0">
                <a:solidFill>
                  <a:prstClr val="black"/>
                </a:solidFill>
                <a:cs typeface="Arial" panose="020B0604020202020204" pitchFamily="34" charset="0"/>
              </a:endParaRPr>
            </a:p>
          </p:txBody>
        </p:sp>
        <p:sp>
          <p:nvSpPr>
            <p:cNvPr id="4259" name="Freeform 59"/>
            <p:cNvSpPr>
              <a:spLocks/>
            </p:cNvSpPr>
            <p:nvPr/>
          </p:nvSpPr>
          <p:spPr bwMode="auto">
            <a:xfrm>
              <a:off x="2705" y="2358"/>
              <a:ext cx="141" cy="138"/>
            </a:xfrm>
            <a:custGeom>
              <a:avLst/>
              <a:gdLst>
                <a:gd name="T0" fmla="*/ 3 w 280"/>
                <a:gd name="T1" fmla="*/ 2 h 276"/>
                <a:gd name="T2" fmla="*/ 7 w 280"/>
                <a:gd name="T3" fmla="*/ 1 h 276"/>
                <a:gd name="T4" fmla="*/ 12 w 280"/>
                <a:gd name="T5" fmla="*/ 0 h 276"/>
                <a:gd name="T6" fmla="*/ 20 w 280"/>
                <a:gd name="T7" fmla="*/ 3 h 276"/>
                <a:gd name="T8" fmla="*/ 27 w 280"/>
                <a:gd name="T9" fmla="*/ 8 h 276"/>
                <a:gd name="T10" fmla="*/ 33 w 280"/>
                <a:gd name="T11" fmla="*/ 16 h 276"/>
                <a:gd name="T12" fmla="*/ 36 w 280"/>
                <a:gd name="T13" fmla="*/ 23 h 276"/>
                <a:gd name="T14" fmla="*/ 35 w 280"/>
                <a:gd name="T15" fmla="*/ 30 h 276"/>
                <a:gd name="T16" fmla="*/ 34 w 280"/>
                <a:gd name="T17" fmla="*/ 32 h 276"/>
                <a:gd name="T18" fmla="*/ 32 w 280"/>
                <a:gd name="T19" fmla="*/ 33 h 276"/>
                <a:gd name="T20" fmla="*/ 31 w 280"/>
                <a:gd name="T21" fmla="*/ 34 h 276"/>
                <a:gd name="T22" fmla="*/ 27 w 280"/>
                <a:gd name="T23" fmla="*/ 35 h 276"/>
                <a:gd name="T24" fmla="*/ 22 w 280"/>
                <a:gd name="T25" fmla="*/ 35 h 276"/>
                <a:gd name="T26" fmla="*/ 21 w 280"/>
                <a:gd name="T27" fmla="*/ 30 h 276"/>
                <a:gd name="T28" fmla="*/ 26 w 280"/>
                <a:gd name="T29" fmla="*/ 27 h 276"/>
                <a:gd name="T30" fmla="*/ 28 w 280"/>
                <a:gd name="T31" fmla="*/ 24 h 276"/>
                <a:gd name="T32" fmla="*/ 27 w 280"/>
                <a:gd name="T33" fmla="*/ 19 h 276"/>
                <a:gd name="T34" fmla="*/ 24 w 280"/>
                <a:gd name="T35" fmla="*/ 15 h 276"/>
                <a:gd name="T36" fmla="*/ 19 w 280"/>
                <a:gd name="T37" fmla="*/ 11 h 276"/>
                <a:gd name="T38" fmla="*/ 16 w 280"/>
                <a:gd name="T39" fmla="*/ 10 h 276"/>
                <a:gd name="T40" fmla="*/ 13 w 280"/>
                <a:gd name="T41" fmla="*/ 8 h 276"/>
                <a:gd name="T42" fmla="*/ 8 w 280"/>
                <a:gd name="T43" fmla="*/ 7 h 276"/>
                <a:gd name="T44" fmla="*/ 3 w 280"/>
                <a:gd name="T45" fmla="*/ 9 h 276"/>
                <a:gd name="T46" fmla="*/ 0 w 280"/>
                <a:gd name="T47" fmla="*/ 5 h 276"/>
                <a:gd name="T48" fmla="*/ 1 w 280"/>
                <a:gd name="T49" fmla="*/ 4 h 276"/>
                <a:gd name="T50" fmla="*/ 3 w 280"/>
                <a:gd name="T51" fmla="*/ 2 h 276"/>
                <a:gd name="T52" fmla="*/ 3 w 280"/>
                <a:gd name="T53" fmla="*/ 2 h 27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80" h="276">
                  <a:moveTo>
                    <a:pt x="18" y="15"/>
                  </a:moveTo>
                  <a:lnTo>
                    <a:pt x="54" y="3"/>
                  </a:lnTo>
                  <a:lnTo>
                    <a:pt x="89" y="0"/>
                  </a:lnTo>
                  <a:lnTo>
                    <a:pt x="157" y="20"/>
                  </a:lnTo>
                  <a:lnTo>
                    <a:pt x="215" y="64"/>
                  </a:lnTo>
                  <a:lnTo>
                    <a:pt x="257" y="121"/>
                  </a:lnTo>
                  <a:lnTo>
                    <a:pt x="280" y="180"/>
                  </a:lnTo>
                  <a:lnTo>
                    <a:pt x="277" y="234"/>
                  </a:lnTo>
                  <a:lnTo>
                    <a:pt x="264" y="254"/>
                  </a:lnTo>
                  <a:lnTo>
                    <a:pt x="254" y="262"/>
                  </a:lnTo>
                  <a:lnTo>
                    <a:pt x="243" y="269"/>
                  </a:lnTo>
                  <a:lnTo>
                    <a:pt x="213" y="276"/>
                  </a:lnTo>
                  <a:lnTo>
                    <a:pt x="172" y="275"/>
                  </a:lnTo>
                  <a:lnTo>
                    <a:pt x="162" y="239"/>
                  </a:lnTo>
                  <a:lnTo>
                    <a:pt x="205" y="216"/>
                  </a:lnTo>
                  <a:lnTo>
                    <a:pt x="219" y="185"/>
                  </a:lnTo>
                  <a:lnTo>
                    <a:pt x="212" y="151"/>
                  </a:lnTo>
                  <a:lnTo>
                    <a:pt x="186" y="116"/>
                  </a:lnTo>
                  <a:lnTo>
                    <a:pt x="147" y="85"/>
                  </a:lnTo>
                  <a:lnTo>
                    <a:pt x="126" y="74"/>
                  </a:lnTo>
                  <a:lnTo>
                    <a:pt x="104" y="64"/>
                  </a:lnTo>
                  <a:lnTo>
                    <a:pt x="59" y="56"/>
                  </a:lnTo>
                  <a:lnTo>
                    <a:pt x="18" y="66"/>
                  </a:lnTo>
                  <a:lnTo>
                    <a:pt x="0" y="40"/>
                  </a:lnTo>
                  <a:lnTo>
                    <a:pt x="6" y="25"/>
                  </a:lnTo>
                  <a:lnTo>
                    <a:pt x="18"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mtClean="0">
                <a:solidFill>
                  <a:prstClr val="black"/>
                </a:solidFill>
                <a:cs typeface="Arial" panose="020B0604020202020204" pitchFamily="34" charset="0"/>
              </a:endParaRPr>
            </a:p>
          </p:txBody>
        </p:sp>
      </p:grpSp>
      <p:pic>
        <p:nvPicPr>
          <p:cNvPr id="4237" name="Picture 60" descr="BD08871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6063" y="5329238"/>
            <a:ext cx="6477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38" name="Picture 61" descr="FD00913_"/>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10350" y="4884738"/>
            <a:ext cx="42227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39" name="Picture 92" descr="FD01031_"/>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6350" y="4679950"/>
            <a:ext cx="325438"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40" name="Picture 93" descr="MCj0398067000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88250" y="5311775"/>
            <a:ext cx="4826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884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1697" t="22898" b="4639"/>
          <a:stretch/>
        </p:blipFill>
        <p:spPr>
          <a:xfrm>
            <a:off x="318051" y="327062"/>
            <a:ext cx="4631636" cy="5894834"/>
          </a:xfrm>
          <a:prstGeom prst="rect">
            <a:avLst/>
          </a:prstGeom>
        </p:spPr>
      </p:pic>
      <p:sp>
        <p:nvSpPr>
          <p:cNvPr id="3" name="Oval 2"/>
          <p:cNvSpPr/>
          <p:nvPr/>
        </p:nvSpPr>
        <p:spPr>
          <a:xfrm>
            <a:off x="318051" y="327062"/>
            <a:ext cx="5088834" cy="805999"/>
          </a:xfrm>
          <a:prstGeom prst="ellipse">
            <a:avLst/>
          </a:pr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5188226" y="327062"/>
            <a:ext cx="3697357" cy="3139321"/>
          </a:xfrm>
          <a:prstGeom prst="rect">
            <a:avLst/>
          </a:prstGeom>
          <a:noFill/>
        </p:spPr>
        <p:txBody>
          <a:bodyPr wrap="square" rtlCol="0">
            <a:spAutoFit/>
          </a:bodyPr>
          <a:lstStyle/>
          <a:p>
            <a:r>
              <a:rPr lang="en-GB" dirty="0" smtClean="0"/>
              <a:t>1 Students complete prose translation task.</a:t>
            </a:r>
            <a:br>
              <a:rPr lang="en-GB" dirty="0" smtClean="0"/>
            </a:br>
            <a:r>
              <a:rPr lang="en-GB" dirty="0" smtClean="0"/>
              <a:t>2 Teacher marks it.</a:t>
            </a:r>
            <a:br>
              <a:rPr lang="en-GB" dirty="0" smtClean="0"/>
            </a:br>
            <a:r>
              <a:rPr lang="en-GB" dirty="0" smtClean="0"/>
              <a:t>3 Students respond by:</a:t>
            </a:r>
            <a:br>
              <a:rPr lang="en-GB" dirty="0" smtClean="0"/>
            </a:br>
            <a:r>
              <a:rPr lang="en-GB" dirty="0" err="1" smtClean="0"/>
              <a:t>i</a:t>
            </a:r>
            <a:r>
              <a:rPr lang="en-GB" dirty="0" smtClean="0"/>
              <a:t>) selecting their own target(s)</a:t>
            </a:r>
            <a:br>
              <a:rPr lang="en-GB" dirty="0" smtClean="0"/>
            </a:br>
            <a:r>
              <a:rPr lang="en-GB" dirty="0" smtClean="0"/>
              <a:t>ii) completing relevant follow-up activities to address their target(s)</a:t>
            </a:r>
            <a:br>
              <a:rPr lang="en-GB" dirty="0" smtClean="0"/>
            </a:br>
            <a:r>
              <a:rPr lang="en-GB" dirty="0" smtClean="0"/>
              <a:t>4 Teacher responds by:</a:t>
            </a:r>
            <a:br>
              <a:rPr lang="en-GB" dirty="0" smtClean="0"/>
            </a:br>
            <a:r>
              <a:rPr lang="en-GB" dirty="0" err="1" smtClean="0"/>
              <a:t>i</a:t>
            </a:r>
            <a:r>
              <a:rPr lang="en-GB" dirty="0" smtClean="0"/>
              <a:t>) commenting on progress</a:t>
            </a:r>
            <a:br>
              <a:rPr lang="en-GB" dirty="0" smtClean="0"/>
            </a:br>
            <a:r>
              <a:rPr lang="en-GB" dirty="0" smtClean="0"/>
              <a:t>and/or</a:t>
            </a:r>
            <a:br>
              <a:rPr lang="en-GB" dirty="0" smtClean="0"/>
            </a:br>
            <a:r>
              <a:rPr lang="en-GB" dirty="0" smtClean="0"/>
              <a:t>ii) setting new target</a:t>
            </a:r>
            <a:endParaRPr lang="en-GB" dirty="0"/>
          </a:p>
        </p:txBody>
      </p:sp>
      <p:sp>
        <p:nvSpPr>
          <p:cNvPr id="5" name="Oval 4"/>
          <p:cNvSpPr/>
          <p:nvPr/>
        </p:nvSpPr>
        <p:spPr>
          <a:xfrm>
            <a:off x="1888432" y="2727584"/>
            <a:ext cx="3518453" cy="805999"/>
          </a:xfrm>
          <a:prstGeom prst="ellipse">
            <a:avLst/>
          </a:pr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2148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467544" y="1196752"/>
          <a:ext cx="8352927" cy="2651760"/>
        </p:xfrm>
        <a:graphic>
          <a:graphicData uri="http://schemas.openxmlformats.org/drawingml/2006/table">
            <a:tbl>
              <a:tblPr firstRow="1" bandRow="1">
                <a:tableStyleId>{5940675A-B579-460E-94D1-54222C63F5DA}</a:tableStyleId>
              </a:tblPr>
              <a:tblGrid>
                <a:gridCol w="2784309"/>
                <a:gridCol w="2544283"/>
                <a:gridCol w="3024335"/>
              </a:tblGrid>
              <a:tr h="370840">
                <a:tc>
                  <a:txBody>
                    <a:bodyPr/>
                    <a:lstStyle/>
                    <a:p>
                      <a:r>
                        <a:rPr lang="en-GB" sz="2400" b="1" dirty="0" err="1" smtClean="0"/>
                        <a:t>Inglés</a:t>
                      </a:r>
                      <a:endParaRPr lang="en-GB" sz="2400" b="1" dirty="0"/>
                    </a:p>
                  </a:txBody>
                  <a:tcPr/>
                </a:tc>
                <a:tc>
                  <a:txBody>
                    <a:bodyPr/>
                    <a:lstStyle/>
                    <a:p>
                      <a:r>
                        <a:rPr lang="en-GB" sz="2400" b="1" dirty="0" err="1" smtClean="0"/>
                        <a:t>Español</a:t>
                      </a:r>
                      <a:endParaRPr lang="en-GB" sz="2400" b="1" dirty="0"/>
                    </a:p>
                  </a:txBody>
                  <a:tcPr/>
                </a:tc>
                <a:tc>
                  <a:txBody>
                    <a:bodyPr/>
                    <a:lstStyle/>
                    <a:p>
                      <a:r>
                        <a:rPr lang="en-GB" sz="2400" b="1" dirty="0" err="1" smtClean="0"/>
                        <a:t>Alemán</a:t>
                      </a:r>
                      <a:endParaRPr lang="en-GB" sz="2400" b="1" dirty="0"/>
                    </a:p>
                  </a:txBody>
                  <a:tcPr/>
                </a:tc>
              </a:tr>
              <a:tr h="370840">
                <a:tc>
                  <a:txBody>
                    <a:bodyPr/>
                    <a:lstStyle/>
                    <a:p>
                      <a:r>
                        <a:rPr lang="en-GB" sz="2400" dirty="0" smtClean="0"/>
                        <a:t>Do you have a pet?</a:t>
                      </a:r>
                      <a:endParaRPr lang="en-GB" sz="2400" dirty="0"/>
                    </a:p>
                  </a:txBody>
                  <a:tcPr/>
                </a:tc>
                <a:tc>
                  <a:txBody>
                    <a:bodyPr/>
                    <a:lstStyle/>
                    <a:p>
                      <a:r>
                        <a:rPr lang="en-GB" sz="2400" dirty="0" smtClean="0"/>
                        <a:t>¿</a:t>
                      </a:r>
                      <a:r>
                        <a:rPr lang="en-GB" sz="2400" dirty="0" err="1" smtClean="0"/>
                        <a:t>Tienes</a:t>
                      </a:r>
                      <a:r>
                        <a:rPr lang="en-GB" sz="2400" baseline="0" dirty="0" smtClean="0"/>
                        <a:t> un animal?</a:t>
                      </a:r>
                      <a:endParaRPr lang="en-GB" sz="2400" dirty="0"/>
                    </a:p>
                  </a:txBody>
                  <a:tcPr/>
                </a:tc>
                <a:tc>
                  <a:txBody>
                    <a:bodyPr/>
                    <a:lstStyle/>
                    <a:p>
                      <a:r>
                        <a:rPr lang="en-GB" sz="2400" dirty="0" smtClean="0"/>
                        <a:t>Hast du </a:t>
                      </a:r>
                      <a:r>
                        <a:rPr lang="en-GB" sz="2400" dirty="0" err="1" smtClean="0"/>
                        <a:t>ein</a:t>
                      </a:r>
                      <a:r>
                        <a:rPr lang="en-GB" sz="2400" dirty="0" smtClean="0"/>
                        <a:t> </a:t>
                      </a:r>
                      <a:r>
                        <a:rPr lang="en-GB" sz="2400" dirty="0" err="1" smtClean="0"/>
                        <a:t>Haustier</a:t>
                      </a:r>
                      <a:r>
                        <a:rPr lang="en-GB" sz="2400" dirty="0" smtClean="0"/>
                        <a:t>?</a:t>
                      </a:r>
                      <a:endParaRPr lang="en-GB" sz="2400" dirty="0"/>
                    </a:p>
                  </a:txBody>
                  <a:tcPr/>
                </a:tc>
              </a:tr>
              <a:tr h="370840">
                <a:tc>
                  <a:txBody>
                    <a:bodyPr/>
                    <a:lstStyle/>
                    <a:p>
                      <a:r>
                        <a:rPr lang="en-GB" sz="2400" dirty="0" smtClean="0"/>
                        <a:t>Does</a:t>
                      </a:r>
                      <a:r>
                        <a:rPr lang="en-GB" sz="2400" baseline="0" dirty="0" smtClean="0"/>
                        <a:t> he play tennis?</a:t>
                      </a:r>
                      <a:endParaRPr lang="en-GB" sz="2400" dirty="0"/>
                    </a:p>
                  </a:txBody>
                  <a:tcPr/>
                </a:tc>
                <a:tc>
                  <a:txBody>
                    <a:bodyPr/>
                    <a:lstStyle/>
                    <a:p>
                      <a:r>
                        <a:rPr lang="en-GB" sz="2400" dirty="0" smtClean="0"/>
                        <a:t>¿</a:t>
                      </a:r>
                      <a:r>
                        <a:rPr lang="en-GB" sz="2400" dirty="0" err="1" smtClean="0"/>
                        <a:t>Juega</a:t>
                      </a:r>
                      <a:r>
                        <a:rPr lang="en-GB" sz="2400" dirty="0" smtClean="0"/>
                        <a:t> al </a:t>
                      </a:r>
                      <a:r>
                        <a:rPr lang="en-GB" sz="2400" dirty="0" err="1" smtClean="0"/>
                        <a:t>tenis</a:t>
                      </a:r>
                      <a:r>
                        <a:rPr lang="en-GB" sz="2400" dirty="0" smtClean="0"/>
                        <a:t>?</a:t>
                      </a:r>
                      <a:endParaRPr lang="en-GB" sz="2400" dirty="0"/>
                    </a:p>
                  </a:txBody>
                  <a:tcPr/>
                </a:tc>
                <a:tc>
                  <a:txBody>
                    <a:bodyPr/>
                    <a:lstStyle/>
                    <a:p>
                      <a:r>
                        <a:rPr lang="en-GB" sz="2400" dirty="0" err="1" smtClean="0"/>
                        <a:t>Spielt</a:t>
                      </a:r>
                      <a:r>
                        <a:rPr lang="en-GB" sz="2400" baseline="0" dirty="0" smtClean="0"/>
                        <a:t> </a:t>
                      </a:r>
                      <a:r>
                        <a:rPr lang="en-GB" sz="2400" baseline="0" dirty="0" err="1" smtClean="0"/>
                        <a:t>er</a:t>
                      </a:r>
                      <a:r>
                        <a:rPr lang="en-GB" sz="2400" baseline="0" dirty="0" smtClean="0"/>
                        <a:t> Tennis?</a:t>
                      </a:r>
                      <a:endParaRPr lang="en-GB" sz="2400" dirty="0"/>
                    </a:p>
                  </a:txBody>
                  <a:tcPr/>
                </a:tc>
              </a:tr>
              <a:tr h="370840">
                <a:tc>
                  <a:txBody>
                    <a:bodyPr/>
                    <a:lstStyle/>
                    <a:p>
                      <a:r>
                        <a:rPr lang="en-GB" sz="2400" dirty="0" smtClean="0"/>
                        <a:t>Do they live in Italy?</a:t>
                      </a:r>
                      <a:endParaRPr lang="en-GB"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dirty="0" smtClean="0"/>
                        <a:t>¿</a:t>
                      </a:r>
                      <a:r>
                        <a:rPr lang="en-GB" sz="2400" dirty="0" err="1" smtClean="0"/>
                        <a:t>Viven</a:t>
                      </a:r>
                      <a:r>
                        <a:rPr lang="en-GB" sz="2400" baseline="0" dirty="0" smtClean="0"/>
                        <a:t> en Italia?</a:t>
                      </a:r>
                      <a:endParaRPr lang="en-GB" sz="2400" dirty="0" smtClean="0"/>
                    </a:p>
                  </a:txBody>
                  <a:tcPr/>
                </a:tc>
                <a:tc>
                  <a:txBody>
                    <a:bodyPr/>
                    <a:lstStyle/>
                    <a:p>
                      <a:r>
                        <a:rPr lang="en-GB" sz="2400" dirty="0" err="1" smtClean="0"/>
                        <a:t>Wohnen</a:t>
                      </a:r>
                      <a:r>
                        <a:rPr lang="en-GB" sz="2400" dirty="0" smtClean="0"/>
                        <a:t> </a:t>
                      </a:r>
                      <a:r>
                        <a:rPr lang="en-GB" sz="2400" dirty="0" err="1" smtClean="0"/>
                        <a:t>sie</a:t>
                      </a:r>
                      <a:r>
                        <a:rPr lang="en-GB" sz="2400" dirty="0" smtClean="0"/>
                        <a:t> in Deutschland?</a:t>
                      </a:r>
                      <a:endParaRPr lang="en-GB" sz="2400" dirty="0"/>
                    </a:p>
                  </a:txBody>
                  <a:tcPr/>
                </a:tc>
              </a:tr>
              <a:tr h="370840">
                <a:tc>
                  <a:txBody>
                    <a:bodyPr/>
                    <a:lstStyle/>
                    <a:p>
                      <a:r>
                        <a:rPr lang="en-GB" sz="2400" dirty="0" smtClean="0"/>
                        <a:t>Does he write</a:t>
                      </a:r>
                      <a:r>
                        <a:rPr lang="en-GB" sz="2400" baseline="0" dirty="0" smtClean="0"/>
                        <a:t> letters?</a:t>
                      </a:r>
                      <a:endParaRPr lang="en-GB" sz="2400" dirty="0"/>
                    </a:p>
                  </a:txBody>
                  <a:tcPr/>
                </a:tc>
                <a:tc>
                  <a:txBody>
                    <a:bodyPr/>
                    <a:lstStyle/>
                    <a:p>
                      <a:r>
                        <a:rPr lang="en-GB" sz="2400" dirty="0" smtClean="0"/>
                        <a:t>¿</a:t>
                      </a:r>
                      <a:r>
                        <a:rPr lang="en-GB" sz="2400" dirty="0" err="1" smtClean="0"/>
                        <a:t>Escribe</a:t>
                      </a:r>
                      <a:r>
                        <a:rPr lang="en-GB" sz="2400" dirty="0" smtClean="0"/>
                        <a:t> </a:t>
                      </a:r>
                      <a:r>
                        <a:rPr lang="en-GB" sz="2400" dirty="0" err="1" smtClean="0"/>
                        <a:t>cartas</a:t>
                      </a:r>
                      <a:r>
                        <a:rPr lang="en-GB" sz="2400" dirty="0" smtClean="0"/>
                        <a:t>?</a:t>
                      </a:r>
                      <a:endParaRPr lang="en-GB" sz="2400" dirty="0"/>
                    </a:p>
                  </a:txBody>
                  <a:tcPr/>
                </a:tc>
                <a:tc>
                  <a:txBody>
                    <a:bodyPr/>
                    <a:lstStyle/>
                    <a:p>
                      <a:r>
                        <a:rPr lang="en-GB" sz="2400" dirty="0" err="1" smtClean="0"/>
                        <a:t>Schreibt</a:t>
                      </a:r>
                      <a:r>
                        <a:rPr lang="en-GB" sz="2400" dirty="0" smtClean="0"/>
                        <a:t> </a:t>
                      </a:r>
                      <a:r>
                        <a:rPr lang="en-GB" sz="2400" dirty="0" err="1" smtClean="0"/>
                        <a:t>er</a:t>
                      </a:r>
                      <a:r>
                        <a:rPr lang="en-GB" sz="2400" dirty="0" smtClean="0"/>
                        <a:t> </a:t>
                      </a:r>
                      <a:r>
                        <a:rPr lang="en-GB" sz="2400" dirty="0" err="1" smtClean="0"/>
                        <a:t>Briefe</a:t>
                      </a:r>
                      <a:r>
                        <a:rPr lang="en-GB" sz="2400" dirty="0" smtClean="0"/>
                        <a:t>?</a:t>
                      </a:r>
                      <a:endParaRPr lang="en-GB" sz="2400" dirty="0"/>
                    </a:p>
                  </a:txBody>
                  <a:tcPr/>
                </a:tc>
              </a:tr>
            </a:tbl>
          </a:graphicData>
        </a:graphic>
      </p:graphicFrame>
    </p:spTree>
    <p:extLst>
      <p:ext uri="{BB962C8B-B14F-4D97-AF65-F5344CB8AC3E}">
        <p14:creationId xmlns:p14="http://schemas.microsoft.com/office/powerpoint/2010/main" val="411479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496" y="4005064"/>
            <a:ext cx="6048672" cy="2862322"/>
          </a:xfrm>
          <a:prstGeom prst="rect">
            <a:avLst/>
          </a:prstGeom>
        </p:spPr>
        <p:txBody>
          <a:bodyPr wrap="square">
            <a:spAutoFit/>
          </a:bodyPr>
          <a:lstStyle/>
          <a:p>
            <a:pPr marL="285750" indent="-285750" defTabSz="914400">
              <a:lnSpc>
                <a:spcPct val="200000"/>
              </a:lnSpc>
              <a:buFont typeface="Arial" pitchFamily="34" charset="0"/>
              <a:buChar char="•"/>
            </a:pPr>
            <a:r>
              <a:rPr lang="es-ES" dirty="0" smtClean="0">
                <a:solidFill>
                  <a:prstClr val="black"/>
                </a:solidFill>
                <a:cs typeface="Calibri"/>
              </a:rPr>
              <a:t>  </a:t>
            </a:r>
            <a:r>
              <a:rPr lang="es-ES" dirty="0">
                <a:solidFill>
                  <a:prstClr val="black"/>
                </a:solidFill>
                <a:cs typeface="Calibri"/>
              </a:rPr>
              <a:t>¿Qué experiencia tienes del mundo laboral?</a:t>
            </a:r>
            <a:endParaRPr lang="es-ES" dirty="0" smtClean="0">
              <a:solidFill>
                <a:prstClr val="black"/>
              </a:solidFill>
            </a:endParaRPr>
          </a:p>
          <a:p>
            <a:pPr marL="285750" indent="-285750" defTabSz="914400">
              <a:lnSpc>
                <a:spcPct val="200000"/>
              </a:lnSpc>
              <a:buFont typeface="Arial" pitchFamily="34" charset="0"/>
              <a:buChar char="•"/>
            </a:pPr>
            <a:r>
              <a:rPr lang="es-ES" dirty="0" smtClean="0">
                <a:solidFill>
                  <a:prstClr val="black"/>
                </a:solidFill>
              </a:rPr>
              <a:t>¿Dónde hiciste tus prácticas?</a:t>
            </a:r>
          </a:p>
          <a:p>
            <a:pPr marL="285750" indent="-285750" defTabSz="914400">
              <a:lnSpc>
                <a:spcPct val="200000"/>
              </a:lnSpc>
              <a:buFont typeface="Arial" pitchFamily="34" charset="0"/>
              <a:buChar char="•"/>
            </a:pPr>
            <a:r>
              <a:rPr lang="es-ES" dirty="0" smtClean="0">
                <a:solidFill>
                  <a:prstClr val="black"/>
                </a:solidFill>
              </a:rPr>
              <a:t> ¿Cuánto tiempo duraron las prácticas?</a:t>
            </a:r>
          </a:p>
          <a:p>
            <a:pPr marL="285750" indent="-285750" defTabSz="914400">
              <a:lnSpc>
                <a:spcPct val="200000"/>
              </a:lnSpc>
              <a:buFont typeface="Arial" pitchFamily="34" charset="0"/>
              <a:buChar char="•"/>
            </a:pPr>
            <a:r>
              <a:rPr lang="es-ES" dirty="0" smtClean="0">
                <a:solidFill>
                  <a:prstClr val="black"/>
                </a:solidFill>
              </a:rPr>
              <a:t> ¿Cómo ibas a tu lugar de trabajo?</a:t>
            </a:r>
            <a:r>
              <a:rPr lang="en-GB" dirty="0" smtClean="0">
                <a:solidFill>
                  <a:prstClr val="black"/>
                </a:solidFill>
              </a:rPr>
              <a:t> </a:t>
            </a:r>
          </a:p>
          <a:p>
            <a:pPr marL="285750" indent="-285750" defTabSz="914400">
              <a:lnSpc>
                <a:spcPct val="200000"/>
              </a:lnSpc>
              <a:buFont typeface="Arial" pitchFamily="34" charset="0"/>
              <a:buChar char="•"/>
            </a:pPr>
            <a:r>
              <a:rPr lang="en-GB" dirty="0" smtClean="0">
                <a:solidFill>
                  <a:prstClr val="black"/>
                </a:solidFill>
                <a:cs typeface="Calibri"/>
              </a:rPr>
              <a:t>¿</a:t>
            </a:r>
            <a:r>
              <a:rPr lang="en-GB" dirty="0" err="1">
                <a:solidFill>
                  <a:prstClr val="black"/>
                </a:solidFill>
                <a:cs typeface="Calibri"/>
              </a:rPr>
              <a:t>Te</a:t>
            </a:r>
            <a:r>
              <a:rPr lang="en-GB" dirty="0">
                <a:solidFill>
                  <a:prstClr val="black"/>
                </a:solidFill>
                <a:cs typeface="Calibri"/>
              </a:rPr>
              <a:t> </a:t>
            </a:r>
            <a:r>
              <a:rPr lang="en-GB" dirty="0" err="1">
                <a:solidFill>
                  <a:prstClr val="black"/>
                </a:solidFill>
                <a:cs typeface="Calibri"/>
              </a:rPr>
              <a:t>gustaron</a:t>
            </a:r>
            <a:r>
              <a:rPr lang="en-GB" dirty="0">
                <a:solidFill>
                  <a:prstClr val="black"/>
                </a:solidFill>
                <a:cs typeface="Calibri"/>
              </a:rPr>
              <a:t> </a:t>
            </a:r>
            <a:r>
              <a:rPr lang="en-GB" dirty="0" err="1">
                <a:solidFill>
                  <a:prstClr val="black"/>
                </a:solidFill>
                <a:cs typeface="Calibri"/>
              </a:rPr>
              <a:t>las</a:t>
            </a:r>
            <a:r>
              <a:rPr lang="en-GB" dirty="0">
                <a:solidFill>
                  <a:prstClr val="black"/>
                </a:solidFill>
                <a:cs typeface="Calibri"/>
              </a:rPr>
              <a:t> </a:t>
            </a:r>
            <a:r>
              <a:rPr lang="en-GB" dirty="0" err="1">
                <a:solidFill>
                  <a:prstClr val="black"/>
                </a:solidFill>
                <a:cs typeface="Calibri"/>
              </a:rPr>
              <a:t>prácticas</a:t>
            </a:r>
            <a:r>
              <a:rPr lang="en-GB" dirty="0">
                <a:solidFill>
                  <a:prstClr val="black"/>
                </a:solidFill>
                <a:cs typeface="Calibri"/>
              </a:rPr>
              <a:t>?</a:t>
            </a:r>
            <a:endParaRPr lang="fr-FR" dirty="0">
              <a:solidFill>
                <a:prstClr val="black"/>
              </a:solidFill>
            </a:endParaRPr>
          </a:p>
        </p:txBody>
      </p:sp>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7" y="1273351"/>
            <a:ext cx="3606233" cy="284995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rot="20670282">
            <a:off x="5015817" y="2848057"/>
            <a:ext cx="3644369" cy="923330"/>
          </a:xfrm>
          <a:prstGeom prst="rect">
            <a:avLst/>
          </a:prstGeom>
          <a:noFill/>
        </p:spPr>
        <p:txBody>
          <a:bodyPr wrap="square" rtlCol="0">
            <a:spAutoFit/>
          </a:bodyPr>
          <a:lstStyle/>
          <a:p>
            <a:pPr defTabSz="914400"/>
            <a:r>
              <a:rPr lang="en-GB" dirty="0" smtClean="0">
                <a:solidFill>
                  <a:prstClr val="black"/>
                </a:solidFill>
              </a:rPr>
              <a:t/>
            </a:r>
            <a:br>
              <a:rPr lang="en-GB" dirty="0" smtClean="0">
                <a:solidFill>
                  <a:prstClr val="black"/>
                </a:solidFill>
              </a:rPr>
            </a:br>
            <a:r>
              <a:rPr lang="en-GB" sz="3600" dirty="0" smtClean="0">
                <a:solidFill>
                  <a:prstClr val="black"/>
                </a:solidFill>
              </a:rPr>
              <a:t>What did you do?</a:t>
            </a:r>
            <a:endParaRPr lang="fr-FR" sz="3600" dirty="0">
              <a:solidFill>
                <a:prstClr val="black"/>
              </a:solidFill>
            </a:endParaRPr>
          </a:p>
        </p:txBody>
      </p:sp>
      <p:sp>
        <p:nvSpPr>
          <p:cNvPr id="5" name="TextBox 4"/>
          <p:cNvSpPr txBox="1"/>
          <p:nvPr/>
        </p:nvSpPr>
        <p:spPr>
          <a:xfrm rot="1495085">
            <a:off x="5361837" y="1916357"/>
            <a:ext cx="2952328" cy="923330"/>
          </a:xfrm>
          <a:prstGeom prst="rect">
            <a:avLst/>
          </a:prstGeom>
          <a:noFill/>
        </p:spPr>
        <p:txBody>
          <a:bodyPr wrap="square" rtlCol="0">
            <a:spAutoFit/>
          </a:bodyPr>
          <a:lstStyle/>
          <a:p>
            <a:pPr defTabSz="914400"/>
            <a:r>
              <a:rPr lang="en-GB" dirty="0" smtClean="0">
                <a:solidFill>
                  <a:prstClr val="black"/>
                </a:solidFill>
              </a:rPr>
              <a:t/>
            </a:r>
            <a:br>
              <a:rPr lang="en-GB" dirty="0" smtClean="0">
                <a:solidFill>
                  <a:prstClr val="black"/>
                </a:solidFill>
              </a:rPr>
            </a:br>
            <a:r>
              <a:rPr lang="en-GB" sz="3600" dirty="0" smtClean="0">
                <a:solidFill>
                  <a:prstClr val="black"/>
                </a:solidFill>
              </a:rPr>
              <a:t>Where?</a:t>
            </a:r>
            <a:endParaRPr lang="fr-FR" sz="3600" dirty="0">
              <a:solidFill>
                <a:prstClr val="black"/>
              </a:solidFill>
            </a:endParaRPr>
          </a:p>
        </p:txBody>
      </p:sp>
      <p:sp>
        <p:nvSpPr>
          <p:cNvPr id="6" name="TextBox 5"/>
          <p:cNvSpPr txBox="1"/>
          <p:nvPr/>
        </p:nvSpPr>
        <p:spPr>
          <a:xfrm rot="20424121">
            <a:off x="4031598" y="811685"/>
            <a:ext cx="2952328" cy="923330"/>
          </a:xfrm>
          <a:prstGeom prst="rect">
            <a:avLst/>
          </a:prstGeom>
          <a:noFill/>
        </p:spPr>
        <p:txBody>
          <a:bodyPr wrap="square" rtlCol="0">
            <a:spAutoFit/>
          </a:bodyPr>
          <a:lstStyle/>
          <a:p>
            <a:pPr defTabSz="914400"/>
            <a:r>
              <a:rPr lang="en-GB" dirty="0" smtClean="0">
                <a:solidFill>
                  <a:prstClr val="black"/>
                </a:solidFill>
              </a:rPr>
              <a:t/>
            </a:r>
            <a:br>
              <a:rPr lang="en-GB" dirty="0" smtClean="0">
                <a:solidFill>
                  <a:prstClr val="black"/>
                </a:solidFill>
              </a:rPr>
            </a:br>
            <a:r>
              <a:rPr lang="en-GB" sz="3600" dirty="0" smtClean="0">
                <a:solidFill>
                  <a:prstClr val="black"/>
                </a:solidFill>
              </a:rPr>
              <a:t>When?</a:t>
            </a:r>
            <a:endParaRPr lang="fr-FR" sz="3600" dirty="0">
              <a:solidFill>
                <a:prstClr val="black"/>
              </a:solidFill>
            </a:endParaRPr>
          </a:p>
        </p:txBody>
      </p:sp>
      <p:sp>
        <p:nvSpPr>
          <p:cNvPr id="7" name="TextBox 6"/>
          <p:cNvSpPr txBox="1"/>
          <p:nvPr/>
        </p:nvSpPr>
        <p:spPr>
          <a:xfrm rot="1264085">
            <a:off x="4029545" y="2482368"/>
            <a:ext cx="2952328" cy="923330"/>
          </a:xfrm>
          <a:prstGeom prst="rect">
            <a:avLst/>
          </a:prstGeom>
          <a:noFill/>
        </p:spPr>
        <p:txBody>
          <a:bodyPr wrap="square" rtlCol="0">
            <a:spAutoFit/>
          </a:bodyPr>
          <a:lstStyle/>
          <a:p>
            <a:pPr defTabSz="914400"/>
            <a:r>
              <a:rPr lang="en-GB" dirty="0" smtClean="0">
                <a:solidFill>
                  <a:prstClr val="black"/>
                </a:solidFill>
              </a:rPr>
              <a:t/>
            </a:r>
            <a:br>
              <a:rPr lang="en-GB" dirty="0" smtClean="0">
                <a:solidFill>
                  <a:prstClr val="black"/>
                </a:solidFill>
              </a:rPr>
            </a:br>
            <a:r>
              <a:rPr lang="en-GB" sz="3600" dirty="0" smtClean="0">
                <a:solidFill>
                  <a:prstClr val="black"/>
                </a:solidFill>
              </a:rPr>
              <a:t>How long?</a:t>
            </a:r>
            <a:endParaRPr lang="fr-FR" sz="3600" dirty="0">
              <a:solidFill>
                <a:prstClr val="black"/>
              </a:solidFill>
            </a:endParaRPr>
          </a:p>
        </p:txBody>
      </p:sp>
      <p:sp>
        <p:nvSpPr>
          <p:cNvPr id="8" name="TextBox 7"/>
          <p:cNvSpPr txBox="1"/>
          <p:nvPr/>
        </p:nvSpPr>
        <p:spPr>
          <a:xfrm rot="371232">
            <a:off x="5905469" y="4139247"/>
            <a:ext cx="4387790" cy="923330"/>
          </a:xfrm>
          <a:prstGeom prst="rect">
            <a:avLst/>
          </a:prstGeom>
          <a:noFill/>
        </p:spPr>
        <p:txBody>
          <a:bodyPr wrap="square" rtlCol="0">
            <a:spAutoFit/>
          </a:bodyPr>
          <a:lstStyle/>
          <a:p>
            <a:pPr defTabSz="914400"/>
            <a:r>
              <a:rPr lang="en-GB" dirty="0" smtClean="0">
                <a:solidFill>
                  <a:prstClr val="black"/>
                </a:solidFill>
              </a:rPr>
              <a:t/>
            </a:r>
            <a:br>
              <a:rPr lang="en-GB" dirty="0" smtClean="0">
                <a:solidFill>
                  <a:prstClr val="black"/>
                </a:solidFill>
              </a:rPr>
            </a:br>
            <a:r>
              <a:rPr lang="en-GB" sz="3600" dirty="0" smtClean="0">
                <a:solidFill>
                  <a:prstClr val="black"/>
                </a:solidFill>
              </a:rPr>
              <a:t>How get there?</a:t>
            </a:r>
            <a:endParaRPr lang="fr-FR" sz="3600" dirty="0">
              <a:solidFill>
                <a:prstClr val="black"/>
              </a:solidFill>
            </a:endParaRPr>
          </a:p>
        </p:txBody>
      </p:sp>
      <p:sp>
        <p:nvSpPr>
          <p:cNvPr id="9" name="TextBox 8"/>
          <p:cNvSpPr txBox="1"/>
          <p:nvPr/>
        </p:nvSpPr>
        <p:spPr>
          <a:xfrm rot="20424121">
            <a:off x="3533643" y="5069300"/>
            <a:ext cx="2952328" cy="923330"/>
          </a:xfrm>
          <a:prstGeom prst="rect">
            <a:avLst/>
          </a:prstGeom>
          <a:noFill/>
        </p:spPr>
        <p:txBody>
          <a:bodyPr wrap="square" rtlCol="0">
            <a:spAutoFit/>
          </a:bodyPr>
          <a:lstStyle/>
          <a:p>
            <a:pPr defTabSz="914400"/>
            <a:r>
              <a:rPr lang="en-GB" dirty="0" smtClean="0">
                <a:solidFill>
                  <a:prstClr val="black"/>
                </a:solidFill>
              </a:rPr>
              <a:t/>
            </a:r>
            <a:br>
              <a:rPr lang="en-GB" dirty="0" smtClean="0">
                <a:solidFill>
                  <a:prstClr val="black"/>
                </a:solidFill>
              </a:rPr>
            </a:br>
            <a:r>
              <a:rPr lang="en-GB" sz="3600" dirty="0" smtClean="0">
                <a:solidFill>
                  <a:prstClr val="black"/>
                </a:solidFill>
              </a:rPr>
              <a:t>Start / finish?</a:t>
            </a:r>
            <a:endParaRPr lang="fr-FR" sz="3600" dirty="0">
              <a:solidFill>
                <a:prstClr val="black"/>
              </a:solidFill>
            </a:endParaRPr>
          </a:p>
        </p:txBody>
      </p:sp>
      <p:sp>
        <p:nvSpPr>
          <p:cNvPr id="10" name="TextBox 9"/>
          <p:cNvSpPr txBox="1"/>
          <p:nvPr/>
        </p:nvSpPr>
        <p:spPr>
          <a:xfrm rot="1139337">
            <a:off x="6400918" y="5429519"/>
            <a:ext cx="2952328" cy="923330"/>
          </a:xfrm>
          <a:prstGeom prst="rect">
            <a:avLst/>
          </a:prstGeom>
          <a:noFill/>
        </p:spPr>
        <p:txBody>
          <a:bodyPr wrap="square" rtlCol="0">
            <a:spAutoFit/>
          </a:bodyPr>
          <a:lstStyle/>
          <a:p>
            <a:pPr defTabSz="914400"/>
            <a:r>
              <a:rPr lang="en-GB" dirty="0" smtClean="0">
                <a:solidFill>
                  <a:prstClr val="black"/>
                </a:solidFill>
              </a:rPr>
              <a:t/>
            </a:r>
            <a:br>
              <a:rPr lang="en-GB" dirty="0" smtClean="0">
                <a:solidFill>
                  <a:prstClr val="black"/>
                </a:solidFill>
              </a:rPr>
            </a:br>
            <a:r>
              <a:rPr lang="en-GB" sz="3600" dirty="0" smtClean="0">
                <a:solidFill>
                  <a:prstClr val="black"/>
                </a:solidFill>
              </a:rPr>
              <a:t>Good / bad?</a:t>
            </a:r>
            <a:endParaRPr lang="fr-FR" sz="3600" dirty="0">
              <a:solidFill>
                <a:prstClr val="black"/>
              </a:solidFill>
            </a:endParaRPr>
          </a:p>
        </p:txBody>
      </p:sp>
      <p:sp>
        <p:nvSpPr>
          <p:cNvPr id="11" name="TextBox 10"/>
          <p:cNvSpPr txBox="1"/>
          <p:nvPr/>
        </p:nvSpPr>
        <p:spPr>
          <a:xfrm>
            <a:off x="5134068" y="5722309"/>
            <a:ext cx="2952328" cy="923330"/>
          </a:xfrm>
          <a:prstGeom prst="rect">
            <a:avLst/>
          </a:prstGeom>
          <a:noFill/>
        </p:spPr>
        <p:txBody>
          <a:bodyPr wrap="square" rtlCol="0">
            <a:spAutoFit/>
          </a:bodyPr>
          <a:lstStyle/>
          <a:p>
            <a:pPr defTabSz="914400"/>
            <a:r>
              <a:rPr lang="en-GB" dirty="0" smtClean="0">
                <a:solidFill>
                  <a:prstClr val="black"/>
                </a:solidFill>
              </a:rPr>
              <a:t/>
            </a:r>
            <a:br>
              <a:rPr lang="en-GB" dirty="0" smtClean="0">
                <a:solidFill>
                  <a:prstClr val="black"/>
                </a:solidFill>
              </a:rPr>
            </a:br>
            <a:r>
              <a:rPr lang="en-GB" sz="3600" dirty="0">
                <a:solidFill>
                  <a:prstClr val="black"/>
                </a:solidFill>
              </a:rPr>
              <a:t>P</a:t>
            </a:r>
            <a:r>
              <a:rPr lang="en-GB" sz="3600" dirty="0" smtClean="0">
                <a:solidFill>
                  <a:prstClr val="black"/>
                </a:solidFill>
              </a:rPr>
              <a:t>eople?</a:t>
            </a:r>
            <a:endParaRPr lang="fr-FR" sz="3600" dirty="0">
              <a:solidFill>
                <a:prstClr val="black"/>
              </a:solidFill>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7864" y="799188"/>
            <a:ext cx="2014538" cy="1547813"/>
          </a:xfrm>
          <a:prstGeom prst="rect">
            <a:avLst/>
          </a:prstGeom>
        </p:spPr>
      </p:pic>
      <p:sp>
        <p:nvSpPr>
          <p:cNvPr id="13" name="TextBox 12"/>
          <p:cNvSpPr txBox="1"/>
          <p:nvPr/>
        </p:nvSpPr>
        <p:spPr>
          <a:xfrm>
            <a:off x="246498" y="116632"/>
            <a:ext cx="8136904" cy="769441"/>
          </a:xfrm>
          <a:prstGeom prst="rect">
            <a:avLst/>
          </a:prstGeom>
          <a:noFill/>
        </p:spPr>
        <p:txBody>
          <a:bodyPr wrap="square" rtlCol="0">
            <a:spAutoFit/>
          </a:bodyPr>
          <a:lstStyle/>
          <a:p>
            <a:pPr defTabSz="914400"/>
            <a:r>
              <a:rPr lang="en-GB" sz="4400" b="1" dirty="0" smtClean="0">
                <a:solidFill>
                  <a:prstClr val="black"/>
                </a:solidFill>
              </a:rPr>
              <a:t>Bridging the gap – </a:t>
            </a:r>
            <a:r>
              <a:rPr lang="en-GB" sz="2400" b="1" i="1" dirty="0" smtClean="0">
                <a:solidFill>
                  <a:prstClr val="black"/>
                </a:solidFill>
              </a:rPr>
              <a:t>adapted from PDC in MFL</a:t>
            </a:r>
            <a:endParaRPr lang="fr-FR" sz="2400" b="1" i="1" dirty="0">
              <a:solidFill>
                <a:prstClr val="black"/>
              </a:solidFill>
            </a:endParaRPr>
          </a:p>
        </p:txBody>
      </p:sp>
    </p:spTree>
    <p:extLst>
      <p:ext uri="{BB962C8B-B14F-4D97-AF65-F5344CB8AC3E}">
        <p14:creationId xmlns:p14="http://schemas.microsoft.com/office/powerpoint/2010/main" val="217710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p:cNvCxnSpPr>
            <a:endCxn id="7" idx="2"/>
          </p:cNvCxnSpPr>
          <p:nvPr/>
        </p:nvCxnSpPr>
        <p:spPr>
          <a:xfrm flipH="1" flipV="1">
            <a:off x="2771800" y="1916832"/>
            <a:ext cx="2967971" cy="1804392"/>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6" idx="3"/>
          </p:cNvCxnSpPr>
          <p:nvPr/>
        </p:nvCxnSpPr>
        <p:spPr>
          <a:xfrm flipH="1" flipV="1">
            <a:off x="3191072" y="3568824"/>
            <a:ext cx="2548699" cy="152400"/>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5" idx="0"/>
          </p:cNvCxnSpPr>
          <p:nvPr/>
        </p:nvCxnSpPr>
        <p:spPr>
          <a:xfrm flipH="1">
            <a:off x="3687797" y="3721224"/>
            <a:ext cx="2051974" cy="1255948"/>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4" idx="0"/>
          </p:cNvCxnSpPr>
          <p:nvPr/>
        </p:nvCxnSpPr>
        <p:spPr>
          <a:xfrm>
            <a:off x="5739771" y="3721224"/>
            <a:ext cx="1557282" cy="1003920"/>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endCxn id="3" idx="2"/>
          </p:cNvCxnSpPr>
          <p:nvPr/>
        </p:nvCxnSpPr>
        <p:spPr>
          <a:xfrm flipV="1">
            <a:off x="5587371" y="2132112"/>
            <a:ext cx="1540913" cy="1436712"/>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3679159" y="2704728"/>
            <a:ext cx="3816424" cy="1728192"/>
          </a:xfrm>
          <a:prstGeom prst="ellipse">
            <a:avLst/>
          </a:prstGeom>
          <a:solidFill>
            <a:srgbClr val="92D05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800" b="1" dirty="0" smtClean="0">
                <a:solidFill>
                  <a:srgbClr val="002060"/>
                </a:solidFill>
              </a:rPr>
              <a:t>Writing / Composition strategies</a:t>
            </a:r>
            <a:endParaRPr lang="fr-FR" sz="2800" b="1" dirty="0">
              <a:solidFill>
                <a:srgbClr val="002060"/>
              </a:solidFill>
            </a:endParaRPr>
          </a:p>
        </p:txBody>
      </p:sp>
      <p:sp>
        <p:nvSpPr>
          <p:cNvPr id="3" name="Rounded Rectangle 2"/>
          <p:cNvSpPr/>
          <p:nvPr/>
        </p:nvSpPr>
        <p:spPr>
          <a:xfrm>
            <a:off x="5940152" y="835968"/>
            <a:ext cx="2376264" cy="1296144"/>
          </a:xfrm>
          <a:prstGeom prst="roundRect">
            <a:avLst/>
          </a:prstGeom>
          <a:solidFill>
            <a:schemeClr val="accent3">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800" b="1" dirty="0" smtClean="0">
                <a:solidFill>
                  <a:srgbClr val="002060"/>
                </a:solidFill>
              </a:rPr>
              <a:t>Re-combining set phrases</a:t>
            </a:r>
            <a:endParaRPr lang="fr-FR" sz="2800" b="1" dirty="0">
              <a:solidFill>
                <a:srgbClr val="002060"/>
              </a:solidFill>
            </a:endParaRPr>
          </a:p>
        </p:txBody>
      </p:sp>
      <p:sp>
        <p:nvSpPr>
          <p:cNvPr id="4" name="Rounded Rectangle 3"/>
          <p:cNvSpPr/>
          <p:nvPr/>
        </p:nvSpPr>
        <p:spPr>
          <a:xfrm>
            <a:off x="5940152" y="4725144"/>
            <a:ext cx="2713801" cy="1368152"/>
          </a:xfrm>
          <a:prstGeom prst="roundRect">
            <a:avLst/>
          </a:prstGeom>
          <a:solidFill>
            <a:schemeClr val="accent3">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800" b="1" dirty="0" smtClean="0">
                <a:solidFill>
                  <a:srgbClr val="002060"/>
                </a:solidFill>
              </a:rPr>
              <a:t>Re-structuring set phrases</a:t>
            </a:r>
            <a:endParaRPr lang="fr-FR" sz="2800" b="1" dirty="0">
              <a:solidFill>
                <a:srgbClr val="002060"/>
              </a:solidFill>
            </a:endParaRPr>
          </a:p>
        </p:txBody>
      </p:sp>
      <p:sp>
        <p:nvSpPr>
          <p:cNvPr id="5" name="Rounded Rectangle 4"/>
          <p:cNvSpPr/>
          <p:nvPr/>
        </p:nvSpPr>
        <p:spPr>
          <a:xfrm>
            <a:off x="2139625" y="4977172"/>
            <a:ext cx="3096344" cy="1620180"/>
          </a:xfrm>
          <a:prstGeom prst="roundRect">
            <a:avLst/>
          </a:prstGeom>
          <a:solidFill>
            <a:schemeClr val="accent3">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800" b="1" dirty="0" smtClean="0">
                <a:solidFill>
                  <a:srgbClr val="002060"/>
                </a:solidFill>
              </a:rPr>
              <a:t>Generating via translation </a:t>
            </a:r>
            <a:br>
              <a:rPr lang="en-GB" sz="2800" b="1" dirty="0" smtClean="0">
                <a:solidFill>
                  <a:srgbClr val="002060"/>
                </a:solidFill>
              </a:rPr>
            </a:br>
            <a:r>
              <a:rPr lang="en-GB" sz="2800" b="1" dirty="0" smtClean="0">
                <a:solidFill>
                  <a:srgbClr val="002060"/>
                </a:solidFill>
              </a:rPr>
              <a:t>word for word</a:t>
            </a:r>
            <a:endParaRPr lang="fr-FR" sz="2800" b="1" dirty="0">
              <a:solidFill>
                <a:srgbClr val="002060"/>
              </a:solidFill>
            </a:endParaRPr>
          </a:p>
        </p:txBody>
      </p:sp>
      <p:sp>
        <p:nvSpPr>
          <p:cNvPr id="6" name="Rounded Rectangle 5"/>
          <p:cNvSpPr/>
          <p:nvPr/>
        </p:nvSpPr>
        <p:spPr>
          <a:xfrm>
            <a:off x="238744" y="2844552"/>
            <a:ext cx="2952328" cy="1448544"/>
          </a:xfrm>
          <a:prstGeom prst="roundRect">
            <a:avLst/>
          </a:prstGeom>
          <a:solidFill>
            <a:schemeClr val="accent3">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800" b="1" dirty="0" smtClean="0">
                <a:solidFill>
                  <a:srgbClr val="002060"/>
                </a:solidFill>
              </a:rPr>
              <a:t>Avoiding</a:t>
            </a:r>
            <a:br>
              <a:rPr lang="en-GB" sz="2800" b="1" dirty="0" smtClean="0">
                <a:solidFill>
                  <a:srgbClr val="002060"/>
                </a:solidFill>
              </a:rPr>
            </a:br>
            <a:r>
              <a:rPr lang="en-GB" sz="2800" b="1" dirty="0" smtClean="0">
                <a:solidFill>
                  <a:srgbClr val="002060"/>
                </a:solidFill>
              </a:rPr>
              <a:t>(say something different)</a:t>
            </a:r>
            <a:endParaRPr lang="fr-FR" sz="2800" b="1" dirty="0">
              <a:solidFill>
                <a:srgbClr val="002060"/>
              </a:solidFill>
            </a:endParaRPr>
          </a:p>
        </p:txBody>
      </p:sp>
      <p:sp>
        <p:nvSpPr>
          <p:cNvPr id="7" name="Rounded Rectangle 6"/>
          <p:cNvSpPr/>
          <p:nvPr/>
        </p:nvSpPr>
        <p:spPr>
          <a:xfrm>
            <a:off x="1199238" y="620688"/>
            <a:ext cx="3145124" cy="1296144"/>
          </a:xfrm>
          <a:prstGeom prst="roundRect">
            <a:avLst/>
          </a:prstGeom>
          <a:solidFill>
            <a:schemeClr val="accent3">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800" b="1" dirty="0" smtClean="0">
                <a:solidFill>
                  <a:srgbClr val="002060"/>
                </a:solidFill>
              </a:rPr>
              <a:t>Simplifying ideas to fit own repertoire</a:t>
            </a:r>
            <a:endParaRPr lang="fr-FR" sz="2800" b="1" dirty="0">
              <a:solidFill>
                <a:srgbClr val="002060"/>
              </a:solidFill>
            </a:endParaRPr>
          </a:p>
        </p:txBody>
      </p:sp>
    </p:spTree>
    <p:extLst>
      <p:ext uri="{BB962C8B-B14F-4D97-AF65-F5344CB8AC3E}">
        <p14:creationId xmlns:p14="http://schemas.microsoft.com/office/powerpoint/2010/main" val="413209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2"/>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ectangle 6"/>
          <p:cNvSpPr/>
          <p:nvPr/>
        </p:nvSpPr>
        <p:spPr>
          <a:xfrm>
            <a:off x="261990" y="1238071"/>
            <a:ext cx="7679933" cy="584775"/>
          </a:xfrm>
          <a:prstGeom prst="rect">
            <a:avLst/>
          </a:prstGeom>
        </p:spPr>
        <p:txBody>
          <a:bodyPr wrap="square">
            <a:spAutoFit/>
          </a:bodyPr>
          <a:lstStyle/>
          <a:p>
            <a:r>
              <a:rPr lang="en-GB" sz="3200" b="1" dirty="0" smtClean="0">
                <a:solidFill>
                  <a:prstClr val="black">
                    <a:lumMod val="75000"/>
                    <a:lumOff val="25000"/>
                  </a:prstClr>
                </a:solidFill>
                <a:latin typeface="Rockwell" panose="02060603020205020403" pitchFamily="18" charset="0"/>
                <a:ea typeface="Times New Roman" panose="02020603050405020304" pitchFamily="18" charset="0"/>
              </a:rPr>
              <a:t>More on translation at KS4</a:t>
            </a:r>
          </a:p>
        </p:txBody>
      </p:sp>
      <p:sp>
        <p:nvSpPr>
          <p:cNvPr id="8" name="Content Placeholder 7"/>
          <p:cNvSpPr txBox="1">
            <a:spLocks/>
          </p:cNvSpPr>
          <p:nvPr/>
        </p:nvSpPr>
        <p:spPr>
          <a:xfrm>
            <a:off x="261990" y="2037588"/>
            <a:ext cx="8733873" cy="5497863"/>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457200" indent="-457200" algn="l">
              <a:lnSpc>
                <a:spcPct val="100000"/>
              </a:lnSpc>
              <a:buFont typeface="Arial" panose="020B0604020202020204" pitchFamily="34" charset="0"/>
              <a:buChar char="•"/>
            </a:pPr>
            <a:r>
              <a:rPr lang="en-GB" sz="2400" dirty="0">
                <a:solidFill>
                  <a:schemeClr val="tx1">
                    <a:lumMod val="75000"/>
                    <a:lumOff val="25000"/>
                  </a:schemeClr>
                </a:solidFill>
                <a:latin typeface="Rockwell" panose="02060603020205020403" pitchFamily="18" charset="0"/>
              </a:rPr>
              <a:t> </a:t>
            </a:r>
            <a:r>
              <a:rPr lang="en-GB" sz="2400" dirty="0" smtClean="0">
                <a:solidFill>
                  <a:schemeClr val="tx1">
                    <a:lumMod val="75000"/>
                    <a:lumOff val="25000"/>
                  </a:schemeClr>
                </a:solidFill>
                <a:latin typeface="Rockwell" panose="02060603020205020403" pitchFamily="18" charset="0"/>
              </a:rPr>
              <a:t>Modelling (</a:t>
            </a:r>
            <a:r>
              <a:rPr lang="en-GB" sz="2400" dirty="0">
                <a:solidFill>
                  <a:schemeClr val="tx1">
                    <a:lumMod val="75000"/>
                    <a:lumOff val="25000"/>
                  </a:schemeClr>
                </a:solidFill>
                <a:latin typeface="Rockwell" panose="02060603020205020403" pitchFamily="18" charset="0"/>
              </a:rPr>
              <a:t>C</a:t>
            </a:r>
            <a:r>
              <a:rPr lang="en-GB" sz="2400" dirty="0" smtClean="0">
                <a:solidFill>
                  <a:schemeClr val="tx1">
                    <a:lumMod val="75000"/>
                    <a:lumOff val="25000"/>
                  </a:schemeClr>
                </a:solidFill>
                <a:latin typeface="Rockwell" panose="02060603020205020403" pitchFamily="18" charset="0"/>
              </a:rPr>
              <a:t>reate two similar translations. Provide a worked model answer for the first. Students complete the second.</a:t>
            </a:r>
          </a:p>
          <a:p>
            <a:pPr marL="457200" indent="-457200" algn="l">
              <a:lnSpc>
                <a:spcPct val="100000"/>
              </a:lnSpc>
              <a:buFont typeface="Arial" panose="020B0604020202020204" pitchFamily="34" charset="0"/>
              <a:buChar char="•"/>
            </a:pPr>
            <a:r>
              <a:rPr lang="en-GB" sz="2400" dirty="0" smtClean="0">
                <a:solidFill>
                  <a:schemeClr val="tx1">
                    <a:lumMod val="75000"/>
                    <a:lumOff val="25000"/>
                  </a:schemeClr>
                </a:solidFill>
                <a:latin typeface="Rockwell" panose="02060603020205020403" pitchFamily="18" charset="0"/>
              </a:rPr>
              <a:t>Gap-fill (Gap the first example. Students complete the second independently)</a:t>
            </a:r>
          </a:p>
          <a:p>
            <a:pPr marL="457200" indent="-457200" algn="l">
              <a:lnSpc>
                <a:spcPct val="100000"/>
              </a:lnSpc>
              <a:buFont typeface="Arial" panose="020B0604020202020204" pitchFamily="34" charset="0"/>
              <a:buChar char="•"/>
            </a:pPr>
            <a:r>
              <a:rPr lang="en-GB" sz="2400" dirty="0" smtClean="0">
                <a:solidFill>
                  <a:schemeClr val="tx1">
                    <a:lumMod val="75000"/>
                    <a:lumOff val="25000"/>
                  </a:schemeClr>
                </a:solidFill>
                <a:latin typeface="Rockwell" panose="02060603020205020403" pitchFamily="18" charset="0"/>
              </a:rPr>
              <a:t>Provide support for the ‘tricky’ moments in the form of highlighted prompts</a:t>
            </a:r>
          </a:p>
          <a:p>
            <a:pPr marL="457200" indent="-457200" algn="l">
              <a:lnSpc>
                <a:spcPct val="100000"/>
              </a:lnSpc>
              <a:buFont typeface="Arial" panose="020B0604020202020204" pitchFamily="34" charset="0"/>
              <a:buChar char="•"/>
            </a:pPr>
            <a:r>
              <a:rPr lang="en-GB" sz="2400" dirty="0" smtClean="0">
                <a:solidFill>
                  <a:schemeClr val="tx1">
                    <a:lumMod val="75000"/>
                    <a:lumOff val="25000"/>
                  </a:schemeClr>
                </a:solidFill>
                <a:latin typeface="Rockwell" panose="02060603020205020403" pitchFamily="18" charset="0"/>
              </a:rPr>
              <a:t>Develop students’ use of the VAN checklist, to prompt them to be aware of accuracy as they translate.</a:t>
            </a:r>
            <a:endParaRPr lang="en-GB" sz="2400" dirty="0">
              <a:solidFill>
                <a:schemeClr val="tx1">
                  <a:lumMod val="75000"/>
                  <a:lumOff val="25000"/>
                </a:schemeClr>
              </a:solidFill>
              <a:latin typeface="Rockwell" panose="02060603020205020403" pitchFamily="18" charset="0"/>
            </a:endParaRPr>
          </a:p>
        </p:txBody>
      </p:sp>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49031" y="186862"/>
            <a:ext cx="1593503" cy="1129049"/>
          </a:xfrm>
          <a:prstGeom prst="rect">
            <a:avLst/>
          </a:prstGeom>
        </p:spPr>
      </p:pic>
    </p:spTree>
    <p:extLst>
      <p:ext uri="{BB962C8B-B14F-4D97-AF65-F5344CB8AC3E}">
        <p14:creationId xmlns:p14="http://schemas.microsoft.com/office/powerpoint/2010/main" val="2256602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2"/>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323850" y="1267698"/>
            <a:ext cx="8458200" cy="4773092"/>
          </a:xfrm>
          <a:prstGeom prst="rect">
            <a:avLst/>
          </a:prstGeom>
        </p:spPr>
      </p:pic>
      <p:sp>
        <p:nvSpPr>
          <p:cNvPr id="3" name="Rectangle 2"/>
          <p:cNvSpPr/>
          <p:nvPr/>
        </p:nvSpPr>
        <p:spPr>
          <a:xfrm>
            <a:off x="981075" y="6040790"/>
            <a:ext cx="7143750" cy="646331"/>
          </a:xfrm>
          <a:prstGeom prst="rect">
            <a:avLst/>
          </a:prstGeom>
        </p:spPr>
        <p:txBody>
          <a:bodyPr wrap="square">
            <a:spAutoFit/>
          </a:bodyPr>
          <a:lstStyle/>
          <a:p>
            <a:r>
              <a:rPr lang="en-GB" dirty="0">
                <a:hlinkClick r:id="rId4"/>
              </a:rPr>
              <a:t>http://</a:t>
            </a:r>
            <a:r>
              <a:rPr lang="en-GB" dirty="0" smtClean="0">
                <a:hlinkClick r:id="rId4"/>
              </a:rPr>
              <a:t>qualifications.pearson.com/content/dam/pdf/GCSE/French/2016/teaching-and-learning/Approaches_to_translation.pdf</a:t>
            </a:r>
            <a:r>
              <a:rPr lang="en-GB" dirty="0" smtClean="0"/>
              <a:t> </a:t>
            </a:r>
            <a:endParaRPr lang="en-GB" dirty="0"/>
          </a:p>
        </p:txBody>
      </p:sp>
      <p:sp>
        <p:nvSpPr>
          <p:cNvPr id="7" name="TextBox 6"/>
          <p:cNvSpPr txBox="1"/>
          <p:nvPr/>
        </p:nvSpPr>
        <p:spPr>
          <a:xfrm>
            <a:off x="2257048" y="582421"/>
            <a:ext cx="4419600" cy="584775"/>
          </a:xfrm>
          <a:prstGeom prst="rect">
            <a:avLst/>
          </a:prstGeom>
          <a:noFill/>
        </p:spPr>
        <p:txBody>
          <a:bodyPr wrap="square" rtlCol="0">
            <a:spAutoFit/>
          </a:bodyPr>
          <a:lstStyle/>
          <a:p>
            <a:pPr algn="ctr"/>
            <a:r>
              <a:rPr lang="en-GB" sz="3200" b="1" dirty="0" smtClean="0">
                <a:latin typeface="Rockwell" panose="02060603020205020403" pitchFamily="18" charset="0"/>
              </a:rPr>
              <a:t>French</a:t>
            </a:r>
            <a:endParaRPr lang="en-GB" sz="3200" b="1" dirty="0">
              <a:latin typeface="Rockwell" panose="02060603020205020403" pitchFamily="18" charset="0"/>
            </a:endParaRPr>
          </a:p>
        </p:txBody>
      </p:sp>
      <p:pic>
        <p:nvPicPr>
          <p:cNvPr id="8" name="Picture 7"/>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49031" y="177237"/>
            <a:ext cx="1593503" cy="1129049"/>
          </a:xfrm>
          <a:prstGeom prst="rect">
            <a:avLst/>
          </a:prstGeom>
        </p:spPr>
      </p:pic>
    </p:spTree>
    <p:extLst>
      <p:ext uri="{BB962C8B-B14F-4D97-AF65-F5344CB8AC3E}">
        <p14:creationId xmlns:p14="http://schemas.microsoft.com/office/powerpoint/2010/main" val="135863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2"/>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482600" y="1724351"/>
            <a:ext cx="8431155" cy="4314499"/>
          </a:xfrm>
          <a:prstGeom prst="rect">
            <a:avLst/>
          </a:prstGeom>
        </p:spPr>
      </p:pic>
      <p:sp>
        <p:nvSpPr>
          <p:cNvPr id="7" name="TextBox 6"/>
          <p:cNvSpPr txBox="1"/>
          <p:nvPr/>
        </p:nvSpPr>
        <p:spPr>
          <a:xfrm>
            <a:off x="2126086" y="589851"/>
            <a:ext cx="4419600" cy="584775"/>
          </a:xfrm>
          <a:prstGeom prst="rect">
            <a:avLst/>
          </a:prstGeom>
          <a:noFill/>
        </p:spPr>
        <p:txBody>
          <a:bodyPr wrap="square" rtlCol="0">
            <a:spAutoFit/>
          </a:bodyPr>
          <a:lstStyle/>
          <a:p>
            <a:pPr algn="ctr"/>
            <a:r>
              <a:rPr lang="en-GB" sz="3200" b="1" dirty="0" smtClean="0">
                <a:latin typeface="Rockwell" panose="02060603020205020403" pitchFamily="18" charset="0"/>
              </a:rPr>
              <a:t>German</a:t>
            </a:r>
            <a:endParaRPr lang="en-GB" sz="3200" b="1" dirty="0">
              <a:latin typeface="Rockwell" panose="02060603020205020403" pitchFamily="18" charset="0"/>
            </a:endParaRPr>
          </a:p>
        </p:txBody>
      </p:sp>
      <p:pic>
        <p:nvPicPr>
          <p:cNvPr id="8" name="Picture 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49031" y="177237"/>
            <a:ext cx="1593503" cy="1129049"/>
          </a:xfrm>
          <a:prstGeom prst="rect">
            <a:avLst/>
          </a:prstGeom>
        </p:spPr>
      </p:pic>
    </p:spTree>
    <p:extLst>
      <p:ext uri="{BB962C8B-B14F-4D97-AF65-F5344CB8AC3E}">
        <p14:creationId xmlns:p14="http://schemas.microsoft.com/office/powerpoint/2010/main" val="389456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2"/>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410127" y="1851195"/>
            <a:ext cx="8062913" cy="4088452"/>
          </a:xfrm>
          <a:prstGeom prst="rect">
            <a:avLst/>
          </a:prstGeom>
        </p:spPr>
      </p:pic>
      <p:sp>
        <p:nvSpPr>
          <p:cNvPr id="7" name="TextBox 6"/>
          <p:cNvSpPr txBox="1"/>
          <p:nvPr/>
        </p:nvSpPr>
        <p:spPr>
          <a:xfrm>
            <a:off x="2257048" y="582421"/>
            <a:ext cx="4419600" cy="584775"/>
          </a:xfrm>
          <a:prstGeom prst="rect">
            <a:avLst/>
          </a:prstGeom>
          <a:noFill/>
        </p:spPr>
        <p:txBody>
          <a:bodyPr wrap="square" rtlCol="0">
            <a:spAutoFit/>
          </a:bodyPr>
          <a:lstStyle/>
          <a:p>
            <a:pPr algn="ctr"/>
            <a:r>
              <a:rPr lang="en-GB" sz="3200" b="1" dirty="0" smtClean="0">
                <a:latin typeface="Rockwell" panose="02060603020205020403" pitchFamily="18" charset="0"/>
              </a:rPr>
              <a:t>Spanish</a:t>
            </a:r>
            <a:endParaRPr lang="en-GB" sz="3200" b="1" dirty="0">
              <a:latin typeface="Rockwell" panose="02060603020205020403" pitchFamily="18" charset="0"/>
            </a:endParaRPr>
          </a:p>
        </p:txBody>
      </p:sp>
      <p:pic>
        <p:nvPicPr>
          <p:cNvPr id="8" name="Picture 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49031" y="177237"/>
            <a:ext cx="1593503" cy="1129049"/>
          </a:xfrm>
          <a:prstGeom prst="rect">
            <a:avLst/>
          </a:prstGeom>
        </p:spPr>
      </p:pic>
    </p:spTree>
    <p:extLst>
      <p:ext uri="{BB962C8B-B14F-4D97-AF65-F5344CB8AC3E}">
        <p14:creationId xmlns:p14="http://schemas.microsoft.com/office/powerpoint/2010/main" val="520681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1720" y="0"/>
            <a:ext cx="4392488" cy="707886"/>
          </a:xfrm>
          <a:prstGeom prst="rect">
            <a:avLst/>
          </a:prstGeom>
          <a:noFill/>
        </p:spPr>
        <p:txBody>
          <a:bodyPr wrap="square" rtlCol="0">
            <a:spAutoFit/>
          </a:bodyPr>
          <a:lstStyle/>
          <a:p>
            <a:pPr algn="ctr"/>
            <a:r>
              <a:rPr lang="en-GB" sz="4000" dirty="0">
                <a:solidFill>
                  <a:prstClr val="black"/>
                </a:solidFill>
                <a:latin typeface="Arial Rounded MT Bold" panose="020F0704030504030204" pitchFamily="34" charset="0"/>
              </a:rPr>
              <a:t>Year 7</a:t>
            </a:r>
          </a:p>
        </p:txBody>
      </p:sp>
      <p:sp>
        <p:nvSpPr>
          <p:cNvPr id="5" name="TextBox 4"/>
          <p:cNvSpPr txBox="1"/>
          <p:nvPr/>
        </p:nvSpPr>
        <p:spPr>
          <a:xfrm>
            <a:off x="1403648" y="476672"/>
            <a:ext cx="5777989" cy="707886"/>
          </a:xfrm>
          <a:prstGeom prst="rect">
            <a:avLst/>
          </a:prstGeom>
          <a:noFill/>
        </p:spPr>
        <p:txBody>
          <a:bodyPr wrap="square" rtlCol="0">
            <a:spAutoFit/>
          </a:bodyPr>
          <a:lstStyle/>
          <a:p>
            <a:pPr algn="ctr"/>
            <a:r>
              <a:rPr lang="en-GB" sz="4000" dirty="0" smtClean="0">
                <a:solidFill>
                  <a:prstClr val="black"/>
                </a:solidFill>
                <a:latin typeface="Segoe UI" panose="020B0502040204020203" pitchFamily="34" charset="0"/>
                <a:cs typeface="Segoe UI" panose="020B0502040204020203" pitchFamily="34" charset="0"/>
              </a:rPr>
              <a:t>Grammar</a:t>
            </a:r>
            <a:endParaRPr lang="en-GB" sz="4000" dirty="0">
              <a:solidFill>
                <a:prstClr val="black"/>
              </a:solidFill>
              <a:latin typeface="Segoe UI" panose="020B0502040204020203" pitchFamily="34" charset="0"/>
              <a:cs typeface="Segoe UI" panose="020B0502040204020203" pitchFamily="34" charset="0"/>
            </a:endParaRPr>
          </a:p>
        </p:txBody>
      </p:sp>
      <p:sp>
        <p:nvSpPr>
          <p:cNvPr id="6" name="Subtitle 2"/>
          <p:cNvSpPr txBox="1">
            <a:spLocks/>
          </p:cNvSpPr>
          <p:nvPr/>
        </p:nvSpPr>
        <p:spPr>
          <a:xfrm>
            <a:off x="107504" y="3217003"/>
            <a:ext cx="2160240" cy="3452357"/>
          </a:xfrm>
          <a:prstGeom prst="rect">
            <a:avLst/>
          </a:prstGeom>
          <a:solidFill>
            <a:schemeClr val="accent6">
              <a:lumMod val="20000"/>
              <a:lumOff val="80000"/>
            </a:schemeClr>
          </a:solidFill>
          <a:ln>
            <a:no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smtClean="0">
                <a:solidFill>
                  <a:prstClr val="black"/>
                </a:solidFill>
              </a:rPr>
              <a:t>use high-frequency verb forms confidently (I have, it is, there is / are).</a:t>
            </a:r>
            <a:endParaRPr lang="en-GB" sz="2000" dirty="0">
              <a:solidFill>
                <a:prstClr val="black"/>
              </a:solidFill>
            </a:endParaRPr>
          </a:p>
          <a:p>
            <a:pPr marL="0" indent="0">
              <a:buNone/>
            </a:pPr>
            <a:r>
              <a:rPr lang="en-GB" sz="2000" dirty="0" smtClean="0">
                <a:solidFill>
                  <a:prstClr val="black"/>
                </a:solidFill>
              </a:rPr>
              <a:t>Can </a:t>
            </a:r>
            <a:r>
              <a:rPr lang="en-GB" sz="2000" dirty="0">
                <a:solidFill>
                  <a:prstClr val="black"/>
                </a:solidFill>
              </a:rPr>
              <a:t>use all persons of several regular verbs in the present tense (with the support of a frame).</a:t>
            </a:r>
            <a:endParaRPr lang="en-GB" sz="2000" dirty="0">
              <a:solidFill>
                <a:prstClr val="black"/>
              </a:solidFill>
              <a:latin typeface="Segoe UI" panose="020B0502040204020203" pitchFamily="34" charset="0"/>
              <a:cs typeface="Segoe UI" panose="020B0502040204020203" pitchFamily="34" charset="0"/>
            </a:endParaRPr>
          </a:p>
        </p:txBody>
      </p:sp>
      <p:sp>
        <p:nvSpPr>
          <p:cNvPr id="7" name="Subtitle 2"/>
          <p:cNvSpPr txBox="1">
            <a:spLocks/>
          </p:cNvSpPr>
          <p:nvPr/>
        </p:nvSpPr>
        <p:spPr>
          <a:xfrm>
            <a:off x="2237923" y="2753533"/>
            <a:ext cx="2232248" cy="3915827"/>
          </a:xfrm>
          <a:prstGeom prst="rect">
            <a:avLst/>
          </a:prstGeom>
          <a:solidFill>
            <a:schemeClr val="accent6">
              <a:lumMod val="40000"/>
              <a:lumOff val="6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15000"/>
              </a:lnSpc>
              <a:spcAft>
                <a:spcPts val="1200"/>
              </a:spcAft>
            </a:pPr>
            <a:r>
              <a:rPr lang="en-GB" sz="2400" dirty="0" smtClean="0">
                <a:solidFill>
                  <a:prstClr val="black"/>
                </a:solidFill>
              </a:rPr>
              <a:t>use </a:t>
            </a:r>
            <a:r>
              <a:rPr lang="en-GB" sz="2400" dirty="0">
                <a:solidFill>
                  <a:prstClr val="black"/>
                </a:solidFill>
              </a:rPr>
              <a:t>the verbs 'to be' and 'to have' </a:t>
            </a:r>
            <a:r>
              <a:rPr lang="en-GB" sz="2400" dirty="0" smtClean="0">
                <a:solidFill>
                  <a:prstClr val="black"/>
                </a:solidFill>
              </a:rPr>
              <a:t>from memory, in all persons, and in </a:t>
            </a:r>
            <a:r>
              <a:rPr lang="en-GB" sz="2400" dirty="0">
                <a:solidFill>
                  <a:prstClr val="black"/>
                </a:solidFill>
              </a:rPr>
              <a:t>several different contexts, still with some errors.</a:t>
            </a:r>
          </a:p>
        </p:txBody>
      </p:sp>
      <p:sp>
        <p:nvSpPr>
          <p:cNvPr id="8" name="Subtitle 2"/>
          <p:cNvSpPr txBox="1">
            <a:spLocks/>
          </p:cNvSpPr>
          <p:nvPr/>
        </p:nvSpPr>
        <p:spPr>
          <a:xfrm>
            <a:off x="4427984" y="2105461"/>
            <a:ext cx="2160240" cy="4563899"/>
          </a:xfrm>
          <a:prstGeom prst="rect">
            <a:avLst/>
          </a:prstGeom>
          <a:solidFill>
            <a:schemeClr val="accent6">
              <a:lumMod val="60000"/>
              <a:lumOff val="4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2100" dirty="0">
                <a:solidFill>
                  <a:prstClr val="black"/>
                </a:solidFill>
              </a:rPr>
              <a:t>Can recall and use 20 </a:t>
            </a:r>
            <a:r>
              <a:rPr lang="en-GB" sz="2100" dirty="0" smtClean="0">
                <a:solidFill>
                  <a:prstClr val="black"/>
                </a:solidFill>
              </a:rPr>
              <a:t>regular verbs in the present tense.</a:t>
            </a:r>
            <a:endParaRPr lang="en-GB" sz="2100" dirty="0">
              <a:solidFill>
                <a:prstClr val="black"/>
              </a:solidFill>
            </a:endParaRPr>
          </a:p>
          <a:p>
            <a:pPr algn="l"/>
            <a:r>
              <a:rPr lang="en-GB" sz="2100" dirty="0">
                <a:solidFill>
                  <a:prstClr val="black"/>
                </a:solidFill>
              </a:rPr>
              <a:t>Can use simple negatives.</a:t>
            </a:r>
          </a:p>
          <a:p>
            <a:pPr algn="l"/>
            <a:endParaRPr lang="en-GB" sz="2100" dirty="0">
              <a:solidFill>
                <a:prstClr val="black"/>
              </a:solidFill>
            </a:endParaRPr>
          </a:p>
          <a:p>
            <a:pPr algn="l"/>
            <a:r>
              <a:rPr lang="en-GB" sz="2100" dirty="0">
                <a:solidFill>
                  <a:prstClr val="black"/>
                </a:solidFill>
              </a:rPr>
              <a:t>Can use known question forms confidently, and is beginning to substitute to vary questions.</a:t>
            </a:r>
            <a:endParaRPr lang="en-GB" sz="2100" dirty="0">
              <a:solidFill>
                <a:prstClr val="black"/>
              </a:solidFill>
              <a:latin typeface="Segoe UI" panose="020B0502040204020203" pitchFamily="34" charset="0"/>
              <a:cs typeface="Segoe UI" panose="020B0502040204020203" pitchFamily="34" charset="0"/>
            </a:endParaRPr>
          </a:p>
        </p:txBody>
      </p:sp>
      <p:sp>
        <p:nvSpPr>
          <p:cNvPr id="9" name="Subtitle 2"/>
          <p:cNvSpPr txBox="1">
            <a:spLocks/>
          </p:cNvSpPr>
          <p:nvPr/>
        </p:nvSpPr>
        <p:spPr>
          <a:xfrm>
            <a:off x="6588224" y="1391072"/>
            <a:ext cx="2304256" cy="5278288"/>
          </a:xfrm>
          <a:prstGeom prst="rect">
            <a:avLst/>
          </a:prstGeom>
          <a:solidFill>
            <a:schemeClr val="accent6">
              <a:lumMod val="75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2300" dirty="0" smtClean="0">
                <a:solidFill>
                  <a:prstClr val="black"/>
                </a:solidFill>
                <a:cs typeface="Segoe UI" panose="020B0502040204020203" pitchFamily="34" charset="0"/>
              </a:rPr>
              <a:t>Can </a:t>
            </a:r>
            <a:r>
              <a:rPr lang="en-GB" sz="2300" dirty="0">
                <a:solidFill>
                  <a:prstClr val="black"/>
                </a:solidFill>
                <a:cs typeface="Segoe UI" panose="020B0502040204020203" pitchFamily="34" charset="0"/>
              </a:rPr>
              <a:t>recall and use 30 verbs.</a:t>
            </a:r>
          </a:p>
          <a:p>
            <a:pPr algn="l"/>
            <a:endParaRPr lang="en-GB" sz="2300" dirty="0" smtClean="0">
              <a:solidFill>
                <a:prstClr val="black"/>
              </a:solidFill>
              <a:cs typeface="Segoe UI" panose="020B0502040204020203" pitchFamily="34" charset="0"/>
            </a:endParaRPr>
          </a:p>
          <a:p>
            <a:pPr algn="l"/>
            <a:r>
              <a:rPr lang="en-GB" sz="2300" dirty="0">
                <a:solidFill>
                  <a:prstClr val="black"/>
                </a:solidFill>
                <a:cs typeface="Segoe UI" panose="020B0502040204020203" pitchFamily="34" charset="0"/>
              </a:rPr>
              <a:t>Can form the near future.</a:t>
            </a:r>
          </a:p>
          <a:p>
            <a:pPr algn="l"/>
            <a:endParaRPr lang="en-GB" sz="2300" dirty="0">
              <a:solidFill>
                <a:prstClr val="black"/>
              </a:solidFill>
              <a:cs typeface="Segoe UI" panose="020B0502040204020203" pitchFamily="34" charset="0"/>
            </a:endParaRPr>
          </a:p>
          <a:p>
            <a:pPr algn="l"/>
            <a:r>
              <a:rPr lang="en-GB" sz="2300" dirty="0">
                <a:solidFill>
                  <a:prstClr val="black"/>
                </a:solidFill>
                <a:cs typeface="Segoe UI" panose="020B0502040204020203" pitchFamily="34" charset="0"/>
              </a:rPr>
              <a:t>Can use question words with more confidence to frame questions spontaneously.</a:t>
            </a:r>
          </a:p>
        </p:txBody>
      </p:sp>
      <p:sp>
        <p:nvSpPr>
          <p:cNvPr id="10" name="Horizontal Scroll 9"/>
          <p:cNvSpPr/>
          <p:nvPr/>
        </p:nvSpPr>
        <p:spPr>
          <a:xfrm>
            <a:off x="395536" y="2481212"/>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3</a:t>
            </a:r>
          </a:p>
        </p:txBody>
      </p:sp>
      <p:sp>
        <p:nvSpPr>
          <p:cNvPr id="11" name="Horizontal Scroll 10"/>
          <p:cNvSpPr/>
          <p:nvPr/>
        </p:nvSpPr>
        <p:spPr>
          <a:xfrm>
            <a:off x="2555776" y="1999714"/>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4</a:t>
            </a:r>
          </a:p>
        </p:txBody>
      </p:sp>
      <p:sp>
        <p:nvSpPr>
          <p:cNvPr id="12" name="Horizontal Scroll 11"/>
          <p:cNvSpPr/>
          <p:nvPr/>
        </p:nvSpPr>
        <p:spPr>
          <a:xfrm>
            <a:off x="4752020" y="1337194"/>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5</a:t>
            </a:r>
          </a:p>
        </p:txBody>
      </p:sp>
      <p:sp>
        <p:nvSpPr>
          <p:cNvPr id="13" name="Horizontal Scroll 12"/>
          <p:cNvSpPr/>
          <p:nvPr/>
        </p:nvSpPr>
        <p:spPr>
          <a:xfrm>
            <a:off x="7041641" y="589115"/>
            <a:ext cx="1512168" cy="648072"/>
          </a:xfrm>
          <a:prstGeom prst="horizontalScroll">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latin typeface="Segoe UI" panose="020B0502040204020203" pitchFamily="34" charset="0"/>
                <a:cs typeface="Segoe UI" panose="020B0502040204020203" pitchFamily="34" charset="0"/>
              </a:rPr>
              <a:t>STEP 6</a:t>
            </a:r>
          </a:p>
        </p:txBody>
      </p:sp>
      <p:sp>
        <p:nvSpPr>
          <p:cNvPr id="15" name="TextBox 14"/>
          <p:cNvSpPr txBox="1"/>
          <p:nvPr/>
        </p:nvSpPr>
        <p:spPr>
          <a:xfrm>
            <a:off x="179512" y="1720269"/>
            <a:ext cx="5777989" cy="707886"/>
          </a:xfrm>
          <a:prstGeom prst="rect">
            <a:avLst/>
          </a:prstGeom>
          <a:noFill/>
        </p:spPr>
        <p:txBody>
          <a:bodyPr wrap="square" rtlCol="0">
            <a:spAutoFit/>
          </a:bodyPr>
          <a:lstStyle/>
          <a:p>
            <a:r>
              <a:rPr lang="en-GB" sz="4000" b="1" dirty="0">
                <a:solidFill>
                  <a:prstClr val="black"/>
                </a:solidFill>
                <a:latin typeface="Segoe UI" panose="020B0502040204020203" pitchFamily="34" charset="0"/>
                <a:cs typeface="Segoe UI" panose="020B0502040204020203" pitchFamily="34" charset="0"/>
              </a:rPr>
              <a:t>I can: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323" y="643892"/>
            <a:ext cx="1876425" cy="1828800"/>
          </a:xfrm>
          <a:prstGeom prst="rect">
            <a:avLst/>
          </a:prstGeom>
        </p:spPr>
      </p:pic>
    </p:spTree>
    <p:extLst>
      <p:ext uri="{BB962C8B-B14F-4D97-AF65-F5344CB8AC3E}">
        <p14:creationId xmlns:p14="http://schemas.microsoft.com/office/powerpoint/2010/main" val="368786159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2"/>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ectangle 6"/>
          <p:cNvSpPr/>
          <p:nvPr/>
        </p:nvSpPr>
        <p:spPr>
          <a:xfrm>
            <a:off x="415925" y="1036029"/>
            <a:ext cx="8274050" cy="5386090"/>
          </a:xfrm>
          <a:prstGeom prst="rect">
            <a:avLst/>
          </a:prstGeom>
        </p:spPr>
        <p:txBody>
          <a:bodyPr wrap="square">
            <a:spAutoFit/>
          </a:bodyPr>
          <a:lstStyle/>
          <a:p>
            <a:r>
              <a:rPr lang="en-GB" sz="4000" b="1" dirty="0">
                <a:solidFill>
                  <a:schemeClr val="tx1">
                    <a:lumMod val="75000"/>
                    <a:lumOff val="25000"/>
                  </a:schemeClr>
                </a:solidFill>
                <a:latin typeface="Rockwell" panose="02060603020205020403" pitchFamily="18" charset="0"/>
              </a:rPr>
              <a:t>V</a:t>
            </a:r>
            <a:r>
              <a:rPr lang="en-GB" sz="2800" b="1" dirty="0">
                <a:solidFill>
                  <a:schemeClr val="tx1">
                    <a:lumMod val="75000"/>
                    <a:lumOff val="25000"/>
                  </a:schemeClr>
                </a:solidFill>
                <a:latin typeface="Rockwell" panose="02060603020205020403" pitchFamily="18" charset="0"/>
              </a:rPr>
              <a:t>erbs </a:t>
            </a:r>
            <a:r>
              <a:rPr lang="en-GB" sz="2800" dirty="0" smtClean="0">
                <a:solidFill>
                  <a:schemeClr val="tx1">
                    <a:lumMod val="75000"/>
                    <a:lumOff val="25000"/>
                  </a:schemeClr>
                </a:solidFill>
                <a:latin typeface="Rockwell" panose="02060603020205020403" pitchFamily="18" charset="0"/>
              </a:rPr>
              <a:t/>
            </a:r>
            <a:br>
              <a:rPr lang="en-GB" sz="2800" dirty="0" smtClean="0">
                <a:solidFill>
                  <a:schemeClr val="tx1">
                    <a:lumMod val="75000"/>
                    <a:lumOff val="25000"/>
                  </a:schemeClr>
                </a:solidFill>
                <a:latin typeface="Rockwell" panose="02060603020205020403" pitchFamily="18" charset="0"/>
              </a:rPr>
            </a:br>
            <a:r>
              <a:rPr lang="en-GB" sz="2800" dirty="0" smtClean="0">
                <a:solidFill>
                  <a:schemeClr val="tx1">
                    <a:lumMod val="75000"/>
                    <a:lumOff val="25000"/>
                  </a:schemeClr>
                </a:solidFill>
                <a:latin typeface="Rockwell" panose="02060603020205020403" pitchFamily="18" charset="0"/>
              </a:rPr>
              <a:t>Subject </a:t>
            </a:r>
            <a:r>
              <a:rPr lang="en-GB" sz="2800" dirty="0">
                <a:solidFill>
                  <a:schemeClr val="tx1">
                    <a:lumMod val="75000"/>
                    <a:lumOff val="25000"/>
                  </a:schemeClr>
                </a:solidFill>
                <a:latin typeface="Rockwell" panose="02060603020205020403" pitchFamily="18" charset="0"/>
              </a:rPr>
              <a:t>– Verb agreement (Who is doing what?) </a:t>
            </a:r>
            <a:r>
              <a:rPr lang="en-GB" sz="2800" dirty="0" smtClean="0">
                <a:solidFill>
                  <a:schemeClr val="tx1">
                    <a:lumMod val="75000"/>
                    <a:lumOff val="25000"/>
                  </a:schemeClr>
                </a:solidFill>
                <a:latin typeface="Rockwell" panose="02060603020205020403" pitchFamily="18" charset="0"/>
              </a:rPr>
              <a:t/>
            </a:r>
            <a:br>
              <a:rPr lang="en-GB" sz="2800" dirty="0" smtClean="0">
                <a:solidFill>
                  <a:schemeClr val="tx1">
                    <a:lumMod val="75000"/>
                    <a:lumOff val="25000"/>
                  </a:schemeClr>
                </a:solidFill>
                <a:latin typeface="Rockwell" panose="02060603020205020403" pitchFamily="18" charset="0"/>
              </a:rPr>
            </a:br>
            <a:r>
              <a:rPr lang="en-GB" sz="2800" dirty="0" smtClean="0">
                <a:solidFill>
                  <a:schemeClr val="tx1">
                    <a:lumMod val="75000"/>
                    <a:lumOff val="25000"/>
                  </a:schemeClr>
                </a:solidFill>
                <a:latin typeface="Rockwell" panose="02060603020205020403" pitchFamily="18" charset="0"/>
              </a:rPr>
              <a:t>Tense </a:t>
            </a:r>
            <a:r>
              <a:rPr lang="en-GB" sz="2800" dirty="0">
                <a:solidFill>
                  <a:schemeClr val="tx1">
                    <a:lumMod val="75000"/>
                    <a:lumOff val="25000"/>
                  </a:schemeClr>
                </a:solidFill>
                <a:latin typeface="Rockwell" panose="02060603020205020403" pitchFamily="18" charset="0"/>
              </a:rPr>
              <a:t>(When?) </a:t>
            </a:r>
            <a:r>
              <a:rPr lang="en-GB" sz="2800" dirty="0" smtClean="0">
                <a:solidFill>
                  <a:schemeClr val="tx1">
                    <a:lumMod val="75000"/>
                    <a:lumOff val="25000"/>
                  </a:schemeClr>
                </a:solidFill>
                <a:latin typeface="Rockwell" panose="02060603020205020403" pitchFamily="18" charset="0"/>
              </a:rPr>
              <a:t/>
            </a:r>
            <a:br>
              <a:rPr lang="en-GB" sz="2800" dirty="0" smtClean="0">
                <a:solidFill>
                  <a:schemeClr val="tx1">
                    <a:lumMod val="75000"/>
                    <a:lumOff val="25000"/>
                  </a:schemeClr>
                </a:solidFill>
                <a:latin typeface="Rockwell" panose="02060603020205020403" pitchFamily="18" charset="0"/>
              </a:rPr>
            </a:br>
            <a:r>
              <a:rPr lang="en-GB" sz="2800" dirty="0" smtClean="0">
                <a:solidFill>
                  <a:schemeClr val="tx1">
                    <a:lumMod val="75000"/>
                    <a:lumOff val="25000"/>
                  </a:schemeClr>
                </a:solidFill>
                <a:latin typeface="Rockwell" panose="02060603020205020403" pitchFamily="18" charset="0"/>
              </a:rPr>
              <a:t>Position </a:t>
            </a:r>
            <a:r>
              <a:rPr lang="en-GB" sz="2800" dirty="0">
                <a:solidFill>
                  <a:schemeClr val="tx1">
                    <a:lumMod val="75000"/>
                    <a:lumOff val="25000"/>
                  </a:schemeClr>
                </a:solidFill>
                <a:latin typeface="Rockwell" panose="02060603020205020403" pitchFamily="18" charset="0"/>
              </a:rPr>
              <a:t>in the sentence </a:t>
            </a:r>
            <a:r>
              <a:rPr lang="en-GB" sz="2800" dirty="0" smtClean="0">
                <a:solidFill>
                  <a:schemeClr val="tx1">
                    <a:lumMod val="75000"/>
                    <a:lumOff val="25000"/>
                  </a:schemeClr>
                </a:solidFill>
                <a:latin typeface="Rockwell" panose="02060603020205020403" pitchFamily="18" charset="0"/>
              </a:rPr>
              <a:t/>
            </a:r>
            <a:br>
              <a:rPr lang="en-GB" sz="2800" dirty="0" smtClean="0">
                <a:solidFill>
                  <a:schemeClr val="tx1">
                    <a:lumMod val="75000"/>
                    <a:lumOff val="25000"/>
                  </a:schemeClr>
                </a:solidFill>
                <a:latin typeface="Rockwell" panose="02060603020205020403" pitchFamily="18" charset="0"/>
              </a:rPr>
            </a:br>
            <a:r>
              <a:rPr lang="en-GB" sz="4000" b="1" dirty="0">
                <a:solidFill>
                  <a:schemeClr val="tx1">
                    <a:lumMod val="75000"/>
                    <a:lumOff val="25000"/>
                  </a:schemeClr>
                </a:solidFill>
                <a:latin typeface="Rockwell" panose="02060603020205020403" pitchFamily="18" charset="0"/>
              </a:rPr>
              <a:t>A</a:t>
            </a:r>
            <a:r>
              <a:rPr lang="en-GB" sz="2800" b="1" dirty="0">
                <a:solidFill>
                  <a:schemeClr val="tx1">
                    <a:lumMod val="75000"/>
                    <a:lumOff val="25000"/>
                  </a:schemeClr>
                </a:solidFill>
                <a:latin typeface="Rockwell" panose="02060603020205020403" pitchFamily="18" charset="0"/>
              </a:rPr>
              <a:t>djectives</a:t>
            </a:r>
            <a:r>
              <a:rPr lang="en-GB" sz="2800" dirty="0">
                <a:solidFill>
                  <a:schemeClr val="tx1">
                    <a:lumMod val="75000"/>
                    <a:lumOff val="25000"/>
                  </a:schemeClr>
                </a:solidFill>
                <a:latin typeface="Rockwell" panose="02060603020205020403" pitchFamily="18" charset="0"/>
              </a:rPr>
              <a:t> </a:t>
            </a:r>
            <a:r>
              <a:rPr lang="en-GB" sz="2800" dirty="0" smtClean="0">
                <a:solidFill>
                  <a:schemeClr val="tx1">
                    <a:lumMod val="75000"/>
                    <a:lumOff val="25000"/>
                  </a:schemeClr>
                </a:solidFill>
                <a:latin typeface="Rockwell" panose="02060603020205020403" pitchFamily="18" charset="0"/>
              </a:rPr>
              <a:t/>
            </a:r>
            <a:br>
              <a:rPr lang="en-GB" sz="2800" dirty="0" smtClean="0">
                <a:solidFill>
                  <a:schemeClr val="tx1">
                    <a:lumMod val="75000"/>
                    <a:lumOff val="25000"/>
                  </a:schemeClr>
                </a:solidFill>
                <a:latin typeface="Rockwell" panose="02060603020205020403" pitchFamily="18" charset="0"/>
              </a:rPr>
            </a:br>
            <a:r>
              <a:rPr lang="en-GB" sz="2800" dirty="0" smtClean="0">
                <a:solidFill>
                  <a:schemeClr val="tx1">
                    <a:lumMod val="75000"/>
                    <a:lumOff val="25000"/>
                  </a:schemeClr>
                </a:solidFill>
                <a:latin typeface="Rockwell" panose="02060603020205020403" pitchFamily="18" charset="0"/>
              </a:rPr>
              <a:t>Noun </a:t>
            </a:r>
            <a:r>
              <a:rPr lang="en-GB" sz="2800" dirty="0">
                <a:solidFill>
                  <a:schemeClr val="tx1">
                    <a:lumMod val="75000"/>
                    <a:lumOff val="25000"/>
                  </a:schemeClr>
                </a:solidFill>
                <a:latin typeface="Rockwell" panose="02060603020205020403" pitchFamily="18" charset="0"/>
              </a:rPr>
              <a:t>– Adjective agreement </a:t>
            </a:r>
            <a:r>
              <a:rPr lang="en-GB" sz="2800" dirty="0" smtClean="0">
                <a:solidFill>
                  <a:schemeClr val="tx1">
                    <a:lumMod val="75000"/>
                    <a:lumOff val="25000"/>
                  </a:schemeClr>
                </a:solidFill>
                <a:latin typeface="Rockwell" panose="02060603020205020403" pitchFamily="18" charset="0"/>
              </a:rPr>
              <a:t/>
            </a:r>
            <a:br>
              <a:rPr lang="en-GB" sz="2800" dirty="0" smtClean="0">
                <a:solidFill>
                  <a:schemeClr val="tx1">
                    <a:lumMod val="75000"/>
                    <a:lumOff val="25000"/>
                  </a:schemeClr>
                </a:solidFill>
                <a:latin typeface="Rockwell" panose="02060603020205020403" pitchFamily="18" charset="0"/>
              </a:rPr>
            </a:br>
            <a:r>
              <a:rPr lang="en-GB" sz="2800" dirty="0" smtClean="0">
                <a:solidFill>
                  <a:schemeClr val="tx1">
                    <a:lumMod val="75000"/>
                    <a:lumOff val="25000"/>
                  </a:schemeClr>
                </a:solidFill>
                <a:latin typeface="Rockwell" panose="02060603020205020403" pitchFamily="18" charset="0"/>
              </a:rPr>
              <a:t>Position </a:t>
            </a:r>
            <a:endParaRPr lang="en-GB" sz="2800" dirty="0">
              <a:solidFill>
                <a:schemeClr val="tx1">
                  <a:lumMod val="75000"/>
                  <a:lumOff val="25000"/>
                </a:schemeClr>
              </a:solidFill>
              <a:latin typeface="Rockwell" panose="02060603020205020403" pitchFamily="18" charset="0"/>
            </a:endParaRPr>
          </a:p>
          <a:p>
            <a:r>
              <a:rPr lang="en-GB" sz="4000" b="1" dirty="0" smtClean="0">
                <a:solidFill>
                  <a:schemeClr val="tx1">
                    <a:lumMod val="75000"/>
                    <a:lumOff val="25000"/>
                  </a:schemeClr>
                </a:solidFill>
                <a:latin typeface="Rockwell" panose="02060603020205020403" pitchFamily="18" charset="0"/>
              </a:rPr>
              <a:t>N</a:t>
            </a:r>
            <a:r>
              <a:rPr lang="en-GB" sz="2800" b="1" dirty="0" smtClean="0">
                <a:solidFill>
                  <a:schemeClr val="tx1">
                    <a:lumMod val="75000"/>
                    <a:lumOff val="25000"/>
                  </a:schemeClr>
                </a:solidFill>
                <a:latin typeface="Rockwell" panose="02060603020205020403" pitchFamily="18" charset="0"/>
              </a:rPr>
              <a:t>ouns </a:t>
            </a:r>
            <a:r>
              <a:rPr lang="en-GB" sz="2800" dirty="0" smtClean="0">
                <a:solidFill>
                  <a:schemeClr val="tx1">
                    <a:lumMod val="75000"/>
                    <a:lumOff val="25000"/>
                  </a:schemeClr>
                </a:solidFill>
                <a:latin typeface="Rockwell" panose="02060603020205020403" pitchFamily="18" charset="0"/>
              </a:rPr>
              <a:t/>
            </a:r>
            <a:br>
              <a:rPr lang="en-GB" sz="2800" dirty="0" smtClean="0">
                <a:solidFill>
                  <a:schemeClr val="tx1">
                    <a:lumMod val="75000"/>
                    <a:lumOff val="25000"/>
                  </a:schemeClr>
                </a:solidFill>
                <a:latin typeface="Rockwell" panose="02060603020205020403" pitchFamily="18" charset="0"/>
              </a:rPr>
            </a:br>
            <a:r>
              <a:rPr lang="en-GB" sz="2800" dirty="0" smtClean="0">
                <a:solidFill>
                  <a:schemeClr val="tx1">
                    <a:lumMod val="75000"/>
                    <a:lumOff val="25000"/>
                  </a:schemeClr>
                </a:solidFill>
                <a:latin typeface="Rockwell" panose="02060603020205020403" pitchFamily="18" charset="0"/>
              </a:rPr>
              <a:t>Masculine </a:t>
            </a:r>
            <a:r>
              <a:rPr lang="en-GB" sz="2800" dirty="0">
                <a:solidFill>
                  <a:schemeClr val="tx1">
                    <a:lumMod val="75000"/>
                    <a:lumOff val="25000"/>
                  </a:schemeClr>
                </a:solidFill>
                <a:latin typeface="Rockwell" panose="02060603020205020403" pitchFamily="18" charset="0"/>
              </a:rPr>
              <a:t>/ Feminine </a:t>
            </a:r>
            <a:r>
              <a:rPr lang="en-GB" sz="2800" dirty="0" smtClean="0">
                <a:solidFill>
                  <a:schemeClr val="tx1">
                    <a:lumMod val="75000"/>
                    <a:lumOff val="25000"/>
                  </a:schemeClr>
                </a:solidFill>
                <a:latin typeface="Rockwell" panose="02060603020205020403" pitchFamily="18" charset="0"/>
              </a:rPr>
              <a:t/>
            </a:r>
            <a:br>
              <a:rPr lang="en-GB" sz="2800" dirty="0" smtClean="0">
                <a:solidFill>
                  <a:schemeClr val="tx1">
                    <a:lumMod val="75000"/>
                    <a:lumOff val="25000"/>
                  </a:schemeClr>
                </a:solidFill>
                <a:latin typeface="Rockwell" panose="02060603020205020403" pitchFamily="18" charset="0"/>
              </a:rPr>
            </a:br>
            <a:r>
              <a:rPr lang="en-GB" sz="2800" dirty="0" smtClean="0">
                <a:solidFill>
                  <a:schemeClr val="tx1">
                    <a:lumMod val="75000"/>
                    <a:lumOff val="25000"/>
                  </a:schemeClr>
                </a:solidFill>
                <a:latin typeface="Rockwell" panose="02060603020205020403" pitchFamily="18" charset="0"/>
              </a:rPr>
              <a:t>Singular </a:t>
            </a:r>
            <a:r>
              <a:rPr lang="en-GB" sz="2800" dirty="0">
                <a:solidFill>
                  <a:schemeClr val="tx1">
                    <a:lumMod val="75000"/>
                    <a:lumOff val="25000"/>
                  </a:schemeClr>
                </a:solidFill>
                <a:latin typeface="Rockwell" panose="02060603020205020403" pitchFamily="18" charset="0"/>
              </a:rPr>
              <a:t>/ Plural </a:t>
            </a:r>
            <a:r>
              <a:rPr lang="en-GB" sz="2800" dirty="0" smtClean="0">
                <a:solidFill>
                  <a:schemeClr val="tx1">
                    <a:lumMod val="75000"/>
                    <a:lumOff val="25000"/>
                  </a:schemeClr>
                </a:solidFill>
                <a:latin typeface="Rockwell" panose="02060603020205020403" pitchFamily="18" charset="0"/>
              </a:rPr>
              <a:t/>
            </a:r>
            <a:br>
              <a:rPr lang="en-GB" sz="2800" dirty="0" smtClean="0">
                <a:solidFill>
                  <a:schemeClr val="tx1">
                    <a:lumMod val="75000"/>
                    <a:lumOff val="25000"/>
                  </a:schemeClr>
                </a:solidFill>
                <a:latin typeface="Rockwell" panose="02060603020205020403" pitchFamily="18" charset="0"/>
              </a:rPr>
            </a:br>
            <a:r>
              <a:rPr lang="en-GB" sz="2800" dirty="0" smtClean="0">
                <a:solidFill>
                  <a:schemeClr val="tx1">
                    <a:lumMod val="75000"/>
                    <a:lumOff val="25000"/>
                  </a:schemeClr>
                </a:solidFill>
                <a:latin typeface="Rockwell" panose="02060603020205020403" pitchFamily="18" charset="0"/>
              </a:rPr>
              <a:t>Definite </a:t>
            </a:r>
            <a:r>
              <a:rPr lang="en-GB" sz="2800" dirty="0">
                <a:solidFill>
                  <a:schemeClr val="tx1">
                    <a:lumMod val="75000"/>
                    <a:lumOff val="25000"/>
                  </a:schemeClr>
                </a:solidFill>
                <a:latin typeface="Rockwell" panose="02060603020205020403" pitchFamily="18" charset="0"/>
              </a:rPr>
              <a:t>/ Indefinite </a:t>
            </a:r>
            <a:r>
              <a:rPr lang="en-GB" sz="2800" dirty="0" smtClean="0">
                <a:solidFill>
                  <a:schemeClr val="tx1">
                    <a:lumMod val="75000"/>
                    <a:lumOff val="25000"/>
                  </a:schemeClr>
                </a:solidFill>
                <a:latin typeface="Rockwell" panose="02060603020205020403" pitchFamily="18" charset="0"/>
              </a:rPr>
              <a:t>article</a:t>
            </a:r>
            <a:endParaRPr lang="en-GB" sz="2800" dirty="0">
              <a:solidFill>
                <a:schemeClr val="tx1">
                  <a:lumMod val="75000"/>
                  <a:lumOff val="25000"/>
                </a:schemeClr>
              </a:solidFill>
              <a:latin typeface="Rockwell" panose="02060603020205020403" pitchFamily="18" charset="0"/>
            </a:endParaRPr>
          </a:p>
        </p:txBody>
      </p:sp>
      <p:sp>
        <p:nvSpPr>
          <p:cNvPr id="2" name="TextBox 1"/>
          <p:cNvSpPr txBox="1"/>
          <p:nvPr/>
        </p:nvSpPr>
        <p:spPr>
          <a:xfrm>
            <a:off x="2286000" y="476250"/>
            <a:ext cx="4305300" cy="646331"/>
          </a:xfrm>
          <a:prstGeom prst="rect">
            <a:avLst/>
          </a:prstGeom>
          <a:noFill/>
        </p:spPr>
        <p:txBody>
          <a:bodyPr wrap="square" rtlCol="0">
            <a:spAutoFit/>
          </a:bodyPr>
          <a:lstStyle/>
          <a:p>
            <a:r>
              <a:rPr lang="en-GB" sz="3600" b="1" dirty="0" smtClean="0">
                <a:solidFill>
                  <a:schemeClr val="tx1">
                    <a:lumMod val="75000"/>
                    <a:lumOff val="25000"/>
                  </a:schemeClr>
                </a:solidFill>
                <a:latin typeface="Rockwell" panose="02060603020205020403" pitchFamily="18" charset="0"/>
              </a:rPr>
              <a:t>VAN</a:t>
            </a:r>
            <a:r>
              <a:rPr lang="en-GB" sz="3600" b="1" dirty="0" smtClean="0">
                <a:latin typeface="Rockwell" panose="02060603020205020403" pitchFamily="18" charset="0"/>
              </a:rPr>
              <a:t> checklist</a:t>
            </a:r>
            <a:endParaRPr lang="en-GB" sz="3600" b="1" dirty="0">
              <a:latin typeface="Rockwell" panose="02060603020205020403" pitchFamily="18" charset="0"/>
            </a:endParaRPr>
          </a:p>
        </p:txBody>
      </p:sp>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49031" y="177237"/>
            <a:ext cx="1593503" cy="1129049"/>
          </a:xfrm>
          <a:prstGeom prst="rect">
            <a:avLst/>
          </a:prstGeom>
        </p:spPr>
      </p:pic>
    </p:spTree>
    <p:extLst>
      <p:ext uri="{BB962C8B-B14F-4D97-AF65-F5344CB8AC3E}">
        <p14:creationId xmlns:p14="http://schemas.microsoft.com/office/powerpoint/2010/main" val="2846949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lstStyle/>
          <a:p>
            <a:r>
              <a:rPr lang="en-GB" dirty="0" smtClean="0"/>
              <a:t>Building the skills from KS3</a:t>
            </a:r>
            <a:endParaRPr lang="en-GB" dirty="0"/>
          </a:p>
        </p:txBody>
      </p:sp>
      <p:sp>
        <p:nvSpPr>
          <p:cNvPr id="4" name="Title 3"/>
          <p:cNvSpPr>
            <a:spLocks noGrp="1"/>
          </p:cNvSpPr>
          <p:nvPr>
            <p:ph type="title"/>
          </p:nvPr>
        </p:nvSpPr>
        <p:spPr/>
        <p:txBody>
          <a:bodyPr/>
          <a:lstStyle/>
          <a:p>
            <a:r>
              <a:rPr lang="en-GB" dirty="0" smtClean="0"/>
              <a:t>GCSE Speaking</a:t>
            </a:r>
            <a:endParaRPr lang="en-GB" dirty="0"/>
          </a:p>
        </p:txBody>
      </p:sp>
      <p:pic>
        <p:nvPicPr>
          <p:cNvPr id="17" name="Picture Placeholder 16"/>
          <p:cNvPicPr>
            <a:picLocks noGrp="1" noChangeAspect="1"/>
          </p:cNvPicPr>
          <p:nvPr>
            <p:ph type="pic" idx="1"/>
          </p:nvPr>
        </p:nvPicPr>
        <p:blipFill>
          <a:blip r:embed="rId2"/>
          <a:srcRect t="1747" b="1747"/>
          <a:stretch>
            <a:fillRect/>
          </a:stretch>
        </p:blipFill>
        <p:spPr>
          <a:prstGeom prst="rect">
            <a:avLst/>
          </a:prstGeom>
        </p:spPr>
      </p:pic>
    </p:spTree>
    <p:extLst>
      <p:ext uri="{BB962C8B-B14F-4D97-AF65-F5344CB8AC3E}">
        <p14:creationId xmlns:p14="http://schemas.microsoft.com/office/powerpoint/2010/main" val="163571404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22160" y="0"/>
            <a:ext cx="2766683" cy="1870512"/>
          </a:xfrm>
          <a:prstGeom prst="rect">
            <a:avLst/>
          </a:prstGeom>
        </p:spPr>
        <p:txBody>
          <a:bodyPr wrap="square">
            <a:spAutoFit/>
          </a:bodyPr>
          <a:lstStyle/>
          <a:p>
            <a:pPr>
              <a:lnSpc>
                <a:spcPct val="107000"/>
              </a:lnSpc>
              <a:spcAft>
                <a:spcPts val="800"/>
              </a:spcAft>
            </a:pPr>
            <a:r>
              <a:rPr lang="es-ES" dirty="0" smtClean="0">
                <a:latin typeface="Calibri" panose="020F0502020204030204" pitchFamily="34" charset="0"/>
                <a:ea typeface="Calibri" panose="020F0502020204030204" pitchFamily="34" charset="0"/>
                <a:cs typeface="Times New Roman" panose="02020603050405020304" pitchFamily="18" charset="0"/>
              </a:rPr>
              <a:t>Usar </a:t>
            </a:r>
            <a:r>
              <a:rPr lang="es-ES" dirty="0">
                <a:latin typeface="Calibri" panose="020F0502020204030204" pitchFamily="34" charset="0"/>
                <a:ea typeface="Calibri" panose="020F0502020204030204" pitchFamily="34" charset="0"/>
                <a:cs typeface="Times New Roman" panose="02020603050405020304" pitchFamily="18" charset="0"/>
              </a:rPr>
              <a:t>para </a:t>
            </a:r>
            <a:r>
              <a:rPr lang="es-ES" dirty="0" smtClean="0">
                <a:latin typeface="Calibri" panose="020F0502020204030204" pitchFamily="34" charset="0"/>
                <a:ea typeface="Calibri" panose="020F0502020204030204" pitchFamily="34" charset="0"/>
                <a:cs typeface="Times New Roman" panose="02020603050405020304" pitchFamily="18" charset="0"/>
              </a:rPr>
              <a:t>comunicarse</a:t>
            </a:r>
            <a:br>
              <a:rPr lang="es-ES" dirty="0" smtClean="0">
                <a:latin typeface="Calibri" panose="020F0502020204030204" pitchFamily="34" charset="0"/>
                <a:ea typeface="Calibri" panose="020F0502020204030204" pitchFamily="34" charset="0"/>
                <a:cs typeface="Times New Roman" panose="02020603050405020304" pitchFamily="18" charset="0"/>
              </a:rPr>
            </a:br>
            <a:r>
              <a:rPr lang="es-ES" dirty="0">
                <a:latin typeface="Calibri" panose="020F0502020204030204" pitchFamily="34" charset="0"/>
                <a:ea typeface="Calibri" panose="020F0502020204030204" pitchFamily="34" charset="0"/>
                <a:cs typeface="Times New Roman" panose="02020603050405020304" pitchFamily="18" charset="0"/>
              </a:rPr>
              <a:t>Producir de memoria</a:t>
            </a:r>
            <a:r>
              <a:rPr lang="es-ES" dirty="0" smtClean="0">
                <a:latin typeface="Calibri" panose="020F0502020204030204" pitchFamily="34" charset="0"/>
                <a:ea typeface="Calibri" panose="020F0502020204030204" pitchFamily="34" charset="0"/>
                <a:cs typeface="Times New Roman" panose="02020603050405020304" pitchFamily="18" charset="0"/>
              </a:rPr>
              <a:t/>
            </a:r>
            <a:br>
              <a:rPr lang="es-ES" dirty="0" smtClean="0">
                <a:latin typeface="Calibri" panose="020F0502020204030204" pitchFamily="34" charset="0"/>
                <a:ea typeface="Calibri" panose="020F0502020204030204" pitchFamily="34" charset="0"/>
                <a:cs typeface="Times New Roman" panose="02020603050405020304" pitchFamily="18" charset="0"/>
              </a:rPr>
            </a:br>
            <a:r>
              <a:rPr lang="es-ES" dirty="0">
                <a:latin typeface="Calibri" panose="020F0502020204030204" pitchFamily="34" charset="0"/>
                <a:ea typeface="Calibri" panose="020F0502020204030204" pitchFamily="34" charset="0"/>
                <a:cs typeface="Times New Roman" panose="02020603050405020304" pitchFamily="18" charset="0"/>
              </a:rPr>
              <a:t>Producir con ayuda</a:t>
            </a:r>
            <a:r>
              <a:rPr lang="es-ES" dirty="0" smtClean="0">
                <a:latin typeface="Calibri" panose="020F0502020204030204" pitchFamily="34" charset="0"/>
                <a:ea typeface="Calibri" panose="020F0502020204030204" pitchFamily="34" charset="0"/>
                <a:cs typeface="Times New Roman" panose="02020603050405020304" pitchFamily="18" charset="0"/>
              </a:rPr>
              <a:t/>
            </a:r>
            <a:br>
              <a:rPr lang="es-ES" dirty="0" smtClean="0">
                <a:latin typeface="Calibri" panose="020F0502020204030204" pitchFamily="34" charset="0"/>
                <a:ea typeface="Calibri" panose="020F0502020204030204" pitchFamily="34" charset="0"/>
                <a:cs typeface="Times New Roman" panose="02020603050405020304" pitchFamily="18" charset="0"/>
              </a:rPr>
            </a:br>
            <a:r>
              <a:rPr lang="es-ES" dirty="0">
                <a:latin typeface="Calibri" panose="020F0502020204030204" pitchFamily="34" charset="0"/>
                <a:ea typeface="Calibri" panose="020F0502020204030204" pitchFamily="34" charset="0"/>
                <a:cs typeface="Times New Roman" panose="02020603050405020304" pitchFamily="18" charset="0"/>
              </a:rPr>
              <a:t>Pronunciar</a:t>
            </a:r>
            <a:r>
              <a:rPr lang="es-ES" dirty="0" smtClean="0">
                <a:latin typeface="Calibri" panose="020F0502020204030204" pitchFamily="34" charset="0"/>
                <a:ea typeface="Calibri" panose="020F0502020204030204" pitchFamily="34" charset="0"/>
                <a:cs typeface="Times New Roman" panose="02020603050405020304" pitchFamily="18" charset="0"/>
              </a:rPr>
              <a:t/>
            </a:r>
            <a:br>
              <a:rPr lang="es-ES" dirty="0" smtClean="0">
                <a:latin typeface="Calibri" panose="020F0502020204030204" pitchFamily="34" charset="0"/>
                <a:ea typeface="Calibri" panose="020F0502020204030204" pitchFamily="34" charset="0"/>
                <a:cs typeface="Times New Roman" panose="02020603050405020304" pitchFamily="18" charset="0"/>
              </a:rPr>
            </a:br>
            <a:r>
              <a:rPr lang="es-ES" dirty="0">
                <a:latin typeface="Calibri" panose="020F0502020204030204" pitchFamily="34" charset="0"/>
                <a:ea typeface="Calibri" panose="020F0502020204030204" pitchFamily="34" charset="0"/>
                <a:cs typeface="Times New Roman" panose="02020603050405020304" pitchFamily="18" charset="0"/>
              </a:rPr>
              <a:t>Comprender</a:t>
            </a:r>
            <a:br>
              <a:rPr lang="es-ES" dirty="0">
                <a:latin typeface="Calibri" panose="020F0502020204030204" pitchFamily="34" charset="0"/>
                <a:ea typeface="Calibri" panose="020F0502020204030204" pitchFamily="34" charset="0"/>
                <a:cs typeface="Times New Roman" panose="02020603050405020304" pitchFamily="18" charset="0"/>
              </a:rPr>
            </a:br>
            <a:r>
              <a:rPr lang="es-ES" dirty="0">
                <a:latin typeface="Calibri" panose="020F0502020204030204" pitchFamily="34" charset="0"/>
                <a:ea typeface="Calibri" panose="020F0502020204030204" pitchFamily="34" charset="0"/>
                <a:cs typeface="Times New Roman" panose="02020603050405020304" pitchFamily="18" charset="0"/>
              </a:rPr>
              <a:t>Reconocer</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a:duotone>
              <a:prstClr val="black"/>
              <a:srgbClr val="33CCCC">
                <a:tint val="45000"/>
                <a:satMod val="400000"/>
              </a:srgbClr>
            </a:duotone>
            <a:extLst>
              <a:ext uri="{28A0092B-C50C-407E-A947-70E740481C1C}">
                <a14:useLocalDpi xmlns:a14="http://schemas.microsoft.com/office/drawing/2010/main" val="0"/>
              </a:ext>
            </a:extLst>
          </a:blip>
          <a:stretch>
            <a:fillRect/>
          </a:stretch>
        </p:blipFill>
        <p:spPr>
          <a:xfrm>
            <a:off x="5565817" y="0"/>
            <a:ext cx="1895475" cy="1895475"/>
          </a:xfrm>
          <a:prstGeom prst="rect">
            <a:avLst/>
          </a:prstGeom>
        </p:spPr>
      </p:pic>
      <p:sp>
        <p:nvSpPr>
          <p:cNvPr id="4" name="TextBox 3"/>
          <p:cNvSpPr txBox="1"/>
          <p:nvPr/>
        </p:nvSpPr>
        <p:spPr>
          <a:xfrm>
            <a:off x="6195733" y="1804859"/>
            <a:ext cx="2825578" cy="369332"/>
          </a:xfrm>
          <a:prstGeom prst="rect">
            <a:avLst/>
          </a:prstGeom>
          <a:noFill/>
        </p:spPr>
        <p:txBody>
          <a:bodyPr wrap="square" rtlCol="0">
            <a:spAutoFit/>
          </a:bodyPr>
          <a:lstStyle/>
          <a:p>
            <a:pPr algn="ctr"/>
            <a:r>
              <a:rPr lang="en-GB" dirty="0" smtClean="0">
                <a:latin typeface="MV Boli" panose="02000500030200090000" pitchFamily="2" charset="0"/>
                <a:cs typeface="MV Boli" panose="02000500030200090000" pitchFamily="2" charset="0"/>
              </a:rPr>
              <a:t>la </a:t>
            </a:r>
            <a:r>
              <a:rPr lang="en-GB" dirty="0" err="1" smtClean="0">
                <a:latin typeface="MV Boli" panose="02000500030200090000" pitchFamily="2" charset="0"/>
                <a:cs typeface="MV Boli" panose="02000500030200090000" pitchFamily="2" charset="0"/>
              </a:rPr>
              <a:t>escalera</a:t>
            </a:r>
            <a:r>
              <a:rPr lang="en-GB" dirty="0" smtClean="0">
                <a:latin typeface="MV Boli" panose="02000500030200090000" pitchFamily="2" charset="0"/>
                <a:cs typeface="MV Boli" panose="02000500030200090000" pitchFamily="2" charset="0"/>
              </a:rPr>
              <a:t> del </a:t>
            </a:r>
            <a:r>
              <a:rPr lang="en-GB" dirty="0" err="1" smtClean="0">
                <a:latin typeface="MV Boli" panose="02000500030200090000" pitchFamily="2" charset="0"/>
                <a:cs typeface="MV Boli" panose="02000500030200090000" pitchFamily="2" charset="0"/>
              </a:rPr>
              <a:t>saber</a:t>
            </a:r>
            <a:endParaRPr lang="en-GB" dirty="0">
              <a:latin typeface="MV Boli" panose="02000500030200090000" pitchFamily="2" charset="0"/>
              <a:cs typeface="MV Boli" panose="02000500030200090000" pitchFamily="2" charset="0"/>
            </a:endParaRPr>
          </a:p>
        </p:txBody>
      </p:sp>
      <p:sp>
        <p:nvSpPr>
          <p:cNvPr id="8" name="Title 7"/>
          <p:cNvSpPr>
            <a:spLocks noGrp="1"/>
          </p:cNvSpPr>
          <p:nvPr>
            <p:ph type="title"/>
          </p:nvPr>
        </p:nvSpPr>
        <p:spPr/>
        <p:txBody>
          <a:bodyPr/>
          <a:lstStyle/>
          <a:p>
            <a:r>
              <a:rPr lang="en-GB" dirty="0" smtClean="0"/>
              <a:t>Progression</a:t>
            </a:r>
            <a:endParaRPr lang="en-GB" dirty="0"/>
          </a:p>
        </p:txBody>
      </p:sp>
      <p:sp>
        <p:nvSpPr>
          <p:cNvPr id="9" name="Content Placeholder 8"/>
          <p:cNvSpPr>
            <a:spLocks noGrp="1"/>
          </p:cNvSpPr>
          <p:nvPr>
            <p:ph sz="quarter" idx="1"/>
          </p:nvPr>
        </p:nvSpPr>
        <p:spPr/>
        <p:txBody>
          <a:bodyPr/>
          <a:lstStyle/>
          <a:p>
            <a:r>
              <a:rPr lang="en-GB" dirty="0" smtClean="0"/>
              <a:t>Start early with ‘from memory’</a:t>
            </a:r>
          </a:p>
          <a:p>
            <a:r>
              <a:rPr lang="en-GB" dirty="0" smtClean="0"/>
              <a:t>Set clear expectations about mastery</a:t>
            </a:r>
          </a:p>
          <a:p>
            <a:r>
              <a:rPr lang="en-GB" dirty="0" smtClean="0"/>
              <a:t>Focus practice and production on a core repertoire</a:t>
            </a:r>
          </a:p>
          <a:p>
            <a:r>
              <a:rPr lang="en-GB" dirty="0" smtClean="0"/>
              <a:t>Provide frequent opportunities for practice and use</a:t>
            </a:r>
          </a:p>
          <a:p>
            <a:r>
              <a:rPr lang="en-GB" dirty="0" smtClean="0"/>
              <a:t>Remember to re-visit often</a:t>
            </a:r>
          </a:p>
          <a:p>
            <a:r>
              <a:rPr lang="en-GB" dirty="0" smtClean="0"/>
              <a:t>Use low stakes testing (lesson activities) and homework tasks to pinpoint progress / targets</a:t>
            </a:r>
          </a:p>
        </p:txBody>
      </p:sp>
    </p:spTree>
    <p:extLst>
      <p:ext uri="{BB962C8B-B14F-4D97-AF65-F5344CB8AC3E}">
        <p14:creationId xmlns:p14="http://schemas.microsoft.com/office/powerpoint/2010/main" val="239045240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 can… </a:t>
            </a:r>
            <a:r>
              <a:rPr lang="en-GB" dirty="0" smtClean="0">
                <a:sym typeface="Wingdings" panose="05000000000000000000" pitchFamily="2" charset="2"/>
              </a:rPr>
              <a:t> I need to… </a:t>
            </a:r>
            <a:r>
              <a:rPr lang="en-GB" b="1" dirty="0" smtClean="0">
                <a:sym typeface="Wingdings" panose="05000000000000000000" pitchFamily="2" charset="2"/>
              </a:rPr>
              <a:t>T</a:t>
            </a:r>
            <a:endParaRPr lang="en-GB" b="1" dirty="0"/>
          </a:p>
        </p:txBody>
      </p:sp>
      <p:sp>
        <p:nvSpPr>
          <p:cNvPr id="3" name="Content Placeholder 2"/>
          <p:cNvSpPr>
            <a:spLocks noGrp="1"/>
          </p:cNvSpPr>
          <p:nvPr>
            <p:ph sz="quarter" idx="1"/>
          </p:nvPr>
        </p:nvSpPr>
        <p:spPr>
          <a:xfrm>
            <a:off x="612648" y="1600200"/>
            <a:ext cx="8153400" cy="5257800"/>
          </a:xfrm>
        </p:spPr>
        <p:txBody>
          <a:bodyPr>
            <a:normAutofit fontScale="92500" lnSpcReduction="10000"/>
          </a:bodyPr>
          <a:lstStyle/>
          <a:p>
            <a:r>
              <a:rPr lang="en-GB" sz="3200" dirty="0" smtClean="0"/>
              <a:t>use </a:t>
            </a:r>
            <a:r>
              <a:rPr lang="en-GB" sz="3200" dirty="0"/>
              <a:t>a range of </a:t>
            </a:r>
            <a:r>
              <a:rPr lang="en-GB" sz="3200" b="1" dirty="0"/>
              <a:t>question words </a:t>
            </a:r>
            <a:r>
              <a:rPr lang="en-GB" sz="3200" dirty="0"/>
              <a:t>to ask key </a:t>
            </a:r>
            <a:r>
              <a:rPr lang="en-GB" sz="3200" dirty="0" smtClean="0"/>
              <a:t>questions.</a:t>
            </a:r>
          </a:p>
          <a:p>
            <a:r>
              <a:rPr lang="en-GB" sz="3200" dirty="0"/>
              <a:t>use a range of </a:t>
            </a:r>
            <a:r>
              <a:rPr lang="en-GB" sz="3200" b="1" dirty="0"/>
              <a:t>opinion-giving phrases</a:t>
            </a:r>
            <a:r>
              <a:rPr lang="en-GB" sz="3200" dirty="0"/>
              <a:t>.</a:t>
            </a:r>
          </a:p>
          <a:p>
            <a:r>
              <a:rPr lang="en-GB" sz="3200" dirty="0"/>
              <a:t>use the </a:t>
            </a:r>
            <a:r>
              <a:rPr lang="en-GB" sz="3200" b="1" dirty="0"/>
              <a:t>infinitive</a:t>
            </a:r>
            <a:r>
              <a:rPr lang="en-GB" sz="3200" dirty="0"/>
              <a:t> (-</a:t>
            </a:r>
            <a:r>
              <a:rPr lang="en-GB" sz="3200" dirty="0" err="1"/>
              <a:t>ar</a:t>
            </a:r>
            <a:r>
              <a:rPr lang="en-GB" sz="3200" dirty="0"/>
              <a:t>, -</a:t>
            </a:r>
            <a:r>
              <a:rPr lang="en-GB" sz="3200" dirty="0" err="1"/>
              <a:t>er</a:t>
            </a:r>
            <a:r>
              <a:rPr lang="en-GB" sz="3200" dirty="0"/>
              <a:t>, -</a:t>
            </a:r>
            <a:r>
              <a:rPr lang="en-GB" sz="3200" dirty="0" err="1"/>
              <a:t>ir</a:t>
            </a:r>
            <a:r>
              <a:rPr lang="en-GB" sz="3200" dirty="0"/>
              <a:t>) after an opinion phrase (</a:t>
            </a:r>
            <a:r>
              <a:rPr lang="en-GB" sz="3200" i="1" dirty="0"/>
              <a:t>me   </a:t>
            </a:r>
            <a:r>
              <a:rPr lang="en-GB" sz="3200" i="1" dirty="0" err="1"/>
              <a:t>gusta</a:t>
            </a:r>
            <a:r>
              <a:rPr lang="en-GB" sz="3200" i="1" dirty="0"/>
              <a:t> + </a:t>
            </a:r>
            <a:r>
              <a:rPr lang="en-GB" sz="3200" i="1" dirty="0" err="1"/>
              <a:t>jug</a:t>
            </a:r>
            <a:r>
              <a:rPr lang="en-GB" sz="3200" b="1" i="1" dirty="0" err="1"/>
              <a:t>ar</a:t>
            </a:r>
            <a:r>
              <a:rPr lang="en-GB" sz="3200" b="1" dirty="0"/>
              <a:t>)</a:t>
            </a:r>
            <a:r>
              <a:rPr lang="en-GB" sz="3200" dirty="0"/>
              <a:t>.</a:t>
            </a:r>
            <a:endParaRPr lang="en-GB" sz="3200" b="1" dirty="0"/>
          </a:p>
          <a:p>
            <a:r>
              <a:rPr lang="en-GB" sz="3200" dirty="0"/>
              <a:t>give reasons for my opinion using </a:t>
            </a:r>
            <a:r>
              <a:rPr lang="en-GB" sz="3200" b="1" i="1" dirty="0" err="1" smtClean="0"/>
              <a:t>porque</a:t>
            </a:r>
            <a:endParaRPr lang="en-GB" sz="3200" b="1" i="1" dirty="0"/>
          </a:p>
          <a:p>
            <a:r>
              <a:rPr lang="en-GB" sz="3200" dirty="0" smtClean="0"/>
              <a:t>use </a:t>
            </a:r>
            <a:r>
              <a:rPr lang="en-GB" sz="3200" dirty="0"/>
              <a:t>the present tense of regular –</a:t>
            </a:r>
            <a:r>
              <a:rPr lang="en-GB" sz="3200" b="1" dirty="0" err="1"/>
              <a:t>ar</a:t>
            </a:r>
            <a:r>
              <a:rPr lang="en-GB" sz="3200" b="1" dirty="0"/>
              <a:t> verbs </a:t>
            </a:r>
            <a:r>
              <a:rPr lang="en-GB" sz="3200" dirty="0"/>
              <a:t>(all persons</a:t>
            </a:r>
            <a:r>
              <a:rPr lang="en-GB" sz="3200" dirty="0" smtClean="0"/>
              <a:t>).</a:t>
            </a:r>
          </a:p>
          <a:p>
            <a:r>
              <a:rPr lang="en-GB" sz="3200" dirty="0"/>
              <a:t>use frequency </a:t>
            </a:r>
            <a:r>
              <a:rPr lang="en-GB" sz="3200" b="1" dirty="0"/>
              <a:t>adverbs</a:t>
            </a:r>
            <a:r>
              <a:rPr lang="en-GB" sz="3200" dirty="0"/>
              <a:t> and expressions with the present tense.</a:t>
            </a:r>
          </a:p>
          <a:p>
            <a:r>
              <a:rPr lang="en-GB" sz="3200" dirty="0" smtClean="0"/>
              <a:t>use </a:t>
            </a:r>
            <a:r>
              <a:rPr lang="en-GB" sz="3200" b="1" dirty="0" err="1" smtClean="0"/>
              <a:t>jugar</a:t>
            </a:r>
            <a:r>
              <a:rPr lang="en-GB" sz="3200" dirty="0" smtClean="0"/>
              <a:t> and </a:t>
            </a:r>
            <a:r>
              <a:rPr lang="en-GB" sz="3200" b="1" dirty="0" err="1" smtClean="0"/>
              <a:t>hacer</a:t>
            </a:r>
            <a:r>
              <a:rPr lang="en-GB" sz="3200" dirty="0"/>
              <a:t>.</a:t>
            </a:r>
            <a:endParaRPr lang="en-GB" sz="3200" dirty="0" smtClean="0"/>
          </a:p>
          <a:p>
            <a:endParaRPr lang="en-GB" dirty="0"/>
          </a:p>
        </p:txBody>
      </p:sp>
      <p:sp>
        <p:nvSpPr>
          <p:cNvPr id="4" name="Rectangle 3"/>
          <p:cNvSpPr/>
          <p:nvPr/>
        </p:nvSpPr>
        <p:spPr>
          <a:xfrm>
            <a:off x="612648" y="0"/>
            <a:ext cx="6064802" cy="523220"/>
          </a:xfrm>
          <a:prstGeom prst="rect">
            <a:avLst/>
          </a:prstGeom>
        </p:spPr>
        <p:txBody>
          <a:bodyPr wrap="none">
            <a:spAutoFit/>
          </a:bodyPr>
          <a:lstStyle/>
          <a:p>
            <a:pPr fontAlgn="b"/>
            <a:r>
              <a:rPr lang="en-GB" sz="2000" b="1" dirty="0">
                <a:solidFill>
                  <a:srgbClr val="000000"/>
                </a:solidFill>
              </a:rPr>
              <a:t>Y7 Targets: Autumn </a:t>
            </a:r>
            <a:r>
              <a:rPr lang="en-GB" sz="2000" b="1" dirty="0" smtClean="0">
                <a:solidFill>
                  <a:srgbClr val="000000"/>
                </a:solidFill>
              </a:rPr>
              <a:t>2     </a:t>
            </a:r>
            <a:r>
              <a:rPr lang="en-GB" sz="2800" b="1" dirty="0" err="1" smtClean="0">
                <a:solidFill>
                  <a:srgbClr val="000000"/>
                </a:solidFill>
                <a:latin typeface="Segoe Print" panose="02000600000000000000" pitchFamily="2" charset="0"/>
              </a:rPr>
              <a:t>Mi</a:t>
            </a:r>
            <a:r>
              <a:rPr lang="en-GB" sz="2800" b="1" dirty="0" smtClean="0">
                <a:solidFill>
                  <a:srgbClr val="000000"/>
                </a:solidFill>
                <a:latin typeface="Segoe Print" panose="02000600000000000000" pitchFamily="2" charset="0"/>
              </a:rPr>
              <a:t> </a:t>
            </a:r>
            <a:r>
              <a:rPr lang="en-GB" sz="2800" b="1" dirty="0" err="1" smtClean="0">
                <a:solidFill>
                  <a:srgbClr val="000000"/>
                </a:solidFill>
                <a:latin typeface="Segoe Print" panose="02000600000000000000" pitchFamily="2" charset="0"/>
              </a:rPr>
              <a:t>tiempo</a:t>
            </a:r>
            <a:r>
              <a:rPr lang="en-GB" sz="2800" b="1" dirty="0" smtClean="0">
                <a:solidFill>
                  <a:srgbClr val="000000"/>
                </a:solidFill>
                <a:latin typeface="Segoe Print" panose="02000600000000000000" pitchFamily="2" charset="0"/>
              </a:rPr>
              <a:t> </a:t>
            </a:r>
            <a:r>
              <a:rPr lang="en-GB" sz="2800" b="1" dirty="0" err="1" smtClean="0">
                <a:solidFill>
                  <a:srgbClr val="000000"/>
                </a:solidFill>
                <a:latin typeface="Segoe Print" panose="02000600000000000000" pitchFamily="2" charset="0"/>
              </a:rPr>
              <a:t>libre</a:t>
            </a:r>
            <a:r>
              <a:rPr lang="en-GB" sz="2800" b="1" dirty="0" smtClean="0">
                <a:solidFill>
                  <a:srgbClr val="000000"/>
                </a:solidFill>
                <a:latin typeface="Segoe Print" panose="02000600000000000000" pitchFamily="2" charset="0"/>
              </a:rPr>
              <a:t> </a:t>
            </a:r>
            <a:endParaRPr lang="en-GB" sz="2000" b="1" dirty="0">
              <a:solidFill>
                <a:srgbClr val="000000"/>
              </a:solidFill>
              <a:latin typeface="Segoe Print" panose="02000600000000000000" pitchFamily="2" charset="0"/>
            </a:endParaRPr>
          </a:p>
        </p:txBody>
      </p:sp>
      <p:sp>
        <p:nvSpPr>
          <p:cNvPr id="5" name="Rectangle 4"/>
          <p:cNvSpPr/>
          <p:nvPr/>
        </p:nvSpPr>
        <p:spPr>
          <a:xfrm>
            <a:off x="6158753" y="0"/>
            <a:ext cx="4572000" cy="1477328"/>
          </a:xfrm>
          <a:prstGeom prst="rect">
            <a:avLst/>
          </a:prstGeom>
        </p:spPr>
        <p:txBody>
          <a:bodyPr>
            <a:spAutoFit/>
          </a:bodyPr>
          <a:lstStyle/>
          <a:p>
            <a:r>
              <a:rPr lang="en-GB" dirty="0">
                <a:solidFill>
                  <a:srgbClr val="000000"/>
                </a:solidFill>
                <a:cs typeface="Times New Roman" pitchFamily="18" charset="0"/>
              </a:rPr>
              <a:t>¿</a:t>
            </a:r>
            <a:r>
              <a:rPr lang="en-GB" b="1" dirty="0" err="1">
                <a:solidFill>
                  <a:srgbClr val="000000"/>
                </a:solidFill>
                <a:cs typeface="Times New Roman" pitchFamily="18" charset="0"/>
              </a:rPr>
              <a:t>Qué</a:t>
            </a:r>
            <a:r>
              <a:rPr lang="en-GB" dirty="0">
                <a:solidFill>
                  <a:srgbClr val="000000"/>
                </a:solidFill>
                <a:cs typeface="Times New Roman" pitchFamily="18" charset="0"/>
              </a:rPr>
              <a:t> </a:t>
            </a:r>
            <a:r>
              <a:rPr lang="en-GB" dirty="0" err="1">
                <a:solidFill>
                  <a:srgbClr val="000000"/>
                </a:solidFill>
                <a:cs typeface="Times New Roman" pitchFamily="18" charset="0"/>
              </a:rPr>
              <a:t>te</a:t>
            </a:r>
            <a:r>
              <a:rPr lang="en-GB" dirty="0">
                <a:solidFill>
                  <a:srgbClr val="000000"/>
                </a:solidFill>
                <a:cs typeface="Times New Roman" pitchFamily="18" charset="0"/>
              </a:rPr>
              <a:t> </a:t>
            </a:r>
            <a:r>
              <a:rPr lang="en-GB" dirty="0" err="1">
                <a:solidFill>
                  <a:srgbClr val="000000"/>
                </a:solidFill>
                <a:cs typeface="Times New Roman" pitchFamily="18" charset="0"/>
              </a:rPr>
              <a:t>gusta</a:t>
            </a:r>
            <a:r>
              <a:rPr lang="en-GB" dirty="0">
                <a:solidFill>
                  <a:srgbClr val="000000"/>
                </a:solidFill>
                <a:cs typeface="Times New Roman" pitchFamily="18" charset="0"/>
              </a:rPr>
              <a:t> </a:t>
            </a:r>
            <a:r>
              <a:rPr lang="en-GB" dirty="0" err="1">
                <a:solidFill>
                  <a:srgbClr val="000000"/>
                </a:solidFill>
                <a:cs typeface="Times New Roman" pitchFamily="18" charset="0"/>
              </a:rPr>
              <a:t>hacer</a:t>
            </a:r>
            <a:r>
              <a:rPr lang="en-GB" dirty="0">
                <a:solidFill>
                  <a:srgbClr val="000000"/>
                </a:solidFill>
                <a:cs typeface="Times New Roman" pitchFamily="18" charset="0"/>
              </a:rPr>
              <a:t>? </a:t>
            </a:r>
            <a:r>
              <a:rPr lang="en-GB" dirty="0" smtClean="0">
                <a:solidFill>
                  <a:srgbClr val="000000"/>
                </a:solidFill>
                <a:cs typeface="Times New Roman" pitchFamily="18" charset="0"/>
              </a:rPr>
              <a:t/>
            </a:r>
            <a:br>
              <a:rPr lang="en-GB" dirty="0" smtClean="0">
                <a:solidFill>
                  <a:srgbClr val="000000"/>
                </a:solidFill>
                <a:cs typeface="Times New Roman" pitchFamily="18" charset="0"/>
              </a:rPr>
            </a:br>
            <a:r>
              <a:rPr lang="en-GB" dirty="0" smtClean="0">
                <a:solidFill>
                  <a:srgbClr val="000000"/>
                </a:solidFill>
                <a:cs typeface="Times New Roman" pitchFamily="18" charset="0"/>
              </a:rPr>
              <a:t>¿</a:t>
            </a:r>
            <a:r>
              <a:rPr lang="en-GB" dirty="0" err="1" smtClean="0">
                <a:solidFill>
                  <a:srgbClr val="000000"/>
                </a:solidFill>
                <a:cs typeface="Times New Roman" pitchFamily="18" charset="0"/>
              </a:rPr>
              <a:t>Te</a:t>
            </a:r>
            <a:r>
              <a:rPr lang="en-GB" dirty="0" smtClean="0">
                <a:solidFill>
                  <a:srgbClr val="000000"/>
                </a:solidFill>
                <a:cs typeface="Times New Roman" pitchFamily="18" charset="0"/>
              </a:rPr>
              <a:t> </a:t>
            </a:r>
            <a:r>
              <a:rPr lang="en-GB" dirty="0" err="1" smtClean="0">
                <a:solidFill>
                  <a:srgbClr val="000000"/>
                </a:solidFill>
                <a:cs typeface="Times New Roman" pitchFamily="18" charset="0"/>
              </a:rPr>
              <a:t>gusta</a:t>
            </a:r>
            <a:r>
              <a:rPr lang="en-GB" dirty="0" smtClean="0">
                <a:solidFill>
                  <a:srgbClr val="000000"/>
                </a:solidFill>
                <a:cs typeface="Times New Roman" pitchFamily="18" charset="0"/>
              </a:rPr>
              <a:t> (</a:t>
            </a:r>
            <a:r>
              <a:rPr lang="en-GB" dirty="0" err="1" smtClean="0">
                <a:solidFill>
                  <a:srgbClr val="000000"/>
                </a:solidFill>
                <a:cs typeface="Times New Roman" pitchFamily="18" charset="0"/>
              </a:rPr>
              <a:t>cantar</a:t>
            </a:r>
            <a:r>
              <a:rPr lang="en-GB" dirty="0" smtClean="0">
                <a:solidFill>
                  <a:srgbClr val="000000"/>
                </a:solidFill>
                <a:cs typeface="Times New Roman" pitchFamily="18" charset="0"/>
              </a:rPr>
              <a:t>)?</a:t>
            </a:r>
            <a:r>
              <a:rPr lang="en-GB" dirty="0">
                <a:solidFill>
                  <a:srgbClr val="000000"/>
                </a:solidFill>
                <a:cs typeface="Times New Roman" pitchFamily="18" charset="0"/>
              </a:rPr>
              <a:t/>
            </a:r>
            <a:br>
              <a:rPr lang="en-GB" dirty="0">
                <a:solidFill>
                  <a:srgbClr val="000000"/>
                </a:solidFill>
                <a:cs typeface="Times New Roman" pitchFamily="18" charset="0"/>
              </a:rPr>
            </a:br>
            <a:r>
              <a:rPr lang="en-GB" dirty="0">
                <a:solidFill>
                  <a:srgbClr val="000000"/>
                </a:solidFill>
                <a:cs typeface="Times New Roman" pitchFamily="18" charset="0"/>
              </a:rPr>
              <a:t>¿</a:t>
            </a:r>
            <a:r>
              <a:rPr lang="en-GB" b="1" dirty="0" err="1">
                <a:solidFill>
                  <a:srgbClr val="000000"/>
                </a:solidFill>
                <a:cs typeface="Times New Roman" pitchFamily="18" charset="0"/>
              </a:rPr>
              <a:t>Qué</a:t>
            </a:r>
            <a:r>
              <a:rPr lang="en-GB" dirty="0">
                <a:solidFill>
                  <a:srgbClr val="000000"/>
                </a:solidFill>
                <a:cs typeface="Times New Roman" pitchFamily="18" charset="0"/>
              </a:rPr>
              <a:t> </a:t>
            </a:r>
            <a:r>
              <a:rPr lang="en-GB" dirty="0" err="1">
                <a:solidFill>
                  <a:srgbClr val="000000"/>
                </a:solidFill>
                <a:cs typeface="Times New Roman" pitchFamily="18" charset="0"/>
              </a:rPr>
              <a:t>deportes</a:t>
            </a:r>
            <a:r>
              <a:rPr lang="en-GB" dirty="0">
                <a:solidFill>
                  <a:srgbClr val="000000"/>
                </a:solidFill>
                <a:cs typeface="Times New Roman" pitchFamily="18" charset="0"/>
              </a:rPr>
              <a:t> </a:t>
            </a:r>
            <a:r>
              <a:rPr lang="en-GB" dirty="0" err="1">
                <a:solidFill>
                  <a:srgbClr val="000000"/>
                </a:solidFill>
                <a:cs typeface="Times New Roman" pitchFamily="18" charset="0"/>
              </a:rPr>
              <a:t>haces</a:t>
            </a:r>
            <a:r>
              <a:rPr lang="en-GB" dirty="0">
                <a:solidFill>
                  <a:srgbClr val="000000"/>
                </a:solidFill>
                <a:cs typeface="Times New Roman" pitchFamily="18" charset="0"/>
              </a:rPr>
              <a:t>?</a:t>
            </a:r>
            <a:br>
              <a:rPr lang="en-GB" dirty="0">
                <a:solidFill>
                  <a:srgbClr val="000000"/>
                </a:solidFill>
                <a:cs typeface="Times New Roman" pitchFamily="18" charset="0"/>
              </a:rPr>
            </a:br>
            <a:r>
              <a:rPr lang="en-GB" dirty="0">
                <a:solidFill>
                  <a:srgbClr val="000000"/>
                </a:solidFill>
                <a:cs typeface="Times New Roman" pitchFamily="18" charset="0"/>
              </a:rPr>
              <a:t>¿</a:t>
            </a:r>
            <a:r>
              <a:rPr lang="en-GB" b="1" dirty="0" err="1">
                <a:solidFill>
                  <a:srgbClr val="000000"/>
                </a:solidFill>
                <a:cs typeface="Times New Roman" pitchFamily="18" charset="0"/>
              </a:rPr>
              <a:t>Qué</a:t>
            </a:r>
            <a:r>
              <a:rPr lang="en-GB" dirty="0">
                <a:solidFill>
                  <a:srgbClr val="000000"/>
                </a:solidFill>
                <a:cs typeface="Times New Roman" pitchFamily="18" charset="0"/>
              </a:rPr>
              <a:t> </a:t>
            </a:r>
            <a:r>
              <a:rPr lang="en-GB" dirty="0" err="1">
                <a:solidFill>
                  <a:srgbClr val="000000"/>
                </a:solidFill>
                <a:cs typeface="Times New Roman" pitchFamily="18" charset="0"/>
              </a:rPr>
              <a:t>haces</a:t>
            </a:r>
            <a:r>
              <a:rPr lang="en-GB" dirty="0">
                <a:solidFill>
                  <a:srgbClr val="000000"/>
                </a:solidFill>
                <a:cs typeface="Times New Roman" pitchFamily="18" charset="0"/>
              </a:rPr>
              <a:t> </a:t>
            </a:r>
            <a:r>
              <a:rPr lang="en-GB" dirty="0" err="1">
                <a:solidFill>
                  <a:srgbClr val="000000"/>
                </a:solidFill>
                <a:cs typeface="Times New Roman" pitchFamily="18" charset="0"/>
              </a:rPr>
              <a:t>en</a:t>
            </a:r>
            <a:r>
              <a:rPr lang="en-GB" dirty="0">
                <a:solidFill>
                  <a:srgbClr val="000000"/>
                </a:solidFill>
                <a:cs typeface="Times New Roman" pitchFamily="18" charset="0"/>
              </a:rPr>
              <a:t> </a:t>
            </a:r>
            <a:r>
              <a:rPr lang="en-GB" dirty="0" err="1">
                <a:solidFill>
                  <a:srgbClr val="000000"/>
                </a:solidFill>
                <a:cs typeface="Times New Roman" pitchFamily="18" charset="0"/>
              </a:rPr>
              <a:t>tu</a:t>
            </a:r>
            <a:r>
              <a:rPr lang="en-GB" dirty="0">
                <a:solidFill>
                  <a:srgbClr val="000000"/>
                </a:solidFill>
                <a:cs typeface="Times New Roman" pitchFamily="18" charset="0"/>
              </a:rPr>
              <a:t> </a:t>
            </a:r>
            <a:r>
              <a:rPr lang="en-GB" dirty="0" err="1">
                <a:solidFill>
                  <a:srgbClr val="000000"/>
                </a:solidFill>
                <a:cs typeface="Times New Roman" pitchFamily="18" charset="0"/>
              </a:rPr>
              <a:t>tiempo</a:t>
            </a:r>
            <a:r>
              <a:rPr lang="en-GB" dirty="0">
                <a:solidFill>
                  <a:srgbClr val="000000"/>
                </a:solidFill>
                <a:cs typeface="Times New Roman" pitchFamily="18" charset="0"/>
              </a:rPr>
              <a:t> </a:t>
            </a:r>
            <a:r>
              <a:rPr lang="en-GB" dirty="0" err="1">
                <a:solidFill>
                  <a:srgbClr val="000000"/>
                </a:solidFill>
                <a:cs typeface="Times New Roman" pitchFamily="18" charset="0"/>
              </a:rPr>
              <a:t>libre</a:t>
            </a:r>
            <a:r>
              <a:rPr lang="en-GB" dirty="0" smtClean="0">
                <a:solidFill>
                  <a:srgbClr val="000000"/>
                </a:solidFill>
                <a:cs typeface="Times New Roman" pitchFamily="18" charset="0"/>
              </a:rPr>
              <a:t>?</a:t>
            </a:r>
            <a:br>
              <a:rPr lang="en-GB" dirty="0" smtClean="0">
                <a:solidFill>
                  <a:srgbClr val="000000"/>
                </a:solidFill>
                <a:cs typeface="Times New Roman" pitchFamily="18" charset="0"/>
              </a:rPr>
            </a:br>
            <a:r>
              <a:rPr lang="en-GB" dirty="0" smtClean="0">
                <a:solidFill>
                  <a:srgbClr val="000000"/>
                </a:solidFill>
                <a:cs typeface="Times New Roman" pitchFamily="18" charset="0"/>
              </a:rPr>
              <a:t>¿</a:t>
            </a:r>
            <a:r>
              <a:rPr lang="en-GB" b="1" dirty="0" smtClean="0">
                <a:solidFill>
                  <a:srgbClr val="000000"/>
                </a:solidFill>
                <a:cs typeface="Times New Roman" pitchFamily="18" charset="0"/>
              </a:rPr>
              <a:t>Con </a:t>
            </a:r>
            <a:r>
              <a:rPr lang="en-GB" b="1" dirty="0" err="1" smtClean="0">
                <a:solidFill>
                  <a:srgbClr val="000000"/>
                </a:solidFill>
                <a:cs typeface="Times New Roman" pitchFamily="18" charset="0"/>
              </a:rPr>
              <a:t>qué</a:t>
            </a:r>
            <a:r>
              <a:rPr lang="en-GB" b="1" dirty="0" smtClean="0">
                <a:solidFill>
                  <a:srgbClr val="000000"/>
                </a:solidFill>
                <a:cs typeface="Times New Roman" pitchFamily="18" charset="0"/>
              </a:rPr>
              <a:t> </a:t>
            </a:r>
            <a:r>
              <a:rPr lang="en-GB" b="1" dirty="0" err="1" smtClean="0">
                <a:solidFill>
                  <a:srgbClr val="000000"/>
                </a:solidFill>
                <a:cs typeface="Times New Roman" pitchFamily="18" charset="0"/>
              </a:rPr>
              <a:t>frecuencia</a:t>
            </a:r>
            <a:r>
              <a:rPr lang="en-GB" b="1" dirty="0" smtClean="0">
                <a:solidFill>
                  <a:srgbClr val="000000"/>
                </a:solidFill>
                <a:cs typeface="Times New Roman" pitchFamily="18" charset="0"/>
              </a:rPr>
              <a:t> </a:t>
            </a:r>
            <a:r>
              <a:rPr lang="en-GB" dirty="0" smtClean="0">
                <a:solidFill>
                  <a:srgbClr val="000000"/>
                </a:solidFill>
                <a:cs typeface="Times New Roman" pitchFamily="18" charset="0"/>
              </a:rPr>
              <a:t>(</a:t>
            </a:r>
            <a:r>
              <a:rPr lang="en-GB" dirty="0" err="1" smtClean="0">
                <a:solidFill>
                  <a:srgbClr val="000000"/>
                </a:solidFill>
                <a:cs typeface="Times New Roman" pitchFamily="18" charset="0"/>
              </a:rPr>
              <a:t>cantas</a:t>
            </a:r>
            <a:r>
              <a:rPr lang="en-GB" dirty="0" smtClean="0">
                <a:solidFill>
                  <a:srgbClr val="000000"/>
                </a:solidFill>
                <a:cs typeface="Times New Roman" pitchFamily="18" charset="0"/>
              </a:rPr>
              <a:t>)?</a:t>
            </a:r>
            <a:endParaRPr lang="es-ES" i="1" dirty="0"/>
          </a:p>
        </p:txBody>
      </p:sp>
    </p:spTree>
    <p:extLst>
      <p:ext uri="{BB962C8B-B14F-4D97-AF65-F5344CB8AC3E}">
        <p14:creationId xmlns:p14="http://schemas.microsoft.com/office/powerpoint/2010/main" val="176665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2429" y="1849798"/>
            <a:ext cx="8347934" cy="4031873"/>
          </a:xfrm>
          <a:prstGeom prst="rect">
            <a:avLst/>
          </a:prstGeom>
        </p:spPr>
        <p:txBody>
          <a:bodyPr wrap="square">
            <a:spAutoFit/>
          </a:bodyPr>
          <a:lstStyle/>
          <a:p>
            <a:pPr lvl="0">
              <a:defRPr/>
            </a:pPr>
            <a:r>
              <a:rPr lang="es-ES" sz="3200" dirty="0">
                <a:solidFill>
                  <a:srgbClr val="000000"/>
                </a:solidFill>
                <a:cs typeface="Times New Roman" pitchFamily="18" charset="0"/>
              </a:rPr>
              <a:t>¿</a:t>
            </a:r>
            <a:r>
              <a:rPr lang="es-ES" sz="3200" b="1" dirty="0">
                <a:solidFill>
                  <a:srgbClr val="000000"/>
                </a:solidFill>
                <a:cs typeface="Times New Roman" pitchFamily="18" charset="0"/>
              </a:rPr>
              <a:t>Cómo</a:t>
            </a:r>
            <a:r>
              <a:rPr lang="es-ES" sz="3200" dirty="0">
                <a:solidFill>
                  <a:srgbClr val="000000"/>
                </a:solidFill>
                <a:cs typeface="Times New Roman" pitchFamily="18" charset="0"/>
              </a:rPr>
              <a:t> te llamas? </a:t>
            </a:r>
            <a:r>
              <a:rPr lang="en-GB" sz="3200" dirty="0" smtClean="0">
                <a:solidFill>
                  <a:srgbClr val="000000"/>
                </a:solidFill>
                <a:cs typeface="Times New Roman" pitchFamily="18" charset="0"/>
              </a:rPr>
              <a:t>¿</a:t>
            </a:r>
            <a:r>
              <a:rPr lang="en-GB" sz="3200" b="1" dirty="0" err="1">
                <a:solidFill>
                  <a:srgbClr val="000000"/>
                </a:solidFill>
                <a:cs typeface="Times New Roman" pitchFamily="18" charset="0"/>
              </a:rPr>
              <a:t>Dónde</a:t>
            </a:r>
            <a:r>
              <a:rPr lang="en-GB" sz="3200" dirty="0">
                <a:solidFill>
                  <a:srgbClr val="000000"/>
                </a:solidFill>
                <a:cs typeface="Times New Roman" pitchFamily="18" charset="0"/>
              </a:rPr>
              <a:t> </a:t>
            </a:r>
            <a:r>
              <a:rPr lang="en-GB" sz="3200" dirty="0" err="1">
                <a:solidFill>
                  <a:srgbClr val="000000"/>
                </a:solidFill>
                <a:cs typeface="Times New Roman" pitchFamily="18" charset="0"/>
              </a:rPr>
              <a:t>vives</a:t>
            </a:r>
            <a:r>
              <a:rPr lang="en-GB" sz="3200" dirty="0">
                <a:solidFill>
                  <a:srgbClr val="000000"/>
                </a:solidFill>
                <a:cs typeface="Times New Roman" pitchFamily="18" charset="0"/>
              </a:rPr>
              <a:t>? </a:t>
            </a:r>
            <a:r>
              <a:rPr lang="en-GB" sz="3200" dirty="0" smtClean="0">
                <a:solidFill>
                  <a:srgbClr val="000000"/>
                </a:solidFill>
                <a:cs typeface="Times New Roman" pitchFamily="18" charset="0"/>
              </a:rPr>
              <a:t/>
            </a:r>
            <a:br>
              <a:rPr lang="en-GB" sz="3200" dirty="0" smtClean="0">
                <a:solidFill>
                  <a:srgbClr val="000000"/>
                </a:solidFill>
                <a:cs typeface="Times New Roman" pitchFamily="18" charset="0"/>
              </a:rPr>
            </a:br>
            <a:r>
              <a:rPr lang="en-GB" sz="3200" dirty="0" smtClean="0">
                <a:solidFill>
                  <a:srgbClr val="000000"/>
                </a:solidFill>
                <a:cs typeface="Times New Roman" pitchFamily="18" charset="0"/>
              </a:rPr>
              <a:t>¿</a:t>
            </a:r>
            <a:r>
              <a:rPr lang="en-GB" sz="3200" b="1" dirty="0">
                <a:solidFill>
                  <a:srgbClr val="000000"/>
                </a:solidFill>
                <a:cs typeface="Times New Roman" pitchFamily="18" charset="0"/>
              </a:rPr>
              <a:t>De </a:t>
            </a:r>
            <a:r>
              <a:rPr lang="en-GB" sz="3200" b="1" dirty="0" err="1">
                <a:solidFill>
                  <a:srgbClr val="000000"/>
                </a:solidFill>
                <a:cs typeface="Times New Roman" pitchFamily="18" charset="0"/>
              </a:rPr>
              <a:t>dónde</a:t>
            </a:r>
            <a:r>
              <a:rPr lang="en-GB" sz="3200" b="1" dirty="0">
                <a:solidFill>
                  <a:srgbClr val="000000"/>
                </a:solidFill>
                <a:cs typeface="Times New Roman" pitchFamily="18" charset="0"/>
              </a:rPr>
              <a:t> </a:t>
            </a:r>
            <a:r>
              <a:rPr lang="en-GB" sz="3200" dirty="0" err="1">
                <a:solidFill>
                  <a:srgbClr val="000000"/>
                </a:solidFill>
                <a:cs typeface="Times New Roman" pitchFamily="18" charset="0"/>
              </a:rPr>
              <a:t>eres</a:t>
            </a:r>
            <a:r>
              <a:rPr lang="en-GB" sz="3200" dirty="0">
                <a:solidFill>
                  <a:srgbClr val="000000"/>
                </a:solidFill>
                <a:cs typeface="Times New Roman" pitchFamily="18" charset="0"/>
              </a:rPr>
              <a:t>? ¿</a:t>
            </a:r>
            <a:r>
              <a:rPr lang="en-GB" sz="3200" b="1" dirty="0" err="1">
                <a:solidFill>
                  <a:srgbClr val="000000"/>
                </a:solidFill>
                <a:cs typeface="Times New Roman" pitchFamily="18" charset="0"/>
              </a:rPr>
              <a:t>Cuál</a:t>
            </a:r>
            <a:r>
              <a:rPr lang="en-GB" sz="3200" dirty="0">
                <a:solidFill>
                  <a:srgbClr val="000000"/>
                </a:solidFill>
                <a:cs typeface="Times New Roman" pitchFamily="18" charset="0"/>
              </a:rPr>
              <a:t> </a:t>
            </a:r>
            <a:r>
              <a:rPr lang="en-GB" sz="3200" dirty="0" err="1">
                <a:solidFill>
                  <a:srgbClr val="000000"/>
                </a:solidFill>
                <a:cs typeface="Times New Roman" pitchFamily="18" charset="0"/>
              </a:rPr>
              <a:t>es</a:t>
            </a:r>
            <a:r>
              <a:rPr lang="en-GB" sz="3200" dirty="0">
                <a:solidFill>
                  <a:srgbClr val="000000"/>
                </a:solidFill>
                <a:cs typeface="Times New Roman" pitchFamily="18" charset="0"/>
              </a:rPr>
              <a:t> </a:t>
            </a:r>
            <a:r>
              <a:rPr lang="en-GB" sz="3200" dirty="0" err="1">
                <a:solidFill>
                  <a:srgbClr val="000000"/>
                </a:solidFill>
                <a:cs typeface="Times New Roman" pitchFamily="18" charset="0"/>
              </a:rPr>
              <a:t>tu</a:t>
            </a:r>
            <a:r>
              <a:rPr lang="en-GB" sz="3200" dirty="0">
                <a:solidFill>
                  <a:srgbClr val="000000"/>
                </a:solidFill>
                <a:cs typeface="Times New Roman" pitchFamily="18" charset="0"/>
              </a:rPr>
              <a:t> </a:t>
            </a:r>
            <a:r>
              <a:rPr lang="en-GB" sz="3200" dirty="0" err="1">
                <a:solidFill>
                  <a:srgbClr val="000000"/>
                </a:solidFill>
                <a:cs typeface="Times New Roman" pitchFamily="18" charset="0"/>
              </a:rPr>
              <a:t>nacionalidad</a:t>
            </a:r>
            <a:r>
              <a:rPr lang="en-GB" sz="3200" dirty="0">
                <a:solidFill>
                  <a:srgbClr val="000000"/>
                </a:solidFill>
                <a:cs typeface="Times New Roman" pitchFamily="18" charset="0"/>
              </a:rPr>
              <a:t>? </a:t>
            </a:r>
            <a:r>
              <a:rPr lang="en-GB" sz="3200" dirty="0" smtClean="0">
                <a:solidFill>
                  <a:srgbClr val="000000"/>
                </a:solidFill>
                <a:cs typeface="Times New Roman" pitchFamily="18" charset="0"/>
              </a:rPr>
              <a:t/>
            </a:r>
            <a:br>
              <a:rPr lang="en-GB" sz="3200" dirty="0" smtClean="0">
                <a:solidFill>
                  <a:srgbClr val="000000"/>
                </a:solidFill>
                <a:cs typeface="Times New Roman" pitchFamily="18" charset="0"/>
              </a:rPr>
            </a:br>
            <a:r>
              <a:rPr lang="en-GB" sz="3200" dirty="0" smtClean="0">
                <a:solidFill>
                  <a:srgbClr val="000000"/>
                </a:solidFill>
                <a:cs typeface="Times New Roman" pitchFamily="18" charset="0"/>
              </a:rPr>
              <a:t>¿</a:t>
            </a:r>
            <a:r>
              <a:rPr lang="en-GB" sz="3200" b="1" dirty="0" err="1">
                <a:solidFill>
                  <a:srgbClr val="000000"/>
                </a:solidFill>
                <a:cs typeface="Times New Roman" pitchFamily="18" charset="0"/>
              </a:rPr>
              <a:t>Qué</a:t>
            </a:r>
            <a:r>
              <a:rPr lang="en-GB" sz="3200" dirty="0">
                <a:solidFill>
                  <a:srgbClr val="000000"/>
                </a:solidFill>
                <a:cs typeface="Times New Roman" pitchFamily="18" charset="0"/>
              </a:rPr>
              <a:t> </a:t>
            </a:r>
            <a:r>
              <a:rPr lang="en-GB" sz="3200" dirty="0" err="1">
                <a:solidFill>
                  <a:srgbClr val="000000"/>
                </a:solidFill>
                <a:cs typeface="Times New Roman" pitchFamily="18" charset="0"/>
              </a:rPr>
              <a:t>idiomas</a:t>
            </a:r>
            <a:r>
              <a:rPr lang="en-GB" sz="3200" dirty="0">
                <a:solidFill>
                  <a:srgbClr val="000000"/>
                </a:solidFill>
                <a:cs typeface="Times New Roman" pitchFamily="18" charset="0"/>
              </a:rPr>
              <a:t> </a:t>
            </a:r>
            <a:r>
              <a:rPr lang="en-GB" sz="3200" dirty="0" err="1">
                <a:solidFill>
                  <a:srgbClr val="000000"/>
                </a:solidFill>
                <a:cs typeface="Times New Roman" pitchFamily="18" charset="0"/>
              </a:rPr>
              <a:t>hablas</a:t>
            </a:r>
            <a:r>
              <a:rPr lang="en-GB" sz="3200" dirty="0">
                <a:solidFill>
                  <a:srgbClr val="000000"/>
                </a:solidFill>
                <a:cs typeface="Times New Roman" pitchFamily="18" charset="0"/>
              </a:rPr>
              <a:t>? ¿</a:t>
            </a:r>
            <a:r>
              <a:rPr lang="en-GB" sz="3200" b="1" dirty="0" err="1">
                <a:solidFill>
                  <a:srgbClr val="000000"/>
                </a:solidFill>
                <a:cs typeface="Times New Roman" pitchFamily="18" charset="0"/>
              </a:rPr>
              <a:t>Cuántos</a:t>
            </a:r>
            <a:r>
              <a:rPr lang="en-GB" sz="3200" dirty="0">
                <a:solidFill>
                  <a:srgbClr val="000000"/>
                </a:solidFill>
                <a:cs typeface="Times New Roman" pitchFamily="18" charset="0"/>
              </a:rPr>
              <a:t> </a:t>
            </a:r>
            <a:r>
              <a:rPr lang="en-GB" sz="3200" dirty="0" err="1">
                <a:solidFill>
                  <a:srgbClr val="000000"/>
                </a:solidFill>
                <a:cs typeface="Times New Roman" pitchFamily="18" charset="0"/>
              </a:rPr>
              <a:t>anos</a:t>
            </a:r>
            <a:r>
              <a:rPr lang="en-GB" sz="3200" dirty="0">
                <a:solidFill>
                  <a:srgbClr val="000000"/>
                </a:solidFill>
                <a:cs typeface="Times New Roman" pitchFamily="18" charset="0"/>
              </a:rPr>
              <a:t> </a:t>
            </a:r>
            <a:r>
              <a:rPr lang="en-GB" sz="3200" dirty="0" err="1">
                <a:solidFill>
                  <a:srgbClr val="000000"/>
                </a:solidFill>
                <a:cs typeface="Times New Roman" pitchFamily="18" charset="0"/>
              </a:rPr>
              <a:t>tienes</a:t>
            </a:r>
            <a:r>
              <a:rPr lang="en-GB" sz="3200" dirty="0">
                <a:solidFill>
                  <a:srgbClr val="000000"/>
                </a:solidFill>
                <a:cs typeface="Times New Roman" pitchFamily="18" charset="0"/>
              </a:rPr>
              <a:t>? </a:t>
            </a:r>
            <a:r>
              <a:rPr lang="es-ES" sz="3200" dirty="0">
                <a:solidFill>
                  <a:srgbClr val="000000"/>
                </a:solidFill>
                <a:cs typeface="Times New Roman" pitchFamily="18" charset="0"/>
              </a:rPr>
              <a:t>¿</a:t>
            </a:r>
            <a:r>
              <a:rPr lang="es-ES" sz="3200" b="1" dirty="0">
                <a:solidFill>
                  <a:srgbClr val="000000"/>
                </a:solidFill>
                <a:cs typeface="Times New Roman" pitchFamily="18" charset="0"/>
              </a:rPr>
              <a:t>Cuándo</a:t>
            </a:r>
            <a:r>
              <a:rPr lang="es-ES" sz="3200" dirty="0">
                <a:solidFill>
                  <a:srgbClr val="000000"/>
                </a:solidFill>
                <a:cs typeface="Times New Roman" pitchFamily="18" charset="0"/>
              </a:rPr>
              <a:t> es tu cumpleaños? </a:t>
            </a:r>
            <a:br>
              <a:rPr lang="es-ES" sz="3200" dirty="0">
                <a:solidFill>
                  <a:srgbClr val="000000"/>
                </a:solidFill>
                <a:cs typeface="Times New Roman" pitchFamily="18" charset="0"/>
              </a:rPr>
            </a:br>
            <a:r>
              <a:rPr lang="es-ES" sz="3200" dirty="0">
                <a:solidFill>
                  <a:srgbClr val="000000"/>
                </a:solidFill>
                <a:cs typeface="Times New Roman" pitchFamily="18" charset="0"/>
              </a:rPr>
              <a:t>¿</a:t>
            </a:r>
            <a:r>
              <a:rPr lang="es-ES" sz="3200" b="1" dirty="0">
                <a:solidFill>
                  <a:srgbClr val="000000"/>
                </a:solidFill>
                <a:cs typeface="Times New Roman" pitchFamily="18" charset="0"/>
              </a:rPr>
              <a:t>Qué</a:t>
            </a:r>
            <a:r>
              <a:rPr lang="es-ES" sz="3200" dirty="0">
                <a:solidFill>
                  <a:srgbClr val="000000"/>
                </a:solidFill>
                <a:cs typeface="Times New Roman" pitchFamily="18" charset="0"/>
              </a:rPr>
              <a:t> tipo de persona eres? </a:t>
            </a:r>
            <a:br>
              <a:rPr lang="es-ES" sz="3200" dirty="0">
                <a:solidFill>
                  <a:srgbClr val="000000"/>
                </a:solidFill>
                <a:cs typeface="Times New Roman" pitchFamily="18" charset="0"/>
              </a:rPr>
            </a:br>
            <a:r>
              <a:rPr lang="es-ES" sz="3200" dirty="0">
                <a:solidFill>
                  <a:srgbClr val="000000"/>
                </a:solidFill>
                <a:cs typeface="Times New Roman" pitchFamily="18" charset="0"/>
              </a:rPr>
              <a:t>¿</a:t>
            </a:r>
            <a:r>
              <a:rPr lang="es-ES" sz="3200" b="1" dirty="0">
                <a:solidFill>
                  <a:srgbClr val="000000"/>
                </a:solidFill>
                <a:cs typeface="Times New Roman" pitchFamily="18" charset="0"/>
              </a:rPr>
              <a:t>Quién</a:t>
            </a:r>
            <a:r>
              <a:rPr lang="es-ES" sz="3200" dirty="0">
                <a:solidFill>
                  <a:srgbClr val="000000"/>
                </a:solidFill>
                <a:cs typeface="Times New Roman" pitchFamily="18" charset="0"/>
              </a:rPr>
              <a:t> es tu mejor amigo/a? </a:t>
            </a:r>
            <a:r>
              <a:rPr lang="es-ES" sz="3200" dirty="0" smtClean="0">
                <a:solidFill>
                  <a:srgbClr val="000000"/>
                </a:solidFill>
                <a:cs typeface="Times New Roman" pitchFamily="18" charset="0"/>
              </a:rPr>
              <a:t/>
            </a:r>
            <a:br>
              <a:rPr lang="es-ES" sz="3200" dirty="0" smtClean="0">
                <a:solidFill>
                  <a:srgbClr val="000000"/>
                </a:solidFill>
                <a:cs typeface="Times New Roman" pitchFamily="18" charset="0"/>
              </a:rPr>
            </a:br>
            <a:r>
              <a:rPr lang="es-ES" sz="3200" dirty="0" smtClean="0">
                <a:solidFill>
                  <a:srgbClr val="000000"/>
                </a:solidFill>
                <a:cs typeface="Times New Roman" pitchFamily="18" charset="0"/>
              </a:rPr>
              <a:t>¿</a:t>
            </a:r>
            <a:r>
              <a:rPr lang="es-ES" sz="3200" b="1" dirty="0">
                <a:solidFill>
                  <a:srgbClr val="000000"/>
                </a:solidFill>
                <a:cs typeface="Times New Roman" pitchFamily="18" charset="0"/>
              </a:rPr>
              <a:t>Quiénes</a:t>
            </a:r>
            <a:r>
              <a:rPr lang="es-ES" sz="3200" dirty="0">
                <a:solidFill>
                  <a:srgbClr val="000000"/>
                </a:solidFill>
                <a:cs typeface="Times New Roman" pitchFamily="18" charset="0"/>
              </a:rPr>
              <a:t> son tus amigos/as? </a:t>
            </a:r>
            <a:endParaRPr lang="es-ES" sz="3200" dirty="0" smtClean="0">
              <a:solidFill>
                <a:srgbClr val="000000"/>
              </a:solidFill>
              <a:cs typeface="Times New Roman" pitchFamily="18" charset="0"/>
            </a:endParaRPr>
          </a:p>
          <a:p>
            <a:pPr lvl="0">
              <a:defRPr/>
            </a:pPr>
            <a:r>
              <a:rPr lang="en-GB" sz="3200" dirty="0" smtClean="0">
                <a:solidFill>
                  <a:srgbClr val="000000"/>
                </a:solidFill>
                <a:cs typeface="Times New Roman" pitchFamily="18" charset="0"/>
              </a:rPr>
              <a:t>¿</a:t>
            </a:r>
            <a:r>
              <a:rPr lang="en-GB" sz="3200" dirty="0" err="1">
                <a:solidFill>
                  <a:srgbClr val="000000"/>
                </a:solidFill>
                <a:cs typeface="Times New Roman" pitchFamily="18" charset="0"/>
              </a:rPr>
              <a:t>Tienes</a:t>
            </a:r>
            <a:r>
              <a:rPr lang="en-GB" sz="3200" dirty="0">
                <a:solidFill>
                  <a:srgbClr val="000000"/>
                </a:solidFill>
                <a:cs typeface="Times New Roman" pitchFamily="18" charset="0"/>
              </a:rPr>
              <a:t> </a:t>
            </a:r>
            <a:r>
              <a:rPr lang="en-GB" sz="3200" dirty="0" err="1">
                <a:solidFill>
                  <a:srgbClr val="000000"/>
                </a:solidFill>
                <a:cs typeface="Times New Roman" pitchFamily="18" charset="0"/>
              </a:rPr>
              <a:t>mascotas</a:t>
            </a:r>
            <a:r>
              <a:rPr lang="en-GB" sz="3200" dirty="0">
                <a:solidFill>
                  <a:srgbClr val="000000"/>
                </a:solidFill>
                <a:cs typeface="Times New Roman" pitchFamily="18" charset="0"/>
              </a:rPr>
              <a:t>?</a:t>
            </a:r>
          </a:p>
        </p:txBody>
      </p:sp>
      <p:sp>
        <p:nvSpPr>
          <p:cNvPr id="5" name="Rectangle 4"/>
          <p:cNvSpPr/>
          <p:nvPr/>
        </p:nvSpPr>
        <p:spPr>
          <a:xfrm>
            <a:off x="612648" y="347871"/>
            <a:ext cx="6539547" cy="707886"/>
          </a:xfrm>
          <a:prstGeom prst="rect">
            <a:avLst/>
          </a:prstGeom>
        </p:spPr>
        <p:txBody>
          <a:bodyPr wrap="none">
            <a:spAutoFit/>
          </a:bodyPr>
          <a:lstStyle/>
          <a:p>
            <a:pPr fontAlgn="b"/>
            <a:r>
              <a:rPr lang="en-GB" sz="3200" b="1" dirty="0">
                <a:solidFill>
                  <a:srgbClr val="000000"/>
                </a:solidFill>
              </a:rPr>
              <a:t>Y7 Targets: Autumn 1 </a:t>
            </a:r>
            <a:r>
              <a:rPr lang="en-GB" sz="3200" b="1" dirty="0" smtClean="0">
                <a:solidFill>
                  <a:srgbClr val="000000"/>
                </a:solidFill>
              </a:rPr>
              <a:t>    </a:t>
            </a:r>
            <a:r>
              <a:rPr lang="en-GB" sz="4000" b="1" dirty="0" err="1" smtClean="0">
                <a:solidFill>
                  <a:srgbClr val="000000"/>
                </a:solidFill>
                <a:latin typeface="Segoe Print" panose="02000600000000000000" pitchFamily="2" charset="0"/>
              </a:rPr>
              <a:t>Mi</a:t>
            </a:r>
            <a:r>
              <a:rPr lang="en-GB" sz="4000" b="1" dirty="0" smtClean="0">
                <a:solidFill>
                  <a:srgbClr val="000000"/>
                </a:solidFill>
                <a:latin typeface="Segoe Print" panose="02000600000000000000" pitchFamily="2" charset="0"/>
              </a:rPr>
              <a:t> </a:t>
            </a:r>
            <a:r>
              <a:rPr lang="en-GB" sz="4000" b="1" dirty="0" err="1" smtClean="0">
                <a:solidFill>
                  <a:srgbClr val="000000"/>
                </a:solidFill>
                <a:latin typeface="Segoe Print" panose="02000600000000000000" pitchFamily="2" charset="0"/>
              </a:rPr>
              <a:t>vida</a:t>
            </a:r>
            <a:r>
              <a:rPr lang="en-GB" sz="4000" b="1" dirty="0" smtClean="0">
                <a:solidFill>
                  <a:srgbClr val="000000"/>
                </a:solidFill>
                <a:latin typeface="Segoe Print" panose="02000600000000000000" pitchFamily="2" charset="0"/>
              </a:rPr>
              <a:t> </a:t>
            </a:r>
            <a:endParaRPr lang="en-GB" sz="3200" b="1" dirty="0">
              <a:solidFill>
                <a:srgbClr val="000000"/>
              </a:solidFill>
              <a:latin typeface="Segoe Print" panose="02000600000000000000" pitchFamily="2" charset="0"/>
            </a:endParaRPr>
          </a:p>
        </p:txBody>
      </p:sp>
    </p:spTree>
    <p:extLst>
      <p:ext uri="{BB962C8B-B14F-4D97-AF65-F5344CB8AC3E}">
        <p14:creationId xmlns:p14="http://schemas.microsoft.com/office/powerpoint/2010/main" val="365697242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6600" b="1" dirty="0" smtClean="0"/>
              <a:t>Task 1</a:t>
            </a:r>
            <a:endParaRPr lang="en-GB" sz="6600" b="1" dirty="0"/>
          </a:p>
        </p:txBody>
      </p:sp>
      <p:sp>
        <p:nvSpPr>
          <p:cNvPr id="3" name="Content Placeholder 2"/>
          <p:cNvSpPr>
            <a:spLocks noGrp="1"/>
          </p:cNvSpPr>
          <p:nvPr>
            <p:ph sz="quarter" idx="1"/>
          </p:nvPr>
        </p:nvSpPr>
        <p:spPr/>
        <p:txBody>
          <a:bodyPr/>
          <a:lstStyle/>
          <a:p>
            <a:r>
              <a:rPr lang="en-GB" dirty="0" smtClean="0"/>
              <a:t>Think about the term you have just taught with one class / one year group</a:t>
            </a:r>
          </a:p>
          <a:p>
            <a:r>
              <a:rPr lang="en-GB" dirty="0" smtClean="0"/>
              <a:t>Write down the questions students have learnt how to ask and answer</a:t>
            </a:r>
          </a:p>
          <a:p>
            <a:r>
              <a:rPr lang="en-GB" dirty="0" smtClean="0"/>
              <a:t>Think of tasks and activities that you will use next term to re-visit those and ensure continued mastery</a:t>
            </a:r>
            <a:endParaRPr lang="en-GB" dirty="0"/>
          </a:p>
        </p:txBody>
      </p:sp>
    </p:spTree>
    <p:extLst>
      <p:ext uri="{BB962C8B-B14F-4D97-AF65-F5344CB8AC3E}">
        <p14:creationId xmlns:p14="http://schemas.microsoft.com/office/powerpoint/2010/main" val="362758282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2"/>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7" name="Picture 6"/>
          <p:cNvPicPr>
            <a:picLocks noChangeAspect="1"/>
          </p:cNvPicPr>
          <p:nvPr/>
        </p:nvPicPr>
        <p:blipFill>
          <a:blip r:embed="rId3">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581060" y="649776"/>
            <a:ext cx="5567971" cy="5567971"/>
          </a:xfrm>
          <a:prstGeom prst="rect">
            <a:avLst/>
          </a:prstGeom>
        </p:spPr>
      </p:pic>
      <p:sp>
        <p:nvSpPr>
          <p:cNvPr id="8" name="Title 1"/>
          <p:cNvSpPr txBox="1">
            <a:spLocks/>
          </p:cNvSpPr>
          <p:nvPr/>
        </p:nvSpPr>
        <p:spPr>
          <a:xfrm>
            <a:off x="334630" y="2708384"/>
            <a:ext cx="8644270" cy="14507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spcAft>
                <a:spcPct val="0"/>
              </a:spcAft>
            </a:pPr>
            <a:r>
              <a:rPr lang="en-GB" sz="6000" b="1" dirty="0" smtClean="0">
                <a:solidFill>
                  <a:srgbClr val="003366"/>
                </a:solidFill>
                <a:latin typeface="Rockwell" panose="02060603020205020403" pitchFamily="18" charset="0"/>
                <a:ea typeface="Segoe UI Black" panose="020B0A02040204020203" pitchFamily="34" charset="0"/>
                <a:cs typeface="Segoe UI Black" panose="020B0A02040204020203" pitchFamily="34" charset="0"/>
              </a:rPr>
              <a:t>1  Ask questions</a:t>
            </a:r>
            <a:endParaRPr lang="en-GB" sz="6000" b="1" dirty="0">
              <a:solidFill>
                <a:srgbClr val="003366"/>
              </a:solidFill>
              <a:latin typeface="Rockwell" panose="02060603020205020403" pitchFamily="18" charset="0"/>
              <a:ea typeface="Segoe UI Black" panose="020B0A02040204020203" pitchFamily="34" charset="0"/>
              <a:cs typeface="Segoe UI Black" panose="020B0A02040204020203" pitchFamily="34" charset="0"/>
            </a:endParaRPr>
          </a:p>
        </p:txBody>
      </p:sp>
      <p:pic>
        <p:nvPicPr>
          <p:cNvPr id="9" name="Picture 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49031" y="177237"/>
            <a:ext cx="1593503" cy="1129049"/>
          </a:xfrm>
          <a:prstGeom prst="rect">
            <a:avLst/>
          </a:prstGeom>
        </p:spPr>
      </p:pic>
    </p:spTree>
    <p:extLst>
      <p:ext uri="{BB962C8B-B14F-4D97-AF65-F5344CB8AC3E}">
        <p14:creationId xmlns:p14="http://schemas.microsoft.com/office/powerpoint/2010/main" val="176108955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946040" y="395901"/>
          <a:ext cx="1285875" cy="1051560"/>
        </p:xfrm>
        <a:graphic>
          <a:graphicData uri="http://schemas.openxmlformats.org/drawingml/2006/table">
            <a:tbl>
              <a:tblPr/>
              <a:tblGrid>
                <a:gridCol w="1285875"/>
              </a:tblGrid>
              <a:tr h="350308">
                <a:tc>
                  <a:txBody>
                    <a:bodyPr/>
                    <a:lstStyle/>
                    <a:p>
                      <a:pPr algn="l">
                        <a:lnSpc>
                          <a:spcPct val="115000"/>
                        </a:lnSpc>
                        <a:spcAft>
                          <a:spcPts val="0"/>
                        </a:spcAft>
                      </a:pPr>
                      <a:r>
                        <a:rPr lang="en-GB" sz="2000" b="1" dirty="0" smtClean="0">
                          <a:latin typeface="Calibri" pitchFamily="34" charset="0"/>
                          <a:ea typeface="Calibri"/>
                          <a:cs typeface="Times New Roman"/>
                        </a:rPr>
                        <a:t>Rosa.</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David.</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Felipe.</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60" name="Rectangle 1"/>
          <p:cNvSpPr>
            <a:spLocks noChangeArrowheads="1"/>
          </p:cNvSpPr>
          <p:nvPr/>
        </p:nvSpPr>
        <p:spPr bwMode="auto">
          <a:xfrm>
            <a:off x="217898" y="575423"/>
            <a:ext cx="28527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Hola</a:t>
            </a:r>
            <a:r>
              <a:rPr lang="en-GB" altLang="en-US" sz="3200"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me </a:t>
            </a:r>
            <a:r>
              <a:rPr lang="en-GB" altLang="en-US" sz="3200" b="1"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llamo</a:t>
            </a:r>
            <a:r>
              <a:rPr lang="en-GB" altLang="en-US" sz="3200"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en-GB" altLang="en-US" sz="28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61" name="Rectangle 1"/>
          <p:cNvSpPr>
            <a:spLocks noChangeArrowheads="1"/>
          </p:cNvSpPr>
          <p:nvPr/>
        </p:nvSpPr>
        <p:spPr bwMode="auto">
          <a:xfrm>
            <a:off x="4235878" y="531758"/>
            <a:ext cx="10953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Estoy</a:t>
            </a:r>
            <a:endParaRPr lang="en-GB" altLang="en-US" sz="28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62" name="Rectangle 1"/>
          <p:cNvSpPr>
            <a:spLocks noChangeArrowheads="1"/>
          </p:cNvSpPr>
          <p:nvPr/>
        </p:nvSpPr>
        <p:spPr bwMode="auto">
          <a:xfrm>
            <a:off x="6664073" y="559056"/>
            <a:ext cx="1190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Tengo</a:t>
            </a:r>
            <a:endParaRPr lang="en-GB" altLang="en-US" sz="28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p:cNvGraphicFramePr>
            <a:graphicFrameLocks noGrp="1"/>
          </p:cNvGraphicFramePr>
          <p:nvPr>
            <p:extLst/>
          </p:nvPr>
        </p:nvGraphicFramePr>
        <p:xfrm>
          <a:off x="7866264" y="387809"/>
          <a:ext cx="1073604" cy="1051560"/>
        </p:xfrm>
        <a:graphic>
          <a:graphicData uri="http://schemas.openxmlformats.org/drawingml/2006/table">
            <a:tbl>
              <a:tblPr/>
              <a:tblGrid>
                <a:gridCol w="1073604"/>
              </a:tblGrid>
              <a:tr h="350308">
                <a:tc>
                  <a:txBody>
                    <a:bodyPr/>
                    <a:lstStyle/>
                    <a:p>
                      <a:pPr algn="l">
                        <a:lnSpc>
                          <a:spcPct val="115000"/>
                        </a:lnSpc>
                        <a:spcAft>
                          <a:spcPts val="0"/>
                        </a:spcAft>
                      </a:pPr>
                      <a:r>
                        <a:rPr lang="en-GB" sz="2000" b="1" dirty="0" smtClean="0">
                          <a:latin typeface="Calibri" pitchFamily="34" charset="0"/>
                          <a:ea typeface="Calibri"/>
                          <a:cs typeface="Times New Roman"/>
                        </a:rPr>
                        <a:t>11 </a:t>
                      </a:r>
                      <a:r>
                        <a:rPr lang="en-GB" sz="2000" b="1" dirty="0" err="1" smtClean="0">
                          <a:latin typeface="Calibri" pitchFamily="34" charset="0"/>
                          <a:ea typeface="Calibri"/>
                          <a:cs typeface="Times New Roman"/>
                        </a:rPr>
                        <a:t>años</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13 </a:t>
                      </a:r>
                      <a:r>
                        <a:rPr lang="en-GB" sz="2000" b="1" dirty="0" err="1" smtClean="0">
                          <a:latin typeface="Calibri" pitchFamily="34" charset="0"/>
                          <a:ea typeface="Calibri"/>
                          <a:cs typeface="Times New Roman"/>
                        </a:rPr>
                        <a:t>años</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12 </a:t>
                      </a:r>
                      <a:r>
                        <a:rPr lang="en-GB" sz="2000" b="1" dirty="0" err="1" smtClean="0">
                          <a:latin typeface="Calibri" pitchFamily="34" charset="0"/>
                          <a:ea typeface="Calibri"/>
                          <a:cs typeface="Times New Roman"/>
                        </a:rPr>
                        <a:t>años</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73" name="Rectangle 1"/>
          <p:cNvSpPr>
            <a:spLocks noChangeArrowheads="1"/>
          </p:cNvSpPr>
          <p:nvPr/>
        </p:nvSpPr>
        <p:spPr bwMode="auto">
          <a:xfrm>
            <a:off x="279041" y="1815509"/>
            <a:ext cx="3659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cs typeface="Times New Roman" panose="02020603050405020304" pitchFamily="18" charset="0"/>
              </a:rPr>
              <a:t>Mi</a:t>
            </a:r>
            <a:r>
              <a:rPr lang="en-GB" altLang="en-US" sz="3200" b="1" dirty="0" smtClean="0">
                <a:solidFill>
                  <a:prstClr val="black"/>
                </a:solidFill>
                <a:latin typeface="Calibri" panose="020F0502020204030204" pitchFamily="34" charset="0"/>
                <a:cs typeface="Times New Roman" panose="02020603050405020304" pitchFamily="18" charset="0"/>
              </a:rPr>
              <a:t> </a:t>
            </a:r>
            <a:r>
              <a:rPr lang="en-GB" altLang="en-US" sz="3200" b="1" dirty="0" err="1" smtClean="0">
                <a:solidFill>
                  <a:prstClr val="black"/>
                </a:solidFill>
                <a:latin typeface="Calibri" panose="020F0502020204030204" pitchFamily="34" charset="0"/>
                <a:cs typeface="Times New Roman" panose="02020603050405020304" pitchFamily="18" charset="0"/>
              </a:rPr>
              <a:t>cumpleaños</a:t>
            </a:r>
            <a:r>
              <a:rPr lang="en-GB" altLang="en-US" sz="3200" b="1" dirty="0" smtClean="0">
                <a:solidFill>
                  <a:prstClr val="black"/>
                </a:solidFill>
                <a:latin typeface="Calibri" panose="020F0502020204030204" pitchFamily="34" charset="0"/>
                <a:cs typeface="Times New Roman" panose="02020603050405020304" pitchFamily="18" charset="0"/>
              </a:rPr>
              <a:t> </a:t>
            </a:r>
            <a:r>
              <a:rPr lang="en-GB" altLang="en-US" sz="3200" b="1" dirty="0" err="1" smtClean="0">
                <a:solidFill>
                  <a:prstClr val="black"/>
                </a:solidFill>
                <a:latin typeface="Calibri" panose="020F0502020204030204" pitchFamily="34" charset="0"/>
                <a:cs typeface="Times New Roman" panose="02020603050405020304" pitchFamily="18" charset="0"/>
              </a:rPr>
              <a:t>es</a:t>
            </a:r>
            <a:r>
              <a:rPr lang="en-GB" altLang="en-US" sz="3200" b="1" dirty="0" smtClean="0">
                <a:solidFill>
                  <a:prstClr val="black"/>
                </a:solidFill>
                <a:latin typeface="Calibri" panose="020F0502020204030204" pitchFamily="34" charset="0"/>
                <a:cs typeface="Times New Roman" panose="02020603050405020304" pitchFamily="18" charset="0"/>
              </a:rPr>
              <a:t> el</a:t>
            </a:r>
            <a:endParaRPr lang="en-GB" altLang="en-US" sz="2800" dirty="0" smtClean="0">
              <a:solidFill>
                <a:prstClr val="black"/>
              </a:solidFill>
              <a:latin typeface="Calibri" panose="020F0502020204030204" pitchFamily="34" charset="0"/>
            </a:endParaRPr>
          </a:p>
        </p:txBody>
      </p:sp>
      <p:graphicFrame>
        <p:nvGraphicFramePr>
          <p:cNvPr id="9" name="Table 8"/>
          <p:cNvGraphicFramePr>
            <a:graphicFrameLocks noGrp="1"/>
          </p:cNvGraphicFramePr>
          <p:nvPr>
            <p:extLst/>
          </p:nvPr>
        </p:nvGraphicFramePr>
        <p:xfrm>
          <a:off x="3874727" y="1576319"/>
          <a:ext cx="1928813" cy="1051560"/>
        </p:xfrm>
        <a:graphic>
          <a:graphicData uri="http://schemas.openxmlformats.org/drawingml/2006/table">
            <a:tbl>
              <a:tblPr/>
              <a:tblGrid>
                <a:gridCol w="1928813"/>
              </a:tblGrid>
              <a:tr h="350308">
                <a:tc>
                  <a:txBody>
                    <a:bodyPr/>
                    <a:lstStyle/>
                    <a:p>
                      <a:pPr algn="l">
                        <a:lnSpc>
                          <a:spcPct val="115000"/>
                        </a:lnSpc>
                        <a:spcAft>
                          <a:spcPts val="0"/>
                        </a:spcAft>
                      </a:pPr>
                      <a:r>
                        <a:rPr lang="en-GB" sz="2000" b="1" dirty="0" smtClean="0">
                          <a:latin typeface="Calibri" pitchFamily="34" charset="0"/>
                          <a:ea typeface="Calibri"/>
                          <a:cs typeface="Times New Roman"/>
                        </a:rPr>
                        <a:t>20 de</a:t>
                      </a:r>
                      <a:r>
                        <a:rPr lang="en-GB" sz="2000" b="1" baseline="0" dirty="0" smtClean="0">
                          <a:latin typeface="Calibri" pitchFamily="34" charset="0"/>
                          <a:ea typeface="Calibri"/>
                          <a:cs typeface="Times New Roman"/>
                        </a:rPr>
                        <a:t> </a:t>
                      </a:r>
                      <a:r>
                        <a:rPr lang="en-GB" sz="2000" b="1" baseline="0" dirty="0" err="1" smtClean="0">
                          <a:latin typeface="Calibri" pitchFamily="34" charset="0"/>
                          <a:ea typeface="Calibri"/>
                          <a:cs typeface="Times New Roman"/>
                        </a:rPr>
                        <a:t>diciembre</a:t>
                      </a:r>
                      <a:r>
                        <a:rPr lang="en-GB" sz="2000" b="1" baseline="0"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3 de </a:t>
                      </a:r>
                      <a:r>
                        <a:rPr lang="en-GB" sz="2000" b="1" dirty="0" err="1" smtClean="0">
                          <a:latin typeface="Calibri" pitchFamily="34" charset="0"/>
                          <a:ea typeface="Calibri"/>
                          <a:cs typeface="Times New Roman"/>
                        </a:rPr>
                        <a:t>enero</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31 de </a:t>
                      </a:r>
                      <a:r>
                        <a:rPr lang="en-GB" sz="2000" b="1" dirty="0" err="1" smtClean="0">
                          <a:latin typeface="Calibri" pitchFamily="34" charset="0"/>
                          <a:ea typeface="Calibri"/>
                          <a:cs typeface="Times New Roman"/>
                        </a:rPr>
                        <a:t>julio</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84" name="Rectangle 1"/>
          <p:cNvSpPr>
            <a:spLocks noChangeArrowheads="1"/>
          </p:cNvSpPr>
          <p:nvPr/>
        </p:nvSpPr>
        <p:spPr bwMode="auto">
          <a:xfrm>
            <a:off x="242218" y="4503984"/>
            <a:ext cx="7921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smtClean="0">
                <a:solidFill>
                  <a:prstClr val="black"/>
                </a:solidFill>
                <a:latin typeface="Calibri" panose="020F0502020204030204" pitchFamily="34" charset="0"/>
                <a:cs typeface="Times New Roman" panose="02020603050405020304" pitchFamily="18" charset="0"/>
              </a:rPr>
              <a:t>Soy</a:t>
            </a:r>
            <a:endParaRPr lang="en-GB" altLang="en-US" sz="2800" dirty="0" smtClean="0">
              <a:solidFill>
                <a:prstClr val="black"/>
              </a:solidFill>
              <a:latin typeface="Calibri" panose="020F0502020204030204" pitchFamily="34" charset="0"/>
            </a:endParaRPr>
          </a:p>
        </p:txBody>
      </p:sp>
      <p:graphicFrame>
        <p:nvGraphicFramePr>
          <p:cNvPr id="11" name="Table 10"/>
          <p:cNvGraphicFramePr>
            <a:graphicFrameLocks noGrp="1"/>
          </p:cNvGraphicFramePr>
          <p:nvPr>
            <p:extLst/>
          </p:nvPr>
        </p:nvGraphicFramePr>
        <p:xfrm>
          <a:off x="1015414" y="4271160"/>
          <a:ext cx="2071688" cy="1051560"/>
        </p:xfrm>
        <a:graphic>
          <a:graphicData uri="http://schemas.openxmlformats.org/drawingml/2006/table">
            <a:tbl>
              <a:tblPr/>
              <a:tblGrid>
                <a:gridCol w="2071688"/>
              </a:tblGrid>
              <a:tr h="350308">
                <a:tc>
                  <a:txBody>
                    <a:bodyPr/>
                    <a:lstStyle/>
                    <a:p>
                      <a:pPr algn="l">
                        <a:lnSpc>
                          <a:spcPct val="115000"/>
                        </a:lnSpc>
                        <a:spcAft>
                          <a:spcPts val="0"/>
                        </a:spcAft>
                      </a:pPr>
                      <a:r>
                        <a:rPr lang="en-GB" sz="2000" b="1" dirty="0" err="1" smtClean="0">
                          <a:latin typeface="Calibri" pitchFamily="34" charset="0"/>
                          <a:ea typeface="Calibri"/>
                          <a:cs typeface="Times New Roman"/>
                        </a:rPr>
                        <a:t>francés</a:t>
                      </a:r>
                      <a:r>
                        <a:rPr lang="en-GB" sz="2000" b="1" dirty="0" smtClean="0">
                          <a:latin typeface="Calibri" pitchFamily="34" charset="0"/>
                          <a:ea typeface="Calibri"/>
                          <a:cs typeface="Times New Roman"/>
                        </a:rPr>
                        <a:t>/</a:t>
                      </a:r>
                      <a:r>
                        <a:rPr lang="en-GB" sz="2000" b="1" dirty="0" err="1" smtClean="0">
                          <a:latin typeface="Calibri" pitchFamily="34" charset="0"/>
                          <a:ea typeface="Calibri"/>
                          <a:cs typeface="Times New Roman"/>
                        </a:rPr>
                        <a:t>francesa</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inglés</a:t>
                      </a:r>
                      <a:r>
                        <a:rPr lang="en-GB" sz="2000" b="1" dirty="0" smtClean="0">
                          <a:latin typeface="Calibri" pitchFamily="34" charset="0"/>
                          <a:ea typeface="Calibri"/>
                          <a:cs typeface="Times New Roman"/>
                        </a:rPr>
                        <a:t>/ </a:t>
                      </a:r>
                      <a:r>
                        <a:rPr lang="en-GB" sz="2000" b="1" dirty="0" err="1" smtClean="0">
                          <a:latin typeface="Calibri" pitchFamily="34" charset="0"/>
                          <a:ea typeface="Calibri"/>
                          <a:cs typeface="Times New Roman"/>
                        </a:rPr>
                        <a:t>inglesa</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mexicano</a:t>
                      </a:r>
                      <a:r>
                        <a:rPr lang="en-GB" sz="2000" b="1" dirty="0" smtClean="0">
                          <a:latin typeface="Calibri" pitchFamily="34" charset="0"/>
                          <a:ea typeface="Calibri"/>
                          <a:cs typeface="Times New Roman"/>
                        </a:rPr>
                        <a:t>/a.</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95" name="Rectangle 1"/>
          <p:cNvSpPr>
            <a:spLocks noChangeArrowheads="1"/>
          </p:cNvSpPr>
          <p:nvPr/>
        </p:nvSpPr>
        <p:spPr bwMode="auto">
          <a:xfrm>
            <a:off x="3157530" y="3036376"/>
            <a:ext cx="14589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smtClean="0">
                <a:solidFill>
                  <a:prstClr val="black"/>
                </a:solidFill>
                <a:latin typeface="Calibri" panose="020F0502020204030204" pitchFamily="34" charset="0"/>
                <a:cs typeface="Times New Roman" panose="02020603050405020304" pitchFamily="18" charset="0"/>
              </a:rPr>
              <a:t>Vivo </a:t>
            </a:r>
            <a:r>
              <a:rPr lang="en-GB" altLang="en-US" sz="3200" b="1" dirty="0" err="1" smtClean="0">
                <a:solidFill>
                  <a:prstClr val="black"/>
                </a:solidFill>
                <a:latin typeface="Calibri" panose="020F0502020204030204" pitchFamily="34" charset="0"/>
                <a:cs typeface="Times New Roman" panose="02020603050405020304" pitchFamily="18" charset="0"/>
              </a:rPr>
              <a:t>en</a:t>
            </a:r>
            <a:endParaRPr lang="en-GB" altLang="en-US" sz="2800" dirty="0" smtClean="0">
              <a:solidFill>
                <a:prstClr val="black"/>
              </a:solidFill>
              <a:latin typeface="Calibri" panose="020F0502020204030204" pitchFamily="34" charset="0"/>
            </a:endParaRPr>
          </a:p>
        </p:txBody>
      </p:sp>
      <p:graphicFrame>
        <p:nvGraphicFramePr>
          <p:cNvPr id="13" name="Table 12"/>
          <p:cNvGraphicFramePr>
            <a:graphicFrameLocks noGrp="1"/>
          </p:cNvGraphicFramePr>
          <p:nvPr>
            <p:extLst/>
          </p:nvPr>
        </p:nvGraphicFramePr>
        <p:xfrm>
          <a:off x="4589102" y="2828174"/>
          <a:ext cx="1357313" cy="1051560"/>
        </p:xfrm>
        <a:graphic>
          <a:graphicData uri="http://schemas.openxmlformats.org/drawingml/2006/table">
            <a:tbl>
              <a:tblPr/>
              <a:tblGrid>
                <a:gridCol w="1357313"/>
              </a:tblGrid>
              <a:tr h="350308">
                <a:tc>
                  <a:txBody>
                    <a:bodyPr/>
                    <a:lstStyle/>
                    <a:p>
                      <a:pPr algn="l">
                        <a:lnSpc>
                          <a:spcPct val="115000"/>
                        </a:lnSpc>
                        <a:spcAft>
                          <a:spcPts val="0"/>
                        </a:spcAft>
                      </a:pPr>
                      <a:r>
                        <a:rPr lang="en-GB" sz="2000" b="1" dirty="0" err="1" smtClean="0">
                          <a:latin typeface="Calibri" pitchFamily="34" charset="0"/>
                          <a:ea typeface="Calibri"/>
                          <a:cs typeface="Times New Roman"/>
                        </a:rPr>
                        <a:t>Francia</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Jamaica</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México</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2106" name="Picture 15" descr="talking picture icon.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18040" y="4615428"/>
            <a:ext cx="121443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8" name="Rectangle 1"/>
          <p:cNvSpPr>
            <a:spLocks noChangeArrowheads="1"/>
          </p:cNvSpPr>
          <p:nvPr/>
        </p:nvSpPr>
        <p:spPr bwMode="auto">
          <a:xfrm>
            <a:off x="5803540" y="1796981"/>
            <a:ext cx="1190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cs typeface="Times New Roman" panose="02020603050405020304" pitchFamily="18" charset="0"/>
              </a:rPr>
              <a:t>Tengo</a:t>
            </a:r>
            <a:endParaRPr lang="en-GB" altLang="en-US" sz="2800" dirty="0" smtClean="0">
              <a:solidFill>
                <a:prstClr val="black"/>
              </a:solidFill>
              <a:latin typeface="Calibri" panose="020F0502020204030204" pitchFamily="34" charset="0"/>
            </a:endParaRPr>
          </a:p>
        </p:txBody>
      </p:sp>
      <p:graphicFrame>
        <p:nvGraphicFramePr>
          <p:cNvPr id="17" name="Table 16"/>
          <p:cNvGraphicFramePr>
            <a:graphicFrameLocks noGrp="1"/>
          </p:cNvGraphicFramePr>
          <p:nvPr>
            <p:extLst/>
          </p:nvPr>
        </p:nvGraphicFramePr>
        <p:xfrm>
          <a:off x="7017977" y="1576319"/>
          <a:ext cx="1285875" cy="1051560"/>
        </p:xfrm>
        <a:graphic>
          <a:graphicData uri="http://schemas.openxmlformats.org/drawingml/2006/table">
            <a:tbl>
              <a:tblPr/>
              <a:tblGrid>
                <a:gridCol w="1285875"/>
              </a:tblGrid>
              <a:tr h="350308">
                <a:tc>
                  <a:txBody>
                    <a:bodyPr/>
                    <a:lstStyle/>
                    <a:p>
                      <a:pPr algn="l">
                        <a:lnSpc>
                          <a:spcPct val="115000"/>
                        </a:lnSpc>
                        <a:spcAft>
                          <a:spcPts val="0"/>
                        </a:spcAft>
                      </a:pPr>
                      <a:r>
                        <a:rPr lang="en-GB" sz="2000" b="1" dirty="0" smtClean="0">
                          <a:latin typeface="Calibri" pitchFamily="34" charset="0"/>
                          <a:ea typeface="Calibri"/>
                          <a:cs typeface="Times New Roman"/>
                        </a:rPr>
                        <a:t>un </a:t>
                      </a:r>
                      <a:r>
                        <a:rPr lang="en-GB" sz="2000" b="1" dirty="0" err="1" smtClean="0">
                          <a:latin typeface="Calibri" pitchFamily="34" charset="0"/>
                          <a:ea typeface="Calibri"/>
                          <a:cs typeface="Times New Roman"/>
                        </a:rPr>
                        <a:t>gato</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tres</a:t>
                      </a:r>
                      <a:r>
                        <a:rPr lang="en-GB" sz="2000" b="1" dirty="0" smtClean="0">
                          <a:latin typeface="Calibri" pitchFamily="34" charset="0"/>
                          <a:ea typeface="Calibri"/>
                          <a:cs typeface="Times New Roman"/>
                        </a:rPr>
                        <a:t> </a:t>
                      </a:r>
                      <a:r>
                        <a:rPr lang="en-GB" sz="2000" b="1" dirty="0" err="1" smtClean="0">
                          <a:latin typeface="Calibri" pitchFamily="34" charset="0"/>
                          <a:ea typeface="Calibri"/>
                          <a:cs typeface="Times New Roman"/>
                        </a:rPr>
                        <a:t>peces</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un </a:t>
                      </a:r>
                      <a:r>
                        <a:rPr lang="en-GB" sz="2000" b="1" dirty="0" err="1" smtClean="0">
                          <a:latin typeface="Calibri" pitchFamily="34" charset="0"/>
                          <a:ea typeface="Calibri"/>
                          <a:cs typeface="Times New Roman"/>
                        </a:rPr>
                        <a:t>perro</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119" name="Rectangle 1"/>
          <p:cNvSpPr>
            <a:spLocks noChangeArrowheads="1"/>
          </p:cNvSpPr>
          <p:nvPr/>
        </p:nvSpPr>
        <p:spPr bwMode="auto">
          <a:xfrm>
            <a:off x="8244889" y="1767084"/>
            <a:ext cx="3794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smtClean="0">
                <a:solidFill>
                  <a:prstClr val="black"/>
                </a:solidFill>
                <a:latin typeface="Calibri" panose="020F0502020204030204" pitchFamily="34" charset="0"/>
                <a:cs typeface="Times New Roman" panose="02020603050405020304" pitchFamily="18" charset="0"/>
              </a:rPr>
              <a:t>y</a:t>
            </a:r>
            <a:endParaRPr lang="en-GB" altLang="en-US" sz="2800" smtClean="0">
              <a:solidFill>
                <a:prstClr val="black"/>
              </a:solidFill>
              <a:latin typeface="Calibri" panose="020F0502020204030204" pitchFamily="34" charset="0"/>
            </a:endParaRPr>
          </a:p>
        </p:txBody>
      </p:sp>
      <p:graphicFrame>
        <p:nvGraphicFramePr>
          <p:cNvPr id="19" name="Table 18"/>
          <p:cNvGraphicFramePr>
            <a:graphicFrameLocks noGrp="1"/>
          </p:cNvGraphicFramePr>
          <p:nvPr>
            <p:extLst>
              <p:ext uri="{D42A27DB-BD31-4B8C-83A1-F6EECF244321}">
                <p14:modId xmlns:p14="http://schemas.microsoft.com/office/powerpoint/2010/main" val="3337632330"/>
              </p:ext>
            </p:extLst>
          </p:nvPr>
        </p:nvGraphicFramePr>
        <p:xfrm>
          <a:off x="374290" y="2756736"/>
          <a:ext cx="1795758" cy="1051560"/>
        </p:xfrm>
        <a:graphic>
          <a:graphicData uri="http://schemas.openxmlformats.org/drawingml/2006/table">
            <a:tbl>
              <a:tblPr/>
              <a:tblGrid>
                <a:gridCol w="1795758"/>
              </a:tblGrid>
              <a:tr h="350308">
                <a:tc>
                  <a:txBody>
                    <a:bodyPr/>
                    <a:lstStyle/>
                    <a:p>
                      <a:pPr algn="l">
                        <a:lnSpc>
                          <a:spcPct val="115000"/>
                        </a:lnSpc>
                        <a:spcAft>
                          <a:spcPts val="0"/>
                        </a:spcAft>
                      </a:pPr>
                      <a:r>
                        <a:rPr lang="en-GB" sz="2000" b="1" dirty="0" smtClean="0">
                          <a:latin typeface="Calibri" pitchFamily="34" charset="0"/>
                          <a:ea typeface="Calibri"/>
                          <a:cs typeface="Times New Roman"/>
                        </a:rPr>
                        <a:t>dos </a:t>
                      </a:r>
                      <a:r>
                        <a:rPr lang="en-GB" sz="2000" b="1" dirty="0" err="1" smtClean="0">
                          <a:latin typeface="Calibri" pitchFamily="34" charset="0"/>
                          <a:ea typeface="Calibri"/>
                          <a:cs typeface="Times New Roman"/>
                        </a:rPr>
                        <a:t>cobayas</a:t>
                      </a:r>
                      <a:r>
                        <a:rPr lang="en-GB" sz="2000" b="1" baseline="0"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una</a:t>
                      </a:r>
                      <a:r>
                        <a:rPr lang="en-GB" sz="2000" b="1" dirty="0" smtClean="0">
                          <a:latin typeface="Calibri" pitchFamily="34" charset="0"/>
                          <a:ea typeface="Calibri"/>
                          <a:cs typeface="Times New Roman"/>
                        </a:rPr>
                        <a:t> </a:t>
                      </a:r>
                      <a:r>
                        <a:rPr lang="en-GB" sz="2000" b="1" dirty="0" err="1" smtClean="0">
                          <a:latin typeface="Calibri" pitchFamily="34" charset="0"/>
                          <a:ea typeface="Calibri"/>
                          <a:cs typeface="Times New Roman"/>
                        </a:rPr>
                        <a:t>serpiente</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un </a:t>
                      </a:r>
                      <a:r>
                        <a:rPr lang="en-GB" sz="2000" b="1" dirty="0" err="1" smtClean="0">
                          <a:latin typeface="Calibri" pitchFamily="34" charset="0"/>
                          <a:ea typeface="Calibri"/>
                          <a:cs typeface="Times New Roman"/>
                        </a:rPr>
                        <a:t>conejo</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130" name="Rectangle 1"/>
          <p:cNvSpPr>
            <a:spLocks noChangeArrowheads="1"/>
          </p:cNvSpPr>
          <p:nvPr/>
        </p:nvSpPr>
        <p:spPr bwMode="auto">
          <a:xfrm>
            <a:off x="5997435" y="3048784"/>
            <a:ext cx="7953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smtClean="0">
                <a:solidFill>
                  <a:prstClr val="black"/>
                </a:solidFill>
                <a:latin typeface="Calibri" panose="020F0502020204030204" pitchFamily="34" charset="0"/>
                <a:cs typeface="Times New Roman" panose="02020603050405020304" pitchFamily="18" charset="0"/>
              </a:rPr>
              <a:t>con</a:t>
            </a:r>
            <a:endParaRPr lang="en-GB" altLang="en-US" sz="2800" dirty="0" smtClean="0">
              <a:solidFill>
                <a:prstClr val="black"/>
              </a:solidFill>
              <a:latin typeface="Calibri" panose="020F0502020204030204" pitchFamily="34" charset="0"/>
            </a:endParaRPr>
          </a:p>
        </p:txBody>
      </p:sp>
      <p:graphicFrame>
        <p:nvGraphicFramePr>
          <p:cNvPr id="21" name="Table 20"/>
          <p:cNvGraphicFramePr>
            <a:graphicFrameLocks noGrp="1"/>
          </p:cNvGraphicFramePr>
          <p:nvPr>
            <p:extLst/>
          </p:nvPr>
        </p:nvGraphicFramePr>
        <p:xfrm>
          <a:off x="6756038" y="2815104"/>
          <a:ext cx="1785938" cy="1051560"/>
        </p:xfrm>
        <a:graphic>
          <a:graphicData uri="http://schemas.openxmlformats.org/drawingml/2006/table">
            <a:tbl>
              <a:tblPr/>
              <a:tblGrid>
                <a:gridCol w="1785938"/>
              </a:tblGrid>
              <a:tr h="350308">
                <a:tc>
                  <a:txBody>
                    <a:bodyPr/>
                    <a:lstStyle/>
                    <a:p>
                      <a:pPr algn="l">
                        <a:lnSpc>
                          <a:spcPct val="115000"/>
                        </a:lnSpc>
                        <a:spcAft>
                          <a:spcPts val="0"/>
                        </a:spcAft>
                      </a:pPr>
                      <a:r>
                        <a:rPr lang="en-GB" sz="2000" b="1" dirty="0" smtClean="0">
                          <a:latin typeface="Calibri" pitchFamily="34" charset="0"/>
                          <a:ea typeface="Calibri"/>
                          <a:cs typeface="Times New Roman"/>
                        </a:rPr>
                        <a:t>mi </a:t>
                      </a:r>
                      <a:r>
                        <a:rPr lang="en-GB" sz="2000" b="1" dirty="0" err="1" smtClean="0">
                          <a:latin typeface="Calibri" pitchFamily="34" charset="0"/>
                          <a:ea typeface="Calibri"/>
                          <a:cs typeface="Times New Roman"/>
                        </a:rPr>
                        <a:t>familia</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mis</a:t>
                      </a:r>
                      <a:r>
                        <a:rPr lang="en-GB" sz="2000" b="1" baseline="0" dirty="0" smtClean="0">
                          <a:latin typeface="Calibri" pitchFamily="34" charset="0"/>
                          <a:ea typeface="Calibri"/>
                          <a:cs typeface="Times New Roman"/>
                        </a:rPr>
                        <a:t> padres.</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mis</a:t>
                      </a:r>
                      <a:r>
                        <a:rPr lang="en-GB" sz="2000" b="1" dirty="0" smtClean="0">
                          <a:latin typeface="Calibri" pitchFamily="34" charset="0"/>
                          <a:ea typeface="Calibri"/>
                          <a:cs typeface="Times New Roman"/>
                        </a:rPr>
                        <a:t> </a:t>
                      </a:r>
                      <a:r>
                        <a:rPr lang="en-GB" sz="2000" b="1" dirty="0" err="1" smtClean="0">
                          <a:latin typeface="Calibri" pitchFamily="34" charset="0"/>
                          <a:ea typeface="Calibri"/>
                          <a:cs typeface="Times New Roman"/>
                        </a:rPr>
                        <a:t>animales</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141" name="Rectangle 1"/>
          <p:cNvSpPr>
            <a:spLocks noChangeArrowheads="1"/>
          </p:cNvSpPr>
          <p:nvPr/>
        </p:nvSpPr>
        <p:spPr bwMode="auto">
          <a:xfrm>
            <a:off x="3070635" y="4454602"/>
            <a:ext cx="1435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smtClean="0">
                <a:solidFill>
                  <a:prstClr val="black"/>
                </a:solidFill>
                <a:latin typeface="Calibri" panose="020F0502020204030204" pitchFamily="34" charset="0"/>
                <a:cs typeface="Times New Roman" panose="02020603050405020304" pitchFamily="18" charset="0"/>
              </a:rPr>
              <a:t>y </a:t>
            </a:r>
            <a:r>
              <a:rPr lang="en-GB" altLang="en-US" sz="3200" b="1" dirty="0" err="1" smtClean="0">
                <a:solidFill>
                  <a:prstClr val="black"/>
                </a:solidFill>
                <a:latin typeface="Calibri" panose="020F0502020204030204" pitchFamily="34" charset="0"/>
                <a:cs typeface="Times New Roman" panose="02020603050405020304" pitchFamily="18" charset="0"/>
              </a:rPr>
              <a:t>hablo</a:t>
            </a:r>
            <a:endParaRPr lang="en-GB" altLang="en-US" sz="2800" dirty="0" smtClean="0">
              <a:solidFill>
                <a:prstClr val="black"/>
              </a:solidFill>
              <a:latin typeface="Calibri" panose="020F0502020204030204" pitchFamily="34"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3315856350"/>
              </p:ext>
            </p:extLst>
          </p:nvPr>
        </p:nvGraphicFramePr>
        <p:xfrm>
          <a:off x="4517665" y="4219506"/>
          <a:ext cx="2071687" cy="1051560"/>
        </p:xfrm>
        <a:graphic>
          <a:graphicData uri="http://schemas.openxmlformats.org/drawingml/2006/table">
            <a:tbl>
              <a:tblPr/>
              <a:tblGrid>
                <a:gridCol w="2071687"/>
              </a:tblGrid>
              <a:tr h="350308">
                <a:tc>
                  <a:txBody>
                    <a:bodyPr/>
                    <a:lstStyle/>
                    <a:p>
                      <a:pPr algn="l">
                        <a:lnSpc>
                          <a:spcPct val="115000"/>
                        </a:lnSpc>
                        <a:spcAft>
                          <a:spcPts val="0"/>
                        </a:spcAft>
                      </a:pPr>
                      <a:r>
                        <a:rPr lang="en-GB" sz="2000" b="1" dirty="0" err="1" smtClean="0">
                          <a:latin typeface="Calibri" pitchFamily="34" charset="0"/>
                          <a:ea typeface="Calibri"/>
                          <a:cs typeface="Times New Roman"/>
                        </a:rPr>
                        <a:t>francés</a:t>
                      </a:r>
                      <a:r>
                        <a:rPr lang="en-GB" sz="2000" b="1" baseline="0" dirty="0" smtClean="0">
                          <a:latin typeface="Calibri" pitchFamily="34" charset="0"/>
                          <a:ea typeface="Calibri"/>
                          <a:cs typeface="Times New Roman"/>
                        </a:rPr>
                        <a:t> y </a:t>
                      </a:r>
                      <a:r>
                        <a:rPr lang="en-GB" sz="2000" b="1" baseline="0" dirty="0" err="1" smtClean="0">
                          <a:latin typeface="Calibri" pitchFamily="34" charset="0"/>
                          <a:ea typeface="Calibri"/>
                          <a:cs typeface="Times New Roman"/>
                        </a:rPr>
                        <a:t>alemán</a:t>
                      </a:r>
                      <a:r>
                        <a:rPr lang="en-GB" sz="2000" b="1" baseline="0"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inglés</a:t>
                      </a:r>
                      <a:r>
                        <a:rPr lang="en-GB" sz="2000" b="1" baseline="0" dirty="0" smtClean="0">
                          <a:latin typeface="Calibri" pitchFamily="34" charset="0"/>
                          <a:ea typeface="Calibri"/>
                          <a:cs typeface="Times New Roman"/>
                        </a:rPr>
                        <a:t> y </a:t>
                      </a:r>
                      <a:r>
                        <a:rPr lang="en-GB" sz="2000" b="1" baseline="0" dirty="0" err="1" smtClean="0">
                          <a:latin typeface="Calibri" pitchFamily="34" charset="0"/>
                          <a:ea typeface="Calibri"/>
                          <a:cs typeface="Times New Roman"/>
                        </a:rPr>
                        <a:t>español</a:t>
                      </a:r>
                      <a:r>
                        <a:rPr lang="en-GB" sz="2000" b="1" baseline="0"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sólo</a:t>
                      </a:r>
                      <a:r>
                        <a:rPr lang="en-GB" sz="2000" b="1" dirty="0" smtClean="0">
                          <a:latin typeface="Calibri" pitchFamily="34" charset="0"/>
                          <a:ea typeface="Calibri"/>
                          <a:cs typeface="Times New Roman"/>
                        </a:rPr>
                        <a:t> </a:t>
                      </a:r>
                      <a:r>
                        <a:rPr lang="en-GB" sz="2000" b="1" dirty="0" err="1" smtClean="0">
                          <a:latin typeface="Calibri" pitchFamily="34" charset="0"/>
                          <a:ea typeface="Calibri"/>
                          <a:cs typeface="Times New Roman"/>
                        </a:rPr>
                        <a:t>español</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152" name="Rectangle 1"/>
          <p:cNvSpPr>
            <a:spLocks noChangeArrowheads="1"/>
          </p:cNvSpPr>
          <p:nvPr/>
        </p:nvSpPr>
        <p:spPr bwMode="auto">
          <a:xfrm>
            <a:off x="374290" y="5659554"/>
            <a:ext cx="34201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smtClean="0">
                <a:solidFill>
                  <a:prstClr val="black"/>
                </a:solidFill>
                <a:latin typeface="Calibri" panose="020F0502020204030204" pitchFamily="34" charset="0"/>
                <a:cs typeface="Times New Roman" panose="02020603050405020304" pitchFamily="18" charset="0"/>
              </a:rPr>
              <a:t>Como persona, soy</a:t>
            </a:r>
            <a:endParaRPr lang="en-GB" altLang="en-US" sz="2800" dirty="0" smtClean="0">
              <a:solidFill>
                <a:prstClr val="black"/>
              </a:solidFill>
              <a:latin typeface="Calibri" panose="020F0502020204030204" pitchFamily="34" charset="0"/>
            </a:endParaRPr>
          </a:p>
        </p:txBody>
      </p:sp>
      <p:graphicFrame>
        <p:nvGraphicFramePr>
          <p:cNvPr id="25" name="Table 24"/>
          <p:cNvGraphicFramePr>
            <a:graphicFrameLocks noGrp="1"/>
          </p:cNvGraphicFramePr>
          <p:nvPr>
            <p:extLst>
              <p:ext uri="{D42A27DB-BD31-4B8C-83A1-F6EECF244321}">
                <p14:modId xmlns:p14="http://schemas.microsoft.com/office/powerpoint/2010/main" val="744021171"/>
              </p:ext>
            </p:extLst>
          </p:nvPr>
        </p:nvGraphicFramePr>
        <p:xfrm>
          <a:off x="3737756" y="5471309"/>
          <a:ext cx="4233660" cy="1051560"/>
        </p:xfrm>
        <a:graphic>
          <a:graphicData uri="http://schemas.openxmlformats.org/drawingml/2006/table">
            <a:tbl>
              <a:tblPr/>
              <a:tblGrid>
                <a:gridCol w="4233660"/>
              </a:tblGrid>
              <a:tr h="350308">
                <a:tc>
                  <a:txBody>
                    <a:bodyPr/>
                    <a:lstStyle/>
                    <a:p>
                      <a:pPr algn="l">
                        <a:lnSpc>
                          <a:spcPct val="115000"/>
                        </a:lnSpc>
                        <a:spcAft>
                          <a:spcPts val="0"/>
                        </a:spcAft>
                      </a:pPr>
                      <a:r>
                        <a:rPr lang="en-GB" sz="2000" b="1" dirty="0" err="1" smtClean="0">
                          <a:latin typeface="Calibri" pitchFamily="34" charset="0"/>
                          <a:ea typeface="Calibri"/>
                          <a:cs typeface="Times New Roman"/>
                        </a:rPr>
                        <a:t>bastante</a:t>
                      </a:r>
                      <a:r>
                        <a:rPr lang="en-GB" sz="2000" b="1" dirty="0" smtClean="0">
                          <a:latin typeface="Calibri" pitchFamily="34" charset="0"/>
                          <a:ea typeface="Calibri"/>
                          <a:cs typeface="Times New Roman"/>
                        </a:rPr>
                        <a:t> </a:t>
                      </a:r>
                      <a:r>
                        <a:rPr lang="en-GB" sz="2000" b="1" dirty="0" err="1" smtClean="0">
                          <a:latin typeface="Calibri" pitchFamily="34" charset="0"/>
                          <a:ea typeface="Calibri"/>
                          <a:cs typeface="Times New Roman"/>
                        </a:rPr>
                        <a:t>divertido</a:t>
                      </a:r>
                      <a:r>
                        <a:rPr lang="en-GB" sz="2000" b="1" dirty="0" smtClean="0">
                          <a:latin typeface="Calibri" pitchFamily="34" charset="0"/>
                          <a:ea typeface="Calibri"/>
                          <a:cs typeface="Times New Roman"/>
                        </a:rPr>
                        <a:t>/a y </a:t>
                      </a:r>
                      <a:r>
                        <a:rPr lang="en-GB" sz="2000" b="1" dirty="0" err="1" smtClean="0">
                          <a:latin typeface="Calibri" pitchFamily="34" charset="0"/>
                          <a:ea typeface="Calibri"/>
                          <a:cs typeface="Times New Roman"/>
                        </a:rPr>
                        <a:t>simpático</a:t>
                      </a:r>
                      <a:r>
                        <a:rPr lang="en-GB" sz="2000" b="1" dirty="0" smtClean="0">
                          <a:latin typeface="Calibri" pitchFamily="34" charset="0"/>
                          <a:ea typeface="Calibri"/>
                          <a:cs typeface="Times New Roman"/>
                        </a:rPr>
                        <a:t>/a.</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muy</a:t>
                      </a:r>
                      <a:r>
                        <a:rPr lang="en-GB" sz="2000" b="1" baseline="0" dirty="0" smtClean="0">
                          <a:latin typeface="Calibri" pitchFamily="34" charset="0"/>
                          <a:ea typeface="Calibri"/>
                          <a:cs typeface="Times New Roman"/>
                        </a:rPr>
                        <a:t> </a:t>
                      </a:r>
                      <a:r>
                        <a:rPr lang="en-GB" sz="2000" b="1" baseline="0" dirty="0" err="1" smtClean="0">
                          <a:latin typeface="Calibri" pitchFamily="34" charset="0"/>
                          <a:ea typeface="Calibri"/>
                          <a:cs typeface="Times New Roman"/>
                        </a:rPr>
                        <a:t>sincero</a:t>
                      </a:r>
                      <a:r>
                        <a:rPr lang="en-GB" sz="2000" b="1" baseline="0" dirty="0" smtClean="0">
                          <a:latin typeface="Calibri" pitchFamily="34" charset="0"/>
                          <a:ea typeface="Calibri"/>
                          <a:cs typeface="Times New Roman"/>
                        </a:rPr>
                        <a:t>/a y un </a:t>
                      </a:r>
                      <a:r>
                        <a:rPr lang="en-GB" sz="2000" b="1" baseline="0" dirty="0" err="1" smtClean="0">
                          <a:latin typeface="Calibri" pitchFamily="34" charset="0"/>
                          <a:ea typeface="Calibri"/>
                          <a:cs typeface="Times New Roman"/>
                        </a:rPr>
                        <a:t>poco</a:t>
                      </a:r>
                      <a:r>
                        <a:rPr lang="en-GB" sz="2000" b="1" baseline="0" dirty="0" smtClean="0">
                          <a:latin typeface="Calibri" pitchFamily="34" charset="0"/>
                          <a:ea typeface="Calibri"/>
                          <a:cs typeface="Times New Roman"/>
                        </a:rPr>
                        <a:t> </a:t>
                      </a:r>
                      <a:r>
                        <a:rPr lang="en-GB" sz="2000" b="1" baseline="0" dirty="0" err="1" smtClean="0">
                          <a:latin typeface="Calibri" pitchFamily="34" charset="0"/>
                          <a:ea typeface="Calibri"/>
                          <a:cs typeface="Times New Roman"/>
                        </a:rPr>
                        <a:t>tímido</a:t>
                      </a:r>
                      <a:r>
                        <a:rPr lang="en-GB" sz="2000" b="1" baseline="0" dirty="0" smtClean="0">
                          <a:latin typeface="Calibri" pitchFamily="34" charset="0"/>
                          <a:ea typeface="Calibri"/>
                          <a:cs typeface="Times New Roman"/>
                        </a:rPr>
                        <a:t>/a.</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el</a:t>
                      </a:r>
                      <a:r>
                        <a:rPr lang="en-GB" sz="2000" b="1" baseline="0" dirty="0" smtClean="0">
                          <a:latin typeface="Calibri" pitchFamily="34" charset="0"/>
                          <a:ea typeface="Calibri"/>
                          <a:cs typeface="Times New Roman"/>
                        </a:rPr>
                        <a:t> </a:t>
                      </a:r>
                      <a:r>
                        <a:rPr lang="en-GB" sz="2000" b="1" baseline="0" dirty="0" err="1" smtClean="0">
                          <a:latin typeface="Calibri" pitchFamily="34" charset="0"/>
                          <a:ea typeface="Calibri"/>
                          <a:cs typeface="Times New Roman"/>
                        </a:rPr>
                        <a:t>Perú</a:t>
                      </a:r>
                      <a:r>
                        <a:rPr lang="en-GB" sz="2000" b="1" baseline="0"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6" name="Rectangle 25"/>
          <p:cNvSpPr/>
          <p:nvPr/>
        </p:nvSpPr>
        <p:spPr>
          <a:xfrm>
            <a:off x="0" y="44885"/>
            <a:ext cx="444352" cy="707886"/>
          </a:xfrm>
          <a:prstGeom prst="rect">
            <a:avLst/>
          </a:prstGeom>
          <a:noFill/>
        </p:spPr>
        <p:txBody>
          <a:bodyPr wrap="none" lIns="91440" tIns="45720" rIns="91440" bIns="45720">
            <a:spAutoFit/>
          </a:bodyPr>
          <a:lstStyle/>
          <a:p>
            <a:pPr algn="ctr" fontAlgn="auto">
              <a:spcBef>
                <a:spcPts val="0"/>
              </a:spcBef>
              <a:spcAft>
                <a:spcPts val="0"/>
              </a:spcAft>
            </a:pP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Calibri" panose="020F0502020204030204"/>
              </a:rPr>
              <a:t>1</a:t>
            </a:r>
          </a:p>
        </p:txBody>
      </p:sp>
      <p:graphicFrame>
        <p:nvGraphicFramePr>
          <p:cNvPr id="27" name="Table 26"/>
          <p:cNvGraphicFramePr>
            <a:graphicFrameLocks noGrp="1"/>
          </p:cNvGraphicFramePr>
          <p:nvPr>
            <p:extLst/>
          </p:nvPr>
        </p:nvGraphicFramePr>
        <p:xfrm>
          <a:off x="5307366" y="325376"/>
          <a:ext cx="1116541" cy="1051560"/>
        </p:xfrm>
        <a:graphic>
          <a:graphicData uri="http://schemas.openxmlformats.org/drawingml/2006/table">
            <a:tbl>
              <a:tblPr/>
              <a:tblGrid>
                <a:gridCol w="1116541"/>
              </a:tblGrid>
              <a:tr h="350308">
                <a:tc>
                  <a:txBody>
                    <a:bodyPr/>
                    <a:lstStyle/>
                    <a:p>
                      <a:pPr algn="l">
                        <a:lnSpc>
                          <a:spcPct val="115000"/>
                        </a:lnSpc>
                        <a:spcAft>
                          <a:spcPts val="0"/>
                        </a:spcAft>
                      </a:pPr>
                      <a:r>
                        <a:rPr lang="en-GB" sz="2000" b="1" dirty="0" smtClean="0">
                          <a:latin typeface="Calibri" pitchFamily="34" charset="0"/>
                          <a:ea typeface="Calibri"/>
                          <a:cs typeface="Times New Roman"/>
                        </a:rPr>
                        <a:t>regular.</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fatal.</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bien</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8" name="Rectangle 27"/>
          <p:cNvSpPr/>
          <p:nvPr/>
        </p:nvSpPr>
        <p:spPr>
          <a:xfrm>
            <a:off x="4227699" y="64706"/>
            <a:ext cx="444352" cy="707886"/>
          </a:xfrm>
          <a:prstGeom prst="rect">
            <a:avLst/>
          </a:prstGeom>
          <a:noFill/>
        </p:spPr>
        <p:txBody>
          <a:bodyPr wrap="none" lIns="91440" tIns="45720" rIns="91440" bIns="45720">
            <a:spAutoFit/>
          </a:bodyPr>
          <a:lstStyle/>
          <a:p>
            <a:pPr algn="ctr" fontAlgn="auto">
              <a:spcBef>
                <a:spcPts val="0"/>
              </a:spcBef>
              <a:spcAft>
                <a:spcPts val="0"/>
              </a:spcAft>
            </a:pPr>
            <a:r>
              <a:rPr lang="en-US" sz="4000" b="1"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Calibri" panose="020F0502020204030204"/>
              </a:rPr>
              <a:t>2</a:t>
            </a:r>
            <a:endPar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Calibri" panose="020F0502020204030204"/>
            </a:endParaRPr>
          </a:p>
        </p:txBody>
      </p:sp>
      <p:sp>
        <p:nvSpPr>
          <p:cNvPr id="29" name="Rectangle 28"/>
          <p:cNvSpPr/>
          <p:nvPr/>
        </p:nvSpPr>
        <p:spPr>
          <a:xfrm>
            <a:off x="6601401" y="134310"/>
            <a:ext cx="444352" cy="707886"/>
          </a:xfrm>
          <a:prstGeom prst="rect">
            <a:avLst/>
          </a:prstGeom>
          <a:noFill/>
        </p:spPr>
        <p:txBody>
          <a:bodyPr wrap="none" lIns="91440" tIns="45720" rIns="91440" bIns="45720">
            <a:spAutoFit/>
          </a:bodyPr>
          <a:lstStyle/>
          <a:p>
            <a:pPr algn="ctr" fontAlgn="auto">
              <a:spcBef>
                <a:spcPts val="0"/>
              </a:spcBef>
              <a:spcAft>
                <a:spcPts val="0"/>
              </a:spcAft>
            </a:pPr>
            <a:r>
              <a:rPr lang="en-US" sz="4000" b="1"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Calibri" panose="020F0502020204030204"/>
              </a:rPr>
              <a:t>3</a:t>
            </a:r>
            <a:endPar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Calibri" panose="020F0502020204030204"/>
            </a:endParaRPr>
          </a:p>
        </p:txBody>
      </p:sp>
      <p:sp>
        <p:nvSpPr>
          <p:cNvPr id="30" name="Rectangle 29"/>
          <p:cNvSpPr/>
          <p:nvPr/>
        </p:nvSpPr>
        <p:spPr>
          <a:xfrm>
            <a:off x="259035" y="1351298"/>
            <a:ext cx="444352" cy="707886"/>
          </a:xfrm>
          <a:prstGeom prst="rect">
            <a:avLst/>
          </a:prstGeom>
          <a:noFill/>
        </p:spPr>
        <p:txBody>
          <a:bodyPr wrap="none" lIns="91440" tIns="45720" rIns="91440" bIns="45720">
            <a:spAutoFit/>
          </a:bodyPr>
          <a:lstStyle/>
          <a:p>
            <a:pPr algn="ctr" fontAlgn="auto">
              <a:spcBef>
                <a:spcPts val="0"/>
              </a:spcBef>
              <a:spcAft>
                <a:spcPts val="0"/>
              </a:spcAft>
            </a:pPr>
            <a:r>
              <a:rPr lang="en-US" sz="4000" b="1"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Calibri" panose="020F0502020204030204"/>
              </a:rPr>
              <a:t>4</a:t>
            </a:r>
            <a:endPar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Calibri" panose="020F0502020204030204"/>
            </a:endParaRPr>
          </a:p>
        </p:txBody>
      </p:sp>
      <p:sp>
        <p:nvSpPr>
          <p:cNvPr id="31" name="Rectangle 30"/>
          <p:cNvSpPr/>
          <p:nvPr/>
        </p:nvSpPr>
        <p:spPr>
          <a:xfrm>
            <a:off x="5831296" y="1303677"/>
            <a:ext cx="444352" cy="707886"/>
          </a:xfrm>
          <a:prstGeom prst="rect">
            <a:avLst/>
          </a:prstGeom>
          <a:noFill/>
        </p:spPr>
        <p:txBody>
          <a:bodyPr wrap="none" lIns="91440" tIns="45720" rIns="91440" bIns="45720">
            <a:spAutoFit/>
          </a:bodyPr>
          <a:lstStyle/>
          <a:p>
            <a:pPr algn="ctr" fontAlgn="auto">
              <a:spcBef>
                <a:spcPts val="0"/>
              </a:spcBef>
              <a:spcAft>
                <a:spcPts val="0"/>
              </a:spcAft>
            </a:pPr>
            <a:r>
              <a:rPr lang="en-US" sz="4000" b="1"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Calibri" panose="020F0502020204030204"/>
              </a:rPr>
              <a:t>5</a:t>
            </a:r>
            <a:endPar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Calibri" panose="020F0502020204030204"/>
            </a:endParaRPr>
          </a:p>
        </p:txBody>
      </p:sp>
      <p:sp>
        <p:nvSpPr>
          <p:cNvPr id="32" name="Rectangle 31"/>
          <p:cNvSpPr/>
          <p:nvPr/>
        </p:nvSpPr>
        <p:spPr>
          <a:xfrm>
            <a:off x="3157399" y="2507932"/>
            <a:ext cx="444352" cy="707886"/>
          </a:xfrm>
          <a:prstGeom prst="rect">
            <a:avLst/>
          </a:prstGeom>
          <a:noFill/>
        </p:spPr>
        <p:txBody>
          <a:bodyPr wrap="none" lIns="91440" tIns="45720" rIns="91440" bIns="45720">
            <a:spAutoFit/>
          </a:bodyPr>
          <a:lstStyle/>
          <a:p>
            <a:pPr algn="ctr" fontAlgn="auto">
              <a:spcBef>
                <a:spcPts val="0"/>
              </a:spcBef>
              <a:spcAft>
                <a:spcPts val="0"/>
              </a:spcAft>
            </a:pPr>
            <a:r>
              <a:rPr lang="en-US" sz="4000" b="1"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Calibri" panose="020F0502020204030204"/>
              </a:rPr>
              <a:t>6</a:t>
            </a:r>
            <a:endPar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Calibri" panose="020F0502020204030204"/>
            </a:endParaRPr>
          </a:p>
        </p:txBody>
      </p:sp>
      <p:sp>
        <p:nvSpPr>
          <p:cNvPr id="33" name="Rectangle 32"/>
          <p:cNvSpPr/>
          <p:nvPr/>
        </p:nvSpPr>
        <p:spPr>
          <a:xfrm>
            <a:off x="5967272" y="2485015"/>
            <a:ext cx="444352" cy="707886"/>
          </a:xfrm>
          <a:prstGeom prst="rect">
            <a:avLst/>
          </a:prstGeom>
          <a:noFill/>
        </p:spPr>
        <p:txBody>
          <a:bodyPr wrap="none" lIns="91440" tIns="45720" rIns="91440" bIns="45720">
            <a:spAutoFit/>
          </a:bodyPr>
          <a:lstStyle/>
          <a:p>
            <a:pPr algn="ctr" fontAlgn="auto">
              <a:spcBef>
                <a:spcPts val="0"/>
              </a:spcBef>
              <a:spcAft>
                <a:spcPts val="0"/>
              </a:spcAft>
            </a:pPr>
            <a:r>
              <a:rPr lang="en-US" sz="4000" b="1"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Calibri" panose="020F0502020204030204"/>
              </a:rPr>
              <a:t>7</a:t>
            </a:r>
            <a:endPar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Calibri" panose="020F0502020204030204"/>
            </a:endParaRPr>
          </a:p>
        </p:txBody>
      </p:sp>
      <p:sp>
        <p:nvSpPr>
          <p:cNvPr id="34" name="Rectangle 33"/>
          <p:cNvSpPr/>
          <p:nvPr/>
        </p:nvSpPr>
        <p:spPr>
          <a:xfrm>
            <a:off x="242218" y="4057100"/>
            <a:ext cx="444352" cy="707886"/>
          </a:xfrm>
          <a:prstGeom prst="rect">
            <a:avLst/>
          </a:prstGeom>
          <a:noFill/>
        </p:spPr>
        <p:txBody>
          <a:bodyPr wrap="none" lIns="91440" tIns="45720" rIns="91440" bIns="45720">
            <a:spAutoFit/>
          </a:bodyPr>
          <a:lstStyle/>
          <a:p>
            <a:pPr algn="ctr" fontAlgn="auto">
              <a:spcBef>
                <a:spcPts val="0"/>
              </a:spcBef>
              <a:spcAft>
                <a:spcPts val="0"/>
              </a:spcAft>
            </a:pPr>
            <a:r>
              <a:rPr lang="en-US" sz="4000" b="1"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Calibri" panose="020F0502020204030204"/>
              </a:rPr>
              <a:t>8</a:t>
            </a:r>
            <a:endPar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Calibri" panose="020F0502020204030204"/>
            </a:endParaRPr>
          </a:p>
        </p:txBody>
      </p:sp>
      <p:sp>
        <p:nvSpPr>
          <p:cNvPr id="35" name="Rectangle 34"/>
          <p:cNvSpPr/>
          <p:nvPr/>
        </p:nvSpPr>
        <p:spPr>
          <a:xfrm>
            <a:off x="3113630" y="3963461"/>
            <a:ext cx="444352" cy="707886"/>
          </a:xfrm>
          <a:prstGeom prst="rect">
            <a:avLst/>
          </a:prstGeom>
          <a:noFill/>
        </p:spPr>
        <p:txBody>
          <a:bodyPr wrap="none" lIns="91440" tIns="45720" rIns="91440" bIns="45720">
            <a:spAutoFit/>
          </a:bodyPr>
          <a:lstStyle/>
          <a:p>
            <a:pPr algn="ctr" fontAlgn="auto">
              <a:spcBef>
                <a:spcPts val="0"/>
              </a:spcBef>
              <a:spcAft>
                <a:spcPts val="0"/>
              </a:spcAft>
            </a:pPr>
            <a:r>
              <a:rPr lang="en-US" sz="4000" b="1"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Calibri" panose="020F0502020204030204"/>
              </a:rPr>
              <a:t>9</a:t>
            </a:r>
            <a:endPar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Calibri" panose="020F0502020204030204"/>
            </a:endParaRPr>
          </a:p>
        </p:txBody>
      </p:sp>
      <p:sp>
        <p:nvSpPr>
          <p:cNvPr id="36" name="Rectangle 35"/>
          <p:cNvSpPr/>
          <p:nvPr/>
        </p:nvSpPr>
        <p:spPr>
          <a:xfrm>
            <a:off x="217898" y="5153203"/>
            <a:ext cx="704039" cy="707886"/>
          </a:xfrm>
          <a:prstGeom prst="rect">
            <a:avLst/>
          </a:prstGeom>
          <a:noFill/>
        </p:spPr>
        <p:txBody>
          <a:bodyPr wrap="none" lIns="91440" tIns="45720" rIns="91440" bIns="45720">
            <a:spAutoFit/>
          </a:bodyPr>
          <a:lstStyle/>
          <a:p>
            <a:pPr algn="ctr" fontAlgn="auto">
              <a:spcBef>
                <a:spcPts val="0"/>
              </a:spcBef>
              <a:spcAft>
                <a:spcPts val="0"/>
              </a:spcAft>
            </a:pPr>
            <a:r>
              <a:rPr lang="en-US" sz="4000" b="1"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Calibri" panose="020F0502020204030204"/>
              </a:rPr>
              <a:t>10</a:t>
            </a:r>
            <a:endPar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Calibri" panose="020F0502020204030204"/>
            </a:endParaRPr>
          </a:p>
        </p:txBody>
      </p:sp>
    </p:spTree>
    <p:extLst>
      <p:ext uri="{BB962C8B-B14F-4D97-AF65-F5344CB8AC3E}">
        <p14:creationId xmlns:p14="http://schemas.microsoft.com/office/powerpoint/2010/main" val="5410598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regunta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76947" y="0"/>
            <a:ext cx="3295253" cy="6811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p:cNvSpPr/>
          <p:nvPr/>
        </p:nvSpPr>
        <p:spPr>
          <a:xfrm>
            <a:off x="216492" y="3212976"/>
            <a:ext cx="3491412" cy="1247264"/>
          </a:xfrm>
          <a:prstGeom prst="wedgeEllipseCallout">
            <a:avLst>
              <a:gd name="adj1" fmla="val 31501"/>
              <a:gd name="adj2" fmla="val 5528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prstClr val="black"/>
                </a:solidFill>
              </a:rPr>
              <a:t>¿</a:t>
            </a:r>
            <a:r>
              <a:rPr lang="en-GB" sz="4800" b="1" dirty="0" err="1">
                <a:solidFill>
                  <a:prstClr val="black"/>
                </a:solidFill>
              </a:rPr>
              <a:t>Dónde</a:t>
            </a:r>
            <a:r>
              <a:rPr lang="en-GB" sz="4800" b="1" dirty="0">
                <a:solidFill>
                  <a:prstClr val="black"/>
                </a:solidFill>
              </a:rPr>
              <a:t>?</a:t>
            </a:r>
          </a:p>
        </p:txBody>
      </p:sp>
      <p:sp>
        <p:nvSpPr>
          <p:cNvPr id="6" name="Oval Callout 5"/>
          <p:cNvSpPr/>
          <p:nvPr/>
        </p:nvSpPr>
        <p:spPr>
          <a:xfrm>
            <a:off x="313858" y="4653136"/>
            <a:ext cx="3610070" cy="1402499"/>
          </a:xfrm>
          <a:prstGeom prst="wedgeEllipseCallout">
            <a:avLst>
              <a:gd name="adj1" fmla="val 31501"/>
              <a:gd name="adj2" fmla="val 55285"/>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black"/>
                </a:solidFill>
              </a:rPr>
              <a:t>¿</a:t>
            </a:r>
            <a:r>
              <a:rPr lang="en-GB" sz="4400" b="1" dirty="0" err="1">
                <a:solidFill>
                  <a:prstClr val="black"/>
                </a:solidFill>
              </a:rPr>
              <a:t>Cuándo</a:t>
            </a:r>
            <a:r>
              <a:rPr lang="en-GB" sz="4400" b="1" dirty="0">
                <a:solidFill>
                  <a:prstClr val="black"/>
                </a:solidFill>
              </a:rPr>
              <a:t>?</a:t>
            </a:r>
          </a:p>
        </p:txBody>
      </p:sp>
      <p:sp>
        <p:nvSpPr>
          <p:cNvPr id="7" name="Oval Callout 6"/>
          <p:cNvSpPr/>
          <p:nvPr/>
        </p:nvSpPr>
        <p:spPr>
          <a:xfrm>
            <a:off x="5220072" y="1484784"/>
            <a:ext cx="3883759" cy="1225450"/>
          </a:xfrm>
          <a:prstGeom prst="wedgeEllipseCallout">
            <a:avLst>
              <a:gd name="adj1" fmla="val -31741"/>
              <a:gd name="adj2" fmla="val 60712"/>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prstClr val="white"/>
                </a:solidFill>
              </a:rPr>
              <a:t>¿</a:t>
            </a:r>
            <a:r>
              <a:rPr lang="en-GB" sz="4800" b="1" dirty="0" err="1">
                <a:solidFill>
                  <a:prstClr val="white"/>
                </a:solidFill>
              </a:rPr>
              <a:t>Por</a:t>
            </a:r>
            <a:r>
              <a:rPr lang="en-GB" sz="4800" b="1" dirty="0">
                <a:solidFill>
                  <a:prstClr val="white"/>
                </a:solidFill>
              </a:rPr>
              <a:t> </a:t>
            </a:r>
            <a:r>
              <a:rPr lang="en-GB" sz="4800" b="1" dirty="0" err="1">
                <a:solidFill>
                  <a:prstClr val="white"/>
                </a:solidFill>
              </a:rPr>
              <a:t>qué</a:t>
            </a:r>
            <a:r>
              <a:rPr lang="en-GB" sz="4800" b="1" dirty="0">
                <a:solidFill>
                  <a:prstClr val="white"/>
                </a:solidFill>
              </a:rPr>
              <a:t>?</a:t>
            </a:r>
          </a:p>
        </p:txBody>
      </p:sp>
      <p:sp>
        <p:nvSpPr>
          <p:cNvPr id="8" name="Oval Callout 7"/>
          <p:cNvSpPr/>
          <p:nvPr/>
        </p:nvSpPr>
        <p:spPr>
          <a:xfrm>
            <a:off x="5724128" y="2708920"/>
            <a:ext cx="3411161" cy="1440160"/>
          </a:xfrm>
          <a:prstGeom prst="wedgeEllipseCallout">
            <a:avLst>
              <a:gd name="adj1" fmla="val -32784"/>
              <a:gd name="adj2" fmla="val 6105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black"/>
                </a:solidFill>
              </a:rPr>
              <a:t>¿</a:t>
            </a:r>
            <a:r>
              <a:rPr lang="en-GB" sz="4400" b="1" dirty="0" err="1">
                <a:solidFill>
                  <a:prstClr val="black"/>
                </a:solidFill>
              </a:rPr>
              <a:t>Cuánto</a:t>
            </a:r>
            <a:r>
              <a:rPr lang="en-GB" sz="4400" b="1" dirty="0">
                <a:solidFill>
                  <a:prstClr val="black"/>
                </a:solidFill>
              </a:rPr>
              <a:t>?</a:t>
            </a:r>
          </a:p>
        </p:txBody>
      </p:sp>
      <p:sp>
        <p:nvSpPr>
          <p:cNvPr id="9" name="Oval Callout 8"/>
          <p:cNvSpPr/>
          <p:nvPr/>
        </p:nvSpPr>
        <p:spPr>
          <a:xfrm>
            <a:off x="216492" y="374420"/>
            <a:ext cx="2987356" cy="1152128"/>
          </a:xfrm>
          <a:prstGeom prst="wedgeEllipseCallout">
            <a:avLst>
              <a:gd name="adj1" fmla="val 31501"/>
              <a:gd name="adj2" fmla="val 5528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black"/>
                </a:solidFill>
              </a:rPr>
              <a:t>¿</a:t>
            </a:r>
            <a:r>
              <a:rPr lang="en-GB" sz="4400" b="1" dirty="0" err="1">
                <a:solidFill>
                  <a:prstClr val="black"/>
                </a:solidFill>
              </a:rPr>
              <a:t>Cómo</a:t>
            </a:r>
            <a:r>
              <a:rPr lang="en-GB" sz="4400" b="1" dirty="0">
                <a:solidFill>
                  <a:prstClr val="black"/>
                </a:solidFill>
              </a:rPr>
              <a:t>?</a:t>
            </a:r>
          </a:p>
        </p:txBody>
      </p:sp>
      <p:sp>
        <p:nvSpPr>
          <p:cNvPr id="10" name="Oval Callout 9"/>
          <p:cNvSpPr/>
          <p:nvPr/>
        </p:nvSpPr>
        <p:spPr>
          <a:xfrm>
            <a:off x="4623306" y="150032"/>
            <a:ext cx="2881993" cy="1374674"/>
          </a:xfrm>
          <a:prstGeom prst="wedgeEllipseCallout">
            <a:avLst>
              <a:gd name="adj1" fmla="val -40403"/>
              <a:gd name="adj2" fmla="val 5817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prstClr val="white"/>
                </a:solidFill>
              </a:rPr>
              <a:t>¿</a:t>
            </a:r>
            <a:r>
              <a:rPr lang="en-GB" sz="4000" b="1" dirty="0" err="1">
                <a:solidFill>
                  <a:prstClr val="white"/>
                </a:solidFill>
              </a:rPr>
              <a:t>Quién</a:t>
            </a:r>
            <a:r>
              <a:rPr lang="en-GB" sz="4000" b="1" dirty="0">
                <a:solidFill>
                  <a:prstClr val="white"/>
                </a:solidFill>
              </a:rPr>
              <a:t>?</a:t>
            </a:r>
          </a:p>
        </p:txBody>
      </p:sp>
      <p:sp>
        <p:nvSpPr>
          <p:cNvPr id="13" name="Oval Callout 12"/>
          <p:cNvSpPr/>
          <p:nvPr/>
        </p:nvSpPr>
        <p:spPr>
          <a:xfrm>
            <a:off x="355595" y="1844824"/>
            <a:ext cx="3022305" cy="1152128"/>
          </a:xfrm>
          <a:prstGeom prst="wedgeEllipseCallout">
            <a:avLst>
              <a:gd name="adj1" fmla="val 31501"/>
              <a:gd name="adj2" fmla="val 5528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prstClr val="white"/>
                </a:solidFill>
              </a:rPr>
              <a:t>¿</a:t>
            </a:r>
            <a:r>
              <a:rPr lang="en-GB" sz="5400" b="1" dirty="0" err="1">
                <a:solidFill>
                  <a:prstClr val="white"/>
                </a:solidFill>
              </a:rPr>
              <a:t>Qué</a:t>
            </a:r>
            <a:r>
              <a:rPr lang="en-GB" sz="5400" b="1" dirty="0">
                <a:solidFill>
                  <a:prstClr val="white"/>
                </a:solidFill>
              </a:rPr>
              <a:t>?</a:t>
            </a:r>
          </a:p>
        </p:txBody>
      </p:sp>
      <p:sp>
        <p:nvSpPr>
          <p:cNvPr id="14" name="Oval Callout 13"/>
          <p:cNvSpPr/>
          <p:nvPr/>
        </p:nvSpPr>
        <p:spPr>
          <a:xfrm>
            <a:off x="5137833" y="4293096"/>
            <a:ext cx="3898663" cy="1440160"/>
          </a:xfrm>
          <a:prstGeom prst="wedgeEllipseCallout">
            <a:avLst>
              <a:gd name="adj1" fmla="val -32784"/>
              <a:gd name="adj2" fmla="val 6105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black"/>
                </a:solidFill>
              </a:rPr>
              <a:t>¿</a:t>
            </a:r>
            <a:r>
              <a:rPr lang="en-GB" sz="4400" b="1" dirty="0" err="1">
                <a:solidFill>
                  <a:prstClr val="black"/>
                </a:solidFill>
              </a:rPr>
              <a:t>Cuántos</a:t>
            </a:r>
            <a:r>
              <a:rPr lang="en-GB" sz="4400" b="1" dirty="0">
                <a:solidFill>
                  <a:prstClr val="black"/>
                </a:solidFill>
              </a:rPr>
              <a:t>?</a:t>
            </a:r>
          </a:p>
        </p:txBody>
      </p:sp>
      <p:sp>
        <p:nvSpPr>
          <p:cNvPr id="15" name="Oval Callout 14"/>
          <p:cNvSpPr/>
          <p:nvPr/>
        </p:nvSpPr>
        <p:spPr>
          <a:xfrm>
            <a:off x="6084168" y="5517232"/>
            <a:ext cx="2987356" cy="1152128"/>
          </a:xfrm>
          <a:prstGeom prst="wedgeEllipseCallout">
            <a:avLst>
              <a:gd name="adj1" fmla="val -36161"/>
              <a:gd name="adj2" fmla="val 51108"/>
            </a:avLst>
          </a:pr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black"/>
                </a:solidFill>
              </a:rPr>
              <a:t>¿</a:t>
            </a:r>
            <a:r>
              <a:rPr lang="en-GB" sz="4400" b="1" dirty="0" err="1">
                <a:solidFill>
                  <a:prstClr val="black"/>
                </a:solidFill>
              </a:rPr>
              <a:t>Cuál</a:t>
            </a:r>
            <a:r>
              <a:rPr lang="en-GB" sz="4400" b="1" dirty="0">
                <a:solidFill>
                  <a:prstClr val="black"/>
                </a:solidFill>
              </a:rPr>
              <a:t>?</a:t>
            </a:r>
          </a:p>
        </p:txBody>
      </p:sp>
      <p:sp>
        <p:nvSpPr>
          <p:cNvPr id="2" name="Rectangle 1"/>
          <p:cNvSpPr/>
          <p:nvPr/>
        </p:nvSpPr>
        <p:spPr>
          <a:xfrm>
            <a:off x="8558" y="6416882"/>
            <a:ext cx="5931594" cy="369332"/>
          </a:xfrm>
          <a:prstGeom prst="rect">
            <a:avLst/>
          </a:prstGeom>
        </p:spPr>
        <p:txBody>
          <a:bodyPr wrap="square">
            <a:spAutoFit/>
          </a:bodyPr>
          <a:lstStyle/>
          <a:p>
            <a:pPr>
              <a:defRPr/>
            </a:pPr>
            <a:r>
              <a:rPr lang="en-GB" dirty="0">
                <a:solidFill>
                  <a:prstClr val="black"/>
                </a:solidFill>
                <a:hlinkClick r:id="rId4"/>
              </a:rPr>
              <a:t>http://www.youtube.com/watch?v=iqCvE258vY0</a:t>
            </a:r>
            <a:r>
              <a:rPr lang="en-GB" dirty="0">
                <a:solidFill>
                  <a:prstClr val="black"/>
                </a:solidFill>
              </a:rPr>
              <a:t> </a:t>
            </a:r>
          </a:p>
        </p:txBody>
      </p:sp>
      <p:sp>
        <p:nvSpPr>
          <p:cNvPr id="16" name="Oval Callout 15"/>
          <p:cNvSpPr/>
          <p:nvPr/>
        </p:nvSpPr>
        <p:spPr>
          <a:xfrm>
            <a:off x="7087164" y="150032"/>
            <a:ext cx="2091848" cy="1374674"/>
          </a:xfrm>
          <a:prstGeom prst="wedgeEllipseCallout">
            <a:avLst>
              <a:gd name="adj1" fmla="val -40403"/>
              <a:gd name="adj2" fmla="val 5817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solidFill>
                  <a:prstClr val="white"/>
                </a:solidFill>
              </a:rPr>
              <a:t>¿Con </a:t>
            </a:r>
            <a:r>
              <a:rPr lang="en-GB" sz="3200" b="1" dirty="0" err="1" smtClean="0">
                <a:solidFill>
                  <a:prstClr val="white"/>
                </a:solidFill>
              </a:rPr>
              <a:t>quién</a:t>
            </a:r>
            <a:r>
              <a:rPr lang="en-GB" sz="3200" b="1" dirty="0" smtClean="0">
                <a:solidFill>
                  <a:prstClr val="white"/>
                </a:solidFill>
              </a:rPr>
              <a:t>?</a:t>
            </a:r>
            <a:endParaRPr lang="en-GB" sz="3200" b="1" dirty="0">
              <a:solidFill>
                <a:prstClr val="white"/>
              </a:solidFill>
            </a:endParaRPr>
          </a:p>
        </p:txBody>
      </p:sp>
    </p:spTree>
    <p:extLst>
      <p:ext uri="{BB962C8B-B14F-4D97-AF65-F5344CB8AC3E}">
        <p14:creationId xmlns:p14="http://schemas.microsoft.com/office/powerpoint/2010/main" val="114571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3" grpId="0" animBg="1"/>
      <p:bldP spid="14" grpId="0" animBg="1"/>
      <p:bldP spid="15" grpId="0" animBg="1"/>
      <p:bldP spid="1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rent%20Site%20cartoon%20boy%20smili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67718" y="2332381"/>
            <a:ext cx="164463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3"/>
          <p:cNvSpPr>
            <a:spLocks noChangeArrowheads="1"/>
          </p:cNvSpPr>
          <p:nvPr/>
        </p:nvSpPr>
        <p:spPr bwMode="auto">
          <a:xfrm>
            <a:off x="5038585" y="4342669"/>
            <a:ext cx="3852334" cy="774046"/>
          </a:xfrm>
          <a:prstGeom prst="wedgeRoundRectCallout">
            <a:avLst>
              <a:gd name="adj1" fmla="val -34612"/>
              <a:gd name="adj2" fmla="val -94366"/>
              <a:gd name="adj3" fmla="val 16667"/>
            </a:avLst>
          </a:prstGeom>
          <a:solidFill>
            <a:schemeClr val="bg1"/>
          </a:solidFill>
          <a:ln w="57150">
            <a:solidFill>
              <a:schemeClr val="tx1"/>
            </a:solidFill>
            <a:miter lim="800000"/>
            <a:headEnd/>
            <a:tailEnd/>
          </a:ln>
        </p:spPr>
        <p:txBody>
          <a:bodyPr anchor="ctr"/>
          <a:lstStyle/>
          <a:p>
            <a:pPr algn="ctr"/>
            <a:r>
              <a:rPr lang="en-GB" sz="3600" b="1" dirty="0">
                <a:solidFill>
                  <a:prstClr val="black"/>
                </a:solidFill>
                <a:latin typeface="Arial" panose="020B0604020202020204" pitchFamily="34" charset="0"/>
                <a:cs typeface="Arial" panose="020B0604020202020204" pitchFamily="34" charset="0"/>
              </a:rPr>
              <a:t>4</a:t>
            </a:r>
            <a:r>
              <a:rPr lang="en-GB" sz="2400" dirty="0">
                <a:solidFill>
                  <a:prstClr val="black"/>
                </a:solidFill>
                <a:latin typeface="Arial" panose="020B0604020202020204" pitchFamily="34" charset="0"/>
                <a:cs typeface="Arial" panose="020B0604020202020204" pitchFamily="34" charset="0"/>
              </a:rPr>
              <a:t> </a:t>
            </a:r>
            <a:r>
              <a:rPr lang="en-GB" sz="2400" dirty="0" smtClean="0">
                <a:solidFill>
                  <a:prstClr val="black"/>
                </a:solidFill>
                <a:latin typeface="Arial" panose="020B0604020202020204" pitchFamily="34" charset="0"/>
                <a:cs typeface="Arial" panose="020B0604020202020204" pitchFamily="34" charset="0"/>
              </a:rPr>
              <a:t>El 15 de mayo.</a:t>
            </a:r>
            <a:endParaRPr lang="en-GB" sz="2400" dirty="0">
              <a:solidFill>
                <a:prstClr val="black"/>
              </a:solidFill>
              <a:latin typeface="Arial" panose="020B0604020202020204" pitchFamily="34" charset="0"/>
              <a:cs typeface="Arial" panose="020B0604020202020204" pitchFamily="34" charset="0"/>
            </a:endParaRPr>
          </a:p>
        </p:txBody>
      </p:sp>
      <p:sp>
        <p:nvSpPr>
          <p:cNvPr id="7" name="AutoShape 4"/>
          <p:cNvSpPr>
            <a:spLocks noChangeArrowheads="1"/>
          </p:cNvSpPr>
          <p:nvPr/>
        </p:nvSpPr>
        <p:spPr bwMode="auto">
          <a:xfrm>
            <a:off x="4869056" y="834568"/>
            <a:ext cx="3059755" cy="792162"/>
          </a:xfrm>
          <a:prstGeom prst="wedgeRoundRectCallout">
            <a:avLst>
              <a:gd name="adj1" fmla="val -36683"/>
              <a:gd name="adj2" fmla="val 111492"/>
              <a:gd name="adj3" fmla="val 16667"/>
            </a:avLst>
          </a:prstGeom>
          <a:solidFill>
            <a:schemeClr val="bg1"/>
          </a:solidFill>
          <a:ln w="57150">
            <a:solidFill>
              <a:schemeClr val="tx1"/>
            </a:solidFill>
            <a:miter lim="800000"/>
            <a:headEnd/>
            <a:tailEnd/>
          </a:ln>
        </p:spPr>
        <p:txBody>
          <a:bodyPr anchor="ctr"/>
          <a:lstStyle/>
          <a:p>
            <a:pPr algn="ctr"/>
            <a:r>
              <a:rPr lang="en-GB" sz="3600" b="1" dirty="0">
                <a:solidFill>
                  <a:prstClr val="black"/>
                </a:solidFill>
                <a:latin typeface="Arial" panose="020B0604020202020204" pitchFamily="34" charset="0"/>
                <a:cs typeface="Arial" panose="020B0604020202020204" pitchFamily="34" charset="0"/>
              </a:rPr>
              <a:t>1</a:t>
            </a:r>
            <a:r>
              <a:rPr lang="en-GB" sz="2400" dirty="0">
                <a:solidFill>
                  <a:prstClr val="black"/>
                </a:solidFill>
                <a:latin typeface="Arial" panose="020B0604020202020204" pitchFamily="34" charset="0"/>
                <a:cs typeface="Arial" panose="020B0604020202020204" pitchFamily="34" charset="0"/>
              </a:rPr>
              <a:t> </a:t>
            </a:r>
            <a:r>
              <a:rPr lang="en-GB" sz="2400" dirty="0" smtClean="0">
                <a:solidFill>
                  <a:prstClr val="black"/>
                </a:solidFill>
                <a:latin typeface="Arial" panose="020B0604020202020204" pitchFamily="34" charset="0"/>
                <a:cs typeface="Arial" panose="020B0604020202020204" pitchFamily="34" charset="0"/>
              </a:rPr>
              <a:t>Me </a:t>
            </a:r>
            <a:r>
              <a:rPr lang="en-GB" sz="2400" dirty="0" err="1" smtClean="0">
                <a:solidFill>
                  <a:prstClr val="black"/>
                </a:solidFill>
                <a:latin typeface="Arial" panose="020B0604020202020204" pitchFamily="34" charset="0"/>
                <a:cs typeface="Arial" panose="020B0604020202020204" pitchFamily="34" charset="0"/>
              </a:rPr>
              <a:t>llamo</a:t>
            </a:r>
            <a:r>
              <a:rPr lang="en-GB" sz="2400" dirty="0" smtClean="0">
                <a:solidFill>
                  <a:prstClr val="black"/>
                </a:solidFill>
                <a:latin typeface="Arial" panose="020B0604020202020204" pitchFamily="34" charset="0"/>
                <a:cs typeface="Arial" panose="020B0604020202020204" pitchFamily="34" charset="0"/>
              </a:rPr>
              <a:t> Sofia. </a:t>
            </a:r>
            <a:endParaRPr lang="en-GB" sz="2400" dirty="0">
              <a:solidFill>
                <a:prstClr val="black"/>
              </a:solidFill>
              <a:latin typeface="Arial" panose="020B0604020202020204" pitchFamily="34" charset="0"/>
              <a:cs typeface="Arial" panose="020B0604020202020204" pitchFamily="34" charset="0"/>
            </a:endParaRPr>
          </a:p>
        </p:txBody>
      </p:sp>
      <p:sp>
        <p:nvSpPr>
          <p:cNvPr id="8" name="AutoShape 5"/>
          <p:cNvSpPr>
            <a:spLocks noChangeArrowheads="1"/>
          </p:cNvSpPr>
          <p:nvPr/>
        </p:nvSpPr>
        <p:spPr bwMode="auto">
          <a:xfrm>
            <a:off x="186266" y="1593157"/>
            <a:ext cx="3390510" cy="1101363"/>
          </a:xfrm>
          <a:prstGeom prst="wedgeRoundRectCallout">
            <a:avLst>
              <a:gd name="adj1" fmla="val 58076"/>
              <a:gd name="adj2" fmla="val 28801"/>
              <a:gd name="adj3" fmla="val 16667"/>
            </a:avLst>
          </a:prstGeom>
          <a:solidFill>
            <a:schemeClr val="bg1"/>
          </a:solidFill>
          <a:ln w="57150">
            <a:solidFill>
              <a:schemeClr val="tx1"/>
            </a:solidFill>
            <a:miter lim="800000"/>
            <a:headEnd/>
            <a:tailEnd/>
          </a:ln>
        </p:spPr>
        <p:txBody>
          <a:bodyPr anchor="ctr"/>
          <a:lstStyle/>
          <a:p>
            <a:pPr algn="ctr"/>
            <a:r>
              <a:rPr lang="en-GB" sz="3600" b="1" dirty="0">
                <a:solidFill>
                  <a:prstClr val="black"/>
                </a:solidFill>
                <a:latin typeface="Arial" panose="020B0604020202020204" pitchFamily="34" charset="0"/>
                <a:cs typeface="Arial" panose="020B0604020202020204" pitchFamily="34" charset="0"/>
              </a:rPr>
              <a:t>9</a:t>
            </a:r>
            <a:r>
              <a:rPr lang="en-GB" sz="2400" dirty="0">
                <a:solidFill>
                  <a:prstClr val="black"/>
                </a:solidFill>
                <a:latin typeface="Arial" panose="020B0604020202020204" pitchFamily="34" charset="0"/>
                <a:cs typeface="Arial" panose="020B0604020202020204" pitchFamily="34" charset="0"/>
              </a:rPr>
              <a:t> </a:t>
            </a:r>
            <a:r>
              <a:rPr lang="en-GB" sz="2400" dirty="0" err="1" smtClean="0">
                <a:solidFill>
                  <a:prstClr val="black"/>
                </a:solidFill>
                <a:latin typeface="Arial" panose="020B0604020202020204" pitchFamily="34" charset="0"/>
                <a:cs typeface="Arial" panose="020B0604020202020204" pitchFamily="34" charset="0"/>
              </a:rPr>
              <a:t>Hablo</a:t>
            </a:r>
            <a:r>
              <a:rPr lang="en-GB" sz="2400" dirty="0" smtClean="0">
                <a:solidFill>
                  <a:prstClr val="black"/>
                </a:solidFill>
                <a:latin typeface="Arial" panose="020B0604020202020204" pitchFamily="34" charset="0"/>
                <a:cs typeface="Arial" panose="020B0604020202020204" pitchFamily="34" charset="0"/>
              </a:rPr>
              <a:t> </a:t>
            </a:r>
            <a:r>
              <a:rPr lang="en-GB" sz="2400" dirty="0" err="1" smtClean="0">
                <a:solidFill>
                  <a:prstClr val="black"/>
                </a:solidFill>
                <a:latin typeface="Arial" panose="020B0604020202020204" pitchFamily="34" charset="0"/>
                <a:cs typeface="Arial" panose="020B0604020202020204" pitchFamily="34" charset="0"/>
              </a:rPr>
              <a:t>inglés</a:t>
            </a:r>
            <a:r>
              <a:rPr lang="en-GB" sz="2400" dirty="0" smtClean="0">
                <a:solidFill>
                  <a:prstClr val="black"/>
                </a:solidFill>
                <a:latin typeface="Arial" panose="020B0604020202020204" pitchFamily="34" charset="0"/>
                <a:cs typeface="Arial" panose="020B0604020202020204" pitchFamily="34" charset="0"/>
              </a:rPr>
              <a:t> y </a:t>
            </a:r>
            <a:r>
              <a:rPr lang="en-GB" sz="2400" dirty="0" err="1" smtClean="0">
                <a:solidFill>
                  <a:prstClr val="black"/>
                </a:solidFill>
                <a:latin typeface="Arial" panose="020B0604020202020204" pitchFamily="34" charset="0"/>
                <a:cs typeface="Arial" panose="020B0604020202020204" pitchFamily="34" charset="0"/>
              </a:rPr>
              <a:t>español</a:t>
            </a:r>
            <a:r>
              <a:rPr lang="en-GB" sz="2400" dirty="0" smtClean="0">
                <a:solidFill>
                  <a:prstClr val="black"/>
                </a:solidFill>
                <a:latin typeface="Arial" panose="020B0604020202020204" pitchFamily="34" charset="0"/>
                <a:cs typeface="Arial" panose="020B0604020202020204" pitchFamily="34" charset="0"/>
              </a:rPr>
              <a:t>.</a:t>
            </a:r>
            <a:endParaRPr lang="en-GB" sz="2400" dirty="0">
              <a:solidFill>
                <a:prstClr val="black"/>
              </a:solidFill>
              <a:latin typeface="Arial" panose="020B0604020202020204" pitchFamily="34" charset="0"/>
              <a:cs typeface="Arial" panose="020B0604020202020204" pitchFamily="34" charset="0"/>
            </a:endParaRPr>
          </a:p>
        </p:txBody>
      </p:sp>
      <p:sp>
        <p:nvSpPr>
          <p:cNvPr id="9" name="AutoShape 6"/>
          <p:cNvSpPr>
            <a:spLocks noChangeArrowheads="1"/>
          </p:cNvSpPr>
          <p:nvPr/>
        </p:nvSpPr>
        <p:spPr bwMode="auto">
          <a:xfrm>
            <a:off x="5843992" y="1819414"/>
            <a:ext cx="2910542" cy="948630"/>
          </a:xfrm>
          <a:prstGeom prst="wedgeRoundRectCallout">
            <a:avLst>
              <a:gd name="adj1" fmla="val -59174"/>
              <a:gd name="adj2" fmla="val 25017"/>
              <a:gd name="adj3" fmla="val 16667"/>
            </a:avLst>
          </a:prstGeom>
          <a:solidFill>
            <a:schemeClr val="bg1"/>
          </a:solidFill>
          <a:ln w="57150">
            <a:solidFill>
              <a:schemeClr val="tx1"/>
            </a:solidFill>
            <a:miter lim="800000"/>
            <a:headEnd/>
            <a:tailEnd/>
          </a:ln>
        </p:spPr>
        <p:txBody>
          <a:bodyPr anchor="ctr"/>
          <a:lstStyle/>
          <a:p>
            <a:pPr algn="ctr"/>
            <a:r>
              <a:rPr lang="en-GB" sz="3200" b="1" dirty="0">
                <a:solidFill>
                  <a:prstClr val="black"/>
                </a:solidFill>
                <a:latin typeface="Arial" panose="020B0604020202020204" pitchFamily="34" charset="0"/>
                <a:cs typeface="Arial" panose="020B0604020202020204" pitchFamily="34" charset="0"/>
              </a:rPr>
              <a:t>2</a:t>
            </a:r>
            <a:r>
              <a:rPr lang="en-GB" sz="2400" dirty="0">
                <a:solidFill>
                  <a:prstClr val="black"/>
                </a:solidFill>
                <a:latin typeface="Arial" panose="020B0604020202020204" pitchFamily="34" charset="0"/>
                <a:cs typeface="Arial" panose="020B0604020202020204" pitchFamily="34" charset="0"/>
              </a:rPr>
              <a:t> </a:t>
            </a:r>
            <a:r>
              <a:rPr lang="en-GB" sz="2400" dirty="0" err="1" smtClean="0">
                <a:solidFill>
                  <a:prstClr val="black"/>
                </a:solidFill>
                <a:latin typeface="Arial" panose="020B0604020202020204" pitchFamily="34" charset="0"/>
                <a:cs typeface="Arial" panose="020B0604020202020204" pitchFamily="34" charset="0"/>
              </a:rPr>
              <a:t>Estoy</a:t>
            </a:r>
            <a:r>
              <a:rPr lang="en-GB" sz="2400" dirty="0" smtClean="0">
                <a:solidFill>
                  <a:prstClr val="black"/>
                </a:solidFill>
                <a:latin typeface="Arial" panose="020B0604020202020204" pitchFamily="34" charset="0"/>
                <a:cs typeface="Arial" panose="020B0604020202020204" pitchFamily="34" charset="0"/>
              </a:rPr>
              <a:t> </a:t>
            </a:r>
            <a:r>
              <a:rPr lang="en-GB" sz="2400" dirty="0" err="1" smtClean="0">
                <a:solidFill>
                  <a:prstClr val="black"/>
                </a:solidFill>
                <a:latin typeface="Arial" panose="020B0604020202020204" pitchFamily="34" charset="0"/>
                <a:cs typeface="Arial" panose="020B0604020202020204" pitchFamily="34" charset="0"/>
              </a:rPr>
              <a:t>bien</a:t>
            </a:r>
            <a:r>
              <a:rPr lang="en-GB" sz="2400" dirty="0" smtClean="0">
                <a:solidFill>
                  <a:prstClr val="black"/>
                </a:solidFill>
                <a:latin typeface="Arial" panose="020B0604020202020204" pitchFamily="34" charset="0"/>
                <a:cs typeface="Arial" panose="020B0604020202020204" pitchFamily="34" charset="0"/>
              </a:rPr>
              <a:t>.</a:t>
            </a:r>
            <a:endParaRPr lang="en-GB" sz="2400" dirty="0">
              <a:solidFill>
                <a:prstClr val="black"/>
              </a:solidFill>
              <a:latin typeface="Arial" panose="020B0604020202020204" pitchFamily="34" charset="0"/>
              <a:cs typeface="Arial" panose="020B0604020202020204" pitchFamily="34" charset="0"/>
            </a:endParaRPr>
          </a:p>
        </p:txBody>
      </p:sp>
      <p:sp>
        <p:nvSpPr>
          <p:cNvPr id="10" name="AutoShape 7"/>
          <p:cNvSpPr>
            <a:spLocks noChangeArrowheads="1"/>
          </p:cNvSpPr>
          <p:nvPr/>
        </p:nvSpPr>
        <p:spPr bwMode="auto">
          <a:xfrm>
            <a:off x="304535" y="4028022"/>
            <a:ext cx="3094881" cy="1088693"/>
          </a:xfrm>
          <a:prstGeom prst="wedgeRoundRectCallout">
            <a:avLst>
              <a:gd name="adj1" fmla="val 59395"/>
              <a:gd name="adj2" fmla="val -33095"/>
              <a:gd name="adj3" fmla="val 16667"/>
            </a:avLst>
          </a:prstGeom>
          <a:solidFill>
            <a:schemeClr val="bg1"/>
          </a:solidFill>
          <a:ln w="57150">
            <a:solidFill>
              <a:schemeClr val="tx1"/>
            </a:solidFill>
            <a:miter lim="800000"/>
            <a:headEnd/>
            <a:tailEnd/>
          </a:ln>
        </p:spPr>
        <p:txBody>
          <a:bodyPr anchor="ctr"/>
          <a:lstStyle/>
          <a:p>
            <a:r>
              <a:rPr lang="en-GB" sz="3600" b="1" dirty="0">
                <a:solidFill>
                  <a:prstClr val="black"/>
                </a:solidFill>
                <a:latin typeface="Arial" panose="020B0604020202020204" pitchFamily="34" charset="0"/>
                <a:cs typeface="Arial" panose="020B0604020202020204" pitchFamily="34" charset="0"/>
              </a:rPr>
              <a:t>7</a:t>
            </a:r>
            <a:r>
              <a:rPr lang="en-GB" sz="2400" dirty="0">
                <a:solidFill>
                  <a:prstClr val="black"/>
                </a:solidFill>
                <a:latin typeface="Arial" panose="020B0604020202020204" pitchFamily="34" charset="0"/>
                <a:cs typeface="Arial" panose="020B0604020202020204" pitchFamily="34" charset="0"/>
              </a:rPr>
              <a:t> </a:t>
            </a:r>
            <a:r>
              <a:rPr lang="en-GB" sz="2400" dirty="0" smtClean="0">
                <a:solidFill>
                  <a:prstClr val="black"/>
                </a:solidFill>
                <a:latin typeface="Arial" panose="020B0604020202020204" pitchFamily="34" charset="0"/>
                <a:cs typeface="Arial" panose="020B0604020202020204" pitchFamily="34" charset="0"/>
              </a:rPr>
              <a:t>Soy de </a:t>
            </a:r>
            <a:r>
              <a:rPr lang="en-GB" sz="2400" dirty="0" err="1" smtClean="0">
                <a:solidFill>
                  <a:prstClr val="black"/>
                </a:solidFill>
                <a:latin typeface="Arial" panose="020B0604020202020204" pitchFamily="34" charset="0"/>
                <a:cs typeface="Arial" panose="020B0604020202020204" pitchFamily="34" charset="0"/>
              </a:rPr>
              <a:t>Inglaterra</a:t>
            </a:r>
            <a:r>
              <a:rPr lang="en-GB" sz="2400" dirty="0" smtClean="0">
                <a:solidFill>
                  <a:prstClr val="black"/>
                </a:solidFill>
                <a:latin typeface="Arial" panose="020B0604020202020204" pitchFamily="34" charset="0"/>
                <a:cs typeface="Arial" panose="020B0604020202020204" pitchFamily="34" charset="0"/>
              </a:rPr>
              <a:t>.</a:t>
            </a:r>
            <a:endParaRPr lang="en-GB" sz="2400" dirty="0">
              <a:solidFill>
                <a:prstClr val="black"/>
              </a:solidFill>
              <a:latin typeface="Arial" panose="020B0604020202020204" pitchFamily="34" charset="0"/>
              <a:cs typeface="Arial" panose="020B0604020202020204" pitchFamily="34" charset="0"/>
            </a:endParaRPr>
          </a:p>
        </p:txBody>
      </p:sp>
      <p:sp>
        <p:nvSpPr>
          <p:cNvPr id="11" name="AutoShape 9"/>
          <p:cNvSpPr>
            <a:spLocks noChangeArrowheads="1"/>
          </p:cNvSpPr>
          <p:nvPr/>
        </p:nvSpPr>
        <p:spPr bwMode="auto">
          <a:xfrm>
            <a:off x="186266" y="132401"/>
            <a:ext cx="4496088" cy="1295400"/>
          </a:xfrm>
          <a:prstGeom prst="wedgeRoundRectCallout">
            <a:avLst>
              <a:gd name="adj1" fmla="val 32770"/>
              <a:gd name="adj2" fmla="val 59267"/>
              <a:gd name="adj3" fmla="val 16667"/>
            </a:avLst>
          </a:prstGeom>
          <a:solidFill>
            <a:schemeClr val="bg1"/>
          </a:solidFill>
          <a:ln w="57150">
            <a:solidFill>
              <a:schemeClr val="tx1"/>
            </a:solidFill>
            <a:miter lim="800000"/>
            <a:headEnd/>
            <a:tailEnd/>
          </a:ln>
        </p:spPr>
        <p:txBody>
          <a:bodyPr anchor="ctr"/>
          <a:lstStyle/>
          <a:p>
            <a:pPr algn="ctr"/>
            <a:r>
              <a:rPr lang="en-GB" sz="3600" b="1" dirty="0">
                <a:solidFill>
                  <a:prstClr val="black"/>
                </a:solidFill>
                <a:latin typeface="Arial" panose="020B0604020202020204" pitchFamily="34" charset="0"/>
                <a:cs typeface="Arial" panose="020B0604020202020204" pitchFamily="34" charset="0"/>
              </a:rPr>
              <a:t>10</a:t>
            </a:r>
            <a:r>
              <a:rPr lang="en-GB" sz="2400" dirty="0">
                <a:solidFill>
                  <a:prstClr val="black"/>
                </a:solidFill>
                <a:latin typeface="Arial" panose="020B0604020202020204" pitchFamily="34" charset="0"/>
                <a:cs typeface="Arial" panose="020B0604020202020204" pitchFamily="34" charset="0"/>
              </a:rPr>
              <a:t> </a:t>
            </a:r>
            <a:r>
              <a:rPr lang="en-GB" sz="2400" dirty="0" smtClean="0">
                <a:solidFill>
                  <a:prstClr val="black"/>
                </a:solidFill>
                <a:latin typeface="Arial" panose="020B0604020202020204" pitchFamily="34" charset="0"/>
                <a:cs typeface="Arial" panose="020B0604020202020204" pitchFamily="34" charset="0"/>
              </a:rPr>
              <a:t>Como persona, soy </a:t>
            </a:r>
            <a:r>
              <a:rPr lang="en-GB" sz="2400" dirty="0" err="1" smtClean="0">
                <a:solidFill>
                  <a:prstClr val="black"/>
                </a:solidFill>
                <a:latin typeface="Arial" panose="020B0604020202020204" pitchFamily="34" charset="0"/>
                <a:cs typeface="Arial" panose="020B0604020202020204" pitchFamily="34" charset="0"/>
              </a:rPr>
              <a:t>simpático</a:t>
            </a:r>
            <a:r>
              <a:rPr lang="en-GB" sz="2400" dirty="0" smtClean="0">
                <a:solidFill>
                  <a:prstClr val="black"/>
                </a:solidFill>
                <a:latin typeface="Arial" panose="020B0604020202020204" pitchFamily="34" charset="0"/>
                <a:cs typeface="Arial" panose="020B0604020202020204" pitchFamily="34" charset="0"/>
              </a:rPr>
              <a:t> </a:t>
            </a:r>
            <a:r>
              <a:rPr lang="en-GB" sz="2400" dirty="0" err="1" smtClean="0">
                <a:solidFill>
                  <a:prstClr val="black"/>
                </a:solidFill>
                <a:latin typeface="Arial" panose="020B0604020202020204" pitchFamily="34" charset="0"/>
                <a:cs typeface="Arial" panose="020B0604020202020204" pitchFamily="34" charset="0"/>
              </a:rPr>
              <a:t>pero</a:t>
            </a:r>
            <a:r>
              <a:rPr lang="en-GB" sz="2400" dirty="0" smtClean="0">
                <a:solidFill>
                  <a:prstClr val="black"/>
                </a:solidFill>
                <a:latin typeface="Arial" panose="020B0604020202020204" pitchFamily="34" charset="0"/>
                <a:cs typeface="Arial" panose="020B0604020202020204" pitchFamily="34" charset="0"/>
              </a:rPr>
              <a:t> un </a:t>
            </a:r>
            <a:r>
              <a:rPr lang="en-GB" sz="2400" dirty="0" err="1" smtClean="0">
                <a:solidFill>
                  <a:prstClr val="black"/>
                </a:solidFill>
                <a:latin typeface="Arial" panose="020B0604020202020204" pitchFamily="34" charset="0"/>
                <a:cs typeface="Arial" panose="020B0604020202020204" pitchFamily="34" charset="0"/>
              </a:rPr>
              <a:t>poco</a:t>
            </a:r>
            <a:r>
              <a:rPr lang="en-GB" sz="2400" dirty="0" smtClean="0">
                <a:solidFill>
                  <a:prstClr val="black"/>
                </a:solidFill>
                <a:latin typeface="Arial" panose="020B0604020202020204" pitchFamily="34" charset="0"/>
                <a:cs typeface="Arial" panose="020B0604020202020204" pitchFamily="34" charset="0"/>
              </a:rPr>
              <a:t> </a:t>
            </a:r>
            <a:r>
              <a:rPr lang="en-GB" sz="2400" dirty="0" err="1" smtClean="0">
                <a:solidFill>
                  <a:prstClr val="black"/>
                </a:solidFill>
                <a:latin typeface="Arial" panose="020B0604020202020204" pitchFamily="34" charset="0"/>
                <a:cs typeface="Arial" panose="020B0604020202020204" pitchFamily="34" charset="0"/>
              </a:rPr>
              <a:t>tímido</a:t>
            </a:r>
            <a:r>
              <a:rPr lang="en-GB" sz="2400" dirty="0" smtClean="0">
                <a:solidFill>
                  <a:prstClr val="black"/>
                </a:solidFill>
                <a:latin typeface="Arial" panose="020B0604020202020204" pitchFamily="34" charset="0"/>
                <a:cs typeface="Arial" panose="020B0604020202020204" pitchFamily="34" charset="0"/>
              </a:rPr>
              <a:t>. </a:t>
            </a:r>
            <a:endParaRPr lang="en-GB" sz="2400" dirty="0">
              <a:solidFill>
                <a:prstClr val="black"/>
              </a:solidFill>
              <a:latin typeface="Arial" panose="020B0604020202020204" pitchFamily="34" charset="0"/>
              <a:cs typeface="Arial" panose="020B0604020202020204" pitchFamily="34" charset="0"/>
            </a:endParaRPr>
          </a:p>
        </p:txBody>
      </p:sp>
      <p:sp>
        <p:nvSpPr>
          <p:cNvPr id="12" name="AutoShape 6"/>
          <p:cNvSpPr>
            <a:spLocks noChangeArrowheads="1"/>
          </p:cNvSpPr>
          <p:nvPr/>
        </p:nvSpPr>
        <p:spPr bwMode="auto">
          <a:xfrm>
            <a:off x="186266" y="5393267"/>
            <a:ext cx="3941205" cy="999066"/>
          </a:xfrm>
          <a:prstGeom prst="wedgeRoundRectCallout">
            <a:avLst>
              <a:gd name="adj1" fmla="val 39128"/>
              <a:gd name="adj2" fmla="val -100645"/>
              <a:gd name="adj3" fmla="val 16667"/>
            </a:avLst>
          </a:prstGeom>
          <a:solidFill>
            <a:schemeClr val="bg1"/>
          </a:solidFill>
          <a:ln w="57150">
            <a:solidFill>
              <a:schemeClr val="tx1"/>
            </a:solidFill>
            <a:miter lim="800000"/>
            <a:headEnd/>
            <a:tailEnd/>
          </a:ln>
        </p:spPr>
        <p:txBody>
          <a:bodyPr anchor="ctr"/>
          <a:lstStyle/>
          <a:p>
            <a:pPr algn="ctr"/>
            <a:r>
              <a:rPr lang="en-GB" sz="3600" b="1" dirty="0">
                <a:solidFill>
                  <a:prstClr val="black"/>
                </a:solidFill>
                <a:latin typeface="Arial" panose="020B0604020202020204" pitchFamily="34" charset="0"/>
                <a:cs typeface="Arial" panose="020B0604020202020204" pitchFamily="34" charset="0"/>
              </a:rPr>
              <a:t>6</a:t>
            </a:r>
            <a:r>
              <a:rPr lang="en-GB" sz="2400" dirty="0">
                <a:solidFill>
                  <a:prstClr val="black"/>
                </a:solidFill>
                <a:latin typeface="Arial" panose="020B0604020202020204" pitchFamily="34" charset="0"/>
                <a:cs typeface="Arial" panose="020B0604020202020204" pitchFamily="34" charset="0"/>
              </a:rPr>
              <a:t>  </a:t>
            </a:r>
            <a:r>
              <a:rPr lang="en-GB" sz="2400" dirty="0" err="1" smtClean="0">
                <a:solidFill>
                  <a:prstClr val="black"/>
                </a:solidFill>
                <a:latin typeface="Arial" panose="020B0604020202020204" pitchFamily="34" charset="0"/>
                <a:cs typeface="Arial" panose="020B0604020202020204" pitchFamily="34" charset="0"/>
              </a:rPr>
              <a:t>en</a:t>
            </a:r>
            <a:r>
              <a:rPr lang="en-GB" sz="2400" dirty="0" smtClean="0">
                <a:solidFill>
                  <a:prstClr val="black"/>
                </a:solidFill>
                <a:latin typeface="Arial" panose="020B0604020202020204" pitchFamily="34" charset="0"/>
                <a:cs typeface="Arial" panose="020B0604020202020204" pitchFamily="34" charset="0"/>
              </a:rPr>
              <a:t> </a:t>
            </a:r>
            <a:r>
              <a:rPr lang="en-GB" sz="2400" dirty="0" err="1" smtClean="0">
                <a:solidFill>
                  <a:prstClr val="black"/>
                </a:solidFill>
                <a:latin typeface="Arial" panose="020B0604020202020204" pitchFamily="34" charset="0"/>
                <a:cs typeface="Arial" panose="020B0604020202020204" pitchFamily="34" charset="0"/>
              </a:rPr>
              <a:t>Londres</a:t>
            </a:r>
            <a:r>
              <a:rPr lang="en-GB" sz="2400" dirty="0" smtClean="0">
                <a:solidFill>
                  <a:prstClr val="black"/>
                </a:solidFill>
                <a:latin typeface="Arial" panose="020B0604020202020204" pitchFamily="34" charset="0"/>
                <a:cs typeface="Arial" panose="020B0604020202020204" pitchFamily="34" charset="0"/>
              </a:rPr>
              <a:t>. </a:t>
            </a:r>
            <a:endParaRPr lang="en-GB" sz="2400" dirty="0">
              <a:solidFill>
                <a:prstClr val="black"/>
              </a:solidFill>
              <a:latin typeface="Arial" panose="020B0604020202020204" pitchFamily="34" charset="0"/>
              <a:cs typeface="Arial" panose="020B0604020202020204" pitchFamily="34" charset="0"/>
            </a:endParaRPr>
          </a:p>
        </p:txBody>
      </p:sp>
      <p:sp>
        <p:nvSpPr>
          <p:cNvPr id="13" name="AutoShape 7"/>
          <p:cNvSpPr>
            <a:spLocks noChangeArrowheads="1"/>
          </p:cNvSpPr>
          <p:nvPr/>
        </p:nvSpPr>
        <p:spPr bwMode="auto">
          <a:xfrm>
            <a:off x="4272094" y="5516699"/>
            <a:ext cx="4482440" cy="1108598"/>
          </a:xfrm>
          <a:prstGeom prst="wedgeRoundRectCallout">
            <a:avLst>
              <a:gd name="adj1" fmla="val -28784"/>
              <a:gd name="adj2" fmla="val -75833"/>
              <a:gd name="adj3" fmla="val 16667"/>
            </a:avLst>
          </a:prstGeom>
          <a:solidFill>
            <a:schemeClr val="bg1"/>
          </a:solidFill>
          <a:ln w="57150">
            <a:solidFill>
              <a:schemeClr val="tx1"/>
            </a:solidFill>
            <a:miter lim="800000"/>
            <a:headEnd/>
            <a:tailEnd/>
          </a:ln>
        </p:spPr>
        <p:txBody>
          <a:bodyPr anchor="ctr"/>
          <a:lstStyle/>
          <a:p>
            <a:pPr algn="ctr"/>
            <a:r>
              <a:rPr lang="en-GB" sz="3600" b="1" dirty="0">
                <a:solidFill>
                  <a:prstClr val="black"/>
                </a:solidFill>
                <a:latin typeface="Arial" panose="020B0604020202020204" pitchFamily="34" charset="0"/>
                <a:cs typeface="Arial" panose="020B0604020202020204" pitchFamily="34" charset="0"/>
              </a:rPr>
              <a:t>5</a:t>
            </a:r>
            <a:r>
              <a:rPr lang="en-GB" sz="2400" dirty="0">
                <a:solidFill>
                  <a:prstClr val="black"/>
                </a:solidFill>
                <a:latin typeface="Arial" panose="020B0604020202020204" pitchFamily="34" charset="0"/>
                <a:cs typeface="Arial" panose="020B0604020202020204" pitchFamily="34" charset="0"/>
              </a:rPr>
              <a:t> </a:t>
            </a:r>
            <a:r>
              <a:rPr lang="en-GB" sz="2400" dirty="0" err="1" smtClean="0">
                <a:solidFill>
                  <a:prstClr val="black"/>
                </a:solidFill>
                <a:latin typeface="Arial" panose="020B0604020202020204" pitchFamily="34" charset="0"/>
                <a:cs typeface="Arial" panose="020B0604020202020204" pitchFamily="34" charset="0"/>
              </a:rPr>
              <a:t>Sí</a:t>
            </a:r>
            <a:r>
              <a:rPr lang="en-GB" sz="2400" dirty="0" smtClean="0">
                <a:solidFill>
                  <a:prstClr val="black"/>
                </a:solidFill>
                <a:latin typeface="Arial" panose="020B0604020202020204" pitchFamily="34" charset="0"/>
                <a:cs typeface="Arial" panose="020B0604020202020204" pitchFamily="34" charset="0"/>
              </a:rPr>
              <a:t>, un </a:t>
            </a:r>
            <a:r>
              <a:rPr lang="en-GB" sz="2400" dirty="0" err="1" smtClean="0">
                <a:solidFill>
                  <a:prstClr val="black"/>
                </a:solidFill>
                <a:latin typeface="Arial" panose="020B0604020202020204" pitchFamily="34" charset="0"/>
                <a:cs typeface="Arial" panose="020B0604020202020204" pitchFamily="34" charset="0"/>
              </a:rPr>
              <a:t>perro</a:t>
            </a:r>
            <a:r>
              <a:rPr lang="en-GB" sz="2400" dirty="0" smtClean="0">
                <a:solidFill>
                  <a:prstClr val="black"/>
                </a:solidFill>
                <a:latin typeface="Arial" panose="020B0604020202020204" pitchFamily="34" charset="0"/>
                <a:cs typeface="Arial" panose="020B0604020202020204" pitchFamily="34" charset="0"/>
              </a:rPr>
              <a:t> y </a:t>
            </a:r>
            <a:r>
              <a:rPr lang="en-GB" sz="2400" dirty="0" err="1" smtClean="0">
                <a:solidFill>
                  <a:prstClr val="black"/>
                </a:solidFill>
                <a:latin typeface="Arial" panose="020B0604020202020204" pitchFamily="34" charset="0"/>
                <a:cs typeface="Arial" panose="020B0604020202020204" pitchFamily="34" charset="0"/>
              </a:rPr>
              <a:t>una</a:t>
            </a:r>
            <a:r>
              <a:rPr lang="en-GB" sz="2400" dirty="0" smtClean="0">
                <a:solidFill>
                  <a:prstClr val="black"/>
                </a:solidFill>
                <a:latin typeface="Arial" panose="020B0604020202020204" pitchFamily="34" charset="0"/>
                <a:cs typeface="Arial" panose="020B0604020202020204" pitchFamily="34" charset="0"/>
              </a:rPr>
              <a:t> </a:t>
            </a:r>
            <a:r>
              <a:rPr lang="en-GB" sz="2400" dirty="0" err="1" smtClean="0">
                <a:solidFill>
                  <a:prstClr val="black"/>
                </a:solidFill>
                <a:latin typeface="Arial" panose="020B0604020202020204" pitchFamily="34" charset="0"/>
                <a:cs typeface="Arial" panose="020B0604020202020204" pitchFamily="34" charset="0"/>
              </a:rPr>
              <a:t>serpiente</a:t>
            </a:r>
            <a:r>
              <a:rPr lang="en-GB" sz="2400" dirty="0" smtClean="0">
                <a:solidFill>
                  <a:prstClr val="black"/>
                </a:solidFill>
                <a:latin typeface="Arial" panose="020B0604020202020204" pitchFamily="34" charset="0"/>
                <a:cs typeface="Arial" panose="020B0604020202020204" pitchFamily="34" charset="0"/>
              </a:rPr>
              <a:t>.</a:t>
            </a:r>
            <a:endParaRPr lang="en-GB" sz="2400" dirty="0">
              <a:solidFill>
                <a:prstClr val="black"/>
              </a:solidFill>
              <a:latin typeface="Arial" panose="020B0604020202020204" pitchFamily="34" charset="0"/>
              <a:cs typeface="Arial" panose="020B0604020202020204" pitchFamily="34" charset="0"/>
            </a:endParaRPr>
          </a:p>
        </p:txBody>
      </p:sp>
      <p:sp>
        <p:nvSpPr>
          <p:cNvPr id="14" name="AutoShape 6"/>
          <p:cNvSpPr>
            <a:spLocks noChangeArrowheads="1"/>
          </p:cNvSpPr>
          <p:nvPr/>
        </p:nvSpPr>
        <p:spPr bwMode="auto">
          <a:xfrm>
            <a:off x="5970993" y="2960728"/>
            <a:ext cx="3029074" cy="948630"/>
          </a:xfrm>
          <a:prstGeom prst="wedgeRoundRectCallout">
            <a:avLst>
              <a:gd name="adj1" fmla="val -62083"/>
              <a:gd name="adj2" fmla="val 23232"/>
              <a:gd name="adj3" fmla="val 16667"/>
            </a:avLst>
          </a:prstGeom>
          <a:solidFill>
            <a:schemeClr val="bg1"/>
          </a:solidFill>
          <a:ln w="57150">
            <a:solidFill>
              <a:schemeClr val="tx1"/>
            </a:solidFill>
            <a:miter lim="800000"/>
            <a:headEnd/>
            <a:tailEnd/>
          </a:ln>
        </p:spPr>
        <p:txBody>
          <a:bodyPr anchor="ctr"/>
          <a:lstStyle/>
          <a:p>
            <a:pPr algn="ctr"/>
            <a:r>
              <a:rPr lang="en-GB" sz="3200" b="1" dirty="0">
                <a:solidFill>
                  <a:prstClr val="black"/>
                </a:solidFill>
                <a:latin typeface="Arial" panose="020B0604020202020204" pitchFamily="34" charset="0"/>
                <a:cs typeface="Arial" panose="020B0604020202020204" pitchFamily="34" charset="0"/>
              </a:rPr>
              <a:t>3</a:t>
            </a:r>
            <a:r>
              <a:rPr lang="en-GB" sz="2400" dirty="0">
                <a:solidFill>
                  <a:prstClr val="black"/>
                </a:solidFill>
                <a:latin typeface="Arial" panose="020B0604020202020204" pitchFamily="34" charset="0"/>
                <a:cs typeface="Arial" panose="020B0604020202020204" pitchFamily="34" charset="0"/>
              </a:rPr>
              <a:t> </a:t>
            </a:r>
            <a:r>
              <a:rPr lang="en-GB" sz="2400" dirty="0" err="1" smtClean="0">
                <a:solidFill>
                  <a:prstClr val="black"/>
                </a:solidFill>
                <a:latin typeface="Arial" panose="020B0604020202020204" pitchFamily="34" charset="0"/>
                <a:cs typeface="Arial" panose="020B0604020202020204" pitchFamily="34" charset="0"/>
              </a:rPr>
              <a:t>Tengo</a:t>
            </a:r>
            <a:r>
              <a:rPr lang="en-GB" sz="2400" dirty="0" smtClean="0">
                <a:solidFill>
                  <a:prstClr val="black"/>
                </a:solidFill>
                <a:latin typeface="Arial" panose="020B0604020202020204" pitchFamily="34" charset="0"/>
                <a:cs typeface="Arial" panose="020B0604020202020204" pitchFamily="34" charset="0"/>
              </a:rPr>
              <a:t> 11 </a:t>
            </a:r>
            <a:r>
              <a:rPr lang="en-GB" sz="2400" dirty="0" err="1" smtClean="0">
                <a:solidFill>
                  <a:prstClr val="black"/>
                </a:solidFill>
                <a:latin typeface="Arial" panose="020B0604020202020204" pitchFamily="34" charset="0"/>
                <a:cs typeface="Arial" panose="020B0604020202020204" pitchFamily="34" charset="0"/>
              </a:rPr>
              <a:t>años</a:t>
            </a:r>
            <a:r>
              <a:rPr lang="en-GB" sz="2400" dirty="0" smtClean="0">
                <a:solidFill>
                  <a:prstClr val="black"/>
                </a:solidFill>
                <a:latin typeface="Arial" panose="020B0604020202020204" pitchFamily="34" charset="0"/>
                <a:cs typeface="Arial" panose="020B0604020202020204" pitchFamily="34" charset="0"/>
              </a:rPr>
              <a:t>.</a:t>
            </a:r>
            <a:endParaRPr lang="en-GB" sz="2400" dirty="0">
              <a:solidFill>
                <a:prstClr val="black"/>
              </a:solidFill>
              <a:latin typeface="Arial" panose="020B0604020202020204" pitchFamily="34" charset="0"/>
              <a:cs typeface="Arial" panose="020B0604020202020204" pitchFamily="34" charset="0"/>
            </a:endParaRPr>
          </a:p>
        </p:txBody>
      </p:sp>
      <p:sp>
        <p:nvSpPr>
          <p:cNvPr id="15" name="AutoShape 7"/>
          <p:cNvSpPr>
            <a:spLocks noChangeArrowheads="1"/>
          </p:cNvSpPr>
          <p:nvPr/>
        </p:nvSpPr>
        <p:spPr bwMode="auto">
          <a:xfrm>
            <a:off x="304536" y="2859876"/>
            <a:ext cx="2572279" cy="1067619"/>
          </a:xfrm>
          <a:prstGeom prst="wedgeRoundRectCallout">
            <a:avLst>
              <a:gd name="adj1" fmla="val 58078"/>
              <a:gd name="adj2" fmla="val -25165"/>
              <a:gd name="adj3" fmla="val 16667"/>
            </a:avLst>
          </a:prstGeom>
          <a:solidFill>
            <a:schemeClr val="bg1"/>
          </a:solidFill>
          <a:ln w="57150">
            <a:solidFill>
              <a:schemeClr val="tx1"/>
            </a:solidFill>
            <a:miter lim="800000"/>
            <a:headEnd/>
            <a:tailEnd/>
          </a:ln>
        </p:spPr>
        <p:txBody>
          <a:bodyPr anchor="ctr"/>
          <a:lstStyle/>
          <a:p>
            <a:pPr algn="ctr"/>
            <a:r>
              <a:rPr lang="en-GB" sz="3600" b="1" dirty="0" smtClean="0">
                <a:solidFill>
                  <a:prstClr val="black"/>
                </a:solidFill>
                <a:latin typeface="Arial" panose="020B0604020202020204" pitchFamily="34" charset="0"/>
                <a:cs typeface="Arial" panose="020B0604020202020204" pitchFamily="34" charset="0"/>
              </a:rPr>
              <a:t>8 </a:t>
            </a:r>
            <a:r>
              <a:rPr lang="en-GB" sz="2400" dirty="0" smtClean="0">
                <a:solidFill>
                  <a:prstClr val="black"/>
                </a:solidFill>
                <a:latin typeface="Arial" panose="020B0604020202020204" pitchFamily="34" charset="0"/>
                <a:cs typeface="Arial" panose="020B0604020202020204" pitchFamily="34" charset="0"/>
              </a:rPr>
              <a:t> Soy </a:t>
            </a:r>
            <a:r>
              <a:rPr lang="en-GB" sz="2400" dirty="0" err="1" smtClean="0">
                <a:solidFill>
                  <a:prstClr val="black"/>
                </a:solidFill>
                <a:latin typeface="Arial" panose="020B0604020202020204" pitchFamily="34" charset="0"/>
                <a:cs typeface="Arial" panose="020B0604020202020204" pitchFamily="34" charset="0"/>
              </a:rPr>
              <a:t>inglés</a:t>
            </a:r>
            <a:r>
              <a:rPr lang="en-GB" sz="2400" dirty="0" smtClean="0">
                <a:solidFill>
                  <a:prstClr val="black"/>
                </a:solidFill>
                <a:latin typeface="Arial" panose="020B0604020202020204" pitchFamily="34" charset="0"/>
                <a:cs typeface="Arial" panose="020B0604020202020204" pitchFamily="34" charset="0"/>
              </a:rPr>
              <a:t>/a.</a:t>
            </a:r>
            <a:endParaRPr lang="en-GB" sz="2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78484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21596140"/>
              </p:ext>
            </p:extLst>
          </p:nvPr>
        </p:nvGraphicFramePr>
        <p:xfrm>
          <a:off x="253723" y="222284"/>
          <a:ext cx="4830340" cy="6400800"/>
        </p:xfrm>
        <a:graphic>
          <a:graphicData uri="http://schemas.openxmlformats.org/drawingml/2006/table">
            <a:tbl>
              <a:tblPr firstRow="1" bandRow="1">
                <a:tableStyleId>{5940675A-B579-460E-94D1-54222C63F5DA}</a:tableStyleId>
              </a:tblPr>
              <a:tblGrid>
                <a:gridCol w="2415170"/>
                <a:gridCol w="2415170"/>
              </a:tblGrid>
              <a:tr h="597735">
                <a:tc>
                  <a:txBody>
                    <a:bodyPr/>
                    <a:lstStyle/>
                    <a:p>
                      <a:r>
                        <a:rPr lang="en-GB" sz="3600" b="1" dirty="0" err="1" smtClean="0"/>
                        <a:t>cant</a:t>
                      </a:r>
                      <a:r>
                        <a:rPr lang="en-GB" sz="3600" dirty="0" err="1" smtClean="0"/>
                        <a:t>ar</a:t>
                      </a:r>
                      <a:endParaRPr lang="en-GB" sz="3600" dirty="0"/>
                    </a:p>
                  </a:txBody>
                  <a:tcPr/>
                </a:tc>
                <a:tc>
                  <a:txBody>
                    <a:bodyPr/>
                    <a:lstStyle/>
                    <a:p>
                      <a:r>
                        <a:rPr lang="en-GB" sz="3600" b="1" dirty="0" err="1" smtClean="0"/>
                        <a:t>llam</a:t>
                      </a:r>
                      <a:r>
                        <a:rPr lang="en-GB" sz="3600" dirty="0" err="1" smtClean="0"/>
                        <a:t>ar</a:t>
                      </a:r>
                      <a:r>
                        <a:rPr lang="en-GB" sz="3600" i="1" dirty="0" err="1" smtClean="0"/>
                        <a:t>se</a:t>
                      </a:r>
                      <a:endParaRPr lang="en-GB" sz="3600" i="1" dirty="0"/>
                    </a:p>
                  </a:txBody>
                  <a:tcPr/>
                </a:tc>
              </a:tr>
              <a:tr h="597735">
                <a:tc>
                  <a:txBody>
                    <a:bodyPr/>
                    <a:lstStyle/>
                    <a:p>
                      <a:r>
                        <a:rPr lang="en-GB" sz="3600" b="1" dirty="0" err="1" smtClean="0"/>
                        <a:t>toc</a:t>
                      </a:r>
                      <a:r>
                        <a:rPr lang="en-GB" sz="3600" dirty="0" err="1" smtClean="0"/>
                        <a:t>ar</a:t>
                      </a:r>
                      <a:endParaRPr lang="en-GB" sz="3600" dirty="0"/>
                    </a:p>
                  </a:txBody>
                  <a:tcPr/>
                </a:tc>
                <a:tc>
                  <a:txBody>
                    <a:bodyPr/>
                    <a:lstStyle/>
                    <a:p>
                      <a:r>
                        <a:rPr lang="en-GB" sz="3600" b="1" dirty="0" err="1" smtClean="0"/>
                        <a:t>os</a:t>
                      </a:r>
                      <a:r>
                        <a:rPr lang="en-GB" sz="3600" dirty="0" err="1" smtClean="0"/>
                        <a:t>ar</a:t>
                      </a:r>
                      <a:endParaRPr lang="en-GB" sz="3600" dirty="0"/>
                    </a:p>
                  </a:txBody>
                  <a:tcPr/>
                </a:tc>
              </a:tr>
              <a:tr h="597735">
                <a:tc>
                  <a:txBody>
                    <a:bodyPr/>
                    <a:lstStyle/>
                    <a:p>
                      <a:r>
                        <a:rPr lang="en-GB" sz="3600" b="1" dirty="0" err="1" smtClean="0"/>
                        <a:t>habl</a:t>
                      </a:r>
                      <a:r>
                        <a:rPr lang="en-GB" sz="3600" dirty="0" err="1" smtClean="0"/>
                        <a:t>ar</a:t>
                      </a:r>
                      <a:endParaRPr lang="en-GB" sz="3600" dirty="0"/>
                    </a:p>
                  </a:txBody>
                  <a:tcPr/>
                </a:tc>
                <a:tc>
                  <a:txBody>
                    <a:bodyPr/>
                    <a:lstStyle/>
                    <a:p>
                      <a:r>
                        <a:rPr lang="en-GB" sz="3600" b="1" dirty="0" err="1" smtClean="0"/>
                        <a:t>jug</a:t>
                      </a:r>
                      <a:r>
                        <a:rPr lang="en-GB" sz="3600" dirty="0" err="1" smtClean="0"/>
                        <a:t>ar</a:t>
                      </a:r>
                      <a:r>
                        <a:rPr lang="en-GB" sz="3600" dirty="0" smtClean="0"/>
                        <a:t>*</a:t>
                      </a:r>
                      <a:endParaRPr lang="en-GB" sz="3600" dirty="0"/>
                    </a:p>
                  </a:txBody>
                  <a:tcPr/>
                </a:tc>
              </a:tr>
              <a:tr h="597735">
                <a:tc>
                  <a:txBody>
                    <a:bodyPr/>
                    <a:lstStyle/>
                    <a:p>
                      <a:r>
                        <a:rPr lang="en-GB" sz="3600" b="1" dirty="0" smtClean="0"/>
                        <a:t>sac</a:t>
                      </a:r>
                      <a:r>
                        <a:rPr lang="en-GB" sz="3600" dirty="0" smtClean="0"/>
                        <a:t>ar</a:t>
                      </a:r>
                      <a:endParaRPr lang="en-GB" sz="3600" dirty="0"/>
                    </a:p>
                  </a:txBody>
                  <a:tcPr/>
                </a:tc>
                <a:tc>
                  <a:txBody>
                    <a:bodyPr/>
                    <a:lstStyle/>
                    <a:p>
                      <a:r>
                        <a:rPr lang="en-GB" sz="3600" b="1" dirty="0" err="1" smtClean="0"/>
                        <a:t>pens</a:t>
                      </a:r>
                      <a:r>
                        <a:rPr lang="en-GB" sz="3600" dirty="0" err="1" smtClean="0"/>
                        <a:t>ar</a:t>
                      </a:r>
                      <a:r>
                        <a:rPr lang="en-GB" sz="3600" dirty="0" smtClean="0"/>
                        <a:t>*</a:t>
                      </a:r>
                      <a:endParaRPr lang="en-GB" sz="3600" dirty="0"/>
                    </a:p>
                  </a:txBody>
                  <a:tcPr/>
                </a:tc>
              </a:tr>
              <a:tr h="597735">
                <a:tc>
                  <a:txBody>
                    <a:bodyPr/>
                    <a:lstStyle/>
                    <a:p>
                      <a:r>
                        <a:rPr lang="en-GB" sz="3600" b="1" dirty="0" err="1" smtClean="0"/>
                        <a:t>mont</a:t>
                      </a:r>
                      <a:r>
                        <a:rPr lang="en-GB" sz="3600" dirty="0" err="1" smtClean="0"/>
                        <a:t>ar</a:t>
                      </a:r>
                      <a:endParaRPr lang="en-GB" sz="3600" dirty="0"/>
                    </a:p>
                  </a:txBody>
                  <a:tcPr/>
                </a:tc>
                <a:tc>
                  <a:txBody>
                    <a:bodyPr/>
                    <a:lstStyle/>
                    <a:p>
                      <a:r>
                        <a:rPr lang="en-GB" sz="3600" b="1" dirty="0" err="1" smtClean="0"/>
                        <a:t>odi</a:t>
                      </a:r>
                      <a:r>
                        <a:rPr lang="en-GB" sz="3600" dirty="0" err="1" smtClean="0"/>
                        <a:t>ar</a:t>
                      </a:r>
                      <a:endParaRPr lang="en-GB" sz="3600" dirty="0"/>
                    </a:p>
                  </a:txBody>
                  <a:tcPr/>
                </a:tc>
              </a:tr>
              <a:tr h="597735">
                <a:tc>
                  <a:txBody>
                    <a:bodyPr/>
                    <a:lstStyle/>
                    <a:p>
                      <a:r>
                        <a:rPr lang="en-GB" sz="3600" b="1" dirty="0" err="1" smtClean="0"/>
                        <a:t>bail</a:t>
                      </a:r>
                      <a:r>
                        <a:rPr lang="en-GB" sz="3600" dirty="0" err="1" smtClean="0"/>
                        <a:t>ar</a:t>
                      </a:r>
                      <a:endParaRPr lang="en-GB" sz="3600" dirty="0"/>
                    </a:p>
                  </a:txBody>
                  <a:tcPr/>
                </a:tc>
                <a:tc>
                  <a:txBody>
                    <a:bodyPr/>
                    <a:lstStyle/>
                    <a:p>
                      <a:r>
                        <a:rPr lang="en-GB" sz="3600" b="1" dirty="0" err="1" smtClean="0"/>
                        <a:t>dibuj</a:t>
                      </a:r>
                      <a:r>
                        <a:rPr lang="en-GB" sz="3600" dirty="0" err="1" smtClean="0"/>
                        <a:t>ar</a:t>
                      </a:r>
                      <a:endParaRPr lang="en-GB" sz="3600" dirty="0"/>
                    </a:p>
                  </a:txBody>
                  <a:tcPr/>
                </a:tc>
              </a:tr>
              <a:tr h="597735">
                <a:tc>
                  <a:txBody>
                    <a:bodyPr/>
                    <a:lstStyle/>
                    <a:p>
                      <a:r>
                        <a:rPr lang="en-GB" sz="3600" b="1" dirty="0" smtClean="0"/>
                        <a:t>naveg</a:t>
                      </a:r>
                      <a:r>
                        <a:rPr lang="en-GB" sz="3600" dirty="0" smtClean="0"/>
                        <a:t>ar</a:t>
                      </a:r>
                      <a:endParaRPr lang="en-GB" sz="3600" dirty="0"/>
                    </a:p>
                  </a:txBody>
                  <a:tcPr/>
                </a:tc>
                <a:tc>
                  <a:txBody>
                    <a:bodyPr/>
                    <a:lstStyle/>
                    <a:p>
                      <a:r>
                        <a:rPr lang="en-GB" sz="3600" b="1" dirty="0" err="1" smtClean="0"/>
                        <a:t>pregunt</a:t>
                      </a:r>
                      <a:r>
                        <a:rPr lang="en-GB" sz="3600" dirty="0" err="1" smtClean="0"/>
                        <a:t>ar</a:t>
                      </a:r>
                      <a:endParaRPr lang="en-GB" sz="3600" dirty="0"/>
                    </a:p>
                  </a:txBody>
                  <a:tcPr/>
                </a:tc>
              </a:tr>
              <a:tr h="597735">
                <a:tc>
                  <a:txBody>
                    <a:bodyPr/>
                    <a:lstStyle/>
                    <a:p>
                      <a:r>
                        <a:rPr lang="en-GB" sz="3600" b="1" dirty="0" err="1" smtClean="0"/>
                        <a:t>mand</a:t>
                      </a:r>
                      <a:r>
                        <a:rPr lang="en-GB" sz="3600" dirty="0" err="1" smtClean="0"/>
                        <a:t>ar</a:t>
                      </a:r>
                      <a:endParaRPr lang="en-GB" sz="3600" dirty="0"/>
                    </a:p>
                  </a:txBody>
                  <a:tcPr/>
                </a:tc>
                <a:tc>
                  <a:txBody>
                    <a:bodyPr/>
                    <a:lstStyle/>
                    <a:p>
                      <a:r>
                        <a:rPr lang="en-GB" sz="3600" b="1" dirty="0" err="1" smtClean="0"/>
                        <a:t>trabaj</a:t>
                      </a:r>
                      <a:r>
                        <a:rPr lang="en-GB" sz="3600" dirty="0" err="1" smtClean="0"/>
                        <a:t>ar</a:t>
                      </a:r>
                      <a:endParaRPr lang="en-GB" sz="3600" dirty="0"/>
                    </a:p>
                  </a:txBody>
                  <a:tcPr/>
                </a:tc>
              </a:tr>
              <a:tr h="597735">
                <a:tc>
                  <a:txBody>
                    <a:bodyPr/>
                    <a:lstStyle/>
                    <a:p>
                      <a:r>
                        <a:rPr lang="en-GB" sz="3600" b="1" dirty="0" err="1" smtClean="0"/>
                        <a:t>escuch</a:t>
                      </a:r>
                      <a:r>
                        <a:rPr lang="en-GB" sz="3600" dirty="0" err="1" smtClean="0"/>
                        <a:t>ar</a:t>
                      </a:r>
                      <a:endParaRPr lang="en-GB" sz="3600" dirty="0"/>
                    </a:p>
                  </a:txBody>
                  <a:tcPr/>
                </a:tc>
                <a:tc>
                  <a:txBody>
                    <a:bodyPr/>
                    <a:lstStyle/>
                    <a:p>
                      <a:r>
                        <a:rPr lang="en-GB" sz="3600" b="1" dirty="0" err="1" smtClean="0"/>
                        <a:t>encontr</a:t>
                      </a:r>
                      <a:r>
                        <a:rPr lang="en-GB" sz="3600" dirty="0" err="1" smtClean="0"/>
                        <a:t>ar</a:t>
                      </a:r>
                      <a:endParaRPr lang="en-GB" sz="3600" dirty="0"/>
                    </a:p>
                  </a:txBody>
                  <a:tcPr/>
                </a:tc>
              </a:tr>
              <a:tr h="597735">
                <a:tc>
                  <a:txBody>
                    <a:bodyPr/>
                    <a:lstStyle/>
                    <a:p>
                      <a:r>
                        <a:rPr lang="en-GB" sz="3600" b="1" dirty="0" err="1" smtClean="0"/>
                        <a:t>chate</a:t>
                      </a:r>
                      <a:r>
                        <a:rPr lang="en-GB" sz="3600" dirty="0" err="1" smtClean="0"/>
                        <a:t>ar</a:t>
                      </a:r>
                      <a:endParaRPr lang="en-GB" sz="3600" dirty="0"/>
                    </a:p>
                  </a:txBody>
                  <a:tcPr/>
                </a:tc>
                <a:tc>
                  <a:txBody>
                    <a:bodyPr/>
                    <a:lstStyle/>
                    <a:p>
                      <a:r>
                        <a:rPr lang="en-GB" sz="3600" b="1" dirty="0" err="1" smtClean="0"/>
                        <a:t>ayud</a:t>
                      </a:r>
                      <a:r>
                        <a:rPr lang="en-GB" sz="3600" dirty="0" err="1" smtClean="0"/>
                        <a:t>ar</a:t>
                      </a:r>
                      <a:endParaRPr lang="en-GB" sz="3600" dirty="0"/>
                    </a:p>
                  </a:txBody>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855238191"/>
              </p:ext>
            </p:extLst>
          </p:nvPr>
        </p:nvGraphicFramePr>
        <p:xfrm>
          <a:off x="5370576" y="3668879"/>
          <a:ext cx="3212592" cy="2954205"/>
        </p:xfrm>
        <a:graphic>
          <a:graphicData uri="http://schemas.openxmlformats.org/drawingml/2006/table">
            <a:tbl>
              <a:tblPr firstRow="1" bandRow="1">
                <a:tableStyleId>{5940675A-B579-460E-94D1-54222C63F5DA}</a:tableStyleId>
              </a:tblPr>
              <a:tblGrid>
                <a:gridCol w="3212592"/>
              </a:tblGrid>
              <a:tr h="590841">
                <a:tc>
                  <a:txBody>
                    <a:bodyPr/>
                    <a:lstStyle/>
                    <a:p>
                      <a:r>
                        <a:rPr lang="en-GB" sz="3200" b="1" dirty="0" err="1" smtClean="0"/>
                        <a:t>se</a:t>
                      </a:r>
                      <a:r>
                        <a:rPr lang="en-GB" sz="3200" dirty="0" err="1" smtClean="0"/>
                        <a:t>r</a:t>
                      </a:r>
                      <a:endParaRPr lang="en-GB" sz="3200" dirty="0"/>
                    </a:p>
                  </a:txBody>
                  <a:tcPr/>
                </a:tc>
              </a:tr>
              <a:tr h="590841">
                <a:tc>
                  <a:txBody>
                    <a:bodyPr/>
                    <a:lstStyle/>
                    <a:p>
                      <a:r>
                        <a:rPr lang="en-GB" sz="3200" b="1" dirty="0" err="1" smtClean="0"/>
                        <a:t>ten</a:t>
                      </a:r>
                      <a:r>
                        <a:rPr lang="en-GB" sz="3200" dirty="0" err="1" smtClean="0"/>
                        <a:t>er</a:t>
                      </a:r>
                      <a:endParaRPr lang="en-GB" sz="3200" dirty="0"/>
                    </a:p>
                  </a:txBody>
                  <a:tcPr/>
                </a:tc>
              </a:tr>
              <a:tr h="590841">
                <a:tc>
                  <a:txBody>
                    <a:bodyPr/>
                    <a:lstStyle/>
                    <a:p>
                      <a:r>
                        <a:rPr lang="en-GB" sz="3200" b="1" dirty="0" err="1" smtClean="0"/>
                        <a:t>hac</a:t>
                      </a:r>
                      <a:r>
                        <a:rPr lang="en-GB" sz="3200" dirty="0" err="1" smtClean="0"/>
                        <a:t>er</a:t>
                      </a:r>
                      <a:endParaRPr lang="en-GB" sz="3200" dirty="0"/>
                    </a:p>
                  </a:txBody>
                  <a:tcPr/>
                </a:tc>
              </a:tr>
              <a:tr h="590841">
                <a:tc>
                  <a:txBody>
                    <a:bodyPr/>
                    <a:lstStyle/>
                    <a:p>
                      <a:r>
                        <a:rPr lang="en-GB" sz="3200" b="1" dirty="0" err="1" smtClean="0">
                          <a:solidFill>
                            <a:srgbClr val="7030A0"/>
                          </a:solidFill>
                        </a:rPr>
                        <a:t>gust</a:t>
                      </a:r>
                      <a:r>
                        <a:rPr lang="en-GB" sz="3200" dirty="0" err="1" smtClean="0">
                          <a:solidFill>
                            <a:srgbClr val="7030A0"/>
                          </a:solidFill>
                        </a:rPr>
                        <a:t>ar</a:t>
                      </a:r>
                      <a:endParaRPr lang="en-GB" sz="3200" dirty="0">
                        <a:solidFill>
                          <a:srgbClr val="7030A0"/>
                        </a:solidFill>
                      </a:endParaRPr>
                    </a:p>
                  </a:txBody>
                  <a:tcPr/>
                </a:tc>
              </a:tr>
              <a:tr h="590841">
                <a:tc>
                  <a:txBody>
                    <a:bodyPr/>
                    <a:lstStyle/>
                    <a:p>
                      <a:r>
                        <a:rPr lang="en-GB" sz="3200" b="1" dirty="0" err="1" smtClean="0">
                          <a:solidFill>
                            <a:srgbClr val="7030A0"/>
                          </a:solidFill>
                        </a:rPr>
                        <a:t>encant</a:t>
                      </a:r>
                      <a:r>
                        <a:rPr lang="en-GB" sz="3200" dirty="0" err="1" smtClean="0">
                          <a:solidFill>
                            <a:srgbClr val="7030A0"/>
                          </a:solidFill>
                        </a:rPr>
                        <a:t>ar</a:t>
                      </a:r>
                      <a:endParaRPr lang="en-GB" sz="3200" dirty="0">
                        <a:solidFill>
                          <a:srgbClr val="7030A0"/>
                        </a:solidFill>
                      </a:endParaRPr>
                    </a:p>
                  </a:txBody>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299754203"/>
              </p:ext>
            </p:extLst>
          </p:nvPr>
        </p:nvGraphicFramePr>
        <p:xfrm>
          <a:off x="5370576" y="206824"/>
          <a:ext cx="3212592" cy="3279146"/>
        </p:xfrm>
        <a:graphic>
          <a:graphicData uri="http://schemas.openxmlformats.org/drawingml/2006/table">
            <a:tbl>
              <a:tblPr firstRow="1" bandRow="1">
                <a:tableStyleId>{5940675A-B579-460E-94D1-54222C63F5DA}</a:tableStyleId>
              </a:tblPr>
              <a:tblGrid>
                <a:gridCol w="3212592"/>
              </a:tblGrid>
              <a:tr h="590841">
                <a:tc>
                  <a:txBody>
                    <a:bodyPr/>
                    <a:lstStyle/>
                    <a:p>
                      <a:r>
                        <a:rPr lang="en-GB" sz="3200" b="1" dirty="0" smtClean="0"/>
                        <a:t>le</a:t>
                      </a:r>
                      <a:r>
                        <a:rPr lang="en-GB" sz="3200" dirty="0" smtClean="0"/>
                        <a:t>er</a:t>
                      </a:r>
                      <a:endParaRPr lang="en-GB" sz="3200" dirty="0"/>
                    </a:p>
                  </a:txBody>
                  <a:tcPr/>
                </a:tc>
              </a:tr>
              <a:tr h="590841">
                <a:tc>
                  <a:txBody>
                    <a:bodyPr/>
                    <a:lstStyle/>
                    <a:p>
                      <a:r>
                        <a:rPr lang="en-GB" sz="3200" b="1" dirty="0" err="1" smtClean="0"/>
                        <a:t>ve</a:t>
                      </a:r>
                      <a:r>
                        <a:rPr lang="en-GB" sz="3200" dirty="0" err="1" smtClean="0"/>
                        <a:t>r</a:t>
                      </a:r>
                      <a:endParaRPr lang="en-GB" sz="3200" dirty="0"/>
                    </a:p>
                  </a:txBody>
                  <a:tcPr/>
                </a:tc>
              </a:tr>
              <a:tr h="590841">
                <a:tc>
                  <a:txBody>
                    <a:bodyPr/>
                    <a:lstStyle/>
                    <a:p>
                      <a:r>
                        <a:rPr lang="en-GB" sz="3200" b="1" dirty="0" err="1" smtClean="0"/>
                        <a:t>aprend</a:t>
                      </a:r>
                      <a:r>
                        <a:rPr lang="en-GB" sz="3200" dirty="0" err="1" smtClean="0"/>
                        <a:t>er</a:t>
                      </a:r>
                      <a:endParaRPr lang="en-GB" sz="3200" dirty="0"/>
                    </a:p>
                  </a:txBody>
                  <a:tcPr/>
                </a:tc>
              </a:tr>
              <a:tr h="324941">
                <a:tc>
                  <a:txBody>
                    <a:bodyPr/>
                    <a:lstStyle/>
                    <a:p>
                      <a:endParaRPr lang="en-GB" sz="1000" dirty="0"/>
                    </a:p>
                  </a:txBody>
                  <a:tcPr/>
                </a:tc>
              </a:tr>
              <a:tr h="590841">
                <a:tc>
                  <a:txBody>
                    <a:bodyPr/>
                    <a:lstStyle/>
                    <a:p>
                      <a:r>
                        <a:rPr lang="en-GB" sz="3200" b="1" dirty="0" err="1" smtClean="0"/>
                        <a:t>escrib</a:t>
                      </a:r>
                      <a:r>
                        <a:rPr lang="en-GB" sz="3200" dirty="0" err="1" smtClean="0"/>
                        <a:t>ir</a:t>
                      </a:r>
                      <a:endParaRPr lang="en-GB" sz="3200" dirty="0"/>
                    </a:p>
                  </a:txBody>
                  <a:tcPr/>
                </a:tc>
              </a:tr>
              <a:tr h="590841">
                <a:tc>
                  <a:txBody>
                    <a:bodyPr/>
                    <a:lstStyle/>
                    <a:p>
                      <a:r>
                        <a:rPr lang="en-GB" sz="3200" b="1" dirty="0" err="1" smtClean="0"/>
                        <a:t>sal</a:t>
                      </a:r>
                      <a:r>
                        <a:rPr lang="en-GB" sz="3200" dirty="0" err="1" smtClean="0"/>
                        <a:t>ir</a:t>
                      </a:r>
                      <a:endParaRPr lang="en-GB" sz="3200" dirty="0"/>
                    </a:p>
                  </a:txBody>
                  <a:tcPr/>
                </a:tc>
              </a:tr>
            </a:tbl>
          </a:graphicData>
        </a:graphic>
      </p:graphicFrame>
    </p:spTree>
    <p:extLst>
      <p:ext uri="{BB962C8B-B14F-4D97-AF65-F5344CB8AC3E}">
        <p14:creationId xmlns:p14="http://schemas.microsoft.com/office/powerpoint/2010/main" val="122466675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regunta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76947" y="0"/>
            <a:ext cx="3295253" cy="6811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p:cNvSpPr/>
          <p:nvPr/>
        </p:nvSpPr>
        <p:spPr>
          <a:xfrm>
            <a:off x="216492" y="3212976"/>
            <a:ext cx="3491412" cy="1247264"/>
          </a:xfrm>
          <a:prstGeom prst="wedgeEllipseCallout">
            <a:avLst>
              <a:gd name="adj1" fmla="val 31501"/>
              <a:gd name="adj2" fmla="val 5528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b="1" dirty="0">
              <a:solidFill>
                <a:prstClr val="black"/>
              </a:solidFill>
            </a:endParaRPr>
          </a:p>
        </p:txBody>
      </p:sp>
      <p:sp>
        <p:nvSpPr>
          <p:cNvPr id="6" name="Oval Callout 5"/>
          <p:cNvSpPr/>
          <p:nvPr/>
        </p:nvSpPr>
        <p:spPr>
          <a:xfrm>
            <a:off x="355596" y="4653136"/>
            <a:ext cx="3568332" cy="1402499"/>
          </a:xfrm>
          <a:prstGeom prst="wedgeEllipseCallout">
            <a:avLst>
              <a:gd name="adj1" fmla="val 31501"/>
              <a:gd name="adj2" fmla="val 55285"/>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b="1" dirty="0">
              <a:solidFill>
                <a:prstClr val="black"/>
              </a:solidFill>
            </a:endParaRPr>
          </a:p>
        </p:txBody>
      </p:sp>
      <p:sp>
        <p:nvSpPr>
          <p:cNvPr id="7" name="Oval Callout 6"/>
          <p:cNvSpPr/>
          <p:nvPr/>
        </p:nvSpPr>
        <p:spPr>
          <a:xfrm>
            <a:off x="5220072" y="1484784"/>
            <a:ext cx="3883759" cy="1225450"/>
          </a:xfrm>
          <a:prstGeom prst="wedgeEllipseCallout">
            <a:avLst>
              <a:gd name="adj1" fmla="val -31741"/>
              <a:gd name="adj2" fmla="val 60712"/>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b="1" dirty="0">
              <a:solidFill>
                <a:prstClr val="white"/>
              </a:solidFill>
            </a:endParaRPr>
          </a:p>
        </p:txBody>
      </p:sp>
      <p:sp>
        <p:nvSpPr>
          <p:cNvPr id="8" name="Oval Callout 7"/>
          <p:cNvSpPr/>
          <p:nvPr/>
        </p:nvSpPr>
        <p:spPr>
          <a:xfrm>
            <a:off x="5724128" y="2708920"/>
            <a:ext cx="3411161" cy="1440160"/>
          </a:xfrm>
          <a:prstGeom prst="wedgeEllipseCallout">
            <a:avLst>
              <a:gd name="adj1" fmla="val -32784"/>
              <a:gd name="adj2" fmla="val 6105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b="1" dirty="0">
              <a:solidFill>
                <a:prstClr val="black"/>
              </a:solidFill>
            </a:endParaRPr>
          </a:p>
        </p:txBody>
      </p:sp>
      <p:sp>
        <p:nvSpPr>
          <p:cNvPr id="9" name="Oval Callout 8"/>
          <p:cNvSpPr/>
          <p:nvPr/>
        </p:nvSpPr>
        <p:spPr>
          <a:xfrm>
            <a:off x="275275" y="372578"/>
            <a:ext cx="2987356" cy="1152128"/>
          </a:xfrm>
          <a:prstGeom prst="wedgeEllipseCallout">
            <a:avLst>
              <a:gd name="adj1" fmla="val 31501"/>
              <a:gd name="adj2" fmla="val 5528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b="1" dirty="0">
              <a:solidFill>
                <a:prstClr val="black"/>
              </a:solidFill>
            </a:endParaRPr>
          </a:p>
        </p:txBody>
      </p:sp>
      <p:sp>
        <p:nvSpPr>
          <p:cNvPr id="10" name="Oval Callout 9"/>
          <p:cNvSpPr/>
          <p:nvPr/>
        </p:nvSpPr>
        <p:spPr>
          <a:xfrm>
            <a:off x="4623306" y="150032"/>
            <a:ext cx="2881993" cy="1374674"/>
          </a:xfrm>
          <a:prstGeom prst="wedgeEllipseCallout">
            <a:avLst>
              <a:gd name="adj1" fmla="val -40403"/>
              <a:gd name="adj2" fmla="val 5817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solidFill>
                <a:prstClr val="white"/>
              </a:solidFill>
            </a:endParaRPr>
          </a:p>
        </p:txBody>
      </p:sp>
      <p:sp>
        <p:nvSpPr>
          <p:cNvPr id="13" name="Oval Callout 12"/>
          <p:cNvSpPr/>
          <p:nvPr/>
        </p:nvSpPr>
        <p:spPr>
          <a:xfrm>
            <a:off x="355596" y="1844824"/>
            <a:ext cx="2848252" cy="1152128"/>
          </a:xfrm>
          <a:prstGeom prst="wedgeEllipseCallout">
            <a:avLst>
              <a:gd name="adj1" fmla="val 31501"/>
              <a:gd name="adj2" fmla="val 5528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400" b="1" dirty="0">
              <a:solidFill>
                <a:prstClr val="white"/>
              </a:solidFill>
            </a:endParaRPr>
          </a:p>
        </p:txBody>
      </p:sp>
      <p:sp>
        <p:nvSpPr>
          <p:cNvPr id="14" name="Oval Callout 13"/>
          <p:cNvSpPr/>
          <p:nvPr/>
        </p:nvSpPr>
        <p:spPr>
          <a:xfrm>
            <a:off x="5137833" y="4293096"/>
            <a:ext cx="3898663" cy="1440160"/>
          </a:xfrm>
          <a:prstGeom prst="wedgeEllipseCallout">
            <a:avLst>
              <a:gd name="adj1" fmla="val -32784"/>
              <a:gd name="adj2" fmla="val 6105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b="1" dirty="0">
              <a:solidFill>
                <a:prstClr val="black"/>
              </a:solidFill>
            </a:endParaRPr>
          </a:p>
        </p:txBody>
      </p:sp>
      <p:sp>
        <p:nvSpPr>
          <p:cNvPr id="15" name="Oval Callout 14"/>
          <p:cNvSpPr/>
          <p:nvPr/>
        </p:nvSpPr>
        <p:spPr>
          <a:xfrm>
            <a:off x="6084168" y="5517232"/>
            <a:ext cx="2987356" cy="1152128"/>
          </a:xfrm>
          <a:prstGeom prst="wedgeEllipseCallout">
            <a:avLst>
              <a:gd name="adj1" fmla="val -36161"/>
              <a:gd name="adj2" fmla="val 51108"/>
            </a:avLst>
          </a:pr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b="1" dirty="0">
              <a:solidFill>
                <a:prstClr val="black"/>
              </a:solidFill>
            </a:endParaRPr>
          </a:p>
        </p:txBody>
      </p:sp>
      <p:sp>
        <p:nvSpPr>
          <p:cNvPr id="16" name="Oval Callout 15"/>
          <p:cNvSpPr/>
          <p:nvPr/>
        </p:nvSpPr>
        <p:spPr>
          <a:xfrm>
            <a:off x="7087164" y="150032"/>
            <a:ext cx="2091848" cy="1374674"/>
          </a:xfrm>
          <a:prstGeom prst="wedgeEllipseCallout">
            <a:avLst>
              <a:gd name="adj1" fmla="val -40403"/>
              <a:gd name="adj2" fmla="val 5817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solidFill>
                <a:prstClr val="white"/>
              </a:solidFill>
            </a:endParaRPr>
          </a:p>
        </p:txBody>
      </p:sp>
    </p:spTree>
    <p:extLst>
      <p:ext uri="{BB962C8B-B14F-4D97-AF65-F5344CB8AC3E}">
        <p14:creationId xmlns:p14="http://schemas.microsoft.com/office/powerpoint/2010/main" val="178815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3" grpId="0" animBg="1"/>
      <p:bldP spid="14" grpId="0" animBg="1"/>
      <p:bldP spid="15" grpId="0" animBg="1"/>
      <p:bldP spid="1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
          <p:cNvSpPr>
            <a:spLocks noChangeArrowheads="1"/>
          </p:cNvSpPr>
          <p:nvPr/>
        </p:nvSpPr>
        <p:spPr bwMode="auto">
          <a:xfrm>
            <a:off x="217898" y="575136"/>
            <a:ext cx="31790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Hola</a:t>
            </a:r>
            <a:r>
              <a:rPr lang="en-GB" altLang="en-US" sz="3200"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me </a:t>
            </a:r>
            <a:r>
              <a:rPr lang="en-GB" altLang="en-US" sz="3200" b="1"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llamo</a:t>
            </a:r>
            <a:r>
              <a:rPr lang="en-GB" altLang="en-US" sz="3200"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en-GB" altLang="en-US" sz="28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61" name="Rectangle 1"/>
          <p:cNvSpPr>
            <a:spLocks noChangeArrowheads="1"/>
          </p:cNvSpPr>
          <p:nvPr/>
        </p:nvSpPr>
        <p:spPr bwMode="auto">
          <a:xfrm>
            <a:off x="4235878" y="531758"/>
            <a:ext cx="13972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Estoy</a:t>
            </a:r>
            <a:r>
              <a:rPr lang="en-GB" altLang="en-US" sz="3200"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lang="en-GB" altLang="en-US" sz="28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62" name="Rectangle 1"/>
          <p:cNvSpPr>
            <a:spLocks noChangeArrowheads="1"/>
          </p:cNvSpPr>
          <p:nvPr/>
        </p:nvSpPr>
        <p:spPr bwMode="auto">
          <a:xfrm>
            <a:off x="6664073" y="558769"/>
            <a:ext cx="15173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Tengo</a:t>
            </a:r>
            <a:r>
              <a:rPr lang="en-GB" altLang="en-US" sz="3200"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lang="en-GB" altLang="en-US" sz="28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73" name="Rectangle 1"/>
          <p:cNvSpPr>
            <a:spLocks noChangeArrowheads="1"/>
          </p:cNvSpPr>
          <p:nvPr/>
        </p:nvSpPr>
        <p:spPr bwMode="auto">
          <a:xfrm>
            <a:off x="279041" y="1815222"/>
            <a:ext cx="398698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cs typeface="Times New Roman" panose="02020603050405020304" pitchFamily="18" charset="0"/>
              </a:rPr>
              <a:t>Mi</a:t>
            </a:r>
            <a:r>
              <a:rPr lang="en-GB" altLang="en-US" sz="3200" b="1" dirty="0" smtClean="0">
                <a:solidFill>
                  <a:prstClr val="black"/>
                </a:solidFill>
                <a:latin typeface="Calibri" panose="020F0502020204030204" pitchFamily="34" charset="0"/>
                <a:cs typeface="Times New Roman" panose="02020603050405020304" pitchFamily="18" charset="0"/>
              </a:rPr>
              <a:t> </a:t>
            </a:r>
            <a:r>
              <a:rPr lang="en-GB" altLang="en-US" sz="3200" b="1" dirty="0" err="1" smtClean="0">
                <a:solidFill>
                  <a:prstClr val="black"/>
                </a:solidFill>
                <a:latin typeface="Calibri" panose="020F0502020204030204" pitchFamily="34" charset="0"/>
                <a:cs typeface="Times New Roman" panose="02020603050405020304" pitchFamily="18" charset="0"/>
              </a:rPr>
              <a:t>cumpleaños</a:t>
            </a:r>
            <a:r>
              <a:rPr lang="en-GB" altLang="en-US" sz="3200" b="1" dirty="0" smtClean="0">
                <a:solidFill>
                  <a:prstClr val="black"/>
                </a:solidFill>
                <a:latin typeface="Calibri" panose="020F0502020204030204" pitchFamily="34" charset="0"/>
                <a:cs typeface="Times New Roman" panose="02020603050405020304" pitchFamily="18" charset="0"/>
              </a:rPr>
              <a:t> </a:t>
            </a:r>
            <a:r>
              <a:rPr lang="en-GB" altLang="en-US" sz="3200" b="1" dirty="0" err="1" smtClean="0">
                <a:solidFill>
                  <a:prstClr val="black"/>
                </a:solidFill>
                <a:latin typeface="Calibri" panose="020F0502020204030204" pitchFamily="34" charset="0"/>
                <a:cs typeface="Times New Roman" panose="02020603050405020304" pitchFamily="18" charset="0"/>
              </a:rPr>
              <a:t>es</a:t>
            </a:r>
            <a:r>
              <a:rPr lang="en-GB" altLang="en-US" sz="3200" b="1" dirty="0" smtClean="0">
                <a:solidFill>
                  <a:prstClr val="black"/>
                </a:solidFill>
                <a:latin typeface="Calibri" panose="020F0502020204030204" pitchFamily="34" charset="0"/>
                <a:cs typeface="Times New Roman" panose="02020603050405020304" pitchFamily="18" charset="0"/>
              </a:rPr>
              <a:t> el…</a:t>
            </a:r>
            <a:endParaRPr lang="en-GB" altLang="en-US" sz="2800" dirty="0" smtClean="0">
              <a:solidFill>
                <a:prstClr val="black"/>
              </a:solidFill>
              <a:latin typeface="Calibri" panose="020F0502020204030204" pitchFamily="34" charset="0"/>
            </a:endParaRPr>
          </a:p>
        </p:txBody>
      </p:sp>
      <p:sp>
        <p:nvSpPr>
          <p:cNvPr id="2084" name="Rectangle 1"/>
          <p:cNvSpPr>
            <a:spLocks noChangeArrowheads="1"/>
          </p:cNvSpPr>
          <p:nvPr/>
        </p:nvSpPr>
        <p:spPr bwMode="auto">
          <a:xfrm>
            <a:off x="242218" y="4503697"/>
            <a:ext cx="10933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smtClean="0">
                <a:solidFill>
                  <a:prstClr val="black"/>
                </a:solidFill>
                <a:latin typeface="Calibri" panose="020F0502020204030204" pitchFamily="34" charset="0"/>
                <a:cs typeface="Times New Roman" panose="02020603050405020304" pitchFamily="18" charset="0"/>
              </a:rPr>
              <a:t>Soy…</a:t>
            </a:r>
            <a:endParaRPr lang="en-GB" altLang="en-US" sz="2800" dirty="0" smtClean="0">
              <a:solidFill>
                <a:prstClr val="black"/>
              </a:solidFill>
              <a:latin typeface="Calibri" panose="020F0502020204030204" pitchFamily="34" charset="0"/>
            </a:endParaRPr>
          </a:p>
        </p:txBody>
      </p:sp>
      <p:sp>
        <p:nvSpPr>
          <p:cNvPr id="2095" name="Rectangle 1"/>
          <p:cNvSpPr>
            <a:spLocks noChangeArrowheads="1"/>
          </p:cNvSpPr>
          <p:nvPr/>
        </p:nvSpPr>
        <p:spPr bwMode="auto">
          <a:xfrm>
            <a:off x="3157530" y="3036089"/>
            <a:ext cx="178548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smtClean="0">
                <a:solidFill>
                  <a:prstClr val="black"/>
                </a:solidFill>
                <a:latin typeface="Calibri" panose="020F0502020204030204" pitchFamily="34" charset="0"/>
                <a:cs typeface="Times New Roman" panose="02020603050405020304" pitchFamily="18" charset="0"/>
              </a:rPr>
              <a:t>Vivo </a:t>
            </a:r>
            <a:r>
              <a:rPr lang="en-GB" altLang="en-US" sz="3200" b="1" dirty="0" err="1" smtClean="0">
                <a:solidFill>
                  <a:prstClr val="black"/>
                </a:solidFill>
                <a:latin typeface="Calibri" panose="020F0502020204030204" pitchFamily="34" charset="0"/>
                <a:cs typeface="Times New Roman" panose="02020603050405020304" pitchFamily="18" charset="0"/>
              </a:rPr>
              <a:t>en</a:t>
            </a:r>
            <a:r>
              <a:rPr lang="en-GB" altLang="en-US" sz="3200" b="1" dirty="0" smtClean="0">
                <a:solidFill>
                  <a:prstClr val="black"/>
                </a:solidFill>
                <a:latin typeface="Calibri" panose="020F0502020204030204" pitchFamily="34" charset="0"/>
                <a:cs typeface="Times New Roman" panose="02020603050405020304" pitchFamily="18" charset="0"/>
              </a:rPr>
              <a:t>…</a:t>
            </a:r>
            <a:endParaRPr lang="en-GB" altLang="en-US" sz="2800" dirty="0" smtClean="0">
              <a:solidFill>
                <a:prstClr val="black"/>
              </a:solidFill>
              <a:latin typeface="Calibri" panose="020F0502020204030204" pitchFamily="34" charset="0"/>
            </a:endParaRPr>
          </a:p>
        </p:txBody>
      </p:sp>
      <p:pic>
        <p:nvPicPr>
          <p:cNvPr id="2106" name="Picture 15" descr="talking picture icon.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29562" y="5930531"/>
            <a:ext cx="121443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8" name="Rectangle 1"/>
          <p:cNvSpPr>
            <a:spLocks noChangeArrowheads="1"/>
          </p:cNvSpPr>
          <p:nvPr/>
        </p:nvSpPr>
        <p:spPr bwMode="auto">
          <a:xfrm>
            <a:off x="5803540" y="1796694"/>
            <a:ext cx="15173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cs typeface="Times New Roman" panose="02020603050405020304" pitchFamily="18" charset="0"/>
              </a:rPr>
              <a:t>Tengo</a:t>
            </a:r>
            <a:r>
              <a:rPr lang="en-GB" altLang="en-US" sz="3200" b="1" dirty="0" smtClean="0">
                <a:solidFill>
                  <a:prstClr val="black"/>
                </a:solidFill>
                <a:latin typeface="Calibri" panose="020F0502020204030204" pitchFamily="34" charset="0"/>
                <a:cs typeface="Times New Roman" panose="02020603050405020304" pitchFamily="18" charset="0"/>
              </a:rPr>
              <a:t>…</a:t>
            </a:r>
            <a:endParaRPr lang="en-GB" altLang="en-US" sz="2800" dirty="0" smtClean="0">
              <a:solidFill>
                <a:prstClr val="black"/>
              </a:solidFill>
              <a:latin typeface="Calibri" panose="020F0502020204030204" pitchFamily="34" charset="0"/>
            </a:endParaRPr>
          </a:p>
        </p:txBody>
      </p:sp>
      <p:sp>
        <p:nvSpPr>
          <p:cNvPr id="2119" name="Rectangle 1"/>
          <p:cNvSpPr>
            <a:spLocks noChangeArrowheads="1"/>
          </p:cNvSpPr>
          <p:nvPr/>
        </p:nvSpPr>
        <p:spPr bwMode="auto">
          <a:xfrm>
            <a:off x="8244889" y="1766797"/>
            <a:ext cx="6805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smtClean="0">
                <a:solidFill>
                  <a:prstClr val="black"/>
                </a:solidFill>
                <a:latin typeface="Calibri" panose="020F0502020204030204" pitchFamily="34" charset="0"/>
                <a:cs typeface="Times New Roman" panose="02020603050405020304" pitchFamily="18" charset="0"/>
              </a:rPr>
              <a:t>y…</a:t>
            </a:r>
            <a:endParaRPr lang="en-GB" altLang="en-US" sz="2800" dirty="0" smtClean="0">
              <a:solidFill>
                <a:prstClr val="black"/>
              </a:solidFill>
              <a:latin typeface="Calibri" panose="020F0502020204030204" pitchFamily="34" charset="0"/>
            </a:endParaRPr>
          </a:p>
        </p:txBody>
      </p:sp>
      <p:sp>
        <p:nvSpPr>
          <p:cNvPr id="2130" name="Rectangle 1"/>
          <p:cNvSpPr>
            <a:spLocks noChangeArrowheads="1"/>
          </p:cNvSpPr>
          <p:nvPr/>
        </p:nvSpPr>
        <p:spPr bwMode="auto">
          <a:xfrm>
            <a:off x="5997435" y="3048497"/>
            <a:ext cx="11220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smtClean="0">
                <a:solidFill>
                  <a:prstClr val="black"/>
                </a:solidFill>
                <a:latin typeface="Calibri" panose="020F0502020204030204" pitchFamily="34" charset="0"/>
                <a:cs typeface="Times New Roman" panose="02020603050405020304" pitchFamily="18" charset="0"/>
              </a:rPr>
              <a:t>con…</a:t>
            </a:r>
            <a:endParaRPr lang="en-GB" altLang="en-US" sz="2800" dirty="0" smtClean="0">
              <a:solidFill>
                <a:prstClr val="black"/>
              </a:solidFill>
              <a:latin typeface="Calibri" panose="020F0502020204030204" pitchFamily="34" charset="0"/>
            </a:endParaRPr>
          </a:p>
        </p:txBody>
      </p:sp>
      <p:sp>
        <p:nvSpPr>
          <p:cNvPr id="2141" name="Rectangle 1"/>
          <p:cNvSpPr>
            <a:spLocks noChangeArrowheads="1"/>
          </p:cNvSpPr>
          <p:nvPr/>
        </p:nvSpPr>
        <p:spPr bwMode="auto">
          <a:xfrm>
            <a:off x="3070635" y="4454315"/>
            <a:ext cx="17620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smtClean="0">
                <a:solidFill>
                  <a:prstClr val="black"/>
                </a:solidFill>
                <a:latin typeface="Calibri" panose="020F0502020204030204" pitchFamily="34" charset="0"/>
                <a:cs typeface="Times New Roman" panose="02020603050405020304" pitchFamily="18" charset="0"/>
              </a:rPr>
              <a:t>y </a:t>
            </a:r>
            <a:r>
              <a:rPr lang="en-GB" altLang="en-US" sz="3200" b="1" dirty="0" err="1" smtClean="0">
                <a:solidFill>
                  <a:prstClr val="black"/>
                </a:solidFill>
                <a:latin typeface="Calibri" panose="020F0502020204030204" pitchFamily="34" charset="0"/>
                <a:cs typeface="Times New Roman" panose="02020603050405020304" pitchFamily="18" charset="0"/>
              </a:rPr>
              <a:t>hablo</a:t>
            </a:r>
            <a:r>
              <a:rPr lang="en-GB" altLang="en-US" sz="3200" b="1" dirty="0" smtClean="0">
                <a:solidFill>
                  <a:prstClr val="black"/>
                </a:solidFill>
                <a:latin typeface="Calibri" panose="020F0502020204030204" pitchFamily="34" charset="0"/>
                <a:cs typeface="Times New Roman" panose="02020603050405020304" pitchFamily="18" charset="0"/>
              </a:rPr>
              <a:t>…</a:t>
            </a:r>
            <a:endParaRPr lang="en-GB" altLang="en-US" sz="2800" dirty="0" smtClean="0">
              <a:solidFill>
                <a:prstClr val="black"/>
              </a:solidFill>
              <a:latin typeface="Calibri" panose="020F0502020204030204" pitchFamily="34" charset="0"/>
            </a:endParaRPr>
          </a:p>
        </p:txBody>
      </p:sp>
      <p:sp>
        <p:nvSpPr>
          <p:cNvPr id="2152" name="Rectangle 1"/>
          <p:cNvSpPr>
            <a:spLocks noChangeArrowheads="1"/>
          </p:cNvSpPr>
          <p:nvPr/>
        </p:nvSpPr>
        <p:spPr bwMode="auto">
          <a:xfrm>
            <a:off x="374290" y="5659554"/>
            <a:ext cx="372204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smtClean="0">
                <a:solidFill>
                  <a:prstClr val="black"/>
                </a:solidFill>
                <a:latin typeface="Calibri" panose="020F0502020204030204" pitchFamily="34" charset="0"/>
                <a:cs typeface="Times New Roman" panose="02020603050405020304" pitchFamily="18" charset="0"/>
              </a:rPr>
              <a:t>Como persona, soy…</a:t>
            </a:r>
            <a:endParaRPr lang="en-GB" altLang="en-US" sz="2800" dirty="0" smtClean="0">
              <a:solidFill>
                <a:prstClr val="black"/>
              </a:solidFill>
              <a:latin typeface="Calibri" panose="020F0502020204030204" pitchFamily="34" charset="0"/>
            </a:endParaRPr>
          </a:p>
        </p:txBody>
      </p:sp>
      <p:sp>
        <p:nvSpPr>
          <p:cNvPr id="26" name="Rectangle 25"/>
          <p:cNvSpPr/>
          <p:nvPr/>
        </p:nvSpPr>
        <p:spPr>
          <a:xfrm>
            <a:off x="0" y="44885"/>
            <a:ext cx="444352" cy="707886"/>
          </a:xfrm>
          <a:prstGeom prst="rect">
            <a:avLst/>
          </a:prstGeom>
          <a:noFill/>
        </p:spPr>
        <p:txBody>
          <a:bodyPr wrap="none" lIns="91440" tIns="45720" rIns="91440" bIns="45720">
            <a:spAutoFit/>
          </a:bodyPr>
          <a:lstStyle/>
          <a:p>
            <a:pPr algn="ctr" fontAlgn="auto">
              <a:spcBef>
                <a:spcPts val="0"/>
              </a:spcBef>
              <a:spcAft>
                <a:spcPts val="0"/>
              </a:spcAft>
            </a:pP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Calibri" panose="020F0502020204030204"/>
              </a:rPr>
              <a:t>1</a:t>
            </a:r>
          </a:p>
        </p:txBody>
      </p:sp>
      <p:sp>
        <p:nvSpPr>
          <p:cNvPr id="28" name="Rectangle 27"/>
          <p:cNvSpPr/>
          <p:nvPr/>
        </p:nvSpPr>
        <p:spPr>
          <a:xfrm>
            <a:off x="4227699" y="64706"/>
            <a:ext cx="444352" cy="707886"/>
          </a:xfrm>
          <a:prstGeom prst="rect">
            <a:avLst/>
          </a:prstGeom>
          <a:noFill/>
        </p:spPr>
        <p:txBody>
          <a:bodyPr wrap="none" lIns="91440" tIns="45720" rIns="91440" bIns="45720">
            <a:spAutoFit/>
          </a:bodyPr>
          <a:lstStyle/>
          <a:p>
            <a:pPr algn="ctr" fontAlgn="auto">
              <a:spcBef>
                <a:spcPts val="0"/>
              </a:spcBef>
              <a:spcAft>
                <a:spcPts val="0"/>
              </a:spcAft>
            </a:pPr>
            <a:r>
              <a:rPr lang="en-US" sz="4000" b="1"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Calibri" panose="020F0502020204030204"/>
              </a:rPr>
              <a:t>2</a:t>
            </a:r>
            <a:endPar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Calibri" panose="020F0502020204030204"/>
            </a:endParaRPr>
          </a:p>
        </p:txBody>
      </p:sp>
      <p:sp>
        <p:nvSpPr>
          <p:cNvPr id="29" name="Rectangle 28"/>
          <p:cNvSpPr/>
          <p:nvPr/>
        </p:nvSpPr>
        <p:spPr>
          <a:xfrm>
            <a:off x="6601401" y="134310"/>
            <a:ext cx="444352" cy="707886"/>
          </a:xfrm>
          <a:prstGeom prst="rect">
            <a:avLst/>
          </a:prstGeom>
          <a:noFill/>
        </p:spPr>
        <p:txBody>
          <a:bodyPr wrap="none" lIns="91440" tIns="45720" rIns="91440" bIns="45720">
            <a:spAutoFit/>
          </a:bodyPr>
          <a:lstStyle/>
          <a:p>
            <a:pPr algn="ctr" fontAlgn="auto">
              <a:spcBef>
                <a:spcPts val="0"/>
              </a:spcBef>
              <a:spcAft>
                <a:spcPts val="0"/>
              </a:spcAft>
            </a:pPr>
            <a:r>
              <a:rPr lang="en-US" sz="4000" b="1"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Calibri" panose="020F0502020204030204"/>
              </a:rPr>
              <a:t>3</a:t>
            </a:r>
            <a:endPar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Calibri" panose="020F0502020204030204"/>
            </a:endParaRPr>
          </a:p>
        </p:txBody>
      </p:sp>
      <p:sp>
        <p:nvSpPr>
          <p:cNvPr id="30" name="Rectangle 29"/>
          <p:cNvSpPr/>
          <p:nvPr/>
        </p:nvSpPr>
        <p:spPr>
          <a:xfrm>
            <a:off x="259035" y="1351298"/>
            <a:ext cx="444352" cy="707886"/>
          </a:xfrm>
          <a:prstGeom prst="rect">
            <a:avLst/>
          </a:prstGeom>
          <a:noFill/>
        </p:spPr>
        <p:txBody>
          <a:bodyPr wrap="none" lIns="91440" tIns="45720" rIns="91440" bIns="45720">
            <a:spAutoFit/>
          </a:bodyPr>
          <a:lstStyle/>
          <a:p>
            <a:pPr algn="ctr" fontAlgn="auto">
              <a:spcBef>
                <a:spcPts val="0"/>
              </a:spcBef>
              <a:spcAft>
                <a:spcPts val="0"/>
              </a:spcAft>
            </a:pPr>
            <a:r>
              <a:rPr lang="en-US" sz="4000" b="1"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Calibri" panose="020F0502020204030204"/>
              </a:rPr>
              <a:t>4</a:t>
            </a:r>
            <a:endPar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Calibri" panose="020F0502020204030204"/>
            </a:endParaRPr>
          </a:p>
        </p:txBody>
      </p:sp>
      <p:sp>
        <p:nvSpPr>
          <p:cNvPr id="31" name="Rectangle 30"/>
          <p:cNvSpPr/>
          <p:nvPr/>
        </p:nvSpPr>
        <p:spPr>
          <a:xfrm>
            <a:off x="5831296" y="1303677"/>
            <a:ext cx="444352" cy="707886"/>
          </a:xfrm>
          <a:prstGeom prst="rect">
            <a:avLst/>
          </a:prstGeom>
          <a:noFill/>
        </p:spPr>
        <p:txBody>
          <a:bodyPr wrap="none" lIns="91440" tIns="45720" rIns="91440" bIns="45720">
            <a:spAutoFit/>
          </a:bodyPr>
          <a:lstStyle/>
          <a:p>
            <a:pPr algn="ctr" fontAlgn="auto">
              <a:spcBef>
                <a:spcPts val="0"/>
              </a:spcBef>
              <a:spcAft>
                <a:spcPts val="0"/>
              </a:spcAft>
            </a:pPr>
            <a:r>
              <a:rPr lang="en-US" sz="4000" b="1"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Calibri" panose="020F0502020204030204"/>
              </a:rPr>
              <a:t>5</a:t>
            </a:r>
            <a:endPar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Calibri" panose="020F0502020204030204"/>
            </a:endParaRPr>
          </a:p>
        </p:txBody>
      </p:sp>
      <p:sp>
        <p:nvSpPr>
          <p:cNvPr id="32" name="Rectangle 31"/>
          <p:cNvSpPr/>
          <p:nvPr/>
        </p:nvSpPr>
        <p:spPr>
          <a:xfrm>
            <a:off x="3157399" y="2507932"/>
            <a:ext cx="444352" cy="707886"/>
          </a:xfrm>
          <a:prstGeom prst="rect">
            <a:avLst/>
          </a:prstGeom>
          <a:noFill/>
        </p:spPr>
        <p:txBody>
          <a:bodyPr wrap="none" lIns="91440" tIns="45720" rIns="91440" bIns="45720">
            <a:spAutoFit/>
          </a:bodyPr>
          <a:lstStyle/>
          <a:p>
            <a:pPr algn="ctr" fontAlgn="auto">
              <a:spcBef>
                <a:spcPts val="0"/>
              </a:spcBef>
              <a:spcAft>
                <a:spcPts val="0"/>
              </a:spcAft>
            </a:pPr>
            <a:r>
              <a:rPr lang="en-US" sz="4000" b="1"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Calibri" panose="020F0502020204030204"/>
              </a:rPr>
              <a:t>6</a:t>
            </a:r>
            <a:endPar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Calibri" panose="020F0502020204030204"/>
            </a:endParaRPr>
          </a:p>
        </p:txBody>
      </p:sp>
      <p:sp>
        <p:nvSpPr>
          <p:cNvPr id="33" name="Rectangle 32"/>
          <p:cNvSpPr/>
          <p:nvPr/>
        </p:nvSpPr>
        <p:spPr>
          <a:xfrm>
            <a:off x="5967272" y="2485015"/>
            <a:ext cx="444352" cy="707886"/>
          </a:xfrm>
          <a:prstGeom prst="rect">
            <a:avLst/>
          </a:prstGeom>
          <a:noFill/>
        </p:spPr>
        <p:txBody>
          <a:bodyPr wrap="none" lIns="91440" tIns="45720" rIns="91440" bIns="45720">
            <a:spAutoFit/>
          </a:bodyPr>
          <a:lstStyle/>
          <a:p>
            <a:pPr algn="ctr" fontAlgn="auto">
              <a:spcBef>
                <a:spcPts val="0"/>
              </a:spcBef>
              <a:spcAft>
                <a:spcPts val="0"/>
              </a:spcAft>
            </a:pPr>
            <a:r>
              <a:rPr lang="en-US" sz="4000" b="1"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Calibri" panose="020F0502020204030204"/>
              </a:rPr>
              <a:t>7</a:t>
            </a:r>
            <a:endPar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Calibri" panose="020F0502020204030204"/>
            </a:endParaRPr>
          </a:p>
        </p:txBody>
      </p:sp>
      <p:sp>
        <p:nvSpPr>
          <p:cNvPr id="34" name="Rectangle 33"/>
          <p:cNvSpPr/>
          <p:nvPr/>
        </p:nvSpPr>
        <p:spPr>
          <a:xfrm>
            <a:off x="242218" y="4057100"/>
            <a:ext cx="444352" cy="707886"/>
          </a:xfrm>
          <a:prstGeom prst="rect">
            <a:avLst/>
          </a:prstGeom>
          <a:noFill/>
        </p:spPr>
        <p:txBody>
          <a:bodyPr wrap="none" lIns="91440" tIns="45720" rIns="91440" bIns="45720">
            <a:spAutoFit/>
          </a:bodyPr>
          <a:lstStyle/>
          <a:p>
            <a:pPr algn="ctr" fontAlgn="auto">
              <a:spcBef>
                <a:spcPts val="0"/>
              </a:spcBef>
              <a:spcAft>
                <a:spcPts val="0"/>
              </a:spcAft>
            </a:pPr>
            <a:r>
              <a:rPr lang="en-US" sz="4000" b="1"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Calibri" panose="020F0502020204030204"/>
              </a:rPr>
              <a:t>8</a:t>
            </a:r>
            <a:endPar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Calibri" panose="020F0502020204030204"/>
            </a:endParaRPr>
          </a:p>
        </p:txBody>
      </p:sp>
      <p:sp>
        <p:nvSpPr>
          <p:cNvPr id="35" name="Rectangle 34"/>
          <p:cNvSpPr/>
          <p:nvPr/>
        </p:nvSpPr>
        <p:spPr>
          <a:xfrm>
            <a:off x="3113630" y="3963461"/>
            <a:ext cx="444352" cy="707886"/>
          </a:xfrm>
          <a:prstGeom prst="rect">
            <a:avLst/>
          </a:prstGeom>
          <a:noFill/>
        </p:spPr>
        <p:txBody>
          <a:bodyPr wrap="none" lIns="91440" tIns="45720" rIns="91440" bIns="45720">
            <a:spAutoFit/>
          </a:bodyPr>
          <a:lstStyle/>
          <a:p>
            <a:pPr algn="ctr" fontAlgn="auto">
              <a:spcBef>
                <a:spcPts val="0"/>
              </a:spcBef>
              <a:spcAft>
                <a:spcPts val="0"/>
              </a:spcAft>
            </a:pPr>
            <a:r>
              <a:rPr lang="en-US" sz="4000" b="1"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Calibri" panose="020F0502020204030204"/>
              </a:rPr>
              <a:t>9</a:t>
            </a:r>
            <a:endPar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Calibri" panose="020F0502020204030204"/>
            </a:endParaRPr>
          </a:p>
        </p:txBody>
      </p:sp>
      <p:sp>
        <p:nvSpPr>
          <p:cNvPr id="36" name="Rectangle 35"/>
          <p:cNvSpPr/>
          <p:nvPr/>
        </p:nvSpPr>
        <p:spPr>
          <a:xfrm>
            <a:off x="217898" y="5153203"/>
            <a:ext cx="704039" cy="707886"/>
          </a:xfrm>
          <a:prstGeom prst="rect">
            <a:avLst/>
          </a:prstGeom>
          <a:noFill/>
        </p:spPr>
        <p:txBody>
          <a:bodyPr wrap="none" lIns="91440" tIns="45720" rIns="91440" bIns="45720">
            <a:spAutoFit/>
          </a:bodyPr>
          <a:lstStyle/>
          <a:p>
            <a:pPr algn="ctr" fontAlgn="auto">
              <a:spcBef>
                <a:spcPts val="0"/>
              </a:spcBef>
              <a:spcAft>
                <a:spcPts val="0"/>
              </a:spcAft>
            </a:pPr>
            <a:r>
              <a:rPr lang="en-US" sz="4000" b="1"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Calibri" panose="020F0502020204030204"/>
              </a:rPr>
              <a:t>10</a:t>
            </a:r>
            <a:endPar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Calibri" panose="020F0502020204030204"/>
            </a:endParaRPr>
          </a:p>
        </p:txBody>
      </p:sp>
    </p:spTree>
    <p:extLst>
      <p:ext uri="{BB962C8B-B14F-4D97-AF65-F5344CB8AC3E}">
        <p14:creationId xmlns:p14="http://schemas.microsoft.com/office/powerpoint/2010/main" val="343894003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15604158"/>
              </p:ext>
            </p:extLst>
          </p:nvPr>
        </p:nvGraphicFramePr>
        <p:xfrm>
          <a:off x="409183" y="632912"/>
          <a:ext cx="7363217" cy="5905670"/>
        </p:xfrm>
        <a:graphic>
          <a:graphicData uri="http://schemas.openxmlformats.org/drawingml/2006/table">
            <a:tbl>
              <a:tblPr firstRow="1" bandRow="1">
                <a:tableStyleId>{5940675A-B579-460E-94D1-54222C63F5DA}</a:tableStyleId>
              </a:tblPr>
              <a:tblGrid>
                <a:gridCol w="613778"/>
                <a:gridCol w="6749439"/>
              </a:tblGrid>
              <a:tr h="590567">
                <a:tc>
                  <a:txBody>
                    <a:bodyPr/>
                    <a:lstStyle/>
                    <a:p>
                      <a:r>
                        <a:rPr lang="en-GB" sz="2800" dirty="0" smtClean="0"/>
                        <a:t>1</a:t>
                      </a:r>
                      <a:endParaRPr lang="en-GB" sz="2800" dirty="0"/>
                    </a:p>
                  </a:txBody>
                  <a:tcPr/>
                </a:tc>
                <a:tc>
                  <a:txBody>
                    <a:bodyPr/>
                    <a:lstStyle/>
                    <a:p>
                      <a:r>
                        <a:rPr lang="en-GB" sz="2800" dirty="0" smtClean="0"/>
                        <a:t>¿C_____ t_</a:t>
                      </a:r>
                      <a:r>
                        <a:rPr lang="en-GB" sz="2800" baseline="0" dirty="0" smtClean="0"/>
                        <a:t> l</a:t>
                      </a:r>
                      <a:r>
                        <a:rPr lang="en-GB" sz="2800" dirty="0" smtClean="0"/>
                        <a:t>________ ?</a:t>
                      </a:r>
                      <a:endParaRPr lang="en-GB" sz="2800" dirty="0"/>
                    </a:p>
                  </a:txBody>
                  <a:tcPr/>
                </a:tc>
              </a:tr>
              <a:tr h="590567">
                <a:tc>
                  <a:txBody>
                    <a:bodyPr/>
                    <a:lstStyle/>
                    <a:p>
                      <a:r>
                        <a:rPr lang="en-GB" sz="2800" dirty="0" smtClean="0"/>
                        <a:t>2</a:t>
                      </a:r>
                      <a:endParaRPr lang="en-GB" sz="2800" dirty="0"/>
                    </a:p>
                  </a:txBody>
                  <a:tcPr/>
                </a:tc>
                <a:tc>
                  <a:txBody>
                    <a:bodyPr/>
                    <a:lstStyle/>
                    <a:p>
                      <a:r>
                        <a:rPr lang="en-GB" sz="2800" dirty="0" smtClean="0"/>
                        <a:t>¿C____ e_____?</a:t>
                      </a:r>
                      <a:endParaRPr lang="en-GB" sz="2800" dirty="0"/>
                    </a:p>
                  </a:txBody>
                  <a:tcPr/>
                </a:tc>
              </a:tr>
              <a:tr h="590567">
                <a:tc>
                  <a:txBody>
                    <a:bodyPr/>
                    <a:lstStyle/>
                    <a:p>
                      <a:r>
                        <a:rPr lang="en-GB" sz="2800" dirty="0" smtClean="0"/>
                        <a:t>3</a:t>
                      </a:r>
                      <a:endParaRPr lang="en-GB" sz="2800" dirty="0"/>
                    </a:p>
                  </a:txBody>
                  <a:tcPr/>
                </a:tc>
                <a:tc>
                  <a:txBody>
                    <a:bodyPr/>
                    <a:lstStyle/>
                    <a:p>
                      <a:r>
                        <a:rPr lang="en-GB" sz="2800" dirty="0" smtClean="0"/>
                        <a:t>¿C______ a____ t______?</a:t>
                      </a:r>
                      <a:endParaRPr lang="en-GB" sz="2800" dirty="0"/>
                    </a:p>
                  </a:txBody>
                  <a:tcPr/>
                </a:tc>
              </a:tr>
              <a:tr h="590567">
                <a:tc>
                  <a:txBody>
                    <a:bodyPr/>
                    <a:lstStyle/>
                    <a:p>
                      <a:r>
                        <a:rPr lang="en-GB" sz="2800" dirty="0" smtClean="0"/>
                        <a:t>4</a:t>
                      </a:r>
                      <a:endParaRPr lang="en-GB" sz="2800" dirty="0"/>
                    </a:p>
                  </a:txBody>
                  <a:tcPr/>
                </a:tc>
                <a:tc>
                  <a:txBody>
                    <a:bodyPr/>
                    <a:lstStyle/>
                    <a:p>
                      <a:r>
                        <a:rPr lang="en-GB" sz="2800" dirty="0" smtClean="0"/>
                        <a:t>¿C_______</a:t>
                      </a:r>
                      <a:r>
                        <a:rPr lang="en-GB" sz="2800" baseline="0" dirty="0" smtClean="0"/>
                        <a:t> e_ t_ c__________?</a:t>
                      </a:r>
                      <a:endParaRPr lang="en-GB" sz="2800" dirty="0"/>
                    </a:p>
                  </a:txBody>
                  <a:tcPr/>
                </a:tc>
              </a:tr>
              <a:tr h="590567">
                <a:tc>
                  <a:txBody>
                    <a:bodyPr/>
                    <a:lstStyle/>
                    <a:p>
                      <a:r>
                        <a:rPr lang="en-GB" sz="2800" dirty="0" smtClean="0"/>
                        <a:t>5</a:t>
                      </a:r>
                      <a:endParaRPr lang="en-GB" sz="2800" dirty="0"/>
                    </a:p>
                  </a:txBody>
                  <a:tcPr/>
                </a:tc>
                <a:tc>
                  <a:txBody>
                    <a:bodyPr/>
                    <a:lstStyle/>
                    <a:p>
                      <a:r>
                        <a:rPr lang="en-GB" sz="2800" dirty="0" smtClean="0"/>
                        <a:t>¿T________ a________?</a:t>
                      </a:r>
                      <a:endParaRPr lang="en-GB" sz="2800" dirty="0"/>
                    </a:p>
                  </a:txBody>
                  <a:tcPr/>
                </a:tc>
              </a:tr>
              <a:tr h="590567">
                <a:tc>
                  <a:txBody>
                    <a:bodyPr/>
                    <a:lstStyle/>
                    <a:p>
                      <a:r>
                        <a:rPr lang="en-GB" sz="2800" dirty="0" smtClean="0"/>
                        <a:t>6</a:t>
                      </a:r>
                      <a:endParaRPr lang="en-GB" sz="2800" dirty="0"/>
                    </a:p>
                  </a:txBody>
                  <a:tcPr/>
                </a:tc>
                <a:tc>
                  <a:txBody>
                    <a:bodyPr/>
                    <a:lstStyle/>
                    <a:p>
                      <a:r>
                        <a:rPr lang="en-GB" sz="2800" dirty="0" smtClean="0"/>
                        <a:t>¿D_______ v_______?</a:t>
                      </a:r>
                      <a:endParaRPr lang="en-GB" sz="2800" dirty="0"/>
                    </a:p>
                  </a:txBody>
                  <a:tcPr/>
                </a:tc>
              </a:tr>
              <a:tr h="590567">
                <a:tc>
                  <a:txBody>
                    <a:bodyPr/>
                    <a:lstStyle/>
                    <a:p>
                      <a:r>
                        <a:rPr lang="en-GB" sz="2800" dirty="0" smtClean="0"/>
                        <a:t>7</a:t>
                      </a:r>
                      <a:endParaRPr lang="en-GB" sz="2800" dirty="0"/>
                    </a:p>
                  </a:txBody>
                  <a:tcPr/>
                </a:tc>
                <a:tc>
                  <a:txBody>
                    <a:bodyPr/>
                    <a:lstStyle/>
                    <a:p>
                      <a:r>
                        <a:rPr lang="en-GB" sz="2800" dirty="0" smtClean="0"/>
                        <a:t>¿C__ q_______</a:t>
                      </a:r>
                      <a:r>
                        <a:rPr lang="en-GB" sz="2800" baseline="0" dirty="0" smtClean="0"/>
                        <a:t> v______</a:t>
                      </a:r>
                      <a:r>
                        <a:rPr lang="en-GB" sz="2800" dirty="0" smtClean="0"/>
                        <a:t>_?</a:t>
                      </a:r>
                      <a:endParaRPr lang="en-GB" sz="2800" dirty="0"/>
                    </a:p>
                  </a:txBody>
                  <a:tcPr/>
                </a:tc>
              </a:tr>
              <a:tr h="590567">
                <a:tc>
                  <a:txBody>
                    <a:bodyPr/>
                    <a:lstStyle/>
                    <a:p>
                      <a:r>
                        <a:rPr lang="en-GB" sz="2800" dirty="0" smtClean="0"/>
                        <a:t>8</a:t>
                      </a:r>
                      <a:endParaRPr lang="en-GB" sz="2800" dirty="0"/>
                    </a:p>
                  </a:txBody>
                  <a:tcPr/>
                </a:tc>
                <a:tc>
                  <a:txBody>
                    <a:bodyPr/>
                    <a:lstStyle/>
                    <a:p>
                      <a:r>
                        <a:rPr lang="en-GB" sz="2800" dirty="0" smtClean="0"/>
                        <a:t>¿C____ e__</a:t>
                      </a:r>
                      <a:r>
                        <a:rPr lang="en-GB" sz="2800" baseline="0" dirty="0" smtClean="0"/>
                        <a:t> t__ n______________?</a:t>
                      </a:r>
                      <a:endParaRPr lang="en-GB" sz="2800" dirty="0"/>
                    </a:p>
                  </a:txBody>
                  <a:tcPr/>
                </a:tc>
              </a:tr>
              <a:tr h="590567">
                <a:tc>
                  <a:txBody>
                    <a:bodyPr/>
                    <a:lstStyle/>
                    <a:p>
                      <a:r>
                        <a:rPr lang="en-GB" sz="2800" dirty="0" smtClean="0"/>
                        <a:t>9</a:t>
                      </a:r>
                      <a:endParaRPr lang="en-GB" sz="2800" dirty="0"/>
                    </a:p>
                  </a:txBody>
                  <a:tcPr/>
                </a:tc>
                <a:tc>
                  <a:txBody>
                    <a:bodyPr/>
                    <a:lstStyle/>
                    <a:p>
                      <a:r>
                        <a:rPr lang="en-GB" sz="2800" dirty="0" smtClean="0"/>
                        <a:t>¿Q__ </a:t>
                      </a:r>
                      <a:r>
                        <a:rPr lang="en-GB" sz="2800" dirty="0" err="1" smtClean="0"/>
                        <a:t>i</a:t>
                      </a:r>
                      <a:r>
                        <a:rPr lang="en-GB" sz="2800" dirty="0" smtClean="0"/>
                        <a:t>_______ h______?</a:t>
                      </a:r>
                      <a:endParaRPr lang="en-GB" sz="2800" dirty="0"/>
                    </a:p>
                  </a:txBody>
                  <a:tcPr/>
                </a:tc>
              </a:tr>
              <a:tr h="590567">
                <a:tc>
                  <a:txBody>
                    <a:bodyPr/>
                    <a:lstStyle/>
                    <a:p>
                      <a:r>
                        <a:rPr lang="en-GB" sz="2800" dirty="0" smtClean="0"/>
                        <a:t>10</a:t>
                      </a:r>
                      <a:endParaRPr lang="en-GB" sz="2800" dirty="0"/>
                    </a:p>
                  </a:txBody>
                  <a:tcPr/>
                </a:tc>
                <a:tc>
                  <a:txBody>
                    <a:bodyPr/>
                    <a:lstStyle/>
                    <a:p>
                      <a:r>
                        <a:rPr lang="en-GB" sz="2800" dirty="0" smtClean="0"/>
                        <a:t>¿Q__</a:t>
                      </a:r>
                      <a:r>
                        <a:rPr lang="en-GB" sz="2800" baseline="0" dirty="0" smtClean="0"/>
                        <a:t> t_____ d_ p__________ e___?</a:t>
                      </a:r>
                      <a:endParaRPr lang="en-GB" sz="2800" dirty="0"/>
                    </a:p>
                  </a:txBody>
                  <a:tcPr/>
                </a:tc>
              </a:tr>
            </a:tbl>
          </a:graphicData>
        </a:graphic>
      </p:graphicFrame>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7901" y="1277654"/>
            <a:ext cx="487365" cy="48574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8077" y="1290181"/>
            <a:ext cx="485740" cy="48574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9263" y="3598039"/>
            <a:ext cx="569107" cy="58689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2325" y="2343520"/>
            <a:ext cx="601262" cy="587233"/>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21048" y="3071944"/>
            <a:ext cx="338598" cy="475309"/>
          </a:xfrm>
          <a:prstGeom prst="rect">
            <a:avLst/>
          </a:prstGeom>
        </p:spPr>
      </p:pic>
      <p:pic>
        <p:nvPicPr>
          <p:cNvPr id="110" name="Picture 10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12037" y="4267617"/>
            <a:ext cx="618244" cy="446166"/>
          </a:xfrm>
          <a:prstGeom prst="rect">
            <a:avLst/>
          </a:prstGeom>
        </p:spPr>
      </p:pic>
      <p:pic>
        <p:nvPicPr>
          <p:cNvPr id="111" name="Picture 1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12956" y="4869824"/>
            <a:ext cx="615662" cy="366319"/>
          </a:xfrm>
          <a:prstGeom prst="rect">
            <a:avLst/>
          </a:prstGeom>
        </p:spPr>
      </p:pic>
      <p:pic>
        <p:nvPicPr>
          <p:cNvPr id="20" name="Picture 6" descr="school_ba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63119" y="2978272"/>
            <a:ext cx="598607" cy="61699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
          <p:cNvSpPr>
            <a:spLocks noChangeArrowheads="1"/>
          </p:cNvSpPr>
          <p:nvPr/>
        </p:nvSpPr>
        <p:spPr bwMode="auto">
          <a:xfrm>
            <a:off x="7876040" y="887850"/>
            <a:ext cx="500066" cy="3643338"/>
          </a:xfrm>
          <a:prstGeom prst="rect">
            <a:avLst/>
          </a:prstGeom>
          <a:gradFill flip="none" rotWithShape="1">
            <a:gsLst>
              <a:gs pos="0">
                <a:srgbClr val="8488C4"/>
              </a:gs>
              <a:gs pos="53000">
                <a:srgbClr val="D4DEFF"/>
              </a:gs>
              <a:gs pos="83000">
                <a:srgbClr val="D4DEFF"/>
              </a:gs>
              <a:gs pos="100000">
                <a:srgbClr val="96AB94"/>
              </a:gs>
            </a:gsLst>
            <a:lin ang="13500000" scaled="1"/>
            <a:tileRect/>
          </a:gra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a:solidFill>
                <a:prstClr val="black"/>
              </a:solidFill>
            </a:endParaRPr>
          </a:p>
        </p:txBody>
      </p:sp>
      <p:sp>
        <p:nvSpPr>
          <p:cNvPr id="22" name="Rectangle 3"/>
          <p:cNvSpPr>
            <a:spLocks noChangeArrowheads="1"/>
          </p:cNvSpPr>
          <p:nvPr/>
        </p:nvSpPr>
        <p:spPr bwMode="auto">
          <a:xfrm>
            <a:off x="7876040" y="887850"/>
            <a:ext cx="503238" cy="3600450"/>
          </a:xfrm>
          <a:prstGeom prst="rect">
            <a:avLst/>
          </a:prstGeom>
          <a:gradFill flip="none" rotWithShape="1">
            <a:gsLst>
              <a:gs pos="0">
                <a:srgbClr val="DDEBCF"/>
              </a:gs>
              <a:gs pos="50000">
                <a:srgbClr val="9CB86E"/>
              </a:gs>
              <a:gs pos="100000">
                <a:srgbClr val="156B13"/>
              </a:gs>
            </a:gsLst>
            <a:lin ang="16200000" scaled="1"/>
            <a:tileRect/>
          </a:gradFill>
          <a:ln w="9525">
            <a:solidFill>
              <a:schemeClr val="tx1"/>
            </a:solidFill>
            <a:miter lim="800000"/>
            <a:headEnd/>
            <a:tailEnd/>
          </a:ln>
          <a:effectLst/>
          <a:scene3d>
            <a:camera prst="orthographicFront"/>
            <a:lightRig rig="harsh" dir="t"/>
          </a:scene3d>
          <a:sp3d>
            <a:bevelT w="152400" h="50800" prst="softRound"/>
            <a:bevelB/>
          </a:sp3d>
        </p:spPr>
        <p:txBody>
          <a:bodyPr wrap="none" anchor="ctr"/>
          <a:lstStyle/>
          <a:p>
            <a:pPr fontAlgn="base">
              <a:spcBef>
                <a:spcPct val="0"/>
              </a:spcBef>
              <a:spcAft>
                <a:spcPct val="0"/>
              </a:spcAft>
              <a:defRPr/>
            </a:pPr>
            <a:endParaRPr lang="en-GB" sz="2000">
              <a:solidFill>
                <a:prstClr val="black"/>
              </a:solidFill>
            </a:endParaRPr>
          </a:p>
        </p:txBody>
      </p:sp>
      <p:sp>
        <p:nvSpPr>
          <p:cNvPr id="23" name="Line 4"/>
          <p:cNvSpPr>
            <a:spLocks noChangeShapeType="1"/>
          </p:cNvSpPr>
          <p:nvPr/>
        </p:nvSpPr>
        <p:spPr bwMode="auto">
          <a:xfrm>
            <a:off x="8514192" y="887855"/>
            <a:ext cx="0" cy="360045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24" name="Line 5"/>
          <p:cNvSpPr>
            <a:spLocks noChangeShapeType="1"/>
          </p:cNvSpPr>
          <p:nvPr/>
        </p:nvSpPr>
        <p:spPr bwMode="auto">
          <a:xfrm>
            <a:off x="8514192" y="3553267"/>
            <a:ext cx="2159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25" name="Line 6"/>
          <p:cNvSpPr>
            <a:spLocks noChangeShapeType="1"/>
          </p:cNvSpPr>
          <p:nvPr/>
        </p:nvSpPr>
        <p:spPr bwMode="auto">
          <a:xfrm>
            <a:off x="8514192" y="1824480"/>
            <a:ext cx="2159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26" name="Line 7"/>
          <p:cNvSpPr>
            <a:spLocks noChangeShapeType="1"/>
          </p:cNvSpPr>
          <p:nvPr/>
        </p:nvSpPr>
        <p:spPr bwMode="auto">
          <a:xfrm>
            <a:off x="8514192" y="887855"/>
            <a:ext cx="2159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27" name="Line 8"/>
          <p:cNvSpPr>
            <a:spLocks noChangeShapeType="1"/>
          </p:cNvSpPr>
          <p:nvPr/>
        </p:nvSpPr>
        <p:spPr bwMode="auto">
          <a:xfrm>
            <a:off x="8514192" y="2688080"/>
            <a:ext cx="2159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28" name="Line 9"/>
          <p:cNvSpPr>
            <a:spLocks noChangeShapeType="1"/>
          </p:cNvSpPr>
          <p:nvPr/>
        </p:nvSpPr>
        <p:spPr bwMode="auto">
          <a:xfrm>
            <a:off x="8514192" y="4488305"/>
            <a:ext cx="2159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29" name="Text Box 10"/>
          <p:cNvSpPr txBox="1">
            <a:spLocks noChangeArrowheads="1"/>
          </p:cNvSpPr>
          <p:nvPr/>
        </p:nvSpPr>
        <p:spPr bwMode="auto">
          <a:xfrm>
            <a:off x="7722030" y="459230"/>
            <a:ext cx="1439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sz="1600" dirty="0" smtClean="0">
                <a:solidFill>
                  <a:prstClr val="black"/>
                </a:solidFill>
              </a:rPr>
              <a:t>60 </a:t>
            </a:r>
            <a:r>
              <a:rPr lang="en-GB" sz="1600" dirty="0" err="1" smtClean="0">
                <a:solidFill>
                  <a:prstClr val="black"/>
                </a:solidFill>
              </a:rPr>
              <a:t>segundos</a:t>
            </a:r>
            <a:endParaRPr lang="en-GB" sz="1600" dirty="0">
              <a:solidFill>
                <a:prstClr val="black"/>
              </a:solidFill>
            </a:endParaRPr>
          </a:p>
        </p:txBody>
      </p:sp>
      <p:sp>
        <p:nvSpPr>
          <p:cNvPr id="30" name="AutoShape 11">
            <a:hlinkClick r:id="" action="ppaction://noaction" highlightClick="1"/>
          </p:cNvPr>
          <p:cNvSpPr>
            <a:spLocks noChangeArrowheads="1"/>
          </p:cNvSpPr>
          <p:nvPr/>
        </p:nvSpPr>
        <p:spPr bwMode="auto">
          <a:xfrm>
            <a:off x="7661726" y="30594"/>
            <a:ext cx="1370043" cy="431799"/>
          </a:xfrm>
          <a:prstGeom prst="actionButtonBlank">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sz="2000" dirty="0" err="1" smtClean="0">
                <a:solidFill>
                  <a:prstClr val="white"/>
                </a:solidFill>
              </a:rPr>
              <a:t>Inicio</a:t>
            </a:r>
            <a:endParaRPr lang="en-GB" sz="2000" dirty="0">
              <a:solidFill>
                <a:prstClr val="white"/>
              </a:solidFill>
            </a:endParaRPr>
          </a:p>
        </p:txBody>
      </p:sp>
      <p:sp>
        <p:nvSpPr>
          <p:cNvPr id="31" name="Text Box 12"/>
          <p:cNvSpPr txBox="1">
            <a:spLocks noChangeArrowheads="1"/>
          </p:cNvSpPr>
          <p:nvPr/>
        </p:nvSpPr>
        <p:spPr bwMode="auto">
          <a:xfrm>
            <a:off x="8730092" y="744980"/>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400">
                <a:solidFill>
                  <a:prstClr val="black"/>
                </a:solidFill>
              </a:rPr>
              <a:t>60</a:t>
            </a:r>
          </a:p>
        </p:txBody>
      </p:sp>
      <p:sp>
        <p:nvSpPr>
          <p:cNvPr id="32" name="Text Box 13"/>
          <p:cNvSpPr txBox="1">
            <a:spLocks noChangeArrowheads="1"/>
          </p:cNvSpPr>
          <p:nvPr/>
        </p:nvSpPr>
        <p:spPr bwMode="auto">
          <a:xfrm>
            <a:off x="8730092" y="3337367"/>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400">
                <a:solidFill>
                  <a:prstClr val="black"/>
                </a:solidFill>
              </a:rPr>
              <a:t>15</a:t>
            </a:r>
          </a:p>
        </p:txBody>
      </p:sp>
      <p:sp>
        <p:nvSpPr>
          <p:cNvPr id="33" name="Text Box 14"/>
          <p:cNvSpPr txBox="1">
            <a:spLocks noChangeArrowheads="1"/>
          </p:cNvSpPr>
          <p:nvPr/>
        </p:nvSpPr>
        <p:spPr bwMode="auto">
          <a:xfrm>
            <a:off x="8730092" y="4272405"/>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400">
                <a:solidFill>
                  <a:prstClr val="black"/>
                </a:solidFill>
              </a:rPr>
              <a:t>0</a:t>
            </a:r>
          </a:p>
        </p:txBody>
      </p:sp>
      <p:sp>
        <p:nvSpPr>
          <p:cNvPr id="34" name="Text Box 15"/>
          <p:cNvSpPr txBox="1">
            <a:spLocks noChangeArrowheads="1"/>
          </p:cNvSpPr>
          <p:nvPr/>
        </p:nvSpPr>
        <p:spPr bwMode="auto">
          <a:xfrm>
            <a:off x="8730092" y="1680017"/>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400">
                <a:solidFill>
                  <a:prstClr val="black"/>
                </a:solidFill>
              </a:rPr>
              <a:t>45</a:t>
            </a:r>
          </a:p>
        </p:txBody>
      </p:sp>
      <p:sp>
        <p:nvSpPr>
          <p:cNvPr id="35" name="Text Box 16"/>
          <p:cNvSpPr txBox="1">
            <a:spLocks noChangeArrowheads="1"/>
          </p:cNvSpPr>
          <p:nvPr/>
        </p:nvSpPr>
        <p:spPr bwMode="auto">
          <a:xfrm>
            <a:off x="8730092" y="2545205"/>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400">
                <a:solidFill>
                  <a:prstClr val="black"/>
                </a:solidFill>
              </a:rPr>
              <a:t>30</a:t>
            </a:r>
          </a:p>
        </p:txBody>
      </p:sp>
    </p:spTree>
    <p:extLst>
      <p:ext uri="{BB962C8B-B14F-4D97-AF65-F5344CB8AC3E}">
        <p14:creationId xmlns:p14="http://schemas.microsoft.com/office/powerpoint/2010/main" val="9743556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clickEffect">
                                  <p:stCondLst>
                                    <p:cond delay="0"/>
                                  </p:stCondLst>
                                  <p:childTnLst>
                                    <p:animEffect transition="out" filter="slide(fromBottom)">
                                      <p:cBhvr>
                                        <p:cTn id="6" dur="60000"/>
                                        <p:tgtEl>
                                          <p:spTgt spid="22"/>
                                        </p:tgtEl>
                                      </p:cBhvr>
                                    </p:animEffect>
                                    <p:set>
                                      <p:cBhvr>
                                        <p:cTn id="7" dur="1" fill="hold">
                                          <p:stCondLst>
                                            <p:cond delay="59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2"/>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7" name="Picture 2" descr="http://www.tetuanmadrid.com/wp-content/uploads/2015/10/fiesta-bicicleta-madrid.jpg"/>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846765" y="1209676"/>
            <a:ext cx="7620000" cy="506730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334630" y="2708384"/>
            <a:ext cx="8644270" cy="14507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spcAft>
                <a:spcPct val="0"/>
              </a:spcAft>
            </a:pPr>
            <a:r>
              <a:rPr lang="en-GB" sz="6000" b="1" dirty="0" smtClean="0">
                <a:solidFill>
                  <a:srgbClr val="003366"/>
                </a:solidFill>
                <a:latin typeface="Rockwell" panose="02060603020205020403" pitchFamily="18" charset="0"/>
                <a:ea typeface="Segoe UI Black" panose="020B0A02040204020203" pitchFamily="34" charset="0"/>
                <a:cs typeface="Segoe UI Black" panose="020B0A02040204020203" pitchFamily="34" charset="0"/>
              </a:rPr>
              <a:t>2  Describe a photo</a:t>
            </a:r>
            <a:endParaRPr lang="en-GB" sz="6000" b="1" dirty="0">
              <a:solidFill>
                <a:srgbClr val="003366"/>
              </a:solidFill>
              <a:latin typeface="Rockwell" panose="02060603020205020403" pitchFamily="18" charset="0"/>
              <a:ea typeface="Segoe UI Black" panose="020B0A02040204020203" pitchFamily="34" charset="0"/>
              <a:cs typeface="Segoe UI Black" panose="020B0A02040204020203" pitchFamily="34" charset="0"/>
            </a:endParaRPr>
          </a:p>
        </p:txBody>
      </p:sp>
      <p:pic>
        <p:nvPicPr>
          <p:cNvPr id="9" name="Picture 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49031" y="177237"/>
            <a:ext cx="1593503" cy="1129049"/>
          </a:xfrm>
          <a:prstGeom prst="rect">
            <a:avLst/>
          </a:prstGeom>
        </p:spPr>
      </p:pic>
    </p:spTree>
    <p:extLst>
      <p:ext uri="{BB962C8B-B14F-4D97-AF65-F5344CB8AC3E}">
        <p14:creationId xmlns:p14="http://schemas.microsoft.com/office/powerpoint/2010/main" val="301340281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6225" y="604433"/>
            <a:ext cx="9034579" cy="5576030"/>
          </a:xfrm>
          <a:prstGeom prst="rect">
            <a:avLst/>
          </a:prstGeom>
          <a:effectLst>
            <a:outerShdw blurRad="50800" dist="38100" dir="8100000" algn="tr" rotWithShape="0">
              <a:prstClr val="black">
                <a:alpha val="40000"/>
              </a:prstClr>
            </a:outerShdw>
          </a:effectLst>
        </p:spPr>
      </p:pic>
      <p:sp>
        <p:nvSpPr>
          <p:cNvPr id="5" name="Rectangle 4"/>
          <p:cNvSpPr/>
          <p:nvPr/>
        </p:nvSpPr>
        <p:spPr>
          <a:xfrm>
            <a:off x="58114" y="5164800"/>
            <a:ext cx="9032690" cy="1015663"/>
          </a:xfrm>
          <a:prstGeom prst="rect">
            <a:avLst/>
          </a:prstGeom>
        </p:spPr>
        <p:txBody>
          <a:bodyPr wrap="square">
            <a:spAutoFit/>
          </a:bodyPr>
          <a:lstStyle/>
          <a:p>
            <a:r>
              <a:rPr lang="es-ES" sz="2000" dirty="0">
                <a:solidFill>
                  <a:prstClr val="white">
                    <a:lumMod val="95000"/>
                  </a:prstClr>
                </a:solidFill>
                <a:latin typeface="Source Sans Pro"/>
              </a:rPr>
              <a:t>El Castillo de </a:t>
            </a:r>
            <a:r>
              <a:rPr lang="es-ES" sz="2000" dirty="0" err="1">
                <a:solidFill>
                  <a:prstClr val="white">
                    <a:lumMod val="95000"/>
                  </a:prstClr>
                </a:solidFill>
                <a:latin typeface="Source Sans Pro"/>
              </a:rPr>
              <a:t>Bellver</a:t>
            </a:r>
            <a:r>
              <a:rPr lang="es-ES" sz="2000" dirty="0">
                <a:solidFill>
                  <a:prstClr val="white">
                    <a:lumMod val="95000"/>
                  </a:prstClr>
                </a:solidFill>
                <a:latin typeface="Source Sans Pro"/>
              </a:rPr>
              <a:t> en las Islas Baleares es famoso por su forma circular sobre una colina de 140 metros. Construido en el siglo XIV, posee vistas espectaculares hacia la ciudad de Palma de Mallorca.</a:t>
            </a:r>
            <a:endParaRPr lang="en-GB" sz="2000" dirty="0">
              <a:solidFill>
                <a:prstClr val="white">
                  <a:lumMod val="95000"/>
                </a:prstClr>
              </a:solidFill>
            </a:endParaRPr>
          </a:p>
        </p:txBody>
      </p:sp>
      <p:sp>
        <p:nvSpPr>
          <p:cNvPr id="6" name="Rectangle 5"/>
          <p:cNvSpPr/>
          <p:nvPr/>
        </p:nvSpPr>
        <p:spPr>
          <a:xfrm>
            <a:off x="56224" y="604434"/>
            <a:ext cx="9034579" cy="387458"/>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lumMod val="95000"/>
                  </a:prstClr>
                </a:solidFill>
                <a:latin typeface="Arial" panose="020B0604020202020204" pitchFamily="34" charset="0"/>
                <a:cs typeface="Arial" panose="020B0604020202020204" pitchFamily="34" charset="0"/>
              </a:rPr>
              <a:t>¿</a:t>
            </a:r>
            <a:r>
              <a:rPr lang="en-GB" sz="2400" b="1" dirty="0" err="1">
                <a:solidFill>
                  <a:prstClr val="white">
                    <a:lumMod val="95000"/>
                  </a:prstClr>
                </a:solidFill>
                <a:latin typeface="Arial" panose="020B0604020202020204" pitchFamily="34" charset="0"/>
                <a:cs typeface="Arial" panose="020B0604020202020204" pitchFamily="34" charset="0"/>
              </a:rPr>
              <a:t>Qué</a:t>
            </a:r>
            <a:r>
              <a:rPr lang="en-GB" sz="2400" b="1" dirty="0">
                <a:solidFill>
                  <a:prstClr val="white">
                    <a:lumMod val="95000"/>
                  </a:prstClr>
                </a:solidFill>
                <a:latin typeface="Arial" panose="020B0604020202020204" pitchFamily="34" charset="0"/>
                <a:cs typeface="Arial" panose="020B0604020202020204" pitchFamily="34" charset="0"/>
              </a:rPr>
              <a:t>?  ¿</a:t>
            </a:r>
            <a:r>
              <a:rPr lang="en-GB" sz="2400" b="1" dirty="0" err="1">
                <a:solidFill>
                  <a:prstClr val="white">
                    <a:lumMod val="95000"/>
                  </a:prstClr>
                </a:solidFill>
                <a:latin typeface="Arial" panose="020B0604020202020204" pitchFamily="34" charset="0"/>
                <a:cs typeface="Arial" panose="020B0604020202020204" pitchFamily="34" charset="0"/>
              </a:rPr>
              <a:t>Dónde</a:t>
            </a:r>
            <a:r>
              <a:rPr lang="en-GB" sz="2400" b="1" dirty="0">
                <a:solidFill>
                  <a:prstClr val="white">
                    <a:lumMod val="95000"/>
                  </a:prstClr>
                </a:solidFill>
                <a:latin typeface="Arial" panose="020B0604020202020204" pitchFamily="34" charset="0"/>
                <a:cs typeface="Arial" panose="020B0604020202020204" pitchFamily="34" charset="0"/>
              </a:rPr>
              <a:t>?  ¿</a:t>
            </a:r>
            <a:r>
              <a:rPr lang="en-GB" sz="2400" b="1" dirty="0" err="1">
                <a:solidFill>
                  <a:prstClr val="white">
                    <a:lumMod val="95000"/>
                  </a:prstClr>
                </a:solidFill>
                <a:latin typeface="Arial" panose="020B0604020202020204" pitchFamily="34" charset="0"/>
                <a:cs typeface="Arial" panose="020B0604020202020204" pitchFamily="34" charset="0"/>
              </a:rPr>
              <a:t>Cómo</a:t>
            </a:r>
            <a:r>
              <a:rPr lang="en-GB" sz="2400" b="1" dirty="0">
                <a:solidFill>
                  <a:prstClr val="white">
                    <a:lumMod val="95000"/>
                  </a:prstClr>
                </a:solidFill>
                <a:latin typeface="Arial" panose="020B0604020202020204" pitchFamily="34" charset="0"/>
                <a:cs typeface="Arial" panose="020B0604020202020204" pitchFamily="34" charset="0"/>
              </a:rPr>
              <a:t>? ¿</a:t>
            </a:r>
            <a:r>
              <a:rPr lang="en-GB" sz="2400" b="1" dirty="0" err="1">
                <a:solidFill>
                  <a:prstClr val="white">
                    <a:lumMod val="95000"/>
                  </a:prstClr>
                </a:solidFill>
                <a:latin typeface="Arial" panose="020B0604020202020204" pitchFamily="34" charset="0"/>
                <a:cs typeface="Arial" panose="020B0604020202020204" pitchFamily="34" charset="0"/>
              </a:rPr>
              <a:t>Cuándo</a:t>
            </a:r>
            <a:r>
              <a:rPr lang="en-GB" sz="2400" b="1" dirty="0">
                <a:solidFill>
                  <a:prstClr val="white">
                    <a:lumMod val="95000"/>
                  </a:prstClr>
                </a:solidFill>
                <a:latin typeface="Arial" panose="020B0604020202020204" pitchFamily="34" charset="0"/>
                <a:cs typeface="Arial" panose="020B0604020202020204" pitchFamily="34" charset="0"/>
              </a:rPr>
              <a:t>?  ¿</a:t>
            </a:r>
            <a:r>
              <a:rPr lang="en-GB" sz="2400" b="1" dirty="0" err="1">
                <a:solidFill>
                  <a:prstClr val="white">
                    <a:lumMod val="95000"/>
                  </a:prstClr>
                </a:solidFill>
                <a:latin typeface="Arial" panose="020B0604020202020204" pitchFamily="34" charset="0"/>
                <a:cs typeface="Arial" panose="020B0604020202020204" pitchFamily="34" charset="0"/>
              </a:rPr>
              <a:t>Por</a:t>
            </a:r>
            <a:r>
              <a:rPr lang="en-GB" sz="2400" b="1" dirty="0">
                <a:solidFill>
                  <a:prstClr val="white">
                    <a:lumMod val="95000"/>
                  </a:prstClr>
                </a:solidFill>
                <a:latin typeface="Arial" panose="020B0604020202020204" pitchFamily="34" charset="0"/>
                <a:cs typeface="Arial" panose="020B0604020202020204" pitchFamily="34" charset="0"/>
              </a:rPr>
              <a:t> </a:t>
            </a:r>
            <a:r>
              <a:rPr lang="en-GB" sz="2400" b="1" dirty="0" err="1">
                <a:solidFill>
                  <a:prstClr val="white">
                    <a:lumMod val="95000"/>
                  </a:prstClr>
                </a:solidFill>
                <a:latin typeface="Arial" panose="020B0604020202020204" pitchFamily="34" charset="0"/>
                <a:cs typeface="Arial" panose="020B0604020202020204" pitchFamily="34" charset="0"/>
              </a:rPr>
              <a:t>qué</a:t>
            </a:r>
            <a:r>
              <a:rPr lang="en-GB" sz="2400" b="1" dirty="0">
                <a:solidFill>
                  <a:prstClr val="white">
                    <a:lumMod val="95000"/>
                  </a:prstClr>
                </a:solidFill>
                <a:latin typeface="Arial" panose="020B0604020202020204" pitchFamily="34" charset="0"/>
                <a:cs typeface="Arial" panose="020B0604020202020204" pitchFamily="34" charset="0"/>
              </a:rPr>
              <a:t> (</a:t>
            </a:r>
            <a:r>
              <a:rPr lang="en-GB" sz="2400" b="1" dirty="0" err="1">
                <a:solidFill>
                  <a:prstClr val="white">
                    <a:lumMod val="95000"/>
                  </a:prstClr>
                </a:solidFill>
                <a:latin typeface="Arial" panose="020B0604020202020204" pitchFamily="34" charset="0"/>
                <a:cs typeface="Arial" panose="020B0604020202020204" pitchFamily="34" charset="0"/>
              </a:rPr>
              <a:t>visitar</a:t>
            </a:r>
            <a:r>
              <a:rPr lang="en-GB" sz="2400" b="1" dirty="0">
                <a:solidFill>
                  <a:prstClr val="white">
                    <a:lumMod val="95000"/>
                  </a:prstClr>
                </a:solidFill>
                <a:latin typeface="Arial" panose="020B0604020202020204" pitchFamily="34" charset="0"/>
                <a:cs typeface="Arial" panose="020B0604020202020204" pitchFamily="34" charset="0"/>
              </a:rPr>
              <a:t>)?</a:t>
            </a:r>
          </a:p>
        </p:txBody>
      </p:sp>
      <p:sp>
        <p:nvSpPr>
          <p:cNvPr id="2" name="TextBox 1"/>
          <p:cNvSpPr txBox="1"/>
          <p:nvPr/>
        </p:nvSpPr>
        <p:spPr>
          <a:xfrm>
            <a:off x="56224" y="6301649"/>
            <a:ext cx="1970880" cy="369332"/>
          </a:xfrm>
          <a:prstGeom prst="rect">
            <a:avLst/>
          </a:prstGeom>
          <a:solidFill>
            <a:schemeClr val="tx1">
              <a:lumMod val="95000"/>
              <a:lumOff val="5000"/>
            </a:schemeClr>
          </a:solidFill>
        </p:spPr>
        <p:txBody>
          <a:bodyPr wrap="square" rtlCol="0">
            <a:spAutoFit/>
          </a:bodyPr>
          <a:lstStyle/>
          <a:p>
            <a:pPr algn="ctr"/>
            <a:r>
              <a:rPr lang="en-GB" b="1" dirty="0" err="1">
                <a:solidFill>
                  <a:prstClr val="white">
                    <a:lumMod val="95000"/>
                  </a:prstClr>
                </a:solidFill>
                <a:latin typeface="Arial" panose="020B0604020202020204" pitchFamily="34" charset="0"/>
                <a:cs typeface="Arial" panose="020B0604020202020204" pitchFamily="34" charset="0"/>
              </a:rPr>
              <a:t>una</a:t>
            </a:r>
            <a:r>
              <a:rPr lang="en-GB" b="1" dirty="0">
                <a:solidFill>
                  <a:prstClr val="white">
                    <a:lumMod val="95000"/>
                  </a:prstClr>
                </a:solidFill>
                <a:latin typeface="Arial" panose="020B0604020202020204" pitchFamily="34" charset="0"/>
                <a:cs typeface="Arial" panose="020B0604020202020204" pitchFamily="34" charset="0"/>
              </a:rPr>
              <a:t> </a:t>
            </a:r>
            <a:r>
              <a:rPr lang="en-GB" b="1" dirty="0" err="1">
                <a:solidFill>
                  <a:prstClr val="white">
                    <a:lumMod val="95000"/>
                  </a:prstClr>
                </a:solidFill>
                <a:latin typeface="Arial" panose="020B0604020202020204" pitchFamily="34" charset="0"/>
                <a:cs typeface="Arial" panose="020B0604020202020204" pitchFamily="34" charset="0"/>
              </a:rPr>
              <a:t>colina</a:t>
            </a:r>
            <a:r>
              <a:rPr lang="en-GB" b="1" dirty="0">
                <a:solidFill>
                  <a:prstClr val="white">
                    <a:lumMod val="95000"/>
                  </a:prstClr>
                </a:solidFill>
                <a:latin typeface="Arial" panose="020B0604020202020204" pitchFamily="34" charset="0"/>
                <a:cs typeface="Arial" panose="020B0604020202020204" pitchFamily="34" charset="0"/>
              </a:rPr>
              <a:t>?</a:t>
            </a:r>
          </a:p>
        </p:txBody>
      </p:sp>
      <p:sp>
        <p:nvSpPr>
          <p:cNvPr id="7" name="TextBox 6"/>
          <p:cNvSpPr txBox="1"/>
          <p:nvPr/>
        </p:nvSpPr>
        <p:spPr>
          <a:xfrm>
            <a:off x="4428085" y="6301649"/>
            <a:ext cx="1970880" cy="369332"/>
          </a:xfrm>
          <a:prstGeom prst="rect">
            <a:avLst/>
          </a:prstGeom>
          <a:solidFill>
            <a:schemeClr val="tx1">
              <a:lumMod val="95000"/>
              <a:lumOff val="5000"/>
            </a:schemeClr>
          </a:solidFill>
        </p:spPr>
        <p:txBody>
          <a:bodyPr wrap="square" rtlCol="0">
            <a:spAutoFit/>
          </a:bodyPr>
          <a:lstStyle/>
          <a:p>
            <a:pPr algn="ctr"/>
            <a:r>
              <a:rPr lang="en-GB" b="1" dirty="0">
                <a:solidFill>
                  <a:prstClr val="white">
                    <a:lumMod val="95000"/>
                  </a:prstClr>
                </a:solidFill>
                <a:latin typeface="Arial" panose="020B0604020202020204" pitchFamily="34" charset="0"/>
                <a:cs typeface="Arial" panose="020B0604020202020204" pitchFamily="34" charset="0"/>
              </a:rPr>
              <a:t>el </a:t>
            </a:r>
            <a:r>
              <a:rPr lang="en-GB" b="1" dirty="0" err="1">
                <a:solidFill>
                  <a:prstClr val="white">
                    <a:lumMod val="95000"/>
                  </a:prstClr>
                </a:solidFill>
                <a:latin typeface="Arial" panose="020B0604020202020204" pitchFamily="34" charset="0"/>
                <a:cs typeface="Arial" panose="020B0604020202020204" pitchFamily="34" charset="0"/>
              </a:rPr>
              <a:t>siglo</a:t>
            </a:r>
            <a:r>
              <a:rPr lang="en-GB" b="1" dirty="0">
                <a:solidFill>
                  <a:prstClr val="white">
                    <a:lumMod val="95000"/>
                  </a:prstClr>
                </a:solidFill>
                <a:latin typeface="Arial" panose="020B0604020202020204" pitchFamily="34" charset="0"/>
                <a:cs typeface="Arial" panose="020B0604020202020204" pitchFamily="34" charset="0"/>
              </a:rPr>
              <a:t>?</a:t>
            </a:r>
          </a:p>
        </p:txBody>
      </p:sp>
      <p:sp>
        <p:nvSpPr>
          <p:cNvPr id="8" name="TextBox 7"/>
          <p:cNvSpPr txBox="1"/>
          <p:nvPr/>
        </p:nvSpPr>
        <p:spPr>
          <a:xfrm>
            <a:off x="6905044" y="6301649"/>
            <a:ext cx="1970880" cy="369332"/>
          </a:xfrm>
          <a:prstGeom prst="rect">
            <a:avLst/>
          </a:prstGeom>
          <a:solidFill>
            <a:schemeClr val="tx1">
              <a:lumMod val="95000"/>
              <a:lumOff val="5000"/>
            </a:schemeClr>
          </a:solidFill>
        </p:spPr>
        <p:txBody>
          <a:bodyPr wrap="square" rtlCol="0">
            <a:spAutoFit/>
          </a:bodyPr>
          <a:lstStyle/>
          <a:p>
            <a:pPr algn="ctr"/>
            <a:r>
              <a:rPr lang="en-GB" b="1" dirty="0">
                <a:solidFill>
                  <a:prstClr val="white">
                    <a:lumMod val="95000"/>
                  </a:prstClr>
                </a:solidFill>
                <a:latin typeface="Arial" panose="020B0604020202020204" pitchFamily="34" charset="0"/>
                <a:cs typeface="Arial" panose="020B0604020202020204" pitchFamily="34" charset="0"/>
              </a:rPr>
              <a:t>vistas?</a:t>
            </a:r>
          </a:p>
        </p:txBody>
      </p:sp>
      <p:sp>
        <p:nvSpPr>
          <p:cNvPr id="9" name="TextBox 8"/>
          <p:cNvSpPr txBox="1"/>
          <p:nvPr/>
        </p:nvSpPr>
        <p:spPr>
          <a:xfrm>
            <a:off x="2204166" y="6310046"/>
            <a:ext cx="1970880" cy="369332"/>
          </a:xfrm>
          <a:prstGeom prst="rect">
            <a:avLst/>
          </a:prstGeom>
          <a:solidFill>
            <a:schemeClr val="tx1">
              <a:lumMod val="95000"/>
              <a:lumOff val="5000"/>
            </a:schemeClr>
          </a:solidFill>
        </p:spPr>
        <p:txBody>
          <a:bodyPr wrap="square" rtlCol="0">
            <a:spAutoFit/>
          </a:bodyPr>
          <a:lstStyle/>
          <a:p>
            <a:pPr algn="ctr"/>
            <a:r>
              <a:rPr lang="en-GB" b="1" dirty="0" err="1">
                <a:solidFill>
                  <a:prstClr val="white">
                    <a:lumMod val="95000"/>
                  </a:prstClr>
                </a:solidFill>
                <a:latin typeface="Arial" panose="020B0604020202020204" pitchFamily="34" charset="0"/>
                <a:cs typeface="Arial" panose="020B0604020202020204" pitchFamily="34" charset="0"/>
              </a:rPr>
              <a:t>sobre</a:t>
            </a:r>
            <a:r>
              <a:rPr lang="en-GB" b="1" dirty="0">
                <a:solidFill>
                  <a:prstClr val="white">
                    <a:lumMod val="95000"/>
                  </a:prst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2056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7" grpId="0" animBg="1"/>
      <p:bldP spid="8" grpId="0" animBg="1"/>
      <p:bldP spid="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AutoShape 4">
            <a:hlinkClick r:id="" action="ppaction://noaction" highlightClick="1"/>
          </p:cNvPr>
          <p:cNvSpPr>
            <a:spLocks noChangeArrowheads="1"/>
          </p:cNvSpPr>
          <p:nvPr/>
        </p:nvSpPr>
        <p:spPr bwMode="auto">
          <a:xfrm>
            <a:off x="3778250" y="333375"/>
            <a:ext cx="2016125" cy="936625"/>
          </a:xfrm>
          <a:prstGeom prst="actionButtonBlank">
            <a:avLst/>
          </a:prstGeom>
          <a:solidFill>
            <a:schemeClr val="bg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4000">
                <a:solidFill>
                  <a:prstClr val="black"/>
                </a:solidFill>
                <a:latin typeface="Arial Rounded MT Bold" panose="020F0704030504030204" pitchFamily="34" charset="0"/>
                <a:cs typeface="Arial" panose="020B0604020202020204" pitchFamily="34" charset="0"/>
              </a:rPr>
              <a:t>¿Qué?</a:t>
            </a:r>
          </a:p>
        </p:txBody>
      </p:sp>
      <p:sp>
        <p:nvSpPr>
          <p:cNvPr id="2051" name="AutoShape 5">
            <a:hlinkClick r:id="" action="ppaction://noaction" highlightClick="1"/>
          </p:cNvPr>
          <p:cNvSpPr>
            <a:spLocks noChangeArrowheads="1"/>
          </p:cNvSpPr>
          <p:nvPr/>
        </p:nvSpPr>
        <p:spPr bwMode="auto">
          <a:xfrm>
            <a:off x="682625" y="334963"/>
            <a:ext cx="2376488" cy="935037"/>
          </a:xfrm>
          <a:prstGeom prst="actionButtonBlank">
            <a:avLst/>
          </a:prstGeom>
          <a:solidFill>
            <a:schemeClr val="bg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4000">
                <a:solidFill>
                  <a:prstClr val="black"/>
                </a:solidFill>
                <a:latin typeface="Arial Rounded MT Bold" panose="020F0704030504030204" pitchFamily="34" charset="0"/>
                <a:cs typeface="Arial" panose="020B0604020202020204" pitchFamily="34" charset="0"/>
              </a:rPr>
              <a:t>¿Dónde?</a:t>
            </a:r>
          </a:p>
        </p:txBody>
      </p:sp>
      <p:sp>
        <p:nvSpPr>
          <p:cNvPr id="2052" name="AutoShape 6">
            <a:hlinkClick r:id="" action="ppaction://noaction" highlightClick="1"/>
          </p:cNvPr>
          <p:cNvSpPr>
            <a:spLocks noChangeArrowheads="1"/>
          </p:cNvSpPr>
          <p:nvPr/>
        </p:nvSpPr>
        <p:spPr bwMode="auto">
          <a:xfrm>
            <a:off x="6443663" y="333375"/>
            <a:ext cx="2232025" cy="936625"/>
          </a:xfrm>
          <a:prstGeom prst="actionButtonBlank">
            <a:avLst/>
          </a:prstGeom>
          <a:solidFill>
            <a:schemeClr val="bg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4000">
                <a:solidFill>
                  <a:prstClr val="black"/>
                </a:solidFill>
                <a:latin typeface="Arial Rounded MT Bold" panose="020F0704030504030204" pitchFamily="34" charset="0"/>
                <a:cs typeface="Arial" panose="020B0604020202020204" pitchFamily="34" charset="0"/>
              </a:rPr>
              <a:t>¿Cómo?</a:t>
            </a:r>
          </a:p>
        </p:txBody>
      </p:sp>
      <p:sp>
        <p:nvSpPr>
          <p:cNvPr id="2053" name="AutoShape 7">
            <a:hlinkClick r:id="" action="ppaction://noaction" highlightClick="1"/>
          </p:cNvPr>
          <p:cNvSpPr>
            <a:spLocks noChangeArrowheads="1"/>
          </p:cNvSpPr>
          <p:nvPr/>
        </p:nvSpPr>
        <p:spPr bwMode="auto">
          <a:xfrm>
            <a:off x="107950" y="1414463"/>
            <a:ext cx="2160588" cy="935037"/>
          </a:xfrm>
          <a:prstGeom prst="actionButtonBlank">
            <a:avLst/>
          </a:prstGeom>
          <a:solidFill>
            <a:schemeClr val="bg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3600">
                <a:solidFill>
                  <a:prstClr val="black"/>
                </a:solidFill>
                <a:latin typeface="Arial Rounded MT Bold" panose="020F0704030504030204" pitchFamily="34" charset="0"/>
                <a:cs typeface="Arial" panose="020B0604020202020204" pitchFamily="34" charset="0"/>
              </a:rPr>
              <a:t>¿Está..?</a:t>
            </a:r>
          </a:p>
        </p:txBody>
      </p:sp>
      <p:sp>
        <p:nvSpPr>
          <p:cNvPr id="2054" name="AutoShape 8">
            <a:hlinkClick r:id="" action="ppaction://noaction" highlightClick="1"/>
          </p:cNvPr>
          <p:cNvSpPr>
            <a:spLocks noChangeArrowheads="1"/>
          </p:cNvSpPr>
          <p:nvPr/>
        </p:nvSpPr>
        <p:spPr bwMode="auto">
          <a:xfrm>
            <a:off x="2482850" y="1412875"/>
            <a:ext cx="2305050" cy="1008063"/>
          </a:xfrm>
          <a:prstGeom prst="actionButtonBlank">
            <a:avLst/>
          </a:prstGeom>
          <a:solidFill>
            <a:schemeClr val="bg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3600">
                <a:solidFill>
                  <a:prstClr val="black"/>
                </a:solidFill>
                <a:latin typeface="Arial Rounded MT Bold" panose="020F0704030504030204" pitchFamily="34" charset="0"/>
                <a:cs typeface="Arial" panose="020B0604020202020204" pitchFamily="34" charset="0"/>
              </a:rPr>
              <a:t>¿Tiene..?</a:t>
            </a:r>
          </a:p>
        </p:txBody>
      </p:sp>
      <p:sp>
        <p:nvSpPr>
          <p:cNvPr id="2055" name="AutoShape 9">
            <a:hlinkClick r:id="" action="ppaction://noaction" highlightClick="1"/>
          </p:cNvPr>
          <p:cNvSpPr>
            <a:spLocks noChangeArrowheads="1"/>
          </p:cNvSpPr>
          <p:nvPr/>
        </p:nvSpPr>
        <p:spPr bwMode="auto">
          <a:xfrm>
            <a:off x="5003800" y="1412875"/>
            <a:ext cx="1800225" cy="935038"/>
          </a:xfrm>
          <a:prstGeom prst="actionButtonBlank">
            <a:avLst/>
          </a:prstGeom>
          <a:solidFill>
            <a:schemeClr val="bg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3600">
                <a:solidFill>
                  <a:prstClr val="black"/>
                </a:solidFill>
                <a:latin typeface="Arial Rounded MT Bold" panose="020F0704030504030204" pitchFamily="34" charset="0"/>
                <a:cs typeface="Arial" panose="020B0604020202020204" pitchFamily="34" charset="0"/>
              </a:rPr>
              <a:t>¿Es..?</a:t>
            </a:r>
          </a:p>
        </p:txBody>
      </p:sp>
      <p:sp>
        <p:nvSpPr>
          <p:cNvPr id="2056" name="AutoShape 10">
            <a:hlinkClick r:id="" action="ppaction://noaction" highlightClick="1"/>
          </p:cNvPr>
          <p:cNvSpPr>
            <a:spLocks noChangeArrowheads="1"/>
          </p:cNvSpPr>
          <p:nvPr/>
        </p:nvSpPr>
        <p:spPr bwMode="auto">
          <a:xfrm>
            <a:off x="7019925" y="1412875"/>
            <a:ext cx="1944688" cy="935038"/>
          </a:xfrm>
          <a:prstGeom prst="actionButtonBlank">
            <a:avLst/>
          </a:prstGeom>
          <a:solidFill>
            <a:schemeClr val="bg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3600">
                <a:solidFill>
                  <a:prstClr val="black"/>
                </a:solidFill>
                <a:latin typeface="Arial Rounded MT Bold" panose="020F0704030504030204" pitchFamily="34" charset="0"/>
                <a:cs typeface="Arial" panose="020B0604020202020204" pitchFamily="34" charset="0"/>
              </a:rPr>
              <a:t>¿Hay..?</a:t>
            </a:r>
          </a:p>
        </p:txBody>
      </p:sp>
      <p:graphicFrame>
        <p:nvGraphicFramePr>
          <p:cNvPr id="6193" name="Group 49"/>
          <p:cNvGraphicFramePr>
            <a:graphicFrameLocks noGrp="1"/>
          </p:cNvGraphicFramePr>
          <p:nvPr/>
        </p:nvGraphicFramePr>
        <p:xfrm>
          <a:off x="323850" y="2636838"/>
          <a:ext cx="8569325" cy="3960813"/>
        </p:xfrm>
        <a:graphic>
          <a:graphicData uri="http://schemas.openxmlformats.org/drawingml/2006/table">
            <a:tbl>
              <a:tblPr/>
              <a:tblGrid>
                <a:gridCol w="1714500"/>
                <a:gridCol w="1597025"/>
                <a:gridCol w="1830388"/>
                <a:gridCol w="1712912"/>
                <a:gridCol w="1714500"/>
              </a:tblGrid>
              <a:tr h="990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Rounded MT Bold" pitchFamily="34" charset="0"/>
                        </a:rPr>
                        <a:t>grande?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Rounded MT Bold" pitchFamily="34" charset="0"/>
                        </a:rPr>
                        <a:t>tur</a:t>
                      </a:r>
                      <a:r>
                        <a:rPr kumimoji="0" lang="en-US" sz="2000" b="0" i="0" u="none" strike="noStrike" cap="none" normalizeH="0" baseline="0" smtClean="0">
                          <a:ln>
                            <a:noFill/>
                          </a:ln>
                          <a:solidFill>
                            <a:schemeClr val="tx1"/>
                          </a:solidFill>
                          <a:effectLst/>
                          <a:latin typeface="Arial Rounded MT Bold" pitchFamily="34" charset="0"/>
                        </a:rPr>
                        <a:t>ístico?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Rounded MT Bold" pitchFamily="34" charset="0"/>
                        </a:rPr>
                        <a:t>tiene la foto en el centro?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Rounded MT Bold" pitchFamily="34" charset="0"/>
                        </a:rPr>
                        <a:t>un sitio tranquilo?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Rounded MT Bold" pitchFamily="34" charset="0"/>
                        </a:rPr>
                        <a:t>est</a:t>
                      </a:r>
                      <a:r>
                        <a:rPr kumimoji="0" lang="en-US" sz="2000" b="0" i="0" u="none" strike="noStrike" cap="none" normalizeH="0" baseline="0" smtClean="0">
                          <a:ln>
                            <a:noFill/>
                          </a:ln>
                          <a:solidFill>
                            <a:schemeClr val="tx1"/>
                          </a:solidFill>
                          <a:effectLst/>
                          <a:latin typeface="Arial Rounded MT Bold" pitchFamily="34" charset="0"/>
                        </a:rPr>
                        <a:t>án las personas?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90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Rounded MT Bold" pitchFamily="34" charset="0"/>
                        </a:rPr>
                        <a:t>en Espa</a:t>
                      </a:r>
                      <a:r>
                        <a:rPr kumimoji="0" lang="en-US" sz="2000" b="0" i="0" u="none" strike="noStrike" cap="none" normalizeH="0" baseline="0" smtClean="0">
                          <a:ln>
                            <a:noFill/>
                          </a:ln>
                          <a:solidFill>
                            <a:schemeClr val="tx1"/>
                          </a:solidFill>
                          <a:effectLst/>
                          <a:latin typeface="Arial Rounded MT Bold" pitchFamily="34" charset="0"/>
                        </a:rPr>
                        <a:t>ña?</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Rounded MT Bold" pitchFamily="34" charset="0"/>
                        </a:rPr>
                        <a:t>es la foto?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Rounded MT Bold" pitchFamily="34" charset="0"/>
                        </a:rPr>
                        <a:t>una playa?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Rounded MT Bold" pitchFamily="34" charset="0"/>
                        </a:rPr>
                        <a:t>hay abajo?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Rounded MT Bold" pitchFamily="34" charset="0"/>
                        </a:rPr>
                        <a:t>un parque?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890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Rounded MT Bold" pitchFamily="34" charset="0"/>
                        </a:rPr>
                        <a:t>hay arriba en la foto?</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Rounded MT Bold" pitchFamily="34" charset="0"/>
                        </a:rPr>
                        <a:t>bonito?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Rounded MT Bold" pitchFamily="34" charset="0"/>
                        </a:rPr>
                        <a:t>edificios (modernos)?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Rounded MT Bold" pitchFamily="34" charset="0"/>
                        </a:rPr>
                        <a:t>est</a:t>
                      </a:r>
                      <a:r>
                        <a:rPr kumimoji="0" lang="en-US" sz="2000" b="0" i="0" u="none" strike="noStrike" cap="none" normalizeH="0" baseline="0" smtClean="0">
                          <a:ln>
                            <a:noFill/>
                          </a:ln>
                          <a:solidFill>
                            <a:schemeClr val="tx1"/>
                          </a:solidFill>
                          <a:effectLst/>
                          <a:latin typeface="Arial Rounded MT Bold" pitchFamily="34" charset="0"/>
                        </a:rPr>
                        <a:t>á?</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Rounded MT Bold" pitchFamily="34" charset="0"/>
                        </a:rPr>
                        <a:t>industrial?</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90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Rounded MT Bold" pitchFamily="34" charset="0"/>
                        </a:rPr>
                        <a:t>animales en la foto?</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Rounded MT Bold" pitchFamily="34" charset="0"/>
                        </a:rPr>
                        <a:t>hist</a:t>
                      </a:r>
                      <a:r>
                        <a:rPr kumimoji="0" lang="en-US" sz="2000" b="0" i="0" u="none" strike="noStrike" cap="none" normalizeH="0" baseline="0" smtClean="0">
                          <a:ln>
                            <a:noFill/>
                          </a:ln>
                          <a:solidFill>
                            <a:schemeClr val="tx1"/>
                          </a:solidFill>
                          <a:effectLst/>
                          <a:latin typeface="Arial Rounded MT Bold" pitchFamily="34" charset="0"/>
                        </a:rPr>
                        <a:t>órico?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Rounded MT Bold" pitchFamily="34" charset="0"/>
                        </a:rPr>
                        <a:t>mucho tr</a:t>
                      </a:r>
                      <a:r>
                        <a:rPr kumimoji="0" lang="en-US" sz="2000" b="0" i="0" u="none" strike="noStrike" cap="none" normalizeH="0" baseline="0" smtClean="0">
                          <a:ln>
                            <a:noFill/>
                          </a:ln>
                          <a:solidFill>
                            <a:schemeClr val="tx1"/>
                          </a:solidFill>
                          <a:effectLst/>
                          <a:latin typeface="Arial Rounded MT Bold" pitchFamily="34" charset="0"/>
                        </a:rPr>
                        <a:t>áfico?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Rounded MT Bold" pitchFamily="34" charset="0"/>
                        </a:rPr>
                        <a:t>árboles?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Rounded MT Bold" pitchFamily="34" charset="0"/>
                        </a:rPr>
                        <a:t>mucha gente?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64965323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2182799" y="712731"/>
            <a:ext cx="4634006" cy="3053091"/>
          </a:xfrm>
          <a:prstGeom prst="rect">
            <a:avLst/>
          </a:prstGeom>
        </p:spPr>
      </p:pic>
      <p:sp>
        <p:nvSpPr>
          <p:cNvPr id="9" name="Cloud Callout 8"/>
          <p:cNvSpPr/>
          <p:nvPr/>
        </p:nvSpPr>
        <p:spPr>
          <a:xfrm>
            <a:off x="6760712" y="1378694"/>
            <a:ext cx="2207654" cy="723948"/>
          </a:xfrm>
          <a:prstGeom prst="cloudCallout">
            <a:avLst>
              <a:gd name="adj1" fmla="val -76323"/>
              <a:gd name="adj2" fmla="val -27709"/>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prstClr val="black"/>
                </a:solidFill>
              </a:rPr>
              <a:t>¿</a:t>
            </a:r>
            <a:r>
              <a:rPr lang="en-GB" dirty="0" err="1">
                <a:solidFill>
                  <a:prstClr val="black"/>
                </a:solidFill>
              </a:rPr>
              <a:t>Cómo</a:t>
            </a:r>
            <a:r>
              <a:rPr lang="en-GB" dirty="0">
                <a:solidFill>
                  <a:prstClr val="black"/>
                </a:solidFill>
              </a:rPr>
              <a:t> </a:t>
            </a:r>
            <a:r>
              <a:rPr lang="en-GB" dirty="0" err="1">
                <a:solidFill>
                  <a:prstClr val="black"/>
                </a:solidFill>
              </a:rPr>
              <a:t>es</a:t>
            </a:r>
            <a:r>
              <a:rPr lang="en-GB" dirty="0">
                <a:solidFill>
                  <a:prstClr val="black"/>
                </a:solidFill>
              </a:rPr>
              <a:t> …?</a:t>
            </a:r>
          </a:p>
        </p:txBody>
      </p:sp>
      <p:sp>
        <p:nvSpPr>
          <p:cNvPr id="5" name="Rectangle 4"/>
          <p:cNvSpPr/>
          <p:nvPr/>
        </p:nvSpPr>
        <p:spPr>
          <a:xfrm>
            <a:off x="7711221" y="5534561"/>
            <a:ext cx="1423318" cy="1323439"/>
          </a:xfrm>
          <a:prstGeom prst="rect">
            <a:avLst/>
          </a:prstGeom>
        </p:spPr>
        <p:txBody>
          <a:bodyPr wrap="square">
            <a:spAutoFit/>
          </a:bodyPr>
          <a:lstStyle/>
          <a:p>
            <a:r>
              <a:rPr lang="en-GB" sz="1600" b="1" dirty="0">
                <a:solidFill>
                  <a:prstClr val="black"/>
                </a:solidFill>
              </a:rPr>
              <a:t>P</a:t>
            </a:r>
            <a:r>
              <a:rPr lang="en-GB" sz="1600" dirty="0">
                <a:solidFill>
                  <a:prstClr val="black"/>
                </a:solidFill>
              </a:rPr>
              <a:t>hysical description</a:t>
            </a:r>
            <a:br>
              <a:rPr lang="en-GB" sz="1600" dirty="0">
                <a:solidFill>
                  <a:prstClr val="black"/>
                </a:solidFill>
              </a:rPr>
            </a:br>
            <a:r>
              <a:rPr lang="en-GB" sz="1600" b="1" dirty="0">
                <a:solidFill>
                  <a:prstClr val="black"/>
                </a:solidFill>
              </a:rPr>
              <a:t>A</a:t>
            </a:r>
            <a:r>
              <a:rPr lang="en-GB" sz="1600" dirty="0">
                <a:solidFill>
                  <a:prstClr val="black"/>
                </a:solidFill>
              </a:rPr>
              <a:t>ction</a:t>
            </a:r>
            <a:br>
              <a:rPr lang="en-GB" sz="1600" dirty="0">
                <a:solidFill>
                  <a:prstClr val="black"/>
                </a:solidFill>
              </a:rPr>
            </a:br>
            <a:r>
              <a:rPr lang="en-GB" sz="1600" b="1" dirty="0">
                <a:solidFill>
                  <a:prstClr val="black"/>
                </a:solidFill>
              </a:rPr>
              <a:t>L</a:t>
            </a:r>
            <a:r>
              <a:rPr lang="en-GB" sz="1600" dirty="0">
                <a:solidFill>
                  <a:prstClr val="black"/>
                </a:solidFill>
              </a:rPr>
              <a:t>ocation</a:t>
            </a:r>
            <a:br>
              <a:rPr lang="en-GB" sz="1600" dirty="0">
                <a:solidFill>
                  <a:prstClr val="black"/>
                </a:solidFill>
              </a:rPr>
            </a:br>
            <a:r>
              <a:rPr lang="en-GB" sz="1600" b="1" dirty="0">
                <a:solidFill>
                  <a:prstClr val="black"/>
                </a:solidFill>
              </a:rPr>
              <a:t>M</a:t>
            </a:r>
            <a:r>
              <a:rPr lang="en-GB" sz="1600" dirty="0">
                <a:solidFill>
                  <a:prstClr val="black"/>
                </a:solidFill>
              </a:rPr>
              <a:t>ood</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94829" y="6243792"/>
            <a:ext cx="474500" cy="552653"/>
          </a:xfrm>
          <a:prstGeom prst="rect">
            <a:avLst/>
          </a:prstGeom>
        </p:spPr>
      </p:pic>
      <p:sp>
        <p:nvSpPr>
          <p:cNvPr id="7" name="Cloud Callout 6"/>
          <p:cNvSpPr/>
          <p:nvPr/>
        </p:nvSpPr>
        <p:spPr>
          <a:xfrm>
            <a:off x="34347" y="1001133"/>
            <a:ext cx="2293257" cy="988417"/>
          </a:xfrm>
          <a:prstGeom prst="cloudCallout">
            <a:avLst>
              <a:gd name="adj1" fmla="val 53314"/>
              <a:gd name="adj2" fmla="val 57447"/>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prstClr val="black"/>
                </a:solidFill>
              </a:rPr>
              <a:t>¿</a:t>
            </a:r>
            <a:r>
              <a:rPr lang="en-GB" dirty="0" err="1">
                <a:solidFill>
                  <a:prstClr val="black"/>
                </a:solidFill>
              </a:rPr>
              <a:t>Qué</a:t>
            </a:r>
            <a:r>
              <a:rPr lang="en-GB" dirty="0">
                <a:solidFill>
                  <a:prstClr val="black"/>
                </a:solidFill>
              </a:rPr>
              <a:t> hay </a:t>
            </a:r>
            <a:r>
              <a:rPr lang="en-GB" dirty="0" err="1">
                <a:solidFill>
                  <a:prstClr val="black"/>
                </a:solidFill>
              </a:rPr>
              <a:t>en</a:t>
            </a:r>
            <a:r>
              <a:rPr lang="en-GB" dirty="0">
                <a:solidFill>
                  <a:prstClr val="black"/>
                </a:solidFill>
              </a:rPr>
              <a:t> el </a:t>
            </a:r>
            <a:r>
              <a:rPr lang="en-GB" dirty="0" err="1">
                <a:solidFill>
                  <a:prstClr val="black"/>
                </a:solidFill>
              </a:rPr>
              <a:t>cuadro</a:t>
            </a:r>
            <a:r>
              <a:rPr lang="en-GB" dirty="0">
                <a:solidFill>
                  <a:prstClr val="black"/>
                </a:solidFill>
              </a:rPr>
              <a:t>?</a:t>
            </a:r>
          </a:p>
        </p:txBody>
      </p:sp>
      <p:sp>
        <p:nvSpPr>
          <p:cNvPr id="8" name="TextBox 7"/>
          <p:cNvSpPr txBox="1"/>
          <p:nvPr/>
        </p:nvSpPr>
        <p:spPr>
          <a:xfrm>
            <a:off x="22647" y="2009039"/>
            <a:ext cx="2540000" cy="369332"/>
          </a:xfrm>
          <a:prstGeom prst="rect">
            <a:avLst/>
          </a:prstGeom>
          <a:noFill/>
        </p:spPr>
        <p:txBody>
          <a:bodyPr wrap="square" rtlCol="0">
            <a:spAutoFit/>
          </a:bodyPr>
          <a:lstStyle/>
          <a:p>
            <a:r>
              <a:rPr lang="en-GB" dirty="0" err="1">
                <a:solidFill>
                  <a:prstClr val="black"/>
                </a:solidFill>
                <a:latin typeface="Arial" panose="020B0604020202020204" pitchFamily="34" charset="0"/>
                <a:cs typeface="Arial" panose="020B0604020202020204" pitchFamily="34" charset="0"/>
              </a:rPr>
              <a:t>En</a:t>
            </a:r>
            <a:r>
              <a:rPr lang="en-GB" dirty="0">
                <a:solidFill>
                  <a:prstClr val="black"/>
                </a:solidFill>
                <a:latin typeface="Arial" panose="020B0604020202020204" pitchFamily="34" charset="0"/>
                <a:cs typeface="Arial" panose="020B0604020202020204" pitchFamily="34" charset="0"/>
              </a:rPr>
              <a:t> el </a:t>
            </a:r>
            <a:r>
              <a:rPr lang="en-GB" dirty="0" err="1">
                <a:solidFill>
                  <a:prstClr val="black"/>
                </a:solidFill>
                <a:latin typeface="Arial" panose="020B0604020202020204" pitchFamily="34" charset="0"/>
                <a:cs typeface="Arial" panose="020B0604020202020204" pitchFamily="34" charset="0"/>
              </a:rPr>
              <a:t>cuadro</a:t>
            </a:r>
            <a:r>
              <a:rPr lang="en-GB" dirty="0">
                <a:solidFill>
                  <a:prstClr val="black"/>
                </a:solidFill>
                <a:latin typeface="Arial" panose="020B0604020202020204" pitchFamily="34" charset="0"/>
                <a:cs typeface="Arial" panose="020B0604020202020204" pitchFamily="34" charset="0"/>
              </a:rPr>
              <a:t> hay…</a:t>
            </a:r>
          </a:p>
        </p:txBody>
      </p:sp>
      <p:sp>
        <p:nvSpPr>
          <p:cNvPr id="10" name="TextBox 9"/>
          <p:cNvSpPr txBox="1"/>
          <p:nvPr/>
        </p:nvSpPr>
        <p:spPr>
          <a:xfrm>
            <a:off x="6594539" y="2117492"/>
            <a:ext cx="2540000" cy="1477328"/>
          </a:xfrm>
          <a:prstGeom prst="rect">
            <a:avLst/>
          </a:prstGeom>
          <a:noFill/>
        </p:spPr>
        <p:txBody>
          <a:bodyPr wrap="square" rtlCol="0">
            <a:spAutoFit/>
          </a:bodyPr>
          <a:lstStyle/>
          <a:p>
            <a:pPr marL="285750" indent="-285750">
              <a:buFont typeface="Arial" panose="020B0604020202020204" pitchFamily="34" charset="0"/>
              <a:buChar char="•"/>
            </a:pPr>
            <a:r>
              <a:rPr lang="en-GB" dirty="0" err="1">
                <a:solidFill>
                  <a:prstClr val="black"/>
                </a:solidFill>
                <a:latin typeface="Arial" panose="020B0604020202020204" pitchFamily="34" charset="0"/>
                <a:cs typeface="Arial" panose="020B0604020202020204" pitchFamily="34" charset="0"/>
              </a:rPr>
              <a:t>Tiene</a:t>
            </a:r>
            <a:r>
              <a:rPr lang="en-GB" dirty="0">
                <a:solidFill>
                  <a:prstClr val="black"/>
                </a:solidFill>
                <a:latin typeface="Arial" panose="020B0604020202020204" pitchFamily="34" charset="0"/>
                <a:cs typeface="Arial" panose="020B0604020202020204" pitchFamily="34" charset="0"/>
              </a:rPr>
              <a:t> el </a:t>
            </a:r>
            <a:r>
              <a:rPr lang="en-GB" dirty="0" err="1">
                <a:solidFill>
                  <a:prstClr val="black"/>
                </a:solidFill>
                <a:latin typeface="Arial" panose="020B0604020202020204" pitchFamily="34" charset="0"/>
                <a:cs typeface="Arial" panose="020B0604020202020204" pitchFamily="34" charset="0"/>
              </a:rPr>
              <a:t>pelo</a:t>
            </a:r>
            <a:r>
              <a:rPr lang="en-GB" dirty="0">
                <a:solidFill>
                  <a:prstClr val="black"/>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GB" dirty="0" err="1">
                <a:solidFill>
                  <a:prstClr val="black"/>
                </a:solidFill>
                <a:latin typeface="Arial" panose="020B0604020202020204" pitchFamily="34" charset="0"/>
                <a:cs typeface="Arial" panose="020B0604020202020204" pitchFamily="34" charset="0"/>
              </a:rPr>
              <a:t>Tiene</a:t>
            </a:r>
            <a:r>
              <a:rPr lang="en-GB" dirty="0">
                <a:solidFill>
                  <a:prstClr val="black"/>
                </a:solidFill>
                <a:latin typeface="Arial" panose="020B0604020202020204" pitchFamily="34" charset="0"/>
                <a:cs typeface="Arial" panose="020B0604020202020204" pitchFamily="34" charset="0"/>
              </a:rPr>
              <a:t> </a:t>
            </a:r>
            <a:r>
              <a:rPr lang="en-GB" dirty="0" err="1">
                <a:solidFill>
                  <a:prstClr val="black"/>
                </a:solidFill>
                <a:latin typeface="Arial" panose="020B0604020202020204" pitchFamily="34" charset="0"/>
                <a:cs typeface="Arial" panose="020B0604020202020204" pitchFamily="34" charset="0"/>
              </a:rPr>
              <a:t>los</a:t>
            </a:r>
            <a:r>
              <a:rPr lang="en-GB" dirty="0">
                <a:solidFill>
                  <a:prstClr val="black"/>
                </a:solidFill>
                <a:latin typeface="Arial" panose="020B0604020202020204" pitchFamily="34" charset="0"/>
                <a:cs typeface="Arial" panose="020B0604020202020204" pitchFamily="34" charset="0"/>
              </a:rPr>
              <a:t> </a:t>
            </a:r>
            <a:r>
              <a:rPr lang="en-GB" dirty="0" err="1">
                <a:solidFill>
                  <a:prstClr val="black"/>
                </a:solidFill>
                <a:latin typeface="Arial" panose="020B0604020202020204" pitchFamily="34" charset="0"/>
                <a:cs typeface="Arial" panose="020B0604020202020204" pitchFamily="34" charset="0"/>
              </a:rPr>
              <a:t>ojos</a:t>
            </a:r>
            <a:r>
              <a:rPr lang="en-GB" dirty="0">
                <a:solidFill>
                  <a:prstClr val="black"/>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GB" dirty="0" err="1">
                <a:solidFill>
                  <a:prstClr val="black"/>
                </a:solidFill>
                <a:latin typeface="Arial" panose="020B0604020202020204" pitchFamily="34" charset="0"/>
                <a:cs typeface="Arial" panose="020B0604020202020204" pitchFamily="34" charset="0"/>
              </a:rPr>
              <a:t>Es</a:t>
            </a:r>
            <a:r>
              <a:rPr lang="en-GB" dirty="0">
                <a:solidFill>
                  <a:prstClr val="black"/>
                </a:solidFill>
                <a:latin typeface="Arial" panose="020B0604020202020204" pitchFamily="34" charset="0"/>
                <a:cs typeface="Arial" panose="020B0604020202020204" pitchFamily="34" charset="0"/>
              </a:rPr>
              <a:t>… (</a:t>
            </a:r>
            <a:r>
              <a:rPr lang="en-GB" dirty="0" err="1">
                <a:solidFill>
                  <a:prstClr val="black"/>
                </a:solidFill>
                <a:latin typeface="Arial" panose="020B0604020202020204" pitchFamily="34" charset="0"/>
                <a:cs typeface="Arial" panose="020B0604020202020204" pitchFamily="34" charset="0"/>
              </a:rPr>
              <a:t>guapo</a:t>
            </a:r>
            <a:r>
              <a:rPr lang="en-GB" dirty="0">
                <a:solidFill>
                  <a:prstClr val="black"/>
                </a:solidFill>
                <a:latin typeface="Arial" panose="020B0604020202020204" pitchFamily="34" charset="0"/>
                <a:cs typeface="Arial" panose="020B0604020202020204" pitchFamily="34" charset="0"/>
              </a:rPr>
              <a:t>/a, </a:t>
            </a:r>
            <a:r>
              <a:rPr lang="en-GB" dirty="0" err="1">
                <a:solidFill>
                  <a:prstClr val="black"/>
                </a:solidFill>
                <a:latin typeface="Arial" panose="020B0604020202020204" pitchFamily="34" charset="0"/>
                <a:cs typeface="Arial" panose="020B0604020202020204" pitchFamily="34" charset="0"/>
              </a:rPr>
              <a:t>feo</a:t>
            </a:r>
            <a:r>
              <a:rPr lang="en-GB" dirty="0">
                <a:solidFill>
                  <a:prstClr val="black"/>
                </a:solidFill>
                <a:latin typeface="Arial" panose="020B0604020202020204" pitchFamily="34" charset="0"/>
                <a:cs typeface="Arial" panose="020B0604020202020204" pitchFamily="34" charset="0"/>
              </a:rPr>
              <a:t>/a, </a:t>
            </a:r>
            <a:r>
              <a:rPr lang="en-GB" dirty="0" err="1">
                <a:solidFill>
                  <a:prstClr val="black"/>
                </a:solidFill>
                <a:latin typeface="Arial" panose="020B0604020202020204" pitchFamily="34" charset="0"/>
                <a:cs typeface="Arial" panose="020B0604020202020204" pitchFamily="34" charset="0"/>
              </a:rPr>
              <a:t>gordo</a:t>
            </a:r>
            <a:r>
              <a:rPr lang="en-GB" dirty="0">
                <a:solidFill>
                  <a:prstClr val="black"/>
                </a:solidFill>
                <a:latin typeface="Arial" panose="020B0604020202020204" pitchFamily="34" charset="0"/>
                <a:cs typeface="Arial" panose="020B0604020202020204" pitchFamily="34" charset="0"/>
              </a:rPr>
              <a:t>/a, alto/a, </a:t>
            </a:r>
            <a:r>
              <a:rPr lang="en-GB" dirty="0" err="1">
                <a:solidFill>
                  <a:prstClr val="black"/>
                </a:solidFill>
                <a:latin typeface="Arial" panose="020B0604020202020204" pitchFamily="34" charset="0"/>
                <a:cs typeface="Arial" panose="020B0604020202020204" pitchFamily="34" charset="0"/>
              </a:rPr>
              <a:t>bajo</a:t>
            </a:r>
            <a:r>
              <a:rPr lang="en-GB" dirty="0">
                <a:solidFill>
                  <a:prstClr val="black"/>
                </a:solidFill>
                <a:latin typeface="Arial" panose="020B0604020202020204" pitchFamily="34" charset="0"/>
                <a:cs typeface="Arial" panose="020B0604020202020204" pitchFamily="34" charset="0"/>
              </a:rPr>
              <a:t>/a…)</a:t>
            </a:r>
          </a:p>
        </p:txBody>
      </p:sp>
      <p:pic>
        <p:nvPicPr>
          <p:cNvPr id="27" name="Picture 26"/>
          <p:cNvPicPr>
            <a:picLocks noChangeAspect="1"/>
          </p:cNvPicPr>
          <p:nvPr/>
        </p:nvPicPr>
        <p:blipFill>
          <a:blip r:embed="rId5"/>
          <a:stretch>
            <a:fillRect/>
          </a:stretch>
        </p:blipFill>
        <p:spPr>
          <a:xfrm>
            <a:off x="3101270" y="4986993"/>
            <a:ext cx="3001104" cy="1871007"/>
          </a:xfrm>
          <a:prstGeom prst="rect">
            <a:avLst/>
          </a:prstGeom>
        </p:spPr>
      </p:pic>
      <p:sp>
        <p:nvSpPr>
          <p:cNvPr id="28" name="Cloud Callout 27"/>
          <p:cNvSpPr/>
          <p:nvPr/>
        </p:nvSpPr>
        <p:spPr>
          <a:xfrm>
            <a:off x="0" y="2474207"/>
            <a:ext cx="2293257" cy="884658"/>
          </a:xfrm>
          <a:prstGeom prst="cloudCallout">
            <a:avLst>
              <a:gd name="adj1" fmla="val 68182"/>
              <a:gd name="adj2" fmla="val -39178"/>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prstClr val="black"/>
                </a:solidFill>
              </a:rPr>
              <a:t>¿</a:t>
            </a:r>
            <a:r>
              <a:rPr lang="en-GB" dirty="0" err="1">
                <a:solidFill>
                  <a:prstClr val="black"/>
                </a:solidFill>
              </a:rPr>
              <a:t>Qué</a:t>
            </a:r>
            <a:r>
              <a:rPr lang="en-GB" dirty="0">
                <a:solidFill>
                  <a:prstClr val="black"/>
                </a:solidFill>
              </a:rPr>
              <a:t> </a:t>
            </a:r>
            <a:r>
              <a:rPr lang="en-GB" dirty="0" err="1">
                <a:solidFill>
                  <a:prstClr val="black"/>
                </a:solidFill>
              </a:rPr>
              <a:t>hace</a:t>
            </a:r>
            <a:r>
              <a:rPr lang="en-GB" dirty="0">
                <a:solidFill>
                  <a:prstClr val="black"/>
                </a:solidFill>
              </a:rPr>
              <a:t> …?</a:t>
            </a:r>
          </a:p>
        </p:txBody>
      </p:sp>
      <p:sp>
        <p:nvSpPr>
          <p:cNvPr id="29" name="TextBox 28"/>
          <p:cNvSpPr txBox="1"/>
          <p:nvPr/>
        </p:nvSpPr>
        <p:spPr>
          <a:xfrm>
            <a:off x="59170" y="6427113"/>
            <a:ext cx="3578544" cy="400110"/>
          </a:xfrm>
          <a:prstGeom prst="rect">
            <a:avLst/>
          </a:prstGeom>
          <a:solidFill>
            <a:srgbClr val="FFFF00"/>
          </a:solidFill>
        </p:spPr>
        <p:txBody>
          <a:bodyPr wrap="none" rtlCol="0">
            <a:spAutoFit/>
          </a:bodyPr>
          <a:lstStyle/>
          <a:p>
            <a:r>
              <a:rPr lang="en-GB" sz="2000" b="1" dirty="0" err="1" smtClean="0">
                <a:solidFill>
                  <a:prstClr val="black"/>
                </a:solidFill>
              </a:rPr>
              <a:t>Gracias</a:t>
            </a:r>
            <a:r>
              <a:rPr lang="en-GB" sz="2000" b="1" dirty="0" smtClean="0">
                <a:solidFill>
                  <a:prstClr val="black"/>
                </a:solidFill>
              </a:rPr>
              <a:t> @ Paula Vázquez-Valero</a:t>
            </a:r>
            <a:endParaRPr lang="en-GB" sz="2000" b="1" dirty="0">
              <a:solidFill>
                <a:prstClr val="black"/>
              </a:solidFill>
            </a:endParaRPr>
          </a:p>
        </p:txBody>
      </p:sp>
      <p:sp>
        <p:nvSpPr>
          <p:cNvPr id="30" name="TextBox 29"/>
          <p:cNvSpPr txBox="1"/>
          <p:nvPr/>
        </p:nvSpPr>
        <p:spPr>
          <a:xfrm>
            <a:off x="70935" y="3304157"/>
            <a:ext cx="1303755" cy="923330"/>
          </a:xfrm>
          <a:prstGeom prst="rect">
            <a:avLst/>
          </a:prstGeom>
          <a:noFill/>
        </p:spPr>
        <p:txBody>
          <a:bodyPr wrap="none" rtlCol="0">
            <a:spAutoFit/>
          </a:bodyPr>
          <a:lstStyle/>
          <a:p>
            <a:r>
              <a:rPr lang="en-GB" dirty="0">
                <a:solidFill>
                  <a:prstClr val="black"/>
                </a:solidFill>
              </a:rPr>
              <a:t>El hombre…</a:t>
            </a:r>
          </a:p>
          <a:p>
            <a:r>
              <a:rPr lang="en-GB" dirty="0">
                <a:solidFill>
                  <a:prstClr val="black"/>
                </a:solidFill>
              </a:rPr>
              <a:t>La </a:t>
            </a:r>
            <a:r>
              <a:rPr lang="en-GB" dirty="0" err="1">
                <a:solidFill>
                  <a:prstClr val="black"/>
                </a:solidFill>
              </a:rPr>
              <a:t>mujer</a:t>
            </a:r>
            <a:r>
              <a:rPr lang="en-GB" dirty="0">
                <a:solidFill>
                  <a:prstClr val="black"/>
                </a:solidFill>
              </a:rPr>
              <a:t>…</a:t>
            </a:r>
          </a:p>
          <a:p>
            <a:r>
              <a:rPr lang="en-GB" dirty="0">
                <a:solidFill>
                  <a:prstClr val="black"/>
                </a:solidFill>
              </a:rPr>
              <a:t>El </a:t>
            </a:r>
            <a:r>
              <a:rPr lang="en-GB" dirty="0" err="1">
                <a:solidFill>
                  <a:prstClr val="black"/>
                </a:solidFill>
              </a:rPr>
              <a:t>niño</a:t>
            </a:r>
            <a:r>
              <a:rPr lang="en-GB" dirty="0">
                <a:solidFill>
                  <a:prstClr val="black"/>
                </a:solidFill>
              </a:rPr>
              <a:t>…</a:t>
            </a:r>
          </a:p>
        </p:txBody>
      </p:sp>
      <p:graphicFrame>
        <p:nvGraphicFramePr>
          <p:cNvPr id="31" name="Table 30"/>
          <p:cNvGraphicFramePr>
            <a:graphicFrameLocks noGrp="1"/>
          </p:cNvGraphicFramePr>
          <p:nvPr>
            <p:extLst/>
          </p:nvPr>
        </p:nvGraphicFramePr>
        <p:xfrm>
          <a:off x="85179" y="4314294"/>
          <a:ext cx="2132483" cy="2026012"/>
        </p:xfrm>
        <a:graphic>
          <a:graphicData uri="http://schemas.openxmlformats.org/drawingml/2006/table">
            <a:tbl>
              <a:tblPr/>
              <a:tblGrid>
                <a:gridCol w="1058428"/>
                <a:gridCol w="1074055"/>
              </a:tblGrid>
              <a:tr h="42611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to wait</a:t>
                      </a:r>
                      <a:endParaRPr kumimoji="0" lang="en-US" sz="15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1441" marR="91441" marT="45690" marB="456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to think</a:t>
                      </a:r>
                      <a:endParaRPr kumimoji="0" lang="en-US" sz="15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1441" marR="91441" marT="45690" marB="456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715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5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esperar</a:t>
                      </a:r>
                      <a:endParaRPr kumimoji="0" lang="en-US" sz="15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1441" marR="91441" marT="45690" marB="456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5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pensar</a:t>
                      </a:r>
                      <a:endParaRPr kumimoji="0" lang="en-US" sz="15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1441" marR="91441" marT="45690" marB="456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715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to look</a:t>
                      </a:r>
                    </a:p>
                  </a:txBody>
                  <a:tcPr marL="91441" marR="91441" marT="45690" marB="456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to sleep</a:t>
                      </a:r>
                    </a:p>
                  </a:txBody>
                  <a:tcPr marL="91441" marR="91441" marT="45690" marB="456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715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mirar</a:t>
                      </a:r>
                      <a:endParaRPr kumimoji="0" lang="en-US" sz="15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1441" marR="91441" marT="45690" marB="456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dormir</a:t>
                      </a:r>
                      <a:endParaRPr kumimoji="0" lang="en-US" sz="15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1441" marR="91441" marT="45690" marB="456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715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To smile</a:t>
                      </a:r>
                    </a:p>
                  </a:txBody>
                  <a:tcPr marL="91441" marR="91441" marT="45690" marB="456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1441" marR="91441" marT="45690" marB="456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715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sonreír</a:t>
                      </a:r>
                      <a:endParaRPr kumimoji="0" lang="en-US" sz="15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1441" marR="91441" marT="45690" marB="456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1441" marR="91441" marT="45690" marB="456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2" name="Cloud Callout 31"/>
          <p:cNvSpPr/>
          <p:nvPr/>
        </p:nvSpPr>
        <p:spPr>
          <a:xfrm>
            <a:off x="5898238" y="3609670"/>
            <a:ext cx="2293257" cy="847522"/>
          </a:xfrm>
          <a:prstGeom prst="cloudCallout">
            <a:avLst>
              <a:gd name="adj1" fmla="val -55643"/>
              <a:gd name="adj2" fmla="val -65549"/>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prstClr val="black"/>
                </a:solidFill>
              </a:rPr>
              <a:t>¿</a:t>
            </a:r>
            <a:r>
              <a:rPr lang="en-GB" dirty="0" err="1">
                <a:solidFill>
                  <a:prstClr val="black"/>
                </a:solidFill>
              </a:rPr>
              <a:t>Cómo</a:t>
            </a:r>
            <a:r>
              <a:rPr lang="en-GB" dirty="0">
                <a:solidFill>
                  <a:prstClr val="black"/>
                </a:solidFill>
              </a:rPr>
              <a:t> </a:t>
            </a:r>
            <a:r>
              <a:rPr lang="en-GB" dirty="0" err="1">
                <a:solidFill>
                  <a:prstClr val="black"/>
                </a:solidFill>
              </a:rPr>
              <a:t>es</a:t>
            </a:r>
            <a:r>
              <a:rPr lang="en-GB" dirty="0">
                <a:solidFill>
                  <a:prstClr val="black"/>
                </a:solidFill>
              </a:rPr>
              <a:t> …?</a:t>
            </a:r>
          </a:p>
        </p:txBody>
      </p:sp>
      <p:sp>
        <p:nvSpPr>
          <p:cNvPr id="33" name="TextBox 32"/>
          <p:cNvSpPr txBox="1"/>
          <p:nvPr/>
        </p:nvSpPr>
        <p:spPr>
          <a:xfrm>
            <a:off x="6887740" y="4411100"/>
            <a:ext cx="1303755" cy="923330"/>
          </a:xfrm>
          <a:prstGeom prst="rect">
            <a:avLst/>
          </a:prstGeom>
          <a:noFill/>
        </p:spPr>
        <p:txBody>
          <a:bodyPr wrap="none" rtlCol="0">
            <a:spAutoFit/>
          </a:bodyPr>
          <a:lstStyle/>
          <a:p>
            <a:r>
              <a:rPr lang="en-GB" dirty="0">
                <a:solidFill>
                  <a:prstClr val="black"/>
                </a:solidFill>
              </a:rPr>
              <a:t>El hombre…</a:t>
            </a:r>
          </a:p>
          <a:p>
            <a:r>
              <a:rPr lang="en-GB" dirty="0">
                <a:solidFill>
                  <a:prstClr val="black"/>
                </a:solidFill>
              </a:rPr>
              <a:t>La </a:t>
            </a:r>
            <a:r>
              <a:rPr lang="en-GB" dirty="0" err="1">
                <a:solidFill>
                  <a:prstClr val="black"/>
                </a:solidFill>
              </a:rPr>
              <a:t>mujer</a:t>
            </a:r>
            <a:r>
              <a:rPr lang="en-GB" dirty="0">
                <a:solidFill>
                  <a:prstClr val="black"/>
                </a:solidFill>
              </a:rPr>
              <a:t>…</a:t>
            </a:r>
          </a:p>
          <a:p>
            <a:r>
              <a:rPr lang="en-GB" dirty="0">
                <a:solidFill>
                  <a:prstClr val="black"/>
                </a:solidFill>
              </a:rPr>
              <a:t>El </a:t>
            </a:r>
            <a:r>
              <a:rPr lang="en-GB" dirty="0" err="1">
                <a:solidFill>
                  <a:prstClr val="black"/>
                </a:solidFill>
              </a:rPr>
              <a:t>niño</a:t>
            </a:r>
            <a:r>
              <a:rPr lang="en-GB" dirty="0">
                <a:solidFill>
                  <a:prstClr val="black"/>
                </a:solidFill>
              </a:rPr>
              <a:t>…</a:t>
            </a:r>
          </a:p>
        </p:txBody>
      </p:sp>
      <p:sp>
        <p:nvSpPr>
          <p:cNvPr id="34" name="TextBox 33"/>
          <p:cNvSpPr txBox="1"/>
          <p:nvPr/>
        </p:nvSpPr>
        <p:spPr>
          <a:xfrm>
            <a:off x="8022813" y="4688099"/>
            <a:ext cx="572016" cy="369332"/>
          </a:xfrm>
          <a:prstGeom prst="rect">
            <a:avLst/>
          </a:prstGeom>
          <a:noFill/>
        </p:spPr>
        <p:txBody>
          <a:bodyPr wrap="none" rtlCol="0">
            <a:spAutoFit/>
          </a:bodyPr>
          <a:lstStyle/>
          <a:p>
            <a:r>
              <a:rPr lang="en-GB" dirty="0" err="1">
                <a:solidFill>
                  <a:prstClr val="black"/>
                </a:solidFill>
              </a:rPr>
              <a:t>está</a:t>
            </a:r>
            <a:endParaRPr lang="en-GB" dirty="0">
              <a:solidFill>
                <a:prstClr val="black"/>
              </a:solidFill>
            </a:endParaRPr>
          </a:p>
        </p:txBody>
      </p:sp>
      <p:sp>
        <p:nvSpPr>
          <p:cNvPr id="35" name="Cloud Callout 34"/>
          <p:cNvSpPr/>
          <p:nvPr/>
        </p:nvSpPr>
        <p:spPr>
          <a:xfrm>
            <a:off x="2315904" y="3862289"/>
            <a:ext cx="2781887" cy="1190171"/>
          </a:xfrm>
          <a:prstGeom prst="cloudCallout">
            <a:avLst>
              <a:gd name="adj1" fmla="val 31699"/>
              <a:gd name="adj2" fmla="val -80183"/>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prstClr val="black"/>
                </a:solidFill>
              </a:rPr>
              <a:t>¿</a:t>
            </a:r>
            <a:r>
              <a:rPr lang="en-GB" dirty="0" err="1">
                <a:solidFill>
                  <a:prstClr val="black"/>
                </a:solidFill>
              </a:rPr>
              <a:t>Dónde</a:t>
            </a:r>
            <a:r>
              <a:rPr lang="en-GB" dirty="0">
                <a:solidFill>
                  <a:prstClr val="black"/>
                </a:solidFill>
              </a:rPr>
              <a:t> </a:t>
            </a:r>
            <a:r>
              <a:rPr lang="en-GB" dirty="0" err="1">
                <a:solidFill>
                  <a:prstClr val="black"/>
                </a:solidFill>
              </a:rPr>
              <a:t>están</a:t>
            </a:r>
            <a:r>
              <a:rPr lang="en-GB" dirty="0">
                <a:solidFill>
                  <a:prstClr val="black"/>
                </a:solidFill>
              </a:rPr>
              <a:t> …?</a:t>
            </a:r>
          </a:p>
        </p:txBody>
      </p:sp>
      <p:sp>
        <p:nvSpPr>
          <p:cNvPr id="37" name="TextBox 36"/>
          <p:cNvSpPr txBox="1"/>
          <p:nvPr/>
        </p:nvSpPr>
        <p:spPr>
          <a:xfrm>
            <a:off x="5097791" y="4457192"/>
            <a:ext cx="1153906" cy="369332"/>
          </a:xfrm>
          <a:prstGeom prst="rect">
            <a:avLst/>
          </a:prstGeom>
          <a:noFill/>
        </p:spPr>
        <p:txBody>
          <a:bodyPr wrap="none" rtlCol="0">
            <a:spAutoFit/>
          </a:bodyPr>
          <a:lstStyle/>
          <a:p>
            <a:r>
              <a:rPr lang="en-GB" dirty="0" err="1">
                <a:solidFill>
                  <a:prstClr val="black"/>
                </a:solidFill>
              </a:rPr>
              <a:t>Están</a:t>
            </a:r>
            <a:r>
              <a:rPr lang="en-GB" dirty="0">
                <a:solidFill>
                  <a:prstClr val="black"/>
                </a:solidFill>
              </a:rPr>
              <a:t> </a:t>
            </a:r>
            <a:r>
              <a:rPr lang="en-GB" dirty="0" err="1">
                <a:solidFill>
                  <a:prstClr val="black"/>
                </a:solidFill>
              </a:rPr>
              <a:t>en</a:t>
            </a:r>
            <a:r>
              <a:rPr lang="en-GB" dirty="0">
                <a:solidFill>
                  <a:prstClr val="black"/>
                </a:solidFill>
              </a:rPr>
              <a:t>...</a:t>
            </a:r>
          </a:p>
        </p:txBody>
      </p:sp>
      <p:sp>
        <p:nvSpPr>
          <p:cNvPr id="19" name="Title 1"/>
          <p:cNvSpPr txBox="1">
            <a:spLocks/>
          </p:cNvSpPr>
          <p:nvPr/>
        </p:nvSpPr>
        <p:spPr>
          <a:xfrm>
            <a:off x="441986" y="-326102"/>
            <a:ext cx="8319672" cy="99060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4000" b="1" dirty="0" smtClean="0">
                <a:solidFill>
                  <a:srgbClr val="44546A"/>
                </a:solidFill>
                <a:latin typeface="Rockwell" panose="02060603020205020403" pitchFamily="18" charset="0"/>
                <a:ea typeface="Segoe UI Black" panose="020B0A02040204020203" pitchFamily="34" charset="0"/>
                <a:cs typeface="Segoe UI Black" panose="020B0A02040204020203" pitchFamily="34" charset="0"/>
              </a:rPr>
              <a:t>Picture / Photo description at Y7</a:t>
            </a:r>
            <a:endParaRPr lang="en-GB" sz="4000" b="1" dirty="0">
              <a:solidFill>
                <a:srgbClr val="44546A"/>
              </a:solidFill>
              <a:latin typeface="Rockwell" panose="02060603020205020403" pitchFamily="18"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421085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ppt_x"/>
                                          </p:val>
                                        </p:tav>
                                        <p:tav tm="100000">
                                          <p:val>
                                            <p:strVal val="#ppt_x"/>
                                          </p:val>
                                        </p:tav>
                                      </p:tavLst>
                                    </p:anim>
                                    <p:anim calcmode="lin" valueType="num">
                                      <p:cBhvr additive="base">
                                        <p:cTn id="3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ppt_x"/>
                                          </p:val>
                                        </p:tav>
                                        <p:tav tm="100000">
                                          <p:val>
                                            <p:strVal val="#ppt_x"/>
                                          </p:val>
                                        </p:tav>
                                      </p:tavLst>
                                    </p:anim>
                                    <p:anim calcmode="lin" valueType="num">
                                      <p:cBhvr additive="base">
                                        <p:cTn id="4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ppt_x"/>
                                          </p:val>
                                        </p:tav>
                                        <p:tav tm="100000">
                                          <p:val>
                                            <p:strVal val="#ppt_x"/>
                                          </p:val>
                                        </p:tav>
                                      </p:tavLst>
                                    </p:anim>
                                    <p:anim calcmode="lin" valueType="num">
                                      <p:cBhvr additive="base">
                                        <p:cTn id="5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anim calcmode="lin" valueType="num">
                                      <p:cBhvr additive="base">
                                        <p:cTn id="55" dur="500" fill="hold"/>
                                        <p:tgtEl>
                                          <p:spTgt spid="34"/>
                                        </p:tgtEl>
                                        <p:attrNameLst>
                                          <p:attrName>ppt_x</p:attrName>
                                        </p:attrNameLst>
                                      </p:cBhvr>
                                      <p:tavLst>
                                        <p:tav tm="0">
                                          <p:val>
                                            <p:strVal val="#ppt_x"/>
                                          </p:val>
                                        </p:tav>
                                        <p:tav tm="100000">
                                          <p:val>
                                            <p:strVal val="#ppt_x"/>
                                          </p:val>
                                        </p:tav>
                                      </p:tavLst>
                                    </p:anim>
                                    <p:anim calcmode="lin" valueType="num">
                                      <p:cBhvr additive="base">
                                        <p:cTn id="5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anim calcmode="lin" valueType="num">
                                      <p:cBhvr additive="base">
                                        <p:cTn id="61" dur="500" fill="hold"/>
                                        <p:tgtEl>
                                          <p:spTgt spid="35"/>
                                        </p:tgtEl>
                                        <p:attrNameLst>
                                          <p:attrName>ppt_x</p:attrName>
                                        </p:attrNameLst>
                                      </p:cBhvr>
                                      <p:tavLst>
                                        <p:tav tm="0">
                                          <p:val>
                                            <p:strVal val="#ppt_x"/>
                                          </p:val>
                                        </p:tav>
                                        <p:tav tm="100000">
                                          <p:val>
                                            <p:strVal val="#ppt_x"/>
                                          </p:val>
                                        </p:tav>
                                      </p:tavLst>
                                    </p:anim>
                                    <p:anim calcmode="lin" valueType="num">
                                      <p:cBhvr additive="base">
                                        <p:cTn id="6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500" fill="hold"/>
                                        <p:tgtEl>
                                          <p:spTgt spid="37"/>
                                        </p:tgtEl>
                                        <p:attrNameLst>
                                          <p:attrName>ppt_x</p:attrName>
                                        </p:attrNameLst>
                                      </p:cBhvr>
                                      <p:tavLst>
                                        <p:tav tm="0">
                                          <p:val>
                                            <p:strVal val="#ppt_x"/>
                                          </p:val>
                                        </p:tav>
                                        <p:tav tm="100000">
                                          <p:val>
                                            <p:strVal val="#ppt_x"/>
                                          </p:val>
                                        </p:tav>
                                      </p:tavLst>
                                    </p:anim>
                                    <p:anim calcmode="lin" valueType="num">
                                      <p:cBhvr additive="base">
                                        <p:cTn id="6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8" grpId="0"/>
      <p:bldP spid="10" grpId="0"/>
      <p:bldP spid="28" grpId="0" animBg="1"/>
      <p:bldP spid="30" grpId="0"/>
      <p:bldP spid="32" grpId="0" animBg="1"/>
      <p:bldP spid="33" grpId="0"/>
      <p:bldP spid="34" grpId="0"/>
      <p:bldP spid="35" grpId="0" animBg="1"/>
      <p:bldP spid="3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http://www.hotelslucia.com/img/description_break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2346" y="1402159"/>
            <a:ext cx="2847999" cy="3277483"/>
          </a:xfrm>
          <a:prstGeom prst="rect">
            <a:avLst/>
          </a:prstGeom>
          <a:noFill/>
          <a:extLst>
            <a:ext uri="{909E8E84-426E-40DD-AFC4-6F175D3DCCD1}">
              <a14:hiddenFill xmlns:a14="http://schemas.microsoft.com/office/drawing/2010/main">
                <a:solidFill>
                  <a:srgbClr val="FFFFFF"/>
                </a:solidFill>
              </a14:hiddenFill>
            </a:ext>
          </a:extLst>
        </p:spPr>
      </p:pic>
      <p:sp>
        <p:nvSpPr>
          <p:cNvPr id="9" name="Cloud Callout 8"/>
          <p:cNvSpPr/>
          <p:nvPr/>
        </p:nvSpPr>
        <p:spPr>
          <a:xfrm>
            <a:off x="4564470" y="4184076"/>
            <a:ext cx="1768078" cy="964406"/>
          </a:xfrm>
          <a:prstGeom prst="cloudCallout">
            <a:avLst>
              <a:gd name="adj1" fmla="val -96468"/>
              <a:gd name="adj2" fmla="val -25571"/>
            </a:avLst>
          </a:prstGeom>
          <a:solidFill>
            <a:sysClr val="windowText" lastClr="000000"/>
          </a:solidFill>
          <a:ln w="12700" cap="flat" cmpd="sng" algn="ctr">
            <a:solidFill>
              <a:srgbClr val="5B9BD5">
                <a:shade val="50000"/>
              </a:srgbClr>
            </a:solidFill>
            <a:prstDash val="solid"/>
            <a:miter lim="800000"/>
          </a:ln>
          <a:effectLst/>
        </p:spPr>
        <p:txBody>
          <a:bodyPr anchor="ctr"/>
          <a:lstStyle/>
          <a:p>
            <a:pPr algn="ctr">
              <a:defRPr/>
            </a:pPr>
            <a:r>
              <a:rPr lang="en-US" sz="1650" kern="0" dirty="0">
                <a:solidFill>
                  <a:prstClr val="white"/>
                </a:solidFill>
              </a:rPr>
              <a:t>3. ¿</a:t>
            </a:r>
            <a:r>
              <a:rPr lang="en-US" sz="1650" kern="0" dirty="0" err="1">
                <a:solidFill>
                  <a:prstClr val="white"/>
                </a:solidFill>
              </a:rPr>
              <a:t>Dónde</a:t>
            </a:r>
            <a:r>
              <a:rPr lang="en-US" sz="1650" kern="0" dirty="0">
                <a:solidFill>
                  <a:prstClr val="white"/>
                </a:solidFill>
              </a:rPr>
              <a:t> </a:t>
            </a:r>
            <a:r>
              <a:rPr lang="en-US" sz="1650" kern="0" dirty="0" err="1">
                <a:solidFill>
                  <a:prstClr val="white"/>
                </a:solidFill>
              </a:rPr>
              <a:t>está</a:t>
            </a:r>
            <a:r>
              <a:rPr lang="en-US" sz="1650" kern="0" dirty="0">
                <a:solidFill>
                  <a:prstClr val="white"/>
                </a:solidFill>
              </a:rPr>
              <a:t>(n)?</a:t>
            </a:r>
          </a:p>
        </p:txBody>
      </p:sp>
      <p:sp>
        <p:nvSpPr>
          <p:cNvPr id="10" name="Cloud Callout 9"/>
          <p:cNvSpPr/>
          <p:nvPr/>
        </p:nvSpPr>
        <p:spPr>
          <a:xfrm>
            <a:off x="4486943" y="330924"/>
            <a:ext cx="1821656" cy="1178719"/>
          </a:xfrm>
          <a:prstGeom prst="cloudCallout">
            <a:avLst>
              <a:gd name="adj1" fmla="val -107547"/>
              <a:gd name="adj2" fmla="val 54494"/>
            </a:avLst>
          </a:prstGeom>
          <a:solidFill>
            <a:sysClr val="windowText" lastClr="000000"/>
          </a:solidFill>
          <a:ln w="12700" cap="flat" cmpd="sng" algn="ctr">
            <a:solidFill>
              <a:srgbClr val="5B9BD5">
                <a:shade val="50000"/>
              </a:srgbClr>
            </a:solidFill>
            <a:prstDash val="solid"/>
            <a:miter lim="800000"/>
          </a:ln>
          <a:effectLst/>
        </p:spPr>
        <p:txBody>
          <a:bodyPr anchor="ctr"/>
          <a:lstStyle/>
          <a:p>
            <a:pPr algn="ctr">
              <a:defRPr/>
            </a:pPr>
            <a:r>
              <a:rPr lang="en-US" sz="1650" kern="0" dirty="0">
                <a:solidFill>
                  <a:prstClr val="white"/>
                </a:solidFill>
              </a:rPr>
              <a:t>1. ¿</a:t>
            </a:r>
            <a:r>
              <a:rPr lang="en-US" sz="1650" kern="0" dirty="0" err="1">
                <a:solidFill>
                  <a:prstClr val="white"/>
                </a:solidFill>
              </a:rPr>
              <a:t>Qué</a:t>
            </a:r>
            <a:r>
              <a:rPr lang="en-US" sz="1650" kern="0" dirty="0">
                <a:solidFill>
                  <a:prstClr val="white"/>
                </a:solidFill>
              </a:rPr>
              <a:t> o </a:t>
            </a:r>
            <a:r>
              <a:rPr lang="en-US" sz="1650" kern="0" dirty="0" err="1">
                <a:solidFill>
                  <a:prstClr val="white"/>
                </a:solidFill>
              </a:rPr>
              <a:t>quién</a:t>
            </a:r>
            <a:r>
              <a:rPr lang="en-US" sz="1650" kern="0" dirty="0">
                <a:solidFill>
                  <a:prstClr val="white"/>
                </a:solidFill>
              </a:rPr>
              <a:t> hay en la </a:t>
            </a:r>
            <a:r>
              <a:rPr lang="en-US" sz="1650" kern="0" dirty="0" err="1">
                <a:solidFill>
                  <a:prstClr val="white"/>
                </a:solidFill>
              </a:rPr>
              <a:t>foto</a:t>
            </a:r>
            <a:r>
              <a:rPr lang="en-US" sz="1650" kern="0" dirty="0">
                <a:solidFill>
                  <a:prstClr val="white"/>
                </a:solidFill>
              </a:rPr>
              <a:t>?</a:t>
            </a:r>
            <a:endParaRPr lang="en-US" sz="1650" b="1" kern="0" dirty="0">
              <a:solidFill>
                <a:prstClr val="white"/>
              </a:solidFill>
            </a:endParaRPr>
          </a:p>
        </p:txBody>
      </p:sp>
      <p:sp>
        <p:nvSpPr>
          <p:cNvPr id="11" name="Cloud Callout 10"/>
          <p:cNvSpPr/>
          <p:nvPr/>
        </p:nvSpPr>
        <p:spPr>
          <a:xfrm>
            <a:off x="4564470" y="2528535"/>
            <a:ext cx="1821656" cy="1017984"/>
          </a:xfrm>
          <a:prstGeom prst="cloudCallout">
            <a:avLst>
              <a:gd name="adj1" fmla="val -88825"/>
              <a:gd name="adj2" fmla="val 6797"/>
            </a:avLst>
          </a:prstGeom>
          <a:solidFill>
            <a:sysClr val="windowText" lastClr="000000"/>
          </a:solidFill>
          <a:ln w="12700" cap="flat" cmpd="sng" algn="ctr">
            <a:solidFill>
              <a:srgbClr val="5B9BD5">
                <a:shade val="50000"/>
              </a:srgbClr>
            </a:solidFill>
            <a:prstDash val="solid"/>
            <a:miter lim="800000"/>
          </a:ln>
          <a:effectLst/>
        </p:spPr>
        <p:txBody>
          <a:bodyPr anchor="ctr"/>
          <a:lstStyle/>
          <a:p>
            <a:pPr algn="ctr">
              <a:defRPr/>
            </a:pPr>
            <a:r>
              <a:rPr lang="en-US" sz="1650" kern="0" dirty="0">
                <a:solidFill>
                  <a:prstClr val="white"/>
                </a:solidFill>
              </a:rPr>
              <a:t>2. Da </a:t>
            </a:r>
            <a:r>
              <a:rPr lang="en-US" sz="1650" kern="0" dirty="0" err="1">
                <a:solidFill>
                  <a:prstClr val="white"/>
                </a:solidFill>
              </a:rPr>
              <a:t>más</a:t>
            </a:r>
            <a:r>
              <a:rPr lang="en-US" sz="1650" kern="0" dirty="0">
                <a:solidFill>
                  <a:prstClr val="white"/>
                </a:solidFill>
              </a:rPr>
              <a:t> </a:t>
            </a:r>
            <a:r>
              <a:rPr lang="en-US" sz="1650" kern="0" dirty="0" err="1">
                <a:solidFill>
                  <a:prstClr val="white"/>
                </a:solidFill>
              </a:rPr>
              <a:t>detalles</a:t>
            </a:r>
            <a:r>
              <a:rPr lang="en-US" sz="1650" kern="0" dirty="0">
                <a:solidFill>
                  <a:prstClr val="white"/>
                </a:solidFill>
              </a:rPr>
              <a:t> </a:t>
            </a:r>
            <a:r>
              <a:rPr lang="en-US" sz="1650" kern="0" dirty="0" err="1">
                <a:solidFill>
                  <a:prstClr val="white"/>
                </a:solidFill>
              </a:rPr>
              <a:t>físicos</a:t>
            </a:r>
            <a:endParaRPr lang="en-US" sz="1650" b="1" kern="0" dirty="0">
              <a:solidFill>
                <a:prstClr val="white"/>
              </a:solidFill>
            </a:endParaRPr>
          </a:p>
        </p:txBody>
      </p:sp>
      <p:sp>
        <p:nvSpPr>
          <p:cNvPr id="12" name="Cloud Callout 11"/>
          <p:cNvSpPr/>
          <p:nvPr/>
        </p:nvSpPr>
        <p:spPr>
          <a:xfrm>
            <a:off x="3994233" y="5308378"/>
            <a:ext cx="1821656" cy="1125140"/>
          </a:xfrm>
          <a:prstGeom prst="cloudCallout">
            <a:avLst>
              <a:gd name="adj1" fmla="val -60073"/>
              <a:gd name="adj2" fmla="val -80709"/>
            </a:avLst>
          </a:prstGeom>
          <a:solidFill>
            <a:sysClr val="windowText" lastClr="000000"/>
          </a:solidFill>
          <a:ln w="12700" cap="flat" cmpd="sng" algn="ctr">
            <a:solidFill>
              <a:srgbClr val="5B9BD5">
                <a:shade val="50000"/>
              </a:srgbClr>
            </a:solidFill>
            <a:prstDash val="solid"/>
            <a:miter lim="800000"/>
          </a:ln>
          <a:effectLst/>
        </p:spPr>
        <p:txBody>
          <a:bodyPr anchor="ctr"/>
          <a:lstStyle/>
          <a:p>
            <a:pPr algn="ctr">
              <a:defRPr/>
            </a:pPr>
            <a:r>
              <a:rPr lang="en-US" sz="1650" kern="0" dirty="0">
                <a:solidFill>
                  <a:prstClr val="white"/>
                </a:solidFill>
              </a:rPr>
              <a:t>4. ¿</a:t>
            </a:r>
            <a:r>
              <a:rPr lang="en-US" sz="1650" kern="0" dirty="0" err="1">
                <a:solidFill>
                  <a:prstClr val="white"/>
                </a:solidFill>
              </a:rPr>
              <a:t>Qué</a:t>
            </a:r>
            <a:r>
              <a:rPr lang="en-US" sz="1650" kern="0" dirty="0">
                <a:solidFill>
                  <a:prstClr val="white"/>
                </a:solidFill>
              </a:rPr>
              <a:t> </a:t>
            </a:r>
            <a:r>
              <a:rPr lang="en-US" sz="1650" kern="0" dirty="0" err="1">
                <a:solidFill>
                  <a:prstClr val="white"/>
                </a:solidFill>
              </a:rPr>
              <a:t>piensas</a:t>
            </a:r>
            <a:r>
              <a:rPr lang="en-US" sz="1650" kern="0" dirty="0">
                <a:solidFill>
                  <a:prstClr val="white"/>
                </a:solidFill>
              </a:rPr>
              <a:t>?</a:t>
            </a:r>
            <a:endParaRPr lang="en-US" sz="1650" b="1" kern="0" dirty="0">
              <a:solidFill>
                <a:prstClr val="white"/>
              </a:solidFill>
            </a:endParaRPr>
          </a:p>
        </p:txBody>
      </p:sp>
      <p:sp>
        <p:nvSpPr>
          <p:cNvPr id="13" name="Cloud Callout 12"/>
          <p:cNvSpPr/>
          <p:nvPr/>
        </p:nvSpPr>
        <p:spPr>
          <a:xfrm>
            <a:off x="1628266" y="5237556"/>
            <a:ext cx="1768079" cy="1071563"/>
          </a:xfrm>
          <a:prstGeom prst="cloudCallout">
            <a:avLst>
              <a:gd name="adj1" fmla="val 46527"/>
              <a:gd name="adj2" fmla="val -96019"/>
            </a:avLst>
          </a:prstGeom>
          <a:solidFill>
            <a:sysClr val="windowText" lastClr="000000"/>
          </a:solidFill>
          <a:ln w="12700" cap="flat" cmpd="sng" algn="ctr">
            <a:solidFill>
              <a:srgbClr val="5B9BD5">
                <a:shade val="50000"/>
              </a:srgbClr>
            </a:solidFill>
            <a:prstDash val="solid"/>
            <a:miter lim="800000"/>
          </a:ln>
          <a:effectLst/>
        </p:spPr>
        <p:txBody>
          <a:bodyPr anchor="ctr"/>
          <a:lstStyle/>
          <a:p>
            <a:pPr algn="ctr">
              <a:defRPr/>
            </a:pPr>
            <a:r>
              <a:rPr lang="en-US" sz="1650" kern="0" dirty="0">
                <a:solidFill>
                  <a:prstClr val="white"/>
                </a:solidFill>
              </a:rPr>
              <a:t>5. ¿</a:t>
            </a:r>
            <a:r>
              <a:rPr lang="en-US" sz="1650" kern="0" dirty="0" err="1">
                <a:solidFill>
                  <a:prstClr val="white"/>
                </a:solidFill>
              </a:rPr>
              <a:t>Qué</a:t>
            </a:r>
            <a:r>
              <a:rPr lang="en-US" sz="1650" kern="0" dirty="0">
                <a:solidFill>
                  <a:prstClr val="white"/>
                </a:solidFill>
              </a:rPr>
              <a:t> </a:t>
            </a:r>
            <a:r>
              <a:rPr lang="en-US" sz="1650" kern="0" dirty="0" err="1">
                <a:solidFill>
                  <a:prstClr val="white"/>
                </a:solidFill>
              </a:rPr>
              <a:t>hace</a:t>
            </a:r>
            <a:r>
              <a:rPr lang="en-US" sz="1650" kern="0" dirty="0">
                <a:solidFill>
                  <a:prstClr val="white"/>
                </a:solidFill>
              </a:rPr>
              <a:t>(n)?</a:t>
            </a:r>
            <a:endParaRPr lang="en-US" sz="1650" b="1" kern="0" dirty="0">
              <a:solidFill>
                <a:prstClr val="white"/>
              </a:solidFill>
            </a:endParaRPr>
          </a:p>
        </p:txBody>
      </p:sp>
      <p:sp>
        <p:nvSpPr>
          <p:cNvPr id="14" name="Cloud Callout 13"/>
          <p:cNvSpPr/>
          <p:nvPr/>
        </p:nvSpPr>
        <p:spPr>
          <a:xfrm>
            <a:off x="176140" y="1985591"/>
            <a:ext cx="1871432" cy="1102260"/>
          </a:xfrm>
          <a:prstGeom prst="cloudCallout">
            <a:avLst>
              <a:gd name="adj1" fmla="val 77737"/>
              <a:gd name="adj2" fmla="val 14753"/>
            </a:avLst>
          </a:prstGeom>
          <a:solidFill>
            <a:sysClr val="windowText" lastClr="000000"/>
          </a:solidFill>
          <a:ln w="12700" cap="flat" cmpd="sng" algn="ctr">
            <a:solidFill>
              <a:srgbClr val="5B9BD5">
                <a:shade val="50000"/>
              </a:srgbClr>
            </a:solidFill>
            <a:prstDash val="solid"/>
            <a:miter lim="800000"/>
          </a:ln>
          <a:effectLst/>
        </p:spPr>
        <p:txBody>
          <a:bodyPr anchor="ctr"/>
          <a:lstStyle/>
          <a:p>
            <a:pPr algn="ctr">
              <a:defRPr/>
            </a:pPr>
            <a:r>
              <a:rPr lang="en-US" sz="1650" kern="0" dirty="0">
                <a:solidFill>
                  <a:prstClr val="white"/>
                </a:solidFill>
              </a:rPr>
              <a:t> 8. ¿</a:t>
            </a:r>
            <a:r>
              <a:rPr lang="en-US" sz="1650" kern="0" dirty="0" err="1">
                <a:solidFill>
                  <a:prstClr val="white"/>
                </a:solidFill>
              </a:rPr>
              <a:t>Qué</a:t>
            </a:r>
            <a:r>
              <a:rPr lang="en-US" sz="1650" kern="0" dirty="0">
                <a:solidFill>
                  <a:prstClr val="white"/>
                </a:solidFill>
              </a:rPr>
              <a:t> </a:t>
            </a:r>
            <a:r>
              <a:rPr lang="en-US" sz="1650" kern="0" dirty="0" err="1">
                <a:solidFill>
                  <a:prstClr val="white"/>
                </a:solidFill>
              </a:rPr>
              <a:t>acaba</a:t>
            </a:r>
            <a:r>
              <a:rPr lang="en-US" sz="1650" kern="0" dirty="0">
                <a:solidFill>
                  <a:prstClr val="white"/>
                </a:solidFill>
              </a:rPr>
              <a:t> de </a:t>
            </a:r>
            <a:r>
              <a:rPr lang="en-US" sz="1650" kern="0" dirty="0" err="1">
                <a:solidFill>
                  <a:prstClr val="white"/>
                </a:solidFill>
              </a:rPr>
              <a:t>pasar</a:t>
            </a:r>
            <a:r>
              <a:rPr lang="en-US" sz="1650" kern="0" dirty="0">
                <a:solidFill>
                  <a:prstClr val="white"/>
                </a:solidFill>
              </a:rPr>
              <a:t>?</a:t>
            </a:r>
            <a:endParaRPr lang="en-US" sz="1650" b="1" kern="0" dirty="0">
              <a:solidFill>
                <a:prstClr val="white"/>
              </a:solidFill>
            </a:endParaRPr>
          </a:p>
        </p:txBody>
      </p:sp>
      <p:sp>
        <p:nvSpPr>
          <p:cNvPr id="15" name="Cloud Callout 14"/>
          <p:cNvSpPr/>
          <p:nvPr/>
        </p:nvSpPr>
        <p:spPr>
          <a:xfrm>
            <a:off x="135822" y="890712"/>
            <a:ext cx="1952068" cy="992552"/>
          </a:xfrm>
          <a:prstGeom prst="cloudCallout">
            <a:avLst>
              <a:gd name="adj1" fmla="val 74612"/>
              <a:gd name="adj2" fmla="val 16745"/>
            </a:avLst>
          </a:prstGeom>
          <a:solidFill>
            <a:sysClr val="windowText" lastClr="000000"/>
          </a:solidFill>
          <a:ln w="12700" cap="flat" cmpd="sng" algn="ctr">
            <a:solidFill>
              <a:srgbClr val="5B9BD5">
                <a:shade val="50000"/>
              </a:srgbClr>
            </a:solidFill>
            <a:prstDash val="solid"/>
            <a:miter lim="800000"/>
          </a:ln>
          <a:effectLst/>
        </p:spPr>
        <p:txBody>
          <a:bodyPr anchor="ctr"/>
          <a:lstStyle/>
          <a:p>
            <a:pPr algn="ctr">
              <a:defRPr/>
            </a:pPr>
            <a:r>
              <a:rPr lang="en-US" sz="1650" kern="0" dirty="0">
                <a:solidFill>
                  <a:prstClr val="white"/>
                </a:solidFill>
              </a:rPr>
              <a:t>  9. ¿</a:t>
            </a:r>
            <a:r>
              <a:rPr lang="en-US" sz="1650" kern="0" dirty="0" err="1">
                <a:solidFill>
                  <a:prstClr val="white"/>
                </a:solidFill>
              </a:rPr>
              <a:t>Qué</a:t>
            </a:r>
            <a:r>
              <a:rPr lang="en-US" sz="1650" kern="0" dirty="0">
                <a:solidFill>
                  <a:prstClr val="white"/>
                </a:solidFill>
              </a:rPr>
              <a:t> </a:t>
            </a:r>
            <a:r>
              <a:rPr lang="en-US" sz="1650" kern="0" dirty="0" err="1">
                <a:solidFill>
                  <a:prstClr val="white"/>
                </a:solidFill>
              </a:rPr>
              <a:t>va</a:t>
            </a:r>
            <a:r>
              <a:rPr lang="en-US" sz="1650" kern="0" dirty="0">
                <a:solidFill>
                  <a:prstClr val="white"/>
                </a:solidFill>
              </a:rPr>
              <a:t> a </a:t>
            </a:r>
            <a:r>
              <a:rPr lang="en-US" sz="1650" kern="0" dirty="0" err="1">
                <a:solidFill>
                  <a:prstClr val="white"/>
                </a:solidFill>
              </a:rPr>
              <a:t>pasar</a:t>
            </a:r>
            <a:r>
              <a:rPr lang="en-US" sz="1650" kern="0" dirty="0">
                <a:solidFill>
                  <a:prstClr val="white"/>
                </a:solidFill>
              </a:rPr>
              <a:t> </a:t>
            </a:r>
            <a:r>
              <a:rPr lang="en-US" sz="1650" kern="0" dirty="0" err="1">
                <a:solidFill>
                  <a:prstClr val="white"/>
                </a:solidFill>
              </a:rPr>
              <a:t>ahora</a:t>
            </a:r>
            <a:r>
              <a:rPr lang="en-US" sz="1650" kern="0" dirty="0">
                <a:solidFill>
                  <a:prstClr val="white"/>
                </a:solidFill>
              </a:rPr>
              <a:t>?</a:t>
            </a:r>
            <a:endParaRPr lang="en-US" sz="1650" b="1" kern="0" dirty="0">
              <a:solidFill>
                <a:prstClr val="white"/>
              </a:solidFill>
            </a:endParaRPr>
          </a:p>
        </p:txBody>
      </p:sp>
      <p:sp>
        <p:nvSpPr>
          <p:cNvPr id="2" name="TextBox 1"/>
          <p:cNvSpPr txBox="1"/>
          <p:nvPr/>
        </p:nvSpPr>
        <p:spPr>
          <a:xfrm>
            <a:off x="119336" y="171467"/>
            <a:ext cx="2662518" cy="415498"/>
          </a:xfrm>
          <a:prstGeom prst="rect">
            <a:avLst/>
          </a:prstGeom>
          <a:noFill/>
        </p:spPr>
        <p:txBody>
          <a:bodyPr wrap="square" rtlCol="0">
            <a:spAutoFit/>
          </a:bodyPr>
          <a:lstStyle/>
          <a:p>
            <a:r>
              <a:rPr lang="en-GB" sz="2100" b="1" dirty="0" err="1">
                <a:solidFill>
                  <a:prstClr val="black"/>
                </a:solidFill>
                <a:latin typeface="Arial" panose="020B0604020202020204" pitchFamily="34" charset="0"/>
                <a:cs typeface="Arial" panose="020B0604020202020204" pitchFamily="34" charset="0"/>
              </a:rPr>
              <a:t>En</a:t>
            </a:r>
            <a:r>
              <a:rPr lang="en-GB" sz="2100" b="1" dirty="0">
                <a:solidFill>
                  <a:prstClr val="black"/>
                </a:solidFill>
                <a:latin typeface="Arial" panose="020B0604020202020204" pitchFamily="34" charset="0"/>
                <a:cs typeface="Arial" panose="020B0604020202020204" pitchFamily="34" charset="0"/>
              </a:rPr>
              <a:t> </a:t>
            </a:r>
            <a:r>
              <a:rPr lang="en-GB" sz="2100" b="1" dirty="0" err="1">
                <a:solidFill>
                  <a:prstClr val="black"/>
                </a:solidFill>
                <a:latin typeface="Arial" panose="020B0604020202020204" pitchFamily="34" charset="0"/>
                <a:cs typeface="Arial" panose="020B0604020202020204" pitchFamily="34" charset="0"/>
              </a:rPr>
              <a:t>tu</a:t>
            </a:r>
            <a:r>
              <a:rPr lang="en-GB" sz="2100" b="1" dirty="0">
                <a:solidFill>
                  <a:prstClr val="black"/>
                </a:solidFill>
                <a:latin typeface="Arial" panose="020B0604020202020204" pitchFamily="34" charset="0"/>
                <a:cs typeface="Arial" panose="020B0604020202020204" pitchFamily="34" charset="0"/>
              </a:rPr>
              <a:t> </a:t>
            </a:r>
            <a:r>
              <a:rPr lang="en-GB" sz="2100" b="1" dirty="0" err="1">
                <a:solidFill>
                  <a:prstClr val="black"/>
                </a:solidFill>
                <a:latin typeface="Arial" panose="020B0604020202020204" pitchFamily="34" charset="0"/>
                <a:cs typeface="Arial" panose="020B0604020202020204" pitchFamily="34" charset="0"/>
              </a:rPr>
              <a:t>opinión</a:t>
            </a:r>
            <a:r>
              <a:rPr lang="en-GB" sz="2100" b="1" dirty="0">
                <a:solidFill>
                  <a:prstClr val="black"/>
                </a:solidFill>
                <a:latin typeface="Arial" panose="020B0604020202020204" pitchFamily="34" charset="0"/>
                <a:cs typeface="Arial" panose="020B0604020202020204" pitchFamily="34" charset="0"/>
              </a:rPr>
              <a:t>…</a:t>
            </a:r>
          </a:p>
        </p:txBody>
      </p:sp>
      <p:sp>
        <p:nvSpPr>
          <p:cNvPr id="17" name="Cloud Callout 16"/>
          <p:cNvSpPr/>
          <p:nvPr/>
        </p:nvSpPr>
        <p:spPr>
          <a:xfrm>
            <a:off x="181938" y="3086651"/>
            <a:ext cx="1871432" cy="1072435"/>
          </a:xfrm>
          <a:prstGeom prst="cloudCallout">
            <a:avLst>
              <a:gd name="adj1" fmla="val 77737"/>
              <a:gd name="adj2" fmla="val 14753"/>
            </a:avLst>
          </a:prstGeom>
          <a:solidFill>
            <a:sysClr val="windowText" lastClr="000000"/>
          </a:solidFill>
          <a:ln w="12700" cap="flat" cmpd="sng" algn="ctr">
            <a:solidFill>
              <a:srgbClr val="5B9BD5">
                <a:shade val="50000"/>
              </a:srgbClr>
            </a:solidFill>
            <a:prstDash val="solid"/>
            <a:miter lim="800000"/>
          </a:ln>
          <a:effectLst/>
        </p:spPr>
        <p:txBody>
          <a:bodyPr anchor="ctr"/>
          <a:lstStyle/>
          <a:p>
            <a:pPr algn="ctr">
              <a:defRPr/>
            </a:pPr>
            <a:r>
              <a:rPr lang="en-US" sz="1650" kern="0" dirty="0">
                <a:solidFill>
                  <a:prstClr val="white"/>
                </a:solidFill>
              </a:rPr>
              <a:t> 7. ¿</a:t>
            </a:r>
            <a:r>
              <a:rPr lang="en-US" sz="1650" kern="0" dirty="0" err="1">
                <a:solidFill>
                  <a:prstClr val="white"/>
                </a:solidFill>
              </a:rPr>
              <a:t>Qué</a:t>
            </a:r>
            <a:r>
              <a:rPr lang="en-US" sz="1650" kern="0" dirty="0">
                <a:solidFill>
                  <a:prstClr val="white"/>
                </a:solidFill>
              </a:rPr>
              <a:t> </a:t>
            </a:r>
            <a:r>
              <a:rPr lang="en-US" sz="1650" kern="0" dirty="0" err="1">
                <a:solidFill>
                  <a:prstClr val="white"/>
                </a:solidFill>
              </a:rPr>
              <a:t>tiempo</a:t>
            </a:r>
            <a:r>
              <a:rPr lang="en-US" sz="1650" kern="0" dirty="0">
                <a:solidFill>
                  <a:prstClr val="white"/>
                </a:solidFill>
              </a:rPr>
              <a:t> </a:t>
            </a:r>
            <a:r>
              <a:rPr lang="en-US" sz="1650" kern="0" dirty="0" err="1">
                <a:solidFill>
                  <a:prstClr val="white"/>
                </a:solidFill>
              </a:rPr>
              <a:t>hace</a:t>
            </a:r>
            <a:r>
              <a:rPr lang="en-US" sz="1650" kern="0" dirty="0">
                <a:solidFill>
                  <a:prstClr val="white"/>
                </a:solidFill>
              </a:rPr>
              <a:t>?</a:t>
            </a:r>
            <a:endParaRPr lang="en-US" sz="1650" b="1" kern="0" dirty="0">
              <a:solidFill>
                <a:prstClr val="white"/>
              </a:solidFill>
            </a:endParaRPr>
          </a:p>
        </p:txBody>
      </p:sp>
      <p:sp>
        <p:nvSpPr>
          <p:cNvPr id="3" name="TextBox 2"/>
          <p:cNvSpPr txBox="1"/>
          <p:nvPr/>
        </p:nvSpPr>
        <p:spPr>
          <a:xfrm>
            <a:off x="6359337" y="903488"/>
            <a:ext cx="2653184" cy="5286062"/>
          </a:xfrm>
          <a:prstGeom prst="rect">
            <a:avLst/>
          </a:prstGeom>
          <a:noFill/>
        </p:spPr>
        <p:txBody>
          <a:bodyPr wrap="square" rtlCol="0">
            <a:spAutoFit/>
          </a:bodyPr>
          <a:lstStyle/>
          <a:p>
            <a:pPr marL="171450" indent="-171450">
              <a:lnSpc>
                <a:spcPct val="150000"/>
              </a:lnSpc>
              <a:buFontTx/>
              <a:buAutoNum type="arabicPeriod"/>
            </a:pPr>
            <a:r>
              <a:rPr lang="en-GB" sz="1350" dirty="0">
                <a:solidFill>
                  <a:prstClr val="black"/>
                </a:solidFill>
              </a:rPr>
              <a:t>There is a young boy. I think he is 13.</a:t>
            </a:r>
          </a:p>
          <a:p>
            <a:pPr marL="171450" indent="-171450">
              <a:lnSpc>
                <a:spcPct val="150000"/>
              </a:lnSpc>
              <a:buFontTx/>
              <a:buAutoNum type="arabicPeriod"/>
            </a:pPr>
            <a:r>
              <a:rPr lang="en-GB" sz="1350" dirty="0">
                <a:solidFill>
                  <a:prstClr val="black"/>
                </a:solidFill>
              </a:rPr>
              <a:t>He is very tall, blonde and handsome.</a:t>
            </a:r>
          </a:p>
          <a:p>
            <a:pPr marL="171450" indent="-171450">
              <a:lnSpc>
                <a:spcPct val="150000"/>
              </a:lnSpc>
              <a:buFontTx/>
              <a:buAutoNum type="arabicPeriod"/>
            </a:pPr>
            <a:r>
              <a:rPr lang="en-GB" sz="1350" dirty="0">
                <a:solidFill>
                  <a:prstClr val="black"/>
                </a:solidFill>
              </a:rPr>
              <a:t>He is in his garden at home.</a:t>
            </a:r>
          </a:p>
          <a:p>
            <a:pPr marL="171450" indent="-171450">
              <a:lnSpc>
                <a:spcPct val="150000"/>
              </a:lnSpc>
              <a:buFontTx/>
              <a:buAutoNum type="arabicPeriod"/>
            </a:pPr>
            <a:r>
              <a:rPr lang="en-GB" sz="1350" dirty="0">
                <a:solidFill>
                  <a:prstClr val="black"/>
                </a:solidFill>
              </a:rPr>
              <a:t>I think he is very sporty and a bit skinny.</a:t>
            </a:r>
          </a:p>
          <a:p>
            <a:pPr marL="171450" indent="-171450">
              <a:lnSpc>
                <a:spcPct val="150000"/>
              </a:lnSpc>
              <a:buFontTx/>
              <a:buAutoNum type="arabicPeriod"/>
            </a:pPr>
            <a:r>
              <a:rPr lang="en-GB" sz="1350" dirty="0">
                <a:solidFill>
                  <a:prstClr val="black"/>
                </a:solidFill>
              </a:rPr>
              <a:t>He has toast and tea for breakfast. Also an orange juice.</a:t>
            </a:r>
          </a:p>
          <a:p>
            <a:pPr marL="171450" indent="-171450">
              <a:lnSpc>
                <a:spcPct val="150000"/>
              </a:lnSpc>
              <a:buFontTx/>
              <a:buAutoNum type="arabicPeriod"/>
            </a:pPr>
            <a:r>
              <a:rPr lang="en-GB" sz="1350" dirty="0">
                <a:solidFill>
                  <a:prstClr val="black"/>
                </a:solidFill>
              </a:rPr>
              <a:t>He is quite happy. He has a big smile.</a:t>
            </a:r>
          </a:p>
          <a:p>
            <a:pPr marL="171450" indent="-171450">
              <a:lnSpc>
                <a:spcPct val="150000"/>
              </a:lnSpc>
              <a:buFontTx/>
              <a:buAutoNum type="arabicPeriod"/>
            </a:pPr>
            <a:r>
              <a:rPr lang="en-GB" sz="1350" dirty="0">
                <a:solidFill>
                  <a:prstClr val="black"/>
                </a:solidFill>
              </a:rPr>
              <a:t>The weather is very good; besides it is hot.</a:t>
            </a:r>
          </a:p>
          <a:p>
            <a:pPr marL="171450" indent="-171450">
              <a:lnSpc>
                <a:spcPct val="150000"/>
              </a:lnSpc>
              <a:buFontTx/>
              <a:buAutoNum type="arabicPeriod"/>
            </a:pPr>
            <a:r>
              <a:rPr lang="en-GB" sz="1350" dirty="0">
                <a:solidFill>
                  <a:prstClr val="black"/>
                </a:solidFill>
              </a:rPr>
              <a:t>He has just prepared breakfast for his family.</a:t>
            </a:r>
          </a:p>
          <a:p>
            <a:pPr marL="171450" indent="-171450">
              <a:lnSpc>
                <a:spcPct val="150000"/>
              </a:lnSpc>
              <a:buFontTx/>
              <a:buAutoNum type="arabicPeriod"/>
            </a:pPr>
            <a:r>
              <a:rPr lang="en-GB" sz="1350" dirty="0">
                <a:solidFill>
                  <a:prstClr val="black"/>
                </a:solidFill>
              </a:rPr>
              <a:t>Later he is going to school.</a:t>
            </a:r>
          </a:p>
          <a:p>
            <a:pPr marL="257175" indent="-257175">
              <a:buFont typeface="+mj-lt"/>
              <a:buAutoNum type="arabicPeriod"/>
            </a:pPr>
            <a:endParaRPr lang="es-ES" sz="1350" dirty="0">
              <a:solidFill>
                <a:prstClr val="black"/>
              </a:solidFill>
            </a:endParaRPr>
          </a:p>
        </p:txBody>
      </p:sp>
      <p:sp>
        <p:nvSpPr>
          <p:cNvPr id="18" name="Rectangle 17"/>
          <p:cNvSpPr/>
          <p:nvPr/>
        </p:nvSpPr>
        <p:spPr>
          <a:xfrm>
            <a:off x="119336" y="5570992"/>
            <a:ext cx="1067489" cy="1200329"/>
          </a:xfrm>
          <a:prstGeom prst="rect">
            <a:avLst/>
          </a:prstGeom>
        </p:spPr>
        <p:txBody>
          <a:bodyPr wrap="square">
            <a:spAutoFit/>
          </a:bodyPr>
          <a:lstStyle/>
          <a:p>
            <a:r>
              <a:rPr lang="en-GB" sz="1200" b="1" dirty="0">
                <a:solidFill>
                  <a:prstClr val="black"/>
                </a:solidFill>
              </a:rPr>
              <a:t>P</a:t>
            </a:r>
            <a:r>
              <a:rPr lang="en-GB" sz="1200" dirty="0">
                <a:solidFill>
                  <a:prstClr val="black"/>
                </a:solidFill>
              </a:rPr>
              <a:t>hysical description</a:t>
            </a:r>
            <a:br>
              <a:rPr lang="en-GB" sz="1200" dirty="0">
                <a:solidFill>
                  <a:prstClr val="black"/>
                </a:solidFill>
              </a:rPr>
            </a:br>
            <a:r>
              <a:rPr lang="en-GB" sz="1200" b="1" dirty="0">
                <a:solidFill>
                  <a:prstClr val="black"/>
                </a:solidFill>
              </a:rPr>
              <a:t>A</a:t>
            </a:r>
            <a:r>
              <a:rPr lang="en-GB" sz="1200" dirty="0">
                <a:solidFill>
                  <a:prstClr val="black"/>
                </a:solidFill>
              </a:rPr>
              <a:t>ction</a:t>
            </a:r>
            <a:br>
              <a:rPr lang="en-GB" sz="1200" dirty="0">
                <a:solidFill>
                  <a:prstClr val="black"/>
                </a:solidFill>
              </a:rPr>
            </a:br>
            <a:r>
              <a:rPr lang="en-GB" sz="1200" b="1" dirty="0">
                <a:solidFill>
                  <a:prstClr val="black"/>
                </a:solidFill>
              </a:rPr>
              <a:t>L</a:t>
            </a:r>
            <a:r>
              <a:rPr lang="en-GB" sz="1200" dirty="0">
                <a:solidFill>
                  <a:prstClr val="black"/>
                </a:solidFill>
              </a:rPr>
              <a:t>ocation</a:t>
            </a:r>
            <a:br>
              <a:rPr lang="en-GB" sz="1200" dirty="0">
                <a:solidFill>
                  <a:prstClr val="black"/>
                </a:solidFill>
              </a:rPr>
            </a:br>
            <a:r>
              <a:rPr lang="en-GB" sz="1200" dirty="0">
                <a:solidFill>
                  <a:prstClr val="black"/>
                </a:solidFill>
              </a:rPr>
              <a:t>(</a:t>
            </a:r>
            <a:r>
              <a:rPr lang="en-GB" sz="1200" b="1" dirty="0">
                <a:solidFill>
                  <a:prstClr val="black"/>
                </a:solidFill>
              </a:rPr>
              <a:t>W</a:t>
            </a:r>
            <a:r>
              <a:rPr lang="en-GB" sz="1200" dirty="0">
                <a:solidFill>
                  <a:prstClr val="black"/>
                </a:solidFill>
              </a:rPr>
              <a:t>eather)</a:t>
            </a:r>
            <a:br>
              <a:rPr lang="en-GB" sz="1200" dirty="0">
                <a:solidFill>
                  <a:prstClr val="black"/>
                </a:solidFill>
              </a:rPr>
            </a:br>
            <a:r>
              <a:rPr lang="en-GB" sz="1200" b="1" dirty="0">
                <a:solidFill>
                  <a:prstClr val="black"/>
                </a:solidFill>
              </a:rPr>
              <a:t>M</a:t>
            </a:r>
            <a:r>
              <a:rPr lang="en-GB" sz="1200" dirty="0">
                <a:solidFill>
                  <a:prstClr val="black"/>
                </a:solidFill>
              </a:rPr>
              <a:t>ood</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433" y="6314166"/>
            <a:ext cx="355875" cy="414490"/>
          </a:xfrm>
          <a:prstGeom prst="rect">
            <a:avLst/>
          </a:prstGeom>
        </p:spPr>
      </p:pic>
      <p:sp>
        <p:nvSpPr>
          <p:cNvPr id="20" name="Cloud Callout 19"/>
          <p:cNvSpPr/>
          <p:nvPr/>
        </p:nvSpPr>
        <p:spPr>
          <a:xfrm>
            <a:off x="279101" y="4054768"/>
            <a:ext cx="2176140" cy="1249748"/>
          </a:xfrm>
          <a:prstGeom prst="cloudCallout">
            <a:avLst>
              <a:gd name="adj1" fmla="val 82522"/>
              <a:gd name="adj2" fmla="val -32316"/>
            </a:avLst>
          </a:prstGeom>
          <a:solidFill>
            <a:sysClr val="windowText" lastClr="000000"/>
          </a:solidFill>
          <a:ln w="12700" cap="flat" cmpd="sng" algn="ctr">
            <a:solidFill>
              <a:srgbClr val="5B9BD5">
                <a:shade val="50000"/>
              </a:srgbClr>
            </a:solidFill>
            <a:prstDash val="solid"/>
            <a:miter lim="800000"/>
          </a:ln>
          <a:effectLst/>
        </p:spPr>
        <p:txBody>
          <a:bodyPr anchor="ctr"/>
          <a:lstStyle/>
          <a:p>
            <a:pPr algn="ctr">
              <a:defRPr/>
            </a:pPr>
            <a:r>
              <a:rPr lang="en-US" sz="1650" kern="0" dirty="0">
                <a:solidFill>
                  <a:prstClr val="white"/>
                </a:solidFill>
              </a:rPr>
              <a:t>6. ¿</a:t>
            </a:r>
            <a:r>
              <a:rPr lang="en-US" sz="1650" kern="0" dirty="0" err="1">
                <a:solidFill>
                  <a:prstClr val="white"/>
                </a:solidFill>
              </a:rPr>
              <a:t>Está</a:t>
            </a:r>
            <a:r>
              <a:rPr lang="en-US" sz="1650" kern="0" dirty="0">
                <a:solidFill>
                  <a:prstClr val="white"/>
                </a:solidFill>
              </a:rPr>
              <a:t> </a:t>
            </a:r>
            <a:r>
              <a:rPr lang="en-US" sz="1650" kern="0" dirty="0" err="1">
                <a:solidFill>
                  <a:prstClr val="white"/>
                </a:solidFill>
              </a:rPr>
              <a:t>contento</a:t>
            </a:r>
            <a:r>
              <a:rPr lang="en-US" sz="1650" kern="0" dirty="0">
                <a:solidFill>
                  <a:prstClr val="white"/>
                </a:solidFill>
              </a:rPr>
              <a:t> o triste? </a:t>
            </a:r>
            <a:endParaRPr lang="en-US" sz="1650" b="1" kern="0" dirty="0">
              <a:solidFill>
                <a:prstClr val="white"/>
              </a:solidFill>
            </a:endParaRPr>
          </a:p>
        </p:txBody>
      </p:sp>
      <p:pic>
        <p:nvPicPr>
          <p:cNvPr id="22" name="Picture 21"/>
          <p:cNvPicPr>
            <a:picLocks noChangeAspect="1"/>
          </p:cNvPicPr>
          <p:nvPr/>
        </p:nvPicPr>
        <p:blipFill>
          <a:blip r:embed="rId5"/>
          <a:stretch>
            <a:fillRect/>
          </a:stretch>
        </p:blipFill>
        <p:spPr>
          <a:xfrm>
            <a:off x="3211005" y="884489"/>
            <a:ext cx="442637" cy="382277"/>
          </a:xfrm>
          <a:prstGeom prst="rect">
            <a:avLst/>
          </a:prstGeom>
        </p:spPr>
      </p:pic>
      <p:sp>
        <p:nvSpPr>
          <p:cNvPr id="4" name="TextBox 3"/>
          <p:cNvSpPr txBox="1"/>
          <p:nvPr/>
        </p:nvSpPr>
        <p:spPr>
          <a:xfrm>
            <a:off x="5938221" y="6124990"/>
            <a:ext cx="3222347" cy="707886"/>
          </a:xfrm>
          <a:prstGeom prst="rect">
            <a:avLst/>
          </a:prstGeom>
          <a:noFill/>
        </p:spPr>
        <p:txBody>
          <a:bodyPr wrap="square" rtlCol="0">
            <a:spAutoFit/>
          </a:bodyPr>
          <a:lstStyle/>
          <a:p>
            <a:pPr algn="ctr"/>
            <a:r>
              <a:rPr lang="en-GB" sz="2000" b="1" dirty="0" err="1">
                <a:solidFill>
                  <a:srgbClr val="86AAA9"/>
                </a:solidFill>
              </a:rPr>
              <a:t>Paco</a:t>
            </a:r>
            <a:r>
              <a:rPr lang="en-GB" sz="2000" b="1" dirty="0">
                <a:solidFill>
                  <a:srgbClr val="86AAA9"/>
                </a:solidFill>
              </a:rPr>
              <a:t> </a:t>
            </a:r>
            <a:r>
              <a:rPr lang="en-GB" sz="2000" b="1" dirty="0" err="1">
                <a:solidFill>
                  <a:srgbClr val="86AAA9"/>
                </a:solidFill>
              </a:rPr>
              <a:t>Fernández</a:t>
            </a:r>
            <a:endParaRPr lang="en-GB" sz="2000" b="1" dirty="0">
              <a:solidFill>
                <a:srgbClr val="86AAA9"/>
              </a:solidFill>
            </a:endParaRPr>
          </a:p>
          <a:p>
            <a:pPr algn="ctr"/>
            <a:r>
              <a:rPr lang="en-GB" sz="2000" b="1" dirty="0" err="1">
                <a:solidFill>
                  <a:srgbClr val="86AAA9"/>
                </a:solidFill>
              </a:rPr>
              <a:t>Cambourne</a:t>
            </a:r>
            <a:r>
              <a:rPr lang="en-GB" sz="2000" b="1" dirty="0">
                <a:solidFill>
                  <a:srgbClr val="86AAA9"/>
                </a:solidFill>
              </a:rPr>
              <a:t> Village College</a:t>
            </a:r>
          </a:p>
        </p:txBody>
      </p:sp>
    </p:spTree>
    <p:extLst>
      <p:ext uri="{BB962C8B-B14F-4D97-AF65-F5344CB8AC3E}">
        <p14:creationId xmlns:p14="http://schemas.microsoft.com/office/powerpoint/2010/main" val="224222572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hotelslucia.com/img/description_break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8938" y="1402159"/>
            <a:ext cx="2829964" cy="3277483"/>
          </a:xfrm>
          <a:prstGeom prst="rect">
            <a:avLst/>
          </a:prstGeom>
          <a:noFill/>
          <a:extLst>
            <a:ext uri="{909E8E84-426E-40DD-AFC4-6F175D3DCCD1}">
              <a14:hiddenFill xmlns:a14="http://schemas.microsoft.com/office/drawing/2010/main">
                <a:solidFill>
                  <a:srgbClr val="FFFFFF"/>
                </a:solidFill>
              </a14:hiddenFill>
            </a:ext>
          </a:extLst>
        </p:spPr>
      </p:pic>
      <p:sp>
        <p:nvSpPr>
          <p:cNvPr id="9" name="Cloud Callout 8"/>
          <p:cNvSpPr/>
          <p:nvPr/>
        </p:nvSpPr>
        <p:spPr>
          <a:xfrm>
            <a:off x="4591259" y="3670370"/>
            <a:ext cx="1768078" cy="964406"/>
          </a:xfrm>
          <a:prstGeom prst="cloudCallout">
            <a:avLst>
              <a:gd name="adj1" fmla="val -96468"/>
              <a:gd name="adj2" fmla="val -25571"/>
            </a:avLst>
          </a:prstGeom>
          <a:solidFill>
            <a:sysClr val="windowText" lastClr="000000"/>
          </a:solidFill>
          <a:ln w="12700" cap="flat" cmpd="sng" algn="ctr">
            <a:solidFill>
              <a:srgbClr val="5B9BD5">
                <a:shade val="50000"/>
              </a:srgbClr>
            </a:solidFill>
            <a:prstDash val="solid"/>
            <a:miter lim="800000"/>
          </a:ln>
          <a:effectLst/>
        </p:spPr>
        <p:txBody>
          <a:bodyPr anchor="ctr"/>
          <a:lstStyle/>
          <a:p>
            <a:pPr algn="ctr">
              <a:defRPr/>
            </a:pPr>
            <a:r>
              <a:rPr lang="en-US" sz="1650" kern="0" dirty="0">
                <a:solidFill>
                  <a:prstClr val="white"/>
                </a:solidFill>
              </a:rPr>
              <a:t>3. ¿</a:t>
            </a:r>
            <a:r>
              <a:rPr lang="en-US" sz="1650" kern="0" dirty="0" err="1">
                <a:solidFill>
                  <a:prstClr val="white"/>
                </a:solidFill>
              </a:rPr>
              <a:t>Dónde</a:t>
            </a:r>
            <a:r>
              <a:rPr lang="en-US" sz="1650" kern="0" dirty="0">
                <a:solidFill>
                  <a:prstClr val="white"/>
                </a:solidFill>
              </a:rPr>
              <a:t> </a:t>
            </a:r>
            <a:r>
              <a:rPr lang="en-US" sz="1650" kern="0" dirty="0" err="1">
                <a:solidFill>
                  <a:prstClr val="white"/>
                </a:solidFill>
              </a:rPr>
              <a:t>está</a:t>
            </a:r>
            <a:r>
              <a:rPr lang="en-US" sz="1650" kern="0" dirty="0">
                <a:solidFill>
                  <a:prstClr val="white"/>
                </a:solidFill>
              </a:rPr>
              <a:t>(n)?</a:t>
            </a:r>
          </a:p>
        </p:txBody>
      </p:sp>
      <p:sp>
        <p:nvSpPr>
          <p:cNvPr id="10" name="Cloud Callout 9"/>
          <p:cNvSpPr/>
          <p:nvPr/>
        </p:nvSpPr>
        <p:spPr>
          <a:xfrm>
            <a:off x="4591259" y="242839"/>
            <a:ext cx="1821656" cy="1178719"/>
          </a:xfrm>
          <a:prstGeom prst="cloudCallout">
            <a:avLst>
              <a:gd name="adj1" fmla="val -107547"/>
              <a:gd name="adj2" fmla="val 54494"/>
            </a:avLst>
          </a:prstGeom>
          <a:solidFill>
            <a:sysClr val="windowText" lastClr="000000"/>
          </a:solidFill>
          <a:ln w="12700" cap="flat" cmpd="sng" algn="ctr">
            <a:solidFill>
              <a:srgbClr val="5B9BD5">
                <a:shade val="50000"/>
              </a:srgbClr>
            </a:solidFill>
            <a:prstDash val="solid"/>
            <a:miter lim="800000"/>
          </a:ln>
          <a:effectLst/>
        </p:spPr>
        <p:txBody>
          <a:bodyPr anchor="ctr"/>
          <a:lstStyle/>
          <a:p>
            <a:pPr algn="ctr">
              <a:defRPr/>
            </a:pPr>
            <a:r>
              <a:rPr lang="en-US" sz="1650" kern="0" dirty="0">
                <a:solidFill>
                  <a:prstClr val="white"/>
                </a:solidFill>
              </a:rPr>
              <a:t>1. ¿</a:t>
            </a:r>
            <a:r>
              <a:rPr lang="en-US" sz="1650" kern="0" dirty="0" err="1">
                <a:solidFill>
                  <a:prstClr val="white"/>
                </a:solidFill>
              </a:rPr>
              <a:t>Qué</a:t>
            </a:r>
            <a:r>
              <a:rPr lang="en-US" sz="1650" kern="0" dirty="0">
                <a:solidFill>
                  <a:prstClr val="white"/>
                </a:solidFill>
              </a:rPr>
              <a:t> o </a:t>
            </a:r>
            <a:r>
              <a:rPr lang="en-US" sz="1650" kern="0" dirty="0" err="1">
                <a:solidFill>
                  <a:prstClr val="white"/>
                </a:solidFill>
              </a:rPr>
              <a:t>quién</a:t>
            </a:r>
            <a:r>
              <a:rPr lang="en-US" sz="1650" kern="0" dirty="0">
                <a:solidFill>
                  <a:prstClr val="white"/>
                </a:solidFill>
              </a:rPr>
              <a:t> hay en la </a:t>
            </a:r>
            <a:r>
              <a:rPr lang="en-US" sz="1650" kern="0" dirty="0" err="1">
                <a:solidFill>
                  <a:prstClr val="white"/>
                </a:solidFill>
              </a:rPr>
              <a:t>foto</a:t>
            </a:r>
            <a:r>
              <a:rPr lang="en-US" sz="1650" kern="0" dirty="0">
                <a:solidFill>
                  <a:prstClr val="white"/>
                </a:solidFill>
              </a:rPr>
              <a:t>?</a:t>
            </a:r>
            <a:endParaRPr lang="en-US" sz="1650" b="1" kern="0" dirty="0">
              <a:solidFill>
                <a:prstClr val="white"/>
              </a:solidFill>
            </a:endParaRPr>
          </a:p>
        </p:txBody>
      </p:sp>
      <p:sp>
        <p:nvSpPr>
          <p:cNvPr id="11" name="Cloud Callout 10"/>
          <p:cNvSpPr/>
          <p:nvPr/>
        </p:nvSpPr>
        <p:spPr>
          <a:xfrm>
            <a:off x="4537681" y="2516993"/>
            <a:ext cx="1821656" cy="1017984"/>
          </a:xfrm>
          <a:prstGeom prst="cloudCallout">
            <a:avLst>
              <a:gd name="adj1" fmla="val -88825"/>
              <a:gd name="adj2" fmla="val 6797"/>
            </a:avLst>
          </a:prstGeom>
          <a:solidFill>
            <a:sysClr val="windowText" lastClr="000000"/>
          </a:solidFill>
          <a:ln w="12700" cap="flat" cmpd="sng" algn="ctr">
            <a:solidFill>
              <a:srgbClr val="5B9BD5">
                <a:shade val="50000"/>
              </a:srgbClr>
            </a:solidFill>
            <a:prstDash val="solid"/>
            <a:miter lim="800000"/>
          </a:ln>
          <a:effectLst/>
        </p:spPr>
        <p:txBody>
          <a:bodyPr anchor="ctr"/>
          <a:lstStyle/>
          <a:p>
            <a:pPr algn="ctr">
              <a:defRPr/>
            </a:pPr>
            <a:r>
              <a:rPr lang="en-US" sz="1650" kern="0" dirty="0">
                <a:solidFill>
                  <a:prstClr val="white"/>
                </a:solidFill>
              </a:rPr>
              <a:t>2. Da </a:t>
            </a:r>
            <a:r>
              <a:rPr lang="en-US" sz="1650" kern="0" dirty="0" err="1">
                <a:solidFill>
                  <a:prstClr val="white"/>
                </a:solidFill>
              </a:rPr>
              <a:t>más</a:t>
            </a:r>
            <a:r>
              <a:rPr lang="en-US" sz="1650" kern="0" dirty="0">
                <a:solidFill>
                  <a:prstClr val="white"/>
                </a:solidFill>
              </a:rPr>
              <a:t> </a:t>
            </a:r>
            <a:r>
              <a:rPr lang="en-US" sz="1650" kern="0" dirty="0" err="1">
                <a:solidFill>
                  <a:prstClr val="white"/>
                </a:solidFill>
              </a:rPr>
              <a:t>detalles</a:t>
            </a:r>
            <a:r>
              <a:rPr lang="en-US" sz="1650" kern="0" dirty="0">
                <a:solidFill>
                  <a:prstClr val="white"/>
                </a:solidFill>
              </a:rPr>
              <a:t> </a:t>
            </a:r>
            <a:r>
              <a:rPr lang="en-US" sz="1650" kern="0" dirty="0" err="1">
                <a:solidFill>
                  <a:prstClr val="white"/>
                </a:solidFill>
              </a:rPr>
              <a:t>físicos</a:t>
            </a:r>
            <a:endParaRPr lang="en-US" sz="1650" b="1" kern="0" dirty="0">
              <a:solidFill>
                <a:prstClr val="white"/>
              </a:solidFill>
            </a:endParaRPr>
          </a:p>
        </p:txBody>
      </p:sp>
      <p:sp>
        <p:nvSpPr>
          <p:cNvPr id="12" name="Cloud Callout 11"/>
          <p:cNvSpPr/>
          <p:nvPr/>
        </p:nvSpPr>
        <p:spPr>
          <a:xfrm>
            <a:off x="4138074" y="4856773"/>
            <a:ext cx="1821656" cy="1125140"/>
          </a:xfrm>
          <a:prstGeom prst="cloudCallout">
            <a:avLst>
              <a:gd name="adj1" fmla="val -60073"/>
              <a:gd name="adj2" fmla="val -80709"/>
            </a:avLst>
          </a:prstGeom>
          <a:solidFill>
            <a:sysClr val="windowText" lastClr="000000"/>
          </a:solidFill>
          <a:ln w="12700" cap="flat" cmpd="sng" algn="ctr">
            <a:solidFill>
              <a:srgbClr val="5B9BD5">
                <a:shade val="50000"/>
              </a:srgbClr>
            </a:solidFill>
            <a:prstDash val="solid"/>
            <a:miter lim="800000"/>
          </a:ln>
          <a:effectLst/>
        </p:spPr>
        <p:txBody>
          <a:bodyPr anchor="ctr"/>
          <a:lstStyle/>
          <a:p>
            <a:pPr algn="ctr">
              <a:defRPr/>
            </a:pPr>
            <a:r>
              <a:rPr lang="en-US" sz="1650" kern="0" dirty="0">
                <a:solidFill>
                  <a:prstClr val="white"/>
                </a:solidFill>
              </a:rPr>
              <a:t>4. ¿</a:t>
            </a:r>
            <a:r>
              <a:rPr lang="en-US" sz="1650" kern="0" dirty="0" err="1">
                <a:solidFill>
                  <a:prstClr val="white"/>
                </a:solidFill>
              </a:rPr>
              <a:t>Qué</a:t>
            </a:r>
            <a:r>
              <a:rPr lang="en-US" sz="1650" kern="0" dirty="0">
                <a:solidFill>
                  <a:prstClr val="white"/>
                </a:solidFill>
              </a:rPr>
              <a:t> </a:t>
            </a:r>
            <a:r>
              <a:rPr lang="en-US" sz="1650" kern="0" dirty="0" err="1">
                <a:solidFill>
                  <a:prstClr val="white"/>
                </a:solidFill>
              </a:rPr>
              <a:t>piensas</a:t>
            </a:r>
            <a:r>
              <a:rPr lang="en-US" sz="1650" kern="0" dirty="0">
                <a:solidFill>
                  <a:prstClr val="white"/>
                </a:solidFill>
              </a:rPr>
              <a:t>?</a:t>
            </a:r>
            <a:endParaRPr lang="en-US" sz="1650" b="1" kern="0" dirty="0">
              <a:solidFill>
                <a:prstClr val="white"/>
              </a:solidFill>
            </a:endParaRPr>
          </a:p>
        </p:txBody>
      </p:sp>
      <p:sp>
        <p:nvSpPr>
          <p:cNvPr id="13" name="Cloud Callout 12"/>
          <p:cNvSpPr/>
          <p:nvPr/>
        </p:nvSpPr>
        <p:spPr>
          <a:xfrm>
            <a:off x="1984942" y="5094501"/>
            <a:ext cx="1768079" cy="1071563"/>
          </a:xfrm>
          <a:prstGeom prst="cloudCallout">
            <a:avLst>
              <a:gd name="adj1" fmla="val 46527"/>
              <a:gd name="adj2" fmla="val -82030"/>
            </a:avLst>
          </a:prstGeom>
          <a:solidFill>
            <a:sysClr val="windowText" lastClr="000000"/>
          </a:solidFill>
          <a:ln w="12700" cap="flat" cmpd="sng" algn="ctr">
            <a:solidFill>
              <a:srgbClr val="5B9BD5">
                <a:shade val="50000"/>
              </a:srgbClr>
            </a:solidFill>
            <a:prstDash val="solid"/>
            <a:miter lim="800000"/>
          </a:ln>
          <a:effectLst/>
        </p:spPr>
        <p:txBody>
          <a:bodyPr anchor="ctr"/>
          <a:lstStyle/>
          <a:p>
            <a:pPr algn="ctr">
              <a:defRPr/>
            </a:pPr>
            <a:r>
              <a:rPr lang="en-US" sz="1650" kern="0" dirty="0">
                <a:solidFill>
                  <a:prstClr val="white"/>
                </a:solidFill>
              </a:rPr>
              <a:t>5. ¿</a:t>
            </a:r>
            <a:r>
              <a:rPr lang="en-US" sz="1650" kern="0" dirty="0" err="1">
                <a:solidFill>
                  <a:prstClr val="white"/>
                </a:solidFill>
              </a:rPr>
              <a:t>Qué</a:t>
            </a:r>
            <a:r>
              <a:rPr lang="en-US" sz="1650" kern="0" dirty="0">
                <a:solidFill>
                  <a:prstClr val="white"/>
                </a:solidFill>
              </a:rPr>
              <a:t> </a:t>
            </a:r>
            <a:r>
              <a:rPr lang="en-US" sz="1650" kern="0" dirty="0" err="1">
                <a:solidFill>
                  <a:prstClr val="white"/>
                </a:solidFill>
              </a:rPr>
              <a:t>hace</a:t>
            </a:r>
            <a:r>
              <a:rPr lang="en-US" sz="1650" kern="0" dirty="0">
                <a:solidFill>
                  <a:prstClr val="white"/>
                </a:solidFill>
              </a:rPr>
              <a:t>(n)?</a:t>
            </a:r>
            <a:endParaRPr lang="en-US" sz="1650" b="1" kern="0" dirty="0">
              <a:solidFill>
                <a:prstClr val="white"/>
              </a:solidFill>
            </a:endParaRPr>
          </a:p>
        </p:txBody>
      </p:sp>
      <p:sp>
        <p:nvSpPr>
          <p:cNvPr id="14" name="Cloud Callout 13"/>
          <p:cNvSpPr/>
          <p:nvPr/>
        </p:nvSpPr>
        <p:spPr>
          <a:xfrm>
            <a:off x="116990" y="1945466"/>
            <a:ext cx="1871432" cy="1095434"/>
          </a:xfrm>
          <a:prstGeom prst="cloudCallout">
            <a:avLst>
              <a:gd name="adj1" fmla="val 77737"/>
              <a:gd name="adj2" fmla="val 14753"/>
            </a:avLst>
          </a:prstGeom>
          <a:solidFill>
            <a:sysClr val="windowText" lastClr="000000"/>
          </a:solidFill>
          <a:ln w="12700" cap="flat" cmpd="sng" algn="ctr">
            <a:solidFill>
              <a:srgbClr val="5B9BD5">
                <a:shade val="50000"/>
              </a:srgbClr>
            </a:solidFill>
            <a:prstDash val="solid"/>
            <a:miter lim="800000"/>
          </a:ln>
          <a:effectLst/>
        </p:spPr>
        <p:txBody>
          <a:bodyPr anchor="ctr"/>
          <a:lstStyle/>
          <a:p>
            <a:pPr algn="ctr">
              <a:defRPr/>
            </a:pPr>
            <a:r>
              <a:rPr lang="en-US" sz="1650" kern="0" dirty="0">
                <a:solidFill>
                  <a:prstClr val="white"/>
                </a:solidFill>
              </a:rPr>
              <a:t> 8. ¿</a:t>
            </a:r>
            <a:r>
              <a:rPr lang="en-US" sz="1650" kern="0" dirty="0" err="1">
                <a:solidFill>
                  <a:prstClr val="white"/>
                </a:solidFill>
              </a:rPr>
              <a:t>Qué</a:t>
            </a:r>
            <a:r>
              <a:rPr lang="en-US" sz="1650" kern="0" dirty="0">
                <a:solidFill>
                  <a:prstClr val="white"/>
                </a:solidFill>
              </a:rPr>
              <a:t> </a:t>
            </a:r>
            <a:r>
              <a:rPr lang="en-US" sz="1650" kern="0" dirty="0" err="1">
                <a:solidFill>
                  <a:prstClr val="white"/>
                </a:solidFill>
              </a:rPr>
              <a:t>acaba</a:t>
            </a:r>
            <a:r>
              <a:rPr lang="en-US" sz="1650" kern="0" dirty="0">
                <a:solidFill>
                  <a:prstClr val="white"/>
                </a:solidFill>
              </a:rPr>
              <a:t> de </a:t>
            </a:r>
            <a:r>
              <a:rPr lang="en-US" sz="1650" kern="0" dirty="0" err="1">
                <a:solidFill>
                  <a:prstClr val="white"/>
                </a:solidFill>
              </a:rPr>
              <a:t>pasar</a:t>
            </a:r>
            <a:r>
              <a:rPr lang="en-US" sz="1650" kern="0" dirty="0">
                <a:solidFill>
                  <a:prstClr val="white"/>
                </a:solidFill>
              </a:rPr>
              <a:t>?</a:t>
            </a:r>
            <a:endParaRPr lang="en-US" sz="1650" b="1" kern="0" dirty="0">
              <a:solidFill>
                <a:prstClr val="white"/>
              </a:solidFill>
            </a:endParaRPr>
          </a:p>
        </p:txBody>
      </p:sp>
      <p:sp>
        <p:nvSpPr>
          <p:cNvPr id="15" name="Cloud Callout 14"/>
          <p:cNvSpPr/>
          <p:nvPr/>
        </p:nvSpPr>
        <p:spPr>
          <a:xfrm>
            <a:off x="219936" y="718605"/>
            <a:ext cx="1952068" cy="1093879"/>
          </a:xfrm>
          <a:prstGeom prst="cloudCallout">
            <a:avLst>
              <a:gd name="adj1" fmla="val 74612"/>
              <a:gd name="adj2" fmla="val 16745"/>
            </a:avLst>
          </a:prstGeom>
          <a:solidFill>
            <a:sysClr val="windowText" lastClr="000000"/>
          </a:solidFill>
          <a:ln w="12700" cap="flat" cmpd="sng" algn="ctr">
            <a:solidFill>
              <a:srgbClr val="5B9BD5">
                <a:shade val="50000"/>
              </a:srgbClr>
            </a:solidFill>
            <a:prstDash val="solid"/>
            <a:miter lim="800000"/>
          </a:ln>
          <a:effectLst/>
        </p:spPr>
        <p:txBody>
          <a:bodyPr anchor="ctr"/>
          <a:lstStyle/>
          <a:p>
            <a:pPr algn="ctr">
              <a:defRPr/>
            </a:pPr>
            <a:r>
              <a:rPr lang="en-US" sz="1650" kern="0" dirty="0">
                <a:solidFill>
                  <a:prstClr val="white"/>
                </a:solidFill>
              </a:rPr>
              <a:t>  9. ¿</a:t>
            </a:r>
            <a:r>
              <a:rPr lang="en-US" sz="1650" kern="0" dirty="0" err="1">
                <a:solidFill>
                  <a:prstClr val="white"/>
                </a:solidFill>
              </a:rPr>
              <a:t>Qué</a:t>
            </a:r>
            <a:r>
              <a:rPr lang="en-US" sz="1650" kern="0" dirty="0">
                <a:solidFill>
                  <a:prstClr val="white"/>
                </a:solidFill>
              </a:rPr>
              <a:t> </a:t>
            </a:r>
            <a:r>
              <a:rPr lang="en-US" sz="1650" kern="0" dirty="0" err="1">
                <a:solidFill>
                  <a:prstClr val="white"/>
                </a:solidFill>
              </a:rPr>
              <a:t>va</a:t>
            </a:r>
            <a:r>
              <a:rPr lang="en-US" sz="1650" kern="0" dirty="0">
                <a:solidFill>
                  <a:prstClr val="white"/>
                </a:solidFill>
              </a:rPr>
              <a:t> a </a:t>
            </a:r>
            <a:r>
              <a:rPr lang="en-US" sz="1650" kern="0" dirty="0" err="1">
                <a:solidFill>
                  <a:prstClr val="white"/>
                </a:solidFill>
              </a:rPr>
              <a:t>pasar</a:t>
            </a:r>
            <a:r>
              <a:rPr lang="en-US" sz="1650" kern="0" dirty="0">
                <a:solidFill>
                  <a:prstClr val="white"/>
                </a:solidFill>
              </a:rPr>
              <a:t> </a:t>
            </a:r>
            <a:r>
              <a:rPr lang="en-US" sz="1650" kern="0" dirty="0" err="1">
                <a:solidFill>
                  <a:prstClr val="white"/>
                </a:solidFill>
              </a:rPr>
              <a:t>ahora</a:t>
            </a:r>
            <a:r>
              <a:rPr lang="en-US" sz="1650" kern="0" dirty="0">
                <a:solidFill>
                  <a:prstClr val="white"/>
                </a:solidFill>
              </a:rPr>
              <a:t>?</a:t>
            </a:r>
            <a:endParaRPr lang="en-US" sz="1650" b="1" kern="0" dirty="0">
              <a:solidFill>
                <a:prstClr val="white"/>
              </a:solidFill>
            </a:endParaRPr>
          </a:p>
        </p:txBody>
      </p:sp>
      <p:sp>
        <p:nvSpPr>
          <p:cNvPr id="2" name="TextBox 1"/>
          <p:cNvSpPr txBox="1"/>
          <p:nvPr/>
        </p:nvSpPr>
        <p:spPr>
          <a:xfrm>
            <a:off x="58048" y="123175"/>
            <a:ext cx="2662518" cy="415498"/>
          </a:xfrm>
          <a:prstGeom prst="rect">
            <a:avLst/>
          </a:prstGeom>
          <a:noFill/>
        </p:spPr>
        <p:txBody>
          <a:bodyPr wrap="square" rtlCol="0">
            <a:spAutoFit/>
          </a:bodyPr>
          <a:lstStyle/>
          <a:p>
            <a:r>
              <a:rPr lang="en-GB" sz="2100" b="1" dirty="0" err="1">
                <a:solidFill>
                  <a:prstClr val="black"/>
                </a:solidFill>
                <a:latin typeface="Arial" panose="020B0604020202020204" pitchFamily="34" charset="0"/>
                <a:cs typeface="Arial" panose="020B0604020202020204" pitchFamily="34" charset="0"/>
              </a:rPr>
              <a:t>En</a:t>
            </a:r>
            <a:r>
              <a:rPr lang="en-GB" sz="2100" b="1" dirty="0">
                <a:solidFill>
                  <a:prstClr val="black"/>
                </a:solidFill>
                <a:latin typeface="Arial" panose="020B0604020202020204" pitchFamily="34" charset="0"/>
                <a:cs typeface="Arial" panose="020B0604020202020204" pitchFamily="34" charset="0"/>
              </a:rPr>
              <a:t> </a:t>
            </a:r>
            <a:r>
              <a:rPr lang="en-GB" sz="2100" b="1" dirty="0" err="1">
                <a:solidFill>
                  <a:prstClr val="black"/>
                </a:solidFill>
                <a:latin typeface="Arial" panose="020B0604020202020204" pitchFamily="34" charset="0"/>
                <a:cs typeface="Arial" panose="020B0604020202020204" pitchFamily="34" charset="0"/>
              </a:rPr>
              <a:t>tu</a:t>
            </a:r>
            <a:r>
              <a:rPr lang="en-GB" sz="2100" b="1" dirty="0">
                <a:solidFill>
                  <a:prstClr val="black"/>
                </a:solidFill>
                <a:latin typeface="Arial" panose="020B0604020202020204" pitchFamily="34" charset="0"/>
                <a:cs typeface="Arial" panose="020B0604020202020204" pitchFamily="34" charset="0"/>
              </a:rPr>
              <a:t> </a:t>
            </a:r>
            <a:r>
              <a:rPr lang="en-GB" sz="2100" b="1" dirty="0" err="1">
                <a:solidFill>
                  <a:prstClr val="black"/>
                </a:solidFill>
                <a:latin typeface="Arial" panose="020B0604020202020204" pitchFamily="34" charset="0"/>
                <a:cs typeface="Arial" panose="020B0604020202020204" pitchFamily="34" charset="0"/>
              </a:rPr>
              <a:t>opinión</a:t>
            </a:r>
            <a:r>
              <a:rPr lang="en-GB" sz="2100" b="1" dirty="0">
                <a:solidFill>
                  <a:prstClr val="black"/>
                </a:solidFill>
                <a:latin typeface="Arial" panose="020B0604020202020204" pitchFamily="34" charset="0"/>
                <a:cs typeface="Arial" panose="020B0604020202020204" pitchFamily="34" charset="0"/>
              </a:rPr>
              <a:t>…</a:t>
            </a:r>
          </a:p>
        </p:txBody>
      </p:sp>
      <p:sp>
        <p:nvSpPr>
          <p:cNvPr id="16" name="Cloud Callout 15"/>
          <p:cNvSpPr/>
          <p:nvPr/>
        </p:nvSpPr>
        <p:spPr>
          <a:xfrm>
            <a:off x="389408" y="4113405"/>
            <a:ext cx="1933647" cy="1249748"/>
          </a:xfrm>
          <a:prstGeom prst="cloudCallout">
            <a:avLst>
              <a:gd name="adj1" fmla="val 82522"/>
              <a:gd name="adj2" fmla="val -32316"/>
            </a:avLst>
          </a:prstGeom>
          <a:solidFill>
            <a:sysClr val="windowText" lastClr="000000"/>
          </a:solidFill>
          <a:ln w="12700" cap="flat" cmpd="sng" algn="ctr">
            <a:solidFill>
              <a:srgbClr val="5B9BD5">
                <a:shade val="50000"/>
              </a:srgbClr>
            </a:solidFill>
            <a:prstDash val="solid"/>
            <a:miter lim="800000"/>
          </a:ln>
          <a:effectLst/>
        </p:spPr>
        <p:txBody>
          <a:bodyPr anchor="ctr"/>
          <a:lstStyle/>
          <a:p>
            <a:pPr algn="ctr">
              <a:defRPr/>
            </a:pPr>
            <a:r>
              <a:rPr lang="en-US" sz="1650" kern="0" dirty="0">
                <a:solidFill>
                  <a:prstClr val="white"/>
                </a:solidFill>
              </a:rPr>
              <a:t>6. ¿</a:t>
            </a:r>
            <a:r>
              <a:rPr lang="en-US" sz="1650" kern="0" dirty="0" err="1">
                <a:solidFill>
                  <a:prstClr val="white"/>
                </a:solidFill>
              </a:rPr>
              <a:t>Está</a:t>
            </a:r>
            <a:r>
              <a:rPr lang="en-US" sz="1650" kern="0" dirty="0">
                <a:solidFill>
                  <a:prstClr val="white"/>
                </a:solidFill>
              </a:rPr>
              <a:t> </a:t>
            </a:r>
            <a:r>
              <a:rPr lang="en-US" sz="1650" kern="0" dirty="0" err="1">
                <a:solidFill>
                  <a:prstClr val="white"/>
                </a:solidFill>
              </a:rPr>
              <a:t>contento</a:t>
            </a:r>
            <a:r>
              <a:rPr lang="en-US" sz="1650" kern="0" dirty="0">
                <a:solidFill>
                  <a:prstClr val="white"/>
                </a:solidFill>
              </a:rPr>
              <a:t> o triste? </a:t>
            </a:r>
            <a:endParaRPr lang="en-US" sz="1650" b="1" kern="0" dirty="0">
              <a:solidFill>
                <a:prstClr val="white"/>
              </a:solidFill>
            </a:endParaRPr>
          </a:p>
        </p:txBody>
      </p:sp>
      <p:sp>
        <p:nvSpPr>
          <p:cNvPr id="17" name="Cloud Callout 16"/>
          <p:cNvSpPr/>
          <p:nvPr/>
        </p:nvSpPr>
        <p:spPr>
          <a:xfrm>
            <a:off x="181938" y="3086651"/>
            <a:ext cx="1871432" cy="1026754"/>
          </a:xfrm>
          <a:prstGeom prst="cloudCallout">
            <a:avLst>
              <a:gd name="adj1" fmla="val 77737"/>
              <a:gd name="adj2" fmla="val 14753"/>
            </a:avLst>
          </a:prstGeom>
          <a:solidFill>
            <a:sysClr val="windowText" lastClr="000000"/>
          </a:solidFill>
          <a:ln w="12700" cap="flat" cmpd="sng" algn="ctr">
            <a:solidFill>
              <a:srgbClr val="5B9BD5">
                <a:shade val="50000"/>
              </a:srgbClr>
            </a:solidFill>
            <a:prstDash val="solid"/>
            <a:miter lim="800000"/>
          </a:ln>
          <a:effectLst/>
        </p:spPr>
        <p:txBody>
          <a:bodyPr anchor="ctr"/>
          <a:lstStyle/>
          <a:p>
            <a:pPr algn="ctr">
              <a:defRPr/>
            </a:pPr>
            <a:r>
              <a:rPr lang="en-US" sz="1650" kern="0" dirty="0">
                <a:solidFill>
                  <a:prstClr val="white"/>
                </a:solidFill>
              </a:rPr>
              <a:t> 7. ¿</a:t>
            </a:r>
            <a:r>
              <a:rPr lang="en-US" sz="1650" kern="0" dirty="0" err="1">
                <a:solidFill>
                  <a:prstClr val="white"/>
                </a:solidFill>
              </a:rPr>
              <a:t>Qué</a:t>
            </a:r>
            <a:r>
              <a:rPr lang="en-US" sz="1650" kern="0" dirty="0">
                <a:solidFill>
                  <a:prstClr val="white"/>
                </a:solidFill>
              </a:rPr>
              <a:t> </a:t>
            </a:r>
            <a:r>
              <a:rPr lang="en-US" sz="1650" kern="0" dirty="0" err="1">
                <a:solidFill>
                  <a:prstClr val="white"/>
                </a:solidFill>
              </a:rPr>
              <a:t>tiempo</a:t>
            </a:r>
            <a:r>
              <a:rPr lang="en-US" sz="1650" kern="0" dirty="0">
                <a:solidFill>
                  <a:prstClr val="white"/>
                </a:solidFill>
              </a:rPr>
              <a:t> </a:t>
            </a:r>
            <a:r>
              <a:rPr lang="en-US" sz="1650" kern="0" dirty="0" err="1">
                <a:solidFill>
                  <a:prstClr val="white"/>
                </a:solidFill>
              </a:rPr>
              <a:t>hace</a:t>
            </a:r>
            <a:r>
              <a:rPr lang="en-US" sz="1650" kern="0" dirty="0">
                <a:solidFill>
                  <a:prstClr val="white"/>
                </a:solidFill>
              </a:rPr>
              <a:t>?</a:t>
            </a:r>
            <a:endParaRPr lang="en-US" sz="1650" b="1" kern="0" dirty="0">
              <a:solidFill>
                <a:prstClr val="white"/>
              </a:solidFill>
            </a:endParaRPr>
          </a:p>
        </p:txBody>
      </p:sp>
      <p:sp>
        <p:nvSpPr>
          <p:cNvPr id="3" name="TextBox 2"/>
          <p:cNvSpPr txBox="1"/>
          <p:nvPr/>
        </p:nvSpPr>
        <p:spPr>
          <a:xfrm>
            <a:off x="6317529" y="313375"/>
            <a:ext cx="2914440" cy="6001643"/>
          </a:xfrm>
          <a:prstGeom prst="rect">
            <a:avLst/>
          </a:prstGeom>
          <a:noFill/>
        </p:spPr>
        <p:txBody>
          <a:bodyPr wrap="square" rtlCol="0">
            <a:spAutoFit/>
          </a:bodyPr>
          <a:lstStyle/>
          <a:p>
            <a:pPr marL="257175" indent="-257175">
              <a:buFont typeface="+mj-lt"/>
              <a:buAutoNum type="arabicPeriod"/>
            </a:pPr>
            <a:r>
              <a:rPr lang="es-ES" sz="1600" dirty="0">
                <a:solidFill>
                  <a:srgbClr val="FF0000"/>
                </a:solidFill>
              </a:rPr>
              <a:t>Hay un chico joven. Creo que tiene 13 años.</a:t>
            </a:r>
          </a:p>
          <a:p>
            <a:pPr marL="257175" indent="-257175">
              <a:buFont typeface="+mj-lt"/>
              <a:buAutoNum type="arabicPeriod"/>
            </a:pPr>
            <a:endParaRPr lang="es-ES" sz="1600" dirty="0">
              <a:solidFill>
                <a:srgbClr val="FF0000"/>
              </a:solidFill>
            </a:endParaRPr>
          </a:p>
          <a:p>
            <a:pPr marL="257175" indent="-257175">
              <a:buFont typeface="+mj-lt"/>
              <a:buAutoNum type="arabicPeriod"/>
            </a:pPr>
            <a:r>
              <a:rPr lang="es-ES" sz="1600" dirty="0">
                <a:solidFill>
                  <a:srgbClr val="FF0000"/>
                </a:solidFill>
              </a:rPr>
              <a:t>Es muy alto, rubio y guapo.</a:t>
            </a:r>
          </a:p>
          <a:p>
            <a:pPr marL="257175" indent="-257175">
              <a:buFont typeface="+mj-lt"/>
              <a:buAutoNum type="arabicPeriod"/>
            </a:pPr>
            <a:endParaRPr lang="es-ES" sz="1600" dirty="0">
              <a:solidFill>
                <a:srgbClr val="FF0000"/>
              </a:solidFill>
            </a:endParaRPr>
          </a:p>
          <a:p>
            <a:pPr marL="257175" indent="-257175">
              <a:buFont typeface="+mj-lt"/>
              <a:buAutoNum type="arabicPeriod"/>
            </a:pPr>
            <a:r>
              <a:rPr lang="es-ES" sz="1600" dirty="0">
                <a:solidFill>
                  <a:srgbClr val="FF0000"/>
                </a:solidFill>
              </a:rPr>
              <a:t>Está en el jardín en casa.</a:t>
            </a:r>
          </a:p>
          <a:p>
            <a:pPr marL="257175" indent="-257175">
              <a:buFont typeface="+mj-lt"/>
              <a:buAutoNum type="arabicPeriod"/>
            </a:pPr>
            <a:endParaRPr lang="es-ES" sz="1600" dirty="0">
              <a:solidFill>
                <a:srgbClr val="FF0000"/>
              </a:solidFill>
            </a:endParaRPr>
          </a:p>
          <a:p>
            <a:pPr marL="257175" indent="-257175">
              <a:buFont typeface="+mj-lt"/>
              <a:buAutoNum type="arabicPeriod"/>
            </a:pPr>
            <a:r>
              <a:rPr lang="es-ES" sz="1600" dirty="0">
                <a:solidFill>
                  <a:srgbClr val="FF0000"/>
                </a:solidFill>
              </a:rPr>
              <a:t> Pienso que es muy deportista y un poco delgado.</a:t>
            </a:r>
          </a:p>
          <a:p>
            <a:pPr marL="257175" indent="-257175">
              <a:buFont typeface="+mj-lt"/>
              <a:buAutoNum type="arabicPeriod"/>
            </a:pPr>
            <a:endParaRPr lang="es-ES" sz="1600" dirty="0">
              <a:solidFill>
                <a:srgbClr val="FF0000"/>
              </a:solidFill>
            </a:endParaRPr>
          </a:p>
          <a:p>
            <a:pPr marL="257175" indent="-257175">
              <a:buFont typeface="+mj-lt"/>
              <a:buAutoNum type="arabicPeriod"/>
            </a:pPr>
            <a:r>
              <a:rPr lang="es-ES" sz="1600" dirty="0">
                <a:solidFill>
                  <a:srgbClr val="FF0000"/>
                </a:solidFill>
              </a:rPr>
              <a:t>Desayuna tostadas con café. También zumo de naranja.</a:t>
            </a:r>
          </a:p>
          <a:p>
            <a:pPr marL="257175" indent="-257175">
              <a:buFont typeface="+mj-lt"/>
              <a:buAutoNum type="arabicPeriod"/>
            </a:pPr>
            <a:endParaRPr lang="es-ES" sz="1600" dirty="0">
              <a:solidFill>
                <a:srgbClr val="FF0000"/>
              </a:solidFill>
            </a:endParaRPr>
          </a:p>
          <a:p>
            <a:pPr marL="257175" indent="-257175">
              <a:buFont typeface="+mj-lt"/>
              <a:buAutoNum type="arabicPeriod"/>
            </a:pPr>
            <a:r>
              <a:rPr lang="es-ES" sz="1600" dirty="0">
                <a:solidFill>
                  <a:srgbClr val="FF0000"/>
                </a:solidFill>
              </a:rPr>
              <a:t>Está bastante contento. Tiene una sonrisa grande.</a:t>
            </a:r>
          </a:p>
          <a:p>
            <a:pPr marL="257175" indent="-257175">
              <a:buFont typeface="+mj-lt"/>
              <a:buAutoNum type="arabicPeriod"/>
            </a:pPr>
            <a:endParaRPr lang="es-ES" sz="1600" dirty="0">
              <a:solidFill>
                <a:srgbClr val="FF0000"/>
              </a:solidFill>
            </a:endParaRPr>
          </a:p>
          <a:p>
            <a:pPr marL="257175" indent="-257175">
              <a:buFont typeface="+mj-lt"/>
              <a:buAutoNum type="arabicPeriod"/>
            </a:pPr>
            <a:r>
              <a:rPr lang="es-ES" sz="1600" dirty="0">
                <a:solidFill>
                  <a:srgbClr val="FF0000"/>
                </a:solidFill>
              </a:rPr>
              <a:t>Hace muy buen tiempo y además hace calor.</a:t>
            </a:r>
          </a:p>
          <a:p>
            <a:pPr marL="257175" indent="-257175">
              <a:buFont typeface="+mj-lt"/>
              <a:buAutoNum type="arabicPeriod"/>
            </a:pPr>
            <a:endParaRPr lang="es-ES" sz="1600" dirty="0">
              <a:solidFill>
                <a:srgbClr val="FF0000"/>
              </a:solidFill>
            </a:endParaRPr>
          </a:p>
          <a:p>
            <a:pPr marL="257175" indent="-257175">
              <a:buFont typeface="+mj-lt"/>
              <a:buAutoNum type="arabicPeriod"/>
            </a:pPr>
            <a:r>
              <a:rPr lang="es-ES" sz="1600" dirty="0">
                <a:solidFill>
                  <a:srgbClr val="FF0000"/>
                </a:solidFill>
              </a:rPr>
              <a:t>Acaba de preparar el desayuno para su familia.</a:t>
            </a:r>
          </a:p>
          <a:p>
            <a:pPr marL="257175" indent="-257175">
              <a:buFont typeface="+mj-lt"/>
              <a:buAutoNum type="arabicPeriod"/>
            </a:pPr>
            <a:endParaRPr lang="es-ES" sz="1600" dirty="0">
              <a:solidFill>
                <a:srgbClr val="FF0000"/>
              </a:solidFill>
            </a:endParaRPr>
          </a:p>
          <a:p>
            <a:pPr marL="257175" indent="-257175">
              <a:buFont typeface="+mj-lt"/>
              <a:buAutoNum type="arabicPeriod"/>
            </a:pPr>
            <a:r>
              <a:rPr lang="es-ES" sz="1600" dirty="0">
                <a:solidFill>
                  <a:srgbClr val="FF0000"/>
                </a:solidFill>
              </a:rPr>
              <a:t>Más tarde va a ir al </a:t>
            </a:r>
            <a:r>
              <a:rPr lang="es-ES" sz="1600" dirty="0" err="1">
                <a:solidFill>
                  <a:srgbClr val="FF0000"/>
                </a:solidFill>
              </a:rPr>
              <a:t>insti</a:t>
            </a:r>
            <a:r>
              <a:rPr lang="es-ES" sz="1600" dirty="0">
                <a:solidFill>
                  <a:srgbClr val="FF0000"/>
                </a:solidFill>
              </a:rPr>
              <a:t>.</a:t>
            </a:r>
          </a:p>
          <a:p>
            <a:pPr marL="257175" indent="-257175">
              <a:buFont typeface="+mj-lt"/>
              <a:buAutoNum type="arabicPeriod"/>
            </a:pPr>
            <a:endParaRPr lang="es-ES" sz="1600" dirty="0">
              <a:solidFill>
                <a:srgbClr val="FF0000"/>
              </a:solidFill>
            </a:endParaRPr>
          </a:p>
        </p:txBody>
      </p:sp>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453" y="6107773"/>
            <a:ext cx="355875" cy="414490"/>
          </a:xfrm>
          <a:prstGeom prst="rect">
            <a:avLst/>
          </a:prstGeom>
        </p:spPr>
      </p:pic>
      <p:sp>
        <p:nvSpPr>
          <p:cNvPr id="46" name="Rectangle 45"/>
          <p:cNvSpPr/>
          <p:nvPr/>
        </p:nvSpPr>
        <p:spPr>
          <a:xfrm>
            <a:off x="145360" y="5657671"/>
            <a:ext cx="1067489" cy="1200329"/>
          </a:xfrm>
          <a:prstGeom prst="rect">
            <a:avLst/>
          </a:prstGeom>
        </p:spPr>
        <p:txBody>
          <a:bodyPr wrap="square">
            <a:spAutoFit/>
          </a:bodyPr>
          <a:lstStyle/>
          <a:p>
            <a:r>
              <a:rPr lang="en-GB" sz="1200" b="1" dirty="0">
                <a:solidFill>
                  <a:prstClr val="black"/>
                </a:solidFill>
              </a:rPr>
              <a:t>P</a:t>
            </a:r>
            <a:r>
              <a:rPr lang="en-GB" sz="1200" dirty="0">
                <a:solidFill>
                  <a:prstClr val="black"/>
                </a:solidFill>
              </a:rPr>
              <a:t>hysical description</a:t>
            </a:r>
            <a:br>
              <a:rPr lang="en-GB" sz="1200" dirty="0">
                <a:solidFill>
                  <a:prstClr val="black"/>
                </a:solidFill>
              </a:rPr>
            </a:br>
            <a:r>
              <a:rPr lang="en-GB" sz="1200" b="1" dirty="0">
                <a:solidFill>
                  <a:prstClr val="black"/>
                </a:solidFill>
              </a:rPr>
              <a:t>A</a:t>
            </a:r>
            <a:r>
              <a:rPr lang="en-GB" sz="1200" dirty="0">
                <a:solidFill>
                  <a:prstClr val="black"/>
                </a:solidFill>
              </a:rPr>
              <a:t>ction</a:t>
            </a:r>
            <a:br>
              <a:rPr lang="en-GB" sz="1200" dirty="0">
                <a:solidFill>
                  <a:prstClr val="black"/>
                </a:solidFill>
              </a:rPr>
            </a:br>
            <a:r>
              <a:rPr lang="en-GB" sz="1200" b="1" dirty="0">
                <a:solidFill>
                  <a:prstClr val="black"/>
                </a:solidFill>
              </a:rPr>
              <a:t>L</a:t>
            </a:r>
            <a:r>
              <a:rPr lang="en-GB" sz="1200" dirty="0">
                <a:solidFill>
                  <a:prstClr val="black"/>
                </a:solidFill>
              </a:rPr>
              <a:t>ocation</a:t>
            </a:r>
            <a:br>
              <a:rPr lang="en-GB" sz="1200" dirty="0">
                <a:solidFill>
                  <a:prstClr val="black"/>
                </a:solidFill>
              </a:rPr>
            </a:br>
            <a:r>
              <a:rPr lang="en-GB" sz="1200" dirty="0">
                <a:solidFill>
                  <a:prstClr val="black"/>
                </a:solidFill>
              </a:rPr>
              <a:t>(</a:t>
            </a:r>
            <a:r>
              <a:rPr lang="en-GB" sz="1200" b="1" dirty="0">
                <a:solidFill>
                  <a:prstClr val="black"/>
                </a:solidFill>
              </a:rPr>
              <a:t>W</a:t>
            </a:r>
            <a:r>
              <a:rPr lang="en-GB" sz="1200" dirty="0">
                <a:solidFill>
                  <a:prstClr val="black"/>
                </a:solidFill>
              </a:rPr>
              <a:t>eather)</a:t>
            </a:r>
            <a:br>
              <a:rPr lang="en-GB" sz="1200" dirty="0">
                <a:solidFill>
                  <a:prstClr val="black"/>
                </a:solidFill>
              </a:rPr>
            </a:br>
            <a:r>
              <a:rPr lang="en-GB" sz="1200" b="1" dirty="0">
                <a:solidFill>
                  <a:prstClr val="black"/>
                </a:solidFill>
              </a:rPr>
              <a:t>M</a:t>
            </a:r>
            <a:r>
              <a:rPr lang="en-GB" sz="1200" dirty="0">
                <a:solidFill>
                  <a:prstClr val="black"/>
                </a:solidFill>
              </a:rPr>
              <a:t>ood</a:t>
            </a:r>
          </a:p>
        </p:txBody>
      </p:sp>
      <p:sp>
        <p:nvSpPr>
          <p:cNvPr id="18" name="TextBox 17"/>
          <p:cNvSpPr txBox="1"/>
          <p:nvPr/>
        </p:nvSpPr>
        <p:spPr>
          <a:xfrm>
            <a:off x="5604734" y="6124990"/>
            <a:ext cx="3555834" cy="707886"/>
          </a:xfrm>
          <a:prstGeom prst="rect">
            <a:avLst/>
          </a:prstGeom>
          <a:noFill/>
        </p:spPr>
        <p:txBody>
          <a:bodyPr wrap="square" rtlCol="0">
            <a:spAutoFit/>
          </a:bodyPr>
          <a:lstStyle/>
          <a:p>
            <a:pPr algn="ctr"/>
            <a:r>
              <a:rPr lang="en-GB" sz="2000" b="1" dirty="0" err="1">
                <a:solidFill>
                  <a:srgbClr val="86AAA9"/>
                </a:solidFill>
              </a:rPr>
              <a:t>Paco</a:t>
            </a:r>
            <a:r>
              <a:rPr lang="en-GB" sz="2000" b="1" dirty="0">
                <a:solidFill>
                  <a:srgbClr val="86AAA9"/>
                </a:solidFill>
              </a:rPr>
              <a:t> </a:t>
            </a:r>
            <a:r>
              <a:rPr lang="en-GB" sz="2000" b="1" dirty="0" err="1">
                <a:solidFill>
                  <a:srgbClr val="86AAA9"/>
                </a:solidFill>
              </a:rPr>
              <a:t>Fernández</a:t>
            </a:r>
            <a:endParaRPr lang="en-GB" sz="2000" b="1" dirty="0">
              <a:solidFill>
                <a:srgbClr val="86AAA9"/>
              </a:solidFill>
            </a:endParaRPr>
          </a:p>
          <a:p>
            <a:pPr algn="ctr"/>
            <a:r>
              <a:rPr lang="en-GB" sz="2000" b="1" dirty="0" err="1">
                <a:solidFill>
                  <a:srgbClr val="86AAA9"/>
                </a:solidFill>
              </a:rPr>
              <a:t>Cambourne</a:t>
            </a:r>
            <a:r>
              <a:rPr lang="en-GB" sz="2000" b="1" dirty="0">
                <a:solidFill>
                  <a:srgbClr val="86AAA9"/>
                </a:solidFill>
              </a:rPr>
              <a:t> Village College</a:t>
            </a:r>
          </a:p>
        </p:txBody>
      </p:sp>
    </p:spTree>
    <p:extLst>
      <p:ext uri="{BB962C8B-B14F-4D97-AF65-F5344CB8AC3E}">
        <p14:creationId xmlns:p14="http://schemas.microsoft.com/office/powerpoint/2010/main" val="174014669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06912" y="468151"/>
            <a:ext cx="4257206" cy="6186309"/>
          </a:xfrm>
          <a:prstGeom prst="rect">
            <a:avLst/>
          </a:prstGeom>
          <a:noFill/>
        </p:spPr>
        <p:txBody>
          <a:bodyPr wrap="square" rtlCol="0">
            <a:spAutoFit/>
          </a:bodyPr>
          <a:lstStyle/>
          <a:p>
            <a:pPr>
              <a:defRPr/>
            </a:pPr>
            <a:r>
              <a:rPr lang="es-ES_tradnl" dirty="0">
                <a:solidFill>
                  <a:prstClr val="black"/>
                </a:solidFill>
                <a:latin typeface="Arial" panose="020B0604020202020204" pitchFamily="34" charset="0"/>
                <a:cs typeface="Arial" panose="020B0604020202020204" pitchFamily="34" charset="0"/>
              </a:rPr>
              <a:t>En la foto hay un grupo de personas.  A lo mejor es una familia porque hay personas de varias edades.</a:t>
            </a:r>
            <a:br>
              <a:rPr lang="es-ES_tradnl" dirty="0">
                <a:solidFill>
                  <a:prstClr val="black"/>
                </a:solidFill>
                <a:latin typeface="Arial" panose="020B0604020202020204" pitchFamily="34" charset="0"/>
                <a:cs typeface="Arial" panose="020B0604020202020204" pitchFamily="34" charset="0"/>
              </a:rPr>
            </a:br>
            <a:r>
              <a:rPr lang="es-ES_tradnl" dirty="0">
                <a:solidFill>
                  <a:prstClr val="black"/>
                </a:solidFill>
                <a:latin typeface="Arial" panose="020B0604020202020204" pitchFamily="34" charset="0"/>
                <a:cs typeface="Arial" panose="020B0604020202020204" pitchFamily="34" charset="0"/>
              </a:rPr>
              <a:t>En el centro podría ser el padre, y a la derecha quizás la madre. Al lado del padre hay una chica.  Tiene el pelo largo y marrón, y a mi parecer tiene diez u once años.</a:t>
            </a:r>
            <a:br>
              <a:rPr lang="es-ES_tradnl" dirty="0">
                <a:solidFill>
                  <a:prstClr val="black"/>
                </a:solidFill>
                <a:latin typeface="Arial" panose="020B0604020202020204" pitchFamily="34" charset="0"/>
                <a:cs typeface="Arial" panose="020B0604020202020204" pitchFamily="34" charset="0"/>
              </a:rPr>
            </a:br>
            <a:r>
              <a:rPr lang="es-ES_tradnl" dirty="0">
                <a:solidFill>
                  <a:prstClr val="black"/>
                </a:solidFill>
                <a:latin typeface="Arial" panose="020B0604020202020204" pitchFamily="34" charset="0"/>
                <a:cs typeface="Arial" panose="020B0604020202020204" pitchFamily="34" charset="0"/>
              </a:rPr>
              <a:t>Están sentados en una mesa fuera y están comiendo y charlando. En mi opinión podrían estar en el jardín pero no se puede ver mucho en el fondo. Pienso que es un evento especial porque no es un picnic.  Parece una celebración más formal, posiblemente un cumpleaños aunque no hay regalos ni tarta de cumpleaños en la foto. Por lo visto están muy contentos porque todos están sonriendo y parecen muy relajados. Creo que hace mucho sol y calor porque llevan gafas de sol y ropa de verano.</a:t>
            </a:r>
          </a:p>
        </p:txBody>
      </p:sp>
      <p:pic>
        <p:nvPicPr>
          <p:cNvPr id="5" name="Picture 4"/>
          <p:cNvPicPr>
            <a:picLocks noChangeAspect="1"/>
          </p:cNvPicPr>
          <p:nvPr/>
        </p:nvPicPr>
        <p:blipFill>
          <a:blip r:embed="rId2"/>
          <a:stretch>
            <a:fillRect/>
          </a:stretch>
        </p:blipFill>
        <p:spPr>
          <a:xfrm>
            <a:off x="201435" y="530393"/>
            <a:ext cx="4505477" cy="2940971"/>
          </a:xfrm>
          <a:prstGeom prst="rect">
            <a:avLst/>
          </a:prstGeom>
        </p:spPr>
      </p:pic>
      <p:sp>
        <p:nvSpPr>
          <p:cNvPr id="6" name="TextBox 5"/>
          <p:cNvSpPr txBox="1"/>
          <p:nvPr/>
        </p:nvSpPr>
        <p:spPr>
          <a:xfrm>
            <a:off x="201435" y="3931701"/>
            <a:ext cx="4738528" cy="1938992"/>
          </a:xfrm>
          <a:prstGeom prst="rect">
            <a:avLst/>
          </a:prstGeom>
          <a:noFill/>
        </p:spPr>
        <p:txBody>
          <a:bodyPr wrap="square" rtlCol="0">
            <a:spAutoFit/>
          </a:bodyPr>
          <a:lstStyle/>
          <a:p>
            <a:pPr marL="285750" indent="-285750">
              <a:buFont typeface="Wingdings" panose="05000000000000000000" pitchFamily="2" charset="2"/>
              <a:buChar char="§"/>
            </a:pPr>
            <a:r>
              <a:rPr lang="en-GB" sz="2000" dirty="0">
                <a:solidFill>
                  <a:prstClr val="black"/>
                </a:solidFill>
              </a:rPr>
              <a:t>Provide a model</a:t>
            </a:r>
          </a:p>
          <a:p>
            <a:pPr marL="285750" indent="-285750">
              <a:buFont typeface="Wingdings" panose="05000000000000000000" pitchFamily="2" charset="2"/>
              <a:buChar char="§"/>
            </a:pPr>
            <a:r>
              <a:rPr lang="en-GB" sz="2000" dirty="0">
                <a:solidFill>
                  <a:prstClr val="black"/>
                </a:solidFill>
              </a:rPr>
              <a:t>Students analyse for content</a:t>
            </a:r>
          </a:p>
          <a:p>
            <a:pPr marL="285750" indent="-285750">
              <a:buFont typeface="Wingdings" panose="05000000000000000000" pitchFamily="2" charset="2"/>
              <a:buChar char="§"/>
            </a:pPr>
            <a:r>
              <a:rPr lang="en-GB" sz="2000" dirty="0">
                <a:solidFill>
                  <a:prstClr val="black"/>
                </a:solidFill>
              </a:rPr>
              <a:t>Give another photo from a similar context</a:t>
            </a:r>
          </a:p>
          <a:p>
            <a:pPr marL="285750" indent="-285750">
              <a:buFont typeface="Wingdings" panose="05000000000000000000" pitchFamily="2" charset="2"/>
              <a:buChar char="§"/>
            </a:pPr>
            <a:r>
              <a:rPr lang="en-GB" sz="2000" dirty="0">
                <a:solidFill>
                  <a:prstClr val="black"/>
                </a:solidFill>
              </a:rPr>
              <a:t>Allow them to make notes on one A4 </a:t>
            </a:r>
          </a:p>
          <a:p>
            <a:pPr marL="285750" indent="-285750">
              <a:buFont typeface="Wingdings" panose="05000000000000000000" pitchFamily="2" charset="2"/>
              <a:buChar char="§"/>
            </a:pPr>
            <a:r>
              <a:rPr lang="en-GB" sz="2000" dirty="0">
                <a:solidFill>
                  <a:prstClr val="black"/>
                </a:solidFill>
              </a:rPr>
              <a:t>Run the task in pairs</a:t>
            </a:r>
          </a:p>
        </p:txBody>
      </p:sp>
    </p:spTree>
    <p:extLst>
      <p:ext uri="{BB962C8B-B14F-4D97-AF65-F5344CB8AC3E}">
        <p14:creationId xmlns:p14="http://schemas.microsoft.com/office/powerpoint/2010/main" val="20815681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46350742"/>
              </p:ext>
            </p:extLst>
          </p:nvPr>
        </p:nvGraphicFramePr>
        <p:xfrm>
          <a:off x="153670" y="461665"/>
          <a:ext cx="8716011" cy="5376855"/>
        </p:xfrm>
        <a:graphic>
          <a:graphicData uri="http://schemas.openxmlformats.org/drawingml/2006/table">
            <a:tbl>
              <a:tblPr firstRow="1" firstCol="1" bandRow="1">
                <a:tableStyleId>{5940675A-B579-460E-94D1-54222C63F5DA}</a:tableStyleId>
              </a:tblPr>
              <a:tblGrid>
                <a:gridCol w="2179003"/>
                <a:gridCol w="2179003"/>
                <a:gridCol w="2480739"/>
                <a:gridCol w="1877266"/>
              </a:tblGrid>
              <a:tr h="358457">
                <a:tc>
                  <a:txBody>
                    <a:bodyPr/>
                    <a:lstStyle/>
                    <a:p>
                      <a:pPr>
                        <a:lnSpc>
                          <a:spcPct val="107000"/>
                        </a:lnSpc>
                        <a:spcAft>
                          <a:spcPts val="0"/>
                        </a:spcAft>
                      </a:pPr>
                      <a:r>
                        <a:rPr lang="en-GB" sz="2000" dirty="0">
                          <a:effectLst/>
                        </a:rPr>
                        <a:t>to have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tc>
                  <a:txBody>
                    <a:bodyPr/>
                    <a:lstStyle/>
                    <a:p>
                      <a:pPr>
                        <a:lnSpc>
                          <a:spcPct val="107000"/>
                        </a:lnSpc>
                        <a:spcAft>
                          <a:spcPts val="0"/>
                        </a:spcAft>
                      </a:pPr>
                      <a:r>
                        <a:rPr lang="en-GB" sz="2000" dirty="0" err="1">
                          <a:effectLst/>
                        </a:rPr>
                        <a:t>tener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tc>
                  <a:txBody>
                    <a:bodyPr/>
                    <a:lstStyle/>
                    <a:p>
                      <a:pPr>
                        <a:lnSpc>
                          <a:spcPct val="107000"/>
                        </a:lnSpc>
                        <a:spcAft>
                          <a:spcPts val="0"/>
                        </a:spcAft>
                      </a:pPr>
                      <a:r>
                        <a:rPr lang="en-GB" sz="2000">
                          <a:effectLst/>
                        </a:rPr>
                        <a:t>to have to (must)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rPr>
                        <a:t>deber</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58457">
                <a:tc>
                  <a:txBody>
                    <a:bodyPr/>
                    <a:lstStyle/>
                    <a:p>
                      <a:pPr>
                        <a:lnSpc>
                          <a:spcPct val="107000"/>
                        </a:lnSpc>
                        <a:spcAft>
                          <a:spcPts val="0"/>
                        </a:spcAft>
                      </a:pPr>
                      <a:r>
                        <a:rPr lang="en-GB" sz="2000" dirty="0">
                          <a:effectLst/>
                        </a:rPr>
                        <a:t>to be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tc>
                  <a:txBody>
                    <a:bodyPr/>
                    <a:lstStyle/>
                    <a:p>
                      <a:pPr>
                        <a:lnSpc>
                          <a:spcPct val="107000"/>
                        </a:lnSpc>
                        <a:spcAft>
                          <a:spcPts val="0"/>
                        </a:spcAft>
                      </a:pPr>
                      <a:r>
                        <a:rPr lang="en-GB" sz="2000" dirty="0" err="1">
                          <a:effectLst/>
                        </a:rPr>
                        <a:t>ser</a:t>
                      </a:r>
                      <a:r>
                        <a:rPr lang="en-GB" sz="2000" dirty="0">
                          <a:effectLst/>
                        </a:rPr>
                        <a:t> / </a:t>
                      </a:r>
                      <a:r>
                        <a:rPr lang="en-GB" sz="2000" dirty="0" err="1">
                          <a:effectLst/>
                        </a:rPr>
                        <a:t>estar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tc>
                  <a:txBody>
                    <a:bodyPr/>
                    <a:lstStyle/>
                    <a:p>
                      <a:pPr>
                        <a:lnSpc>
                          <a:spcPct val="107000"/>
                        </a:lnSpc>
                        <a:spcAft>
                          <a:spcPts val="0"/>
                        </a:spcAft>
                      </a:pPr>
                      <a:r>
                        <a:rPr lang="en-GB" sz="2000">
                          <a:effectLst/>
                        </a:rPr>
                        <a:t>to want to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rPr>
                        <a:t>querer</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58457">
                <a:tc>
                  <a:txBody>
                    <a:bodyPr/>
                    <a:lstStyle/>
                    <a:p>
                      <a:pPr>
                        <a:lnSpc>
                          <a:spcPct val="107000"/>
                        </a:lnSpc>
                        <a:spcAft>
                          <a:spcPts val="0"/>
                        </a:spcAft>
                      </a:pPr>
                      <a:r>
                        <a:rPr lang="en-GB" sz="2000">
                          <a:effectLst/>
                        </a:rPr>
                        <a:t>to give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rPr>
                        <a:t>dar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rPr>
                        <a:t>to visit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rPr>
                        <a:t>visitar</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58457">
                <a:tc>
                  <a:txBody>
                    <a:bodyPr/>
                    <a:lstStyle/>
                    <a:p>
                      <a:pPr>
                        <a:lnSpc>
                          <a:spcPct val="107000"/>
                        </a:lnSpc>
                        <a:spcAft>
                          <a:spcPts val="0"/>
                        </a:spcAft>
                      </a:pPr>
                      <a:r>
                        <a:rPr lang="en-GB" sz="2000">
                          <a:effectLst/>
                        </a:rPr>
                        <a:t>to be able to (can)</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rPr>
                        <a:t>poder</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rPr>
                        <a:t>to eat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rPr>
                        <a:t>comer</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58457">
                <a:tc>
                  <a:txBody>
                    <a:bodyPr/>
                    <a:lstStyle/>
                    <a:p>
                      <a:pPr>
                        <a:lnSpc>
                          <a:spcPct val="107000"/>
                        </a:lnSpc>
                        <a:spcAft>
                          <a:spcPts val="0"/>
                        </a:spcAft>
                      </a:pPr>
                      <a:r>
                        <a:rPr lang="en-GB" sz="2000">
                          <a:effectLst/>
                        </a:rPr>
                        <a:t>to go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rPr>
                        <a:t>ir</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rPr>
                        <a:t>to drink</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rPr>
                        <a:t>beber</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58457">
                <a:tc>
                  <a:txBody>
                    <a:bodyPr/>
                    <a:lstStyle/>
                    <a:p>
                      <a:pPr>
                        <a:lnSpc>
                          <a:spcPct val="107000"/>
                        </a:lnSpc>
                        <a:spcAft>
                          <a:spcPts val="0"/>
                        </a:spcAft>
                      </a:pPr>
                      <a:r>
                        <a:rPr lang="en-GB" sz="2000">
                          <a:effectLst/>
                        </a:rPr>
                        <a:t>to believe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rPr>
                        <a:t>creer</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rPr>
                        <a:t>to know</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rPr>
                        <a:t>saber / concocer</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58457">
                <a:tc>
                  <a:txBody>
                    <a:bodyPr/>
                    <a:lstStyle/>
                    <a:p>
                      <a:pPr>
                        <a:lnSpc>
                          <a:spcPct val="107000"/>
                        </a:lnSpc>
                        <a:spcAft>
                          <a:spcPts val="0"/>
                        </a:spcAft>
                      </a:pPr>
                      <a:r>
                        <a:rPr lang="en-GB" sz="2000" dirty="0">
                          <a:effectLst/>
                        </a:rPr>
                        <a:t>to do / make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tc>
                  <a:txBody>
                    <a:bodyPr/>
                    <a:lstStyle/>
                    <a:p>
                      <a:pPr>
                        <a:lnSpc>
                          <a:spcPct val="107000"/>
                        </a:lnSpc>
                        <a:spcAft>
                          <a:spcPts val="0"/>
                        </a:spcAft>
                      </a:pPr>
                      <a:r>
                        <a:rPr lang="en-GB" sz="2000" dirty="0" err="1">
                          <a:effectLst/>
                        </a:rPr>
                        <a:t>hacer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tc>
                  <a:txBody>
                    <a:bodyPr/>
                    <a:lstStyle/>
                    <a:p>
                      <a:pPr>
                        <a:lnSpc>
                          <a:spcPct val="107000"/>
                        </a:lnSpc>
                        <a:spcAft>
                          <a:spcPts val="0"/>
                        </a:spcAft>
                      </a:pPr>
                      <a:r>
                        <a:rPr lang="en-GB" sz="2000" dirty="0">
                          <a:effectLst/>
                        </a:rPr>
                        <a:t>to read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tc>
                  <a:txBody>
                    <a:bodyPr/>
                    <a:lstStyle/>
                    <a:p>
                      <a:pPr>
                        <a:lnSpc>
                          <a:spcPct val="107000"/>
                        </a:lnSpc>
                        <a:spcAft>
                          <a:spcPts val="0"/>
                        </a:spcAft>
                      </a:pPr>
                      <a:r>
                        <a:rPr lang="en-GB" sz="2000" dirty="0">
                          <a:effectLst/>
                        </a:rPr>
                        <a:t>leer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tr>
              <a:tr h="358457">
                <a:tc>
                  <a:txBody>
                    <a:bodyPr/>
                    <a:lstStyle/>
                    <a:p>
                      <a:pPr>
                        <a:lnSpc>
                          <a:spcPct val="107000"/>
                        </a:lnSpc>
                        <a:spcAft>
                          <a:spcPts val="0"/>
                        </a:spcAft>
                      </a:pPr>
                      <a:r>
                        <a:rPr lang="en-GB" sz="2000">
                          <a:effectLst/>
                        </a:rPr>
                        <a:t>to play</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tc>
                  <a:txBody>
                    <a:bodyPr/>
                    <a:lstStyle/>
                    <a:p>
                      <a:pPr>
                        <a:lnSpc>
                          <a:spcPct val="107000"/>
                        </a:lnSpc>
                        <a:spcAft>
                          <a:spcPts val="0"/>
                        </a:spcAft>
                      </a:pPr>
                      <a:r>
                        <a:rPr lang="en-GB" sz="2000" dirty="0" err="1">
                          <a:effectLst/>
                        </a:rPr>
                        <a:t>jugar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tc>
                  <a:txBody>
                    <a:bodyPr/>
                    <a:lstStyle/>
                    <a:p>
                      <a:pPr>
                        <a:lnSpc>
                          <a:spcPct val="107000"/>
                        </a:lnSpc>
                        <a:spcAft>
                          <a:spcPts val="0"/>
                        </a:spcAft>
                      </a:pPr>
                      <a:r>
                        <a:rPr lang="en-GB" sz="2000">
                          <a:effectLst/>
                        </a:rPr>
                        <a:t>to work</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tc>
                  <a:txBody>
                    <a:bodyPr/>
                    <a:lstStyle/>
                    <a:p>
                      <a:pPr>
                        <a:lnSpc>
                          <a:spcPct val="107000"/>
                        </a:lnSpc>
                        <a:spcAft>
                          <a:spcPts val="0"/>
                        </a:spcAft>
                      </a:pPr>
                      <a:r>
                        <a:rPr lang="en-GB" sz="2000" dirty="0" err="1">
                          <a:effectLst/>
                        </a:rPr>
                        <a:t>trabajar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tr>
              <a:tr h="358457">
                <a:tc>
                  <a:txBody>
                    <a:bodyPr/>
                    <a:lstStyle/>
                    <a:p>
                      <a:pPr>
                        <a:lnSpc>
                          <a:spcPct val="107000"/>
                        </a:lnSpc>
                        <a:spcAft>
                          <a:spcPts val="0"/>
                        </a:spcAft>
                      </a:pPr>
                      <a:r>
                        <a:rPr lang="en-GB" sz="2000">
                          <a:effectLst/>
                        </a:rPr>
                        <a:t>to see / watch</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rPr>
                        <a:t>ver</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rPr>
                        <a:t>to think</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tc>
                  <a:txBody>
                    <a:bodyPr/>
                    <a:lstStyle/>
                    <a:p>
                      <a:pPr>
                        <a:lnSpc>
                          <a:spcPct val="107000"/>
                        </a:lnSpc>
                        <a:spcAft>
                          <a:spcPts val="0"/>
                        </a:spcAft>
                      </a:pPr>
                      <a:r>
                        <a:rPr lang="en-GB" sz="2000" dirty="0" err="1">
                          <a:effectLst/>
                        </a:rPr>
                        <a:t>pensar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tr>
              <a:tr h="358457">
                <a:tc>
                  <a:txBody>
                    <a:bodyPr/>
                    <a:lstStyle/>
                    <a:p>
                      <a:pPr>
                        <a:lnSpc>
                          <a:spcPct val="107000"/>
                        </a:lnSpc>
                        <a:spcAft>
                          <a:spcPts val="0"/>
                        </a:spcAft>
                      </a:pPr>
                      <a:r>
                        <a:rPr lang="en-GB" sz="2000" dirty="0">
                          <a:effectLst/>
                        </a:rPr>
                        <a:t>to listen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tc>
                  <a:txBody>
                    <a:bodyPr/>
                    <a:lstStyle/>
                    <a:p>
                      <a:pPr>
                        <a:lnSpc>
                          <a:spcPct val="107000"/>
                        </a:lnSpc>
                        <a:spcAft>
                          <a:spcPts val="0"/>
                        </a:spcAft>
                      </a:pPr>
                      <a:r>
                        <a:rPr lang="en-GB" sz="2000" dirty="0" err="1">
                          <a:effectLst/>
                        </a:rPr>
                        <a:t>escuchar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tc>
                  <a:txBody>
                    <a:bodyPr/>
                    <a:lstStyle/>
                    <a:p>
                      <a:pPr>
                        <a:lnSpc>
                          <a:spcPct val="107000"/>
                        </a:lnSpc>
                        <a:spcAft>
                          <a:spcPts val="0"/>
                        </a:spcAft>
                      </a:pPr>
                      <a:r>
                        <a:rPr lang="en-GB" sz="2000">
                          <a:effectLst/>
                        </a:rPr>
                        <a:t>to help</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tc>
                  <a:txBody>
                    <a:bodyPr/>
                    <a:lstStyle/>
                    <a:p>
                      <a:pPr>
                        <a:lnSpc>
                          <a:spcPct val="107000"/>
                        </a:lnSpc>
                        <a:spcAft>
                          <a:spcPts val="0"/>
                        </a:spcAft>
                      </a:pPr>
                      <a:r>
                        <a:rPr lang="en-GB" sz="2000" dirty="0" err="1">
                          <a:effectLst/>
                        </a:rPr>
                        <a:t>ayudar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tr>
              <a:tr h="358457">
                <a:tc>
                  <a:txBody>
                    <a:bodyPr/>
                    <a:lstStyle/>
                    <a:p>
                      <a:pPr>
                        <a:lnSpc>
                          <a:spcPct val="107000"/>
                        </a:lnSpc>
                        <a:spcAft>
                          <a:spcPts val="0"/>
                        </a:spcAft>
                      </a:pPr>
                      <a:r>
                        <a:rPr lang="en-GB" sz="2000">
                          <a:effectLst/>
                        </a:rPr>
                        <a:t>to find</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rPr>
                        <a:t>encontrar</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rPr>
                        <a:t>to ask</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tc>
                  <a:txBody>
                    <a:bodyPr/>
                    <a:lstStyle/>
                    <a:p>
                      <a:pPr>
                        <a:lnSpc>
                          <a:spcPct val="107000"/>
                        </a:lnSpc>
                        <a:spcAft>
                          <a:spcPts val="0"/>
                        </a:spcAft>
                      </a:pPr>
                      <a:r>
                        <a:rPr lang="en-GB" sz="2000" dirty="0" err="1">
                          <a:effectLst/>
                        </a:rPr>
                        <a:t>preguntar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tr>
              <a:tr h="358457">
                <a:tc>
                  <a:txBody>
                    <a:bodyPr/>
                    <a:lstStyle/>
                    <a:p>
                      <a:pPr>
                        <a:lnSpc>
                          <a:spcPct val="107000"/>
                        </a:lnSpc>
                        <a:spcAft>
                          <a:spcPts val="0"/>
                        </a:spcAft>
                      </a:pPr>
                      <a:r>
                        <a:rPr lang="en-GB" sz="2000">
                          <a:effectLst/>
                        </a:rPr>
                        <a:t>to buy</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rPr>
                        <a:t>comprar</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rPr>
                        <a:t>to learn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tc>
                  <a:txBody>
                    <a:bodyPr/>
                    <a:lstStyle/>
                    <a:p>
                      <a:pPr>
                        <a:lnSpc>
                          <a:spcPct val="107000"/>
                        </a:lnSpc>
                        <a:spcAft>
                          <a:spcPts val="0"/>
                        </a:spcAft>
                      </a:pPr>
                      <a:r>
                        <a:rPr lang="en-GB" sz="2000" dirty="0" err="1">
                          <a:effectLst/>
                        </a:rPr>
                        <a:t>aprender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tr>
              <a:tr h="358457">
                <a:tc>
                  <a:txBody>
                    <a:bodyPr/>
                    <a:lstStyle/>
                    <a:p>
                      <a:pPr>
                        <a:lnSpc>
                          <a:spcPct val="107000"/>
                        </a:lnSpc>
                        <a:spcAft>
                          <a:spcPts val="0"/>
                        </a:spcAft>
                      </a:pPr>
                      <a:r>
                        <a:rPr lang="en-GB" sz="2000" dirty="0">
                          <a:effectLst/>
                        </a:rPr>
                        <a:t>to live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tc>
                  <a:txBody>
                    <a:bodyPr/>
                    <a:lstStyle/>
                    <a:p>
                      <a:pPr>
                        <a:lnSpc>
                          <a:spcPct val="107000"/>
                        </a:lnSpc>
                        <a:spcAft>
                          <a:spcPts val="0"/>
                        </a:spcAft>
                      </a:pPr>
                      <a:r>
                        <a:rPr lang="en-GB" sz="2000" dirty="0" err="1">
                          <a:effectLst/>
                        </a:rPr>
                        <a:t>vivir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tc>
                  <a:txBody>
                    <a:bodyPr/>
                    <a:lstStyle/>
                    <a:p>
                      <a:pPr>
                        <a:lnSpc>
                          <a:spcPct val="107000"/>
                        </a:lnSpc>
                        <a:spcAft>
                          <a:spcPts val="0"/>
                        </a:spcAft>
                      </a:pPr>
                      <a:r>
                        <a:rPr lang="en-GB" sz="2000">
                          <a:effectLst/>
                        </a:rPr>
                        <a:t>to speak</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tc>
                  <a:txBody>
                    <a:bodyPr/>
                    <a:lstStyle/>
                    <a:p>
                      <a:pPr>
                        <a:lnSpc>
                          <a:spcPct val="107000"/>
                        </a:lnSpc>
                        <a:spcAft>
                          <a:spcPts val="0"/>
                        </a:spcAft>
                      </a:pPr>
                      <a:r>
                        <a:rPr lang="en-GB" sz="2000" dirty="0" err="1">
                          <a:effectLst/>
                        </a:rPr>
                        <a:t>hablar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tr>
              <a:tr h="358457">
                <a:tc>
                  <a:txBody>
                    <a:bodyPr/>
                    <a:lstStyle/>
                    <a:p>
                      <a:pPr>
                        <a:lnSpc>
                          <a:spcPct val="107000"/>
                        </a:lnSpc>
                        <a:spcAft>
                          <a:spcPts val="0"/>
                        </a:spcAft>
                      </a:pPr>
                      <a:r>
                        <a:rPr lang="en-GB" sz="2000">
                          <a:effectLst/>
                        </a:rPr>
                        <a:t>to arrive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rPr>
                        <a:t>llegar</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rPr>
                        <a:t>to write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tc>
                  <a:txBody>
                    <a:bodyPr/>
                    <a:lstStyle/>
                    <a:p>
                      <a:pPr>
                        <a:lnSpc>
                          <a:spcPct val="107000"/>
                        </a:lnSpc>
                        <a:spcAft>
                          <a:spcPts val="0"/>
                        </a:spcAft>
                      </a:pPr>
                      <a:r>
                        <a:rPr lang="en-GB" sz="2000" dirty="0" err="1">
                          <a:effectLst/>
                        </a:rPr>
                        <a:t>escribir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tr>
              <a:tr h="358457">
                <a:tc>
                  <a:txBody>
                    <a:bodyPr/>
                    <a:lstStyle/>
                    <a:p>
                      <a:pPr>
                        <a:lnSpc>
                          <a:spcPct val="107000"/>
                        </a:lnSpc>
                        <a:spcAft>
                          <a:spcPts val="0"/>
                        </a:spcAft>
                      </a:pPr>
                      <a:r>
                        <a:rPr lang="en-GB" sz="2000">
                          <a:effectLst/>
                        </a:rPr>
                        <a:t>to come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err="1">
                          <a:effectLst/>
                        </a:rPr>
                        <a:t>venir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rPr>
                        <a:t>to go out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tc>
                  <a:txBody>
                    <a:bodyPr/>
                    <a:lstStyle/>
                    <a:p>
                      <a:pPr>
                        <a:lnSpc>
                          <a:spcPct val="107000"/>
                        </a:lnSpc>
                        <a:spcAft>
                          <a:spcPts val="0"/>
                        </a:spcAft>
                      </a:pPr>
                      <a:r>
                        <a:rPr lang="en-GB" sz="2000" dirty="0" err="1">
                          <a:effectLst/>
                        </a:rPr>
                        <a:t>salir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tr>
            </a:tbl>
          </a:graphicData>
        </a:graphic>
      </p:graphicFrame>
      <p:sp>
        <p:nvSpPr>
          <p:cNvPr id="3" name="Rectangle 1"/>
          <p:cNvSpPr>
            <a:spLocks noChangeArrowheads="1"/>
          </p:cNvSpPr>
          <p:nvPr/>
        </p:nvSpPr>
        <p:spPr bwMode="auto">
          <a:xfrm>
            <a:off x="153670" y="0"/>
            <a:ext cx="17656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1" i="0"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30 key verbs</a:t>
            </a:r>
            <a:endParaRPr kumimoji="0" lang="en-GB" altLang="en-US" sz="3600" b="0" i="0" strike="noStrike" cap="none" normalizeH="0" baseline="0" dirty="0" smtClean="0">
              <a:ln>
                <a:noFill/>
              </a:ln>
              <a:solidFill>
                <a:schemeClr val="tx1"/>
              </a:solidFill>
              <a:effectLst/>
              <a:latin typeface="Arial" panose="020B0604020202020204" pitchFamily="34" charset="0"/>
            </a:endParaRPr>
          </a:p>
        </p:txBody>
      </p:sp>
      <p:sp>
        <p:nvSpPr>
          <p:cNvPr id="4" name="TextBox 3"/>
          <p:cNvSpPr txBox="1"/>
          <p:nvPr/>
        </p:nvSpPr>
        <p:spPr>
          <a:xfrm>
            <a:off x="153670" y="5998464"/>
            <a:ext cx="8716011" cy="369332"/>
          </a:xfrm>
          <a:prstGeom prst="rect">
            <a:avLst/>
          </a:prstGeom>
          <a:noFill/>
        </p:spPr>
        <p:txBody>
          <a:bodyPr wrap="square" rtlCol="0">
            <a:spAutoFit/>
          </a:bodyPr>
          <a:lstStyle/>
          <a:p>
            <a:r>
              <a:rPr lang="en-GB" dirty="0" err="1" smtClean="0"/>
              <a:t>mandar</a:t>
            </a:r>
            <a:r>
              <a:rPr lang="en-GB" dirty="0" smtClean="0"/>
              <a:t> / sacar / </a:t>
            </a:r>
            <a:r>
              <a:rPr lang="en-GB" dirty="0" err="1" smtClean="0"/>
              <a:t>montar</a:t>
            </a:r>
            <a:r>
              <a:rPr lang="en-GB" dirty="0" smtClean="0"/>
              <a:t> / navegar / </a:t>
            </a:r>
            <a:r>
              <a:rPr lang="en-GB" dirty="0" err="1" smtClean="0"/>
              <a:t>chatear</a:t>
            </a:r>
            <a:r>
              <a:rPr lang="en-GB" dirty="0" smtClean="0"/>
              <a:t> / </a:t>
            </a:r>
            <a:r>
              <a:rPr lang="en-GB" dirty="0" err="1" smtClean="0"/>
              <a:t>tocar</a:t>
            </a:r>
            <a:r>
              <a:rPr lang="en-GB" dirty="0" smtClean="0"/>
              <a:t> / </a:t>
            </a:r>
            <a:r>
              <a:rPr lang="en-GB" dirty="0" err="1" smtClean="0"/>
              <a:t>cantar</a:t>
            </a:r>
            <a:r>
              <a:rPr lang="en-GB" dirty="0" smtClean="0"/>
              <a:t> / </a:t>
            </a:r>
            <a:r>
              <a:rPr lang="en-GB" dirty="0" err="1" smtClean="0"/>
              <a:t>bailar</a:t>
            </a:r>
            <a:r>
              <a:rPr lang="en-GB" dirty="0" smtClean="0"/>
              <a:t> / </a:t>
            </a:r>
            <a:r>
              <a:rPr lang="en-GB" dirty="0" err="1" smtClean="0"/>
              <a:t>odiar</a:t>
            </a:r>
            <a:r>
              <a:rPr lang="en-GB" dirty="0"/>
              <a:t> </a:t>
            </a:r>
            <a:r>
              <a:rPr lang="en-GB" dirty="0" smtClean="0"/>
              <a:t>/ </a:t>
            </a:r>
            <a:r>
              <a:rPr lang="en-GB" dirty="0" err="1" smtClean="0"/>
              <a:t>osar</a:t>
            </a:r>
            <a:endParaRPr lang="en-GB" dirty="0"/>
          </a:p>
        </p:txBody>
      </p:sp>
    </p:spTree>
    <p:extLst>
      <p:ext uri="{BB962C8B-B14F-4D97-AF65-F5344CB8AC3E}">
        <p14:creationId xmlns:p14="http://schemas.microsoft.com/office/powerpoint/2010/main" val="393720443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318909" y="252795"/>
          <a:ext cx="8150534" cy="6302248"/>
        </p:xfrm>
        <a:graphic>
          <a:graphicData uri="http://schemas.openxmlformats.org/drawingml/2006/table">
            <a:tbl>
              <a:tblPr firstRow="1" bandRow="1">
                <a:tableStyleId>{5940675A-B579-460E-94D1-54222C63F5DA}</a:tableStyleId>
              </a:tblPr>
              <a:tblGrid>
                <a:gridCol w="3143833"/>
                <a:gridCol w="5006701"/>
              </a:tblGrid>
              <a:tr h="500826">
                <a:tc>
                  <a:txBody>
                    <a:bodyPr/>
                    <a:lstStyle/>
                    <a:p>
                      <a:r>
                        <a:rPr lang="en-GB" sz="1800" b="1" dirty="0" smtClean="0">
                          <a:latin typeface="Arial" panose="020B0604020202020204" pitchFamily="34" charset="0"/>
                          <a:cs typeface="Arial" panose="020B0604020202020204" pitchFamily="34" charset="0"/>
                        </a:rPr>
                        <a:t>Language</a:t>
                      </a:r>
                      <a:r>
                        <a:rPr lang="en-GB" sz="1800" b="1" baseline="0" dirty="0" smtClean="0">
                          <a:latin typeface="Arial" panose="020B0604020202020204" pitchFamily="34" charset="0"/>
                          <a:cs typeface="Arial" panose="020B0604020202020204" pitchFamily="34" charset="0"/>
                        </a:rPr>
                        <a:t> functions and structures</a:t>
                      </a:r>
                      <a:endParaRPr lang="en-GB" sz="1800" b="1" dirty="0">
                        <a:latin typeface="Arial" panose="020B0604020202020204" pitchFamily="34" charset="0"/>
                        <a:cs typeface="Arial" panose="020B0604020202020204" pitchFamily="34" charset="0"/>
                      </a:endParaRPr>
                    </a:p>
                  </a:txBody>
                  <a:tcPr anchor="ctr"/>
                </a:tc>
                <a:tc>
                  <a:txBody>
                    <a:bodyPr/>
                    <a:lstStyle/>
                    <a:p>
                      <a:r>
                        <a:rPr lang="en-GB" sz="1800" i="1" dirty="0" smtClean="0">
                          <a:latin typeface="Arial" panose="020B0604020202020204" pitchFamily="34" charset="0"/>
                          <a:cs typeface="Arial" panose="020B0604020202020204" pitchFamily="34" charset="0"/>
                        </a:rPr>
                        <a:t>Examples from</a:t>
                      </a:r>
                      <a:r>
                        <a:rPr lang="en-GB" sz="1800" i="1" baseline="0" dirty="0" smtClean="0">
                          <a:latin typeface="Arial" panose="020B0604020202020204" pitchFamily="34" charset="0"/>
                          <a:cs typeface="Arial" panose="020B0604020202020204" pitchFamily="34" charset="0"/>
                        </a:rPr>
                        <a:t> the model answer</a:t>
                      </a:r>
                      <a:endParaRPr lang="en-GB" sz="1800" i="1" dirty="0">
                        <a:latin typeface="Arial" panose="020B0604020202020204" pitchFamily="34" charset="0"/>
                        <a:cs typeface="Arial" panose="020B0604020202020204" pitchFamily="34" charset="0"/>
                      </a:endParaRPr>
                    </a:p>
                  </a:txBody>
                  <a:tcPr anchor="ctr"/>
                </a:tc>
              </a:tr>
              <a:tr h="579651">
                <a:tc>
                  <a:txBody>
                    <a:bodyPr/>
                    <a:lstStyle/>
                    <a:p>
                      <a:r>
                        <a:rPr lang="en-GB" sz="1800" dirty="0" smtClean="0">
                          <a:latin typeface="Arial" panose="020B0604020202020204" pitchFamily="34" charset="0"/>
                          <a:cs typeface="Arial" panose="020B0604020202020204" pitchFamily="34" charset="0"/>
                        </a:rPr>
                        <a:t>Physical</a:t>
                      </a:r>
                      <a:r>
                        <a:rPr lang="en-GB" sz="1800" baseline="0" dirty="0" smtClean="0">
                          <a:latin typeface="Arial" panose="020B0604020202020204" pitchFamily="34" charset="0"/>
                          <a:cs typeface="Arial" panose="020B0604020202020204" pitchFamily="34" charset="0"/>
                        </a:rPr>
                        <a:t> description</a:t>
                      </a:r>
                      <a:endParaRPr lang="en-GB" sz="1800" dirty="0">
                        <a:latin typeface="Arial" panose="020B0604020202020204" pitchFamily="34" charset="0"/>
                        <a:cs typeface="Arial" panose="020B0604020202020204" pitchFamily="34" charset="0"/>
                      </a:endParaRPr>
                    </a:p>
                  </a:txBody>
                  <a:tcPr anchor="ctr"/>
                </a:tc>
                <a:tc>
                  <a:txBody>
                    <a:bodyPr/>
                    <a:lstStyle/>
                    <a:p>
                      <a:endParaRPr lang="en-GB" sz="1800" i="1" dirty="0">
                        <a:latin typeface="Arial" panose="020B0604020202020204" pitchFamily="34" charset="0"/>
                        <a:cs typeface="Arial" panose="020B0604020202020204" pitchFamily="34" charset="0"/>
                      </a:endParaRPr>
                    </a:p>
                  </a:txBody>
                  <a:tcPr anchor="ctr"/>
                </a:tc>
              </a:tr>
              <a:tr h="579651">
                <a:tc>
                  <a:txBody>
                    <a:bodyPr/>
                    <a:lstStyle/>
                    <a:p>
                      <a:r>
                        <a:rPr lang="en-GB" sz="1800" dirty="0" smtClean="0">
                          <a:latin typeface="Arial" panose="020B0604020202020204" pitchFamily="34" charset="0"/>
                          <a:cs typeface="Arial" panose="020B0604020202020204" pitchFamily="34" charset="0"/>
                        </a:rPr>
                        <a:t>Position</a:t>
                      </a:r>
                      <a:r>
                        <a:rPr lang="en-GB" sz="1800" baseline="0" dirty="0" smtClean="0">
                          <a:latin typeface="Arial" panose="020B0604020202020204" pitchFamily="34" charset="0"/>
                          <a:cs typeface="Arial" panose="020B0604020202020204" pitchFamily="34" charset="0"/>
                        </a:rPr>
                        <a:t> / Location</a:t>
                      </a:r>
                      <a:endParaRPr lang="en-GB" sz="1800" dirty="0">
                        <a:latin typeface="Arial" panose="020B0604020202020204" pitchFamily="34" charset="0"/>
                        <a:cs typeface="Arial" panose="020B0604020202020204" pitchFamily="34" charset="0"/>
                      </a:endParaRPr>
                    </a:p>
                  </a:txBody>
                  <a:tcPr anchor="ctr"/>
                </a:tc>
                <a:tc>
                  <a:txBody>
                    <a:bodyPr/>
                    <a:lstStyle/>
                    <a:p>
                      <a:endParaRPr lang="en-GB" sz="1800">
                        <a:latin typeface="Arial" panose="020B0604020202020204" pitchFamily="34" charset="0"/>
                        <a:cs typeface="Arial" panose="020B0604020202020204" pitchFamily="34" charset="0"/>
                      </a:endParaRPr>
                    </a:p>
                  </a:txBody>
                  <a:tcPr anchor="ctr"/>
                </a:tc>
              </a:tr>
              <a:tr h="579651">
                <a:tc>
                  <a:txBody>
                    <a:bodyPr/>
                    <a:lstStyle/>
                    <a:p>
                      <a:r>
                        <a:rPr lang="en-GB" sz="1800" dirty="0" smtClean="0">
                          <a:latin typeface="Arial" panose="020B0604020202020204" pitchFamily="34" charset="0"/>
                          <a:cs typeface="Arial" panose="020B0604020202020204" pitchFamily="34" charset="0"/>
                        </a:rPr>
                        <a:t>Action</a:t>
                      </a:r>
                      <a:endParaRPr lang="en-GB" sz="1800" dirty="0">
                        <a:latin typeface="Arial" panose="020B0604020202020204" pitchFamily="34" charset="0"/>
                        <a:cs typeface="Arial" panose="020B0604020202020204" pitchFamily="34" charset="0"/>
                      </a:endParaRPr>
                    </a:p>
                  </a:txBody>
                  <a:tcPr anchor="ctr"/>
                </a:tc>
                <a:tc>
                  <a:txBody>
                    <a:bodyPr/>
                    <a:lstStyle/>
                    <a:p>
                      <a:endParaRPr lang="en-GB" sz="1800" dirty="0">
                        <a:latin typeface="Arial" panose="020B0604020202020204" pitchFamily="34" charset="0"/>
                        <a:cs typeface="Arial" panose="020B0604020202020204" pitchFamily="34" charset="0"/>
                      </a:endParaRPr>
                    </a:p>
                  </a:txBody>
                  <a:tcPr anchor="ctr"/>
                </a:tc>
              </a:tr>
              <a:tr h="579651">
                <a:tc>
                  <a:txBody>
                    <a:bodyPr/>
                    <a:lstStyle/>
                    <a:p>
                      <a:r>
                        <a:rPr lang="en-GB" sz="1800" dirty="0" smtClean="0">
                          <a:latin typeface="Arial" panose="020B0604020202020204" pitchFamily="34" charset="0"/>
                          <a:cs typeface="Arial" panose="020B0604020202020204" pitchFamily="34" charset="0"/>
                        </a:rPr>
                        <a:t>Describing weather</a:t>
                      </a:r>
                      <a:endParaRPr lang="en-GB" sz="1800" dirty="0">
                        <a:latin typeface="Arial" panose="020B0604020202020204" pitchFamily="34" charset="0"/>
                        <a:cs typeface="Arial" panose="020B0604020202020204" pitchFamily="34" charset="0"/>
                      </a:endParaRPr>
                    </a:p>
                  </a:txBody>
                  <a:tcPr anchor="ctr"/>
                </a:tc>
                <a:tc>
                  <a:txBody>
                    <a:bodyPr/>
                    <a:lstStyle/>
                    <a:p>
                      <a:endParaRPr lang="en-GB" sz="1800">
                        <a:latin typeface="Arial" panose="020B0604020202020204" pitchFamily="34" charset="0"/>
                        <a:cs typeface="Arial" panose="020B0604020202020204" pitchFamily="34" charset="0"/>
                      </a:endParaRPr>
                    </a:p>
                  </a:txBody>
                  <a:tcPr anchor="ctr"/>
                </a:tc>
              </a:tr>
              <a:tr h="708781">
                <a:tc>
                  <a:txBody>
                    <a:bodyPr/>
                    <a:lstStyle/>
                    <a:p>
                      <a:r>
                        <a:rPr lang="en-GB" sz="1800" dirty="0" smtClean="0">
                          <a:latin typeface="Arial" panose="020B0604020202020204" pitchFamily="34" charset="0"/>
                          <a:cs typeface="Arial" panose="020B0604020202020204" pitchFamily="34" charset="0"/>
                        </a:rPr>
                        <a:t>Mood</a:t>
                      </a:r>
                      <a:endParaRPr lang="en-GB" sz="1800" dirty="0">
                        <a:latin typeface="Arial" panose="020B0604020202020204" pitchFamily="34" charset="0"/>
                        <a:cs typeface="Arial" panose="020B0604020202020204" pitchFamily="34" charset="0"/>
                      </a:endParaRPr>
                    </a:p>
                  </a:txBody>
                  <a:tcPr anchor="ctr"/>
                </a:tc>
                <a:tc>
                  <a:txBody>
                    <a:bodyPr/>
                    <a:lstStyle/>
                    <a:p>
                      <a:endParaRPr lang="en-GB" sz="1800" dirty="0">
                        <a:latin typeface="Arial" panose="020B0604020202020204" pitchFamily="34" charset="0"/>
                        <a:cs typeface="Arial" panose="020B0604020202020204" pitchFamily="34" charset="0"/>
                      </a:endParaRPr>
                    </a:p>
                  </a:txBody>
                  <a:tcPr anchor="ctr"/>
                </a:tc>
              </a:tr>
              <a:tr h="708781">
                <a:tc>
                  <a:txBody>
                    <a:bodyPr/>
                    <a:lstStyle/>
                    <a:p>
                      <a:r>
                        <a:rPr lang="en-GB" sz="1800" dirty="0" smtClean="0">
                          <a:latin typeface="Arial" panose="020B0604020202020204" pitchFamily="34" charset="0"/>
                          <a:cs typeface="Arial" panose="020B0604020202020204" pitchFamily="34" charset="0"/>
                        </a:rPr>
                        <a:t>Speculation / Hypothesis</a:t>
                      </a:r>
                      <a:endParaRPr lang="en-GB" sz="1800" dirty="0">
                        <a:latin typeface="Arial" panose="020B0604020202020204" pitchFamily="34" charset="0"/>
                        <a:cs typeface="Arial" panose="020B0604020202020204" pitchFamily="34" charset="0"/>
                      </a:endParaRPr>
                    </a:p>
                  </a:txBody>
                  <a:tcPr anchor="ctr"/>
                </a:tc>
                <a:tc>
                  <a:txBody>
                    <a:bodyPr/>
                    <a:lstStyle/>
                    <a:p>
                      <a:endParaRPr lang="en-GB" sz="1800" dirty="0">
                        <a:latin typeface="Arial" panose="020B0604020202020204" pitchFamily="34" charset="0"/>
                        <a:cs typeface="Arial" panose="020B0604020202020204" pitchFamily="34" charset="0"/>
                      </a:endParaRPr>
                    </a:p>
                  </a:txBody>
                  <a:tcPr anchor="ctr"/>
                </a:tc>
              </a:tr>
              <a:tr h="533026">
                <a:tc>
                  <a:txBody>
                    <a:bodyPr/>
                    <a:lstStyle/>
                    <a:p>
                      <a:r>
                        <a:rPr lang="en-GB" sz="1800" dirty="0" smtClean="0">
                          <a:latin typeface="Arial" panose="020B0604020202020204" pitchFamily="34" charset="0"/>
                          <a:cs typeface="Arial" panose="020B0604020202020204" pitchFamily="34" charset="0"/>
                        </a:rPr>
                        <a:t>Reasons</a:t>
                      </a:r>
                      <a:r>
                        <a:rPr lang="en-GB" sz="1800" baseline="0" dirty="0" smtClean="0">
                          <a:latin typeface="Arial" panose="020B0604020202020204" pitchFamily="34" charset="0"/>
                          <a:cs typeface="Arial" panose="020B0604020202020204" pitchFamily="34" charset="0"/>
                        </a:rPr>
                        <a:t> / Justifications</a:t>
                      </a:r>
                      <a:endParaRPr lang="en-GB" sz="1800" dirty="0">
                        <a:latin typeface="Arial" panose="020B0604020202020204" pitchFamily="34" charset="0"/>
                        <a:cs typeface="Arial" panose="020B0604020202020204" pitchFamily="34" charset="0"/>
                      </a:endParaRPr>
                    </a:p>
                  </a:txBody>
                  <a:tcPr anchor="ctr"/>
                </a:tc>
                <a:tc>
                  <a:txBody>
                    <a:bodyPr/>
                    <a:lstStyle/>
                    <a:p>
                      <a:endParaRPr lang="en-GB" sz="1800" dirty="0">
                        <a:latin typeface="Arial" panose="020B0604020202020204" pitchFamily="34" charset="0"/>
                        <a:cs typeface="Arial" panose="020B0604020202020204" pitchFamily="34" charset="0"/>
                      </a:endParaRPr>
                    </a:p>
                  </a:txBody>
                  <a:tcPr anchor="ctr"/>
                </a:tc>
              </a:tr>
              <a:tr h="696488">
                <a:tc>
                  <a:txBody>
                    <a:bodyPr/>
                    <a:lstStyle/>
                    <a:p>
                      <a:r>
                        <a:rPr lang="en-GB" sz="1800" dirty="0" smtClean="0">
                          <a:latin typeface="Arial" panose="020B0604020202020204" pitchFamily="34" charset="0"/>
                          <a:cs typeface="Arial" panose="020B0604020202020204" pitchFamily="34" charset="0"/>
                        </a:rPr>
                        <a:t>Negation</a:t>
                      </a:r>
                      <a:r>
                        <a:rPr lang="en-GB" sz="1800" baseline="0" dirty="0" smtClean="0">
                          <a:latin typeface="Arial" panose="020B0604020202020204" pitchFamily="34" charset="0"/>
                          <a:cs typeface="Arial" panose="020B0604020202020204" pitchFamily="34" charset="0"/>
                        </a:rPr>
                        <a:t> – i.e. </a:t>
                      </a:r>
                      <a:r>
                        <a:rPr lang="en-GB" sz="1800" dirty="0" smtClean="0">
                          <a:latin typeface="Arial" panose="020B0604020202020204" pitchFamily="34" charset="0"/>
                          <a:cs typeface="Arial" panose="020B0604020202020204" pitchFamily="34" charset="0"/>
                        </a:rPr>
                        <a:t>Saying what isn’t there</a:t>
                      </a:r>
                      <a:endParaRPr lang="en-GB" sz="1800" dirty="0">
                        <a:latin typeface="Arial" panose="020B0604020202020204" pitchFamily="34" charset="0"/>
                        <a:cs typeface="Arial" panose="020B0604020202020204" pitchFamily="34" charset="0"/>
                      </a:endParaRPr>
                    </a:p>
                  </a:txBody>
                  <a:tcPr anchor="ctr"/>
                </a:tc>
                <a:tc>
                  <a:txBody>
                    <a:bodyPr/>
                    <a:lstStyle/>
                    <a:p>
                      <a:endParaRPr lang="en-GB" sz="1800" dirty="0">
                        <a:latin typeface="Arial" panose="020B0604020202020204" pitchFamily="34" charset="0"/>
                        <a:cs typeface="Arial" panose="020B0604020202020204" pitchFamily="34" charset="0"/>
                      </a:endParaRPr>
                    </a:p>
                  </a:txBody>
                  <a:tcPr anchor="ctr"/>
                </a:tc>
              </a:tr>
              <a:tr h="696488">
                <a:tc>
                  <a:txBody>
                    <a:bodyPr/>
                    <a:lstStyle/>
                    <a:p>
                      <a:r>
                        <a:rPr lang="en-GB" sz="1800" dirty="0" smtClean="0">
                          <a:latin typeface="Arial" panose="020B0604020202020204" pitchFamily="34" charset="0"/>
                          <a:cs typeface="Arial" panose="020B0604020202020204" pitchFamily="34" charset="0"/>
                        </a:rPr>
                        <a:t>General</a:t>
                      </a:r>
                      <a:r>
                        <a:rPr lang="en-GB" sz="1800" baseline="0" dirty="0" smtClean="0">
                          <a:latin typeface="Arial" panose="020B0604020202020204" pitchFamily="34" charset="0"/>
                          <a:cs typeface="Arial" panose="020B0604020202020204" pitchFamily="34" charset="0"/>
                        </a:rPr>
                        <a:t> </a:t>
                      </a:r>
                      <a:r>
                        <a:rPr lang="en-GB" sz="1800" baseline="0" dirty="0" smtClean="0">
                          <a:latin typeface="Arial" panose="020B0604020202020204" pitchFamily="34" charset="0"/>
                          <a:cs typeface="Arial" panose="020B0604020202020204" pitchFamily="34" charset="0"/>
                          <a:sym typeface="Wingdings" panose="05000000000000000000" pitchFamily="2" charset="2"/>
                        </a:rPr>
                        <a:t> specific vocabulary</a:t>
                      </a:r>
                      <a:endParaRPr lang="en-GB" sz="1800" dirty="0">
                        <a:latin typeface="Arial" panose="020B0604020202020204" pitchFamily="34" charset="0"/>
                        <a:cs typeface="Arial" panose="020B0604020202020204" pitchFamily="34" charset="0"/>
                      </a:endParaRPr>
                    </a:p>
                  </a:txBody>
                  <a:tcPr anchor="ctr"/>
                </a:tc>
                <a:tc>
                  <a:txBody>
                    <a:bodyPr/>
                    <a:lstStyle/>
                    <a:p>
                      <a:endParaRPr lang="en-GB" sz="1800"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295462531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352775" y="211341"/>
          <a:ext cx="8446451" cy="6412313"/>
        </p:xfrm>
        <a:graphic>
          <a:graphicData uri="http://schemas.openxmlformats.org/drawingml/2006/table">
            <a:tbl>
              <a:tblPr firstRow="1" bandRow="1">
                <a:tableStyleId>{5940675A-B579-460E-94D1-54222C63F5DA}</a:tableStyleId>
              </a:tblPr>
              <a:tblGrid>
                <a:gridCol w="3257974"/>
                <a:gridCol w="5188477"/>
              </a:tblGrid>
              <a:tr h="381222">
                <a:tc>
                  <a:txBody>
                    <a:bodyPr/>
                    <a:lstStyle/>
                    <a:p>
                      <a:r>
                        <a:rPr lang="en-GB" sz="1800" b="1" dirty="0" smtClean="0">
                          <a:latin typeface="Arial" panose="020B0604020202020204" pitchFamily="34" charset="0"/>
                          <a:cs typeface="Arial" panose="020B0604020202020204" pitchFamily="34" charset="0"/>
                        </a:rPr>
                        <a:t>Language</a:t>
                      </a:r>
                      <a:r>
                        <a:rPr lang="en-GB" sz="1800" b="1" baseline="0" dirty="0" smtClean="0">
                          <a:latin typeface="Arial" panose="020B0604020202020204" pitchFamily="34" charset="0"/>
                          <a:cs typeface="Arial" panose="020B0604020202020204" pitchFamily="34" charset="0"/>
                        </a:rPr>
                        <a:t> functions</a:t>
                      </a:r>
                      <a:endParaRPr lang="en-GB" sz="1800" b="1" dirty="0">
                        <a:latin typeface="Arial" panose="020B0604020202020204" pitchFamily="34" charset="0"/>
                        <a:cs typeface="Arial" panose="020B0604020202020204" pitchFamily="34" charset="0"/>
                      </a:endParaRPr>
                    </a:p>
                  </a:txBody>
                  <a:tcPr anchor="ctr"/>
                </a:tc>
                <a:tc>
                  <a:txBody>
                    <a:bodyPr/>
                    <a:lstStyle/>
                    <a:p>
                      <a:r>
                        <a:rPr lang="en-GB" sz="1800" i="1" dirty="0" smtClean="0">
                          <a:latin typeface="Arial" panose="020B0604020202020204" pitchFamily="34" charset="0"/>
                          <a:cs typeface="Arial" panose="020B0604020202020204" pitchFamily="34" charset="0"/>
                        </a:rPr>
                        <a:t>Examples from</a:t>
                      </a:r>
                      <a:r>
                        <a:rPr lang="en-GB" sz="1800" i="1" baseline="0" dirty="0" smtClean="0">
                          <a:latin typeface="Arial" panose="020B0604020202020204" pitchFamily="34" charset="0"/>
                          <a:cs typeface="Arial" panose="020B0604020202020204" pitchFamily="34" charset="0"/>
                        </a:rPr>
                        <a:t> the model answer</a:t>
                      </a:r>
                      <a:endParaRPr lang="en-GB" sz="1800" i="1" dirty="0">
                        <a:latin typeface="Arial" panose="020B0604020202020204" pitchFamily="34" charset="0"/>
                        <a:cs typeface="Arial" panose="020B0604020202020204" pitchFamily="34" charset="0"/>
                      </a:endParaRPr>
                    </a:p>
                  </a:txBody>
                  <a:tcPr anchor="ctr"/>
                </a:tc>
              </a:tr>
              <a:tr h="509765">
                <a:tc>
                  <a:txBody>
                    <a:bodyPr/>
                    <a:lstStyle/>
                    <a:p>
                      <a:r>
                        <a:rPr lang="en-GB" sz="1800" dirty="0" smtClean="0">
                          <a:latin typeface="Arial" panose="020B0604020202020204" pitchFamily="34" charset="0"/>
                          <a:cs typeface="Arial" panose="020B0604020202020204" pitchFamily="34" charset="0"/>
                        </a:rPr>
                        <a:t>Physical</a:t>
                      </a:r>
                      <a:r>
                        <a:rPr lang="en-GB" sz="1800" baseline="0" dirty="0" smtClean="0">
                          <a:latin typeface="Arial" panose="020B0604020202020204" pitchFamily="34" charset="0"/>
                          <a:cs typeface="Arial" panose="020B0604020202020204" pitchFamily="34" charset="0"/>
                        </a:rPr>
                        <a:t> description</a:t>
                      </a:r>
                      <a:endParaRPr lang="en-GB" sz="1800" dirty="0">
                        <a:latin typeface="Arial" panose="020B0604020202020204" pitchFamily="34" charset="0"/>
                        <a:cs typeface="Arial" panose="020B0604020202020204" pitchFamily="34" charset="0"/>
                      </a:endParaRPr>
                    </a:p>
                  </a:txBody>
                  <a:tcPr anchor="ctr"/>
                </a:tc>
                <a:tc>
                  <a:txBody>
                    <a:bodyPr/>
                    <a:lstStyle/>
                    <a:p>
                      <a:r>
                        <a:rPr lang="en-GB" sz="1800" i="1" dirty="0" err="1" smtClean="0">
                          <a:latin typeface="Arial" panose="020B0604020202020204" pitchFamily="34" charset="0"/>
                          <a:cs typeface="Arial" panose="020B0604020202020204" pitchFamily="34" charset="0"/>
                        </a:rPr>
                        <a:t>tiene</a:t>
                      </a:r>
                      <a:r>
                        <a:rPr lang="en-GB" sz="1800" i="1" dirty="0" smtClean="0">
                          <a:latin typeface="Arial" panose="020B0604020202020204" pitchFamily="34" charset="0"/>
                          <a:cs typeface="Arial" panose="020B0604020202020204" pitchFamily="34" charset="0"/>
                        </a:rPr>
                        <a:t> el </a:t>
                      </a:r>
                      <a:r>
                        <a:rPr lang="en-GB" sz="1800" i="1" dirty="0" err="1" smtClean="0">
                          <a:latin typeface="Arial" panose="020B0604020202020204" pitchFamily="34" charset="0"/>
                          <a:cs typeface="Arial" panose="020B0604020202020204" pitchFamily="34" charset="0"/>
                        </a:rPr>
                        <a:t>pelo</a:t>
                      </a:r>
                      <a:r>
                        <a:rPr lang="en-GB" sz="1800" i="1" dirty="0" smtClean="0">
                          <a:latin typeface="Arial" panose="020B0604020202020204" pitchFamily="34" charset="0"/>
                          <a:cs typeface="Arial" panose="020B0604020202020204" pitchFamily="34" charset="0"/>
                        </a:rPr>
                        <a:t> largo y </a:t>
                      </a:r>
                      <a:r>
                        <a:rPr lang="en-GB" sz="1800" i="1" dirty="0" err="1" smtClean="0">
                          <a:latin typeface="Arial" panose="020B0604020202020204" pitchFamily="34" charset="0"/>
                          <a:cs typeface="Arial" panose="020B0604020202020204" pitchFamily="34" charset="0"/>
                        </a:rPr>
                        <a:t>marrón</a:t>
                      </a:r>
                      <a:endParaRPr lang="en-GB" sz="1800" i="1" dirty="0">
                        <a:latin typeface="Arial" panose="020B0604020202020204" pitchFamily="34" charset="0"/>
                        <a:cs typeface="Arial" panose="020B0604020202020204" pitchFamily="34" charset="0"/>
                      </a:endParaRPr>
                    </a:p>
                  </a:txBody>
                  <a:tcPr anchor="ctr"/>
                </a:tc>
              </a:tr>
              <a:tr h="833575">
                <a:tc>
                  <a:txBody>
                    <a:bodyPr/>
                    <a:lstStyle/>
                    <a:p>
                      <a:r>
                        <a:rPr lang="en-GB" sz="1800" dirty="0" smtClean="0">
                          <a:latin typeface="Arial" panose="020B0604020202020204" pitchFamily="34" charset="0"/>
                          <a:cs typeface="Arial" panose="020B0604020202020204" pitchFamily="34" charset="0"/>
                        </a:rPr>
                        <a:t>Position</a:t>
                      </a:r>
                      <a:r>
                        <a:rPr lang="en-GB" sz="1800" baseline="0" dirty="0" smtClean="0">
                          <a:latin typeface="Arial" panose="020B0604020202020204" pitchFamily="34" charset="0"/>
                          <a:cs typeface="Arial" panose="020B0604020202020204" pitchFamily="34" charset="0"/>
                        </a:rPr>
                        <a:t> / Location</a:t>
                      </a:r>
                      <a:endParaRPr lang="en-GB" sz="1800" dirty="0">
                        <a:latin typeface="Arial" panose="020B0604020202020204" pitchFamily="34" charset="0"/>
                        <a:cs typeface="Arial" panose="020B0604020202020204" pitchFamily="34" charset="0"/>
                      </a:endParaRPr>
                    </a:p>
                  </a:txBody>
                  <a:tcPr anchor="ctr"/>
                </a:tc>
                <a:tc>
                  <a:txBody>
                    <a:bodyPr/>
                    <a:lstStyle/>
                    <a:p>
                      <a:r>
                        <a:rPr lang="en-GB" sz="1800" i="1" dirty="0" err="1" smtClean="0">
                          <a:latin typeface="Arial" panose="020B0604020202020204" pitchFamily="34" charset="0"/>
                          <a:cs typeface="Arial" panose="020B0604020202020204" pitchFamily="34" charset="0"/>
                        </a:rPr>
                        <a:t>en</a:t>
                      </a:r>
                      <a:r>
                        <a:rPr lang="en-GB" sz="1800" i="1" dirty="0" smtClean="0">
                          <a:latin typeface="Arial" panose="020B0604020202020204" pitchFamily="34" charset="0"/>
                          <a:cs typeface="Arial" panose="020B0604020202020204" pitchFamily="34" charset="0"/>
                        </a:rPr>
                        <a:t> la </a:t>
                      </a:r>
                      <a:r>
                        <a:rPr lang="en-GB" sz="1800" i="1" dirty="0" err="1" smtClean="0">
                          <a:latin typeface="Arial" panose="020B0604020202020204" pitchFamily="34" charset="0"/>
                          <a:cs typeface="Arial" panose="020B0604020202020204" pitchFamily="34" charset="0"/>
                        </a:rPr>
                        <a:t>foto</a:t>
                      </a:r>
                      <a:r>
                        <a:rPr lang="en-GB" sz="1800" i="1" baseline="0" dirty="0" smtClean="0">
                          <a:latin typeface="Arial" panose="020B0604020202020204" pitchFamily="34" charset="0"/>
                          <a:cs typeface="Arial" panose="020B0604020202020204" pitchFamily="34" charset="0"/>
                        </a:rPr>
                        <a:t> hay…, </a:t>
                      </a:r>
                      <a:r>
                        <a:rPr lang="en-GB" sz="1800" i="1" baseline="0" dirty="0" err="1" smtClean="0">
                          <a:latin typeface="Arial" panose="020B0604020202020204" pitchFamily="34" charset="0"/>
                          <a:cs typeface="Arial" panose="020B0604020202020204" pitchFamily="34" charset="0"/>
                        </a:rPr>
                        <a:t>en</a:t>
                      </a:r>
                      <a:r>
                        <a:rPr lang="en-GB" sz="1800" i="1" baseline="0" dirty="0" smtClean="0">
                          <a:latin typeface="Arial" panose="020B0604020202020204" pitchFamily="34" charset="0"/>
                          <a:cs typeface="Arial" panose="020B0604020202020204" pitchFamily="34" charset="0"/>
                        </a:rPr>
                        <a:t> el </a:t>
                      </a:r>
                      <a:r>
                        <a:rPr lang="en-GB" sz="1800" i="1" baseline="0" dirty="0" err="1" smtClean="0">
                          <a:latin typeface="Arial" panose="020B0604020202020204" pitchFamily="34" charset="0"/>
                          <a:cs typeface="Arial" panose="020B0604020202020204" pitchFamily="34" charset="0"/>
                        </a:rPr>
                        <a:t>centro</a:t>
                      </a:r>
                      <a:r>
                        <a:rPr lang="en-GB" sz="1800" i="1" baseline="0" dirty="0" smtClean="0">
                          <a:latin typeface="Arial" panose="020B0604020202020204" pitchFamily="34" charset="0"/>
                          <a:cs typeface="Arial" panose="020B0604020202020204" pitchFamily="34" charset="0"/>
                        </a:rPr>
                        <a:t>, a la </a:t>
                      </a:r>
                      <a:r>
                        <a:rPr lang="en-GB" sz="1800" i="1" baseline="0" dirty="0" err="1" smtClean="0">
                          <a:latin typeface="Arial" panose="020B0604020202020204" pitchFamily="34" charset="0"/>
                          <a:cs typeface="Arial" panose="020B0604020202020204" pitchFamily="34" charset="0"/>
                        </a:rPr>
                        <a:t>derecha</a:t>
                      </a:r>
                      <a:r>
                        <a:rPr lang="en-GB" sz="1800" i="1" baseline="0" dirty="0" smtClean="0">
                          <a:latin typeface="Arial" panose="020B0604020202020204" pitchFamily="34" charset="0"/>
                          <a:cs typeface="Arial" panose="020B0604020202020204" pitchFamily="34" charset="0"/>
                        </a:rPr>
                        <a:t>, al </a:t>
                      </a:r>
                      <a:r>
                        <a:rPr lang="en-GB" sz="1800" i="1" baseline="0" dirty="0" err="1" smtClean="0">
                          <a:latin typeface="Arial" panose="020B0604020202020204" pitchFamily="34" charset="0"/>
                          <a:cs typeface="Arial" panose="020B0604020202020204" pitchFamily="34" charset="0"/>
                        </a:rPr>
                        <a:t>lado</a:t>
                      </a:r>
                      <a:r>
                        <a:rPr lang="en-GB" sz="1800" i="1" baseline="0" dirty="0" smtClean="0">
                          <a:latin typeface="Arial" panose="020B0604020202020204" pitchFamily="34" charset="0"/>
                          <a:cs typeface="Arial" panose="020B0604020202020204" pitchFamily="34" charset="0"/>
                        </a:rPr>
                        <a:t> del (padre), </a:t>
                      </a:r>
                      <a:r>
                        <a:rPr lang="en-GB" sz="1800" i="1" baseline="0" dirty="0" err="1" smtClean="0">
                          <a:latin typeface="Arial" panose="020B0604020202020204" pitchFamily="34" charset="0"/>
                          <a:cs typeface="Arial" panose="020B0604020202020204" pitchFamily="34" charset="0"/>
                        </a:rPr>
                        <a:t>en</a:t>
                      </a:r>
                      <a:r>
                        <a:rPr lang="en-GB" sz="1800" i="1" baseline="0" dirty="0" smtClean="0">
                          <a:latin typeface="Arial" panose="020B0604020202020204" pitchFamily="34" charset="0"/>
                          <a:cs typeface="Arial" panose="020B0604020202020204" pitchFamily="34" charset="0"/>
                        </a:rPr>
                        <a:t> el </a:t>
                      </a:r>
                      <a:r>
                        <a:rPr lang="en-GB" sz="1800" i="1" baseline="0" dirty="0" err="1" smtClean="0">
                          <a:latin typeface="Arial" panose="020B0604020202020204" pitchFamily="34" charset="0"/>
                          <a:cs typeface="Arial" panose="020B0604020202020204" pitchFamily="34" charset="0"/>
                        </a:rPr>
                        <a:t>fondo</a:t>
                      </a:r>
                      <a:r>
                        <a:rPr lang="en-GB" sz="1800" i="1" baseline="0" dirty="0" smtClean="0">
                          <a:latin typeface="Arial" panose="020B0604020202020204" pitchFamily="34" charset="0"/>
                          <a:cs typeface="Arial" panose="020B0604020202020204" pitchFamily="34" charset="0"/>
                        </a:rPr>
                        <a:t>, </a:t>
                      </a:r>
                      <a:r>
                        <a:rPr lang="en-GB" sz="1800" i="1" baseline="0" dirty="0" err="1" smtClean="0">
                          <a:latin typeface="Arial" panose="020B0604020202020204" pitchFamily="34" charset="0"/>
                          <a:cs typeface="Arial" panose="020B0604020202020204" pitchFamily="34" charset="0"/>
                        </a:rPr>
                        <a:t>están</a:t>
                      </a:r>
                      <a:r>
                        <a:rPr lang="en-GB" sz="1800" i="1" baseline="0" dirty="0" smtClean="0">
                          <a:latin typeface="Arial" panose="020B0604020202020204" pitchFamily="34" charset="0"/>
                          <a:cs typeface="Arial" panose="020B0604020202020204" pitchFamily="34" charset="0"/>
                        </a:rPr>
                        <a:t> </a:t>
                      </a:r>
                      <a:r>
                        <a:rPr lang="en-GB" sz="1800" i="1" baseline="0" dirty="0" err="1" smtClean="0">
                          <a:latin typeface="Arial" panose="020B0604020202020204" pitchFamily="34" charset="0"/>
                          <a:cs typeface="Arial" panose="020B0604020202020204" pitchFamily="34" charset="0"/>
                        </a:rPr>
                        <a:t>sentados</a:t>
                      </a:r>
                      <a:r>
                        <a:rPr lang="en-GB" sz="1800" i="1" baseline="0" dirty="0" smtClean="0">
                          <a:latin typeface="Arial" panose="020B0604020202020204" pitchFamily="34" charset="0"/>
                          <a:cs typeface="Arial" panose="020B0604020202020204" pitchFamily="34" charset="0"/>
                        </a:rPr>
                        <a:t>, </a:t>
                      </a:r>
                      <a:r>
                        <a:rPr lang="en-GB" sz="1800" i="1" baseline="0" dirty="0" err="1" smtClean="0">
                          <a:latin typeface="Arial" panose="020B0604020202020204" pitchFamily="34" charset="0"/>
                          <a:cs typeface="Arial" panose="020B0604020202020204" pitchFamily="34" charset="0"/>
                        </a:rPr>
                        <a:t>en</a:t>
                      </a:r>
                      <a:r>
                        <a:rPr lang="en-GB" sz="1800" i="1" baseline="0" dirty="0" smtClean="0">
                          <a:latin typeface="Arial" panose="020B0604020202020204" pitchFamily="34" charset="0"/>
                          <a:cs typeface="Arial" panose="020B0604020202020204" pitchFamily="34" charset="0"/>
                        </a:rPr>
                        <a:t> </a:t>
                      </a:r>
                      <a:r>
                        <a:rPr lang="en-GB" sz="1800" i="1" baseline="0" dirty="0" err="1" smtClean="0">
                          <a:latin typeface="Arial" panose="020B0604020202020204" pitchFamily="34" charset="0"/>
                          <a:cs typeface="Arial" panose="020B0604020202020204" pitchFamily="34" charset="0"/>
                        </a:rPr>
                        <a:t>una</a:t>
                      </a:r>
                      <a:r>
                        <a:rPr lang="en-GB" sz="1800" i="1" baseline="0" dirty="0" smtClean="0">
                          <a:latin typeface="Arial" panose="020B0604020202020204" pitchFamily="34" charset="0"/>
                          <a:cs typeface="Arial" panose="020B0604020202020204" pitchFamily="34" charset="0"/>
                        </a:rPr>
                        <a:t> mesa, </a:t>
                      </a:r>
                      <a:r>
                        <a:rPr lang="en-GB" sz="1800" i="1" baseline="0" dirty="0" err="1" smtClean="0">
                          <a:latin typeface="Arial" panose="020B0604020202020204" pitchFamily="34" charset="0"/>
                          <a:cs typeface="Arial" panose="020B0604020202020204" pitchFamily="34" charset="0"/>
                        </a:rPr>
                        <a:t>fuera</a:t>
                      </a:r>
                      <a:r>
                        <a:rPr lang="en-GB" sz="1800" i="1" baseline="0" dirty="0" smtClean="0">
                          <a:latin typeface="Arial" panose="020B0604020202020204" pitchFamily="34" charset="0"/>
                          <a:cs typeface="Arial" panose="020B0604020202020204" pitchFamily="34" charset="0"/>
                        </a:rPr>
                        <a:t>, </a:t>
                      </a:r>
                      <a:endParaRPr lang="en-GB" sz="1800" i="1" dirty="0">
                        <a:latin typeface="Arial" panose="020B0604020202020204" pitchFamily="34" charset="0"/>
                        <a:cs typeface="Arial" panose="020B0604020202020204" pitchFamily="34" charset="0"/>
                      </a:endParaRPr>
                    </a:p>
                  </a:txBody>
                  <a:tcPr anchor="ctr"/>
                </a:tc>
              </a:tr>
              <a:tr h="509765">
                <a:tc>
                  <a:txBody>
                    <a:bodyPr/>
                    <a:lstStyle/>
                    <a:p>
                      <a:r>
                        <a:rPr lang="en-GB" sz="1800" dirty="0" smtClean="0">
                          <a:latin typeface="Arial" panose="020B0604020202020204" pitchFamily="34" charset="0"/>
                          <a:cs typeface="Arial" panose="020B0604020202020204" pitchFamily="34" charset="0"/>
                        </a:rPr>
                        <a:t>Action</a:t>
                      </a:r>
                      <a:endParaRPr lang="en-GB" sz="1800" dirty="0">
                        <a:latin typeface="Arial" panose="020B0604020202020204" pitchFamily="34" charset="0"/>
                        <a:cs typeface="Arial" panose="020B0604020202020204" pitchFamily="34" charset="0"/>
                      </a:endParaRPr>
                    </a:p>
                  </a:txBody>
                  <a:tcPr anchor="ctr"/>
                </a:tc>
                <a:tc>
                  <a:txBody>
                    <a:bodyPr/>
                    <a:lstStyle/>
                    <a:p>
                      <a:r>
                        <a:rPr lang="en-GB" sz="1800" i="1" dirty="0" err="1" smtClean="0">
                          <a:latin typeface="Arial" panose="020B0604020202020204" pitchFamily="34" charset="0"/>
                          <a:cs typeface="Arial" panose="020B0604020202020204" pitchFamily="34" charset="0"/>
                        </a:rPr>
                        <a:t>están</a:t>
                      </a:r>
                      <a:r>
                        <a:rPr lang="en-GB" sz="1800" i="1" baseline="0" dirty="0" smtClean="0">
                          <a:latin typeface="Arial" panose="020B0604020202020204" pitchFamily="34" charset="0"/>
                          <a:cs typeface="Arial" panose="020B0604020202020204" pitchFamily="34" charset="0"/>
                        </a:rPr>
                        <a:t> </a:t>
                      </a:r>
                      <a:r>
                        <a:rPr lang="en-GB" sz="1800" i="1" baseline="0" dirty="0" err="1" smtClean="0">
                          <a:latin typeface="Arial" panose="020B0604020202020204" pitchFamily="34" charset="0"/>
                          <a:cs typeface="Arial" panose="020B0604020202020204" pitchFamily="34" charset="0"/>
                        </a:rPr>
                        <a:t>comiendo</a:t>
                      </a:r>
                      <a:r>
                        <a:rPr lang="en-GB" sz="1800" i="1" baseline="0" dirty="0" smtClean="0">
                          <a:latin typeface="Arial" panose="020B0604020202020204" pitchFamily="34" charset="0"/>
                          <a:cs typeface="Arial" panose="020B0604020202020204" pitchFamily="34" charset="0"/>
                        </a:rPr>
                        <a:t> y </a:t>
                      </a:r>
                      <a:r>
                        <a:rPr lang="en-GB" sz="1800" i="1" baseline="0" dirty="0" err="1" smtClean="0">
                          <a:latin typeface="Arial" panose="020B0604020202020204" pitchFamily="34" charset="0"/>
                          <a:cs typeface="Arial" panose="020B0604020202020204" pitchFamily="34" charset="0"/>
                        </a:rPr>
                        <a:t>charlando</a:t>
                      </a:r>
                      <a:r>
                        <a:rPr lang="en-GB" sz="1800" i="1" baseline="0" dirty="0" smtClean="0">
                          <a:latin typeface="Arial" panose="020B0604020202020204" pitchFamily="34" charset="0"/>
                          <a:cs typeface="Arial" panose="020B0604020202020204" pitchFamily="34" charset="0"/>
                        </a:rPr>
                        <a:t>, </a:t>
                      </a:r>
                      <a:r>
                        <a:rPr lang="en-GB" sz="1800" i="1" baseline="0" dirty="0" err="1" smtClean="0">
                          <a:latin typeface="Arial" panose="020B0604020202020204" pitchFamily="34" charset="0"/>
                          <a:cs typeface="Arial" panose="020B0604020202020204" pitchFamily="34" charset="0"/>
                        </a:rPr>
                        <a:t>todos</a:t>
                      </a:r>
                      <a:r>
                        <a:rPr lang="en-GB" sz="1800" i="1" baseline="0" dirty="0" smtClean="0">
                          <a:latin typeface="Arial" panose="020B0604020202020204" pitchFamily="34" charset="0"/>
                          <a:cs typeface="Arial" panose="020B0604020202020204" pitchFamily="34" charset="0"/>
                        </a:rPr>
                        <a:t> </a:t>
                      </a:r>
                      <a:r>
                        <a:rPr lang="en-GB" sz="1800" i="1" baseline="0" dirty="0" err="1" smtClean="0">
                          <a:latin typeface="Arial" panose="020B0604020202020204" pitchFamily="34" charset="0"/>
                          <a:cs typeface="Arial" panose="020B0604020202020204" pitchFamily="34" charset="0"/>
                        </a:rPr>
                        <a:t>están</a:t>
                      </a:r>
                      <a:r>
                        <a:rPr lang="en-GB" sz="1800" i="1" baseline="0" dirty="0" smtClean="0">
                          <a:latin typeface="Arial" panose="020B0604020202020204" pitchFamily="34" charset="0"/>
                          <a:cs typeface="Arial" panose="020B0604020202020204" pitchFamily="34" charset="0"/>
                        </a:rPr>
                        <a:t> </a:t>
                      </a:r>
                      <a:r>
                        <a:rPr lang="en-GB" sz="1800" i="1" baseline="0" dirty="0" err="1" smtClean="0">
                          <a:latin typeface="Arial" panose="020B0604020202020204" pitchFamily="34" charset="0"/>
                          <a:cs typeface="Arial" panose="020B0604020202020204" pitchFamily="34" charset="0"/>
                        </a:rPr>
                        <a:t>sonriendo</a:t>
                      </a:r>
                      <a:endParaRPr lang="en-GB" sz="1800" i="1" dirty="0">
                        <a:latin typeface="Arial" panose="020B0604020202020204" pitchFamily="34" charset="0"/>
                        <a:cs typeface="Arial" panose="020B0604020202020204" pitchFamily="34" charset="0"/>
                      </a:endParaRPr>
                    </a:p>
                  </a:txBody>
                  <a:tcPr anchor="ctr"/>
                </a:tc>
              </a:tr>
              <a:tr h="509765">
                <a:tc>
                  <a:txBody>
                    <a:bodyPr/>
                    <a:lstStyle/>
                    <a:p>
                      <a:r>
                        <a:rPr lang="en-GB" sz="1800" dirty="0" smtClean="0">
                          <a:latin typeface="Arial" panose="020B0604020202020204" pitchFamily="34" charset="0"/>
                          <a:cs typeface="Arial" panose="020B0604020202020204" pitchFamily="34" charset="0"/>
                        </a:rPr>
                        <a:t>Describing weather</a:t>
                      </a:r>
                      <a:endParaRPr lang="en-GB" sz="1800" dirty="0">
                        <a:latin typeface="Arial" panose="020B0604020202020204" pitchFamily="34" charset="0"/>
                        <a:cs typeface="Arial" panose="020B0604020202020204" pitchFamily="34" charset="0"/>
                      </a:endParaRPr>
                    </a:p>
                  </a:txBody>
                  <a:tcPr anchor="ctr"/>
                </a:tc>
                <a:tc>
                  <a:txBody>
                    <a:bodyPr/>
                    <a:lstStyle/>
                    <a:p>
                      <a:r>
                        <a:rPr lang="en-GB" sz="1800" i="1" dirty="0" err="1" smtClean="0">
                          <a:latin typeface="Arial" panose="020B0604020202020204" pitchFamily="34" charset="0"/>
                          <a:cs typeface="Arial" panose="020B0604020202020204" pitchFamily="34" charset="0"/>
                        </a:rPr>
                        <a:t>hace</a:t>
                      </a:r>
                      <a:r>
                        <a:rPr lang="en-GB" sz="1800" i="1" dirty="0" smtClean="0">
                          <a:latin typeface="Arial" panose="020B0604020202020204" pitchFamily="34" charset="0"/>
                          <a:cs typeface="Arial" panose="020B0604020202020204" pitchFamily="34" charset="0"/>
                        </a:rPr>
                        <a:t> mucho sol y </a:t>
                      </a:r>
                      <a:r>
                        <a:rPr lang="en-GB" sz="1800" i="1" dirty="0" err="1" smtClean="0">
                          <a:latin typeface="Arial" panose="020B0604020202020204" pitchFamily="34" charset="0"/>
                          <a:cs typeface="Arial" panose="020B0604020202020204" pitchFamily="34" charset="0"/>
                        </a:rPr>
                        <a:t>calor</a:t>
                      </a:r>
                      <a:endParaRPr lang="en-GB" sz="1800" i="1" dirty="0">
                        <a:latin typeface="Arial" panose="020B0604020202020204" pitchFamily="34" charset="0"/>
                        <a:cs typeface="Arial" panose="020B0604020202020204" pitchFamily="34" charset="0"/>
                      </a:endParaRPr>
                    </a:p>
                  </a:txBody>
                  <a:tcPr anchor="ctr"/>
                </a:tc>
              </a:tr>
              <a:tr h="407092">
                <a:tc>
                  <a:txBody>
                    <a:bodyPr/>
                    <a:lstStyle/>
                    <a:p>
                      <a:r>
                        <a:rPr lang="en-GB" sz="1800" dirty="0" smtClean="0">
                          <a:latin typeface="Arial" panose="020B0604020202020204" pitchFamily="34" charset="0"/>
                          <a:cs typeface="Arial" panose="020B0604020202020204" pitchFamily="34" charset="0"/>
                        </a:rPr>
                        <a:t>Mood</a:t>
                      </a:r>
                      <a:endParaRPr lang="en-GB" sz="1800" dirty="0">
                        <a:latin typeface="Arial" panose="020B0604020202020204" pitchFamily="34" charset="0"/>
                        <a:cs typeface="Arial" panose="020B0604020202020204" pitchFamily="34" charset="0"/>
                      </a:endParaRPr>
                    </a:p>
                  </a:txBody>
                  <a:tcPr anchor="ctr"/>
                </a:tc>
                <a:tc>
                  <a:txBody>
                    <a:bodyPr/>
                    <a:lstStyle/>
                    <a:p>
                      <a:r>
                        <a:rPr lang="en-GB" sz="1800" i="1" dirty="0" err="1" smtClean="0">
                          <a:latin typeface="Arial" panose="020B0604020202020204" pitchFamily="34" charset="0"/>
                          <a:cs typeface="Arial" panose="020B0604020202020204" pitchFamily="34" charset="0"/>
                        </a:rPr>
                        <a:t>están</a:t>
                      </a:r>
                      <a:r>
                        <a:rPr lang="en-GB" sz="1800" i="1" dirty="0" smtClean="0">
                          <a:latin typeface="Arial" panose="020B0604020202020204" pitchFamily="34" charset="0"/>
                          <a:cs typeface="Arial" panose="020B0604020202020204" pitchFamily="34" charset="0"/>
                        </a:rPr>
                        <a:t> </a:t>
                      </a:r>
                      <a:r>
                        <a:rPr lang="en-GB" sz="1800" i="1" dirty="0" err="1" smtClean="0">
                          <a:latin typeface="Arial" panose="020B0604020202020204" pitchFamily="34" charset="0"/>
                          <a:cs typeface="Arial" panose="020B0604020202020204" pitchFamily="34" charset="0"/>
                        </a:rPr>
                        <a:t>contentos</a:t>
                      </a:r>
                      <a:r>
                        <a:rPr lang="en-GB" sz="1800" i="1" dirty="0" smtClean="0">
                          <a:latin typeface="Arial" panose="020B0604020202020204" pitchFamily="34" charset="0"/>
                          <a:cs typeface="Arial" panose="020B0604020202020204" pitchFamily="34" charset="0"/>
                        </a:rPr>
                        <a:t>, </a:t>
                      </a:r>
                      <a:r>
                        <a:rPr lang="en-GB" sz="1800" i="1" dirty="0" err="1" smtClean="0">
                          <a:latin typeface="Arial" panose="020B0604020202020204" pitchFamily="34" charset="0"/>
                          <a:cs typeface="Arial" panose="020B0604020202020204" pitchFamily="34" charset="0"/>
                        </a:rPr>
                        <a:t>están</a:t>
                      </a:r>
                      <a:r>
                        <a:rPr lang="en-GB" sz="1800" i="1" dirty="0" smtClean="0">
                          <a:latin typeface="Arial" panose="020B0604020202020204" pitchFamily="34" charset="0"/>
                          <a:cs typeface="Arial" panose="020B0604020202020204" pitchFamily="34" charset="0"/>
                        </a:rPr>
                        <a:t> </a:t>
                      </a:r>
                      <a:r>
                        <a:rPr lang="en-GB" sz="1800" i="1" dirty="0" err="1" smtClean="0">
                          <a:latin typeface="Arial" panose="020B0604020202020204" pitchFamily="34" charset="0"/>
                          <a:cs typeface="Arial" panose="020B0604020202020204" pitchFamily="34" charset="0"/>
                        </a:rPr>
                        <a:t>sonriendo</a:t>
                      </a:r>
                      <a:endParaRPr lang="en-GB" sz="1800" i="1" dirty="0">
                        <a:latin typeface="Arial" panose="020B0604020202020204" pitchFamily="34" charset="0"/>
                        <a:cs typeface="Arial" panose="020B0604020202020204" pitchFamily="34" charset="0"/>
                      </a:endParaRPr>
                    </a:p>
                  </a:txBody>
                  <a:tcPr anchor="ctr"/>
                </a:tc>
              </a:tr>
              <a:tr h="1025938">
                <a:tc>
                  <a:txBody>
                    <a:bodyPr/>
                    <a:lstStyle/>
                    <a:p>
                      <a:r>
                        <a:rPr lang="en-GB" sz="1800" dirty="0" smtClean="0">
                          <a:latin typeface="Arial" panose="020B0604020202020204" pitchFamily="34" charset="0"/>
                          <a:cs typeface="Arial" panose="020B0604020202020204" pitchFamily="34" charset="0"/>
                        </a:rPr>
                        <a:t>Speculation / Hypothesis</a:t>
                      </a:r>
                      <a:endParaRPr lang="en-GB" sz="1800" dirty="0">
                        <a:latin typeface="Arial" panose="020B0604020202020204" pitchFamily="34" charset="0"/>
                        <a:cs typeface="Arial" panose="020B0604020202020204" pitchFamily="34" charset="0"/>
                      </a:endParaRPr>
                    </a:p>
                  </a:txBody>
                  <a:tcPr anchor="ctr"/>
                </a:tc>
                <a:tc>
                  <a:txBody>
                    <a:bodyPr/>
                    <a:lstStyle/>
                    <a:p>
                      <a:r>
                        <a:rPr lang="en-GB" sz="1800" i="1" dirty="0" smtClean="0">
                          <a:latin typeface="Arial" panose="020B0604020202020204" pitchFamily="34" charset="0"/>
                          <a:cs typeface="Arial" panose="020B0604020202020204" pitchFamily="34" charset="0"/>
                        </a:rPr>
                        <a:t>A lo </a:t>
                      </a:r>
                      <a:r>
                        <a:rPr lang="en-GB" sz="1800" i="1" dirty="0" err="1" smtClean="0">
                          <a:latin typeface="Arial" panose="020B0604020202020204" pitchFamily="34" charset="0"/>
                          <a:cs typeface="Arial" panose="020B0604020202020204" pitchFamily="34" charset="0"/>
                        </a:rPr>
                        <a:t>mejor</a:t>
                      </a:r>
                      <a:r>
                        <a:rPr lang="en-GB" sz="1800" i="1" dirty="0" smtClean="0">
                          <a:latin typeface="Arial" panose="020B0604020202020204" pitchFamily="34" charset="0"/>
                          <a:cs typeface="Arial" panose="020B0604020202020204" pitchFamily="34" charset="0"/>
                        </a:rPr>
                        <a:t>, </a:t>
                      </a:r>
                      <a:r>
                        <a:rPr lang="en-GB" sz="1800" i="1" dirty="0" err="1" smtClean="0">
                          <a:latin typeface="Arial" panose="020B0604020202020204" pitchFamily="34" charset="0"/>
                          <a:cs typeface="Arial" panose="020B0604020202020204" pitchFamily="34" charset="0"/>
                        </a:rPr>
                        <a:t>podría</a:t>
                      </a:r>
                      <a:r>
                        <a:rPr lang="en-GB" sz="1800" i="1" dirty="0" smtClean="0">
                          <a:latin typeface="Arial" panose="020B0604020202020204" pitchFamily="34" charset="0"/>
                          <a:cs typeface="Arial" panose="020B0604020202020204" pitchFamily="34" charset="0"/>
                        </a:rPr>
                        <a:t> </a:t>
                      </a:r>
                      <a:r>
                        <a:rPr lang="en-GB" sz="1800" i="1" dirty="0" err="1" smtClean="0">
                          <a:latin typeface="Arial" panose="020B0604020202020204" pitchFamily="34" charset="0"/>
                          <a:cs typeface="Arial" panose="020B0604020202020204" pitchFamily="34" charset="0"/>
                        </a:rPr>
                        <a:t>ser</a:t>
                      </a:r>
                      <a:r>
                        <a:rPr lang="en-GB" sz="1800" i="1" dirty="0" smtClean="0">
                          <a:latin typeface="Arial" panose="020B0604020202020204" pitchFamily="34" charset="0"/>
                          <a:cs typeface="Arial" panose="020B0604020202020204" pitchFamily="34" charset="0"/>
                        </a:rPr>
                        <a:t>, </a:t>
                      </a:r>
                      <a:r>
                        <a:rPr lang="en-GB" sz="1800" i="1" dirty="0" err="1" smtClean="0">
                          <a:latin typeface="Arial" panose="020B0604020202020204" pitchFamily="34" charset="0"/>
                          <a:cs typeface="Arial" panose="020B0604020202020204" pitchFamily="34" charset="0"/>
                        </a:rPr>
                        <a:t>quizás</a:t>
                      </a:r>
                      <a:r>
                        <a:rPr lang="en-GB" sz="1800" i="1" dirty="0" smtClean="0">
                          <a:latin typeface="Arial" panose="020B0604020202020204" pitchFamily="34" charset="0"/>
                          <a:cs typeface="Arial" panose="020B0604020202020204" pitchFamily="34" charset="0"/>
                        </a:rPr>
                        <a:t>, a mi </a:t>
                      </a:r>
                      <a:r>
                        <a:rPr lang="en-GB" sz="1800" i="1" dirty="0" err="1" smtClean="0">
                          <a:latin typeface="Arial" panose="020B0604020202020204" pitchFamily="34" charset="0"/>
                          <a:cs typeface="Arial" panose="020B0604020202020204" pitchFamily="34" charset="0"/>
                        </a:rPr>
                        <a:t>parecer</a:t>
                      </a:r>
                      <a:r>
                        <a:rPr lang="en-GB" sz="1800" i="1" dirty="0" smtClean="0">
                          <a:latin typeface="Arial" panose="020B0604020202020204" pitchFamily="34" charset="0"/>
                          <a:cs typeface="Arial" panose="020B0604020202020204" pitchFamily="34" charset="0"/>
                        </a:rPr>
                        <a:t>, </a:t>
                      </a:r>
                      <a:r>
                        <a:rPr lang="en-GB" sz="1800" i="1" dirty="0" err="1" smtClean="0">
                          <a:latin typeface="Arial" panose="020B0604020202020204" pitchFamily="34" charset="0"/>
                          <a:cs typeface="Arial" panose="020B0604020202020204" pitchFamily="34" charset="0"/>
                        </a:rPr>
                        <a:t>en</a:t>
                      </a:r>
                      <a:r>
                        <a:rPr lang="en-GB" sz="1800" i="1" dirty="0" smtClean="0">
                          <a:latin typeface="Arial" panose="020B0604020202020204" pitchFamily="34" charset="0"/>
                          <a:cs typeface="Arial" panose="020B0604020202020204" pitchFamily="34" charset="0"/>
                        </a:rPr>
                        <a:t> mi </a:t>
                      </a:r>
                      <a:r>
                        <a:rPr lang="en-GB" sz="1800" i="1" dirty="0" err="1" smtClean="0">
                          <a:latin typeface="Arial" panose="020B0604020202020204" pitchFamily="34" charset="0"/>
                          <a:cs typeface="Arial" panose="020B0604020202020204" pitchFamily="34" charset="0"/>
                        </a:rPr>
                        <a:t>opinión</a:t>
                      </a:r>
                      <a:r>
                        <a:rPr lang="en-GB" sz="1800" i="1" dirty="0" smtClean="0">
                          <a:latin typeface="Arial" panose="020B0604020202020204" pitchFamily="34" charset="0"/>
                          <a:cs typeface="Arial" panose="020B0604020202020204" pitchFamily="34" charset="0"/>
                        </a:rPr>
                        <a:t>,</a:t>
                      </a:r>
                      <a:r>
                        <a:rPr lang="en-GB" sz="1800" i="1" baseline="0" dirty="0" smtClean="0">
                          <a:latin typeface="Arial" panose="020B0604020202020204" pitchFamily="34" charset="0"/>
                          <a:cs typeface="Arial" panose="020B0604020202020204" pitchFamily="34" charset="0"/>
                        </a:rPr>
                        <a:t> </a:t>
                      </a:r>
                      <a:r>
                        <a:rPr lang="en-GB" sz="1800" i="1" baseline="0" dirty="0" err="1" smtClean="0">
                          <a:latin typeface="Arial" panose="020B0604020202020204" pitchFamily="34" charset="0"/>
                          <a:cs typeface="Arial" panose="020B0604020202020204" pitchFamily="34" charset="0"/>
                        </a:rPr>
                        <a:t>podrían</a:t>
                      </a:r>
                      <a:r>
                        <a:rPr lang="en-GB" sz="1800" i="1" baseline="0" dirty="0" smtClean="0">
                          <a:latin typeface="Arial" panose="020B0604020202020204" pitchFamily="34" charset="0"/>
                          <a:cs typeface="Arial" panose="020B0604020202020204" pitchFamily="34" charset="0"/>
                        </a:rPr>
                        <a:t> </a:t>
                      </a:r>
                      <a:r>
                        <a:rPr lang="en-GB" sz="1800" i="1" baseline="0" dirty="0" err="1" smtClean="0">
                          <a:latin typeface="Arial" panose="020B0604020202020204" pitchFamily="34" charset="0"/>
                          <a:cs typeface="Arial" panose="020B0604020202020204" pitchFamily="34" charset="0"/>
                        </a:rPr>
                        <a:t>estar</a:t>
                      </a:r>
                      <a:r>
                        <a:rPr lang="en-GB" sz="1800" i="1" baseline="0" dirty="0" smtClean="0">
                          <a:latin typeface="Arial" panose="020B0604020202020204" pitchFamily="34" charset="0"/>
                          <a:cs typeface="Arial" panose="020B0604020202020204" pitchFamily="34" charset="0"/>
                        </a:rPr>
                        <a:t>, </a:t>
                      </a:r>
                      <a:r>
                        <a:rPr lang="en-GB" sz="1800" i="1" baseline="0" dirty="0" err="1" smtClean="0">
                          <a:latin typeface="Arial" panose="020B0604020202020204" pitchFamily="34" charset="0"/>
                          <a:cs typeface="Arial" panose="020B0604020202020204" pitchFamily="34" charset="0"/>
                        </a:rPr>
                        <a:t>pienso</a:t>
                      </a:r>
                      <a:r>
                        <a:rPr lang="en-GB" sz="1800" i="1" baseline="0" dirty="0" smtClean="0">
                          <a:latin typeface="Arial" panose="020B0604020202020204" pitchFamily="34" charset="0"/>
                          <a:cs typeface="Arial" panose="020B0604020202020204" pitchFamily="34" charset="0"/>
                        </a:rPr>
                        <a:t> que, </a:t>
                      </a:r>
                      <a:r>
                        <a:rPr lang="en-GB" sz="1800" i="1" baseline="0" dirty="0" err="1" smtClean="0">
                          <a:latin typeface="Arial" panose="020B0604020202020204" pitchFamily="34" charset="0"/>
                          <a:cs typeface="Arial" panose="020B0604020202020204" pitchFamily="34" charset="0"/>
                        </a:rPr>
                        <a:t>parece</a:t>
                      </a:r>
                      <a:r>
                        <a:rPr lang="en-GB" sz="1800" i="1" baseline="0" dirty="0" smtClean="0">
                          <a:latin typeface="Arial" panose="020B0604020202020204" pitchFamily="34" charset="0"/>
                          <a:cs typeface="Arial" panose="020B0604020202020204" pitchFamily="34" charset="0"/>
                        </a:rPr>
                        <a:t>, </a:t>
                      </a:r>
                      <a:r>
                        <a:rPr lang="en-GB" sz="1800" i="1" baseline="0" dirty="0" err="1" smtClean="0">
                          <a:latin typeface="Arial" panose="020B0604020202020204" pitchFamily="34" charset="0"/>
                          <a:cs typeface="Arial" panose="020B0604020202020204" pitchFamily="34" charset="0"/>
                        </a:rPr>
                        <a:t>posiblemente</a:t>
                      </a:r>
                      <a:r>
                        <a:rPr lang="en-GB" sz="1800" i="1" baseline="0" dirty="0" smtClean="0">
                          <a:latin typeface="Arial" panose="020B0604020202020204" pitchFamily="34" charset="0"/>
                          <a:cs typeface="Arial" panose="020B0604020202020204" pitchFamily="34" charset="0"/>
                        </a:rPr>
                        <a:t>, </a:t>
                      </a:r>
                      <a:r>
                        <a:rPr lang="en-GB" sz="1800" i="1" baseline="0" dirty="0" err="1" smtClean="0">
                          <a:latin typeface="Arial" panose="020B0604020202020204" pitchFamily="34" charset="0"/>
                          <a:cs typeface="Arial" panose="020B0604020202020204" pitchFamily="34" charset="0"/>
                        </a:rPr>
                        <a:t>por</a:t>
                      </a:r>
                      <a:r>
                        <a:rPr lang="en-GB" sz="1800" i="1" baseline="0" dirty="0" smtClean="0">
                          <a:latin typeface="Arial" panose="020B0604020202020204" pitchFamily="34" charset="0"/>
                          <a:cs typeface="Arial" panose="020B0604020202020204" pitchFamily="34" charset="0"/>
                        </a:rPr>
                        <a:t> lo </a:t>
                      </a:r>
                      <a:r>
                        <a:rPr lang="en-GB" sz="1800" i="1" baseline="0" dirty="0" err="1" smtClean="0">
                          <a:latin typeface="Arial" panose="020B0604020202020204" pitchFamily="34" charset="0"/>
                          <a:cs typeface="Arial" panose="020B0604020202020204" pitchFamily="34" charset="0"/>
                        </a:rPr>
                        <a:t>visto</a:t>
                      </a:r>
                      <a:r>
                        <a:rPr lang="en-GB" sz="1800" i="1" baseline="0" dirty="0" smtClean="0">
                          <a:latin typeface="Arial" panose="020B0604020202020204" pitchFamily="34" charset="0"/>
                          <a:cs typeface="Arial" panose="020B0604020202020204" pitchFamily="34" charset="0"/>
                        </a:rPr>
                        <a:t>, </a:t>
                      </a:r>
                      <a:r>
                        <a:rPr lang="en-GB" sz="1800" i="1" baseline="0" dirty="0" err="1" smtClean="0">
                          <a:latin typeface="Arial" panose="020B0604020202020204" pitchFamily="34" charset="0"/>
                          <a:cs typeface="Arial" panose="020B0604020202020204" pitchFamily="34" charset="0"/>
                        </a:rPr>
                        <a:t>parecen</a:t>
                      </a:r>
                      <a:r>
                        <a:rPr lang="en-GB" sz="1800" i="1" baseline="0" dirty="0" smtClean="0">
                          <a:latin typeface="Arial" panose="020B0604020202020204" pitchFamily="34" charset="0"/>
                          <a:cs typeface="Arial" panose="020B0604020202020204" pitchFamily="34" charset="0"/>
                        </a:rPr>
                        <a:t>, </a:t>
                      </a:r>
                      <a:r>
                        <a:rPr lang="en-GB" sz="1800" i="1" baseline="0" dirty="0" err="1" smtClean="0">
                          <a:latin typeface="Arial" panose="020B0604020202020204" pitchFamily="34" charset="0"/>
                          <a:cs typeface="Arial" panose="020B0604020202020204" pitchFamily="34" charset="0"/>
                        </a:rPr>
                        <a:t>creo</a:t>
                      </a:r>
                      <a:r>
                        <a:rPr lang="en-GB" sz="1800" i="1" baseline="0" dirty="0" smtClean="0">
                          <a:latin typeface="Arial" panose="020B0604020202020204" pitchFamily="34" charset="0"/>
                          <a:cs typeface="Arial" panose="020B0604020202020204" pitchFamily="34" charset="0"/>
                        </a:rPr>
                        <a:t> que</a:t>
                      </a:r>
                      <a:endParaRPr lang="en-GB" sz="1800" i="1" dirty="0">
                        <a:latin typeface="Arial" panose="020B0604020202020204" pitchFamily="34" charset="0"/>
                        <a:cs typeface="Arial" panose="020B0604020202020204" pitchFamily="34" charset="0"/>
                      </a:endParaRPr>
                    </a:p>
                  </a:txBody>
                  <a:tcPr anchor="ctr"/>
                </a:tc>
              </a:tr>
              <a:tr h="509765">
                <a:tc>
                  <a:txBody>
                    <a:bodyPr/>
                    <a:lstStyle/>
                    <a:p>
                      <a:r>
                        <a:rPr lang="en-GB" sz="1800" dirty="0" smtClean="0">
                          <a:latin typeface="Arial" panose="020B0604020202020204" pitchFamily="34" charset="0"/>
                          <a:cs typeface="Arial" panose="020B0604020202020204" pitchFamily="34" charset="0"/>
                        </a:rPr>
                        <a:t>Reasons</a:t>
                      </a:r>
                      <a:r>
                        <a:rPr lang="en-GB" sz="1800" baseline="0" dirty="0" smtClean="0">
                          <a:latin typeface="Arial" panose="020B0604020202020204" pitchFamily="34" charset="0"/>
                          <a:cs typeface="Arial" panose="020B0604020202020204" pitchFamily="34" charset="0"/>
                        </a:rPr>
                        <a:t> / Justifications</a:t>
                      </a:r>
                      <a:endParaRPr lang="en-GB" sz="1800" dirty="0">
                        <a:latin typeface="Arial" panose="020B0604020202020204" pitchFamily="34" charset="0"/>
                        <a:cs typeface="Arial" panose="020B0604020202020204" pitchFamily="34" charset="0"/>
                      </a:endParaRPr>
                    </a:p>
                  </a:txBody>
                  <a:tcPr anchor="ctr"/>
                </a:tc>
                <a:tc>
                  <a:txBody>
                    <a:bodyPr/>
                    <a:lstStyle/>
                    <a:p>
                      <a:r>
                        <a:rPr lang="en-GB" sz="1800" i="1" dirty="0" err="1" smtClean="0">
                          <a:latin typeface="Arial" panose="020B0604020202020204" pitchFamily="34" charset="0"/>
                          <a:cs typeface="Arial" panose="020B0604020202020204" pitchFamily="34" charset="0"/>
                        </a:rPr>
                        <a:t>porque</a:t>
                      </a:r>
                      <a:r>
                        <a:rPr lang="en-GB" sz="1800" i="1" dirty="0" smtClean="0">
                          <a:latin typeface="Arial" panose="020B0604020202020204" pitchFamily="34" charset="0"/>
                          <a:cs typeface="Arial" panose="020B0604020202020204" pitchFamily="34" charset="0"/>
                        </a:rPr>
                        <a:t>, </a:t>
                      </a:r>
                      <a:r>
                        <a:rPr lang="en-GB" sz="1800" i="1" dirty="0" err="1" smtClean="0">
                          <a:latin typeface="Arial" panose="020B0604020202020204" pitchFamily="34" charset="0"/>
                          <a:cs typeface="Arial" panose="020B0604020202020204" pitchFamily="34" charset="0"/>
                        </a:rPr>
                        <a:t>pero</a:t>
                      </a:r>
                      <a:r>
                        <a:rPr lang="en-GB" sz="1800" i="1" dirty="0" smtClean="0">
                          <a:latin typeface="Arial" panose="020B0604020202020204" pitchFamily="34" charset="0"/>
                          <a:cs typeface="Arial" panose="020B0604020202020204" pitchFamily="34" charset="0"/>
                        </a:rPr>
                        <a:t>, </a:t>
                      </a:r>
                      <a:r>
                        <a:rPr lang="en-GB" sz="1800" i="1" dirty="0" err="1" smtClean="0">
                          <a:latin typeface="Arial" panose="020B0604020202020204" pitchFamily="34" charset="0"/>
                          <a:cs typeface="Arial" panose="020B0604020202020204" pitchFamily="34" charset="0"/>
                        </a:rPr>
                        <a:t>aunque</a:t>
                      </a:r>
                      <a:r>
                        <a:rPr lang="en-GB" sz="1800" i="1" dirty="0" smtClean="0">
                          <a:latin typeface="Arial" panose="020B0604020202020204" pitchFamily="34" charset="0"/>
                          <a:cs typeface="Arial" panose="020B0604020202020204" pitchFamily="34" charset="0"/>
                        </a:rPr>
                        <a:t>, </a:t>
                      </a:r>
                      <a:r>
                        <a:rPr lang="en-GB" sz="1800" i="1" dirty="0" err="1" smtClean="0">
                          <a:latin typeface="Arial" panose="020B0604020202020204" pitchFamily="34" charset="0"/>
                          <a:cs typeface="Arial" panose="020B0604020202020204" pitchFamily="34" charset="0"/>
                        </a:rPr>
                        <a:t>porque</a:t>
                      </a:r>
                      <a:endParaRPr lang="en-GB" sz="1800" i="1" dirty="0">
                        <a:latin typeface="Arial" panose="020B0604020202020204" pitchFamily="34" charset="0"/>
                        <a:cs typeface="Arial" panose="020B0604020202020204" pitchFamily="34" charset="0"/>
                      </a:endParaRPr>
                    </a:p>
                  </a:txBody>
                  <a:tcPr anchor="ctr"/>
                </a:tc>
              </a:tr>
              <a:tr h="691326">
                <a:tc>
                  <a:txBody>
                    <a:bodyPr/>
                    <a:lstStyle/>
                    <a:p>
                      <a:r>
                        <a:rPr lang="en-GB" sz="1800" dirty="0" smtClean="0">
                          <a:latin typeface="Arial" panose="020B0604020202020204" pitchFamily="34" charset="0"/>
                          <a:cs typeface="Arial" panose="020B0604020202020204" pitchFamily="34" charset="0"/>
                        </a:rPr>
                        <a:t>Negation</a:t>
                      </a:r>
                      <a:r>
                        <a:rPr lang="en-GB" sz="1800" baseline="0" dirty="0" smtClean="0">
                          <a:latin typeface="Arial" panose="020B0604020202020204" pitchFamily="34" charset="0"/>
                          <a:cs typeface="Arial" panose="020B0604020202020204" pitchFamily="34" charset="0"/>
                        </a:rPr>
                        <a:t> – i.e. </a:t>
                      </a:r>
                      <a:r>
                        <a:rPr lang="en-GB" sz="1800" dirty="0" smtClean="0">
                          <a:latin typeface="Arial" panose="020B0604020202020204" pitchFamily="34" charset="0"/>
                          <a:cs typeface="Arial" panose="020B0604020202020204" pitchFamily="34" charset="0"/>
                        </a:rPr>
                        <a:t>Saying what isn’t there</a:t>
                      </a:r>
                      <a:endParaRPr lang="en-GB" sz="1800" dirty="0">
                        <a:latin typeface="Arial" panose="020B0604020202020204" pitchFamily="34" charset="0"/>
                        <a:cs typeface="Arial" panose="020B0604020202020204" pitchFamily="34" charset="0"/>
                      </a:endParaRPr>
                    </a:p>
                  </a:txBody>
                  <a:tcPr anchor="ctr"/>
                </a:tc>
                <a:tc>
                  <a:txBody>
                    <a:bodyPr/>
                    <a:lstStyle/>
                    <a:p>
                      <a:r>
                        <a:rPr lang="en-GB" sz="1800" i="1" dirty="0" smtClean="0">
                          <a:latin typeface="Arial" panose="020B0604020202020204" pitchFamily="34" charset="0"/>
                          <a:cs typeface="Arial" panose="020B0604020202020204" pitchFamily="34" charset="0"/>
                        </a:rPr>
                        <a:t>no </a:t>
                      </a:r>
                      <a:r>
                        <a:rPr lang="en-GB" sz="1800" i="1" dirty="0" err="1" smtClean="0">
                          <a:latin typeface="Arial" panose="020B0604020202020204" pitchFamily="34" charset="0"/>
                          <a:cs typeface="Arial" panose="020B0604020202020204" pitchFamily="34" charset="0"/>
                        </a:rPr>
                        <a:t>es</a:t>
                      </a:r>
                      <a:r>
                        <a:rPr lang="en-GB" sz="1800" i="1" dirty="0" smtClean="0">
                          <a:latin typeface="Arial" panose="020B0604020202020204" pitchFamily="34" charset="0"/>
                          <a:cs typeface="Arial" panose="020B0604020202020204" pitchFamily="34" charset="0"/>
                        </a:rPr>
                        <a:t> un picnic, no se </a:t>
                      </a:r>
                      <a:r>
                        <a:rPr lang="en-GB" sz="1800" i="1" dirty="0" err="1" smtClean="0">
                          <a:latin typeface="Arial" panose="020B0604020202020204" pitchFamily="34" charset="0"/>
                          <a:cs typeface="Arial" panose="020B0604020202020204" pitchFamily="34" charset="0"/>
                        </a:rPr>
                        <a:t>puede</a:t>
                      </a:r>
                      <a:r>
                        <a:rPr lang="en-GB" sz="1800" i="1" dirty="0" smtClean="0">
                          <a:latin typeface="Arial" panose="020B0604020202020204" pitchFamily="34" charset="0"/>
                          <a:cs typeface="Arial" panose="020B0604020202020204" pitchFamily="34" charset="0"/>
                        </a:rPr>
                        <a:t> </a:t>
                      </a:r>
                      <a:r>
                        <a:rPr lang="en-GB" sz="1800" i="1" dirty="0" err="1" smtClean="0">
                          <a:latin typeface="Arial" panose="020B0604020202020204" pitchFamily="34" charset="0"/>
                          <a:cs typeface="Arial" panose="020B0604020202020204" pitchFamily="34" charset="0"/>
                        </a:rPr>
                        <a:t>ver</a:t>
                      </a:r>
                      <a:r>
                        <a:rPr lang="en-GB" sz="1800" i="1" dirty="0" smtClean="0">
                          <a:latin typeface="Arial" panose="020B0604020202020204" pitchFamily="34" charset="0"/>
                          <a:cs typeface="Arial" panose="020B0604020202020204" pitchFamily="34" charset="0"/>
                        </a:rPr>
                        <a:t> mucho </a:t>
                      </a:r>
                      <a:r>
                        <a:rPr lang="en-GB" sz="1800" i="1" dirty="0" err="1" smtClean="0">
                          <a:latin typeface="Arial" panose="020B0604020202020204" pitchFamily="34" charset="0"/>
                          <a:cs typeface="Arial" panose="020B0604020202020204" pitchFamily="34" charset="0"/>
                        </a:rPr>
                        <a:t>en</a:t>
                      </a:r>
                      <a:r>
                        <a:rPr lang="en-GB" sz="1800" i="1" dirty="0" smtClean="0">
                          <a:latin typeface="Arial" panose="020B0604020202020204" pitchFamily="34" charset="0"/>
                          <a:cs typeface="Arial" panose="020B0604020202020204" pitchFamily="34" charset="0"/>
                        </a:rPr>
                        <a:t> el </a:t>
                      </a:r>
                      <a:r>
                        <a:rPr lang="en-GB" sz="1800" i="1" dirty="0" err="1" smtClean="0">
                          <a:latin typeface="Arial" panose="020B0604020202020204" pitchFamily="34" charset="0"/>
                          <a:cs typeface="Arial" panose="020B0604020202020204" pitchFamily="34" charset="0"/>
                        </a:rPr>
                        <a:t>fondo</a:t>
                      </a:r>
                      <a:r>
                        <a:rPr lang="en-GB" sz="1800" i="1" dirty="0" smtClean="0">
                          <a:latin typeface="Arial" panose="020B0604020202020204" pitchFamily="34" charset="0"/>
                          <a:cs typeface="Arial" panose="020B0604020202020204" pitchFamily="34" charset="0"/>
                        </a:rPr>
                        <a:t>, no hay </a:t>
                      </a:r>
                      <a:r>
                        <a:rPr lang="en-GB" sz="1800" i="1" dirty="0" err="1" smtClean="0">
                          <a:latin typeface="Arial" panose="020B0604020202020204" pitchFamily="34" charset="0"/>
                          <a:cs typeface="Arial" panose="020B0604020202020204" pitchFamily="34" charset="0"/>
                        </a:rPr>
                        <a:t>regalos</a:t>
                      </a:r>
                      <a:r>
                        <a:rPr lang="en-GB" sz="1800" i="1" dirty="0" smtClean="0">
                          <a:latin typeface="Arial" panose="020B0604020202020204" pitchFamily="34" charset="0"/>
                          <a:cs typeface="Arial" panose="020B0604020202020204" pitchFamily="34" charset="0"/>
                        </a:rPr>
                        <a:t> </a:t>
                      </a:r>
                      <a:r>
                        <a:rPr lang="en-GB" sz="1800" i="1" dirty="0" err="1" smtClean="0">
                          <a:latin typeface="Arial" panose="020B0604020202020204" pitchFamily="34" charset="0"/>
                          <a:cs typeface="Arial" panose="020B0604020202020204" pitchFamily="34" charset="0"/>
                        </a:rPr>
                        <a:t>ni</a:t>
                      </a:r>
                      <a:r>
                        <a:rPr lang="en-GB" sz="1800" i="1" dirty="0" smtClean="0">
                          <a:latin typeface="Arial" panose="020B0604020202020204" pitchFamily="34" charset="0"/>
                          <a:cs typeface="Arial" panose="020B0604020202020204" pitchFamily="34" charset="0"/>
                        </a:rPr>
                        <a:t> </a:t>
                      </a:r>
                      <a:r>
                        <a:rPr lang="en-GB" sz="1800" i="1" dirty="0" err="1" smtClean="0">
                          <a:latin typeface="Arial" panose="020B0604020202020204" pitchFamily="34" charset="0"/>
                          <a:cs typeface="Arial" panose="020B0604020202020204" pitchFamily="34" charset="0"/>
                        </a:rPr>
                        <a:t>tarta</a:t>
                      </a:r>
                      <a:endParaRPr lang="en-GB" sz="1800" i="1" dirty="0">
                        <a:latin typeface="Arial" panose="020B0604020202020204" pitchFamily="34" charset="0"/>
                        <a:cs typeface="Arial" panose="020B0604020202020204" pitchFamily="34" charset="0"/>
                      </a:endParaRPr>
                    </a:p>
                  </a:txBody>
                  <a:tcPr anchor="ctr"/>
                </a:tc>
              </a:tr>
              <a:tr h="691326">
                <a:tc>
                  <a:txBody>
                    <a:bodyPr/>
                    <a:lstStyle/>
                    <a:p>
                      <a:r>
                        <a:rPr lang="en-GB" sz="1800" dirty="0" smtClean="0">
                          <a:latin typeface="Arial" panose="020B0604020202020204" pitchFamily="34" charset="0"/>
                          <a:cs typeface="Arial" panose="020B0604020202020204" pitchFamily="34" charset="0"/>
                        </a:rPr>
                        <a:t>General</a:t>
                      </a:r>
                      <a:r>
                        <a:rPr lang="en-GB" sz="1800" baseline="0" dirty="0" smtClean="0">
                          <a:latin typeface="Arial" panose="020B0604020202020204" pitchFamily="34" charset="0"/>
                          <a:cs typeface="Arial" panose="020B0604020202020204" pitchFamily="34" charset="0"/>
                        </a:rPr>
                        <a:t> </a:t>
                      </a:r>
                      <a:r>
                        <a:rPr lang="en-GB" sz="1800" baseline="0" dirty="0" smtClean="0">
                          <a:latin typeface="Arial" panose="020B0604020202020204" pitchFamily="34" charset="0"/>
                          <a:cs typeface="Arial" panose="020B0604020202020204" pitchFamily="34" charset="0"/>
                          <a:sym typeface="Wingdings" panose="05000000000000000000" pitchFamily="2" charset="2"/>
                        </a:rPr>
                        <a:t> specific vocabulary</a:t>
                      </a:r>
                      <a:endParaRPr lang="en-GB" sz="1800" dirty="0">
                        <a:latin typeface="Arial" panose="020B0604020202020204" pitchFamily="34" charset="0"/>
                        <a:cs typeface="Arial" panose="020B0604020202020204" pitchFamily="34" charset="0"/>
                      </a:endParaRPr>
                    </a:p>
                  </a:txBody>
                  <a:tcPr anchor="ctr"/>
                </a:tc>
                <a:tc>
                  <a:txBody>
                    <a:bodyPr/>
                    <a:lstStyle/>
                    <a:p>
                      <a:r>
                        <a:rPr lang="en-GB" sz="1600" i="1" dirty="0" smtClean="0">
                          <a:latin typeface="Arial" panose="020B0604020202020204" pitchFamily="34" charset="0"/>
                          <a:cs typeface="Arial" panose="020B0604020202020204" pitchFamily="34" charset="0"/>
                        </a:rPr>
                        <a:t>un </a:t>
                      </a:r>
                      <a:r>
                        <a:rPr lang="en-GB" sz="1600" i="1" dirty="0" err="1" smtClean="0">
                          <a:latin typeface="Arial" panose="020B0604020202020204" pitchFamily="34" charset="0"/>
                          <a:cs typeface="Arial" panose="020B0604020202020204" pitchFamily="34" charset="0"/>
                        </a:rPr>
                        <a:t>grupo</a:t>
                      </a:r>
                      <a:r>
                        <a:rPr lang="en-GB" sz="1600" i="1" baseline="0" dirty="0" smtClean="0">
                          <a:latin typeface="Arial" panose="020B0604020202020204" pitchFamily="34" charset="0"/>
                          <a:cs typeface="Arial" panose="020B0604020202020204" pitchFamily="34" charset="0"/>
                        </a:rPr>
                        <a:t> de personas </a:t>
                      </a:r>
                      <a:r>
                        <a:rPr lang="en-GB" sz="1600" i="1" baseline="0" dirty="0" smtClean="0">
                          <a:latin typeface="Arial" panose="020B0604020202020204" pitchFamily="34" charset="0"/>
                          <a:cs typeface="Arial" panose="020B0604020202020204" pitchFamily="34" charset="0"/>
                          <a:sym typeface="Wingdings" panose="05000000000000000000" pitchFamily="2" charset="2"/>
                        </a:rPr>
                        <a:t> </a:t>
                      </a:r>
                      <a:r>
                        <a:rPr lang="en-GB" sz="1600" i="1" baseline="0" dirty="0" err="1" smtClean="0">
                          <a:latin typeface="Arial" panose="020B0604020202020204" pitchFamily="34" charset="0"/>
                          <a:cs typeface="Arial" panose="020B0604020202020204" pitchFamily="34" charset="0"/>
                          <a:sym typeface="Wingdings" panose="05000000000000000000" pitchFamily="2" charset="2"/>
                        </a:rPr>
                        <a:t>una</a:t>
                      </a:r>
                      <a:r>
                        <a:rPr lang="en-GB" sz="1600" i="1" baseline="0" dirty="0" smtClean="0">
                          <a:latin typeface="Arial" panose="020B0604020202020204" pitchFamily="34" charset="0"/>
                          <a:cs typeface="Arial" panose="020B0604020202020204" pitchFamily="34" charset="0"/>
                          <a:sym typeface="Wingdings" panose="05000000000000000000" pitchFamily="2" charset="2"/>
                        </a:rPr>
                        <a:t> </a:t>
                      </a:r>
                      <a:r>
                        <a:rPr lang="en-GB" sz="1600" i="1" baseline="0" dirty="0" err="1" smtClean="0">
                          <a:latin typeface="Arial" panose="020B0604020202020204" pitchFamily="34" charset="0"/>
                          <a:cs typeface="Arial" panose="020B0604020202020204" pitchFamily="34" charset="0"/>
                          <a:sym typeface="Wingdings" panose="05000000000000000000" pitchFamily="2" charset="2"/>
                        </a:rPr>
                        <a:t>familia</a:t>
                      </a:r>
                      <a:r>
                        <a:rPr lang="en-GB" sz="1600" i="1" baseline="0" dirty="0" smtClean="0">
                          <a:latin typeface="Arial" panose="020B0604020202020204" pitchFamily="34" charset="0"/>
                          <a:cs typeface="Arial" panose="020B0604020202020204" pitchFamily="34" charset="0"/>
                          <a:sym typeface="Wingdings" panose="05000000000000000000" pitchFamily="2" charset="2"/>
                        </a:rPr>
                        <a:t>  el padre, la </a:t>
                      </a:r>
                      <a:r>
                        <a:rPr lang="en-GB" sz="1600" i="1" baseline="0" dirty="0" err="1" smtClean="0">
                          <a:latin typeface="Arial" panose="020B0604020202020204" pitchFamily="34" charset="0"/>
                          <a:cs typeface="Arial" panose="020B0604020202020204" pitchFamily="34" charset="0"/>
                          <a:sym typeface="Wingdings" panose="05000000000000000000" pitchFamily="2" charset="2"/>
                        </a:rPr>
                        <a:t>madre</a:t>
                      </a:r>
                      <a:r>
                        <a:rPr lang="en-GB" sz="1600" i="1" baseline="0" dirty="0" smtClean="0">
                          <a:latin typeface="Arial" panose="020B0604020202020204" pitchFamily="34" charset="0"/>
                          <a:cs typeface="Arial" panose="020B0604020202020204" pitchFamily="34" charset="0"/>
                          <a:sym typeface="Wingdings" panose="05000000000000000000" pitchFamily="2" charset="2"/>
                        </a:rPr>
                        <a:t>, </a:t>
                      </a:r>
                      <a:r>
                        <a:rPr lang="en-GB" sz="1600" i="1" baseline="0" dirty="0" err="1" smtClean="0">
                          <a:latin typeface="Arial" panose="020B0604020202020204" pitchFamily="34" charset="0"/>
                          <a:cs typeface="Arial" panose="020B0604020202020204" pitchFamily="34" charset="0"/>
                          <a:sym typeface="Wingdings" panose="05000000000000000000" pitchFamily="2" charset="2"/>
                        </a:rPr>
                        <a:t>una</a:t>
                      </a:r>
                      <a:r>
                        <a:rPr lang="en-GB" sz="1600" i="1" baseline="0" dirty="0" smtClean="0">
                          <a:latin typeface="Arial" panose="020B0604020202020204" pitchFamily="34" charset="0"/>
                          <a:cs typeface="Arial" panose="020B0604020202020204" pitchFamily="34" charset="0"/>
                          <a:sym typeface="Wingdings" panose="05000000000000000000" pitchFamily="2" charset="2"/>
                        </a:rPr>
                        <a:t> </a:t>
                      </a:r>
                      <a:r>
                        <a:rPr lang="en-GB" sz="1600" i="1" baseline="0" dirty="0" err="1" smtClean="0">
                          <a:latin typeface="Arial" panose="020B0604020202020204" pitchFamily="34" charset="0"/>
                          <a:cs typeface="Arial" panose="020B0604020202020204" pitchFamily="34" charset="0"/>
                          <a:sym typeface="Wingdings" panose="05000000000000000000" pitchFamily="2" charset="2"/>
                        </a:rPr>
                        <a:t>chica</a:t>
                      </a:r>
                      <a:r>
                        <a:rPr lang="en-GB" sz="1600" i="1" dirty="0" smtClean="0">
                          <a:latin typeface="Arial" panose="020B0604020202020204" pitchFamily="34" charset="0"/>
                          <a:cs typeface="Arial" panose="020B0604020202020204" pitchFamily="34" charset="0"/>
                        </a:rPr>
                        <a:t/>
                      </a:r>
                      <a:br>
                        <a:rPr lang="en-GB" sz="1600" i="1" dirty="0" smtClean="0">
                          <a:latin typeface="Arial" panose="020B0604020202020204" pitchFamily="34" charset="0"/>
                          <a:cs typeface="Arial" panose="020B0604020202020204" pitchFamily="34" charset="0"/>
                        </a:rPr>
                      </a:br>
                      <a:r>
                        <a:rPr lang="en-GB" sz="1600" i="1" dirty="0" smtClean="0">
                          <a:latin typeface="Arial" panose="020B0604020202020204" pitchFamily="34" charset="0"/>
                          <a:cs typeface="Arial" panose="020B0604020202020204" pitchFamily="34" charset="0"/>
                        </a:rPr>
                        <a:t>un</a:t>
                      </a:r>
                      <a:r>
                        <a:rPr lang="en-GB" sz="1600" i="1" baseline="0" dirty="0" smtClean="0">
                          <a:latin typeface="Arial" panose="020B0604020202020204" pitchFamily="34" charset="0"/>
                          <a:cs typeface="Arial" panose="020B0604020202020204" pitchFamily="34" charset="0"/>
                        </a:rPr>
                        <a:t> event especial / </a:t>
                      </a:r>
                      <a:r>
                        <a:rPr lang="en-GB" sz="1600" i="1" baseline="0" dirty="0" err="1" smtClean="0">
                          <a:latin typeface="Arial" panose="020B0604020202020204" pitchFamily="34" charset="0"/>
                          <a:cs typeface="Arial" panose="020B0604020202020204" pitchFamily="34" charset="0"/>
                        </a:rPr>
                        <a:t>una</a:t>
                      </a:r>
                      <a:r>
                        <a:rPr lang="en-GB" sz="1600" i="1" baseline="0" dirty="0" smtClean="0">
                          <a:latin typeface="Arial" panose="020B0604020202020204" pitchFamily="34" charset="0"/>
                          <a:cs typeface="Arial" panose="020B0604020202020204" pitchFamily="34" charset="0"/>
                        </a:rPr>
                        <a:t> </a:t>
                      </a:r>
                      <a:r>
                        <a:rPr lang="en-GB" sz="1600" i="1" baseline="0" dirty="0" err="1" smtClean="0">
                          <a:latin typeface="Arial" panose="020B0604020202020204" pitchFamily="34" charset="0"/>
                          <a:cs typeface="Arial" panose="020B0604020202020204" pitchFamily="34" charset="0"/>
                        </a:rPr>
                        <a:t>celebración</a:t>
                      </a:r>
                      <a:r>
                        <a:rPr lang="en-GB" sz="1600" i="1" baseline="0" dirty="0" smtClean="0">
                          <a:latin typeface="Arial" panose="020B0604020202020204" pitchFamily="34" charset="0"/>
                          <a:cs typeface="Arial" panose="020B0604020202020204" pitchFamily="34" charset="0"/>
                        </a:rPr>
                        <a:t> </a:t>
                      </a:r>
                      <a:r>
                        <a:rPr lang="en-GB" sz="1600" i="1" baseline="0" dirty="0" smtClean="0">
                          <a:latin typeface="Arial" panose="020B0604020202020204" pitchFamily="34" charset="0"/>
                          <a:cs typeface="Arial" panose="020B0604020202020204" pitchFamily="34" charset="0"/>
                          <a:sym typeface="Wingdings" panose="05000000000000000000" pitchFamily="2" charset="2"/>
                        </a:rPr>
                        <a:t> un </a:t>
                      </a:r>
                      <a:r>
                        <a:rPr lang="en-GB" sz="1600" i="1" baseline="0" dirty="0" err="1" smtClean="0">
                          <a:latin typeface="Arial" panose="020B0604020202020204" pitchFamily="34" charset="0"/>
                          <a:cs typeface="Arial" panose="020B0604020202020204" pitchFamily="34" charset="0"/>
                          <a:sym typeface="Wingdings" panose="05000000000000000000" pitchFamily="2" charset="2"/>
                        </a:rPr>
                        <a:t>cumpleaños</a:t>
                      </a:r>
                      <a:endParaRPr lang="en-GB" sz="1600" i="1"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32480771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6600" b="1" dirty="0" smtClean="0"/>
              <a:t>Task 2</a:t>
            </a:r>
            <a:endParaRPr lang="en-GB" sz="6600" b="1" dirty="0"/>
          </a:p>
        </p:txBody>
      </p:sp>
      <p:sp>
        <p:nvSpPr>
          <p:cNvPr id="3" name="Content Placeholder 2"/>
          <p:cNvSpPr>
            <a:spLocks noGrp="1"/>
          </p:cNvSpPr>
          <p:nvPr>
            <p:ph sz="quarter" idx="1"/>
          </p:nvPr>
        </p:nvSpPr>
        <p:spPr/>
        <p:txBody>
          <a:bodyPr/>
          <a:lstStyle/>
          <a:p>
            <a:r>
              <a:rPr lang="en-GB" dirty="0" smtClean="0"/>
              <a:t>Look at the photo</a:t>
            </a:r>
          </a:p>
          <a:p>
            <a:r>
              <a:rPr lang="en-GB" dirty="0" smtClean="0"/>
              <a:t>Fill in the grid will language to describe it</a:t>
            </a:r>
          </a:p>
        </p:txBody>
      </p:sp>
    </p:spTree>
    <p:extLst>
      <p:ext uri="{BB962C8B-B14F-4D97-AF65-F5344CB8AC3E}">
        <p14:creationId xmlns:p14="http://schemas.microsoft.com/office/powerpoint/2010/main" val="252215782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clrChange>
              <a:clrFrom>
                <a:srgbClr val="FFFFFF"/>
              </a:clrFrom>
              <a:clrTo>
                <a:srgbClr val="FFFFFF">
                  <a:alpha val="0"/>
                </a:srgbClr>
              </a:clrTo>
            </a:clrChange>
          </a:blip>
          <a:stretch>
            <a:fillRect/>
          </a:stretch>
        </p:blipFill>
        <p:spPr>
          <a:xfrm>
            <a:off x="118333" y="0"/>
            <a:ext cx="8057478" cy="356440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7453" y="6107773"/>
            <a:ext cx="355875" cy="414490"/>
          </a:xfrm>
          <a:prstGeom prst="rect">
            <a:avLst/>
          </a:prstGeom>
        </p:spPr>
      </p:pic>
      <p:sp>
        <p:nvSpPr>
          <p:cNvPr id="4" name="Rectangle 3"/>
          <p:cNvSpPr/>
          <p:nvPr/>
        </p:nvSpPr>
        <p:spPr>
          <a:xfrm>
            <a:off x="145360" y="5657671"/>
            <a:ext cx="1067489" cy="1200329"/>
          </a:xfrm>
          <a:prstGeom prst="rect">
            <a:avLst/>
          </a:prstGeom>
        </p:spPr>
        <p:txBody>
          <a:bodyPr wrap="square">
            <a:spAutoFit/>
          </a:bodyPr>
          <a:lstStyle/>
          <a:p>
            <a:r>
              <a:rPr lang="en-GB" sz="1200" b="1" dirty="0">
                <a:solidFill>
                  <a:prstClr val="black"/>
                </a:solidFill>
              </a:rPr>
              <a:t>P</a:t>
            </a:r>
            <a:r>
              <a:rPr lang="en-GB" sz="1200" dirty="0">
                <a:solidFill>
                  <a:prstClr val="black"/>
                </a:solidFill>
              </a:rPr>
              <a:t>hysical description</a:t>
            </a:r>
            <a:br>
              <a:rPr lang="en-GB" sz="1200" dirty="0">
                <a:solidFill>
                  <a:prstClr val="black"/>
                </a:solidFill>
              </a:rPr>
            </a:br>
            <a:r>
              <a:rPr lang="en-GB" sz="1200" b="1" dirty="0">
                <a:solidFill>
                  <a:prstClr val="black"/>
                </a:solidFill>
              </a:rPr>
              <a:t>A</a:t>
            </a:r>
            <a:r>
              <a:rPr lang="en-GB" sz="1200" dirty="0">
                <a:solidFill>
                  <a:prstClr val="black"/>
                </a:solidFill>
              </a:rPr>
              <a:t>ction</a:t>
            </a:r>
            <a:br>
              <a:rPr lang="en-GB" sz="1200" dirty="0">
                <a:solidFill>
                  <a:prstClr val="black"/>
                </a:solidFill>
              </a:rPr>
            </a:br>
            <a:r>
              <a:rPr lang="en-GB" sz="1200" b="1" dirty="0">
                <a:solidFill>
                  <a:prstClr val="black"/>
                </a:solidFill>
              </a:rPr>
              <a:t>L</a:t>
            </a:r>
            <a:r>
              <a:rPr lang="en-GB" sz="1200" dirty="0">
                <a:solidFill>
                  <a:prstClr val="black"/>
                </a:solidFill>
              </a:rPr>
              <a:t>ocation</a:t>
            </a:r>
            <a:br>
              <a:rPr lang="en-GB" sz="1200" dirty="0">
                <a:solidFill>
                  <a:prstClr val="black"/>
                </a:solidFill>
              </a:rPr>
            </a:br>
            <a:r>
              <a:rPr lang="en-GB" sz="1200" dirty="0">
                <a:solidFill>
                  <a:prstClr val="black"/>
                </a:solidFill>
              </a:rPr>
              <a:t>(</a:t>
            </a:r>
            <a:r>
              <a:rPr lang="en-GB" sz="1200" b="1" dirty="0">
                <a:solidFill>
                  <a:prstClr val="black"/>
                </a:solidFill>
              </a:rPr>
              <a:t>W</a:t>
            </a:r>
            <a:r>
              <a:rPr lang="en-GB" sz="1200" dirty="0">
                <a:solidFill>
                  <a:prstClr val="black"/>
                </a:solidFill>
              </a:rPr>
              <a:t>eather)</a:t>
            </a:r>
            <a:br>
              <a:rPr lang="en-GB" sz="1200" dirty="0">
                <a:solidFill>
                  <a:prstClr val="black"/>
                </a:solidFill>
              </a:rPr>
            </a:br>
            <a:r>
              <a:rPr lang="en-GB" sz="1200" b="1" dirty="0">
                <a:solidFill>
                  <a:prstClr val="black"/>
                </a:solidFill>
              </a:rPr>
              <a:t>M</a:t>
            </a:r>
            <a:r>
              <a:rPr lang="en-GB" sz="1200" dirty="0">
                <a:solidFill>
                  <a:prstClr val="black"/>
                </a:solidFill>
              </a:rPr>
              <a:t>ood</a:t>
            </a:r>
          </a:p>
        </p:txBody>
      </p:sp>
      <p:graphicFrame>
        <p:nvGraphicFramePr>
          <p:cNvPr id="5" name="Table 4"/>
          <p:cNvGraphicFramePr>
            <a:graphicFrameLocks noGrp="1"/>
          </p:cNvGraphicFramePr>
          <p:nvPr>
            <p:extLst>
              <p:ext uri="{D42A27DB-BD31-4B8C-83A1-F6EECF244321}">
                <p14:modId xmlns:p14="http://schemas.microsoft.com/office/powerpoint/2010/main" val="3510518114"/>
              </p:ext>
            </p:extLst>
          </p:nvPr>
        </p:nvGraphicFramePr>
        <p:xfrm>
          <a:off x="1416188" y="3655070"/>
          <a:ext cx="7534173" cy="3127149"/>
        </p:xfrm>
        <a:graphic>
          <a:graphicData uri="http://schemas.openxmlformats.org/drawingml/2006/table">
            <a:tbl>
              <a:tblPr firstRow="1" bandRow="1">
                <a:tableStyleId>{5940675A-B579-460E-94D1-54222C63F5DA}</a:tableStyleId>
              </a:tblPr>
              <a:tblGrid>
                <a:gridCol w="3381722"/>
                <a:gridCol w="4152451"/>
              </a:tblGrid>
              <a:tr h="331183">
                <a:tc>
                  <a:txBody>
                    <a:bodyPr/>
                    <a:lstStyle/>
                    <a:p>
                      <a:r>
                        <a:rPr lang="en-GB" sz="1400" b="1" dirty="0" smtClean="0">
                          <a:latin typeface="Arial" panose="020B0604020202020204" pitchFamily="34" charset="0"/>
                          <a:cs typeface="Arial" panose="020B0604020202020204" pitchFamily="34" charset="0"/>
                        </a:rPr>
                        <a:t>Language</a:t>
                      </a:r>
                      <a:r>
                        <a:rPr lang="en-GB" sz="1400" b="1" baseline="0" dirty="0" smtClean="0">
                          <a:latin typeface="Arial" panose="020B0604020202020204" pitchFamily="34" charset="0"/>
                          <a:cs typeface="Arial" panose="020B0604020202020204" pitchFamily="34" charset="0"/>
                        </a:rPr>
                        <a:t> functions and structures</a:t>
                      </a:r>
                      <a:endParaRPr lang="en-GB" sz="1400" b="1" dirty="0">
                        <a:latin typeface="Arial" panose="020B0604020202020204" pitchFamily="34" charset="0"/>
                        <a:cs typeface="Arial" panose="020B0604020202020204" pitchFamily="34" charset="0"/>
                      </a:endParaRPr>
                    </a:p>
                  </a:txBody>
                  <a:tcPr anchor="ctr"/>
                </a:tc>
                <a:tc>
                  <a:txBody>
                    <a:bodyPr/>
                    <a:lstStyle/>
                    <a:p>
                      <a:endParaRPr lang="en-GB" sz="1400" i="1" dirty="0">
                        <a:latin typeface="Arial" panose="020B0604020202020204" pitchFamily="34" charset="0"/>
                        <a:cs typeface="Arial" panose="020B0604020202020204" pitchFamily="34" charset="0"/>
                      </a:endParaRPr>
                    </a:p>
                  </a:txBody>
                  <a:tcPr anchor="ctr"/>
                </a:tc>
              </a:tr>
              <a:tr h="189248">
                <a:tc>
                  <a:txBody>
                    <a:bodyPr/>
                    <a:lstStyle/>
                    <a:p>
                      <a:r>
                        <a:rPr lang="en-GB" sz="1400" dirty="0" smtClean="0">
                          <a:latin typeface="Arial" panose="020B0604020202020204" pitchFamily="34" charset="0"/>
                          <a:cs typeface="Arial" panose="020B0604020202020204" pitchFamily="34" charset="0"/>
                        </a:rPr>
                        <a:t>Physical</a:t>
                      </a:r>
                      <a:r>
                        <a:rPr lang="en-GB" sz="1400" baseline="0" dirty="0" smtClean="0">
                          <a:latin typeface="Arial" panose="020B0604020202020204" pitchFamily="34" charset="0"/>
                          <a:cs typeface="Arial" panose="020B0604020202020204" pitchFamily="34" charset="0"/>
                        </a:rPr>
                        <a:t> description</a:t>
                      </a:r>
                      <a:endParaRPr lang="en-GB" sz="1400" dirty="0">
                        <a:latin typeface="Arial" panose="020B0604020202020204" pitchFamily="34" charset="0"/>
                        <a:cs typeface="Arial" panose="020B0604020202020204" pitchFamily="34" charset="0"/>
                      </a:endParaRPr>
                    </a:p>
                  </a:txBody>
                  <a:tcPr anchor="ctr"/>
                </a:tc>
                <a:tc>
                  <a:txBody>
                    <a:bodyPr/>
                    <a:lstStyle/>
                    <a:p>
                      <a:endParaRPr lang="en-GB" sz="1400" i="1" dirty="0">
                        <a:latin typeface="Arial" panose="020B0604020202020204" pitchFamily="34" charset="0"/>
                        <a:cs typeface="Arial" panose="020B0604020202020204" pitchFamily="34" charset="0"/>
                      </a:endParaRPr>
                    </a:p>
                  </a:txBody>
                  <a:tcPr anchor="ctr"/>
                </a:tc>
              </a:tr>
              <a:tr h="189248">
                <a:tc>
                  <a:txBody>
                    <a:bodyPr/>
                    <a:lstStyle/>
                    <a:p>
                      <a:r>
                        <a:rPr lang="en-GB" sz="1400" dirty="0" smtClean="0">
                          <a:latin typeface="Arial" panose="020B0604020202020204" pitchFamily="34" charset="0"/>
                          <a:cs typeface="Arial" panose="020B0604020202020204" pitchFamily="34" charset="0"/>
                        </a:rPr>
                        <a:t>Position</a:t>
                      </a:r>
                      <a:r>
                        <a:rPr lang="en-GB" sz="1400" baseline="0" dirty="0" smtClean="0">
                          <a:latin typeface="Arial" panose="020B0604020202020204" pitchFamily="34" charset="0"/>
                          <a:cs typeface="Arial" panose="020B0604020202020204" pitchFamily="34" charset="0"/>
                        </a:rPr>
                        <a:t> / Location</a:t>
                      </a:r>
                      <a:endParaRPr lang="en-GB" sz="1400" dirty="0">
                        <a:latin typeface="Arial" panose="020B0604020202020204" pitchFamily="34" charset="0"/>
                        <a:cs typeface="Arial" panose="020B0604020202020204" pitchFamily="34" charset="0"/>
                      </a:endParaRPr>
                    </a:p>
                  </a:txBody>
                  <a:tcPr anchor="ctr"/>
                </a:tc>
                <a:tc>
                  <a:txBody>
                    <a:bodyPr/>
                    <a:lstStyle/>
                    <a:p>
                      <a:endParaRPr lang="en-GB" sz="1400">
                        <a:latin typeface="Arial" panose="020B0604020202020204" pitchFamily="34" charset="0"/>
                        <a:cs typeface="Arial" panose="020B0604020202020204" pitchFamily="34" charset="0"/>
                      </a:endParaRPr>
                    </a:p>
                  </a:txBody>
                  <a:tcPr anchor="ctr"/>
                </a:tc>
              </a:tr>
              <a:tr h="189248">
                <a:tc>
                  <a:txBody>
                    <a:bodyPr/>
                    <a:lstStyle/>
                    <a:p>
                      <a:r>
                        <a:rPr lang="en-GB" sz="1400" dirty="0" smtClean="0">
                          <a:latin typeface="Arial" panose="020B0604020202020204" pitchFamily="34" charset="0"/>
                          <a:cs typeface="Arial" panose="020B0604020202020204" pitchFamily="34" charset="0"/>
                        </a:rPr>
                        <a:t>Action</a:t>
                      </a:r>
                      <a:endParaRPr lang="en-GB" sz="1400" dirty="0">
                        <a:latin typeface="Arial" panose="020B0604020202020204" pitchFamily="34" charset="0"/>
                        <a:cs typeface="Arial" panose="020B0604020202020204" pitchFamily="34" charset="0"/>
                      </a:endParaRPr>
                    </a:p>
                  </a:txBody>
                  <a:tcPr anchor="ctr"/>
                </a:tc>
                <a:tc>
                  <a:txBody>
                    <a:bodyPr/>
                    <a:lstStyle/>
                    <a:p>
                      <a:endParaRPr lang="en-GB" sz="1400" dirty="0">
                        <a:latin typeface="Arial" panose="020B0604020202020204" pitchFamily="34" charset="0"/>
                        <a:cs typeface="Arial" panose="020B0604020202020204" pitchFamily="34" charset="0"/>
                      </a:endParaRPr>
                    </a:p>
                  </a:txBody>
                  <a:tcPr anchor="ctr"/>
                </a:tc>
              </a:tr>
              <a:tr h="189248">
                <a:tc>
                  <a:txBody>
                    <a:bodyPr/>
                    <a:lstStyle/>
                    <a:p>
                      <a:r>
                        <a:rPr lang="en-GB" sz="1400" dirty="0" smtClean="0">
                          <a:latin typeface="Arial" panose="020B0604020202020204" pitchFamily="34" charset="0"/>
                          <a:cs typeface="Arial" panose="020B0604020202020204" pitchFamily="34" charset="0"/>
                        </a:rPr>
                        <a:t>Describing weather</a:t>
                      </a:r>
                      <a:endParaRPr lang="en-GB" sz="1400" dirty="0">
                        <a:latin typeface="Arial" panose="020B0604020202020204" pitchFamily="34" charset="0"/>
                        <a:cs typeface="Arial" panose="020B0604020202020204" pitchFamily="34" charset="0"/>
                      </a:endParaRPr>
                    </a:p>
                  </a:txBody>
                  <a:tcPr anchor="ctr"/>
                </a:tc>
                <a:tc>
                  <a:txBody>
                    <a:bodyPr/>
                    <a:lstStyle/>
                    <a:p>
                      <a:endParaRPr lang="en-GB" sz="1400">
                        <a:latin typeface="Arial" panose="020B0604020202020204" pitchFamily="34" charset="0"/>
                        <a:cs typeface="Arial" panose="020B0604020202020204" pitchFamily="34" charset="0"/>
                      </a:endParaRPr>
                    </a:p>
                  </a:txBody>
                  <a:tcPr anchor="ctr"/>
                </a:tc>
              </a:tr>
              <a:tr h="189248">
                <a:tc>
                  <a:txBody>
                    <a:bodyPr/>
                    <a:lstStyle/>
                    <a:p>
                      <a:r>
                        <a:rPr lang="en-GB" sz="1400" dirty="0" smtClean="0">
                          <a:latin typeface="Arial" panose="020B0604020202020204" pitchFamily="34" charset="0"/>
                          <a:cs typeface="Arial" panose="020B0604020202020204" pitchFamily="34" charset="0"/>
                        </a:rPr>
                        <a:t>Mood</a:t>
                      </a:r>
                      <a:endParaRPr lang="en-GB" sz="1400" dirty="0">
                        <a:latin typeface="Arial" panose="020B0604020202020204" pitchFamily="34" charset="0"/>
                        <a:cs typeface="Arial" panose="020B0604020202020204" pitchFamily="34" charset="0"/>
                      </a:endParaRPr>
                    </a:p>
                  </a:txBody>
                  <a:tcPr anchor="ctr"/>
                </a:tc>
                <a:tc>
                  <a:txBody>
                    <a:bodyPr/>
                    <a:lstStyle/>
                    <a:p>
                      <a:endParaRPr lang="en-GB" sz="1400" dirty="0">
                        <a:latin typeface="Arial" panose="020B0604020202020204" pitchFamily="34" charset="0"/>
                        <a:cs typeface="Arial" panose="020B0604020202020204" pitchFamily="34" charset="0"/>
                      </a:endParaRPr>
                    </a:p>
                  </a:txBody>
                  <a:tcPr anchor="ctr"/>
                </a:tc>
              </a:tr>
              <a:tr h="189248">
                <a:tc>
                  <a:txBody>
                    <a:bodyPr/>
                    <a:lstStyle/>
                    <a:p>
                      <a:r>
                        <a:rPr lang="en-GB" sz="1400" dirty="0" smtClean="0">
                          <a:latin typeface="Arial" panose="020B0604020202020204" pitchFamily="34" charset="0"/>
                          <a:cs typeface="Arial" panose="020B0604020202020204" pitchFamily="34" charset="0"/>
                        </a:rPr>
                        <a:t>Speculation / Hypothesis</a:t>
                      </a:r>
                      <a:endParaRPr lang="en-GB" sz="1400" dirty="0">
                        <a:latin typeface="Arial" panose="020B0604020202020204" pitchFamily="34" charset="0"/>
                        <a:cs typeface="Arial" panose="020B0604020202020204" pitchFamily="34" charset="0"/>
                      </a:endParaRPr>
                    </a:p>
                  </a:txBody>
                  <a:tcPr anchor="ctr"/>
                </a:tc>
                <a:tc>
                  <a:txBody>
                    <a:bodyPr/>
                    <a:lstStyle/>
                    <a:p>
                      <a:endParaRPr lang="en-GB" sz="1400" dirty="0">
                        <a:latin typeface="Arial" panose="020B0604020202020204" pitchFamily="34" charset="0"/>
                        <a:cs typeface="Arial" panose="020B0604020202020204" pitchFamily="34" charset="0"/>
                      </a:endParaRPr>
                    </a:p>
                  </a:txBody>
                  <a:tcPr anchor="ctr"/>
                </a:tc>
              </a:tr>
              <a:tr h="189248">
                <a:tc>
                  <a:txBody>
                    <a:bodyPr/>
                    <a:lstStyle/>
                    <a:p>
                      <a:r>
                        <a:rPr lang="en-GB" sz="1400" dirty="0" smtClean="0">
                          <a:latin typeface="Arial" panose="020B0604020202020204" pitchFamily="34" charset="0"/>
                          <a:cs typeface="Arial" panose="020B0604020202020204" pitchFamily="34" charset="0"/>
                        </a:rPr>
                        <a:t>Reasons</a:t>
                      </a:r>
                      <a:r>
                        <a:rPr lang="en-GB" sz="1400" baseline="0" dirty="0" smtClean="0">
                          <a:latin typeface="Arial" panose="020B0604020202020204" pitchFamily="34" charset="0"/>
                          <a:cs typeface="Arial" panose="020B0604020202020204" pitchFamily="34" charset="0"/>
                        </a:rPr>
                        <a:t> / Justifications</a:t>
                      </a:r>
                      <a:endParaRPr lang="en-GB" sz="1400" dirty="0">
                        <a:latin typeface="Arial" panose="020B0604020202020204" pitchFamily="34" charset="0"/>
                        <a:cs typeface="Arial" panose="020B0604020202020204" pitchFamily="34" charset="0"/>
                      </a:endParaRPr>
                    </a:p>
                  </a:txBody>
                  <a:tcPr anchor="ctr"/>
                </a:tc>
                <a:tc>
                  <a:txBody>
                    <a:bodyPr/>
                    <a:lstStyle/>
                    <a:p>
                      <a:endParaRPr lang="en-GB" sz="1400" dirty="0">
                        <a:latin typeface="Arial" panose="020B0604020202020204" pitchFamily="34" charset="0"/>
                        <a:cs typeface="Arial" panose="020B0604020202020204" pitchFamily="34" charset="0"/>
                      </a:endParaRPr>
                    </a:p>
                  </a:txBody>
                  <a:tcPr anchor="ctr"/>
                </a:tc>
              </a:tr>
              <a:tr h="331183">
                <a:tc>
                  <a:txBody>
                    <a:bodyPr/>
                    <a:lstStyle/>
                    <a:p>
                      <a:r>
                        <a:rPr lang="en-GB" sz="1400" dirty="0" smtClean="0">
                          <a:latin typeface="Arial" panose="020B0604020202020204" pitchFamily="34" charset="0"/>
                          <a:cs typeface="Arial" panose="020B0604020202020204" pitchFamily="34" charset="0"/>
                        </a:rPr>
                        <a:t>Negation</a:t>
                      </a:r>
                      <a:r>
                        <a:rPr lang="en-GB" sz="1400" baseline="0" dirty="0" smtClean="0">
                          <a:latin typeface="Arial" panose="020B0604020202020204" pitchFamily="34" charset="0"/>
                          <a:cs typeface="Arial" panose="020B0604020202020204" pitchFamily="34" charset="0"/>
                        </a:rPr>
                        <a:t> – i.e. </a:t>
                      </a:r>
                      <a:r>
                        <a:rPr lang="en-GB" sz="1400" dirty="0" smtClean="0">
                          <a:latin typeface="Arial" panose="020B0604020202020204" pitchFamily="34" charset="0"/>
                          <a:cs typeface="Arial" panose="020B0604020202020204" pitchFamily="34" charset="0"/>
                        </a:rPr>
                        <a:t>Saying what isn’t there</a:t>
                      </a:r>
                      <a:endParaRPr lang="en-GB" sz="1400" dirty="0">
                        <a:latin typeface="Arial" panose="020B0604020202020204" pitchFamily="34" charset="0"/>
                        <a:cs typeface="Arial" panose="020B0604020202020204" pitchFamily="34" charset="0"/>
                      </a:endParaRPr>
                    </a:p>
                  </a:txBody>
                  <a:tcPr anchor="ctr"/>
                </a:tc>
                <a:tc>
                  <a:txBody>
                    <a:bodyPr/>
                    <a:lstStyle/>
                    <a:p>
                      <a:endParaRPr lang="en-GB" sz="1400" dirty="0">
                        <a:latin typeface="Arial" panose="020B0604020202020204" pitchFamily="34" charset="0"/>
                        <a:cs typeface="Arial" panose="020B0604020202020204" pitchFamily="34" charset="0"/>
                      </a:endParaRPr>
                    </a:p>
                  </a:txBody>
                  <a:tcPr anchor="ctr"/>
                </a:tc>
              </a:tr>
              <a:tr h="331183">
                <a:tc>
                  <a:txBody>
                    <a:bodyPr/>
                    <a:lstStyle/>
                    <a:p>
                      <a:r>
                        <a:rPr lang="en-GB" sz="1400" dirty="0" smtClean="0">
                          <a:latin typeface="Arial" panose="020B0604020202020204" pitchFamily="34" charset="0"/>
                          <a:cs typeface="Arial" panose="020B0604020202020204" pitchFamily="34" charset="0"/>
                        </a:rPr>
                        <a:t>General</a:t>
                      </a:r>
                      <a:r>
                        <a:rPr lang="en-GB" sz="1400" baseline="0" dirty="0" smtClean="0">
                          <a:latin typeface="Arial" panose="020B0604020202020204" pitchFamily="34" charset="0"/>
                          <a:cs typeface="Arial" panose="020B0604020202020204" pitchFamily="34" charset="0"/>
                        </a:rPr>
                        <a:t> </a:t>
                      </a:r>
                      <a:r>
                        <a:rPr lang="en-GB" sz="1400" baseline="0" dirty="0" smtClean="0">
                          <a:latin typeface="Arial" panose="020B0604020202020204" pitchFamily="34" charset="0"/>
                          <a:cs typeface="Arial" panose="020B0604020202020204" pitchFamily="34" charset="0"/>
                          <a:sym typeface="Wingdings" panose="05000000000000000000" pitchFamily="2" charset="2"/>
                        </a:rPr>
                        <a:t> specific vocabulary</a:t>
                      </a:r>
                      <a:endParaRPr lang="en-GB" sz="1400" dirty="0">
                        <a:latin typeface="Arial" panose="020B0604020202020204" pitchFamily="34" charset="0"/>
                        <a:cs typeface="Arial" panose="020B0604020202020204" pitchFamily="34" charset="0"/>
                      </a:endParaRPr>
                    </a:p>
                  </a:txBody>
                  <a:tcPr anchor="ctr"/>
                </a:tc>
                <a:tc>
                  <a:txBody>
                    <a:bodyPr/>
                    <a:lstStyle/>
                    <a:p>
                      <a:endParaRPr lang="en-GB" sz="1400"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408259034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2"/>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 name="Picture 1"/>
          <p:cNvPicPr>
            <a:picLocks noChangeAspect="1"/>
          </p:cNvPicPr>
          <p:nvPr/>
        </p:nvPicPr>
        <p:blipFill>
          <a:blip r:embed="rId3">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30774" y="1209676"/>
            <a:ext cx="6931519" cy="4865926"/>
          </a:xfrm>
          <a:prstGeom prst="rect">
            <a:avLst/>
          </a:prstGeom>
        </p:spPr>
      </p:pic>
      <p:sp>
        <p:nvSpPr>
          <p:cNvPr id="7" name="Title 1"/>
          <p:cNvSpPr txBox="1">
            <a:spLocks/>
          </p:cNvSpPr>
          <p:nvPr/>
        </p:nvSpPr>
        <p:spPr>
          <a:xfrm>
            <a:off x="230815" y="3891725"/>
            <a:ext cx="8644270" cy="145075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000" dirty="0" smtClean="0">
                <a:solidFill>
                  <a:prstClr val="black"/>
                </a:solidFill>
                <a:latin typeface="Rockwell" panose="02060603020205020403" pitchFamily="18" charset="0"/>
                <a:ea typeface="Segoe UI Black" panose="020B0A02040204020203" pitchFamily="34" charset="0"/>
                <a:cs typeface="Segoe UI Black" panose="020B0A02040204020203" pitchFamily="34" charset="0"/>
              </a:rPr>
              <a:t>3  Respond to unexpected questions</a:t>
            </a:r>
            <a:endParaRPr lang="en-GB" sz="6000" dirty="0">
              <a:solidFill>
                <a:prstClr val="black"/>
              </a:solidFill>
              <a:latin typeface="Rockwell" panose="02060603020205020403" pitchFamily="18" charset="0"/>
              <a:ea typeface="Segoe UI Black" panose="020B0A02040204020203" pitchFamily="34" charset="0"/>
              <a:cs typeface="Segoe UI Black" panose="020B0A02040204020203" pitchFamily="34" charset="0"/>
            </a:endParaRPr>
          </a:p>
        </p:txBody>
      </p:sp>
      <p:pic>
        <p:nvPicPr>
          <p:cNvPr id="8" name="Picture 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49031" y="177237"/>
            <a:ext cx="1593503" cy="1129049"/>
          </a:xfrm>
          <a:prstGeom prst="rect">
            <a:avLst/>
          </a:prstGeom>
        </p:spPr>
      </p:pic>
    </p:spTree>
    <p:extLst>
      <p:ext uri="{BB962C8B-B14F-4D97-AF65-F5344CB8AC3E}">
        <p14:creationId xmlns:p14="http://schemas.microsoft.com/office/powerpoint/2010/main" val="260859676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clrChange>
              <a:clrFrom>
                <a:srgbClr val="FFFFFF"/>
              </a:clrFrom>
              <a:clrTo>
                <a:srgbClr val="FFFFFF">
                  <a:alpha val="0"/>
                </a:srgbClr>
              </a:clrTo>
            </a:clrChange>
          </a:blip>
          <a:stretch>
            <a:fillRect/>
          </a:stretch>
        </p:blipFill>
        <p:spPr>
          <a:xfrm>
            <a:off x="1100807" y="4401656"/>
            <a:ext cx="7210620" cy="1848652"/>
          </a:xfrm>
          <a:prstGeom prst="rect">
            <a:avLst/>
          </a:prstGeom>
          <a:solidFill>
            <a:schemeClr val="bg2"/>
          </a:solidFill>
        </p:spPr>
      </p:pic>
      <p:sp>
        <p:nvSpPr>
          <p:cNvPr id="3" name="Content Placeholder 2"/>
          <p:cNvSpPr>
            <a:spLocks noGrp="1"/>
          </p:cNvSpPr>
          <p:nvPr>
            <p:ph idx="4294967295"/>
          </p:nvPr>
        </p:nvSpPr>
        <p:spPr>
          <a:xfrm>
            <a:off x="1100807" y="481013"/>
            <a:ext cx="7886700" cy="4351337"/>
          </a:xfrm>
        </p:spPr>
        <p:txBody>
          <a:bodyPr>
            <a:normAutofit/>
          </a:bodyPr>
          <a:lstStyle/>
          <a:p>
            <a:r>
              <a:rPr lang="en-GB" dirty="0"/>
              <a:t>c</a:t>
            </a:r>
            <a:r>
              <a:rPr lang="en-GB" dirty="0" smtClean="0"/>
              <a:t>ard routines</a:t>
            </a:r>
          </a:p>
          <a:p>
            <a:r>
              <a:rPr lang="en-GB" dirty="0" smtClean="0"/>
              <a:t>translation bee</a:t>
            </a:r>
          </a:p>
          <a:p>
            <a:r>
              <a:rPr lang="en-GB" dirty="0" smtClean="0"/>
              <a:t>tandem</a:t>
            </a:r>
          </a:p>
          <a:p>
            <a:r>
              <a:rPr lang="en-GB" dirty="0" smtClean="0"/>
              <a:t>find someone who</a:t>
            </a:r>
          </a:p>
          <a:p>
            <a:r>
              <a:rPr lang="en-GB" dirty="0" smtClean="0"/>
              <a:t>fortune tellers</a:t>
            </a:r>
          </a:p>
          <a:p>
            <a:r>
              <a:rPr lang="en-GB" dirty="0" smtClean="0"/>
              <a:t>speaking lines</a:t>
            </a:r>
          </a:p>
          <a:p>
            <a:r>
              <a:rPr lang="en-GB" dirty="0" smtClean="0"/>
              <a:t>speed dating</a:t>
            </a:r>
          </a:p>
        </p:txBody>
      </p:sp>
    </p:spTree>
    <p:extLst>
      <p:ext uri="{BB962C8B-B14F-4D97-AF65-F5344CB8AC3E}">
        <p14:creationId xmlns:p14="http://schemas.microsoft.com/office/powerpoint/2010/main" val="4484208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361627" y="420605"/>
          <a:ext cx="8425911" cy="5887204"/>
        </p:xfrm>
        <a:graphic>
          <a:graphicData uri="http://schemas.openxmlformats.org/drawingml/2006/table">
            <a:tbl>
              <a:tblPr firstRow="1" bandRow="1">
                <a:tableStyleId>{5940675A-B579-460E-94D1-54222C63F5DA}</a:tableStyleId>
              </a:tblPr>
              <a:tblGrid>
                <a:gridCol w="2808637"/>
                <a:gridCol w="2808637"/>
                <a:gridCol w="2808637"/>
              </a:tblGrid>
              <a:tr h="2943602">
                <a:tc>
                  <a:txBody>
                    <a:bodyPr/>
                    <a:lstStyle/>
                    <a:p>
                      <a:r>
                        <a:rPr lang="en-GB" sz="3200" dirty="0" smtClean="0">
                          <a:latin typeface="MV Boli" panose="02000500030200090000" pitchFamily="2" charset="0"/>
                          <a:cs typeface="MV Boli" panose="02000500030200090000" pitchFamily="2" charset="0"/>
                        </a:rPr>
                        <a:t>1</a:t>
                      </a:r>
                      <a:endParaRPr lang="en-GB" sz="3200" dirty="0">
                        <a:latin typeface="MV Boli" panose="02000500030200090000" pitchFamily="2" charset="0"/>
                        <a:cs typeface="MV Boli" panose="02000500030200090000" pitchFamily="2" charset="0"/>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3200" dirty="0" smtClean="0">
                          <a:latin typeface="MV Boli" panose="02000500030200090000" pitchFamily="2" charset="0"/>
                          <a:cs typeface="MV Boli" panose="02000500030200090000" pitchFamily="2" charset="0"/>
                        </a:rPr>
                        <a:t>2</a:t>
                      </a:r>
                      <a:endParaRPr lang="en-GB" sz="3200" dirty="0">
                        <a:latin typeface="MV Boli" panose="02000500030200090000" pitchFamily="2" charset="0"/>
                        <a:cs typeface="MV Boli" panose="02000500030200090000" pitchFamily="2" charset="0"/>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3200" dirty="0" smtClean="0">
                          <a:latin typeface="MV Boli" panose="02000500030200090000" pitchFamily="2" charset="0"/>
                          <a:cs typeface="MV Boli" panose="02000500030200090000" pitchFamily="2" charset="0"/>
                        </a:rPr>
                        <a:t>3</a:t>
                      </a:r>
                      <a:endParaRPr lang="en-GB" sz="3200" dirty="0">
                        <a:latin typeface="MV Boli" panose="02000500030200090000" pitchFamily="2" charset="0"/>
                        <a:cs typeface="MV Boli" panose="02000500030200090000" pitchFamily="2" charset="0"/>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943602">
                <a:tc>
                  <a:txBody>
                    <a:bodyPr/>
                    <a:lstStyle/>
                    <a:p>
                      <a:r>
                        <a:rPr lang="en-GB" sz="3200" dirty="0" smtClean="0">
                          <a:latin typeface="MV Boli" panose="02000500030200090000" pitchFamily="2" charset="0"/>
                          <a:cs typeface="MV Boli" panose="02000500030200090000" pitchFamily="2" charset="0"/>
                        </a:rPr>
                        <a:t>4</a:t>
                      </a:r>
                      <a:endParaRPr lang="en-GB" sz="3200" dirty="0">
                        <a:latin typeface="MV Boli" panose="02000500030200090000" pitchFamily="2" charset="0"/>
                        <a:cs typeface="MV Boli" panose="02000500030200090000" pitchFamily="2" charset="0"/>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3200" dirty="0" smtClean="0">
                          <a:latin typeface="MV Boli" panose="02000500030200090000" pitchFamily="2" charset="0"/>
                          <a:cs typeface="MV Boli" panose="02000500030200090000" pitchFamily="2" charset="0"/>
                        </a:rPr>
                        <a:t>5</a:t>
                      </a:r>
                      <a:endParaRPr lang="en-GB" sz="3200" dirty="0">
                        <a:latin typeface="MV Boli" panose="02000500030200090000" pitchFamily="2" charset="0"/>
                        <a:cs typeface="MV Boli" panose="02000500030200090000" pitchFamily="2" charset="0"/>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3200" dirty="0" smtClean="0">
                          <a:latin typeface="MV Boli" panose="02000500030200090000" pitchFamily="2" charset="0"/>
                          <a:cs typeface="MV Boli" panose="02000500030200090000" pitchFamily="2" charset="0"/>
                        </a:rPr>
                        <a:t>6</a:t>
                      </a:r>
                      <a:endParaRPr lang="en-GB" sz="3200" dirty="0">
                        <a:latin typeface="MV Boli" panose="02000500030200090000" pitchFamily="2" charset="0"/>
                        <a:cs typeface="MV Boli" panose="02000500030200090000" pitchFamily="2" charset="0"/>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5" name="TextBox 4"/>
          <p:cNvSpPr txBox="1"/>
          <p:nvPr/>
        </p:nvSpPr>
        <p:spPr>
          <a:xfrm>
            <a:off x="449451" y="2727357"/>
            <a:ext cx="2634712" cy="523220"/>
          </a:xfrm>
          <a:prstGeom prst="rect">
            <a:avLst/>
          </a:prstGeom>
          <a:solidFill>
            <a:schemeClr val="bg2"/>
          </a:solidFill>
        </p:spPr>
        <p:txBody>
          <a:bodyPr wrap="square" rtlCol="0">
            <a:spAutoFit/>
          </a:bodyPr>
          <a:lstStyle/>
          <a:p>
            <a:pPr algn="ctr"/>
            <a:r>
              <a:rPr lang="en-GB" sz="2800" b="1" dirty="0" err="1" smtClean="0">
                <a:solidFill>
                  <a:prstClr val="black"/>
                </a:solidFill>
                <a:latin typeface="MV Boli" panose="02000500030200090000" pitchFamily="2" charset="0"/>
                <a:cs typeface="MV Boli" panose="02000500030200090000" pitchFamily="2" charset="0"/>
              </a:rPr>
              <a:t>cantar</a:t>
            </a:r>
            <a:endParaRPr lang="en-GB" sz="2800" b="1" dirty="0">
              <a:solidFill>
                <a:prstClr val="black"/>
              </a:solidFill>
              <a:latin typeface="MV Boli" panose="02000500030200090000" pitchFamily="2" charset="0"/>
              <a:cs typeface="MV Boli" panose="02000500030200090000" pitchFamily="2" charset="0"/>
            </a:endParaRPr>
          </a:p>
        </p:txBody>
      </p:sp>
      <p:sp>
        <p:nvSpPr>
          <p:cNvPr id="6" name="TextBox 5"/>
          <p:cNvSpPr txBox="1"/>
          <p:nvPr/>
        </p:nvSpPr>
        <p:spPr>
          <a:xfrm>
            <a:off x="3261102" y="2739246"/>
            <a:ext cx="2634712" cy="523220"/>
          </a:xfrm>
          <a:prstGeom prst="rect">
            <a:avLst/>
          </a:prstGeom>
          <a:solidFill>
            <a:schemeClr val="bg2"/>
          </a:solidFill>
        </p:spPr>
        <p:txBody>
          <a:bodyPr wrap="square" rtlCol="0">
            <a:spAutoFit/>
          </a:bodyPr>
          <a:lstStyle/>
          <a:p>
            <a:pPr algn="ctr"/>
            <a:r>
              <a:rPr lang="en-GB" sz="2800" b="1" dirty="0" err="1" smtClean="0">
                <a:solidFill>
                  <a:prstClr val="black"/>
                </a:solidFill>
                <a:latin typeface="MV Boli" panose="02000500030200090000" pitchFamily="2" charset="0"/>
                <a:cs typeface="MV Boli" panose="02000500030200090000" pitchFamily="2" charset="0"/>
              </a:rPr>
              <a:t>bailar</a:t>
            </a:r>
            <a:endParaRPr lang="en-GB" sz="2800" b="1" dirty="0">
              <a:solidFill>
                <a:prstClr val="black"/>
              </a:solidFill>
              <a:latin typeface="MV Boli" panose="02000500030200090000" pitchFamily="2" charset="0"/>
              <a:cs typeface="MV Boli" panose="02000500030200090000" pitchFamily="2" charset="0"/>
            </a:endParaRPr>
          </a:p>
        </p:txBody>
      </p:sp>
      <p:sp>
        <p:nvSpPr>
          <p:cNvPr id="7" name="TextBox 6"/>
          <p:cNvSpPr txBox="1"/>
          <p:nvPr/>
        </p:nvSpPr>
        <p:spPr>
          <a:xfrm>
            <a:off x="6072753" y="2758134"/>
            <a:ext cx="2670227" cy="461665"/>
          </a:xfrm>
          <a:prstGeom prst="rect">
            <a:avLst/>
          </a:prstGeom>
          <a:solidFill>
            <a:schemeClr val="bg2"/>
          </a:solidFill>
        </p:spPr>
        <p:txBody>
          <a:bodyPr wrap="square" rtlCol="0">
            <a:spAutoFit/>
          </a:bodyPr>
          <a:lstStyle/>
          <a:p>
            <a:pPr algn="ctr"/>
            <a:r>
              <a:rPr lang="en-GB" sz="2400" b="1" dirty="0" err="1" smtClean="0">
                <a:solidFill>
                  <a:prstClr val="black"/>
                </a:solidFill>
                <a:latin typeface="MV Boli" panose="02000500030200090000" pitchFamily="2" charset="0"/>
                <a:cs typeface="MV Boli" panose="02000500030200090000" pitchFamily="2" charset="0"/>
              </a:rPr>
              <a:t>tocar</a:t>
            </a:r>
            <a:r>
              <a:rPr lang="en-GB" sz="2400" b="1" dirty="0" smtClean="0">
                <a:solidFill>
                  <a:prstClr val="black"/>
                </a:solidFill>
                <a:latin typeface="MV Boli" panose="02000500030200090000" pitchFamily="2" charset="0"/>
                <a:cs typeface="MV Boli" panose="02000500030200090000" pitchFamily="2" charset="0"/>
              </a:rPr>
              <a:t> la </a:t>
            </a:r>
            <a:r>
              <a:rPr lang="en-GB" sz="2400" b="1" dirty="0" err="1" smtClean="0">
                <a:solidFill>
                  <a:prstClr val="black"/>
                </a:solidFill>
                <a:latin typeface="MV Boli" panose="02000500030200090000" pitchFamily="2" charset="0"/>
                <a:cs typeface="MV Boli" panose="02000500030200090000" pitchFamily="2" charset="0"/>
              </a:rPr>
              <a:t>guitarra</a:t>
            </a:r>
            <a:endParaRPr lang="en-GB" sz="2400" b="1" dirty="0">
              <a:solidFill>
                <a:prstClr val="black"/>
              </a:solidFill>
              <a:latin typeface="MV Boli" panose="02000500030200090000" pitchFamily="2" charset="0"/>
              <a:cs typeface="MV Boli" panose="02000500030200090000" pitchFamily="2" charset="0"/>
            </a:endParaRPr>
          </a:p>
        </p:txBody>
      </p:sp>
      <p:sp>
        <p:nvSpPr>
          <p:cNvPr id="8" name="TextBox 7"/>
          <p:cNvSpPr txBox="1"/>
          <p:nvPr/>
        </p:nvSpPr>
        <p:spPr>
          <a:xfrm>
            <a:off x="449451" y="5653313"/>
            <a:ext cx="2634712" cy="523220"/>
          </a:xfrm>
          <a:prstGeom prst="rect">
            <a:avLst/>
          </a:prstGeom>
          <a:solidFill>
            <a:schemeClr val="bg2"/>
          </a:solidFill>
        </p:spPr>
        <p:txBody>
          <a:bodyPr wrap="square" rtlCol="0">
            <a:spAutoFit/>
          </a:bodyPr>
          <a:lstStyle/>
          <a:p>
            <a:pPr algn="ctr"/>
            <a:r>
              <a:rPr lang="en-GB" sz="2800" b="1" dirty="0" err="1" smtClean="0">
                <a:solidFill>
                  <a:prstClr val="black"/>
                </a:solidFill>
                <a:latin typeface="MV Boli" panose="02000500030200090000" pitchFamily="2" charset="0"/>
                <a:cs typeface="MV Boli" panose="02000500030200090000" pitchFamily="2" charset="0"/>
              </a:rPr>
              <a:t>montar</a:t>
            </a:r>
            <a:r>
              <a:rPr lang="en-GB" sz="2800" b="1" dirty="0" smtClean="0">
                <a:solidFill>
                  <a:prstClr val="black"/>
                </a:solidFill>
                <a:latin typeface="MV Boli" panose="02000500030200090000" pitchFamily="2" charset="0"/>
                <a:cs typeface="MV Boli" panose="02000500030200090000" pitchFamily="2" charset="0"/>
              </a:rPr>
              <a:t> </a:t>
            </a:r>
            <a:r>
              <a:rPr lang="en-GB" sz="2800" b="1" dirty="0" err="1" smtClean="0">
                <a:solidFill>
                  <a:prstClr val="black"/>
                </a:solidFill>
                <a:latin typeface="MV Boli" panose="02000500030200090000" pitchFamily="2" charset="0"/>
                <a:cs typeface="MV Boli" panose="02000500030200090000" pitchFamily="2" charset="0"/>
              </a:rPr>
              <a:t>en</a:t>
            </a:r>
            <a:r>
              <a:rPr lang="en-GB" sz="2800" b="1" dirty="0" smtClean="0">
                <a:solidFill>
                  <a:prstClr val="black"/>
                </a:solidFill>
                <a:latin typeface="MV Boli" panose="02000500030200090000" pitchFamily="2" charset="0"/>
                <a:cs typeface="MV Boli" panose="02000500030200090000" pitchFamily="2" charset="0"/>
              </a:rPr>
              <a:t> </a:t>
            </a:r>
            <a:r>
              <a:rPr lang="en-GB" sz="2800" b="1" dirty="0" err="1" smtClean="0">
                <a:solidFill>
                  <a:prstClr val="black"/>
                </a:solidFill>
                <a:latin typeface="MV Boli" panose="02000500030200090000" pitchFamily="2" charset="0"/>
                <a:cs typeface="MV Boli" panose="02000500030200090000" pitchFamily="2" charset="0"/>
              </a:rPr>
              <a:t>bici</a:t>
            </a:r>
            <a:endParaRPr lang="en-GB" sz="2800" b="1" dirty="0">
              <a:solidFill>
                <a:prstClr val="black"/>
              </a:solidFill>
              <a:latin typeface="MV Boli" panose="02000500030200090000" pitchFamily="2" charset="0"/>
              <a:cs typeface="MV Boli" panose="02000500030200090000" pitchFamily="2" charset="0"/>
            </a:endParaRPr>
          </a:p>
        </p:txBody>
      </p:sp>
      <p:sp>
        <p:nvSpPr>
          <p:cNvPr id="9" name="TextBox 8"/>
          <p:cNvSpPr txBox="1"/>
          <p:nvPr/>
        </p:nvSpPr>
        <p:spPr>
          <a:xfrm>
            <a:off x="3261102" y="5653313"/>
            <a:ext cx="2634712" cy="523220"/>
          </a:xfrm>
          <a:prstGeom prst="rect">
            <a:avLst/>
          </a:prstGeom>
          <a:solidFill>
            <a:schemeClr val="bg2"/>
          </a:solidFill>
        </p:spPr>
        <p:txBody>
          <a:bodyPr wrap="square" rtlCol="0">
            <a:spAutoFit/>
          </a:bodyPr>
          <a:lstStyle/>
          <a:p>
            <a:pPr algn="ctr"/>
            <a:r>
              <a:rPr lang="en-GB" sz="2800" b="1" dirty="0" err="1" smtClean="0">
                <a:solidFill>
                  <a:prstClr val="black"/>
                </a:solidFill>
                <a:latin typeface="MV Boli" panose="02000500030200090000" pitchFamily="2" charset="0"/>
                <a:cs typeface="MV Boli" panose="02000500030200090000" pitchFamily="2" charset="0"/>
              </a:rPr>
              <a:t>jugar</a:t>
            </a:r>
            <a:r>
              <a:rPr lang="en-GB" sz="2800" b="1" dirty="0" smtClean="0">
                <a:solidFill>
                  <a:prstClr val="black"/>
                </a:solidFill>
                <a:latin typeface="MV Boli" panose="02000500030200090000" pitchFamily="2" charset="0"/>
                <a:cs typeface="MV Boli" panose="02000500030200090000" pitchFamily="2" charset="0"/>
              </a:rPr>
              <a:t> al </a:t>
            </a:r>
            <a:r>
              <a:rPr lang="en-GB" sz="2800" b="1" dirty="0" err="1" smtClean="0">
                <a:solidFill>
                  <a:prstClr val="black"/>
                </a:solidFill>
                <a:latin typeface="MV Boli" panose="02000500030200090000" pitchFamily="2" charset="0"/>
                <a:cs typeface="MV Boli" panose="02000500030200090000" pitchFamily="2" charset="0"/>
              </a:rPr>
              <a:t>fútbol</a:t>
            </a:r>
            <a:endParaRPr lang="en-GB" sz="2800" b="1" dirty="0">
              <a:solidFill>
                <a:prstClr val="black"/>
              </a:solidFill>
              <a:latin typeface="MV Boli" panose="02000500030200090000" pitchFamily="2" charset="0"/>
              <a:cs typeface="MV Boli" panose="02000500030200090000" pitchFamily="2" charset="0"/>
            </a:endParaRPr>
          </a:p>
        </p:txBody>
      </p:sp>
      <p:sp>
        <p:nvSpPr>
          <p:cNvPr id="10" name="TextBox 9"/>
          <p:cNvSpPr txBox="1"/>
          <p:nvPr/>
        </p:nvSpPr>
        <p:spPr>
          <a:xfrm>
            <a:off x="6072753" y="5662705"/>
            <a:ext cx="2634712" cy="523220"/>
          </a:xfrm>
          <a:prstGeom prst="rect">
            <a:avLst/>
          </a:prstGeom>
          <a:solidFill>
            <a:schemeClr val="bg2"/>
          </a:solidFill>
        </p:spPr>
        <p:txBody>
          <a:bodyPr wrap="square" rtlCol="0">
            <a:spAutoFit/>
          </a:bodyPr>
          <a:lstStyle/>
          <a:p>
            <a:pPr algn="ctr"/>
            <a:r>
              <a:rPr lang="en-GB" sz="2800" b="1" dirty="0" err="1" smtClean="0">
                <a:solidFill>
                  <a:prstClr val="black"/>
                </a:solidFill>
                <a:latin typeface="MV Boli" panose="02000500030200090000" pitchFamily="2" charset="0"/>
                <a:cs typeface="MV Boli" panose="02000500030200090000" pitchFamily="2" charset="0"/>
              </a:rPr>
              <a:t>mandar</a:t>
            </a:r>
            <a:r>
              <a:rPr lang="en-GB" sz="2800" b="1" dirty="0" smtClean="0">
                <a:solidFill>
                  <a:prstClr val="black"/>
                </a:solidFill>
                <a:latin typeface="MV Boli" panose="02000500030200090000" pitchFamily="2" charset="0"/>
                <a:cs typeface="MV Boli" panose="02000500030200090000" pitchFamily="2" charset="0"/>
              </a:rPr>
              <a:t> SMS</a:t>
            </a:r>
            <a:endParaRPr lang="en-GB" sz="2800" b="1" dirty="0">
              <a:solidFill>
                <a:prstClr val="black"/>
              </a:solidFill>
              <a:latin typeface="MV Boli" panose="02000500030200090000" pitchFamily="2" charset="0"/>
              <a:cs typeface="MV Boli" panose="02000500030200090000" pitchFamily="2" charset="0"/>
            </a:endParaRPr>
          </a:p>
        </p:txBody>
      </p:sp>
      <p:pic>
        <p:nvPicPr>
          <p:cNvPr id="1026" name="Picture 2" descr="Image result for FL clip art sing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2596" y="717968"/>
            <a:ext cx="1097537" cy="20401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tick figure danc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7308" y="549158"/>
            <a:ext cx="1625668" cy="22089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tick figure playing guita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22016" y="567795"/>
            <a:ext cx="2171700" cy="21717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9987" y="3724985"/>
            <a:ext cx="2114176" cy="179705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stick figure playing football"/>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79677" y="3714037"/>
            <a:ext cx="1789810" cy="19314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texting stick figures"/>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r="50213"/>
          <a:stretch/>
        </p:blipFill>
        <p:spPr bwMode="auto">
          <a:xfrm>
            <a:off x="6867454" y="3391312"/>
            <a:ext cx="1160978" cy="2320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197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6600" b="1" dirty="0" smtClean="0"/>
              <a:t>Task 3</a:t>
            </a:r>
            <a:endParaRPr lang="en-GB" sz="6600" b="1" dirty="0"/>
          </a:p>
        </p:txBody>
      </p:sp>
      <p:sp>
        <p:nvSpPr>
          <p:cNvPr id="3" name="Content Placeholder 2"/>
          <p:cNvSpPr>
            <a:spLocks noGrp="1"/>
          </p:cNvSpPr>
          <p:nvPr>
            <p:ph sz="quarter" idx="1"/>
          </p:nvPr>
        </p:nvSpPr>
        <p:spPr/>
        <p:txBody>
          <a:bodyPr/>
          <a:lstStyle/>
          <a:p>
            <a:r>
              <a:rPr lang="en-GB" dirty="0" smtClean="0"/>
              <a:t>Brainstorm a list of possible uses for these cards to support speaking, progressing from individual words to sentences to dialogue</a:t>
            </a:r>
          </a:p>
        </p:txBody>
      </p:sp>
    </p:spTree>
    <p:extLst>
      <p:ext uri="{BB962C8B-B14F-4D97-AF65-F5344CB8AC3E}">
        <p14:creationId xmlns:p14="http://schemas.microsoft.com/office/powerpoint/2010/main" val="313227921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0"/>
          <p:cNvSpPr txBox="1">
            <a:spLocks/>
          </p:cNvSpPr>
          <p:nvPr/>
        </p:nvSpPr>
        <p:spPr>
          <a:xfrm>
            <a:off x="412548" y="2590800"/>
            <a:ext cx="8579052" cy="435133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panose="05000000000000000000" pitchFamily="2" charset="2"/>
              <a:buChar char="§"/>
            </a:pPr>
            <a:r>
              <a:rPr lang="en-GB" sz="2800" dirty="0" smtClean="0"/>
              <a:t> speed listening</a:t>
            </a:r>
          </a:p>
          <a:p>
            <a:pPr algn="l">
              <a:buFont typeface="Wingdings" panose="05000000000000000000" pitchFamily="2" charset="2"/>
              <a:buChar char="§"/>
            </a:pPr>
            <a:r>
              <a:rPr lang="en-GB" sz="2800" dirty="0" smtClean="0"/>
              <a:t> say something else</a:t>
            </a:r>
          </a:p>
          <a:p>
            <a:pPr algn="l">
              <a:buFont typeface="Wingdings" panose="05000000000000000000" pitchFamily="2" charset="2"/>
              <a:buChar char="§"/>
            </a:pPr>
            <a:r>
              <a:rPr lang="en-GB" sz="2800" dirty="0" smtClean="0"/>
              <a:t> taboo</a:t>
            </a:r>
          </a:p>
          <a:p>
            <a:pPr algn="l">
              <a:buFont typeface="Wingdings" panose="05000000000000000000" pitchFamily="2" charset="2"/>
              <a:buChar char="§"/>
            </a:pPr>
            <a:r>
              <a:rPr lang="en-GB" sz="2800" dirty="0" smtClean="0"/>
              <a:t> Q &amp; A (e.g. put all the cards together – each learner picks 3)  ¿</a:t>
            </a:r>
            <a:r>
              <a:rPr lang="en-GB" sz="2800" dirty="0" err="1" smtClean="0"/>
              <a:t>Tienes</a:t>
            </a:r>
            <a:r>
              <a:rPr lang="en-GB" sz="2800" dirty="0" smtClean="0"/>
              <a:t> el </a:t>
            </a:r>
            <a:r>
              <a:rPr lang="en-GB" sz="2800" dirty="0" err="1" smtClean="0"/>
              <a:t>verbo</a:t>
            </a:r>
            <a:r>
              <a:rPr lang="en-GB" sz="2800" dirty="0" smtClean="0"/>
              <a:t> CANTAR? </a:t>
            </a:r>
            <a:r>
              <a:rPr lang="en-GB" sz="2800" dirty="0" err="1" smtClean="0"/>
              <a:t>Sí</a:t>
            </a:r>
            <a:r>
              <a:rPr lang="en-GB" sz="2800" dirty="0" smtClean="0"/>
              <a:t> / No – make pairs this way. </a:t>
            </a:r>
          </a:p>
          <a:p>
            <a:pPr algn="l">
              <a:buFont typeface="Wingdings" panose="05000000000000000000" pitchFamily="2" charset="2"/>
              <a:buChar char="§"/>
            </a:pPr>
            <a:r>
              <a:rPr lang="en-GB" sz="2800" dirty="0" smtClean="0"/>
              <a:t> say as many things as you can about one of the items </a:t>
            </a:r>
          </a:p>
          <a:p>
            <a:pPr algn="l">
              <a:buFont typeface="Wingdings" panose="05000000000000000000" pitchFamily="2" charset="2"/>
              <a:buChar char="§"/>
            </a:pPr>
            <a:r>
              <a:rPr lang="en-GB" sz="2800" dirty="0" smtClean="0"/>
              <a:t> ask as many questions as you can about one of the items</a:t>
            </a:r>
          </a:p>
        </p:txBody>
      </p:sp>
      <p:sp>
        <p:nvSpPr>
          <p:cNvPr id="2" name="Title 1"/>
          <p:cNvSpPr>
            <a:spLocks noGrp="1"/>
          </p:cNvSpPr>
          <p:nvPr>
            <p:ph type="title"/>
          </p:nvPr>
        </p:nvSpPr>
        <p:spPr/>
        <p:txBody>
          <a:bodyPr/>
          <a:lstStyle/>
          <a:p>
            <a:r>
              <a:rPr lang="en-GB" dirty="0" smtClean="0"/>
              <a:t>Exploiting self-made cards</a:t>
            </a:r>
            <a:endParaRPr lang="en-GB" dirty="0"/>
          </a:p>
        </p:txBody>
      </p:sp>
    </p:spTree>
    <p:extLst>
      <p:ext uri="{BB962C8B-B14F-4D97-AF65-F5344CB8AC3E}">
        <p14:creationId xmlns:p14="http://schemas.microsoft.com/office/powerpoint/2010/main" val="285801450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9709" y="2333922"/>
            <a:ext cx="8347934" cy="3539430"/>
          </a:xfrm>
          <a:prstGeom prst="rect">
            <a:avLst/>
          </a:prstGeom>
        </p:spPr>
        <p:txBody>
          <a:bodyPr wrap="square">
            <a:spAutoFit/>
          </a:bodyPr>
          <a:lstStyle/>
          <a:p>
            <a:pPr lvl="0">
              <a:defRPr/>
            </a:pPr>
            <a:r>
              <a:rPr lang="es-ES" sz="3200" dirty="0" smtClean="0">
                <a:solidFill>
                  <a:srgbClr val="000000"/>
                </a:solidFill>
                <a:cs typeface="Times New Roman" pitchFamily="18" charset="0"/>
              </a:rPr>
              <a:t>¿</a:t>
            </a:r>
            <a:r>
              <a:rPr lang="es-ES" sz="3200" b="1" dirty="0" smtClean="0">
                <a:solidFill>
                  <a:srgbClr val="000000"/>
                </a:solidFill>
                <a:cs typeface="Times New Roman" pitchFamily="18" charset="0"/>
              </a:rPr>
              <a:t>Te gusta </a:t>
            </a:r>
            <a:r>
              <a:rPr lang="es-ES" sz="3200" dirty="0" smtClean="0">
                <a:solidFill>
                  <a:srgbClr val="000000"/>
                </a:solidFill>
                <a:cs typeface="Times New Roman" pitchFamily="18" charset="0"/>
              </a:rPr>
              <a:t>cantar? </a:t>
            </a:r>
            <a:r>
              <a:rPr lang="en-GB" sz="3200" dirty="0" smtClean="0">
                <a:solidFill>
                  <a:srgbClr val="000000"/>
                </a:solidFill>
                <a:cs typeface="Times New Roman" pitchFamily="18" charset="0"/>
              </a:rPr>
              <a:t>¿</a:t>
            </a:r>
            <a:r>
              <a:rPr lang="en-GB" sz="3200" dirty="0" err="1" smtClean="0">
                <a:solidFill>
                  <a:srgbClr val="000000"/>
                </a:solidFill>
                <a:cs typeface="Times New Roman" pitchFamily="18" charset="0"/>
              </a:rPr>
              <a:t>Cantas</a:t>
            </a:r>
            <a:r>
              <a:rPr lang="en-GB" sz="3200" dirty="0" smtClean="0">
                <a:solidFill>
                  <a:srgbClr val="000000"/>
                </a:solidFill>
                <a:cs typeface="Times New Roman" pitchFamily="18" charset="0"/>
              </a:rPr>
              <a:t>?</a:t>
            </a:r>
            <a:r>
              <a:rPr lang="es-ES" sz="3200" dirty="0" smtClean="0">
                <a:solidFill>
                  <a:srgbClr val="000000"/>
                </a:solidFill>
                <a:cs typeface="Times New Roman" pitchFamily="18" charset="0"/>
              </a:rPr>
              <a:t/>
            </a:r>
            <a:br>
              <a:rPr lang="es-ES" sz="3200" dirty="0" smtClean="0">
                <a:solidFill>
                  <a:srgbClr val="000000"/>
                </a:solidFill>
                <a:cs typeface="Times New Roman" pitchFamily="18" charset="0"/>
              </a:rPr>
            </a:br>
            <a:r>
              <a:rPr lang="en-GB" sz="3200" dirty="0" smtClean="0">
                <a:solidFill>
                  <a:srgbClr val="000000"/>
                </a:solidFill>
                <a:cs typeface="Times New Roman" pitchFamily="18" charset="0"/>
              </a:rPr>
              <a:t>¿</a:t>
            </a:r>
            <a:r>
              <a:rPr lang="en-GB" sz="3200" b="1" dirty="0" err="1">
                <a:solidFill>
                  <a:srgbClr val="000000"/>
                </a:solidFill>
                <a:cs typeface="Times New Roman" pitchFamily="18" charset="0"/>
              </a:rPr>
              <a:t>Dónde</a:t>
            </a:r>
            <a:r>
              <a:rPr lang="en-GB" sz="3200" dirty="0">
                <a:solidFill>
                  <a:srgbClr val="000000"/>
                </a:solidFill>
                <a:cs typeface="Times New Roman" pitchFamily="18" charset="0"/>
              </a:rPr>
              <a:t> </a:t>
            </a:r>
            <a:r>
              <a:rPr lang="en-GB" sz="3200" b="1" dirty="0" err="1" smtClean="0">
                <a:solidFill>
                  <a:srgbClr val="000000"/>
                </a:solidFill>
                <a:cs typeface="Times New Roman" pitchFamily="18" charset="0"/>
              </a:rPr>
              <a:t>te</a:t>
            </a:r>
            <a:r>
              <a:rPr lang="en-GB" sz="3200" b="1" dirty="0" smtClean="0">
                <a:solidFill>
                  <a:srgbClr val="000000"/>
                </a:solidFill>
                <a:cs typeface="Times New Roman" pitchFamily="18" charset="0"/>
              </a:rPr>
              <a:t> </a:t>
            </a:r>
            <a:r>
              <a:rPr lang="en-GB" sz="3200" b="1" dirty="0" err="1" smtClean="0">
                <a:solidFill>
                  <a:srgbClr val="000000"/>
                </a:solidFill>
                <a:cs typeface="Times New Roman" pitchFamily="18" charset="0"/>
              </a:rPr>
              <a:t>gusta</a:t>
            </a:r>
            <a:r>
              <a:rPr lang="en-GB" sz="3200" b="1" dirty="0" smtClean="0">
                <a:solidFill>
                  <a:srgbClr val="000000"/>
                </a:solidFill>
                <a:cs typeface="Times New Roman" pitchFamily="18" charset="0"/>
              </a:rPr>
              <a:t> </a:t>
            </a:r>
            <a:r>
              <a:rPr lang="en-GB" sz="3200" dirty="0" err="1" smtClean="0">
                <a:solidFill>
                  <a:srgbClr val="000000"/>
                </a:solidFill>
                <a:cs typeface="Times New Roman" pitchFamily="18" charset="0"/>
              </a:rPr>
              <a:t>cantar</a:t>
            </a:r>
            <a:r>
              <a:rPr lang="en-GB" sz="3200" dirty="0" smtClean="0">
                <a:solidFill>
                  <a:srgbClr val="000000"/>
                </a:solidFill>
                <a:cs typeface="Times New Roman" pitchFamily="18" charset="0"/>
              </a:rPr>
              <a:t>? </a:t>
            </a:r>
            <a:r>
              <a:rPr lang="en-GB" sz="3200" dirty="0">
                <a:solidFill>
                  <a:srgbClr val="000000"/>
                </a:solidFill>
                <a:cs typeface="Times New Roman" pitchFamily="18" charset="0"/>
              </a:rPr>
              <a:t>¿</a:t>
            </a:r>
            <a:r>
              <a:rPr lang="en-GB" sz="3200" b="1" dirty="0" err="1">
                <a:solidFill>
                  <a:srgbClr val="000000"/>
                </a:solidFill>
                <a:cs typeface="Times New Roman" pitchFamily="18" charset="0"/>
              </a:rPr>
              <a:t>Dónde</a:t>
            </a:r>
            <a:r>
              <a:rPr lang="en-GB" sz="3200" dirty="0">
                <a:solidFill>
                  <a:srgbClr val="000000"/>
                </a:solidFill>
                <a:cs typeface="Times New Roman" pitchFamily="18" charset="0"/>
              </a:rPr>
              <a:t> </a:t>
            </a:r>
            <a:r>
              <a:rPr lang="en-GB" sz="3200" dirty="0" err="1" smtClean="0">
                <a:solidFill>
                  <a:srgbClr val="000000"/>
                </a:solidFill>
                <a:cs typeface="Times New Roman" pitchFamily="18" charset="0"/>
              </a:rPr>
              <a:t>cantas</a:t>
            </a:r>
            <a:r>
              <a:rPr lang="en-GB" sz="3200" dirty="0" smtClean="0">
                <a:solidFill>
                  <a:srgbClr val="000000"/>
                </a:solidFill>
                <a:cs typeface="Times New Roman" pitchFamily="18" charset="0"/>
              </a:rPr>
              <a:t>?</a:t>
            </a:r>
            <a:br>
              <a:rPr lang="en-GB" sz="3200" dirty="0" smtClean="0">
                <a:solidFill>
                  <a:srgbClr val="000000"/>
                </a:solidFill>
                <a:cs typeface="Times New Roman" pitchFamily="18" charset="0"/>
              </a:rPr>
            </a:br>
            <a:r>
              <a:rPr lang="en-GB" sz="3200" dirty="0" smtClean="0">
                <a:solidFill>
                  <a:srgbClr val="000000"/>
                </a:solidFill>
                <a:cs typeface="Times New Roman" pitchFamily="18" charset="0"/>
              </a:rPr>
              <a:t>¿</a:t>
            </a:r>
            <a:r>
              <a:rPr lang="en-GB" sz="3200" b="1" dirty="0" err="1" smtClean="0">
                <a:solidFill>
                  <a:srgbClr val="000000"/>
                </a:solidFill>
                <a:cs typeface="Times New Roman" pitchFamily="18" charset="0"/>
              </a:rPr>
              <a:t>Qué</a:t>
            </a:r>
            <a:r>
              <a:rPr lang="en-GB" sz="3200" b="1" dirty="0" smtClean="0">
                <a:solidFill>
                  <a:srgbClr val="000000"/>
                </a:solidFill>
                <a:cs typeface="Times New Roman" pitchFamily="18" charset="0"/>
              </a:rPr>
              <a:t> </a:t>
            </a:r>
            <a:r>
              <a:rPr lang="en-GB" sz="3200" b="1" dirty="0" err="1" smtClean="0">
                <a:solidFill>
                  <a:srgbClr val="000000"/>
                </a:solidFill>
                <a:cs typeface="Times New Roman" pitchFamily="18" charset="0"/>
              </a:rPr>
              <a:t>te</a:t>
            </a:r>
            <a:r>
              <a:rPr lang="en-GB" sz="3200" b="1" dirty="0" smtClean="0">
                <a:solidFill>
                  <a:srgbClr val="000000"/>
                </a:solidFill>
                <a:cs typeface="Times New Roman" pitchFamily="18" charset="0"/>
              </a:rPr>
              <a:t> </a:t>
            </a:r>
            <a:r>
              <a:rPr lang="en-GB" sz="3200" b="1" dirty="0" err="1" smtClean="0">
                <a:solidFill>
                  <a:srgbClr val="000000"/>
                </a:solidFill>
                <a:cs typeface="Times New Roman" pitchFamily="18" charset="0"/>
              </a:rPr>
              <a:t>gusta</a:t>
            </a:r>
            <a:r>
              <a:rPr lang="en-GB" sz="3200" b="1" dirty="0" smtClean="0">
                <a:solidFill>
                  <a:srgbClr val="000000"/>
                </a:solidFill>
                <a:cs typeface="Times New Roman" pitchFamily="18" charset="0"/>
              </a:rPr>
              <a:t> </a:t>
            </a:r>
            <a:r>
              <a:rPr lang="en-GB" sz="3200" dirty="0" err="1" smtClean="0">
                <a:solidFill>
                  <a:srgbClr val="000000"/>
                </a:solidFill>
                <a:cs typeface="Times New Roman" pitchFamily="18" charset="0"/>
              </a:rPr>
              <a:t>cantar</a:t>
            </a:r>
            <a:r>
              <a:rPr lang="en-GB" sz="3200" dirty="0" smtClean="0">
                <a:solidFill>
                  <a:srgbClr val="000000"/>
                </a:solidFill>
                <a:cs typeface="Times New Roman" pitchFamily="18" charset="0"/>
              </a:rPr>
              <a:t>? ¿</a:t>
            </a:r>
            <a:r>
              <a:rPr lang="en-GB" sz="3200" b="1" dirty="0" err="1" smtClean="0">
                <a:solidFill>
                  <a:srgbClr val="000000"/>
                </a:solidFill>
                <a:cs typeface="Times New Roman" pitchFamily="18" charset="0"/>
              </a:rPr>
              <a:t>Qué</a:t>
            </a:r>
            <a:r>
              <a:rPr lang="en-GB" sz="3200" dirty="0" smtClean="0">
                <a:solidFill>
                  <a:srgbClr val="000000"/>
                </a:solidFill>
                <a:cs typeface="Times New Roman" pitchFamily="18" charset="0"/>
              </a:rPr>
              <a:t> </a:t>
            </a:r>
            <a:r>
              <a:rPr lang="en-GB" sz="3200" dirty="0" err="1">
                <a:solidFill>
                  <a:srgbClr val="000000"/>
                </a:solidFill>
                <a:cs typeface="Times New Roman" pitchFamily="18" charset="0"/>
              </a:rPr>
              <a:t>cantas</a:t>
            </a:r>
            <a:r>
              <a:rPr lang="en-GB" sz="3200" dirty="0" smtClean="0">
                <a:solidFill>
                  <a:srgbClr val="000000"/>
                </a:solidFill>
                <a:cs typeface="Times New Roman" pitchFamily="18" charset="0"/>
              </a:rPr>
              <a:t>?</a:t>
            </a:r>
            <a:br>
              <a:rPr lang="en-GB" sz="3200" dirty="0" smtClean="0">
                <a:solidFill>
                  <a:srgbClr val="000000"/>
                </a:solidFill>
                <a:cs typeface="Times New Roman" pitchFamily="18" charset="0"/>
              </a:rPr>
            </a:br>
            <a:r>
              <a:rPr lang="es-ES" sz="3200" dirty="0" smtClean="0">
                <a:solidFill>
                  <a:srgbClr val="000000"/>
                </a:solidFill>
                <a:cs typeface="Times New Roman" pitchFamily="18" charset="0"/>
              </a:rPr>
              <a:t>¿</a:t>
            </a:r>
            <a:r>
              <a:rPr lang="es-ES" sz="3200" b="1" dirty="0" smtClean="0">
                <a:solidFill>
                  <a:srgbClr val="000000"/>
                </a:solidFill>
                <a:cs typeface="Times New Roman" pitchFamily="18" charset="0"/>
              </a:rPr>
              <a:t>Cuándo te gusta</a:t>
            </a:r>
            <a:r>
              <a:rPr lang="es-ES" sz="3200" dirty="0" smtClean="0">
                <a:solidFill>
                  <a:srgbClr val="000000"/>
                </a:solidFill>
                <a:cs typeface="Times New Roman" pitchFamily="18" charset="0"/>
              </a:rPr>
              <a:t> cantar? </a:t>
            </a:r>
            <a:r>
              <a:rPr lang="en-GB" sz="3200" dirty="0" smtClean="0">
                <a:solidFill>
                  <a:srgbClr val="000000"/>
                </a:solidFill>
                <a:cs typeface="Times New Roman" pitchFamily="18" charset="0"/>
              </a:rPr>
              <a:t>¿</a:t>
            </a:r>
            <a:r>
              <a:rPr lang="en-GB" sz="3200" b="1" dirty="0" err="1" smtClean="0">
                <a:solidFill>
                  <a:srgbClr val="000000"/>
                </a:solidFill>
                <a:cs typeface="Times New Roman" pitchFamily="18" charset="0"/>
              </a:rPr>
              <a:t>Cuándo</a:t>
            </a:r>
            <a:r>
              <a:rPr lang="en-GB" sz="3200" b="1" dirty="0" smtClean="0">
                <a:solidFill>
                  <a:srgbClr val="000000"/>
                </a:solidFill>
                <a:cs typeface="Times New Roman" pitchFamily="18" charset="0"/>
              </a:rPr>
              <a:t> </a:t>
            </a:r>
            <a:r>
              <a:rPr lang="en-GB" sz="3200" dirty="0" err="1">
                <a:solidFill>
                  <a:srgbClr val="000000"/>
                </a:solidFill>
                <a:cs typeface="Times New Roman" pitchFamily="18" charset="0"/>
              </a:rPr>
              <a:t>cantas</a:t>
            </a:r>
            <a:r>
              <a:rPr lang="en-GB" sz="3200" dirty="0">
                <a:solidFill>
                  <a:srgbClr val="000000"/>
                </a:solidFill>
                <a:cs typeface="Times New Roman" pitchFamily="18" charset="0"/>
              </a:rPr>
              <a:t>?</a:t>
            </a:r>
            <a:r>
              <a:rPr lang="es-ES" sz="3200" dirty="0">
                <a:solidFill>
                  <a:srgbClr val="000000"/>
                </a:solidFill>
                <a:cs typeface="Times New Roman" pitchFamily="18" charset="0"/>
              </a:rPr>
              <a:t/>
            </a:r>
            <a:br>
              <a:rPr lang="es-ES" sz="3200" dirty="0">
                <a:solidFill>
                  <a:srgbClr val="000000"/>
                </a:solidFill>
                <a:cs typeface="Times New Roman" pitchFamily="18" charset="0"/>
              </a:rPr>
            </a:br>
            <a:r>
              <a:rPr lang="es-ES" sz="3200" dirty="0" smtClean="0">
                <a:solidFill>
                  <a:srgbClr val="000000"/>
                </a:solidFill>
                <a:cs typeface="Times New Roman" pitchFamily="18" charset="0"/>
              </a:rPr>
              <a:t>¿</a:t>
            </a:r>
            <a:r>
              <a:rPr lang="es-ES" sz="3200" b="1" dirty="0" smtClean="0">
                <a:solidFill>
                  <a:srgbClr val="000000"/>
                </a:solidFill>
                <a:cs typeface="Times New Roman" pitchFamily="18" charset="0"/>
              </a:rPr>
              <a:t>Con qué frecuencia </a:t>
            </a:r>
            <a:r>
              <a:rPr lang="es-ES" sz="3200" b="1" dirty="0">
                <a:solidFill>
                  <a:srgbClr val="000000"/>
                </a:solidFill>
                <a:cs typeface="Times New Roman" pitchFamily="18" charset="0"/>
              </a:rPr>
              <a:t>te gusta</a:t>
            </a:r>
            <a:r>
              <a:rPr lang="es-ES" sz="3200" dirty="0">
                <a:solidFill>
                  <a:srgbClr val="000000"/>
                </a:solidFill>
                <a:cs typeface="Times New Roman" pitchFamily="18" charset="0"/>
              </a:rPr>
              <a:t> </a:t>
            </a:r>
            <a:r>
              <a:rPr lang="es-ES" sz="3200" dirty="0" smtClean="0">
                <a:solidFill>
                  <a:srgbClr val="000000"/>
                </a:solidFill>
                <a:cs typeface="Times New Roman" pitchFamily="18" charset="0"/>
              </a:rPr>
              <a:t>cantar? </a:t>
            </a:r>
            <a:r>
              <a:rPr lang="es-ES" sz="3200" dirty="0">
                <a:solidFill>
                  <a:srgbClr val="000000"/>
                </a:solidFill>
                <a:cs typeface="Times New Roman" pitchFamily="18" charset="0"/>
              </a:rPr>
              <a:t>¿</a:t>
            </a:r>
            <a:r>
              <a:rPr lang="es-ES" sz="3200" b="1" dirty="0">
                <a:solidFill>
                  <a:srgbClr val="000000"/>
                </a:solidFill>
                <a:cs typeface="Times New Roman" pitchFamily="18" charset="0"/>
              </a:rPr>
              <a:t>Con qué frecuencia </a:t>
            </a:r>
            <a:r>
              <a:rPr lang="en-GB" sz="3200" dirty="0" err="1">
                <a:solidFill>
                  <a:srgbClr val="000000"/>
                </a:solidFill>
                <a:cs typeface="Times New Roman" pitchFamily="18" charset="0"/>
              </a:rPr>
              <a:t>cantas</a:t>
            </a:r>
            <a:r>
              <a:rPr lang="en-GB" sz="3200" dirty="0">
                <a:solidFill>
                  <a:srgbClr val="000000"/>
                </a:solidFill>
                <a:cs typeface="Times New Roman" pitchFamily="18" charset="0"/>
              </a:rPr>
              <a:t>?</a:t>
            </a:r>
            <a:r>
              <a:rPr lang="es-ES" sz="3200" dirty="0">
                <a:solidFill>
                  <a:srgbClr val="000000"/>
                </a:solidFill>
                <a:cs typeface="Times New Roman" pitchFamily="18" charset="0"/>
              </a:rPr>
              <a:t/>
            </a:r>
            <a:br>
              <a:rPr lang="es-ES" sz="3200" dirty="0">
                <a:solidFill>
                  <a:srgbClr val="000000"/>
                </a:solidFill>
                <a:cs typeface="Times New Roman" pitchFamily="18" charset="0"/>
              </a:rPr>
            </a:br>
            <a:endParaRPr lang="en-GB" sz="3200" dirty="0">
              <a:solidFill>
                <a:srgbClr val="000000"/>
              </a:solidFill>
              <a:cs typeface="Times New Roman" pitchFamily="18" charset="0"/>
            </a:endParaRPr>
          </a:p>
        </p:txBody>
      </p:sp>
      <p:sp>
        <p:nvSpPr>
          <p:cNvPr id="5" name="Rectangle 4"/>
          <p:cNvSpPr/>
          <p:nvPr/>
        </p:nvSpPr>
        <p:spPr>
          <a:xfrm>
            <a:off x="251033" y="362962"/>
            <a:ext cx="4100033" cy="584775"/>
          </a:xfrm>
          <a:prstGeom prst="rect">
            <a:avLst/>
          </a:prstGeom>
        </p:spPr>
        <p:txBody>
          <a:bodyPr wrap="none">
            <a:spAutoFit/>
          </a:bodyPr>
          <a:lstStyle/>
          <a:p>
            <a:pPr fontAlgn="b"/>
            <a:r>
              <a:rPr lang="en-GB" sz="3200" b="1" dirty="0" err="1" smtClean="0">
                <a:solidFill>
                  <a:srgbClr val="000000"/>
                </a:solidFill>
              </a:rPr>
              <a:t>Usar</a:t>
            </a:r>
            <a:r>
              <a:rPr lang="en-GB" sz="3200" b="1" dirty="0" smtClean="0">
                <a:solidFill>
                  <a:srgbClr val="000000"/>
                </a:solidFill>
              </a:rPr>
              <a:t> para </a:t>
            </a:r>
            <a:r>
              <a:rPr lang="en-GB" sz="3200" b="1" dirty="0" err="1" smtClean="0">
                <a:solidFill>
                  <a:srgbClr val="000000"/>
                </a:solidFill>
              </a:rPr>
              <a:t>comunicarse</a:t>
            </a:r>
            <a:endParaRPr lang="en-GB" sz="3200" b="1" dirty="0">
              <a:solidFill>
                <a:srgbClr val="000000"/>
              </a:solidFill>
              <a:latin typeface="Segoe Print" panose="02000600000000000000" pitchFamily="2" charset="0"/>
            </a:endParaRPr>
          </a:p>
        </p:txBody>
      </p:sp>
      <p:sp>
        <p:nvSpPr>
          <p:cNvPr id="6" name="Rectangle 5"/>
          <p:cNvSpPr/>
          <p:nvPr/>
        </p:nvSpPr>
        <p:spPr>
          <a:xfrm>
            <a:off x="6822160" y="0"/>
            <a:ext cx="2766683" cy="1870512"/>
          </a:xfrm>
          <a:prstGeom prst="rect">
            <a:avLst/>
          </a:prstGeom>
        </p:spPr>
        <p:txBody>
          <a:bodyPr wrap="square">
            <a:spAutoFit/>
          </a:bodyPr>
          <a:lstStyle/>
          <a:p>
            <a:pPr>
              <a:lnSpc>
                <a:spcPct val="107000"/>
              </a:lnSpc>
              <a:spcAft>
                <a:spcPts val="800"/>
              </a:spcAft>
            </a:pPr>
            <a:r>
              <a:rPr lang="es-ES" dirty="0" smtClean="0">
                <a:latin typeface="Calibri" panose="020F0502020204030204" pitchFamily="34" charset="0"/>
                <a:ea typeface="Calibri" panose="020F0502020204030204" pitchFamily="34" charset="0"/>
                <a:cs typeface="Times New Roman" panose="02020603050405020304" pitchFamily="18" charset="0"/>
              </a:rPr>
              <a:t>Usar </a:t>
            </a:r>
            <a:r>
              <a:rPr lang="es-ES" dirty="0">
                <a:latin typeface="Calibri" panose="020F0502020204030204" pitchFamily="34" charset="0"/>
                <a:ea typeface="Calibri" panose="020F0502020204030204" pitchFamily="34" charset="0"/>
                <a:cs typeface="Times New Roman" panose="02020603050405020304" pitchFamily="18" charset="0"/>
              </a:rPr>
              <a:t>para </a:t>
            </a:r>
            <a:r>
              <a:rPr lang="es-ES" dirty="0" smtClean="0">
                <a:latin typeface="Calibri" panose="020F0502020204030204" pitchFamily="34" charset="0"/>
                <a:ea typeface="Calibri" panose="020F0502020204030204" pitchFamily="34" charset="0"/>
                <a:cs typeface="Times New Roman" panose="02020603050405020304" pitchFamily="18" charset="0"/>
              </a:rPr>
              <a:t>comunicarse</a:t>
            </a:r>
            <a:br>
              <a:rPr lang="es-ES" dirty="0" smtClean="0">
                <a:latin typeface="Calibri" panose="020F0502020204030204" pitchFamily="34" charset="0"/>
                <a:ea typeface="Calibri" panose="020F0502020204030204" pitchFamily="34" charset="0"/>
                <a:cs typeface="Times New Roman" panose="02020603050405020304" pitchFamily="18" charset="0"/>
              </a:rPr>
            </a:br>
            <a:r>
              <a:rPr lang="es-ES" dirty="0">
                <a:latin typeface="Calibri" panose="020F0502020204030204" pitchFamily="34" charset="0"/>
                <a:ea typeface="Calibri" panose="020F0502020204030204" pitchFamily="34" charset="0"/>
                <a:cs typeface="Times New Roman" panose="02020603050405020304" pitchFamily="18" charset="0"/>
              </a:rPr>
              <a:t>Producir de memoria</a:t>
            </a:r>
            <a:r>
              <a:rPr lang="es-ES" dirty="0" smtClean="0">
                <a:latin typeface="Calibri" panose="020F0502020204030204" pitchFamily="34" charset="0"/>
                <a:ea typeface="Calibri" panose="020F0502020204030204" pitchFamily="34" charset="0"/>
                <a:cs typeface="Times New Roman" panose="02020603050405020304" pitchFamily="18" charset="0"/>
              </a:rPr>
              <a:t/>
            </a:r>
            <a:br>
              <a:rPr lang="es-ES" dirty="0" smtClean="0">
                <a:latin typeface="Calibri" panose="020F0502020204030204" pitchFamily="34" charset="0"/>
                <a:ea typeface="Calibri" panose="020F0502020204030204" pitchFamily="34" charset="0"/>
                <a:cs typeface="Times New Roman" panose="02020603050405020304" pitchFamily="18" charset="0"/>
              </a:rPr>
            </a:br>
            <a:r>
              <a:rPr lang="es-ES" dirty="0">
                <a:latin typeface="Calibri" panose="020F0502020204030204" pitchFamily="34" charset="0"/>
                <a:ea typeface="Calibri" panose="020F0502020204030204" pitchFamily="34" charset="0"/>
                <a:cs typeface="Times New Roman" panose="02020603050405020304" pitchFamily="18" charset="0"/>
              </a:rPr>
              <a:t>Producir con ayuda</a:t>
            </a:r>
            <a:r>
              <a:rPr lang="es-ES" dirty="0" smtClean="0">
                <a:latin typeface="Calibri" panose="020F0502020204030204" pitchFamily="34" charset="0"/>
                <a:ea typeface="Calibri" panose="020F0502020204030204" pitchFamily="34" charset="0"/>
                <a:cs typeface="Times New Roman" panose="02020603050405020304" pitchFamily="18" charset="0"/>
              </a:rPr>
              <a:t/>
            </a:r>
            <a:br>
              <a:rPr lang="es-ES" dirty="0" smtClean="0">
                <a:latin typeface="Calibri" panose="020F0502020204030204" pitchFamily="34" charset="0"/>
                <a:ea typeface="Calibri" panose="020F0502020204030204" pitchFamily="34" charset="0"/>
                <a:cs typeface="Times New Roman" panose="02020603050405020304" pitchFamily="18" charset="0"/>
              </a:rPr>
            </a:br>
            <a:r>
              <a:rPr lang="es-ES" dirty="0">
                <a:latin typeface="Calibri" panose="020F0502020204030204" pitchFamily="34" charset="0"/>
                <a:ea typeface="Calibri" panose="020F0502020204030204" pitchFamily="34" charset="0"/>
                <a:cs typeface="Times New Roman" panose="02020603050405020304" pitchFamily="18" charset="0"/>
              </a:rPr>
              <a:t>Pronunciar</a:t>
            </a:r>
            <a:r>
              <a:rPr lang="es-ES" dirty="0" smtClean="0">
                <a:latin typeface="Calibri" panose="020F0502020204030204" pitchFamily="34" charset="0"/>
                <a:ea typeface="Calibri" panose="020F0502020204030204" pitchFamily="34" charset="0"/>
                <a:cs typeface="Times New Roman" panose="02020603050405020304" pitchFamily="18" charset="0"/>
              </a:rPr>
              <a:t/>
            </a:r>
            <a:br>
              <a:rPr lang="es-ES" dirty="0" smtClean="0">
                <a:latin typeface="Calibri" panose="020F0502020204030204" pitchFamily="34" charset="0"/>
                <a:ea typeface="Calibri" panose="020F0502020204030204" pitchFamily="34" charset="0"/>
                <a:cs typeface="Times New Roman" panose="02020603050405020304" pitchFamily="18" charset="0"/>
              </a:rPr>
            </a:br>
            <a:r>
              <a:rPr lang="es-ES" dirty="0">
                <a:latin typeface="Calibri" panose="020F0502020204030204" pitchFamily="34" charset="0"/>
                <a:ea typeface="Calibri" panose="020F0502020204030204" pitchFamily="34" charset="0"/>
                <a:cs typeface="Times New Roman" panose="02020603050405020304" pitchFamily="18" charset="0"/>
              </a:rPr>
              <a:t>Comprender</a:t>
            </a:r>
            <a:br>
              <a:rPr lang="es-ES" dirty="0">
                <a:latin typeface="Calibri" panose="020F0502020204030204" pitchFamily="34" charset="0"/>
                <a:ea typeface="Calibri" panose="020F0502020204030204" pitchFamily="34" charset="0"/>
                <a:cs typeface="Times New Roman" panose="02020603050405020304" pitchFamily="18" charset="0"/>
              </a:rPr>
            </a:br>
            <a:r>
              <a:rPr lang="es-ES" dirty="0">
                <a:latin typeface="Calibri" panose="020F0502020204030204" pitchFamily="34" charset="0"/>
                <a:ea typeface="Calibri" panose="020F0502020204030204" pitchFamily="34" charset="0"/>
                <a:cs typeface="Times New Roman" panose="02020603050405020304" pitchFamily="18" charset="0"/>
              </a:rPr>
              <a:t>Reconocer</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2">
            <a:duotone>
              <a:prstClr val="black"/>
              <a:srgbClr val="33CCCC">
                <a:tint val="45000"/>
                <a:satMod val="400000"/>
              </a:srgbClr>
            </a:duotone>
            <a:extLst>
              <a:ext uri="{28A0092B-C50C-407E-A947-70E740481C1C}">
                <a14:useLocalDpi xmlns:a14="http://schemas.microsoft.com/office/drawing/2010/main" val="0"/>
              </a:ext>
            </a:extLst>
          </a:blip>
          <a:stretch>
            <a:fillRect/>
          </a:stretch>
        </p:blipFill>
        <p:spPr>
          <a:xfrm>
            <a:off x="5565817" y="0"/>
            <a:ext cx="1895475" cy="1895475"/>
          </a:xfrm>
          <a:prstGeom prst="rect">
            <a:avLst/>
          </a:prstGeom>
        </p:spPr>
      </p:pic>
      <p:sp>
        <p:nvSpPr>
          <p:cNvPr id="8" name="TextBox 7"/>
          <p:cNvSpPr txBox="1"/>
          <p:nvPr/>
        </p:nvSpPr>
        <p:spPr>
          <a:xfrm>
            <a:off x="6195733" y="1804859"/>
            <a:ext cx="2825578" cy="369332"/>
          </a:xfrm>
          <a:prstGeom prst="rect">
            <a:avLst/>
          </a:prstGeom>
          <a:noFill/>
        </p:spPr>
        <p:txBody>
          <a:bodyPr wrap="square" rtlCol="0">
            <a:spAutoFit/>
          </a:bodyPr>
          <a:lstStyle/>
          <a:p>
            <a:pPr algn="ctr"/>
            <a:r>
              <a:rPr lang="en-GB" dirty="0" smtClean="0">
                <a:latin typeface="MV Boli" panose="02000500030200090000" pitchFamily="2" charset="0"/>
                <a:cs typeface="MV Boli" panose="02000500030200090000" pitchFamily="2" charset="0"/>
              </a:rPr>
              <a:t>la </a:t>
            </a:r>
            <a:r>
              <a:rPr lang="en-GB" dirty="0" err="1" smtClean="0">
                <a:latin typeface="MV Boli" panose="02000500030200090000" pitchFamily="2" charset="0"/>
                <a:cs typeface="MV Boli" panose="02000500030200090000" pitchFamily="2" charset="0"/>
              </a:rPr>
              <a:t>escalera</a:t>
            </a:r>
            <a:r>
              <a:rPr lang="en-GB" dirty="0" smtClean="0">
                <a:latin typeface="MV Boli" panose="02000500030200090000" pitchFamily="2" charset="0"/>
                <a:cs typeface="MV Boli" panose="02000500030200090000" pitchFamily="2" charset="0"/>
              </a:rPr>
              <a:t> del </a:t>
            </a:r>
            <a:r>
              <a:rPr lang="en-GB" dirty="0" err="1" smtClean="0">
                <a:latin typeface="MV Boli" panose="02000500030200090000" pitchFamily="2" charset="0"/>
                <a:cs typeface="MV Boli" panose="02000500030200090000" pitchFamily="2" charset="0"/>
              </a:rPr>
              <a:t>saber</a:t>
            </a:r>
            <a:endParaRPr lang="en-GB"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8864073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2"/>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sp>
        <p:nvSpPr>
          <p:cNvPr id="7" name="Rectangle 6"/>
          <p:cNvSpPr/>
          <p:nvPr/>
        </p:nvSpPr>
        <p:spPr>
          <a:xfrm>
            <a:off x="261990" y="1238071"/>
            <a:ext cx="7679933" cy="584775"/>
          </a:xfrm>
          <a:prstGeom prst="rect">
            <a:avLst/>
          </a:prstGeom>
        </p:spPr>
        <p:txBody>
          <a:bodyPr wrap="square">
            <a:spAutoFit/>
          </a:bodyPr>
          <a:lstStyle/>
          <a:p>
            <a:r>
              <a:rPr lang="en-GB" sz="3200" b="1" dirty="0" smtClean="0">
                <a:solidFill>
                  <a:prstClr val="black">
                    <a:lumMod val="75000"/>
                    <a:lumOff val="25000"/>
                  </a:prstClr>
                </a:solidFill>
                <a:latin typeface="Rockwell" panose="02060603020205020403" pitchFamily="18" charset="0"/>
                <a:ea typeface="Times New Roman" panose="02020603050405020304" pitchFamily="18" charset="0"/>
              </a:rPr>
              <a:t>2  Sentence-building</a:t>
            </a:r>
            <a:endParaRPr lang="en-GB" sz="3200" b="1" dirty="0">
              <a:solidFill>
                <a:prstClr val="black">
                  <a:lumMod val="75000"/>
                  <a:lumOff val="25000"/>
                </a:prstClr>
              </a:solidFill>
              <a:latin typeface="Rockwell" panose="02060603020205020403" pitchFamily="18" charset="0"/>
              <a:ea typeface="Times New Roman" panose="02020603050405020304" pitchFamily="18" charset="0"/>
            </a:endParaRPr>
          </a:p>
        </p:txBody>
      </p:sp>
      <p:pic>
        <p:nvPicPr>
          <p:cNvPr id="8" name="Picture 7"/>
          <p:cNvPicPr>
            <a:picLocks noChangeAspect="1"/>
          </p:cNvPicPr>
          <p:nvPr/>
        </p:nvPicPr>
        <p:blipFill>
          <a:blip r:embed="rId4">
            <a:clrChange>
              <a:clrFrom>
                <a:srgbClr val="FFFFFF"/>
              </a:clrFrom>
              <a:clrTo>
                <a:srgbClr val="FFFFFF">
                  <a:alpha val="0"/>
                </a:srgbClr>
              </a:clrTo>
            </a:clrChange>
            <a:duotone>
              <a:schemeClr val="accent5">
                <a:shade val="45000"/>
                <a:satMod val="135000"/>
              </a:schemeClr>
              <a:prstClr val="white"/>
            </a:duotone>
          </a:blip>
          <a:stretch>
            <a:fillRect/>
          </a:stretch>
        </p:blipFill>
        <p:spPr>
          <a:xfrm>
            <a:off x="4894208" y="470699"/>
            <a:ext cx="2377469" cy="1444643"/>
          </a:xfrm>
          <a:prstGeom prst="rect">
            <a:avLst/>
          </a:prstGeom>
        </p:spPr>
      </p:pic>
      <p:sp>
        <p:nvSpPr>
          <p:cNvPr id="10" name="Content Placeholder 7"/>
          <p:cNvSpPr txBox="1">
            <a:spLocks/>
          </p:cNvSpPr>
          <p:nvPr/>
        </p:nvSpPr>
        <p:spPr>
          <a:xfrm>
            <a:off x="245027" y="1988787"/>
            <a:ext cx="8733873" cy="4351338"/>
          </a:xfrm>
          <a:prstGeom prst="rect">
            <a:avLst/>
          </a:prstGeom>
        </p:spPr>
        <p:txBody>
          <a:bodyPr vert="horz" lIns="91440" tIns="45720" rIns="91440" bIns="45720" rtlCol="0">
            <a:normAutofit fontScale="925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457200" indent="-457200" algn="l">
              <a:lnSpc>
                <a:spcPct val="150000"/>
              </a:lnSpc>
              <a:buFont typeface="Arial" panose="020B0604020202020204" pitchFamily="34" charset="0"/>
              <a:buChar char="•"/>
            </a:pPr>
            <a:r>
              <a:rPr lang="en-GB" sz="2800" b="1" dirty="0" smtClean="0">
                <a:solidFill>
                  <a:schemeClr val="tx1">
                    <a:lumMod val="75000"/>
                    <a:lumOff val="25000"/>
                  </a:schemeClr>
                </a:solidFill>
                <a:latin typeface="Rockwell" panose="02060603020205020403" pitchFamily="18" charset="0"/>
              </a:rPr>
              <a:t>Simple </a:t>
            </a:r>
            <a:r>
              <a:rPr lang="en-GB" sz="2800" dirty="0" smtClean="0">
                <a:solidFill>
                  <a:schemeClr val="tx1">
                    <a:lumMod val="75000"/>
                    <a:lumOff val="25000"/>
                  </a:schemeClr>
                </a:solidFill>
                <a:latin typeface="Rockwell" panose="02060603020205020403" pitchFamily="18" charset="0"/>
              </a:rPr>
              <a:t>sentence (one main verb, one main idea)</a:t>
            </a:r>
          </a:p>
          <a:p>
            <a:pPr marL="457200" indent="-457200" algn="l">
              <a:lnSpc>
                <a:spcPct val="150000"/>
              </a:lnSpc>
              <a:buFont typeface="Arial" panose="020B0604020202020204" pitchFamily="34" charset="0"/>
              <a:buChar char="•"/>
            </a:pPr>
            <a:r>
              <a:rPr lang="en-GB" sz="2800" b="1" dirty="0" smtClean="0">
                <a:solidFill>
                  <a:schemeClr val="tx1">
                    <a:lumMod val="75000"/>
                    <a:lumOff val="25000"/>
                  </a:schemeClr>
                </a:solidFill>
                <a:latin typeface="Rockwell" panose="02060603020205020403" pitchFamily="18" charset="0"/>
              </a:rPr>
              <a:t>Compound </a:t>
            </a:r>
            <a:r>
              <a:rPr lang="en-GB" sz="2800" dirty="0" smtClean="0">
                <a:solidFill>
                  <a:schemeClr val="tx1">
                    <a:lumMod val="75000"/>
                    <a:lumOff val="25000"/>
                  </a:schemeClr>
                </a:solidFill>
                <a:latin typeface="Rockwell" panose="02060603020205020403" pitchFamily="18" charset="0"/>
              </a:rPr>
              <a:t>sentence (two simple sentences and two equal ideas joined together by ‘and’, ‘but’, ‘or’ etc.)</a:t>
            </a:r>
          </a:p>
          <a:p>
            <a:pPr marL="457200" indent="-457200" algn="l">
              <a:lnSpc>
                <a:spcPct val="150000"/>
              </a:lnSpc>
              <a:buFont typeface="Arial" panose="020B0604020202020204" pitchFamily="34" charset="0"/>
              <a:buChar char="•"/>
            </a:pPr>
            <a:r>
              <a:rPr lang="en-GB" sz="2800" b="1" dirty="0" smtClean="0">
                <a:solidFill>
                  <a:schemeClr val="tx1">
                    <a:lumMod val="75000"/>
                    <a:lumOff val="25000"/>
                  </a:schemeClr>
                </a:solidFill>
                <a:latin typeface="Rockwell" panose="02060603020205020403" pitchFamily="18" charset="0"/>
              </a:rPr>
              <a:t>Complex </a:t>
            </a:r>
            <a:r>
              <a:rPr lang="en-GB" sz="2800" dirty="0" smtClean="0">
                <a:solidFill>
                  <a:schemeClr val="tx1">
                    <a:lumMod val="75000"/>
                    <a:lumOff val="25000"/>
                  </a:schemeClr>
                </a:solidFill>
                <a:latin typeface="Rockwell" panose="02060603020205020403" pitchFamily="18" charset="0"/>
              </a:rPr>
              <a:t>sentence (two joined clauses, but only one is a simple sentence. The other is a dependent clause, which can’t stand on its own.)</a:t>
            </a:r>
          </a:p>
        </p:txBody>
      </p:sp>
      <p:sp>
        <p:nvSpPr>
          <p:cNvPr id="2" name="TextBox 1"/>
          <p:cNvSpPr txBox="1"/>
          <p:nvPr/>
        </p:nvSpPr>
        <p:spPr>
          <a:xfrm>
            <a:off x="934965" y="5986182"/>
            <a:ext cx="7235969" cy="707886"/>
          </a:xfrm>
          <a:prstGeom prst="rect">
            <a:avLst/>
          </a:prstGeom>
          <a:noFill/>
        </p:spPr>
        <p:txBody>
          <a:bodyPr wrap="square" rtlCol="0">
            <a:spAutoFit/>
          </a:bodyPr>
          <a:lstStyle/>
          <a:p>
            <a:r>
              <a:rPr lang="en-GB" sz="2000" dirty="0" smtClean="0">
                <a:solidFill>
                  <a:schemeClr val="tx1">
                    <a:lumMod val="75000"/>
                    <a:lumOff val="25000"/>
                  </a:schemeClr>
                </a:solidFill>
                <a:latin typeface="Rockwell" panose="02060603020205020403" pitchFamily="18" charset="0"/>
              </a:rPr>
              <a:t>NB:  Awarding bodies define ‘complexity’ as the use of elements from the Higher Grammar list.</a:t>
            </a:r>
            <a:endParaRPr lang="en-GB" sz="2000" dirty="0">
              <a:solidFill>
                <a:schemeClr val="tx1">
                  <a:lumMod val="75000"/>
                  <a:lumOff val="25000"/>
                </a:schemeClr>
              </a:solidFill>
              <a:latin typeface="Rockwell" panose="02060603020205020403" pitchFamily="18" charset="0"/>
            </a:endParaRPr>
          </a:p>
        </p:txBody>
      </p:sp>
      <p:pic>
        <p:nvPicPr>
          <p:cNvPr id="9" name="Picture 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49031" y="177237"/>
            <a:ext cx="1593503" cy="1129049"/>
          </a:xfrm>
          <a:prstGeom prst="rect">
            <a:avLst/>
          </a:prstGeom>
        </p:spPr>
      </p:pic>
    </p:spTree>
    <p:extLst>
      <p:ext uri="{BB962C8B-B14F-4D97-AF65-F5344CB8AC3E}">
        <p14:creationId xmlns:p14="http://schemas.microsoft.com/office/powerpoint/2010/main" val="279419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2"/>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sp>
        <p:nvSpPr>
          <p:cNvPr id="7" name="Rectangle 3"/>
          <p:cNvSpPr>
            <a:spLocks noChangeArrowheads="1"/>
          </p:cNvSpPr>
          <p:nvPr/>
        </p:nvSpPr>
        <p:spPr bwMode="auto">
          <a:xfrm>
            <a:off x="277812" y="2321840"/>
            <a:ext cx="870108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zh-CN" sz="2400" b="1" dirty="0">
                <a:solidFill>
                  <a:prstClr val="black"/>
                </a:solidFill>
                <a:latin typeface="Arial" panose="020B0604020202020204" pitchFamily="34" charset="0"/>
                <a:cs typeface="Arial" panose="020B0604020202020204" pitchFamily="34" charset="0"/>
              </a:rPr>
              <a:t>Stage 1: Present Tense</a:t>
            </a:r>
            <a:br>
              <a:rPr lang="en-GB" altLang="zh-CN" sz="2400" b="1" dirty="0">
                <a:solidFill>
                  <a:prstClr val="black"/>
                </a:solidFill>
                <a:latin typeface="Arial" panose="020B0604020202020204" pitchFamily="34" charset="0"/>
                <a:cs typeface="Arial" panose="020B0604020202020204" pitchFamily="34" charset="0"/>
              </a:rPr>
            </a:br>
            <a:r>
              <a:rPr lang="en-GB" altLang="zh-CN" sz="2400" dirty="0">
                <a:solidFill>
                  <a:prstClr val="black"/>
                </a:solidFill>
                <a:latin typeface="Arial" panose="020B0604020202020204" pitchFamily="34" charset="0"/>
                <a:cs typeface="Arial" panose="020B0604020202020204" pitchFamily="34" charset="0"/>
              </a:rPr>
              <a:t>Students translate from English into the TL as many sentences as possible in one minute.  </a:t>
            </a:r>
            <a:br>
              <a:rPr lang="en-GB" altLang="zh-CN" sz="2400" dirty="0">
                <a:solidFill>
                  <a:prstClr val="black"/>
                </a:solidFill>
                <a:latin typeface="Arial" panose="020B0604020202020204" pitchFamily="34" charset="0"/>
                <a:cs typeface="Arial" panose="020B0604020202020204" pitchFamily="34" charset="0"/>
              </a:rPr>
            </a:br>
            <a:r>
              <a:rPr lang="en-GB" altLang="zh-CN" sz="2400" dirty="0">
                <a:solidFill>
                  <a:prstClr val="black"/>
                </a:solidFill>
                <a:latin typeface="Arial" panose="020B0604020202020204" pitchFamily="34" charset="0"/>
                <a:cs typeface="Arial" panose="020B0604020202020204" pitchFamily="34" charset="0"/>
              </a:rPr>
              <a:t>All sentences in Stage 1 are drawn from the vocabulary list.</a:t>
            </a:r>
            <a:r>
              <a:rPr lang="en-GB" altLang="zh-CN" sz="2400" b="1" dirty="0">
                <a:solidFill>
                  <a:prstClr val="black"/>
                </a:solidFill>
                <a:latin typeface="Arial" panose="020B0604020202020204" pitchFamily="34" charset="0"/>
                <a:cs typeface="Arial" panose="020B0604020202020204" pitchFamily="34" charset="0"/>
              </a:rPr>
              <a:t/>
            </a:r>
            <a:br>
              <a:rPr lang="en-GB" altLang="zh-CN" sz="2400" b="1" dirty="0">
                <a:solidFill>
                  <a:prstClr val="black"/>
                </a:solidFill>
                <a:latin typeface="Arial" panose="020B0604020202020204" pitchFamily="34" charset="0"/>
                <a:cs typeface="Arial" panose="020B0604020202020204" pitchFamily="34" charset="0"/>
              </a:rPr>
            </a:br>
            <a:r>
              <a:rPr lang="en-GB" altLang="zh-CN" sz="2400" dirty="0">
                <a:solidFill>
                  <a:prstClr val="black"/>
                </a:solidFill>
                <a:latin typeface="Arial" panose="020B0604020202020204" pitchFamily="34" charset="0"/>
                <a:cs typeface="Arial" panose="020B0604020202020204" pitchFamily="34" charset="0"/>
              </a:rPr>
              <a:t>For example:</a:t>
            </a:r>
            <a:r>
              <a:rPr lang="en-GB" altLang="zh-CN" sz="2400" b="1" dirty="0">
                <a:solidFill>
                  <a:prstClr val="black"/>
                </a:solidFill>
                <a:latin typeface="Arial" panose="020B0604020202020204" pitchFamily="34" charset="0"/>
                <a:cs typeface="Arial" panose="020B0604020202020204" pitchFamily="34" charset="0"/>
              </a:rPr>
              <a:t>  We travel to Italy. &gt;&gt; </a:t>
            </a:r>
            <a:r>
              <a:rPr lang="en-GB" altLang="zh-CN" sz="2400" b="1" dirty="0" err="1">
                <a:solidFill>
                  <a:prstClr val="black"/>
                </a:solidFill>
                <a:latin typeface="Arial" panose="020B0604020202020204" pitchFamily="34" charset="0"/>
                <a:cs typeface="Arial" panose="020B0604020202020204" pitchFamily="34" charset="0"/>
              </a:rPr>
              <a:t>Viajamos</a:t>
            </a:r>
            <a:r>
              <a:rPr lang="en-GB" altLang="zh-CN" sz="2400" b="1" dirty="0">
                <a:solidFill>
                  <a:prstClr val="black"/>
                </a:solidFill>
                <a:latin typeface="Arial" panose="020B0604020202020204" pitchFamily="34" charset="0"/>
                <a:cs typeface="Arial" panose="020B0604020202020204" pitchFamily="34" charset="0"/>
              </a:rPr>
              <a:t> a Italia.</a:t>
            </a:r>
            <a:br>
              <a:rPr lang="en-GB" altLang="zh-CN" sz="2400" b="1" dirty="0">
                <a:solidFill>
                  <a:prstClr val="black"/>
                </a:solidFill>
                <a:latin typeface="Arial" panose="020B0604020202020204" pitchFamily="34" charset="0"/>
                <a:cs typeface="Arial" panose="020B0604020202020204" pitchFamily="34" charset="0"/>
              </a:rPr>
            </a:br>
            <a:r>
              <a:rPr lang="en-GB" altLang="zh-CN" sz="2400" dirty="0">
                <a:solidFill>
                  <a:prstClr val="black"/>
                </a:solidFill>
                <a:latin typeface="Arial" panose="020B0604020202020204" pitchFamily="34" charset="0"/>
                <a:cs typeface="Arial" panose="020B0604020202020204" pitchFamily="34" charset="0"/>
              </a:rPr>
              <a:t>To gain a point, pronunciation and accuracy must be good.</a:t>
            </a:r>
            <a:r>
              <a:rPr lang="en-GB" altLang="zh-CN" sz="900" dirty="0">
                <a:solidFill>
                  <a:prstClr val="black"/>
                </a:solidFill>
              </a:rPr>
              <a:t> </a:t>
            </a:r>
            <a:endParaRPr lang="en-GB" altLang="zh-CN" sz="2800" dirty="0">
              <a:solidFill>
                <a:prstClr val="black"/>
              </a:solidFill>
              <a:latin typeface="Arial" panose="020B0604020202020204" pitchFamily="34" charset="0"/>
            </a:endParaRPr>
          </a:p>
        </p:txBody>
      </p:sp>
      <p:pic>
        <p:nvPicPr>
          <p:cNvPr id="8" name="Picture 1" descr="fltb-ril-str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2471" y="5150435"/>
            <a:ext cx="1557338" cy="15573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p:nvPr/>
        </p:nvPicPr>
        <p:blipFill>
          <a:blip r:embed="rId5" cstate="print">
            <a:extLst>
              <a:ext uri="{28A0092B-C50C-407E-A947-70E740481C1C}">
                <a14:useLocalDpi xmlns:a14="http://schemas.microsoft.com/office/drawing/2010/main" val="0"/>
              </a:ext>
            </a:extLst>
          </a:blip>
          <a:stretch>
            <a:fillRect/>
          </a:stretch>
        </p:blipFill>
        <p:spPr>
          <a:xfrm>
            <a:off x="410127" y="1173136"/>
            <a:ext cx="962025" cy="865505"/>
          </a:xfrm>
          <a:prstGeom prst="rect">
            <a:avLst/>
          </a:prstGeom>
        </p:spPr>
      </p:pic>
      <p:sp>
        <p:nvSpPr>
          <p:cNvPr id="10" name="Rectangle 9"/>
          <p:cNvSpPr/>
          <p:nvPr/>
        </p:nvSpPr>
        <p:spPr>
          <a:xfrm>
            <a:off x="1372152" y="1203056"/>
            <a:ext cx="4147097" cy="584775"/>
          </a:xfrm>
          <a:prstGeom prst="rect">
            <a:avLst/>
          </a:prstGeom>
        </p:spPr>
        <p:txBody>
          <a:bodyPr wrap="none">
            <a:spAutoFit/>
          </a:bodyPr>
          <a:lstStyle/>
          <a:p>
            <a:r>
              <a:rPr lang="en-GB" altLang="zh-CN" sz="3200" b="1" dirty="0">
                <a:solidFill>
                  <a:prstClr val="black"/>
                </a:solidFill>
                <a:latin typeface="Arial" panose="020B0604020202020204" pitchFamily="34" charset="0"/>
                <a:cs typeface="Arial" panose="020B0604020202020204" pitchFamily="34" charset="0"/>
              </a:rPr>
              <a:t>KS3 Translation Bee</a:t>
            </a:r>
            <a:endParaRPr lang="en-GB" sz="3200" dirty="0">
              <a:solidFill>
                <a:prstClr val="black"/>
              </a:solidFill>
            </a:endParaRPr>
          </a:p>
        </p:txBody>
      </p:sp>
      <p:sp>
        <p:nvSpPr>
          <p:cNvPr id="11" name="Rectangle 10"/>
          <p:cNvSpPr/>
          <p:nvPr/>
        </p:nvSpPr>
        <p:spPr>
          <a:xfrm>
            <a:off x="589280" y="6068022"/>
            <a:ext cx="5908990" cy="530594"/>
          </a:xfrm>
          <a:prstGeom prst="rect">
            <a:avLst/>
          </a:prstGeom>
        </p:spPr>
        <p:txBody>
          <a:bodyPr wrap="none">
            <a:spAutoFit/>
          </a:bodyPr>
          <a:lstStyle/>
          <a:p>
            <a:pPr>
              <a:lnSpc>
                <a:spcPct val="107000"/>
              </a:lnSpc>
            </a:pPr>
            <a:r>
              <a:rPr lang="en-GB"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6"/>
              </a:rPr>
              <a:t>http://thisissurreal.com/shai/flsb/screen/</a:t>
            </a:r>
            <a:endParaRPr lang="en-GB" sz="2400" dirty="0">
              <a:solidFill>
                <a:prstClr val="black"/>
              </a:solidFill>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49031" y="177237"/>
            <a:ext cx="1593503" cy="1129049"/>
          </a:xfrm>
          <a:prstGeom prst="rect">
            <a:avLst/>
          </a:prstGeom>
        </p:spPr>
      </p:pic>
    </p:spTree>
    <p:extLst>
      <p:ext uri="{BB962C8B-B14F-4D97-AF65-F5344CB8AC3E}">
        <p14:creationId xmlns:p14="http://schemas.microsoft.com/office/powerpoint/2010/main" val="420691700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95683" y="2708920"/>
            <a:ext cx="3245643" cy="3350757"/>
          </a:xfrm>
          <a:prstGeom prst="rect">
            <a:avLst/>
          </a:prstGeom>
        </p:spPr>
      </p:pic>
      <p:sp>
        <p:nvSpPr>
          <p:cNvPr id="3" name="TextBox 2"/>
          <p:cNvSpPr txBox="1"/>
          <p:nvPr/>
        </p:nvSpPr>
        <p:spPr>
          <a:xfrm>
            <a:off x="5516806" y="692696"/>
            <a:ext cx="3564467" cy="1754326"/>
          </a:xfrm>
          <a:prstGeom prst="rect">
            <a:avLst/>
          </a:prstGeom>
          <a:noFill/>
        </p:spPr>
        <p:txBody>
          <a:bodyPr wrap="square" rtlCol="0">
            <a:spAutoFit/>
          </a:bodyPr>
          <a:lstStyle/>
          <a:p>
            <a:r>
              <a:rPr lang="en-GB" sz="5400" b="1" dirty="0" err="1">
                <a:solidFill>
                  <a:prstClr val="black"/>
                </a:solidFill>
              </a:rPr>
              <a:t>Trabaja</a:t>
            </a:r>
            <a:r>
              <a:rPr lang="en-GB" sz="5400" b="1" dirty="0">
                <a:solidFill>
                  <a:prstClr val="black"/>
                </a:solidFill>
              </a:rPr>
              <a:t> en </a:t>
            </a:r>
            <a:r>
              <a:rPr lang="en-GB" sz="5400" b="1" dirty="0" err="1">
                <a:solidFill>
                  <a:prstClr val="black"/>
                </a:solidFill>
              </a:rPr>
              <a:t>tándem</a:t>
            </a:r>
            <a:endParaRPr lang="en-GB" sz="5400" b="1" dirty="0">
              <a:solidFill>
                <a:prstClr val="black"/>
              </a:solidFill>
            </a:endParaRPr>
          </a:p>
        </p:txBody>
      </p:sp>
      <p:pic>
        <p:nvPicPr>
          <p:cNvPr id="4" name="Picture 3"/>
          <p:cNvPicPr>
            <a:picLocks noChangeAspect="1"/>
          </p:cNvPicPr>
          <p:nvPr/>
        </p:nvPicPr>
        <p:blipFill>
          <a:blip r:embed="rId3"/>
          <a:stretch>
            <a:fillRect/>
          </a:stretch>
        </p:blipFill>
        <p:spPr>
          <a:xfrm>
            <a:off x="467544" y="3501008"/>
            <a:ext cx="4096806" cy="3058294"/>
          </a:xfrm>
          <a:prstGeom prst="rect">
            <a:avLst/>
          </a:prstGeom>
        </p:spPr>
      </p:pic>
      <p:pic>
        <p:nvPicPr>
          <p:cNvPr id="5" name="Picture 4"/>
          <p:cNvPicPr>
            <a:picLocks noChangeAspect="1"/>
          </p:cNvPicPr>
          <p:nvPr/>
        </p:nvPicPr>
        <p:blipFill>
          <a:blip r:embed="rId4"/>
          <a:stretch>
            <a:fillRect/>
          </a:stretch>
        </p:blipFill>
        <p:spPr>
          <a:xfrm>
            <a:off x="467544" y="245740"/>
            <a:ext cx="4096806" cy="3039244"/>
          </a:xfrm>
          <a:prstGeom prst="rect">
            <a:avLst/>
          </a:prstGeom>
        </p:spPr>
      </p:pic>
    </p:spTree>
    <p:extLst>
      <p:ext uri="{BB962C8B-B14F-4D97-AF65-F5344CB8AC3E}">
        <p14:creationId xmlns:p14="http://schemas.microsoft.com/office/powerpoint/2010/main" val="3175083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ular Callout 13"/>
          <p:cNvSpPr/>
          <p:nvPr/>
        </p:nvSpPr>
        <p:spPr>
          <a:xfrm>
            <a:off x="5902241" y="5877272"/>
            <a:ext cx="1579893" cy="720080"/>
          </a:xfrm>
          <a:prstGeom prst="wedgeRoundRectCallou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Segoe Print" panose="02000600000000000000" pitchFamily="2" charset="0"/>
              </a:rPr>
              <a:t>¡</a:t>
            </a:r>
            <a:r>
              <a:rPr lang="en-GB" sz="2400" b="1" dirty="0" err="1">
                <a:solidFill>
                  <a:prstClr val="white"/>
                </a:solidFill>
                <a:latin typeface="Segoe Print" panose="02000600000000000000" pitchFamily="2" charset="0"/>
              </a:rPr>
              <a:t>Impecc</a:t>
            </a:r>
            <a:r>
              <a:rPr lang="en-GB" sz="2400" b="1" dirty="0">
                <a:solidFill>
                  <a:prstClr val="white"/>
                </a:solidFill>
                <a:latin typeface="Segoe Print" panose="02000600000000000000" pitchFamily="2" charset="0"/>
              </a:rPr>
              <a:t>!</a:t>
            </a:r>
          </a:p>
        </p:txBody>
      </p:sp>
      <p:pic>
        <p:nvPicPr>
          <p:cNvPr id="7270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357188"/>
            <a:ext cx="2357437"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938" y="3500438"/>
            <a:ext cx="2357437"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938" y="357188"/>
            <a:ext cx="2357437"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188" y="3500438"/>
            <a:ext cx="2357437"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TextBox 7"/>
          <p:cNvSpPr txBox="1">
            <a:spLocks noChangeArrowheads="1"/>
          </p:cNvSpPr>
          <p:nvPr/>
        </p:nvSpPr>
        <p:spPr bwMode="auto">
          <a:xfrm>
            <a:off x="5857875" y="-27384"/>
            <a:ext cx="271462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sz="4400" dirty="0" err="1">
                <a:solidFill>
                  <a:prstClr val="black"/>
                </a:solidFill>
                <a:latin typeface="Calibri" panose="020F0502020204030204" pitchFamily="34" charset="0"/>
              </a:rPr>
              <a:t>Ligne</a:t>
            </a:r>
            <a:r>
              <a:rPr lang="en-GB" sz="4400" dirty="0">
                <a:solidFill>
                  <a:prstClr val="black"/>
                </a:solidFill>
                <a:latin typeface="Calibri" panose="020F0502020204030204" pitchFamily="34" charset="0"/>
              </a:rPr>
              <a:t> de </a:t>
            </a:r>
            <a:r>
              <a:rPr lang="en-GB" sz="4400" dirty="0" err="1">
                <a:solidFill>
                  <a:prstClr val="black"/>
                </a:solidFill>
                <a:latin typeface="Calibri" panose="020F0502020204030204" pitchFamily="34" charset="0"/>
              </a:rPr>
              <a:t>bavardage</a:t>
            </a:r>
            <a:endParaRPr lang="en-US" sz="4400" dirty="0">
              <a:solidFill>
                <a:prstClr val="black"/>
              </a:solidFill>
              <a:latin typeface="Calibri" panose="020F0502020204030204" pitchFamily="34" charset="0"/>
            </a:endParaRPr>
          </a:p>
        </p:txBody>
      </p:sp>
      <p:pic>
        <p:nvPicPr>
          <p:cNvPr id="72711" name="Picture 3" descr="cha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50718" y="1418828"/>
            <a:ext cx="2928938"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ular Callout 9"/>
          <p:cNvSpPr/>
          <p:nvPr/>
        </p:nvSpPr>
        <p:spPr>
          <a:xfrm>
            <a:off x="6134835" y="5233556"/>
            <a:ext cx="1728192" cy="720080"/>
          </a:xfrm>
          <a:prstGeom prst="wedgeRoundRectCallout">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Segoe Print" panose="02000600000000000000" pitchFamily="2" charset="0"/>
              </a:rPr>
              <a:t>¡</a:t>
            </a:r>
            <a:r>
              <a:rPr lang="en-GB" sz="2400" b="1" dirty="0" err="1">
                <a:solidFill>
                  <a:prstClr val="black"/>
                </a:solidFill>
                <a:latin typeface="Segoe Print" panose="02000600000000000000" pitchFamily="2" charset="0"/>
              </a:rPr>
              <a:t>Superbe</a:t>
            </a:r>
            <a:r>
              <a:rPr lang="en-GB" sz="2400" b="1" dirty="0">
                <a:solidFill>
                  <a:prstClr val="black"/>
                </a:solidFill>
                <a:latin typeface="Segoe Print" panose="02000600000000000000" pitchFamily="2" charset="0"/>
              </a:rPr>
              <a:t>!</a:t>
            </a:r>
          </a:p>
        </p:txBody>
      </p:sp>
      <p:sp>
        <p:nvSpPr>
          <p:cNvPr id="11" name="Rounded Rectangular Callout 10"/>
          <p:cNvSpPr/>
          <p:nvPr/>
        </p:nvSpPr>
        <p:spPr>
          <a:xfrm>
            <a:off x="5436096" y="4589840"/>
            <a:ext cx="1682120" cy="720080"/>
          </a:xfrm>
          <a:prstGeom prst="wedgeRoundRectCallou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Segoe Print" panose="02000600000000000000" pitchFamily="2" charset="0"/>
              </a:rPr>
              <a:t>¡</a:t>
            </a:r>
            <a:r>
              <a:rPr lang="en-GB" sz="2400" b="1" dirty="0" err="1">
                <a:solidFill>
                  <a:prstClr val="black"/>
                </a:solidFill>
                <a:latin typeface="Segoe Print" panose="02000600000000000000" pitchFamily="2" charset="0"/>
              </a:rPr>
              <a:t>Sensass</a:t>
            </a:r>
            <a:r>
              <a:rPr lang="en-GB" sz="2400" b="1" dirty="0">
                <a:solidFill>
                  <a:prstClr val="black"/>
                </a:solidFill>
                <a:latin typeface="Segoe Print" panose="02000600000000000000" pitchFamily="2" charset="0"/>
              </a:rPr>
              <a:t>!</a:t>
            </a:r>
          </a:p>
        </p:txBody>
      </p:sp>
      <p:sp>
        <p:nvSpPr>
          <p:cNvPr id="12" name="Rounded Rectangular Callout 11"/>
          <p:cNvSpPr/>
          <p:nvPr/>
        </p:nvSpPr>
        <p:spPr>
          <a:xfrm>
            <a:off x="6968495" y="4473411"/>
            <a:ext cx="1362438" cy="720080"/>
          </a:xfrm>
          <a:prstGeom prst="wedgeRoundRectCallou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Segoe Print" panose="02000600000000000000" pitchFamily="2" charset="0"/>
              </a:rPr>
              <a:t>¡Bon accent!</a:t>
            </a:r>
          </a:p>
        </p:txBody>
      </p:sp>
      <p:sp>
        <p:nvSpPr>
          <p:cNvPr id="13" name="Rounded Rectangular Callout 12"/>
          <p:cNvSpPr/>
          <p:nvPr/>
        </p:nvSpPr>
        <p:spPr>
          <a:xfrm>
            <a:off x="7643812" y="5320863"/>
            <a:ext cx="1283148" cy="720080"/>
          </a:xfrm>
          <a:prstGeom prst="wedgeRoundRect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Segoe Print" panose="02000600000000000000" pitchFamily="2" charset="0"/>
              </a:rPr>
              <a:t>¡Bien fait!</a:t>
            </a:r>
          </a:p>
        </p:txBody>
      </p:sp>
    </p:spTree>
    <p:extLst>
      <p:ext uri="{BB962C8B-B14F-4D97-AF65-F5344CB8AC3E}">
        <p14:creationId xmlns:p14="http://schemas.microsoft.com/office/powerpoint/2010/main" val="1366328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6426" y="2345731"/>
            <a:ext cx="4296709" cy="2296054"/>
          </a:xfrm>
          <a:prstGeom prst="rect">
            <a:avLst/>
          </a:prstGeom>
        </p:spPr>
      </p:pic>
      <p:sp>
        <p:nvSpPr>
          <p:cNvPr id="3" name="TextBox 2"/>
          <p:cNvSpPr txBox="1"/>
          <p:nvPr/>
        </p:nvSpPr>
        <p:spPr>
          <a:xfrm>
            <a:off x="-16931" y="821268"/>
            <a:ext cx="3564467" cy="923330"/>
          </a:xfrm>
          <a:prstGeom prst="rect">
            <a:avLst/>
          </a:prstGeom>
          <a:noFill/>
        </p:spPr>
        <p:txBody>
          <a:bodyPr wrap="square" rtlCol="0">
            <a:spAutoFit/>
          </a:bodyPr>
          <a:lstStyle/>
          <a:p>
            <a:r>
              <a:rPr lang="en-GB" sz="5400" b="1" dirty="0">
                <a:solidFill>
                  <a:prstClr val="black"/>
                </a:solidFill>
              </a:rPr>
              <a:t>¡</a:t>
            </a:r>
            <a:r>
              <a:rPr lang="en-GB" sz="5400" b="1" dirty="0" err="1">
                <a:solidFill>
                  <a:prstClr val="black"/>
                </a:solidFill>
              </a:rPr>
              <a:t>Pregunta</a:t>
            </a:r>
            <a:r>
              <a:rPr lang="en-GB" sz="5400" b="1" dirty="0">
                <a:solidFill>
                  <a:prstClr val="black"/>
                </a:solidFill>
              </a:rPr>
              <a:t>!</a:t>
            </a:r>
          </a:p>
        </p:txBody>
      </p:sp>
      <p:sp>
        <p:nvSpPr>
          <p:cNvPr id="4" name="TextBox 3"/>
          <p:cNvSpPr txBox="1"/>
          <p:nvPr/>
        </p:nvSpPr>
        <p:spPr>
          <a:xfrm>
            <a:off x="3024780" y="1624675"/>
            <a:ext cx="3564467" cy="923330"/>
          </a:xfrm>
          <a:prstGeom prst="rect">
            <a:avLst/>
          </a:prstGeom>
          <a:noFill/>
        </p:spPr>
        <p:txBody>
          <a:bodyPr wrap="square" rtlCol="0">
            <a:spAutoFit/>
          </a:bodyPr>
          <a:lstStyle/>
          <a:p>
            <a:r>
              <a:rPr lang="en-GB" sz="5400" b="1" dirty="0">
                <a:solidFill>
                  <a:prstClr val="black"/>
                </a:solidFill>
              </a:rPr>
              <a:t>¡</a:t>
            </a:r>
            <a:r>
              <a:rPr lang="en-GB" sz="5400" b="1" dirty="0" err="1">
                <a:solidFill>
                  <a:prstClr val="black"/>
                </a:solidFill>
              </a:rPr>
              <a:t>Pregunta</a:t>
            </a:r>
            <a:r>
              <a:rPr lang="en-GB" sz="5400" b="1" dirty="0">
                <a:solidFill>
                  <a:prstClr val="black"/>
                </a:solidFill>
              </a:rPr>
              <a:t>!</a:t>
            </a:r>
          </a:p>
        </p:txBody>
      </p:sp>
      <p:sp>
        <p:nvSpPr>
          <p:cNvPr id="5" name="TextBox 4"/>
          <p:cNvSpPr txBox="1"/>
          <p:nvPr/>
        </p:nvSpPr>
        <p:spPr>
          <a:xfrm>
            <a:off x="5003801" y="2671565"/>
            <a:ext cx="4588936" cy="923330"/>
          </a:xfrm>
          <a:prstGeom prst="rect">
            <a:avLst/>
          </a:prstGeom>
          <a:noFill/>
        </p:spPr>
        <p:txBody>
          <a:bodyPr wrap="square" rtlCol="0">
            <a:spAutoFit/>
          </a:bodyPr>
          <a:lstStyle/>
          <a:p>
            <a:r>
              <a:rPr lang="en-GB" sz="5400" b="1" dirty="0">
                <a:solidFill>
                  <a:prstClr val="black"/>
                </a:solidFill>
              </a:rPr>
              <a:t>¡</a:t>
            </a:r>
            <a:r>
              <a:rPr lang="en-GB" sz="5400" b="1" dirty="0" err="1">
                <a:solidFill>
                  <a:prstClr val="black"/>
                </a:solidFill>
              </a:rPr>
              <a:t>Intercambia</a:t>
            </a:r>
            <a:r>
              <a:rPr lang="en-GB" sz="5400" b="1" dirty="0">
                <a:solidFill>
                  <a:prstClr val="black"/>
                </a:solidFill>
              </a:rPr>
              <a:t>!</a:t>
            </a:r>
          </a:p>
        </p:txBody>
      </p:sp>
      <p:sp>
        <p:nvSpPr>
          <p:cNvPr id="6" name="TextBox 5"/>
          <p:cNvSpPr txBox="1"/>
          <p:nvPr/>
        </p:nvSpPr>
        <p:spPr>
          <a:xfrm>
            <a:off x="87804" y="6413266"/>
            <a:ext cx="4680273" cy="400110"/>
          </a:xfrm>
          <a:prstGeom prst="rect">
            <a:avLst/>
          </a:prstGeom>
          <a:noFill/>
        </p:spPr>
        <p:txBody>
          <a:bodyPr wrap="square" rtlCol="0">
            <a:spAutoFit/>
          </a:bodyPr>
          <a:lstStyle/>
          <a:p>
            <a:r>
              <a:rPr lang="en-GB" sz="2000" b="1" dirty="0">
                <a:solidFill>
                  <a:prstClr val="black"/>
                </a:solidFill>
              </a:rPr>
              <a:t>Quiz – Quiz  - Trade</a:t>
            </a:r>
          </a:p>
        </p:txBody>
      </p:sp>
      <p:sp>
        <p:nvSpPr>
          <p:cNvPr id="7" name="Rounded Rectangular Callout 6"/>
          <p:cNvSpPr/>
          <p:nvPr/>
        </p:nvSpPr>
        <p:spPr>
          <a:xfrm>
            <a:off x="349370" y="5517232"/>
            <a:ext cx="2160240" cy="720080"/>
          </a:xfrm>
          <a:prstGeom prst="wedgeRoundRectCallout">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Segoe Print" panose="02000600000000000000" pitchFamily="2" charset="0"/>
              </a:rPr>
              <a:t>¡</a:t>
            </a:r>
            <a:r>
              <a:rPr lang="en-GB" sz="2400" b="1" dirty="0" err="1">
                <a:solidFill>
                  <a:prstClr val="black"/>
                </a:solidFill>
                <a:latin typeface="Segoe Print" panose="02000600000000000000" pitchFamily="2" charset="0"/>
              </a:rPr>
              <a:t>Fenomenal</a:t>
            </a:r>
            <a:r>
              <a:rPr lang="en-GB" sz="2400" b="1" dirty="0">
                <a:solidFill>
                  <a:prstClr val="black"/>
                </a:solidFill>
                <a:latin typeface="Segoe Print" panose="02000600000000000000" pitchFamily="2" charset="0"/>
              </a:rPr>
              <a:t>!</a:t>
            </a:r>
          </a:p>
        </p:txBody>
      </p:sp>
      <p:sp>
        <p:nvSpPr>
          <p:cNvPr id="8" name="Rounded Rectangular Callout 7"/>
          <p:cNvSpPr/>
          <p:nvPr/>
        </p:nvSpPr>
        <p:spPr>
          <a:xfrm>
            <a:off x="2469251" y="5375816"/>
            <a:ext cx="1598693" cy="720080"/>
          </a:xfrm>
          <a:prstGeom prst="wedgeRoundRectCallou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Segoe Print" panose="02000600000000000000" pitchFamily="2" charset="0"/>
              </a:rPr>
              <a:t>¡Genial!</a:t>
            </a:r>
          </a:p>
        </p:txBody>
      </p:sp>
      <p:sp>
        <p:nvSpPr>
          <p:cNvPr id="9" name="Rounded Rectangular Callout 8"/>
          <p:cNvSpPr/>
          <p:nvPr/>
        </p:nvSpPr>
        <p:spPr>
          <a:xfrm>
            <a:off x="3873580" y="5551770"/>
            <a:ext cx="1598693" cy="720080"/>
          </a:xfrm>
          <a:prstGeom prst="wedgeRoundRectCallou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Segoe Print" panose="02000600000000000000" pitchFamily="2" charset="0"/>
              </a:rPr>
              <a:t>¡</a:t>
            </a:r>
            <a:r>
              <a:rPr lang="en-GB" sz="2400" b="1" dirty="0" err="1">
                <a:solidFill>
                  <a:prstClr val="black"/>
                </a:solidFill>
                <a:latin typeface="Segoe Print" panose="02000600000000000000" pitchFamily="2" charset="0"/>
              </a:rPr>
              <a:t>Buen</a:t>
            </a:r>
            <a:r>
              <a:rPr lang="en-GB" sz="2400" b="1" dirty="0">
                <a:solidFill>
                  <a:prstClr val="black"/>
                </a:solidFill>
                <a:latin typeface="Segoe Print" panose="02000600000000000000" pitchFamily="2" charset="0"/>
              </a:rPr>
              <a:t> </a:t>
            </a:r>
            <a:r>
              <a:rPr lang="en-GB" sz="2400" b="1" dirty="0" err="1">
                <a:solidFill>
                  <a:prstClr val="black"/>
                </a:solidFill>
                <a:latin typeface="Segoe Print" panose="02000600000000000000" pitchFamily="2" charset="0"/>
              </a:rPr>
              <a:t>acento</a:t>
            </a:r>
            <a:r>
              <a:rPr lang="en-GB" sz="2400" b="1" dirty="0">
                <a:solidFill>
                  <a:prstClr val="black"/>
                </a:solidFill>
                <a:latin typeface="Segoe Print" panose="02000600000000000000" pitchFamily="2" charset="0"/>
              </a:rPr>
              <a:t>!</a:t>
            </a:r>
          </a:p>
        </p:txBody>
      </p:sp>
      <p:sp>
        <p:nvSpPr>
          <p:cNvPr id="10" name="Rounded Rectangular Callout 9"/>
          <p:cNvSpPr/>
          <p:nvPr/>
        </p:nvSpPr>
        <p:spPr>
          <a:xfrm>
            <a:off x="5388478" y="5362228"/>
            <a:ext cx="1598693" cy="720080"/>
          </a:xfrm>
          <a:prstGeom prst="wedgeRoundRect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Segoe Print" panose="02000600000000000000" pitchFamily="2" charset="0"/>
              </a:rPr>
              <a:t>¡</a:t>
            </a:r>
            <a:r>
              <a:rPr lang="en-GB" sz="2400" b="1" dirty="0" err="1">
                <a:solidFill>
                  <a:prstClr val="black"/>
                </a:solidFill>
                <a:latin typeface="Segoe Print" panose="02000600000000000000" pitchFamily="2" charset="0"/>
              </a:rPr>
              <a:t>Qué</a:t>
            </a:r>
            <a:r>
              <a:rPr lang="en-GB" sz="2400" b="1" dirty="0">
                <a:solidFill>
                  <a:prstClr val="black"/>
                </a:solidFill>
                <a:latin typeface="Segoe Print" panose="02000600000000000000" pitchFamily="2" charset="0"/>
              </a:rPr>
              <a:t> </a:t>
            </a:r>
            <a:r>
              <a:rPr lang="en-GB" sz="2400" b="1" dirty="0" err="1">
                <a:solidFill>
                  <a:prstClr val="black"/>
                </a:solidFill>
                <a:latin typeface="Segoe Print" panose="02000600000000000000" pitchFamily="2" charset="0"/>
              </a:rPr>
              <a:t>guay</a:t>
            </a:r>
            <a:r>
              <a:rPr lang="en-GB" sz="2400" b="1" dirty="0">
                <a:solidFill>
                  <a:prstClr val="black"/>
                </a:solidFill>
                <a:latin typeface="Segoe Print" panose="02000600000000000000" pitchFamily="2" charset="0"/>
              </a:rPr>
              <a:t>!</a:t>
            </a:r>
          </a:p>
        </p:txBody>
      </p:sp>
      <p:sp>
        <p:nvSpPr>
          <p:cNvPr id="11" name="Rounded Rectangular Callout 10"/>
          <p:cNvSpPr/>
          <p:nvPr/>
        </p:nvSpPr>
        <p:spPr>
          <a:xfrm>
            <a:off x="6932584" y="5517232"/>
            <a:ext cx="1887888" cy="720080"/>
          </a:xfrm>
          <a:prstGeom prst="wedgeRoundRectCallou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Segoe Print" panose="02000600000000000000" pitchFamily="2" charset="0"/>
              </a:rPr>
              <a:t>¡Bien </a:t>
            </a:r>
            <a:r>
              <a:rPr lang="en-GB" sz="2400" b="1" dirty="0" err="1">
                <a:solidFill>
                  <a:prstClr val="white"/>
                </a:solidFill>
                <a:latin typeface="Segoe Print" panose="02000600000000000000" pitchFamily="2" charset="0"/>
              </a:rPr>
              <a:t>hecho</a:t>
            </a:r>
            <a:r>
              <a:rPr lang="en-GB" sz="2400" b="1" dirty="0">
                <a:solidFill>
                  <a:prstClr val="white"/>
                </a:solidFill>
                <a:latin typeface="Segoe Print" panose="02000600000000000000" pitchFamily="2" charset="0"/>
              </a:rPr>
              <a:t>!</a:t>
            </a:r>
          </a:p>
        </p:txBody>
      </p:sp>
    </p:spTree>
    <p:extLst>
      <p:ext uri="{BB962C8B-B14F-4D97-AF65-F5344CB8AC3E}">
        <p14:creationId xmlns:p14="http://schemas.microsoft.com/office/powerpoint/2010/main" val="3435099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357188" y="2000250"/>
            <a:ext cx="8429625" cy="3857625"/>
          </a:xfrm>
          <a:prstGeom prst="rect">
            <a:avLst/>
          </a:prstGeom>
          <a:solidFill>
            <a:srgbClr val="00B0F0"/>
          </a:solidFill>
          <a:ln w="5715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prstClr val="black"/>
              </a:solidFill>
              <a:latin typeface="Calibri" panose="020F0502020204030204" pitchFamily="34" charset="0"/>
            </a:endParaRPr>
          </a:p>
        </p:txBody>
      </p:sp>
      <p:sp>
        <p:nvSpPr>
          <p:cNvPr id="2051" name="AutoShape 3"/>
          <p:cNvSpPr>
            <a:spLocks noChangeArrowheads="1"/>
          </p:cNvSpPr>
          <p:nvPr/>
        </p:nvSpPr>
        <p:spPr bwMode="auto">
          <a:xfrm>
            <a:off x="1643063" y="357188"/>
            <a:ext cx="7286625" cy="1000125"/>
          </a:xfrm>
          <a:prstGeom prst="wedgeRoundRectCallout">
            <a:avLst>
              <a:gd name="adj1" fmla="val -27028"/>
              <a:gd name="adj2" fmla="val 105588"/>
              <a:gd name="adj3" fmla="val 16667"/>
            </a:avLst>
          </a:prstGeom>
          <a:solidFill>
            <a:schemeClr val="tx1"/>
          </a:solidFill>
          <a:ln w="9525">
            <a:solidFill>
              <a:srgbClr val="000000"/>
            </a:solidFill>
            <a:miter lim="800000"/>
            <a:headEnd/>
            <a:tailEnd/>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ts val="1000"/>
              </a:spcAft>
            </a:pPr>
            <a:r>
              <a:rPr lang="en-US" altLang="en-US" sz="3200" b="1">
                <a:solidFill>
                  <a:prstClr val="white"/>
                </a:solidFill>
                <a:latin typeface="Kristen ITC" panose="03050502040202030202" pitchFamily="66" charset="0"/>
              </a:rPr>
              <a:t>Encuentra a la persona que…</a:t>
            </a:r>
            <a:endParaRPr lang="en-US" altLang="en-US" sz="3200">
              <a:solidFill>
                <a:prstClr val="white"/>
              </a:solidFill>
              <a:latin typeface="Calibri" panose="020F0502020204030204" pitchFamily="34" charset="0"/>
            </a:endParaRPr>
          </a:p>
        </p:txBody>
      </p:sp>
      <p:sp>
        <p:nvSpPr>
          <p:cNvPr id="2052" name="TextBox 5"/>
          <p:cNvSpPr txBox="1">
            <a:spLocks noChangeArrowheads="1"/>
          </p:cNvSpPr>
          <p:nvPr/>
        </p:nvSpPr>
        <p:spPr bwMode="auto">
          <a:xfrm>
            <a:off x="642938" y="2143125"/>
            <a:ext cx="7786687"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4000" b="1">
                <a:solidFill>
                  <a:prstClr val="black"/>
                </a:solidFill>
                <a:latin typeface="Calibri" panose="020F0502020204030204" pitchFamily="34" charset="0"/>
              </a:rPr>
              <a:t>1.  vive en Hardwick</a:t>
            </a:r>
            <a:endParaRPr lang="en-US" altLang="en-US" sz="4000">
              <a:solidFill>
                <a:prstClr val="black"/>
              </a:solidFill>
              <a:latin typeface="Calibri" panose="020F0502020204030204" pitchFamily="34" charset="0"/>
            </a:endParaRPr>
          </a:p>
          <a:p>
            <a:pPr eaLnBrk="1" fontAlgn="base" hangingPunct="1">
              <a:spcBef>
                <a:spcPct val="0"/>
              </a:spcBef>
              <a:spcAft>
                <a:spcPct val="0"/>
              </a:spcAft>
            </a:pPr>
            <a:r>
              <a:rPr lang="en-GB" altLang="en-US" sz="4000" b="1">
                <a:solidFill>
                  <a:prstClr val="black"/>
                </a:solidFill>
                <a:latin typeface="Calibri" panose="020F0502020204030204" pitchFamily="34" charset="0"/>
              </a:rPr>
              <a:t>2.  tiene su cumpleaños en marzo</a:t>
            </a:r>
            <a:r>
              <a:rPr lang="en-US" altLang="en-US" sz="4000">
                <a:solidFill>
                  <a:prstClr val="black"/>
                </a:solidFill>
                <a:latin typeface="Calibri" panose="020F0502020204030204" pitchFamily="34" charset="0"/>
              </a:rPr>
              <a:t/>
            </a:r>
            <a:br>
              <a:rPr lang="en-US" altLang="en-US" sz="4000">
                <a:solidFill>
                  <a:prstClr val="black"/>
                </a:solidFill>
                <a:latin typeface="Calibri" panose="020F0502020204030204" pitchFamily="34" charset="0"/>
              </a:rPr>
            </a:br>
            <a:r>
              <a:rPr lang="en-GB" altLang="en-US" sz="4000" b="1">
                <a:solidFill>
                  <a:prstClr val="black"/>
                </a:solidFill>
                <a:latin typeface="Calibri" panose="020F0502020204030204" pitchFamily="34" charset="0"/>
              </a:rPr>
              <a:t>3.  habla otro idioma (aparte del inglés) en casa</a:t>
            </a:r>
            <a:endParaRPr lang="en-US" altLang="en-US" sz="4000">
              <a:solidFill>
                <a:prstClr val="black"/>
              </a:solidFill>
              <a:latin typeface="Calibri" panose="020F0502020204030204" pitchFamily="34" charset="0"/>
            </a:endParaRPr>
          </a:p>
          <a:p>
            <a:pPr eaLnBrk="1" fontAlgn="base" hangingPunct="1">
              <a:spcBef>
                <a:spcPct val="0"/>
              </a:spcBef>
              <a:spcAft>
                <a:spcPct val="0"/>
              </a:spcAft>
            </a:pPr>
            <a:r>
              <a:rPr lang="en-GB" altLang="en-US" sz="4000" b="1">
                <a:solidFill>
                  <a:prstClr val="black"/>
                </a:solidFill>
                <a:latin typeface="Calibri" panose="020F0502020204030204" pitchFamily="34" charset="0"/>
              </a:rPr>
              <a:t>4.  tiene segundo nombre que empieza con la letra ‘S’</a:t>
            </a:r>
            <a:endParaRPr lang="en-US" altLang="en-US">
              <a:solidFill>
                <a:prstClr val="black"/>
              </a:solidFill>
              <a:latin typeface="Calibri" panose="020F0502020204030204" pitchFamily="34" charset="0"/>
            </a:endParaRPr>
          </a:p>
        </p:txBody>
      </p:sp>
      <p:pic>
        <p:nvPicPr>
          <p:cNvPr id="2053" name="Picture 3" descr="ch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357188"/>
            <a:ext cx="1243013"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418687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2"/>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8" name="Picture 7"/>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510137" y="688949"/>
            <a:ext cx="5913424" cy="5489628"/>
          </a:xfrm>
          <a:prstGeom prst="rect">
            <a:avLst/>
          </a:prstGeom>
        </p:spPr>
      </p:pic>
      <p:sp>
        <p:nvSpPr>
          <p:cNvPr id="7" name="Title 1"/>
          <p:cNvSpPr txBox="1">
            <a:spLocks/>
          </p:cNvSpPr>
          <p:nvPr/>
        </p:nvSpPr>
        <p:spPr>
          <a:xfrm>
            <a:off x="334630" y="2708384"/>
            <a:ext cx="8644270" cy="145075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000" dirty="0" smtClean="0">
                <a:solidFill>
                  <a:prstClr val="black"/>
                </a:solidFill>
                <a:latin typeface="Rockwell" panose="02060603020205020403" pitchFamily="18" charset="0"/>
                <a:ea typeface="Segoe UI Black" panose="020B0A02040204020203" pitchFamily="34" charset="0"/>
                <a:cs typeface="Segoe UI Black" panose="020B0A02040204020203" pitchFamily="34" charset="0"/>
              </a:rPr>
              <a:t>4  Develop longer / better answers</a:t>
            </a:r>
            <a:endParaRPr lang="en-GB" sz="6000" dirty="0">
              <a:solidFill>
                <a:prstClr val="black"/>
              </a:solidFill>
              <a:latin typeface="Rockwell" panose="02060603020205020403" pitchFamily="18" charset="0"/>
              <a:ea typeface="Segoe UI Black" panose="020B0A02040204020203" pitchFamily="34" charset="0"/>
              <a:cs typeface="Segoe UI Black" panose="020B0A02040204020203" pitchFamily="34" charset="0"/>
            </a:endParaRPr>
          </a:p>
        </p:txBody>
      </p:sp>
      <p:pic>
        <p:nvPicPr>
          <p:cNvPr id="9" name="Picture 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49031" y="177237"/>
            <a:ext cx="1593503" cy="1129049"/>
          </a:xfrm>
          <a:prstGeom prst="rect">
            <a:avLst/>
          </a:prstGeom>
        </p:spPr>
      </p:pic>
    </p:spTree>
    <p:extLst>
      <p:ext uri="{BB962C8B-B14F-4D97-AF65-F5344CB8AC3E}">
        <p14:creationId xmlns:p14="http://schemas.microsoft.com/office/powerpoint/2010/main" val="404083934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2"/>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7" name="Picture 6"/>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510137" y="688949"/>
            <a:ext cx="5913424" cy="5489628"/>
          </a:xfrm>
          <a:prstGeom prst="rect">
            <a:avLst/>
          </a:prstGeom>
        </p:spPr>
      </p:pic>
      <p:graphicFrame>
        <p:nvGraphicFramePr>
          <p:cNvPr id="2" name="Table 1"/>
          <p:cNvGraphicFramePr>
            <a:graphicFrameLocks noGrp="1"/>
          </p:cNvGraphicFramePr>
          <p:nvPr>
            <p:extLst/>
          </p:nvPr>
        </p:nvGraphicFramePr>
        <p:xfrm>
          <a:off x="1214919" y="1238071"/>
          <a:ext cx="7219349" cy="5151120"/>
        </p:xfrm>
        <a:graphic>
          <a:graphicData uri="http://schemas.openxmlformats.org/drawingml/2006/table">
            <a:tbl>
              <a:tblPr firstRow="1" bandRow="1">
                <a:tableStyleId>{5940675A-B579-460E-94D1-54222C63F5DA}</a:tableStyleId>
              </a:tblPr>
              <a:tblGrid>
                <a:gridCol w="7219349"/>
              </a:tblGrid>
              <a:tr h="370840">
                <a:tc>
                  <a:txBody>
                    <a:bodyPr/>
                    <a:lstStyle/>
                    <a:p>
                      <a:r>
                        <a:rPr lang="en-GB" sz="4400" b="1" dirty="0" smtClean="0">
                          <a:latin typeface="Rockwell" panose="02060603020205020403" pitchFamily="18" charset="0"/>
                        </a:rPr>
                        <a:t>L</a:t>
                      </a:r>
                      <a:r>
                        <a:rPr lang="en-GB" sz="3200" b="0" dirty="0" smtClean="0">
                          <a:latin typeface="Rockwell" panose="02060603020205020403" pitchFamily="18" charset="0"/>
                        </a:rPr>
                        <a:t>inks</a:t>
                      </a:r>
                      <a:endParaRPr lang="en-GB" sz="3200" b="0" dirty="0">
                        <a:latin typeface="Rockwell" panose="020606030202050204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GB" sz="4400" b="1" dirty="0" smtClean="0">
                          <a:latin typeface="Rockwell" panose="02060603020205020403" pitchFamily="18" charset="0"/>
                        </a:rPr>
                        <a:t>O</a:t>
                      </a:r>
                      <a:r>
                        <a:rPr lang="en-GB" sz="3200" b="0" dirty="0" smtClean="0">
                          <a:latin typeface="Rockwell" panose="02060603020205020403" pitchFamily="18" charset="0"/>
                        </a:rPr>
                        <a:t>pinions and reasons</a:t>
                      </a:r>
                      <a:endParaRPr lang="en-GB" sz="3200" b="0" dirty="0">
                        <a:latin typeface="Rockwell" panose="020606030202050204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GB" sz="4400" b="1" dirty="0" smtClean="0">
                          <a:latin typeface="Rockwell" panose="02060603020205020403" pitchFamily="18" charset="0"/>
                        </a:rPr>
                        <a:t>V</a:t>
                      </a:r>
                      <a:r>
                        <a:rPr lang="en-GB" sz="3200" b="0" dirty="0" smtClean="0">
                          <a:latin typeface="Rockwell" panose="02060603020205020403" pitchFamily="18" charset="0"/>
                        </a:rPr>
                        <a:t>ariety of structures</a:t>
                      </a:r>
                      <a:endParaRPr lang="en-GB" sz="3200" b="0" dirty="0">
                        <a:latin typeface="Rockwell" panose="020606030202050204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GB" sz="4400" b="1" dirty="0" smtClean="0">
                          <a:latin typeface="Rockwell" panose="02060603020205020403" pitchFamily="18" charset="0"/>
                        </a:rPr>
                        <a:t>E</a:t>
                      </a:r>
                      <a:r>
                        <a:rPr lang="en-GB" sz="3200" b="0" dirty="0" smtClean="0">
                          <a:latin typeface="Rockwell" panose="02060603020205020403" pitchFamily="18" charset="0"/>
                        </a:rPr>
                        <a:t>xtended sentences</a:t>
                      </a:r>
                      <a:endParaRPr lang="en-GB" sz="3200" b="0" dirty="0">
                        <a:latin typeface="Rockwell" panose="020606030202050204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endParaRPr lang="en-GB" sz="3200" b="0" dirty="0">
                        <a:latin typeface="Rockwell" panose="020606030202050204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GB" sz="4400" b="1" dirty="0" smtClean="0">
                          <a:latin typeface="Rockwell" panose="02060603020205020403" pitchFamily="18" charset="0"/>
                        </a:rPr>
                        <a:t>I</a:t>
                      </a:r>
                      <a:r>
                        <a:rPr lang="en-GB" sz="3200" b="0" dirty="0" smtClean="0">
                          <a:latin typeface="Rockwell" panose="02060603020205020403" pitchFamily="18" charset="0"/>
                        </a:rPr>
                        <a:t>nteresting vocabulary and idioms</a:t>
                      </a:r>
                      <a:endParaRPr lang="en-GB" sz="3200" b="0" dirty="0">
                        <a:latin typeface="Rockwell" panose="020606030202050204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GB" sz="4400" b="1" dirty="0" smtClean="0">
                          <a:latin typeface="Rockwell" panose="02060603020205020403" pitchFamily="18" charset="0"/>
                        </a:rPr>
                        <a:t>T</a:t>
                      </a:r>
                      <a:r>
                        <a:rPr lang="en-GB" sz="3200" b="0" dirty="0" smtClean="0">
                          <a:latin typeface="Rockwell" panose="02060603020205020403" pitchFamily="18" charset="0"/>
                        </a:rPr>
                        <a:t>enses</a:t>
                      </a:r>
                      <a:endParaRPr lang="en-GB" sz="3200" b="0" dirty="0">
                        <a:latin typeface="Rockwell" panose="020606030202050204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8" name="Picture 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49031" y="177237"/>
            <a:ext cx="1593503" cy="1129049"/>
          </a:xfrm>
          <a:prstGeom prst="rect">
            <a:avLst/>
          </a:prstGeom>
        </p:spPr>
      </p:pic>
    </p:spTree>
    <p:extLst>
      <p:ext uri="{BB962C8B-B14F-4D97-AF65-F5344CB8AC3E}">
        <p14:creationId xmlns:p14="http://schemas.microsoft.com/office/powerpoint/2010/main" val="355048506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WordArt 3"/>
          <p:cNvSpPr>
            <a:spLocks noChangeArrowheads="1" noChangeShapeType="1" noTextEdit="1"/>
          </p:cNvSpPr>
          <p:nvPr/>
        </p:nvSpPr>
        <p:spPr bwMode="auto">
          <a:xfrm>
            <a:off x="214313" y="2357438"/>
            <a:ext cx="8647112" cy="647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fr-FR" sz="3600" kern="10" dirty="0">
                <a:solidFill>
                  <a:prstClr val="black"/>
                </a:solidFill>
                <a:cs typeface="Calibri"/>
              </a:rPr>
              <a:t>Qu’est-ce que tu fais comme matières?</a:t>
            </a:r>
            <a:endParaRPr lang="en-GB" sz="3600" kern="10" dirty="0">
              <a:solidFill>
                <a:prstClr val="black"/>
              </a:solidFill>
              <a:cs typeface="Calibri"/>
            </a:endParaRPr>
          </a:p>
        </p:txBody>
      </p:sp>
      <p:sp>
        <p:nvSpPr>
          <p:cNvPr id="23556" name="Text Box 4"/>
          <p:cNvSpPr txBox="1">
            <a:spLocks noChangeArrowheads="1"/>
          </p:cNvSpPr>
          <p:nvPr/>
        </p:nvSpPr>
        <p:spPr bwMode="auto">
          <a:xfrm>
            <a:off x="0" y="3143250"/>
            <a:ext cx="9144000" cy="461963"/>
          </a:xfrm>
          <a:prstGeom prst="rect">
            <a:avLst/>
          </a:prstGeom>
          <a:solidFill>
            <a:srgbClr val="FF6600"/>
          </a:solidFill>
          <a:ln w="38100">
            <a:solidFill>
              <a:schemeClr val="bg2"/>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400" b="1">
                <a:solidFill>
                  <a:prstClr val="black"/>
                </a:solidFill>
              </a:rPr>
              <a:t>Your answer must contain EXACTLY 7 words!</a:t>
            </a:r>
          </a:p>
        </p:txBody>
      </p:sp>
      <p:sp>
        <p:nvSpPr>
          <p:cNvPr id="8" name="WordArt 3"/>
          <p:cNvSpPr>
            <a:spLocks noChangeArrowheads="1" noChangeShapeType="1" noTextEdit="1"/>
          </p:cNvSpPr>
          <p:nvPr/>
        </p:nvSpPr>
        <p:spPr bwMode="auto">
          <a:xfrm>
            <a:off x="285750" y="3714750"/>
            <a:ext cx="8647113" cy="647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fr-FR" sz="3600" kern="10" dirty="0">
                <a:solidFill>
                  <a:prstClr val="black"/>
                </a:solidFill>
                <a:cs typeface="Calibri"/>
              </a:rPr>
              <a:t>Quelle est ta matière </a:t>
            </a:r>
            <a:r>
              <a:rPr lang="fr-FR" sz="3600" kern="10" dirty="0" err="1">
                <a:solidFill>
                  <a:prstClr val="black"/>
                </a:solidFill>
                <a:cs typeface="Calibri"/>
              </a:rPr>
              <a:t>préfèrée</a:t>
            </a:r>
            <a:r>
              <a:rPr lang="fr-FR" sz="3600" kern="10" dirty="0">
                <a:solidFill>
                  <a:prstClr val="black"/>
                </a:solidFill>
                <a:cs typeface="Calibri"/>
              </a:rPr>
              <a:t>?</a:t>
            </a:r>
            <a:endParaRPr lang="en-GB" sz="3600" kern="10" dirty="0">
              <a:solidFill>
                <a:prstClr val="black"/>
              </a:solidFill>
              <a:cs typeface="Calibri"/>
            </a:endParaRPr>
          </a:p>
        </p:txBody>
      </p:sp>
      <p:sp>
        <p:nvSpPr>
          <p:cNvPr id="9" name="Text Box 4"/>
          <p:cNvSpPr txBox="1">
            <a:spLocks noChangeArrowheads="1"/>
          </p:cNvSpPr>
          <p:nvPr/>
        </p:nvSpPr>
        <p:spPr bwMode="auto">
          <a:xfrm>
            <a:off x="0" y="4572000"/>
            <a:ext cx="9144000" cy="461963"/>
          </a:xfrm>
          <a:prstGeom prst="rect">
            <a:avLst/>
          </a:prstGeom>
          <a:solidFill>
            <a:srgbClr val="FF6600"/>
          </a:solidFill>
          <a:ln w="38100">
            <a:solidFill>
              <a:schemeClr val="bg2"/>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400" b="1" dirty="0">
                <a:solidFill>
                  <a:prstClr val="black"/>
                </a:solidFill>
              </a:rPr>
              <a:t>Your answer must contain more than </a:t>
            </a:r>
            <a:r>
              <a:rPr lang="en-GB" sz="2400" b="1" dirty="0" smtClean="0">
                <a:solidFill>
                  <a:prstClr val="black"/>
                </a:solidFill>
              </a:rPr>
              <a:t>9 </a:t>
            </a:r>
            <a:r>
              <a:rPr lang="en-GB" sz="2400" b="1" dirty="0">
                <a:solidFill>
                  <a:prstClr val="black"/>
                </a:solidFill>
              </a:rPr>
              <a:t>words!</a:t>
            </a:r>
          </a:p>
        </p:txBody>
      </p:sp>
      <p:pic>
        <p:nvPicPr>
          <p:cNvPr id="7"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85412" y="209550"/>
            <a:ext cx="3726944" cy="21478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10" name="Title 1"/>
          <p:cNvSpPr txBox="1">
            <a:spLocks/>
          </p:cNvSpPr>
          <p:nvPr/>
        </p:nvSpPr>
        <p:spPr>
          <a:xfrm>
            <a:off x="0" y="118881"/>
            <a:ext cx="8229600" cy="1143000"/>
          </a:xfrm>
          <a:prstGeom prst="rect">
            <a:avLst/>
          </a:prstGeom>
          <a:ln w="57150">
            <a:noFill/>
          </a:ln>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000" b="1" dirty="0" smtClean="0">
                <a:solidFill>
                  <a:prstClr val="black"/>
                </a:solidFill>
                <a:latin typeface="Segoe Print" panose="02000600000000000000" pitchFamily="2" charset="0"/>
              </a:rPr>
              <a:t>Target talk</a:t>
            </a:r>
            <a:endParaRPr lang="fr-FR" sz="4000" b="1" dirty="0">
              <a:solidFill>
                <a:prstClr val="black"/>
              </a:solidFill>
              <a:latin typeface="Segoe Print" panose="02000600000000000000" pitchFamily="2" charset="0"/>
            </a:endParaRPr>
          </a:p>
        </p:txBody>
      </p:sp>
    </p:spTree>
    <p:extLst>
      <p:ext uri="{BB962C8B-B14F-4D97-AF65-F5344CB8AC3E}">
        <p14:creationId xmlns:p14="http://schemas.microsoft.com/office/powerpoint/2010/main" val="967244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p:cTn id="7" dur="1000" fill="hold"/>
                                        <p:tgtEl>
                                          <p:spTgt spid="23556"/>
                                        </p:tgtEl>
                                        <p:attrNameLst>
                                          <p:attrName>ppt_x</p:attrName>
                                        </p:attrNameLst>
                                      </p:cBhvr>
                                      <p:tavLst>
                                        <p:tav tm="0">
                                          <p:val>
                                            <p:strVal val="#ppt_x-.2"/>
                                          </p:val>
                                        </p:tav>
                                        <p:tav tm="100000">
                                          <p:val>
                                            <p:strVal val="#ppt_x"/>
                                          </p:val>
                                        </p:tav>
                                      </p:tavLst>
                                    </p:anim>
                                    <p:anim calcmode="lin" valueType="num">
                                      <p:cBhvr>
                                        <p:cTn id="8" dur="1000" fill="hold"/>
                                        <p:tgtEl>
                                          <p:spTgt spid="23556"/>
                                        </p:tgtEl>
                                        <p:attrNameLst>
                                          <p:attrName>ppt_y</p:attrName>
                                        </p:attrNameLst>
                                      </p:cBhvr>
                                      <p:tavLst>
                                        <p:tav tm="0">
                                          <p:val>
                                            <p:strVal val="#ppt_y"/>
                                          </p:val>
                                        </p:tav>
                                        <p:tav tm="100000">
                                          <p:val>
                                            <p:strVal val="#ppt_y"/>
                                          </p:val>
                                        </p:tav>
                                      </p:tavLst>
                                    </p:anim>
                                    <p:animEffect transition="in" filter="wipe(right)" prLst="gradientSize: 0.1">
                                      <p:cBhvr>
                                        <p:cTn id="9" dur="1000"/>
                                        <p:tgtEl>
                                          <p:spTgt spid="2355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8"/>
                                        </p:tgtEl>
                                        <p:attrNameLst>
                                          <p:attrName>style.visibility</p:attrName>
                                        </p:attrNameLst>
                                      </p:cBhvr>
                                      <p:to>
                                        <p:strVal val="visible"/>
                                      </p:to>
                                    </p:set>
                                    <p:anim by="(-#ppt_w*2)" calcmode="lin" valueType="num">
                                      <p:cBhvr rctx="PPT">
                                        <p:cTn id="14" dur="500" autoRev="1" fill="hold">
                                          <p:stCondLst>
                                            <p:cond delay="0"/>
                                          </p:stCondLst>
                                        </p:cTn>
                                        <p:tgtEl>
                                          <p:spTgt spid="8"/>
                                        </p:tgtEl>
                                        <p:attrNameLst>
                                          <p:attrName>ppt_w</p:attrName>
                                        </p:attrNameLst>
                                      </p:cBhvr>
                                    </p:anim>
                                    <p:anim by="(#ppt_w*0.50)" calcmode="lin" valueType="num">
                                      <p:cBhvr>
                                        <p:cTn id="15" dur="500" decel="50000" autoRev="1" fill="hold">
                                          <p:stCondLst>
                                            <p:cond delay="0"/>
                                          </p:stCondLst>
                                        </p:cTn>
                                        <p:tgtEl>
                                          <p:spTgt spid="8"/>
                                        </p:tgtEl>
                                        <p:attrNameLst>
                                          <p:attrName>ppt_x</p:attrName>
                                        </p:attrNameLst>
                                      </p:cBhvr>
                                    </p:anim>
                                    <p:anim from="(-#ppt_h/2)" to="(#ppt_y)" calcmode="lin" valueType="num">
                                      <p:cBhvr>
                                        <p:cTn id="16" dur="1000" fill="hold">
                                          <p:stCondLst>
                                            <p:cond delay="0"/>
                                          </p:stCondLst>
                                        </p:cTn>
                                        <p:tgtEl>
                                          <p:spTgt spid="8"/>
                                        </p:tgtEl>
                                        <p:attrNameLst>
                                          <p:attrName>ppt_y</p:attrName>
                                        </p:attrNameLst>
                                      </p:cBhvr>
                                    </p:anim>
                                    <p:animRot by="21600000">
                                      <p:cBhvr>
                                        <p:cTn id="17" dur="1000" fill="hold">
                                          <p:stCondLst>
                                            <p:cond delay="0"/>
                                          </p:stCondLst>
                                        </p:cTn>
                                        <p:tgtEl>
                                          <p:spTgt spid="8"/>
                                        </p:tgtEl>
                                        <p:attrNameLst>
                                          <p:attrName>r</p:attrName>
                                        </p:attrNameLst>
                                      </p:cBhvr>
                                    </p:animRot>
                                  </p:childTnLst>
                                </p:cTn>
                              </p:par>
                            </p:childTnLst>
                          </p:cTn>
                        </p:par>
                      </p:childTnLst>
                    </p:cTn>
                  </p:par>
                  <p:par>
                    <p:cTn id="18" fill="hold" nodeType="clickPar">
                      <p:stCondLst>
                        <p:cond delay="indefinite"/>
                      </p:stCondLst>
                      <p:childTnLst>
                        <p:par>
                          <p:cTn id="19" fill="hold" nodeType="withGroup">
                            <p:stCondLst>
                              <p:cond delay="0"/>
                            </p:stCondLst>
                            <p:childTnLst>
                              <p:par>
                                <p:cTn id="20" presetID="2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ppt_x</p:attrName>
                                        </p:attrNameLst>
                                      </p:cBhvr>
                                      <p:tavLst>
                                        <p:tav tm="0">
                                          <p:val>
                                            <p:strVal val="#ppt_x-.2"/>
                                          </p:val>
                                        </p:tav>
                                        <p:tav tm="100000">
                                          <p:val>
                                            <p:strVal val="#ppt_x"/>
                                          </p:val>
                                        </p:tav>
                                      </p:tavLst>
                                    </p:anim>
                                    <p:anim calcmode="lin" valueType="num">
                                      <p:cBhvr>
                                        <p:cTn id="23"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p:bldP spid="8" grpId="0"/>
      <p:bldP spid="9"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custardcream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714375" y="1714500"/>
            <a:ext cx="7858125" cy="708025"/>
          </a:xfrm>
          <a:prstGeom prst="rect">
            <a:avLst/>
          </a:prstGeom>
          <a:noFill/>
          <a:ln w="57150">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4000" b="1">
                <a:solidFill>
                  <a:prstClr val="white"/>
                </a:solidFill>
                <a:latin typeface="Calibri" pitchFamily="34" charset="0"/>
              </a:rPr>
              <a:t>Je joue au tennis.</a:t>
            </a:r>
            <a:endParaRPr lang="en-US" sz="4000" b="1">
              <a:solidFill>
                <a:prstClr val="white"/>
              </a:solidFill>
              <a:latin typeface="Calibri" pitchFamily="34" charset="0"/>
            </a:endParaRPr>
          </a:p>
        </p:txBody>
      </p:sp>
      <p:sp>
        <p:nvSpPr>
          <p:cNvPr id="3" name="TextBox 2"/>
          <p:cNvSpPr txBox="1">
            <a:spLocks noChangeArrowheads="1"/>
          </p:cNvSpPr>
          <p:nvPr/>
        </p:nvSpPr>
        <p:spPr bwMode="auto">
          <a:xfrm>
            <a:off x="714375" y="2727325"/>
            <a:ext cx="7858125" cy="708025"/>
          </a:xfrm>
          <a:prstGeom prst="rect">
            <a:avLst/>
          </a:prstGeom>
          <a:noFill/>
          <a:ln w="57150">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4000" b="1">
                <a:solidFill>
                  <a:prstClr val="white"/>
                </a:solidFill>
                <a:latin typeface="Calibri" pitchFamily="34" charset="0"/>
              </a:rPr>
              <a:t>J’habite au nord de l’Angleterre.</a:t>
            </a:r>
            <a:endParaRPr lang="en-US" sz="4000" b="1">
              <a:solidFill>
                <a:prstClr val="white"/>
              </a:solidFill>
              <a:latin typeface="Calibri" pitchFamily="34" charset="0"/>
            </a:endParaRPr>
          </a:p>
        </p:txBody>
      </p:sp>
      <p:sp>
        <p:nvSpPr>
          <p:cNvPr id="4" name="TextBox 3"/>
          <p:cNvSpPr txBox="1">
            <a:spLocks noChangeArrowheads="1"/>
          </p:cNvSpPr>
          <p:nvPr/>
        </p:nvSpPr>
        <p:spPr bwMode="auto">
          <a:xfrm>
            <a:off x="642938" y="3929063"/>
            <a:ext cx="7858125" cy="708025"/>
          </a:xfrm>
          <a:prstGeom prst="rect">
            <a:avLst/>
          </a:prstGeom>
          <a:noFill/>
          <a:ln w="57150">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4000" b="1">
                <a:solidFill>
                  <a:prstClr val="white"/>
                </a:solidFill>
                <a:latin typeface="Calibri" pitchFamily="34" charset="0"/>
              </a:rPr>
              <a:t>Mon chien s’appelle Bob.</a:t>
            </a:r>
            <a:endParaRPr lang="en-US" sz="4000" b="1">
              <a:solidFill>
                <a:prstClr val="white"/>
              </a:solidFill>
              <a:latin typeface="Calibri" pitchFamily="34" charset="0"/>
            </a:endParaRPr>
          </a:p>
        </p:txBody>
      </p:sp>
      <p:sp>
        <p:nvSpPr>
          <p:cNvPr id="39942" name="TextBox 5"/>
          <p:cNvSpPr txBox="1">
            <a:spLocks noChangeArrowheads="1"/>
          </p:cNvSpPr>
          <p:nvPr/>
        </p:nvSpPr>
        <p:spPr bwMode="auto">
          <a:xfrm>
            <a:off x="500063" y="285750"/>
            <a:ext cx="821531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4400" b="1" dirty="0">
                <a:solidFill>
                  <a:prstClr val="white"/>
                </a:solidFill>
              </a:rPr>
              <a:t>Pimp my </a:t>
            </a:r>
            <a:r>
              <a:rPr lang="en-GB" sz="4400" b="1" dirty="0" smtClean="0">
                <a:solidFill>
                  <a:prstClr val="white"/>
                </a:solidFill>
              </a:rPr>
              <a:t>French!</a:t>
            </a:r>
            <a:endParaRPr lang="en-US" sz="4400" b="1" dirty="0">
              <a:solidFill>
                <a:prstClr val="white"/>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223" y="5639805"/>
            <a:ext cx="1126271" cy="1045555"/>
          </a:xfrm>
          <a:prstGeom prst="rect">
            <a:avLst/>
          </a:prstGeom>
        </p:spPr>
      </p:pic>
      <p:sp>
        <p:nvSpPr>
          <p:cNvPr id="6" name="TextBox 5"/>
          <p:cNvSpPr txBox="1"/>
          <p:nvPr/>
        </p:nvSpPr>
        <p:spPr>
          <a:xfrm>
            <a:off x="312564" y="5820144"/>
            <a:ext cx="1210235" cy="369332"/>
          </a:xfrm>
          <a:prstGeom prst="rect">
            <a:avLst/>
          </a:prstGeom>
          <a:noFill/>
        </p:spPr>
        <p:txBody>
          <a:bodyPr wrap="square" rtlCol="0">
            <a:spAutoFit/>
          </a:bodyPr>
          <a:lstStyle/>
          <a:p>
            <a:r>
              <a:rPr lang="en-GB" b="1" dirty="0">
                <a:solidFill>
                  <a:prstClr val="white"/>
                </a:solidFill>
                <a:latin typeface="Segoe Print" panose="02000600000000000000" pitchFamily="2" charset="0"/>
              </a:rPr>
              <a:t>Love it!</a:t>
            </a:r>
          </a:p>
        </p:txBody>
      </p:sp>
    </p:spTree>
    <p:extLst>
      <p:ext uri="{BB962C8B-B14F-4D97-AF65-F5344CB8AC3E}">
        <p14:creationId xmlns:p14="http://schemas.microsoft.com/office/powerpoint/2010/main" val="23016386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3"/>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strVal val="#ppt_w+.3"/>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animEffect transition="in" filter="fade">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221" name="Group 45"/>
          <p:cNvGraphicFramePr>
            <a:graphicFrameLocks noGrp="1"/>
          </p:cNvGraphicFramePr>
          <p:nvPr>
            <p:extLst/>
          </p:nvPr>
        </p:nvGraphicFramePr>
        <p:xfrm>
          <a:off x="429196" y="541721"/>
          <a:ext cx="8319268" cy="5767598"/>
        </p:xfrm>
        <a:graphic>
          <a:graphicData uri="http://schemas.openxmlformats.org/drawingml/2006/table">
            <a:tbl>
              <a:tblPr/>
              <a:tblGrid>
                <a:gridCol w="2079817"/>
                <a:gridCol w="2079817"/>
                <a:gridCol w="2079817"/>
                <a:gridCol w="2079817"/>
              </a:tblGrid>
              <a:tr h="18592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hier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mais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À mon avis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Je pense que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1688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le weekend dernier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Ce que je trouve intéressant, c’est..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Par exemple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Avant de…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9146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parce que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Je voudrais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Je préfère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Je suis allé(e)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61679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M10352479">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Presentation1" id="{8856E4ED-72B2-413C-AA97-CC2DDA8C3336}" vid="{C970DF2E-8E53-4CD1-A826-8F0E32B7004F}"/>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brown_paper</Template>
  <TotalTime>2089</TotalTime>
  <Words>7045</Words>
  <Application>Microsoft Office PowerPoint</Application>
  <PresentationFormat>On-screen Show (4:3)</PresentationFormat>
  <Paragraphs>1372</Paragraphs>
  <Slides>104</Slides>
  <Notes>55</Notes>
  <HiddenSlides>0</HiddenSlides>
  <MMClips>2</MMClips>
  <ScaleCrop>false</ScaleCrop>
  <HeadingPairs>
    <vt:vector size="6" baseType="variant">
      <vt:variant>
        <vt:lpstr>Fonts Used</vt:lpstr>
      </vt:variant>
      <vt:variant>
        <vt:i4>22</vt:i4>
      </vt:variant>
      <vt:variant>
        <vt:lpstr>Theme</vt:lpstr>
      </vt:variant>
      <vt:variant>
        <vt:i4>4</vt:i4>
      </vt:variant>
      <vt:variant>
        <vt:lpstr>Slide Titles</vt:lpstr>
      </vt:variant>
      <vt:variant>
        <vt:i4>104</vt:i4>
      </vt:variant>
    </vt:vector>
  </HeadingPairs>
  <TitlesOfParts>
    <vt:vector size="130" baseType="lpstr">
      <vt:lpstr>ＭＳ Ｐゴシック</vt:lpstr>
      <vt:lpstr>SimSun</vt:lpstr>
      <vt:lpstr>SimSun</vt:lpstr>
      <vt:lpstr>Arial</vt:lpstr>
      <vt:lpstr>Arial Black</vt:lpstr>
      <vt:lpstr>Arial Rounded MT Bold</vt:lpstr>
      <vt:lpstr>Calibri</vt:lpstr>
      <vt:lpstr>Calibri Light</vt:lpstr>
      <vt:lpstr>Comic Sans MS</vt:lpstr>
      <vt:lpstr>Kristen ITC</vt:lpstr>
      <vt:lpstr>Lucida Calligraphy</vt:lpstr>
      <vt:lpstr>MV Boli</vt:lpstr>
      <vt:lpstr>Rockwell</vt:lpstr>
      <vt:lpstr>Segoe Print</vt:lpstr>
      <vt:lpstr>Segoe UI</vt:lpstr>
      <vt:lpstr>Segoe UI Black</vt:lpstr>
      <vt:lpstr>Source Sans Pro</vt:lpstr>
      <vt:lpstr>华文仿宋</vt:lpstr>
      <vt:lpstr>Times New Roman</vt:lpstr>
      <vt:lpstr>Tw Cen MT</vt:lpstr>
      <vt:lpstr>Wingdings</vt:lpstr>
      <vt:lpstr>Wingdings 2</vt:lpstr>
      <vt:lpstr>TM10352479</vt:lpstr>
      <vt:lpstr>Office Theme</vt:lpstr>
      <vt:lpstr>5_Office Theme</vt:lpstr>
      <vt:lpstr>1_Office Theme</vt:lpstr>
      <vt:lpstr>Planning for success at KS4: building knowledge and skills for GCSE Speaking and Writing</vt:lpstr>
      <vt:lpstr>GCSE Writing</vt:lpstr>
      <vt:lpstr>Progression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GCSE Speaking</vt:lpstr>
      <vt:lpstr>Progression</vt:lpstr>
      <vt:lpstr>I can…  I need to… T</vt:lpstr>
      <vt:lpstr>PowerPoint Presentation</vt:lpstr>
      <vt:lpstr>Task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Task 2</vt:lpstr>
      <vt:lpstr>PowerPoint Presentation</vt:lpstr>
      <vt:lpstr>PowerPoint Presentation</vt:lpstr>
      <vt:lpstr>PowerPoint Presentation</vt:lpstr>
      <vt:lpstr>PowerPoint Presentation</vt:lpstr>
      <vt:lpstr>Task 3</vt:lpstr>
      <vt:lpstr>Exploiting self-made cards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Planning for success at KS4: building knowledge and skills for GCSE Speaking and Writing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Study</dc:creator>
  <cp:lastModifiedBy>Study</cp:lastModifiedBy>
  <cp:revision>58</cp:revision>
  <dcterms:created xsi:type="dcterms:W3CDTF">2016-11-25T19:46:00Z</dcterms:created>
  <dcterms:modified xsi:type="dcterms:W3CDTF">2017-07-05T08:45:01Z</dcterms:modified>
</cp:coreProperties>
</file>