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9" r:id="rId2"/>
    <p:sldId id="261" r:id="rId3"/>
    <p:sldId id="262" r:id="rId4"/>
    <p:sldId id="263" r:id="rId5"/>
    <p:sldId id="264" r:id="rId6"/>
    <p:sldId id="295" r:id="rId7"/>
    <p:sldId id="294" r:id="rId8"/>
    <p:sldId id="265" r:id="rId9"/>
    <p:sldId id="266" r:id="rId10"/>
    <p:sldId id="267" r:id="rId11"/>
    <p:sldId id="268" r:id="rId12"/>
    <p:sldId id="269" r:id="rId13"/>
    <p:sldId id="270" r:id="rId14"/>
    <p:sldId id="271" r:id="rId15"/>
    <p:sldId id="302" r:id="rId16"/>
    <p:sldId id="303" r:id="rId17"/>
    <p:sldId id="304" r:id="rId18"/>
    <p:sldId id="305" r:id="rId19"/>
    <p:sldId id="306" r:id="rId20"/>
    <p:sldId id="307" r:id="rId21"/>
    <p:sldId id="308" r:id="rId22"/>
    <p:sldId id="309" r:id="rId23"/>
    <p:sldId id="310" r:id="rId24"/>
    <p:sldId id="311" r:id="rId25"/>
    <p:sldId id="312" r:id="rId26"/>
    <p:sldId id="313" r:id="rId27"/>
    <p:sldId id="320" r:id="rId28"/>
    <p:sldId id="314" r:id="rId29"/>
    <p:sldId id="315" r:id="rId30"/>
    <p:sldId id="316" r:id="rId31"/>
    <p:sldId id="317" r:id="rId32"/>
    <p:sldId id="318" r:id="rId33"/>
    <p:sldId id="298" r:id="rId34"/>
    <p:sldId id="299" r:id="rId35"/>
    <p:sldId id="300" r:id="rId36"/>
    <p:sldId id="301" r:id="rId37"/>
    <p:sldId id="319"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5259" autoAdjust="0"/>
  </p:normalViewPr>
  <p:slideViewPr>
    <p:cSldViewPr snapToGrid="0">
      <p:cViewPr varScale="1">
        <p:scale>
          <a:sx n="87" d="100"/>
          <a:sy n="87" d="100"/>
        </p:scale>
        <p:origin x="2286" y="9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09119A-058B-4829-9D56-98510F4850DD}" type="datetimeFigureOut">
              <a:rPr lang="en-GB" smtClean="0"/>
              <a:t>29/05/2017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65EF41-696C-4EAF-815F-D9AA4CA84752}" type="slidenum">
              <a:rPr lang="en-GB" smtClean="0"/>
              <a:t>‹#›</a:t>
            </a:fld>
            <a:endParaRPr lang="en-GB"/>
          </a:p>
        </p:txBody>
      </p:sp>
    </p:spTree>
    <p:extLst>
      <p:ext uri="{BB962C8B-B14F-4D97-AF65-F5344CB8AC3E}">
        <p14:creationId xmlns:p14="http://schemas.microsoft.com/office/powerpoint/2010/main" val="2896793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youtube.com/watch?v=iqCvE258vY0"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Session</a:t>
            </a:r>
            <a:r>
              <a:rPr lang="en-GB" sz="1200" kern="1200" baseline="0" dirty="0" smtClean="0">
                <a:solidFill>
                  <a:schemeClr val="tx1"/>
                </a:solidFill>
                <a:effectLst/>
                <a:latin typeface="+mn-lt"/>
                <a:ea typeface="+mn-ea"/>
                <a:cs typeface="+mn-cs"/>
              </a:rPr>
              <a:t> 1:  </a:t>
            </a:r>
            <a:r>
              <a:rPr lang="en-GB" sz="1200" kern="1200" dirty="0" smtClean="0">
                <a:solidFill>
                  <a:schemeClr val="tx1"/>
                </a:solidFill>
                <a:effectLst/>
                <a:latin typeface="+mn-lt"/>
                <a:ea typeface="+mn-ea"/>
                <a:cs typeface="+mn-cs"/>
              </a:rPr>
              <a:t>In </a:t>
            </a:r>
            <a:r>
              <a:rPr lang="en-GB" sz="1200" kern="1200" dirty="0" smtClean="0">
                <a:solidFill>
                  <a:schemeClr val="tx1"/>
                </a:solidFill>
                <a:effectLst/>
                <a:latin typeface="+mn-lt"/>
                <a:ea typeface="+mn-ea"/>
                <a:cs typeface="+mn-cs"/>
              </a:rPr>
              <a:t>language teaching, as in education overall, change has been the only constant in recent times, and this has created no little uncertainty for language teachers across the country. Ultimately, however, it is teachers who mediate the impact of policy change, and we who refashion change into progress. How do we best ensure that we do this for all the learners we teach?  What does progress in language learning look like in the new educational landscape?  </a:t>
            </a:r>
          </a:p>
          <a:p>
            <a:r>
              <a:rPr lang="en-GB" sz="1200" kern="1200" dirty="0" smtClean="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E6B0744-033F-4D22-A8CF-601F10F00837}" type="slidenum">
              <a:rPr lang="en-GB" smtClean="0"/>
              <a:t>1</a:t>
            </a:fld>
            <a:endParaRPr lang="en-GB"/>
          </a:p>
        </p:txBody>
      </p:sp>
    </p:spTree>
    <p:extLst>
      <p:ext uri="{BB962C8B-B14F-4D97-AF65-F5344CB8AC3E}">
        <p14:creationId xmlns:p14="http://schemas.microsoft.com/office/powerpoint/2010/main" val="29258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 can get this far in one lesson.</a:t>
            </a:r>
            <a:br>
              <a:rPr lang="en-GB" dirty="0" smtClean="0"/>
            </a:br>
            <a:r>
              <a:rPr lang="en-GB" dirty="0" smtClean="0"/>
              <a:t>The final stage – use independently</a:t>
            </a:r>
            <a:r>
              <a:rPr lang="en-GB" baseline="0" dirty="0" smtClean="0"/>
              <a:t> to communicate comes later and is often the stage that goes by the wayside and isn’t nailed, such that pupils experience a trip up the mountain but don’t get to realise that they can see the view from the top.</a:t>
            </a:r>
            <a:br>
              <a:rPr lang="en-GB" baseline="0" dirty="0" smtClean="0"/>
            </a:br>
            <a:r>
              <a:rPr lang="en-GB" baseline="0" dirty="0" smtClean="0"/>
              <a:t>We do need to ensure that at least a 1/3 of our teaching time is given over to ‘independent use’ tasks so that students really experience what it’s like to ‘know’ language thoroughly – to have ‘mastered it’, if you like, to have it securely in their long-term memory such that it is available to them, without reference to their resources (except their own memory!)</a:t>
            </a:r>
          </a:p>
          <a:p>
            <a:r>
              <a:rPr lang="en-GB" baseline="0" dirty="0" smtClean="0"/>
              <a:t>This is so vital – herein lies the root of motivation / engagement – it feels good to be able to speak / write in a language, overwhelmingly to speak, actually – this is what learners naturally aspire to, and it’s because they don’t see themselves getting better at this that their motivation wanes.</a:t>
            </a:r>
          </a:p>
        </p:txBody>
      </p:sp>
      <p:sp>
        <p:nvSpPr>
          <p:cNvPr id="4" name="Slide Number Placeholder 3"/>
          <p:cNvSpPr>
            <a:spLocks noGrp="1"/>
          </p:cNvSpPr>
          <p:nvPr>
            <p:ph type="sldNum" sz="quarter" idx="10"/>
          </p:nvPr>
        </p:nvSpPr>
        <p:spPr/>
        <p:txBody>
          <a:bodyPr/>
          <a:lstStyle/>
          <a:p>
            <a:fld id="{F065EF41-696C-4EAF-815F-D9AA4CA84752}" type="slidenum">
              <a:rPr lang="en-GB" smtClean="0"/>
              <a:t>12</a:t>
            </a:fld>
            <a:endParaRPr lang="en-GB"/>
          </a:p>
        </p:txBody>
      </p:sp>
    </p:spTree>
    <p:extLst>
      <p:ext uri="{BB962C8B-B14F-4D97-AF65-F5344CB8AC3E}">
        <p14:creationId xmlns:p14="http://schemas.microsoft.com/office/powerpoint/2010/main" val="3408738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 students</a:t>
            </a:r>
            <a:r>
              <a:rPr lang="en-GB" baseline="0" dirty="0" smtClean="0"/>
              <a:t> will automatically understand that this is what happens.  They won’t even really think about it.  They have a sense that learning is a good thing and they are happy to have more of it.</a:t>
            </a:r>
            <a:br>
              <a:rPr lang="en-GB" baseline="0" dirty="0" smtClean="0"/>
            </a:br>
            <a:r>
              <a:rPr lang="en-GB" baseline="0" dirty="0" smtClean="0"/>
              <a:t>Those people are like those in this room!</a:t>
            </a:r>
            <a:br>
              <a:rPr lang="en-GB" baseline="0" dirty="0" smtClean="0"/>
            </a:br>
            <a:r>
              <a:rPr lang="en-GB" baseline="0" dirty="0" smtClean="0"/>
              <a:t>Other students are helped by having the point of what they are doing made explicit (not every lesson!) but at the beginning when you are building the learning relationship with the class, and every now and then, when you feel you need to add to that relationship, steer it back on course, do mini interventions etc..</a:t>
            </a:r>
            <a:br>
              <a:rPr lang="en-GB" baseline="0" dirty="0" smtClean="0"/>
            </a:br>
            <a:r>
              <a:rPr lang="en-GB" baseline="0" dirty="0" smtClean="0"/>
              <a:t>So I do show the ladder still, every now and then, and  share examples like this, back with the class.</a:t>
            </a:r>
          </a:p>
          <a:p>
            <a:endParaRPr lang="en-GB" dirty="0" smtClean="0"/>
          </a:p>
          <a:p>
            <a:r>
              <a:rPr lang="en-GB" dirty="0" smtClean="0"/>
              <a:t>This is all very well, but</a:t>
            </a:r>
            <a:r>
              <a:rPr lang="en-GB" baseline="0" dirty="0" smtClean="0"/>
              <a:t> if we teach 10+ classes of 30 students?</a:t>
            </a:r>
          </a:p>
          <a:p>
            <a:r>
              <a:rPr lang="en-GB" baseline="0" dirty="0" smtClean="0"/>
              <a:t>This is just a tiny specific example of progress from one student with one set of vocabulary.</a:t>
            </a:r>
            <a:br>
              <a:rPr lang="en-GB" baseline="0" dirty="0" smtClean="0"/>
            </a:br>
            <a:r>
              <a:rPr lang="en-GB" baseline="0" dirty="0" smtClean="0"/>
              <a:t>What do we focus on that tell us if students are making progress?</a:t>
            </a:r>
            <a:br>
              <a:rPr lang="en-GB" baseline="0" dirty="0" smtClean="0"/>
            </a:br>
            <a:r>
              <a:rPr lang="en-GB" baseline="0" dirty="0" smtClean="0"/>
              <a:t>We cannot focus on everything.</a:t>
            </a:r>
            <a:br>
              <a:rPr lang="en-GB" baseline="0" dirty="0" smtClean="0"/>
            </a:br>
            <a:r>
              <a:rPr lang="en-GB" baseline="0" dirty="0" smtClean="0"/>
              <a:t>Teachers I work with, in this time of upheaval and uncertainty, are keen to have a few, key essential indicators so that they don’t lose sight of the picture.</a:t>
            </a:r>
            <a:endParaRPr lang="en-GB" dirty="0"/>
          </a:p>
        </p:txBody>
      </p:sp>
      <p:sp>
        <p:nvSpPr>
          <p:cNvPr id="4" name="Slide Number Placeholder 3"/>
          <p:cNvSpPr>
            <a:spLocks noGrp="1"/>
          </p:cNvSpPr>
          <p:nvPr>
            <p:ph type="sldNum" sz="quarter" idx="10"/>
          </p:nvPr>
        </p:nvSpPr>
        <p:spPr/>
        <p:txBody>
          <a:bodyPr/>
          <a:lstStyle/>
          <a:p>
            <a:fld id="{1E6B0744-033F-4D22-A8CF-601F10F00837}" type="slidenum">
              <a:rPr lang="en-GB" smtClean="0"/>
              <a:t>13</a:t>
            </a:fld>
            <a:endParaRPr lang="en-GB"/>
          </a:p>
        </p:txBody>
      </p:sp>
    </p:spTree>
    <p:extLst>
      <p:ext uri="{BB962C8B-B14F-4D97-AF65-F5344CB8AC3E}">
        <p14:creationId xmlns:p14="http://schemas.microsoft.com/office/powerpoint/2010/main" val="3296364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Personally</a:t>
            </a:r>
            <a:r>
              <a:rPr lang="en-GB" baseline="0" dirty="0" smtClean="0"/>
              <a:t> I can only focus on so many things at once and if I lose the specific focus the bigger picture of progress for individual pupils gets too blurry, so I’ve realised that I focus a lot on these things.</a:t>
            </a:r>
            <a:br>
              <a:rPr lang="en-GB" baseline="0" dirty="0" smtClean="0"/>
            </a:br>
            <a:r>
              <a:rPr lang="en-GB" baseline="0" dirty="0" smtClean="0"/>
              <a:t>In addition, I try to build in cultural knowledge and references as often as possible, but I’m very aware that at the moment, I’ve been very focused on helping other teachers and myself to get clear about linguistic progress.</a:t>
            </a:r>
            <a:endParaRPr lang="en-GB" dirty="0"/>
          </a:p>
        </p:txBody>
      </p:sp>
      <p:sp>
        <p:nvSpPr>
          <p:cNvPr id="4" name="Slide Number Placeholder 3"/>
          <p:cNvSpPr>
            <a:spLocks noGrp="1"/>
          </p:cNvSpPr>
          <p:nvPr>
            <p:ph type="sldNum" sz="quarter" idx="10"/>
          </p:nvPr>
        </p:nvSpPr>
        <p:spPr/>
        <p:txBody>
          <a:bodyPr/>
          <a:lstStyle/>
          <a:p>
            <a:fld id="{1E6B0744-033F-4D22-A8CF-601F10F00837}" type="slidenum">
              <a:rPr lang="en-GB" smtClean="0"/>
              <a:t>14</a:t>
            </a:fld>
            <a:endParaRPr lang="en-GB"/>
          </a:p>
        </p:txBody>
      </p:sp>
    </p:spTree>
    <p:extLst>
      <p:ext uri="{BB962C8B-B14F-4D97-AF65-F5344CB8AC3E}">
        <p14:creationId xmlns:p14="http://schemas.microsoft.com/office/powerpoint/2010/main" val="2692095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are the key questions</a:t>
            </a:r>
            <a:r>
              <a:rPr lang="en-GB" baseline="0" dirty="0" smtClean="0"/>
              <a:t> that Y7 learns how to ask and answer.</a:t>
            </a:r>
            <a:br>
              <a:rPr lang="en-GB" baseline="0" dirty="0" smtClean="0"/>
            </a:br>
            <a:r>
              <a:rPr lang="en-GB" baseline="0" dirty="0" smtClean="0"/>
              <a:t>The asking part is absolutely central.  If they can ask they can answer, and you can start a conversation with anyone, but most importantly your learning partner in the lesson, if you can ask the questions.</a:t>
            </a:r>
            <a:br>
              <a:rPr lang="en-GB" baseline="0" dirty="0" smtClean="0"/>
            </a:br>
            <a:r>
              <a:rPr lang="en-GB" baseline="0" dirty="0" smtClean="0"/>
              <a:t>This means that a lot more interactions / conversations are possible, than if it is the only the teacher who has the competence to ask questions in the TL.</a:t>
            </a:r>
          </a:p>
          <a:p>
            <a:r>
              <a:rPr lang="en-GB" baseline="0" dirty="0" smtClean="0"/>
              <a:t>It also feels empowering to be able to initiate a conversation and you need to be able to ask questions to do that.</a:t>
            </a:r>
            <a:br>
              <a:rPr lang="en-GB" baseline="0" dirty="0" smtClean="0"/>
            </a:br>
            <a:r>
              <a:rPr lang="en-GB" baseline="0" dirty="0" smtClean="0"/>
              <a:t>We start with the individual question words – and we check frequently that students know what these are still  - that need to recycle continuously.</a:t>
            </a:r>
            <a:br>
              <a:rPr lang="en-GB" baseline="0" dirty="0" smtClean="0"/>
            </a:br>
            <a:r>
              <a:rPr lang="en-GB" baseline="0" dirty="0" smtClean="0"/>
              <a:t>Then we learn and practise key Qs and As in the context of the topic we are doing, but constantly modelling how new questions can be formed from small adaptations, once you know the main question words.</a:t>
            </a:r>
            <a:br>
              <a:rPr lang="en-GB" baseline="0" dirty="0" smtClean="0"/>
            </a:br>
            <a:r>
              <a:rPr lang="en-GB" baseline="0" dirty="0" smtClean="0"/>
              <a:t>At the start the process is modelled by the teacher, in response to students wanting to say new things, but over time this will develop into students finding they can </a:t>
            </a:r>
            <a:r>
              <a:rPr lang="en-GB" baseline="0" dirty="0" err="1" smtClean="0"/>
              <a:t>innvoate</a:t>
            </a:r>
            <a:r>
              <a:rPr lang="en-GB" baseline="0" dirty="0" smtClean="0"/>
              <a:t> and manipulate, too.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But also to encourage students to use the question words and key verbs in other contexts, as often as possible, in listening / reading </a:t>
            </a:r>
            <a:r>
              <a:rPr lang="en-GB" baseline="0" dirty="0" err="1" smtClean="0"/>
              <a:t>etc</a:t>
            </a:r>
            <a:r>
              <a:rPr lang="en-GB" baseline="0" dirty="0" smtClean="0"/>
              <a:t>….</a:t>
            </a:r>
            <a:endParaRPr lang="en-GB" dirty="0" smtClean="0"/>
          </a:p>
          <a:p>
            <a:r>
              <a:rPr lang="en-GB" dirty="0" smtClean="0"/>
              <a:t>We keep coming back to the questions from the topic before, so that students need to recycle</a:t>
            </a:r>
            <a:r>
              <a:rPr lang="en-GB" baseline="0" dirty="0" smtClean="0"/>
              <a:t> the previous questions – this is vital and I still don’t think I do it enough, even though I’m conscious of trying to do it.  Forgetting will happen if we don’t do it, it won’t, if we do, very simple…</a:t>
            </a:r>
            <a:endParaRPr lang="en-GB" dirty="0" smtClean="0"/>
          </a:p>
          <a:p>
            <a:r>
              <a:rPr lang="en-GB" dirty="0" smtClean="0"/>
              <a:t>The need to recycle continuously…</a:t>
            </a:r>
          </a:p>
          <a:p>
            <a:r>
              <a:rPr lang="en-GB" dirty="0" smtClean="0"/>
              <a:t>And</a:t>
            </a:r>
            <a:r>
              <a:rPr lang="en-GB" baseline="0" dirty="0" smtClean="0"/>
              <a:t> in Y8?  And Y9?  Do we go back to these Y7 questions and ensure that students can still ask / answer / converse on these topics…</a:t>
            </a:r>
            <a:br>
              <a:rPr lang="en-GB" baseline="0" dirty="0" smtClean="0"/>
            </a:br>
            <a:r>
              <a:rPr lang="en-GB" baseline="0" dirty="0" smtClean="0"/>
              <a:t>Do we help them see the links between the questions / structures?</a:t>
            </a:r>
          </a:p>
          <a:p>
            <a:r>
              <a:rPr lang="en-GB" baseline="0" dirty="0" smtClean="0"/>
              <a:t>By the time you get to the summer term, the questions are all repeats of previous question structures, except the near future tense ones.</a:t>
            </a:r>
            <a:br>
              <a:rPr lang="en-GB" baseline="0" dirty="0" smtClean="0"/>
            </a:br>
            <a:endParaRPr lang="en-GB" dirty="0"/>
          </a:p>
        </p:txBody>
      </p:sp>
      <p:sp>
        <p:nvSpPr>
          <p:cNvPr id="4" name="Slide Number Placeholder 3"/>
          <p:cNvSpPr>
            <a:spLocks noGrp="1"/>
          </p:cNvSpPr>
          <p:nvPr>
            <p:ph type="sldNum" sz="quarter" idx="10"/>
          </p:nvPr>
        </p:nvSpPr>
        <p:spPr/>
        <p:txBody>
          <a:bodyPr/>
          <a:lstStyle/>
          <a:p>
            <a:fld id="{1E6B0744-033F-4D22-A8CF-601F10F00837}"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3110869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Teach the key question</a:t>
            </a:r>
            <a:r>
              <a:rPr lang="en-GB" baseline="0" dirty="0" smtClean="0"/>
              <a:t> words with gestures.  See this video for suggested gestures.</a:t>
            </a:r>
            <a:endParaRPr lang="en-GB" dirty="0" smtClean="0"/>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hlinkClick r:id="rId3"/>
              </a:rPr>
              <a:t>http://www.youtube.com/watch?v=iqCvE258vY0</a:t>
            </a:r>
            <a:r>
              <a:rPr lang="en-GB" sz="1200" dirty="0" smtClean="0"/>
              <a:t> </a:t>
            </a:r>
          </a:p>
          <a:p>
            <a:endParaRPr lang="en-GB" dirty="0"/>
          </a:p>
        </p:txBody>
      </p:sp>
      <p:sp>
        <p:nvSpPr>
          <p:cNvPr id="4" name="Slide Number Placeholder 3"/>
          <p:cNvSpPr>
            <a:spLocks noGrp="1"/>
          </p:cNvSpPr>
          <p:nvPr>
            <p:ph type="sldNum" sz="quarter" idx="10"/>
          </p:nvPr>
        </p:nvSpPr>
        <p:spPr/>
        <p:txBody>
          <a:bodyPr/>
          <a:lstStyle/>
          <a:p>
            <a:fld id="{29C0A1D2-3F18-4D98-A699-CF0FF77F0E9C}"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3766432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Pronunciation</a:t>
            </a:r>
            <a:br>
              <a:rPr lang="en-GB" dirty="0" smtClean="0"/>
            </a:br>
            <a:r>
              <a:rPr lang="en-GB" dirty="0" smtClean="0"/>
              <a:t>2) Main</a:t>
            </a:r>
            <a:r>
              <a:rPr lang="en-GB" baseline="0" dirty="0" smtClean="0"/>
              <a:t> details</a:t>
            </a:r>
            <a:br>
              <a:rPr lang="en-GB" baseline="0" dirty="0" smtClean="0"/>
            </a:br>
            <a:r>
              <a:rPr lang="en-GB" baseline="0" dirty="0" smtClean="0"/>
              <a:t>3) Deduction of key vocabulary</a:t>
            </a:r>
            <a:br>
              <a:rPr lang="en-GB" baseline="0" dirty="0" smtClean="0"/>
            </a:br>
            <a:r>
              <a:rPr lang="en-GB" baseline="0" dirty="0" err="1" smtClean="0"/>
              <a:t>colina</a:t>
            </a:r>
            <a:r>
              <a:rPr lang="en-GB" baseline="0" dirty="0" smtClean="0"/>
              <a:t> – </a:t>
            </a:r>
            <a:r>
              <a:rPr lang="en-GB" baseline="0" dirty="0" err="1" smtClean="0"/>
              <a:t>siglo</a:t>
            </a:r>
            <a:r>
              <a:rPr lang="en-GB" baseline="0" dirty="0" smtClean="0"/>
              <a:t> - vistas</a:t>
            </a:r>
            <a:endParaRPr lang="en-GB" dirty="0"/>
          </a:p>
        </p:txBody>
      </p:sp>
      <p:sp>
        <p:nvSpPr>
          <p:cNvPr id="4" name="Slide Number Placeholder 3"/>
          <p:cNvSpPr>
            <a:spLocks noGrp="1"/>
          </p:cNvSpPr>
          <p:nvPr>
            <p:ph type="sldNum" sz="quarter" idx="10"/>
          </p:nvPr>
        </p:nvSpPr>
        <p:spPr/>
        <p:txBody>
          <a:bodyPr/>
          <a:lstStyle/>
          <a:p>
            <a:fld id="{9192EE5B-1085-4721-A1D0-FC983C272741}"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2050592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Give</a:t>
            </a:r>
            <a:r>
              <a:rPr lang="en-GB" baseline="0" dirty="0" smtClean="0"/>
              <a:t> pupils time to ask and answer the questions in pairs.</a:t>
            </a:r>
            <a:br>
              <a:rPr lang="en-GB" baseline="0" dirty="0" smtClean="0"/>
            </a:br>
            <a:r>
              <a:rPr lang="en-GB" baseline="0" dirty="0" smtClean="0"/>
              <a:t>Elicit the correct questions.</a:t>
            </a:r>
          </a:p>
          <a:p>
            <a:r>
              <a:rPr lang="en-GB" baseline="0" dirty="0" smtClean="0"/>
              <a:t>Then get them to repeat the Q &amp; A but to add or change something in the answers to make them more personal to them.</a:t>
            </a:r>
            <a:endParaRPr lang="en-GB" dirty="0"/>
          </a:p>
        </p:txBody>
      </p:sp>
      <p:sp>
        <p:nvSpPr>
          <p:cNvPr id="4" name="Slide Number Placeholder 3"/>
          <p:cNvSpPr>
            <a:spLocks noGrp="1"/>
          </p:cNvSpPr>
          <p:nvPr>
            <p:ph type="sldNum" sz="quarter" idx="10"/>
          </p:nvPr>
        </p:nvSpPr>
        <p:spPr/>
        <p:txBody>
          <a:bodyPr/>
          <a:lstStyle/>
          <a:p>
            <a:fld id="{F5471EC2-380C-4C23-81F5-8A1B45D849CD}"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492068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Draws on PDC in MFL work – the</a:t>
            </a:r>
            <a:r>
              <a:rPr lang="en-GB" baseline="0" dirty="0" smtClean="0"/>
              <a:t> grammar and vocabulary strands</a:t>
            </a:r>
            <a:endParaRPr lang="en-GB" dirty="0"/>
          </a:p>
        </p:txBody>
      </p:sp>
      <p:sp>
        <p:nvSpPr>
          <p:cNvPr id="4" name="Slide Number Placeholder 3"/>
          <p:cNvSpPr>
            <a:spLocks noGrp="1"/>
          </p:cNvSpPr>
          <p:nvPr>
            <p:ph type="sldNum" sz="quarter" idx="10"/>
          </p:nvPr>
        </p:nvSpPr>
        <p:spPr/>
        <p:txBody>
          <a:bodyPr/>
          <a:lstStyle/>
          <a:p>
            <a:fld id="{1E6B0744-033F-4D22-A8CF-601F10F00837}"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1192154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https://www.youtube.com/watch?v=qpSatdroK8o&amp;feature=em-subs_digest</a:t>
            </a:r>
          </a:p>
          <a:p>
            <a:endParaRPr lang="en-GB" dirty="0" smtClean="0"/>
          </a:p>
          <a:p>
            <a:r>
              <a:rPr lang="en-GB" dirty="0" smtClean="0"/>
              <a:t>There are 40 verbs here, which I think Y7 meet in the first year of our</a:t>
            </a:r>
            <a:r>
              <a:rPr lang="en-GB" baseline="0" dirty="0" smtClean="0"/>
              <a:t> KS3 curriculum.</a:t>
            </a:r>
          </a:p>
          <a:p>
            <a:endParaRPr lang="en-GB" dirty="0"/>
          </a:p>
        </p:txBody>
      </p:sp>
      <p:sp>
        <p:nvSpPr>
          <p:cNvPr id="4" name="Slide Number Placeholder 3"/>
          <p:cNvSpPr>
            <a:spLocks noGrp="1"/>
          </p:cNvSpPr>
          <p:nvPr>
            <p:ph type="sldNum" sz="quarter" idx="10"/>
          </p:nvPr>
        </p:nvSpPr>
        <p:spPr/>
        <p:txBody>
          <a:bodyPr/>
          <a:lstStyle/>
          <a:p>
            <a:fld id="{77956E79-5D71-442C-AC98-7B12ADF70F45}"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458567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are going to use an English-Spanish dictionary to look for vocabulary in Spanish.</a:t>
            </a:r>
          </a:p>
          <a:p>
            <a:r>
              <a:rPr lang="en-GB" dirty="0" smtClean="0"/>
              <a:t>It’s possible to use a traditional</a:t>
            </a:r>
            <a:r>
              <a:rPr lang="en-GB" baseline="0" dirty="0" smtClean="0"/>
              <a:t> dictionary or an online dictionary.</a:t>
            </a:r>
            <a:endParaRPr lang="en-GB" dirty="0"/>
          </a:p>
        </p:txBody>
      </p:sp>
      <p:sp>
        <p:nvSpPr>
          <p:cNvPr id="4" name="Slide Number Placeholder 3"/>
          <p:cNvSpPr>
            <a:spLocks noGrp="1"/>
          </p:cNvSpPr>
          <p:nvPr>
            <p:ph type="sldNum" sz="quarter" idx="10"/>
          </p:nvPr>
        </p:nvSpPr>
        <p:spPr/>
        <p:txBody>
          <a:bodyPr/>
          <a:lstStyle/>
          <a:p>
            <a:fld id="{2FAC20BF-C186-481E-96D0-A966025D3224}"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1158332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a:t>
            </a:r>
            <a:r>
              <a:rPr lang="en-GB" baseline="0" dirty="0" smtClean="0"/>
              <a:t> bald definition of progress might leave us cold but just look at the synonyms.</a:t>
            </a:r>
          </a:p>
          <a:p>
            <a:r>
              <a:rPr lang="en-GB" baseline="0" dirty="0" smtClean="0"/>
              <a:t>That’s more like it.</a:t>
            </a:r>
            <a:endParaRPr lang="en-GB" dirty="0"/>
          </a:p>
        </p:txBody>
      </p:sp>
      <p:sp>
        <p:nvSpPr>
          <p:cNvPr id="4" name="Slide Number Placeholder 3"/>
          <p:cNvSpPr>
            <a:spLocks noGrp="1"/>
          </p:cNvSpPr>
          <p:nvPr>
            <p:ph type="sldNum" sz="quarter" idx="10"/>
          </p:nvPr>
        </p:nvSpPr>
        <p:spPr/>
        <p:txBody>
          <a:bodyPr/>
          <a:lstStyle/>
          <a:p>
            <a:fld id="{F065EF41-696C-4EAF-815F-D9AA4CA84752}" type="slidenum">
              <a:rPr lang="en-GB" smtClean="0"/>
              <a:t>2</a:t>
            </a:fld>
            <a:endParaRPr lang="en-GB"/>
          </a:p>
        </p:txBody>
      </p:sp>
    </p:spTree>
    <p:extLst>
      <p:ext uri="{BB962C8B-B14F-4D97-AF65-F5344CB8AC3E}">
        <p14:creationId xmlns:p14="http://schemas.microsoft.com/office/powerpoint/2010/main" val="2331603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It’s possible to look for Spanish</a:t>
            </a:r>
            <a:r>
              <a:rPr lang="en-GB" baseline="0" dirty="0" smtClean="0"/>
              <a:t> or English vocabulary.</a:t>
            </a:r>
            <a:endParaRPr lang="en-GB" dirty="0"/>
          </a:p>
        </p:txBody>
      </p:sp>
      <p:sp>
        <p:nvSpPr>
          <p:cNvPr id="4" name="Slide Number Placeholder 3"/>
          <p:cNvSpPr>
            <a:spLocks noGrp="1"/>
          </p:cNvSpPr>
          <p:nvPr>
            <p:ph type="sldNum" sz="quarter" idx="10"/>
          </p:nvPr>
        </p:nvSpPr>
        <p:spPr/>
        <p:txBody>
          <a:bodyPr/>
          <a:lstStyle/>
          <a:p>
            <a:fld id="{2FAC20BF-C186-481E-96D0-A966025D3224}"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1431281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kern="1200" dirty="0" err="1" smtClean="0">
                <a:solidFill>
                  <a:schemeClr val="tx1"/>
                </a:solidFill>
                <a:effectLst/>
                <a:latin typeface="+mn-lt"/>
                <a:ea typeface="+mn-ea"/>
                <a:cs typeface="+mn-cs"/>
              </a:rPr>
              <a:t>Slide</a:t>
            </a:r>
            <a:r>
              <a:rPr lang="es-ES" sz="1200" b="1" kern="1200" dirty="0" smtClean="0">
                <a:solidFill>
                  <a:schemeClr val="tx1"/>
                </a:solidFill>
                <a:effectLst/>
                <a:latin typeface="+mn-lt"/>
                <a:ea typeface="+mn-ea"/>
                <a:cs typeface="+mn-cs"/>
              </a:rPr>
              <a:t> to </a:t>
            </a:r>
            <a:r>
              <a:rPr lang="es-ES" sz="1200" b="1" kern="1200" dirty="0" err="1" smtClean="0">
                <a:solidFill>
                  <a:schemeClr val="tx1"/>
                </a:solidFill>
                <a:effectLst/>
                <a:latin typeface="+mn-lt"/>
                <a:ea typeface="+mn-ea"/>
                <a:cs typeface="+mn-cs"/>
              </a:rPr>
              <a:t>model</a:t>
            </a:r>
            <a:r>
              <a:rPr lang="es-ES" sz="1200" b="1" kern="1200" dirty="0" smtClean="0">
                <a:solidFill>
                  <a:schemeClr val="tx1"/>
                </a:solidFill>
                <a:effectLst/>
                <a:latin typeface="+mn-lt"/>
                <a:ea typeface="+mn-ea"/>
                <a:cs typeface="+mn-cs"/>
              </a:rPr>
              <a:t> and </a:t>
            </a:r>
            <a:r>
              <a:rPr lang="es-ES" sz="1200" b="1" kern="1200" dirty="0" err="1" smtClean="0">
                <a:solidFill>
                  <a:schemeClr val="tx1"/>
                </a:solidFill>
                <a:effectLst/>
                <a:latin typeface="+mn-lt"/>
                <a:ea typeface="+mn-ea"/>
                <a:cs typeface="+mn-cs"/>
              </a:rPr>
              <a:t>practise</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prediction</a:t>
            </a:r>
            <a:r>
              <a:rPr lang="es-ES" sz="1200" b="1" kern="1200" dirty="0" smtClean="0">
                <a:solidFill>
                  <a:schemeClr val="tx1"/>
                </a:solidFill>
                <a:effectLst/>
                <a:latin typeface="+mn-lt"/>
                <a:ea typeface="+mn-ea"/>
                <a:cs typeface="+mn-cs"/>
              </a:rPr>
              <a:t> as a </a:t>
            </a:r>
            <a:r>
              <a:rPr lang="es-ES" sz="1200" b="1" kern="1200" dirty="0" err="1" smtClean="0">
                <a:solidFill>
                  <a:schemeClr val="tx1"/>
                </a:solidFill>
                <a:effectLst/>
                <a:latin typeface="+mn-lt"/>
                <a:ea typeface="+mn-ea"/>
                <a:cs typeface="+mn-cs"/>
              </a:rPr>
              <a:t>listening</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skill</a:t>
            </a:r>
            <a:r>
              <a:rPr lang="es-ES" sz="1200" b="1" kern="1200" dirty="0" smtClean="0">
                <a:solidFill>
                  <a:schemeClr val="tx1"/>
                </a:solidFill>
                <a:effectLst/>
                <a:latin typeface="+mn-lt"/>
                <a:ea typeface="+mn-ea"/>
                <a:cs typeface="+mn-cs"/>
              </a:rPr>
              <a:t/>
            </a:r>
            <a:br>
              <a:rPr lang="es-ES" sz="1200" b="1" kern="1200" dirty="0" smtClean="0">
                <a:solidFill>
                  <a:schemeClr val="tx1"/>
                </a:solidFill>
                <a:effectLst/>
                <a:latin typeface="+mn-lt"/>
                <a:ea typeface="+mn-ea"/>
                <a:cs typeface="+mn-cs"/>
              </a:rPr>
            </a:br>
            <a:r>
              <a:rPr lang="es-ES" sz="1200" b="1" kern="1200" dirty="0" err="1" smtClean="0">
                <a:solidFill>
                  <a:schemeClr val="tx1"/>
                </a:solidFill>
                <a:effectLst/>
                <a:latin typeface="+mn-lt"/>
                <a:ea typeface="+mn-ea"/>
                <a:cs typeface="+mn-cs"/>
              </a:rPr>
              <a:t>Students</a:t>
            </a:r>
            <a:r>
              <a:rPr lang="es-ES" sz="1200" b="1" kern="1200" dirty="0" smtClean="0">
                <a:solidFill>
                  <a:schemeClr val="tx1"/>
                </a:solidFill>
                <a:effectLst/>
                <a:latin typeface="+mn-lt"/>
                <a:ea typeface="+mn-ea"/>
                <a:cs typeface="+mn-cs"/>
              </a:rPr>
              <a:t> do </a:t>
            </a:r>
            <a:r>
              <a:rPr lang="es-ES" sz="1200" b="1" kern="1200" dirty="0" err="1" smtClean="0">
                <a:solidFill>
                  <a:schemeClr val="tx1"/>
                </a:solidFill>
                <a:effectLst/>
                <a:latin typeface="+mn-lt"/>
                <a:ea typeface="+mn-ea"/>
                <a:cs typeface="+mn-cs"/>
              </a:rPr>
              <a:t>this</a:t>
            </a:r>
            <a:r>
              <a:rPr lang="es-ES" sz="1200" b="1" kern="1200" dirty="0" smtClean="0">
                <a:solidFill>
                  <a:schemeClr val="tx1"/>
                </a:solidFill>
                <a:effectLst/>
                <a:latin typeface="+mn-lt"/>
                <a:ea typeface="+mn-ea"/>
                <a:cs typeface="+mn-cs"/>
              </a:rPr>
              <a:t> in </a:t>
            </a:r>
            <a:r>
              <a:rPr lang="es-ES" sz="1200" b="1" kern="1200" dirty="0" err="1" smtClean="0">
                <a:solidFill>
                  <a:schemeClr val="tx1"/>
                </a:solidFill>
                <a:effectLst/>
                <a:latin typeface="+mn-lt"/>
                <a:ea typeface="+mn-ea"/>
                <a:cs typeface="+mn-cs"/>
              </a:rPr>
              <a:t>pairs</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or</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fours</a:t>
            </a:r>
            <a:r>
              <a:rPr lang="es-ES" sz="1200" b="1" kern="1200" dirty="0" smtClean="0">
                <a:solidFill>
                  <a:schemeClr val="tx1"/>
                </a:solidFill>
                <a:effectLst/>
                <a:latin typeface="+mn-lt"/>
                <a:ea typeface="+mn-ea"/>
                <a:cs typeface="+mn-cs"/>
              </a:rPr>
              <a:t>.</a:t>
            </a:r>
          </a:p>
          <a:p>
            <a:endParaRPr lang="es-ES" sz="1200" b="1"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Escucha. ¿Qué no se menciona? Escribe las dos letras correctas.</a:t>
            </a:r>
            <a:endParaRPr lang="en-GB" sz="1200" b="1"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 </a:t>
            </a:r>
            <a:endParaRPr lang="en-GB" sz="1200" b="1"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¿Qué haces durante el recreo, Juana?</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Durante el recreo... a ver… primero como algo, un bocadillo o a veces una chocolatina. </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Un momentito… primero comes un bocadillo, o a veces una chocolatina… muy bien. ¿Qué más?</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Normalmente bebo agua.</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…bebes agua… ¿Y luego? ¿Qué haces?</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Luego juego al fútbol o al baloncesto en el patio con mis amigos.</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 Juegas al fútbol o al baloncesto… muy bien. ¿Algo más?</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A veces leo mis SMS.</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5471EC2-380C-4C23-81F5-8A1B45D849CD}"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1035846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do we mark?</a:t>
            </a:r>
            <a:br>
              <a:rPr lang="en-GB" dirty="0" smtClean="0"/>
            </a:br>
            <a:r>
              <a:rPr lang="en-GB" dirty="0" smtClean="0"/>
              <a:t>What do students mark?</a:t>
            </a:r>
            <a:br>
              <a:rPr lang="en-GB" dirty="0" smtClean="0"/>
            </a:br>
            <a:r>
              <a:rPr lang="en-GB" dirty="0" smtClean="0"/>
              <a:t>What is the point of marking?</a:t>
            </a:r>
            <a:endParaRPr lang="en-GB" dirty="0"/>
          </a:p>
        </p:txBody>
      </p:sp>
      <p:sp>
        <p:nvSpPr>
          <p:cNvPr id="4" name="Slide Number Placeholder 3"/>
          <p:cNvSpPr>
            <a:spLocks noGrp="1"/>
          </p:cNvSpPr>
          <p:nvPr>
            <p:ph type="sldNum" sz="quarter" idx="10"/>
          </p:nvPr>
        </p:nvSpPr>
        <p:spPr/>
        <p:txBody>
          <a:bodyPr/>
          <a:lstStyle/>
          <a:p>
            <a:fld id="{1E6B0744-033F-4D22-A8CF-601F10F00837}"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3037514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should see progress in books,</a:t>
            </a:r>
            <a:r>
              <a:rPr lang="en-GB" baseline="0" dirty="0" smtClean="0"/>
              <a:t> too…</a:t>
            </a:r>
            <a:endParaRPr lang="en-GB" dirty="0"/>
          </a:p>
        </p:txBody>
      </p:sp>
      <p:sp>
        <p:nvSpPr>
          <p:cNvPr id="4" name="Slide Number Placeholder 3"/>
          <p:cNvSpPr>
            <a:spLocks noGrp="1"/>
          </p:cNvSpPr>
          <p:nvPr>
            <p:ph type="sldNum" sz="quarter" idx="10"/>
          </p:nvPr>
        </p:nvSpPr>
        <p:spPr/>
        <p:txBody>
          <a:bodyPr/>
          <a:lstStyle/>
          <a:p>
            <a:fld id="{1E6B0744-033F-4D22-A8CF-601F10F00837}"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409295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Progress can be very visible</a:t>
            </a:r>
            <a:r>
              <a:rPr lang="en-GB" baseline="0" dirty="0" smtClean="0"/>
              <a:t> in writing – here it is clearly demonstrable as l</a:t>
            </a:r>
            <a:r>
              <a:rPr lang="en-GB" dirty="0" smtClean="0"/>
              <a:t>onger (more to say, greater vocabulary)</a:t>
            </a:r>
            <a:r>
              <a:rPr lang="en-GB" baseline="0" dirty="0" smtClean="0"/>
              <a:t> and better (more compound and complex sentences, greater range of structures, wider variety of verbs).</a:t>
            </a:r>
            <a:endParaRPr lang="en-GB" dirty="0"/>
          </a:p>
        </p:txBody>
      </p:sp>
      <p:sp>
        <p:nvSpPr>
          <p:cNvPr id="4" name="Slide Number Placeholder 3"/>
          <p:cNvSpPr>
            <a:spLocks noGrp="1"/>
          </p:cNvSpPr>
          <p:nvPr>
            <p:ph type="sldNum" sz="quarter" idx="10"/>
          </p:nvPr>
        </p:nvSpPr>
        <p:spPr/>
        <p:txBody>
          <a:bodyPr/>
          <a:lstStyle/>
          <a:p>
            <a:fld id="{1E6B0744-033F-4D22-A8CF-601F10F00837}"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3879134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Session</a:t>
            </a:r>
            <a:r>
              <a:rPr lang="en-GB" sz="1200" kern="1200" baseline="0" dirty="0" smtClean="0">
                <a:solidFill>
                  <a:schemeClr val="tx1"/>
                </a:solidFill>
                <a:effectLst/>
                <a:latin typeface="+mn-lt"/>
                <a:ea typeface="+mn-ea"/>
                <a:cs typeface="+mn-cs"/>
              </a:rPr>
              <a:t> 1:  </a:t>
            </a:r>
            <a:r>
              <a:rPr lang="en-GB" sz="1200" kern="1200" dirty="0" smtClean="0">
                <a:solidFill>
                  <a:schemeClr val="tx1"/>
                </a:solidFill>
                <a:effectLst/>
                <a:latin typeface="+mn-lt"/>
                <a:ea typeface="+mn-ea"/>
                <a:cs typeface="+mn-cs"/>
              </a:rPr>
              <a:t>In </a:t>
            </a:r>
            <a:r>
              <a:rPr lang="en-GB" sz="1200" kern="1200" dirty="0" smtClean="0">
                <a:solidFill>
                  <a:schemeClr val="tx1"/>
                </a:solidFill>
                <a:effectLst/>
                <a:latin typeface="+mn-lt"/>
                <a:ea typeface="+mn-ea"/>
                <a:cs typeface="+mn-cs"/>
              </a:rPr>
              <a:t>language teaching, as in education overall, change has been the only constant in recent times, and this has created no little uncertainty for language teachers across the country. Ultimately, however, it is teachers who mediate the impact of policy change, and we who refashion change into progress. How do we best ensure that we do this for all the learners we teach?  What does progress in language learning look like in the new educational landscape?  </a:t>
            </a:r>
          </a:p>
          <a:p>
            <a:r>
              <a:rPr lang="en-GB" sz="1200" kern="1200" dirty="0" smtClean="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E6B0744-033F-4D22-A8CF-601F10F00837}"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747152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we</a:t>
            </a:r>
            <a:r>
              <a:rPr lang="en-GB" baseline="0" dirty="0" smtClean="0"/>
              <a:t> are not talking about Level 5,6,7 or 70%, 80%, 90% or even Grades 1 – 9 but what it means in terms of what students actually know (vocabulary and grammatical structures, cultural knowledge) and how well they can apply that to understanding, speaking and writing in the language, and steps forward we might expect learners to make if they are really working hard, applying themselves in lessons and at home, and are motivated to improve.</a:t>
            </a:r>
          </a:p>
          <a:p>
            <a:endParaRPr lang="en-GB" baseline="0" dirty="0" smtClean="0"/>
          </a:p>
          <a:p>
            <a:r>
              <a:rPr lang="en-GB" baseline="0" dirty="0" smtClean="0"/>
              <a:t>Let’s just consider motivation for a moment – without it we are not going to get very far.</a:t>
            </a:r>
            <a:br>
              <a:rPr lang="en-GB" baseline="0" dirty="0" smtClean="0"/>
            </a:br>
            <a:r>
              <a:rPr lang="en-GB" baseline="0" dirty="0" smtClean="0"/>
              <a:t>A lot of research in many different areas of education has shown that learners don’t learn what we want them to learn – they learn what they want to learn.</a:t>
            </a:r>
            <a:br>
              <a:rPr lang="en-GB" baseline="0" dirty="0" smtClean="0"/>
            </a:br>
            <a:r>
              <a:rPr lang="en-GB" baseline="0" dirty="0" smtClean="0"/>
              <a:t>We need to ensure that these overlap, as much of the time as possible!</a:t>
            </a:r>
            <a:br>
              <a:rPr lang="en-GB" baseline="0" dirty="0" smtClean="0"/>
            </a:br>
            <a:r>
              <a:rPr lang="en-GB" baseline="0" dirty="0" smtClean="0"/>
              <a:t/>
            </a:r>
            <a:br>
              <a:rPr lang="en-GB" baseline="0" dirty="0" smtClean="0"/>
            </a:br>
            <a:r>
              <a:rPr lang="en-GB" baseline="0" dirty="0" smtClean="0"/>
              <a:t>The importance of the affective dimension in engagement and therefore progress is not to be underestimated.</a:t>
            </a:r>
            <a:endParaRPr lang="en-GB" dirty="0"/>
          </a:p>
        </p:txBody>
      </p:sp>
      <p:sp>
        <p:nvSpPr>
          <p:cNvPr id="4" name="Slide Number Placeholder 3"/>
          <p:cNvSpPr>
            <a:spLocks noGrp="1"/>
          </p:cNvSpPr>
          <p:nvPr>
            <p:ph type="sldNum" sz="quarter" idx="10"/>
          </p:nvPr>
        </p:nvSpPr>
        <p:spPr/>
        <p:txBody>
          <a:bodyPr/>
          <a:lstStyle/>
          <a:p>
            <a:fld id="{1E6B0744-033F-4D22-A8CF-601F10F00837}" type="slidenum">
              <a:rPr lang="en-GB" smtClean="0"/>
              <a:t>3</a:t>
            </a:fld>
            <a:endParaRPr lang="en-GB"/>
          </a:p>
        </p:txBody>
      </p:sp>
    </p:spTree>
    <p:extLst>
      <p:ext uri="{BB962C8B-B14F-4D97-AF65-F5344CB8AC3E}">
        <p14:creationId xmlns:p14="http://schemas.microsoft.com/office/powerpoint/2010/main" val="2475881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Link between motivation, progress,</a:t>
            </a:r>
            <a:r>
              <a:rPr lang="en-GB" baseline="0" dirty="0" smtClean="0"/>
              <a:t> planning and teaching.</a:t>
            </a:r>
            <a:endParaRPr lang="en-GB" dirty="0"/>
          </a:p>
        </p:txBody>
      </p:sp>
      <p:sp>
        <p:nvSpPr>
          <p:cNvPr id="4" name="Slide Number Placeholder 3"/>
          <p:cNvSpPr>
            <a:spLocks noGrp="1"/>
          </p:cNvSpPr>
          <p:nvPr>
            <p:ph type="sldNum" sz="quarter" idx="10"/>
          </p:nvPr>
        </p:nvSpPr>
        <p:spPr/>
        <p:txBody>
          <a:bodyPr/>
          <a:lstStyle/>
          <a:p>
            <a:fld id="{F065EF41-696C-4EAF-815F-D9AA4CA84752}" type="slidenum">
              <a:rPr lang="en-GB" smtClean="0"/>
              <a:t>4</a:t>
            </a:fld>
            <a:endParaRPr lang="en-GB"/>
          </a:p>
        </p:txBody>
      </p:sp>
    </p:spTree>
    <p:extLst>
      <p:ext uri="{BB962C8B-B14F-4D97-AF65-F5344CB8AC3E}">
        <p14:creationId xmlns:p14="http://schemas.microsoft.com/office/powerpoint/2010/main" val="377992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https://www.pearson.com/content/dam/one-dot-com/one-dot-com/global/Files/efficacy-and-research/schools/global-survey/reports/RINVN9283_UK_July_ExecSum.pdf </a:t>
            </a:r>
          </a:p>
          <a:p>
            <a:endParaRPr lang="en-GB" dirty="0" smtClean="0"/>
          </a:p>
          <a:p>
            <a:r>
              <a:rPr lang="en-GB" dirty="0" smtClean="0"/>
              <a:t>We mustn’t ignore the affective in effective!!!</a:t>
            </a:r>
            <a:endParaRPr lang="en-GB" dirty="0"/>
          </a:p>
        </p:txBody>
      </p:sp>
      <p:sp>
        <p:nvSpPr>
          <p:cNvPr id="4" name="Slide Number Placeholder 3"/>
          <p:cNvSpPr>
            <a:spLocks noGrp="1"/>
          </p:cNvSpPr>
          <p:nvPr>
            <p:ph type="sldNum" sz="quarter" idx="10"/>
          </p:nvPr>
        </p:nvSpPr>
        <p:spPr/>
        <p:txBody>
          <a:bodyPr/>
          <a:lstStyle/>
          <a:p>
            <a:fld id="{4A8D2A61-CD8F-40A1-8161-4DA50CC0C488}"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335216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does us no harm to start with the KS3 NC Purpose of study – this is what our subject is about and the sort of experiences it should deliver!</a:t>
            </a:r>
            <a:endParaRPr lang="en-GB" dirty="0"/>
          </a:p>
        </p:txBody>
      </p:sp>
      <p:sp>
        <p:nvSpPr>
          <p:cNvPr id="4" name="Slide Number Placeholder 3"/>
          <p:cNvSpPr>
            <a:spLocks noGrp="1"/>
          </p:cNvSpPr>
          <p:nvPr>
            <p:ph type="sldNum" sz="quarter" idx="10"/>
          </p:nvPr>
        </p:nvSpPr>
        <p:spPr/>
        <p:txBody>
          <a:bodyPr/>
          <a:lstStyle/>
          <a:p>
            <a:fld id="{F065EF41-696C-4EAF-815F-D9AA4CA84752}" type="slidenum">
              <a:rPr lang="en-GB" smtClean="0"/>
              <a:t>7</a:t>
            </a:fld>
            <a:endParaRPr lang="en-GB"/>
          </a:p>
        </p:txBody>
      </p:sp>
    </p:spTree>
    <p:extLst>
      <p:ext uri="{BB962C8B-B14F-4D97-AF65-F5344CB8AC3E}">
        <p14:creationId xmlns:p14="http://schemas.microsoft.com/office/powerpoint/2010/main" val="3362950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we’ve said that students need to have a sense of real progress.  They need to understand what</a:t>
            </a:r>
            <a:r>
              <a:rPr lang="en-GB" baseline="0" dirty="0" smtClean="0"/>
              <a:t> it is that they are trying to get better at, and then have experiences in the classroom that do produce improvements in these things.</a:t>
            </a:r>
            <a:br>
              <a:rPr lang="en-GB" baseline="0" dirty="0" smtClean="0"/>
            </a:br>
            <a:r>
              <a:rPr lang="en-GB" baseline="0" dirty="0" smtClean="0"/>
              <a:t>In language learning, these are the sorts of steps they should experience on a regular basis, as they learn vocabulary and grammar.</a:t>
            </a:r>
          </a:p>
          <a:p>
            <a:endParaRPr lang="en-GB" dirty="0"/>
          </a:p>
        </p:txBody>
      </p:sp>
      <p:sp>
        <p:nvSpPr>
          <p:cNvPr id="4" name="Slide Number Placeholder 3"/>
          <p:cNvSpPr>
            <a:spLocks noGrp="1"/>
          </p:cNvSpPr>
          <p:nvPr>
            <p:ph type="sldNum" sz="quarter" idx="10"/>
          </p:nvPr>
        </p:nvSpPr>
        <p:spPr/>
        <p:txBody>
          <a:bodyPr/>
          <a:lstStyle/>
          <a:p>
            <a:fld id="{F065EF41-696C-4EAF-815F-D9AA4CA84752}" type="slidenum">
              <a:rPr lang="en-GB" smtClean="0"/>
              <a:t>8</a:t>
            </a:fld>
            <a:endParaRPr lang="en-GB"/>
          </a:p>
        </p:txBody>
      </p:sp>
    </p:spTree>
    <p:extLst>
      <p:ext uri="{BB962C8B-B14F-4D97-AF65-F5344CB8AC3E}">
        <p14:creationId xmlns:p14="http://schemas.microsoft.com/office/powerpoint/2010/main" val="1265981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Here’s a</a:t>
            </a:r>
            <a:r>
              <a:rPr lang="en-GB" baseline="0" dirty="0" smtClean="0"/>
              <a:t> very simple example of how teachers and learners can experience progress with a set of vocabulary.</a:t>
            </a:r>
            <a:endParaRPr lang="en-GB" dirty="0"/>
          </a:p>
        </p:txBody>
      </p:sp>
      <p:sp>
        <p:nvSpPr>
          <p:cNvPr id="4" name="Slide Number Placeholder 3"/>
          <p:cNvSpPr>
            <a:spLocks noGrp="1"/>
          </p:cNvSpPr>
          <p:nvPr>
            <p:ph type="sldNum" sz="quarter" idx="10"/>
          </p:nvPr>
        </p:nvSpPr>
        <p:spPr/>
        <p:txBody>
          <a:bodyPr/>
          <a:lstStyle/>
          <a:p>
            <a:fld id="{56202C7C-90EA-41B8-8A73-B3935B3561E0}"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429667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202C7C-90EA-41B8-8A73-B3935B3561E0}"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2230964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t>29/05/2017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4243557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t>29/05/2017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3428794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t>29/05/2017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976057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t>29/05/2017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1566334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A64DE0-F6F9-479A-8356-C32ED028F617}" type="datetimeFigureOut">
              <a:rPr lang="en-GB" smtClean="0"/>
              <a:t>29/05/2017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510468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A64DE0-F6F9-479A-8356-C32ED028F617}" type="datetimeFigureOut">
              <a:rPr lang="en-GB" smtClean="0"/>
              <a:t>29/05/2017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3740372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CA64DE0-F6F9-479A-8356-C32ED028F617}" type="datetimeFigureOut">
              <a:rPr lang="en-GB" smtClean="0"/>
              <a:t>29/05/2017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457789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CA64DE0-F6F9-479A-8356-C32ED028F617}" type="datetimeFigureOut">
              <a:rPr lang="en-GB" smtClean="0"/>
              <a:t>29/05/2017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1592500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A64DE0-F6F9-479A-8356-C32ED028F617}" type="datetimeFigureOut">
              <a:rPr lang="en-GB" smtClean="0"/>
              <a:t>29/05/2017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752926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t>29/05/2017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225373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t>29/05/2017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1720433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64DE0-F6F9-479A-8356-C32ED028F617}" type="datetimeFigureOut">
              <a:rPr lang="en-GB" smtClean="0"/>
              <a:t>29/05/2017</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D30E71-D098-46C5-BD47-158FB03EC2C9}" type="slidenum">
              <a:rPr lang="en-GB" smtClean="0"/>
              <a:t>‹#›</a:t>
            </a:fld>
            <a:endParaRPr lang="en-GB"/>
          </a:p>
        </p:txBody>
      </p:sp>
    </p:spTree>
    <p:extLst>
      <p:ext uri="{BB962C8B-B14F-4D97-AF65-F5344CB8AC3E}">
        <p14:creationId xmlns:p14="http://schemas.microsoft.com/office/powerpoint/2010/main" val="3357969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youtube.com/watch?v=iqCvE258vY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hyperlink" Target="http://www.amazon.es/gp/product/images/B008LQ9NQ2/ref=dp_image_z_0?ie=UTF8&amp;n=818936031&amp;s=digital-tex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81528" y="1"/>
            <a:ext cx="10325528" cy="6858000"/>
          </a:xfrm>
          <a:prstGeom prst="rect">
            <a:avLst/>
          </a:prstGeom>
        </p:spPr>
      </p:pic>
      <p:sp>
        <p:nvSpPr>
          <p:cNvPr id="3" name="Rectangle 2"/>
          <p:cNvSpPr/>
          <p:nvPr/>
        </p:nvSpPr>
        <p:spPr>
          <a:xfrm>
            <a:off x="1487277" y="5131617"/>
            <a:ext cx="7656723" cy="1323439"/>
          </a:xfrm>
          <a:prstGeom prst="rect">
            <a:avLst/>
          </a:prstGeom>
        </p:spPr>
        <p:txBody>
          <a:bodyPr wrap="square">
            <a:spAutoFit/>
          </a:bodyPr>
          <a:lstStyle/>
          <a:p>
            <a:r>
              <a:rPr lang="en-GB" sz="4000" dirty="0"/>
              <a:t>Session 1:  Progression, motivation and curriculum planning at KS3/4 </a:t>
            </a:r>
            <a:endParaRPr lang="en-GB" sz="4000" dirty="0"/>
          </a:p>
        </p:txBody>
      </p:sp>
    </p:spTree>
    <p:extLst>
      <p:ext uri="{BB962C8B-B14F-4D97-AF65-F5344CB8AC3E}">
        <p14:creationId xmlns:p14="http://schemas.microsoft.com/office/powerpoint/2010/main" val="2918259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533400"/>
            <a:ext cx="9144000" cy="0"/>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52600" y="-228600"/>
            <a:ext cx="5334000" cy="923330"/>
          </a:xfrm>
          <a:prstGeom prst="rect">
            <a:avLst/>
          </a:prstGeom>
          <a:noFill/>
        </p:spPr>
        <p:txBody>
          <a:bodyPr wrap="square" rtlCol="0">
            <a:spAutoFit/>
          </a:bodyPr>
          <a:lstStyle/>
          <a:p>
            <a:pPr algn="ctr"/>
            <a:r>
              <a:rPr lang="en-GB" sz="5400" dirty="0" err="1" smtClean="0">
                <a:solidFill>
                  <a:prstClr val="black"/>
                </a:solidFill>
              </a:rPr>
              <a:t>siempre</a:t>
            </a:r>
            <a:endParaRPr lang="en-GB" sz="5400" dirty="0">
              <a:solidFill>
                <a:prstClr val="black"/>
              </a:solidFill>
            </a:endParaRPr>
          </a:p>
        </p:txBody>
      </p:sp>
      <p:sp>
        <p:nvSpPr>
          <p:cNvPr id="10" name="TextBox 9"/>
          <p:cNvSpPr txBox="1"/>
          <p:nvPr/>
        </p:nvSpPr>
        <p:spPr>
          <a:xfrm>
            <a:off x="0" y="914400"/>
            <a:ext cx="9144000" cy="584775"/>
          </a:xfrm>
          <a:prstGeom prst="rect">
            <a:avLst/>
          </a:prstGeom>
          <a:noFill/>
          <a:ln>
            <a:noFill/>
            <a:prstDash val="dash"/>
          </a:ln>
        </p:spPr>
        <p:txBody>
          <a:bodyPr wrap="square" rtlCol="0">
            <a:spAutoFit/>
          </a:bodyPr>
          <a:lstStyle/>
          <a:p>
            <a:r>
              <a:rPr lang="en-GB" sz="3200" dirty="0" smtClean="0">
                <a:solidFill>
                  <a:srgbClr val="00B0F0"/>
                </a:solidFill>
              </a:rPr>
              <a:t>…………………………………………………………</a:t>
            </a:r>
            <a:endParaRPr lang="en-GB" sz="3200" dirty="0">
              <a:solidFill>
                <a:srgbClr val="00B0F0"/>
              </a:solidFill>
            </a:endParaRPr>
          </a:p>
        </p:txBody>
      </p:sp>
      <p:sp>
        <p:nvSpPr>
          <p:cNvPr id="16" name="TextBox 15"/>
          <p:cNvSpPr txBox="1"/>
          <p:nvPr/>
        </p:nvSpPr>
        <p:spPr>
          <a:xfrm>
            <a:off x="1752600" y="452735"/>
            <a:ext cx="5334000" cy="923330"/>
          </a:xfrm>
          <a:prstGeom prst="rect">
            <a:avLst/>
          </a:prstGeom>
          <a:noFill/>
        </p:spPr>
        <p:txBody>
          <a:bodyPr wrap="square" rtlCol="0">
            <a:spAutoFit/>
          </a:bodyPr>
          <a:lstStyle/>
          <a:p>
            <a:pPr algn="ctr"/>
            <a:r>
              <a:rPr lang="en-GB" sz="5400" dirty="0" err="1" smtClean="0">
                <a:solidFill>
                  <a:prstClr val="black"/>
                </a:solidFill>
              </a:rPr>
              <a:t>todos</a:t>
            </a:r>
            <a:r>
              <a:rPr lang="en-GB" sz="5400" dirty="0" smtClean="0">
                <a:solidFill>
                  <a:prstClr val="black"/>
                </a:solidFill>
              </a:rPr>
              <a:t> </a:t>
            </a:r>
            <a:r>
              <a:rPr lang="en-GB" sz="5400" dirty="0" err="1" smtClean="0">
                <a:solidFill>
                  <a:prstClr val="black"/>
                </a:solidFill>
              </a:rPr>
              <a:t>los</a:t>
            </a:r>
            <a:r>
              <a:rPr lang="en-GB" sz="5400" dirty="0" smtClean="0">
                <a:solidFill>
                  <a:prstClr val="black"/>
                </a:solidFill>
              </a:rPr>
              <a:t> </a:t>
            </a:r>
            <a:r>
              <a:rPr lang="en-GB" sz="5400" dirty="0" err="1" smtClean="0">
                <a:solidFill>
                  <a:prstClr val="black"/>
                </a:solidFill>
              </a:rPr>
              <a:t>días</a:t>
            </a:r>
            <a:endParaRPr lang="en-GB" sz="5400" dirty="0">
              <a:solidFill>
                <a:prstClr val="black"/>
              </a:solidFill>
            </a:endParaRPr>
          </a:p>
        </p:txBody>
      </p:sp>
      <p:sp>
        <p:nvSpPr>
          <p:cNvPr id="13" name="Freeform 12"/>
          <p:cNvSpPr/>
          <p:nvPr/>
        </p:nvSpPr>
        <p:spPr>
          <a:xfrm>
            <a:off x="-6724" y="1801906"/>
            <a:ext cx="9164171" cy="1042147"/>
          </a:xfrm>
          <a:custGeom>
            <a:avLst/>
            <a:gdLst>
              <a:gd name="connsiteX0" fmla="*/ 0 w 9164171"/>
              <a:gd name="connsiteY0" fmla="*/ 1042147 h 1042147"/>
              <a:gd name="connsiteX1" fmla="*/ 853889 w 9164171"/>
              <a:gd name="connsiteY1" fmla="*/ 26894 h 1042147"/>
              <a:gd name="connsiteX2" fmla="*/ 1680883 w 9164171"/>
              <a:gd name="connsiteY2" fmla="*/ 1028700 h 1042147"/>
              <a:gd name="connsiteX3" fmla="*/ 2575112 w 9164171"/>
              <a:gd name="connsiteY3" fmla="*/ 40341 h 1042147"/>
              <a:gd name="connsiteX4" fmla="*/ 3482789 w 9164171"/>
              <a:gd name="connsiteY4" fmla="*/ 1008529 h 1042147"/>
              <a:gd name="connsiteX5" fmla="*/ 4296336 w 9164171"/>
              <a:gd name="connsiteY5" fmla="*/ 33618 h 1042147"/>
              <a:gd name="connsiteX6" fmla="*/ 5143500 w 9164171"/>
              <a:gd name="connsiteY6" fmla="*/ 1035423 h 1042147"/>
              <a:gd name="connsiteX7" fmla="*/ 6037730 w 9164171"/>
              <a:gd name="connsiteY7" fmla="*/ 33618 h 1042147"/>
              <a:gd name="connsiteX8" fmla="*/ 6905065 w 9164171"/>
              <a:gd name="connsiteY8" fmla="*/ 1028700 h 1042147"/>
              <a:gd name="connsiteX9" fmla="*/ 7624483 w 9164171"/>
              <a:gd name="connsiteY9" fmla="*/ 33618 h 1042147"/>
              <a:gd name="connsiteX10" fmla="*/ 8390965 w 9164171"/>
              <a:gd name="connsiteY10" fmla="*/ 1028700 h 1042147"/>
              <a:gd name="connsiteX11" fmla="*/ 9164171 w 9164171"/>
              <a:gd name="connsiteY11" fmla="*/ 0 h 1042147"/>
              <a:gd name="connsiteX12" fmla="*/ 9164171 w 9164171"/>
              <a:gd name="connsiteY12" fmla="*/ 0 h 104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64171" h="1042147">
                <a:moveTo>
                  <a:pt x="0" y="1042147"/>
                </a:moveTo>
                <a:cubicBezTo>
                  <a:pt x="286871" y="535641"/>
                  <a:pt x="573742" y="29135"/>
                  <a:pt x="853889" y="26894"/>
                </a:cubicBezTo>
                <a:cubicBezTo>
                  <a:pt x="1134036" y="24653"/>
                  <a:pt x="1394013" y="1026459"/>
                  <a:pt x="1680883" y="1028700"/>
                </a:cubicBezTo>
                <a:cubicBezTo>
                  <a:pt x="1967753" y="1030941"/>
                  <a:pt x="2274794" y="43703"/>
                  <a:pt x="2575112" y="40341"/>
                </a:cubicBezTo>
                <a:cubicBezTo>
                  <a:pt x="2875430" y="36979"/>
                  <a:pt x="3195918" y="1009649"/>
                  <a:pt x="3482789" y="1008529"/>
                </a:cubicBezTo>
                <a:cubicBezTo>
                  <a:pt x="3769660" y="1007409"/>
                  <a:pt x="4019551" y="29136"/>
                  <a:pt x="4296336" y="33618"/>
                </a:cubicBezTo>
                <a:cubicBezTo>
                  <a:pt x="4573121" y="38100"/>
                  <a:pt x="4853268" y="1035423"/>
                  <a:pt x="5143500" y="1035423"/>
                </a:cubicBezTo>
                <a:cubicBezTo>
                  <a:pt x="5433732" y="1035423"/>
                  <a:pt x="5744136" y="34738"/>
                  <a:pt x="6037730" y="33618"/>
                </a:cubicBezTo>
                <a:cubicBezTo>
                  <a:pt x="6331324" y="32497"/>
                  <a:pt x="6640606" y="1028700"/>
                  <a:pt x="6905065" y="1028700"/>
                </a:cubicBezTo>
                <a:cubicBezTo>
                  <a:pt x="7169524" y="1028700"/>
                  <a:pt x="7376833" y="33618"/>
                  <a:pt x="7624483" y="33618"/>
                </a:cubicBezTo>
                <a:cubicBezTo>
                  <a:pt x="7872133" y="33618"/>
                  <a:pt x="8134350" y="1034303"/>
                  <a:pt x="8390965" y="1028700"/>
                </a:cubicBezTo>
                <a:cubicBezTo>
                  <a:pt x="8647580" y="1023097"/>
                  <a:pt x="9164171" y="0"/>
                  <a:pt x="9164171" y="0"/>
                </a:cubicBezTo>
                <a:lnTo>
                  <a:pt x="9164171" y="0"/>
                </a:ln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TextBox 23"/>
          <p:cNvSpPr txBox="1"/>
          <p:nvPr/>
        </p:nvSpPr>
        <p:spPr>
          <a:xfrm>
            <a:off x="1750359" y="1753720"/>
            <a:ext cx="5334000" cy="923330"/>
          </a:xfrm>
          <a:prstGeom prst="rect">
            <a:avLst/>
          </a:prstGeom>
          <a:noFill/>
        </p:spPr>
        <p:txBody>
          <a:bodyPr wrap="square" rtlCol="0">
            <a:spAutoFit/>
          </a:bodyPr>
          <a:lstStyle/>
          <a:p>
            <a:pPr algn="ctr"/>
            <a:r>
              <a:rPr lang="en-GB" sz="5400" dirty="0" err="1" smtClean="0">
                <a:solidFill>
                  <a:prstClr val="black"/>
                </a:solidFill>
              </a:rPr>
              <a:t>normalmente</a:t>
            </a:r>
            <a:endParaRPr lang="en-GB" sz="5400" dirty="0">
              <a:solidFill>
                <a:prstClr val="black"/>
              </a:solidFill>
            </a:endParaRPr>
          </a:p>
        </p:txBody>
      </p:sp>
      <p:sp>
        <p:nvSpPr>
          <p:cNvPr id="14" name="Freeform 13"/>
          <p:cNvSpPr/>
          <p:nvPr/>
        </p:nvSpPr>
        <p:spPr>
          <a:xfrm>
            <a:off x="1098176" y="3151266"/>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Freeform 24"/>
          <p:cNvSpPr/>
          <p:nvPr/>
        </p:nvSpPr>
        <p:spPr>
          <a:xfrm>
            <a:off x="25908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Freeform 25"/>
          <p:cNvSpPr/>
          <p:nvPr/>
        </p:nvSpPr>
        <p:spPr>
          <a:xfrm>
            <a:off x="41910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Freeform 26"/>
          <p:cNvSpPr/>
          <p:nvPr/>
        </p:nvSpPr>
        <p:spPr>
          <a:xfrm>
            <a:off x="58674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TextBox 27"/>
          <p:cNvSpPr txBox="1"/>
          <p:nvPr/>
        </p:nvSpPr>
        <p:spPr>
          <a:xfrm>
            <a:off x="1718983" y="3151120"/>
            <a:ext cx="5334000" cy="923330"/>
          </a:xfrm>
          <a:prstGeom prst="rect">
            <a:avLst/>
          </a:prstGeom>
          <a:noFill/>
        </p:spPr>
        <p:txBody>
          <a:bodyPr wrap="square" rtlCol="0">
            <a:spAutoFit/>
          </a:bodyPr>
          <a:lstStyle/>
          <a:p>
            <a:pPr algn="ctr"/>
            <a:r>
              <a:rPr lang="en-GB" sz="5400" dirty="0" smtClean="0">
                <a:solidFill>
                  <a:prstClr val="black"/>
                </a:solidFill>
              </a:rPr>
              <a:t>a menudo</a:t>
            </a:r>
            <a:endParaRPr lang="en-GB" sz="5400" dirty="0">
              <a:solidFill>
                <a:prstClr val="black"/>
              </a:solidFill>
            </a:endParaRPr>
          </a:p>
        </p:txBody>
      </p:sp>
      <p:cxnSp>
        <p:nvCxnSpPr>
          <p:cNvPr id="17" name="Straight Connector 16"/>
          <p:cNvCxnSpPr/>
          <p:nvPr/>
        </p:nvCxnSpPr>
        <p:spPr>
          <a:xfrm>
            <a:off x="5334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384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4196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477000" y="44958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534400" y="44958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750359" y="4374768"/>
            <a:ext cx="5334000" cy="923330"/>
          </a:xfrm>
          <a:prstGeom prst="rect">
            <a:avLst/>
          </a:prstGeom>
          <a:noFill/>
        </p:spPr>
        <p:txBody>
          <a:bodyPr wrap="square" rtlCol="0">
            <a:spAutoFit/>
          </a:bodyPr>
          <a:lstStyle/>
          <a:p>
            <a:pPr algn="ctr"/>
            <a:r>
              <a:rPr lang="en-GB" sz="5400" dirty="0" smtClean="0">
                <a:solidFill>
                  <a:prstClr val="black"/>
                </a:solidFill>
              </a:rPr>
              <a:t>a </a:t>
            </a:r>
            <a:r>
              <a:rPr lang="en-GB" sz="5400" dirty="0" err="1" smtClean="0">
                <a:solidFill>
                  <a:prstClr val="black"/>
                </a:solidFill>
              </a:rPr>
              <a:t>veces</a:t>
            </a:r>
            <a:endParaRPr lang="en-GB" sz="5400" dirty="0">
              <a:solidFill>
                <a:prstClr val="black"/>
              </a:solidFill>
            </a:endParaRPr>
          </a:p>
        </p:txBody>
      </p:sp>
      <p:sp>
        <p:nvSpPr>
          <p:cNvPr id="18" name="Multiply 17"/>
          <p:cNvSpPr/>
          <p:nvPr/>
        </p:nvSpPr>
        <p:spPr>
          <a:xfrm>
            <a:off x="3007659" y="5836032"/>
            <a:ext cx="2819400" cy="1210088"/>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35" name="TextBox 34"/>
          <p:cNvSpPr txBox="1"/>
          <p:nvPr/>
        </p:nvSpPr>
        <p:spPr>
          <a:xfrm>
            <a:off x="1750359" y="5253404"/>
            <a:ext cx="5334000" cy="923330"/>
          </a:xfrm>
          <a:prstGeom prst="rect">
            <a:avLst/>
          </a:prstGeom>
          <a:noFill/>
        </p:spPr>
        <p:txBody>
          <a:bodyPr wrap="square" rtlCol="0">
            <a:spAutoFit/>
          </a:bodyPr>
          <a:lstStyle/>
          <a:p>
            <a:pPr algn="ctr"/>
            <a:r>
              <a:rPr lang="en-GB" sz="5400" dirty="0" err="1" smtClean="0">
                <a:solidFill>
                  <a:prstClr val="black"/>
                </a:solidFill>
              </a:rPr>
              <a:t>nunca</a:t>
            </a:r>
            <a:endParaRPr lang="en-GB" sz="5400" dirty="0">
              <a:solidFill>
                <a:prstClr val="black"/>
              </a:solidFill>
            </a:endParaRPr>
          </a:p>
        </p:txBody>
      </p:sp>
      <p:sp>
        <p:nvSpPr>
          <p:cNvPr id="21" name="Rectangle 20"/>
          <p:cNvSpPr/>
          <p:nvPr/>
        </p:nvSpPr>
        <p:spPr>
          <a:xfrm>
            <a:off x="7365733" y="-28897"/>
            <a:ext cx="2766683" cy="1475404"/>
          </a:xfrm>
          <a:prstGeom prst="rect">
            <a:avLst/>
          </a:prstGeom>
        </p:spPr>
        <p:txBody>
          <a:bodyPr wrap="square">
            <a:spAutoFit/>
          </a:bodyPr>
          <a:lstStyle/>
          <a:p>
            <a:pPr>
              <a:lnSpc>
                <a:spcPct val="107000"/>
              </a:lnSpc>
              <a:spcAft>
                <a:spcPts val="800"/>
              </a:spcAft>
            </a:pP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Usar </a:t>
            </a: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para </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comunicarse</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de memoria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con ayuda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Pronunciar</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Comprender</a:t>
            </a:r>
            <a:b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Reconocer</a:t>
            </a:r>
            <a:endParaRPr lang="en-GB" sz="1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3">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6562757" y="50016"/>
            <a:ext cx="1261504" cy="1261506"/>
          </a:xfrm>
          <a:prstGeom prst="rect">
            <a:avLst/>
          </a:prstGeom>
        </p:spPr>
      </p:pic>
    </p:spTree>
    <p:extLst>
      <p:ext uri="{BB962C8B-B14F-4D97-AF65-F5344CB8AC3E}">
        <p14:creationId xmlns:p14="http://schemas.microsoft.com/office/powerpoint/2010/main" val="29849780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533400"/>
            <a:ext cx="9144000" cy="0"/>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52600" y="-228600"/>
            <a:ext cx="5334000" cy="923330"/>
          </a:xfrm>
          <a:prstGeom prst="rect">
            <a:avLst/>
          </a:prstGeom>
          <a:noFill/>
        </p:spPr>
        <p:txBody>
          <a:bodyPr wrap="square" rtlCol="0">
            <a:spAutoFit/>
          </a:bodyPr>
          <a:lstStyle/>
          <a:p>
            <a:pPr algn="ctr"/>
            <a:r>
              <a:rPr lang="en-GB" sz="5400" dirty="0">
                <a:solidFill>
                  <a:prstClr val="black"/>
                </a:solidFill>
              </a:rPr>
              <a:t>s</a:t>
            </a:r>
            <a:r>
              <a:rPr lang="en-GB" sz="5400" dirty="0" smtClean="0">
                <a:solidFill>
                  <a:prstClr val="black"/>
                </a:solidFill>
              </a:rPr>
              <a:t>_ _ m _ _ _</a:t>
            </a:r>
            <a:endParaRPr lang="en-GB" sz="5400" dirty="0">
              <a:solidFill>
                <a:prstClr val="black"/>
              </a:solidFill>
            </a:endParaRPr>
          </a:p>
        </p:txBody>
      </p:sp>
      <p:sp>
        <p:nvSpPr>
          <p:cNvPr id="10" name="TextBox 9"/>
          <p:cNvSpPr txBox="1"/>
          <p:nvPr/>
        </p:nvSpPr>
        <p:spPr>
          <a:xfrm>
            <a:off x="0" y="914400"/>
            <a:ext cx="9144000" cy="584775"/>
          </a:xfrm>
          <a:prstGeom prst="rect">
            <a:avLst/>
          </a:prstGeom>
          <a:noFill/>
          <a:ln>
            <a:noFill/>
            <a:prstDash val="dash"/>
          </a:ln>
        </p:spPr>
        <p:txBody>
          <a:bodyPr wrap="square" rtlCol="0">
            <a:spAutoFit/>
          </a:bodyPr>
          <a:lstStyle/>
          <a:p>
            <a:r>
              <a:rPr lang="en-GB" sz="3200" dirty="0" smtClean="0">
                <a:solidFill>
                  <a:srgbClr val="00B0F0"/>
                </a:solidFill>
              </a:rPr>
              <a:t>…………………………………………………………</a:t>
            </a:r>
            <a:endParaRPr lang="en-GB" sz="3200" dirty="0">
              <a:solidFill>
                <a:srgbClr val="00B0F0"/>
              </a:solidFill>
            </a:endParaRPr>
          </a:p>
        </p:txBody>
      </p:sp>
      <p:sp>
        <p:nvSpPr>
          <p:cNvPr id="16" name="TextBox 15"/>
          <p:cNvSpPr txBox="1"/>
          <p:nvPr/>
        </p:nvSpPr>
        <p:spPr>
          <a:xfrm>
            <a:off x="1752600" y="452735"/>
            <a:ext cx="5334000" cy="923330"/>
          </a:xfrm>
          <a:prstGeom prst="rect">
            <a:avLst/>
          </a:prstGeom>
          <a:noFill/>
        </p:spPr>
        <p:txBody>
          <a:bodyPr wrap="square" rtlCol="0">
            <a:spAutoFit/>
          </a:bodyPr>
          <a:lstStyle/>
          <a:p>
            <a:pPr algn="ctr"/>
            <a:r>
              <a:rPr lang="en-GB" sz="5400" dirty="0">
                <a:solidFill>
                  <a:prstClr val="black"/>
                </a:solidFill>
              </a:rPr>
              <a:t>t</a:t>
            </a:r>
            <a:r>
              <a:rPr lang="en-GB" sz="5400" dirty="0" smtClean="0">
                <a:solidFill>
                  <a:prstClr val="black"/>
                </a:solidFill>
              </a:rPr>
              <a:t>_ </a:t>
            </a:r>
            <a:r>
              <a:rPr lang="en-GB" sz="5400" dirty="0" err="1" smtClean="0">
                <a:solidFill>
                  <a:prstClr val="black"/>
                </a:solidFill>
              </a:rPr>
              <a:t>d_s</a:t>
            </a:r>
            <a:r>
              <a:rPr lang="en-GB" sz="5400" dirty="0" smtClean="0">
                <a:solidFill>
                  <a:prstClr val="black"/>
                </a:solidFill>
              </a:rPr>
              <a:t>  l_ _ d_ _ _</a:t>
            </a:r>
            <a:endParaRPr lang="en-GB" sz="5400" dirty="0">
              <a:solidFill>
                <a:prstClr val="black"/>
              </a:solidFill>
            </a:endParaRPr>
          </a:p>
        </p:txBody>
      </p:sp>
      <p:sp>
        <p:nvSpPr>
          <p:cNvPr id="13" name="Freeform 12"/>
          <p:cNvSpPr/>
          <p:nvPr/>
        </p:nvSpPr>
        <p:spPr>
          <a:xfrm>
            <a:off x="-6724" y="1801906"/>
            <a:ext cx="9164171" cy="1042147"/>
          </a:xfrm>
          <a:custGeom>
            <a:avLst/>
            <a:gdLst>
              <a:gd name="connsiteX0" fmla="*/ 0 w 9164171"/>
              <a:gd name="connsiteY0" fmla="*/ 1042147 h 1042147"/>
              <a:gd name="connsiteX1" fmla="*/ 853889 w 9164171"/>
              <a:gd name="connsiteY1" fmla="*/ 26894 h 1042147"/>
              <a:gd name="connsiteX2" fmla="*/ 1680883 w 9164171"/>
              <a:gd name="connsiteY2" fmla="*/ 1028700 h 1042147"/>
              <a:gd name="connsiteX3" fmla="*/ 2575112 w 9164171"/>
              <a:gd name="connsiteY3" fmla="*/ 40341 h 1042147"/>
              <a:gd name="connsiteX4" fmla="*/ 3482789 w 9164171"/>
              <a:gd name="connsiteY4" fmla="*/ 1008529 h 1042147"/>
              <a:gd name="connsiteX5" fmla="*/ 4296336 w 9164171"/>
              <a:gd name="connsiteY5" fmla="*/ 33618 h 1042147"/>
              <a:gd name="connsiteX6" fmla="*/ 5143500 w 9164171"/>
              <a:gd name="connsiteY6" fmla="*/ 1035423 h 1042147"/>
              <a:gd name="connsiteX7" fmla="*/ 6037730 w 9164171"/>
              <a:gd name="connsiteY7" fmla="*/ 33618 h 1042147"/>
              <a:gd name="connsiteX8" fmla="*/ 6905065 w 9164171"/>
              <a:gd name="connsiteY8" fmla="*/ 1028700 h 1042147"/>
              <a:gd name="connsiteX9" fmla="*/ 7624483 w 9164171"/>
              <a:gd name="connsiteY9" fmla="*/ 33618 h 1042147"/>
              <a:gd name="connsiteX10" fmla="*/ 8390965 w 9164171"/>
              <a:gd name="connsiteY10" fmla="*/ 1028700 h 1042147"/>
              <a:gd name="connsiteX11" fmla="*/ 9164171 w 9164171"/>
              <a:gd name="connsiteY11" fmla="*/ 0 h 1042147"/>
              <a:gd name="connsiteX12" fmla="*/ 9164171 w 9164171"/>
              <a:gd name="connsiteY12" fmla="*/ 0 h 104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64171" h="1042147">
                <a:moveTo>
                  <a:pt x="0" y="1042147"/>
                </a:moveTo>
                <a:cubicBezTo>
                  <a:pt x="286871" y="535641"/>
                  <a:pt x="573742" y="29135"/>
                  <a:pt x="853889" y="26894"/>
                </a:cubicBezTo>
                <a:cubicBezTo>
                  <a:pt x="1134036" y="24653"/>
                  <a:pt x="1394013" y="1026459"/>
                  <a:pt x="1680883" y="1028700"/>
                </a:cubicBezTo>
                <a:cubicBezTo>
                  <a:pt x="1967753" y="1030941"/>
                  <a:pt x="2274794" y="43703"/>
                  <a:pt x="2575112" y="40341"/>
                </a:cubicBezTo>
                <a:cubicBezTo>
                  <a:pt x="2875430" y="36979"/>
                  <a:pt x="3195918" y="1009649"/>
                  <a:pt x="3482789" y="1008529"/>
                </a:cubicBezTo>
                <a:cubicBezTo>
                  <a:pt x="3769660" y="1007409"/>
                  <a:pt x="4019551" y="29136"/>
                  <a:pt x="4296336" y="33618"/>
                </a:cubicBezTo>
                <a:cubicBezTo>
                  <a:pt x="4573121" y="38100"/>
                  <a:pt x="4853268" y="1035423"/>
                  <a:pt x="5143500" y="1035423"/>
                </a:cubicBezTo>
                <a:cubicBezTo>
                  <a:pt x="5433732" y="1035423"/>
                  <a:pt x="5744136" y="34738"/>
                  <a:pt x="6037730" y="33618"/>
                </a:cubicBezTo>
                <a:cubicBezTo>
                  <a:pt x="6331324" y="32497"/>
                  <a:pt x="6640606" y="1028700"/>
                  <a:pt x="6905065" y="1028700"/>
                </a:cubicBezTo>
                <a:cubicBezTo>
                  <a:pt x="7169524" y="1028700"/>
                  <a:pt x="7376833" y="33618"/>
                  <a:pt x="7624483" y="33618"/>
                </a:cubicBezTo>
                <a:cubicBezTo>
                  <a:pt x="7872133" y="33618"/>
                  <a:pt x="8134350" y="1034303"/>
                  <a:pt x="8390965" y="1028700"/>
                </a:cubicBezTo>
                <a:cubicBezTo>
                  <a:pt x="8647580" y="1023097"/>
                  <a:pt x="9164171" y="0"/>
                  <a:pt x="9164171" y="0"/>
                </a:cubicBezTo>
                <a:lnTo>
                  <a:pt x="9164171" y="0"/>
                </a:ln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TextBox 23"/>
          <p:cNvSpPr txBox="1"/>
          <p:nvPr/>
        </p:nvSpPr>
        <p:spPr>
          <a:xfrm>
            <a:off x="1750359" y="1753720"/>
            <a:ext cx="6144390" cy="923330"/>
          </a:xfrm>
          <a:prstGeom prst="rect">
            <a:avLst/>
          </a:prstGeom>
          <a:noFill/>
        </p:spPr>
        <p:txBody>
          <a:bodyPr wrap="square" rtlCol="0">
            <a:spAutoFit/>
          </a:bodyPr>
          <a:lstStyle/>
          <a:p>
            <a:pPr algn="ctr"/>
            <a:r>
              <a:rPr lang="en-GB" sz="5400" dirty="0">
                <a:solidFill>
                  <a:prstClr val="black"/>
                </a:solidFill>
              </a:rPr>
              <a:t>n</a:t>
            </a:r>
            <a:r>
              <a:rPr lang="en-GB" sz="5400" dirty="0" smtClean="0">
                <a:solidFill>
                  <a:prstClr val="black"/>
                </a:solidFill>
              </a:rPr>
              <a:t>_ _ _ _ _ m_ _ _ _</a:t>
            </a:r>
            <a:endParaRPr lang="en-GB" sz="5400" dirty="0">
              <a:solidFill>
                <a:prstClr val="black"/>
              </a:solidFill>
            </a:endParaRPr>
          </a:p>
        </p:txBody>
      </p:sp>
      <p:sp>
        <p:nvSpPr>
          <p:cNvPr id="14" name="Freeform 13"/>
          <p:cNvSpPr/>
          <p:nvPr/>
        </p:nvSpPr>
        <p:spPr>
          <a:xfrm>
            <a:off x="1098176" y="3151266"/>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Freeform 24"/>
          <p:cNvSpPr/>
          <p:nvPr/>
        </p:nvSpPr>
        <p:spPr>
          <a:xfrm>
            <a:off x="25908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Freeform 25"/>
          <p:cNvSpPr/>
          <p:nvPr/>
        </p:nvSpPr>
        <p:spPr>
          <a:xfrm>
            <a:off x="41910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Freeform 26"/>
          <p:cNvSpPr/>
          <p:nvPr/>
        </p:nvSpPr>
        <p:spPr>
          <a:xfrm>
            <a:off x="58674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TextBox 27"/>
          <p:cNvSpPr txBox="1"/>
          <p:nvPr/>
        </p:nvSpPr>
        <p:spPr>
          <a:xfrm>
            <a:off x="1718983" y="3151120"/>
            <a:ext cx="5334000" cy="923330"/>
          </a:xfrm>
          <a:prstGeom prst="rect">
            <a:avLst/>
          </a:prstGeom>
          <a:noFill/>
        </p:spPr>
        <p:txBody>
          <a:bodyPr wrap="square" rtlCol="0">
            <a:spAutoFit/>
          </a:bodyPr>
          <a:lstStyle/>
          <a:p>
            <a:pPr algn="ctr"/>
            <a:r>
              <a:rPr lang="en-GB" sz="5400" dirty="0" smtClean="0">
                <a:solidFill>
                  <a:prstClr val="black"/>
                </a:solidFill>
              </a:rPr>
              <a:t>a m_ _ _ _ _</a:t>
            </a:r>
            <a:endParaRPr lang="en-GB" sz="5400" dirty="0">
              <a:solidFill>
                <a:prstClr val="black"/>
              </a:solidFill>
            </a:endParaRPr>
          </a:p>
        </p:txBody>
      </p:sp>
      <p:cxnSp>
        <p:nvCxnSpPr>
          <p:cNvPr id="17" name="Straight Connector 16"/>
          <p:cNvCxnSpPr/>
          <p:nvPr/>
        </p:nvCxnSpPr>
        <p:spPr>
          <a:xfrm>
            <a:off x="5334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384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4196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477000" y="44958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534400" y="44958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750359" y="4374768"/>
            <a:ext cx="5334000" cy="923330"/>
          </a:xfrm>
          <a:prstGeom prst="rect">
            <a:avLst/>
          </a:prstGeom>
          <a:noFill/>
        </p:spPr>
        <p:txBody>
          <a:bodyPr wrap="square" rtlCol="0">
            <a:spAutoFit/>
          </a:bodyPr>
          <a:lstStyle/>
          <a:p>
            <a:pPr algn="ctr"/>
            <a:r>
              <a:rPr lang="en-GB" sz="5400" dirty="0" smtClean="0">
                <a:solidFill>
                  <a:prstClr val="black"/>
                </a:solidFill>
              </a:rPr>
              <a:t>a v_ _ _ _</a:t>
            </a:r>
            <a:endParaRPr lang="en-GB" sz="5400" dirty="0">
              <a:solidFill>
                <a:prstClr val="black"/>
              </a:solidFill>
            </a:endParaRPr>
          </a:p>
        </p:txBody>
      </p:sp>
      <p:sp>
        <p:nvSpPr>
          <p:cNvPr id="18" name="Multiply 17"/>
          <p:cNvSpPr/>
          <p:nvPr/>
        </p:nvSpPr>
        <p:spPr>
          <a:xfrm>
            <a:off x="3007659" y="5836032"/>
            <a:ext cx="2819400" cy="1210088"/>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35" name="TextBox 34"/>
          <p:cNvSpPr txBox="1"/>
          <p:nvPr/>
        </p:nvSpPr>
        <p:spPr>
          <a:xfrm>
            <a:off x="1750359" y="5253404"/>
            <a:ext cx="5334000" cy="923330"/>
          </a:xfrm>
          <a:prstGeom prst="rect">
            <a:avLst/>
          </a:prstGeom>
          <a:noFill/>
        </p:spPr>
        <p:txBody>
          <a:bodyPr wrap="square" rtlCol="0">
            <a:spAutoFit/>
          </a:bodyPr>
          <a:lstStyle/>
          <a:p>
            <a:pPr algn="ctr"/>
            <a:r>
              <a:rPr lang="en-GB" sz="5400" dirty="0">
                <a:solidFill>
                  <a:prstClr val="black"/>
                </a:solidFill>
              </a:rPr>
              <a:t>n</a:t>
            </a:r>
            <a:r>
              <a:rPr lang="en-GB" sz="5400" dirty="0" smtClean="0">
                <a:solidFill>
                  <a:prstClr val="black"/>
                </a:solidFill>
              </a:rPr>
              <a:t>_ _ _ _</a:t>
            </a:r>
            <a:endParaRPr lang="en-GB" sz="5400" dirty="0">
              <a:solidFill>
                <a:prstClr val="black"/>
              </a:solidFill>
            </a:endParaRPr>
          </a:p>
        </p:txBody>
      </p:sp>
      <p:sp>
        <p:nvSpPr>
          <p:cNvPr id="21" name="Rectangle 20"/>
          <p:cNvSpPr/>
          <p:nvPr/>
        </p:nvSpPr>
        <p:spPr>
          <a:xfrm>
            <a:off x="7365733" y="-28897"/>
            <a:ext cx="2766683" cy="1475404"/>
          </a:xfrm>
          <a:prstGeom prst="rect">
            <a:avLst/>
          </a:prstGeom>
        </p:spPr>
        <p:txBody>
          <a:bodyPr wrap="square">
            <a:spAutoFit/>
          </a:bodyPr>
          <a:lstStyle/>
          <a:p>
            <a:pPr>
              <a:lnSpc>
                <a:spcPct val="107000"/>
              </a:lnSpc>
              <a:spcAft>
                <a:spcPts val="800"/>
              </a:spcAft>
            </a:pP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Usar </a:t>
            </a: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para </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comunicarse</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de memoria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con ayuda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Pronunciar</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Comprender</a:t>
            </a:r>
            <a:b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Reconocer</a:t>
            </a:r>
            <a:endParaRPr lang="en-GB" sz="1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2">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6562757" y="50016"/>
            <a:ext cx="1261504" cy="1261506"/>
          </a:xfrm>
          <a:prstGeom prst="rect">
            <a:avLst/>
          </a:prstGeom>
        </p:spPr>
      </p:pic>
    </p:spTree>
    <p:extLst>
      <p:ext uri="{BB962C8B-B14F-4D97-AF65-F5344CB8AC3E}">
        <p14:creationId xmlns:p14="http://schemas.microsoft.com/office/powerpoint/2010/main" val="21383856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533400"/>
            <a:ext cx="9144000" cy="0"/>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914400"/>
            <a:ext cx="9144000" cy="584775"/>
          </a:xfrm>
          <a:prstGeom prst="rect">
            <a:avLst/>
          </a:prstGeom>
          <a:noFill/>
          <a:ln>
            <a:noFill/>
            <a:prstDash val="dash"/>
          </a:ln>
        </p:spPr>
        <p:txBody>
          <a:bodyPr wrap="square" rtlCol="0">
            <a:spAutoFit/>
          </a:bodyPr>
          <a:lstStyle/>
          <a:p>
            <a:r>
              <a:rPr lang="en-GB" sz="3200" dirty="0" smtClean="0">
                <a:solidFill>
                  <a:srgbClr val="00B0F0"/>
                </a:solidFill>
              </a:rPr>
              <a:t>…………………………………………………………</a:t>
            </a:r>
            <a:endParaRPr lang="en-GB" sz="3200" dirty="0">
              <a:solidFill>
                <a:srgbClr val="00B0F0"/>
              </a:solidFill>
            </a:endParaRPr>
          </a:p>
        </p:txBody>
      </p:sp>
      <p:sp>
        <p:nvSpPr>
          <p:cNvPr id="13" name="Freeform 12"/>
          <p:cNvSpPr/>
          <p:nvPr/>
        </p:nvSpPr>
        <p:spPr>
          <a:xfrm>
            <a:off x="-6724" y="1801906"/>
            <a:ext cx="9164171" cy="1042147"/>
          </a:xfrm>
          <a:custGeom>
            <a:avLst/>
            <a:gdLst>
              <a:gd name="connsiteX0" fmla="*/ 0 w 9164171"/>
              <a:gd name="connsiteY0" fmla="*/ 1042147 h 1042147"/>
              <a:gd name="connsiteX1" fmla="*/ 853889 w 9164171"/>
              <a:gd name="connsiteY1" fmla="*/ 26894 h 1042147"/>
              <a:gd name="connsiteX2" fmla="*/ 1680883 w 9164171"/>
              <a:gd name="connsiteY2" fmla="*/ 1028700 h 1042147"/>
              <a:gd name="connsiteX3" fmla="*/ 2575112 w 9164171"/>
              <a:gd name="connsiteY3" fmla="*/ 40341 h 1042147"/>
              <a:gd name="connsiteX4" fmla="*/ 3482789 w 9164171"/>
              <a:gd name="connsiteY4" fmla="*/ 1008529 h 1042147"/>
              <a:gd name="connsiteX5" fmla="*/ 4296336 w 9164171"/>
              <a:gd name="connsiteY5" fmla="*/ 33618 h 1042147"/>
              <a:gd name="connsiteX6" fmla="*/ 5143500 w 9164171"/>
              <a:gd name="connsiteY6" fmla="*/ 1035423 h 1042147"/>
              <a:gd name="connsiteX7" fmla="*/ 6037730 w 9164171"/>
              <a:gd name="connsiteY7" fmla="*/ 33618 h 1042147"/>
              <a:gd name="connsiteX8" fmla="*/ 6905065 w 9164171"/>
              <a:gd name="connsiteY8" fmla="*/ 1028700 h 1042147"/>
              <a:gd name="connsiteX9" fmla="*/ 7624483 w 9164171"/>
              <a:gd name="connsiteY9" fmla="*/ 33618 h 1042147"/>
              <a:gd name="connsiteX10" fmla="*/ 8390965 w 9164171"/>
              <a:gd name="connsiteY10" fmla="*/ 1028700 h 1042147"/>
              <a:gd name="connsiteX11" fmla="*/ 9164171 w 9164171"/>
              <a:gd name="connsiteY11" fmla="*/ 0 h 1042147"/>
              <a:gd name="connsiteX12" fmla="*/ 9164171 w 9164171"/>
              <a:gd name="connsiteY12" fmla="*/ 0 h 104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64171" h="1042147">
                <a:moveTo>
                  <a:pt x="0" y="1042147"/>
                </a:moveTo>
                <a:cubicBezTo>
                  <a:pt x="286871" y="535641"/>
                  <a:pt x="573742" y="29135"/>
                  <a:pt x="853889" y="26894"/>
                </a:cubicBezTo>
                <a:cubicBezTo>
                  <a:pt x="1134036" y="24653"/>
                  <a:pt x="1394013" y="1026459"/>
                  <a:pt x="1680883" y="1028700"/>
                </a:cubicBezTo>
                <a:cubicBezTo>
                  <a:pt x="1967753" y="1030941"/>
                  <a:pt x="2274794" y="43703"/>
                  <a:pt x="2575112" y="40341"/>
                </a:cubicBezTo>
                <a:cubicBezTo>
                  <a:pt x="2875430" y="36979"/>
                  <a:pt x="3195918" y="1009649"/>
                  <a:pt x="3482789" y="1008529"/>
                </a:cubicBezTo>
                <a:cubicBezTo>
                  <a:pt x="3769660" y="1007409"/>
                  <a:pt x="4019551" y="29136"/>
                  <a:pt x="4296336" y="33618"/>
                </a:cubicBezTo>
                <a:cubicBezTo>
                  <a:pt x="4573121" y="38100"/>
                  <a:pt x="4853268" y="1035423"/>
                  <a:pt x="5143500" y="1035423"/>
                </a:cubicBezTo>
                <a:cubicBezTo>
                  <a:pt x="5433732" y="1035423"/>
                  <a:pt x="5744136" y="34738"/>
                  <a:pt x="6037730" y="33618"/>
                </a:cubicBezTo>
                <a:cubicBezTo>
                  <a:pt x="6331324" y="32497"/>
                  <a:pt x="6640606" y="1028700"/>
                  <a:pt x="6905065" y="1028700"/>
                </a:cubicBezTo>
                <a:cubicBezTo>
                  <a:pt x="7169524" y="1028700"/>
                  <a:pt x="7376833" y="33618"/>
                  <a:pt x="7624483" y="33618"/>
                </a:cubicBezTo>
                <a:cubicBezTo>
                  <a:pt x="7872133" y="33618"/>
                  <a:pt x="8134350" y="1034303"/>
                  <a:pt x="8390965" y="1028700"/>
                </a:cubicBezTo>
                <a:cubicBezTo>
                  <a:pt x="8647580" y="1023097"/>
                  <a:pt x="9164171" y="0"/>
                  <a:pt x="9164171" y="0"/>
                </a:cubicBezTo>
                <a:lnTo>
                  <a:pt x="9164171" y="0"/>
                </a:ln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Freeform 13"/>
          <p:cNvSpPr/>
          <p:nvPr/>
        </p:nvSpPr>
        <p:spPr>
          <a:xfrm>
            <a:off x="1098176" y="3151266"/>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Freeform 24"/>
          <p:cNvSpPr/>
          <p:nvPr/>
        </p:nvSpPr>
        <p:spPr>
          <a:xfrm>
            <a:off x="25908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Freeform 25"/>
          <p:cNvSpPr/>
          <p:nvPr/>
        </p:nvSpPr>
        <p:spPr>
          <a:xfrm>
            <a:off x="41910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Freeform 26"/>
          <p:cNvSpPr/>
          <p:nvPr/>
        </p:nvSpPr>
        <p:spPr>
          <a:xfrm>
            <a:off x="58674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7" name="Straight Connector 16"/>
          <p:cNvCxnSpPr/>
          <p:nvPr/>
        </p:nvCxnSpPr>
        <p:spPr>
          <a:xfrm>
            <a:off x="5334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384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4196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477000" y="44958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534400" y="44958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18" name="Multiply 17"/>
          <p:cNvSpPr/>
          <p:nvPr/>
        </p:nvSpPr>
        <p:spPr>
          <a:xfrm>
            <a:off x="3007659" y="5836032"/>
            <a:ext cx="2819400" cy="1210088"/>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19" name="Rectangle 18"/>
          <p:cNvSpPr/>
          <p:nvPr/>
        </p:nvSpPr>
        <p:spPr>
          <a:xfrm>
            <a:off x="7365733" y="-28897"/>
            <a:ext cx="2766683" cy="1475404"/>
          </a:xfrm>
          <a:prstGeom prst="rect">
            <a:avLst/>
          </a:prstGeom>
        </p:spPr>
        <p:txBody>
          <a:bodyPr wrap="square">
            <a:spAutoFit/>
          </a:bodyPr>
          <a:lstStyle/>
          <a:p>
            <a:pPr>
              <a:lnSpc>
                <a:spcPct val="107000"/>
              </a:lnSpc>
              <a:spcAft>
                <a:spcPts val="800"/>
              </a:spcAft>
            </a:pP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Usar </a:t>
            </a: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para </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comunicarse</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de memoria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con ayuda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Pronunciar</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Comprender</a:t>
            </a:r>
            <a:b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Reconocer</a:t>
            </a:r>
            <a:endParaRPr lang="en-GB" sz="1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19"/>
          <p:cNvPicPr>
            <a:picLocks noChangeAspect="1"/>
          </p:cNvPicPr>
          <p:nvPr/>
        </p:nvPicPr>
        <p:blipFill>
          <a:blip r:embed="rId3">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6562757" y="50016"/>
            <a:ext cx="1261504" cy="1261506"/>
          </a:xfrm>
          <a:prstGeom prst="rect">
            <a:avLst/>
          </a:prstGeom>
        </p:spPr>
      </p:pic>
    </p:spTree>
    <p:extLst>
      <p:ext uri="{BB962C8B-B14F-4D97-AF65-F5344CB8AC3E}">
        <p14:creationId xmlns:p14="http://schemas.microsoft.com/office/powerpoint/2010/main" val="25806394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08" t="45244" r="5590" b="22375"/>
          <a:stretch/>
        </p:blipFill>
        <p:spPr>
          <a:xfrm rot="10800000">
            <a:off x="168939" y="1525420"/>
            <a:ext cx="8975061" cy="4082143"/>
          </a:xfrm>
          <a:prstGeom prst="rect">
            <a:avLst/>
          </a:prstGeom>
        </p:spPr>
      </p:pic>
      <p:sp>
        <p:nvSpPr>
          <p:cNvPr id="3" name="Oval 2"/>
          <p:cNvSpPr/>
          <p:nvPr/>
        </p:nvSpPr>
        <p:spPr>
          <a:xfrm>
            <a:off x="7625443" y="2292864"/>
            <a:ext cx="947057" cy="4245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4182940" y="2717407"/>
            <a:ext cx="1728003" cy="4245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55354" y="3141950"/>
            <a:ext cx="947057" cy="4245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7641772" y="4649621"/>
            <a:ext cx="947057" cy="4245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365733" y="-28897"/>
            <a:ext cx="2766683" cy="1475404"/>
          </a:xfrm>
          <a:prstGeom prst="rect">
            <a:avLst/>
          </a:prstGeom>
        </p:spPr>
        <p:txBody>
          <a:bodyPr wrap="square">
            <a:spAutoFit/>
          </a:bodyPr>
          <a:lstStyle/>
          <a:p>
            <a:pPr>
              <a:lnSpc>
                <a:spcPct val="107000"/>
              </a:lnSpc>
              <a:spcAft>
                <a:spcPts val="800"/>
              </a:spcAft>
            </a:pPr>
            <a:r>
              <a:rPr lang="es-ES" sz="1400" b="1" u="sng"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Usar </a:t>
            </a:r>
            <a: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para </a:t>
            </a:r>
            <a:r>
              <a:rPr lang="es-ES" sz="1400" b="1" u="sng"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comunicarse</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de memoria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con ayuda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Pronunciar</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Comprender</a:t>
            </a:r>
            <a:b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Reconocer</a:t>
            </a:r>
            <a:endParaRPr lang="en-GB" sz="1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4">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6546428" y="50016"/>
            <a:ext cx="1261504" cy="1261506"/>
          </a:xfrm>
          <a:prstGeom prst="rect">
            <a:avLst/>
          </a:prstGeom>
        </p:spPr>
      </p:pic>
    </p:spTree>
    <p:extLst>
      <p:ext uri="{BB962C8B-B14F-4D97-AF65-F5344CB8AC3E}">
        <p14:creationId xmlns:p14="http://schemas.microsoft.com/office/powerpoint/2010/main" val="82293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4" name="Title 3"/>
          <p:cNvSpPr>
            <a:spLocks noGrp="1"/>
          </p:cNvSpPr>
          <p:nvPr>
            <p:ph type="title"/>
          </p:nvPr>
        </p:nvSpPr>
        <p:spPr>
          <a:xfrm>
            <a:off x="628650" y="982346"/>
            <a:ext cx="7886700" cy="708343"/>
          </a:xfrm>
        </p:spPr>
        <p:txBody>
          <a:bodyPr/>
          <a:lstStyle/>
          <a:p>
            <a:r>
              <a:rPr lang="en-GB" dirty="0" smtClean="0">
                <a:latin typeface="Tw Cen MT" panose="020B0602020104020603" pitchFamily="34" charset="0"/>
              </a:rPr>
              <a:t>Essentials for progress</a:t>
            </a:r>
            <a:endParaRPr lang="en-GB" dirty="0">
              <a:latin typeface="Tw Cen MT" panose="020B0602020104020603" pitchFamily="34" charset="0"/>
            </a:endParaRPr>
          </a:p>
        </p:txBody>
      </p:sp>
      <p:sp>
        <p:nvSpPr>
          <p:cNvPr id="5" name="Content Placeholder 4"/>
          <p:cNvSpPr>
            <a:spLocks noGrp="1"/>
          </p:cNvSpPr>
          <p:nvPr>
            <p:ph idx="1"/>
          </p:nvPr>
        </p:nvSpPr>
        <p:spPr/>
        <p:txBody>
          <a:bodyPr/>
          <a:lstStyle/>
          <a:p>
            <a:r>
              <a:rPr lang="en-GB" dirty="0" smtClean="0">
                <a:solidFill>
                  <a:srgbClr val="FF0066"/>
                </a:solidFill>
                <a:latin typeface="Tw Cen MT" panose="020B0602020104020603" pitchFamily="34" charset="0"/>
              </a:rPr>
              <a:t>Key questions (and answers)</a:t>
            </a:r>
          </a:p>
          <a:p>
            <a:r>
              <a:rPr lang="en-GB" dirty="0" smtClean="0">
                <a:latin typeface="Tw Cen MT" panose="020B0602020104020603" pitchFamily="34" charset="0"/>
              </a:rPr>
              <a:t>Verbs</a:t>
            </a:r>
          </a:p>
          <a:p>
            <a:r>
              <a:rPr lang="en-GB" dirty="0" smtClean="0">
                <a:latin typeface="Tw Cen MT" panose="020B0602020104020603" pitchFamily="34" charset="0"/>
              </a:rPr>
              <a:t>Vocabulary</a:t>
            </a:r>
          </a:p>
          <a:p>
            <a:r>
              <a:rPr lang="en-GB" dirty="0" smtClean="0">
                <a:latin typeface="Tw Cen MT" panose="020B0602020104020603" pitchFamily="34" charset="0"/>
              </a:rPr>
              <a:t>Conceptual knowledge (grammar)</a:t>
            </a:r>
          </a:p>
          <a:p>
            <a:r>
              <a:rPr lang="en-GB" dirty="0" smtClean="0">
                <a:latin typeface="Tw Cen MT" panose="020B0602020104020603" pitchFamily="34" charset="0"/>
              </a:rPr>
              <a:t>Personal repertoire</a:t>
            </a:r>
          </a:p>
          <a:p>
            <a:r>
              <a:rPr lang="en-GB" dirty="0" smtClean="0">
                <a:latin typeface="Tw Cen MT" panose="020B0602020104020603" pitchFamily="34" charset="0"/>
              </a:rPr>
              <a:t>Complexity</a:t>
            </a:r>
          </a:p>
          <a:p>
            <a:r>
              <a:rPr lang="en-GB" dirty="0" smtClean="0">
                <a:latin typeface="Tw Cen MT" panose="020B0602020104020603" pitchFamily="34" charset="0"/>
              </a:rPr>
              <a:t>Skills development</a:t>
            </a:r>
            <a:endParaRPr lang="en-GB" dirty="0">
              <a:latin typeface="Tw Cen MT" panose="020B0602020104020603" pitchFamily="34" charset="0"/>
            </a:endParaRPr>
          </a:p>
        </p:txBody>
      </p:sp>
    </p:spTree>
    <p:extLst>
      <p:ext uri="{BB962C8B-B14F-4D97-AF65-F5344CB8AC3E}">
        <p14:creationId xmlns:p14="http://schemas.microsoft.com/office/powerpoint/2010/main" val="40996659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230932" y="116931"/>
          <a:ext cx="8619153" cy="6492240"/>
        </p:xfrm>
        <a:graphic>
          <a:graphicData uri="http://schemas.openxmlformats.org/drawingml/2006/table">
            <a:tbl>
              <a:tblPr firstRow="1" bandRow="1"/>
              <a:tblGrid>
                <a:gridCol w="1179070"/>
                <a:gridCol w="3272158"/>
                <a:gridCol w="4167925"/>
              </a:tblGrid>
              <a:tr h="24994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r>
                        <a:rPr lang="en-GB" sz="1400" baseline="0" dirty="0" smtClean="0">
                          <a:latin typeface="Arial" panose="020B0604020202020204" pitchFamily="34" charset="0"/>
                          <a:cs typeface="Arial" panose="020B0604020202020204" pitchFamily="34" charset="0"/>
                        </a:rPr>
                        <a:t>Overview </a:t>
                      </a:r>
                      <a:endParaRPr lang="en-GB" sz="1400" dirty="0">
                        <a:latin typeface="Arial" panose="020B0604020202020204" pitchFamily="34" charset="0"/>
                        <a:cs typeface="Arial" panose="020B0604020202020204" pitchFamily="34" charset="0"/>
                      </a:endParaRPr>
                    </a:p>
                  </a:txBody>
                  <a:tcP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r>
                        <a:rPr lang="en-GB" sz="1400" dirty="0" smtClean="0">
                          <a:latin typeface="Arial" panose="020B0604020202020204" pitchFamily="34" charset="0"/>
                          <a:cs typeface="Arial" panose="020B0604020202020204" pitchFamily="34" charset="0"/>
                        </a:rPr>
                        <a:t>Theme / Topic</a:t>
                      </a:r>
                      <a:endParaRPr lang="en-GB" sz="1400" dirty="0">
                        <a:latin typeface="Arial" panose="020B0604020202020204" pitchFamily="34" charset="0"/>
                        <a:cs typeface="Arial" panose="020B0604020202020204" pitchFamily="34" charset="0"/>
                      </a:endParaRPr>
                    </a:p>
                  </a:txBody>
                  <a:tcP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r>
                        <a:rPr lang="en-GB" sz="1400" dirty="0" smtClean="0">
                          <a:latin typeface="Arial" panose="020B0604020202020204" pitchFamily="34" charset="0"/>
                          <a:cs typeface="Arial" panose="020B0604020202020204" pitchFamily="34" charset="0"/>
                        </a:rPr>
                        <a:t>Key questions</a:t>
                      </a:r>
                      <a:endParaRPr lang="en-GB" sz="1400" dirty="0">
                        <a:latin typeface="Arial" panose="020B0604020202020204" pitchFamily="34" charset="0"/>
                        <a:cs typeface="Arial" panose="020B0604020202020204" pitchFamily="34" charset="0"/>
                      </a:endParaRPr>
                    </a:p>
                  </a:txBody>
                  <a:tcP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tr>
              <a:tr h="97246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400" dirty="0" smtClean="0">
                          <a:latin typeface="Arial" panose="020B0604020202020204" pitchFamily="34" charset="0"/>
                          <a:cs typeface="Arial" panose="020B0604020202020204" pitchFamily="34" charset="0"/>
                        </a:rPr>
                        <a:t>Autumn Term [1] – 7 weeks</a:t>
                      </a:r>
                      <a:br>
                        <a:rPr lang="en-GB" sz="1400" dirty="0" smtClean="0">
                          <a:latin typeface="Arial" panose="020B0604020202020204" pitchFamily="34" charset="0"/>
                          <a:cs typeface="Arial" panose="020B0604020202020204" pitchFamily="34" charset="0"/>
                        </a:rPr>
                      </a:br>
                      <a:endParaRPr lang="en-GB" sz="1400" dirty="0">
                        <a:latin typeface="Arial" panose="020B0604020202020204" pitchFamily="34" charset="0"/>
                        <a:cs typeface="Arial" panose="020B0604020202020204" pitchFamily="34" charset="0"/>
                      </a:endParaRPr>
                    </a:p>
                  </a:txBody>
                  <a:tcP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latin typeface="Arial" panose="020B0604020202020204" pitchFamily="34" charset="0"/>
                          <a:cs typeface="Arial" panose="020B0604020202020204" pitchFamily="34" charset="0"/>
                        </a:rPr>
                        <a:t>Phonics,</a:t>
                      </a:r>
                      <a:r>
                        <a:rPr lang="en-GB" sz="1200" baseline="0" dirty="0" smtClean="0">
                          <a:latin typeface="Arial" panose="020B0604020202020204" pitchFamily="34" charset="0"/>
                          <a:cs typeface="Arial" panose="020B0604020202020204" pitchFamily="34" charset="0"/>
                        </a:rPr>
                        <a:t> greetings, name, age, alphabet, where you live, countries, months, birthdays</a:t>
                      </a:r>
                      <a:br>
                        <a:rPr lang="en-GB" sz="1200" baseline="0" dirty="0" smtClean="0">
                          <a:latin typeface="Arial" panose="020B0604020202020204" pitchFamily="34" charset="0"/>
                          <a:cs typeface="Arial" panose="020B0604020202020204" pitchFamily="34" charset="0"/>
                        </a:rPr>
                      </a:br>
                      <a:r>
                        <a:rPr lang="en-GB" sz="1200" baseline="0" dirty="0" smtClean="0">
                          <a:latin typeface="Arial" panose="020B0604020202020204" pitchFamily="34" charset="0"/>
                          <a:cs typeface="Arial" panose="020B0604020202020204" pitchFamily="34" charset="0"/>
                        </a:rPr>
                        <a:t>Classroom instructions / language</a:t>
                      </a:r>
                      <a:br>
                        <a:rPr lang="en-GB" sz="1200" baseline="0" dirty="0" smtClean="0">
                          <a:latin typeface="Arial" panose="020B0604020202020204" pitchFamily="34" charset="0"/>
                          <a:cs typeface="Arial" panose="020B0604020202020204" pitchFamily="34" charset="0"/>
                        </a:rPr>
                      </a:br>
                      <a:r>
                        <a:rPr lang="en-GB" sz="1200" baseline="0" dirty="0" smtClean="0">
                          <a:latin typeface="Arial" panose="020B0604020202020204" pitchFamily="34" charset="0"/>
                          <a:cs typeface="Arial" panose="020B0604020202020204" pitchFamily="34" charset="0"/>
                        </a:rPr>
                        <a:t>Baseline Milestones (Listening, Speaking, Reading, Writing)</a:t>
                      </a:r>
                      <a:endParaRPr lang="en-GB" sz="1200" dirty="0">
                        <a:latin typeface="Arial" panose="020B0604020202020204" pitchFamily="34" charset="0"/>
                        <a:cs typeface="Arial" panose="020B0604020202020204" pitchFamily="34" charset="0"/>
                      </a:endParaRPr>
                    </a:p>
                  </a:txBody>
                  <a:tcP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s-ES" sz="1400" b="1" i="0" u="none" strike="noStrike" kern="1200" cap="none" normalizeH="0" baseline="0" dirty="0" smtClean="0">
                          <a:ln>
                            <a:noFill/>
                          </a:ln>
                          <a:solidFill>
                            <a:srgbClr val="000000"/>
                          </a:solidFill>
                          <a:effectLst/>
                          <a:latin typeface="+mn-lt"/>
                          <a:ea typeface="+mn-ea"/>
                          <a:cs typeface="Times New Roman" pitchFamily="18" charset="0"/>
                        </a:rPr>
                        <a:t>Cómo</a:t>
                      </a:r>
                      <a:r>
                        <a:rPr kumimoji="0" lang="es-ES" sz="1400" b="0" i="0" u="none" strike="noStrike" kern="1200" cap="none" normalizeH="0" baseline="0" dirty="0" smtClean="0">
                          <a:ln>
                            <a:noFill/>
                          </a:ln>
                          <a:solidFill>
                            <a:srgbClr val="000000"/>
                          </a:solidFill>
                          <a:effectLst/>
                          <a:latin typeface="+mn-lt"/>
                          <a:ea typeface="+mn-ea"/>
                          <a:cs typeface="Times New Roman" pitchFamily="18" charset="0"/>
                        </a:rPr>
                        <a:t> te llamas? </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400" b="1" i="0" u="none" strike="noStrike" kern="1200" cap="none" normalizeH="0" baseline="0" dirty="0" err="1" smtClean="0">
                          <a:ln>
                            <a:noFill/>
                          </a:ln>
                          <a:solidFill>
                            <a:srgbClr val="000000"/>
                          </a:solidFill>
                          <a:effectLst/>
                          <a:latin typeface="+mn-lt"/>
                          <a:ea typeface="+mn-ea"/>
                          <a:cs typeface="Times New Roman" pitchFamily="18" charset="0"/>
                        </a:rPr>
                        <a:t>Dónde</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vives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1" i="0" u="none" strike="noStrike" kern="1200" cap="none" normalizeH="0" baseline="0" dirty="0" smtClean="0">
                          <a:ln>
                            <a:noFill/>
                          </a:ln>
                          <a:solidFill>
                            <a:srgbClr val="000000"/>
                          </a:solidFill>
                          <a:effectLst/>
                          <a:latin typeface="+mn-lt"/>
                          <a:ea typeface="+mn-ea"/>
                          <a:cs typeface="Times New Roman" pitchFamily="18" charset="0"/>
                        </a:rPr>
                        <a:t>De </a:t>
                      </a:r>
                      <a:r>
                        <a:rPr kumimoji="0" lang="en-GB" sz="1400" b="1" i="0" u="none" strike="noStrike" kern="1200" cap="none" normalizeH="0" baseline="0" dirty="0" err="1" smtClean="0">
                          <a:ln>
                            <a:noFill/>
                          </a:ln>
                          <a:solidFill>
                            <a:srgbClr val="000000"/>
                          </a:solidFill>
                          <a:effectLst/>
                          <a:latin typeface="+mn-lt"/>
                          <a:ea typeface="+mn-ea"/>
                          <a:cs typeface="Times New Roman" pitchFamily="18" charset="0"/>
                        </a:rPr>
                        <a:t>dónde</a:t>
                      </a:r>
                      <a:r>
                        <a:rPr kumimoji="0" lang="en-GB" sz="1400" b="1"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eres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1" i="0" u="none" strike="noStrike" kern="1200" cap="none" normalizeH="0" baseline="0" dirty="0" err="1" smtClean="0">
                          <a:ln>
                            <a:noFill/>
                          </a:ln>
                          <a:solidFill>
                            <a:srgbClr val="000000"/>
                          </a:solidFill>
                          <a:effectLst/>
                          <a:latin typeface="+mn-lt"/>
                          <a:ea typeface="+mn-ea"/>
                          <a:cs typeface="Times New Roman" pitchFamily="18" charset="0"/>
                        </a:rPr>
                        <a:t>Cuál</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es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tu</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nacionalidad</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1" i="0" u="none" strike="noStrike" kern="1200" cap="none" normalizeH="0" baseline="0" dirty="0" err="1" smtClean="0">
                          <a:ln>
                            <a:noFill/>
                          </a:ln>
                          <a:solidFill>
                            <a:srgbClr val="000000"/>
                          </a:solidFill>
                          <a:effectLst/>
                          <a:latin typeface="+mn-lt"/>
                          <a:ea typeface="+mn-ea"/>
                          <a:cs typeface="Times New Roman" pitchFamily="18" charset="0"/>
                        </a:rPr>
                        <a:t>Qué</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idiomas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hablas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1" i="0" u="none" strike="noStrike" kern="1200" cap="none" normalizeH="0" baseline="0" dirty="0" err="1" smtClean="0">
                          <a:ln>
                            <a:noFill/>
                          </a:ln>
                          <a:solidFill>
                            <a:srgbClr val="000000"/>
                          </a:solidFill>
                          <a:effectLst/>
                          <a:latin typeface="+mn-lt"/>
                          <a:ea typeface="+mn-ea"/>
                          <a:cs typeface="Times New Roman" pitchFamily="18" charset="0"/>
                        </a:rPr>
                        <a:t>Cuántos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anos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tienes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s-ES"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s-ES" sz="1400" b="1" i="0" u="none" strike="noStrike" kern="1200" cap="none" normalizeH="0" baseline="0" dirty="0" smtClean="0">
                          <a:ln>
                            <a:noFill/>
                          </a:ln>
                          <a:solidFill>
                            <a:srgbClr val="000000"/>
                          </a:solidFill>
                          <a:effectLst/>
                          <a:latin typeface="+mn-lt"/>
                          <a:ea typeface="+mn-ea"/>
                          <a:cs typeface="Times New Roman" pitchFamily="18" charset="0"/>
                        </a:rPr>
                        <a:t>Cuándo</a:t>
                      </a:r>
                      <a:r>
                        <a:rPr kumimoji="0" lang="es-ES" sz="1400" b="0" i="0" u="none" strike="noStrike" kern="1200" cap="none" normalizeH="0" baseline="0" dirty="0" smtClean="0">
                          <a:ln>
                            <a:noFill/>
                          </a:ln>
                          <a:solidFill>
                            <a:srgbClr val="000000"/>
                          </a:solidFill>
                          <a:effectLst/>
                          <a:latin typeface="+mn-lt"/>
                          <a:ea typeface="+mn-ea"/>
                          <a:cs typeface="Times New Roman" pitchFamily="18" charset="0"/>
                        </a:rPr>
                        <a:t> es tu cumpleaños? </a:t>
                      </a:r>
                      <a:br>
                        <a:rPr kumimoji="0" lang="es-ES" sz="1400" b="0" i="0" u="none" strike="noStrike" kern="1200" cap="none" normalizeH="0" baseline="0" dirty="0" smtClean="0">
                          <a:ln>
                            <a:noFill/>
                          </a:ln>
                          <a:solidFill>
                            <a:srgbClr val="000000"/>
                          </a:solidFill>
                          <a:effectLst/>
                          <a:latin typeface="+mn-lt"/>
                          <a:ea typeface="+mn-ea"/>
                          <a:cs typeface="Times New Roman" pitchFamily="18" charset="0"/>
                        </a:rPr>
                      </a:br>
                      <a:r>
                        <a:rPr kumimoji="0" lang="es-ES"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s-ES" sz="1400" b="1" i="0" u="none" strike="noStrike" kern="1200" cap="none" normalizeH="0" baseline="0" dirty="0" smtClean="0">
                          <a:ln>
                            <a:noFill/>
                          </a:ln>
                          <a:solidFill>
                            <a:srgbClr val="000000"/>
                          </a:solidFill>
                          <a:effectLst/>
                          <a:latin typeface="+mn-lt"/>
                          <a:ea typeface="+mn-ea"/>
                          <a:cs typeface="Times New Roman" pitchFamily="18" charset="0"/>
                        </a:rPr>
                        <a:t>Qué</a:t>
                      </a:r>
                      <a:r>
                        <a:rPr kumimoji="0" lang="es-ES" sz="1400" b="0" i="0" u="none" strike="noStrike" kern="1200" cap="none" normalizeH="0" baseline="0" dirty="0" smtClean="0">
                          <a:ln>
                            <a:noFill/>
                          </a:ln>
                          <a:solidFill>
                            <a:srgbClr val="000000"/>
                          </a:solidFill>
                          <a:effectLst/>
                          <a:latin typeface="+mn-lt"/>
                          <a:ea typeface="+mn-ea"/>
                          <a:cs typeface="Times New Roman" pitchFamily="18" charset="0"/>
                        </a:rPr>
                        <a:t> tipo de persona eres? </a:t>
                      </a:r>
                      <a:br>
                        <a:rPr kumimoji="0" lang="es-ES" sz="1400" b="0" i="0" u="none" strike="noStrike" kern="1200" cap="none" normalizeH="0" baseline="0" dirty="0" smtClean="0">
                          <a:ln>
                            <a:noFill/>
                          </a:ln>
                          <a:solidFill>
                            <a:srgbClr val="000000"/>
                          </a:solidFill>
                          <a:effectLst/>
                          <a:latin typeface="+mn-lt"/>
                          <a:ea typeface="+mn-ea"/>
                          <a:cs typeface="Times New Roman" pitchFamily="18" charset="0"/>
                        </a:rPr>
                      </a:br>
                      <a:r>
                        <a:rPr kumimoji="0" lang="es-ES"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s-ES" sz="1400" b="1" i="0" u="none" strike="noStrike" kern="1200" cap="none" normalizeH="0" baseline="0" dirty="0" smtClean="0">
                          <a:ln>
                            <a:noFill/>
                          </a:ln>
                          <a:solidFill>
                            <a:srgbClr val="000000"/>
                          </a:solidFill>
                          <a:effectLst/>
                          <a:latin typeface="+mn-lt"/>
                          <a:ea typeface="+mn-ea"/>
                          <a:cs typeface="Times New Roman" pitchFamily="18" charset="0"/>
                        </a:rPr>
                        <a:t>Quién</a:t>
                      </a:r>
                      <a:r>
                        <a:rPr kumimoji="0" lang="es-ES" sz="1400" b="0" i="0" u="none" strike="noStrike" kern="1200" cap="none" normalizeH="0" baseline="0" dirty="0" smtClean="0">
                          <a:ln>
                            <a:noFill/>
                          </a:ln>
                          <a:solidFill>
                            <a:srgbClr val="000000"/>
                          </a:solidFill>
                          <a:effectLst/>
                          <a:latin typeface="+mn-lt"/>
                          <a:ea typeface="+mn-ea"/>
                          <a:cs typeface="Times New Roman" pitchFamily="18" charset="0"/>
                        </a:rPr>
                        <a:t> es tu mejor amigo/a? ¿</a:t>
                      </a:r>
                      <a:r>
                        <a:rPr kumimoji="0" lang="es-ES" sz="1400" b="1" i="0" u="none" strike="noStrike" kern="1200" cap="none" normalizeH="0" baseline="0" dirty="0" smtClean="0">
                          <a:ln>
                            <a:noFill/>
                          </a:ln>
                          <a:solidFill>
                            <a:srgbClr val="000000"/>
                          </a:solidFill>
                          <a:effectLst/>
                          <a:latin typeface="+mn-lt"/>
                          <a:ea typeface="+mn-ea"/>
                          <a:cs typeface="Times New Roman" pitchFamily="18" charset="0"/>
                        </a:rPr>
                        <a:t>Quiénes</a:t>
                      </a:r>
                      <a:r>
                        <a:rPr kumimoji="0" lang="es-ES" sz="1400" b="0" i="0" u="none" strike="noStrike" kern="1200" cap="none" normalizeH="0" baseline="0" dirty="0" smtClean="0">
                          <a:ln>
                            <a:noFill/>
                          </a:ln>
                          <a:solidFill>
                            <a:srgbClr val="000000"/>
                          </a:solidFill>
                          <a:effectLst/>
                          <a:latin typeface="+mn-lt"/>
                          <a:ea typeface="+mn-ea"/>
                          <a:cs typeface="Times New Roman" pitchFamily="18" charset="0"/>
                        </a:rPr>
                        <a:t> son tus amigos/as? </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Tienes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mascotas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a:t>
                      </a:r>
                    </a:p>
                  </a:txBody>
                  <a:tcP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r>
              <a:tr h="82022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400" dirty="0" smtClean="0">
                          <a:latin typeface="Arial" panose="020B0604020202020204" pitchFamily="34" charset="0"/>
                          <a:cs typeface="Arial" panose="020B0604020202020204" pitchFamily="34" charset="0"/>
                        </a:rPr>
                        <a:t>Autumn Term [2] – 7 weeks</a:t>
                      </a:r>
                      <a:br>
                        <a:rPr lang="en-GB" sz="1400" dirty="0" smtClean="0">
                          <a:latin typeface="Arial" panose="020B0604020202020204" pitchFamily="34" charset="0"/>
                          <a:cs typeface="Arial" panose="020B0604020202020204" pitchFamily="34" charset="0"/>
                        </a:rPr>
                      </a:br>
                      <a:endParaRPr lang="en-GB" sz="1400" dirty="0">
                        <a:latin typeface="Arial" panose="020B0604020202020204" pitchFamily="34" charset="0"/>
                        <a:cs typeface="Arial" panose="020B0604020202020204" pitchFamily="34" charset="0"/>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latin typeface="Arial" panose="020B0604020202020204" pitchFamily="34" charset="0"/>
                          <a:cs typeface="Arial" panose="020B0604020202020204" pitchFamily="34" charset="0"/>
                        </a:rPr>
                        <a:t>Free time activities, sports, opinions</a:t>
                      </a:r>
                      <a:r>
                        <a:rPr lang="en-GB" sz="1200" baseline="0" dirty="0" smtClean="0">
                          <a:latin typeface="Arial" panose="020B0604020202020204" pitchFamily="34" charset="0"/>
                          <a:cs typeface="Arial" panose="020B0604020202020204" pitchFamily="34" charset="0"/>
                        </a:rPr>
                        <a:t> and reasons for activities, saying what others do, asking and answering questions</a:t>
                      </a:r>
                      <a:endParaRPr lang="en-GB" sz="1200" dirty="0">
                        <a:latin typeface="Arial" panose="020B0604020202020204" pitchFamily="34" charset="0"/>
                        <a:cs typeface="Arial" panose="020B0604020202020204" pitchFamily="34" charset="0"/>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400" b="1" i="0" u="none" strike="noStrike" kern="1200" cap="none" normalizeH="0" baseline="0" dirty="0" err="1" smtClean="0">
                          <a:ln>
                            <a:noFill/>
                          </a:ln>
                          <a:solidFill>
                            <a:srgbClr val="000000"/>
                          </a:solidFill>
                          <a:effectLst/>
                          <a:latin typeface="+mn-lt"/>
                          <a:ea typeface="+mn-ea"/>
                          <a:cs typeface="Times New Roman" pitchFamily="18" charset="0"/>
                        </a:rPr>
                        <a:t>Qué</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te</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gusta</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hacer</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br>
                        <a:rPr kumimoji="0" lang="en-GB" sz="1400" b="0" i="0" u="none" strike="noStrike" kern="1200" cap="none" normalizeH="0" baseline="0" dirty="0" smtClean="0">
                          <a:ln>
                            <a:noFill/>
                          </a:ln>
                          <a:solidFill>
                            <a:srgbClr val="000000"/>
                          </a:solidFill>
                          <a:effectLst/>
                          <a:latin typeface="+mn-lt"/>
                          <a:ea typeface="+mn-ea"/>
                          <a:cs typeface="Times New Roman" pitchFamily="18" charset="0"/>
                        </a:rPr>
                      </a:br>
                      <a:r>
                        <a:rPr lang="en-GB" sz="1400" dirty="0" smtClean="0">
                          <a:solidFill>
                            <a:srgbClr val="000000"/>
                          </a:solidFill>
                          <a:latin typeface="+mn-lt"/>
                          <a:cs typeface="Times New Roman" pitchFamily="18" charset="0"/>
                        </a:rPr>
                        <a:t>¿</a:t>
                      </a:r>
                      <a:r>
                        <a:rPr lang="en-GB" sz="1400" dirty="0" err="1" smtClean="0">
                          <a:solidFill>
                            <a:srgbClr val="000000"/>
                          </a:solidFill>
                          <a:latin typeface="+mn-lt"/>
                          <a:cs typeface="Times New Roman" pitchFamily="18" charset="0"/>
                        </a:rPr>
                        <a:t>Te</a:t>
                      </a:r>
                      <a:r>
                        <a:rPr lang="en-GB" sz="1400" dirty="0" smtClean="0">
                          <a:solidFill>
                            <a:srgbClr val="000000"/>
                          </a:solidFill>
                          <a:latin typeface="+mn-lt"/>
                          <a:cs typeface="Times New Roman" pitchFamily="18" charset="0"/>
                        </a:rPr>
                        <a:t> </a:t>
                      </a:r>
                      <a:r>
                        <a:rPr lang="en-GB" sz="1400" dirty="0" err="1" smtClean="0">
                          <a:solidFill>
                            <a:srgbClr val="000000"/>
                          </a:solidFill>
                          <a:latin typeface="+mn-lt"/>
                          <a:cs typeface="Times New Roman" pitchFamily="18" charset="0"/>
                        </a:rPr>
                        <a:t>gusta</a:t>
                      </a:r>
                      <a:r>
                        <a:rPr lang="en-GB" sz="1400" dirty="0" smtClean="0">
                          <a:solidFill>
                            <a:srgbClr val="000000"/>
                          </a:solidFill>
                          <a:latin typeface="+mn-lt"/>
                          <a:cs typeface="Times New Roman" pitchFamily="18" charset="0"/>
                        </a:rPr>
                        <a:t> (</a:t>
                      </a:r>
                      <a:r>
                        <a:rPr lang="en-GB" sz="1400" dirty="0" err="1" smtClean="0">
                          <a:solidFill>
                            <a:srgbClr val="000000"/>
                          </a:solidFill>
                          <a:latin typeface="+mn-lt"/>
                          <a:cs typeface="Times New Roman" pitchFamily="18" charset="0"/>
                        </a:rPr>
                        <a:t>cantar</a:t>
                      </a:r>
                      <a:r>
                        <a:rPr lang="en-GB" sz="1400" dirty="0" smtClean="0">
                          <a:solidFill>
                            <a:srgbClr val="000000"/>
                          </a:solidFill>
                          <a:latin typeface="+mn-lt"/>
                          <a:cs typeface="Times New Roman" pitchFamily="18" charset="0"/>
                        </a:rPr>
                        <a:t>)?</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r>
                      <a:br>
                        <a:rPr kumimoji="0" lang="en-GB" sz="1400" b="0" i="0" u="none" strike="noStrike" kern="1200" cap="none" normalizeH="0" baseline="0" dirty="0" smtClean="0">
                          <a:ln>
                            <a:noFill/>
                          </a:ln>
                          <a:solidFill>
                            <a:srgbClr val="000000"/>
                          </a:solidFill>
                          <a:effectLst/>
                          <a:latin typeface="+mn-lt"/>
                          <a:ea typeface="+mn-ea"/>
                          <a:cs typeface="Times New Roman" pitchFamily="18" charset="0"/>
                        </a:rPr>
                      </a:b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400" b="1" i="0" u="none" strike="noStrike" kern="1200" cap="none" normalizeH="0" baseline="0" dirty="0" err="1" smtClean="0">
                          <a:ln>
                            <a:noFill/>
                          </a:ln>
                          <a:solidFill>
                            <a:srgbClr val="000000"/>
                          </a:solidFill>
                          <a:effectLst/>
                          <a:latin typeface="+mn-lt"/>
                          <a:ea typeface="+mn-ea"/>
                          <a:cs typeface="Times New Roman" pitchFamily="18" charset="0"/>
                        </a:rPr>
                        <a:t>Qué</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deportes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haces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a:t>
                      </a:r>
                      <a:br>
                        <a:rPr kumimoji="0" lang="en-GB" sz="1400" b="0" i="0" u="none" strike="noStrike" kern="1200" cap="none" normalizeH="0" baseline="0" dirty="0" smtClean="0">
                          <a:ln>
                            <a:noFill/>
                          </a:ln>
                          <a:solidFill>
                            <a:srgbClr val="000000"/>
                          </a:solidFill>
                          <a:effectLst/>
                          <a:latin typeface="+mn-lt"/>
                          <a:ea typeface="+mn-ea"/>
                          <a:cs typeface="Times New Roman" pitchFamily="18" charset="0"/>
                        </a:rPr>
                      </a:b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400" b="1" i="0" u="none" strike="noStrike" kern="1200" cap="none" normalizeH="0" baseline="0" dirty="0" err="1" smtClean="0">
                          <a:ln>
                            <a:noFill/>
                          </a:ln>
                          <a:solidFill>
                            <a:srgbClr val="000000"/>
                          </a:solidFill>
                          <a:effectLst/>
                          <a:latin typeface="+mn-lt"/>
                          <a:ea typeface="+mn-ea"/>
                          <a:cs typeface="Times New Roman" pitchFamily="18" charset="0"/>
                        </a:rPr>
                        <a:t>Qué</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haces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en</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tu</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tiempo</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libre</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a:t>
                      </a:r>
                      <a:br>
                        <a:rPr kumimoji="0" lang="en-GB" sz="1400" b="0" i="0" u="none" strike="noStrike" kern="1200" cap="none" normalizeH="0" baseline="0" dirty="0" smtClean="0">
                          <a:ln>
                            <a:noFill/>
                          </a:ln>
                          <a:solidFill>
                            <a:srgbClr val="000000"/>
                          </a:solidFill>
                          <a:effectLst/>
                          <a:latin typeface="+mn-lt"/>
                          <a:ea typeface="+mn-ea"/>
                          <a:cs typeface="Times New Roman" pitchFamily="18" charset="0"/>
                        </a:rPr>
                      </a:br>
                      <a:r>
                        <a:rPr lang="en-GB" sz="1400" dirty="0" smtClean="0">
                          <a:solidFill>
                            <a:srgbClr val="000000"/>
                          </a:solidFill>
                          <a:latin typeface="+mn-lt"/>
                          <a:cs typeface="Times New Roman" pitchFamily="18" charset="0"/>
                        </a:rPr>
                        <a:t>¿</a:t>
                      </a:r>
                      <a:r>
                        <a:rPr lang="en-GB" sz="1400" b="1" dirty="0" smtClean="0">
                          <a:solidFill>
                            <a:srgbClr val="000000"/>
                          </a:solidFill>
                          <a:latin typeface="+mn-lt"/>
                          <a:cs typeface="Times New Roman" pitchFamily="18" charset="0"/>
                        </a:rPr>
                        <a:t>Con </a:t>
                      </a:r>
                      <a:r>
                        <a:rPr lang="en-GB" sz="1400" b="1" dirty="0" err="1" smtClean="0">
                          <a:solidFill>
                            <a:srgbClr val="000000"/>
                          </a:solidFill>
                          <a:latin typeface="+mn-lt"/>
                          <a:cs typeface="Times New Roman" pitchFamily="18" charset="0"/>
                        </a:rPr>
                        <a:t>qué</a:t>
                      </a:r>
                      <a:r>
                        <a:rPr lang="en-GB" sz="1400" b="1" baseline="0" dirty="0" smtClean="0">
                          <a:solidFill>
                            <a:srgbClr val="000000"/>
                          </a:solidFill>
                          <a:latin typeface="+mn-lt"/>
                          <a:cs typeface="Times New Roman" pitchFamily="18" charset="0"/>
                        </a:rPr>
                        <a:t> </a:t>
                      </a:r>
                      <a:r>
                        <a:rPr lang="en-GB" sz="1400" b="1" baseline="0" dirty="0" err="1" smtClean="0">
                          <a:solidFill>
                            <a:srgbClr val="000000"/>
                          </a:solidFill>
                          <a:latin typeface="+mn-lt"/>
                          <a:cs typeface="Times New Roman" pitchFamily="18" charset="0"/>
                        </a:rPr>
                        <a:t>frecuencia</a:t>
                      </a:r>
                      <a:r>
                        <a:rPr lang="en-GB" sz="1400" b="1" baseline="0" dirty="0" smtClean="0">
                          <a:solidFill>
                            <a:srgbClr val="000000"/>
                          </a:solidFill>
                          <a:latin typeface="+mn-lt"/>
                          <a:cs typeface="Times New Roman" pitchFamily="18" charset="0"/>
                        </a:rPr>
                        <a:t> </a:t>
                      </a:r>
                      <a:r>
                        <a:rPr lang="en-GB" sz="1400" baseline="0" dirty="0" smtClean="0">
                          <a:solidFill>
                            <a:srgbClr val="000000"/>
                          </a:solidFill>
                          <a:latin typeface="+mn-lt"/>
                          <a:cs typeface="Times New Roman" pitchFamily="18" charset="0"/>
                        </a:rPr>
                        <a:t>(</a:t>
                      </a:r>
                      <a:r>
                        <a:rPr lang="en-GB" sz="1400" baseline="0" dirty="0" err="1" smtClean="0">
                          <a:solidFill>
                            <a:srgbClr val="000000"/>
                          </a:solidFill>
                          <a:latin typeface="+mn-lt"/>
                          <a:cs typeface="Times New Roman" pitchFamily="18" charset="0"/>
                        </a:rPr>
                        <a:t>cantas</a:t>
                      </a:r>
                      <a:r>
                        <a:rPr lang="en-GB" sz="1400" baseline="0" dirty="0" smtClean="0">
                          <a:solidFill>
                            <a:srgbClr val="000000"/>
                          </a:solidFill>
                          <a:latin typeface="+mn-lt"/>
                          <a:cs typeface="Times New Roman" pitchFamily="18" charset="0"/>
                        </a:rPr>
                        <a:t>)?</a:t>
                      </a:r>
                      <a:endParaRPr lang="es-ES" sz="1400" b="0" i="1" u="none" strike="noStrike" kern="1200" baseline="0" dirty="0" smtClean="0">
                        <a:solidFill>
                          <a:schemeClr val="tx1"/>
                        </a:solidFill>
                        <a:latin typeface="+mn-lt"/>
                        <a:ea typeface="+mn-ea"/>
                        <a:cs typeface="+mn-cs"/>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r>
              <a:tr h="107913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400" dirty="0" smtClean="0">
                          <a:latin typeface="Arial" panose="020B0604020202020204" pitchFamily="34" charset="0"/>
                          <a:cs typeface="Arial" panose="020B0604020202020204" pitchFamily="34" charset="0"/>
                        </a:rPr>
                        <a:t>Spring Term [1] – 5 weeks</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latin typeface="Arial" panose="020B0604020202020204" pitchFamily="34" charset="0"/>
                          <a:cs typeface="Arial" panose="020B0604020202020204" pitchFamily="34" charset="0"/>
                        </a:rPr>
                        <a:t>Saying</a:t>
                      </a:r>
                      <a:r>
                        <a:rPr lang="en-GB" sz="1200" baseline="0" dirty="0" smtClean="0">
                          <a:latin typeface="Arial" panose="020B0604020202020204" pitchFamily="34" charset="0"/>
                          <a:cs typeface="Arial" panose="020B0604020202020204" pitchFamily="34" charset="0"/>
                        </a:rPr>
                        <a:t> what subjects you study, </a:t>
                      </a:r>
                      <a:r>
                        <a:rPr lang="en-GB" sz="1200" dirty="0" smtClean="0">
                          <a:latin typeface="Arial" panose="020B0604020202020204" pitchFamily="34" charset="0"/>
                          <a:cs typeface="Arial" panose="020B0604020202020204" pitchFamily="34" charset="0"/>
                        </a:rPr>
                        <a:t>giving opinions and reasons</a:t>
                      </a:r>
                      <a:r>
                        <a:rPr lang="en-GB" sz="1200" baseline="0" dirty="0" smtClean="0">
                          <a:latin typeface="Arial" panose="020B0604020202020204" pitchFamily="34" charset="0"/>
                          <a:cs typeface="Arial" panose="020B0604020202020204" pitchFamily="34" charset="0"/>
                        </a:rPr>
                        <a:t>, describing the facilities in your school, saying what you do at break time</a:t>
                      </a:r>
                      <a:endParaRPr lang="en-GB" sz="1200" dirty="0">
                        <a:latin typeface="Arial" panose="020B0604020202020204" pitchFamily="34" charset="0"/>
                        <a:cs typeface="Arial" panose="020B0604020202020204" pitchFamily="34" charset="0"/>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200" b="1" i="0" u="none" strike="noStrike" kern="1200" cap="none" normalizeH="0" baseline="0" dirty="0" err="1" smtClean="0">
                          <a:ln>
                            <a:noFill/>
                          </a:ln>
                          <a:solidFill>
                            <a:srgbClr val="000000"/>
                          </a:solidFill>
                          <a:effectLst/>
                          <a:latin typeface="+mn-lt"/>
                          <a:ea typeface="+mn-ea"/>
                          <a:cs typeface="Times New Roman" pitchFamily="18" charset="0"/>
                        </a:rPr>
                        <a:t>Qué</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estudias</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1" i="0" u="none" strike="noStrike" kern="1200" cap="none" normalizeH="0" baseline="0" dirty="0" err="1" smtClean="0">
                          <a:ln>
                            <a:noFill/>
                          </a:ln>
                          <a:solidFill>
                            <a:srgbClr val="000000"/>
                          </a:solidFill>
                          <a:effectLst/>
                          <a:latin typeface="+mn-lt"/>
                          <a:ea typeface="+mn-ea"/>
                          <a:cs typeface="Times New Roman" pitchFamily="18" charset="0"/>
                        </a:rPr>
                        <a:t>Cuándo</a:t>
                      </a:r>
                      <a:r>
                        <a:rPr kumimoji="0" lang="en-GB" sz="1200" b="1"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br>
                        <a:rPr kumimoji="0" lang="en-GB" sz="1200" b="0" i="0" u="none" strike="noStrike" kern="1200" cap="none" normalizeH="0" baseline="0" dirty="0" smtClean="0">
                          <a:ln>
                            <a:noFill/>
                          </a:ln>
                          <a:solidFill>
                            <a:srgbClr val="000000"/>
                          </a:solidFill>
                          <a:effectLst/>
                          <a:latin typeface="+mn-lt"/>
                          <a:ea typeface="+mn-ea"/>
                          <a:cs typeface="Times New Roman" pitchFamily="18" charset="0"/>
                        </a:rPr>
                      </a:b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200" b="1" i="0" u="none" strike="noStrike" kern="1200" cap="none" normalizeH="0" baseline="0" dirty="0" err="1" smtClean="0">
                          <a:ln>
                            <a:noFill/>
                          </a:ln>
                          <a:solidFill>
                            <a:srgbClr val="000000"/>
                          </a:solidFill>
                          <a:effectLst/>
                          <a:latin typeface="+mn-lt"/>
                          <a:ea typeface="+mn-ea"/>
                          <a:cs typeface="Times New Roman" pitchFamily="18" charset="0"/>
                        </a:rPr>
                        <a:t>Cuál</a:t>
                      </a:r>
                      <a:r>
                        <a:rPr kumimoji="0" lang="en-GB" sz="1200" b="1"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es</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tu</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día</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favorito</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tu</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asignatura</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favorita</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tu</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profesor</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/a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favorito</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/a)</a:t>
                      </a:r>
                      <a:br>
                        <a:rPr kumimoji="0" lang="en-GB" sz="1200" b="0" i="0" u="none" strike="noStrike" kern="1200" cap="none" normalizeH="0" baseline="0" dirty="0" smtClean="0">
                          <a:ln>
                            <a:noFill/>
                          </a:ln>
                          <a:solidFill>
                            <a:srgbClr val="000000"/>
                          </a:solidFill>
                          <a:effectLst/>
                          <a:latin typeface="+mn-lt"/>
                          <a:ea typeface="+mn-ea"/>
                          <a:cs typeface="Times New Roman" pitchFamily="18" charset="0"/>
                        </a:rPr>
                      </a:b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Te</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gusta</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(n)…?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Por</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qué</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(no)?</a:t>
                      </a:r>
                      <a:br>
                        <a:rPr kumimoji="0" lang="en-GB" sz="1200" b="0" i="0" u="none" strike="noStrike" kern="1200" cap="none" normalizeH="0" baseline="0" dirty="0" smtClean="0">
                          <a:ln>
                            <a:noFill/>
                          </a:ln>
                          <a:solidFill>
                            <a:srgbClr val="000000"/>
                          </a:solidFill>
                          <a:effectLst/>
                          <a:latin typeface="+mn-lt"/>
                          <a:ea typeface="+mn-ea"/>
                          <a:cs typeface="Times New Roman" pitchFamily="18" charset="0"/>
                        </a:rPr>
                      </a:b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200" b="1" i="0" u="none" strike="noStrike" kern="1200" cap="none" normalizeH="0" baseline="0" dirty="0" err="1" smtClean="0">
                          <a:ln>
                            <a:noFill/>
                          </a:ln>
                          <a:solidFill>
                            <a:srgbClr val="000000"/>
                          </a:solidFill>
                          <a:effectLst/>
                          <a:latin typeface="+mn-lt"/>
                          <a:ea typeface="+mn-ea"/>
                          <a:cs typeface="Times New Roman" pitchFamily="18" charset="0"/>
                        </a:rPr>
                        <a:t>Cómo</a:t>
                      </a:r>
                      <a:r>
                        <a:rPr kumimoji="0" lang="en-GB" sz="1200" b="1"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es</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tu</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profesor</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/a de …? </a:t>
                      </a:r>
                      <a:br>
                        <a:rPr kumimoji="0" lang="en-GB" sz="1200" b="0" i="0" u="none" strike="noStrike" kern="1200" cap="none" normalizeH="0" baseline="0" dirty="0" smtClean="0">
                          <a:ln>
                            <a:noFill/>
                          </a:ln>
                          <a:solidFill>
                            <a:srgbClr val="000000"/>
                          </a:solidFill>
                          <a:effectLst/>
                          <a:latin typeface="+mn-lt"/>
                          <a:ea typeface="+mn-ea"/>
                          <a:cs typeface="Times New Roman" pitchFamily="18" charset="0"/>
                        </a:rPr>
                      </a:b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200" b="1" i="0" u="none" strike="noStrike" kern="1200" cap="none" normalizeH="0" baseline="0" dirty="0" err="1" smtClean="0">
                          <a:ln>
                            <a:noFill/>
                          </a:ln>
                          <a:solidFill>
                            <a:srgbClr val="000000"/>
                          </a:solidFill>
                          <a:effectLst/>
                          <a:latin typeface="+mn-lt"/>
                          <a:ea typeface="+mn-ea"/>
                          <a:cs typeface="Times New Roman" pitchFamily="18" charset="0"/>
                        </a:rPr>
                        <a:t>Qué</a:t>
                      </a:r>
                      <a:r>
                        <a:rPr kumimoji="0" lang="en-GB" sz="1200" b="1"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opinas</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de… ? </a:t>
                      </a:r>
                      <a:br>
                        <a:rPr kumimoji="0" lang="en-GB" sz="1200" b="0" i="0" u="none" strike="noStrike" kern="1200" cap="none" normalizeH="0" baseline="0" dirty="0" smtClean="0">
                          <a:ln>
                            <a:noFill/>
                          </a:ln>
                          <a:solidFill>
                            <a:srgbClr val="000000"/>
                          </a:solidFill>
                          <a:effectLst/>
                          <a:latin typeface="+mn-lt"/>
                          <a:ea typeface="+mn-ea"/>
                          <a:cs typeface="Times New Roman" pitchFamily="18" charset="0"/>
                        </a:rPr>
                      </a:b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200" b="1" i="0" u="none" strike="noStrike" kern="1200" cap="none" normalizeH="0" baseline="0" dirty="0" err="1" smtClean="0">
                          <a:ln>
                            <a:noFill/>
                          </a:ln>
                          <a:solidFill>
                            <a:srgbClr val="000000"/>
                          </a:solidFill>
                          <a:effectLst/>
                          <a:latin typeface="+mn-lt"/>
                          <a:ea typeface="+mn-ea"/>
                          <a:cs typeface="Times New Roman" pitchFamily="18" charset="0"/>
                        </a:rPr>
                        <a:t>Qué</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hay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en</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tu</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insti</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s-ES" sz="1200" b="0" i="0" u="none" strike="noStrike" kern="1200" cap="none" normalizeH="0" baseline="0" dirty="0" smtClean="0">
                          <a:ln>
                            <a:noFill/>
                          </a:ln>
                          <a:solidFill>
                            <a:srgbClr val="000000"/>
                          </a:solidFill>
                          <a:effectLst/>
                          <a:latin typeface="+mn-lt"/>
                          <a:ea typeface="+mn-ea"/>
                          <a:cs typeface="Times New Roman" pitchFamily="18" charset="0"/>
                        </a:rPr>
                        <a:t>¿</a:t>
                      </a:r>
                      <a:r>
                        <a:rPr kumimoji="0" lang="es-ES" sz="1200" b="1" i="0" u="none" strike="noStrike" kern="1200" cap="none" normalizeH="0" baseline="0" dirty="0" smtClean="0">
                          <a:ln>
                            <a:noFill/>
                          </a:ln>
                          <a:solidFill>
                            <a:srgbClr val="000000"/>
                          </a:solidFill>
                          <a:effectLst/>
                          <a:latin typeface="+mn-lt"/>
                          <a:ea typeface="+mn-ea"/>
                          <a:cs typeface="Times New Roman" pitchFamily="18" charset="0"/>
                        </a:rPr>
                        <a:t>Cómo</a:t>
                      </a:r>
                      <a:r>
                        <a:rPr kumimoji="0" lang="es-ES" sz="1200" b="0" i="0" u="none" strike="noStrike" kern="1200" cap="none" normalizeH="0" baseline="0" dirty="0" smtClean="0">
                          <a:ln>
                            <a:noFill/>
                          </a:ln>
                          <a:solidFill>
                            <a:srgbClr val="000000"/>
                          </a:solidFill>
                          <a:effectLst/>
                          <a:latin typeface="+mn-lt"/>
                          <a:ea typeface="+mn-ea"/>
                          <a:cs typeface="Times New Roman" pitchFamily="18" charset="0"/>
                        </a:rPr>
                        <a:t>  es tu </a:t>
                      </a:r>
                      <a:r>
                        <a:rPr kumimoji="0" lang="es-ES" sz="1200" b="0" i="0" u="none" strike="noStrike" kern="1200" cap="none" normalizeH="0" baseline="0" dirty="0" err="1" smtClean="0">
                          <a:ln>
                            <a:noFill/>
                          </a:ln>
                          <a:solidFill>
                            <a:srgbClr val="000000"/>
                          </a:solidFill>
                          <a:effectLst/>
                          <a:latin typeface="+mn-lt"/>
                          <a:ea typeface="+mn-ea"/>
                          <a:cs typeface="Times New Roman" pitchFamily="18" charset="0"/>
                        </a:rPr>
                        <a:t>insti</a:t>
                      </a:r>
                      <a:r>
                        <a:rPr kumimoji="0" lang="es-ES"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200" b="1" i="0" u="none" strike="noStrike" kern="1200" cap="none" normalizeH="0" baseline="0" dirty="0" err="1" smtClean="0">
                          <a:ln>
                            <a:noFill/>
                          </a:ln>
                          <a:solidFill>
                            <a:srgbClr val="000000"/>
                          </a:solidFill>
                          <a:effectLst/>
                          <a:latin typeface="+mn-lt"/>
                          <a:ea typeface="+mn-ea"/>
                          <a:cs typeface="Times New Roman" pitchFamily="18" charset="0"/>
                        </a:rPr>
                        <a:t>Qué</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comes /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bebes</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tomas</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1" i="0" u="none" strike="noStrike" kern="1200" cap="none" normalizeH="0" baseline="0" dirty="0" err="1" smtClean="0">
                          <a:ln>
                            <a:noFill/>
                          </a:ln>
                          <a:solidFill>
                            <a:srgbClr val="000000"/>
                          </a:solidFill>
                          <a:effectLst/>
                          <a:latin typeface="+mn-lt"/>
                          <a:ea typeface="+mn-ea"/>
                          <a:cs typeface="Times New Roman" pitchFamily="18" charset="0"/>
                        </a:rPr>
                        <a:t>Qué</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haces</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durante</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el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recreo</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a:t>
                      </a:r>
                      <a:endParaRPr lang="en-GB" sz="1200" i="1" dirty="0">
                        <a:latin typeface="+mn-lt"/>
                        <a:cs typeface="Arial" panose="020B0604020202020204" pitchFamily="34" charset="0"/>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r>
              <a:tr h="67378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400" dirty="0" smtClean="0">
                          <a:latin typeface="Arial" panose="020B0604020202020204" pitchFamily="34" charset="0"/>
                          <a:cs typeface="Arial" panose="020B0604020202020204" pitchFamily="34" charset="0"/>
                        </a:rPr>
                        <a:t>Spring</a:t>
                      </a:r>
                      <a:r>
                        <a:rPr lang="en-GB" sz="1400" baseline="0" dirty="0" smtClean="0">
                          <a:latin typeface="Arial" panose="020B0604020202020204" pitchFamily="34" charset="0"/>
                          <a:cs typeface="Arial" panose="020B0604020202020204" pitchFamily="34" charset="0"/>
                        </a:rPr>
                        <a:t> Term [2] – 6 weeks</a:t>
                      </a:r>
                      <a:endParaRPr lang="en-GB" sz="1400" dirty="0">
                        <a:latin typeface="Arial" panose="020B0604020202020204" pitchFamily="34" charset="0"/>
                        <a:cs typeface="Arial" panose="020B0604020202020204" pitchFamily="34" charset="0"/>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Arial" panose="020B0604020202020204" pitchFamily="34" charset="0"/>
                          <a:cs typeface="Arial" panose="020B0604020202020204" pitchFamily="34" charset="0"/>
                        </a:rPr>
                        <a:t>Milestones</a:t>
                      </a:r>
                      <a:r>
                        <a:rPr lang="en-GB" sz="1200" baseline="0" dirty="0" smtClean="0">
                          <a:latin typeface="Arial" panose="020B0604020202020204" pitchFamily="34" charset="0"/>
                          <a:cs typeface="Arial" panose="020B0604020202020204" pitchFamily="34" charset="0"/>
                        </a:rPr>
                        <a:t> (L, S, R, W)</a:t>
                      </a:r>
                      <a:endParaRPr lang="en-GB" sz="12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Arial" panose="020B0604020202020204" pitchFamily="34" charset="0"/>
                          <a:cs typeface="Arial" panose="020B0604020202020204" pitchFamily="34" charset="0"/>
                        </a:rPr>
                        <a:t>Family members, describing</a:t>
                      </a:r>
                      <a:r>
                        <a:rPr lang="en-GB" sz="1200" baseline="0" dirty="0" smtClean="0">
                          <a:latin typeface="Arial" panose="020B0604020202020204" pitchFamily="34" charset="0"/>
                          <a:cs typeface="Arial" panose="020B0604020202020204" pitchFamily="34" charset="0"/>
                        </a:rPr>
                        <a:t> self and others physically</a:t>
                      </a:r>
                      <a:endParaRPr lang="en-GB" sz="1200" dirty="0">
                        <a:latin typeface="Arial" panose="020B0604020202020204" pitchFamily="34" charset="0"/>
                        <a:cs typeface="Arial" panose="020B0604020202020204" pitchFamily="34" charset="0"/>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400" b="1" i="0" u="none" strike="noStrike" kern="1200" cap="none" normalizeH="0" baseline="0" dirty="0" err="1" smtClean="0">
                          <a:ln>
                            <a:noFill/>
                          </a:ln>
                          <a:solidFill>
                            <a:srgbClr val="000000"/>
                          </a:solidFill>
                          <a:effectLst/>
                          <a:latin typeface="+mn-lt"/>
                          <a:ea typeface="+mn-ea"/>
                          <a:cs typeface="Times New Roman" pitchFamily="18" charset="0"/>
                        </a:rPr>
                        <a:t>Cuántas</a:t>
                      </a:r>
                      <a:r>
                        <a:rPr kumimoji="0" lang="en-GB" sz="1400" b="1"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personas hay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en</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tu</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familia</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Tienes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hermanos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o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hermanas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s-ES"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s-ES" sz="1400" b="1" i="0" u="none" strike="noStrike" kern="1200" cap="none" normalizeH="0" baseline="0" dirty="0" smtClean="0">
                          <a:ln>
                            <a:noFill/>
                          </a:ln>
                          <a:solidFill>
                            <a:srgbClr val="000000"/>
                          </a:solidFill>
                          <a:effectLst/>
                          <a:latin typeface="+mn-lt"/>
                          <a:ea typeface="+mn-ea"/>
                          <a:cs typeface="Times New Roman" pitchFamily="18" charset="0"/>
                        </a:rPr>
                        <a:t>Cómo</a:t>
                      </a:r>
                      <a:r>
                        <a:rPr kumimoji="0" lang="es-ES" sz="1400" b="0" i="0" u="none" strike="noStrike" kern="1200" cap="none" normalizeH="0" baseline="0" dirty="0" smtClean="0">
                          <a:ln>
                            <a:noFill/>
                          </a:ln>
                          <a:solidFill>
                            <a:srgbClr val="000000"/>
                          </a:solidFill>
                          <a:effectLst/>
                          <a:latin typeface="+mn-lt"/>
                          <a:ea typeface="+mn-ea"/>
                          <a:cs typeface="Times New Roman" pitchFamily="18" charset="0"/>
                        </a:rPr>
                        <a:t> eres? </a:t>
                      </a:r>
                      <a:br>
                        <a:rPr kumimoji="0" lang="es-ES" sz="1400" b="0" i="0" u="none" strike="noStrike" kern="1200" cap="none" normalizeH="0" baseline="0" dirty="0" smtClean="0">
                          <a:ln>
                            <a:noFill/>
                          </a:ln>
                          <a:solidFill>
                            <a:srgbClr val="000000"/>
                          </a:solidFill>
                          <a:effectLst/>
                          <a:latin typeface="+mn-lt"/>
                          <a:ea typeface="+mn-ea"/>
                          <a:cs typeface="Times New Roman" pitchFamily="18" charset="0"/>
                        </a:rPr>
                      </a:b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400" b="1" i="0" u="none" strike="noStrike" kern="1200" cap="none" normalizeH="0" baseline="0" dirty="0" smtClean="0">
                          <a:ln>
                            <a:noFill/>
                          </a:ln>
                          <a:solidFill>
                            <a:srgbClr val="000000"/>
                          </a:solidFill>
                          <a:effectLst/>
                          <a:latin typeface="+mn-lt"/>
                          <a:ea typeface="+mn-ea"/>
                          <a:cs typeface="Times New Roman" pitchFamily="18" charset="0"/>
                        </a:rPr>
                        <a:t>De </a:t>
                      </a:r>
                      <a:r>
                        <a:rPr kumimoji="0" lang="en-GB" sz="1400" b="1" i="0" u="none" strike="noStrike" kern="1200" cap="none" normalizeH="0" baseline="0" dirty="0" err="1" smtClean="0">
                          <a:ln>
                            <a:noFill/>
                          </a:ln>
                          <a:solidFill>
                            <a:srgbClr val="000000"/>
                          </a:solidFill>
                          <a:effectLst/>
                          <a:latin typeface="+mn-lt"/>
                          <a:ea typeface="+mn-ea"/>
                          <a:cs typeface="Times New Roman" pitchFamily="18" charset="0"/>
                        </a:rPr>
                        <a:t>qué</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color</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tienes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el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pelo</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br>
                        <a:rPr kumimoji="0" lang="en-GB" sz="1400" b="0" i="0" u="none" strike="noStrike" kern="1200" cap="none" normalizeH="0" baseline="0" dirty="0" smtClean="0">
                          <a:ln>
                            <a:noFill/>
                          </a:ln>
                          <a:solidFill>
                            <a:srgbClr val="000000"/>
                          </a:solidFill>
                          <a:effectLst/>
                          <a:latin typeface="+mn-lt"/>
                          <a:ea typeface="+mn-ea"/>
                          <a:cs typeface="Times New Roman" pitchFamily="18" charset="0"/>
                        </a:rPr>
                      </a:b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400" b="1" i="0" u="none" strike="noStrike" kern="1200" cap="none" normalizeH="0" baseline="0" dirty="0" smtClean="0">
                          <a:ln>
                            <a:noFill/>
                          </a:ln>
                          <a:solidFill>
                            <a:srgbClr val="000000"/>
                          </a:solidFill>
                          <a:effectLst/>
                          <a:latin typeface="+mn-lt"/>
                          <a:ea typeface="+mn-ea"/>
                          <a:cs typeface="Times New Roman" pitchFamily="18" charset="0"/>
                        </a:rPr>
                        <a:t>De </a:t>
                      </a:r>
                      <a:r>
                        <a:rPr kumimoji="0" lang="en-GB" sz="1400" b="1" i="0" u="none" strike="noStrike" kern="1200" cap="none" normalizeH="0" baseline="0" dirty="0" err="1" smtClean="0">
                          <a:ln>
                            <a:noFill/>
                          </a:ln>
                          <a:solidFill>
                            <a:srgbClr val="000000"/>
                          </a:solidFill>
                          <a:effectLst/>
                          <a:latin typeface="+mn-lt"/>
                          <a:ea typeface="+mn-ea"/>
                          <a:cs typeface="Times New Roman" pitchFamily="18" charset="0"/>
                        </a:rPr>
                        <a:t>qué</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color</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tienes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los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ojos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s-ES"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s-ES" sz="1400" b="1" i="0" u="none" strike="noStrike" kern="1200" cap="none" normalizeH="0" baseline="0" dirty="0" smtClean="0">
                          <a:ln>
                            <a:noFill/>
                          </a:ln>
                          <a:solidFill>
                            <a:srgbClr val="000000"/>
                          </a:solidFill>
                          <a:effectLst/>
                          <a:latin typeface="+mn-lt"/>
                          <a:ea typeface="+mn-ea"/>
                          <a:cs typeface="Times New Roman" pitchFamily="18" charset="0"/>
                        </a:rPr>
                        <a:t>Cómo</a:t>
                      </a:r>
                      <a:r>
                        <a:rPr kumimoji="0" lang="es-ES" sz="1400" b="0" i="0" u="none" strike="noStrike" kern="1200" cap="none" normalizeH="0" baseline="0" dirty="0" smtClean="0">
                          <a:ln>
                            <a:noFill/>
                          </a:ln>
                          <a:solidFill>
                            <a:srgbClr val="000000"/>
                          </a:solidFill>
                          <a:effectLst/>
                          <a:latin typeface="+mn-lt"/>
                          <a:ea typeface="+mn-ea"/>
                          <a:cs typeface="Times New Roman" pitchFamily="18" charset="0"/>
                        </a:rPr>
                        <a:t> es (tu madre)?</a:t>
                      </a:r>
                      <a:endParaRPr kumimoji="0" lang="en-GB" sz="1400" b="0" i="0" u="none" strike="noStrike" kern="1200" cap="none" normalizeH="0" baseline="0" dirty="0" smtClean="0">
                        <a:ln>
                          <a:noFill/>
                        </a:ln>
                        <a:solidFill>
                          <a:srgbClr val="000000"/>
                        </a:solidFill>
                        <a:effectLst/>
                        <a:latin typeface="+mn-lt"/>
                        <a:ea typeface="+mn-ea"/>
                        <a:cs typeface="Times New Roman" pitchFamily="18" charset="0"/>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r>
              <a:tr h="80481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400" dirty="0" smtClean="0">
                          <a:latin typeface="Arial" panose="020B0604020202020204" pitchFamily="34" charset="0"/>
                          <a:cs typeface="Arial" panose="020B0604020202020204" pitchFamily="34" charset="0"/>
                        </a:rPr>
                        <a:t>Summer Term [1] – 5 weeks</a:t>
                      </a:r>
                      <a:endParaRPr lang="en-GB" sz="1400" dirty="0">
                        <a:latin typeface="Arial" panose="020B0604020202020204" pitchFamily="34" charset="0"/>
                        <a:cs typeface="Arial" panose="020B0604020202020204" pitchFamily="34" charset="0"/>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Arial" panose="020B0604020202020204" pitchFamily="34" charset="0"/>
                          <a:cs typeface="Arial" panose="020B0604020202020204" pitchFamily="34" charset="0"/>
                        </a:rPr>
                        <a:t>Saying what is in your town, saying what you do there,</a:t>
                      </a:r>
                      <a:r>
                        <a:rPr lang="en-GB" sz="1200" baseline="0" dirty="0" smtClean="0">
                          <a:latin typeface="Arial" panose="020B0604020202020204" pitchFamily="34" charset="0"/>
                          <a:cs typeface="Arial" panose="020B0604020202020204" pitchFamily="34" charset="0"/>
                        </a:rPr>
                        <a:t> ordering in a café, saying what you are going to do, saying if and why you like / don’t like your town</a:t>
                      </a:r>
                      <a:endParaRPr lang="en-GB" sz="1200" dirty="0">
                        <a:latin typeface="Arial" panose="020B0604020202020204" pitchFamily="34" charset="0"/>
                        <a:cs typeface="Arial" panose="020B0604020202020204" pitchFamily="34" charset="0"/>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400" b="1" i="0" u="none" strike="noStrike" kern="1200" cap="none" normalizeH="0" baseline="0" dirty="0" err="1" smtClean="0">
                          <a:ln>
                            <a:noFill/>
                          </a:ln>
                          <a:solidFill>
                            <a:srgbClr val="000000"/>
                          </a:solidFill>
                          <a:effectLst/>
                          <a:latin typeface="+mn-lt"/>
                          <a:ea typeface="+mn-ea"/>
                          <a:cs typeface="Times New Roman" pitchFamily="18" charset="0"/>
                        </a:rPr>
                        <a:t>Qué</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hay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en</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tu</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ciudad? </a:t>
                      </a:r>
                      <a:br>
                        <a:rPr kumimoji="0" lang="en-GB" sz="1400" b="0" i="0" u="none" strike="noStrike" kern="1200" cap="none" normalizeH="0" baseline="0" dirty="0" smtClean="0">
                          <a:ln>
                            <a:noFill/>
                          </a:ln>
                          <a:solidFill>
                            <a:srgbClr val="000000"/>
                          </a:solidFill>
                          <a:effectLst/>
                          <a:latin typeface="+mn-lt"/>
                          <a:ea typeface="+mn-ea"/>
                          <a:cs typeface="Times New Roman" pitchFamily="18" charset="0"/>
                        </a:rPr>
                      </a:b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400" b="1" i="0" u="none" strike="noStrike" kern="1200" cap="none" normalizeH="0" baseline="0" dirty="0" err="1" smtClean="0">
                          <a:ln>
                            <a:noFill/>
                          </a:ln>
                          <a:solidFill>
                            <a:srgbClr val="000000"/>
                          </a:solidFill>
                          <a:effectLst/>
                          <a:latin typeface="+mn-lt"/>
                          <a:ea typeface="+mn-ea"/>
                          <a:cs typeface="Times New Roman" pitchFamily="18" charset="0"/>
                        </a:rPr>
                        <a:t>Qué</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haces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en</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tu</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ciudad? </a:t>
                      </a:r>
                      <a:br>
                        <a:rPr kumimoji="0" lang="en-GB" sz="1400" b="0" i="0" u="none" strike="noStrike" kern="1200" cap="none" normalizeH="0" baseline="0" dirty="0" smtClean="0">
                          <a:ln>
                            <a:noFill/>
                          </a:ln>
                          <a:solidFill>
                            <a:srgbClr val="000000"/>
                          </a:solidFill>
                          <a:effectLst/>
                          <a:latin typeface="+mn-lt"/>
                          <a:ea typeface="+mn-ea"/>
                          <a:cs typeface="Times New Roman" pitchFamily="18" charset="0"/>
                        </a:rPr>
                      </a:b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400" b="1" i="0" u="none" strike="noStrike" kern="1200" cap="none" normalizeH="0" baseline="0" dirty="0" err="1" smtClean="0">
                          <a:ln>
                            <a:noFill/>
                          </a:ln>
                          <a:solidFill>
                            <a:srgbClr val="000000"/>
                          </a:solidFill>
                          <a:effectLst/>
                          <a:latin typeface="+mn-lt"/>
                          <a:ea typeface="+mn-ea"/>
                          <a:cs typeface="Times New Roman" pitchFamily="18" charset="0"/>
                        </a:rPr>
                        <a:t>Qué</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hora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es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br>
                        <a:rPr kumimoji="0" lang="en-GB" sz="1400" b="0" i="0" u="none" strike="noStrike" kern="1200" cap="none" normalizeH="0" baseline="0" dirty="0" smtClean="0">
                          <a:ln>
                            <a:noFill/>
                          </a:ln>
                          <a:solidFill>
                            <a:srgbClr val="000000"/>
                          </a:solidFill>
                          <a:effectLst/>
                          <a:latin typeface="+mn-lt"/>
                          <a:ea typeface="+mn-ea"/>
                          <a:cs typeface="Times New Roman" pitchFamily="18" charset="0"/>
                        </a:rPr>
                      </a:b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400" b="1" i="0" u="none" strike="noStrike" kern="1200" cap="none" normalizeH="0" baseline="0" dirty="0" err="1" smtClean="0">
                          <a:ln>
                            <a:noFill/>
                          </a:ln>
                          <a:solidFill>
                            <a:srgbClr val="000000"/>
                          </a:solidFill>
                          <a:effectLst/>
                          <a:latin typeface="+mn-lt"/>
                          <a:ea typeface="+mn-ea"/>
                          <a:cs typeface="Times New Roman" pitchFamily="18" charset="0"/>
                        </a:rPr>
                        <a:t>Qué</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vas a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hacer</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este</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fin de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semana</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br>
                        <a:rPr kumimoji="0" lang="en-GB" sz="1400" b="0" i="0" u="none" strike="noStrike" kern="1200" cap="none" normalizeH="0" baseline="0" dirty="0" smtClean="0">
                          <a:ln>
                            <a:noFill/>
                          </a:ln>
                          <a:solidFill>
                            <a:srgbClr val="000000"/>
                          </a:solidFill>
                          <a:effectLst/>
                          <a:latin typeface="+mn-lt"/>
                          <a:ea typeface="+mn-ea"/>
                          <a:cs typeface="Times New Roman" pitchFamily="18" charset="0"/>
                        </a:rPr>
                      </a:b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Te</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gusta</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tu</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ciudad?</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r>
            </a:tbl>
          </a:graphicData>
        </a:graphic>
      </p:graphicFrame>
    </p:spTree>
    <p:extLst>
      <p:ext uri="{BB962C8B-B14F-4D97-AF65-F5344CB8AC3E}">
        <p14:creationId xmlns:p14="http://schemas.microsoft.com/office/powerpoint/2010/main" val="24386741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regunta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76947" y="0"/>
            <a:ext cx="3295253" cy="681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p:cNvSpPr/>
          <p:nvPr/>
        </p:nvSpPr>
        <p:spPr>
          <a:xfrm>
            <a:off x="216492" y="3212976"/>
            <a:ext cx="3491412" cy="1247264"/>
          </a:xfrm>
          <a:prstGeom prst="wedgeEllipseCallout">
            <a:avLst>
              <a:gd name="adj1" fmla="val 31501"/>
              <a:gd name="adj2" fmla="val 552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prstClr val="black"/>
                </a:solidFill>
              </a:rPr>
              <a:t>¿</a:t>
            </a:r>
            <a:r>
              <a:rPr lang="en-GB" sz="4800" b="1" dirty="0" err="1">
                <a:solidFill>
                  <a:prstClr val="black"/>
                </a:solidFill>
              </a:rPr>
              <a:t>Dónde</a:t>
            </a:r>
            <a:r>
              <a:rPr lang="en-GB" sz="4800" b="1" dirty="0">
                <a:solidFill>
                  <a:prstClr val="black"/>
                </a:solidFill>
              </a:rPr>
              <a:t>?</a:t>
            </a:r>
          </a:p>
        </p:txBody>
      </p:sp>
      <p:sp>
        <p:nvSpPr>
          <p:cNvPr id="6" name="Oval Callout 5"/>
          <p:cNvSpPr/>
          <p:nvPr/>
        </p:nvSpPr>
        <p:spPr>
          <a:xfrm>
            <a:off x="355596" y="4653136"/>
            <a:ext cx="3568332" cy="1402499"/>
          </a:xfrm>
          <a:prstGeom prst="wedgeEllipseCallout">
            <a:avLst>
              <a:gd name="adj1" fmla="val 31501"/>
              <a:gd name="adj2" fmla="val 55285"/>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Cuándo</a:t>
            </a:r>
            <a:r>
              <a:rPr lang="en-GB" sz="4400" b="1" dirty="0">
                <a:solidFill>
                  <a:prstClr val="black"/>
                </a:solidFill>
              </a:rPr>
              <a:t>?</a:t>
            </a:r>
          </a:p>
        </p:txBody>
      </p:sp>
      <p:sp>
        <p:nvSpPr>
          <p:cNvPr id="7" name="Oval Callout 6"/>
          <p:cNvSpPr/>
          <p:nvPr/>
        </p:nvSpPr>
        <p:spPr>
          <a:xfrm>
            <a:off x="5220072" y="1484784"/>
            <a:ext cx="3883759" cy="1225450"/>
          </a:xfrm>
          <a:prstGeom prst="wedgeEllipseCallout">
            <a:avLst>
              <a:gd name="adj1" fmla="val -31741"/>
              <a:gd name="adj2" fmla="val 60712"/>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prstClr val="white"/>
                </a:solidFill>
              </a:rPr>
              <a:t>¿</a:t>
            </a:r>
            <a:r>
              <a:rPr lang="en-GB" sz="4800" b="1" dirty="0" err="1">
                <a:solidFill>
                  <a:prstClr val="white"/>
                </a:solidFill>
              </a:rPr>
              <a:t>Por</a:t>
            </a:r>
            <a:r>
              <a:rPr lang="en-GB" sz="4800" b="1" dirty="0">
                <a:solidFill>
                  <a:prstClr val="white"/>
                </a:solidFill>
              </a:rPr>
              <a:t> </a:t>
            </a:r>
            <a:r>
              <a:rPr lang="en-GB" sz="4800" b="1" dirty="0" err="1">
                <a:solidFill>
                  <a:prstClr val="white"/>
                </a:solidFill>
              </a:rPr>
              <a:t>qué</a:t>
            </a:r>
            <a:r>
              <a:rPr lang="en-GB" sz="4800" b="1" dirty="0">
                <a:solidFill>
                  <a:prstClr val="white"/>
                </a:solidFill>
              </a:rPr>
              <a:t>?</a:t>
            </a:r>
          </a:p>
        </p:txBody>
      </p:sp>
      <p:sp>
        <p:nvSpPr>
          <p:cNvPr id="8" name="Oval Callout 7"/>
          <p:cNvSpPr/>
          <p:nvPr/>
        </p:nvSpPr>
        <p:spPr>
          <a:xfrm>
            <a:off x="5724128" y="2708920"/>
            <a:ext cx="3411161" cy="1440160"/>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Cuánto</a:t>
            </a:r>
            <a:r>
              <a:rPr lang="en-GB" sz="4400" b="1" dirty="0">
                <a:solidFill>
                  <a:prstClr val="black"/>
                </a:solidFill>
              </a:rPr>
              <a:t>?</a:t>
            </a:r>
          </a:p>
        </p:txBody>
      </p:sp>
      <p:sp>
        <p:nvSpPr>
          <p:cNvPr id="9" name="Oval Callout 8"/>
          <p:cNvSpPr/>
          <p:nvPr/>
        </p:nvSpPr>
        <p:spPr>
          <a:xfrm>
            <a:off x="216492" y="374420"/>
            <a:ext cx="2987356" cy="1152128"/>
          </a:xfrm>
          <a:prstGeom prst="wedgeEllipseCallout">
            <a:avLst>
              <a:gd name="adj1" fmla="val 31501"/>
              <a:gd name="adj2" fmla="val 5528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Cómo</a:t>
            </a:r>
            <a:r>
              <a:rPr lang="en-GB" sz="4400" b="1" dirty="0">
                <a:solidFill>
                  <a:prstClr val="black"/>
                </a:solidFill>
              </a:rPr>
              <a:t>?</a:t>
            </a:r>
          </a:p>
        </p:txBody>
      </p:sp>
      <p:sp>
        <p:nvSpPr>
          <p:cNvPr id="10" name="Oval Callout 9"/>
          <p:cNvSpPr/>
          <p:nvPr/>
        </p:nvSpPr>
        <p:spPr>
          <a:xfrm>
            <a:off x="4623306" y="150032"/>
            <a:ext cx="2881993" cy="1374674"/>
          </a:xfrm>
          <a:prstGeom prst="wedgeEllipseCallout">
            <a:avLst>
              <a:gd name="adj1" fmla="val -40403"/>
              <a:gd name="adj2" fmla="val 581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prstClr val="white"/>
                </a:solidFill>
              </a:rPr>
              <a:t>¿</a:t>
            </a:r>
            <a:r>
              <a:rPr lang="en-GB" sz="4000" b="1" dirty="0" err="1">
                <a:solidFill>
                  <a:prstClr val="white"/>
                </a:solidFill>
              </a:rPr>
              <a:t>Quién</a:t>
            </a:r>
            <a:r>
              <a:rPr lang="en-GB" sz="4000" b="1" dirty="0">
                <a:solidFill>
                  <a:prstClr val="white"/>
                </a:solidFill>
              </a:rPr>
              <a:t>?</a:t>
            </a:r>
          </a:p>
        </p:txBody>
      </p:sp>
      <p:sp>
        <p:nvSpPr>
          <p:cNvPr id="13" name="Oval Callout 12"/>
          <p:cNvSpPr/>
          <p:nvPr/>
        </p:nvSpPr>
        <p:spPr>
          <a:xfrm>
            <a:off x="355596" y="1844824"/>
            <a:ext cx="2848252" cy="1152128"/>
          </a:xfrm>
          <a:prstGeom prst="wedgeEllipseCallout">
            <a:avLst>
              <a:gd name="adj1" fmla="val 31501"/>
              <a:gd name="adj2" fmla="val 5528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prstClr val="white"/>
                </a:solidFill>
              </a:rPr>
              <a:t>¿</a:t>
            </a:r>
            <a:r>
              <a:rPr lang="en-GB" sz="5400" b="1" dirty="0" err="1">
                <a:solidFill>
                  <a:prstClr val="white"/>
                </a:solidFill>
              </a:rPr>
              <a:t>Qué</a:t>
            </a:r>
            <a:r>
              <a:rPr lang="en-GB" sz="5400" b="1" dirty="0">
                <a:solidFill>
                  <a:prstClr val="white"/>
                </a:solidFill>
              </a:rPr>
              <a:t>?</a:t>
            </a:r>
          </a:p>
        </p:txBody>
      </p:sp>
      <p:sp>
        <p:nvSpPr>
          <p:cNvPr id="14" name="Oval Callout 13"/>
          <p:cNvSpPr/>
          <p:nvPr/>
        </p:nvSpPr>
        <p:spPr>
          <a:xfrm>
            <a:off x="5137833" y="4293096"/>
            <a:ext cx="3898663" cy="1440160"/>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Cuántos</a:t>
            </a:r>
            <a:r>
              <a:rPr lang="en-GB" sz="4400" b="1" dirty="0">
                <a:solidFill>
                  <a:prstClr val="black"/>
                </a:solidFill>
              </a:rPr>
              <a:t>?</a:t>
            </a:r>
          </a:p>
        </p:txBody>
      </p:sp>
      <p:sp>
        <p:nvSpPr>
          <p:cNvPr id="15" name="Oval Callout 14"/>
          <p:cNvSpPr/>
          <p:nvPr/>
        </p:nvSpPr>
        <p:spPr>
          <a:xfrm>
            <a:off x="6084168" y="5517232"/>
            <a:ext cx="2987356" cy="1152128"/>
          </a:xfrm>
          <a:prstGeom prst="wedgeEllipseCallout">
            <a:avLst>
              <a:gd name="adj1" fmla="val -36161"/>
              <a:gd name="adj2" fmla="val 51108"/>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Cuál</a:t>
            </a:r>
            <a:r>
              <a:rPr lang="en-GB" sz="4400" b="1" dirty="0">
                <a:solidFill>
                  <a:prstClr val="black"/>
                </a:solidFill>
              </a:rPr>
              <a:t>?</a:t>
            </a:r>
          </a:p>
        </p:txBody>
      </p:sp>
      <p:sp>
        <p:nvSpPr>
          <p:cNvPr id="2" name="Rectangle 1"/>
          <p:cNvSpPr/>
          <p:nvPr/>
        </p:nvSpPr>
        <p:spPr>
          <a:xfrm>
            <a:off x="8558" y="6416882"/>
            <a:ext cx="5931594" cy="369332"/>
          </a:xfrm>
          <a:prstGeom prst="rect">
            <a:avLst/>
          </a:prstGeom>
        </p:spPr>
        <p:txBody>
          <a:bodyPr wrap="square">
            <a:spAutoFit/>
          </a:bodyPr>
          <a:lstStyle/>
          <a:p>
            <a:pPr>
              <a:defRPr/>
            </a:pPr>
            <a:r>
              <a:rPr lang="en-GB" dirty="0">
                <a:solidFill>
                  <a:prstClr val="black"/>
                </a:solidFill>
                <a:hlinkClick r:id="rId4"/>
              </a:rPr>
              <a:t>http://www.youtube.com/watch?v=iqCvE258vY0</a:t>
            </a:r>
            <a:r>
              <a:rPr lang="en-GB" dirty="0">
                <a:solidFill>
                  <a:prstClr val="black"/>
                </a:solidFill>
              </a:rPr>
              <a:t> </a:t>
            </a:r>
          </a:p>
        </p:txBody>
      </p:sp>
      <p:sp>
        <p:nvSpPr>
          <p:cNvPr id="16" name="Oval Callout 15"/>
          <p:cNvSpPr/>
          <p:nvPr/>
        </p:nvSpPr>
        <p:spPr>
          <a:xfrm>
            <a:off x="7087164" y="150032"/>
            <a:ext cx="2091848" cy="1374674"/>
          </a:xfrm>
          <a:prstGeom prst="wedgeEllipseCallout">
            <a:avLst>
              <a:gd name="adj1" fmla="val -40403"/>
              <a:gd name="adj2" fmla="val 581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prstClr val="white"/>
                </a:solidFill>
              </a:rPr>
              <a:t>¿Con </a:t>
            </a:r>
            <a:r>
              <a:rPr lang="en-GB" sz="3200" b="1" dirty="0" err="1">
                <a:solidFill>
                  <a:prstClr val="white"/>
                </a:solidFill>
              </a:rPr>
              <a:t>quién</a:t>
            </a:r>
            <a:r>
              <a:rPr lang="en-GB" sz="3200" b="1" dirty="0">
                <a:solidFill>
                  <a:prstClr val="white"/>
                </a:solidFill>
              </a:rPr>
              <a:t>?</a:t>
            </a:r>
          </a:p>
        </p:txBody>
      </p:sp>
    </p:spTree>
    <p:extLst>
      <p:ext uri="{BB962C8B-B14F-4D97-AF65-F5344CB8AC3E}">
        <p14:creationId xmlns:p14="http://schemas.microsoft.com/office/powerpoint/2010/main" val="349344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3"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6225" y="604433"/>
            <a:ext cx="9034579" cy="5576030"/>
          </a:xfrm>
          <a:prstGeom prst="rect">
            <a:avLst/>
          </a:prstGeom>
          <a:effectLst>
            <a:outerShdw blurRad="50800" dist="38100" dir="8100000" algn="tr" rotWithShape="0">
              <a:prstClr val="black">
                <a:alpha val="40000"/>
              </a:prstClr>
            </a:outerShdw>
          </a:effectLst>
        </p:spPr>
      </p:pic>
      <p:sp>
        <p:nvSpPr>
          <p:cNvPr id="5" name="Rectangle 4"/>
          <p:cNvSpPr/>
          <p:nvPr/>
        </p:nvSpPr>
        <p:spPr>
          <a:xfrm>
            <a:off x="58114" y="5164800"/>
            <a:ext cx="9032690" cy="1015663"/>
          </a:xfrm>
          <a:prstGeom prst="rect">
            <a:avLst/>
          </a:prstGeom>
        </p:spPr>
        <p:txBody>
          <a:bodyPr wrap="square">
            <a:spAutoFit/>
          </a:bodyPr>
          <a:lstStyle/>
          <a:p>
            <a:r>
              <a:rPr lang="es-ES" sz="2000" dirty="0">
                <a:solidFill>
                  <a:prstClr val="white">
                    <a:lumMod val="95000"/>
                  </a:prstClr>
                </a:solidFill>
                <a:latin typeface="Source Sans Pro"/>
              </a:rPr>
              <a:t>El Castillo de </a:t>
            </a:r>
            <a:r>
              <a:rPr lang="es-ES" sz="2000" dirty="0" err="1">
                <a:solidFill>
                  <a:prstClr val="white">
                    <a:lumMod val="95000"/>
                  </a:prstClr>
                </a:solidFill>
                <a:latin typeface="Source Sans Pro"/>
              </a:rPr>
              <a:t>Bellver</a:t>
            </a:r>
            <a:r>
              <a:rPr lang="es-ES" sz="2000" dirty="0">
                <a:solidFill>
                  <a:prstClr val="white">
                    <a:lumMod val="95000"/>
                  </a:prstClr>
                </a:solidFill>
                <a:latin typeface="Source Sans Pro"/>
              </a:rPr>
              <a:t> en las Islas Baleares es famoso por su forma circular sobre una colina de 140 metros. Construido en el siglo XIV, posee vistas espectaculares hacia la ciudad de Palma de Mallorca.</a:t>
            </a:r>
            <a:endParaRPr lang="en-GB" sz="2000" dirty="0">
              <a:solidFill>
                <a:prstClr val="white">
                  <a:lumMod val="95000"/>
                </a:prstClr>
              </a:solidFill>
            </a:endParaRPr>
          </a:p>
        </p:txBody>
      </p:sp>
      <p:sp>
        <p:nvSpPr>
          <p:cNvPr id="6" name="Rectangle 5"/>
          <p:cNvSpPr/>
          <p:nvPr/>
        </p:nvSpPr>
        <p:spPr>
          <a:xfrm>
            <a:off x="56224" y="604434"/>
            <a:ext cx="9034579" cy="387458"/>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lumMod val="95000"/>
                  </a:prstClr>
                </a:solidFill>
                <a:latin typeface="Arial" panose="020B0604020202020204" pitchFamily="34" charset="0"/>
                <a:cs typeface="Arial" panose="020B0604020202020204" pitchFamily="34" charset="0"/>
              </a:rPr>
              <a:t>¿</a:t>
            </a:r>
            <a:r>
              <a:rPr lang="en-GB" sz="2400" b="1" dirty="0" err="1">
                <a:solidFill>
                  <a:prstClr val="white">
                    <a:lumMod val="95000"/>
                  </a:prstClr>
                </a:solidFill>
                <a:latin typeface="Arial" panose="020B0604020202020204" pitchFamily="34" charset="0"/>
                <a:cs typeface="Arial" panose="020B0604020202020204" pitchFamily="34" charset="0"/>
              </a:rPr>
              <a:t>Qué</a:t>
            </a:r>
            <a:r>
              <a:rPr lang="en-GB" sz="2400" b="1" dirty="0">
                <a:solidFill>
                  <a:prstClr val="white">
                    <a:lumMod val="95000"/>
                  </a:prstClr>
                </a:solidFill>
                <a:latin typeface="Arial" panose="020B0604020202020204" pitchFamily="34" charset="0"/>
                <a:cs typeface="Arial" panose="020B0604020202020204" pitchFamily="34" charset="0"/>
              </a:rPr>
              <a:t>?  ¿</a:t>
            </a:r>
            <a:r>
              <a:rPr lang="en-GB" sz="2400" b="1" dirty="0" err="1">
                <a:solidFill>
                  <a:prstClr val="white">
                    <a:lumMod val="95000"/>
                  </a:prstClr>
                </a:solidFill>
                <a:latin typeface="Arial" panose="020B0604020202020204" pitchFamily="34" charset="0"/>
                <a:cs typeface="Arial" panose="020B0604020202020204" pitchFamily="34" charset="0"/>
              </a:rPr>
              <a:t>Dónde</a:t>
            </a:r>
            <a:r>
              <a:rPr lang="en-GB" sz="2400" b="1" dirty="0">
                <a:solidFill>
                  <a:prstClr val="white">
                    <a:lumMod val="95000"/>
                  </a:prstClr>
                </a:solidFill>
                <a:latin typeface="Arial" panose="020B0604020202020204" pitchFamily="34" charset="0"/>
                <a:cs typeface="Arial" panose="020B0604020202020204" pitchFamily="34" charset="0"/>
              </a:rPr>
              <a:t>?  ¿</a:t>
            </a:r>
            <a:r>
              <a:rPr lang="en-GB" sz="2400" b="1" dirty="0" err="1">
                <a:solidFill>
                  <a:prstClr val="white">
                    <a:lumMod val="95000"/>
                  </a:prstClr>
                </a:solidFill>
                <a:latin typeface="Arial" panose="020B0604020202020204" pitchFamily="34" charset="0"/>
                <a:cs typeface="Arial" panose="020B0604020202020204" pitchFamily="34" charset="0"/>
              </a:rPr>
              <a:t>Cómo</a:t>
            </a:r>
            <a:r>
              <a:rPr lang="en-GB" sz="2400" b="1" dirty="0">
                <a:solidFill>
                  <a:prstClr val="white">
                    <a:lumMod val="95000"/>
                  </a:prstClr>
                </a:solidFill>
                <a:latin typeface="Arial" panose="020B0604020202020204" pitchFamily="34" charset="0"/>
                <a:cs typeface="Arial" panose="020B0604020202020204" pitchFamily="34" charset="0"/>
              </a:rPr>
              <a:t>? ¿</a:t>
            </a:r>
            <a:r>
              <a:rPr lang="en-GB" sz="2400" b="1" dirty="0" err="1">
                <a:solidFill>
                  <a:prstClr val="white">
                    <a:lumMod val="95000"/>
                  </a:prstClr>
                </a:solidFill>
                <a:latin typeface="Arial" panose="020B0604020202020204" pitchFamily="34" charset="0"/>
                <a:cs typeface="Arial" panose="020B0604020202020204" pitchFamily="34" charset="0"/>
              </a:rPr>
              <a:t>Cuándo</a:t>
            </a:r>
            <a:r>
              <a:rPr lang="en-GB" sz="2400" b="1" dirty="0">
                <a:solidFill>
                  <a:prstClr val="white">
                    <a:lumMod val="95000"/>
                  </a:prstClr>
                </a:solidFill>
                <a:latin typeface="Arial" panose="020B0604020202020204" pitchFamily="34" charset="0"/>
                <a:cs typeface="Arial" panose="020B0604020202020204" pitchFamily="34" charset="0"/>
              </a:rPr>
              <a:t>?  ¿</a:t>
            </a:r>
            <a:r>
              <a:rPr lang="en-GB" sz="2400" b="1" dirty="0" err="1">
                <a:solidFill>
                  <a:prstClr val="white">
                    <a:lumMod val="95000"/>
                  </a:prstClr>
                </a:solidFill>
                <a:latin typeface="Arial" panose="020B0604020202020204" pitchFamily="34" charset="0"/>
                <a:cs typeface="Arial" panose="020B0604020202020204" pitchFamily="34" charset="0"/>
              </a:rPr>
              <a:t>Por</a:t>
            </a:r>
            <a:r>
              <a:rPr lang="en-GB" sz="2400" b="1" dirty="0">
                <a:solidFill>
                  <a:prstClr val="white">
                    <a:lumMod val="95000"/>
                  </a:prstClr>
                </a:solidFill>
                <a:latin typeface="Arial" panose="020B0604020202020204" pitchFamily="34" charset="0"/>
                <a:cs typeface="Arial" panose="020B0604020202020204" pitchFamily="34" charset="0"/>
              </a:rPr>
              <a:t> </a:t>
            </a:r>
            <a:r>
              <a:rPr lang="en-GB" sz="2400" b="1" dirty="0" err="1">
                <a:solidFill>
                  <a:prstClr val="white">
                    <a:lumMod val="95000"/>
                  </a:prstClr>
                </a:solidFill>
                <a:latin typeface="Arial" panose="020B0604020202020204" pitchFamily="34" charset="0"/>
                <a:cs typeface="Arial" panose="020B0604020202020204" pitchFamily="34" charset="0"/>
              </a:rPr>
              <a:t>qué</a:t>
            </a:r>
            <a:r>
              <a:rPr lang="en-GB" sz="2400" b="1" dirty="0">
                <a:solidFill>
                  <a:prstClr val="white">
                    <a:lumMod val="95000"/>
                  </a:prstClr>
                </a:solidFill>
                <a:latin typeface="Arial" panose="020B0604020202020204" pitchFamily="34" charset="0"/>
                <a:cs typeface="Arial" panose="020B0604020202020204" pitchFamily="34" charset="0"/>
              </a:rPr>
              <a:t> (</a:t>
            </a:r>
            <a:r>
              <a:rPr lang="en-GB" sz="2400" b="1" dirty="0" err="1">
                <a:solidFill>
                  <a:prstClr val="white">
                    <a:lumMod val="95000"/>
                  </a:prstClr>
                </a:solidFill>
                <a:latin typeface="Arial" panose="020B0604020202020204" pitchFamily="34" charset="0"/>
                <a:cs typeface="Arial" panose="020B0604020202020204" pitchFamily="34" charset="0"/>
              </a:rPr>
              <a:t>visitar</a:t>
            </a:r>
            <a:r>
              <a:rPr lang="en-GB" sz="2400" b="1" dirty="0">
                <a:solidFill>
                  <a:prstClr val="white">
                    <a:lumMod val="95000"/>
                  </a:prstClr>
                </a:solidFill>
                <a:latin typeface="Arial" panose="020B0604020202020204" pitchFamily="34" charset="0"/>
                <a:cs typeface="Arial" panose="020B0604020202020204" pitchFamily="34" charset="0"/>
              </a:rPr>
              <a:t>)?</a:t>
            </a:r>
          </a:p>
        </p:txBody>
      </p:sp>
      <p:sp>
        <p:nvSpPr>
          <p:cNvPr id="2" name="TextBox 1"/>
          <p:cNvSpPr txBox="1"/>
          <p:nvPr/>
        </p:nvSpPr>
        <p:spPr>
          <a:xfrm>
            <a:off x="56224" y="6301649"/>
            <a:ext cx="1970880" cy="369332"/>
          </a:xfrm>
          <a:prstGeom prst="rect">
            <a:avLst/>
          </a:prstGeom>
          <a:solidFill>
            <a:schemeClr val="tx1">
              <a:lumMod val="95000"/>
              <a:lumOff val="5000"/>
            </a:schemeClr>
          </a:solidFill>
        </p:spPr>
        <p:txBody>
          <a:bodyPr wrap="square" rtlCol="0">
            <a:spAutoFit/>
          </a:bodyPr>
          <a:lstStyle/>
          <a:p>
            <a:pPr algn="ctr"/>
            <a:r>
              <a:rPr lang="en-GB" b="1" dirty="0" err="1">
                <a:solidFill>
                  <a:prstClr val="white">
                    <a:lumMod val="95000"/>
                  </a:prstClr>
                </a:solidFill>
                <a:latin typeface="Arial" panose="020B0604020202020204" pitchFamily="34" charset="0"/>
                <a:cs typeface="Arial" panose="020B0604020202020204" pitchFamily="34" charset="0"/>
              </a:rPr>
              <a:t>una</a:t>
            </a:r>
            <a:r>
              <a:rPr lang="en-GB" b="1" dirty="0">
                <a:solidFill>
                  <a:prstClr val="white">
                    <a:lumMod val="95000"/>
                  </a:prstClr>
                </a:solidFill>
                <a:latin typeface="Arial" panose="020B0604020202020204" pitchFamily="34" charset="0"/>
                <a:cs typeface="Arial" panose="020B0604020202020204" pitchFamily="34" charset="0"/>
              </a:rPr>
              <a:t> </a:t>
            </a:r>
            <a:r>
              <a:rPr lang="en-GB" b="1" dirty="0" err="1">
                <a:solidFill>
                  <a:prstClr val="white">
                    <a:lumMod val="95000"/>
                  </a:prstClr>
                </a:solidFill>
                <a:latin typeface="Arial" panose="020B0604020202020204" pitchFamily="34" charset="0"/>
                <a:cs typeface="Arial" panose="020B0604020202020204" pitchFamily="34" charset="0"/>
              </a:rPr>
              <a:t>colina</a:t>
            </a:r>
            <a:r>
              <a:rPr lang="en-GB" b="1" dirty="0">
                <a:solidFill>
                  <a:prstClr val="white">
                    <a:lumMod val="95000"/>
                  </a:prstClr>
                </a:solidFill>
                <a:latin typeface="Arial" panose="020B0604020202020204" pitchFamily="34" charset="0"/>
                <a:cs typeface="Arial" panose="020B0604020202020204" pitchFamily="34" charset="0"/>
              </a:rPr>
              <a:t>?</a:t>
            </a:r>
          </a:p>
        </p:txBody>
      </p:sp>
      <p:sp>
        <p:nvSpPr>
          <p:cNvPr id="7" name="TextBox 6"/>
          <p:cNvSpPr txBox="1"/>
          <p:nvPr/>
        </p:nvSpPr>
        <p:spPr>
          <a:xfrm>
            <a:off x="4428085" y="6301649"/>
            <a:ext cx="1970880" cy="369332"/>
          </a:xfrm>
          <a:prstGeom prst="rect">
            <a:avLst/>
          </a:prstGeom>
          <a:solidFill>
            <a:schemeClr val="tx1">
              <a:lumMod val="95000"/>
              <a:lumOff val="5000"/>
            </a:schemeClr>
          </a:solidFill>
        </p:spPr>
        <p:txBody>
          <a:bodyPr wrap="square" rtlCol="0">
            <a:spAutoFit/>
          </a:bodyPr>
          <a:lstStyle/>
          <a:p>
            <a:pPr algn="ctr"/>
            <a:r>
              <a:rPr lang="en-GB" b="1" dirty="0">
                <a:solidFill>
                  <a:prstClr val="white">
                    <a:lumMod val="95000"/>
                  </a:prstClr>
                </a:solidFill>
                <a:latin typeface="Arial" panose="020B0604020202020204" pitchFamily="34" charset="0"/>
                <a:cs typeface="Arial" panose="020B0604020202020204" pitchFamily="34" charset="0"/>
              </a:rPr>
              <a:t>el </a:t>
            </a:r>
            <a:r>
              <a:rPr lang="en-GB" b="1" dirty="0" err="1">
                <a:solidFill>
                  <a:prstClr val="white">
                    <a:lumMod val="95000"/>
                  </a:prstClr>
                </a:solidFill>
                <a:latin typeface="Arial" panose="020B0604020202020204" pitchFamily="34" charset="0"/>
                <a:cs typeface="Arial" panose="020B0604020202020204" pitchFamily="34" charset="0"/>
              </a:rPr>
              <a:t>siglo</a:t>
            </a:r>
            <a:r>
              <a:rPr lang="en-GB" b="1" dirty="0">
                <a:solidFill>
                  <a:prstClr val="white">
                    <a:lumMod val="95000"/>
                  </a:prstClr>
                </a:solidFill>
                <a:latin typeface="Arial" panose="020B0604020202020204" pitchFamily="34" charset="0"/>
                <a:cs typeface="Arial" panose="020B0604020202020204" pitchFamily="34" charset="0"/>
              </a:rPr>
              <a:t>?</a:t>
            </a:r>
          </a:p>
        </p:txBody>
      </p:sp>
      <p:sp>
        <p:nvSpPr>
          <p:cNvPr id="8" name="TextBox 7"/>
          <p:cNvSpPr txBox="1"/>
          <p:nvPr/>
        </p:nvSpPr>
        <p:spPr>
          <a:xfrm>
            <a:off x="6905044" y="6301649"/>
            <a:ext cx="1970880" cy="369332"/>
          </a:xfrm>
          <a:prstGeom prst="rect">
            <a:avLst/>
          </a:prstGeom>
          <a:solidFill>
            <a:schemeClr val="tx1">
              <a:lumMod val="95000"/>
              <a:lumOff val="5000"/>
            </a:schemeClr>
          </a:solidFill>
        </p:spPr>
        <p:txBody>
          <a:bodyPr wrap="square" rtlCol="0">
            <a:spAutoFit/>
          </a:bodyPr>
          <a:lstStyle/>
          <a:p>
            <a:pPr algn="ctr"/>
            <a:r>
              <a:rPr lang="en-GB" b="1" dirty="0">
                <a:solidFill>
                  <a:prstClr val="white">
                    <a:lumMod val="95000"/>
                  </a:prstClr>
                </a:solidFill>
                <a:latin typeface="Arial" panose="020B0604020202020204" pitchFamily="34" charset="0"/>
                <a:cs typeface="Arial" panose="020B0604020202020204" pitchFamily="34" charset="0"/>
              </a:rPr>
              <a:t>vistas?</a:t>
            </a:r>
          </a:p>
        </p:txBody>
      </p:sp>
      <p:sp>
        <p:nvSpPr>
          <p:cNvPr id="9" name="TextBox 8"/>
          <p:cNvSpPr txBox="1"/>
          <p:nvPr/>
        </p:nvSpPr>
        <p:spPr>
          <a:xfrm>
            <a:off x="2204166" y="6310046"/>
            <a:ext cx="1970880" cy="369332"/>
          </a:xfrm>
          <a:prstGeom prst="rect">
            <a:avLst/>
          </a:prstGeom>
          <a:solidFill>
            <a:schemeClr val="tx1">
              <a:lumMod val="95000"/>
              <a:lumOff val="5000"/>
            </a:schemeClr>
          </a:solidFill>
        </p:spPr>
        <p:txBody>
          <a:bodyPr wrap="square" rtlCol="0">
            <a:spAutoFit/>
          </a:bodyPr>
          <a:lstStyle/>
          <a:p>
            <a:pPr algn="ctr"/>
            <a:r>
              <a:rPr lang="en-GB" b="1" dirty="0" err="1">
                <a:solidFill>
                  <a:prstClr val="white">
                    <a:lumMod val="95000"/>
                  </a:prstClr>
                </a:solidFill>
                <a:latin typeface="Arial" panose="020B0604020202020204" pitchFamily="34" charset="0"/>
                <a:cs typeface="Arial" panose="020B0604020202020204" pitchFamily="34" charset="0"/>
              </a:rPr>
              <a:t>sobre</a:t>
            </a:r>
            <a:r>
              <a:rPr lang="en-GB" b="1" dirty="0">
                <a:solidFill>
                  <a:prstClr val="white">
                    <a:lumMod val="95000"/>
                  </a:prst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3458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p:cNvSpPr>
            <a:spLocks noChangeArrowheads="1"/>
          </p:cNvSpPr>
          <p:nvPr/>
        </p:nvSpPr>
        <p:spPr bwMode="auto">
          <a:xfrm>
            <a:off x="1185149" y="4870397"/>
            <a:ext cx="3022899" cy="1824574"/>
          </a:xfrm>
          <a:prstGeom prst="wedgeEllipseCallout">
            <a:avLst>
              <a:gd name="adj1" fmla="val -3216"/>
              <a:gd name="adj2" fmla="val -76807"/>
            </a:avLst>
          </a:prstGeom>
          <a:solidFill>
            <a:srgbClr val="FF0066"/>
          </a:solidFill>
          <a:ln w="57150">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a:defRPr/>
            </a:pPr>
            <a:endParaRPr lang="es-ES" sz="2200" b="1" dirty="0">
              <a:solidFill>
                <a:prstClr val="black"/>
              </a:solidFill>
              <a:cs typeface="MV Boli" panose="02000500030200090000" pitchFamily="2" charset="0"/>
            </a:endParaRPr>
          </a:p>
          <a:p>
            <a:pPr algn="ctr">
              <a:defRPr/>
            </a:pPr>
            <a:r>
              <a:rPr lang="es-ES" sz="2200" b="1" dirty="0" smtClean="0">
                <a:solidFill>
                  <a:prstClr val="black"/>
                </a:solidFill>
                <a:cs typeface="MV Boli" panose="02000500030200090000" pitchFamily="2" charset="0"/>
              </a:rPr>
              <a:t>4. </a:t>
            </a:r>
            <a:r>
              <a:rPr lang="es-ES" sz="2200" b="1" dirty="0">
                <a:solidFill>
                  <a:prstClr val="black"/>
                </a:solidFill>
                <a:cs typeface="MV Boli" panose="02000500030200090000" pitchFamily="2" charset="0"/>
              </a:rPr>
              <a:t>Me gustan las ciencias pero no me gusta la informática.</a:t>
            </a:r>
          </a:p>
        </p:txBody>
      </p:sp>
      <p:sp>
        <p:nvSpPr>
          <p:cNvPr id="6" name="AutoShape 10"/>
          <p:cNvSpPr>
            <a:spLocks noChangeArrowheads="1"/>
          </p:cNvSpPr>
          <p:nvPr/>
        </p:nvSpPr>
        <p:spPr bwMode="auto">
          <a:xfrm>
            <a:off x="207167" y="1761073"/>
            <a:ext cx="2398713" cy="1623219"/>
          </a:xfrm>
          <a:prstGeom prst="wedgeEllipseCallout">
            <a:avLst>
              <a:gd name="adj1" fmla="val 69392"/>
              <a:gd name="adj2" fmla="val 33883"/>
            </a:avLst>
          </a:prstGeom>
          <a:solidFill>
            <a:srgbClr val="FF6600"/>
          </a:solidFill>
          <a:ln w="57150">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a:defRPr/>
            </a:pPr>
            <a:r>
              <a:rPr lang="es-ES" sz="2200" b="1" dirty="0" smtClean="0">
                <a:solidFill>
                  <a:prstClr val="black"/>
                </a:solidFill>
                <a:cs typeface="MV Boli" panose="02000500030200090000" pitchFamily="2" charset="0"/>
              </a:rPr>
              <a:t>6. </a:t>
            </a:r>
            <a:r>
              <a:rPr lang="es-ES" sz="2200" b="1" dirty="0">
                <a:solidFill>
                  <a:prstClr val="black"/>
                </a:solidFill>
                <a:cs typeface="MV Boli" panose="02000500030200090000" pitchFamily="2" charset="0"/>
              </a:rPr>
              <a:t>En mi instituto hay muchos laboratorios.</a:t>
            </a:r>
          </a:p>
        </p:txBody>
      </p:sp>
      <p:sp>
        <p:nvSpPr>
          <p:cNvPr id="7" name="AutoShape 4"/>
          <p:cNvSpPr>
            <a:spLocks noChangeArrowheads="1"/>
          </p:cNvSpPr>
          <p:nvPr/>
        </p:nvSpPr>
        <p:spPr bwMode="auto">
          <a:xfrm>
            <a:off x="2890236" y="4091295"/>
            <a:ext cx="3095625" cy="1011238"/>
          </a:xfrm>
          <a:prstGeom prst="wedgeRectCallout">
            <a:avLst>
              <a:gd name="adj1" fmla="val -28355"/>
              <a:gd name="adj2" fmla="val -90968"/>
            </a:avLst>
          </a:prstGeom>
          <a:solidFill>
            <a:srgbClr val="7030A0"/>
          </a:solidFill>
          <a:ln w="57150">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a:defRPr/>
            </a:pPr>
            <a:r>
              <a:rPr lang="es-ES" sz="2200" b="1" dirty="0">
                <a:solidFill>
                  <a:srgbClr val="FFFFCC"/>
                </a:solidFill>
                <a:cs typeface="MV Boli" panose="02000500030200090000" pitchFamily="2" charset="0"/>
              </a:rPr>
              <a:t>3. Me gusta mi </a:t>
            </a:r>
            <a:r>
              <a:rPr lang="es-ES" sz="2200" b="1" dirty="0" err="1">
                <a:solidFill>
                  <a:srgbClr val="FFFFCC"/>
                </a:solidFill>
                <a:cs typeface="MV Boli" panose="02000500030200090000" pitchFamily="2" charset="0"/>
              </a:rPr>
              <a:t>instituo</a:t>
            </a:r>
            <a:r>
              <a:rPr lang="es-ES" sz="2200" b="1" dirty="0">
                <a:solidFill>
                  <a:srgbClr val="FFFFCC"/>
                </a:solidFill>
                <a:cs typeface="MV Boli" panose="02000500030200090000" pitchFamily="2" charset="0"/>
              </a:rPr>
              <a:t> porque es moderno</a:t>
            </a:r>
          </a:p>
        </p:txBody>
      </p:sp>
      <p:sp>
        <p:nvSpPr>
          <p:cNvPr id="8" name="AutoShape 7"/>
          <p:cNvSpPr>
            <a:spLocks noChangeArrowheads="1"/>
          </p:cNvSpPr>
          <p:nvPr/>
        </p:nvSpPr>
        <p:spPr bwMode="auto">
          <a:xfrm>
            <a:off x="3295325" y="2419044"/>
            <a:ext cx="3038475" cy="1282700"/>
          </a:xfrm>
          <a:prstGeom prst="wedgeEllipseCallout">
            <a:avLst>
              <a:gd name="adj1" fmla="val -50260"/>
              <a:gd name="adj2" fmla="val 42141"/>
            </a:avLst>
          </a:prstGeom>
          <a:solidFill>
            <a:srgbClr val="92D050"/>
          </a:solidFill>
          <a:ln w="57150">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a:defRPr/>
            </a:pPr>
            <a:r>
              <a:rPr lang="es-ES" sz="2200" b="1" dirty="0" smtClean="0">
                <a:solidFill>
                  <a:prstClr val="black"/>
                </a:solidFill>
                <a:cs typeface="MV Boli" panose="02000500030200090000" pitchFamily="2" charset="0"/>
              </a:rPr>
              <a:t>2. </a:t>
            </a:r>
            <a:r>
              <a:rPr lang="es-ES" sz="2200" b="1" dirty="0">
                <a:solidFill>
                  <a:prstClr val="black"/>
                </a:solidFill>
                <a:cs typeface="MV Boli" panose="02000500030200090000" pitchFamily="2" charset="0"/>
              </a:rPr>
              <a:t>Mi instituto se llama CVC.</a:t>
            </a:r>
          </a:p>
        </p:txBody>
      </p:sp>
      <p:sp>
        <p:nvSpPr>
          <p:cNvPr id="9" name="AutoShape 7"/>
          <p:cNvSpPr>
            <a:spLocks noChangeArrowheads="1"/>
          </p:cNvSpPr>
          <p:nvPr/>
        </p:nvSpPr>
        <p:spPr bwMode="auto">
          <a:xfrm>
            <a:off x="88832" y="3673422"/>
            <a:ext cx="2398713" cy="1196975"/>
          </a:xfrm>
          <a:prstGeom prst="wedgeEllipseCallout">
            <a:avLst>
              <a:gd name="adj1" fmla="val 43134"/>
              <a:gd name="adj2" fmla="val -66729"/>
            </a:avLst>
          </a:prstGeom>
          <a:solidFill>
            <a:srgbClr val="FFFF00"/>
          </a:solidFill>
          <a:ln w="57150">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a:defRPr/>
            </a:pPr>
            <a:r>
              <a:rPr lang="es-ES" sz="2200" b="1" dirty="0" smtClean="0">
                <a:solidFill>
                  <a:prstClr val="black"/>
                </a:solidFill>
                <a:cs typeface="MV Boli" panose="02000500030200090000" pitchFamily="2" charset="0"/>
              </a:rPr>
              <a:t>5. </a:t>
            </a:r>
            <a:r>
              <a:rPr lang="es-ES" sz="2200" b="1" dirty="0">
                <a:solidFill>
                  <a:prstClr val="black"/>
                </a:solidFill>
                <a:cs typeface="MV Boli" panose="02000500030200090000" pitchFamily="2" charset="0"/>
              </a:rPr>
              <a:t>Mi instituto es mixto.</a:t>
            </a:r>
          </a:p>
        </p:txBody>
      </p:sp>
      <p:sp>
        <p:nvSpPr>
          <p:cNvPr id="11" name="Text Box 6"/>
          <p:cNvSpPr txBox="1">
            <a:spLocks noChangeArrowheads="1"/>
          </p:cNvSpPr>
          <p:nvPr/>
        </p:nvSpPr>
        <p:spPr bwMode="auto">
          <a:xfrm>
            <a:off x="5882943" y="3023373"/>
            <a:ext cx="3162300" cy="3785652"/>
          </a:xfrm>
          <a:prstGeom prst="rect">
            <a:avLst/>
          </a:prstGeom>
          <a:solidFill>
            <a:schemeClr val="bg2"/>
          </a:solidFill>
          <a:ln w="57150">
            <a:solidFill>
              <a:srgbClr val="6699FF"/>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dirty="0" smtClean="0">
                <a:solidFill>
                  <a:prstClr val="black"/>
                </a:solidFill>
                <a:latin typeface="Tw Cen MT"/>
                <a:cs typeface="Arial" panose="020B0604020202020204" pitchFamily="34" charset="0"/>
              </a:rPr>
              <a:t>1¿C… t. l…..?</a:t>
            </a:r>
            <a:endParaRPr lang="en-US" altLang="en-US" sz="2400" dirty="0">
              <a:solidFill>
                <a:prstClr val="black"/>
              </a:solidFill>
              <a:latin typeface="Tw Cen MT"/>
              <a:cs typeface="Arial" panose="020B0604020202020204" pitchFamily="34" charset="0"/>
            </a:endParaRPr>
          </a:p>
          <a:p>
            <a:pPr>
              <a:spcBef>
                <a:spcPct val="50000"/>
              </a:spcBef>
              <a:buFontTx/>
              <a:buNone/>
            </a:pPr>
            <a:r>
              <a:rPr lang="en-US" altLang="en-US" sz="2400" dirty="0" smtClean="0">
                <a:solidFill>
                  <a:prstClr val="black"/>
                </a:solidFill>
                <a:latin typeface="Tw Cen MT"/>
                <a:cs typeface="Arial" panose="020B0604020202020204" pitchFamily="34" charset="0"/>
              </a:rPr>
              <a:t>2 ¿C… s. l…. t. </a:t>
            </a:r>
            <a:r>
              <a:rPr lang="en-US" altLang="en-US" sz="2400" dirty="0" err="1" smtClean="0">
                <a:solidFill>
                  <a:prstClr val="black"/>
                </a:solidFill>
                <a:latin typeface="Tw Cen MT"/>
                <a:cs typeface="Arial" panose="020B0604020202020204" pitchFamily="34" charset="0"/>
              </a:rPr>
              <a:t>i</a:t>
            </a:r>
            <a:r>
              <a:rPr lang="en-US" altLang="en-US" sz="2400" dirty="0" smtClean="0">
                <a:solidFill>
                  <a:prstClr val="black"/>
                </a:solidFill>
                <a:latin typeface="Tw Cen MT"/>
                <a:cs typeface="Arial" panose="020B0604020202020204" pitchFamily="34" charset="0"/>
              </a:rPr>
              <a:t>……..?</a:t>
            </a:r>
            <a:endParaRPr lang="en-US" altLang="en-US" sz="2400" dirty="0">
              <a:solidFill>
                <a:prstClr val="black"/>
              </a:solidFill>
              <a:latin typeface="Tw Cen MT"/>
              <a:cs typeface="Arial" panose="020B0604020202020204" pitchFamily="34" charset="0"/>
            </a:endParaRPr>
          </a:p>
          <a:p>
            <a:pPr>
              <a:spcBef>
                <a:spcPct val="50000"/>
              </a:spcBef>
              <a:buFontTx/>
              <a:buNone/>
            </a:pPr>
            <a:r>
              <a:rPr lang="en-US" altLang="en-US" sz="2400" dirty="0" smtClean="0">
                <a:solidFill>
                  <a:prstClr val="black"/>
                </a:solidFill>
                <a:latin typeface="Tw Cen MT"/>
                <a:cs typeface="Arial" panose="020B0604020202020204" pitchFamily="34" charset="0"/>
              </a:rPr>
              <a:t>3 ¿T. g…. t</a:t>
            </a:r>
            <a:r>
              <a:rPr lang="en-US" altLang="en-US" sz="2400" dirty="0">
                <a:solidFill>
                  <a:prstClr val="black"/>
                </a:solidFill>
                <a:latin typeface="Tw Cen MT"/>
                <a:cs typeface="Arial" panose="020B0604020202020204" pitchFamily="34" charset="0"/>
              </a:rPr>
              <a:t>. </a:t>
            </a:r>
            <a:r>
              <a:rPr lang="en-US" altLang="en-US" sz="2400" dirty="0" err="1" smtClean="0">
                <a:solidFill>
                  <a:prstClr val="black"/>
                </a:solidFill>
                <a:latin typeface="Tw Cen MT"/>
                <a:cs typeface="Arial" panose="020B0604020202020204" pitchFamily="34" charset="0"/>
              </a:rPr>
              <a:t>i</a:t>
            </a:r>
            <a:r>
              <a:rPr lang="en-US" altLang="en-US" sz="2400" dirty="0" smtClean="0">
                <a:solidFill>
                  <a:prstClr val="black"/>
                </a:solidFill>
                <a:latin typeface="Tw Cen MT"/>
                <a:cs typeface="Arial" panose="020B0604020202020204" pitchFamily="34" charset="0"/>
              </a:rPr>
              <a:t>……..?</a:t>
            </a:r>
            <a:endParaRPr lang="en-US" altLang="en-US" sz="2400" dirty="0">
              <a:solidFill>
                <a:prstClr val="black"/>
              </a:solidFill>
              <a:latin typeface="Tw Cen MT"/>
              <a:cs typeface="Arial" panose="020B0604020202020204" pitchFamily="34" charset="0"/>
            </a:endParaRPr>
          </a:p>
          <a:p>
            <a:pPr>
              <a:spcBef>
                <a:spcPct val="50000"/>
              </a:spcBef>
              <a:buFontTx/>
              <a:buNone/>
            </a:pPr>
            <a:r>
              <a:rPr lang="en-US" altLang="en-US" sz="2400" dirty="0" smtClean="0">
                <a:solidFill>
                  <a:prstClr val="black"/>
                </a:solidFill>
                <a:latin typeface="Tw Cen MT"/>
                <a:cs typeface="Arial" panose="020B0604020202020204" pitchFamily="34" charset="0"/>
              </a:rPr>
              <a:t>4 ¿Q.. a……… t. g….?</a:t>
            </a:r>
            <a:endParaRPr lang="en-US" altLang="en-US" sz="2400" dirty="0">
              <a:solidFill>
                <a:prstClr val="black"/>
              </a:solidFill>
              <a:latin typeface="Tw Cen MT"/>
              <a:cs typeface="Arial" panose="020B0604020202020204" pitchFamily="34" charset="0"/>
            </a:endParaRPr>
          </a:p>
          <a:p>
            <a:pPr>
              <a:spcBef>
                <a:spcPct val="50000"/>
              </a:spcBef>
              <a:buFontTx/>
              <a:buNone/>
            </a:pPr>
            <a:r>
              <a:rPr lang="en-US" altLang="en-US" sz="2400" dirty="0" smtClean="0">
                <a:solidFill>
                  <a:prstClr val="black"/>
                </a:solidFill>
                <a:latin typeface="Tw Cen MT"/>
                <a:cs typeface="Arial" panose="020B0604020202020204" pitchFamily="34" charset="0"/>
              </a:rPr>
              <a:t>5 ¿C… e. t.   </a:t>
            </a:r>
            <a:r>
              <a:rPr lang="en-US" altLang="en-US" sz="2400" dirty="0" err="1" smtClean="0">
                <a:solidFill>
                  <a:prstClr val="black"/>
                </a:solidFill>
                <a:latin typeface="Tw Cen MT"/>
                <a:cs typeface="Arial" panose="020B0604020202020204" pitchFamily="34" charset="0"/>
              </a:rPr>
              <a:t>i</a:t>
            </a:r>
            <a:r>
              <a:rPr lang="en-US" altLang="en-US" sz="2400" dirty="0" smtClean="0">
                <a:solidFill>
                  <a:prstClr val="black"/>
                </a:solidFill>
                <a:latin typeface="Tw Cen MT"/>
                <a:cs typeface="Arial" panose="020B0604020202020204" pitchFamily="34" charset="0"/>
              </a:rPr>
              <a:t>………</a:t>
            </a:r>
            <a:br>
              <a:rPr lang="en-US" altLang="en-US" sz="2400" dirty="0" smtClean="0">
                <a:solidFill>
                  <a:prstClr val="black"/>
                </a:solidFill>
                <a:latin typeface="Tw Cen MT"/>
                <a:cs typeface="Arial" panose="020B0604020202020204" pitchFamily="34" charset="0"/>
              </a:rPr>
            </a:br>
            <a:r>
              <a:rPr lang="en-US" altLang="en-US" sz="2400" dirty="0" smtClean="0">
                <a:solidFill>
                  <a:prstClr val="black"/>
                </a:solidFill>
                <a:latin typeface="Tw Cen MT"/>
                <a:cs typeface="Arial" panose="020B0604020202020204" pitchFamily="34" charset="0"/>
              </a:rPr>
              <a:t>6 ¿Q.. h.. e. t.  </a:t>
            </a:r>
            <a:r>
              <a:rPr lang="en-US" altLang="en-US" sz="2400" dirty="0" err="1" smtClean="0">
                <a:solidFill>
                  <a:prstClr val="black"/>
                </a:solidFill>
                <a:latin typeface="Tw Cen MT"/>
                <a:cs typeface="Arial" panose="020B0604020202020204" pitchFamily="34" charset="0"/>
              </a:rPr>
              <a:t>i</a:t>
            </a:r>
            <a:r>
              <a:rPr lang="en-US" altLang="en-US" sz="2400" dirty="0" smtClean="0">
                <a:solidFill>
                  <a:prstClr val="black"/>
                </a:solidFill>
                <a:latin typeface="Tw Cen MT"/>
                <a:cs typeface="Arial" panose="020B0604020202020204" pitchFamily="34" charset="0"/>
              </a:rPr>
              <a:t>……..?</a:t>
            </a:r>
            <a:br>
              <a:rPr lang="en-US" altLang="en-US" sz="2400" dirty="0" smtClean="0">
                <a:solidFill>
                  <a:prstClr val="black"/>
                </a:solidFill>
                <a:latin typeface="Tw Cen MT"/>
                <a:cs typeface="Arial" panose="020B0604020202020204" pitchFamily="34" charset="0"/>
              </a:rPr>
            </a:br>
            <a:r>
              <a:rPr lang="en-US" altLang="en-US" sz="2400" dirty="0" smtClean="0">
                <a:solidFill>
                  <a:prstClr val="black"/>
                </a:solidFill>
                <a:latin typeface="Tw Cen MT"/>
                <a:cs typeface="Arial" panose="020B0604020202020204" pitchFamily="34" charset="0"/>
              </a:rPr>
              <a:t>7 ¿Q.. h…. e. t. t….. l….?</a:t>
            </a:r>
            <a:endParaRPr lang="en-US" altLang="en-US" sz="2400" dirty="0">
              <a:solidFill>
                <a:prstClr val="black"/>
              </a:solidFill>
              <a:latin typeface="Tw Cen MT"/>
              <a:cs typeface="Arial" panose="020B0604020202020204" pitchFamily="34" charset="0"/>
            </a:endParaRPr>
          </a:p>
        </p:txBody>
      </p:sp>
      <p:sp>
        <p:nvSpPr>
          <p:cNvPr id="4" name="AutoShape 4"/>
          <p:cNvSpPr>
            <a:spLocks noChangeArrowheads="1"/>
          </p:cNvSpPr>
          <p:nvPr/>
        </p:nvSpPr>
        <p:spPr bwMode="auto">
          <a:xfrm>
            <a:off x="3266749" y="1491469"/>
            <a:ext cx="3095625" cy="658176"/>
          </a:xfrm>
          <a:prstGeom prst="wedgeRectCallout">
            <a:avLst>
              <a:gd name="adj1" fmla="val -37187"/>
              <a:gd name="adj2" fmla="val 109990"/>
            </a:avLst>
          </a:prstGeom>
          <a:solidFill>
            <a:srgbClr val="00B0F0"/>
          </a:solidFill>
          <a:ln w="57150">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a:defRPr/>
            </a:pPr>
            <a:r>
              <a:rPr lang="es-ES" sz="2200" b="1" dirty="0">
                <a:solidFill>
                  <a:prstClr val="black"/>
                </a:solidFill>
                <a:cs typeface="MV Boli" panose="02000500030200090000" pitchFamily="2" charset="0"/>
              </a:rPr>
              <a:t>1. Me llamo Amanda</a:t>
            </a:r>
          </a:p>
        </p:txBody>
      </p:sp>
      <p:sp>
        <p:nvSpPr>
          <p:cNvPr id="12" name="AutoShape 4"/>
          <p:cNvSpPr>
            <a:spLocks noChangeArrowheads="1"/>
          </p:cNvSpPr>
          <p:nvPr/>
        </p:nvSpPr>
        <p:spPr bwMode="auto">
          <a:xfrm>
            <a:off x="88832" y="529818"/>
            <a:ext cx="3463962" cy="1096555"/>
          </a:xfrm>
          <a:prstGeom prst="wedgeRectCallout">
            <a:avLst>
              <a:gd name="adj1" fmla="val 27675"/>
              <a:gd name="adj2" fmla="val 80592"/>
            </a:avLst>
          </a:prstGeom>
          <a:solidFill>
            <a:srgbClr val="7030A0"/>
          </a:solidFill>
          <a:ln w="57150">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a:defRPr/>
            </a:pPr>
            <a:r>
              <a:rPr lang="es-ES" sz="2200" b="1" dirty="0" smtClean="0">
                <a:solidFill>
                  <a:srgbClr val="FFFFCC"/>
                </a:solidFill>
                <a:cs typeface="MV Boli" panose="02000500030200090000" pitchFamily="2" charset="0"/>
              </a:rPr>
              <a:t>7. En mi tiempo libre juego al fútbol, y me gusta salir con mis amigos.</a:t>
            </a:r>
            <a:endParaRPr lang="es-ES" sz="2200" b="1" dirty="0">
              <a:solidFill>
                <a:srgbClr val="FFFFCC"/>
              </a:solidFill>
              <a:cs typeface="MV Boli" panose="02000500030200090000" pitchFamily="2" charset="0"/>
            </a:endParaRPr>
          </a:p>
        </p:txBody>
      </p:sp>
      <p:sp>
        <p:nvSpPr>
          <p:cNvPr id="13" name="TextBox 12"/>
          <p:cNvSpPr txBox="1"/>
          <p:nvPr/>
        </p:nvSpPr>
        <p:spPr>
          <a:xfrm>
            <a:off x="3765176" y="247426"/>
            <a:ext cx="5280067" cy="646331"/>
          </a:xfrm>
          <a:prstGeom prst="rect">
            <a:avLst/>
          </a:prstGeom>
          <a:noFill/>
        </p:spPr>
        <p:txBody>
          <a:bodyPr wrap="square" rtlCol="0">
            <a:spAutoFit/>
          </a:bodyPr>
          <a:lstStyle/>
          <a:p>
            <a:r>
              <a:rPr lang="en-GB" sz="3600" dirty="0" smtClean="0">
                <a:solidFill>
                  <a:prstClr val="black"/>
                </a:solidFill>
              </a:rPr>
              <a:t>¿</a:t>
            </a:r>
            <a:r>
              <a:rPr lang="en-GB" sz="3600" dirty="0" err="1" smtClean="0">
                <a:solidFill>
                  <a:prstClr val="black"/>
                </a:solidFill>
              </a:rPr>
              <a:t>Cuáles</a:t>
            </a:r>
            <a:r>
              <a:rPr lang="en-GB" sz="3600" dirty="0" smtClean="0">
                <a:solidFill>
                  <a:prstClr val="black"/>
                </a:solidFill>
              </a:rPr>
              <a:t> son las </a:t>
            </a:r>
            <a:r>
              <a:rPr lang="en-GB" sz="3600" dirty="0" err="1" smtClean="0">
                <a:solidFill>
                  <a:prstClr val="black"/>
                </a:solidFill>
              </a:rPr>
              <a:t>preguntas</a:t>
            </a:r>
            <a:r>
              <a:rPr lang="en-GB" sz="3600" dirty="0" smtClean="0">
                <a:solidFill>
                  <a:prstClr val="black"/>
                </a:solidFill>
              </a:rPr>
              <a:t>?</a:t>
            </a:r>
            <a:endParaRPr lang="en-GB" sz="3600" dirty="0">
              <a:solidFill>
                <a:prstClr val="black"/>
              </a:solidFill>
            </a:endParaRPr>
          </a:p>
        </p:txBody>
      </p:sp>
      <p:sp>
        <p:nvSpPr>
          <p:cNvPr id="14" name="TextBox 13"/>
          <p:cNvSpPr txBox="1"/>
          <p:nvPr/>
        </p:nvSpPr>
        <p:spPr>
          <a:xfrm>
            <a:off x="5882943" y="3023373"/>
            <a:ext cx="3162300" cy="461665"/>
          </a:xfrm>
          <a:prstGeom prst="rect">
            <a:avLst/>
          </a:prstGeom>
          <a:solidFill>
            <a:schemeClr val="bg2"/>
          </a:solidFill>
        </p:spPr>
        <p:txBody>
          <a:bodyPr wrap="square" rtlCol="0">
            <a:spAutoFit/>
          </a:bodyPr>
          <a:lstStyle/>
          <a:p>
            <a:r>
              <a:rPr lang="en-GB" sz="2400" dirty="0" smtClean="0">
                <a:solidFill>
                  <a:prstClr val="black"/>
                </a:solidFill>
              </a:rPr>
              <a:t>1 ¿</a:t>
            </a:r>
            <a:r>
              <a:rPr lang="en-GB" sz="2400" dirty="0" err="1" smtClean="0">
                <a:solidFill>
                  <a:prstClr val="black"/>
                </a:solidFill>
              </a:rPr>
              <a:t>Cómo</a:t>
            </a:r>
            <a:r>
              <a:rPr lang="en-GB" sz="2400" dirty="0" smtClean="0">
                <a:solidFill>
                  <a:prstClr val="black"/>
                </a:solidFill>
              </a:rPr>
              <a:t> </a:t>
            </a:r>
            <a:r>
              <a:rPr lang="en-GB" sz="2400" dirty="0" err="1" smtClean="0">
                <a:solidFill>
                  <a:prstClr val="black"/>
                </a:solidFill>
              </a:rPr>
              <a:t>te</a:t>
            </a:r>
            <a:r>
              <a:rPr lang="en-GB" sz="2400" dirty="0" smtClean="0">
                <a:solidFill>
                  <a:prstClr val="black"/>
                </a:solidFill>
              </a:rPr>
              <a:t> llamas?</a:t>
            </a:r>
            <a:endParaRPr lang="en-GB" sz="2400" dirty="0">
              <a:solidFill>
                <a:prstClr val="black"/>
              </a:solidFill>
            </a:endParaRPr>
          </a:p>
        </p:txBody>
      </p:sp>
      <p:sp>
        <p:nvSpPr>
          <p:cNvPr id="15" name="TextBox 14"/>
          <p:cNvSpPr txBox="1"/>
          <p:nvPr/>
        </p:nvSpPr>
        <p:spPr>
          <a:xfrm>
            <a:off x="5882943" y="3579265"/>
            <a:ext cx="3162300" cy="400110"/>
          </a:xfrm>
          <a:prstGeom prst="rect">
            <a:avLst/>
          </a:prstGeom>
          <a:solidFill>
            <a:schemeClr val="bg2"/>
          </a:solidFill>
        </p:spPr>
        <p:txBody>
          <a:bodyPr wrap="square" rtlCol="0">
            <a:spAutoFit/>
          </a:bodyPr>
          <a:lstStyle/>
          <a:p>
            <a:r>
              <a:rPr lang="en-GB" sz="2000" dirty="0" smtClean="0">
                <a:solidFill>
                  <a:prstClr val="black"/>
                </a:solidFill>
              </a:rPr>
              <a:t>2 ¿</a:t>
            </a:r>
            <a:r>
              <a:rPr lang="en-GB" sz="2000" dirty="0" err="1" smtClean="0">
                <a:solidFill>
                  <a:prstClr val="black"/>
                </a:solidFill>
              </a:rPr>
              <a:t>Cómo</a:t>
            </a:r>
            <a:r>
              <a:rPr lang="en-GB" sz="2000" dirty="0" smtClean="0">
                <a:solidFill>
                  <a:prstClr val="black"/>
                </a:solidFill>
              </a:rPr>
              <a:t> se llama </a:t>
            </a:r>
            <a:r>
              <a:rPr lang="en-GB" sz="2000" dirty="0" err="1" smtClean="0">
                <a:solidFill>
                  <a:prstClr val="black"/>
                </a:solidFill>
              </a:rPr>
              <a:t>tu</a:t>
            </a:r>
            <a:r>
              <a:rPr lang="en-GB" sz="2000" dirty="0" smtClean="0">
                <a:solidFill>
                  <a:prstClr val="black"/>
                </a:solidFill>
              </a:rPr>
              <a:t> </a:t>
            </a:r>
            <a:r>
              <a:rPr lang="en-GB" sz="2000" dirty="0" err="1" smtClean="0">
                <a:solidFill>
                  <a:prstClr val="black"/>
                </a:solidFill>
              </a:rPr>
              <a:t>instituto</a:t>
            </a:r>
            <a:r>
              <a:rPr lang="en-GB" sz="2000" dirty="0" smtClean="0">
                <a:solidFill>
                  <a:prstClr val="black"/>
                </a:solidFill>
              </a:rPr>
              <a:t>?</a:t>
            </a:r>
            <a:endParaRPr lang="en-GB" sz="2000" dirty="0">
              <a:solidFill>
                <a:prstClr val="black"/>
              </a:solidFill>
            </a:endParaRPr>
          </a:p>
        </p:txBody>
      </p:sp>
      <p:sp>
        <p:nvSpPr>
          <p:cNvPr id="16" name="TextBox 15"/>
          <p:cNvSpPr txBox="1"/>
          <p:nvPr/>
        </p:nvSpPr>
        <p:spPr>
          <a:xfrm>
            <a:off x="5882943" y="4175362"/>
            <a:ext cx="3162300" cy="400110"/>
          </a:xfrm>
          <a:prstGeom prst="rect">
            <a:avLst/>
          </a:prstGeom>
          <a:solidFill>
            <a:schemeClr val="bg2"/>
          </a:solidFill>
        </p:spPr>
        <p:txBody>
          <a:bodyPr wrap="square" rtlCol="0">
            <a:spAutoFit/>
          </a:bodyPr>
          <a:lstStyle/>
          <a:p>
            <a:r>
              <a:rPr lang="en-GB" sz="2000" dirty="0" smtClean="0">
                <a:solidFill>
                  <a:prstClr val="black"/>
                </a:solidFill>
              </a:rPr>
              <a:t>3 ¿</a:t>
            </a:r>
            <a:r>
              <a:rPr lang="en-GB" sz="2000" dirty="0" err="1" smtClean="0">
                <a:solidFill>
                  <a:prstClr val="black"/>
                </a:solidFill>
              </a:rPr>
              <a:t>Te</a:t>
            </a:r>
            <a:r>
              <a:rPr lang="en-GB" sz="2000" dirty="0" smtClean="0">
                <a:solidFill>
                  <a:prstClr val="black"/>
                </a:solidFill>
              </a:rPr>
              <a:t> </a:t>
            </a:r>
            <a:r>
              <a:rPr lang="en-GB" sz="2000" dirty="0" err="1" smtClean="0">
                <a:solidFill>
                  <a:prstClr val="black"/>
                </a:solidFill>
              </a:rPr>
              <a:t>gusta</a:t>
            </a:r>
            <a:r>
              <a:rPr lang="en-GB" sz="2000" dirty="0" smtClean="0">
                <a:solidFill>
                  <a:prstClr val="black"/>
                </a:solidFill>
              </a:rPr>
              <a:t> </a:t>
            </a:r>
            <a:r>
              <a:rPr lang="en-GB" sz="2000" dirty="0" err="1" smtClean="0">
                <a:solidFill>
                  <a:prstClr val="black"/>
                </a:solidFill>
              </a:rPr>
              <a:t>tu</a:t>
            </a:r>
            <a:r>
              <a:rPr lang="en-GB" sz="2000" dirty="0" smtClean="0">
                <a:solidFill>
                  <a:prstClr val="black"/>
                </a:solidFill>
              </a:rPr>
              <a:t> </a:t>
            </a:r>
            <a:r>
              <a:rPr lang="en-GB" sz="2000" dirty="0" err="1" smtClean="0">
                <a:solidFill>
                  <a:prstClr val="black"/>
                </a:solidFill>
              </a:rPr>
              <a:t>instituto</a:t>
            </a:r>
            <a:r>
              <a:rPr lang="en-GB" sz="2000" dirty="0" smtClean="0">
                <a:solidFill>
                  <a:prstClr val="black"/>
                </a:solidFill>
              </a:rPr>
              <a:t>?</a:t>
            </a:r>
            <a:endParaRPr lang="en-GB" sz="2000" dirty="0">
              <a:solidFill>
                <a:prstClr val="black"/>
              </a:solidFill>
            </a:endParaRPr>
          </a:p>
        </p:txBody>
      </p:sp>
      <p:sp>
        <p:nvSpPr>
          <p:cNvPr id="17" name="TextBox 16"/>
          <p:cNvSpPr txBox="1"/>
          <p:nvPr/>
        </p:nvSpPr>
        <p:spPr>
          <a:xfrm>
            <a:off x="5882943" y="4716144"/>
            <a:ext cx="3162300" cy="400110"/>
          </a:xfrm>
          <a:prstGeom prst="rect">
            <a:avLst/>
          </a:prstGeom>
          <a:solidFill>
            <a:schemeClr val="bg2"/>
          </a:solidFill>
        </p:spPr>
        <p:txBody>
          <a:bodyPr wrap="square" rtlCol="0">
            <a:spAutoFit/>
          </a:bodyPr>
          <a:lstStyle/>
          <a:p>
            <a:r>
              <a:rPr lang="en-GB" sz="2000" dirty="0" smtClean="0">
                <a:solidFill>
                  <a:prstClr val="black"/>
                </a:solidFill>
              </a:rPr>
              <a:t>4 ¿</a:t>
            </a:r>
            <a:r>
              <a:rPr lang="en-GB" sz="2000" dirty="0" err="1" smtClean="0">
                <a:solidFill>
                  <a:prstClr val="black"/>
                </a:solidFill>
              </a:rPr>
              <a:t>Qué</a:t>
            </a:r>
            <a:r>
              <a:rPr lang="en-GB" sz="2000" dirty="0" smtClean="0">
                <a:solidFill>
                  <a:prstClr val="black"/>
                </a:solidFill>
              </a:rPr>
              <a:t> </a:t>
            </a:r>
            <a:r>
              <a:rPr lang="en-GB" sz="2000" dirty="0" err="1" smtClean="0">
                <a:solidFill>
                  <a:prstClr val="black"/>
                </a:solidFill>
              </a:rPr>
              <a:t>asignatura</a:t>
            </a:r>
            <a:r>
              <a:rPr lang="en-GB" sz="2000" dirty="0" smtClean="0">
                <a:solidFill>
                  <a:prstClr val="black"/>
                </a:solidFill>
              </a:rPr>
              <a:t> </a:t>
            </a:r>
            <a:r>
              <a:rPr lang="en-GB" sz="2000" dirty="0" err="1" smtClean="0">
                <a:solidFill>
                  <a:prstClr val="black"/>
                </a:solidFill>
              </a:rPr>
              <a:t>te</a:t>
            </a:r>
            <a:r>
              <a:rPr lang="en-GB" sz="2000" dirty="0" smtClean="0">
                <a:solidFill>
                  <a:prstClr val="black"/>
                </a:solidFill>
              </a:rPr>
              <a:t> </a:t>
            </a:r>
            <a:r>
              <a:rPr lang="en-GB" sz="2000" dirty="0" err="1" smtClean="0">
                <a:solidFill>
                  <a:prstClr val="black"/>
                </a:solidFill>
              </a:rPr>
              <a:t>gusta</a:t>
            </a:r>
            <a:r>
              <a:rPr lang="en-GB" sz="2000" dirty="0" smtClean="0">
                <a:solidFill>
                  <a:prstClr val="black"/>
                </a:solidFill>
              </a:rPr>
              <a:t>?</a:t>
            </a:r>
            <a:endParaRPr lang="en-GB" sz="2000" dirty="0">
              <a:solidFill>
                <a:prstClr val="black"/>
              </a:solidFill>
            </a:endParaRPr>
          </a:p>
        </p:txBody>
      </p:sp>
      <p:sp>
        <p:nvSpPr>
          <p:cNvPr id="18" name="TextBox 17"/>
          <p:cNvSpPr txBox="1"/>
          <p:nvPr/>
        </p:nvSpPr>
        <p:spPr>
          <a:xfrm>
            <a:off x="5882943" y="5149983"/>
            <a:ext cx="3162300" cy="461665"/>
          </a:xfrm>
          <a:prstGeom prst="rect">
            <a:avLst/>
          </a:prstGeom>
          <a:solidFill>
            <a:schemeClr val="bg2"/>
          </a:solidFill>
        </p:spPr>
        <p:txBody>
          <a:bodyPr wrap="square" rtlCol="0">
            <a:spAutoFit/>
          </a:bodyPr>
          <a:lstStyle/>
          <a:p>
            <a:r>
              <a:rPr lang="en-GB" sz="2400" dirty="0" smtClean="0">
                <a:solidFill>
                  <a:prstClr val="black"/>
                </a:solidFill>
              </a:rPr>
              <a:t>5 ¿</a:t>
            </a:r>
            <a:r>
              <a:rPr lang="en-GB" sz="2400" dirty="0" err="1" smtClean="0">
                <a:solidFill>
                  <a:prstClr val="black"/>
                </a:solidFill>
              </a:rPr>
              <a:t>Cómo</a:t>
            </a:r>
            <a:r>
              <a:rPr lang="en-GB" sz="2400" dirty="0" smtClean="0">
                <a:solidFill>
                  <a:prstClr val="black"/>
                </a:solidFill>
              </a:rPr>
              <a:t> </a:t>
            </a:r>
            <a:r>
              <a:rPr lang="en-GB" sz="2400" dirty="0" err="1" smtClean="0">
                <a:solidFill>
                  <a:prstClr val="black"/>
                </a:solidFill>
              </a:rPr>
              <a:t>es</a:t>
            </a:r>
            <a:r>
              <a:rPr lang="en-GB" sz="2400" dirty="0" smtClean="0">
                <a:solidFill>
                  <a:prstClr val="black"/>
                </a:solidFill>
              </a:rPr>
              <a:t> </a:t>
            </a:r>
            <a:r>
              <a:rPr lang="en-GB" sz="2400" dirty="0" err="1" smtClean="0">
                <a:solidFill>
                  <a:prstClr val="black"/>
                </a:solidFill>
              </a:rPr>
              <a:t>tu</a:t>
            </a:r>
            <a:r>
              <a:rPr lang="en-GB" sz="2400" dirty="0" smtClean="0">
                <a:solidFill>
                  <a:prstClr val="black"/>
                </a:solidFill>
              </a:rPr>
              <a:t> </a:t>
            </a:r>
            <a:r>
              <a:rPr lang="en-GB" sz="2400" dirty="0" err="1" smtClean="0">
                <a:solidFill>
                  <a:prstClr val="black"/>
                </a:solidFill>
              </a:rPr>
              <a:t>instituto</a:t>
            </a:r>
            <a:r>
              <a:rPr lang="en-GB" sz="2400" dirty="0" smtClean="0">
                <a:solidFill>
                  <a:prstClr val="black"/>
                </a:solidFill>
              </a:rPr>
              <a:t>?</a:t>
            </a:r>
            <a:endParaRPr lang="en-GB" sz="2400" dirty="0">
              <a:solidFill>
                <a:prstClr val="black"/>
              </a:solidFill>
            </a:endParaRPr>
          </a:p>
        </p:txBody>
      </p:sp>
      <p:sp>
        <p:nvSpPr>
          <p:cNvPr id="19" name="TextBox 18"/>
          <p:cNvSpPr txBox="1"/>
          <p:nvPr/>
        </p:nvSpPr>
        <p:spPr>
          <a:xfrm>
            <a:off x="5882943" y="5631305"/>
            <a:ext cx="3162300" cy="400110"/>
          </a:xfrm>
          <a:prstGeom prst="rect">
            <a:avLst/>
          </a:prstGeom>
          <a:solidFill>
            <a:schemeClr val="bg2"/>
          </a:solidFill>
        </p:spPr>
        <p:txBody>
          <a:bodyPr wrap="square" rtlCol="0">
            <a:spAutoFit/>
          </a:bodyPr>
          <a:lstStyle/>
          <a:p>
            <a:r>
              <a:rPr lang="en-GB" sz="2000" dirty="0" smtClean="0">
                <a:solidFill>
                  <a:prstClr val="black"/>
                </a:solidFill>
              </a:rPr>
              <a:t>6 ¿</a:t>
            </a:r>
            <a:r>
              <a:rPr lang="en-GB" sz="2000" dirty="0" err="1" smtClean="0">
                <a:solidFill>
                  <a:prstClr val="black"/>
                </a:solidFill>
              </a:rPr>
              <a:t>Qué</a:t>
            </a:r>
            <a:r>
              <a:rPr lang="en-GB" sz="2000" dirty="0" smtClean="0">
                <a:solidFill>
                  <a:prstClr val="black"/>
                </a:solidFill>
              </a:rPr>
              <a:t> hay </a:t>
            </a:r>
            <a:r>
              <a:rPr lang="en-GB" sz="2000" dirty="0" err="1" smtClean="0">
                <a:solidFill>
                  <a:prstClr val="black"/>
                </a:solidFill>
              </a:rPr>
              <a:t>en</a:t>
            </a:r>
            <a:r>
              <a:rPr lang="en-GB" sz="2000" dirty="0" smtClean="0">
                <a:solidFill>
                  <a:prstClr val="black"/>
                </a:solidFill>
              </a:rPr>
              <a:t> </a:t>
            </a:r>
            <a:r>
              <a:rPr lang="en-GB" sz="2000" dirty="0" err="1" smtClean="0">
                <a:solidFill>
                  <a:prstClr val="black"/>
                </a:solidFill>
              </a:rPr>
              <a:t>tu</a:t>
            </a:r>
            <a:r>
              <a:rPr lang="en-GB" sz="2000" dirty="0" smtClean="0">
                <a:solidFill>
                  <a:prstClr val="black"/>
                </a:solidFill>
              </a:rPr>
              <a:t> </a:t>
            </a:r>
            <a:r>
              <a:rPr lang="en-GB" sz="2000" dirty="0" err="1" smtClean="0">
                <a:solidFill>
                  <a:prstClr val="black"/>
                </a:solidFill>
              </a:rPr>
              <a:t>instituto</a:t>
            </a:r>
            <a:r>
              <a:rPr lang="en-GB" sz="2000" dirty="0" smtClean="0">
                <a:solidFill>
                  <a:prstClr val="black"/>
                </a:solidFill>
              </a:rPr>
              <a:t>?</a:t>
            </a:r>
            <a:endParaRPr lang="en-GB" sz="2000" dirty="0">
              <a:solidFill>
                <a:prstClr val="black"/>
              </a:solidFill>
            </a:endParaRPr>
          </a:p>
        </p:txBody>
      </p:sp>
      <p:sp>
        <p:nvSpPr>
          <p:cNvPr id="20" name="TextBox 19"/>
          <p:cNvSpPr txBox="1"/>
          <p:nvPr/>
        </p:nvSpPr>
        <p:spPr>
          <a:xfrm>
            <a:off x="5882943" y="6085266"/>
            <a:ext cx="3162300" cy="707886"/>
          </a:xfrm>
          <a:prstGeom prst="rect">
            <a:avLst/>
          </a:prstGeom>
          <a:solidFill>
            <a:schemeClr val="bg2"/>
          </a:solidFill>
        </p:spPr>
        <p:txBody>
          <a:bodyPr wrap="square" rtlCol="0">
            <a:spAutoFit/>
          </a:bodyPr>
          <a:lstStyle/>
          <a:p>
            <a:r>
              <a:rPr lang="en-GB" sz="2000" dirty="0" smtClean="0">
                <a:solidFill>
                  <a:prstClr val="black"/>
                </a:solidFill>
              </a:rPr>
              <a:t>7 ¿</a:t>
            </a:r>
            <a:r>
              <a:rPr lang="en-GB" sz="2000" dirty="0" err="1" smtClean="0">
                <a:solidFill>
                  <a:prstClr val="black"/>
                </a:solidFill>
              </a:rPr>
              <a:t>Qué</a:t>
            </a:r>
            <a:r>
              <a:rPr lang="en-GB" sz="2000" dirty="0" smtClean="0">
                <a:solidFill>
                  <a:prstClr val="black"/>
                </a:solidFill>
              </a:rPr>
              <a:t> </a:t>
            </a:r>
            <a:r>
              <a:rPr lang="en-GB" sz="2000" dirty="0" err="1" smtClean="0">
                <a:solidFill>
                  <a:prstClr val="black"/>
                </a:solidFill>
              </a:rPr>
              <a:t>haces</a:t>
            </a:r>
            <a:r>
              <a:rPr lang="en-GB" sz="2000" dirty="0" smtClean="0">
                <a:solidFill>
                  <a:prstClr val="black"/>
                </a:solidFill>
              </a:rPr>
              <a:t> </a:t>
            </a:r>
            <a:r>
              <a:rPr lang="en-GB" sz="2000" dirty="0" err="1" smtClean="0">
                <a:solidFill>
                  <a:prstClr val="black"/>
                </a:solidFill>
              </a:rPr>
              <a:t>en</a:t>
            </a:r>
            <a:r>
              <a:rPr lang="en-GB" sz="2000" dirty="0" smtClean="0">
                <a:solidFill>
                  <a:prstClr val="black"/>
                </a:solidFill>
              </a:rPr>
              <a:t> </a:t>
            </a:r>
            <a:r>
              <a:rPr lang="en-GB" sz="2000" dirty="0" err="1" smtClean="0">
                <a:solidFill>
                  <a:prstClr val="black"/>
                </a:solidFill>
              </a:rPr>
              <a:t>tu</a:t>
            </a:r>
            <a:r>
              <a:rPr lang="en-GB" sz="2000" dirty="0" smtClean="0">
                <a:solidFill>
                  <a:prstClr val="black"/>
                </a:solidFill>
              </a:rPr>
              <a:t> </a:t>
            </a:r>
            <a:r>
              <a:rPr lang="en-GB" sz="2000" dirty="0" err="1" smtClean="0">
                <a:solidFill>
                  <a:prstClr val="black"/>
                </a:solidFill>
              </a:rPr>
              <a:t>tiempo</a:t>
            </a:r>
            <a:r>
              <a:rPr lang="en-GB" sz="2000" dirty="0" smtClean="0">
                <a:solidFill>
                  <a:prstClr val="black"/>
                </a:solidFill>
              </a:rPr>
              <a:t> </a:t>
            </a:r>
            <a:r>
              <a:rPr lang="en-GB" sz="2000" dirty="0" err="1" smtClean="0">
                <a:solidFill>
                  <a:prstClr val="black"/>
                </a:solidFill>
              </a:rPr>
              <a:t>libre</a:t>
            </a:r>
            <a:r>
              <a:rPr lang="en-GB" sz="2000" dirty="0" smtClean="0">
                <a:solidFill>
                  <a:prstClr val="black"/>
                </a:solidFill>
              </a:rPr>
              <a:t>?</a:t>
            </a:r>
            <a:endParaRPr lang="en-GB" sz="2000" dirty="0">
              <a:solidFill>
                <a:prstClr val="black"/>
              </a:solidFill>
            </a:endParaRPr>
          </a:p>
        </p:txBody>
      </p:sp>
    </p:spTree>
    <p:extLst>
      <p:ext uri="{BB962C8B-B14F-4D97-AF65-F5344CB8AC3E}">
        <p14:creationId xmlns:p14="http://schemas.microsoft.com/office/powerpoint/2010/main" val="23901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4" name="Title 3"/>
          <p:cNvSpPr>
            <a:spLocks noGrp="1"/>
          </p:cNvSpPr>
          <p:nvPr>
            <p:ph type="title"/>
          </p:nvPr>
        </p:nvSpPr>
        <p:spPr>
          <a:xfrm>
            <a:off x="628650" y="982346"/>
            <a:ext cx="7886700" cy="708343"/>
          </a:xfrm>
        </p:spPr>
        <p:txBody>
          <a:bodyPr/>
          <a:lstStyle/>
          <a:p>
            <a:r>
              <a:rPr lang="en-GB" dirty="0" smtClean="0">
                <a:latin typeface="Tw Cen MT" panose="020B0602020104020603" pitchFamily="34" charset="0"/>
              </a:rPr>
              <a:t>Essentials for progress</a:t>
            </a:r>
            <a:endParaRPr lang="en-GB" dirty="0">
              <a:latin typeface="Tw Cen MT" panose="020B0602020104020603" pitchFamily="34" charset="0"/>
            </a:endParaRPr>
          </a:p>
        </p:txBody>
      </p:sp>
      <p:sp>
        <p:nvSpPr>
          <p:cNvPr id="5" name="Content Placeholder 4"/>
          <p:cNvSpPr>
            <a:spLocks noGrp="1"/>
          </p:cNvSpPr>
          <p:nvPr>
            <p:ph idx="1"/>
          </p:nvPr>
        </p:nvSpPr>
        <p:spPr/>
        <p:txBody>
          <a:bodyPr/>
          <a:lstStyle/>
          <a:p>
            <a:r>
              <a:rPr lang="en-GB" dirty="0" smtClean="0">
                <a:latin typeface="Tw Cen MT" panose="020B0602020104020603" pitchFamily="34" charset="0"/>
              </a:rPr>
              <a:t>Key questions (and answers)</a:t>
            </a:r>
          </a:p>
          <a:p>
            <a:r>
              <a:rPr lang="en-GB" dirty="0" smtClean="0">
                <a:solidFill>
                  <a:srgbClr val="FF0066"/>
                </a:solidFill>
                <a:latin typeface="Tw Cen MT" panose="020B0602020104020603" pitchFamily="34" charset="0"/>
              </a:rPr>
              <a:t>Verbs</a:t>
            </a:r>
          </a:p>
          <a:p>
            <a:r>
              <a:rPr lang="en-GB" dirty="0" smtClean="0">
                <a:latin typeface="Tw Cen MT" panose="020B0602020104020603" pitchFamily="34" charset="0"/>
              </a:rPr>
              <a:t>Vocabulary</a:t>
            </a:r>
          </a:p>
          <a:p>
            <a:r>
              <a:rPr lang="en-GB" dirty="0" smtClean="0">
                <a:latin typeface="Tw Cen MT" panose="020B0602020104020603" pitchFamily="34" charset="0"/>
              </a:rPr>
              <a:t>Conceptual knowledge (grammar)</a:t>
            </a:r>
          </a:p>
          <a:p>
            <a:r>
              <a:rPr lang="en-GB" dirty="0" smtClean="0">
                <a:latin typeface="Tw Cen MT" panose="020B0602020104020603" pitchFamily="34" charset="0"/>
              </a:rPr>
              <a:t>Personal repertoire</a:t>
            </a:r>
          </a:p>
          <a:p>
            <a:r>
              <a:rPr lang="en-GB" dirty="0" smtClean="0">
                <a:latin typeface="Tw Cen MT" panose="020B0602020104020603" pitchFamily="34" charset="0"/>
              </a:rPr>
              <a:t>Complexity</a:t>
            </a:r>
          </a:p>
          <a:p>
            <a:r>
              <a:rPr lang="en-GB" dirty="0" smtClean="0">
                <a:latin typeface="Tw Cen MT" panose="020B0602020104020603" pitchFamily="34" charset="0"/>
              </a:rPr>
              <a:t>Skills development</a:t>
            </a:r>
            <a:endParaRPr lang="en-GB" dirty="0">
              <a:latin typeface="Tw Cen MT" panose="020B0602020104020603" pitchFamily="34" charset="0"/>
            </a:endParaRPr>
          </a:p>
        </p:txBody>
      </p:sp>
    </p:spTree>
    <p:extLst>
      <p:ext uri="{BB962C8B-B14F-4D97-AF65-F5344CB8AC3E}">
        <p14:creationId xmlns:p14="http://schemas.microsoft.com/office/powerpoint/2010/main" val="3335174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4" name="Title 3"/>
          <p:cNvSpPr>
            <a:spLocks noGrp="1"/>
          </p:cNvSpPr>
          <p:nvPr>
            <p:ph type="title"/>
          </p:nvPr>
        </p:nvSpPr>
        <p:spPr>
          <a:xfrm>
            <a:off x="136280" y="862256"/>
            <a:ext cx="8286750" cy="1325563"/>
          </a:xfrm>
        </p:spPr>
        <p:txBody>
          <a:bodyPr>
            <a:normAutofit/>
          </a:bodyPr>
          <a:lstStyle/>
          <a:p>
            <a:r>
              <a:rPr lang="en-GB" sz="3600" b="1" dirty="0" smtClean="0">
                <a:latin typeface="Tw Cen MT" panose="020B0602020104020603" pitchFamily="34" charset="0"/>
              </a:rPr>
              <a:t>To progress</a:t>
            </a:r>
            <a:endParaRPr lang="en-GB" sz="3600" b="1" dirty="0">
              <a:latin typeface="Tw Cen MT" panose="020B0602020104020603" pitchFamily="34" charset="0"/>
            </a:endParaRPr>
          </a:p>
        </p:txBody>
      </p:sp>
      <p:graphicFrame>
        <p:nvGraphicFramePr>
          <p:cNvPr id="7" name="Table 6"/>
          <p:cNvGraphicFramePr>
            <a:graphicFrameLocks noGrp="1"/>
          </p:cNvGraphicFramePr>
          <p:nvPr>
            <p:extLst/>
          </p:nvPr>
        </p:nvGraphicFramePr>
        <p:xfrm>
          <a:off x="263769" y="3700198"/>
          <a:ext cx="8651631" cy="1920240"/>
        </p:xfrm>
        <a:graphic>
          <a:graphicData uri="http://schemas.openxmlformats.org/drawingml/2006/table">
            <a:tbl>
              <a:tblPr/>
              <a:tblGrid>
                <a:gridCol w="1617785"/>
                <a:gridCol w="7033846"/>
              </a:tblGrid>
              <a:tr h="0">
                <a:tc>
                  <a:txBody>
                    <a:bodyPr/>
                    <a:lstStyle/>
                    <a:p>
                      <a:pPr fontAlgn="t"/>
                      <a:r>
                        <a:rPr lang="en-GB" sz="2400" i="1" dirty="0">
                          <a:effectLst/>
                          <a:latin typeface="Tw Cen MT" panose="020B0602020104020603" pitchFamily="34" charset="0"/>
                        </a:rPr>
                        <a:t>synonyms:</a:t>
                      </a:r>
                    </a:p>
                  </a:txBody>
                  <a:tcPr marR="28575">
                    <a:lnL>
                      <a:noFill/>
                    </a:lnL>
                    <a:lnR>
                      <a:noFill/>
                    </a:lnR>
                    <a:lnT>
                      <a:noFill/>
                    </a:lnT>
                    <a:lnB>
                      <a:noFill/>
                    </a:lnB>
                  </a:tcPr>
                </a:tc>
                <a:tc>
                  <a:txBody>
                    <a:bodyPr/>
                    <a:lstStyle/>
                    <a:p>
                      <a:r>
                        <a:rPr lang="en-GB" sz="2400" u="none" strike="noStrike" dirty="0">
                          <a:solidFill>
                            <a:schemeClr val="tx1"/>
                          </a:solidFill>
                          <a:effectLst/>
                          <a:latin typeface="Tw Cen MT" panose="020B0602020104020603" pitchFamily="34" charset="0"/>
                        </a:rPr>
                        <a:t>develop</a:t>
                      </a:r>
                      <a:r>
                        <a:rPr lang="en-GB" sz="2400" dirty="0">
                          <a:solidFill>
                            <a:schemeClr val="tx1"/>
                          </a:solidFill>
                          <a:effectLst/>
                          <a:latin typeface="Tw Cen MT" panose="020B0602020104020603" pitchFamily="34" charset="0"/>
                        </a:rPr>
                        <a:t>, </a:t>
                      </a:r>
                      <a:r>
                        <a:rPr lang="en-GB" sz="2400" u="none" strike="noStrike" dirty="0" smtClean="0">
                          <a:solidFill>
                            <a:schemeClr val="tx1"/>
                          </a:solidFill>
                          <a:effectLst/>
                          <a:latin typeface="Tw Cen MT" panose="020B0602020104020603" pitchFamily="34" charset="0"/>
                        </a:rPr>
                        <a:t>advance</a:t>
                      </a:r>
                      <a:r>
                        <a:rPr lang="en-GB" sz="2400" dirty="0">
                          <a:solidFill>
                            <a:schemeClr val="tx1"/>
                          </a:solidFill>
                          <a:effectLst/>
                          <a:latin typeface="Tw Cen MT" panose="020B0602020104020603" pitchFamily="34" charset="0"/>
                        </a:rPr>
                        <a:t>, make headway, take steps forward, make strides</a:t>
                      </a:r>
                      <a:r>
                        <a:rPr lang="en-GB" sz="2400" dirty="0" smtClean="0">
                          <a:solidFill>
                            <a:schemeClr val="tx1"/>
                          </a:solidFill>
                          <a:effectLst/>
                          <a:latin typeface="Tw Cen MT" panose="020B0602020104020603" pitchFamily="34" charset="0"/>
                        </a:rPr>
                        <a:t>, get better</a:t>
                      </a:r>
                      <a:r>
                        <a:rPr lang="en-GB" sz="2400" dirty="0">
                          <a:solidFill>
                            <a:schemeClr val="tx1"/>
                          </a:solidFill>
                          <a:effectLst/>
                          <a:latin typeface="Tw Cen MT" panose="020B0602020104020603" pitchFamily="34" charset="0"/>
                        </a:rPr>
                        <a:t>,  </a:t>
                      </a:r>
                      <a:r>
                        <a:rPr lang="en-GB" sz="2400" u="none" strike="noStrike" dirty="0" smtClean="0">
                          <a:solidFill>
                            <a:schemeClr val="tx1"/>
                          </a:solidFill>
                          <a:effectLst/>
                          <a:latin typeface="Tw Cen MT" panose="020B0602020104020603" pitchFamily="34" charset="0"/>
                        </a:rPr>
                        <a:t>improve</a:t>
                      </a:r>
                      <a:r>
                        <a:rPr lang="en-GB" sz="2400" dirty="0" smtClean="0">
                          <a:solidFill>
                            <a:schemeClr val="tx1"/>
                          </a:solidFill>
                          <a:effectLst/>
                          <a:latin typeface="Tw Cen MT" panose="020B0602020104020603" pitchFamily="34" charset="0"/>
                        </a:rPr>
                        <a:t>, </a:t>
                      </a:r>
                      <a:r>
                        <a:rPr lang="en-GB" sz="2400" dirty="0" smtClean="0">
                          <a:effectLst/>
                          <a:latin typeface="Tw Cen MT" panose="020B0602020104020603" pitchFamily="34" charset="0"/>
                        </a:rPr>
                        <a:t>t</a:t>
                      </a:r>
                      <a:r>
                        <a:rPr lang="en-GB" sz="2400" u="none" strike="noStrike" dirty="0" smtClean="0">
                          <a:solidFill>
                            <a:srgbClr val="660099"/>
                          </a:solidFill>
                          <a:effectLst/>
                          <a:latin typeface="Tw Cen MT" panose="020B0602020104020603" pitchFamily="34" charset="0"/>
                        </a:rPr>
                        <a:t>hrive</a:t>
                      </a:r>
                      <a:r>
                        <a:rPr lang="en-GB" sz="2400" dirty="0">
                          <a:effectLst/>
                          <a:latin typeface="Tw Cen MT" panose="020B0602020104020603" pitchFamily="34" charset="0"/>
                        </a:rPr>
                        <a:t>, </a:t>
                      </a:r>
                      <a:r>
                        <a:rPr lang="en-GB" sz="2400" u="none" strike="noStrike" dirty="0">
                          <a:solidFill>
                            <a:srgbClr val="660099"/>
                          </a:solidFill>
                          <a:effectLst/>
                          <a:latin typeface="Tw Cen MT" panose="020B0602020104020603" pitchFamily="34" charset="0"/>
                        </a:rPr>
                        <a:t>prosper</a:t>
                      </a:r>
                      <a:r>
                        <a:rPr lang="en-GB" sz="2400" dirty="0">
                          <a:effectLst/>
                          <a:latin typeface="Tw Cen MT" panose="020B0602020104020603" pitchFamily="34" charset="0"/>
                        </a:rPr>
                        <a:t>, </a:t>
                      </a:r>
                      <a:r>
                        <a:rPr lang="en-GB" sz="2400" u="none" strike="noStrike" dirty="0">
                          <a:solidFill>
                            <a:srgbClr val="660099"/>
                          </a:solidFill>
                          <a:effectLst/>
                          <a:latin typeface="Tw Cen MT" panose="020B0602020104020603" pitchFamily="34" charset="0"/>
                        </a:rPr>
                        <a:t>blossom</a:t>
                      </a:r>
                      <a:r>
                        <a:rPr lang="en-GB" sz="2400" dirty="0">
                          <a:effectLst/>
                          <a:latin typeface="Tw Cen MT" panose="020B0602020104020603" pitchFamily="34" charset="0"/>
                        </a:rPr>
                        <a:t>, </a:t>
                      </a:r>
                      <a:r>
                        <a:rPr lang="en-GB" sz="2400" u="none" strike="noStrike" dirty="0" smtClean="0">
                          <a:solidFill>
                            <a:srgbClr val="660099"/>
                          </a:solidFill>
                          <a:effectLst/>
                          <a:latin typeface="Tw Cen MT" panose="020B0602020104020603" pitchFamily="34" charset="0"/>
                        </a:rPr>
                        <a:t>flourish</a:t>
                      </a:r>
                      <a:r>
                        <a:rPr lang="en-GB" sz="2400" u="none" strike="noStrike" dirty="0" smtClean="0">
                          <a:solidFill>
                            <a:schemeClr val="tx1"/>
                          </a:solidFill>
                          <a:effectLst/>
                          <a:latin typeface="Tw Cen MT" panose="020B0602020104020603" pitchFamily="34" charset="0"/>
                        </a:rPr>
                        <a:t>,</a:t>
                      </a:r>
                      <a:r>
                        <a:rPr lang="en-GB" sz="2400" dirty="0">
                          <a:effectLst/>
                          <a:latin typeface="Tw Cen MT" panose="020B0602020104020603" pitchFamily="34" charset="0"/>
                        </a:rPr>
                        <a:t> </a:t>
                      </a:r>
                      <a:r>
                        <a:rPr lang="en-GB" sz="2400" u="none" strike="noStrike" dirty="0">
                          <a:solidFill>
                            <a:srgbClr val="660099"/>
                          </a:solidFill>
                          <a:effectLst/>
                          <a:latin typeface="Tw Cen MT" panose="020B0602020104020603" pitchFamily="34" charset="0"/>
                        </a:rPr>
                        <a:t>grow</a:t>
                      </a:r>
                      <a:r>
                        <a:rPr lang="en-GB" sz="2400" dirty="0">
                          <a:effectLst/>
                          <a:latin typeface="Tw Cen MT" panose="020B0602020104020603" pitchFamily="34" charset="0"/>
                        </a:rPr>
                        <a:t>, </a:t>
                      </a:r>
                      <a:r>
                        <a:rPr lang="en-GB" sz="2400" u="none" strike="noStrike" dirty="0">
                          <a:solidFill>
                            <a:schemeClr val="tx1"/>
                          </a:solidFill>
                          <a:effectLst/>
                          <a:latin typeface="Tw Cen MT" panose="020B0602020104020603" pitchFamily="34" charset="0"/>
                        </a:rPr>
                        <a:t>expand</a:t>
                      </a:r>
                      <a:r>
                        <a:rPr lang="en-GB" sz="2400" dirty="0">
                          <a:solidFill>
                            <a:schemeClr val="tx1"/>
                          </a:solidFill>
                          <a:effectLst/>
                          <a:latin typeface="Tw Cen MT" panose="020B0602020104020603" pitchFamily="34" charset="0"/>
                        </a:rPr>
                        <a:t>, </a:t>
                      </a:r>
                      <a:endParaRPr lang="en-GB" sz="2400" dirty="0" smtClean="0">
                        <a:solidFill>
                          <a:schemeClr val="tx1"/>
                        </a:solidFill>
                        <a:effectLst/>
                        <a:latin typeface="Tw Cen MT" panose="020B0602020104020603" pitchFamily="34" charset="0"/>
                      </a:endParaRPr>
                    </a:p>
                    <a:p>
                      <a:r>
                        <a:rPr lang="en-GB" sz="2400" u="none" strike="noStrike" dirty="0" smtClean="0">
                          <a:solidFill>
                            <a:schemeClr val="tx1"/>
                          </a:solidFill>
                          <a:effectLst/>
                          <a:latin typeface="Tw Cen MT" panose="020B0602020104020603" pitchFamily="34" charset="0"/>
                        </a:rPr>
                        <a:t>increase</a:t>
                      </a:r>
                      <a:r>
                        <a:rPr lang="en-GB" sz="2400" dirty="0">
                          <a:solidFill>
                            <a:schemeClr val="tx1"/>
                          </a:solidFill>
                          <a:effectLst/>
                          <a:latin typeface="Tw Cen MT" panose="020B0602020104020603" pitchFamily="34" charset="0"/>
                        </a:rPr>
                        <a:t>,</a:t>
                      </a:r>
                      <a:r>
                        <a:rPr lang="en-GB" sz="2400" dirty="0">
                          <a:effectLst/>
                          <a:latin typeface="Tw Cen MT" panose="020B0602020104020603" pitchFamily="34" charset="0"/>
                        </a:rPr>
                        <a:t> </a:t>
                      </a:r>
                      <a:r>
                        <a:rPr lang="en-GB" sz="2400" u="none" strike="noStrike" dirty="0">
                          <a:solidFill>
                            <a:srgbClr val="660099"/>
                          </a:solidFill>
                          <a:effectLst/>
                          <a:latin typeface="Tw Cen MT" panose="020B0602020104020603" pitchFamily="34" charset="0"/>
                        </a:rPr>
                        <a:t>mature</a:t>
                      </a:r>
                      <a:r>
                        <a:rPr lang="en-GB" sz="2400" dirty="0">
                          <a:effectLst/>
                          <a:latin typeface="Tw Cen MT" panose="020B0602020104020603" pitchFamily="34" charset="0"/>
                        </a:rPr>
                        <a:t>, </a:t>
                      </a:r>
                      <a:endParaRPr lang="en-GB" sz="2400" dirty="0" smtClean="0">
                        <a:effectLst/>
                        <a:latin typeface="Tw Cen MT" panose="020B0602020104020603" pitchFamily="34" charset="0"/>
                      </a:endParaRPr>
                    </a:p>
                    <a:p>
                      <a:r>
                        <a:rPr lang="en-GB" sz="2400" u="none" strike="noStrike" dirty="0" smtClean="0">
                          <a:solidFill>
                            <a:srgbClr val="660099"/>
                          </a:solidFill>
                          <a:effectLst/>
                          <a:latin typeface="Tw Cen MT" panose="020B0602020104020603" pitchFamily="34" charset="0"/>
                        </a:rPr>
                        <a:t>evolve</a:t>
                      </a:r>
                      <a:r>
                        <a:rPr lang="en-GB" sz="2400" u="none" strike="noStrike" dirty="0" smtClean="0">
                          <a:solidFill>
                            <a:schemeClr val="tx1"/>
                          </a:solidFill>
                          <a:effectLst/>
                          <a:latin typeface="Tw Cen MT" panose="020B0602020104020603" pitchFamily="34" charset="0"/>
                        </a:rPr>
                        <a:t>.</a:t>
                      </a:r>
                      <a:endParaRPr lang="en-GB" sz="2400" dirty="0">
                        <a:effectLst/>
                        <a:latin typeface="Tw Cen MT" panose="020B0602020104020603" pitchFamily="34" charset="0"/>
                      </a:endParaRPr>
                    </a:p>
                  </a:txBody>
                  <a:tcPr anchor="ctr">
                    <a:lnL>
                      <a:noFill/>
                    </a:lnL>
                    <a:lnR>
                      <a:noFill/>
                    </a:lnR>
                    <a:lnT>
                      <a:noFill/>
                    </a:lnT>
                    <a:lnB>
                      <a:noFill/>
                    </a:lnB>
                  </a:tcPr>
                </a:tc>
              </a:tr>
            </a:tbl>
          </a:graphicData>
        </a:graphic>
      </p:graphicFrame>
      <p:sp>
        <p:nvSpPr>
          <p:cNvPr id="8" name="Rectangle 2"/>
          <p:cNvSpPr>
            <a:spLocks noChangeArrowheads="1"/>
          </p:cNvSpPr>
          <p:nvPr/>
        </p:nvSpPr>
        <p:spPr bwMode="auto">
          <a:xfrm>
            <a:off x="263769" y="1976649"/>
            <a:ext cx="8870249" cy="1723549"/>
          </a:xfrm>
          <a:prstGeom prst="rect">
            <a:avLst/>
          </a:prstGeom>
          <a:noFill/>
          <a:ln>
            <a:noFill/>
          </a:ln>
          <a:effectLs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smtClean="0">
                <a:ln>
                  <a:noFill/>
                </a:ln>
                <a:solidFill>
                  <a:srgbClr val="222222"/>
                </a:solidFill>
                <a:effectLst/>
                <a:latin typeface="Tw Cen MT" panose="020B0602020104020603" pitchFamily="34" charset="0"/>
                <a:cs typeface="Arial" panose="020B0604020202020204" pitchFamily="34" charset="0"/>
              </a:rPr>
              <a:t>verb</a:t>
            </a:r>
            <a:endParaRPr kumimoji="0" lang="en-US" altLang="en-US" sz="2800" b="0" i="0" u="none" strike="noStrike" cap="none" normalizeH="0" baseline="0" dirty="0" smtClean="0">
              <a:ln>
                <a:noFill/>
              </a:ln>
              <a:solidFill>
                <a:schemeClr val="tx1"/>
              </a:solidFill>
              <a:effectLst/>
              <a:latin typeface="Tw Cen MT" panose="020B06020201040206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smtClean="0">
                <a:ln>
                  <a:noFill/>
                </a:ln>
                <a:solidFill>
                  <a:srgbClr val="222222"/>
                </a:solidFill>
                <a:effectLst/>
                <a:latin typeface="Tw Cen MT" panose="020B0602020104020603" pitchFamily="34" charset="0"/>
                <a:cs typeface="Arial" panose="020B0604020202020204" pitchFamily="34" charset="0"/>
              </a:rPr>
              <a:t>prəˈɡrɛs</a:t>
            </a:r>
            <a:r>
              <a:rPr kumimoji="0" lang="en-US" altLang="en-US" sz="2800" b="0" i="0" u="none" strike="noStrike" cap="none" normalizeH="0" baseline="0" dirty="0" smtClean="0">
                <a:ln>
                  <a:noFill/>
                </a:ln>
                <a:solidFill>
                  <a:srgbClr val="222222"/>
                </a:solidFill>
                <a:effectLst/>
                <a:latin typeface="Tw Cen MT" panose="020B0602020104020603" pitchFamily="34" charset="0"/>
                <a:cs typeface="Arial" panose="020B0604020202020204" pitchFamily="34" charset="0"/>
              </a:rPr>
              <a:t>/</a:t>
            </a:r>
            <a:endParaRPr kumimoji="0" lang="en-US" altLang="en-US" sz="2800" b="0" i="0" u="none" strike="noStrike" cap="none" normalizeH="0" baseline="0" dirty="0" smtClean="0">
              <a:ln>
                <a:noFill/>
              </a:ln>
              <a:solidFill>
                <a:schemeClr val="tx1"/>
              </a:solidFill>
              <a:effectLst/>
              <a:latin typeface="Tw Cen MT" panose="020B06020201040206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smtClean="0">
                <a:solidFill>
                  <a:srgbClr val="222222"/>
                </a:solidFill>
                <a:latin typeface="Tw Cen MT" panose="020B0602020104020603" pitchFamily="34" charset="0"/>
                <a:cs typeface="Arial" panose="020B0604020202020204" pitchFamily="34" charset="0"/>
              </a:rPr>
              <a:t>To </a:t>
            </a:r>
            <a:r>
              <a:rPr kumimoji="0" lang="en-US" altLang="en-US" sz="2800" b="0" i="0" u="none" strike="noStrike" cap="none" normalizeH="0" baseline="0" dirty="0" smtClean="0">
                <a:ln>
                  <a:noFill/>
                </a:ln>
                <a:solidFill>
                  <a:srgbClr val="222222"/>
                </a:solidFill>
                <a:effectLst/>
                <a:latin typeface="Tw Cen MT" panose="020B0602020104020603" pitchFamily="34" charset="0"/>
                <a:cs typeface="Arial" panose="020B0604020202020204" pitchFamily="34" charset="0"/>
              </a:rPr>
              <a:t>develop towards an improved or more advanced condition.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smtClean="0">
              <a:ln>
                <a:noFill/>
              </a:ln>
              <a:solidFill>
                <a:schemeClr val="tx1"/>
              </a:solidFill>
              <a:effectLst/>
              <a:latin typeface="Tw Cen MT" panose="020B0602020104020603" pitchFamily="34" charset="0"/>
            </a:endParaRPr>
          </a:p>
        </p:txBody>
      </p:sp>
    </p:spTree>
    <p:extLst>
      <p:ext uri="{BB962C8B-B14F-4D97-AF65-F5344CB8AC3E}">
        <p14:creationId xmlns:p14="http://schemas.microsoft.com/office/powerpoint/2010/main" val="36870970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4" name="Title 3"/>
          <p:cNvSpPr>
            <a:spLocks noGrp="1"/>
          </p:cNvSpPr>
          <p:nvPr>
            <p:ph type="title"/>
          </p:nvPr>
        </p:nvSpPr>
        <p:spPr>
          <a:xfrm>
            <a:off x="628650" y="982346"/>
            <a:ext cx="7886700" cy="708343"/>
          </a:xfrm>
        </p:spPr>
        <p:txBody>
          <a:bodyPr/>
          <a:lstStyle/>
          <a:p>
            <a:r>
              <a:rPr lang="en-GB" dirty="0" smtClean="0">
                <a:latin typeface="Tw Cen MT" panose="020B0602020104020603" pitchFamily="34" charset="0"/>
              </a:rPr>
              <a:t>Verbs</a:t>
            </a:r>
            <a:endParaRPr lang="en-GB" dirty="0">
              <a:latin typeface="Tw Cen MT" panose="020B0602020104020603" pitchFamily="34" charset="0"/>
            </a:endParaRPr>
          </a:p>
        </p:txBody>
      </p:sp>
      <p:sp>
        <p:nvSpPr>
          <p:cNvPr id="5" name="Content Placeholder 4"/>
          <p:cNvSpPr>
            <a:spLocks noGrp="1"/>
          </p:cNvSpPr>
          <p:nvPr>
            <p:ph idx="1"/>
          </p:nvPr>
        </p:nvSpPr>
        <p:spPr>
          <a:xfrm>
            <a:off x="628650" y="1825625"/>
            <a:ext cx="7886700" cy="2893332"/>
          </a:xfrm>
        </p:spPr>
        <p:txBody>
          <a:bodyPr/>
          <a:lstStyle/>
          <a:p>
            <a:pPr marL="0" indent="0">
              <a:buNone/>
            </a:pPr>
            <a:r>
              <a:rPr lang="en-GB" dirty="0">
                <a:latin typeface="Tw Cen MT" panose="020B0602020104020603" pitchFamily="34" charset="0"/>
              </a:rPr>
              <a:t>In the early stages of a language course, particular attention should be paid to the planned building of pupils’ verb lexicon, focussing on the meaning of the stem or infinitive form of common verbs.  A strong basic verb lexicon has been found to relate positively to pupils’ ability to learn to manipulate those verbs at later stages.</a:t>
            </a:r>
          </a:p>
        </p:txBody>
      </p:sp>
      <p:sp>
        <p:nvSpPr>
          <p:cNvPr id="6" name="Rectangle 5"/>
          <p:cNvSpPr/>
          <p:nvPr/>
        </p:nvSpPr>
        <p:spPr>
          <a:xfrm>
            <a:off x="3697851" y="6297776"/>
            <a:ext cx="5382627" cy="400110"/>
          </a:xfrm>
          <a:prstGeom prst="rect">
            <a:avLst/>
          </a:prstGeom>
        </p:spPr>
        <p:txBody>
          <a:bodyPr wrap="none">
            <a:spAutoFit/>
          </a:bodyPr>
          <a:lstStyle/>
          <a:p>
            <a:r>
              <a:rPr lang="en-GB" sz="2000" i="1" dirty="0" smtClean="0">
                <a:solidFill>
                  <a:prstClr val="black"/>
                </a:solidFill>
                <a:ea typeface="Calibri" panose="020F0502020204030204" pitchFamily="34" charset="0"/>
                <a:cs typeface="Times New Roman" panose="02020603050405020304" pitchFamily="18" charset="0"/>
              </a:rPr>
              <a:t>p.10 MFL </a:t>
            </a:r>
            <a:r>
              <a:rPr lang="en-GB" sz="2000" i="1" dirty="0">
                <a:solidFill>
                  <a:prstClr val="black"/>
                </a:solidFill>
                <a:ea typeface="Calibri" panose="020F0502020204030204" pitchFamily="34" charset="0"/>
                <a:cs typeface="Times New Roman" panose="02020603050405020304" pitchFamily="18" charset="0"/>
              </a:rPr>
              <a:t>Pedagogy Review Report November 2016</a:t>
            </a:r>
            <a:endParaRPr lang="en-GB" sz="2000" i="1" dirty="0">
              <a:solidFill>
                <a:prstClr val="black"/>
              </a:solidFill>
            </a:endParaRPr>
          </a:p>
        </p:txBody>
      </p:sp>
    </p:spTree>
    <p:extLst>
      <p:ext uri="{BB962C8B-B14F-4D97-AF65-F5344CB8AC3E}">
        <p14:creationId xmlns:p14="http://schemas.microsoft.com/office/powerpoint/2010/main" val="36063946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0"/>
            <a:ext cx="4392488" cy="707886"/>
          </a:xfrm>
          <a:prstGeom prst="rect">
            <a:avLst/>
          </a:prstGeom>
          <a:noFill/>
        </p:spPr>
        <p:txBody>
          <a:bodyPr wrap="square" rtlCol="0">
            <a:spAutoFit/>
          </a:bodyPr>
          <a:lstStyle/>
          <a:p>
            <a:pPr algn="ctr"/>
            <a:r>
              <a:rPr lang="en-GB" sz="4000" dirty="0">
                <a:solidFill>
                  <a:prstClr val="black"/>
                </a:solidFill>
                <a:latin typeface="Arial Rounded MT Bold" panose="020F0704030504030204" pitchFamily="34" charset="0"/>
              </a:rPr>
              <a:t>Year 7</a:t>
            </a:r>
          </a:p>
        </p:txBody>
      </p:sp>
      <p:sp>
        <p:nvSpPr>
          <p:cNvPr id="5" name="TextBox 4"/>
          <p:cNvSpPr txBox="1"/>
          <p:nvPr/>
        </p:nvSpPr>
        <p:spPr>
          <a:xfrm>
            <a:off x="1403648" y="476672"/>
            <a:ext cx="5777989" cy="707886"/>
          </a:xfrm>
          <a:prstGeom prst="rect">
            <a:avLst/>
          </a:prstGeom>
          <a:noFill/>
        </p:spPr>
        <p:txBody>
          <a:bodyPr wrap="square" rtlCol="0">
            <a:spAutoFit/>
          </a:bodyPr>
          <a:lstStyle/>
          <a:p>
            <a:pPr algn="ctr"/>
            <a:r>
              <a:rPr lang="en-GB" sz="4000" dirty="0">
                <a:solidFill>
                  <a:prstClr val="black"/>
                </a:solidFill>
                <a:latin typeface="Segoe UI" panose="020B0502040204020203" pitchFamily="34" charset="0"/>
                <a:cs typeface="Segoe UI" panose="020B0502040204020203" pitchFamily="34" charset="0"/>
              </a:rPr>
              <a:t>Grammar &amp; Vocabulary</a:t>
            </a:r>
          </a:p>
        </p:txBody>
      </p:sp>
      <p:sp>
        <p:nvSpPr>
          <p:cNvPr id="6" name="Subtitle 2"/>
          <p:cNvSpPr txBox="1">
            <a:spLocks/>
          </p:cNvSpPr>
          <p:nvPr/>
        </p:nvSpPr>
        <p:spPr>
          <a:xfrm>
            <a:off x="107504" y="3217003"/>
            <a:ext cx="2160240" cy="3452357"/>
          </a:xfrm>
          <a:prstGeom prst="rect">
            <a:avLst/>
          </a:prstGeom>
          <a:solidFill>
            <a:schemeClr val="accent6">
              <a:lumMod val="20000"/>
              <a:lumOff val="80000"/>
            </a:schemeClr>
          </a:solidFill>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1800" dirty="0" smtClean="0">
                <a:solidFill>
                  <a:srgbClr val="000000"/>
                </a:solidFill>
                <a:ea typeface="Times New Roman" panose="02020603050405020304" pitchFamily="18" charset="0"/>
                <a:cs typeface="Times New Roman" panose="02020603050405020304" pitchFamily="18" charset="0"/>
              </a:rPr>
              <a:t>use </a:t>
            </a:r>
            <a:r>
              <a:rPr lang="en-GB" sz="1800" dirty="0">
                <a:solidFill>
                  <a:srgbClr val="000000"/>
                </a:solidFill>
                <a:ea typeface="Times New Roman" panose="02020603050405020304" pitchFamily="18" charset="0"/>
                <a:cs typeface="Times New Roman" panose="02020603050405020304" pitchFamily="18" charset="0"/>
              </a:rPr>
              <a:t>definite and indefinite articles, agree adjectives for number and gender, use all persons of several regular verbs in the present tense (with a writing frame) and use days of the week in simple sentence formation.</a:t>
            </a:r>
            <a:br>
              <a:rPr lang="en-GB" sz="1800" dirty="0">
                <a:solidFill>
                  <a:srgbClr val="000000"/>
                </a:solidFill>
                <a:ea typeface="Times New Roman" panose="02020603050405020304" pitchFamily="18" charset="0"/>
                <a:cs typeface="Times New Roman" panose="02020603050405020304" pitchFamily="18" charset="0"/>
              </a:rPr>
            </a:br>
            <a:endParaRPr lang="en-GB" sz="1800" dirty="0">
              <a:solidFill>
                <a:prstClr val="black"/>
              </a:solidFill>
            </a:endParaRPr>
          </a:p>
        </p:txBody>
      </p:sp>
      <p:sp>
        <p:nvSpPr>
          <p:cNvPr id="7" name="Subtitle 2"/>
          <p:cNvSpPr txBox="1">
            <a:spLocks/>
          </p:cNvSpPr>
          <p:nvPr/>
        </p:nvSpPr>
        <p:spPr>
          <a:xfrm>
            <a:off x="2237923" y="2753533"/>
            <a:ext cx="2232248" cy="3915827"/>
          </a:xfrm>
          <a:prstGeom prst="rect">
            <a:avLst/>
          </a:prstGeom>
          <a:solidFill>
            <a:schemeClr val="accent6">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spcAft>
                <a:spcPts val="1200"/>
              </a:spcAft>
            </a:pPr>
            <a:r>
              <a:rPr lang="en-GB" sz="1800" dirty="0" smtClean="0">
                <a:solidFill>
                  <a:prstClr val="black"/>
                </a:solidFill>
              </a:rPr>
              <a:t>use </a:t>
            </a:r>
            <a:r>
              <a:rPr lang="en-GB" sz="1800" dirty="0">
                <a:solidFill>
                  <a:prstClr val="black"/>
                </a:solidFill>
              </a:rPr>
              <a:t>high-frequency verb forms, nouns, articles and adjectives to form simple </a:t>
            </a:r>
            <a:r>
              <a:rPr lang="en-GB" sz="1800" dirty="0" smtClean="0">
                <a:solidFill>
                  <a:prstClr val="black"/>
                </a:solidFill>
              </a:rPr>
              <a:t>sentences independently, and has a </a:t>
            </a:r>
            <a:r>
              <a:rPr lang="en-GB" sz="1800" dirty="0">
                <a:solidFill>
                  <a:prstClr val="black"/>
                </a:solidFill>
              </a:rPr>
              <a:t>basic repertoire of words and phrases related to people, places, things and simple actions.</a:t>
            </a:r>
            <a:endParaRPr lang="en-GB" sz="1800" dirty="0">
              <a:solidFill>
                <a:prstClr val="black"/>
              </a:solidFill>
              <a:ea typeface="Calibri" panose="020F0502020204030204" pitchFamily="34" charset="0"/>
              <a:cs typeface="Times New Roman" panose="02020603050405020304" pitchFamily="18" charset="0"/>
            </a:endParaRPr>
          </a:p>
        </p:txBody>
      </p:sp>
      <p:sp>
        <p:nvSpPr>
          <p:cNvPr id="8" name="Subtitle 2"/>
          <p:cNvSpPr txBox="1">
            <a:spLocks/>
          </p:cNvSpPr>
          <p:nvPr/>
        </p:nvSpPr>
        <p:spPr>
          <a:xfrm>
            <a:off x="4427984" y="2105461"/>
            <a:ext cx="2160240" cy="4563899"/>
          </a:xfrm>
          <a:prstGeom prst="rect">
            <a:avLst/>
          </a:prstGeom>
          <a:solidFill>
            <a:schemeClr val="accent6">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900" dirty="0" smtClean="0">
                <a:solidFill>
                  <a:srgbClr val="000000"/>
                </a:solidFill>
                <a:ea typeface="Times New Roman" panose="02020603050405020304" pitchFamily="18" charset="0"/>
                <a:cs typeface="Times New Roman" panose="02020603050405020304" pitchFamily="18" charset="0"/>
              </a:rPr>
              <a:t>use </a:t>
            </a:r>
            <a:r>
              <a:rPr lang="en-GB" sz="1900" dirty="0">
                <a:solidFill>
                  <a:srgbClr val="000000"/>
                </a:solidFill>
                <a:ea typeface="Times New Roman" panose="02020603050405020304" pitchFamily="18" charset="0"/>
                <a:cs typeface="Times New Roman" panose="02020603050405020304" pitchFamily="18" charset="0"/>
              </a:rPr>
              <a:t>nouns and adjectives, subject pronouns and present tense verbs (regular and key irregular) to generate positive and simple negative sentences independently, recalling at least 20 </a:t>
            </a:r>
            <a:r>
              <a:rPr lang="en-GB" sz="1900" dirty="0" smtClean="0">
                <a:solidFill>
                  <a:srgbClr val="000000"/>
                </a:solidFill>
                <a:ea typeface="Times New Roman" panose="02020603050405020304" pitchFamily="18" charset="0"/>
                <a:cs typeface="Times New Roman" panose="02020603050405020304" pitchFamily="18" charset="0"/>
              </a:rPr>
              <a:t>verbs, and use 50 cognate and 30 non-cognate words.</a:t>
            </a:r>
            <a:endParaRPr lang="en-GB" sz="1900" dirty="0">
              <a:solidFill>
                <a:prstClr val="black">
                  <a:tint val="75000"/>
                </a:prstClr>
              </a:solidFill>
            </a:endParaRPr>
          </a:p>
          <a:p>
            <a:pPr algn="l"/>
            <a:endParaRPr lang="en-GB" sz="1900" dirty="0">
              <a:solidFill>
                <a:prstClr val="black"/>
              </a:solidFill>
              <a:cs typeface="Segoe UI" panose="020B0502040204020203" pitchFamily="34" charset="0"/>
            </a:endParaRPr>
          </a:p>
        </p:txBody>
      </p:sp>
      <p:sp>
        <p:nvSpPr>
          <p:cNvPr id="9" name="Subtitle 2"/>
          <p:cNvSpPr txBox="1">
            <a:spLocks/>
          </p:cNvSpPr>
          <p:nvPr/>
        </p:nvSpPr>
        <p:spPr>
          <a:xfrm>
            <a:off x="6588224" y="1391072"/>
            <a:ext cx="2304256" cy="5278288"/>
          </a:xfrm>
          <a:prstGeom prst="rect">
            <a:avLst/>
          </a:prstGeom>
          <a:solidFill>
            <a:schemeClr val="accent6">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000" dirty="0">
                <a:solidFill>
                  <a:prstClr val="black"/>
                </a:solidFill>
                <a:cs typeface="Segoe UI" panose="020B0502040204020203" pitchFamily="34" charset="0"/>
              </a:rPr>
              <a:t>recall and use 30 verbs in the present tense and the </a:t>
            </a:r>
            <a:r>
              <a:rPr lang="en-GB" sz="2000" dirty="0" smtClean="0">
                <a:solidFill>
                  <a:prstClr val="black"/>
                </a:solidFill>
                <a:cs typeface="Segoe UI" panose="020B0502040204020203" pitchFamily="34" charset="0"/>
              </a:rPr>
              <a:t>near future</a:t>
            </a:r>
            <a:r>
              <a:rPr lang="en-GB" sz="2000" dirty="0">
                <a:solidFill>
                  <a:prstClr val="black"/>
                </a:solidFill>
                <a:cs typeface="Segoe UI" panose="020B0502040204020203" pitchFamily="34" charset="0"/>
              </a:rPr>
              <a:t>, use question words with more confidence to frame spontaneous questions, and use the relative pronoun ‘which’ in a variety of contexts to extend </a:t>
            </a:r>
            <a:r>
              <a:rPr lang="en-GB" sz="2000" dirty="0" smtClean="0">
                <a:solidFill>
                  <a:prstClr val="black"/>
                </a:solidFill>
                <a:cs typeface="Segoe UI" panose="020B0502040204020203" pitchFamily="34" charset="0"/>
              </a:rPr>
              <a:t>sentences, and use 80 cognate and 50 non-cognate words.</a:t>
            </a:r>
            <a:endParaRPr lang="en-GB" sz="2000" dirty="0">
              <a:solidFill>
                <a:prstClr val="black"/>
              </a:solidFill>
              <a:cs typeface="Segoe UI" panose="020B0502040204020203" pitchFamily="34" charset="0"/>
            </a:endParaRPr>
          </a:p>
        </p:txBody>
      </p:sp>
      <p:sp>
        <p:nvSpPr>
          <p:cNvPr id="10" name="Horizontal Scroll 9"/>
          <p:cNvSpPr/>
          <p:nvPr/>
        </p:nvSpPr>
        <p:spPr>
          <a:xfrm>
            <a:off x="395536" y="2481212"/>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3</a:t>
            </a:r>
          </a:p>
        </p:txBody>
      </p:sp>
      <p:sp>
        <p:nvSpPr>
          <p:cNvPr id="11" name="Horizontal Scroll 10"/>
          <p:cNvSpPr/>
          <p:nvPr/>
        </p:nvSpPr>
        <p:spPr>
          <a:xfrm>
            <a:off x="2555776" y="199971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4</a:t>
            </a:r>
          </a:p>
        </p:txBody>
      </p:sp>
      <p:sp>
        <p:nvSpPr>
          <p:cNvPr id="12" name="Horizontal Scroll 11"/>
          <p:cNvSpPr/>
          <p:nvPr/>
        </p:nvSpPr>
        <p:spPr>
          <a:xfrm>
            <a:off x="4752020" y="133719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5</a:t>
            </a:r>
          </a:p>
        </p:txBody>
      </p:sp>
      <p:sp>
        <p:nvSpPr>
          <p:cNvPr id="13" name="Horizontal Scroll 12"/>
          <p:cNvSpPr/>
          <p:nvPr/>
        </p:nvSpPr>
        <p:spPr>
          <a:xfrm>
            <a:off x="7041641" y="589115"/>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6</a:t>
            </a:r>
          </a:p>
        </p:txBody>
      </p:sp>
      <p:sp>
        <p:nvSpPr>
          <p:cNvPr id="15" name="TextBox 14"/>
          <p:cNvSpPr txBox="1"/>
          <p:nvPr/>
        </p:nvSpPr>
        <p:spPr>
          <a:xfrm>
            <a:off x="107504" y="1839371"/>
            <a:ext cx="5777989" cy="707886"/>
          </a:xfrm>
          <a:prstGeom prst="rect">
            <a:avLst/>
          </a:prstGeom>
          <a:noFill/>
        </p:spPr>
        <p:txBody>
          <a:bodyPr wrap="square" rtlCol="0">
            <a:spAutoFit/>
          </a:bodyPr>
          <a:lstStyle/>
          <a:p>
            <a:r>
              <a:rPr lang="en-GB" sz="4000" b="1" dirty="0">
                <a:solidFill>
                  <a:prstClr val="black"/>
                </a:solidFill>
                <a:latin typeface="Segoe UI" panose="020B0502040204020203" pitchFamily="34" charset="0"/>
                <a:cs typeface="Segoe UI" panose="020B0502040204020203" pitchFamily="34" charset="0"/>
              </a:rPr>
              <a:t>I can:</a:t>
            </a:r>
          </a:p>
        </p:txBody>
      </p:sp>
    </p:spTree>
    <p:extLst>
      <p:ext uri="{BB962C8B-B14F-4D97-AF65-F5344CB8AC3E}">
        <p14:creationId xmlns:p14="http://schemas.microsoft.com/office/powerpoint/2010/main" val="26612379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33803" y="222284"/>
          <a:ext cx="4053872" cy="6400800"/>
        </p:xfrm>
        <a:graphic>
          <a:graphicData uri="http://schemas.openxmlformats.org/drawingml/2006/table">
            <a:tbl>
              <a:tblPr firstRow="1" bandRow="1">
                <a:tableStyleId>{5940675A-B579-460E-94D1-54222C63F5DA}</a:tableStyleId>
              </a:tblPr>
              <a:tblGrid>
                <a:gridCol w="1994800"/>
                <a:gridCol w="2059072"/>
              </a:tblGrid>
              <a:tr h="59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ayud</a:t>
                      </a:r>
                      <a:r>
                        <a:rPr lang="en-GB" sz="3600" dirty="0" err="1" smtClean="0"/>
                        <a:t>ar</a:t>
                      </a:r>
                      <a:endParaRPr lang="en-GB" sz="3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llev</a:t>
                      </a:r>
                      <a:r>
                        <a:rPr lang="en-GB" sz="3600" dirty="0" err="1" smtClean="0"/>
                        <a:t>ar</a:t>
                      </a:r>
                      <a:endParaRPr lang="en-GB" sz="3600" dirty="0" smtClean="0"/>
                    </a:p>
                  </a:txBody>
                  <a:tcPr/>
                </a:tc>
              </a:tr>
              <a:tr h="59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bail</a:t>
                      </a:r>
                      <a:r>
                        <a:rPr lang="en-GB" sz="3600" dirty="0" err="1" smtClean="0"/>
                        <a:t>ar</a:t>
                      </a:r>
                      <a:endParaRPr lang="en-GB" sz="3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mand</a:t>
                      </a:r>
                      <a:r>
                        <a:rPr lang="en-GB" sz="3600" dirty="0" err="1" smtClean="0"/>
                        <a:t>ar</a:t>
                      </a:r>
                      <a:endParaRPr lang="en-GB" sz="3600" dirty="0" smtClean="0"/>
                    </a:p>
                  </a:txBody>
                  <a:tcPr/>
                </a:tc>
              </a:tr>
              <a:tr h="59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cant</a:t>
                      </a:r>
                      <a:r>
                        <a:rPr lang="en-GB" sz="3600" dirty="0" err="1" smtClean="0"/>
                        <a:t>ar</a:t>
                      </a:r>
                      <a:endParaRPr lang="en-GB" sz="3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mont</a:t>
                      </a:r>
                      <a:r>
                        <a:rPr lang="en-GB" sz="3600" dirty="0" err="1" smtClean="0"/>
                        <a:t>ar</a:t>
                      </a:r>
                      <a:endParaRPr lang="en-GB" sz="3600" dirty="0" smtClean="0"/>
                    </a:p>
                  </a:txBody>
                  <a:tcPr/>
                </a:tc>
              </a:tr>
              <a:tr h="59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chate</a:t>
                      </a:r>
                      <a:r>
                        <a:rPr lang="en-GB" sz="3600" dirty="0" err="1" smtClean="0"/>
                        <a:t>ar</a:t>
                      </a:r>
                      <a:endParaRPr lang="en-GB" sz="3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naveg</a:t>
                      </a:r>
                      <a:r>
                        <a:rPr lang="en-GB" sz="3600" dirty="0" err="1" smtClean="0"/>
                        <a:t>ar</a:t>
                      </a:r>
                      <a:endParaRPr lang="en-GB" sz="3600" dirty="0" smtClean="0"/>
                    </a:p>
                  </a:txBody>
                  <a:tcPr/>
                </a:tc>
              </a:tr>
              <a:tr h="59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dibuj</a:t>
                      </a:r>
                      <a:r>
                        <a:rPr lang="en-GB" sz="3600" dirty="0" err="1" smtClean="0"/>
                        <a:t>ar</a:t>
                      </a:r>
                      <a:endParaRPr lang="en-GB" sz="3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dirty="0" err="1" smtClean="0">
                          <a:solidFill>
                            <a:schemeClr val="tx1"/>
                          </a:solidFill>
                          <a:latin typeface="+mn-lt"/>
                          <a:ea typeface="+mn-ea"/>
                          <a:cs typeface="+mn-cs"/>
                        </a:rPr>
                        <a:t>odiar</a:t>
                      </a:r>
                      <a:endParaRPr lang="en-GB" sz="3600" b="1" kern="1200" dirty="0" smtClean="0">
                        <a:solidFill>
                          <a:schemeClr val="tx1"/>
                        </a:solidFill>
                        <a:latin typeface="+mn-lt"/>
                        <a:ea typeface="+mn-ea"/>
                        <a:cs typeface="+mn-cs"/>
                      </a:endParaRPr>
                    </a:p>
                  </a:txBody>
                  <a:tcPr/>
                </a:tc>
              </a:tr>
              <a:tr h="59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escuch</a:t>
                      </a:r>
                      <a:r>
                        <a:rPr lang="en-GB" sz="3600" dirty="0" err="1" smtClean="0"/>
                        <a:t>ar</a:t>
                      </a:r>
                      <a:endParaRPr lang="en-GB" sz="3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olvid</a:t>
                      </a:r>
                      <a:r>
                        <a:rPr lang="en-GB" sz="3600" dirty="0" err="1" smtClean="0"/>
                        <a:t>ar</a:t>
                      </a:r>
                      <a:endParaRPr lang="en-GB" sz="3600" dirty="0" smtClean="0"/>
                    </a:p>
                  </a:txBody>
                  <a:tcPr/>
                </a:tc>
              </a:tr>
              <a:tr h="59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encontr</a:t>
                      </a:r>
                      <a:r>
                        <a:rPr lang="en-GB" sz="3600" dirty="0" err="1" smtClean="0"/>
                        <a:t>ar</a:t>
                      </a:r>
                      <a:endParaRPr lang="en-GB" sz="3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os</a:t>
                      </a:r>
                      <a:r>
                        <a:rPr lang="en-GB" sz="3600" dirty="0" err="1" smtClean="0"/>
                        <a:t>ar</a:t>
                      </a:r>
                      <a:endParaRPr lang="en-GB" sz="3600" dirty="0" smtClean="0"/>
                    </a:p>
                  </a:txBody>
                  <a:tcPr/>
                </a:tc>
              </a:tr>
              <a:tr h="59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habl</a:t>
                      </a:r>
                      <a:r>
                        <a:rPr lang="en-GB" sz="3600" dirty="0" err="1" smtClean="0"/>
                        <a:t>ar</a:t>
                      </a:r>
                      <a:endParaRPr lang="en-GB" sz="3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pens</a:t>
                      </a:r>
                      <a:r>
                        <a:rPr lang="en-GB" sz="3600" dirty="0" err="1" smtClean="0"/>
                        <a:t>ar</a:t>
                      </a:r>
                      <a:r>
                        <a:rPr lang="en-GB" sz="3600" dirty="0" smtClean="0"/>
                        <a:t>*</a:t>
                      </a:r>
                    </a:p>
                  </a:txBody>
                  <a:tcPr/>
                </a:tc>
              </a:tr>
              <a:tr h="59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jug</a:t>
                      </a:r>
                      <a:r>
                        <a:rPr lang="en-GB" sz="3600" dirty="0" err="1" smtClean="0"/>
                        <a:t>ar</a:t>
                      </a:r>
                      <a:r>
                        <a:rPr lang="en-GB" sz="3600" dirty="0" smtClean="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pregunt</a:t>
                      </a:r>
                      <a:r>
                        <a:rPr lang="en-GB" sz="3600" dirty="0" err="1" smtClean="0"/>
                        <a:t>ar</a:t>
                      </a:r>
                      <a:endParaRPr lang="en-GB" sz="3600" dirty="0" smtClean="0"/>
                    </a:p>
                  </a:txBody>
                  <a:tcPr/>
                </a:tc>
              </a:tr>
              <a:tr h="59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llam</a:t>
                      </a:r>
                      <a:r>
                        <a:rPr lang="en-GB" sz="3600" dirty="0" err="1" smtClean="0"/>
                        <a:t>ar</a:t>
                      </a:r>
                      <a:r>
                        <a:rPr lang="en-GB" sz="3600" i="1" dirty="0" err="1" smtClean="0"/>
                        <a:t>se</a:t>
                      </a:r>
                      <a:endParaRPr lang="en-GB" sz="3600" i="1"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sac</a:t>
                      </a:r>
                      <a:r>
                        <a:rPr lang="en-GB" sz="3600" dirty="0" err="1" smtClean="0"/>
                        <a:t>ar</a:t>
                      </a:r>
                      <a:endParaRPr lang="en-GB" sz="3600" dirty="0" smtClean="0"/>
                    </a:p>
                  </a:txBody>
                  <a:tcPr/>
                </a:tc>
              </a:tr>
            </a:tbl>
          </a:graphicData>
        </a:graphic>
      </p:graphicFrame>
      <p:graphicFrame>
        <p:nvGraphicFramePr>
          <p:cNvPr id="4" name="Table 3"/>
          <p:cNvGraphicFramePr>
            <a:graphicFrameLocks noGrp="1"/>
          </p:cNvGraphicFramePr>
          <p:nvPr>
            <p:extLst/>
          </p:nvPr>
        </p:nvGraphicFramePr>
        <p:xfrm>
          <a:off x="4187675" y="222284"/>
          <a:ext cx="2433193" cy="1280160"/>
        </p:xfrm>
        <a:graphic>
          <a:graphicData uri="http://schemas.openxmlformats.org/drawingml/2006/table">
            <a:tbl>
              <a:tblPr firstRow="1" bandRow="1">
                <a:tableStyleId>{5940675A-B579-460E-94D1-54222C63F5DA}</a:tableStyleId>
              </a:tblPr>
              <a:tblGrid>
                <a:gridCol w="2433193"/>
              </a:tblGrid>
              <a:tr h="370840">
                <a:tc>
                  <a:txBody>
                    <a:bodyPr/>
                    <a:lstStyle/>
                    <a:p>
                      <a:r>
                        <a:rPr lang="en-GB" sz="3600" b="1" dirty="0" err="1" smtClean="0"/>
                        <a:t>termin</a:t>
                      </a:r>
                      <a:r>
                        <a:rPr lang="en-GB" sz="3600" dirty="0" err="1" smtClean="0"/>
                        <a:t>ar</a:t>
                      </a:r>
                      <a:endParaRPr lang="en-GB" sz="3600"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smtClean="0"/>
                        <a:t>toc</a:t>
                      </a:r>
                      <a:r>
                        <a:rPr lang="en-GB" sz="3600" dirty="0" smtClean="0"/>
                        <a:t>ar</a:t>
                      </a:r>
                    </a:p>
                  </a:txBody>
                  <a:tcPr/>
                </a:tc>
              </a:tr>
            </a:tbl>
          </a:graphicData>
        </a:graphic>
      </p:graphicFrame>
      <p:graphicFrame>
        <p:nvGraphicFramePr>
          <p:cNvPr id="5" name="Table 4"/>
          <p:cNvGraphicFramePr>
            <a:graphicFrameLocks noGrp="1"/>
          </p:cNvGraphicFramePr>
          <p:nvPr>
            <p:extLst/>
          </p:nvPr>
        </p:nvGraphicFramePr>
        <p:xfrm>
          <a:off x="6620868" y="222284"/>
          <a:ext cx="2433193" cy="1280160"/>
        </p:xfrm>
        <a:graphic>
          <a:graphicData uri="http://schemas.openxmlformats.org/drawingml/2006/table">
            <a:tbl>
              <a:tblPr firstRow="1" bandRow="1">
                <a:tableStyleId>{5940675A-B579-460E-94D1-54222C63F5DA}</a:tableStyleId>
              </a:tblPr>
              <a:tblGrid>
                <a:gridCol w="2433193"/>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trabaj</a:t>
                      </a:r>
                      <a:r>
                        <a:rPr lang="en-GB" sz="3600" dirty="0" err="1" smtClean="0"/>
                        <a:t>ar</a:t>
                      </a:r>
                      <a:endParaRPr lang="en-GB" sz="3600" dirty="0" smtClean="0"/>
                    </a:p>
                  </a:txBody>
                  <a:tcPr/>
                </a:tc>
              </a:tr>
              <a:tr h="370840">
                <a:tc>
                  <a:txBody>
                    <a:bodyPr/>
                    <a:lstStyle/>
                    <a:p>
                      <a:r>
                        <a:rPr lang="en-GB" sz="3600" b="1" dirty="0" err="1" smtClean="0"/>
                        <a:t>visit</a:t>
                      </a:r>
                      <a:r>
                        <a:rPr lang="en-GB" sz="3600" dirty="0" err="1" smtClean="0"/>
                        <a:t>ar</a:t>
                      </a:r>
                      <a:endParaRPr lang="en-GB" sz="3600" dirty="0"/>
                    </a:p>
                  </a:txBody>
                  <a:tcPr/>
                </a:tc>
              </a:tr>
            </a:tbl>
          </a:graphicData>
        </a:graphic>
      </p:graphicFrame>
      <p:graphicFrame>
        <p:nvGraphicFramePr>
          <p:cNvPr id="6" name="Table 5"/>
          <p:cNvGraphicFramePr>
            <a:graphicFrameLocks noGrp="1"/>
          </p:cNvGraphicFramePr>
          <p:nvPr>
            <p:extLst/>
          </p:nvPr>
        </p:nvGraphicFramePr>
        <p:xfrm>
          <a:off x="4451391" y="1571415"/>
          <a:ext cx="2169477" cy="5051669"/>
        </p:xfrm>
        <a:graphic>
          <a:graphicData uri="http://schemas.openxmlformats.org/drawingml/2006/table">
            <a:tbl>
              <a:tblPr firstRow="1" bandRow="1">
                <a:tableStyleId>{5940675A-B579-460E-94D1-54222C63F5DA}</a:tableStyleId>
              </a:tblPr>
              <a:tblGrid>
                <a:gridCol w="2169477"/>
              </a:tblGrid>
              <a:tr h="590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smtClean="0"/>
                        <a:t>aprend</a:t>
                      </a:r>
                      <a:r>
                        <a:rPr lang="en-GB" sz="3200" dirty="0" err="1" smtClean="0"/>
                        <a:t>er</a:t>
                      </a:r>
                      <a:endParaRPr lang="en-GB" sz="3200" dirty="0" smtClean="0"/>
                    </a:p>
                  </a:txBody>
                  <a:tcPr/>
                </a:tc>
              </a:tr>
              <a:tr h="590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smtClean="0"/>
                        <a:t>beber</a:t>
                      </a:r>
                      <a:endParaRPr lang="en-GB" sz="3200" b="1" dirty="0" smtClean="0"/>
                    </a:p>
                  </a:txBody>
                  <a:tcPr/>
                </a:tc>
              </a:tr>
              <a:tr h="590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smtClean="0"/>
                        <a:t>comer</a:t>
                      </a:r>
                    </a:p>
                  </a:txBody>
                  <a:tcPr/>
                </a:tc>
              </a:tr>
              <a:tr h="590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smtClean="0"/>
                        <a:t>le</a:t>
                      </a:r>
                      <a:r>
                        <a:rPr lang="en-GB" sz="3200" dirty="0" smtClean="0"/>
                        <a:t>er</a:t>
                      </a:r>
                    </a:p>
                  </a:txBody>
                  <a:tcPr/>
                </a:tc>
              </a:tr>
              <a:tr h="590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smtClean="0"/>
                        <a:t>ve</a:t>
                      </a:r>
                      <a:r>
                        <a:rPr lang="en-GB" sz="3200" dirty="0" err="1" smtClean="0"/>
                        <a:t>r</a:t>
                      </a:r>
                      <a:endParaRPr lang="en-GB" sz="3200" dirty="0" smtClean="0"/>
                    </a:p>
                  </a:txBody>
                  <a:tcPr/>
                </a:tc>
              </a:tr>
              <a:tr h="324941">
                <a:tc>
                  <a:txBody>
                    <a:bodyPr/>
                    <a:lstStyle/>
                    <a:p>
                      <a:endParaRPr lang="en-GB" sz="1000" dirty="0"/>
                    </a:p>
                  </a:txBody>
                  <a:tcPr>
                    <a:solidFill>
                      <a:schemeClr val="bg1">
                        <a:lumMod val="65000"/>
                      </a:schemeClr>
                    </a:solidFill>
                  </a:tcPr>
                </a:tc>
              </a:tr>
              <a:tr h="590841">
                <a:tc>
                  <a:txBody>
                    <a:bodyPr/>
                    <a:lstStyle/>
                    <a:p>
                      <a:r>
                        <a:rPr lang="en-GB" sz="3200" b="1" dirty="0" err="1" smtClean="0"/>
                        <a:t>escrib</a:t>
                      </a:r>
                      <a:r>
                        <a:rPr lang="en-GB" sz="3200" dirty="0" err="1" smtClean="0"/>
                        <a:t>ir</a:t>
                      </a:r>
                      <a:endParaRPr lang="en-GB" sz="3200" dirty="0"/>
                    </a:p>
                  </a:txBody>
                  <a:tcPr/>
                </a:tc>
              </a:tr>
              <a:tr h="590841">
                <a:tc>
                  <a:txBody>
                    <a:bodyPr/>
                    <a:lstStyle/>
                    <a:p>
                      <a:r>
                        <a:rPr lang="en-GB" sz="3200" b="1" dirty="0" smtClean="0"/>
                        <a:t>sal</a:t>
                      </a:r>
                      <a:r>
                        <a:rPr lang="en-GB" sz="3200" dirty="0" smtClean="0"/>
                        <a:t>ir</a:t>
                      </a:r>
                      <a:endParaRPr lang="en-GB" sz="3200" dirty="0"/>
                    </a:p>
                  </a:txBody>
                  <a:tcPr/>
                </a:tc>
              </a:tr>
              <a:tr h="590841">
                <a:tc>
                  <a:txBody>
                    <a:bodyPr/>
                    <a:lstStyle/>
                    <a:p>
                      <a:r>
                        <a:rPr lang="en-GB" sz="3200" b="1" dirty="0" err="1" smtClean="0"/>
                        <a:t>viv</a:t>
                      </a:r>
                      <a:r>
                        <a:rPr lang="en-GB" sz="3200" b="0" dirty="0" err="1" smtClean="0"/>
                        <a:t>ir</a:t>
                      </a:r>
                      <a:endParaRPr lang="en-GB" sz="3200" b="0" dirty="0"/>
                    </a:p>
                  </a:txBody>
                  <a:tcPr/>
                </a:tc>
              </a:tr>
            </a:tbl>
          </a:graphicData>
        </a:graphic>
      </p:graphicFrame>
      <p:graphicFrame>
        <p:nvGraphicFramePr>
          <p:cNvPr id="7" name="Table 6"/>
          <p:cNvGraphicFramePr>
            <a:graphicFrameLocks noGrp="1"/>
          </p:cNvGraphicFramePr>
          <p:nvPr>
            <p:extLst/>
          </p:nvPr>
        </p:nvGraphicFramePr>
        <p:xfrm>
          <a:off x="6884584" y="1896356"/>
          <a:ext cx="1809713" cy="4726728"/>
        </p:xfrm>
        <a:graphic>
          <a:graphicData uri="http://schemas.openxmlformats.org/drawingml/2006/table">
            <a:tbl>
              <a:tblPr firstRow="1" bandRow="1">
                <a:tableStyleId>{5940675A-B579-460E-94D1-54222C63F5DA}</a:tableStyleId>
              </a:tblPr>
              <a:tblGrid>
                <a:gridCol w="1809713"/>
              </a:tblGrid>
              <a:tr h="590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smtClean="0"/>
                        <a:t>estar</a:t>
                      </a:r>
                    </a:p>
                  </a:txBody>
                  <a:tcPr/>
                </a:tc>
              </a:tr>
              <a:tr h="590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smtClean="0"/>
                        <a:t>ir</a:t>
                      </a:r>
                    </a:p>
                  </a:txBody>
                  <a:tcPr/>
                </a:tc>
              </a:tr>
              <a:tr h="590841">
                <a:tc>
                  <a:txBody>
                    <a:bodyPr/>
                    <a:lstStyle/>
                    <a:p>
                      <a:r>
                        <a:rPr lang="en-GB" sz="3200" b="1" dirty="0" smtClean="0"/>
                        <a:t>hac</a:t>
                      </a:r>
                      <a:r>
                        <a:rPr lang="en-GB" sz="3200" dirty="0" smtClean="0"/>
                        <a:t>er</a:t>
                      </a:r>
                      <a:endParaRPr lang="en-GB" sz="3200" dirty="0"/>
                    </a:p>
                  </a:txBody>
                  <a:tcPr/>
                </a:tc>
              </a:tr>
              <a:tr h="590841">
                <a:tc>
                  <a:txBody>
                    <a:bodyPr/>
                    <a:lstStyle/>
                    <a:p>
                      <a:r>
                        <a:rPr lang="en-GB" sz="3200" b="1" dirty="0" err="1" smtClean="0"/>
                        <a:t>quer</a:t>
                      </a:r>
                      <a:r>
                        <a:rPr lang="en-GB" sz="3200" b="0" dirty="0" err="1" smtClean="0"/>
                        <a:t>er</a:t>
                      </a:r>
                      <a:endParaRPr lang="en-GB" sz="3200" b="0" dirty="0"/>
                    </a:p>
                  </a:txBody>
                  <a:tcPr/>
                </a:tc>
              </a:tr>
              <a:tr h="590841">
                <a:tc>
                  <a:txBody>
                    <a:bodyPr/>
                    <a:lstStyle/>
                    <a:p>
                      <a:r>
                        <a:rPr lang="en-GB" sz="3200" b="1" dirty="0" err="1" smtClean="0"/>
                        <a:t>se</a:t>
                      </a:r>
                      <a:r>
                        <a:rPr lang="en-GB" sz="3200" dirty="0" err="1" smtClean="0"/>
                        <a:t>r</a:t>
                      </a:r>
                      <a:endParaRPr lang="en-GB" sz="3200" dirty="0" smtClean="0"/>
                    </a:p>
                  </a:txBody>
                  <a:tcPr/>
                </a:tc>
              </a:tr>
              <a:tr h="590841">
                <a:tc>
                  <a:txBody>
                    <a:bodyPr/>
                    <a:lstStyle/>
                    <a:p>
                      <a:r>
                        <a:rPr lang="en-GB" sz="3200" b="1" dirty="0" err="1" smtClean="0"/>
                        <a:t>ten</a:t>
                      </a:r>
                      <a:r>
                        <a:rPr lang="en-GB" sz="3200" dirty="0" err="1" smtClean="0"/>
                        <a:t>er</a:t>
                      </a:r>
                      <a:endParaRPr lang="en-GB" sz="3200" dirty="0"/>
                    </a:p>
                  </a:txBody>
                  <a:tcPr/>
                </a:tc>
              </a:tr>
              <a:tr h="590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smtClean="0">
                          <a:solidFill>
                            <a:srgbClr val="7030A0"/>
                          </a:solidFill>
                        </a:rPr>
                        <a:t>encant</a:t>
                      </a:r>
                      <a:r>
                        <a:rPr lang="en-GB" sz="3200" dirty="0" err="1" smtClean="0">
                          <a:solidFill>
                            <a:srgbClr val="7030A0"/>
                          </a:solidFill>
                        </a:rPr>
                        <a:t>ar</a:t>
                      </a:r>
                      <a:endParaRPr lang="en-GB" sz="3200" dirty="0" smtClean="0">
                        <a:solidFill>
                          <a:srgbClr val="7030A0"/>
                        </a:solidFill>
                      </a:endParaRPr>
                    </a:p>
                  </a:txBody>
                  <a:tcPr/>
                </a:tc>
              </a:tr>
              <a:tr h="590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smtClean="0">
                          <a:solidFill>
                            <a:srgbClr val="7030A0"/>
                          </a:solidFill>
                        </a:rPr>
                        <a:t>gust</a:t>
                      </a:r>
                      <a:r>
                        <a:rPr lang="en-GB" sz="3200" dirty="0" err="1" smtClean="0">
                          <a:solidFill>
                            <a:srgbClr val="7030A0"/>
                          </a:solidFill>
                        </a:rPr>
                        <a:t>ar</a:t>
                      </a:r>
                      <a:endParaRPr lang="en-GB" sz="3200" dirty="0" smtClean="0">
                        <a:solidFill>
                          <a:srgbClr val="7030A0"/>
                        </a:solidFill>
                      </a:endParaRPr>
                    </a:p>
                  </a:txBody>
                  <a:tcPr/>
                </a:tc>
              </a:tr>
            </a:tbl>
          </a:graphicData>
        </a:graphic>
      </p:graphicFrame>
    </p:spTree>
    <p:extLst>
      <p:ext uri="{BB962C8B-B14F-4D97-AF65-F5344CB8AC3E}">
        <p14:creationId xmlns:p14="http://schemas.microsoft.com/office/powerpoint/2010/main" val="35274105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a4-images.myspacecdn.com/images02/144/813bdd3c00214e2cbcb6285516e225b7/full.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392" b="100000" l="3385" r="97231"/>
                    </a14:imgEffect>
                  </a14:imgLayer>
                </a14:imgProps>
              </a:ext>
              <a:ext uri="{28A0092B-C50C-407E-A947-70E740481C1C}">
                <a14:useLocalDpi xmlns:a14="http://schemas.microsoft.com/office/drawing/2010/main" val="0"/>
              </a:ext>
            </a:extLst>
          </a:blip>
          <a:srcRect/>
          <a:stretch>
            <a:fillRect/>
          </a:stretch>
        </p:blipFill>
        <p:spPr bwMode="auto">
          <a:xfrm>
            <a:off x="6400800" y="228600"/>
            <a:ext cx="2321719" cy="21145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0" y="395073"/>
            <a:ext cx="5486400" cy="954107"/>
          </a:xfrm>
          <a:prstGeom prst="rect">
            <a:avLst/>
          </a:prstGeom>
          <a:noFill/>
        </p:spPr>
        <p:txBody>
          <a:bodyPr wrap="square" rtlCol="0">
            <a:spAutoFit/>
          </a:bodyPr>
          <a:lstStyle/>
          <a:p>
            <a:pPr algn="ctr"/>
            <a:r>
              <a:rPr lang="es-ES" sz="2800" dirty="0" smtClean="0">
                <a:solidFill>
                  <a:prstClr val="black"/>
                </a:solidFill>
                <a:latin typeface="Segoe Print" panose="02000600000000000000" pitchFamily="2" charset="0"/>
              </a:rPr>
              <a:t>Busca los infinitivos en el diccionario</a:t>
            </a:r>
            <a:endParaRPr lang="es-ES" sz="2800" dirty="0">
              <a:solidFill>
                <a:prstClr val="black"/>
              </a:solidFill>
              <a:latin typeface="Segoe Print" panose="02000600000000000000" pitchFamily="2" charset="0"/>
            </a:endParaRPr>
          </a:p>
        </p:txBody>
      </p:sp>
      <p:sp>
        <p:nvSpPr>
          <p:cNvPr id="4" name="Oval Callout 3"/>
          <p:cNvSpPr/>
          <p:nvPr/>
        </p:nvSpPr>
        <p:spPr>
          <a:xfrm>
            <a:off x="5715000" y="0"/>
            <a:ext cx="1371600" cy="642610"/>
          </a:xfrm>
          <a:prstGeom prst="wedgeEllipseCallout">
            <a:avLst>
              <a:gd name="adj1" fmla="val 72895"/>
              <a:gd name="adj2" fmla="val 559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prstClr val="black">
                    <a:lumMod val="85000"/>
                    <a:lumOff val="15000"/>
                  </a:prstClr>
                </a:solidFill>
              </a:rPr>
              <a:t>AR</a:t>
            </a:r>
            <a:r>
              <a:rPr lang="es-ES" b="1" dirty="0">
                <a:solidFill>
                  <a:prstClr val="black">
                    <a:lumMod val="85000"/>
                    <a:lumOff val="15000"/>
                  </a:prstClr>
                </a:solidFill>
              </a:rPr>
              <a:t>, ER and </a:t>
            </a:r>
            <a:r>
              <a:rPr lang="es-ES" b="1" dirty="0" smtClean="0">
                <a:solidFill>
                  <a:prstClr val="black">
                    <a:lumMod val="85000"/>
                    <a:lumOff val="15000"/>
                  </a:prstClr>
                </a:solidFill>
              </a:rPr>
              <a:t>IR!</a:t>
            </a:r>
            <a:endParaRPr lang="es-ES" b="1" dirty="0">
              <a:solidFill>
                <a:prstClr val="white"/>
              </a:solidFill>
            </a:endParaRPr>
          </a:p>
        </p:txBody>
      </p:sp>
      <p:sp>
        <p:nvSpPr>
          <p:cNvPr id="19" name="TextBox 18"/>
          <p:cNvSpPr txBox="1"/>
          <p:nvPr/>
        </p:nvSpPr>
        <p:spPr>
          <a:xfrm>
            <a:off x="762000" y="1349180"/>
            <a:ext cx="4387251" cy="2308324"/>
          </a:xfrm>
          <a:prstGeom prst="rect">
            <a:avLst/>
          </a:prstGeom>
          <a:noFill/>
        </p:spPr>
        <p:txBody>
          <a:bodyPr wrap="square" rtlCol="0">
            <a:spAutoFit/>
          </a:bodyPr>
          <a:lstStyle/>
          <a:p>
            <a:pPr marL="342900" indent="-342900">
              <a:lnSpc>
                <a:spcPct val="150000"/>
              </a:lnSpc>
              <a:buFontTx/>
              <a:buAutoNum type="arabicPeriod"/>
            </a:pPr>
            <a:r>
              <a:rPr lang="es-ES" sz="2400" dirty="0" smtClean="0">
                <a:solidFill>
                  <a:prstClr val="black"/>
                </a:solidFill>
                <a:latin typeface="Comic Sans MS" panose="030F0702030302020204" pitchFamily="66" charset="0"/>
              </a:rPr>
              <a:t>To </a:t>
            </a:r>
            <a:r>
              <a:rPr lang="es-ES" sz="2400" b="1" dirty="0" err="1" smtClean="0">
                <a:solidFill>
                  <a:prstClr val="black"/>
                </a:solidFill>
                <a:latin typeface="Comic Sans MS" panose="030F0702030302020204" pitchFamily="66" charset="0"/>
              </a:rPr>
              <a:t>w</a:t>
            </a:r>
            <a:r>
              <a:rPr lang="es-ES" sz="2400" dirty="0" err="1" smtClean="0">
                <a:solidFill>
                  <a:prstClr val="black"/>
                </a:solidFill>
                <a:latin typeface="Comic Sans MS" panose="030F0702030302020204" pitchFamily="66" charset="0"/>
              </a:rPr>
              <a:t>ork</a:t>
            </a:r>
            <a:endParaRPr lang="es-ES" sz="2400" dirty="0" smtClean="0">
              <a:solidFill>
                <a:prstClr val="black"/>
              </a:solidFill>
              <a:latin typeface="Comic Sans MS" panose="030F0702030302020204" pitchFamily="66" charset="0"/>
            </a:endParaRPr>
          </a:p>
          <a:p>
            <a:pPr marL="342900" indent="-342900">
              <a:lnSpc>
                <a:spcPct val="150000"/>
              </a:lnSpc>
              <a:buFontTx/>
              <a:buAutoNum type="arabicPeriod"/>
            </a:pPr>
            <a:r>
              <a:rPr lang="es-ES" sz="2400" dirty="0" smtClean="0">
                <a:solidFill>
                  <a:prstClr val="black"/>
                </a:solidFill>
                <a:latin typeface="Comic Sans MS" panose="030F0702030302020204" pitchFamily="66" charset="0"/>
              </a:rPr>
              <a:t>To </a:t>
            </a:r>
            <a:r>
              <a:rPr lang="es-ES" sz="2400" b="1" dirty="0" err="1" smtClean="0">
                <a:solidFill>
                  <a:prstClr val="black"/>
                </a:solidFill>
                <a:latin typeface="Comic Sans MS" panose="030F0702030302020204" pitchFamily="66" charset="0"/>
              </a:rPr>
              <a:t>j</a:t>
            </a:r>
            <a:r>
              <a:rPr lang="es-ES" sz="2400" dirty="0" err="1" smtClean="0">
                <a:solidFill>
                  <a:prstClr val="black"/>
                </a:solidFill>
                <a:latin typeface="Comic Sans MS" panose="030F0702030302020204" pitchFamily="66" charset="0"/>
              </a:rPr>
              <a:t>ump</a:t>
            </a:r>
            <a:endParaRPr lang="es-ES" sz="2400" dirty="0" smtClean="0">
              <a:solidFill>
                <a:prstClr val="black"/>
              </a:solidFill>
              <a:latin typeface="Comic Sans MS" panose="030F0702030302020204" pitchFamily="66" charset="0"/>
            </a:endParaRPr>
          </a:p>
          <a:p>
            <a:pPr marL="342900" indent="-342900">
              <a:lnSpc>
                <a:spcPct val="150000"/>
              </a:lnSpc>
              <a:buFontTx/>
              <a:buAutoNum type="arabicPeriod"/>
            </a:pPr>
            <a:r>
              <a:rPr lang="es-ES" sz="2400" dirty="0" smtClean="0">
                <a:solidFill>
                  <a:prstClr val="black"/>
                </a:solidFill>
                <a:latin typeface="Comic Sans MS" panose="030F0702030302020204" pitchFamily="66" charset="0"/>
              </a:rPr>
              <a:t>To </a:t>
            </a:r>
            <a:r>
              <a:rPr lang="es-ES" sz="2400" b="1" dirty="0" err="1" smtClean="0">
                <a:solidFill>
                  <a:prstClr val="black"/>
                </a:solidFill>
                <a:latin typeface="Comic Sans MS" panose="030F0702030302020204" pitchFamily="66" charset="0"/>
              </a:rPr>
              <a:t>a</a:t>
            </a:r>
            <a:r>
              <a:rPr lang="es-ES" sz="2400" dirty="0" err="1" smtClean="0">
                <a:solidFill>
                  <a:prstClr val="black"/>
                </a:solidFill>
                <a:latin typeface="Comic Sans MS" panose="030F0702030302020204" pitchFamily="66" charset="0"/>
              </a:rPr>
              <a:t>sk</a:t>
            </a:r>
            <a:endParaRPr lang="es-ES" sz="2400" dirty="0" smtClean="0">
              <a:solidFill>
                <a:prstClr val="black"/>
              </a:solidFill>
              <a:latin typeface="Comic Sans MS" panose="030F0702030302020204" pitchFamily="66" charset="0"/>
            </a:endParaRPr>
          </a:p>
          <a:p>
            <a:pPr marL="342900" indent="-342900">
              <a:lnSpc>
                <a:spcPct val="150000"/>
              </a:lnSpc>
              <a:buFontTx/>
              <a:buAutoNum type="arabicPeriod"/>
            </a:pPr>
            <a:r>
              <a:rPr lang="es-ES" sz="2400" dirty="0" smtClean="0">
                <a:solidFill>
                  <a:prstClr val="black"/>
                </a:solidFill>
                <a:latin typeface="Comic Sans MS" panose="030F0702030302020204" pitchFamily="66" charset="0"/>
              </a:rPr>
              <a:t>To </a:t>
            </a:r>
            <a:r>
              <a:rPr lang="es-ES" sz="2400" b="1" dirty="0" smtClean="0">
                <a:solidFill>
                  <a:prstClr val="black"/>
                </a:solidFill>
                <a:latin typeface="Comic Sans MS" panose="030F0702030302020204" pitchFamily="66" charset="0"/>
              </a:rPr>
              <a:t>u</a:t>
            </a:r>
            <a:r>
              <a:rPr lang="es-ES" sz="2400" dirty="0" smtClean="0">
                <a:solidFill>
                  <a:prstClr val="black"/>
                </a:solidFill>
                <a:latin typeface="Comic Sans MS" panose="030F0702030302020204" pitchFamily="66" charset="0"/>
              </a:rPr>
              <a:t>se</a:t>
            </a:r>
          </a:p>
        </p:txBody>
      </p:sp>
      <p:sp>
        <p:nvSpPr>
          <p:cNvPr id="20" name="TextBox 19"/>
          <p:cNvSpPr txBox="1"/>
          <p:nvPr/>
        </p:nvSpPr>
        <p:spPr>
          <a:xfrm>
            <a:off x="3521374" y="1356248"/>
            <a:ext cx="4387251" cy="2308324"/>
          </a:xfrm>
          <a:prstGeom prst="rect">
            <a:avLst/>
          </a:prstGeom>
          <a:noFill/>
        </p:spPr>
        <p:txBody>
          <a:bodyPr wrap="square" rtlCol="0">
            <a:spAutoFit/>
          </a:bodyPr>
          <a:lstStyle/>
          <a:p>
            <a:pPr marL="342900" indent="-342900">
              <a:lnSpc>
                <a:spcPct val="150000"/>
              </a:lnSpc>
              <a:buFontTx/>
              <a:buAutoNum type="arabicPeriod"/>
            </a:pPr>
            <a:r>
              <a:rPr lang="es-ES" sz="2400" dirty="0" smtClean="0">
                <a:solidFill>
                  <a:srgbClr val="C00000"/>
                </a:solidFill>
                <a:latin typeface="Comic Sans MS" panose="030F0702030302020204" pitchFamily="66" charset="0"/>
              </a:rPr>
              <a:t>Trabajar</a:t>
            </a:r>
          </a:p>
          <a:p>
            <a:pPr marL="342900" indent="-342900">
              <a:lnSpc>
                <a:spcPct val="150000"/>
              </a:lnSpc>
              <a:buFontTx/>
              <a:buAutoNum type="arabicPeriod"/>
            </a:pPr>
            <a:r>
              <a:rPr lang="es-ES" sz="2400" dirty="0" smtClean="0">
                <a:solidFill>
                  <a:srgbClr val="C00000"/>
                </a:solidFill>
                <a:latin typeface="Comic Sans MS" panose="030F0702030302020204" pitchFamily="66" charset="0"/>
              </a:rPr>
              <a:t>Saltar</a:t>
            </a:r>
          </a:p>
          <a:p>
            <a:pPr marL="342900" indent="-342900">
              <a:lnSpc>
                <a:spcPct val="150000"/>
              </a:lnSpc>
              <a:buFontTx/>
              <a:buAutoNum type="arabicPeriod"/>
            </a:pPr>
            <a:r>
              <a:rPr lang="es-ES" sz="2400" dirty="0" smtClean="0">
                <a:solidFill>
                  <a:srgbClr val="C00000"/>
                </a:solidFill>
                <a:latin typeface="Comic Sans MS" panose="030F0702030302020204" pitchFamily="66" charset="0"/>
              </a:rPr>
              <a:t>Preguntar</a:t>
            </a:r>
          </a:p>
          <a:p>
            <a:pPr marL="342900" indent="-342900">
              <a:lnSpc>
                <a:spcPct val="150000"/>
              </a:lnSpc>
              <a:buFontTx/>
              <a:buAutoNum type="arabicPeriod"/>
            </a:pPr>
            <a:r>
              <a:rPr lang="es-ES" sz="2400" dirty="0" smtClean="0">
                <a:solidFill>
                  <a:srgbClr val="C00000"/>
                </a:solidFill>
                <a:latin typeface="Comic Sans MS" panose="030F0702030302020204" pitchFamily="66" charset="0"/>
              </a:rPr>
              <a:t>Usar</a:t>
            </a:r>
          </a:p>
        </p:txBody>
      </p:sp>
      <p:sp>
        <p:nvSpPr>
          <p:cNvPr id="21" name="TextBox 20"/>
          <p:cNvSpPr txBox="1"/>
          <p:nvPr/>
        </p:nvSpPr>
        <p:spPr>
          <a:xfrm>
            <a:off x="277368" y="3743677"/>
            <a:ext cx="8001000" cy="954107"/>
          </a:xfrm>
          <a:prstGeom prst="rect">
            <a:avLst/>
          </a:prstGeom>
          <a:noFill/>
        </p:spPr>
        <p:txBody>
          <a:bodyPr wrap="square" rtlCol="0">
            <a:spAutoFit/>
          </a:bodyPr>
          <a:lstStyle/>
          <a:p>
            <a:pPr algn="ctr"/>
            <a:r>
              <a:rPr lang="es-ES" sz="2800" dirty="0" smtClean="0">
                <a:solidFill>
                  <a:prstClr val="black"/>
                </a:solidFill>
                <a:latin typeface="Segoe Print" panose="02000600000000000000" pitchFamily="2" charset="0"/>
              </a:rPr>
              <a:t>Ahora traduce al inglés (p. 24 guía de vocabulario)</a:t>
            </a:r>
            <a:endParaRPr lang="es-ES" sz="2800" dirty="0">
              <a:solidFill>
                <a:prstClr val="black"/>
              </a:solidFill>
              <a:latin typeface="Segoe Print" panose="02000600000000000000" pitchFamily="2" charset="0"/>
            </a:endParaRPr>
          </a:p>
        </p:txBody>
      </p:sp>
      <p:sp>
        <p:nvSpPr>
          <p:cNvPr id="22" name="TextBox 21"/>
          <p:cNvSpPr txBox="1"/>
          <p:nvPr/>
        </p:nvSpPr>
        <p:spPr>
          <a:xfrm>
            <a:off x="1047575" y="4592719"/>
            <a:ext cx="4387251" cy="2308324"/>
          </a:xfrm>
          <a:prstGeom prst="rect">
            <a:avLst/>
          </a:prstGeom>
          <a:noFill/>
        </p:spPr>
        <p:txBody>
          <a:bodyPr wrap="square" rtlCol="0">
            <a:spAutoFit/>
          </a:bodyPr>
          <a:lstStyle/>
          <a:p>
            <a:pPr marL="342900" indent="-342900">
              <a:lnSpc>
                <a:spcPct val="150000"/>
              </a:lnSpc>
              <a:buFontTx/>
              <a:buAutoNum type="arabicPeriod"/>
            </a:pPr>
            <a:r>
              <a:rPr lang="es-ES" sz="2400" dirty="0" smtClean="0">
                <a:solidFill>
                  <a:prstClr val="black"/>
                </a:solidFill>
                <a:latin typeface="Comic Sans MS" panose="030F0702030302020204" pitchFamily="66" charset="0"/>
              </a:rPr>
              <a:t>Trabaj</a:t>
            </a:r>
            <a:r>
              <a:rPr lang="es-ES" sz="2400" b="1" dirty="0" smtClean="0">
                <a:solidFill>
                  <a:prstClr val="black"/>
                </a:solidFill>
                <a:latin typeface="Comic Sans MS" panose="030F0702030302020204" pitchFamily="66" charset="0"/>
              </a:rPr>
              <a:t>amos</a:t>
            </a:r>
            <a:endParaRPr lang="es-ES" sz="2400" dirty="0" smtClean="0">
              <a:solidFill>
                <a:prstClr val="black"/>
              </a:solidFill>
              <a:latin typeface="Comic Sans MS" panose="030F0702030302020204" pitchFamily="66" charset="0"/>
            </a:endParaRPr>
          </a:p>
          <a:p>
            <a:pPr marL="342900" indent="-342900">
              <a:lnSpc>
                <a:spcPct val="150000"/>
              </a:lnSpc>
              <a:buFontTx/>
              <a:buAutoNum type="arabicPeriod"/>
            </a:pPr>
            <a:r>
              <a:rPr lang="es-ES" sz="2400" dirty="0" smtClean="0">
                <a:solidFill>
                  <a:prstClr val="black"/>
                </a:solidFill>
                <a:latin typeface="Comic Sans MS" panose="030F0702030302020204" pitchFamily="66" charset="0"/>
              </a:rPr>
              <a:t>Salt</a:t>
            </a:r>
            <a:r>
              <a:rPr lang="es-ES" sz="2400" b="1" dirty="0" smtClean="0">
                <a:solidFill>
                  <a:prstClr val="black"/>
                </a:solidFill>
                <a:latin typeface="Comic Sans MS" panose="030F0702030302020204" pitchFamily="66" charset="0"/>
              </a:rPr>
              <a:t>o</a:t>
            </a:r>
            <a:endParaRPr lang="es-ES" sz="2400" dirty="0" smtClean="0">
              <a:solidFill>
                <a:prstClr val="black"/>
              </a:solidFill>
              <a:latin typeface="Comic Sans MS" panose="030F0702030302020204" pitchFamily="66" charset="0"/>
            </a:endParaRPr>
          </a:p>
          <a:p>
            <a:pPr marL="342900" indent="-342900">
              <a:lnSpc>
                <a:spcPct val="150000"/>
              </a:lnSpc>
              <a:buFontTx/>
              <a:buAutoNum type="arabicPeriod"/>
            </a:pPr>
            <a:r>
              <a:rPr lang="es-ES" sz="2400" dirty="0" smtClean="0">
                <a:solidFill>
                  <a:prstClr val="black"/>
                </a:solidFill>
                <a:latin typeface="Comic Sans MS" panose="030F0702030302020204" pitchFamily="66" charset="0"/>
              </a:rPr>
              <a:t>Pregunt</a:t>
            </a:r>
            <a:r>
              <a:rPr lang="es-ES" sz="2400" b="1" dirty="0" smtClean="0">
                <a:solidFill>
                  <a:prstClr val="black"/>
                </a:solidFill>
                <a:latin typeface="Comic Sans MS" panose="030F0702030302020204" pitchFamily="66" charset="0"/>
              </a:rPr>
              <a:t>as</a:t>
            </a:r>
            <a:endParaRPr lang="es-ES" sz="2400" dirty="0" smtClean="0">
              <a:solidFill>
                <a:prstClr val="black"/>
              </a:solidFill>
              <a:latin typeface="Comic Sans MS" panose="030F0702030302020204" pitchFamily="66" charset="0"/>
            </a:endParaRPr>
          </a:p>
          <a:p>
            <a:pPr marL="342900" indent="-342900">
              <a:lnSpc>
                <a:spcPct val="150000"/>
              </a:lnSpc>
              <a:buFontTx/>
              <a:buAutoNum type="arabicPeriod"/>
            </a:pPr>
            <a:r>
              <a:rPr lang="es-ES" sz="2400" dirty="0" smtClean="0">
                <a:solidFill>
                  <a:prstClr val="black"/>
                </a:solidFill>
                <a:latin typeface="Comic Sans MS" panose="030F0702030302020204" pitchFamily="66" charset="0"/>
              </a:rPr>
              <a:t>Us</a:t>
            </a:r>
            <a:r>
              <a:rPr lang="es-ES" sz="2400" b="1" dirty="0" smtClean="0">
                <a:solidFill>
                  <a:prstClr val="black"/>
                </a:solidFill>
                <a:latin typeface="Comic Sans MS" panose="030F0702030302020204" pitchFamily="66" charset="0"/>
              </a:rPr>
              <a:t>áis</a:t>
            </a:r>
            <a:endParaRPr lang="es-ES" sz="2400" dirty="0" smtClean="0">
              <a:solidFill>
                <a:prstClr val="black"/>
              </a:solidFill>
              <a:latin typeface="Comic Sans MS" panose="030F0702030302020204" pitchFamily="66" charset="0"/>
            </a:endParaRPr>
          </a:p>
        </p:txBody>
      </p:sp>
      <p:sp>
        <p:nvSpPr>
          <p:cNvPr id="23" name="TextBox 22"/>
          <p:cNvSpPr txBox="1"/>
          <p:nvPr/>
        </p:nvSpPr>
        <p:spPr>
          <a:xfrm>
            <a:off x="3566159" y="4559606"/>
            <a:ext cx="4387251" cy="2862322"/>
          </a:xfrm>
          <a:prstGeom prst="rect">
            <a:avLst/>
          </a:prstGeom>
          <a:noFill/>
        </p:spPr>
        <p:txBody>
          <a:bodyPr wrap="square" rtlCol="0">
            <a:spAutoFit/>
          </a:bodyPr>
          <a:lstStyle/>
          <a:p>
            <a:pPr marL="342900" indent="-342900">
              <a:lnSpc>
                <a:spcPct val="150000"/>
              </a:lnSpc>
              <a:buFontTx/>
              <a:buAutoNum type="arabicPeriod"/>
            </a:pPr>
            <a:r>
              <a:rPr lang="es-ES" sz="2400" dirty="0" err="1" smtClean="0">
                <a:solidFill>
                  <a:srgbClr val="C00000"/>
                </a:solidFill>
                <a:latin typeface="Comic Sans MS" panose="030F0702030302020204" pitchFamily="66" charset="0"/>
              </a:rPr>
              <a:t>We</a:t>
            </a:r>
            <a:r>
              <a:rPr lang="es-ES" sz="2400" dirty="0" smtClean="0">
                <a:solidFill>
                  <a:srgbClr val="C00000"/>
                </a:solidFill>
                <a:latin typeface="Comic Sans MS" panose="030F0702030302020204" pitchFamily="66" charset="0"/>
              </a:rPr>
              <a:t> </a:t>
            </a:r>
            <a:r>
              <a:rPr lang="es-ES" sz="2400" dirty="0" err="1" smtClean="0">
                <a:solidFill>
                  <a:srgbClr val="C00000"/>
                </a:solidFill>
                <a:latin typeface="Comic Sans MS" panose="030F0702030302020204" pitchFamily="66" charset="0"/>
              </a:rPr>
              <a:t>work</a:t>
            </a:r>
            <a:endParaRPr lang="es-ES" sz="2400" dirty="0" smtClean="0">
              <a:solidFill>
                <a:srgbClr val="C00000"/>
              </a:solidFill>
              <a:latin typeface="Comic Sans MS" panose="030F0702030302020204" pitchFamily="66" charset="0"/>
            </a:endParaRPr>
          </a:p>
          <a:p>
            <a:pPr marL="342900" indent="-342900">
              <a:lnSpc>
                <a:spcPct val="150000"/>
              </a:lnSpc>
              <a:buFontTx/>
              <a:buAutoNum type="arabicPeriod"/>
            </a:pPr>
            <a:r>
              <a:rPr lang="es-ES" sz="2400" dirty="0" smtClean="0">
                <a:solidFill>
                  <a:srgbClr val="C00000"/>
                </a:solidFill>
                <a:latin typeface="Comic Sans MS" panose="030F0702030302020204" pitchFamily="66" charset="0"/>
              </a:rPr>
              <a:t>I </a:t>
            </a:r>
            <a:r>
              <a:rPr lang="es-ES" sz="2400" dirty="0" err="1" smtClean="0">
                <a:solidFill>
                  <a:srgbClr val="C00000"/>
                </a:solidFill>
                <a:latin typeface="Comic Sans MS" panose="030F0702030302020204" pitchFamily="66" charset="0"/>
              </a:rPr>
              <a:t>jump</a:t>
            </a:r>
            <a:endParaRPr lang="es-ES" sz="2400" dirty="0" smtClean="0">
              <a:solidFill>
                <a:srgbClr val="C00000"/>
              </a:solidFill>
              <a:latin typeface="Comic Sans MS" panose="030F0702030302020204" pitchFamily="66" charset="0"/>
            </a:endParaRPr>
          </a:p>
          <a:p>
            <a:pPr marL="342900" indent="-342900">
              <a:lnSpc>
                <a:spcPct val="150000"/>
              </a:lnSpc>
              <a:buFontTx/>
              <a:buAutoNum type="arabicPeriod"/>
            </a:pPr>
            <a:r>
              <a:rPr lang="es-ES" sz="2400" dirty="0" err="1" smtClean="0">
                <a:solidFill>
                  <a:srgbClr val="C00000"/>
                </a:solidFill>
                <a:latin typeface="Comic Sans MS" panose="030F0702030302020204" pitchFamily="66" charset="0"/>
              </a:rPr>
              <a:t>You</a:t>
            </a:r>
            <a:r>
              <a:rPr lang="es-ES" sz="2400" dirty="0" smtClean="0">
                <a:solidFill>
                  <a:srgbClr val="C00000"/>
                </a:solidFill>
                <a:latin typeface="Comic Sans MS" panose="030F0702030302020204" pitchFamily="66" charset="0"/>
              </a:rPr>
              <a:t> </a:t>
            </a:r>
            <a:r>
              <a:rPr lang="es-ES" sz="2400" dirty="0" err="1" smtClean="0">
                <a:solidFill>
                  <a:srgbClr val="C00000"/>
                </a:solidFill>
                <a:latin typeface="Comic Sans MS" panose="030F0702030302020204" pitchFamily="66" charset="0"/>
              </a:rPr>
              <a:t>sing</a:t>
            </a:r>
            <a:r>
              <a:rPr lang="es-ES" sz="2400" dirty="0" smtClean="0">
                <a:solidFill>
                  <a:srgbClr val="C00000"/>
                </a:solidFill>
                <a:latin typeface="Comic Sans MS" panose="030F0702030302020204" pitchFamily="66" charset="0"/>
              </a:rPr>
              <a:t>. </a:t>
            </a:r>
            <a:r>
              <a:rPr lang="es-ES" sz="2400" dirty="0" err="1" smtClean="0">
                <a:solidFill>
                  <a:srgbClr val="C00000"/>
                </a:solidFill>
                <a:latin typeface="Comic Sans MS" panose="030F0702030302020204" pitchFamily="66" charset="0"/>
              </a:rPr>
              <a:t>ask</a:t>
            </a:r>
            <a:endParaRPr lang="es-ES" sz="2400" dirty="0" smtClean="0">
              <a:solidFill>
                <a:srgbClr val="C00000"/>
              </a:solidFill>
              <a:latin typeface="Comic Sans MS" panose="030F0702030302020204" pitchFamily="66" charset="0"/>
            </a:endParaRPr>
          </a:p>
          <a:p>
            <a:pPr marL="342900" indent="-342900">
              <a:lnSpc>
                <a:spcPct val="150000"/>
              </a:lnSpc>
              <a:buFontTx/>
              <a:buAutoNum type="arabicPeriod"/>
            </a:pPr>
            <a:r>
              <a:rPr lang="es-ES" sz="2400" dirty="0" err="1" smtClean="0">
                <a:solidFill>
                  <a:srgbClr val="C00000"/>
                </a:solidFill>
                <a:latin typeface="Comic Sans MS" panose="030F0702030302020204" pitchFamily="66" charset="0"/>
              </a:rPr>
              <a:t>You</a:t>
            </a:r>
            <a:r>
              <a:rPr lang="es-ES" sz="2400" dirty="0" smtClean="0">
                <a:solidFill>
                  <a:srgbClr val="C00000"/>
                </a:solidFill>
                <a:latin typeface="Comic Sans MS" panose="030F0702030302020204" pitchFamily="66" charset="0"/>
              </a:rPr>
              <a:t> </a:t>
            </a:r>
            <a:r>
              <a:rPr lang="es-ES" sz="2400" dirty="0" err="1" smtClean="0">
                <a:solidFill>
                  <a:srgbClr val="C00000"/>
                </a:solidFill>
                <a:latin typeface="Comic Sans MS" panose="030F0702030302020204" pitchFamily="66" charset="0"/>
              </a:rPr>
              <a:t>all</a:t>
            </a:r>
            <a:r>
              <a:rPr lang="es-ES" sz="2400" dirty="0" smtClean="0">
                <a:solidFill>
                  <a:srgbClr val="C00000"/>
                </a:solidFill>
                <a:latin typeface="Comic Sans MS" panose="030F0702030302020204" pitchFamily="66" charset="0"/>
              </a:rPr>
              <a:t> use</a:t>
            </a:r>
          </a:p>
          <a:p>
            <a:pPr marL="342900" indent="-342900">
              <a:lnSpc>
                <a:spcPct val="150000"/>
              </a:lnSpc>
              <a:buFontTx/>
              <a:buAutoNum type="arabicPeriod"/>
            </a:pPr>
            <a:endParaRPr lang="es-ES" sz="2400" dirty="0" smtClean="0">
              <a:solidFill>
                <a:prstClr val="black"/>
              </a:solidFill>
              <a:latin typeface="Comic Sans MS" panose="030F0702030302020204" pitchFamily="66" charset="0"/>
            </a:endParaRPr>
          </a:p>
        </p:txBody>
      </p:sp>
    </p:spTree>
    <p:extLst>
      <p:ext uri="{BB962C8B-B14F-4D97-AF65-F5344CB8AC3E}">
        <p14:creationId xmlns:p14="http://schemas.microsoft.com/office/powerpoint/2010/main" val="7551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504" y="188640"/>
            <a:ext cx="8964488" cy="1015663"/>
          </a:xfrm>
          <a:prstGeom prst="rect">
            <a:avLst/>
          </a:prstGeom>
          <a:noFill/>
        </p:spPr>
        <p:txBody>
          <a:bodyPr wrap="square" rtlCol="0">
            <a:spAutoFit/>
          </a:bodyPr>
          <a:lstStyle/>
          <a:p>
            <a:pPr algn="ctr"/>
            <a:r>
              <a:rPr lang="en-GB" sz="3000" dirty="0" err="1" smtClean="0">
                <a:solidFill>
                  <a:prstClr val="black"/>
                </a:solidFill>
              </a:rPr>
              <a:t>Vamos</a:t>
            </a:r>
            <a:r>
              <a:rPr lang="en-GB" sz="3000" dirty="0" smtClean="0">
                <a:solidFill>
                  <a:prstClr val="black"/>
                </a:solidFill>
              </a:rPr>
              <a:t> a </a:t>
            </a:r>
            <a:r>
              <a:rPr lang="en-GB" sz="3000" dirty="0" err="1" smtClean="0">
                <a:solidFill>
                  <a:prstClr val="black"/>
                </a:solidFill>
              </a:rPr>
              <a:t>usar</a:t>
            </a:r>
            <a:r>
              <a:rPr lang="en-GB" sz="3000" dirty="0" smtClean="0">
                <a:solidFill>
                  <a:prstClr val="black"/>
                </a:solidFill>
              </a:rPr>
              <a:t> un </a:t>
            </a:r>
            <a:r>
              <a:rPr lang="en-GB" sz="3000" dirty="0" err="1" smtClean="0">
                <a:solidFill>
                  <a:prstClr val="black"/>
                </a:solidFill>
              </a:rPr>
              <a:t>diccionario</a:t>
            </a:r>
            <a:r>
              <a:rPr lang="en-GB" sz="3000" dirty="0" smtClean="0">
                <a:solidFill>
                  <a:prstClr val="black"/>
                </a:solidFill>
              </a:rPr>
              <a:t> </a:t>
            </a:r>
            <a:r>
              <a:rPr lang="en-GB" sz="3000" dirty="0" err="1" smtClean="0">
                <a:solidFill>
                  <a:prstClr val="black"/>
                </a:solidFill>
              </a:rPr>
              <a:t>inglés</a:t>
            </a:r>
            <a:r>
              <a:rPr lang="en-GB" sz="3000" dirty="0" err="1">
                <a:solidFill>
                  <a:prstClr val="black"/>
                </a:solidFill>
              </a:rPr>
              <a:t>-</a:t>
            </a:r>
            <a:r>
              <a:rPr lang="en-GB" sz="3000" dirty="0" err="1" smtClean="0">
                <a:solidFill>
                  <a:prstClr val="black"/>
                </a:solidFill>
              </a:rPr>
              <a:t>español</a:t>
            </a:r>
            <a:r>
              <a:rPr lang="en-GB" sz="3000" dirty="0" smtClean="0">
                <a:solidFill>
                  <a:prstClr val="black"/>
                </a:solidFill>
              </a:rPr>
              <a:t> </a:t>
            </a:r>
          </a:p>
          <a:p>
            <a:pPr algn="ctr"/>
            <a:r>
              <a:rPr lang="en-GB" sz="3000" dirty="0" smtClean="0">
                <a:solidFill>
                  <a:prstClr val="black"/>
                </a:solidFill>
              </a:rPr>
              <a:t>para </a:t>
            </a:r>
            <a:r>
              <a:rPr lang="en-GB" sz="3000" dirty="0" err="1" smtClean="0">
                <a:solidFill>
                  <a:prstClr val="black"/>
                </a:solidFill>
              </a:rPr>
              <a:t>buscar</a:t>
            </a:r>
            <a:r>
              <a:rPr lang="en-GB" sz="3000" dirty="0" smtClean="0">
                <a:solidFill>
                  <a:prstClr val="black"/>
                </a:solidFill>
              </a:rPr>
              <a:t> </a:t>
            </a:r>
            <a:r>
              <a:rPr lang="en-GB" sz="3000" dirty="0" err="1" smtClean="0">
                <a:solidFill>
                  <a:prstClr val="black"/>
                </a:solidFill>
              </a:rPr>
              <a:t>vocabulario</a:t>
            </a:r>
            <a:r>
              <a:rPr lang="en-GB" sz="3000" dirty="0" smtClean="0">
                <a:solidFill>
                  <a:prstClr val="black"/>
                </a:solidFill>
              </a:rPr>
              <a:t> </a:t>
            </a:r>
            <a:r>
              <a:rPr lang="en-GB" sz="3000" dirty="0" err="1" smtClean="0">
                <a:solidFill>
                  <a:prstClr val="black"/>
                </a:solidFill>
              </a:rPr>
              <a:t>en</a:t>
            </a:r>
            <a:r>
              <a:rPr lang="en-GB" sz="3000" dirty="0" smtClean="0">
                <a:solidFill>
                  <a:prstClr val="black"/>
                </a:solidFill>
              </a:rPr>
              <a:t> </a:t>
            </a:r>
            <a:r>
              <a:rPr lang="en-GB" sz="3000" dirty="0" err="1" smtClean="0">
                <a:solidFill>
                  <a:prstClr val="black"/>
                </a:solidFill>
              </a:rPr>
              <a:t>español</a:t>
            </a:r>
            <a:r>
              <a:rPr lang="en-GB" sz="3000" dirty="0" smtClean="0">
                <a:solidFill>
                  <a:prstClr val="black"/>
                </a:solidFill>
              </a:rPr>
              <a:t>.</a:t>
            </a:r>
            <a:endParaRPr lang="en-GB" sz="3000" dirty="0">
              <a:solidFill>
                <a:prstClr val="black"/>
              </a:solidFill>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334" r="16115" b="7625"/>
          <a:stretch/>
        </p:blipFill>
        <p:spPr bwMode="auto">
          <a:xfrm>
            <a:off x="467544" y="2904024"/>
            <a:ext cx="2797791" cy="3826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55576" y="6144384"/>
            <a:ext cx="2304256" cy="432048"/>
          </a:xfrm>
          <a:prstGeom prst="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5" name="AutoShape 5" descr="Gran Diccionario Collins de Inglés - Español">
            <a:hlinkClick r:id="rId4"/>
          </p:cNvPr>
          <p:cNvSpPr>
            <a:spLocks noChangeAspect="1" noChangeArrowheads="1"/>
          </p:cNvSpPr>
          <p:nvPr/>
        </p:nvSpPr>
        <p:spPr bwMode="auto">
          <a:xfrm>
            <a:off x="63500" y="-1279525"/>
            <a:ext cx="2667000" cy="2667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pic>
        <p:nvPicPr>
          <p:cNvPr id="1032"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25597" t="9841" r="26924" b="24674"/>
          <a:stretch/>
        </p:blipFill>
        <p:spPr bwMode="auto">
          <a:xfrm>
            <a:off x="3635896" y="2615992"/>
            <a:ext cx="5319958" cy="4125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07504" y="1333217"/>
            <a:ext cx="8964488" cy="1015663"/>
          </a:xfrm>
          <a:prstGeom prst="rect">
            <a:avLst/>
          </a:prstGeom>
          <a:noFill/>
        </p:spPr>
        <p:txBody>
          <a:bodyPr wrap="square" rtlCol="0">
            <a:spAutoFit/>
          </a:bodyPr>
          <a:lstStyle/>
          <a:p>
            <a:pPr algn="ctr"/>
            <a:r>
              <a:rPr lang="en-GB" sz="3000" dirty="0" err="1" smtClean="0">
                <a:solidFill>
                  <a:prstClr val="black"/>
                </a:solidFill>
              </a:rPr>
              <a:t>Es</a:t>
            </a:r>
            <a:r>
              <a:rPr lang="en-GB" sz="3000" dirty="0" smtClean="0">
                <a:solidFill>
                  <a:prstClr val="black"/>
                </a:solidFill>
              </a:rPr>
              <a:t> </a:t>
            </a:r>
            <a:r>
              <a:rPr lang="en-GB" sz="3000" dirty="0" err="1" smtClean="0">
                <a:solidFill>
                  <a:prstClr val="black"/>
                </a:solidFill>
              </a:rPr>
              <a:t>posible</a:t>
            </a:r>
            <a:r>
              <a:rPr lang="en-GB" sz="3000" dirty="0" smtClean="0">
                <a:solidFill>
                  <a:prstClr val="black"/>
                </a:solidFill>
              </a:rPr>
              <a:t> </a:t>
            </a:r>
            <a:r>
              <a:rPr lang="en-GB" sz="3000" dirty="0" err="1" smtClean="0">
                <a:solidFill>
                  <a:prstClr val="black"/>
                </a:solidFill>
              </a:rPr>
              <a:t>usar</a:t>
            </a:r>
            <a:r>
              <a:rPr lang="en-GB" sz="3000" dirty="0" smtClean="0">
                <a:solidFill>
                  <a:prstClr val="black"/>
                </a:solidFill>
              </a:rPr>
              <a:t> un </a:t>
            </a:r>
            <a:r>
              <a:rPr lang="en-GB" sz="3000" dirty="0" err="1" smtClean="0">
                <a:solidFill>
                  <a:prstClr val="black"/>
                </a:solidFill>
              </a:rPr>
              <a:t>diccionario</a:t>
            </a:r>
            <a:r>
              <a:rPr lang="en-GB" sz="3000" dirty="0" smtClean="0">
                <a:solidFill>
                  <a:prstClr val="black"/>
                </a:solidFill>
              </a:rPr>
              <a:t> </a:t>
            </a:r>
            <a:r>
              <a:rPr lang="en-GB" sz="3000" dirty="0" err="1" smtClean="0">
                <a:solidFill>
                  <a:prstClr val="black"/>
                </a:solidFill>
              </a:rPr>
              <a:t>tradicional</a:t>
            </a:r>
            <a:r>
              <a:rPr lang="en-GB" sz="3000" dirty="0" smtClean="0">
                <a:solidFill>
                  <a:prstClr val="black"/>
                </a:solidFill>
              </a:rPr>
              <a:t> o un </a:t>
            </a:r>
            <a:r>
              <a:rPr lang="en-GB" sz="3000" dirty="0" err="1" smtClean="0">
                <a:solidFill>
                  <a:prstClr val="black"/>
                </a:solidFill>
              </a:rPr>
              <a:t>diccionario</a:t>
            </a:r>
            <a:r>
              <a:rPr lang="en-GB" sz="3000" dirty="0" smtClean="0">
                <a:solidFill>
                  <a:prstClr val="black"/>
                </a:solidFill>
              </a:rPr>
              <a:t> online.</a:t>
            </a:r>
            <a:endParaRPr lang="en-GB" sz="3000" dirty="0">
              <a:solidFill>
                <a:prstClr val="black"/>
              </a:solidFill>
            </a:endParaRPr>
          </a:p>
        </p:txBody>
      </p:sp>
    </p:spTree>
    <p:extLst>
      <p:ext uri="{BB962C8B-B14F-4D97-AF65-F5344CB8AC3E}">
        <p14:creationId xmlns:p14="http://schemas.microsoft.com/office/powerpoint/2010/main" val="37620299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7504" y="188640"/>
            <a:ext cx="8964488" cy="553998"/>
          </a:xfrm>
          <a:prstGeom prst="rect">
            <a:avLst/>
          </a:prstGeom>
          <a:noFill/>
        </p:spPr>
        <p:txBody>
          <a:bodyPr wrap="square" rtlCol="0">
            <a:spAutoFit/>
          </a:bodyPr>
          <a:lstStyle/>
          <a:p>
            <a:pPr algn="ctr"/>
            <a:r>
              <a:rPr lang="en-GB" sz="3000" dirty="0" err="1" smtClean="0">
                <a:solidFill>
                  <a:prstClr val="black"/>
                </a:solidFill>
              </a:rPr>
              <a:t>Es</a:t>
            </a:r>
            <a:r>
              <a:rPr lang="en-GB" sz="3000" dirty="0" smtClean="0">
                <a:solidFill>
                  <a:prstClr val="black"/>
                </a:solidFill>
              </a:rPr>
              <a:t> </a:t>
            </a:r>
            <a:r>
              <a:rPr lang="en-GB" sz="3000" dirty="0" err="1" smtClean="0">
                <a:solidFill>
                  <a:prstClr val="black"/>
                </a:solidFill>
              </a:rPr>
              <a:t>posible</a:t>
            </a:r>
            <a:r>
              <a:rPr lang="en-GB" sz="3000" dirty="0" smtClean="0">
                <a:solidFill>
                  <a:prstClr val="black"/>
                </a:solidFill>
              </a:rPr>
              <a:t> </a:t>
            </a:r>
            <a:r>
              <a:rPr lang="en-GB" sz="3000" dirty="0" err="1" smtClean="0">
                <a:solidFill>
                  <a:prstClr val="black"/>
                </a:solidFill>
              </a:rPr>
              <a:t>buscar</a:t>
            </a:r>
            <a:r>
              <a:rPr lang="en-GB" sz="3000" dirty="0" smtClean="0">
                <a:solidFill>
                  <a:prstClr val="black"/>
                </a:solidFill>
              </a:rPr>
              <a:t> </a:t>
            </a:r>
            <a:r>
              <a:rPr lang="en-GB" sz="3000" dirty="0" err="1" smtClean="0">
                <a:solidFill>
                  <a:prstClr val="black"/>
                </a:solidFill>
              </a:rPr>
              <a:t>vocabulario</a:t>
            </a:r>
            <a:r>
              <a:rPr lang="en-GB" sz="3000" dirty="0" smtClean="0">
                <a:solidFill>
                  <a:prstClr val="black"/>
                </a:solidFill>
              </a:rPr>
              <a:t> </a:t>
            </a:r>
            <a:r>
              <a:rPr lang="en-GB" sz="3000" dirty="0" err="1" smtClean="0">
                <a:solidFill>
                  <a:prstClr val="black"/>
                </a:solidFill>
              </a:rPr>
              <a:t>español</a:t>
            </a:r>
            <a:r>
              <a:rPr lang="en-GB" sz="3000" dirty="0" smtClean="0">
                <a:solidFill>
                  <a:prstClr val="black"/>
                </a:solidFill>
              </a:rPr>
              <a:t> o </a:t>
            </a:r>
            <a:r>
              <a:rPr lang="en-GB" sz="3000" dirty="0" err="1" smtClean="0">
                <a:solidFill>
                  <a:prstClr val="black"/>
                </a:solidFill>
              </a:rPr>
              <a:t>inglés</a:t>
            </a:r>
            <a:r>
              <a:rPr lang="en-GB" sz="3000" dirty="0" smtClean="0">
                <a:solidFill>
                  <a:prstClr val="black"/>
                </a:solidFill>
              </a:rPr>
              <a:t>.</a:t>
            </a:r>
            <a:endParaRPr lang="en-GB" sz="3000" dirty="0">
              <a:solidFill>
                <a:prstClr val="black"/>
              </a:solidFill>
            </a:endParaRPr>
          </a:p>
        </p:txBody>
      </p:sp>
      <p:grpSp>
        <p:nvGrpSpPr>
          <p:cNvPr id="11" name="Group 10"/>
          <p:cNvGrpSpPr/>
          <p:nvPr/>
        </p:nvGrpSpPr>
        <p:grpSpPr>
          <a:xfrm>
            <a:off x="1259632" y="862406"/>
            <a:ext cx="6336704" cy="2666142"/>
            <a:chOff x="1259632" y="862406"/>
            <a:chExt cx="6336704" cy="2666142"/>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100" t="28373" r="27045" b="35814"/>
            <a:stretch/>
          </p:blipFill>
          <p:spPr bwMode="auto">
            <a:xfrm>
              <a:off x="1259632" y="862406"/>
              <a:ext cx="6336704" cy="2666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2051720" y="2493140"/>
              <a:ext cx="1296144" cy="64807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1369707" y="908720"/>
              <a:ext cx="6226629" cy="261982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9" name="Group 8"/>
          <p:cNvGrpSpPr/>
          <p:nvPr/>
        </p:nvGrpSpPr>
        <p:grpSpPr>
          <a:xfrm>
            <a:off x="1090114" y="3861048"/>
            <a:ext cx="6506222" cy="2619828"/>
            <a:chOff x="1090114" y="3861048"/>
            <a:chExt cx="6506222" cy="2619828"/>
          </a:xfrm>
        </p:grpSpPr>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3806" t="28694" r="26255" b="37784"/>
            <a:stretch/>
          </p:blipFill>
          <p:spPr bwMode="auto">
            <a:xfrm>
              <a:off x="1090114" y="3929074"/>
              <a:ext cx="6497782" cy="2452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ight Arrow 9"/>
            <p:cNvSpPr/>
            <p:nvPr/>
          </p:nvSpPr>
          <p:spPr>
            <a:xfrm rot="10800000">
              <a:off x="5690187" y="5458872"/>
              <a:ext cx="1296144" cy="64807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ectangle 11"/>
            <p:cNvSpPr/>
            <p:nvPr/>
          </p:nvSpPr>
          <p:spPr>
            <a:xfrm>
              <a:off x="1369707" y="3861048"/>
              <a:ext cx="6226629" cy="261982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Tree>
    <p:extLst>
      <p:ext uri="{BB962C8B-B14F-4D97-AF65-F5344CB8AC3E}">
        <p14:creationId xmlns:p14="http://schemas.microsoft.com/office/powerpoint/2010/main" val="239334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4" name="Title 3"/>
          <p:cNvSpPr>
            <a:spLocks noGrp="1"/>
          </p:cNvSpPr>
          <p:nvPr>
            <p:ph type="title"/>
          </p:nvPr>
        </p:nvSpPr>
        <p:spPr>
          <a:xfrm>
            <a:off x="628650" y="982346"/>
            <a:ext cx="7886700" cy="708343"/>
          </a:xfrm>
        </p:spPr>
        <p:txBody>
          <a:bodyPr/>
          <a:lstStyle/>
          <a:p>
            <a:r>
              <a:rPr lang="en-GB" dirty="0" smtClean="0">
                <a:latin typeface="Tw Cen MT" panose="020B0602020104020603" pitchFamily="34" charset="0"/>
              </a:rPr>
              <a:t>Essentials for progress</a:t>
            </a:r>
            <a:endParaRPr lang="en-GB" dirty="0">
              <a:latin typeface="Tw Cen MT" panose="020B0602020104020603" pitchFamily="34" charset="0"/>
            </a:endParaRPr>
          </a:p>
        </p:txBody>
      </p:sp>
      <p:sp>
        <p:nvSpPr>
          <p:cNvPr id="5" name="Content Placeholder 4"/>
          <p:cNvSpPr>
            <a:spLocks noGrp="1"/>
          </p:cNvSpPr>
          <p:nvPr>
            <p:ph idx="1"/>
          </p:nvPr>
        </p:nvSpPr>
        <p:spPr/>
        <p:txBody>
          <a:bodyPr/>
          <a:lstStyle/>
          <a:p>
            <a:r>
              <a:rPr lang="en-GB" dirty="0" smtClean="0">
                <a:latin typeface="Tw Cen MT" panose="020B0602020104020603" pitchFamily="34" charset="0"/>
              </a:rPr>
              <a:t>Key questions (and answers)</a:t>
            </a:r>
          </a:p>
          <a:p>
            <a:r>
              <a:rPr lang="en-GB" dirty="0" smtClean="0">
                <a:latin typeface="Tw Cen MT" panose="020B0602020104020603" pitchFamily="34" charset="0"/>
              </a:rPr>
              <a:t>Verbs</a:t>
            </a:r>
          </a:p>
          <a:p>
            <a:r>
              <a:rPr lang="en-GB" dirty="0" smtClean="0">
                <a:solidFill>
                  <a:srgbClr val="FF0066"/>
                </a:solidFill>
                <a:latin typeface="Tw Cen MT" panose="020B0602020104020603" pitchFamily="34" charset="0"/>
              </a:rPr>
              <a:t>Vocabulary</a:t>
            </a:r>
          </a:p>
          <a:p>
            <a:r>
              <a:rPr lang="en-GB" dirty="0" smtClean="0">
                <a:latin typeface="Tw Cen MT" panose="020B0602020104020603" pitchFamily="34" charset="0"/>
              </a:rPr>
              <a:t>Conceptual knowledge (grammar)</a:t>
            </a:r>
          </a:p>
          <a:p>
            <a:r>
              <a:rPr lang="en-GB" dirty="0" smtClean="0">
                <a:latin typeface="Tw Cen MT" panose="020B0602020104020603" pitchFamily="34" charset="0"/>
              </a:rPr>
              <a:t>Personal repertoire</a:t>
            </a:r>
          </a:p>
          <a:p>
            <a:r>
              <a:rPr lang="en-GB" dirty="0" smtClean="0">
                <a:latin typeface="Tw Cen MT" panose="020B0602020104020603" pitchFamily="34" charset="0"/>
              </a:rPr>
              <a:t>Complexity</a:t>
            </a:r>
          </a:p>
          <a:p>
            <a:r>
              <a:rPr lang="en-GB" dirty="0" smtClean="0">
                <a:latin typeface="Tw Cen MT" panose="020B0602020104020603" pitchFamily="34" charset="0"/>
              </a:rPr>
              <a:t>Skills development</a:t>
            </a:r>
            <a:endParaRPr lang="en-GB" dirty="0">
              <a:latin typeface="Tw Cen MT" panose="020B0602020104020603" pitchFamily="34" charset="0"/>
            </a:endParaRPr>
          </a:p>
        </p:txBody>
      </p:sp>
    </p:spTree>
    <p:extLst>
      <p:ext uri="{BB962C8B-B14F-4D97-AF65-F5344CB8AC3E}">
        <p14:creationId xmlns:p14="http://schemas.microsoft.com/office/powerpoint/2010/main" val="27916788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4" name="Title 3"/>
          <p:cNvSpPr>
            <a:spLocks noGrp="1"/>
          </p:cNvSpPr>
          <p:nvPr>
            <p:ph type="title"/>
          </p:nvPr>
        </p:nvSpPr>
        <p:spPr>
          <a:xfrm>
            <a:off x="628650" y="982346"/>
            <a:ext cx="7886700" cy="708343"/>
          </a:xfrm>
        </p:spPr>
        <p:txBody>
          <a:bodyPr/>
          <a:lstStyle/>
          <a:p>
            <a:r>
              <a:rPr lang="en-GB" dirty="0" smtClean="0">
                <a:latin typeface="Tw Cen MT" panose="020B0602020104020603" pitchFamily="34" charset="0"/>
              </a:rPr>
              <a:t>Essentials for progress</a:t>
            </a:r>
            <a:endParaRPr lang="en-GB" dirty="0">
              <a:latin typeface="Tw Cen MT" panose="020B0602020104020603" pitchFamily="34" charset="0"/>
            </a:endParaRPr>
          </a:p>
        </p:txBody>
      </p:sp>
      <p:sp>
        <p:nvSpPr>
          <p:cNvPr id="5" name="Content Placeholder 4"/>
          <p:cNvSpPr>
            <a:spLocks noGrp="1"/>
          </p:cNvSpPr>
          <p:nvPr>
            <p:ph idx="1"/>
          </p:nvPr>
        </p:nvSpPr>
        <p:spPr/>
        <p:txBody>
          <a:bodyPr/>
          <a:lstStyle/>
          <a:p>
            <a:r>
              <a:rPr lang="en-GB" dirty="0" smtClean="0">
                <a:latin typeface="Tw Cen MT" panose="020B0602020104020603" pitchFamily="34" charset="0"/>
              </a:rPr>
              <a:t>Key questions (and answers)</a:t>
            </a:r>
          </a:p>
          <a:p>
            <a:r>
              <a:rPr lang="en-GB" dirty="0" smtClean="0">
                <a:latin typeface="Tw Cen MT" panose="020B0602020104020603" pitchFamily="34" charset="0"/>
              </a:rPr>
              <a:t>Verbs</a:t>
            </a:r>
          </a:p>
          <a:p>
            <a:r>
              <a:rPr lang="en-GB" dirty="0" smtClean="0">
                <a:latin typeface="Tw Cen MT" panose="020B0602020104020603" pitchFamily="34" charset="0"/>
              </a:rPr>
              <a:t>Vocabulary</a:t>
            </a:r>
          </a:p>
          <a:p>
            <a:r>
              <a:rPr lang="en-GB" dirty="0" smtClean="0">
                <a:solidFill>
                  <a:srgbClr val="FF0066"/>
                </a:solidFill>
                <a:latin typeface="Tw Cen MT" panose="020B0602020104020603" pitchFamily="34" charset="0"/>
              </a:rPr>
              <a:t>Conceptual knowledge (grammar)</a:t>
            </a:r>
          </a:p>
          <a:p>
            <a:r>
              <a:rPr lang="en-GB" dirty="0" smtClean="0">
                <a:latin typeface="Tw Cen MT" panose="020B0602020104020603" pitchFamily="34" charset="0"/>
              </a:rPr>
              <a:t>Personal repertoire</a:t>
            </a:r>
          </a:p>
          <a:p>
            <a:r>
              <a:rPr lang="en-GB" dirty="0" smtClean="0">
                <a:latin typeface="Tw Cen MT" panose="020B0602020104020603" pitchFamily="34" charset="0"/>
              </a:rPr>
              <a:t>Complexity</a:t>
            </a:r>
          </a:p>
          <a:p>
            <a:r>
              <a:rPr lang="en-GB" dirty="0" smtClean="0">
                <a:latin typeface="Tw Cen MT" panose="020B0602020104020603" pitchFamily="34" charset="0"/>
              </a:rPr>
              <a:t>Skills development</a:t>
            </a:r>
            <a:endParaRPr lang="en-GB" dirty="0">
              <a:latin typeface="Tw Cen MT" panose="020B0602020104020603" pitchFamily="34" charset="0"/>
            </a:endParaRPr>
          </a:p>
        </p:txBody>
      </p:sp>
    </p:spTree>
    <p:extLst>
      <p:ext uri="{BB962C8B-B14F-4D97-AF65-F5344CB8AC3E}">
        <p14:creationId xmlns:p14="http://schemas.microsoft.com/office/powerpoint/2010/main" val="1046258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4" name="Title 3"/>
          <p:cNvSpPr>
            <a:spLocks noGrp="1"/>
          </p:cNvSpPr>
          <p:nvPr>
            <p:ph type="title"/>
          </p:nvPr>
        </p:nvSpPr>
        <p:spPr>
          <a:xfrm>
            <a:off x="628420" y="1300757"/>
            <a:ext cx="7886700" cy="708343"/>
          </a:xfrm>
        </p:spPr>
        <p:txBody>
          <a:bodyPr/>
          <a:lstStyle/>
          <a:p>
            <a:r>
              <a:rPr lang="en-GB" dirty="0" smtClean="0">
                <a:latin typeface="Tw Cen MT" panose="020B0602020104020603" pitchFamily="34" charset="0"/>
              </a:rPr>
              <a:t>Student targets</a:t>
            </a:r>
            <a:endParaRPr lang="en-GB" dirty="0">
              <a:latin typeface="Tw Cen MT" panose="020B0602020104020603" pitchFamily="34" charset="0"/>
            </a:endParaRPr>
          </a:p>
        </p:txBody>
      </p:sp>
      <p:sp>
        <p:nvSpPr>
          <p:cNvPr id="7" name="TextBox 6"/>
          <p:cNvSpPr txBox="1"/>
          <p:nvPr/>
        </p:nvSpPr>
        <p:spPr>
          <a:xfrm>
            <a:off x="822512" y="1930280"/>
            <a:ext cx="768159" cy="923330"/>
          </a:xfrm>
          <a:prstGeom prst="rect">
            <a:avLst/>
          </a:prstGeom>
          <a:noFill/>
        </p:spPr>
        <p:txBody>
          <a:bodyPr wrap="none" rtlCol="0">
            <a:spAutoFit/>
          </a:bodyPr>
          <a:lstStyle/>
          <a:p>
            <a:pPr>
              <a:defRPr/>
            </a:pPr>
            <a:r>
              <a:rPr lang="en-GB" sz="5400" kern="0" dirty="0" smtClean="0">
                <a:solidFill>
                  <a:prstClr val="black"/>
                </a:solidFill>
                <a:sym typeface="Wingdings" panose="05000000000000000000" pitchFamily="2" charset="2"/>
              </a:rPr>
              <a:t></a:t>
            </a:r>
            <a:endParaRPr lang="en-GB" sz="5400" kern="0" dirty="0" smtClean="0">
              <a:solidFill>
                <a:prstClr val="black"/>
              </a:solidFill>
            </a:endParaRPr>
          </a:p>
        </p:txBody>
      </p:sp>
      <p:sp>
        <p:nvSpPr>
          <p:cNvPr id="8" name="TextBox 7"/>
          <p:cNvSpPr txBox="1"/>
          <p:nvPr/>
        </p:nvSpPr>
        <p:spPr>
          <a:xfrm>
            <a:off x="4571770" y="1872935"/>
            <a:ext cx="475964" cy="923330"/>
          </a:xfrm>
          <a:prstGeom prst="rect">
            <a:avLst/>
          </a:prstGeom>
          <a:noFill/>
        </p:spPr>
        <p:txBody>
          <a:bodyPr wrap="square" rtlCol="0">
            <a:spAutoFit/>
          </a:bodyPr>
          <a:lstStyle/>
          <a:p>
            <a:pPr>
              <a:defRPr/>
            </a:pPr>
            <a:r>
              <a:rPr lang="en-GB" sz="5400" b="1" kern="0" dirty="0" smtClean="0">
                <a:solidFill>
                  <a:prstClr val="black"/>
                </a:solidFill>
                <a:sym typeface="Wingdings" panose="05000000000000000000" pitchFamily="2" charset="2"/>
              </a:rPr>
              <a:t>T</a:t>
            </a:r>
            <a:endParaRPr lang="en-GB" sz="5400" b="1" kern="0" dirty="0" smtClean="0">
              <a:solidFill>
                <a:prstClr val="black"/>
              </a:solidFill>
            </a:endParaRPr>
          </a:p>
        </p:txBody>
      </p:sp>
      <p:sp>
        <p:nvSpPr>
          <p:cNvPr id="9" name="TextBox 8"/>
          <p:cNvSpPr txBox="1"/>
          <p:nvPr/>
        </p:nvSpPr>
        <p:spPr>
          <a:xfrm>
            <a:off x="1529355" y="2022613"/>
            <a:ext cx="2209259" cy="830997"/>
          </a:xfrm>
          <a:prstGeom prst="rect">
            <a:avLst/>
          </a:prstGeom>
          <a:noFill/>
        </p:spPr>
        <p:txBody>
          <a:bodyPr wrap="none" rtlCol="0">
            <a:spAutoFit/>
          </a:bodyPr>
          <a:lstStyle/>
          <a:p>
            <a:r>
              <a:rPr lang="en-GB" sz="4800" dirty="0">
                <a:solidFill>
                  <a:prstClr val="black"/>
                </a:solidFill>
                <a:latin typeface="Segoe Print" panose="02000600000000000000" pitchFamily="2" charset="0"/>
              </a:rPr>
              <a:t>I </a:t>
            </a:r>
            <a:r>
              <a:rPr lang="en-GB" sz="4800" dirty="0" smtClean="0">
                <a:solidFill>
                  <a:prstClr val="black"/>
                </a:solidFill>
                <a:latin typeface="Segoe Print" panose="02000600000000000000" pitchFamily="2" charset="0"/>
              </a:rPr>
              <a:t>can…</a:t>
            </a:r>
            <a:endParaRPr lang="en-GB" sz="4800" dirty="0">
              <a:solidFill>
                <a:prstClr val="black"/>
              </a:solidFill>
              <a:latin typeface="Segoe Print" panose="02000600000000000000" pitchFamily="2" charset="0"/>
            </a:endParaRPr>
          </a:p>
        </p:txBody>
      </p:sp>
      <p:sp>
        <p:nvSpPr>
          <p:cNvPr id="10" name="TextBox 9"/>
          <p:cNvSpPr txBox="1"/>
          <p:nvPr/>
        </p:nvSpPr>
        <p:spPr>
          <a:xfrm>
            <a:off x="5047734" y="1965268"/>
            <a:ext cx="3467616" cy="830997"/>
          </a:xfrm>
          <a:prstGeom prst="rect">
            <a:avLst/>
          </a:prstGeom>
          <a:noFill/>
        </p:spPr>
        <p:txBody>
          <a:bodyPr wrap="none" rtlCol="0">
            <a:spAutoFit/>
          </a:bodyPr>
          <a:lstStyle/>
          <a:p>
            <a:r>
              <a:rPr lang="en-GB" sz="4800" dirty="0">
                <a:solidFill>
                  <a:prstClr val="black"/>
                </a:solidFill>
                <a:latin typeface="Segoe Print" panose="02000600000000000000" pitchFamily="2" charset="0"/>
              </a:rPr>
              <a:t>I need to…</a:t>
            </a:r>
          </a:p>
        </p:txBody>
      </p:sp>
      <p:graphicFrame>
        <p:nvGraphicFramePr>
          <p:cNvPr id="11" name="Table 10"/>
          <p:cNvGraphicFramePr>
            <a:graphicFrameLocks noGrp="1"/>
          </p:cNvGraphicFramePr>
          <p:nvPr>
            <p:extLst/>
          </p:nvPr>
        </p:nvGraphicFramePr>
        <p:xfrm>
          <a:off x="577337" y="3035856"/>
          <a:ext cx="8107136" cy="2159388"/>
        </p:xfrm>
        <a:graphic>
          <a:graphicData uri="http://schemas.openxmlformats.org/drawingml/2006/table">
            <a:tbl>
              <a:tblPr/>
              <a:tblGrid>
                <a:gridCol w="8107136"/>
              </a:tblGrid>
              <a:tr h="39463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smtClean="0">
                          <a:ln>
                            <a:noFill/>
                          </a:ln>
                          <a:solidFill>
                            <a:prstClr val="black"/>
                          </a:solidFill>
                          <a:effectLst/>
                          <a:uLnTx/>
                          <a:uFillTx/>
                          <a:latin typeface="Tw Cen MT" panose="020B0602020104020603" pitchFamily="34" charset="0"/>
                        </a:rPr>
                        <a:t> 1.  spell key topic words accurately.</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463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2400" b="0" i="0" u="none" strike="noStrike" dirty="0" smtClean="0">
                          <a:solidFill>
                            <a:srgbClr val="000000"/>
                          </a:solidFill>
                          <a:effectLst/>
                          <a:latin typeface="Tw Cen MT" panose="020B0602020104020603" pitchFamily="34" charset="0"/>
                        </a:rPr>
                        <a:t> 2. </a:t>
                      </a:r>
                      <a:r>
                        <a:rPr kumimoji="0" lang="en-GB" sz="2800" b="0" i="0" u="none" strike="noStrike" kern="0" cap="none" spc="0" normalizeH="0" baseline="0" noProof="0" dirty="0" smtClean="0">
                          <a:ln>
                            <a:noFill/>
                          </a:ln>
                          <a:solidFill>
                            <a:prstClr val="black"/>
                          </a:solidFill>
                          <a:effectLst/>
                          <a:uLnTx/>
                          <a:uFillTx/>
                          <a:latin typeface="Tw Cen MT" panose="020B0602020104020603" pitchFamily="34" charset="0"/>
                        </a:rPr>
                        <a:t>use adjectives correctly (agreement and position).</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463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2400" b="0" i="0" u="none" strike="noStrike" dirty="0" smtClean="0">
                          <a:solidFill>
                            <a:srgbClr val="000000"/>
                          </a:solidFill>
                          <a:effectLst/>
                          <a:latin typeface="Tw Cen MT" panose="020B0602020104020603" pitchFamily="34" charset="0"/>
                        </a:rPr>
                        <a:t> 3. </a:t>
                      </a:r>
                      <a:r>
                        <a:rPr kumimoji="0" lang="en-GB" sz="2800" b="0" i="0" u="none" strike="noStrike" kern="0" cap="none" spc="0" normalizeH="0" baseline="0" noProof="0" dirty="0" smtClean="0">
                          <a:ln>
                            <a:noFill/>
                          </a:ln>
                          <a:solidFill>
                            <a:prstClr val="black"/>
                          </a:solidFill>
                          <a:effectLst/>
                          <a:uLnTx/>
                          <a:uFillTx/>
                          <a:latin typeface="Tw Cen MT" panose="020B0602020104020603" pitchFamily="34" charset="0"/>
                        </a:rPr>
                        <a:t>use </a:t>
                      </a:r>
                      <a:r>
                        <a:rPr lang="en-GB" sz="2800" kern="0" dirty="0" smtClean="0">
                          <a:solidFill>
                            <a:prstClr val="black"/>
                          </a:solidFill>
                          <a:latin typeface="Tw Cen MT" panose="020B0602020104020603" pitchFamily="34" charset="0"/>
                        </a:rPr>
                        <a:t>correct determiners</a:t>
                      </a:r>
                      <a:r>
                        <a:rPr kumimoji="0" lang="en-GB" sz="2800" b="0" i="0" u="none" strike="noStrike" kern="0" cap="none" spc="0" normalizeH="0" baseline="0" noProof="0" dirty="0" smtClean="0">
                          <a:ln>
                            <a:noFill/>
                          </a:ln>
                          <a:solidFill>
                            <a:prstClr val="black"/>
                          </a:solidFill>
                          <a:effectLst/>
                          <a:uLnTx/>
                          <a:uFillTx/>
                          <a:latin typeface="Tw Cen MT" panose="020B0602020104020603" pitchFamily="34" charset="0"/>
                        </a:rPr>
                        <a:t> (definite and indefinite article).</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463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2400" b="0" i="0" u="none" strike="noStrike" dirty="0" smtClean="0">
                          <a:solidFill>
                            <a:srgbClr val="000000"/>
                          </a:solidFill>
                          <a:effectLst/>
                          <a:latin typeface="Tw Cen MT" panose="020B0602020104020603" pitchFamily="34" charset="0"/>
                        </a:rPr>
                        <a:t> 4. </a:t>
                      </a:r>
                      <a:r>
                        <a:rPr kumimoji="0" lang="en-GB" sz="2800" b="0" i="0" u="none" strike="noStrike" kern="0" cap="none" spc="0" normalizeH="0" baseline="0" noProof="0" dirty="0" smtClean="0">
                          <a:ln>
                            <a:noFill/>
                          </a:ln>
                          <a:solidFill>
                            <a:prstClr val="black"/>
                          </a:solidFill>
                          <a:effectLst/>
                          <a:uLnTx/>
                          <a:uFillTx/>
                          <a:latin typeface="Tw Cen MT" panose="020B0602020104020603" pitchFamily="34" charset="0"/>
                        </a:rPr>
                        <a:t>agree verb and subject.</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935970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4" name="Title 3"/>
          <p:cNvSpPr>
            <a:spLocks noGrp="1"/>
          </p:cNvSpPr>
          <p:nvPr>
            <p:ph type="title"/>
          </p:nvPr>
        </p:nvSpPr>
        <p:spPr>
          <a:xfrm>
            <a:off x="628650" y="982346"/>
            <a:ext cx="7886700" cy="708343"/>
          </a:xfrm>
        </p:spPr>
        <p:txBody>
          <a:bodyPr/>
          <a:lstStyle/>
          <a:p>
            <a:r>
              <a:rPr lang="en-GB" dirty="0" smtClean="0">
                <a:latin typeface="Tw Cen MT" panose="020B0602020104020603" pitchFamily="34" charset="0"/>
              </a:rPr>
              <a:t>Essentials for progress</a:t>
            </a:r>
            <a:endParaRPr lang="en-GB" dirty="0">
              <a:latin typeface="Tw Cen MT" panose="020B0602020104020603" pitchFamily="34" charset="0"/>
            </a:endParaRPr>
          </a:p>
        </p:txBody>
      </p:sp>
      <p:sp>
        <p:nvSpPr>
          <p:cNvPr id="5" name="Content Placeholder 4"/>
          <p:cNvSpPr>
            <a:spLocks noGrp="1"/>
          </p:cNvSpPr>
          <p:nvPr>
            <p:ph idx="1"/>
          </p:nvPr>
        </p:nvSpPr>
        <p:spPr/>
        <p:txBody>
          <a:bodyPr/>
          <a:lstStyle/>
          <a:p>
            <a:r>
              <a:rPr lang="en-GB" dirty="0" smtClean="0">
                <a:latin typeface="Tw Cen MT" panose="020B0602020104020603" pitchFamily="34" charset="0"/>
              </a:rPr>
              <a:t>Key questions (and answers)</a:t>
            </a:r>
          </a:p>
          <a:p>
            <a:r>
              <a:rPr lang="en-GB" dirty="0" smtClean="0">
                <a:latin typeface="Tw Cen MT" panose="020B0602020104020603" pitchFamily="34" charset="0"/>
              </a:rPr>
              <a:t>Verbs</a:t>
            </a:r>
          </a:p>
          <a:p>
            <a:r>
              <a:rPr lang="en-GB" dirty="0" smtClean="0">
                <a:latin typeface="Tw Cen MT" panose="020B0602020104020603" pitchFamily="34" charset="0"/>
              </a:rPr>
              <a:t>Vocabulary</a:t>
            </a:r>
          </a:p>
          <a:p>
            <a:r>
              <a:rPr lang="en-GB" dirty="0" smtClean="0">
                <a:latin typeface="Tw Cen MT" panose="020B0602020104020603" pitchFamily="34" charset="0"/>
              </a:rPr>
              <a:t>Conceptual knowledge (grammar)</a:t>
            </a:r>
          </a:p>
          <a:p>
            <a:r>
              <a:rPr lang="en-GB" dirty="0" smtClean="0">
                <a:solidFill>
                  <a:srgbClr val="FF0066"/>
                </a:solidFill>
                <a:latin typeface="Tw Cen MT" panose="020B0602020104020603" pitchFamily="34" charset="0"/>
              </a:rPr>
              <a:t>Personal repertoire</a:t>
            </a:r>
          </a:p>
          <a:p>
            <a:r>
              <a:rPr lang="en-GB" dirty="0" smtClean="0">
                <a:solidFill>
                  <a:srgbClr val="FF0066"/>
                </a:solidFill>
                <a:latin typeface="Tw Cen MT" panose="020B0602020104020603" pitchFamily="34" charset="0"/>
              </a:rPr>
              <a:t>Complexity (ASL)</a:t>
            </a:r>
          </a:p>
          <a:p>
            <a:r>
              <a:rPr lang="en-GB" dirty="0" smtClean="0">
                <a:latin typeface="Tw Cen MT" panose="020B0602020104020603" pitchFamily="34" charset="0"/>
              </a:rPr>
              <a:t>Skills development</a:t>
            </a:r>
            <a:endParaRPr lang="en-GB" dirty="0">
              <a:latin typeface="Tw Cen MT" panose="020B0602020104020603" pitchFamily="34" charset="0"/>
            </a:endParaRPr>
          </a:p>
        </p:txBody>
      </p:sp>
    </p:spTree>
    <p:extLst>
      <p:ext uri="{BB962C8B-B14F-4D97-AF65-F5344CB8AC3E}">
        <p14:creationId xmlns:p14="http://schemas.microsoft.com/office/powerpoint/2010/main" val="12622806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4" name="Title 3"/>
          <p:cNvSpPr>
            <a:spLocks noGrp="1"/>
          </p:cNvSpPr>
          <p:nvPr>
            <p:ph type="title"/>
          </p:nvPr>
        </p:nvSpPr>
        <p:spPr>
          <a:xfrm>
            <a:off x="628650" y="785694"/>
            <a:ext cx="7886700" cy="1325563"/>
          </a:xfrm>
        </p:spPr>
        <p:txBody>
          <a:bodyPr>
            <a:normAutofit/>
          </a:bodyPr>
          <a:lstStyle/>
          <a:p>
            <a:r>
              <a:rPr lang="en-GB" sz="3600" dirty="0" smtClean="0">
                <a:latin typeface="Tw Cen MT" panose="020B0602020104020603" pitchFamily="34" charset="0"/>
              </a:rPr>
              <a:t>What are the key drivers for progress?</a:t>
            </a:r>
            <a:endParaRPr lang="en-GB" sz="3600" dirty="0">
              <a:latin typeface="Tw Cen MT" panose="020B0602020104020603" pitchFamily="34" charset="0"/>
            </a:endParaRPr>
          </a:p>
        </p:txBody>
      </p:sp>
      <p:sp>
        <p:nvSpPr>
          <p:cNvPr id="5" name="Content Placeholder 4"/>
          <p:cNvSpPr>
            <a:spLocks noGrp="1"/>
          </p:cNvSpPr>
          <p:nvPr>
            <p:ph idx="1"/>
          </p:nvPr>
        </p:nvSpPr>
        <p:spPr/>
        <p:txBody>
          <a:bodyPr/>
          <a:lstStyle/>
          <a:p>
            <a:r>
              <a:rPr lang="en-GB" dirty="0" smtClean="0"/>
              <a:t>Teachers need to be clear what it looks like (irrespective of how it is labelled and reported).</a:t>
            </a:r>
          </a:p>
          <a:p>
            <a:r>
              <a:rPr lang="en-GB" dirty="0" smtClean="0"/>
              <a:t>Teachers need to know what their learners know (on entry) and build on it.</a:t>
            </a:r>
          </a:p>
          <a:p>
            <a:r>
              <a:rPr lang="en-GB" dirty="0" smtClean="0"/>
              <a:t>Teachers need to plan the learning steps skilfully.</a:t>
            </a:r>
          </a:p>
          <a:p>
            <a:r>
              <a:rPr lang="en-GB" dirty="0" smtClean="0"/>
              <a:t>Learners need very simple ways to know what progress looks (and feels) like.</a:t>
            </a:r>
          </a:p>
          <a:p>
            <a:r>
              <a:rPr lang="en-GB" dirty="0" smtClean="0"/>
              <a:t>We all need to feel motivated!</a:t>
            </a:r>
          </a:p>
          <a:p>
            <a:endParaRPr lang="en-GB" dirty="0"/>
          </a:p>
        </p:txBody>
      </p:sp>
    </p:spTree>
    <p:extLst>
      <p:ext uri="{BB962C8B-B14F-4D97-AF65-F5344CB8AC3E}">
        <p14:creationId xmlns:p14="http://schemas.microsoft.com/office/powerpoint/2010/main" val="10946945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36941" y="57571"/>
            <a:ext cx="47529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en-US" sz="1100" b="1" dirty="0" smtClean="0">
                <a:solidFill>
                  <a:prstClr val="black"/>
                </a:solidFill>
                <a:latin typeface="Arial" panose="020B0604020202020204" pitchFamily="34" charset="0"/>
              </a:rPr>
              <a:t>Y7 </a:t>
            </a:r>
            <a:r>
              <a:rPr lang="en-GB" altLang="en-US" sz="1100" b="1" dirty="0" err="1" smtClean="0">
                <a:solidFill>
                  <a:prstClr val="black"/>
                </a:solidFill>
                <a:latin typeface="Arial" panose="020B0604020202020204" pitchFamily="34" charset="0"/>
              </a:rPr>
              <a:t>Práctica</a:t>
            </a:r>
            <a:r>
              <a:rPr lang="en-GB" altLang="en-US" sz="1100" b="1" dirty="0" smtClean="0">
                <a:solidFill>
                  <a:prstClr val="black"/>
                </a:solidFill>
                <a:latin typeface="Arial" panose="020B0604020202020204" pitchFamily="34" charset="0"/>
              </a:rPr>
              <a:t> de </a:t>
            </a:r>
            <a:r>
              <a:rPr lang="en-GB" altLang="en-US" sz="1100" b="1" dirty="0" err="1" smtClean="0">
                <a:solidFill>
                  <a:prstClr val="black"/>
                </a:solidFill>
                <a:latin typeface="Arial" panose="020B0604020202020204" pitchFamily="34" charset="0"/>
              </a:rPr>
              <a:t>tiro</a:t>
            </a:r>
            <a:r>
              <a:rPr lang="en-GB" altLang="en-US" sz="1100" b="1" dirty="0" smtClean="0">
                <a:solidFill>
                  <a:prstClr val="black"/>
                </a:solidFill>
                <a:latin typeface="Arial" panose="020B0604020202020204" pitchFamily="34" charset="0"/>
              </a:rPr>
              <a:t> 3: Autumn Writing Assessment</a:t>
            </a:r>
            <a:endParaRPr lang="en-GB" altLang="en-US" sz="1100" b="1" dirty="0">
              <a:solidFill>
                <a:prstClr val="black"/>
              </a:solidFill>
              <a:latin typeface="Arial" panose="020B0604020202020204" pitchFamily="34" charset="0"/>
            </a:endParaRPr>
          </a:p>
        </p:txBody>
      </p:sp>
      <p:pic>
        <p:nvPicPr>
          <p:cNvPr id="5" name="Picture 2"/>
          <p:cNvPicPr>
            <a:picLocks noChangeAspect="1"/>
          </p:cNvPicPr>
          <p:nvPr/>
        </p:nvPicPr>
        <p:blipFill>
          <a:blip r:embed="rId2" cstate="print">
            <a:clrChange>
              <a:clrFrom>
                <a:srgbClr val="FFFDFE"/>
              </a:clrFrom>
              <a:clrTo>
                <a:srgbClr val="FFFDFE">
                  <a:alpha val="0"/>
                </a:srgbClr>
              </a:clrTo>
            </a:clrChange>
            <a:extLst>
              <a:ext uri="{28A0092B-C50C-407E-A947-70E740481C1C}">
                <a14:useLocalDpi xmlns:a14="http://schemas.microsoft.com/office/drawing/2010/main" val="0"/>
              </a:ext>
            </a:extLst>
          </a:blip>
          <a:srcRect/>
          <a:stretch>
            <a:fillRect/>
          </a:stretch>
        </p:blipFill>
        <p:spPr bwMode="auto">
          <a:xfrm>
            <a:off x="3508408" y="-65272"/>
            <a:ext cx="320098" cy="40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16818" y="276977"/>
            <a:ext cx="3267621" cy="1899455"/>
          </a:xfrm>
          <a:prstGeom prst="rect">
            <a:avLst/>
          </a:prstGeom>
          <a:solidFill>
            <a:schemeClr val="bg1"/>
          </a:solidFill>
          <a:ln>
            <a:solidFill>
              <a:schemeClr val="tx1"/>
            </a:solidFill>
          </a:ln>
        </p:spPr>
        <p:style>
          <a:lnRef idx="3">
            <a:schemeClr val="lt1"/>
          </a:lnRef>
          <a:fillRef idx="1">
            <a:schemeClr val="accent1"/>
          </a:fillRef>
          <a:effectRef idx="1">
            <a:schemeClr val="accent1"/>
          </a:effectRef>
          <a:fontRef idx="minor">
            <a:schemeClr val="lt1"/>
          </a:fontRef>
        </p:style>
        <p:txBody>
          <a:bodyPr rtlCol="0" anchor="t"/>
          <a:lstStyle/>
          <a:p>
            <a:r>
              <a:rPr lang="en-GB" b="1" dirty="0" smtClean="0">
                <a:solidFill>
                  <a:prstClr val="black"/>
                </a:solidFill>
                <a:cs typeface="Arial" panose="020B0604020202020204" pitchFamily="34" charset="0"/>
              </a:rPr>
              <a:t>1</a:t>
            </a:r>
            <a:r>
              <a:rPr lang="en-GB" sz="1600" dirty="0" smtClean="0">
                <a:solidFill>
                  <a:prstClr val="black"/>
                </a:solidFill>
                <a:cs typeface="Arial" panose="020B0604020202020204" pitchFamily="34" charset="0"/>
              </a:rPr>
              <a:t> </a:t>
            </a:r>
            <a:r>
              <a:rPr lang="en-GB" sz="1200" b="1" dirty="0" smtClean="0">
                <a:solidFill>
                  <a:prstClr val="black"/>
                </a:solidFill>
                <a:cs typeface="Arial" panose="020B0604020202020204" pitchFamily="34" charset="0"/>
              </a:rPr>
              <a:t>It’s time you nailed these words 100%! Write them out carefully in Spanish three times each. </a:t>
            </a:r>
            <a:br>
              <a:rPr lang="en-GB" sz="1200" b="1"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1. England	6. but</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2. passion	7. because</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3. boring	8. English (if you are a girl)</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4. birthday	9. football</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5. shy	10. a bit of Spanish</a:t>
            </a:r>
            <a:br>
              <a:rPr lang="en-GB" sz="1200" dirty="0" smtClean="0">
                <a:solidFill>
                  <a:prstClr val="black"/>
                </a:solidFill>
                <a:cs typeface="Arial" panose="020B0604020202020204" pitchFamily="34" charset="0"/>
              </a:rPr>
            </a:br>
            <a:r>
              <a:rPr lang="en-GB" sz="1200" b="1" dirty="0" smtClean="0">
                <a:solidFill>
                  <a:prstClr val="black"/>
                </a:solidFill>
                <a:cs typeface="Arial" panose="020B0604020202020204" pitchFamily="34" charset="0"/>
              </a:rPr>
              <a:t>Now write out any other spelling mistakes from your own writing, three times.</a:t>
            </a:r>
            <a:r>
              <a:rPr lang="en-GB" sz="1200" dirty="0" smtClean="0">
                <a:solidFill>
                  <a:prstClr val="black"/>
                </a:solidFill>
                <a:cs typeface="Arial" panose="020B0604020202020204" pitchFamily="34" charset="0"/>
              </a:rPr>
              <a:t/>
            </a:r>
            <a:br>
              <a:rPr lang="en-GB" sz="1200" dirty="0" smtClean="0">
                <a:solidFill>
                  <a:prstClr val="black"/>
                </a:solidFill>
                <a:cs typeface="Arial" panose="020B0604020202020204" pitchFamily="34" charset="0"/>
              </a:rPr>
            </a:br>
            <a:endParaRPr lang="en-GB" sz="1200" dirty="0" smtClean="0">
              <a:solidFill>
                <a:prstClr val="black"/>
              </a:solidFill>
              <a:cs typeface="Arial" panose="020B0604020202020204" pitchFamily="34" charset="0"/>
            </a:endParaRPr>
          </a:p>
        </p:txBody>
      </p:sp>
      <p:sp>
        <p:nvSpPr>
          <p:cNvPr id="7" name="Rectangle 6"/>
          <p:cNvSpPr/>
          <p:nvPr/>
        </p:nvSpPr>
        <p:spPr>
          <a:xfrm>
            <a:off x="98906" y="2176432"/>
            <a:ext cx="3387456" cy="211925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rtlCol="0" anchor="t"/>
          <a:lstStyle/>
          <a:p>
            <a:r>
              <a:rPr lang="en-GB" sz="1600" b="1" dirty="0" smtClean="0">
                <a:solidFill>
                  <a:prstClr val="black"/>
                </a:solidFill>
                <a:cs typeface="Arial" panose="020B0604020202020204" pitchFamily="34" charset="0"/>
              </a:rPr>
              <a:t>2</a:t>
            </a:r>
            <a:r>
              <a:rPr lang="en-GB" sz="1600" b="1" dirty="0">
                <a:solidFill>
                  <a:prstClr val="black"/>
                </a:solidFill>
                <a:cs typeface="Arial" panose="020B0604020202020204" pitchFamily="34" charset="0"/>
              </a:rPr>
              <a:t> </a:t>
            </a:r>
            <a:r>
              <a:rPr lang="en-GB" sz="1600" b="1" dirty="0" smtClean="0">
                <a:solidFill>
                  <a:prstClr val="black"/>
                </a:solidFill>
                <a:cs typeface="Arial" panose="020B0604020202020204" pitchFamily="34" charset="0"/>
              </a:rPr>
              <a:t>/ 3 / 4</a:t>
            </a:r>
            <a:r>
              <a:rPr lang="en-GB" sz="1200" dirty="0" smtClean="0">
                <a:solidFill>
                  <a:prstClr val="black"/>
                </a:solidFill>
                <a:cs typeface="Arial" panose="020B0604020202020204" pitchFamily="34" charset="0"/>
              </a:rPr>
              <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Translate these sentences carefully. Pay attention to the </a:t>
            </a:r>
            <a:r>
              <a:rPr lang="en-GB" sz="1200" b="1" dirty="0" smtClean="0">
                <a:solidFill>
                  <a:prstClr val="black"/>
                </a:solidFill>
                <a:cs typeface="Arial" panose="020B0604020202020204" pitchFamily="34" charset="0"/>
              </a:rPr>
              <a:t>adjectives</a:t>
            </a:r>
            <a:r>
              <a:rPr lang="en-GB" sz="1200" dirty="0" smtClean="0">
                <a:solidFill>
                  <a:prstClr val="black"/>
                </a:solidFill>
                <a:cs typeface="Arial" panose="020B0604020202020204" pitchFamily="34" charset="0"/>
              </a:rPr>
              <a:t>, the </a:t>
            </a:r>
            <a:r>
              <a:rPr lang="en-GB" sz="1200" b="1" dirty="0" smtClean="0">
                <a:solidFill>
                  <a:prstClr val="black"/>
                </a:solidFill>
                <a:cs typeface="Arial" panose="020B0604020202020204" pitchFamily="34" charset="0"/>
              </a:rPr>
              <a:t>determiners </a:t>
            </a:r>
            <a:r>
              <a:rPr lang="en-GB" sz="1200" dirty="0" smtClean="0">
                <a:solidFill>
                  <a:prstClr val="black"/>
                </a:solidFill>
                <a:cs typeface="Arial" panose="020B0604020202020204" pitchFamily="34" charset="0"/>
              </a:rPr>
              <a:t>(a / the) and the </a:t>
            </a:r>
            <a:r>
              <a:rPr lang="en-GB" sz="1200" b="1" dirty="0" smtClean="0">
                <a:solidFill>
                  <a:prstClr val="black"/>
                </a:solidFill>
                <a:cs typeface="Arial" panose="020B0604020202020204" pitchFamily="34" charset="0"/>
              </a:rPr>
              <a:t>verb forms</a:t>
            </a:r>
            <a:r>
              <a:rPr lang="en-GB" sz="1200" dirty="0" smtClean="0">
                <a:solidFill>
                  <a:prstClr val="black"/>
                </a:solidFill>
                <a:cs typeface="Arial" panose="020B0604020202020204" pitchFamily="34" charset="0"/>
              </a:rPr>
              <a:t>.</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1.  I am from England and I live in Cambridgeshire.</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2.  I have a brother who is called David.</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3.  My sister is very nice but sometimes a bit silly.</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4.  She is also English.</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5.  I speak English and a bit of Spanish, but she also speaks French.</a:t>
            </a:r>
          </a:p>
        </p:txBody>
      </p:sp>
      <p:sp>
        <p:nvSpPr>
          <p:cNvPr id="8" name="Rectangle 7"/>
          <p:cNvSpPr/>
          <p:nvPr/>
        </p:nvSpPr>
        <p:spPr>
          <a:xfrm>
            <a:off x="6065884" y="2500928"/>
            <a:ext cx="3053359" cy="2381911"/>
          </a:xfrm>
          <a:prstGeom prst="rect">
            <a:avLst/>
          </a:prstGeom>
          <a:noFill/>
          <a:ln>
            <a:noFill/>
          </a:ln>
        </p:spPr>
        <p:style>
          <a:lnRef idx="3">
            <a:schemeClr val="lt1"/>
          </a:lnRef>
          <a:fillRef idx="1">
            <a:schemeClr val="accent1"/>
          </a:fillRef>
          <a:effectRef idx="1">
            <a:schemeClr val="accent1"/>
          </a:effectRef>
          <a:fontRef idx="minor">
            <a:schemeClr val="lt1"/>
          </a:fontRef>
        </p:style>
        <p:txBody>
          <a:bodyPr rtlCol="0" anchor="t"/>
          <a:lstStyle/>
          <a:p>
            <a:r>
              <a:rPr lang="en-GB" b="1" dirty="0" smtClean="0">
                <a:solidFill>
                  <a:prstClr val="black"/>
                </a:solidFill>
                <a:cs typeface="Arial" panose="020B0604020202020204" pitchFamily="34" charset="0"/>
              </a:rPr>
              <a:t>8</a:t>
            </a:r>
            <a:r>
              <a:rPr lang="en-GB" sz="1200" dirty="0" smtClean="0">
                <a:solidFill>
                  <a:prstClr val="black"/>
                </a:solidFill>
                <a:cs typeface="Arial" panose="020B0604020202020204" pitchFamily="34" charset="0"/>
              </a:rPr>
              <a:t> p.42. Complete with a correct verb form. Then translate into English.</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1. </a:t>
            </a:r>
            <a:r>
              <a:rPr lang="en-GB" sz="1200" dirty="0" err="1" smtClean="0">
                <a:solidFill>
                  <a:prstClr val="black"/>
                </a:solidFill>
                <a:cs typeface="Arial" panose="020B0604020202020204" pitchFamily="34" charset="0"/>
              </a:rPr>
              <a:t>Mi</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amiga</a:t>
            </a:r>
            <a:r>
              <a:rPr lang="en-GB" sz="1200" dirty="0" smtClean="0">
                <a:solidFill>
                  <a:prstClr val="black"/>
                </a:solidFill>
                <a:cs typeface="Arial" panose="020B0604020202020204" pitchFamily="34" charset="0"/>
              </a:rPr>
              <a:t> Anna ____________.</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2. </a:t>
            </a:r>
            <a:r>
              <a:rPr lang="en-GB" sz="1200" dirty="0" err="1" smtClean="0">
                <a:solidFill>
                  <a:prstClr val="black"/>
                </a:solidFill>
                <a:cs typeface="Arial" panose="020B0604020202020204" pitchFamily="34" charset="0"/>
              </a:rPr>
              <a:t>Mis</a:t>
            </a:r>
            <a:r>
              <a:rPr lang="en-GB" sz="1200" dirty="0" smtClean="0">
                <a:solidFill>
                  <a:prstClr val="black"/>
                </a:solidFill>
                <a:cs typeface="Arial" panose="020B0604020202020204" pitchFamily="34" charset="0"/>
              </a:rPr>
              <a:t> padres ___________.</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3. </a:t>
            </a:r>
            <a:r>
              <a:rPr lang="en-GB" sz="1200" dirty="0" err="1" smtClean="0">
                <a:solidFill>
                  <a:prstClr val="black"/>
                </a:solidFill>
                <a:cs typeface="Arial" panose="020B0604020202020204" pitchFamily="34" charset="0"/>
              </a:rPr>
              <a:t>Yo</a:t>
            </a:r>
            <a:r>
              <a:rPr lang="en-GB" sz="1200" dirty="0" smtClean="0">
                <a:solidFill>
                  <a:prstClr val="black"/>
                </a:solidFill>
                <a:cs typeface="Arial" panose="020B0604020202020204" pitchFamily="34" charset="0"/>
              </a:rPr>
              <a:t> __________.</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4. </a:t>
            </a:r>
            <a:r>
              <a:rPr lang="en-GB" sz="1200" dirty="0" err="1" smtClean="0">
                <a:solidFill>
                  <a:prstClr val="black"/>
                </a:solidFill>
                <a:cs typeface="Arial" panose="020B0604020202020204" pitchFamily="34" charset="0"/>
              </a:rPr>
              <a:t>Mis</a:t>
            </a:r>
            <a:r>
              <a:rPr lang="en-GB" sz="1200" dirty="0" smtClean="0">
                <a:solidFill>
                  <a:prstClr val="black"/>
                </a:solidFill>
                <a:cs typeface="Arial" panose="020B0604020202020204" pitchFamily="34" charset="0"/>
              </a:rPr>
              <a:t> amigos y </a:t>
            </a:r>
            <a:r>
              <a:rPr lang="en-GB" sz="1200" dirty="0" err="1" smtClean="0">
                <a:solidFill>
                  <a:prstClr val="black"/>
                </a:solidFill>
                <a:cs typeface="Arial" panose="020B0604020202020204" pitchFamily="34" charset="0"/>
              </a:rPr>
              <a:t>yo</a:t>
            </a:r>
            <a:r>
              <a:rPr lang="en-GB" sz="1200" dirty="0" smtClean="0">
                <a:solidFill>
                  <a:prstClr val="black"/>
                </a:solidFill>
                <a:cs typeface="Arial" panose="020B0604020202020204" pitchFamily="34" charset="0"/>
              </a:rPr>
              <a:t> __________.</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5. </a:t>
            </a:r>
            <a:r>
              <a:rPr lang="en-GB" sz="1200" dirty="0" err="1" smtClean="0">
                <a:solidFill>
                  <a:prstClr val="black"/>
                </a:solidFill>
                <a:cs typeface="Arial" panose="020B0604020202020204" pitchFamily="34" charset="0"/>
              </a:rPr>
              <a:t>Mis</a:t>
            </a:r>
            <a:r>
              <a:rPr lang="en-GB" sz="1200" dirty="0" smtClean="0">
                <a:solidFill>
                  <a:prstClr val="black"/>
                </a:solidFill>
                <a:cs typeface="Arial" panose="020B0604020202020204" pitchFamily="34" charset="0"/>
              </a:rPr>
              <a:t> amigo Dan ________.</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6. </a:t>
            </a:r>
            <a:r>
              <a:rPr lang="en-GB" sz="1200" dirty="0" err="1" smtClean="0">
                <a:solidFill>
                  <a:prstClr val="black"/>
                </a:solidFill>
                <a:cs typeface="Arial" panose="020B0604020202020204" pitchFamily="34" charset="0"/>
              </a:rPr>
              <a:t>Mis</a:t>
            </a:r>
            <a:r>
              <a:rPr lang="en-GB" sz="1200" dirty="0" smtClean="0">
                <a:solidFill>
                  <a:prstClr val="black"/>
                </a:solidFill>
                <a:cs typeface="Arial" panose="020B0604020202020204" pitchFamily="34" charset="0"/>
              </a:rPr>
              <a:t> amigos Emily y Tom _________.</a:t>
            </a:r>
            <a:br>
              <a:rPr lang="en-GB" sz="1200" dirty="0" smtClean="0">
                <a:solidFill>
                  <a:prstClr val="black"/>
                </a:solidFill>
                <a:cs typeface="Arial" panose="020B0604020202020204" pitchFamily="34" charset="0"/>
              </a:rPr>
            </a:br>
            <a:r>
              <a:rPr lang="en-GB" sz="1200" b="1" dirty="0" err="1" smtClean="0">
                <a:solidFill>
                  <a:prstClr val="black"/>
                </a:solidFill>
                <a:cs typeface="Arial" panose="020B0604020202020204" pitchFamily="34" charset="0"/>
              </a:rPr>
              <a:t>escuchar</a:t>
            </a:r>
            <a:r>
              <a:rPr lang="en-GB" sz="1200" b="1" dirty="0" smtClean="0">
                <a:solidFill>
                  <a:prstClr val="black"/>
                </a:solidFill>
                <a:cs typeface="Arial" panose="020B0604020202020204" pitchFamily="34" charset="0"/>
              </a:rPr>
              <a:t> </a:t>
            </a:r>
            <a:r>
              <a:rPr lang="en-GB" sz="1200" b="1" dirty="0" err="1" smtClean="0">
                <a:solidFill>
                  <a:prstClr val="black"/>
                </a:solidFill>
                <a:cs typeface="Arial" panose="020B0604020202020204" pitchFamily="34" charset="0"/>
              </a:rPr>
              <a:t>música</a:t>
            </a:r>
            <a:r>
              <a:rPr lang="en-GB" sz="1200" b="1" dirty="0" smtClean="0">
                <a:solidFill>
                  <a:prstClr val="black"/>
                </a:solidFill>
                <a:cs typeface="Arial" panose="020B0604020202020204" pitchFamily="34" charset="0"/>
              </a:rPr>
              <a:t> / </a:t>
            </a:r>
            <a:r>
              <a:rPr lang="en-GB" sz="1200" b="1" dirty="0" err="1" smtClean="0">
                <a:solidFill>
                  <a:prstClr val="black"/>
                </a:solidFill>
                <a:cs typeface="Arial" panose="020B0604020202020204" pitchFamily="34" charset="0"/>
              </a:rPr>
              <a:t>cantar</a:t>
            </a:r>
            <a:r>
              <a:rPr lang="en-GB" sz="1200" b="1" dirty="0" smtClean="0">
                <a:solidFill>
                  <a:prstClr val="black"/>
                </a:solidFill>
                <a:cs typeface="Arial" panose="020B0604020202020204" pitchFamily="34" charset="0"/>
              </a:rPr>
              <a:t> / </a:t>
            </a:r>
            <a:r>
              <a:rPr lang="en-GB" sz="1200" b="1" dirty="0" err="1" smtClean="0">
                <a:solidFill>
                  <a:prstClr val="black"/>
                </a:solidFill>
                <a:cs typeface="Arial" panose="020B0604020202020204" pitchFamily="34" charset="0"/>
              </a:rPr>
              <a:t>bailan</a:t>
            </a:r>
            <a:r>
              <a:rPr lang="en-GB" sz="1200" b="1" dirty="0" smtClean="0">
                <a:solidFill>
                  <a:prstClr val="black"/>
                </a:solidFill>
                <a:cs typeface="Arial" panose="020B0604020202020204" pitchFamily="34" charset="0"/>
              </a:rPr>
              <a:t> / </a:t>
            </a:r>
            <a:r>
              <a:rPr lang="en-GB" sz="1200" b="1" dirty="0" err="1" smtClean="0">
                <a:solidFill>
                  <a:prstClr val="black"/>
                </a:solidFill>
                <a:cs typeface="Arial" panose="020B0604020202020204" pitchFamily="34" charset="0"/>
              </a:rPr>
              <a:t>tocar</a:t>
            </a:r>
            <a:r>
              <a:rPr lang="en-GB" sz="1200" b="1" dirty="0" smtClean="0">
                <a:solidFill>
                  <a:prstClr val="black"/>
                </a:solidFill>
                <a:cs typeface="Arial" panose="020B0604020202020204" pitchFamily="34" charset="0"/>
              </a:rPr>
              <a:t> el piano / </a:t>
            </a:r>
            <a:r>
              <a:rPr lang="en-GB" sz="1200" b="1" dirty="0" err="1" smtClean="0">
                <a:solidFill>
                  <a:prstClr val="black"/>
                </a:solidFill>
                <a:cs typeface="Arial" panose="020B0604020202020204" pitchFamily="34" charset="0"/>
              </a:rPr>
              <a:t>estudiar</a:t>
            </a:r>
            <a:r>
              <a:rPr lang="en-GB" sz="1200" b="1" dirty="0" smtClean="0">
                <a:solidFill>
                  <a:prstClr val="black"/>
                </a:solidFill>
                <a:cs typeface="Arial" panose="020B0604020202020204" pitchFamily="34" charset="0"/>
              </a:rPr>
              <a:t> /</a:t>
            </a:r>
            <a:r>
              <a:rPr lang="en-GB" sz="1200" b="1" dirty="0" err="1" smtClean="0">
                <a:solidFill>
                  <a:prstClr val="black"/>
                </a:solidFill>
                <a:cs typeface="Arial" panose="020B0604020202020204" pitchFamily="34" charset="0"/>
              </a:rPr>
              <a:t>montar</a:t>
            </a:r>
            <a:r>
              <a:rPr lang="en-GB" sz="1200" b="1" dirty="0" smtClean="0">
                <a:solidFill>
                  <a:prstClr val="black"/>
                </a:solidFill>
                <a:cs typeface="Arial" panose="020B0604020202020204" pitchFamily="34" charset="0"/>
              </a:rPr>
              <a:t> </a:t>
            </a:r>
            <a:r>
              <a:rPr lang="en-GB" sz="1200" b="1" dirty="0" err="1" smtClean="0">
                <a:solidFill>
                  <a:prstClr val="black"/>
                </a:solidFill>
                <a:cs typeface="Arial" panose="020B0604020202020204" pitchFamily="34" charset="0"/>
              </a:rPr>
              <a:t>en</a:t>
            </a:r>
            <a:r>
              <a:rPr lang="en-GB" sz="1200" b="1" dirty="0" smtClean="0">
                <a:solidFill>
                  <a:prstClr val="black"/>
                </a:solidFill>
                <a:cs typeface="Arial" panose="020B0604020202020204" pitchFamily="34" charset="0"/>
              </a:rPr>
              <a:t> </a:t>
            </a:r>
            <a:r>
              <a:rPr lang="en-GB" sz="1200" b="1" dirty="0" err="1" smtClean="0">
                <a:solidFill>
                  <a:prstClr val="black"/>
                </a:solidFill>
                <a:cs typeface="Arial" panose="020B0604020202020204" pitchFamily="34" charset="0"/>
              </a:rPr>
              <a:t>bici</a:t>
            </a:r>
            <a:r>
              <a:rPr lang="en-GB" sz="1200" b="1" dirty="0" smtClean="0">
                <a:solidFill>
                  <a:prstClr val="black"/>
                </a:solidFill>
                <a:cs typeface="Arial" panose="020B0604020202020204" pitchFamily="34" charset="0"/>
              </a:rPr>
              <a:t> </a:t>
            </a:r>
          </a:p>
        </p:txBody>
      </p:sp>
      <p:sp>
        <p:nvSpPr>
          <p:cNvPr id="9" name="Rectangle 8"/>
          <p:cNvSpPr/>
          <p:nvPr/>
        </p:nvSpPr>
        <p:spPr>
          <a:xfrm>
            <a:off x="97416" y="4115172"/>
            <a:ext cx="3214131" cy="646331"/>
          </a:xfrm>
          <a:prstGeom prst="rect">
            <a:avLst/>
          </a:prstGeom>
          <a:solidFill>
            <a:schemeClr val="accent4">
              <a:lumMod val="20000"/>
              <a:lumOff val="80000"/>
            </a:schemeClr>
          </a:solidFill>
        </p:spPr>
        <p:txBody>
          <a:bodyPr wrap="square">
            <a:spAutoFit/>
          </a:bodyPr>
          <a:lstStyle/>
          <a:p>
            <a:r>
              <a:rPr lang="en-GB" sz="1200" b="1" dirty="0" smtClean="0">
                <a:solidFill>
                  <a:prstClr val="black"/>
                </a:solidFill>
                <a:cs typeface="Arial" panose="020B0604020202020204" pitchFamily="34" charset="0"/>
              </a:rPr>
              <a:t>TARGETS 5,6,7,8,9 and 10 focus on making your sentences longer, more interesting and flow better.</a:t>
            </a:r>
            <a:endParaRPr lang="en-GB" sz="1200" b="1" dirty="0">
              <a:solidFill>
                <a:prstClr val="black"/>
              </a:solidFill>
            </a:endParaRPr>
          </a:p>
        </p:txBody>
      </p:sp>
      <p:sp>
        <p:nvSpPr>
          <p:cNvPr id="12" name="Rectangle 11"/>
          <p:cNvSpPr/>
          <p:nvPr/>
        </p:nvSpPr>
        <p:spPr>
          <a:xfrm>
            <a:off x="87951" y="4757573"/>
            <a:ext cx="3223596" cy="1989125"/>
          </a:xfrm>
          <a:prstGeom prst="rect">
            <a:avLst/>
          </a:prstGeom>
          <a:solidFill>
            <a:schemeClr val="bg1"/>
          </a:solidFill>
          <a:ln>
            <a:solidFill>
              <a:schemeClr val="tx1"/>
            </a:solidFill>
          </a:ln>
        </p:spPr>
        <p:style>
          <a:lnRef idx="3">
            <a:schemeClr val="lt1"/>
          </a:lnRef>
          <a:fillRef idx="1">
            <a:schemeClr val="accent1"/>
          </a:fillRef>
          <a:effectRef idx="1">
            <a:schemeClr val="accent1"/>
          </a:effectRef>
          <a:fontRef idx="minor">
            <a:schemeClr val="lt1"/>
          </a:fontRef>
        </p:style>
        <p:txBody>
          <a:bodyPr rtlCol="0" anchor="t"/>
          <a:lstStyle/>
          <a:p>
            <a:r>
              <a:rPr lang="en-GB" b="1" dirty="0" smtClean="0">
                <a:solidFill>
                  <a:prstClr val="black"/>
                </a:solidFill>
                <a:cs typeface="Arial" panose="020B0604020202020204" pitchFamily="34" charset="0"/>
              </a:rPr>
              <a:t>5</a:t>
            </a:r>
            <a:r>
              <a:rPr lang="en-GB" sz="1200" dirty="0" smtClean="0">
                <a:solidFill>
                  <a:prstClr val="black"/>
                </a:solidFill>
                <a:cs typeface="Arial" panose="020B0604020202020204" pitchFamily="34" charset="0"/>
              </a:rPr>
              <a:t> From p.16 add a suitable opinion phrase to start each sentence: (I think that / In my opinion </a:t>
            </a:r>
            <a:r>
              <a:rPr lang="en-GB" sz="1200" dirty="0" err="1" smtClean="0">
                <a:solidFill>
                  <a:prstClr val="black"/>
                </a:solidFill>
                <a:cs typeface="Arial" panose="020B0604020202020204" pitchFamily="34" charset="0"/>
              </a:rPr>
              <a:t>etc</a:t>
            </a:r>
            <a:r>
              <a:rPr lang="en-GB" sz="1200" dirty="0" smtClean="0">
                <a:solidFill>
                  <a:prstClr val="black"/>
                </a:solidFill>
                <a:cs typeface="Arial" panose="020B0604020202020204" pitchFamily="34" charset="0"/>
              </a:rPr>
              <a:t>…NOT I like etc..)</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1. ____________ mi </a:t>
            </a:r>
            <a:r>
              <a:rPr lang="en-GB" sz="1200" dirty="0" err="1" smtClean="0">
                <a:solidFill>
                  <a:prstClr val="black"/>
                </a:solidFill>
                <a:cs typeface="Arial" panose="020B0604020202020204" pitchFamily="34" charset="0"/>
              </a:rPr>
              <a:t>hermano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es</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listo</a:t>
            </a:r>
            <a:r>
              <a:rPr lang="en-GB" sz="1200" dirty="0" smtClean="0">
                <a:solidFill>
                  <a:prstClr val="black"/>
                </a:solidFill>
                <a:cs typeface="Arial" panose="020B0604020202020204" pitchFamily="34" charset="0"/>
              </a:rPr>
              <a:t> y </a:t>
            </a:r>
            <a:r>
              <a:rPr lang="en-GB" sz="1200" dirty="0" err="1" smtClean="0">
                <a:solidFill>
                  <a:prstClr val="black"/>
                </a:solidFill>
                <a:cs typeface="Arial" panose="020B0604020202020204" pitchFamily="34" charset="0"/>
              </a:rPr>
              <a:t>divertido</a:t>
            </a:r>
            <a:r>
              <a:rPr lang="en-GB" sz="1200" dirty="0" smtClean="0">
                <a:solidFill>
                  <a:prstClr val="black"/>
                </a:solidFill>
                <a:cs typeface="Arial" panose="020B0604020202020204" pitchFamily="34" charset="0"/>
              </a:rPr>
              <a:t>.</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2. ____________ mi </a:t>
            </a:r>
            <a:r>
              <a:rPr lang="en-GB" sz="1200" dirty="0" err="1" smtClean="0">
                <a:solidFill>
                  <a:prstClr val="black"/>
                </a:solidFill>
                <a:cs typeface="Arial" panose="020B0604020202020204" pitchFamily="34" charset="0"/>
              </a:rPr>
              <a:t>hermana</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es</a:t>
            </a:r>
            <a:r>
              <a:rPr lang="en-GB" sz="1200" dirty="0" smtClean="0">
                <a:solidFill>
                  <a:prstClr val="black"/>
                </a:solidFill>
                <a:cs typeface="Arial" panose="020B0604020202020204" pitchFamily="34" charset="0"/>
              </a:rPr>
              <a:t> un </a:t>
            </a:r>
            <a:r>
              <a:rPr lang="en-GB" sz="1200" dirty="0" err="1" smtClean="0">
                <a:solidFill>
                  <a:prstClr val="black"/>
                </a:solidFill>
                <a:cs typeface="Arial" panose="020B0604020202020204" pitchFamily="34" charset="0"/>
              </a:rPr>
              <a:t>poco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tonta</a:t>
            </a:r>
            <a:r>
              <a:rPr lang="en-GB" sz="1200" dirty="0" smtClean="0">
                <a:solidFill>
                  <a:prstClr val="black"/>
                </a:solidFill>
                <a:cs typeface="Arial" panose="020B0604020202020204" pitchFamily="34" charset="0"/>
              </a:rPr>
              <a:t>.</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3. ____________ </a:t>
            </a:r>
            <a:r>
              <a:rPr lang="en-GB" sz="1200" dirty="0" err="1" smtClean="0">
                <a:solidFill>
                  <a:prstClr val="black"/>
                </a:solidFill>
                <a:cs typeface="Arial" panose="020B0604020202020204" pitchFamily="34" charset="0"/>
              </a:rPr>
              <a:t>escuchar</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música</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es</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relajante</a:t>
            </a:r>
            <a:r>
              <a:rPr lang="en-GB" sz="1200" dirty="0" smtClean="0">
                <a:solidFill>
                  <a:prstClr val="black"/>
                </a:solidFill>
                <a:cs typeface="Arial" panose="020B0604020202020204" pitchFamily="34" charset="0"/>
              </a:rPr>
              <a:t>.</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4. ____________ </a:t>
            </a:r>
            <a:r>
              <a:rPr lang="en-GB" sz="1200" dirty="0" err="1" smtClean="0">
                <a:solidFill>
                  <a:prstClr val="black"/>
                </a:solidFill>
                <a:cs typeface="Arial" panose="020B0604020202020204" pitchFamily="34" charset="0"/>
              </a:rPr>
              <a:t>navegar</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por</a:t>
            </a:r>
            <a:r>
              <a:rPr lang="en-GB" sz="1200" dirty="0" smtClean="0">
                <a:solidFill>
                  <a:prstClr val="black"/>
                </a:solidFill>
                <a:cs typeface="Arial" panose="020B0604020202020204" pitchFamily="34" charset="0"/>
              </a:rPr>
              <a:t> Internet </a:t>
            </a:r>
            <a:r>
              <a:rPr lang="en-GB" sz="1200" dirty="0" err="1" smtClean="0">
                <a:solidFill>
                  <a:prstClr val="black"/>
                </a:solidFill>
                <a:cs typeface="Arial" panose="020B0604020202020204" pitchFamily="34" charset="0"/>
              </a:rPr>
              <a:t>es</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divertido</a:t>
            </a:r>
            <a:r>
              <a:rPr lang="en-GB" sz="1200" dirty="0" smtClean="0">
                <a:solidFill>
                  <a:prstClr val="black"/>
                </a:solidFill>
                <a:cs typeface="Arial" panose="020B0604020202020204" pitchFamily="34" charset="0"/>
              </a:rPr>
              <a:t>.</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5. ____________ </a:t>
            </a:r>
            <a:r>
              <a:rPr lang="en-GB" sz="1200" dirty="0" err="1" smtClean="0">
                <a:solidFill>
                  <a:prstClr val="black"/>
                </a:solidFill>
                <a:cs typeface="Arial" panose="020B0604020202020204" pitchFamily="34" charset="0"/>
              </a:rPr>
              <a:t>ver</a:t>
            </a:r>
            <a:r>
              <a:rPr lang="en-GB" sz="1200" dirty="0" smtClean="0">
                <a:solidFill>
                  <a:prstClr val="black"/>
                </a:solidFill>
                <a:cs typeface="Arial" panose="020B0604020202020204" pitchFamily="34" charset="0"/>
              </a:rPr>
              <a:t> la </a:t>
            </a:r>
            <a:r>
              <a:rPr lang="en-GB" sz="1200" dirty="0" err="1" smtClean="0">
                <a:solidFill>
                  <a:prstClr val="black"/>
                </a:solidFill>
                <a:cs typeface="Arial" panose="020B0604020202020204" pitchFamily="34" charset="0"/>
              </a:rPr>
              <a:t>televisión</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es</a:t>
            </a:r>
            <a:r>
              <a:rPr lang="en-GB" sz="1200" dirty="0" smtClean="0">
                <a:solidFill>
                  <a:prstClr val="black"/>
                </a:solidFill>
                <a:cs typeface="Arial" panose="020B0604020202020204" pitchFamily="34" charset="0"/>
              </a:rPr>
              <a:t> un </a:t>
            </a:r>
            <a:r>
              <a:rPr lang="en-GB" sz="1200" dirty="0" err="1" smtClean="0">
                <a:solidFill>
                  <a:prstClr val="black"/>
                </a:solidFill>
                <a:cs typeface="Arial" panose="020B0604020202020204" pitchFamily="34" charset="0"/>
              </a:rPr>
              <a:t>poco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aburrido</a:t>
            </a:r>
            <a:r>
              <a:rPr lang="en-GB" sz="1200" dirty="0" smtClean="0">
                <a:solidFill>
                  <a:prstClr val="black"/>
                </a:solidFill>
                <a:cs typeface="Arial" panose="020B0604020202020204" pitchFamily="34" charset="0"/>
              </a:rPr>
              <a:t>.</a:t>
            </a:r>
          </a:p>
        </p:txBody>
      </p:sp>
      <p:sp>
        <p:nvSpPr>
          <p:cNvPr id="13" name="Rectangle 12"/>
          <p:cNvSpPr/>
          <p:nvPr/>
        </p:nvSpPr>
        <p:spPr>
          <a:xfrm>
            <a:off x="3486362" y="319181"/>
            <a:ext cx="2472250" cy="2095833"/>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t"/>
          <a:lstStyle/>
          <a:p>
            <a:r>
              <a:rPr lang="en-GB" b="1" dirty="0" smtClean="0">
                <a:solidFill>
                  <a:prstClr val="black"/>
                </a:solidFill>
                <a:cs typeface="Arial" panose="020B0604020202020204" pitchFamily="34" charset="0"/>
              </a:rPr>
              <a:t>6 / 7 / 10  </a:t>
            </a:r>
            <a:r>
              <a:rPr lang="en-GB" sz="1200" dirty="0" smtClean="0">
                <a:solidFill>
                  <a:prstClr val="black"/>
                </a:solidFill>
                <a:cs typeface="Arial" panose="020B0604020202020204" pitchFamily="34" charset="0"/>
              </a:rPr>
              <a:t>Look at p.24. Translate this sentence into Spanish.</a:t>
            </a:r>
            <a:br>
              <a:rPr lang="en-GB" sz="1200" dirty="0" smtClean="0">
                <a:solidFill>
                  <a:prstClr val="black"/>
                </a:solidFill>
                <a:cs typeface="Arial" panose="020B0604020202020204" pitchFamily="34" charset="0"/>
              </a:rPr>
            </a:br>
            <a:r>
              <a:rPr lang="en-GB" sz="1200" b="1" i="1" dirty="0" smtClean="0">
                <a:solidFill>
                  <a:prstClr val="black"/>
                </a:solidFill>
                <a:cs typeface="Arial" panose="020B0604020202020204" pitchFamily="34" charset="0"/>
              </a:rPr>
              <a:t>I love going out with my friends and I also like listening to music because it’s fun but I don’t like writing emails and I hate watching </a:t>
            </a:r>
            <a:r>
              <a:rPr lang="en-GB" sz="1200" b="1" i="1" dirty="0" err="1" smtClean="0">
                <a:solidFill>
                  <a:prstClr val="black"/>
                </a:solidFill>
                <a:cs typeface="Arial" panose="020B0604020202020204" pitchFamily="34" charset="0"/>
              </a:rPr>
              <a:t>tv</a:t>
            </a:r>
            <a:r>
              <a:rPr lang="en-GB" sz="1200" b="1" i="1" dirty="0" smtClean="0">
                <a:solidFill>
                  <a:prstClr val="black"/>
                </a:solidFill>
                <a:cs typeface="Arial" panose="020B0604020202020204" pitchFamily="34" charset="0"/>
              </a:rPr>
              <a:t> because it isn’t interesting.</a:t>
            </a:r>
            <a:r>
              <a:rPr lang="en-GB" sz="1200" i="1" dirty="0" smtClean="0">
                <a:solidFill>
                  <a:prstClr val="black"/>
                </a:solidFill>
                <a:cs typeface="Arial" panose="020B0604020202020204" pitchFamily="34" charset="0"/>
              </a:rPr>
              <a:t/>
            </a:r>
            <a:br>
              <a:rPr lang="en-GB" sz="1200" i="1" dirty="0" smtClean="0">
                <a:solidFill>
                  <a:prstClr val="black"/>
                </a:solidFill>
                <a:cs typeface="Arial" panose="020B0604020202020204" pitchFamily="34" charset="0"/>
              </a:rPr>
            </a:br>
            <a:r>
              <a:rPr lang="en-GB" sz="1200" i="1" dirty="0" smtClean="0">
                <a:solidFill>
                  <a:prstClr val="black"/>
                </a:solidFill>
                <a:cs typeface="Arial" panose="020B0604020202020204" pitchFamily="34" charset="0"/>
              </a:rPr>
              <a:t>(30 words – Spanish version)</a:t>
            </a:r>
            <a:br>
              <a:rPr lang="en-GB" sz="1200" i="1" dirty="0" smtClean="0">
                <a:solidFill>
                  <a:prstClr val="black"/>
                </a:solidFill>
                <a:cs typeface="Arial" panose="020B0604020202020204" pitchFamily="34" charset="0"/>
              </a:rPr>
            </a:br>
            <a:r>
              <a:rPr lang="en-GB" sz="1200" i="1" dirty="0" smtClean="0">
                <a:solidFill>
                  <a:prstClr val="black"/>
                </a:solidFill>
                <a:cs typeface="Arial" panose="020B0604020202020204" pitchFamily="34" charset="0"/>
              </a:rPr>
              <a:t>Now go back to your own writing and add a sentence of similar length to it (20-30 words)</a:t>
            </a:r>
            <a:r>
              <a:rPr lang="en-GB" sz="1100" dirty="0" smtClean="0">
                <a:solidFill>
                  <a:prstClr val="black"/>
                </a:solidFill>
                <a:cs typeface="Arial" panose="020B0604020202020204" pitchFamily="34" charset="0"/>
              </a:rPr>
              <a:t/>
            </a:r>
            <a:br>
              <a:rPr lang="en-GB" sz="1100" dirty="0" smtClean="0">
                <a:solidFill>
                  <a:prstClr val="black"/>
                </a:solidFill>
                <a:cs typeface="Arial" panose="020B0604020202020204" pitchFamily="34" charset="0"/>
              </a:rPr>
            </a:br>
            <a:r>
              <a:rPr lang="en-GB" sz="1100" dirty="0" smtClean="0">
                <a:solidFill>
                  <a:prstClr val="black"/>
                </a:solidFill>
                <a:cs typeface="Arial" panose="020B0604020202020204" pitchFamily="34" charset="0"/>
              </a:rPr>
              <a:t/>
            </a:r>
            <a:br>
              <a:rPr lang="en-GB" sz="1100" dirty="0" smtClean="0">
                <a:solidFill>
                  <a:prstClr val="black"/>
                </a:solidFill>
                <a:cs typeface="Arial" panose="020B0604020202020204" pitchFamily="34" charset="0"/>
              </a:rPr>
            </a:br>
            <a:endParaRPr lang="en-GB" sz="1100" dirty="0" smtClean="0">
              <a:solidFill>
                <a:prstClr val="black"/>
              </a:solidFill>
              <a:cs typeface="Arial" panose="020B0604020202020204" pitchFamily="34" charset="0"/>
            </a:endParaRPr>
          </a:p>
        </p:txBody>
      </p:sp>
      <p:sp>
        <p:nvSpPr>
          <p:cNvPr id="18" name="Rectangle 17"/>
          <p:cNvSpPr/>
          <p:nvPr/>
        </p:nvSpPr>
        <p:spPr>
          <a:xfrm>
            <a:off x="3424521" y="3592952"/>
            <a:ext cx="2588169" cy="743227"/>
          </a:xfrm>
          <a:prstGeom prst="rect">
            <a:avLst/>
          </a:prstGeom>
          <a:solidFill>
            <a:schemeClr val="bg1"/>
          </a:solidFill>
          <a:ln>
            <a:solidFill>
              <a:schemeClr val="tx1"/>
            </a:solidFill>
          </a:ln>
        </p:spPr>
        <p:style>
          <a:lnRef idx="3">
            <a:schemeClr val="lt1"/>
          </a:lnRef>
          <a:fillRef idx="1">
            <a:schemeClr val="accent1"/>
          </a:fillRef>
          <a:effectRef idx="1">
            <a:schemeClr val="accent1"/>
          </a:effectRef>
          <a:fontRef idx="minor">
            <a:schemeClr val="lt1"/>
          </a:fontRef>
        </p:style>
        <p:txBody>
          <a:bodyPr rtlCol="0" anchor="t"/>
          <a:lstStyle/>
          <a:p>
            <a:r>
              <a:rPr lang="en-GB" b="1" dirty="0" smtClean="0">
                <a:solidFill>
                  <a:prstClr val="black"/>
                </a:solidFill>
                <a:cs typeface="Arial" panose="020B0604020202020204" pitchFamily="34" charset="0"/>
              </a:rPr>
              <a:t>10 </a:t>
            </a:r>
            <a:r>
              <a:rPr lang="en-GB" sz="1200" b="1" dirty="0" smtClean="0">
                <a:solidFill>
                  <a:prstClr val="black"/>
                </a:solidFill>
                <a:cs typeface="Arial" panose="020B0604020202020204" pitchFamily="34" charset="0"/>
              </a:rPr>
              <a:t> </a:t>
            </a:r>
            <a:r>
              <a:rPr lang="en-GB" sz="1200" dirty="0" smtClean="0">
                <a:solidFill>
                  <a:prstClr val="black"/>
                </a:solidFill>
                <a:cs typeface="Arial" panose="020B0604020202020204" pitchFamily="34" charset="0"/>
              </a:rPr>
              <a:t>Now go back to your own work again. Join up more of your short sentences, using </a:t>
            </a:r>
            <a:r>
              <a:rPr lang="en-GB" sz="1200" b="1" dirty="0" smtClean="0">
                <a:solidFill>
                  <a:prstClr val="black"/>
                </a:solidFill>
                <a:cs typeface="Arial" panose="020B0604020202020204" pitchFamily="34" charset="0"/>
              </a:rPr>
              <a:t>y</a:t>
            </a:r>
            <a:r>
              <a:rPr lang="en-GB" sz="1200" dirty="0" smtClean="0">
                <a:solidFill>
                  <a:prstClr val="black"/>
                </a:solidFill>
                <a:cs typeface="Arial" panose="020B0604020202020204" pitchFamily="34" charset="0"/>
              </a:rPr>
              <a:t>, </a:t>
            </a:r>
            <a:r>
              <a:rPr lang="en-GB" sz="1200" b="1" dirty="0" smtClean="0">
                <a:solidFill>
                  <a:prstClr val="black"/>
                </a:solidFill>
                <a:cs typeface="Arial" panose="020B0604020202020204" pitchFamily="34" charset="0"/>
              </a:rPr>
              <a:t>y </a:t>
            </a:r>
            <a:r>
              <a:rPr lang="en-GB" sz="1200" b="1" dirty="0" err="1" smtClean="0">
                <a:solidFill>
                  <a:prstClr val="black"/>
                </a:solidFill>
                <a:cs typeface="Arial" panose="020B0604020202020204" pitchFamily="34" charset="0"/>
              </a:rPr>
              <a:t>también</a:t>
            </a:r>
            <a:r>
              <a:rPr lang="en-GB" sz="1200" dirty="0" smtClean="0">
                <a:solidFill>
                  <a:prstClr val="black"/>
                </a:solidFill>
                <a:cs typeface="Arial" panose="020B0604020202020204" pitchFamily="34" charset="0"/>
              </a:rPr>
              <a:t>, or </a:t>
            </a:r>
            <a:r>
              <a:rPr lang="en-GB" sz="1200" b="1" dirty="0" err="1" smtClean="0">
                <a:solidFill>
                  <a:prstClr val="black"/>
                </a:solidFill>
                <a:cs typeface="Arial" panose="020B0604020202020204" pitchFamily="34" charset="0"/>
              </a:rPr>
              <a:t>pero</a:t>
            </a:r>
            <a:r>
              <a:rPr lang="en-GB" sz="1200" dirty="0" smtClean="0">
                <a:solidFill>
                  <a:prstClr val="black"/>
                </a:solidFill>
                <a:cs typeface="Arial" panose="020B0604020202020204" pitchFamily="34" charset="0"/>
              </a:rPr>
              <a:t>.</a:t>
            </a:r>
            <a:endParaRPr lang="en-GB" sz="1400" b="1" dirty="0" smtClean="0">
              <a:solidFill>
                <a:prstClr val="black"/>
              </a:solidFill>
              <a:cs typeface="Arial" panose="020B0604020202020204" pitchFamily="34" charset="0"/>
            </a:endParaRPr>
          </a:p>
        </p:txBody>
      </p:sp>
      <p:sp>
        <p:nvSpPr>
          <p:cNvPr id="19" name="Rectangle 18"/>
          <p:cNvSpPr/>
          <p:nvPr/>
        </p:nvSpPr>
        <p:spPr>
          <a:xfrm>
            <a:off x="5843345" y="220911"/>
            <a:ext cx="3274386" cy="23399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b="1" dirty="0" smtClean="0">
                <a:solidFill>
                  <a:prstClr val="black"/>
                </a:solidFill>
                <a:cs typeface="Arial" panose="020B0604020202020204" pitchFamily="34" charset="0"/>
              </a:rPr>
              <a:t>9 / 11 / 12 / 13 </a:t>
            </a:r>
            <a:r>
              <a:rPr lang="en-GB" sz="1600" dirty="0" smtClean="0">
                <a:solidFill>
                  <a:prstClr val="black"/>
                </a:solidFill>
                <a:cs typeface="Arial" panose="020B0604020202020204" pitchFamily="34" charset="0"/>
              </a:rPr>
              <a:t> </a:t>
            </a:r>
            <a:r>
              <a:rPr lang="en-GB" sz="1200" dirty="0" smtClean="0">
                <a:solidFill>
                  <a:prstClr val="black"/>
                </a:solidFill>
                <a:cs typeface="Arial" panose="020B0604020202020204" pitchFamily="34" charset="0"/>
              </a:rPr>
              <a:t>Translate these sentences into English.  Then write a similar sentence and put a * in your work to show where it would fit.  </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1. </a:t>
            </a:r>
            <a:r>
              <a:rPr lang="en-GB" sz="1200" dirty="0" err="1" smtClean="0">
                <a:solidFill>
                  <a:prstClr val="black"/>
                </a:solidFill>
                <a:cs typeface="Arial" panose="020B0604020202020204" pitchFamily="34" charset="0"/>
              </a:rPr>
              <a:t>En</a:t>
            </a:r>
            <a:r>
              <a:rPr lang="en-GB" sz="1200" dirty="0" smtClean="0">
                <a:solidFill>
                  <a:prstClr val="black"/>
                </a:solidFill>
                <a:cs typeface="Arial" panose="020B0604020202020204" pitchFamily="34" charset="0"/>
              </a:rPr>
              <a:t> mi </a:t>
            </a:r>
            <a:r>
              <a:rPr lang="en-GB" sz="1200" dirty="0" err="1" smtClean="0">
                <a:solidFill>
                  <a:prstClr val="black"/>
                </a:solidFill>
                <a:cs typeface="Arial" panose="020B0604020202020204" pitchFamily="34" charset="0"/>
              </a:rPr>
              <a:t>tiempo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libre</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juego</a:t>
            </a:r>
            <a:r>
              <a:rPr lang="en-GB" sz="1200" dirty="0" smtClean="0">
                <a:solidFill>
                  <a:prstClr val="black"/>
                </a:solidFill>
                <a:cs typeface="Arial" panose="020B0604020202020204" pitchFamily="34" charset="0"/>
              </a:rPr>
              <a:t> a </a:t>
            </a:r>
            <a:r>
              <a:rPr lang="en-GB" sz="1200" dirty="0" err="1" smtClean="0">
                <a:solidFill>
                  <a:prstClr val="black"/>
                </a:solidFill>
                <a:cs typeface="Arial" panose="020B0604020202020204" pitchFamily="34" charset="0"/>
              </a:rPr>
              <a:t>los</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videojuegos</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normalmente</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por</a:t>
            </a:r>
            <a:r>
              <a:rPr lang="en-GB" sz="1200" dirty="0" smtClean="0">
                <a:solidFill>
                  <a:prstClr val="black"/>
                </a:solidFill>
                <a:cs typeface="Arial" panose="020B0604020202020204" pitchFamily="34" charset="0"/>
              </a:rPr>
              <a:t> la </a:t>
            </a:r>
            <a:r>
              <a:rPr lang="en-GB" sz="1200" dirty="0" err="1" smtClean="0">
                <a:solidFill>
                  <a:prstClr val="black"/>
                </a:solidFill>
                <a:cs typeface="Arial" panose="020B0604020202020204" pitchFamily="34" charset="0"/>
              </a:rPr>
              <a:t>tarde</a:t>
            </a:r>
            <a:r>
              <a:rPr lang="en-GB" sz="1200" dirty="0" smtClean="0">
                <a:solidFill>
                  <a:prstClr val="black"/>
                </a:solidFill>
                <a:cs typeface="Arial" panose="020B0604020202020204" pitchFamily="34" charset="0"/>
              </a:rPr>
              <a:t>.</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2. Los lunes </a:t>
            </a:r>
            <a:r>
              <a:rPr lang="en-GB" sz="1200" dirty="0" err="1" smtClean="0">
                <a:solidFill>
                  <a:prstClr val="black"/>
                </a:solidFill>
                <a:cs typeface="Arial" panose="020B0604020202020204" pitchFamily="34" charset="0"/>
              </a:rPr>
              <a:t>siempre</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hago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natación</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pero</a:t>
            </a:r>
            <a:r>
              <a:rPr lang="en-GB" sz="1200" dirty="0" smtClean="0">
                <a:solidFill>
                  <a:prstClr val="black"/>
                </a:solidFill>
                <a:cs typeface="Arial" panose="020B0604020202020204" pitchFamily="34" charset="0"/>
              </a:rPr>
              <a:t> mi </a:t>
            </a:r>
            <a:r>
              <a:rPr lang="en-GB" sz="1200" dirty="0" err="1" smtClean="0">
                <a:solidFill>
                  <a:prstClr val="black"/>
                </a:solidFill>
                <a:cs typeface="Arial" panose="020B0604020202020204" pitchFamily="34" charset="0"/>
              </a:rPr>
              <a:t>hermano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nunca</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hace</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natación</a:t>
            </a:r>
            <a:r>
              <a:rPr lang="en-GB" sz="1200" dirty="0" smtClean="0">
                <a:solidFill>
                  <a:prstClr val="black"/>
                </a:solidFill>
                <a:cs typeface="Arial" panose="020B0604020202020204" pitchFamily="34" charset="0"/>
              </a:rPr>
              <a:t>.</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3. Los fines de </a:t>
            </a:r>
            <a:r>
              <a:rPr lang="en-GB" sz="1200" dirty="0" err="1" smtClean="0">
                <a:solidFill>
                  <a:prstClr val="black"/>
                </a:solidFill>
                <a:cs typeface="Arial" panose="020B0604020202020204" pitchFamily="34" charset="0"/>
              </a:rPr>
              <a:t>semana</a:t>
            </a:r>
            <a:r>
              <a:rPr lang="en-GB" sz="1200" dirty="0" smtClean="0">
                <a:solidFill>
                  <a:prstClr val="black"/>
                </a:solidFill>
                <a:cs typeface="Arial" panose="020B0604020202020204" pitchFamily="34" charset="0"/>
              </a:rPr>
              <a:t> a menudo </a:t>
            </a:r>
            <a:r>
              <a:rPr lang="en-GB" sz="1200" dirty="0" err="1" smtClean="0">
                <a:solidFill>
                  <a:prstClr val="black"/>
                </a:solidFill>
                <a:cs typeface="Arial" panose="020B0604020202020204" pitchFamily="34" charset="0"/>
              </a:rPr>
              <a:t>juego</a:t>
            </a:r>
            <a:r>
              <a:rPr lang="en-GB" sz="1200" dirty="0" smtClean="0">
                <a:solidFill>
                  <a:prstClr val="black"/>
                </a:solidFill>
                <a:cs typeface="Arial" panose="020B0604020202020204" pitchFamily="34" charset="0"/>
              </a:rPr>
              <a:t> al squash con mi padre.</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4. Los </a:t>
            </a:r>
            <a:r>
              <a:rPr lang="en-GB" sz="1200" dirty="0" err="1" smtClean="0">
                <a:solidFill>
                  <a:prstClr val="black"/>
                </a:solidFill>
                <a:cs typeface="Arial" panose="020B0604020202020204" pitchFamily="34" charset="0"/>
              </a:rPr>
              <a:t>sábados</a:t>
            </a:r>
            <a:r>
              <a:rPr lang="en-GB" sz="1200" dirty="0" smtClean="0">
                <a:solidFill>
                  <a:prstClr val="black"/>
                </a:solidFill>
                <a:cs typeface="Arial" panose="020B0604020202020204" pitchFamily="34" charset="0"/>
              </a:rPr>
              <a:t> a </a:t>
            </a:r>
            <a:r>
              <a:rPr lang="en-GB" sz="1200" dirty="0" err="1" smtClean="0">
                <a:solidFill>
                  <a:prstClr val="black"/>
                </a:solidFill>
                <a:cs typeface="Arial" panose="020B0604020202020204" pitchFamily="34" charset="0"/>
              </a:rPr>
              <a:t>veces</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mis</a:t>
            </a:r>
            <a:r>
              <a:rPr lang="en-GB" sz="1200" dirty="0" smtClean="0">
                <a:solidFill>
                  <a:prstClr val="black"/>
                </a:solidFill>
                <a:cs typeface="Arial" panose="020B0604020202020204" pitchFamily="34" charset="0"/>
              </a:rPr>
              <a:t> amigos y </a:t>
            </a:r>
            <a:r>
              <a:rPr lang="en-GB" sz="1200" dirty="0" err="1" smtClean="0">
                <a:solidFill>
                  <a:prstClr val="black"/>
                </a:solidFill>
                <a:cs typeface="Arial" panose="020B0604020202020204" pitchFamily="34" charset="0"/>
              </a:rPr>
              <a:t>yo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jugamos</a:t>
            </a:r>
            <a:r>
              <a:rPr lang="en-GB" sz="1200" dirty="0" smtClean="0">
                <a:solidFill>
                  <a:prstClr val="black"/>
                </a:solidFill>
                <a:cs typeface="Arial" panose="020B0604020202020204" pitchFamily="34" charset="0"/>
              </a:rPr>
              <a:t> al </a:t>
            </a:r>
            <a:r>
              <a:rPr lang="en-GB" sz="1200" dirty="0" err="1" smtClean="0">
                <a:solidFill>
                  <a:prstClr val="black"/>
                </a:solidFill>
                <a:cs typeface="Arial" panose="020B0604020202020204" pitchFamily="34" charset="0"/>
              </a:rPr>
              <a:t>fútbol</a:t>
            </a:r>
            <a:r>
              <a:rPr lang="en-GB" sz="1200" dirty="0" smtClean="0">
                <a:solidFill>
                  <a:prstClr val="black"/>
                </a:solidFill>
                <a:cs typeface="Arial" panose="020B0604020202020204" pitchFamily="34" charset="0"/>
              </a:rPr>
              <a:t>.</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5. Los </a:t>
            </a:r>
            <a:r>
              <a:rPr lang="en-GB" sz="1200" dirty="0" err="1" smtClean="0">
                <a:solidFill>
                  <a:prstClr val="black"/>
                </a:solidFill>
                <a:cs typeface="Arial" panose="020B0604020202020204" pitchFamily="34" charset="0"/>
              </a:rPr>
              <a:t>jueves</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mis</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amigas</a:t>
            </a:r>
            <a:r>
              <a:rPr lang="en-GB" sz="1200" dirty="0" smtClean="0">
                <a:solidFill>
                  <a:prstClr val="black"/>
                </a:solidFill>
                <a:cs typeface="Arial" panose="020B0604020202020204" pitchFamily="34" charset="0"/>
              </a:rPr>
              <a:t> y </a:t>
            </a:r>
            <a:r>
              <a:rPr lang="en-GB" sz="1200" dirty="0" err="1" smtClean="0">
                <a:solidFill>
                  <a:prstClr val="black"/>
                </a:solidFill>
                <a:cs typeface="Arial" panose="020B0604020202020204" pitchFamily="34" charset="0"/>
              </a:rPr>
              <a:t>yo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hacemos</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baile</a:t>
            </a:r>
            <a:r>
              <a:rPr lang="en-GB" sz="1200" dirty="0" smtClean="0">
                <a:solidFill>
                  <a:prstClr val="black"/>
                </a:solidFill>
                <a:cs typeface="Arial" panose="020B0604020202020204" pitchFamily="34" charset="0"/>
              </a:rPr>
              <a:t>.</a:t>
            </a:r>
          </a:p>
          <a:p>
            <a:endParaRPr lang="en-GB" sz="1200" dirty="0" smtClean="0">
              <a:solidFill>
                <a:prstClr val="black"/>
              </a:solidFill>
              <a:cs typeface="Arial" panose="020B0604020202020204" pitchFamily="34" charset="0"/>
            </a:endParaRPr>
          </a:p>
        </p:txBody>
      </p:sp>
      <p:sp>
        <p:nvSpPr>
          <p:cNvPr id="31" name="Rectangle 30"/>
          <p:cNvSpPr/>
          <p:nvPr/>
        </p:nvSpPr>
        <p:spPr>
          <a:xfrm>
            <a:off x="3406485" y="4465349"/>
            <a:ext cx="5711246" cy="2294979"/>
          </a:xfrm>
          <a:prstGeom prst="rect">
            <a:avLst/>
          </a:prstGeom>
          <a:solidFill>
            <a:schemeClr val="bg1"/>
          </a:solidFill>
          <a:ln>
            <a:solidFill>
              <a:schemeClr val="tx1"/>
            </a:solidFill>
          </a:ln>
        </p:spPr>
        <p:style>
          <a:lnRef idx="3">
            <a:schemeClr val="lt1"/>
          </a:lnRef>
          <a:fillRef idx="1">
            <a:schemeClr val="accent1"/>
          </a:fillRef>
          <a:effectRef idx="1">
            <a:schemeClr val="accent1"/>
          </a:effectRef>
          <a:fontRef idx="minor">
            <a:schemeClr val="lt1"/>
          </a:fontRef>
        </p:style>
        <p:txBody>
          <a:bodyPr rtlCol="0" anchor="t"/>
          <a:lstStyle/>
          <a:p>
            <a:r>
              <a:rPr lang="en-GB" sz="1200" b="1" dirty="0" smtClean="0">
                <a:solidFill>
                  <a:prstClr val="black"/>
                </a:solidFill>
                <a:cs typeface="Arial" panose="020B0604020202020204" pitchFamily="34" charset="0"/>
              </a:rPr>
              <a:t>Y7 SHOWCASE </a:t>
            </a:r>
            <a:r>
              <a:rPr lang="en-GB" sz="1200" dirty="0" smtClean="0">
                <a:solidFill>
                  <a:prstClr val="black"/>
                </a:solidFill>
                <a:cs typeface="Arial" panose="020B0604020202020204" pitchFamily="34" charset="0"/>
              </a:rPr>
              <a:t>Some of the best sentences taken from Y7 writing.  Take one or two of these, </a:t>
            </a:r>
            <a:r>
              <a:rPr lang="en-GB" sz="1200" b="1" u="sng" dirty="0" smtClean="0">
                <a:solidFill>
                  <a:prstClr val="black"/>
                </a:solidFill>
                <a:cs typeface="Arial" panose="020B0604020202020204" pitchFamily="34" charset="0"/>
              </a:rPr>
              <a:t>personalise</a:t>
            </a:r>
            <a:r>
              <a:rPr lang="en-GB" sz="1200" dirty="0" smtClean="0">
                <a:solidFill>
                  <a:prstClr val="black"/>
                </a:solidFill>
                <a:cs typeface="Arial" panose="020B0604020202020204" pitchFamily="34" charset="0"/>
              </a:rPr>
              <a:t> them and add them to your work to improve it.</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1. No </a:t>
            </a:r>
            <a:r>
              <a:rPr lang="en-GB" sz="1200" dirty="0" err="1" smtClean="0">
                <a:solidFill>
                  <a:prstClr val="black"/>
                </a:solidFill>
                <a:cs typeface="Arial" panose="020B0604020202020204" pitchFamily="34" charset="0"/>
              </a:rPr>
              <a:t>tengo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mascotas</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pero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quiero</a:t>
            </a:r>
            <a:r>
              <a:rPr lang="en-GB" sz="1200" dirty="0" smtClean="0">
                <a:solidFill>
                  <a:prstClr val="black"/>
                </a:solidFill>
                <a:cs typeface="Arial" panose="020B0604020202020204" pitchFamily="34" charset="0"/>
              </a:rPr>
              <a:t> un </a:t>
            </a:r>
            <a:r>
              <a:rPr lang="en-GB" sz="1200" dirty="0" err="1" smtClean="0">
                <a:solidFill>
                  <a:prstClr val="black"/>
                </a:solidFill>
                <a:cs typeface="Arial" panose="020B0604020202020204" pitchFamily="34" charset="0"/>
              </a:rPr>
              <a:t>perro</a:t>
            </a:r>
            <a:r>
              <a:rPr lang="en-GB" sz="1200" dirty="0" smtClean="0">
                <a:solidFill>
                  <a:prstClr val="black"/>
                </a:solidFill>
                <a:cs typeface="Arial" panose="020B0604020202020204" pitchFamily="34" charset="0"/>
              </a:rPr>
              <a:t>.</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2. No </a:t>
            </a:r>
            <a:r>
              <a:rPr lang="en-GB" sz="1200" dirty="0" err="1" smtClean="0">
                <a:solidFill>
                  <a:prstClr val="black"/>
                </a:solidFill>
                <a:cs typeface="Arial" panose="020B0604020202020204" pitchFamily="34" charset="0"/>
              </a:rPr>
              <a:t>tengo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mascotas</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pero</a:t>
            </a:r>
            <a:r>
              <a:rPr lang="en-GB" sz="1200" dirty="0" smtClean="0">
                <a:solidFill>
                  <a:prstClr val="black"/>
                </a:solidFill>
                <a:cs typeface="Arial" panose="020B0604020202020204" pitchFamily="34" charset="0"/>
              </a:rPr>
              <a:t> mi </a:t>
            </a:r>
            <a:r>
              <a:rPr lang="en-GB" sz="1200" dirty="0" err="1" smtClean="0">
                <a:solidFill>
                  <a:prstClr val="black"/>
                </a:solidFill>
                <a:cs typeface="Arial" panose="020B0604020202020204" pitchFamily="34" charset="0"/>
              </a:rPr>
              <a:t>hermana</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tiene</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muchos</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peces</a:t>
            </a:r>
            <a:r>
              <a:rPr lang="en-GB" sz="1200" dirty="0" smtClean="0">
                <a:solidFill>
                  <a:prstClr val="black"/>
                </a:solidFill>
                <a:cs typeface="Arial" panose="020B0604020202020204" pitchFamily="34" charset="0"/>
              </a:rPr>
              <a:t>.</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3. El </a:t>
            </a:r>
            <a:r>
              <a:rPr lang="en-GB" sz="1200" dirty="0" err="1" smtClean="0">
                <a:solidFill>
                  <a:prstClr val="black"/>
                </a:solidFill>
                <a:cs typeface="Arial" panose="020B0604020202020204" pitchFamily="34" charset="0"/>
              </a:rPr>
              <a:t>cumpleaños</a:t>
            </a:r>
            <a:r>
              <a:rPr lang="en-GB" sz="1200" dirty="0" smtClean="0">
                <a:solidFill>
                  <a:prstClr val="black"/>
                </a:solidFill>
                <a:cs typeface="Arial" panose="020B0604020202020204" pitchFamily="34" charset="0"/>
              </a:rPr>
              <a:t> de mi </a:t>
            </a:r>
            <a:r>
              <a:rPr lang="en-GB" sz="1200" dirty="0" err="1" smtClean="0">
                <a:solidFill>
                  <a:prstClr val="black"/>
                </a:solidFill>
                <a:cs typeface="Arial" panose="020B0604020202020204" pitchFamily="34" charset="0"/>
              </a:rPr>
              <a:t>hermana</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es</a:t>
            </a:r>
            <a:r>
              <a:rPr lang="en-GB" sz="1200" dirty="0" smtClean="0">
                <a:solidFill>
                  <a:prstClr val="black"/>
                </a:solidFill>
                <a:cs typeface="Arial" panose="020B0604020202020204" pitchFamily="34" charset="0"/>
              </a:rPr>
              <a:t> el </a:t>
            </a:r>
            <a:r>
              <a:rPr lang="en-GB" sz="1200" dirty="0" err="1" smtClean="0">
                <a:solidFill>
                  <a:prstClr val="black"/>
                </a:solidFill>
                <a:cs typeface="Arial" panose="020B0604020202020204" pitchFamily="34" charset="0"/>
              </a:rPr>
              <a:t>veinticinco</a:t>
            </a:r>
            <a:r>
              <a:rPr lang="en-GB" sz="1200" dirty="0" smtClean="0">
                <a:solidFill>
                  <a:prstClr val="black"/>
                </a:solidFill>
                <a:cs typeface="Arial" panose="020B0604020202020204" pitchFamily="34" charset="0"/>
              </a:rPr>
              <a:t> de </a:t>
            </a:r>
            <a:r>
              <a:rPr lang="en-GB" sz="1200" dirty="0" err="1" smtClean="0">
                <a:solidFill>
                  <a:prstClr val="black"/>
                </a:solidFill>
                <a:cs typeface="Arial" panose="020B0604020202020204" pitchFamily="34" charset="0"/>
              </a:rPr>
              <a:t>junio</a:t>
            </a:r>
            <a:r>
              <a:rPr lang="en-GB" sz="1200" dirty="0" smtClean="0">
                <a:solidFill>
                  <a:prstClr val="black"/>
                </a:solidFill>
                <a:cs typeface="Arial" panose="020B0604020202020204" pitchFamily="34" charset="0"/>
              </a:rPr>
              <a:t>.</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4. </a:t>
            </a:r>
            <a:r>
              <a:rPr lang="en-GB" sz="1200" dirty="0" err="1" smtClean="0">
                <a:solidFill>
                  <a:prstClr val="black"/>
                </a:solidFill>
                <a:cs typeface="Arial" panose="020B0604020202020204" pitchFamily="34" charset="0"/>
              </a:rPr>
              <a:t>En</a:t>
            </a:r>
            <a:r>
              <a:rPr lang="en-GB" sz="1200" dirty="0" smtClean="0">
                <a:solidFill>
                  <a:prstClr val="black"/>
                </a:solidFill>
                <a:cs typeface="Arial" panose="020B0604020202020204" pitchFamily="34" charset="0"/>
              </a:rPr>
              <a:t> mi </a:t>
            </a:r>
            <a:r>
              <a:rPr lang="en-GB" sz="1200" dirty="0" err="1" smtClean="0">
                <a:solidFill>
                  <a:prstClr val="black"/>
                </a:solidFill>
                <a:cs typeface="Arial" panose="020B0604020202020204" pitchFamily="34" charset="0"/>
              </a:rPr>
              <a:t>tiempo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libre</a:t>
            </a:r>
            <a:r>
              <a:rPr lang="en-GB" sz="1200" dirty="0" smtClean="0">
                <a:solidFill>
                  <a:prstClr val="black"/>
                </a:solidFill>
                <a:cs typeface="Arial" panose="020B0604020202020204" pitchFamily="34" charset="0"/>
              </a:rPr>
              <a:t> me </a:t>
            </a:r>
            <a:r>
              <a:rPr lang="en-GB" sz="1200" dirty="0" err="1" smtClean="0">
                <a:solidFill>
                  <a:prstClr val="black"/>
                </a:solidFill>
                <a:cs typeface="Arial" panose="020B0604020202020204" pitchFamily="34" charset="0"/>
              </a:rPr>
              <a:t>gusta</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ver</a:t>
            </a:r>
            <a:r>
              <a:rPr lang="en-GB" sz="1200" dirty="0" smtClean="0">
                <a:solidFill>
                  <a:prstClr val="black"/>
                </a:solidFill>
                <a:cs typeface="Arial" panose="020B0604020202020204" pitchFamily="34" charset="0"/>
              </a:rPr>
              <a:t> la tele </a:t>
            </a:r>
            <a:r>
              <a:rPr lang="en-GB" sz="1200" dirty="0" err="1" smtClean="0">
                <a:solidFill>
                  <a:prstClr val="black"/>
                </a:solidFill>
                <a:cs typeface="Arial" panose="020B0604020202020204" pitchFamily="34" charset="0"/>
              </a:rPr>
              <a:t>porque</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es</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divertido</a:t>
            </a:r>
            <a:r>
              <a:rPr lang="en-GB" sz="1200" dirty="0" smtClean="0">
                <a:solidFill>
                  <a:prstClr val="black"/>
                </a:solidFill>
                <a:cs typeface="Arial" panose="020B0604020202020204" pitchFamily="34" charset="0"/>
              </a:rPr>
              <a:t>.</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5. </a:t>
            </a:r>
            <a:r>
              <a:rPr lang="en-GB" sz="1200" dirty="0" err="1" smtClean="0">
                <a:solidFill>
                  <a:prstClr val="black"/>
                </a:solidFill>
                <a:cs typeface="Arial" panose="020B0604020202020204" pitchFamily="34" charset="0"/>
              </a:rPr>
              <a:t>Mi</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pasión</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es</a:t>
            </a:r>
            <a:r>
              <a:rPr lang="en-GB" sz="1200" dirty="0" smtClean="0">
                <a:solidFill>
                  <a:prstClr val="black"/>
                </a:solidFill>
                <a:cs typeface="Arial" panose="020B0604020202020204" pitchFamily="34" charset="0"/>
              </a:rPr>
              <a:t> la </a:t>
            </a:r>
            <a:r>
              <a:rPr lang="en-GB" sz="1200" dirty="0" err="1" smtClean="0">
                <a:solidFill>
                  <a:prstClr val="black"/>
                </a:solidFill>
                <a:cs typeface="Arial" panose="020B0604020202020204" pitchFamily="34" charset="0"/>
              </a:rPr>
              <a:t>música</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toco</a:t>
            </a:r>
            <a:r>
              <a:rPr lang="en-GB" sz="1200" dirty="0" smtClean="0">
                <a:solidFill>
                  <a:prstClr val="black"/>
                </a:solidFill>
                <a:cs typeface="Arial" panose="020B0604020202020204" pitchFamily="34" charset="0"/>
              </a:rPr>
              <a:t> el piano y mi </a:t>
            </a:r>
            <a:r>
              <a:rPr lang="en-GB" sz="1200" dirty="0" err="1" smtClean="0">
                <a:solidFill>
                  <a:prstClr val="black"/>
                </a:solidFill>
                <a:cs typeface="Arial" panose="020B0604020202020204" pitchFamily="34" charset="0"/>
              </a:rPr>
              <a:t>héroe</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es</a:t>
            </a:r>
            <a:r>
              <a:rPr lang="en-GB" sz="1200" dirty="0">
                <a:solidFill>
                  <a:prstClr val="black"/>
                </a:solidFill>
                <a:cs typeface="Arial" panose="020B0604020202020204" pitchFamily="34" charset="0"/>
              </a:rPr>
              <a:t> </a:t>
            </a:r>
            <a:r>
              <a:rPr lang="en-GB" sz="1200" dirty="0" smtClean="0">
                <a:solidFill>
                  <a:prstClr val="black"/>
                </a:solidFill>
                <a:cs typeface="Arial" panose="020B0604020202020204" pitchFamily="34" charset="0"/>
              </a:rPr>
              <a:t>X.</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6. De </a:t>
            </a:r>
            <a:r>
              <a:rPr lang="en-GB" sz="1200" dirty="0" err="1" smtClean="0">
                <a:solidFill>
                  <a:prstClr val="black"/>
                </a:solidFill>
                <a:cs typeface="Arial" panose="020B0604020202020204" pitchFamily="34" charset="0"/>
              </a:rPr>
              <a:t>vez</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en</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cuando</a:t>
            </a:r>
            <a:r>
              <a:rPr lang="en-GB" sz="1200" dirty="0" smtClean="0">
                <a:solidFill>
                  <a:prstClr val="black"/>
                </a:solidFill>
                <a:cs typeface="Arial" panose="020B0604020202020204" pitchFamily="34" charset="0"/>
              </a:rPr>
              <a:t> canto </a:t>
            </a:r>
            <a:r>
              <a:rPr lang="en-GB" sz="1200" dirty="0" err="1" smtClean="0">
                <a:solidFill>
                  <a:prstClr val="black"/>
                </a:solidFill>
                <a:cs typeface="Arial" panose="020B0604020202020204" pitchFamily="34" charset="0"/>
              </a:rPr>
              <a:t>pero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prefiero</a:t>
            </a:r>
            <a:r>
              <a:rPr lang="en-GB" sz="1200" dirty="0" smtClean="0">
                <a:solidFill>
                  <a:prstClr val="black"/>
                </a:solidFill>
                <a:cs typeface="Arial" panose="020B0604020202020204" pitchFamily="34" charset="0"/>
              </a:rPr>
              <a:t> la </a:t>
            </a:r>
            <a:r>
              <a:rPr lang="en-GB" sz="1200" dirty="0" err="1" smtClean="0">
                <a:solidFill>
                  <a:prstClr val="black"/>
                </a:solidFill>
                <a:cs typeface="Arial" panose="020B0604020202020204" pitchFamily="34" charset="0"/>
              </a:rPr>
              <a:t>natación</a:t>
            </a:r>
            <a:r>
              <a:rPr lang="en-GB" sz="1200" dirty="0" smtClean="0">
                <a:solidFill>
                  <a:prstClr val="black"/>
                </a:solidFill>
                <a:cs typeface="Arial" panose="020B0604020202020204" pitchFamily="34" charset="0"/>
              </a:rPr>
              <a:t>.</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7. No me </a:t>
            </a:r>
            <a:r>
              <a:rPr lang="en-GB" sz="1200" dirty="0" err="1" smtClean="0">
                <a:solidFill>
                  <a:prstClr val="black"/>
                </a:solidFill>
                <a:cs typeface="Arial" panose="020B0604020202020204" pitchFamily="34" charset="0"/>
              </a:rPr>
              <a:t>gusta</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cantar</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porque</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es</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aburrido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nunca</a:t>
            </a:r>
            <a:r>
              <a:rPr lang="en-GB" sz="1200" dirty="0" smtClean="0">
                <a:solidFill>
                  <a:prstClr val="black"/>
                </a:solidFill>
                <a:cs typeface="Arial" panose="020B0604020202020204" pitchFamily="34" charset="0"/>
              </a:rPr>
              <a:t> canto </a:t>
            </a:r>
            <a:r>
              <a:rPr lang="en-GB" sz="1200" dirty="0" err="1" smtClean="0">
                <a:solidFill>
                  <a:prstClr val="black"/>
                </a:solidFill>
                <a:cs typeface="Arial" panose="020B0604020202020204" pitchFamily="34" charset="0"/>
              </a:rPr>
              <a:t>porque</a:t>
            </a:r>
            <a:r>
              <a:rPr lang="en-GB" sz="1200" dirty="0" smtClean="0">
                <a:solidFill>
                  <a:prstClr val="black"/>
                </a:solidFill>
                <a:cs typeface="Arial" panose="020B0604020202020204" pitchFamily="34" charset="0"/>
              </a:rPr>
              <a:t> no </a:t>
            </a:r>
            <a:r>
              <a:rPr lang="en-GB" sz="1200" dirty="0" err="1" smtClean="0">
                <a:solidFill>
                  <a:prstClr val="black"/>
                </a:solidFill>
                <a:cs typeface="Arial" panose="020B0604020202020204" pitchFamily="34" charset="0"/>
              </a:rPr>
              <a:t>es</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divertido</a:t>
            </a:r>
            <a:r>
              <a:rPr lang="en-GB" sz="1200" dirty="0" smtClean="0">
                <a:solidFill>
                  <a:prstClr val="black"/>
                </a:solidFill>
                <a:cs typeface="Arial" panose="020B0604020202020204" pitchFamily="34" charset="0"/>
              </a:rPr>
              <a:t>.</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8.  </a:t>
            </a:r>
            <a:r>
              <a:rPr lang="en-GB" sz="1200" dirty="0" err="1" smtClean="0">
                <a:solidFill>
                  <a:prstClr val="black"/>
                </a:solidFill>
                <a:cs typeface="Arial" panose="020B0604020202020204" pitchFamily="34" charset="0"/>
              </a:rPr>
              <a:t>Mis</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mejores</a:t>
            </a:r>
            <a:r>
              <a:rPr lang="en-GB" sz="1200" dirty="0" smtClean="0">
                <a:solidFill>
                  <a:prstClr val="black"/>
                </a:solidFill>
                <a:cs typeface="Arial" panose="020B0604020202020204" pitchFamily="34" charset="0"/>
              </a:rPr>
              <a:t> amigos son X, Y </a:t>
            </a:r>
            <a:r>
              <a:rPr lang="en-GB" sz="1200" dirty="0" err="1" smtClean="0">
                <a:solidFill>
                  <a:prstClr val="black"/>
                </a:solidFill>
                <a:cs typeface="Arial" panose="020B0604020202020204" pitchFamily="34" charset="0"/>
              </a:rPr>
              <a:t>y</a:t>
            </a:r>
            <a:r>
              <a:rPr lang="en-GB" sz="1200" dirty="0" smtClean="0">
                <a:solidFill>
                  <a:prstClr val="black"/>
                </a:solidFill>
                <a:cs typeface="Arial" panose="020B0604020202020204" pitchFamily="34" charset="0"/>
              </a:rPr>
              <a:t> Z </a:t>
            </a:r>
            <a:r>
              <a:rPr lang="en-GB" sz="1200" dirty="0" err="1" smtClean="0">
                <a:solidFill>
                  <a:prstClr val="black"/>
                </a:solidFill>
                <a:cs typeface="Arial" panose="020B0604020202020204" pitchFamily="34" charset="0"/>
              </a:rPr>
              <a:t>pero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también</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tengo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otros</a:t>
            </a:r>
            <a:r>
              <a:rPr lang="en-GB" sz="1200" dirty="0" smtClean="0">
                <a:solidFill>
                  <a:prstClr val="black"/>
                </a:solidFill>
                <a:cs typeface="Arial" panose="020B0604020202020204" pitchFamily="34" charset="0"/>
              </a:rPr>
              <a:t> amigos.</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9. </a:t>
            </a:r>
            <a:r>
              <a:rPr lang="en-GB" sz="1200" dirty="0" err="1" smtClean="0">
                <a:solidFill>
                  <a:prstClr val="black"/>
                </a:solidFill>
                <a:cs typeface="Arial" panose="020B0604020202020204" pitchFamily="34" charset="0"/>
              </a:rPr>
              <a:t>Tengo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muchos</a:t>
            </a:r>
            <a:r>
              <a:rPr lang="en-GB" sz="1200" dirty="0" smtClean="0">
                <a:solidFill>
                  <a:prstClr val="black"/>
                </a:solidFill>
                <a:cs typeface="Arial" panose="020B0604020202020204" pitchFamily="34" charset="0"/>
              </a:rPr>
              <a:t> amigos </a:t>
            </a:r>
            <a:r>
              <a:rPr lang="en-GB" sz="1200" dirty="0" err="1" smtClean="0">
                <a:solidFill>
                  <a:prstClr val="black"/>
                </a:solidFill>
                <a:cs typeface="Arial" panose="020B0604020202020204" pitchFamily="34" charset="0"/>
              </a:rPr>
              <a:t>pero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sobre</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todo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paso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tiempo</a:t>
            </a:r>
            <a:r>
              <a:rPr lang="en-GB" sz="1200" dirty="0" smtClean="0">
                <a:solidFill>
                  <a:prstClr val="black"/>
                </a:solidFill>
                <a:cs typeface="Arial" panose="020B0604020202020204" pitchFamily="34" charset="0"/>
              </a:rPr>
              <a:t> con X, Y </a:t>
            </a:r>
            <a:r>
              <a:rPr lang="en-GB" sz="1200" dirty="0" err="1" smtClean="0">
                <a:solidFill>
                  <a:prstClr val="black"/>
                </a:solidFill>
                <a:cs typeface="Arial" panose="020B0604020202020204" pitchFamily="34" charset="0"/>
              </a:rPr>
              <a:t>y</a:t>
            </a:r>
            <a:r>
              <a:rPr lang="en-GB" sz="1200" dirty="0" smtClean="0">
                <a:solidFill>
                  <a:prstClr val="black"/>
                </a:solidFill>
                <a:cs typeface="Arial" panose="020B0604020202020204" pitchFamily="34" charset="0"/>
              </a:rPr>
              <a:t> Z.</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10. ¿</a:t>
            </a:r>
            <a:r>
              <a:rPr lang="en-GB" sz="1200" dirty="0" err="1" smtClean="0">
                <a:solidFill>
                  <a:prstClr val="black"/>
                </a:solidFill>
                <a:cs typeface="Arial" panose="020B0604020202020204" pitchFamily="34" charset="0"/>
              </a:rPr>
              <a:t>Qué</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te</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gusta</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hacer</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en</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tu</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tiempo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libre</a:t>
            </a:r>
            <a:r>
              <a:rPr lang="en-GB" sz="1200" dirty="0" smtClean="0">
                <a:solidFill>
                  <a:prstClr val="black"/>
                </a:solidFill>
                <a:cs typeface="Arial" panose="020B0604020202020204" pitchFamily="34" charset="0"/>
              </a:rPr>
              <a:t>? </a:t>
            </a:r>
            <a:endParaRPr lang="en-GB" sz="1200" b="1" dirty="0" smtClean="0">
              <a:solidFill>
                <a:prstClr val="black"/>
              </a:solidFill>
              <a:cs typeface="Arial" panose="020B0604020202020204" pitchFamily="34" charset="0"/>
            </a:endParaRPr>
          </a:p>
        </p:txBody>
      </p:sp>
      <p:sp>
        <p:nvSpPr>
          <p:cNvPr id="20" name="Rectangle 19"/>
          <p:cNvSpPr/>
          <p:nvPr/>
        </p:nvSpPr>
        <p:spPr>
          <a:xfrm>
            <a:off x="4807828" y="-9805"/>
            <a:ext cx="6980001" cy="276999"/>
          </a:xfrm>
          <a:prstGeom prst="rect">
            <a:avLst/>
          </a:prstGeom>
        </p:spPr>
        <p:txBody>
          <a:bodyPr wrap="square">
            <a:spAutoFit/>
          </a:bodyPr>
          <a:lstStyle/>
          <a:p>
            <a:r>
              <a:rPr lang="en-GB" sz="1200" b="1" dirty="0" smtClean="0">
                <a:solidFill>
                  <a:prstClr val="black"/>
                </a:solidFill>
                <a:cs typeface="Arial" panose="020B0604020202020204" pitchFamily="34" charset="0"/>
              </a:rPr>
              <a:t>NB: Write any tasks out in full in the back of your exercise books.</a:t>
            </a:r>
            <a:endParaRPr lang="en-GB" sz="1200" b="1" dirty="0">
              <a:solidFill>
                <a:prstClr val="black"/>
              </a:solidFill>
            </a:endParaRPr>
          </a:p>
        </p:txBody>
      </p:sp>
      <p:sp>
        <p:nvSpPr>
          <p:cNvPr id="2" name="TextBox 1"/>
          <p:cNvSpPr txBox="1"/>
          <p:nvPr/>
        </p:nvSpPr>
        <p:spPr>
          <a:xfrm>
            <a:off x="306040" y="5369209"/>
            <a:ext cx="955115" cy="276999"/>
          </a:xfrm>
          <a:prstGeom prst="rect">
            <a:avLst/>
          </a:prstGeom>
          <a:noFill/>
        </p:spPr>
        <p:txBody>
          <a:bodyPr wrap="square" rtlCol="0">
            <a:spAutoFit/>
          </a:bodyPr>
          <a:lstStyle/>
          <a:p>
            <a:r>
              <a:rPr lang="en-GB" sz="1200" b="1" i="1" dirty="0" err="1" smtClean="0">
                <a:solidFill>
                  <a:srgbClr val="7030A0"/>
                </a:solidFill>
              </a:rPr>
              <a:t>En</a:t>
            </a:r>
            <a:r>
              <a:rPr lang="en-GB" sz="1200" b="1" i="1" dirty="0" smtClean="0">
                <a:solidFill>
                  <a:srgbClr val="7030A0"/>
                </a:solidFill>
              </a:rPr>
              <a:t> mi </a:t>
            </a:r>
            <a:r>
              <a:rPr lang="en-GB" sz="1200" b="1" i="1" dirty="0" err="1" smtClean="0">
                <a:solidFill>
                  <a:srgbClr val="7030A0"/>
                </a:solidFill>
              </a:rPr>
              <a:t>opinión</a:t>
            </a:r>
            <a:endParaRPr lang="en-GB" sz="1200" b="1" i="1" dirty="0">
              <a:solidFill>
                <a:srgbClr val="7030A0"/>
              </a:solidFill>
            </a:endParaRPr>
          </a:p>
        </p:txBody>
      </p:sp>
      <p:pic>
        <p:nvPicPr>
          <p:cNvPr id="21" name="Picture 4" descr="custardcream9.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9302" y="2588990"/>
            <a:ext cx="1280160" cy="96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2368" y="2500928"/>
            <a:ext cx="619728" cy="575314"/>
          </a:xfrm>
          <a:prstGeom prst="rect">
            <a:avLst/>
          </a:prstGeom>
        </p:spPr>
      </p:pic>
      <p:sp>
        <p:nvSpPr>
          <p:cNvPr id="23" name="TextBox 22"/>
          <p:cNvSpPr txBox="1"/>
          <p:nvPr/>
        </p:nvSpPr>
        <p:spPr>
          <a:xfrm>
            <a:off x="4221361" y="2561032"/>
            <a:ext cx="502432" cy="430887"/>
          </a:xfrm>
          <a:prstGeom prst="rect">
            <a:avLst/>
          </a:prstGeom>
          <a:noFill/>
        </p:spPr>
        <p:txBody>
          <a:bodyPr wrap="square" rtlCol="0">
            <a:spAutoFit/>
          </a:bodyPr>
          <a:lstStyle/>
          <a:p>
            <a:pPr algn="ctr"/>
            <a:r>
              <a:rPr lang="en-GB" sz="1100" b="1" dirty="0">
                <a:solidFill>
                  <a:prstClr val="white"/>
                </a:solidFill>
                <a:latin typeface="Segoe Print" panose="02000600000000000000" pitchFamily="2" charset="0"/>
              </a:rPr>
              <a:t>Love it!</a:t>
            </a:r>
          </a:p>
        </p:txBody>
      </p:sp>
      <p:sp>
        <p:nvSpPr>
          <p:cNvPr id="3" name="TextBox 2"/>
          <p:cNvSpPr txBox="1"/>
          <p:nvPr/>
        </p:nvSpPr>
        <p:spPr>
          <a:xfrm>
            <a:off x="4722487" y="2263124"/>
            <a:ext cx="1373936" cy="2192908"/>
          </a:xfrm>
          <a:prstGeom prst="rect">
            <a:avLst/>
          </a:prstGeom>
          <a:noFill/>
        </p:spPr>
        <p:txBody>
          <a:bodyPr wrap="square" rtlCol="0">
            <a:spAutoFit/>
          </a:bodyPr>
          <a:lstStyle/>
          <a:p>
            <a:r>
              <a:rPr lang="en-GB" sz="1400" b="1" dirty="0" smtClean="0">
                <a:solidFill>
                  <a:prstClr val="black"/>
                </a:solidFill>
              </a:rPr>
              <a:t>L</a:t>
            </a:r>
            <a:r>
              <a:rPr lang="en-GB" sz="1050" dirty="0" smtClean="0">
                <a:solidFill>
                  <a:prstClr val="black"/>
                </a:solidFill>
              </a:rPr>
              <a:t>inks</a:t>
            </a:r>
            <a:br>
              <a:rPr lang="en-GB" sz="1050" dirty="0" smtClean="0">
                <a:solidFill>
                  <a:prstClr val="black"/>
                </a:solidFill>
              </a:rPr>
            </a:br>
            <a:r>
              <a:rPr lang="en-GB" sz="1400" b="1" dirty="0">
                <a:solidFill>
                  <a:prstClr val="black"/>
                </a:solidFill>
              </a:rPr>
              <a:t>O</a:t>
            </a:r>
            <a:r>
              <a:rPr lang="en-GB" sz="1050" dirty="0">
                <a:solidFill>
                  <a:prstClr val="black"/>
                </a:solidFill>
              </a:rPr>
              <a:t>pinions and </a:t>
            </a:r>
            <a:r>
              <a:rPr lang="en-GB" sz="1050" dirty="0" smtClean="0">
                <a:solidFill>
                  <a:prstClr val="black"/>
                </a:solidFill>
              </a:rPr>
              <a:t>reasons</a:t>
            </a:r>
            <a:br>
              <a:rPr lang="en-GB" sz="1050" dirty="0" smtClean="0">
                <a:solidFill>
                  <a:prstClr val="black"/>
                </a:solidFill>
              </a:rPr>
            </a:br>
            <a:r>
              <a:rPr lang="en-GB" sz="1400" b="1" dirty="0">
                <a:solidFill>
                  <a:prstClr val="black"/>
                </a:solidFill>
              </a:rPr>
              <a:t>V</a:t>
            </a:r>
            <a:r>
              <a:rPr lang="en-GB" sz="1050" dirty="0">
                <a:solidFill>
                  <a:prstClr val="black"/>
                </a:solidFill>
              </a:rPr>
              <a:t>ariety of </a:t>
            </a:r>
            <a:r>
              <a:rPr lang="en-GB" sz="1050" dirty="0" smtClean="0">
                <a:solidFill>
                  <a:prstClr val="black"/>
                </a:solidFill>
              </a:rPr>
              <a:t>structures</a:t>
            </a:r>
            <a:br>
              <a:rPr lang="en-GB" sz="1050" dirty="0" smtClean="0">
                <a:solidFill>
                  <a:prstClr val="black"/>
                </a:solidFill>
              </a:rPr>
            </a:br>
            <a:r>
              <a:rPr lang="en-GB" sz="1400" b="1" dirty="0">
                <a:solidFill>
                  <a:prstClr val="black"/>
                </a:solidFill>
              </a:rPr>
              <a:t>E</a:t>
            </a:r>
            <a:r>
              <a:rPr lang="en-GB" sz="1050" dirty="0">
                <a:solidFill>
                  <a:prstClr val="black"/>
                </a:solidFill>
              </a:rPr>
              <a:t>xtended </a:t>
            </a:r>
            <a:r>
              <a:rPr lang="en-GB" sz="1050" dirty="0" smtClean="0">
                <a:solidFill>
                  <a:prstClr val="black"/>
                </a:solidFill>
              </a:rPr>
              <a:t>sentences</a:t>
            </a:r>
            <a:br>
              <a:rPr lang="en-GB" sz="1050" dirty="0" smtClean="0">
                <a:solidFill>
                  <a:prstClr val="black"/>
                </a:solidFill>
              </a:rPr>
            </a:br>
            <a:r>
              <a:rPr lang="en-GB" sz="1400" b="1" dirty="0" smtClean="0">
                <a:solidFill>
                  <a:prstClr val="black"/>
                </a:solidFill>
              </a:rPr>
              <a:t>I</a:t>
            </a:r>
            <a:r>
              <a:rPr lang="en-GB" sz="1050" dirty="0" smtClean="0">
                <a:solidFill>
                  <a:prstClr val="black"/>
                </a:solidFill>
              </a:rPr>
              <a:t>nteresting vocabulary</a:t>
            </a:r>
            <a:br>
              <a:rPr lang="en-GB" sz="1050" dirty="0" smtClean="0">
                <a:solidFill>
                  <a:prstClr val="black"/>
                </a:solidFill>
              </a:rPr>
            </a:br>
            <a:r>
              <a:rPr lang="en-GB" sz="1400" b="1" dirty="0" smtClean="0">
                <a:solidFill>
                  <a:prstClr val="black"/>
                </a:solidFill>
              </a:rPr>
              <a:t>T</a:t>
            </a:r>
            <a:r>
              <a:rPr lang="en-GB" sz="1050" dirty="0" smtClean="0">
                <a:solidFill>
                  <a:prstClr val="black"/>
                </a:solidFill>
              </a:rPr>
              <a:t>enses</a:t>
            </a:r>
            <a:endParaRPr lang="en-GB" sz="1050" dirty="0">
              <a:solidFill>
                <a:prstClr val="black"/>
              </a:solidFill>
            </a:endParaRPr>
          </a:p>
          <a:p>
            <a:endParaRPr lang="en-GB" sz="1050" dirty="0">
              <a:solidFill>
                <a:prstClr val="black"/>
              </a:solidFill>
            </a:endParaRPr>
          </a:p>
          <a:p>
            <a:endParaRPr lang="en-GB" sz="1050" dirty="0">
              <a:solidFill>
                <a:prstClr val="black"/>
              </a:solidFill>
            </a:endParaRPr>
          </a:p>
          <a:p>
            <a:endParaRPr lang="en-GB" sz="1050" dirty="0">
              <a:solidFill>
                <a:prstClr val="black"/>
              </a:solidFill>
            </a:endParaRPr>
          </a:p>
          <a:p>
            <a:endParaRPr lang="en-GB" sz="1050" dirty="0">
              <a:solidFill>
                <a:prstClr val="black"/>
              </a:solidFill>
            </a:endParaRPr>
          </a:p>
          <a:p>
            <a:endParaRPr lang="en-GB" sz="1050" dirty="0">
              <a:solidFill>
                <a:prstClr val="black"/>
              </a:solidFill>
            </a:endParaRPr>
          </a:p>
        </p:txBody>
      </p:sp>
      <p:sp>
        <p:nvSpPr>
          <p:cNvPr id="11" name="TextBox 10"/>
          <p:cNvSpPr txBox="1"/>
          <p:nvPr/>
        </p:nvSpPr>
        <p:spPr>
          <a:xfrm>
            <a:off x="7480538" y="4892156"/>
            <a:ext cx="1561514" cy="954107"/>
          </a:xfrm>
          <a:prstGeom prst="rect">
            <a:avLst/>
          </a:prstGeom>
          <a:solidFill>
            <a:schemeClr val="accent4">
              <a:lumMod val="20000"/>
              <a:lumOff val="80000"/>
            </a:schemeClr>
          </a:solidFill>
        </p:spPr>
        <p:txBody>
          <a:bodyPr wrap="square" rtlCol="0">
            <a:spAutoFit/>
          </a:bodyPr>
          <a:lstStyle/>
          <a:p>
            <a:pPr algn="ctr"/>
            <a:r>
              <a:rPr lang="en-GB" sz="1400" dirty="0" smtClean="0">
                <a:solidFill>
                  <a:prstClr val="black"/>
                </a:solidFill>
              </a:rPr>
              <a:t>What is the </a:t>
            </a:r>
            <a:r>
              <a:rPr lang="en-GB" sz="1400" b="1" dirty="0" smtClean="0">
                <a:solidFill>
                  <a:prstClr val="black"/>
                </a:solidFill>
              </a:rPr>
              <a:t>ASL</a:t>
            </a:r>
            <a:r>
              <a:rPr lang="en-GB" sz="1400" dirty="0" smtClean="0">
                <a:solidFill>
                  <a:prstClr val="black"/>
                </a:solidFill>
              </a:rPr>
              <a:t/>
            </a:r>
            <a:br>
              <a:rPr lang="en-GB" sz="1400" dirty="0" smtClean="0">
                <a:solidFill>
                  <a:prstClr val="black"/>
                </a:solidFill>
              </a:rPr>
            </a:br>
            <a:r>
              <a:rPr lang="en-GB" sz="1400" dirty="0" smtClean="0">
                <a:solidFill>
                  <a:prstClr val="black"/>
                </a:solidFill>
              </a:rPr>
              <a:t>(average sentence length) for all of these sentences?</a:t>
            </a:r>
            <a:endParaRPr lang="en-GB" sz="1400" dirty="0">
              <a:solidFill>
                <a:prstClr val="black"/>
              </a:solidFill>
            </a:endParaRPr>
          </a:p>
        </p:txBody>
      </p:sp>
      <p:sp>
        <p:nvSpPr>
          <p:cNvPr id="10" name="Oval 9"/>
          <p:cNvSpPr/>
          <p:nvPr/>
        </p:nvSpPr>
        <p:spPr>
          <a:xfrm>
            <a:off x="2901462" y="3991708"/>
            <a:ext cx="6576646" cy="3130061"/>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50188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4" name="Title 3"/>
          <p:cNvSpPr>
            <a:spLocks noGrp="1"/>
          </p:cNvSpPr>
          <p:nvPr>
            <p:ph type="title"/>
          </p:nvPr>
        </p:nvSpPr>
        <p:spPr>
          <a:xfrm>
            <a:off x="628650" y="982346"/>
            <a:ext cx="7886700" cy="708343"/>
          </a:xfrm>
        </p:spPr>
        <p:txBody>
          <a:bodyPr/>
          <a:lstStyle/>
          <a:p>
            <a:r>
              <a:rPr lang="en-GB" dirty="0" smtClean="0">
                <a:latin typeface="Tw Cen MT" panose="020B0602020104020603" pitchFamily="34" charset="0"/>
              </a:rPr>
              <a:t>Essentials for progress</a:t>
            </a:r>
            <a:endParaRPr lang="en-GB" dirty="0">
              <a:latin typeface="Tw Cen MT" panose="020B0602020104020603" pitchFamily="34" charset="0"/>
            </a:endParaRPr>
          </a:p>
        </p:txBody>
      </p:sp>
      <p:sp>
        <p:nvSpPr>
          <p:cNvPr id="5" name="Content Placeholder 4"/>
          <p:cNvSpPr>
            <a:spLocks noGrp="1"/>
          </p:cNvSpPr>
          <p:nvPr>
            <p:ph idx="1"/>
          </p:nvPr>
        </p:nvSpPr>
        <p:spPr/>
        <p:txBody>
          <a:bodyPr/>
          <a:lstStyle/>
          <a:p>
            <a:r>
              <a:rPr lang="en-GB" dirty="0" smtClean="0">
                <a:latin typeface="Tw Cen MT" panose="020B0602020104020603" pitchFamily="34" charset="0"/>
              </a:rPr>
              <a:t>Key questions (and answers)</a:t>
            </a:r>
          </a:p>
          <a:p>
            <a:r>
              <a:rPr lang="en-GB" dirty="0" smtClean="0">
                <a:latin typeface="Tw Cen MT" panose="020B0602020104020603" pitchFamily="34" charset="0"/>
              </a:rPr>
              <a:t>Verbs</a:t>
            </a:r>
          </a:p>
          <a:p>
            <a:r>
              <a:rPr lang="en-GB" dirty="0" smtClean="0">
                <a:latin typeface="Tw Cen MT" panose="020B0602020104020603" pitchFamily="34" charset="0"/>
              </a:rPr>
              <a:t>Vocabulary</a:t>
            </a:r>
          </a:p>
          <a:p>
            <a:r>
              <a:rPr lang="en-GB" dirty="0" smtClean="0">
                <a:latin typeface="Tw Cen MT" panose="020B0602020104020603" pitchFamily="34" charset="0"/>
              </a:rPr>
              <a:t>Conceptual knowledge (grammar)</a:t>
            </a:r>
          </a:p>
          <a:p>
            <a:r>
              <a:rPr lang="en-GB" dirty="0" smtClean="0">
                <a:latin typeface="Tw Cen MT" panose="020B0602020104020603" pitchFamily="34" charset="0"/>
              </a:rPr>
              <a:t>Personal repertoire</a:t>
            </a:r>
          </a:p>
          <a:p>
            <a:r>
              <a:rPr lang="en-GB" dirty="0" smtClean="0">
                <a:latin typeface="Tw Cen MT" panose="020B0602020104020603" pitchFamily="34" charset="0"/>
              </a:rPr>
              <a:t>Complexity</a:t>
            </a:r>
          </a:p>
          <a:p>
            <a:r>
              <a:rPr lang="en-GB" dirty="0" smtClean="0">
                <a:solidFill>
                  <a:srgbClr val="FF0066"/>
                </a:solidFill>
                <a:latin typeface="Tw Cen MT" panose="020B0602020104020603" pitchFamily="34" charset="0"/>
              </a:rPr>
              <a:t>Skills development</a:t>
            </a:r>
            <a:endParaRPr lang="en-GB" dirty="0">
              <a:solidFill>
                <a:srgbClr val="FF0066"/>
              </a:solidFill>
              <a:latin typeface="Tw Cen MT" panose="020B0602020104020603" pitchFamily="34" charset="0"/>
            </a:endParaRPr>
          </a:p>
        </p:txBody>
      </p:sp>
    </p:spTree>
    <p:extLst>
      <p:ext uri="{BB962C8B-B14F-4D97-AF65-F5344CB8AC3E}">
        <p14:creationId xmlns:p14="http://schemas.microsoft.com/office/powerpoint/2010/main" val="31166462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clrChange>
              <a:clrFrom>
                <a:srgbClr val="F5F7FB"/>
              </a:clrFrom>
              <a:clrTo>
                <a:srgbClr val="F5F7FB">
                  <a:alpha val="0"/>
                </a:srgbClr>
              </a:clrTo>
            </a:clrChange>
          </a:blip>
          <a:stretch>
            <a:fillRect/>
          </a:stretch>
        </p:blipFill>
        <p:spPr>
          <a:xfrm>
            <a:off x="145473" y="659390"/>
            <a:ext cx="8832272" cy="2425018"/>
          </a:xfrm>
          <a:prstGeom prst="rect">
            <a:avLst/>
          </a:prstGeom>
        </p:spPr>
      </p:pic>
      <p:pic>
        <p:nvPicPr>
          <p:cNvPr id="5" name="47_Module3_Unit4_Ex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45581" y="0"/>
            <a:ext cx="609600" cy="609600"/>
          </a:xfrm>
          <a:prstGeom prst="rect">
            <a:avLst/>
          </a:prstGeom>
        </p:spPr>
      </p:pic>
      <p:sp>
        <p:nvSpPr>
          <p:cNvPr id="6" name="TextBox 5"/>
          <p:cNvSpPr txBox="1"/>
          <p:nvPr/>
        </p:nvSpPr>
        <p:spPr>
          <a:xfrm rot="20679087">
            <a:off x="873127" y="4196905"/>
            <a:ext cx="1579418" cy="707886"/>
          </a:xfrm>
          <a:prstGeom prst="rect">
            <a:avLst/>
          </a:prstGeom>
          <a:noFill/>
        </p:spPr>
        <p:txBody>
          <a:bodyPr wrap="square" rtlCol="0">
            <a:spAutoFit/>
          </a:bodyPr>
          <a:lstStyle/>
          <a:p>
            <a:pPr algn="ctr"/>
            <a:r>
              <a:rPr lang="en-GB" sz="4000" b="1" dirty="0" err="1" smtClean="0">
                <a:solidFill>
                  <a:srgbClr val="7030A0"/>
                </a:solidFill>
              </a:rPr>
              <a:t>agua</a:t>
            </a:r>
            <a:endParaRPr lang="en-GB" sz="4000" b="1" dirty="0">
              <a:solidFill>
                <a:srgbClr val="7030A0"/>
              </a:solidFill>
            </a:endParaRPr>
          </a:p>
        </p:txBody>
      </p:sp>
      <p:pic>
        <p:nvPicPr>
          <p:cNvPr id="1028" name="Picture 4" descr="Image result for lluvia de idea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7993" y="400050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rot="21130196">
            <a:off x="2327566" y="3292614"/>
            <a:ext cx="2743198" cy="707886"/>
          </a:xfrm>
          <a:prstGeom prst="rect">
            <a:avLst/>
          </a:prstGeom>
          <a:noFill/>
        </p:spPr>
        <p:txBody>
          <a:bodyPr wrap="square" rtlCol="0">
            <a:spAutoFit/>
          </a:bodyPr>
          <a:lstStyle/>
          <a:p>
            <a:pPr algn="ctr"/>
            <a:r>
              <a:rPr lang="en-GB" sz="4000" b="1" dirty="0" err="1" smtClean="0">
                <a:solidFill>
                  <a:srgbClr val="7030A0"/>
                </a:solidFill>
              </a:rPr>
              <a:t>bocadillo</a:t>
            </a:r>
            <a:endParaRPr lang="en-GB" sz="4000" b="1" dirty="0">
              <a:solidFill>
                <a:srgbClr val="7030A0"/>
              </a:solidFill>
            </a:endParaRPr>
          </a:p>
        </p:txBody>
      </p:sp>
      <p:sp>
        <p:nvSpPr>
          <p:cNvPr id="11" name="TextBox 10"/>
          <p:cNvSpPr txBox="1"/>
          <p:nvPr/>
        </p:nvSpPr>
        <p:spPr>
          <a:xfrm>
            <a:off x="152546" y="5167087"/>
            <a:ext cx="2545483" cy="707886"/>
          </a:xfrm>
          <a:prstGeom prst="rect">
            <a:avLst/>
          </a:prstGeom>
          <a:noFill/>
        </p:spPr>
        <p:txBody>
          <a:bodyPr wrap="square" rtlCol="0">
            <a:spAutoFit/>
          </a:bodyPr>
          <a:lstStyle/>
          <a:p>
            <a:pPr algn="ctr"/>
            <a:r>
              <a:rPr lang="en-GB" sz="4000" b="1" dirty="0" smtClean="0">
                <a:solidFill>
                  <a:srgbClr val="7030A0"/>
                </a:solidFill>
              </a:rPr>
              <a:t>chocolate</a:t>
            </a:r>
            <a:endParaRPr lang="en-GB" sz="4000" b="1" dirty="0">
              <a:solidFill>
                <a:srgbClr val="7030A0"/>
              </a:solidFill>
            </a:endParaRPr>
          </a:p>
        </p:txBody>
      </p:sp>
      <p:sp>
        <p:nvSpPr>
          <p:cNvPr id="12" name="TextBox 11"/>
          <p:cNvSpPr txBox="1"/>
          <p:nvPr/>
        </p:nvSpPr>
        <p:spPr>
          <a:xfrm rot="21094945">
            <a:off x="462187" y="5845193"/>
            <a:ext cx="3138054" cy="584775"/>
          </a:xfrm>
          <a:prstGeom prst="rect">
            <a:avLst/>
          </a:prstGeom>
          <a:noFill/>
        </p:spPr>
        <p:txBody>
          <a:bodyPr wrap="square" rtlCol="0">
            <a:spAutoFit/>
          </a:bodyPr>
          <a:lstStyle/>
          <a:p>
            <a:pPr algn="ctr"/>
            <a:r>
              <a:rPr lang="en-GB" sz="3200" b="1" dirty="0" err="1" smtClean="0">
                <a:solidFill>
                  <a:srgbClr val="7030A0"/>
                </a:solidFill>
              </a:rPr>
              <a:t>una</a:t>
            </a:r>
            <a:r>
              <a:rPr lang="en-GB" sz="3200" b="1" dirty="0" smtClean="0">
                <a:solidFill>
                  <a:srgbClr val="7030A0"/>
                </a:solidFill>
              </a:rPr>
              <a:t> </a:t>
            </a:r>
            <a:r>
              <a:rPr lang="en-GB" sz="3200" b="1" dirty="0" err="1" smtClean="0">
                <a:solidFill>
                  <a:srgbClr val="7030A0"/>
                </a:solidFill>
              </a:rPr>
              <a:t>chocolatina</a:t>
            </a:r>
            <a:endParaRPr lang="en-GB" sz="3200" b="1" dirty="0">
              <a:solidFill>
                <a:srgbClr val="7030A0"/>
              </a:solidFill>
            </a:endParaRPr>
          </a:p>
        </p:txBody>
      </p:sp>
      <p:sp>
        <p:nvSpPr>
          <p:cNvPr id="13" name="TextBox 12"/>
          <p:cNvSpPr txBox="1"/>
          <p:nvPr/>
        </p:nvSpPr>
        <p:spPr>
          <a:xfrm>
            <a:off x="4806247" y="3104054"/>
            <a:ext cx="2545483" cy="707886"/>
          </a:xfrm>
          <a:prstGeom prst="rect">
            <a:avLst/>
          </a:prstGeom>
          <a:noFill/>
        </p:spPr>
        <p:txBody>
          <a:bodyPr wrap="square" rtlCol="0">
            <a:spAutoFit/>
          </a:bodyPr>
          <a:lstStyle/>
          <a:p>
            <a:pPr algn="ctr"/>
            <a:r>
              <a:rPr lang="en-GB" sz="4000" b="1" dirty="0" smtClean="0">
                <a:solidFill>
                  <a:srgbClr val="7030A0"/>
                </a:solidFill>
              </a:rPr>
              <a:t>un </a:t>
            </a:r>
            <a:r>
              <a:rPr lang="en-GB" sz="4000" b="1" dirty="0" err="1" smtClean="0">
                <a:solidFill>
                  <a:srgbClr val="7030A0"/>
                </a:solidFill>
              </a:rPr>
              <a:t>refresco</a:t>
            </a:r>
            <a:endParaRPr lang="en-GB" sz="4000" b="1" dirty="0">
              <a:solidFill>
                <a:srgbClr val="7030A0"/>
              </a:solidFill>
            </a:endParaRPr>
          </a:p>
        </p:txBody>
      </p:sp>
      <p:sp>
        <p:nvSpPr>
          <p:cNvPr id="14" name="TextBox 13"/>
          <p:cNvSpPr txBox="1"/>
          <p:nvPr/>
        </p:nvSpPr>
        <p:spPr>
          <a:xfrm rot="511860">
            <a:off x="5193276" y="3810613"/>
            <a:ext cx="2545483" cy="707886"/>
          </a:xfrm>
          <a:prstGeom prst="rect">
            <a:avLst/>
          </a:prstGeom>
          <a:noFill/>
        </p:spPr>
        <p:txBody>
          <a:bodyPr wrap="square" rtlCol="0">
            <a:spAutoFit/>
          </a:bodyPr>
          <a:lstStyle/>
          <a:p>
            <a:pPr algn="ctr"/>
            <a:r>
              <a:rPr lang="en-GB" sz="4000" b="1" dirty="0" smtClean="0">
                <a:solidFill>
                  <a:srgbClr val="7030A0"/>
                </a:solidFill>
              </a:rPr>
              <a:t>un </a:t>
            </a:r>
            <a:r>
              <a:rPr lang="en-GB" sz="4000" b="1" dirty="0" err="1" smtClean="0">
                <a:solidFill>
                  <a:srgbClr val="7030A0"/>
                </a:solidFill>
              </a:rPr>
              <a:t>zumo</a:t>
            </a:r>
            <a:endParaRPr lang="en-GB" sz="4000" b="1" dirty="0">
              <a:solidFill>
                <a:srgbClr val="7030A0"/>
              </a:solidFill>
            </a:endParaRPr>
          </a:p>
        </p:txBody>
      </p:sp>
      <p:sp>
        <p:nvSpPr>
          <p:cNvPr id="15" name="TextBox 14"/>
          <p:cNvSpPr txBox="1"/>
          <p:nvPr/>
        </p:nvSpPr>
        <p:spPr>
          <a:xfrm>
            <a:off x="4806247" y="4467422"/>
            <a:ext cx="4454538" cy="707886"/>
          </a:xfrm>
          <a:prstGeom prst="rect">
            <a:avLst/>
          </a:prstGeom>
          <a:noFill/>
        </p:spPr>
        <p:txBody>
          <a:bodyPr wrap="square" rtlCol="0">
            <a:spAutoFit/>
          </a:bodyPr>
          <a:lstStyle/>
          <a:p>
            <a:pPr algn="ctr"/>
            <a:r>
              <a:rPr lang="en-GB" sz="4000" b="1" dirty="0" err="1" smtClean="0">
                <a:solidFill>
                  <a:srgbClr val="7030A0"/>
                </a:solidFill>
              </a:rPr>
              <a:t>juego</a:t>
            </a:r>
            <a:r>
              <a:rPr lang="en-GB" sz="4000" b="1" dirty="0" smtClean="0">
                <a:solidFill>
                  <a:srgbClr val="7030A0"/>
                </a:solidFill>
              </a:rPr>
              <a:t> al </a:t>
            </a:r>
            <a:r>
              <a:rPr lang="en-GB" sz="4000" b="1" dirty="0" err="1" smtClean="0">
                <a:solidFill>
                  <a:srgbClr val="7030A0"/>
                </a:solidFill>
              </a:rPr>
              <a:t>fútbol</a:t>
            </a:r>
            <a:endParaRPr lang="en-GB" sz="4000" b="1" dirty="0">
              <a:solidFill>
                <a:srgbClr val="7030A0"/>
              </a:solidFill>
            </a:endParaRPr>
          </a:p>
        </p:txBody>
      </p:sp>
      <p:sp>
        <p:nvSpPr>
          <p:cNvPr id="16" name="TextBox 15"/>
          <p:cNvSpPr txBox="1"/>
          <p:nvPr/>
        </p:nvSpPr>
        <p:spPr>
          <a:xfrm>
            <a:off x="4516279" y="5244704"/>
            <a:ext cx="4454538" cy="707886"/>
          </a:xfrm>
          <a:prstGeom prst="rect">
            <a:avLst/>
          </a:prstGeom>
          <a:noFill/>
        </p:spPr>
        <p:txBody>
          <a:bodyPr wrap="square" rtlCol="0">
            <a:spAutoFit/>
          </a:bodyPr>
          <a:lstStyle/>
          <a:p>
            <a:pPr algn="ctr"/>
            <a:r>
              <a:rPr lang="en-GB" sz="4000" b="1" dirty="0" err="1" smtClean="0">
                <a:solidFill>
                  <a:srgbClr val="7030A0"/>
                </a:solidFill>
              </a:rPr>
              <a:t>leo</a:t>
            </a:r>
            <a:r>
              <a:rPr lang="en-GB" sz="4000" b="1" dirty="0" smtClean="0">
                <a:solidFill>
                  <a:srgbClr val="7030A0"/>
                </a:solidFill>
              </a:rPr>
              <a:t> </a:t>
            </a:r>
            <a:r>
              <a:rPr lang="en-GB" sz="4000" b="1" dirty="0" err="1" smtClean="0">
                <a:solidFill>
                  <a:srgbClr val="7030A0"/>
                </a:solidFill>
              </a:rPr>
              <a:t>mis</a:t>
            </a:r>
            <a:r>
              <a:rPr lang="en-GB" sz="4000" b="1" dirty="0" smtClean="0">
                <a:solidFill>
                  <a:srgbClr val="7030A0"/>
                </a:solidFill>
              </a:rPr>
              <a:t> SMS</a:t>
            </a:r>
            <a:endParaRPr lang="en-GB" sz="4000" b="1" dirty="0">
              <a:solidFill>
                <a:srgbClr val="7030A0"/>
              </a:solidFill>
            </a:endParaRPr>
          </a:p>
        </p:txBody>
      </p:sp>
      <p:sp>
        <p:nvSpPr>
          <p:cNvPr id="17" name="TextBox 16"/>
          <p:cNvSpPr txBox="1"/>
          <p:nvPr/>
        </p:nvSpPr>
        <p:spPr>
          <a:xfrm>
            <a:off x="4806247" y="6167352"/>
            <a:ext cx="4454538" cy="584775"/>
          </a:xfrm>
          <a:prstGeom prst="rect">
            <a:avLst/>
          </a:prstGeom>
          <a:noFill/>
        </p:spPr>
        <p:txBody>
          <a:bodyPr wrap="square" rtlCol="0">
            <a:spAutoFit/>
          </a:bodyPr>
          <a:lstStyle/>
          <a:p>
            <a:pPr algn="ctr"/>
            <a:r>
              <a:rPr lang="en-GB" sz="3200" b="1" dirty="0" err="1" smtClean="0">
                <a:solidFill>
                  <a:srgbClr val="7030A0"/>
                </a:solidFill>
              </a:rPr>
              <a:t>juego</a:t>
            </a:r>
            <a:r>
              <a:rPr lang="en-GB" sz="3200" b="1" dirty="0" smtClean="0">
                <a:solidFill>
                  <a:srgbClr val="7030A0"/>
                </a:solidFill>
              </a:rPr>
              <a:t> al </a:t>
            </a:r>
            <a:r>
              <a:rPr lang="en-GB" sz="3200" b="1" dirty="0" err="1" smtClean="0">
                <a:solidFill>
                  <a:srgbClr val="7030A0"/>
                </a:solidFill>
              </a:rPr>
              <a:t>baloncesto</a:t>
            </a:r>
            <a:endParaRPr lang="en-GB" sz="3200" b="1" dirty="0">
              <a:solidFill>
                <a:srgbClr val="7030A0"/>
              </a:solidFill>
            </a:endParaRPr>
          </a:p>
        </p:txBody>
      </p:sp>
      <p:sp>
        <p:nvSpPr>
          <p:cNvPr id="8" name="Oval 7"/>
          <p:cNvSpPr/>
          <p:nvPr/>
        </p:nvSpPr>
        <p:spPr>
          <a:xfrm>
            <a:off x="2292134" y="810491"/>
            <a:ext cx="1334007" cy="1787236"/>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Oval 18"/>
          <p:cNvSpPr/>
          <p:nvPr/>
        </p:nvSpPr>
        <p:spPr>
          <a:xfrm>
            <a:off x="4487848" y="1128258"/>
            <a:ext cx="1334007" cy="1787236"/>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extBox 19"/>
          <p:cNvSpPr txBox="1"/>
          <p:nvPr/>
        </p:nvSpPr>
        <p:spPr>
          <a:xfrm>
            <a:off x="92389" y="-49143"/>
            <a:ext cx="4713858" cy="707886"/>
          </a:xfrm>
          <a:prstGeom prst="rect">
            <a:avLst/>
          </a:prstGeom>
          <a:noFill/>
        </p:spPr>
        <p:txBody>
          <a:bodyPr wrap="square" rtlCol="0">
            <a:spAutoFit/>
          </a:bodyPr>
          <a:lstStyle/>
          <a:p>
            <a:r>
              <a:rPr lang="en-GB" sz="4000" b="1" dirty="0" smtClean="0">
                <a:solidFill>
                  <a:srgbClr val="7030A0"/>
                </a:solidFill>
              </a:rPr>
              <a:t>La </a:t>
            </a:r>
            <a:r>
              <a:rPr lang="en-GB" sz="4000" b="1" dirty="0" err="1" smtClean="0">
                <a:solidFill>
                  <a:srgbClr val="7030A0"/>
                </a:solidFill>
              </a:rPr>
              <a:t>predicción</a:t>
            </a:r>
            <a:endParaRPr lang="en-GB" sz="4000" b="1" dirty="0">
              <a:solidFill>
                <a:srgbClr val="7030A0"/>
              </a:solidFill>
            </a:endParaRPr>
          </a:p>
        </p:txBody>
      </p:sp>
    </p:spTree>
    <p:extLst>
      <p:ext uri="{BB962C8B-B14F-4D97-AF65-F5344CB8AC3E}">
        <p14:creationId xmlns:p14="http://schemas.microsoft.com/office/powerpoint/2010/main" val="141703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59214" fill="hold"/>
                                        <p:tgtEl>
                                          <p:spTgt spid="5"/>
                                        </p:tgtEl>
                                      </p:cBhvr>
                                    </p:cmd>
                                  </p:childTnLst>
                                </p:cTn>
                              </p:par>
                            </p:childTnLst>
                          </p:cTn>
                        </p:par>
                      </p:childTnLst>
                    </p:cTn>
                  </p:par>
                </p:childTnLst>
              </p:cTn>
              <p:nextCondLst>
                <p:cond evt="onClick" delay="0">
                  <p:tgtEl>
                    <p:spTgt spid="5"/>
                  </p:tgtEl>
                </p:cond>
              </p:nextCondLst>
            </p:seq>
            <p:audio>
              <p:cMediaNode vol="80000">
                <p:cTn id="63" fill="hold" display="0">
                  <p:stCondLst>
                    <p:cond delay="indefinite"/>
                  </p:stCondLst>
                  <p:endCondLst>
                    <p:cond evt="onStopAudio" delay="0">
                      <p:tgtEl>
                        <p:sldTgt/>
                      </p:tgtEl>
                    </p:cond>
                  </p:endCondLst>
                </p:cTn>
                <p:tgtEl>
                  <p:spTgt spid="5"/>
                </p:tgtEl>
              </p:cMediaNode>
            </p:audio>
          </p:childTnLst>
        </p:cTn>
      </p:par>
    </p:tnLst>
    <p:bldLst>
      <p:bldP spid="6" grpId="0"/>
      <p:bldP spid="10" grpId="0"/>
      <p:bldP spid="11" grpId="0"/>
      <p:bldP spid="12" grpId="0"/>
      <p:bldP spid="13" grpId="0"/>
      <p:bldP spid="14" grpId="0"/>
      <p:bldP spid="15" grpId="0"/>
      <p:bldP spid="16" grpId="0"/>
      <p:bldP spid="17" grpId="0"/>
      <p:bldP spid="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4" name="Title 3"/>
          <p:cNvSpPr>
            <a:spLocks noGrp="1"/>
          </p:cNvSpPr>
          <p:nvPr>
            <p:ph type="title"/>
          </p:nvPr>
        </p:nvSpPr>
        <p:spPr>
          <a:xfrm>
            <a:off x="628650" y="785694"/>
            <a:ext cx="7886700" cy="708343"/>
          </a:xfrm>
        </p:spPr>
        <p:txBody>
          <a:bodyPr/>
          <a:lstStyle/>
          <a:p>
            <a:r>
              <a:rPr lang="en-GB" dirty="0" smtClean="0">
                <a:latin typeface="Tw Cen MT" panose="020B0602020104020603" pitchFamily="34" charset="0"/>
              </a:rPr>
              <a:t>What it looks like in the classroom</a:t>
            </a:r>
            <a:endParaRPr lang="en-GB" dirty="0">
              <a:latin typeface="Tw Cen MT" panose="020B0602020104020603" pitchFamily="34" charset="0"/>
            </a:endParaRPr>
          </a:p>
        </p:txBody>
      </p:sp>
      <p:sp>
        <p:nvSpPr>
          <p:cNvPr id="5" name="Content Placeholder 4"/>
          <p:cNvSpPr>
            <a:spLocks noGrp="1"/>
          </p:cNvSpPr>
          <p:nvPr>
            <p:ph idx="1"/>
          </p:nvPr>
        </p:nvSpPr>
        <p:spPr>
          <a:xfrm>
            <a:off x="628650" y="1336517"/>
            <a:ext cx="7886700" cy="4351338"/>
          </a:xfrm>
        </p:spPr>
        <p:txBody>
          <a:bodyPr>
            <a:normAutofit/>
          </a:bodyPr>
          <a:lstStyle/>
          <a:p>
            <a:r>
              <a:rPr lang="en-GB" dirty="0" smtClean="0">
                <a:latin typeface="Tw Cen MT" panose="020B0602020104020603" pitchFamily="34" charset="0"/>
              </a:rPr>
              <a:t>thinking</a:t>
            </a:r>
          </a:p>
          <a:p>
            <a:r>
              <a:rPr lang="en-GB" dirty="0" smtClean="0">
                <a:latin typeface="Tw Cen MT" panose="020B0602020104020603" pitchFamily="34" charset="0"/>
              </a:rPr>
              <a:t>making links</a:t>
            </a:r>
          </a:p>
          <a:p>
            <a:r>
              <a:rPr lang="en-GB" dirty="0" smtClean="0">
                <a:latin typeface="Tw Cen MT" panose="020B0602020104020603" pitchFamily="34" charset="0"/>
              </a:rPr>
              <a:t>asking questions / enquiry / interest</a:t>
            </a:r>
          </a:p>
          <a:p>
            <a:r>
              <a:rPr lang="en-GB" dirty="0" smtClean="0">
                <a:latin typeface="Tw Cen MT" panose="020B0602020104020603" pitchFamily="34" charset="0"/>
              </a:rPr>
              <a:t>supported risk-taking (in TL interaction and discussion about language)</a:t>
            </a:r>
          </a:p>
          <a:p>
            <a:r>
              <a:rPr lang="en-GB" dirty="0" smtClean="0">
                <a:latin typeface="Tw Cen MT" panose="020B0602020104020603" pitchFamily="34" charset="0"/>
              </a:rPr>
              <a:t>hard work  / challenge</a:t>
            </a:r>
          </a:p>
          <a:p>
            <a:r>
              <a:rPr lang="en-GB" dirty="0" smtClean="0">
                <a:latin typeface="Tw Cen MT" panose="020B0602020104020603" pitchFamily="34" charset="0"/>
              </a:rPr>
              <a:t>strong relationships (humour)</a:t>
            </a:r>
          </a:p>
          <a:p>
            <a:r>
              <a:rPr lang="en-GB" dirty="0" smtClean="0">
                <a:latin typeface="Tw Cen MT" panose="020B0602020104020603" pitchFamily="34" charset="0"/>
              </a:rPr>
              <a:t>shared class culture / history</a:t>
            </a:r>
          </a:p>
        </p:txBody>
      </p:sp>
      <p:pic>
        <p:nvPicPr>
          <p:cNvPr id="6" name="Picture 5"/>
          <p:cNvPicPr>
            <a:picLocks noChangeAspect="1"/>
          </p:cNvPicPr>
          <p:nvPr/>
        </p:nvPicPr>
        <p:blipFill>
          <a:blip r:embed="rId3"/>
          <a:stretch>
            <a:fillRect/>
          </a:stretch>
        </p:blipFill>
        <p:spPr>
          <a:xfrm>
            <a:off x="1721708" y="5314270"/>
            <a:ext cx="5510893" cy="1412878"/>
          </a:xfrm>
          <a:prstGeom prst="rect">
            <a:avLst/>
          </a:prstGeom>
        </p:spPr>
      </p:pic>
    </p:spTree>
    <p:extLst>
      <p:ext uri="{BB962C8B-B14F-4D97-AF65-F5344CB8AC3E}">
        <p14:creationId xmlns:p14="http://schemas.microsoft.com/office/powerpoint/2010/main" val="28663844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4" name="Title 3"/>
          <p:cNvSpPr>
            <a:spLocks noGrp="1"/>
          </p:cNvSpPr>
          <p:nvPr>
            <p:ph type="title"/>
          </p:nvPr>
        </p:nvSpPr>
        <p:spPr>
          <a:xfrm>
            <a:off x="628650" y="982346"/>
            <a:ext cx="7886700" cy="708343"/>
          </a:xfrm>
        </p:spPr>
        <p:txBody>
          <a:bodyPr/>
          <a:lstStyle/>
          <a:p>
            <a:r>
              <a:rPr lang="en-GB" dirty="0" smtClean="0">
                <a:latin typeface="Tw Cen MT" panose="020B0602020104020603" pitchFamily="34" charset="0"/>
              </a:rPr>
              <a:t>What it looks like in books</a:t>
            </a:r>
            <a:endParaRPr lang="en-GB" dirty="0">
              <a:latin typeface="Tw Cen MT" panose="020B0602020104020603" pitchFamily="34" charset="0"/>
            </a:endParaRPr>
          </a:p>
        </p:txBody>
      </p:sp>
      <p:sp>
        <p:nvSpPr>
          <p:cNvPr id="5" name="Content Placeholder 4"/>
          <p:cNvSpPr>
            <a:spLocks noGrp="1"/>
          </p:cNvSpPr>
          <p:nvPr>
            <p:ph idx="1"/>
          </p:nvPr>
        </p:nvSpPr>
        <p:spPr/>
        <p:txBody>
          <a:bodyPr>
            <a:normAutofit/>
          </a:bodyPr>
          <a:lstStyle/>
          <a:p>
            <a:r>
              <a:rPr lang="en-GB" dirty="0" smtClean="0">
                <a:latin typeface="Tw Cen MT" panose="020B0602020104020603" pitchFamily="34" charset="0"/>
              </a:rPr>
              <a:t> care</a:t>
            </a:r>
          </a:p>
          <a:p>
            <a:r>
              <a:rPr lang="en-GB" dirty="0">
                <a:latin typeface="Tw Cen MT" panose="020B0602020104020603" pitchFamily="34" charset="0"/>
              </a:rPr>
              <a:t> </a:t>
            </a:r>
            <a:r>
              <a:rPr lang="en-GB" dirty="0" smtClean="0">
                <a:latin typeface="Tw Cen MT" panose="020B0602020104020603" pitchFamily="34" charset="0"/>
              </a:rPr>
              <a:t>individual / peer marking responsibility</a:t>
            </a:r>
          </a:p>
          <a:p>
            <a:r>
              <a:rPr lang="en-GB" dirty="0">
                <a:latin typeface="Tw Cen MT" panose="020B0602020104020603" pitchFamily="34" charset="0"/>
              </a:rPr>
              <a:t> </a:t>
            </a:r>
            <a:r>
              <a:rPr lang="en-GB" dirty="0" smtClean="0">
                <a:latin typeface="Tw Cen MT" panose="020B0602020104020603" pitchFamily="34" charset="0"/>
              </a:rPr>
              <a:t>teacher feedback</a:t>
            </a:r>
          </a:p>
          <a:p>
            <a:r>
              <a:rPr lang="en-GB" dirty="0">
                <a:latin typeface="Tw Cen MT" panose="020B0602020104020603" pitchFamily="34" charset="0"/>
              </a:rPr>
              <a:t> </a:t>
            </a:r>
            <a:r>
              <a:rPr lang="en-GB" dirty="0" smtClean="0">
                <a:latin typeface="Tw Cen MT" panose="020B0602020104020603" pitchFamily="34" charset="0"/>
              </a:rPr>
              <a:t>student follow up</a:t>
            </a:r>
          </a:p>
          <a:p>
            <a:r>
              <a:rPr lang="en-GB" dirty="0" smtClean="0">
                <a:latin typeface="Tw Cen MT" panose="020B0602020104020603" pitchFamily="34" charset="0"/>
              </a:rPr>
              <a:t> recycling of </a:t>
            </a:r>
            <a:r>
              <a:rPr lang="en-GB" dirty="0" smtClean="0">
                <a:latin typeface="Tw Cen MT" panose="020B0602020104020603" pitchFamily="34" charset="0"/>
                <a:sym typeface="Wingdings" panose="05000000000000000000" pitchFamily="2" charset="2"/>
              </a:rPr>
              <a:t>s and addressing of </a:t>
            </a:r>
            <a:r>
              <a:rPr lang="en-GB" dirty="0" err="1" smtClean="0">
                <a:latin typeface="Tw Cen MT" panose="020B0602020104020603" pitchFamily="34" charset="0"/>
                <a:sym typeface="Wingdings" panose="05000000000000000000" pitchFamily="2" charset="2"/>
              </a:rPr>
              <a:t>Ts</a:t>
            </a:r>
            <a:endParaRPr lang="en-GB" dirty="0" smtClean="0">
              <a:latin typeface="Tw Cen MT" panose="020B0602020104020603" pitchFamily="34" charset="0"/>
              <a:sym typeface="Wingdings" panose="05000000000000000000" pitchFamily="2" charset="2"/>
            </a:endParaRPr>
          </a:p>
          <a:p>
            <a:r>
              <a:rPr lang="en-GB" dirty="0" smtClean="0">
                <a:latin typeface="Tw Cen MT" panose="020B0602020104020603" pitchFamily="34" charset="0"/>
                <a:sym typeface="Wingdings" panose="05000000000000000000" pitchFamily="2" charset="2"/>
              </a:rPr>
              <a:t>written work showing longer, more detailed and complex sentences with an increasing repertoire of vocabulary and structures (explicit ASL)</a:t>
            </a:r>
            <a:endParaRPr lang="en-GB" dirty="0" smtClean="0">
              <a:latin typeface="Tw Cen MT" panose="020B0602020104020603" pitchFamily="34" charset="0"/>
            </a:endParaRPr>
          </a:p>
        </p:txBody>
      </p:sp>
    </p:spTree>
    <p:extLst>
      <p:ext uri="{BB962C8B-B14F-4D97-AF65-F5344CB8AC3E}">
        <p14:creationId xmlns:p14="http://schemas.microsoft.com/office/powerpoint/2010/main" val="36831239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0036" y="4320882"/>
            <a:ext cx="8327572" cy="2031325"/>
          </a:xfrm>
          <a:prstGeom prst="rect">
            <a:avLst/>
          </a:prstGeom>
          <a:noFill/>
        </p:spPr>
        <p:txBody>
          <a:bodyPr wrap="square" rtlCol="0">
            <a:spAutoFit/>
          </a:bodyPr>
          <a:lstStyle/>
          <a:p>
            <a:r>
              <a:rPr lang="en-GB" dirty="0" smtClean="0">
                <a:solidFill>
                  <a:prstClr val="black"/>
                </a:solidFill>
              </a:rPr>
              <a:t>¡</a:t>
            </a:r>
            <a:r>
              <a:rPr lang="en-GB" dirty="0" err="1" smtClean="0">
                <a:solidFill>
                  <a:prstClr val="black"/>
                </a:solidFill>
              </a:rPr>
              <a:t>Hola</a:t>
            </a:r>
            <a:r>
              <a:rPr lang="en-GB" dirty="0" smtClean="0">
                <a:solidFill>
                  <a:prstClr val="black"/>
                </a:solidFill>
              </a:rPr>
              <a:t>!  Me </a:t>
            </a:r>
            <a:r>
              <a:rPr lang="en-GB" dirty="0" err="1" smtClean="0">
                <a:solidFill>
                  <a:prstClr val="black"/>
                </a:solidFill>
              </a:rPr>
              <a:t>llamo</a:t>
            </a:r>
            <a:r>
              <a:rPr lang="en-GB" dirty="0" smtClean="0">
                <a:solidFill>
                  <a:prstClr val="black"/>
                </a:solidFill>
              </a:rPr>
              <a:t> ……. Soy de </a:t>
            </a:r>
            <a:r>
              <a:rPr lang="en-GB" dirty="0" err="1" smtClean="0">
                <a:solidFill>
                  <a:prstClr val="black"/>
                </a:solidFill>
              </a:rPr>
              <a:t>Inglaterra</a:t>
            </a:r>
            <a:r>
              <a:rPr lang="en-GB" dirty="0" smtClean="0">
                <a:solidFill>
                  <a:prstClr val="black"/>
                </a:solidFill>
              </a:rPr>
              <a:t> </a:t>
            </a:r>
            <a:r>
              <a:rPr lang="en-GB" dirty="0" err="1" smtClean="0">
                <a:solidFill>
                  <a:prstClr val="black"/>
                </a:solidFill>
              </a:rPr>
              <a:t>en</a:t>
            </a:r>
            <a:r>
              <a:rPr lang="en-GB" dirty="0" smtClean="0">
                <a:solidFill>
                  <a:prstClr val="black"/>
                </a:solidFill>
              </a:rPr>
              <a:t> </a:t>
            </a:r>
            <a:r>
              <a:rPr lang="en-GB" dirty="0" err="1" smtClean="0">
                <a:solidFill>
                  <a:prstClr val="black"/>
                </a:solidFill>
              </a:rPr>
              <a:t>Comberton</a:t>
            </a:r>
            <a:r>
              <a:rPr lang="en-GB" dirty="0" smtClean="0">
                <a:solidFill>
                  <a:prstClr val="black"/>
                </a:solidFill>
              </a:rPr>
              <a:t>.  </a:t>
            </a:r>
            <a:r>
              <a:rPr lang="en-GB" dirty="0" err="1" smtClean="0">
                <a:solidFill>
                  <a:prstClr val="black"/>
                </a:solidFill>
              </a:rPr>
              <a:t>Hablo</a:t>
            </a:r>
            <a:r>
              <a:rPr lang="en-GB" dirty="0" smtClean="0">
                <a:solidFill>
                  <a:prstClr val="black"/>
                </a:solidFill>
              </a:rPr>
              <a:t> </a:t>
            </a:r>
            <a:r>
              <a:rPr lang="en-GB" dirty="0" err="1" smtClean="0">
                <a:solidFill>
                  <a:prstClr val="black"/>
                </a:solidFill>
              </a:rPr>
              <a:t>inglés</a:t>
            </a:r>
            <a:r>
              <a:rPr lang="en-GB" dirty="0" smtClean="0">
                <a:solidFill>
                  <a:prstClr val="black"/>
                </a:solidFill>
              </a:rPr>
              <a:t> y un </a:t>
            </a:r>
            <a:r>
              <a:rPr lang="en-GB" dirty="0" err="1" smtClean="0">
                <a:solidFill>
                  <a:prstClr val="black"/>
                </a:solidFill>
              </a:rPr>
              <a:t>poco</a:t>
            </a:r>
            <a:r>
              <a:rPr lang="en-GB" dirty="0" smtClean="0">
                <a:solidFill>
                  <a:prstClr val="black"/>
                </a:solidFill>
              </a:rPr>
              <a:t> de </a:t>
            </a:r>
            <a:r>
              <a:rPr lang="en-GB" dirty="0" err="1" smtClean="0">
                <a:solidFill>
                  <a:prstClr val="black"/>
                </a:solidFill>
              </a:rPr>
              <a:t>español</a:t>
            </a:r>
            <a:r>
              <a:rPr lang="en-GB" dirty="0" smtClean="0">
                <a:solidFill>
                  <a:prstClr val="black"/>
                </a:solidFill>
              </a:rPr>
              <a:t>. </a:t>
            </a:r>
            <a:r>
              <a:rPr lang="en-GB" dirty="0" err="1" smtClean="0">
                <a:solidFill>
                  <a:prstClr val="black"/>
                </a:solidFill>
              </a:rPr>
              <a:t>Tengo</a:t>
            </a:r>
            <a:r>
              <a:rPr lang="en-GB" dirty="0" smtClean="0">
                <a:solidFill>
                  <a:prstClr val="black"/>
                </a:solidFill>
              </a:rPr>
              <a:t> once </a:t>
            </a:r>
            <a:r>
              <a:rPr lang="en-GB" dirty="0" err="1" smtClean="0">
                <a:solidFill>
                  <a:prstClr val="black"/>
                </a:solidFill>
              </a:rPr>
              <a:t>años</a:t>
            </a:r>
            <a:r>
              <a:rPr lang="en-GB" dirty="0" smtClean="0">
                <a:solidFill>
                  <a:prstClr val="black"/>
                </a:solidFill>
              </a:rPr>
              <a:t> y soy </a:t>
            </a:r>
            <a:r>
              <a:rPr lang="en-GB" dirty="0" err="1" smtClean="0">
                <a:solidFill>
                  <a:prstClr val="black"/>
                </a:solidFill>
              </a:rPr>
              <a:t>divertido</a:t>
            </a:r>
            <a:r>
              <a:rPr lang="en-GB" dirty="0" smtClean="0">
                <a:solidFill>
                  <a:prstClr val="black"/>
                </a:solidFill>
              </a:rPr>
              <a:t> y </a:t>
            </a:r>
            <a:r>
              <a:rPr lang="en-GB" dirty="0" err="1" smtClean="0">
                <a:solidFill>
                  <a:prstClr val="black"/>
                </a:solidFill>
              </a:rPr>
              <a:t>listo</a:t>
            </a:r>
            <a:r>
              <a:rPr lang="en-GB" dirty="0" smtClean="0">
                <a:solidFill>
                  <a:prstClr val="black"/>
                </a:solidFill>
              </a:rPr>
              <a:t>.  </a:t>
            </a:r>
            <a:r>
              <a:rPr lang="en-GB" dirty="0" err="1" smtClean="0">
                <a:solidFill>
                  <a:prstClr val="black"/>
                </a:solidFill>
              </a:rPr>
              <a:t>Mis</a:t>
            </a:r>
            <a:r>
              <a:rPr lang="en-GB" dirty="0" smtClean="0">
                <a:solidFill>
                  <a:prstClr val="black"/>
                </a:solidFill>
              </a:rPr>
              <a:t> </a:t>
            </a:r>
            <a:r>
              <a:rPr lang="en-GB" dirty="0" err="1" smtClean="0">
                <a:solidFill>
                  <a:prstClr val="black"/>
                </a:solidFill>
              </a:rPr>
              <a:t>pasión</a:t>
            </a:r>
            <a:r>
              <a:rPr lang="en-GB" dirty="0" smtClean="0">
                <a:solidFill>
                  <a:prstClr val="black"/>
                </a:solidFill>
              </a:rPr>
              <a:t> </a:t>
            </a:r>
            <a:r>
              <a:rPr lang="en-GB" dirty="0" err="1" smtClean="0">
                <a:solidFill>
                  <a:srgbClr val="FF0000"/>
                </a:solidFill>
              </a:rPr>
              <a:t>es</a:t>
            </a:r>
            <a:r>
              <a:rPr lang="en-GB" dirty="0" smtClean="0">
                <a:solidFill>
                  <a:srgbClr val="FF0000"/>
                </a:solidFill>
              </a:rPr>
              <a:t> </a:t>
            </a:r>
            <a:r>
              <a:rPr lang="en-GB" dirty="0" err="1" smtClean="0">
                <a:solidFill>
                  <a:srgbClr val="FF0000"/>
                </a:solidFill>
              </a:rPr>
              <a:t>fútbol</a:t>
            </a:r>
            <a:r>
              <a:rPr lang="en-GB" dirty="0" smtClean="0">
                <a:solidFill>
                  <a:srgbClr val="FF0000"/>
                </a:solidFill>
              </a:rPr>
              <a:t> </a:t>
            </a:r>
            <a:r>
              <a:rPr lang="en-GB" dirty="0" smtClean="0">
                <a:solidFill>
                  <a:prstClr val="black"/>
                </a:solidFill>
              </a:rPr>
              <a:t>y mi </a:t>
            </a:r>
            <a:r>
              <a:rPr lang="en-GB" dirty="0" err="1" smtClean="0">
                <a:solidFill>
                  <a:srgbClr val="FF0000"/>
                </a:solidFill>
              </a:rPr>
              <a:t>heroé</a:t>
            </a:r>
            <a:r>
              <a:rPr lang="en-GB" dirty="0" smtClean="0">
                <a:solidFill>
                  <a:prstClr val="black"/>
                </a:solidFill>
              </a:rPr>
              <a:t> </a:t>
            </a:r>
            <a:r>
              <a:rPr lang="en-GB" dirty="0" err="1" smtClean="0">
                <a:solidFill>
                  <a:prstClr val="black"/>
                </a:solidFill>
              </a:rPr>
              <a:t>es</a:t>
            </a:r>
            <a:r>
              <a:rPr lang="en-GB" dirty="0" smtClean="0">
                <a:solidFill>
                  <a:prstClr val="black"/>
                </a:solidFill>
              </a:rPr>
              <a:t> Pele. ¡</a:t>
            </a:r>
            <a:r>
              <a:rPr lang="en-GB" dirty="0" err="1" smtClean="0">
                <a:solidFill>
                  <a:prstClr val="black"/>
                </a:solidFill>
              </a:rPr>
              <a:t>Es</a:t>
            </a:r>
            <a:r>
              <a:rPr lang="en-GB" dirty="0" smtClean="0">
                <a:solidFill>
                  <a:prstClr val="black"/>
                </a:solidFill>
              </a:rPr>
              <a:t> </a:t>
            </a:r>
            <a:r>
              <a:rPr lang="en-GB" dirty="0" err="1" smtClean="0">
                <a:solidFill>
                  <a:prstClr val="black"/>
                </a:solidFill>
              </a:rPr>
              <a:t>fenomenal</a:t>
            </a:r>
            <a:r>
              <a:rPr lang="en-GB" dirty="0" smtClean="0">
                <a:solidFill>
                  <a:prstClr val="black"/>
                </a:solidFill>
              </a:rPr>
              <a:t>!  </a:t>
            </a:r>
            <a:r>
              <a:rPr lang="en-GB" dirty="0" err="1" smtClean="0">
                <a:solidFill>
                  <a:prstClr val="black"/>
                </a:solidFill>
              </a:rPr>
              <a:t>En</a:t>
            </a:r>
            <a:r>
              <a:rPr lang="en-GB" dirty="0" smtClean="0">
                <a:solidFill>
                  <a:prstClr val="black"/>
                </a:solidFill>
              </a:rPr>
              <a:t> mi </a:t>
            </a:r>
            <a:r>
              <a:rPr lang="en-GB" dirty="0" err="1" smtClean="0">
                <a:solidFill>
                  <a:prstClr val="black"/>
                </a:solidFill>
              </a:rPr>
              <a:t>familia</a:t>
            </a:r>
            <a:r>
              <a:rPr lang="en-GB" dirty="0" smtClean="0">
                <a:solidFill>
                  <a:prstClr val="black"/>
                </a:solidFill>
              </a:rPr>
              <a:t> hay </a:t>
            </a:r>
            <a:r>
              <a:rPr lang="en-GB" dirty="0" err="1" smtClean="0">
                <a:solidFill>
                  <a:prstClr val="black"/>
                </a:solidFill>
              </a:rPr>
              <a:t>cuatro</a:t>
            </a:r>
            <a:r>
              <a:rPr lang="en-GB" dirty="0" smtClean="0">
                <a:solidFill>
                  <a:prstClr val="black"/>
                </a:solidFill>
              </a:rPr>
              <a:t> personas.  No </a:t>
            </a:r>
            <a:r>
              <a:rPr lang="en-GB" dirty="0" err="1" smtClean="0">
                <a:solidFill>
                  <a:prstClr val="black"/>
                </a:solidFill>
              </a:rPr>
              <a:t>tengo</a:t>
            </a:r>
            <a:r>
              <a:rPr lang="en-GB" dirty="0" smtClean="0">
                <a:solidFill>
                  <a:prstClr val="black"/>
                </a:solidFill>
              </a:rPr>
              <a:t> </a:t>
            </a:r>
            <a:r>
              <a:rPr lang="en-GB" dirty="0" err="1" smtClean="0">
                <a:solidFill>
                  <a:prstClr val="black"/>
                </a:solidFill>
              </a:rPr>
              <a:t>mascotas</a:t>
            </a:r>
            <a:r>
              <a:rPr lang="en-GB" dirty="0" smtClean="0">
                <a:solidFill>
                  <a:prstClr val="black"/>
                </a:solidFill>
              </a:rPr>
              <a:t> </a:t>
            </a:r>
            <a:r>
              <a:rPr lang="en-GB" dirty="0" err="1" smtClean="0">
                <a:solidFill>
                  <a:prstClr val="black"/>
                </a:solidFill>
              </a:rPr>
              <a:t>pero</a:t>
            </a:r>
            <a:r>
              <a:rPr lang="en-GB" dirty="0" smtClean="0">
                <a:solidFill>
                  <a:prstClr val="black"/>
                </a:solidFill>
              </a:rPr>
              <a:t> </a:t>
            </a:r>
            <a:r>
              <a:rPr lang="en-GB" dirty="0" err="1" smtClean="0">
                <a:solidFill>
                  <a:prstClr val="black"/>
                </a:solidFill>
              </a:rPr>
              <a:t>quiero</a:t>
            </a:r>
            <a:r>
              <a:rPr lang="en-GB" dirty="0" smtClean="0">
                <a:solidFill>
                  <a:prstClr val="black"/>
                </a:solidFill>
              </a:rPr>
              <a:t> un </a:t>
            </a:r>
            <a:r>
              <a:rPr lang="en-GB" dirty="0" err="1" smtClean="0">
                <a:solidFill>
                  <a:prstClr val="black"/>
                </a:solidFill>
              </a:rPr>
              <a:t>perro</a:t>
            </a:r>
            <a:r>
              <a:rPr lang="en-GB" dirty="0" smtClean="0">
                <a:solidFill>
                  <a:prstClr val="black"/>
                </a:solidFill>
              </a:rPr>
              <a:t>.  </a:t>
            </a:r>
            <a:r>
              <a:rPr lang="en-GB" dirty="0" err="1" smtClean="0">
                <a:solidFill>
                  <a:prstClr val="black"/>
                </a:solidFill>
              </a:rPr>
              <a:t>Mi</a:t>
            </a:r>
            <a:r>
              <a:rPr lang="en-GB" dirty="0" smtClean="0">
                <a:solidFill>
                  <a:prstClr val="black"/>
                </a:solidFill>
              </a:rPr>
              <a:t> </a:t>
            </a:r>
            <a:r>
              <a:rPr lang="en-GB" dirty="0" err="1" smtClean="0">
                <a:solidFill>
                  <a:prstClr val="black"/>
                </a:solidFill>
              </a:rPr>
              <a:t>cumpleaños</a:t>
            </a:r>
            <a:r>
              <a:rPr lang="en-GB" dirty="0" smtClean="0">
                <a:solidFill>
                  <a:prstClr val="black"/>
                </a:solidFill>
              </a:rPr>
              <a:t> </a:t>
            </a:r>
            <a:r>
              <a:rPr lang="en-GB" dirty="0" err="1" smtClean="0">
                <a:solidFill>
                  <a:prstClr val="black"/>
                </a:solidFill>
              </a:rPr>
              <a:t>es</a:t>
            </a:r>
            <a:r>
              <a:rPr lang="en-GB" dirty="0" smtClean="0">
                <a:solidFill>
                  <a:prstClr val="black"/>
                </a:solidFill>
              </a:rPr>
              <a:t> el dos de </a:t>
            </a:r>
            <a:r>
              <a:rPr lang="en-GB" dirty="0" err="1" smtClean="0">
                <a:solidFill>
                  <a:prstClr val="black"/>
                </a:solidFill>
              </a:rPr>
              <a:t>enero</a:t>
            </a:r>
            <a:r>
              <a:rPr lang="en-GB" dirty="0" smtClean="0">
                <a:solidFill>
                  <a:prstClr val="black"/>
                </a:solidFill>
              </a:rPr>
              <a:t>.  Me </a:t>
            </a:r>
            <a:r>
              <a:rPr lang="en-GB" dirty="0" err="1" smtClean="0">
                <a:solidFill>
                  <a:prstClr val="black"/>
                </a:solidFill>
              </a:rPr>
              <a:t>gusta</a:t>
            </a:r>
            <a:r>
              <a:rPr lang="en-GB" dirty="0" smtClean="0">
                <a:solidFill>
                  <a:prstClr val="black"/>
                </a:solidFill>
              </a:rPr>
              <a:t> mucho </a:t>
            </a:r>
            <a:r>
              <a:rPr lang="en-GB" dirty="0" err="1" smtClean="0">
                <a:solidFill>
                  <a:prstClr val="black"/>
                </a:solidFill>
              </a:rPr>
              <a:t>jugar</a:t>
            </a:r>
            <a:r>
              <a:rPr lang="en-GB" dirty="0" smtClean="0">
                <a:solidFill>
                  <a:prstClr val="black"/>
                </a:solidFill>
              </a:rPr>
              <a:t> a </a:t>
            </a:r>
            <a:r>
              <a:rPr lang="en-GB" dirty="0" err="1" smtClean="0">
                <a:solidFill>
                  <a:prstClr val="black"/>
                </a:solidFill>
              </a:rPr>
              <a:t>los</a:t>
            </a:r>
            <a:r>
              <a:rPr lang="en-GB" dirty="0" smtClean="0">
                <a:solidFill>
                  <a:prstClr val="black"/>
                </a:solidFill>
              </a:rPr>
              <a:t> </a:t>
            </a:r>
            <a:r>
              <a:rPr lang="en-GB" dirty="0" err="1" smtClean="0">
                <a:solidFill>
                  <a:prstClr val="black"/>
                </a:solidFill>
              </a:rPr>
              <a:t>videojuegos</a:t>
            </a:r>
            <a:r>
              <a:rPr lang="en-GB" dirty="0" smtClean="0">
                <a:solidFill>
                  <a:prstClr val="black"/>
                </a:solidFill>
              </a:rPr>
              <a:t> </a:t>
            </a:r>
            <a:r>
              <a:rPr lang="en-GB" dirty="0" err="1" smtClean="0">
                <a:solidFill>
                  <a:srgbClr val="FF0000"/>
                </a:solidFill>
              </a:rPr>
              <a:t>pero</a:t>
            </a:r>
            <a:r>
              <a:rPr lang="en-GB" dirty="0" smtClean="0">
                <a:solidFill>
                  <a:prstClr val="black"/>
                </a:solidFill>
              </a:rPr>
              <a:t> </a:t>
            </a:r>
            <a:r>
              <a:rPr lang="en-GB" dirty="0" err="1" smtClean="0">
                <a:solidFill>
                  <a:prstClr val="black"/>
                </a:solidFill>
              </a:rPr>
              <a:t>muy</a:t>
            </a:r>
            <a:r>
              <a:rPr lang="en-GB" dirty="0" smtClean="0">
                <a:solidFill>
                  <a:prstClr val="black"/>
                </a:solidFill>
              </a:rPr>
              <a:t> </a:t>
            </a:r>
            <a:r>
              <a:rPr lang="en-GB" dirty="0" err="1" smtClean="0">
                <a:solidFill>
                  <a:prstClr val="black"/>
                </a:solidFill>
              </a:rPr>
              <a:t>divertido</a:t>
            </a:r>
            <a:r>
              <a:rPr lang="en-GB" dirty="0" smtClean="0">
                <a:solidFill>
                  <a:prstClr val="black"/>
                </a:solidFill>
              </a:rPr>
              <a:t>.  </a:t>
            </a:r>
            <a:r>
              <a:rPr lang="en-GB" dirty="0" err="1" smtClean="0">
                <a:solidFill>
                  <a:prstClr val="black"/>
                </a:solidFill>
              </a:rPr>
              <a:t>Mis</a:t>
            </a:r>
            <a:r>
              <a:rPr lang="en-GB" dirty="0" smtClean="0">
                <a:solidFill>
                  <a:srgbClr val="FF0000"/>
                </a:solidFill>
              </a:rPr>
              <a:t> </a:t>
            </a:r>
            <a:r>
              <a:rPr lang="en-GB" dirty="0" err="1" smtClean="0">
                <a:solidFill>
                  <a:srgbClr val="FF0000"/>
                </a:solidFill>
              </a:rPr>
              <a:t>majores</a:t>
            </a:r>
            <a:r>
              <a:rPr lang="en-GB" dirty="0" smtClean="0">
                <a:solidFill>
                  <a:srgbClr val="FF0000"/>
                </a:solidFill>
              </a:rPr>
              <a:t> </a:t>
            </a:r>
            <a:r>
              <a:rPr lang="en-GB" dirty="0" smtClean="0">
                <a:solidFill>
                  <a:prstClr val="black"/>
                </a:solidFill>
              </a:rPr>
              <a:t>amigos </a:t>
            </a:r>
            <a:r>
              <a:rPr lang="en-GB" dirty="0" err="1" smtClean="0">
                <a:solidFill>
                  <a:srgbClr val="FF0000"/>
                </a:solidFill>
              </a:rPr>
              <a:t>es</a:t>
            </a:r>
            <a:r>
              <a:rPr lang="en-GB" dirty="0" smtClean="0">
                <a:solidFill>
                  <a:prstClr val="black"/>
                </a:solidFill>
              </a:rPr>
              <a:t> Archie, Zee, </a:t>
            </a:r>
            <a:r>
              <a:rPr lang="en-GB" dirty="0" err="1" smtClean="0">
                <a:solidFill>
                  <a:prstClr val="black"/>
                </a:solidFill>
              </a:rPr>
              <a:t>Allum</a:t>
            </a:r>
            <a:r>
              <a:rPr lang="en-GB" dirty="0" smtClean="0">
                <a:solidFill>
                  <a:prstClr val="black"/>
                </a:solidFill>
              </a:rPr>
              <a:t>, Tim y Maxim </a:t>
            </a:r>
            <a:r>
              <a:rPr lang="en-GB" dirty="0" err="1" smtClean="0">
                <a:solidFill>
                  <a:srgbClr val="FF0000"/>
                </a:solidFill>
              </a:rPr>
              <a:t>pero</a:t>
            </a:r>
            <a:r>
              <a:rPr lang="en-GB" dirty="0" smtClean="0">
                <a:solidFill>
                  <a:srgbClr val="FF0000"/>
                </a:solidFill>
              </a:rPr>
              <a:t> hay mucho </a:t>
            </a:r>
            <a:r>
              <a:rPr lang="en-GB" dirty="0" err="1" smtClean="0">
                <a:solidFill>
                  <a:prstClr val="black"/>
                </a:solidFill>
              </a:rPr>
              <a:t>guay</a:t>
            </a:r>
            <a:r>
              <a:rPr lang="en-GB" dirty="0" smtClean="0">
                <a:solidFill>
                  <a:prstClr val="black"/>
                </a:solidFill>
              </a:rPr>
              <a:t>!  </a:t>
            </a:r>
            <a:r>
              <a:rPr lang="en-GB" dirty="0" err="1" smtClean="0">
                <a:solidFill>
                  <a:prstClr val="black"/>
                </a:solidFill>
              </a:rPr>
              <a:t>Normalmente</a:t>
            </a:r>
            <a:r>
              <a:rPr lang="en-GB" dirty="0" smtClean="0">
                <a:solidFill>
                  <a:prstClr val="black"/>
                </a:solidFill>
              </a:rPr>
              <a:t> </a:t>
            </a:r>
            <a:r>
              <a:rPr lang="en-GB" dirty="0" err="1" smtClean="0">
                <a:solidFill>
                  <a:prstClr val="black"/>
                </a:solidFill>
              </a:rPr>
              <a:t>juego</a:t>
            </a:r>
            <a:r>
              <a:rPr lang="en-GB" dirty="0" smtClean="0">
                <a:solidFill>
                  <a:prstClr val="black"/>
                </a:solidFill>
              </a:rPr>
              <a:t> al </a:t>
            </a:r>
            <a:r>
              <a:rPr lang="en-GB" dirty="0" err="1" smtClean="0">
                <a:solidFill>
                  <a:prstClr val="black"/>
                </a:solidFill>
              </a:rPr>
              <a:t>fútbol</a:t>
            </a:r>
            <a:r>
              <a:rPr lang="en-GB" dirty="0" smtClean="0">
                <a:solidFill>
                  <a:prstClr val="black"/>
                </a:solidFill>
              </a:rPr>
              <a:t>, al rugby, al </a:t>
            </a:r>
            <a:r>
              <a:rPr lang="en-GB" dirty="0" err="1" smtClean="0">
                <a:solidFill>
                  <a:prstClr val="black"/>
                </a:solidFill>
              </a:rPr>
              <a:t>baloncesto</a:t>
            </a:r>
            <a:r>
              <a:rPr lang="en-GB" dirty="0" smtClean="0">
                <a:solidFill>
                  <a:prstClr val="black"/>
                </a:solidFill>
              </a:rPr>
              <a:t> y al </a:t>
            </a:r>
            <a:r>
              <a:rPr lang="en-GB" dirty="0" err="1" smtClean="0">
                <a:solidFill>
                  <a:prstClr val="black"/>
                </a:solidFill>
              </a:rPr>
              <a:t>tenis</a:t>
            </a:r>
            <a:r>
              <a:rPr lang="en-GB" dirty="0" smtClean="0">
                <a:solidFill>
                  <a:prstClr val="black"/>
                </a:solidFill>
              </a:rPr>
              <a:t>. </a:t>
            </a:r>
            <a:r>
              <a:rPr lang="en-GB" dirty="0" smtClean="0">
                <a:solidFill>
                  <a:srgbClr val="FF0000"/>
                </a:solidFill>
              </a:rPr>
              <a:t>Hay</a:t>
            </a:r>
            <a:r>
              <a:rPr lang="en-GB" dirty="0" smtClean="0">
                <a:solidFill>
                  <a:prstClr val="black"/>
                </a:solidFill>
              </a:rPr>
              <a:t> </a:t>
            </a:r>
            <a:r>
              <a:rPr lang="en-GB" dirty="0" err="1" smtClean="0">
                <a:solidFill>
                  <a:prstClr val="black"/>
                </a:solidFill>
              </a:rPr>
              <a:t>muy</a:t>
            </a:r>
            <a:r>
              <a:rPr lang="en-GB" dirty="0" smtClean="0">
                <a:solidFill>
                  <a:prstClr val="black"/>
                </a:solidFill>
              </a:rPr>
              <a:t> </a:t>
            </a:r>
            <a:r>
              <a:rPr lang="en-GB" dirty="0" err="1" smtClean="0">
                <a:solidFill>
                  <a:prstClr val="black"/>
                </a:solidFill>
              </a:rPr>
              <a:t>bueno</a:t>
            </a:r>
            <a:r>
              <a:rPr lang="en-GB" dirty="0" smtClean="0">
                <a:solidFill>
                  <a:prstClr val="black"/>
                </a:solidFill>
              </a:rPr>
              <a:t>.  </a:t>
            </a:r>
            <a:r>
              <a:rPr lang="en-GB" dirty="0" err="1" smtClean="0">
                <a:solidFill>
                  <a:prstClr val="black"/>
                </a:solidFill>
              </a:rPr>
              <a:t>Gracias</a:t>
            </a:r>
            <a:r>
              <a:rPr lang="en-GB" dirty="0" smtClean="0">
                <a:solidFill>
                  <a:prstClr val="black"/>
                </a:solidFill>
              </a:rPr>
              <a:t> </a:t>
            </a:r>
            <a:r>
              <a:rPr lang="en-GB" dirty="0" err="1" smtClean="0">
                <a:solidFill>
                  <a:prstClr val="black"/>
                </a:solidFill>
              </a:rPr>
              <a:t>por</a:t>
            </a:r>
            <a:r>
              <a:rPr lang="en-GB" dirty="0" smtClean="0">
                <a:solidFill>
                  <a:prstClr val="black"/>
                </a:solidFill>
              </a:rPr>
              <a:t> </a:t>
            </a:r>
            <a:r>
              <a:rPr lang="en-GB" dirty="0" err="1" smtClean="0">
                <a:solidFill>
                  <a:prstClr val="black"/>
                </a:solidFill>
              </a:rPr>
              <a:t>escuchar</a:t>
            </a:r>
            <a:r>
              <a:rPr lang="en-GB" dirty="0" smtClean="0">
                <a:solidFill>
                  <a:prstClr val="black"/>
                </a:solidFill>
              </a:rPr>
              <a:t>. ¡</a:t>
            </a:r>
            <a:r>
              <a:rPr lang="en-GB" dirty="0" err="1" smtClean="0">
                <a:solidFill>
                  <a:prstClr val="black"/>
                </a:solidFill>
              </a:rPr>
              <a:t>Adiós</a:t>
            </a:r>
            <a:r>
              <a:rPr lang="en-GB" dirty="0" smtClean="0">
                <a:solidFill>
                  <a:prstClr val="black"/>
                </a:solidFill>
              </a:rPr>
              <a:t>!</a:t>
            </a:r>
            <a:endParaRPr lang="en-GB" dirty="0">
              <a:solidFill>
                <a:prstClr val="black"/>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872" y="546574"/>
            <a:ext cx="5901439" cy="3639627"/>
          </a:xfrm>
          <a:prstGeom prst="rect">
            <a:avLst/>
          </a:prstGeom>
        </p:spPr>
      </p:pic>
      <p:sp>
        <p:nvSpPr>
          <p:cNvPr id="5" name="Rectangle 4"/>
          <p:cNvSpPr/>
          <p:nvPr/>
        </p:nvSpPr>
        <p:spPr>
          <a:xfrm>
            <a:off x="151589" y="6469304"/>
            <a:ext cx="6791154" cy="373885"/>
          </a:xfrm>
          <a:prstGeom prst="rect">
            <a:avLst/>
          </a:prstGeom>
        </p:spPr>
        <p:txBody>
          <a:bodyPr wrap="none">
            <a:spAutoFit/>
          </a:bodyPr>
          <a:lstStyle/>
          <a:p>
            <a:pPr>
              <a:lnSpc>
                <a:spcPct val="107000"/>
              </a:lnSpc>
              <a:spcAft>
                <a:spcPts val="800"/>
              </a:spcAft>
            </a:pPr>
            <a:r>
              <a:rPr lang="en-GB" b="1" dirty="0" smtClean="0">
                <a:solidFill>
                  <a:prstClr val="black"/>
                </a:solidFill>
                <a:ea typeface="Calibri" panose="020F0502020204030204" pitchFamily="34" charset="0"/>
                <a:cs typeface="Times New Roman" panose="02020603050405020304" pitchFamily="18" charset="0"/>
              </a:rPr>
              <a:t>95 words / 13 sentences = 7.3 words ASL (Average Sentence Length)</a:t>
            </a:r>
            <a:endParaRPr lang="en-GB" b="1" dirty="0">
              <a:solidFill>
                <a:prstClr val="black"/>
              </a:solidFill>
              <a:ea typeface="Calibri" panose="020F0502020204030204" pitchFamily="34" charset="0"/>
              <a:cs typeface="Times New Roman" panose="02020603050405020304" pitchFamily="18" charset="0"/>
            </a:endParaRPr>
          </a:p>
        </p:txBody>
      </p:sp>
      <p:sp>
        <p:nvSpPr>
          <p:cNvPr id="2" name="TextBox 1"/>
          <p:cNvSpPr txBox="1"/>
          <p:nvPr/>
        </p:nvSpPr>
        <p:spPr>
          <a:xfrm>
            <a:off x="0" y="60145"/>
            <a:ext cx="3752196" cy="461665"/>
          </a:xfrm>
          <a:prstGeom prst="rect">
            <a:avLst/>
          </a:prstGeom>
          <a:noFill/>
        </p:spPr>
        <p:txBody>
          <a:bodyPr wrap="square" rtlCol="0">
            <a:spAutoFit/>
          </a:bodyPr>
          <a:lstStyle/>
          <a:p>
            <a:r>
              <a:rPr lang="en-GB" sz="2400" b="1" dirty="0" smtClean="0">
                <a:solidFill>
                  <a:prstClr val="black"/>
                </a:solidFill>
              </a:rPr>
              <a:t>November 2016</a:t>
            </a:r>
            <a:endParaRPr lang="en-GB" sz="2400" b="1" dirty="0">
              <a:solidFill>
                <a:prstClr val="black"/>
              </a:solidFill>
            </a:endParaRPr>
          </a:p>
        </p:txBody>
      </p:sp>
      <p:sp>
        <p:nvSpPr>
          <p:cNvPr id="4" name="TextBox 3"/>
          <p:cNvSpPr txBox="1"/>
          <p:nvPr/>
        </p:nvSpPr>
        <p:spPr>
          <a:xfrm>
            <a:off x="151589" y="1178169"/>
            <a:ext cx="1220011" cy="923330"/>
          </a:xfrm>
          <a:prstGeom prst="rect">
            <a:avLst/>
          </a:prstGeom>
          <a:noFill/>
        </p:spPr>
        <p:txBody>
          <a:bodyPr wrap="square" rtlCol="0">
            <a:spAutoFit/>
          </a:bodyPr>
          <a:lstStyle/>
          <a:p>
            <a:r>
              <a:rPr lang="en-GB" dirty="0" smtClean="0">
                <a:solidFill>
                  <a:srgbClr val="FF0000"/>
                </a:solidFill>
              </a:rPr>
              <a:t>Red = problem areas</a:t>
            </a:r>
            <a:endParaRPr lang="en-GB" dirty="0">
              <a:solidFill>
                <a:srgbClr val="FF0000"/>
              </a:solidFill>
            </a:endParaRPr>
          </a:p>
        </p:txBody>
      </p:sp>
    </p:spTree>
    <p:extLst>
      <p:ext uri="{BB962C8B-B14F-4D97-AF65-F5344CB8AC3E}">
        <p14:creationId xmlns:p14="http://schemas.microsoft.com/office/powerpoint/2010/main" val="371262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5952" r="11669" b="31905"/>
          <a:stretch/>
        </p:blipFill>
        <p:spPr>
          <a:xfrm rot="10800000">
            <a:off x="126076" y="844376"/>
            <a:ext cx="4641786" cy="3615813"/>
          </a:xfrm>
          <a:prstGeom prst="rect">
            <a:avLst/>
          </a:prstGeom>
        </p:spPr>
      </p:pic>
      <p:sp>
        <p:nvSpPr>
          <p:cNvPr id="5" name="Rectangle 4"/>
          <p:cNvSpPr/>
          <p:nvPr/>
        </p:nvSpPr>
        <p:spPr>
          <a:xfrm>
            <a:off x="126077" y="6352650"/>
            <a:ext cx="4286751" cy="375552"/>
          </a:xfrm>
          <a:prstGeom prst="rect">
            <a:avLst/>
          </a:prstGeom>
        </p:spPr>
        <p:txBody>
          <a:bodyPr wrap="none">
            <a:spAutoFit/>
          </a:bodyPr>
          <a:lstStyle/>
          <a:p>
            <a:pPr>
              <a:lnSpc>
                <a:spcPct val="107000"/>
              </a:lnSpc>
              <a:spcAft>
                <a:spcPts val="800"/>
              </a:spcAft>
            </a:pPr>
            <a:r>
              <a:rPr lang="en-GB" b="1" dirty="0">
                <a:solidFill>
                  <a:prstClr val="black"/>
                </a:solidFill>
                <a:latin typeface="Calibri" panose="020F0502020204030204" pitchFamily="34" charset="0"/>
                <a:ea typeface="Calibri" panose="020F0502020204030204" pitchFamily="34" charset="0"/>
                <a:cs typeface="Times New Roman" panose="02020603050405020304" pitchFamily="18" charset="0"/>
              </a:rPr>
              <a:t>129 words / 10 sentences = 12.9 words ASL</a:t>
            </a:r>
          </a:p>
        </p:txBody>
      </p:sp>
      <p:sp>
        <p:nvSpPr>
          <p:cNvPr id="6" name="TextBox 5"/>
          <p:cNvSpPr txBox="1"/>
          <p:nvPr/>
        </p:nvSpPr>
        <p:spPr>
          <a:xfrm>
            <a:off x="4767864" y="720339"/>
            <a:ext cx="4376136" cy="5632311"/>
          </a:xfrm>
          <a:prstGeom prst="rect">
            <a:avLst/>
          </a:prstGeom>
          <a:noFill/>
        </p:spPr>
        <p:txBody>
          <a:bodyPr wrap="square" rtlCol="0">
            <a:spAutoFit/>
          </a:bodyPr>
          <a:lstStyle/>
          <a:p>
            <a:r>
              <a:rPr lang="en-GB" dirty="0" err="1" smtClean="0">
                <a:solidFill>
                  <a:prstClr val="black"/>
                </a:solidFill>
              </a:rPr>
              <a:t>Mi</a:t>
            </a:r>
            <a:r>
              <a:rPr lang="en-GB" dirty="0" smtClean="0">
                <a:solidFill>
                  <a:prstClr val="black"/>
                </a:solidFill>
              </a:rPr>
              <a:t> </a:t>
            </a:r>
            <a:r>
              <a:rPr lang="en-GB" dirty="0" err="1" smtClean="0">
                <a:solidFill>
                  <a:prstClr val="black"/>
                </a:solidFill>
              </a:rPr>
              <a:t>insti</a:t>
            </a:r>
            <a:r>
              <a:rPr lang="en-GB" dirty="0" smtClean="0">
                <a:solidFill>
                  <a:prstClr val="black"/>
                </a:solidFill>
              </a:rPr>
              <a:t> se llama </a:t>
            </a:r>
            <a:r>
              <a:rPr lang="en-GB" dirty="0" err="1" smtClean="0">
                <a:solidFill>
                  <a:prstClr val="black"/>
                </a:solidFill>
              </a:rPr>
              <a:t>Comberton</a:t>
            </a:r>
            <a:r>
              <a:rPr lang="en-GB" dirty="0" smtClean="0">
                <a:solidFill>
                  <a:prstClr val="black"/>
                </a:solidFill>
              </a:rPr>
              <a:t> VC. </a:t>
            </a:r>
            <a:r>
              <a:rPr lang="en-GB" dirty="0" err="1" smtClean="0">
                <a:solidFill>
                  <a:prstClr val="black"/>
                </a:solidFill>
              </a:rPr>
              <a:t>En</a:t>
            </a:r>
            <a:r>
              <a:rPr lang="en-GB" dirty="0" smtClean="0">
                <a:solidFill>
                  <a:prstClr val="black"/>
                </a:solidFill>
              </a:rPr>
              <a:t> mi </a:t>
            </a:r>
            <a:r>
              <a:rPr lang="en-GB" dirty="0" err="1" smtClean="0">
                <a:solidFill>
                  <a:prstClr val="black"/>
                </a:solidFill>
              </a:rPr>
              <a:t>insti</a:t>
            </a:r>
            <a:r>
              <a:rPr lang="en-GB" dirty="0" smtClean="0">
                <a:solidFill>
                  <a:prstClr val="black"/>
                </a:solidFill>
              </a:rPr>
              <a:t> </a:t>
            </a:r>
            <a:r>
              <a:rPr lang="en-GB" dirty="0" smtClean="0">
                <a:solidFill>
                  <a:srgbClr val="00B050"/>
                </a:solidFill>
              </a:rPr>
              <a:t>hay</a:t>
            </a:r>
            <a:r>
              <a:rPr lang="en-GB" dirty="0" smtClean="0">
                <a:solidFill>
                  <a:prstClr val="black"/>
                </a:solidFill>
              </a:rPr>
              <a:t> </a:t>
            </a:r>
            <a:r>
              <a:rPr lang="en-GB" dirty="0" err="1" smtClean="0">
                <a:solidFill>
                  <a:prstClr val="black"/>
                </a:solidFill>
              </a:rPr>
              <a:t>unas</a:t>
            </a:r>
            <a:r>
              <a:rPr lang="en-GB" dirty="0" smtClean="0">
                <a:solidFill>
                  <a:prstClr val="black"/>
                </a:solidFill>
              </a:rPr>
              <a:t> </a:t>
            </a:r>
            <a:r>
              <a:rPr lang="en-GB" dirty="0" err="1" smtClean="0">
                <a:solidFill>
                  <a:prstClr val="black"/>
                </a:solidFill>
              </a:rPr>
              <a:t>clases</a:t>
            </a:r>
            <a:r>
              <a:rPr lang="en-GB" dirty="0" smtClean="0">
                <a:solidFill>
                  <a:prstClr val="black"/>
                </a:solidFill>
              </a:rPr>
              <a:t>, </a:t>
            </a:r>
            <a:r>
              <a:rPr lang="en-GB" dirty="0" err="1" smtClean="0">
                <a:solidFill>
                  <a:prstClr val="black"/>
                </a:solidFill>
              </a:rPr>
              <a:t>una</a:t>
            </a:r>
            <a:r>
              <a:rPr lang="en-GB" dirty="0" smtClean="0">
                <a:solidFill>
                  <a:prstClr val="black"/>
                </a:solidFill>
              </a:rPr>
              <a:t> </a:t>
            </a:r>
            <a:r>
              <a:rPr lang="en-GB" dirty="0" err="1" smtClean="0">
                <a:solidFill>
                  <a:prstClr val="black"/>
                </a:solidFill>
              </a:rPr>
              <a:t>biblioteca</a:t>
            </a:r>
            <a:r>
              <a:rPr lang="en-GB" dirty="0" smtClean="0">
                <a:solidFill>
                  <a:prstClr val="black"/>
                </a:solidFill>
              </a:rPr>
              <a:t>, un campo de </a:t>
            </a:r>
            <a:r>
              <a:rPr lang="en-GB" dirty="0" err="1" smtClean="0">
                <a:solidFill>
                  <a:prstClr val="black"/>
                </a:solidFill>
              </a:rPr>
              <a:t>fútbol</a:t>
            </a:r>
            <a:r>
              <a:rPr lang="en-GB" dirty="0" smtClean="0">
                <a:solidFill>
                  <a:prstClr val="black"/>
                </a:solidFill>
              </a:rPr>
              <a:t> </a:t>
            </a:r>
            <a:r>
              <a:rPr lang="en-GB" dirty="0" err="1" smtClean="0">
                <a:solidFill>
                  <a:prstClr val="black"/>
                </a:solidFill>
              </a:rPr>
              <a:t>grande</a:t>
            </a:r>
            <a:r>
              <a:rPr lang="en-GB" dirty="0" smtClean="0">
                <a:solidFill>
                  <a:prstClr val="black"/>
                </a:solidFill>
              </a:rPr>
              <a:t> y mucho </a:t>
            </a:r>
            <a:r>
              <a:rPr lang="en-GB" dirty="0" err="1" smtClean="0">
                <a:solidFill>
                  <a:prstClr val="black"/>
                </a:solidFill>
              </a:rPr>
              <a:t>más</a:t>
            </a:r>
            <a:r>
              <a:rPr lang="en-GB" dirty="0" smtClean="0">
                <a:solidFill>
                  <a:prstClr val="black"/>
                </a:solidFill>
              </a:rPr>
              <a:t>.  No </a:t>
            </a:r>
            <a:r>
              <a:rPr lang="en-GB" dirty="0" smtClean="0">
                <a:solidFill>
                  <a:srgbClr val="00B050"/>
                </a:solidFill>
              </a:rPr>
              <a:t>hay</a:t>
            </a:r>
            <a:r>
              <a:rPr lang="en-GB" dirty="0" smtClean="0">
                <a:solidFill>
                  <a:prstClr val="black"/>
                </a:solidFill>
              </a:rPr>
              <a:t> bonitos </a:t>
            </a:r>
            <a:r>
              <a:rPr lang="en-GB" dirty="0" err="1" smtClean="0">
                <a:solidFill>
                  <a:prstClr val="black"/>
                </a:solidFill>
              </a:rPr>
              <a:t>servicios</a:t>
            </a:r>
            <a:r>
              <a:rPr lang="en-GB" dirty="0" smtClean="0">
                <a:solidFill>
                  <a:prstClr val="black"/>
                </a:solidFill>
              </a:rPr>
              <a:t>, son </a:t>
            </a:r>
            <a:r>
              <a:rPr lang="en-GB" dirty="0" err="1" smtClean="0">
                <a:solidFill>
                  <a:prstClr val="black"/>
                </a:solidFill>
              </a:rPr>
              <a:t>malos</a:t>
            </a:r>
            <a:r>
              <a:rPr lang="en-GB" dirty="0" smtClean="0">
                <a:solidFill>
                  <a:prstClr val="black"/>
                </a:solidFill>
              </a:rPr>
              <a:t>!</a:t>
            </a:r>
            <a:br>
              <a:rPr lang="en-GB" dirty="0" smtClean="0">
                <a:solidFill>
                  <a:prstClr val="black"/>
                </a:solidFill>
              </a:rPr>
            </a:br>
            <a:r>
              <a:rPr lang="en-GB" dirty="0" smtClean="0">
                <a:solidFill>
                  <a:prstClr val="black"/>
                </a:solidFill>
              </a:rPr>
              <a:t/>
            </a:r>
            <a:br>
              <a:rPr lang="en-GB" dirty="0" smtClean="0">
                <a:solidFill>
                  <a:prstClr val="black"/>
                </a:solidFill>
              </a:rPr>
            </a:br>
            <a:r>
              <a:rPr lang="en-GB" dirty="0" err="1" smtClean="0">
                <a:solidFill>
                  <a:prstClr val="black"/>
                </a:solidFill>
              </a:rPr>
              <a:t>Estudio</a:t>
            </a:r>
            <a:r>
              <a:rPr lang="en-GB" dirty="0" smtClean="0">
                <a:solidFill>
                  <a:prstClr val="black"/>
                </a:solidFill>
              </a:rPr>
              <a:t> </a:t>
            </a:r>
            <a:r>
              <a:rPr lang="en-GB" dirty="0" err="1" smtClean="0">
                <a:solidFill>
                  <a:srgbClr val="7030A0"/>
                </a:solidFill>
              </a:rPr>
              <a:t>español</a:t>
            </a:r>
            <a:r>
              <a:rPr lang="en-GB" dirty="0" smtClean="0">
                <a:solidFill>
                  <a:prstClr val="black"/>
                </a:solidFill>
              </a:rPr>
              <a:t>, </a:t>
            </a:r>
            <a:r>
              <a:rPr lang="en-GB" dirty="0" err="1" smtClean="0">
                <a:solidFill>
                  <a:prstClr val="black"/>
                </a:solidFill>
              </a:rPr>
              <a:t>inglés</a:t>
            </a:r>
            <a:r>
              <a:rPr lang="en-GB" dirty="0" smtClean="0">
                <a:solidFill>
                  <a:prstClr val="black"/>
                </a:solidFill>
              </a:rPr>
              <a:t>, </a:t>
            </a:r>
            <a:r>
              <a:rPr lang="en-GB" dirty="0" err="1" smtClean="0">
                <a:solidFill>
                  <a:prstClr val="black"/>
                </a:solidFill>
              </a:rPr>
              <a:t>historia</a:t>
            </a:r>
            <a:r>
              <a:rPr lang="en-GB" dirty="0">
                <a:solidFill>
                  <a:prstClr val="black"/>
                </a:solidFill>
              </a:rPr>
              <a:t> </a:t>
            </a:r>
            <a:r>
              <a:rPr lang="en-GB" dirty="0" smtClean="0">
                <a:solidFill>
                  <a:prstClr val="black"/>
                </a:solidFill>
              </a:rPr>
              <a:t>y </a:t>
            </a:r>
            <a:r>
              <a:rPr lang="en-GB" dirty="0" err="1" smtClean="0">
                <a:solidFill>
                  <a:prstClr val="black"/>
                </a:solidFill>
              </a:rPr>
              <a:t>dibujo</a:t>
            </a:r>
            <a:r>
              <a:rPr lang="en-GB" dirty="0" smtClean="0">
                <a:solidFill>
                  <a:prstClr val="black"/>
                </a:solidFill>
              </a:rPr>
              <a:t>, </a:t>
            </a:r>
            <a:r>
              <a:rPr lang="en-GB" dirty="0" err="1" smtClean="0">
                <a:solidFill>
                  <a:prstClr val="black"/>
                </a:solidFill>
              </a:rPr>
              <a:t>por</a:t>
            </a:r>
            <a:r>
              <a:rPr lang="en-GB" dirty="0" smtClean="0">
                <a:solidFill>
                  <a:prstClr val="black"/>
                </a:solidFill>
              </a:rPr>
              <a:t> </a:t>
            </a:r>
            <a:r>
              <a:rPr lang="en-GB" dirty="0" err="1" smtClean="0">
                <a:solidFill>
                  <a:prstClr val="black"/>
                </a:solidFill>
              </a:rPr>
              <a:t>ejemplo</a:t>
            </a:r>
            <a:r>
              <a:rPr lang="en-GB" dirty="0" smtClean="0">
                <a:solidFill>
                  <a:prstClr val="black"/>
                </a:solidFill>
              </a:rPr>
              <a:t>.  Me </a:t>
            </a:r>
            <a:r>
              <a:rPr lang="en-GB" dirty="0" err="1" smtClean="0">
                <a:solidFill>
                  <a:prstClr val="black"/>
                </a:solidFill>
              </a:rPr>
              <a:t>gusta</a:t>
            </a:r>
            <a:r>
              <a:rPr lang="en-GB" dirty="0" smtClean="0">
                <a:solidFill>
                  <a:prstClr val="black"/>
                </a:solidFill>
              </a:rPr>
              <a:t> la </a:t>
            </a:r>
            <a:r>
              <a:rPr lang="en-GB" dirty="0" err="1" smtClean="0">
                <a:solidFill>
                  <a:prstClr val="black"/>
                </a:solidFill>
              </a:rPr>
              <a:t>educación</a:t>
            </a:r>
            <a:r>
              <a:rPr lang="en-GB" dirty="0" smtClean="0">
                <a:solidFill>
                  <a:prstClr val="black"/>
                </a:solidFill>
              </a:rPr>
              <a:t> </a:t>
            </a:r>
            <a:r>
              <a:rPr lang="en-GB" dirty="0" err="1" smtClean="0">
                <a:solidFill>
                  <a:prstClr val="black"/>
                </a:solidFill>
              </a:rPr>
              <a:t>física</a:t>
            </a:r>
            <a:r>
              <a:rPr lang="en-GB" dirty="0" smtClean="0">
                <a:solidFill>
                  <a:prstClr val="black"/>
                </a:solidFill>
              </a:rPr>
              <a:t>, la </a:t>
            </a:r>
            <a:r>
              <a:rPr lang="en-GB" dirty="0" err="1" smtClean="0">
                <a:solidFill>
                  <a:prstClr val="black"/>
                </a:solidFill>
              </a:rPr>
              <a:t>música</a:t>
            </a:r>
            <a:r>
              <a:rPr lang="en-GB" dirty="0" smtClean="0">
                <a:solidFill>
                  <a:prstClr val="black"/>
                </a:solidFill>
              </a:rPr>
              <a:t> y el </a:t>
            </a:r>
            <a:r>
              <a:rPr lang="en-GB" dirty="0" err="1" smtClean="0">
                <a:solidFill>
                  <a:prstClr val="black"/>
                </a:solidFill>
              </a:rPr>
              <a:t>teatro</a:t>
            </a:r>
            <a:r>
              <a:rPr lang="en-GB" dirty="0" smtClean="0">
                <a:solidFill>
                  <a:prstClr val="black"/>
                </a:solidFill>
              </a:rPr>
              <a:t> </a:t>
            </a:r>
            <a:r>
              <a:rPr lang="en-GB" dirty="0" err="1" smtClean="0">
                <a:solidFill>
                  <a:srgbClr val="00B050"/>
                </a:solidFill>
              </a:rPr>
              <a:t>porque</a:t>
            </a:r>
            <a:r>
              <a:rPr lang="en-GB" dirty="0" smtClean="0">
                <a:solidFill>
                  <a:prstClr val="black"/>
                </a:solidFill>
              </a:rPr>
              <a:t> </a:t>
            </a:r>
            <a:r>
              <a:rPr lang="en-GB" dirty="0" err="1" smtClean="0">
                <a:solidFill>
                  <a:srgbClr val="FF0000"/>
                </a:solidFill>
              </a:rPr>
              <a:t>es</a:t>
            </a:r>
            <a:r>
              <a:rPr lang="en-GB" dirty="0" smtClean="0">
                <a:solidFill>
                  <a:prstClr val="black"/>
                </a:solidFill>
              </a:rPr>
              <a:t> </a:t>
            </a:r>
            <a:r>
              <a:rPr lang="en-GB" dirty="0" err="1" smtClean="0">
                <a:solidFill>
                  <a:prstClr val="black"/>
                </a:solidFill>
              </a:rPr>
              <a:t>muy</a:t>
            </a:r>
            <a:r>
              <a:rPr lang="en-GB" dirty="0" smtClean="0">
                <a:solidFill>
                  <a:prstClr val="black"/>
                </a:solidFill>
              </a:rPr>
              <a:t> </a:t>
            </a:r>
            <a:r>
              <a:rPr lang="en-GB" dirty="0" err="1" smtClean="0">
                <a:solidFill>
                  <a:srgbClr val="7030A0"/>
                </a:solidFill>
              </a:rPr>
              <a:t>divertidos</a:t>
            </a:r>
            <a:r>
              <a:rPr lang="en-GB" dirty="0" smtClean="0">
                <a:solidFill>
                  <a:prstClr val="black"/>
                </a:solidFill>
              </a:rPr>
              <a:t>.  No me </a:t>
            </a:r>
            <a:r>
              <a:rPr lang="en-GB" dirty="0" err="1" smtClean="0">
                <a:solidFill>
                  <a:prstClr val="black"/>
                </a:solidFill>
              </a:rPr>
              <a:t>gustan</a:t>
            </a:r>
            <a:r>
              <a:rPr lang="en-GB" dirty="0" smtClean="0">
                <a:solidFill>
                  <a:prstClr val="black"/>
                </a:solidFill>
              </a:rPr>
              <a:t> las </a:t>
            </a:r>
            <a:r>
              <a:rPr lang="en-GB" dirty="0" err="1" smtClean="0">
                <a:solidFill>
                  <a:prstClr val="black"/>
                </a:solidFill>
              </a:rPr>
              <a:t>matemáticas</a:t>
            </a:r>
            <a:r>
              <a:rPr lang="en-GB" dirty="0" smtClean="0">
                <a:solidFill>
                  <a:prstClr val="black"/>
                </a:solidFill>
              </a:rPr>
              <a:t> </a:t>
            </a:r>
            <a:r>
              <a:rPr lang="en-GB" dirty="0" err="1" smtClean="0">
                <a:solidFill>
                  <a:srgbClr val="00B050"/>
                </a:solidFill>
              </a:rPr>
              <a:t>porque</a:t>
            </a:r>
            <a:r>
              <a:rPr lang="en-GB" dirty="0" smtClean="0">
                <a:solidFill>
                  <a:srgbClr val="00B050"/>
                </a:solidFill>
              </a:rPr>
              <a:t> </a:t>
            </a:r>
            <a:r>
              <a:rPr lang="en-GB" dirty="0" smtClean="0">
                <a:solidFill>
                  <a:prstClr val="black"/>
                </a:solidFill>
              </a:rPr>
              <a:t>no </a:t>
            </a:r>
            <a:r>
              <a:rPr lang="en-GB" dirty="0" smtClean="0">
                <a:solidFill>
                  <a:srgbClr val="00B050"/>
                </a:solidFill>
              </a:rPr>
              <a:t>son</a:t>
            </a:r>
            <a:r>
              <a:rPr lang="en-GB" dirty="0" smtClean="0">
                <a:solidFill>
                  <a:prstClr val="black"/>
                </a:solidFill>
              </a:rPr>
              <a:t> </a:t>
            </a:r>
            <a:r>
              <a:rPr lang="en-GB" dirty="0" err="1" smtClean="0">
                <a:solidFill>
                  <a:prstClr val="black"/>
                </a:solidFill>
              </a:rPr>
              <a:t>interesantes</a:t>
            </a:r>
            <a:r>
              <a:rPr lang="en-GB" dirty="0" smtClean="0">
                <a:solidFill>
                  <a:prstClr val="black"/>
                </a:solidFill>
              </a:rPr>
              <a:t> y el </a:t>
            </a:r>
            <a:r>
              <a:rPr lang="en-GB" dirty="0" err="1" smtClean="0">
                <a:solidFill>
                  <a:prstClr val="black"/>
                </a:solidFill>
              </a:rPr>
              <a:t>profesor</a:t>
            </a:r>
            <a:r>
              <a:rPr lang="en-GB" dirty="0" smtClean="0">
                <a:solidFill>
                  <a:prstClr val="black"/>
                </a:solidFill>
              </a:rPr>
              <a:t> </a:t>
            </a:r>
            <a:r>
              <a:rPr lang="en-GB" dirty="0" err="1" smtClean="0">
                <a:solidFill>
                  <a:srgbClr val="00B050"/>
                </a:solidFill>
              </a:rPr>
              <a:t>es</a:t>
            </a:r>
            <a:r>
              <a:rPr lang="en-GB" dirty="0" smtClean="0">
                <a:solidFill>
                  <a:srgbClr val="00B050"/>
                </a:solidFill>
              </a:rPr>
              <a:t> </a:t>
            </a:r>
            <a:r>
              <a:rPr lang="en-GB" dirty="0" err="1" smtClean="0">
                <a:solidFill>
                  <a:prstClr val="black"/>
                </a:solidFill>
              </a:rPr>
              <a:t>aburridísimo</a:t>
            </a:r>
            <a:r>
              <a:rPr lang="en-GB" dirty="0" smtClean="0">
                <a:solidFill>
                  <a:prstClr val="black"/>
                </a:solidFill>
              </a:rPr>
              <a:t>.  </a:t>
            </a:r>
            <a:r>
              <a:rPr lang="en-GB" dirty="0" err="1" smtClean="0">
                <a:solidFill>
                  <a:prstClr val="black"/>
                </a:solidFill>
              </a:rPr>
              <a:t>Pienso</a:t>
            </a:r>
            <a:r>
              <a:rPr lang="en-GB" dirty="0" smtClean="0">
                <a:solidFill>
                  <a:prstClr val="black"/>
                </a:solidFill>
              </a:rPr>
              <a:t> que la </a:t>
            </a:r>
            <a:r>
              <a:rPr lang="en-GB" dirty="0" err="1" smtClean="0">
                <a:solidFill>
                  <a:prstClr val="black"/>
                </a:solidFill>
              </a:rPr>
              <a:t>profesora</a:t>
            </a:r>
            <a:r>
              <a:rPr lang="en-GB" dirty="0" smtClean="0">
                <a:solidFill>
                  <a:prstClr val="black"/>
                </a:solidFill>
              </a:rPr>
              <a:t> de </a:t>
            </a:r>
            <a:r>
              <a:rPr lang="en-GB" dirty="0" err="1" smtClean="0">
                <a:solidFill>
                  <a:prstClr val="black"/>
                </a:solidFill>
              </a:rPr>
              <a:t>teatro</a:t>
            </a:r>
            <a:r>
              <a:rPr lang="en-GB" dirty="0" smtClean="0">
                <a:solidFill>
                  <a:prstClr val="black"/>
                </a:solidFill>
              </a:rPr>
              <a:t> </a:t>
            </a:r>
            <a:r>
              <a:rPr lang="en-GB" dirty="0" err="1" smtClean="0">
                <a:solidFill>
                  <a:srgbClr val="00B050"/>
                </a:solidFill>
              </a:rPr>
              <a:t>es</a:t>
            </a:r>
            <a:r>
              <a:rPr lang="en-GB" dirty="0" smtClean="0">
                <a:solidFill>
                  <a:prstClr val="black"/>
                </a:solidFill>
              </a:rPr>
              <a:t> </a:t>
            </a:r>
            <a:r>
              <a:rPr lang="en-GB" dirty="0" err="1" smtClean="0">
                <a:solidFill>
                  <a:prstClr val="black"/>
                </a:solidFill>
              </a:rPr>
              <a:t>muy</a:t>
            </a:r>
            <a:r>
              <a:rPr lang="en-GB" dirty="0" smtClean="0">
                <a:solidFill>
                  <a:prstClr val="black"/>
                </a:solidFill>
              </a:rPr>
              <a:t> </a:t>
            </a:r>
            <a:r>
              <a:rPr lang="en-GB" dirty="0" err="1" smtClean="0">
                <a:solidFill>
                  <a:prstClr val="black"/>
                </a:solidFill>
              </a:rPr>
              <a:t>raro</a:t>
            </a:r>
            <a:r>
              <a:rPr lang="en-GB" dirty="0" smtClean="0">
                <a:solidFill>
                  <a:prstClr val="black"/>
                </a:solidFill>
              </a:rPr>
              <a:t> y mi </a:t>
            </a:r>
            <a:r>
              <a:rPr lang="en-GB" dirty="0" err="1" smtClean="0">
                <a:solidFill>
                  <a:prstClr val="black"/>
                </a:solidFill>
              </a:rPr>
              <a:t>profesor</a:t>
            </a:r>
            <a:r>
              <a:rPr lang="en-GB" dirty="0" smtClean="0">
                <a:solidFill>
                  <a:prstClr val="black"/>
                </a:solidFill>
              </a:rPr>
              <a:t> </a:t>
            </a:r>
            <a:r>
              <a:rPr lang="en-GB" dirty="0" err="1" smtClean="0">
                <a:solidFill>
                  <a:prstClr val="black"/>
                </a:solidFill>
              </a:rPr>
              <a:t>favorito</a:t>
            </a:r>
            <a:r>
              <a:rPr lang="en-GB" dirty="0" smtClean="0">
                <a:solidFill>
                  <a:prstClr val="black"/>
                </a:solidFill>
              </a:rPr>
              <a:t> </a:t>
            </a:r>
            <a:r>
              <a:rPr lang="en-GB" dirty="0" err="1" smtClean="0">
                <a:solidFill>
                  <a:srgbClr val="00B050"/>
                </a:solidFill>
              </a:rPr>
              <a:t>es</a:t>
            </a:r>
            <a:r>
              <a:rPr lang="en-GB" dirty="0" smtClean="0">
                <a:solidFill>
                  <a:prstClr val="black"/>
                </a:solidFill>
              </a:rPr>
              <a:t> </a:t>
            </a:r>
            <a:r>
              <a:rPr lang="en-GB" dirty="0" err="1" smtClean="0">
                <a:solidFill>
                  <a:prstClr val="black"/>
                </a:solidFill>
              </a:rPr>
              <a:t>Señor</a:t>
            </a:r>
            <a:r>
              <a:rPr lang="en-GB" dirty="0" smtClean="0">
                <a:solidFill>
                  <a:prstClr val="black"/>
                </a:solidFill>
              </a:rPr>
              <a:t> Gooch.  </a:t>
            </a:r>
            <a:br>
              <a:rPr lang="en-GB" dirty="0" smtClean="0">
                <a:solidFill>
                  <a:prstClr val="black"/>
                </a:solidFill>
              </a:rPr>
            </a:br>
            <a:r>
              <a:rPr lang="en-GB" dirty="0" smtClean="0">
                <a:solidFill>
                  <a:prstClr val="black"/>
                </a:solidFill>
              </a:rPr>
              <a:t/>
            </a:r>
            <a:br>
              <a:rPr lang="en-GB" dirty="0" smtClean="0">
                <a:solidFill>
                  <a:prstClr val="black"/>
                </a:solidFill>
              </a:rPr>
            </a:br>
            <a:r>
              <a:rPr lang="en-GB" dirty="0" smtClean="0">
                <a:solidFill>
                  <a:prstClr val="black"/>
                </a:solidFill>
              </a:rPr>
              <a:t>Durante el </a:t>
            </a:r>
            <a:r>
              <a:rPr lang="en-GB" dirty="0" err="1" smtClean="0">
                <a:solidFill>
                  <a:prstClr val="black"/>
                </a:solidFill>
              </a:rPr>
              <a:t>recreo</a:t>
            </a:r>
            <a:r>
              <a:rPr lang="en-GB" dirty="0" smtClean="0">
                <a:solidFill>
                  <a:prstClr val="black"/>
                </a:solidFill>
              </a:rPr>
              <a:t> </a:t>
            </a:r>
            <a:r>
              <a:rPr lang="en-GB" dirty="0" err="1" smtClean="0">
                <a:solidFill>
                  <a:prstClr val="black"/>
                </a:solidFill>
              </a:rPr>
              <a:t>como</a:t>
            </a:r>
            <a:r>
              <a:rPr lang="en-GB" dirty="0" smtClean="0">
                <a:solidFill>
                  <a:prstClr val="black"/>
                </a:solidFill>
              </a:rPr>
              <a:t> un </a:t>
            </a:r>
            <a:r>
              <a:rPr lang="en-GB" dirty="0" err="1" smtClean="0">
                <a:solidFill>
                  <a:prstClr val="black"/>
                </a:solidFill>
              </a:rPr>
              <a:t>bocadillo</a:t>
            </a:r>
            <a:r>
              <a:rPr lang="en-GB" dirty="0" smtClean="0">
                <a:solidFill>
                  <a:prstClr val="black"/>
                </a:solidFill>
              </a:rPr>
              <a:t>, </a:t>
            </a:r>
            <a:r>
              <a:rPr lang="en-GB" dirty="0" err="1" smtClean="0">
                <a:solidFill>
                  <a:prstClr val="black"/>
                </a:solidFill>
              </a:rPr>
              <a:t>una</a:t>
            </a:r>
            <a:r>
              <a:rPr lang="en-GB" dirty="0" smtClean="0">
                <a:solidFill>
                  <a:prstClr val="black"/>
                </a:solidFill>
              </a:rPr>
              <a:t> </a:t>
            </a:r>
            <a:r>
              <a:rPr lang="en-GB" dirty="0" err="1" smtClean="0">
                <a:solidFill>
                  <a:prstClr val="black"/>
                </a:solidFill>
              </a:rPr>
              <a:t>bolsa</a:t>
            </a:r>
            <a:r>
              <a:rPr lang="en-GB" dirty="0" smtClean="0">
                <a:solidFill>
                  <a:prstClr val="black"/>
                </a:solidFill>
              </a:rPr>
              <a:t> de </a:t>
            </a:r>
            <a:r>
              <a:rPr lang="en-GB" dirty="0" err="1" smtClean="0">
                <a:solidFill>
                  <a:prstClr val="black"/>
                </a:solidFill>
              </a:rPr>
              <a:t>patatas</a:t>
            </a:r>
            <a:r>
              <a:rPr lang="en-GB" dirty="0" smtClean="0">
                <a:solidFill>
                  <a:prstClr val="black"/>
                </a:solidFill>
              </a:rPr>
              <a:t> y </a:t>
            </a:r>
            <a:r>
              <a:rPr lang="en-GB" dirty="0" err="1" smtClean="0">
                <a:solidFill>
                  <a:prstClr val="black"/>
                </a:solidFill>
              </a:rPr>
              <a:t>fruta</a:t>
            </a:r>
            <a:r>
              <a:rPr lang="en-GB" dirty="0" smtClean="0">
                <a:solidFill>
                  <a:prstClr val="black"/>
                </a:solidFill>
              </a:rPr>
              <a:t> y </a:t>
            </a:r>
            <a:r>
              <a:rPr lang="en-GB" dirty="0" err="1" smtClean="0">
                <a:solidFill>
                  <a:prstClr val="black"/>
                </a:solidFill>
              </a:rPr>
              <a:t>bebo</a:t>
            </a:r>
            <a:r>
              <a:rPr lang="en-GB" dirty="0" smtClean="0">
                <a:solidFill>
                  <a:prstClr val="black"/>
                </a:solidFill>
              </a:rPr>
              <a:t> un </a:t>
            </a:r>
            <a:r>
              <a:rPr lang="en-GB" dirty="0" err="1" smtClean="0">
                <a:solidFill>
                  <a:prstClr val="black"/>
                </a:solidFill>
              </a:rPr>
              <a:t>agua</a:t>
            </a:r>
            <a:r>
              <a:rPr lang="en-GB" dirty="0" smtClean="0">
                <a:solidFill>
                  <a:prstClr val="black"/>
                </a:solidFill>
              </a:rPr>
              <a:t> o un </a:t>
            </a:r>
            <a:r>
              <a:rPr lang="en-GB" dirty="0" err="1" smtClean="0">
                <a:solidFill>
                  <a:prstClr val="black"/>
                </a:solidFill>
              </a:rPr>
              <a:t>zumo</a:t>
            </a:r>
            <a:r>
              <a:rPr lang="en-GB" dirty="0" smtClean="0">
                <a:solidFill>
                  <a:prstClr val="black"/>
                </a:solidFill>
              </a:rPr>
              <a:t>.  A </a:t>
            </a:r>
            <a:r>
              <a:rPr lang="en-GB" dirty="0" err="1" smtClean="0">
                <a:solidFill>
                  <a:prstClr val="black"/>
                </a:solidFill>
              </a:rPr>
              <a:t>veces</a:t>
            </a:r>
            <a:r>
              <a:rPr lang="en-GB" dirty="0" smtClean="0">
                <a:solidFill>
                  <a:prstClr val="black"/>
                </a:solidFill>
              </a:rPr>
              <a:t> </a:t>
            </a:r>
            <a:r>
              <a:rPr lang="en-GB" dirty="0" err="1" smtClean="0">
                <a:solidFill>
                  <a:srgbClr val="7030A0"/>
                </a:solidFill>
              </a:rPr>
              <a:t>juego</a:t>
            </a:r>
            <a:r>
              <a:rPr lang="en-GB" dirty="0" smtClean="0">
                <a:solidFill>
                  <a:srgbClr val="7030A0"/>
                </a:solidFill>
              </a:rPr>
              <a:t> al </a:t>
            </a:r>
            <a:r>
              <a:rPr lang="en-GB" dirty="0" err="1" smtClean="0">
                <a:solidFill>
                  <a:srgbClr val="7030A0"/>
                </a:solidFill>
              </a:rPr>
              <a:t>fútbol</a:t>
            </a:r>
            <a:r>
              <a:rPr lang="en-GB" dirty="0" smtClean="0">
                <a:solidFill>
                  <a:srgbClr val="7030A0"/>
                </a:solidFill>
              </a:rPr>
              <a:t> </a:t>
            </a:r>
            <a:r>
              <a:rPr lang="en-GB" dirty="0" err="1" smtClean="0">
                <a:solidFill>
                  <a:prstClr val="black"/>
                </a:solidFill>
              </a:rPr>
              <a:t>en</a:t>
            </a:r>
            <a:r>
              <a:rPr lang="en-GB" dirty="0" smtClean="0">
                <a:solidFill>
                  <a:prstClr val="black"/>
                </a:solidFill>
              </a:rPr>
              <a:t> el </a:t>
            </a:r>
            <a:r>
              <a:rPr lang="en-GB" dirty="0" err="1" smtClean="0">
                <a:solidFill>
                  <a:prstClr val="black"/>
                </a:solidFill>
              </a:rPr>
              <a:t>recreo</a:t>
            </a:r>
            <a:r>
              <a:rPr lang="en-GB" dirty="0" smtClean="0">
                <a:solidFill>
                  <a:prstClr val="black"/>
                </a:solidFill>
              </a:rPr>
              <a:t>, </a:t>
            </a:r>
            <a:r>
              <a:rPr lang="en-GB" dirty="0" err="1" smtClean="0">
                <a:solidFill>
                  <a:srgbClr val="00B050"/>
                </a:solidFill>
              </a:rPr>
              <a:t>pero</a:t>
            </a:r>
            <a:r>
              <a:rPr lang="en-GB" dirty="0" smtClean="0">
                <a:solidFill>
                  <a:srgbClr val="00B050"/>
                </a:solidFill>
              </a:rPr>
              <a:t> </a:t>
            </a:r>
            <a:r>
              <a:rPr lang="en-GB" dirty="0" err="1" smtClean="0">
                <a:solidFill>
                  <a:prstClr val="black"/>
                </a:solidFill>
              </a:rPr>
              <a:t>en</a:t>
            </a:r>
            <a:r>
              <a:rPr lang="en-GB" dirty="0" smtClean="0">
                <a:solidFill>
                  <a:prstClr val="black"/>
                </a:solidFill>
              </a:rPr>
              <a:t> mi </a:t>
            </a:r>
            <a:r>
              <a:rPr lang="en-GB" dirty="0" err="1" smtClean="0">
                <a:solidFill>
                  <a:prstClr val="black"/>
                </a:solidFill>
              </a:rPr>
              <a:t>tiempo</a:t>
            </a:r>
            <a:r>
              <a:rPr lang="en-GB" dirty="0" smtClean="0">
                <a:solidFill>
                  <a:prstClr val="black"/>
                </a:solidFill>
              </a:rPr>
              <a:t> </a:t>
            </a:r>
            <a:r>
              <a:rPr lang="en-GB" dirty="0" err="1" smtClean="0">
                <a:solidFill>
                  <a:prstClr val="black"/>
                </a:solidFill>
              </a:rPr>
              <a:t>libre</a:t>
            </a:r>
            <a:r>
              <a:rPr lang="en-GB" dirty="0" smtClean="0">
                <a:solidFill>
                  <a:prstClr val="black"/>
                </a:solidFill>
              </a:rPr>
              <a:t> </a:t>
            </a:r>
            <a:r>
              <a:rPr lang="en-GB" dirty="0" smtClean="0">
                <a:solidFill>
                  <a:srgbClr val="7030A0"/>
                </a:solidFill>
              </a:rPr>
              <a:t>me </a:t>
            </a:r>
            <a:r>
              <a:rPr lang="en-GB" dirty="0" err="1" smtClean="0">
                <a:solidFill>
                  <a:srgbClr val="7030A0"/>
                </a:solidFill>
              </a:rPr>
              <a:t>gusta</a:t>
            </a:r>
            <a:r>
              <a:rPr lang="en-GB" dirty="0" smtClean="0">
                <a:solidFill>
                  <a:srgbClr val="7030A0"/>
                </a:solidFill>
              </a:rPr>
              <a:t> mucho </a:t>
            </a:r>
            <a:r>
              <a:rPr lang="en-GB" dirty="0" err="1" smtClean="0">
                <a:solidFill>
                  <a:srgbClr val="7030A0"/>
                </a:solidFill>
              </a:rPr>
              <a:t>jugar</a:t>
            </a:r>
            <a:r>
              <a:rPr lang="en-GB" dirty="0" smtClean="0">
                <a:solidFill>
                  <a:srgbClr val="7030A0"/>
                </a:solidFill>
              </a:rPr>
              <a:t> a </a:t>
            </a:r>
            <a:r>
              <a:rPr lang="en-GB" dirty="0" err="1" smtClean="0">
                <a:solidFill>
                  <a:srgbClr val="7030A0"/>
                </a:solidFill>
              </a:rPr>
              <a:t>los</a:t>
            </a:r>
            <a:r>
              <a:rPr lang="en-GB" dirty="0" smtClean="0">
                <a:solidFill>
                  <a:srgbClr val="7030A0"/>
                </a:solidFill>
              </a:rPr>
              <a:t> </a:t>
            </a:r>
            <a:r>
              <a:rPr lang="en-GB" dirty="0" err="1" smtClean="0">
                <a:solidFill>
                  <a:srgbClr val="7030A0"/>
                </a:solidFill>
              </a:rPr>
              <a:t>videojuegos</a:t>
            </a:r>
            <a:r>
              <a:rPr lang="en-GB" dirty="0" smtClean="0">
                <a:solidFill>
                  <a:srgbClr val="7030A0"/>
                </a:solidFill>
              </a:rPr>
              <a:t>.  </a:t>
            </a:r>
            <a:r>
              <a:rPr lang="en-GB" dirty="0" smtClean="0">
                <a:solidFill>
                  <a:prstClr val="black"/>
                </a:solidFill>
              </a:rPr>
              <a:t>Me </a:t>
            </a:r>
            <a:r>
              <a:rPr lang="en-GB" dirty="0" err="1" smtClean="0">
                <a:solidFill>
                  <a:prstClr val="black"/>
                </a:solidFill>
              </a:rPr>
              <a:t>gusta</a:t>
            </a:r>
            <a:r>
              <a:rPr lang="en-GB" dirty="0" smtClean="0">
                <a:solidFill>
                  <a:prstClr val="black"/>
                </a:solidFill>
              </a:rPr>
              <a:t> mi </a:t>
            </a:r>
            <a:r>
              <a:rPr lang="en-GB" dirty="0" err="1" smtClean="0">
                <a:solidFill>
                  <a:prstClr val="black"/>
                </a:solidFill>
              </a:rPr>
              <a:t>insti</a:t>
            </a:r>
            <a:r>
              <a:rPr lang="en-GB" dirty="0" smtClean="0">
                <a:solidFill>
                  <a:prstClr val="black"/>
                </a:solidFill>
              </a:rPr>
              <a:t> </a:t>
            </a:r>
            <a:r>
              <a:rPr lang="en-GB" dirty="0" err="1" smtClean="0">
                <a:solidFill>
                  <a:srgbClr val="00B050"/>
                </a:solidFill>
              </a:rPr>
              <a:t>porque</a:t>
            </a:r>
            <a:r>
              <a:rPr lang="en-GB" dirty="0" smtClean="0">
                <a:solidFill>
                  <a:srgbClr val="00B050"/>
                </a:solidFill>
              </a:rPr>
              <a:t> </a:t>
            </a:r>
            <a:r>
              <a:rPr lang="en-GB" dirty="0" err="1" smtClean="0">
                <a:solidFill>
                  <a:srgbClr val="00B050"/>
                </a:solidFill>
              </a:rPr>
              <a:t>es</a:t>
            </a:r>
            <a:r>
              <a:rPr lang="en-GB" dirty="0" smtClean="0">
                <a:solidFill>
                  <a:srgbClr val="00B050"/>
                </a:solidFill>
              </a:rPr>
              <a:t> </a:t>
            </a:r>
            <a:r>
              <a:rPr lang="en-GB" dirty="0" err="1" smtClean="0">
                <a:solidFill>
                  <a:prstClr val="black"/>
                </a:solidFill>
              </a:rPr>
              <a:t>moderno</a:t>
            </a:r>
            <a:r>
              <a:rPr lang="en-GB" dirty="0" smtClean="0">
                <a:solidFill>
                  <a:prstClr val="black"/>
                </a:solidFill>
              </a:rPr>
              <a:t>, </a:t>
            </a:r>
            <a:r>
              <a:rPr lang="en-GB" dirty="0" err="1" smtClean="0">
                <a:solidFill>
                  <a:prstClr val="black"/>
                </a:solidFill>
              </a:rPr>
              <a:t>interesante</a:t>
            </a:r>
            <a:r>
              <a:rPr lang="en-GB" dirty="0" smtClean="0">
                <a:solidFill>
                  <a:prstClr val="black"/>
                </a:solidFill>
              </a:rPr>
              <a:t> y </a:t>
            </a:r>
            <a:r>
              <a:rPr lang="en-GB" dirty="0" err="1" smtClean="0">
                <a:solidFill>
                  <a:prstClr val="black"/>
                </a:solidFill>
              </a:rPr>
              <a:t>divertido</a:t>
            </a:r>
            <a:r>
              <a:rPr lang="en-GB" dirty="0" smtClean="0">
                <a:solidFill>
                  <a:prstClr val="black"/>
                </a:solidFill>
              </a:rPr>
              <a:t>.</a:t>
            </a:r>
            <a:endParaRPr lang="en-GB" dirty="0">
              <a:solidFill>
                <a:prstClr val="black"/>
              </a:solidFill>
            </a:endParaRPr>
          </a:p>
        </p:txBody>
      </p:sp>
      <p:sp>
        <p:nvSpPr>
          <p:cNvPr id="8" name="TextBox 7"/>
          <p:cNvSpPr txBox="1"/>
          <p:nvPr/>
        </p:nvSpPr>
        <p:spPr>
          <a:xfrm>
            <a:off x="0" y="-8180"/>
            <a:ext cx="3752196" cy="461665"/>
          </a:xfrm>
          <a:prstGeom prst="rect">
            <a:avLst/>
          </a:prstGeom>
          <a:noFill/>
        </p:spPr>
        <p:txBody>
          <a:bodyPr wrap="square" rtlCol="0">
            <a:spAutoFit/>
          </a:bodyPr>
          <a:lstStyle/>
          <a:p>
            <a:r>
              <a:rPr lang="en-GB" sz="2400" b="1" dirty="0" smtClean="0">
                <a:solidFill>
                  <a:prstClr val="black"/>
                </a:solidFill>
              </a:rPr>
              <a:t>February 2017</a:t>
            </a:r>
            <a:endParaRPr lang="en-GB" sz="2400" b="1" dirty="0">
              <a:solidFill>
                <a:prstClr val="black"/>
              </a:solidFill>
            </a:endParaRPr>
          </a:p>
        </p:txBody>
      </p:sp>
      <p:sp>
        <p:nvSpPr>
          <p:cNvPr id="3" name="TextBox 2"/>
          <p:cNvSpPr txBox="1"/>
          <p:nvPr/>
        </p:nvSpPr>
        <p:spPr>
          <a:xfrm>
            <a:off x="203713" y="4670866"/>
            <a:ext cx="4564149" cy="923330"/>
          </a:xfrm>
          <a:prstGeom prst="rect">
            <a:avLst/>
          </a:prstGeom>
          <a:noFill/>
        </p:spPr>
        <p:txBody>
          <a:bodyPr wrap="square" rtlCol="0">
            <a:spAutoFit/>
          </a:bodyPr>
          <a:lstStyle/>
          <a:p>
            <a:r>
              <a:rPr lang="en-GB" dirty="0" smtClean="0">
                <a:solidFill>
                  <a:srgbClr val="00B050"/>
                </a:solidFill>
              </a:rPr>
              <a:t>Green = words that the learner was using incorrectly in November and here shows in correct use.</a:t>
            </a:r>
            <a:endParaRPr lang="en-GB" dirty="0">
              <a:solidFill>
                <a:srgbClr val="00B050"/>
              </a:solidFill>
            </a:endParaRPr>
          </a:p>
        </p:txBody>
      </p:sp>
      <p:sp>
        <p:nvSpPr>
          <p:cNvPr id="9" name="TextBox 8"/>
          <p:cNvSpPr txBox="1"/>
          <p:nvPr/>
        </p:nvSpPr>
        <p:spPr>
          <a:xfrm>
            <a:off x="203713" y="5560779"/>
            <a:ext cx="4564149" cy="646331"/>
          </a:xfrm>
          <a:prstGeom prst="rect">
            <a:avLst/>
          </a:prstGeom>
          <a:noFill/>
        </p:spPr>
        <p:txBody>
          <a:bodyPr wrap="square" rtlCol="0">
            <a:spAutoFit/>
          </a:bodyPr>
          <a:lstStyle/>
          <a:p>
            <a:r>
              <a:rPr lang="en-GB" dirty="0" smtClean="0">
                <a:solidFill>
                  <a:srgbClr val="7030A0"/>
                </a:solidFill>
              </a:rPr>
              <a:t>Purple = language re-used / recycled from the previous piece.</a:t>
            </a:r>
            <a:endParaRPr lang="en-GB" dirty="0">
              <a:solidFill>
                <a:srgbClr val="7030A0"/>
              </a:solidFill>
            </a:endParaRPr>
          </a:p>
        </p:txBody>
      </p:sp>
      <p:sp>
        <p:nvSpPr>
          <p:cNvPr id="10" name="TextBox 9"/>
          <p:cNvSpPr txBox="1"/>
          <p:nvPr/>
        </p:nvSpPr>
        <p:spPr>
          <a:xfrm>
            <a:off x="203711" y="4348294"/>
            <a:ext cx="3418088" cy="369332"/>
          </a:xfrm>
          <a:prstGeom prst="rect">
            <a:avLst/>
          </a:prstGeom>
          <a:noFill/>
        </p:spPr>
        <p:txBody>
          <a:bodyPr wrap="square" rtlCol="0">
            <a:spAutoFit/>
          </a:bodyPr>
          <a:lstStyle/>
          <a:p>
            <a:r>
              <a:rPr lang="en-GB" dirty="0" smtClean="0">
                <a:solidFill>
                  <a:srgbClr val="FF0000"/>
                </a:solidFill>
              </a:rPr>
              <a:t>Red = problem areas</a:t>
            </a:r>
            <a:endParaRPr lang="en-GB" dirty="0">
              <a:solidFill>
                <a:srgbClr val="FF0000"/>
              </a:solidFill>
            </a:endParaRPr>
          </a:p>
        </p:txBody>
      </p:sp>
    </p:spTree>
    <p:extLst>
      <p:ext uri="{BB962C8B-B14F-4D97-AF65-F5344CB8AC3E}">
        <p14:creationId xmlns:p14="http://schemas.microsoft.com/office/powerpoint/2010/main" val="375474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81528" y="1"/>
            <a:ext cx="10325528" cy="6858000"/>
          </a:xfrm>
          <a:prstGeom prst="rect">
            <a:avLst/>
          </a:prstGeom>
        </p:spPr>
      </p:pic>
      <p:sp>
        <p:nvSpPr>
          <p:cNvPr id="3" name="Rectangle 2"/>
          <p:cNvSpPr/>
          <p:nvPr/>
        </p:nvSpPr>
        <p:spPr>
          <a:xfrm>
            <a:off x="1487277" y="5131617"/>
            <a:ext cx="7656723" cy="1323439"/>
          </a:xfrm>
          <a:prstGeom prst="rect">
            <a:avLst/>
          </a:prstGeom>
        </p:spPr>
        <p:txBody>
          <a:bodyPr wrap="square">
            <a:spAutoFit/>
          </a:bodyPr>
          <a:lstStyle/>
          <a:p>
            <a:r>
              <a:rPr lang="en-GB" sz="4000" dirty="0">
                <a:solidFill>
                  <a:prstClr val="black"/>
                </a:solidFill>
              </a:rPr>
              <a:t>Session 1:  Progression, motivation and curriculum planning at KS3/4 </a:t>
            </a:r>
          </a:p>
        </p:txBody>
      </p:sp>
    </p:spTree>
    <p:extLst>
      <p:ext uri="{BB962C8B-B14F-4D97-AF65-F5344CB8AC3E}">
        <p14:creationId xmlns:p14="http://schemas.microsoft.com/office/powerpoint/2010/main" val="6458426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4" name="Title 3"/>
          <p:cNvSpPr>
            <a:spLocks noGrp="1"/>
          </p:cNvSpPr>
          <p:nvPr>
            <p:ph type="title"/>
          </p:nvPr>
        </p:nvSpPr>
        <p:spPr>
          <a:xfrm>
            <a:off x="628650" y="1049583"/>
            <a:ext cx="8286750" cy="1325563"/>
          </a:xfrm>
        </p:spPr>
        <p:txBody>
          <a:bodyPr>
            <a:normAutofit fontScale="90000"/>
          </a:bodyPr>
          <a:lstStyle/>
          <a:p>
            <a:r>
              <a:rPr lang="en-GB" sz="3600" b="1" dirty="0">
                <a:latin typeface="Tw Cen MT" panose="020B0602020104020603" pitchFamily="34" charset="0"/>
              </a:rPr>
              <a:t>MFL Pedagogy Review Report November 2016</a:t>
            </a:r>
            <a:br>
              <a:rPr lang="en-GB" sz="3600" b="1" dirty="0">
                <a:latin typeface="Tw Cen MT" panose="020B0602020104020603" pitchFamily="34" charset="0"/>
              </a:rPr>
            </a:br>
            <a:endParaRPr lang="en-GB" sz="3600" b="1" dirty="0">
              <a:latin typeface="Tw Cen MT" panose="020B0602020104020603" pitchFamily="34" charset="0"/>
            </a:endParaRPr>
          </a:p>
        </p:txBody>
      </p:sp>
      <p:sp>
        <p:nvSpPr>
          <p:cNvPr id="5" name="Content Placeholder 4"/>
          <p:cNvSpPr>
            <a:spLocks noGrp="1"/>
          </p:cNvSpPr>
          <p:nvPr>
            <p:ph idx="1"/>
          </p:nvPr>
        </p:nvSpPr>
        <p:spPr/>
        <p:txBody>
          <a:bodyPr>
            <a:normAutofit/>
          </a:bodyPr>
          <a:lstStyle/>
          <a:p>
            <a:pPr marL="0" indent="0">
              <a:buNone/>
            </a:pPr>
            <a:r>
              <a:rPr lang="en-GB" dirty="0">
                <a:latin typeface="Tw Cen MT" panose="020B0602020104020603" pitchFamily="34" charset="0"/>
              </a:rPr>
              <a:t>Research supports the Ofsted finding that factors other than a subject’s ‘usefulness’ or importance for future life or work influence pupil choice. </a:t>
            </a:r>
            <a:r>
              <a:rPr lang="en-GB" i="1" dirty="0">
                <a:solidFill>
                  <a:srgbClr val="FF0066"/>
                </a:solidFill>
                <a:latin typeface="Tw Cen MT" panose="020B0602020104020603" pitchFamily="34" charset="0"/>
              </a:rPr>
              <a:t>Intrinsic motivation, which comes from a sense of progress, growing knowledge and understanding, and achievement, is a prime factor for pupils when they are asked to exercise choice about subjects to be pursued.  </a:t>
            </a:r>
            <a:r>
              <a:rPr lang="en-GB" dirty="0">
                <a:latin typeface="Tw Cen MT" panose="020B0602020104020603" pitchFamily="34" charset="0"/>
              </a:rPr>
              <a:t>That sense of real progress in inextricably linked to the way in which the subject matter of the course is planned, sequenced and taught</a:t>
            </a:r>
            <a:r>
              <a:rPr lang="en-GB" dirty="0" smtClean="0">
                <a:latin typeface="Tw Cen MT" panose="020B0602020104020603" pitchFamily="34" charset="0"/>
              </a:rPr>
              <a:t>. (p.7)</a:t>
            </a:r>
            <a:endParaRPr lang="en-GB" dirty="0">
              <a:latin typeface="Tw Cen MT" panose="020B0602020104020603" pitchFamily="34" charset="0"/>
            </a:endParaRPr>
          </a:p>
          <a:p>
            <a:endParaRPr lang="en-GB" dirty="0">
              <a:latin typeface="Tw Cen MT" panose="020B0602020104020603" pitchFamily="34" charset="0"/>
            </a:endParaRPr>
          </a:p>
        </p:txBody>
      </p:sp>
    </p:spTree>
    <p:extLst>
      <p:ext uri="{BB962C8B-B14F-4D97-AF65-F5344CB8AC3E}">
        <p14:creationId xmlns:p14="http://schemas.microsoft.com/office/powerpoint/2010/main" val="24552545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5500" y="296636"/>
            <a:ext cx="7496175" cy="5448300"/>
          </a:xfrm>
          <a:prstGeom prst="rect">
            <a:avLst/>
          </a:prstGeom>
        </p:spPr>
      </p:pic>
      <p:sp>
        <p:nvSpPr>
          <p:cNvPr id="5" name="Rectangle 4"/>
          <p:cNvSpPr/>
          <p:nvPr/>
        </p:nvSpPr>
        <p:spPr>
          <a:xfrm>
            <a:off x="116380" y="5498385"/>
            <a:ext cx="9818453" cy="1138773"/>
          </a:xfrm>
          <a:prstGeom prst="rect">
            <a:avLst/>
          </a:prstGeom>
        </p:spPr>
        <p:txBody>
          <a:bodyPr wrap="square">
            <a:spAutoFit/>
          </a:bodyPr>
          <a:lstStyle/>
          <a:p>
            <a:endParaRPr lang="en-GB" sz="1600" dirty="0">
              <a:solidFill>
                <a:srgbClr val="000000"/>
              </a:solidFill>
              <a:latin typeface="Open Sans Semibold"/>
            </a:endParaRPr>
          </a:p>
          <a:p>
            <a:endParaRPr lang="en-GB" sz="1600" dirty="0">
              <a:solidFill>
                <a:prstClr val="black"/>
              </a:solidFill>
              <a:latin typeface="Open Sans Semibold"/>
            </a:endParaRPr>
          </a:p>
          <a:p>
            <a:r>
              <a:rPr lang="en-GB" sz="1600" dirty="0">
                <a:solidFill>
                  <a:prstClr val="black"/>
                </a:solidFill>
                <a:latin typeface="Open Sans Semibold"/>
              </a:rPr>
              <a:t> </a:t>
            </a:r>
            <a:r>
              <a:rPr lang="en-GB" b="1" dirty="0">
                <a:solidFill>
                  <a:prstClr val="black"/>
                </a:solidFill>
                <a:latin typeface="Open Sans Semibold"/>
              </a:rPr>
              <a:t>Katherine McKnight, </a:t>
            </a:r>
            <a:r>
              <a:rPr lang="en-GB" b="1" dirty="0" smtClean="0">
                <a:solidFill>
                  <a:prstClr val="black"/>
                </a:solidFill>
                <a:latin typeface="Open Sans Semibold"/>
              </a:rPr>
              <a:t>PhD, </a:t>
            </a:r>
            <a:r>
              <a:rPr lang="en-GB" i="1" dirty="0" smtClean="0">
                <a:solidFill>
                  <a:prstClr val="black"/>
                </a:solidFill>
                <a:latin typeface="Open Sans Light"/>
              </a:rPr>
              <a:t>Pearson</a:t>
            </a:r>
            <a:endParaRPr lang="en-GB" dirty="0">
              <a:solidFill>
                <a:prstClr val="black"/>
              </a:solidFill>
              <a:latin typeface="Open Sans Light"/>
            </a:endParaRPr>
          </a:p>
          <a:p>
            <a:r>
              <a:rPr lang="en-GB" b="1" dirty="0" err="1">
                <a:solidFill>
                  <a:prstClr val="black"/>
                </a:solidFill>
                <a:latin typeface="Open Sans Semibold"/>
              </a:rPr>
              <a:t>Lacey</a:t>
            </a:r>
            <a:r>
              <a:rPr lang="en-GB" b="1" dirty="0">
                <a:solidFill>
                  <a:prstClr val="black"/>
                </a:solidFill>
                <a:latin typeface="Open Sans Semibold"/>
              </a:rPr>
              <a:t> </a:t>
            </a:r>
            <a:r>
              <a:rPr lang="en-GB" b="1" dirty="0" err="1">
                <a:solidFill>
                  <a:prstClr val="black"/>
                </a:solidFill>
                <a:latin typeface="Open Sans Semibold"/>
              </a:rPr>
              <a:t>Graybeal</a:t>
            </a:r>
            <a:r>
              <a:rPr lang="en-GB" b="1" dirty="0">
                <a:solidFill>
                  <a:prstClr val="black"/>
                </a:solidFill>
                <a:latin typeface="Open Sans Semibold"/>
              </a:rPr>
              <a:t>, Jessica </a:t>
            </a:r>
            <a:r>
              <a:rPr lang="en-GB" b="1" dirty="0" err="1">
                <a:solidFill>
                  <a:prstClr val="black"/>
                </a:solidFill>
                <a:latin typeface="Open Sans Semibold"/>
              </a:rPr>
              <a:t>Yarbro</a:t>
            </a:r>
            <a:r>
              <a:rPr lang="en-GB" b="1" dirty="0">
                <a:solidFill>
                  <a:prstClr val="black"/>
                </a:solidFill>
                <a:latin typeface="Open Sans Semibold"/>
              </a:rPr>
              <a:t>, &amp; John </a:t>
            </a:r>
            <a:r>
              <a:rPr lang="en-GB" b="1" dirty="0" err="1" smtClean="0">
                <a:solidFill>
                  <a:prstClr val="black"/>
                </a:solidFill>
                <a:latin typeface="Open Sans Semibold"/>
              </a:rPr>
              <a:t>Graybeal</a:t>
            </a:r>
            <a:r>
              <a:rPr lang="en-GB" b="1" dirty="0" smtClean="0">
                <a:solidFill>
                  <a:prstClr val="black"/>
                </a:solidFill>
                <a:latin typeface="Open Sans Semibold"/>
              </a:rPr>
              <a:t>, </a:t>
            </a:r>
            <a:r>
              <a:rPr lang="en-GB" i="1" dirty="0" smtClean="0">
                <a:solidFill>
                  <a:prstClr val="black"/>
                </a:solidFill>
                <a:latin typeface="Open Sans Light"/>
              </a:rPr>
              <a:t>George </a:t>
            </a:r>
            <a:r>
              <a:rPr lang="en-GB" i="1" dirty="0">
                <a:solidFill>
                  <a:prstClr val="black"/>
                </a:solidFill>
                <a:latin typeface="Open Sans Light"/>
              </a:rPr>
              <a:t>Mason University</a:t>
            </a:r>
            <a:endParaRPr lang="en-GB" dirty="0">
              <a:solidFill>
                <a:prstClr val="black"/>
              </a:solidFill>
            </a:endParaRPr>
          </a:p>
        </p:txBody>
      </p:sp>
      <p:sp>
        <p:nvSpPr>
          <p:cNvPr id="6" name="TextBox 5"/>
          <p:cNvSpPr txBox="1"/>
          <p:nvPr/>
        </p:nvSpPr>
        <p:spPr>
          <a:xfrm>
            <a:off x="2259717" y="296636"/>
            <a:ext cx="5159828" cy="369332"/>
          </a:xfrm>
          <a:prstGeom prst="rect">
            <a:avLst/>
          </a:prstGeom>
          <a:noFill/>
        </p:spPr>
        <p:txBody>
          <a:bodyPr wrap="square" rtlCol="0">
            <a:spAutoFit/>
          </a:bodyPr>
          <a:lstStyle/>
          <a:p>
            <a:r>
              <a:rPr lang="en-GB" dirty="0" smtClean="0">
                <a:solidFill>
                  <a:prstClr val="white"/>
                </a:solidFill>
              </a:rPr>
              <a:t>England: What makes an effective teacher?</a:t>
            </a:r>
            <a:endParaRPr lang="en-GB" dirty="0">
              <a:solidFill>
                <a:prstClr val="white"/>
              </a:solidFill>
            </a:endParaRPr>
          </a:p>
        </p:txBody>
      </p:sp>
      <p:sp>
        <p:nvSpPr>
          <p:cNvPr id="2" name="Rectangle 1"/>
          <p:cNvSpPr/>
          <p:nvPr/>
        </p:nvSpPr>
        <p:spPr>
          <a:xfrm>
            <a:off x="2603724" y="805452"/>
            <a:ext cx="4987951" cy="493948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2"/>
          <p:cNvSpPr>
            <a:spLocks noChangeArrowheads="1"/>
          </p:cNvSpPr>
          <p:nvPr/>
        </p:nvSpPr>
        <p:spPr bwMode="auto">
          <a:xfrm>
            <a:off x="7931493" y="1736724"/>
            <a:ext cx="500066" cy="3643338"/>
          </a:xfrm>
          <a:prstGeom prst="rect">
            <a:avLst/>
          </a:prstGeom>
          <a:gradFill flip="none" rotWithShape="1">
            <a:gsLst>
              <a:gs pos="0">
                <a:srgbClr val="8488C4"/>
              </a:gs>
              <a:gs pos="53000">
                <a:srgbClr val="D4DEFF"/>
              </a:gs>
              <a:gs pos="83000">
                <a:srgbClr val="D4DEFF"/>
              </a:gs>
              <a:gs pos="100000">
                <a:srgbClr val="96AB94"/>
              </a:gs>
            </a:gsLst>
            <a:lin ang="13500000" scaled="1"/>
            <a:tileRect/>
          </a:gra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a:solidFill>
                <a:prstClr val="black"/>
              </a:solidFill>
            </a:endParaRPr>
          </a:p>
        </p:txBody>
      </p:sp>
      <p:sp>
        <p:nvSpPr>
          <p:cNvPr id="8" name="Rectangle 3"/>
          <p:cNvSpPr>
            <a:spLocks noChangeArrowheads="1"/>
          </p:cNvSpPr>
          <p:nvPr/>
        </p:nvSpPr>
        <p:spPr bwMode="auto">
          <a:xfrm>
            <a:off x="7931493" y="1736724"/>
            <a:ext cx="503238" cy="3600450"/>
          </a:xfrm>
          <a:prstGeom prst="rect">
            <a:avLst/>
          </a:prstGeom>
          <a:gradFill flip="none" rotWithShape="1">
            <a:gsLst>
              <a:gs pos="0">
                <a:srgbClr val="DDEBCF"/>
              </a:gs>
              <a:gs pos="50000">
                <a:srgbClr val="9CB86E"/>
              </a:gs>
              <a:gs pos="100000">
                <a:srgbClr val="156B13"/>
              </a:gs>
            </a:gsLst>
            <a:lin ang="16200000" scaled="1"/>
            <a:tileRect/>
          </a:gradFill>
          <a:ln w="9525">
            <a:solidFill>
              <a:schemeClr val="tx1"/>
            </a:solidFill>
            <a:miter lim="800000"/>
            <a:headEnd/>
            <a:tailEnd/>
          </a:ln>
          <a:effectLst/>
          <a:scene3d>
            <a:camera prst="orthographicFront"/>
            <a:lightRig rig="harsh" dir="t"/>
          </a:scene3d>
          <a:sp3d>
            <a:bevelT w="152400" h="50800" prst="softRound"/>
            <a:bevelB/>
          </a:sp3d>
        </p:spPr>
        <p:txBody>
          <a:bodyPr wrap="none" anchor="ctr"/>
          <a:lstStyle/>
          <a:p>
            <a:pPr fontAlgn="base">
              <a:spcBef>
                <a:spcPct val="0"/>
              </a:spcBef>
              <a:spcAft>
                <a:spcPct val="0"/>
              </a:spcAft>
              <a:defRPr/>
            </a:pPr>
            <a:endParaRPr lang="en-GB" sz="2000">
              <a:solidFill>
                <a:prstClr val="black"/>
              </a:solidFill>
            </a:endParaRPr>
          </a:p>
        </p:txBody>
      </p:sp>
      <p:sp>
        <p:nvSpPr>
          <p:cNvPr id="9" name="Line 4"/>
          <p:cNvSpPr>
            <a:spLocks noChangeShapeType="1"/>
          </p:cNvSpPr>
          <p:nvPr/>
        </p:nvSpPr>
        <p:spPr bwMode="auto">
          <a:xfrm>
            <a:off x="8569645" y="1736729"/>
            <a:ext cx="0" cy="360045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10" name="Line 5"/>
          <p:cNvSpPr>
            <a:spLocks noChangeShapeType="1"/>
          </p:cNvSpPr>
          <p:nvPr/>
        </p:nvSpPr>
        <p:spPr bwMode="auto">
          <a:xfrm>
            <a:off x="8569645" y="4402141"/>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11" name="Line 6"/>
          <p:cNvSpPr>
            <a:spLocks noChangeShapeType="1"/>
          </p:cNvSpPr>
          <p:nvPr/>
        </p:nvSpPr>
        <p:spPr bwMode="auto">
          <a:xfrm>
            <a:off x="8569645" y="2673354"/>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12" name="Line 7"/>
          <p:cNvSpPr>
            <a:spLocks noChangeShapeType="1"/>
          </p:cNvSpPr>
          <p:nvPr/>
        </p:nvSpPr>
        <p:spPr bwMode="auto">
          <a:xfrm>
            <a:off x="8569645" y="1736729"/>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13" name="Line 8"/>
          <p:cNvSpPr>
            <a:spLocks noChangeShapeType="1"/>
          </p:cNvSpPr>
          <p:nvPr/>
        </p:nvSpPr>
        <p:spPr bwMode="auto">
          <a:xfrm>
            <a:off x="8569645" y="3536954"/>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14" name="Line 9"/>
          <p:cNvSpPr>
            <a:spLocks noChangeShapeType="1"/>
          </p:cNvSpPr>
          <p:nvPr/>
        </p:nvSpPr>
        <p:spPr bwMode="auto">
          <a:xfrm>
            <a:off x="8569645" y="5337179"/>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15" name="Text Box 10"/>
          <p:cNvSpPr txBox="1">
            <a:spLocks noChangeArrowheads="1"/>
          </p:cNvSpPr>
          <p:nvPr/>
        </p:nvSpPr>
        <p:spPr bwMode="auto">
          <a:xfrm>
            <a:off x="7777483" y="1308104"/>
            <a:ext cx="1439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sz="1600" dirty="0" smtClean="0">
                <a:solidFill>
                  <a:prstClr val="black"/>
                </a:solidFill>
              </a:rPr>
              <a:t>60 </a:t>
            </a:r>
            <a:r>
              <a:rPr lang="en-GB" sz="1600" dirty="0" err="1" smtClean="0">
                <a:solidFill>
                  <a:prstClr val="black"/>
                </a:solidFill>
              </a:rPr>
              <a:t>segundos</a:t>
            </a:r>
            <a:endParaRPr lang="en-GB" sz="1600" dirty="0">
              <a:solidFill>
                <a:prstClr val="black"/>
              </a:solidFill>
            </a:endParaRPr>
          </a:p>
        </p:txBody>
      </p:sp>
      <p:sp>
        <p:nvSpPr>
          <p:cNvPr id="16" name="AutoShape 11">
            <a:hlinkClick r:id="" action="ppaction://noaction" highlightClick="1"/>
          </p:cNvPr>
          <p:cNvSpPr>
            <a:spLocks noChangeArrowheads="1"/>
          </p:cNvSpPr>
          <p:nvPr/>
        </p:nvSpPr>
        <p:spPr bwMode="auto">
          <a:xfrm>
            <a:off x="7717179" y="879468"/>
            <a:ext cx="1370043" cy="431799"/>
          </a:xfrm>
          <a:prstGeom prst="actionButtonBlank">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sz="2000" dirty="0" err="1" smtClean="0">
                <a:solidFill>
                  <a:prstClr val="white"/>
                </a:solidFill>
              </a:rPr>
              <a:t>Inicio</a:t>
            </a:r>
            <a:endParaRPr lang="en-GB" sz="2000" dirty="0">
              <a:solidFill>
                <a:prstClr val="white"/>
              </a:solidFill>
            </a:endParaRPr>
          </a:p>
        </p:txBody>
      </p:sp>
      <p:sp>
        <p:nvSpPr>
          <p:cNvPr id="17" name="Text Box 12"/>
          <p:cNvSpPr txBox="1">
            <a:spLocks noChangeArrowheads="1"/>
          </p:cNvSpPr>
          <p:nvPr/>
        </p:nvSpPr>
        <p:spPr bwMode="auto">
          <a:xfrm>
            <a:off x="8785545" y="1593854"/>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60</a:t>
            </a:r>
          </a:p>
        </p:txBody>
      </p:sp>
      <p:sp>
        <p:nvSpPr>
          <p:cNvPr id="18" name="Text Box 13"/>
          <p:cNvSpPr txBox="1">
            <a:spLocks noChangeArrowheads="1"/>
          </p:cNvSpPr>
          <p:nvPr/>
        </p:nvSpPr>
        <p:spPr bwMode="auto">
          <a:xfrm>
            <a:off x="8785545" y="4186241"/>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15</a:t>
            </a:r>
          </a:p>
        </p:txBody>
      </p:sp>
      <p:sp>
        <p:nvSpPr>
          <p:cNvPr id="19" name="Text Box 14"/>
          <p:cNvSpPr txBox="1">
            <a:spLocks noChangeArrowheads="1"/>
          </p:cNvSpPr>
          <p:nvPr/>
        </p:nvSpPr>
        <p:spPr bwMode="auto">
          <a:xfrm>
            <a:off x="8785545" y="5121279"/>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0</a:t>
            </a:r>
          </a:p>
        </p:txBody>
      </p:sp>
      <p:sp>
        <p:nvSpPr>
          <p:cNvPr id="20" name="Text Box 15"/>
          <p:cNvSpPr txBox="1">
            <a:spLocks noChangeArrowheads="1"/>
          </p:cNvSpPr>
          <p:nvPr/>
        </p:nvSpPr>
        <p:spPr bwMode="auto">
          <a:xfrm>
            <a:off x="8785545" y="2528891"/>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45</a:t>
            </a:r>
          </a:p>
        </p:txBody>
      </p:sp>
      <p:sp>
        <p:nvSpPr>
          <p:cNvPr id="21" name="Text Box 16"/>
          <p:cNvSpPr txBox="1">
            <a:spLocks noChangeArrowheads="1"/>
          </p:cNvSpPr>
          <p:nvPr/>
        </p:nvSpPr>
        <p:spPr bwMode="auto">
          <a:xfrm>
            <a:off x="8785545" y="3394079"/>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30</a:t>
            </a:r>
          </a:p>
        </p:txBody>
      </p:sp>
    </p:spTree>
    <p:extLst>
      <p:ext uri="{BB962C8B-B14F-4D97-AF65-F5344CB8AC3E}">
        <p14:creationId xmlns:p14="http://schemas.microsoft.com/office/powerpoint/2010/main" val="38225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hold" nodeType="clickEffect">
                                  <p:stCondLst>
                                    <p:cond delay="0"/>
                                  </p:stCondLst>
                                  <p:childTnLst>
                                    <p:animEffect transition="out" filter="slide(fromBottom)">
                                      <p:cBhvr>
                                        <p:cTn id="12" dur="60000"/>
                                        <p:tgtEl>
                                          <p:spTgt spid="8"/>
                                        </p:tgtEl>
                                      </p:cBhvr>
                                    </p:animEffect>
                                    <p:set>
                                      <p:cBhvr>
                                        <p:cTn id="13" dur="1" fill="hold">
                                          <p:stCondLst>
                                            <p:cond delay="59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3834" y="194263"/>
            <a:ext cx="8190474" cy="1200329"/>
          </a:xfrm>
          <a:prstGeom prst="rect">
            <a:avLst/>
          </a:prstGeom>
          <a:noFill/>
        </p:spPr>
        <p:txBody>
          <a:bodyPr wrap="square" rtlCol="0">
            <a:spAutoFit/>
          </a:bodyPr>
          <a:lstStyle/>
          <a:p>
            <a:r>
              <a:rPr lang="en-GB" sz="3600" dirty="0" smtClean="0">
                <a:solidFill>
                  <a:prstClr val="black"/>
                </a:solidFill>
              </a:rPr>
              <a:t>Conclusion: Progress flows from a lot of thinking and feeling!</a:t>
            </a:r>
            <a:endParaRPr lang="en-GB" sz="3600" dirty="0">
              <a:solidFill>
                <a:prstClr val="black"/>
              </a:solidFill>
            </a:endParaRPr>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6" name="Oval 5"/>
          <p:cNvSpPr/>
          <p:nvPr/>
        </p:nvSpPr>
        <p:spPr>
          <a:xfrm>
            <a:off x="465438" y="1643948"/>
            <a:ext cx="5712940" cy="4542668"/>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Oval 6"/>
          <p:cNvSpPr/>
          <p:nvPr/>
        </p:nvSpPr>
        <p:spPr>
          <a:xfrm>
            <a:off x="2772033" y="1643948"/>
            <a:ext cx="5712940" cy="4542668"/>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p:cNvSpPr/>
          <p:nvPr/>
        </p:nvSpPr>
        <p:spPr>
          <a:xfrm>
            <a:off x="751317" y="3143345"/>
            <a:ext cx="2118312" cy="584775"/>
          </a:xfrm>
          <a:prstGeom prst="rect">
            <a:avLst/>
          </a:prstGeom>
        </p:spPr>
        <p:txBody>
          <a:bodyPr wrap="square">
            <a:spAutoFit/>
          </a:bodyPr>
          <a:lstStyle/>
          <a:p>
            <a:r>
              <a:rPr lang="en-GB" sz="3200" dirty="0">
                <a:solidFill>
                  <a:prstClr val="black"/>
                </a:solidFill>
              </a:rPr>
              <a:t>Cognitive</a:t>
            </a:r>
          </a:p>
        </p:txBody>
      </p:sp>
      <p:sp>
        <p:nvSpPr>
          <p:cNvPr id="9" name="Rectangle 8"/>
          <p:cNvSpPr/>
          <p:nvPr/>
        </p:nvSpPr>
        <p:spPr>
          <a:xfrm>
            <a:off x="6275974" y="3143346"/>
            <a:ext cx="2038906" cy="584775"/>
          </a:xfrm>
          <a:prstGeom prst="rect">
            <a:avLst/>
          </a:prstGeom>
        </p:spPr>
        <p:txBody>
          <a:bodyPr wrap="square">
            <a:spAutoFit/>
          </a:bodyPr>
          <a:lstStyle/>
          <a:p>
            <a:r>
              <a:rPr lang="en-GB" sz="3200" dirty="0" smtClean="0">
                <a:solidFill>
                  <a:prstClr val="black"/>
                </a:solidFill>
              </a:rPr>
              <a:t>Affective</a:t>
            </a:r>
            <a:endParaRPr lang="en-GB" sz="3200" dirty="0">
              <a:solidFill>
                <a:prstClr val="black"/>
              </a:solidFill>
            </a:endParaRPr>
          </a:p>
        </p:txBody>
      </p:sp>
      <p:sp>
        <p:nvSpPr>
          <p:cNvPr id="10" name="Rectangle 9"/>
          <p:cNvSpPr/>
          <p:nvPr/>
        </p:nvSpPr>
        <p:spPr>
          <a:xfrm>
            <a:off x="3321908" y="3143345"/>
            <a:ext cx="2699721" cy="584775"/>
          </a:xfrm>
          <a:prstGeom prst="rect">
            <a:avLst/>
          </a:prstGeom>
        </p:spPr>
        <p:txBody>
          <a:bodyPr wrap="square">
            <a:spAutoFit/>
          </a:bodyPr>
          <a:lstStyle/>
          <a:p>
            <a:r>
              <a:rPr lang="en-GB" sz="3200" dirty="0" smtClean="0">
                <a:solidFill>
                  <a:prstClr val="black"/>
                </a:solidFill>
              </a:rPr>
              <a:t>Engagement</a:t>
            </a:r>
            <a:endParaRPr lang="en-GB" sz="3200" dirty="0">
              <a:solidFill>
                <a:prstClr val="black"/>
              </a:solidFill>
            </a:endParaRPr>
          </a:p>
        </p:txBody>
      </p:sp>
    </p:spTree>
    <p:extLst>
      <p:ext uri="{BB962C8B-B14F-4D97-AF65-F5344CB8AC3E}">
        <p14:creationId xmlns:p14="http://schemas.microsoft.com/office/powerpoint/2010/main" val="317188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5373" y="164757"/>
            <a:ext cx="3056238" cy="766119"/>
          </a:xfrm>
          <a:prstGeom prst="rect">
            <a:avLst/>
          </a:prstGeom>
          <a:noFill/>
        </p:spPr>
        <p:txBody>
          <a:bodyPr wrap="square" rtlCol="0">
            <a:spAutoFit/>
          </a:bodyPr>
          <a:lstStyle/>
          <a:p>
            <a:endParaRPr lang="en-GB" dirty="0">
              <a:solidFill>
                <a:prstClr val="black"/>
              </a:solidFill>
            </a:endParaRPr>
          </a:p>
        </p:txBody>
      </p:sp>
      <p:sp>
        <p:nvSpPr>
          <p:cNvPr id="3" name="Rectangle 2"/>
          <p:cNvSpPr/>
          <p:nvPr/>
        </p:nvSpPr>
        <p:spPr>
          <a:xfrm>
            <a:off x="360608" y="345763"/>
            <a:ext cx="8525814" cy="6124754"/>
          </a:xfrm>
          <a:prstGeom prst="rect">
            <a:avLst/>
          </a:prstGeom>
        </p:spPr>
        <p:txBody>
          <a:bodyPr wrap="square">
            <a:spAutoFit/>
          </a:bodyPr>
          <a:lstStyle/>
          <a:p>
            <a:r>
              <a:rPr lang="en-GB" sz="2800" b="1" dirty="0">
                <a:solidFill>
                  <a:prstClr val="black"/>
                </a:solidFill>
              </a:rPr>
              <a:t>Purpose of study</a:t>
            </a:r>
          </a:p>
          <a:p>
            <a:r>
              <a:rPr lang="en-GB" sz="2800" dirty="0">
                <a:solidFill>
                  <a:prstClr val="black"/>
                </a:solidFill>
              </a:rPr>
              <a:t>Learning a foreign language is a </a:t>
            </a:r>
            <a:r>
              <a:rPr lang="en-GB" sz="2800" b="1" dirty="0">
                <a:solidFill>
                  <a:srgbClr val="FF0066"/>
                </a:solidFill>
              </a:rPr>
              <a:t>liberation from insularity </a:t>
            </a:r>
            <a:r>
              <a:rPr lang="en-GB" sz="2800" dirty="0">
                <a:solidFill>
                  <a:prstClr val="black"/>
                </a:solidFill>
              </a:rPr>
              <a:t>and provides an </a:t>
            </a:r>
            <a:r>
              <a:rPr lang="en-GB" sz="2800" b="1" dirty="0">
                <a:solidFill>
                  <a:srgbClr val="FF0066"/>
                </a:solidFill>
              </a:rPr>
              <a:t>opening to other cultures</a:t>
            </a:r>
            <a:r>
              <a:rPr lang="en-GB" sz="2800" dirty="0">
                <a:solidFill>
                  <a:prstClr val="black"/>
                </a:solidFill>
              </a:rPr>
              <a:t>. A high-quality languages education should </a:t>
            </a:r>
            <a:r>
              <a:rPr lang="en-GB" sz="2800" b="1" dirty="0">
                <a:solidFill>
                  <a:srgbClr val="FF0066"/>
                </a:solidFill>
              </a:rPr>
              <a:t>foster pupils’ curiosity</a:t>
            </a:r>
            <a:r>
              <a:rPr lang="en-GB" sz="2800" dirty="0">
                <a:solidFill>
                  <a:prstClr val="black"/>
                </a:solidFill>
              </a:rPr>
              <a:t> and </a:t>
            </a:r>
            <a:r>
              <a:rPr lang="en-GB" sz="2800" b="1" dirty="0">
                <a:solidFill>
                  <a:srgbClr val="FF0066"/>
                </a:solidFill>
              </a:rPr>
              <a:t>deepen their understanding of the world</a:t>
            </a:r>
            <a:r>
              <a:rPr lang="en-GB" sz="2800" dirty="0">
                <a:solidFill>
                  <a:prstClr val="black"/>
                </a:solidFill>
              </a:rPr>
              <a:t>. The teaching should enable pupils to </a:t>
            </a:r>
            <a:r>
              <a:rPr lang="en-GB" sz="2800" b="1" dirty="0">
                <a:solidFill>
                  <a:srgbClr val="FF0066"/>
                </a:solidFill>
              </a:rPr>
              <a:t>express their ideas and thoughts</a:t>
            </a:r>
            <a:r>
              <a:rPr lang="en-GB" sz="2800" dirty="0">
                <a:solidFill>
                  <a:prstClr val="black"/>
                </a:solidFill>
              </a:rPr>
              <a:t> in another language and to understand and respond to its speakers, both in speech and in writing. It should also provide opportunities for them to </a:t>
            </a:r>
            <a:r>
              <a:rPr lang="en-GB" sz="2800" b="1" dirty="0">
                <a:solidFill>
                  <a:srgbClr val="FF0066"/>
                </a:solidFill>
              </a:rPr>
              <a:t>communicate for practical purposes</a:t>
            </a:r>
            <a:r>
              <a:rPr lang="en-GB" sz="2800" dirty="0">
                <a:solidFill>
                  <a:prstClr val="black"/>
                </a:solidFill>
              </a:rPr>
              <a:t>, learn </a:t>
            </a:r>
            <a:r>
              <a:rPr lang="en-GB" sz="2800" b="1" dirty="0">
                <a:solidFill>
                  <a:srgbClr val="FF0066"/>
                </a:solidFill>
              </a:rPr>
              <a:t>new ways of thinking</a:t>
            </a:r>
            <a:r>
              <a:rPr lang="en-GB" sz="2800" dirty="0">
                <a:solidFill>
                  <a:prstClr val="black"/>
                </a:solidFill>
              </a:rPr>
              <a:t> and </a:t>
            </a:r>
            <a:r>
              <a:rPr lang="en-GB" sz="2800" b="1" dirty="0">
                <a:solidFill>
                  <a:srgbClr val="FF0066"/>
                </a:solidFill>
              </a:rPr>
              <a:t>read great literature </a:t>
            </a:r>
            <a:r>
              <a:rPr lang="en-GB" sz="2800" dirty="0">
                <a:solidFill>
                  <a:prstClr val="black"/>
                </a:solidFill>
              </a:rPr>
              <a:t>in the original language. Language teaching should provide the </a:t>
            </a:r>
            <a:r>
              <a:rPr lang="en-GB" sz="2800" b="1" dirty="0">
                <a:solidFill>
                  <a:srgbClr val="FF0066"/>
                </a:solidFill>
              </a:rPr>
              <a:t>foundation for learning further languages</a:t>
            </a:r>
            <a:r>
              <a:rPr lang="en-GB" sz="2800" dirty="0">
                <a:solidFill>
                  <a:prstClr val="black"/>
                </a:solidFill>
              </a:rPr>
              <a:t>, equipping pupils to study and work in other countries.</a:t>
            </a:r>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22324308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4" name="Title 3"/>
          <p:cNvSpPr>
            <a:spLocks noGrp="1"/>
          </p:cNvSpPr>
          <p:nvPr>
            <p:ph type="title"/>
          </p:nvPr>
        </p:nvSpPr>
        <p:spPr>
          <a:xfrm>
            <a:off x="628650" y="982346"/>
            <a:ext cx="7886700" cy="708343"/>
          </a:xfrm>
        </p:spPr>
        <p:txBody>
          <a:bodyPr/>
          <a:lstStyle/>
          <a:p>
            <a:r>
              <a:rPr lang="en-GB" dirty="0" smtClean="0">
                <a:latin typeface="Tw Cen MT" panose="020B0602020104020603" pitchFamily="34" charset="0"/>
              </a:rPr>
              <a:t>Planning for progress</a:t>
            </a:r>
            <a:endParaRPr lang="en-GB" dirty="0">
              <a:latin typeface="Tw Cen MT" panose="020B0602020104020603" pitchFamily="34" charset="0"/>
            </a:endParaRPr>
          </a:p>
        </p:txBody>
      </p:sp>
      <p:sp>
        <p:nvSpPr>
          <p:cNvPr id="5" name="Content Placeholder 4"/>
          <p:cNvSpPr>
            <a:spLocks noGrp="1"/>
          </p:cNvSpPr>
          <p:nvPr>
            <p:ph idx="1"/>
          </p:nvPr>
        </p:nvSpPr>
        <p:spPr>
          <a:xfrm>
            <a:off x="440871" y="1854839"/>
            <a:ext cx="7886700" cy="4351338"/>
          </a:xfrm>
        </p:spPr>
        <p:txBody>
          <a:bodyPr/>
          <a:lstStyle/>
          <a:p>
            <a:pPr lvl="0">
              <a:defRPr/>
            </a:pPr>
            <a:r>
              <a:rPr lang="en-GB" dirty="0" smtClean="0">
                <a:solidFill>
                  <a:sysClr val="windowText" lastClr="000000"/>
                </a:solidFill>
              </a:rPr>
              <a:t>Use </a:t>
            </a:r>
            <a:r>
              <a:rPr lang="en-GB" dirty="0">
                <a:solidFill>
                  <a:sysClr val="windowText" lastClr="000000"/>
                </a:solidFill>
              </a:rPr>
              <a:t>(in speech / writing) in free </a:t>
            </a:r>
            <a:r>
              <a:rPr lang="en-GB" dirty="0" smtClean="0">
                <a:solidFill>
                  <a:sysClr val="windowText" lastClr="000000"/>
                </a:solidFill>
              </a:rPr>
              <a:t>communication</a:t>
            </a:r>
          </a:p>
          <a:p>
            <a:pPr>
              <a:defRPr/>
            </a:pPr>
            <a:r>
              <a:rPr lang="en-GB" dirty="0">
                <a:solidFill>
                  <a:sysClr val="windowText" lastClr="000000"/>
                </a:solidFill>
              </a:rPr>
              <a:t>Produce (in speech / writing) from </a:t>
            </a:r>
            <a:r>
              <a:rPr lang="en-GB" dirty="0" smtClean="0">
                <a:solidFill>
                  <a:sysClr val="windowText" lastClr="000000"/>
                </a:solidFill>
              </a:rPr>
              <a:t>memory</a:t>
            </a:r>
          </a:p>
          <a:p>
            <a:pPr>
              <a:defRPr/>
            </a:pPr>
            <a:r>
              <a:rPr lang="en-GB" dirty="0">
                <a:solidFill>
                  <a:sysClr val="windowText" lastClr="000000"/>
                </a:solidFill>
              </a:rPr>
              <a:t>Produce (in speech / writing) with </a:t>
            </a:r>
            <a:r>
              <a:rPr lang="en-GB" dirty="0" smtClean="0">
                <a:solidFill>
                  <a:sysClr val="windowText" lastClr="000000"/>
                </a:solidFill>
              </a:rPr>
              <a:t>support</a:t>
            </a:r>
          </a:p>
          <a:p>
            <a:pPr>
              <a:defRPr/>
            </a:pPr>
            <a:r>
              <a:rPr lang="en-GB" dirty="0">
                <a:solidFill>
                  <a:sysClr val="windowText" lastClr="000000"/>
                </a:solidFill>
              </a:rPr>
              <a:t>Pronounce (independently</a:t>
            </a:r>
            <a:r>
              <a:rPr lang="en-GB" dirty="0" smtClean="0">
                <a:solidFill>
                  <a:sysClr val="windowText" lastClr="000000"/>
                </a:solidFill>
              </a:rPr>
              <a:t>)</a:t>
            </a:r>
          </a:p>
          <a:p>
            <a:pPr>
              <a:defRPr/>
            </a:pPr>
            <a:r>
              <a:rPr lang="en-GB" dirty="0">
                <a:solidFill>
                  <a:sysClr val="windowText" lastClr="000000"/>
                </a:solidFill>
              </a:rPr>
              <a:t>Understand (in sound / writing</a:t>
            </a:r>
            <a:r>
              <a:rPr lang="en-GB" dirty="0" smtClean="0">
                <a:solidFill>
                  <a:sysClr val="windowText" lastClr="000000"/>
                </a:solidFill>
              </a:rPr>
              <a:t>)</a:t>
            </a:r>
          </a:p>
          <a:p>
            <a:pPr>
              <a:defRPr/>
            </a:pPr>
            <a:r>
              <a:rPr lang="en-GB" dirty="0">
                <a:solidFill>
                  <a:sysClr val="windowText" lastClr="000000"/>
                </a:solidFill>
              </a:rPr>
              <a:t>Recognise (in sound / writing)</a:t>
            </a:r>
          </a:p>
          <a:p>
            <a:pPr lvl="0">
              <a:defRPr/>
            </a:pPr>
            <a:endParaRPr lang="en-GB" dirty="0">
              <a:solidFill>
                <a:sysClr val="windowText" lastClr="000000"/>
              </a:solidFill>
            </a:endParaRPr>
          </a:p>
          <a:p>
            <a:endParaRPr lang="en-GB" dirty="0">
              <a:latin typeface="Tw Cen MT" panose="020B0602020104020603" pitchFamily="34" charset="0"/>
            </a:endParaRPr>
          </a:p>
        </p:txBody>
      </p:sp>
      <p:sp>
        <p:nvSpPr>
          <p:cNvPr id="8" name="TextBox 7"/>
          <p:cNvSpPr txBox="1"/>
          <p:nvPr/>
        </p:nvSpPr>
        <p:spPr>
          <a:xfrm>
            <a:off x="440871" y="5603822"/>
            <a:ext cx="8262257" cy="923330"/>
          </a:xfrm>
          <a:prstGeom prst="rect">
            <a:avLst/>
          </a:prstGeom>
          <a:solidFill>
            <a:srgbClr val="33CCCC"/>
          </a:solidFill>
          <a:effectLst>
            <a:outerShdw blurRad="50800" dist="38100" dir="5400000" algn="t" rotWithShape="0">
              <a:prstClr val="black">
                <a:alpha val="40000"/>
              </a:prstClr>
            </a:outerShdw>
          </a:effectLst>
        </p:spPr>
        <p:txBody>
          <a:bodyPr wrap="square" rtlCol="0">
            <a:spAutoFit/>
          </a:bodyPr>
          <a:lstStyle/>
          <a:p>
            <a:r>
              <a:rPr lang="en-GB" b="1" dirty="0" smtClean="0">
                <a:solidFill>
                  <a:prstClr val="black"/>
                </a:solidFill>
                <a:latin typeface="Calibri" panose="020F0502020204030204"/>
              </a:rPr>
              <a:t>The main curriculum content in language learning is grammar and vocabulary.  </a:t>
            </a:r>
            <a:br>
              <a:rPr lang="en-GB" b="1" dirty="0" smtClean="0">
                <a:solidFill>
                  <a:prstClr val="black"/>
                </a:solidFill>
                <a:latin typeface="Calibri" panose="020F0502020204030204"/>
              </a:rPr>
            </a:br>
            <a:r>
              <a:rPr lang="en-GB" b="1" dirty="0" smtClean="0">
                <a:solidFill>
                  <a:prstClr val="black"/>
                </a:solidFill>
                <a:latin typeface="Calibri" panose="020F0502020204030204"/>
              </a:rPr>
              <a:t>Apply these stages in your planning whether the learning focus is grammar or vocabulary, or both.</a:t>
            </a:r>
            <a:endParaRPr lang="en-GB" b="1" dirty="0">
              <a:solidFill>
                <a:prstClr val="black"/>
              </a:solidFill>
              <a:latin typeface="Calibri" panose="020F0502020204030204"/>
            </a:endParaRPr>
          </a:p>
        </p:txBody>
      </p:sp>
      <p:pic>
        <p:nvPicPr>
          <p:cNvPr id="9" name="Picture 8"/>
          <p:cNvPicPr>
            <a:picLocks noChangeAspect="1"/>
          </p:cNvPicPr>
          <p:nvPr/>
        </p:nvPicPr>
        <p:blipFill>
          <a:blip r:embed="rId4">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6865495" y="1887341"/>
            <a:ext cx="3071402" cy="3071402"/>
          </a:xfrm>
          <a:prstGeom prst="rect">
            <a:avLst/>
          </a:prstGeom>
        </p:spPr>
      </p:pic>
    </p:spTree>
    <p:extLst>
      <p:ext uri="{BB962C8B-B14F-4D97-AF65-F5344CB8AC3E}">
        <p14:creationId xmlns:p14="http://schemas.microsoft.com/office/powerpoint/2010/main" val="7126827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533400"/>
            <a:ext cx="9144000" cy="0"/>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52600" y="-228600"/>
            <a:ext cx="5334000" cy="923330"/>
          </a:xfrm>
          <a:prstGeom prst="rect">
            <a:avLst/>
          </a:prstGeom>
          <a:noFill/>
        </p:spPr>
        <p:txBody>
          <a:bodyPr wrap="square" rtlCol="0">
            <a:spAutoFit/>
          </a:bodyPr>
          <a:lstStyle/>
          <a:p>
            <a:pPr algn="ctr"/>
            <a:r>
              <a:rPr lang="en-GB" sz="5400" dirty="0" err="1" smtClean="0">
                <a:solidFill>
                  <a:prstClr val="black"/>
                </a:solidFill>
              </a:rPr>
              <a:t>siempre</a:t>
            </a:r>
            <a:endParaRPr lang="en-GB" sz="5400" dirty="0">
              <a:solidFill>
                <a:prstClr val="black"/>
              </a:solidFill>
            </a:endParaRPr>
          </a:p>
        </p:txBody>
      </p:sp>
      <p:sp>
        <p:nvSpPr>
          <p:cNvPr id="10" name="TextBox 9"/>
          <p:cNvSpPr txBox="1"/>
          <p:nvPr/>
        </p:nvSpPr>
        <p:spPr>
          <a:xfrm>
            <a:off x="0" y="914400"/>
            <a:ext cx="9144000" cy="584775"/>
          </a:xfrm>
          <a:prstGeom prst="rect">
            <a:avLst/>
          </a:prstGeom>
          <a:noFill/>
          <a:ln>
            <a:noFill/>
            <a:prstDash val="dash"/>
          </a:ln>
        </p:spPr>
        <p:txBody>
          <a:bodyPr wrap="square" rtlCol="0">
            <a:spAutoFit/>
          </a:bodyPr>
          <a:lstStyle/>
          <a:p>
            <a:r>
              <a:rPr lang="en-GB" sz="3200" dirty="0" smtClean="0">
                <a:solidFill>
                  <a:srgbClr val="00B0F0"/>
                </a:solidFill>
              </a:rPr>
              <a:t>…………………………………………………………</a:t>
            </a:r>
            <a:endParaRPr lang="en-GB" sz="3200" dirty="0">
              <a:solidFill>
                <a:srgbClr val="00B0F0"/>
              </a:solidFill>
            </a:endParaRPr>
          </a:p>
        </p:txBody>
      </p:sp>
      <p:sp>
        <p:nvSpPr>
          <p:cNvPr id="16" name="TextBox 15"/>
          <p:cNvSpPr txBox="1"/>
          <p:nvPr/>
        </p:nvSpPr>
        <p:spPr>
          <a:xfrm>
            <a:off x="1752600" y="452735"/>
            <a:ext cx="5334000" cy="923330"/>
          </a:xfrm>
          <a:prstGeom prst="rect">
            <a:avLst/>
          </a:prstGeom>
          <a:noFill/>
        </p:spPr>
        <p:txBody>
          <a:bodyPr wrap="square" rtlCol="0">
            <a:spAutoFit/>
          </a:bodyPr>
          <a:lstStyle/>
          <a:p>
            <a:pPr algn="ctr"/>
            <a:r>
              <a:rPr lang="en-GB" sz="5400" dirty="0" err="1" smtClean="0">
                <a:solidFill>
                  <a:prstClr val="black"/>
                </a:solidFill>
              </a:rPr>
              <a:t>todos</a:t>
            </a:r>
            <a:r>
              <a:rPr lang="en-GB" sz="5400" dirty="0" smtClean="0">
                <a:solidFill>
                  <a:prstClr val="black"/>
                </a:solidFill>
              </a:rPr>
              <a:t> </a:t>
            </a:r>
            <a:r>
              <a:rPr lang="en-GB" sz="5400" dirty="0" err="1" smtClean="0">
                <a:solidFill>
                  <a:prstClr val="black"/>
                </a:solidFill>
              </a:rPr>
              <a:t>los</a:t>
            </a:r>
            <a:r>
              <a:rPr lang="en-GB" sz="5400" dirty="0" smtClean="0">
                <a:solidFill>
                  <a:prstClr val="black"/>
                </a:solidFill>
              </a:rPr>
              <a:t> </a:t>
            </a:r>
            <a:r>
              <a:rPr lang="en-GB" sz="5400" dirty="0" err="1" smtClean="0">
                <a:solidFill>
                  <a:prstClr val="black"/>
                </a:solidFill>
              </a:rPr>
              <a:t>días</a:t>
            </a:r>
            <a:endParaRPr lang="en-GB" sz="5400" dirty="0">
              <a:solidFill>
                <a:prstClr val="black"/>
              </a:solidFill>
            </a:endParaRPr>
          </a:p>
        </p:txBody>
      </p:sp>
      <p:sp>
        <p:nvSpPr>
          <p:cNvPr id="13" name="Freeform 12"/>
          <p:cNvSpPr/>
          <p:nvPr/>
        </p:nvSpPr>
        <p:spPr>
          <a:xfrm>
            <a:off x="-6724" y="1801906"/>
            <a:ext cx="9164171" cy="1042147"/>
          </a:xfrm>
          <a:custGeom>
            <a:avLst/>
            <a:gdLst>
              <a:gd name="connsiteX0" fmla="*/ 0 w 9164171"/>
              <a:gd name="connsiteY0" fmla="*/ 1042147 h 1042147"/>
              <a:gd name="connsiteX1" fmla="*/ 853889 w 9164171"/>
              <a:gd name="connsiteY1" fmla="*/ 26894 h 1042147"/>
              <a:gd name="connsiteX2" fmla="*/ 1680883 w 9164171"/>
              <a:gd name="connsiteY2" fmla="*/ 1028700 h 1042147"/>
              <a:gd name="connsiteX3" fmla="*/ 2575112 w 9164171"/>
              <a:gd name="connsiteY3" fmla="*/ 40341 h 1042147"/>
              <a:gd name="connsiteX4" fmla="*/ 3482789 w 9164171"/>
              <a:gd name="connsiteY4" fmla="*/ 1008529 h 1042147"/>
              <a:gd name="connsiteX5" fmla="*/ 4296336 w 9164171"/>
              <a:gd name="connsiteY5" fmla="*/ 33618 h 1042147"/>
              <a:gd name="connsiteX6" fmla="*/ 5143500 w 9164171"/>
              <a:gd name="connsiteY6" fmla="*/ 1035423 h 1042147"/>
              <a:gd name="connsiteX7" fmla="*/ 6037730 w 9164171"/>
              <a:gd name="connsiteY7" fmla="*/ 33618 h 1042147"/>
              <a:gd name="connsiteX8" fmla="*/ 6905065 w 9164171"/>
              <a:gd name="connsiteY8" fmla="*/ 1028700 h 1042147"/>
              <a:gd name="connsiteX9" fmla="*/ 7624483 w 9164171"/>
              <a:gd name="connsiteY9" fmla="*/ 33618 h 1042147"/>
              <a:gd name="connsiteX10" fmla="*/ 8390965 w 9164171"/>
              <a:gd name="connsiteY10" fmla="*/ 1028700 h 1042147"/>
              <a:gd name="connsiteX11" fmla="*/ 9164171 w 9164171"/>
              <a:gd name="connsiteY11" fmla="*/ 0 h 1042147"/>
              <a:gd name="connsiteX12" fmla="*/ 9164171 w 9164171"/>
              <a:gd name="connsiteY12" fmla="*/ 0 h 104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64171" h="1042147">
                <a:moveTo>
                  <a:pt x="0" y="1042147"/>
                </a:moveTo>
                <a:cubicBezTo>
                  <a:pt x="286871" y="535641"/>
                  <a:pt x="573742" y="29135"/>
                  <a:pt x="853889" y="26894"/>
                </a:cubicBezTo>
                <a:cubicBezTo>
                  <a:pt x="1134036" y="24653"/>
                  <a:pt x="1394013" y="1026459"/>
                  <a:pt x="1680883" y="1028700"/>
                </a:cubicBezTo>
                <a:cubicBezTo>
                  <a:pt x="1967753" y="1030941"/>
                  <a:pt x="2274794" y="43703"/>
                  <a:pt x="2575112" y="40341"/>
                </a:cubicBezTo>
                <a:cubicBezTo>
                  <a:pt x="2875430" y="36979"/>
                  <a:pt x="3195918" y="1009649"/>
                  <a:pt x="3482789" y="1008529"/>
                </a:cubicBezTo>
                <a:cubicBezTo>
                  <a:pt x="3769660" y="1007409"/>
                  <a:pt x="4019551" y="29136"/>
                  <a:pt x="4296336" y="33618"/>
                </a:cubicBezTo>
                <a:cubicBezTo>
                  <a:pt x="4573121" y="38100"/>
                  <a:pt x="4853268" y="1035423"/>
                  <a:pt x="5143500" y="1035423"/>
                </a:cubicBezTo>
                <a:cubicBezTo>
                  <a:pt x="5433732" y="1035423"/>
                  <a:pt x="5744136" y="34738"/>
                  <a:pt x="6037730" y="33618"/>
                </a:cubicBezTo>
                <a:cubicBezTo>
                  <a:pt x="6331324" y="32497"/>
                  <a:pt x="6640606" y="1028700"/>
                  <a:pt x="6905065" y="1028700"/>
                </a:cubicBezTo>
                <a:cubicBezTo>
                  <a:pt x="7169524" y="1028700"/>
                  <a:pt x="7376833" y="33618"/>
                  <a:pt x="7624483" y="33618"/>
                </a:cubicBezTo>
                <a:cubicBezTo>
                  <a:pt x="7872133" y="33618"/>
                  <a:pt x="8134350" y="1034303"/>
                  <a:pt x="8390965" y="1028700"/>
                </a:cubicBezTo>
                <a:cubicBezTo>
                  <a:pt x="8647580" y="1023097"/>
                  <a:pt x="9164171" y="0"/>
                  <a:pt x="9164171" y="0"/>
                </a:cubicBezTo>
                <a:lnTo>
                  <a:pt x="9164171" y="0"/>
                </a:ln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TextBox 23"/>
          <p:cNvSpPr txBox="1"/>
          <p:nvPr/>
        </p:nvSpPr>
        <p:spPr>
          <a:xfrm>
            <a:off x="1750359" y="1753720"/>
            <a:ext cx="5334000" cy="923330"/>
          </a:xfrm>
          <a:prstGeom prst="rect">
            <a:avLst/>
          </a:prstGeom>
          <a:noFill/>
        </p:spPr>
        <p:txBody>
          <a:bodyPr wrap="square" rtlCol="0">
            <a:spAutoFit/>
          </a:bodyPr>
          <a:lstStyle/>
          <a:p>
            <a:pPr algn="ctr"/>
            <a:r>
              <a:rPr lang="en-GB" sz="5400" dirty="0" err="1" smtClean="0">
                <a:solidFill>
                  <a:prstClr val="black"/>
                </a:solidFill>
              </a:rPr>
              <a:t>normalmente</a:t>
            </a:r>
            <a:endParaRPr lang="en-GB" sz="5400" dirty="0">
              <a:solidFill>
                <a:prstClr val="black"/>
              </a:solidFill>
            </a:endParaRPr>
          </a:p>
        </p:txBody>
      </p:sp>
      <p:sp>
        <p:nvSpPr>
          <p:cNvPr id="14" name="Freeform 13"/>
          <p:cNvSpPr/>
          <p:nvPr/>
        </p:nvSpPr>
        <p:spPr>
          <a:xfrm>
            <a:off x="1098176" y="3151266"/>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Freeform 24"/>
          <p:cNvSpPr/>
          <p:nvPr/>
        </p:nvSpPr>
        <p:spPr>
          <a:xfrm>
            <a:off x="25908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Freeform 25"/>
          <p:cNvSpPr/>
          <p:nvPr/>
        </p:nvSpPr>
        <p:spPr>
          <a:xfrm>
            <a:off x="41910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Freeform 26"/>
          <p:cNvSpPr/>
          <p:nvPr/>
        </p:nvSpPr>
        <p:spPr>
          <a:xfrm>
            <a:off x="58674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TextBox 27"/>
          <p:cNvSpPr txBox="1"/>
          <p:nvPr/>
        </p:nvSpPr>
        <p:spPr>
          <a:xfrm>
            <a:off x="1718983" y="3151120"/>
            <a:ext cx="5334000" cy="923330"/>
          </a:xfrm>
          <a:prstGeom prst="rect">
            <a:avLst/>
          </a:prstGeom>
          <a:noFill/>
        </p:spPr>
        <p:txBody>
          <a:bodyPr wrap="square" rtlCol="0">
            <a:spAutoFit/>
          </a:bodyPr>
          <a:lstStyle/>
          <a:p>
            <a:pPr algn="ctr"/>
            <a:r>
              <a:rPr lang="en-GB" sz="5400" dirty="0" smtClean="0">
                <a:solidFill>
                  <a:prstClr val="black"/>
                </a:solidFill>
              </a:rPr>
              <a:t>a menudo</a:t>
            </a:r>
            <a:endParaRPr lang="en-GB" sz="5400" dirty="0">
              <a:solidFill>
                <a:prstClr val="black"/>
              </a:solidFill>
            </a:endParaRPr>
          </a:p>
        </p:txBody>
      </p:sp>
      <p:cxnSp>
        <p:nvCxnSpPr>
          <p:cNvPr id="17" name="Straight Connector 16"/>
          <p:cNvCxnSpPr/>
          <p:nvPr/>
        </p:nvCxnSpPr>
        <p:spPr>
          <a:xfrm>
            <a:off x="5334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384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4196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477000" y="44958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534400" y="44958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750359" y="4374768"/>
            <a:ext cx="5334000" cy="923330"/>
          </a:xfrm>
          <a:prstGeom prst="rect">
            <a:avLst/>
          </a:prstGeom>
          <a:noFill/>
        </p:spPr>
        <p:txBody>
          <a:bodyPr wrap="square" rtlCol="0">
            <a:spAutoFit/>
          </a:bodyPr>
          <a:lstStyle/>
          <a:p>
            <a:pPr algn="ctr"/>
            <a:r>
              <a:rPr lang="en-GB" sz="5400" dirty="0" smtClean="0">
                <a:solidFill>
                  <a:prstClr val="black"/>
                </a:solidFill>
              </a:rPr>
              <a:t>a </a:t>
            </a:r>
            <a:r>
              <a:rPr lang="en-GB" sz="5400" dirty="0" err="1" smtClean="0">
                <a:solidFill>
                  <a:prstClr val="black"/>
                </a:solidFill>
              </a:rPr>
              <a:t>veces</a:t>
            </a:r>
            <a:endParaRPr lang="en-GB" sz="5400" dirty="0">
              <a:solidFill>
                <a:prstClr val="black"/>
              </a:solidFill>
            </a:endParaRPr>
          </a:p>
        </p:txBody>
      </p:sp>
      <p:sp>
        <p:nvSpPr>
          <p:cNvPr id="18" name="Multiply 17"/>
          <p:cNvSpPr/>
          <p:nvPr/>
        </p:nvSpPr>
        <p:spPr>
          <a:xfrm>
            <a:off x="3007659" y="5836032"/>
            <a:ext cx="2819400" cy="1210088"/>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35" name="TextBox 34"/>
          <p:cNvSpPr txBox="1"/>
          <p:nvPr/>
        </p:nvSpPr>
        <p:spPr>
          <a:xfrm>
            <a:off x="1750359" y="5253404"/>
            <a:ext cx="5334000" cy="923330"/>
          </a:xfrm>
          <a:prstGeom prst="rect">
            <a:avLst/>
          </a:prstGeom>
          <a:noFill/>
        </p:spPr>
        <p:txBody>
          <a:bodyPr wrap="square" rtlCol="0">
            <a:spAutoFit/>
          </a:bodyPr>
          <a:lstStyle/>
          <a:p>
            <a:pPr algn="ctr"/>
            <a:r>
              <a:rPr lang="en-GB" sz="5400" dirty="0" err="1" smtClean="0">
                <a:solidFill>
                  <a:prstClr val="black"/>
                </a:solidFill>
              </a:rPr>
              <a:t>nunca</a:t>
            </a:r>
            <a:endParaRPr lang="en-GB" sz="5400" dirty="0">
              <a:solidFill>
                <a:prstClr val="black"/>
              </a:solidFill>
            </a:endParaRPr>
          </a:p>
        </p:txBody>
      </p:sp>
      <p:sp>
        <p:nvSpPr>
          <p:cNvPr id="21" name="Rectangle 20"/>
          <p:cNvSpPr/>
          <p:nvPr/>
        </p:nvSpPr>
        <p:spPr>
          <a:xfrm>
            <a:off x="7365733" y="-28897"/>
            <a:ext cx="2766683" cy="1475404"/>
          </a:xfrm>
          <a:prstGeom prst="rect">
            <a:avLst/>
          </a:prstGeom>
        </p:spPr>
        <p:txBody>
          <a:bodyPr wrap="square">
            <a:spAutoFit/>
          </a:bodyPr>
          <a:lstStyle/>
          <a:p>
            <a:pPr>
              <a:lnSpc>
                <a:spcPct val="107000"/>
              </a:lnSpc>
              <a:spcAft>
                <a:spcPts val="800"/>
              </a:spcAft>
            </a:pP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Usar </a:t>
            </a: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para </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comunicarse</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de memoria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con ayuda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Pronunciar</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Comprender</a:t>
            </a:r>
            <a:b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Reconocer</a:t>
            </a:r>
            <a:endParaRPr lang="en-GB"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3">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6560245" y="50016"/>
            <a:ext cx="1261504" cy="1261506"/>
          </a:xfrm>
          <a:prstGeom prst="rect">
            <a:avLst/>
          </a:prstGeom>
        </p:spPr>
      </p:pic>
    </p:spTree>
    <p:extLst>
      <p:ext uri="{BB962C8B-B14F-4D97-AF65-F5344CB8AC3E}">
        <p14:creationId xmlns:p14="http://schemas.microsoft.com/office/powerpoint/2010/main" val="113183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2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down)">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down)">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up)">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wipe(up)">
                                      <p:cBhvr>
                                        <p:cTn id="68" dur="500"/>
                                        <p:tgtEl>
                                          <p:spTgt spid="30"/>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wipe(up)">
                                      <p:cBhvr>
                                        <p:cTn id="73" dur="500"/>
                                        <p:tgtEl>
                                          <p:spTgt spid="31"/>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wipe(up)">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wipe(up)">
                                      <p:cBhvr>
                                        <p:cTn id="83" dur="500"/>
                                        <p:tgtEl>
                                          <p:spTgt spid="3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500"/>
                                        <p:tgtEl>
                                          <p:spTgt spid="34"/>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P spid="13" grpId="0" animBg="1"/>
      <p:bldP spid="24" grpId="0"/>
      <p:bldP spid="14" grpId="0" animBg="1"/>
      <p:bldP spid="25" grpId="0" animBg="1"/>
      <p:bldP spid="26" grpId="0" animBg="1"/>
      <p:bldP spid="27" grpId="0" animBg="1"/>
      <p:bldP spid="28" grpId="0"/>
      <p:bldP spid="34" grpId="0"/>
      <p:bldP spid="18" grpId="0" animBg="1"/>
      <p:bldP spid="35"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_it_best" id="{2B4782D1-3725-49E2-86EC-5D21F22BC470}" vid="{20FDAD1C-BDD9-4DDD-9D01-CCAAD8B075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Post_it_best</Template>
  <TotalTime>87</TotalTime>
  <Words>2882</Words>
  <Application>Microsoft Office PowerPoint</Application>
  <PresentationFormat>On-screen Show (4:3)</PresentationFormat>
  <Paragraphs>398</Paragraphs>
  <Slides>37</Slides>
  <Notes>25</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37</vt:i4>
      </vt:variant>
    </vt:vector>
  </HeadingPairs>
  <TitlesOfParts>
    <vt:vector size="51" baseType="lpstr">
      <vt:lpstr>Arial</vt:lpstr>
      <vt:lpstr>Arial Rounded MT Bold</vt:lpstr>
      <vt:lpstr>Calibri</vt:lpstr>
      <vt:lpstr>Comic Sans MS</vt:lpstr>
      <vt:lpstr>MV Boli</vt:lpstr>
      <vt:lpstr>Open Sans Light</vt:lpstr>
      <vt:lpstr>Open Sans Semibold</vt:lpstr>
      <vt:lpstr>Segoe Print</vt:lpstr>
      <vt:lpstr>Segoe UI</vt:lpstr>
      <vt:lpstr>Source Sans Pro</vt:lpstr>
      <vt:lpstr>Times New Roman</vt:lpstr>
      <vt:lpstr>Tw Cen MT</vt:lpstr>
      <vt:lpstr>Wingdings</vt:lpstr>
      <vt:lpstr>Office Theme</vt:lpstr>
      <vt:lpstr>PowerPoint Presentation</vt:lpstr>
      <vt:lpstr>To progress</vt:lpstr>
      <vt:lpstr>What are the key drivers for progress?</vt:lpstr>
      <vt:lpstr>MFL Pedagogy Review Report November 2016 </vt:lpstr>
      <vt:lpstr>PowerPoint Presentation</vt:lpstr>
      <vt:lpstr>PowerPoint Presentation</vt:lpstr>
      <vt:lpstr>PowerPoint Presentation</vt:lpstr>
      <vt:lpstr>Planning for progress</vt:lpstr>
      <vt:lpstr>PowerPoint Presentation</vt:lpstr>
      <vt:lpstr>PowerPoint Presentation</vt:lpstr>
      <vt:lpstr>PowerPoint Presentation</vt:lpstr>
      <vt:lpstr>PowerPoint Presentation</vt:lpstr>
      <vt:lpstr>PowerPoint Presentation</vt:lpstr>
      <vt:lpstr>Essentials for progress</vt:lpstr>
      <vt:lpstr>PowerPoint Presentation</vt:lpstr>
      <vt:lpstr>PowerPoint Presentation</vt:lpstr>
      <vt:lpstr>PowerPoint Presentation</vt:lpstr>
      <vt:lpstr>PowerPoint Presentation</vt:lpstr>
      <vt:lpstr>Essentials for progress</vt:lpstr>
      <vt:lpstr>Verbs</vt:lpstr>
      <vt:lpstr>PowerPoint Presentation</vt:lpstr>
      <vt:lpstr>PowerPoint Presentation</vt:lpstr>
      <vt:lpstr>PowerPoint Presentation</vt:lpstr>
      <vt:lpstr>PowerPoint Presentation</vt:lpstr>
      <vt:lpstr>PowerPoint Presentation</vt:lpstr>
      <vt:lpstr>Essentials for progress</vt:lpstr>
      <vt:lpstr>Essentials for progress</vt:lpstr>
      <vt:lpstr>Student targets</vt:lpstr>
      <vt:lpstr>Essentials for progress</vt:lpstr>
      <vt:lpstr>PowerPoint Presentation</vt:lpstr>
      <vt:lpstr>Essentials for progress</vt:lpstr>
      <vt:lpstr>PowerPoint Presentation</vt:lpstr>
      <vt:lpstr>What it looks like in the classroom</vt:lpstr>
      <vt:lpstr>What it looks like in books</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progress paradigm.</dc:title>
  <dc:creator>Study</dc:creator>
  <cp:lastModifiedBy>Study</cp:lastModifiedBy>
  <cp:revision>12</cp:revision>
  <dcterms:created xsi:type="dcterms:W3CDTF">2017-05-27T07:07:16Z</dcterms:created>
  <dcterms:modified xsi:type="dcterms:W3CDTF">2017-05-29T20:03:28Z</dcterms:modified>
</cp:coreProperties>
</file>