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62" r:id="rId3"/>
    <p:sldId id="263" r:id="rId4"/>
    <p:sldId id="264" r:id="rId5"/>
    <p:sldId id="321"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2" r:id="rId23"/>
    <p:sldId id="283" r:id="rId24"/>
    <p:sldId id="284" r:id="rId25"/>
    <p:sldId id="285" r:id="rId26"/>
    <p:sldId id="286" r:id="rId27"/>
    <p:sldId id="287" r:id="rId28"/>
    <p:sldId id="289" r:id="rId29"/>
    <p:sldId id="290" r:id="rId30"/>
    <p:sldId id="288" r:id="rId31"/>
    <p:sldId id="291" r:id="rId32"/>
    <p:sldId id="292" r:id="rId33"/>
    <p:sldId id="293" r:id="rId34"/>
    <p:sldId id="294" r:id="rId35"/>
    <p:sldId id="295" r:id="rId36"/>
    <p:sldId id="296" r:id="rId37"/>
    <p:sldId id="297" r:id="rId38"/>
    <p:sldId id="298" r:id="rId39"/>
    <p:sldId id="299" r:id="rId40"/>
    <p:sldId id="300" r:id="rId41"/>
    <p:sldId id="301" r:id="rId42"/>
    <p:sldId id="313" r:id="rId43"/>
    <p:sldId id="314" r:id="rId44"/>
    <p:sldId id="315" r:id="rId45"/>
    <p:sldId id="316" r:id="rId46"/>
    <p:sldId id="302" r:id="rId47"/>
    <p:sldId id="307" r:id="rId48"/>
    <p:sldId id="308" r:id="rId49"/>
    <p:sldId id="309" r:id="rId50"/>
    <p:sldId id="310" r:id="rId51"/>
    <p:sldId id="311" r:id="rId52"/>
    <p:sldId id="303" r:id="rId53"/>
    <p:sldId id="304" r:id="rId54"/>
    <p:sldId id="305" r:id="rId55"/>
    <p:sldId id="306" r:id="rId56"/>
    <p:sldId id="312" r:id="rId57"/>
    <p:sldId id="318" r:id="rId58"/>
    <p:sldId id="317" r:id="rId59"/>
    <p:sldId id="257" r:id="rId60"/>
    <p:sldId id="281" r:id="rId61"/>
    <p:sldId id="319" r:id="rId62"/>
    <p:sldId id="32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735" autoAdjust="0"/>
  </p:normalViewPr>
  <p:slideViewPr>
    <p:cSldViewPr snapToGrid="0">
      <p:cViewPr>
        <p:scale>
          <a:sx n="71" d="100"/>
          <a:sy n="71" d="100"/>
        </p:scale>
        <p:origin x="2736" y="28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F9BE3-E4B6-4AC7-9205-66E45C03EA72}" type="datetimeFigureOut">
              <a:rPr lang="en-GB" smtClean="0"/>
              <a:t>16/06/2017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5AE45-BA4B-4964-A008-F991D1D24513}" type="slidenum">
              <a:rPr lang="en-GB" smtClean="0"/>
              <a:t>‹#›</a:t>
            </a:fld>
            <a:endParaRPr lang="en-GB"/>
          </a:p>
        </p:txBody>
      </p:sp>
    </p:spTree>
    <p:extLst>
      <p:ext uri="{BB962C8B-B14F-4D97-AF65-F5344CB8AC3E}">
        <p14:creationId xmlns:p14="http://schemas.microsoft.com/office/powerpoint/2010/main" val="218030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Making the difference: One year into teaching the new KS4 specifications, what are we doing differently?  This session shares some key ideas and strategies for maximising progress in the four skills.  </a:t>
            </a:r>
          </a:p>
          <a:p>
            <a:endParaRPr lang="en-GB" dirty="0"/>
          </a:p>
        </p:txBody>
      </p:sp>
      <p:sp>
        <p:nvSpPr>
          <p:cNvPr id="4" name="Slide Number Placeholder 3"/>
          <p:cNvSpPr>
            <a:spLocks noGrp="1"/>
          </p:cNvSpPr>
          <p:nvPr>
            <p:ph type="sldNum" sz="quarter" idx="10"/>
          </p:nvPr>
        </p:nvSpPr>
        <p:spPr/>
        <p:txBody>
          <a:bodyPr/>
          <a:lstStyle/>
          <a:p>
            <a:fld id="{3285AE45-BA4B-4964-A008-F991D1D24513}" type="slidenum">
              <a:rPr lang="en-GB" smtClean="0"/>
              <a:t>1</a:t>
            </a:fld>
            <a:endParaRPr lang="en-GB"/>
          </a:p>
        </p:txBody>
      </p:sp>
    </p:spTree>
    <p:extLst>
      <p:ext uri="{BB962C8B-B14F-4D97-AF65-F5344CB8AC3E}">
        <p14:creationId xmlns:p14="http://schemas.microsoft.com/office/powerpoint/2010/main" val="173801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Grade C questions often</a:t>
            </a:r>
            <a:r>
              <a:rPr lang="en-GB" baseline="0" dirty="0" smtClean="0"/>
              <a:t> include the requirement to understand more detailed opinions and/or discriminate between tenses.</a:t>
            </a:r>
          </a:p>
          <a:p>
            <a:r>
              <a:rPr lang="en-GB" baseline="0" dirty="0" smtClean="0"/>
              <a:t>Here is it all about the opinions.</a:t>
            </a:r>
            <a:br>
              <a:rPr lang="en-GB" baseline="0" dirty="0" smtClean="0"/>
            </a:br>
            <a:r>
              <a:rPr lang="en-GB" baseline="0" dirty="0" smtClean="0"/>
              <a:t>Let’s think about a two-fold strategy here:</a:t>
            </a:r>
          </a:p>
          <a:p>
            <a:r>
              <a:rPr lang="en-GB" baseline="0" dirty="0" smtClean="0"/>
              <a:t>1) Listen carefully to the tone of voice – does it sound negative or positive (or both)?</a:t>
            </a:r>
            <a:br>
              <a:rPr lang="en-GB" baseline="0" dirty="0" smtClean="0"/>
            </a:br>
            <a:r>
              <a:rPr lang="en-GB" baseline="0" dirty="0" smtClean="0"/>
              <a:t>2)  Which words are key words for introducing a change of opinion (</a:t>
            </a:r>
            <a:r>
              <a:rPr lang="en-GB" baseline="0" dirty="0" err="1" smtClean="0"/>
              <a:t>mais</a:t>
            </a:r>
            <a:r>
              <a:rPr lang="en-GB" baseline="0" dirty="0" smtClean="0"/>
              <a:t>, </a:t>
            </a:r>
            <a:r>
              <a:rPr lang="en-GB" baseline="0" dirty="0" err="1" smtClean="0"/>
              <a:t>cependant</a:t>
            </a:r>
            <a:r>
              <a:rPr lang="en-GB" baseline="0" dirty="0" smtClean="0"/>
              <a:t>, </a:t>
            </a:r>
            <a:r>
              <a:rPr lang="en-GB" baseline="0" dirty="0" err="1" smtClean="0"/>
              <a:t>pourtant</a:t>
            </a:r>
            <a:r>
              <a:rPr lang="en-GB" baseline="0" dirty="0" smtClean="0"/>
              <a:t>) and also words for continuing on the same opinion (et, </a:t>
            </a:r>
            <a:r>
              <a:rPr lang="en-GB" baseline="0" dirty="0" err="1" smtClean="0"/>
              <a:t>aussi</a:t>
            </a:r>
            <a:r>
              <a:rPr lang="en-GB" baseline="0" dirty="0" smtClean="0"/>
              <a:t>, </a:t>
            </a:r>
            <a:r>
              <a:rPr lang="en-GB" baseline="0" dirty="0" err="1" smtClean="0"/>
              <a:t>d’ailleurs</a:t>
            </a:r>
            <a:r>
              <a:rPr lang="en-GB" baseline="0" dirty="0" smtClean="0"/>
              <a:t>, </a:t>
            </a:r>
            <a:r>
              <a:rPr lang="en-GB" baseline="0" dirty="0" err="1" smtClean="0"/>
              <a:t>en</a:t>
            </a:r>
            <a:r>
              <a:rPr lang="en-GB" baseline="0" dirty="0" smtClean="0"/>
              <a:t> plus)</a:t>
            </a:r>
            <a:endParaRPr lang="en-GB" dirty="0" smtClean="0"/>
          </a:p>
          <a:p>
            <a:endParaRPr lang="en-GB" dirty="0" smtClean="0"/>
          </a:p>
          <a:p>
            <a:r>
              <a:rPr lang="en-GB" dirty="0" smtClean="0"/>
              <a:t>C Grade Question</a:t>
            </a:r>
            <a:br>
              <a:rPr lang="en-GB" dirty="0" smtClean="0"/>
            </a:br>
            <a:r>
              <a:rPr lang="en-GB" dirty="0" smtClean="0"/>
              <a:t>no.5</a:t>
            </a:r>
            <a:r>
              <a:rPr lang="en-GB" baseline="0" dirty="0" smtClean="0"/>
              <a:t> Pearson AQA Revision Workbook p.118 Past Paper</a:t>
            </a:r>
          </a:p>
          <a:p>
            <a:endParaRPr lang="en-GB" baseline="0" dirty="0" smtClean="0"/>
          </a:p>
          <a:p>
            <a:r>
              <a:rPr lang="en-GB" sz="1200" b="1" i="0" u="none" strike="noStrike" kern="1200" baseline="0" dirty="0" smtClean="0">
                <a:solidFill>
                  <a:schemeClr val="tx1"/>
                </a:solidFill>
                <a:latin typeface="+mn-lt"/>
                <a:ea typeface="+mn-ea"/>
                <a:cs typeface="+mn-cs"/>
              </a:rPr>
              <a:t>[Grade C]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Example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Les bâtiments à mon école sont complètement démodés.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1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Il y a des profs compréhensifs mais aussi des profs qui ne nous écoutent pas et qui sont trop sévères.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2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Je trouve les repas qu’on sert à la cantine délicieux. Il y a beaucoup de choix.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3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Au collège, on ne peut pas porter de bijoux. Selon moi, c’est bête, mais j’aime porter mes propres vêtements.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4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Je trouve l’anglais trop compliqué et mon accent est mauvais.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5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Je pense qu’on nous donne beaucoup trop de devoirs. Je n’ai même pas le temps de sortir le soir. </a:t>
            </a:r>
            <a:endParaRPr lang="en-GB" dirty="0"/>
          </a:p>
        </p:txBody>
      </p:sp>
      <p:sp>
        <p:nvSpPr>
          <p:cNvPr id="4" name="Slide Number Placeholder 3"/>
          <p:cNvSpPr>
            <a:spLocks noGrp="1"/>
          </p:cNvSpPr>
          <p:nvPr>
            <p:ph type="sldNum" sz="quarter" idx="10"/>
          </p:nvPr>
        </p:nvSpPr>
        <p:spPr/>
        <p:txBody>
          <a:bodyPr/>
          <a:lstStyle/>
          <a:p>
            <a:fld id="{C6624047-C9CF-4483-A200-725359C93651}" type="slidenum">
              <a:rPr lang="en-GB">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32527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Grade C questions often</a:t>
            </a:r>
            <a:r>
              <a:rPr lang="en-GB" baseline="0" dirty="0" smtClean="0"/>
              <a:t> include the requirement to understand more detailed opinions and/or discriminate between tenses.</a:t>
            </a:r>
          </a:p>
          <a:p>
            <a:r>
              <a:rPr lang="en-GB" baseline="0" dirty="0" smtClean="0"/>
              <a:t>Here is it all about the opinions.</a:t>
            </a:r>
            <a:br>
              <a:rPr lang="en-GB" baseline="0" dirty="0" smtClean="0"/>
            </a:br>
            <a:r>
              <a:rPr lang="en-GB" baseline="0" dirty="0" smtClean="0"/>
              <a:t>Let’s think about a two-fold strategy here:</a:t>
            </a:r>
          </a:p>
          <a:p>
            <a:r>
              <a:rPr lang="en-GB" baseline="0" dirty="0" smtClean="0"/>
              <a:t>1) Listen carefully to the tone of voice – does it sound negative or positive (or both)?</a:t>
            </a:r>
            <a:br>
              <a:rPr lang="en-GB" baseline="0" dirty="0" smtClean="0"/>
            </a:br>
            <a:r>
              <a:rPr lang="en-GB" baseline="0" dirty="0" smtClean="0"/>
              <a:t>2)  Which words are key words for introducing a change of opinion (</a:t>
            </a:r>
            <a:r>
              <a:rPr lang="en-GB" baseline="0" dirty="0" err="1" smtClean="0"/>
              <a:t>mais</a:t>
            </a:r>
            <a:r>
              <a:rPr lang="en-GB" baseline="0" dirty="0" smtClean="0"/>
              <a:t>, </a:t>
            </a:r>
            <a:r>
              <a:rPr lang="en-GB" baseline="0" dirty="0" err="1" smtClean="0"/>
              <a:t>cependant</a:t>
            </a:r>
            <a:r>
              <a:rPr lang="en-GB" baseline="0" dirty="0" smtClean="0"/>
              <a:t>, </a:t>
            </a:r>
            <a:r>
              <a:rPr lang="en-GB" baseline="0" dirty="0" err="1" smtClean="0"/>
              <a:t>pourtant</a:t>
            </a:r>
            <a:r>
              <a:rPr lang="en-GB" baseline="0" dirty="0" smtClean="0"/>
              <a:t>) and also words for continuing on the same opinion (et, </a:t>
            </a:r>
            <a:r>
              <a:rPr lang="en-GB" baseline="0" dirty="0" err="1" smtClean="0"/>
              <a:t>aussi</a:t>
            </a:r>
            <a:r>
              <a:rPr lang="en-GB" baseline="0" dirty="0" smtClean="0"/>
              <a:t>, </a:t>
            </a:r>
            <a:r>
              <a:rPr lang="en-GB" baseline="0" dirty="0" err="1" smtClean="0"/>
              <a:t>d’ailleurs</a:t>
            </a:r>
            <a:r>
              <a:rPr lang="en-GB" baseline="0" dirty="0" smtClean="0"/>
              <a:t>, </a:t>
            </a:r>
            <a:r>
              <a:rPr lang="en-GB" baseline="0" dirty="0" err="1" smtClean="0"/>
              <a:t>en</a:t>
            </a:r>
            <a:r>
              <a:rPr lang="en-GB" baseline="0" dirty="0" smtClean="0"/>
              <a:t> plus)</a:t>
            </a:r>
            <a:endParaRPr lang="en-GB" dirty="0" smtClean="0"/>
          </a:p>
          <a:p>
            <a:endParaRPr lang="en-GB" dirty="0" smtClean="0"/>
          </a:p>
          <a:p>
            <a:r>
              <a:rPr lang="en-GB" dirty="0" smtClean="0"/>
              <a:t>C Grade Question</a:t>
            </a:r>
            <a:br>
              <a:rPr lang="en-GB" dirty="0" smtClean="0"/>
            </a:br>
            <a:r>
              <a:rPr lang="en-GB" dirty="0" smtClean="0"/>
              <a:t>no.5</a:t>
            </a:r>
            <a:r>
              <a:rPr lang="en-GB" baseline="0" dirty="0" smtClean="0"/>
              <a:t> Pearson AQA Revision Workbook p.118 Past Paper</a:t>
            </a:r>
          </a:p>
          <a:p>
            <a:endParaRPr lang="en-GB" baseline="0" dirty="0" smtClean="0"/>
          </a:p>
          <a:p>
            <a:r>
              <a:rPr lang="en-GB" sz="1200" b="1" i="0" u="none" strike="noStrike" kern="1200" baseline="0" dirty="0" smtClean="0">
                <a:solidFill>
                  <a:schemeClr val="tx1"/>
                </a:solidFill>
                <a:latin typeface="+mn-lt"/>
                <a:ea typeface="+mn-ea"/>
                <a:cs typeface="+mn-cs"/>
              </a:rPr>
              <a:t>[Grade C]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Example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Les bâtiments à mon école sont complètement démodés.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1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Il y a des profs compréhensifs mais aussi des profs qui ne nous écoutent pas et qui sont trop sévères.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2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Je trouve les repas qu’on sert à la cantine délicieux. Il y a beaucoup de choix.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3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Au collège, on ne peut pas porter de bijoux. Selon moi, c’est bête, mais j’aime porter mes propres vêtements.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4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Je trouve l’anglais trop compliqué et mon accent est mauvais. </a:t>
            </a:r>
          </a:p>
          <a:p>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Number 5 </a:t>
            </a:r>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Je pense qu’on nous donne beaucoup trop de devoirs. Je n’ai même pas le temps de sortir le soir. </a:t>
            </a:r>
            <a:endParaRPr lang="en-GB" dirty="0"/>
          </a:p>
        </p:txBody>
      </p:sp>
      <p:sp>
        <p:nvSpPr>
          <p:cNvPr id="4" name="Slide Number Placeholder 3"/>
          <p:cNvSpPr>
            <a:spLocks noGrp="1"/>
          </p:cNvSpPr>
          <p:nvPr>
            <p:ph type="sldNum" sz="quarter" idx="10"/>
          </p:nvPr>
        </p:nvSpPr>
        <p:spPr/>
        <p:txBody>
          <a:bodyPr/>
          <a:lstStyle/>
          <a:p>
            <a:fld id="{C6624047-C9CF-4483-A200-725359C93651}" type="slidenum">
              <a:rPr lang="en-GB">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41794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slightly</a:t>
            </a:r>
            <a:r>
              <a:rPr lang="en-GB" baseline="0" dirty="0" smtClean="0"/>
              <a:t> different way to start a new topic – a blind listening (just a few seconds) where students have to identify the theme and then note any words they have understood / heard.</a:t>
            </a:r>
          </a:p>
          <a:p>
            <a:r>
              <a:rPr lang="en-GB" baseline="0" dirty="0" smtClean="0"/>
              <a:t>Takes less than two minutes to do but is both effective and affective.</a:t>
            </a:r>
          </a:p>
          <a:p>
            <a:endParaRPr lang="en-GB" dirty="0"/>
          </a:p>
        </p:txBody>
      </p:sp>
      <p:sp>
        <p:nvSpPr>
          <p:cNvPr id="4" name="Slide Number Placeholder 3"/>
          <p:cNvSpPr>
            <a:spLocks noGrp="1"/>
          </p:cNvSpPr>
          <p:nvPr>
            <p:ph type="sldNum" sz="quarter" idx="10"/>
          </p:nvPr>
        </p:nvSpPr>
        <p:spPr/>
        <p:txBody>
          <a:bodyPr/>
          <a:lstStyle/>
          <a:p>
            <a:fld id="{E0577FA5-E070-469F-9ED6-CD72ACA6E011}" type="slidenum">
              <a:rPr lang="en-GB" smtClean="0"/>
              <a:t>30</a:t>
            </a:fld>
            <a:endParaRPr lang="en-GB"/>
          </a:p>
        </p:txBody>
      </p:sp>
    </p:spTree>
    <p:extLst>
      <p:ext uri="{BB962C8B-B14F-4D97-AF65-F5344CB8AC3E}">
        <p14:creationId xmlns:p14="http://schemas.microsoft.com/office/powerpoint/2010/main" val="2075128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Enrique Fierro nació en Montevideo, Uruguay en 1942 y vivió, entre 1974 y 1984, en la ciudad de México y, desde 1989 hasta hoy, es profesor de la Universidad de Texas en Austin. Entre 1985 y 1989 fue director de la Biblioteca Nacional del Uruguay. </a:t>
            </a:r>
          </a:p>
          <a:p>
            <a:endParaRPr lang="es-ES" dirty="0" smtClean="0"/>
          </a:p>
          <a:p>
            <a:r>
              <a:rPr lang="es-ES" dirty="0" smtClean="0"/>
              <a:t>Su primer título de poesía apareció en 1964 ("De la invención", Montevideo, Siete Poetas Hispanoamericanos), el último en 2002 ("Mutaciones, 2", México, Ediciones Sin Nombre). </a:t>
            </a:r>
          </a:p>
          <a:p>
            <a:endParaRPr lang="es-ES" dirty="0" smtClean="0"/>
          </a:p>
          <a:p>
            <a:r>
              <a:rPr lang="es-ES" dirty="0" smtClean="0"/>
              <a:t>Vintén Editor ha publicado cuatro de sus libros: "Quiero ver una vaca" (1989), "Homenajes" (1991), "La savia duda" (1996, Premio Nacional de Poesía del Ministerio de Educación y Cultura) y "Selección natural" (1999).</a:t>
            </a:r>
            <a:endParaRPr lang="en-GB" dirty="0" smtClean="0"/>
          </a:p>
          <a:p>
            <a:endParaRPr lang="en-GB" dirty="0"/>
          </a:p>
        </p:txBody>
      </p:sp>
      <p:sp>
        <p:nvSpPr>
          <p:cNvPr id="4" name="Slide Number Placeholder 3"/>
          <p:cNvSpPr>
            <a:spLocks noGrp="1"/>
          </p:cNvSpPr>
          <p:nvPr>
            <p:ph type="sldNum" sz="quarter" idx="10"/>
          </p:nvPr>
        </p:nvSpPr>
        <p:spPr/>
        <p:txBody>
          <a:bodyPr/>
          <a:lstStyle/>
          <a:p>
            <a:fld id="{FE0812EC-EB62-4AF0-A000-2213FAD3E066}" type="slidenum">
              <a:rPr lang="en-GB" smtClean="0"/>
              <a:t>32</a:t>
            </a:fld>
            <a:endParaRPr lang="en-GB"/>
          </a:p>
        </p:txBody>
      </p:sp>
    </p:spTree>
    <p:extLst>
      <p:ext uri="{BB962C8B-B14F-4D97-AF65-F5344CB8AC3E}">
        <p14:creationId xmlns:p14="http://schemas.microsoft.com/office/powerpoint/2010/main" val="4252763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Pronunciation</a:t>
            </a:r>
            <a:br>
              <a:rPr lang="en-GB" dirty="0" smtClean="0"/>
            </a:br>
            <a:r>
              <a:rPr lang="en-GB" dirty="0" smtClean="0"/>
              <a:t>2) Main</a:t>
            </a:r>
            <a:r>
              <a:rPr lang="en-GB" baseline="0" dirty="0" smtClean="0"/>
              <a:t> details</a:t>
            </a:r>
            <a:br>
              <a:rPr lang="en-GB" baseline="0" dirty="0" smtClean="0"/>
            </a:br>
            <a:r>
              <a:rPr lang="en-GB" baseline="0" dirty="0" smtClean="0"/>
              <a:t>3) Deduction of key vocabulary</a:t>
            </a:r>
            <a:br>
              <a:rPr lang="en-GB" baseline="0" dirty="0" smtClean="0"/>
            </a:br>
            <a:r>
              <a:rPr lang="en-GB" baseline="0" dirty="0" err="1" smtClean="0"/>
              <a:t>colina</a:t>
            </a:r>
            <a:r>
              <a:rPr lang="en-GB" baseline="0" dirty="0" smtClean="0"/>
              <a:t> – </a:t>
            </a:r>
            <a:r>
              <a:rPr lang="en-GB" baseline="0" dirty="0" err="1" smtClean="0"/>
              <a:t>siglo</a:t>
            </a:r>
            <a:r>
              <a:rPr lang="en-GB" baseline="0" dirty="0" smtClean="0"/>
              <a:t> - vistas</a:t>
            </a:r>
            <a:endParaRPr lang="en-GB" dirty="0"/>
          </a:p>
        </p:txBody>
      </p:sp>
      <p:sp>
        <p:nvSpPr>
          <p:cNvPr id="4" name="Slide Number Placeholder 3"/>
          <p:cNvSpPr>
            <a:spLocks noGrp="1"/>
          </p:cNvSpPr>
          <p:nvPr>
            <p:ph type="sldNum" sz="quarter" idx="10"/>
          </p:nvPr>
        </p:nvSpPr>
        <p:spPr/>
        <p:txBody>
          <a:bodyPr/>
          <a:lstStyle/>
          <a:p>
            <a:fld id="{9192EE5B-1085-4721-A1D0-FC983C272741}"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143708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German: </a:t>
            </a:r>
            <a:br>
              <a:rPr lang="en-GB" baseline="0" dirty="0" smtClean="0"/>
            </a:br>
            <a:r>
              <a:rPr lang="en-GB" baseline="0" dirty="0" smtClean="0"/>
              <a:t>http://www.tivi.de/fernsehen/logo/start/ </a:t>
            </a:r>
            <a:br>
              <a:rPr lang="en-GB" baseline="0" dirty="0" smtClean="0"/>
            </a:br>
            <a:r>
              <a:rPr lang="en-GB" baseline="0" dirty="0" smtClean="0"/>
              <a:t>http://www.blinde-kuh.de/aktuell/</a:t>
            </a:r>
          </a:p>
          <a:p>
            <a:r>
              <a:rPr lang="en-GB" dirty="0" smtClean="0"/>
              <a:t>http://www.sowieso.de/portal/</a:t>
            </a:r>
            <a:br>
              <a:rPr lang="en-GB" dirty="0" smtClean="0"/>
            </a:br>
            <a:r>
              <a:rPr lang="en-GB" dirty="0" smtClean="0"/>
              <a:t>Spanish:</a:t>
            </a:r>
          </a:p>
          <a:p>
            <a:r>
              <a:rPr lang="en-GB" dirty="0" smtClean="0"/>
              <a:t>http://cnnespanol.cnn.com/category/ninos/</a:t>
            </a:r>
          </a:p>
          <a:p>
            <a:r>
              <a:rPr lang="en-GB" dirty="0" smtClean="0"/>
              <a:t>French:</a:t>
            </a:r>
            <a:br>
              <a:rPr lang="en-GB" dirty="0" smtClean="0"/>
            </a:br>
            <a:r>
              <a:rPr lang="en-GB" dirty="0" smtClean="0"/>
              <a:t>http://www.1jour1actu.com/</a:t>
            </a:r>
            <a:br>
              <a:rPr lang="en-GB" dirty="0" smtClean="0"/>
            </a:br>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23873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577FA5-E070-469F-9ED6-CD72ACA6E011}" type="slidenum">
              <a:rPr lang="en-GB" smtClean="0"/>
              <a:t>36</a:t>
            </a:fld>
            <a:endParaRPr lang="en-GB"/>
          </a:p>
        </p:txBody>
      </p:sp>
    </p:spTree>
    <p:extLst>
      <p:ext uri="{BB962C8B-B14F-4D97-AF65-F5344CB8AC3E}">
        <p14:creationId xmlns:p14="http://schemas.microsoft.com/office/powerpoint/2010/main" val="3038214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Aiming to elicit:</a:t>
            </a:r>
            <a:br>
              <a:rPr lang="en-GB" dirty="0" smtClean="0"/>
            </a:br>
            <a:r>
              <a:rPr lang="en-GB" dirty="0" smtClean="0"/>
              <a:t/>
            </a:r>
            <a:br>
              <a:rPr lang="en-GB" dirty="0" smtClean="0"/>
            </a:br>
            <a:r>
              <a:rPr lang="en-GB" dirty="0" err="1" smtClean="0"/>
              <a:t>En</a:t>
            </a:r>
            <a:r>
              <a:rPr lang="en-GB" baseline="0" dirty="0" smtClean="0"/>
              <a:t> la </a:t>
            </a:r>
            <a:r>
              <a:rPr lang="en-GB" baseline="0" dirty="0" err="1" smtClean="0"/>
              <a:t>foto</a:t>
            </a:r>
            <a:r>
              <a:rPr lang="en-GB" baseline="0" dirty="0" smtClean="0"/>
              <a:t> hay un </a:t>
            </a:r>
            <a:r>
              <a:rPr lang="en-GB" baseline="0" dirty="0" err="1" smtClean="0"/>
              <a:t>edificio</a:t>
            </a:r>
            <a:r>
              <a:rPr lang="en-GB" baseline="0" dirty="0" smtClean="0"/>
              <a:t> / un </a:t>
            </a:r>
            <a:r>
              <a:rPr lang="en-GB" baseline="0" dirty="0" err="1" smtClean="0"/>
              <a:t>monumento</a:t>
            </a:r>
            <a:r>
              <a:rPr lang="en-GB" baseline="0" dirty="0" smtClean="0"/>
              <a:t> / </a:t>
            </a:r>
            <a:r>
              <a:rPr lang="en-GB" baseline="0" dirty="0" err="1" smtClean="0"/>
              <a:t>una</a:t>
            </a:r>
            <a:r>
              <a:rPr lang="en-GB" baseline="0" dirty="0" smtClean="0"/>
              <a:t> </a:t>
            </a:r>
            <a:r>
              <a:rPr lang="en-GB" baseline="0" dirty="0" err="1" smtClean="0"/>
              <a:t>iglesia</a:t>
            </a:r>
            <a:r>
              <a:rPr lang="en-GB" baseline="0" dirty="0" smtClean="0"/>
              <a:t> (not exactly a </a:t>
            </a:r>
            <a:r>
              <a:rPr lang="en-GB" baseline="0" dirty="0" err="1" smtClean="0"/>
              <a:t>catedral</a:t>
            </a:r>
            <a:r>
              <a:rPr lang="en-GB" baseline="0" dirty="0" smtClean="0"/>
              <a:t>, it’s a basilica)</a:t>
            </a:r>
            <a:br>
              <a:rPr lang="en-GB" baseline="0" dirty="0" smtClean="0"/>
            </a:br>
            <a:r>
              <a:rPr lang="en-GB" baseline="0" dirty="0" smtClean="0"/>
              <a:t>El </a:t>
            </a:r>
            <a:r>
              <a:rPr lang="en-GB" baseline="0" dirty="0" err="1" smtClean="0"/>
              <a:t>edificio</a:t>
            </a:r>
            <a:r>
              <a:rPr lang="en-GB" baseline="0" dirty="0" smtClean="0"/>
              <a:t> / la </a:t>
            </a:r>
            <a:r>
              <a:rPr lang="en-GB" baseline="0" dirty="0" err="1" smtClean="0"/>
              <a:t>catedral</a:t>
            </a:r>
            <a:r>
              <a:rPr lang="en-GB" baseline="0" dirty="0" smtClean="0"/>
              <a:t> </a:t>
            </a:r>
            <a:r>
              <a:rPr lang="en-GB" baseline="0" dirty="0" err="1" smtClean="0"/>
              <a:t>es</a:t>
            </a:r>
            <a:r>
              <a:rPr lang="en-GB" baseline="0" dirty="0" smtClean="0"/>
              <a:t> </a:t>
            </a:r>
            <a:r>
              <a:rPr lang="en-GB" baseline="0" dirty="0" err="1" smtClean="0"/>
              <a:t>grande</a:t>
            </a:r>
            <a:r>
              <a:rPr lang="en-GB" baseline="0" dirty="0" smtClean="0"/>
              <a:t>, </a:t>
            </a:r>
            <a:r>
              <a:rPr lang="en-GB" baseline="0" dirty="0" err="1" smtClean="0"/>
              <a:t>enorme</a:t>
            </a:r>
            <a:r>
              <a:rPr lang="en-GB" baseline="0" dirty="0" smtClean="0"/>
              <a:t>, bonito/a, </a:t>
            </a:r>
            <a:r>
              <a:rPr lang="en-GB" baseline="0" dirty="0" err="1" smtClean="0"/>
              <a:t>histórico</a:t>
            </a:r>
            <a:r>
              <a:rPr lang="en-GB" baseline="0" dirty="0" smtClean="0"/>
              <a:t>/a, </a:t>
            </a:r>
            <a:r>
              <a:rPr lang="en-GB" baseline="0" dirty="0" err="1" smtClean="0"/>
              <a:t>antiguo</a:t>
            </a:r>
            <a:r>
              <a:rPr lang="en-GB" baseline="0" dirty="0" smtClean="0"/>
              <a:t>/a – (started 1882 - ?? possible completion date - 2026?), </a:t>
            </a:r>
            <a:r>
              <a:rPr lang="en-GB" baseline="0" dirty="0" err="1" smtClean="0"/>
              <a:t>impresionante</a:t>
            </a:r>
            <a:r>
              <a:rPr lang="en-GB" baseline="0" dirty="0" smtClean="0"/>
              <a:t>, </a:t>
            </a:r>
            <a:r>
              <a:rPr lang="en-GB" baseline="0" dirty="0" err="1" smtClean="0"/>
              <a:t>importante</a:t>
            </a:r>
            <a:r>
              <a:rPr lang="en-GB" baseline="0" dirty="0" smtClean="0"/>
              <a:t>, alto/a</a:t>
            </a:r>
          </a:p>
          <a:p>
            <a:r>
              <a:rPr lang="en-GB" baseline="0" dirty="0" err="1" smtClean="0"/>
              <a:t>También</a:t>
            </a:r>
            <a:r>
              <a:rPr lang="en-GB" baseline="0" dirty="0" smtClean="0"/>
              <a:t> hay </a:t>
            </a:r>
            <a:r>
              <a:rPr lang="en-GB" baseline="0" dirty="0" err="1" smtClean="0"/>
              <a:t>unas</a:t>
            </a:r>
            <a:r>
              <a:rPr lang="en-GB" baseline="0" dirty="0" smtClean="0"/>
              <a:t> personas (que </a:t>
            </a:r>
            <a:r>
              <a:rPr lang="en-GB" baseline="0" dirty="0" err="1" smtClean="0"/>
              <a:t>visitan</a:t>
            </a:r>
            <a:r>
              <a:rPr lang="en-GB" baseline="0" dirty="0" smtClean="0"/>
              <a:t> el </a:t>
            </a:r>
            <a:r>
              <a:rPr lang="en-GB" baseline="0" dirty="0" err="1" smtClean="0"/>
              <a:t>monumento</a:t>
            </a:r>
            <a:r>
              <a:rPr lang="en-GB" baseline="0" dirty="0" smtClean="0"/>
              <a:t>).</a:t>
            </a:r>
            <a:br>
              <a:rPr lang="en-GB" baseline="0" dirty="0" smtClean="0"/>
            </a:br>
            <a:r>
              <a:rPr lang="en-GB" baseline="0" dirty="0" smtClean="0"/>
              <a:t>Las personas son </a:t>
            </a:r>
            <a:r>
              <a:rPr lang="en-GB" baseline="0" dirty="0" err="1" smtClean="0"/>
              <a:t>turistas</a:t>
            </a:r>
            <a:r>
              <a:rPr lang="en-GB" baseline="0" dirty="0" smtClean="0"/>
              <a:t>.</a:t>
            </a:r>
            <a:br>
              <a:rPr lang="en-GB" baseline="0" dirty="0" smtClean="0"/>
            </a:br>
            <a:r>
              <a:rPr lang="en-GB" baseline="0" dirty="0" err="1" smtClean="0"/>
              <a:t>En</a:t>
            </a:r>
            <a:r>
              <a:rPr lang="en-GB" baseline="0" dirty="0" smtClean="0"/>
              <a:t> mi </a:t>
            </a:r>
            <a:r>
              <a:rPr lang="en-GB" baseline="0" dirty="0" err="1" smtClean="0"/>
              <a:t>opinión</a:t>
            </a:r>
            <a:r>
              <a:rPr lang="en-GB" baseline="0" dirty="0" smtClean="0"/>
              <a:t> / </a:t>
            </a:r>
            <a:r>
              <a:rPr lang="en-GB" baseline="0" dirty="0" err="1" smtClean="0"/>
              <a:t>Pienso</a:t>
            </a:r>
            <a:r>
              <a:rPr lang="en-GB" baseline="0" dirty="0" smtClean="0"/>
              <a:t> que </a:t>
            </a:r>
            <a:r>
              <a:rPr lang="en-GB" baseline="0" dirty="0" err="1" smtClean="0"/>
              <a:t>está</a:t>
            </a:r>
            <a:r>
              <a:rPr lang="en-GB" baseline="0" dirty="0" smtClean="0"/>
              <a:t> </a:t>
            </a:r>
            <a:r>
              <a:rPr lang="en-GB" baseline="0" dirty="0" err="1" smtClean="0"/>
              <a:t>en</a:t>
            </a:r>
            <a:r>
              <a:rPr lang="en-GB" baseline="0" dirty="0" smtClean="0"/>
              <a:t> </a:t>
            </a:r>
            <a:r>
              <a:rPr lang="en-GB" baseline="0" dirty="0" err="1" smtClean="0"/>
              <a:t>España</a:t>
            </a:r>
            <a:r>
              <a:rPr lang="en-GB" baseline="0" dirty="0" smtClean="0"/>
              <a:t>.</a:t>
            </a:r>
            <a:br>
              <a:rPr lang="en-GB" baseline="0" dirty="0" smtClean="0"/>
            </a:br>
            <a:r>
              <a:rPr lang="en-GB" baseline="0" dirty="0" err="1" smtClean="0"/>
              <a:t>También</a:t>
            </a:r>
            <a:r>
              <a:rPr lang="en-GB" baseline="0" dirty="0" smtClean="0"/>
              <a:t> hay </a:t>
            </a:r>
            <a:r>
              <a:rPr lang="en-GB" baseline="0" dirty="0" err="1" smtClean="0"/>
              <a:t>unos</a:t>
            </a:r>
            <a:r>
              <a:rPr lang="en-GB" baseline="0" dirty="0" smtClean="0"/>
              <a:t> </a:t>
            </a:r>
            <a:r>
              <a:rPr lang="en-GB" baseline="0" dirty="0" err="1" smtClean="0"/>
              <a:t>edificios</a:t>
            </a:r>
            <a:r>
              <a:rPr lang="en-GB" baseline="0" dirty="0" smtClean="0"/>
              <a:t> </a:t>
            </a:r>
            <a:r>
              <a:rPr lang="en-GB" baseline="0" dirty="0" err="1" smtClean="0"/>
              <a:t>modernos</a:t>
            </a:r>
            <a:r>
              <a:rPr lang="en-GB" baseline="0" dirty="0" smtClean="0"/>
              <a:t> y </a:t>
            </a:r>
            <a:r>
              <a:rPr lang="en-GB" baseline="0" dirty="0" err="1" smtClean="0"/>
              <a:t>una</a:t>
            </a:r>
            <a:r>
              <a:rPr lang="en-GB" baseline="0" dirty="0" smtClean="0"/>
              <a:t> </a:t>
            </a:r>
            <a:r>
              <a:rPr lang="en-GB" baseline="0" dirty="0" err="1" smtClean="0"/>
              <a:t>palmera</a:t>
            </a:r>
            <a:r>
              <a:rPr lang="en-GB" baseline="0" dirty="0" smtClean="0"/>
              <a:t>, </a:t>
            </a:r>
            <a:r>
              <a:rPr lang="en-GB" baseline="0" dirty="0" err="1" smtClean="0"/>
              <a:t>una</a:t>
            </a:r>
            <a:r>
              <a:rPr lang="en-GB" baseline="0" dirty="0" smtClean="0"/>
              <a:t> </a:t>
            </a:r>
            <a:r>
              <a:rPr lang="en-GB" baseline="0" dirty="0" err="1" smtClean="0"/>
              <a:t>grúa</a:t>
            </a:r>
            <a:r>
              <a:rPr lang="en-GB" baseline="0" dirty="0" smtClean="0"/>
              <a:t> (crane).</a:t>
            </a:r>
          </a:p>
          <a:p>
            <a:endParaRPr lang="en-GB" baseline="0" dirty="0" smtClean="0"/>
          </a:p>
          <a:p>
            <a:r>
              <a:rPr lang="en-GB" baseline="0" dirty="0" smtClean="0"/>
              <a:t>NB: the greyed out questions are extension – additional for higher attaining students.</a:t>
            </a:r>
          </a:p>
          <a:p>
            <a:endParaRPr lang="en-GB" dirty="0"/>
          </a:p>
        </p:txBody>
      </p:sp>
      <p:sp>
        <p:nvSpPr>
          <p:cNvPr id="4" name="Slide Number Placeholder 3"/>
          <p:cNvSpPr>
            <a:spLocks noGrp="1"/>
          </p:cNvSpPr>
          <p:nvPr>
            <p:ph type="sldNum" sz="quarter" idx="10"/>
          </p:nvPr>
        </p:nvSpPr>
        <p:spPr/>
        <p:txBody>
          <a:bodyPr/>
          <a:lstStyle/>
          <a:p>
            <a:fld id="{4765C099-18CA-442D-93A5-98A15DD39AD6}"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781652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033003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1798B3-CD46-4C41-9963-3D2B82CD4187}"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406804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Vocabulary tests (in sentences) are a good way to see whether</a:t>
            </a:r>
            <a:r>
              <a:rPr lang="en-GB" baseline="0" dirty="0" smtClean="0"/>
              <a:t> students have mastered specific structures and grammar.</a:t>
            </a:r>
          </a:p>
          <a:p>
            <a:r>
              <a:rPr lang="en-GB" baseline="0" dirty="0" smtClean="0"/>
              <a:t>But they are not the same as free production, where we will expect more errors to be produced.</a:t>
            </a:r>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392042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Making the difference: One year into teaching the new KS4 specifications, what are we doing differently?  This session shares some key ideas and strategies for maximising progress in the four skills.  </a:t>
            </a:r>
          </a:p>
          <a:p>
            <a:endParaRPr lang="en-GB" dirty="0"/>
          </a:p>
        </p:txBody>
      </p:sp>
      <p:sp>
        <p:nvSpPr>
          <p:cNvPr id="4" name="Slide Number Placeholder 3"/>
          <p:cNvSpPr>
            <a:spLocks noGrp="1"/>
          </p:cNvSpPr>
          <p:nvPr>
            <p:ph type="sldNum" sz="quarter" idx="10"/>
          </p:nvPr>
        </p:nvSpPr>
        <p:spPr/>
        <p:txBody>
          <a:bodyPr/>
          <a:lstStyle/>
          <a:p>
            <a:fld id="{3285AE45-BA4B-4964-A008-F991D1D24513}" type="slidenum">
              <a:rPr lang="en-GB" smtClean="0"/>
              <a:t>62</a:t>
            </a:fld>
            <a:endParaRPr lang="en-GB"/>
          </a:p>
        </p:txBody>
      </p:sp>
    </p:spTree>
    <p:extLst>
      <p:ext uri="{BB962C8B-B14F-4D97-AF65-F5344CB8AC3E}">
        <p14:creationId xmlns:p14="http://schemas.microsoft.com/office/powerpoint/2010/main" val="14821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are the advantages of</a:t>
            </a:r>
            <a:r>
              <a:rPr lang="en-GB" baseline="0" dirty="0" smtClean="0"/>
              <a:t> testing vocabulary in sentences like this?</a:t>
            </a:r>
            <a:endParaRPr lang="en-GB" dirty="0"/>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427901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5FF481-6F46-4B9C-AB7A-B9974260F852}" type="slidenum">
              <a:rPr lang="en-GB" altLang="en-US">
                <a:solidFill>
                  <a:prstClr val="black"/>
                </a:solidFill>
              </a:rPr>
              <a:pPr/>
              <a:t>9</a:t>
            </a:fld>
            <a:endParaRPr lang="en-GB"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0402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https://www.youtube.com/watch?v=qpSatdroK8o&amp;feature=em-subs_digest</a:t>
            </a:r>
          </a:p>
          <a:p>
            <a:endParaRPr lang="en-GB" dirty="0" smtClean="0"/>
          </a:p>
          <a:p>
            <a:r>
              <a:rPr lang="en-GB" dirty="0" smtClean="0"/>
              <a:t>There are 40 verbs here, which I think Y7 meet in the first year of our</a:t>
            </a:r>
            <a:r>
              <a:rPr lang="en-GB" baseline="0" dirty="0" smtClean="0"/>
              <a:t> KS3 curriculum.</a:t>
            </a:r>
          </a:p>
          <a:p>
            <a:endParaRPr lang="en-GB" dirty="0"/>
          </a:p>
        </p:txBody>
      </p:sp>
      <p:sp>
        <p:nvSpPr>
          <p:cNvPr id="4" name="Slide Number Placeholder 3"/>
          <p:cNvSpPr>
            <a:spLocks noGrp="1"/>
          </p:cNvSpPr>
          <p:nvPr>
            <p:ph type="sldNum" sz="quarter" idx="10"/>
          </p:nvPr>
        </p:nvSpPr>
        <p:spPr/>
        <p:txBody>
          <a:bodyPr/>
          <a:lstStyle/>
          <a:p>
            <a:fld id="{77956E79-5D71-442C-AC98-7B12ADF70F4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668967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 minutes only]</a:t>
            </a:r>
          </a:p>
          <a:p>
            <a:r>
              <a:rPr lang="en-GB" dirty="0" smtClean="0"/>
              <a:t>1.  Elicit</a:t>
            </a:r>
            <a:r>
              <a:rPr lang="en-GB" baseline="0" dirty="0" smtClean="0"/>
              <a:t> answers (resist the urge to translate into English at the moment!). Students correct (in green!)</a:t>
            </a:r>
            <a:br>
              <a:rPr lang="en-GB" baseline="0" dirty="0" smtClean="0"/>
            </a:br>
            <a:r>
              <a:rPr lang="en-GB" baseline="0" dirty="0" smtClean="0"/>
              <a:t>2.  Elicit the meanings of the time phrases by teacher using English.</a:t>
            </a:r>
            <a:br>
              <a:rPr lang="en-GB" baseline="0" dirty="0" smtClean="0"/>
            </a:br>
            <a:r>
              <a:rPr lang="en-GB" baseline="0" dirty="0" smtClean="0"/>
              <a:t>Como se dice – From time to time, never, almost never, every day, two or three times a year, often </a:t>
            </a:r>
            <a:br>
              <a:rPr lang="en-GB" baseline="0" dirty="0" smtClean="0"/>
            </a:br>
            <a:r>
              <a:rPr lang="en-GB" baseline="0" dirty="0" smtClean="0"/>
              <a:t>(this way round put the onus on the students to pronounce in Spanish).</a:t>
            </a:r>
            <a:endParaRPr lang="en-GB" dirty="0"/>
          </a:p>
        </p:txBody>
      </p:sp>
      <p:sp>
        <p:nvSpPr>
          <p:cNvPr id="4" name="Slide Number Placeholder 3"/>
          <p:cNvSpPr>
            <a:spLocks noGrp="1"/>
          </p:cNvSpPr>
          <p:nvPr>
            <p:ph type="sldNum" sz="quarter" idx="10"/>
          </p:nvPr>
        </p:nvSpPr>
        <p:spPr/>
        <p:txBody>
          <a:bodyPr/>
          <a:lstStyle/>
          <a:p>
            <a:fld id="{05F5CB41-0095-4A7A-B0AA-5B9F271A027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18425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Listening and reading</a:t>
            </a:r>
            <a:r>
              <a:rPr lang="en-GB" baseline="0" dirty="0" smtClean="0"/>
              <a:t> skills can be developed from the very beginning of the course.</a:t>
            </a:r>
            <a:br>
              <a:rPr lang="en-GB" baseline="0" dirty="0" smtClean="0"/>
            </a:br>
            <a:r>
              <a:rPr lang="en-GB" baseline="0" dirty="0" smtClean="0"/>
              <a:t>Rather than seeing listening and reading solely as first steps in accessing new language content, we can see them also as ways to develop these essential comprehension skills.</a:t>
            </a:r>
          </a:p>
          <a:p>
            <a:r>
              <a:rPr lang="en-GB" baseline="0" dirty="0" smtClean="0"/>
              <a:t>It has often been the case that we become really explicit about listening and reading skills when revising / preparing for the GCSE exams.</a:t>
            </a:r>
          </a:p>
          <a:p>
            <a:r>
              <a:rPr lang="en-GB" baseline="0" dirty="0" smtClean="0"/>
              <a:t>However, we can do a lot with these skills over time, building them into our normal lesson planning.</a:t>
            </a:r>
          </a:p>
        </p:txBody>
      </p:sp>
      <p:sp>
        <p:nvSpPr>
          <p:cNvPr id="4" name="Slide Number Placeholder 3"/>
          <p:cNvSpPr>
            <a:spLocks noGrp="1"/>
          </p:cNvSpPr>
          <p:nvPr>
            <p:ph type="sldNum" sz="quarter" idx="10"/>
          </p:nvPr>
        </p:nvSpPr>
        <p:spPr/>
        <p:txBody>
          <a:bodyPr/>
          <a:lstStyle/>
          <a:p>
            <a:fld id="{C0B9C1C9-CEFE-4710-A746-9EF5605B7930}"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186477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this even for the easy questions.</a:t>
            </a:r>
            <a:br>
              <a:rPr lang="en-GB" dirty="0" smtClean="0"/>
            </a:br>
            <a:r>
              <a:rPr lang="en-GB" dirty="0" smtClean="0"/>
              <a:t>You need every mark you can get.</a:t>
            </a:r>
            <a:br>
              <a:rPr lang="en-GB" dirty="0" smtClean="0"/>
            </a:br>
            <a:endParaRPr lang="en-GB" dirty="0"/>
          </a:p>
        </p:txBody>
      </p:sp>
      <p:sp>
        <p:nvSpPr>
          <p:cNvPr id="4" name="Slide Number Placeholder 3"/>
          <p:cNvSpPr>
            <a:spLocks noGrp="1"/>
          </p:cNvSpPr>
          <p:nvPr>
            <p:ph type="sldNum" sz="quarter" idx="10"/>
          </p:nvPr>
        </p:nvSpPr>
        <p:spPr/>
        <p:txBody>
          <a:bodyPr/>
          <a:lstStyle/>
          <a:p>
            <a:fld id="{5B187E8F-F617-4337-9499-CBD5B7BC934F}" type="slidenum">
              <a:rPr lang="en-GB" smtClean="0"/>
              <a:t>25</a:t>
            </a:fld>
            <a:endParaRPr lang="en-GB"/>
          </a:p>
        </p:txBody>
      </p:sp>
    </p:spTree>
    <p:extLst>
      <p:ext uri="{BB962C8B-B14F-4D97-AF65-F5344CB8AC3E}">
        <p14:creationId xmlns:p14="http://schemas.microsoft.com/office/powerpoint/2010/main" val="1135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Slide</a:t>
            </a:r>
            <a:r>
              <a:rPr lang="es-ES" sz="1200" b="1" kern="1200" dirty="0" smtClean="0">
                <a:solidFill>
                  <a:schemeClr val="tx1"/>
                </a:solidFill>
                <a:effectLst/>
                <a:latin typeface="+mn-lt"/>
                <a:ea typeface="+mn-ea"/>
                <a:cs typeface="+mn-cs"/>
              </a:rPr>
              <a:t> to </a:t>
            </a:r>
            <a:r>
              <a:rPr lang="es-ES" sz="1200" b="1" kern="1200" dirty="0" err="1" smtClean="0">
                <a:solidFill>
                  <a:schemeClr val="tx1"/>
                </a:solidFill>
                <a:effectLst/>
                <a:latin typeface="+mn-lt"/>
                <a:ea typeface="+mn-ea"/>
                <a:cs typeface="+mn-cs"/>
              </a:rPr>
              <a:t>model</a:t>
            </a:r>
            <a:r>
              <a:rPr lang="es-ES" sz="1200" b="1" kern="1200" dirty="0" smtClean="0">
                <a:solidFill>
                  <a:schemeClr val="tx1"/>
                </a:solidFill>
                <a:effectLst/>
                <a:latin typeface="+mn-lt"/>
                <a:ea typeface="+mn-ea"/>
                <a:cs typeface="+mn-cs"/>
              </a:rPr>
              <a:t> and </a:t>
            </a:r>
            <a:r>
              <a:rPr lang="es-ES" sz="1200" b="1" kern="1200" dirty="0" err="1" smtClean="0">
                <a:solidFill>
                  <a:schemeClr val="tx1"/>
                </a:solidFill>
                <a:effectLst/>
                <a:latin typeface="+mn-lt"/>
                <a:ea typeface="+mn-ea"/>
                <a:cs typeface="+mn-cs"/>
              </a:rPr>
              <a:t>practise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prediction</a:t>
            </a:r>
            <a:r>
              <a:rPr lang="es-ES" sz="1200" b="1" kern="1200" dirty="0" smtClean="0">
                <a:solidFill>
                  <a:schemeClr val="tx1"/>
                </a:solidFill>
                <a:effectLst/>
                <a:latin typeface="+mn-lt"/>
                <a:ea typeface="+mn-ea"/>
                <a:cs typeface="+mn-cs"/>
              </a:rPr>
              <a:t> as a </a:t>
            </a:r>
            <a:r>
              <a:rPr lang="es-ES" sz="1200" b="1" kern="1200" dirty="0" err="1" smtClean="0">
                <a:solidFill>
                  <a:schemeClr val="tx1"/>
                </a:solidFill>
                <a:effectLst/>
                <a:latin typeface="+mn-lt"/>
                <a:ea typeface="+mn-ea"/>
                <a:cs typeface="+mn-cs"/>
              </a:rPr>
              <a:t>listening</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skill</a:t>
            </a:r>
            <a:r>
              <a:rPr lang="es-ES" sz="1200" b="1" kern="1200" dirty="0" smtClean="0">
                <a:solidFill>
                  <a:schemeClr val="tx1"/>
                </a:solidFill>
                <a:effectLst/>
                <a:latin typeface="+mn-lt"/>
                <a:ea typeface="+mn-ea"/>
                <a:cs typeface="+mn-cs"/>
              </a:rPr>
              <a:t/>
            </a:r>
            <a:br>
              <a:rPr lang="es-ES" sz="1200" b="1" kern="1200" dirty="0" smtClean="0">
                <a:solidFill>
                  <a:schemeClr val="tx1"/>
                </a:solidFill>
                <a:effectLst/>
                <a:latin typeface="+mn-lt"/>
                <a:ea typeface="+mn-ea"/>
                <a:cs typeface="+mn-cs"/>
              </a:rPr>
            </a:br>
            <a:r>
              <a:rPr lang="es-ES" sz="1200" b="1" kern="1200" dirty="0" err="1" smtClean="0">
                <a:solidFill>
                  <a:schemeClr val="tx1"/>
                </a:solidFill>
                <a:effectLst/>
                <a:latin typeface="+mn-lt"/>
                <a:ea typeface="+mn-ea"/>
                <a:cs typeface="+mn-cs"/>
              </a:rPr>
              <a:t>Students</a:t>
            </a:r>
            <a:r>
              <a:rPr lang="es-ES" sz="1200" b="1" kern="1200" dirty="0" smtClean="0">
                <a:solidFill>
                  <a:schemeClr val="tx1"/>
                </a:solidFill>
                <a:effectLst/>
                <a:latin typeface="+mn-lt"/>
                <a:ea typeface="+mn-ea"/>
                <a:cs typeface="+mn-cs"/>
              </a:rPr>
              <a:t> do </a:t>
            </a:r>
            <a:r>
              <a:rPr lang="es-ES" sz="1200" b="1" kern="1200" dirty="0" err="1" smtClean="0">
                <a:solidFill>
                  <a:schemeClr val="tx1"/>
                </a:solidFill>
                <a:effectLst/>
                <a:latin typeface="+mn-lt"/>
                <a:ea typeface="+mn-ea"/>
                <a:cs typeface="+mn-cs"/>
              </a:rPr>
              <a:t>this</a:t>
            </a:r>
            <a:r>
              <a:rPr lang="es-ES" sz="1200" b="1" kern="1200" dirty="0" smtClean="0">
                <a:solidFill>
                  <a:schemeClr val="tx1"/>
                </a:solidFill>
                <a:effectLst/>
                <a:latin typeface="+mn-lt"/>
                <a:ea typeface="+mn-ea"/>
                <a:cs typeface="+mn-cs"/>
              </a:rPr>
              <a:t> in </a:t>
            </a:r>
            <a:r>
              <a:rPr lang="es-ES" sz="1200" b="1" kern="1200" dirty="0" err="1" smtClean="0">
                <a:solidFill>
                  <a:schemeClr val="tx1"/>
                </a:solidFill>
                <a:effectLst/>
                <a:latin typeface="+mn-lt"/>
                <a:ea typeface="+mn-ea"/>
                <a:cs typeface="+mn-cs"/>
              </a:rPr>
              <a:t>pairs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fours</a:t>
            </a:r>
            <a:r>
              <a:rPr lang="es-ES" sz="1200" b="1" kern="1200" dirty="0" smtClean="0">
                <a:solidFill>
                  <a:schemeClr val="tx1"/>
                </a:solidFill>
                <a:effectLst/>
                <a:latin typeface="+mn-lt"/>
                <a:ea typeface="+mn-ea"/>
                <a:cs typeface="+mn-cs"/>
              </a:rPr>
              <a:t>.</a:t>
            </a: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Escucha. ¿Qué no se menciona? Escribe las dos letras correctas.</a:t>
            </a:r>
            <a:endParaRPr lang="en-GB"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¿Qué haces durante el recreo, Juana?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Durante el recreo... a ver… primero como algo, un bocadillo o a veces una chocolatina.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Un momentito… primero comes un bocadillo, o a veces una chocolatina… muy bien. ¿Qué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Normalmente bebo agua.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…bebes agua… ¿Y luego? ¿Qué haces?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Luego juego al fútbol o al baloncesto en el patio con mis amigos.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 Juegas al fútbol o al baloncesto… muy bien. ¿Algo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 veces leo mis SMS.</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5471EC2-380C-4C23-81F5-8A1B45D849C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699316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16/06/2017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2435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16/06/2017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42879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16/06/2017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97605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16/06/2017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6633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t>16/06/2017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51046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t>16/06/2017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74037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t>16/06/2017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577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t>16/06/2017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9250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t>16/06/2017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75292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16/06/2017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2253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16/06/2017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72043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t>16/06/2017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t>‹#›</a:t>
            </a:fld>
            <a:endParaRPr lang="en-GB"/>
          </a:p>
        </p:txBody>
      </p:sp>
    </p:spTree>
    <p:extLst>
      <p:ext uri="{BB962C8B-B14F-4D97-AF65-F5344CB8AC3E}">
        <p14:creationId xmlns:p14="http://schemas.microsoft.com/office/powerpoint/2010/main" val="335796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hyperlink" Target="https://quizlet.com/141649339/desconectate-week-2-3-vocabulario-flash-cards/"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gif"/><Relationship Id="rId10" Type="http://schemas.openxmlformats.org/officeDocument/2006/relationships/image" Target="../media/image20.gif"/><Relationship Id="rId4" Type="http://schemas.openxmlformats.org/officeDocument/2006/relationships/image" Target="../media/image14.png"/><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gif"/><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4.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7.xml"/><Relationship Id="rId7" Type="http://schemas.openxmlformats.org/officeDocument/2006/relationships/image" Target="../media/image3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www.jde.fr/" TargetMode="External"/><Relationship Id="rId7" Type="http://schemas.openxmlformats.org/officeDocument/2006/relationships/image" Target="../media/image45.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Resource%20ideas%20-authentic%20reading/NEWS_QUIZ_160509_aufDeutsch.pptx" TargetMode="External"/><Relationship Id="rId5" Type="http://schemas.openxmlformats.org/officeDocument/2006/relationships/hyperlink" Target="http://www.nachrichtenfuerkinder.de/" TargetMode="External"/><Relationship Id="rId4" Type="http://schemas.openxmlformats.org/officeDocument/2006/relationships/hyperlink" Target="http://www.noticiasfacil.es/ES/NOTICIAS/Paginas/default.aspx%20/"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google.es/" TargetMode="External"/><Relationship Id="rId13" Type="http://schemas.openxmlformats.org/officeDocument/2006/relationships/hyperlink" Target="https://hablacultura.com/cultura-textos-aprender-espanol/" TargetMode="External"/><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1.png"/><Relationship Id="rId2" Type="http://schemas.openxmlformats.org/officeDocument/2006/relationships/notesSlide" Target="../notesSlides/notesSlide16.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hyperlink" Target="http://es.maryglasgowplus.com/teachers" TargetMode="External"/><Relationship Id="rId11" Type="http://schemas.openxmlformats.org/officeDocument/2006/relationships/hyperlink" Target="http://noticiasmuycuriosasverparacreer.blogspot.co.uk/" TargetMode="External"/><Relationship Id="rId5" Type="http://schemas.openxmlformats.org/officeDocument/2006/relationships/image" Target="../media/image48.png"/><Relationship Id="rId15" Type="http://schemas.openxmlformats.org/officeDocument/2006/relationships/hyperlink" Target="http://zachary-jones.com/" TargetMode="External"/><Relationship Id="rId10" Type="http://schemas.openxmlformats.org/officeDocument/2006/relationships/image" Target="../media/image50.png"/><Relationship Id="rId4" Type="http://schemas.openxmlformats.org/officeDocument/2006/relationships/hyperlink" Target="http://www.veintemundos.com/en/" TargetMode="External"/><Relationship Id="rId9" Type="http://schemas.openxmlformats.org/officeDocument/2006/relationships/hyperlink" Target="http://www.practicaespanol.com/" TargetMode="External"/><Relationship Id="rId1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7518" y="-360447"/>
            <a:ext cx="7772400" cy="2387600"/>
          </a:xfrm>
        </p:spPr>
        <p:txBody>
          <a:bodyPr>
            <a:normAutofit/>
          </a:bodyPr>
          <a:lstStyle/>
          <a:p>
            <a:r>
              <a:rPr lang="en-GB" sz="8800" dirty="0" smtClean="0">
                <a:latin typeface="Tw Cen MT" panose="020B0602020104020603" pitchFamily="34" charset="0"/>
              </a:rPr>
              <a:t>ALL London</a:t>
            </a:r>
            <a:endParaRPr lang="en-GB" sz="8800" dirty="0">
              <a:latin typeface="Tw Cen MT" panose="020B0602020104020603" pitchFamily="34" charset="0"/>
            </a:endParaRPr>
          </a:p>
        </p:txBody>
      </p:sp>
      <p:sp>
        <p:nvSpPr>
          <p:cNvPr id="3" name="Subtitle 2"/>
          <p:cNvSpPr>
            <a:spLocks noGrp="1"/>
          </p:cNvSpPr>
          <p:nvPr>
            <p:ph type="subTitle" idx="1"/>
          </p:nvPr>
        </p:nvSpPr>
        <p:spPr>
          <a:xfrm>
            <a:off x="920578" y="1789713"/>
            <a:ext cx="6858000" cy="1655762"/>
          </a:xfrm>
        </p:spPr>
        <p:txBody>
          <a:bodyPr/>
          <a:lstStyle/>
          <a:p>
            <a:r>
              <a:rPr lang="en-GB" dirty="0" smtClean="0">
                <a:latin typeface="Tw Cen MT" panose="020B0602020104020603" pitchFamily="34" charset="0"/>
              </a:rPr>
              <a:t>Saturday 17 June 2017</a:t>
            </a:r>
            <a:endParaRPr lang="en-GB" dirty="0">
              <a:latin typeface="Tw Cen MT" panose="020B0602020104020603" pitchFamily="34" charset="0"/>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5" name="TextBox 4"/>
          <p:cNvSpPr txBox="1"/>
          <p:nvPr/>
        </p:nvSpPr>
        <p:spPr>
          <a:xfrm>
            <a:off x="654628" y="2339085"/>
            <a:ext cx="7863591" cy="1569660"/>
          </a:xfrm>
          <a:prstGeom prst="rect">
            <a:avLst/>
          </a:prstGeom>
          <a:noFill/>
        </p:spPr>
        <p:txBody>
          <a:bodyPr wrap="square" rtlCol="0">
            <a:spAutoFit/>
          </a:bodyPr>
          <a:lstStyle/>
          <a:p>
            <a:pPr algn="ctr"/>
            <a:r>
              <a:rPr lang="en-GB" sz="3200" dirty="0" smtClean="0"/>
              <a:t>GCSE: </a:t>
            </a:r>
            <a:r>
              <a:rPr lang="en-GB" sz="3200" b="1" dirty="0" smtClean="0"/>
              <a:t>Making the difference</a:t>
            </a:r>
            <a:r>
              <a:rPr lang="en-GB" sz="3200" dirty="0" smtClean="0"/>
              <a:t/>
            </a:r>
            <a:br>
              <a:rPr lang="en-GB" sz="3200" dirty="0" smtClean="0"/>
            </a:br>
            <a:r>
              <a:rPr lang="en-GB" sz="3200" dirty="0" smtClean="0"/>
              <a:t>One year in, strategies and ideas for maximising progress in the four skills</a:t>
            </a:r>
            <a:endParaRPr lang="en-GB" sz="3200" dirty="0"/>
          </a:p>
        </p:txBody>
      </p:sp>
      <p:graphicFrame>
        <p:nvGraphicFramePr>
          <p:cNvPr id="6" name="Table 5"/>
          <p:cNvGraphicFramePr>
            <a:graphicFrameLocks noGrp="1"/>
          </p:cNvGraphicFramePr>
          <p:nvPr>
            <p:extLst>
              <p:ext uri="{D42A27DB-BD31-4B8C-83A1-F6EECF244321}">
                <p14:modId xmlns:p14="http://schemas.microsoft.com/office/powerpoint/2010/main" val="925950593"/>
              </p:ext>
            </p:extLst>
          </p:nvPr>
        </p:nvGraphicFramePr>
        <p:xfrm>
          <a:off x="2408022" y="3908745"/>
          <a:ext cx="4031392" cy="2783436"/>
        </p:xfrm>
        <a:graphic>
          <a:graphicData uri="http://schemas.openxmlformats.org/drawingml/2006/table">
            <a:tbl>
              <a:tblPr firstRow="1" bandRow="1">
                <a:tableStyleId>{5940675A-B579-460E-94D1-54222C63F5DA}</a:tableStyleId>
              </a:tblPr>
              <a:tblGrid>
                <a:gridCol w="2015696"/>
                <a:gridCol w="2015696"/>
              </a:tblGrid>
              <a:tr h="1391718">
                <a:tc>
                  <a:txBody>
                    <a:bodyPr/>
                    <a:lstStyle/>
                    <a:p>
                      <a:endParaRPr lang="en-GB" dirty="0"/>
                    </a:p>
                  </a:txBody>
                  <a:tcPr/>
                </a:tc>
                <a:tc>
                  <a:txBody>
                    <a:bodyPr/>
                    <a:lstStyle/>
                    <a:p>
                      <a:endParaRPr lang="en-GB"/>
                    </a:p>
                  </a:txBody>
                  <a:tcPr/>
                </a:tc>
              </a:tr>
              <a:tr h="1391718">
                <a:tc>
                  <a:txBody>
                    <a:bodyPr/>
                    <a:lstStyle/>
                    <a:p>
                      <a:endParaRPr lang="en-GB"/>
                    </a:p>
                  </a:txBody>
                  <a:tcPr/>
                </a:tc>
                <a:tc>
                  <a:txBody>
                    <a:bodyPr/>
                    <a:lstStyle/>
                    <a:p>
                      <a:endParaRPr lang="en-GB" dirty="0"/>
                    </a:p>
                  </a:txBody>
                  <a:tcPr/>
                </a:tc>
              </a:tr>
            </a:tbl>
          </a:graphicData>
        </a:graphic>
      </p:graphicFrame>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6652" y="4220677"/>
            <a:ext cx="1862762" cy="832034"/>
          </a:xfrm>
          <a:prstGeom prst="rect">
            <a:avLst/>
          </a:prstGeom>
        </p:spPr>
      </p:pic>
      <p:pic>
        <p:nvPicPr>
          <p:cNvPr id="8" name="Picture 2" descr="Image result for writing"/>
          <p:cNvPicPr>
            <a:picLocks noChangeAspect="1" noChangeArrowheads="1"/>
          </p:cNvPicPr>
          <p:nvPr/>
        </p:nvPicPr>
        <p:blipFill>
          <a:blip r:embed="rId5"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006813" y="5363841"/>
            <a:ext cx="1002440" cy="1279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8008" y="5490162"/>
            <a:ext cx="1152794" cy="11527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4094018"/>
            <a:ext cx="1147821" cy="1120919"/>
          </a:xfrm>
          <a:prstGeom prst="rect">
            <a:avLst/>
          </a:prstGeom>
        </p:spPr>
      </p:pic>
    </p:spTree>
    <p:extLst>
      <p:ext uri="{BB962C8B-B14F-4D97-AF65-F5344CB8AC3E}">
        <p14:creationId xmlns:p14="http://schemas.microsoft.com/office/powerpoint/2010/main" val="1350183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948" y="360218"/>
            <a:ext cx="8837158" cy="6068292"/>
          </a:xfrm>
          <a:prstGeom prst="rect">
            <a:avLst/>
          </a:prstGeom>
        </p:spPr>
      </p:pic>
    </p:spTree>
    <p:extLst>
      <p:ext uri="{BB962C8B-B14F-4D97-AF65-F5344CB8AC3E}">
        <p14:creationId xmlns:p14="http://schemas.microsoft.com/office/powerpoint/2010/main" val="3498243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49" y="6498094"/>
            <a:ext cx="1691217" cy="303386"/>
          </a:xfrm>
          <a:prstGeom prst="rect">
            <a:avLst/>
          </a:prstGeom>
        </p:spPr>
      </p:pic>
      <p:graphicFrame>
        <p:nvGraphicFramePr>
          <p:cNvPr id="6" name="Table 5"/>
          <p:cNvGraphicFramePr>
            <a:graphicFrameLocks noGrp="1"/>
          </p:cNvGraphicFramePr>
          <p:nvPr>
            <p:extLst/>
          </p:nvPr>
        </p:nvGraphicFramePr>
        <p:xfrm>
          <a:off x="2789694" y="507156"/>
          <a:ext cx="2789695" cy="5781225"/>
        </p:xfrm>
        <a:graphic>
          <a:graphicData uri="http://schemas.openxmlformats.org/drawingml/2006/table">
            <a:tbl>
              <a:tblPr>
                <a:tableStyleId>{5C22544A-7EE6-4342-B048-85BDC9FD1C3A}</a:tableStyleId>
              </a:tblPr>
              <a:tblGrid>
                <a:gridCol w="2789695"/>
              </a:tblGrid>
              <a:tr h="385415">
                <a:tc>
                  <a:txBody>
                    <a:bodyPr/>
                    <a:lstStyle/>
                    <a:p>
                      <a:pPr algn="l" fontAlgn="b"/>
                      <a:r>
                        <a:rPr lang="en-GB" sz="1800" u="none" strike="noStrike" dirty="0">
                          <a:effectLst/>
                          <a:latin typeface="Arial Rounded MT Bold" panose="020F0704030504030204" pitchFamily="34" charset="0"/>
                        </a:rPr>
                        <a:t>I love (1)</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I love (2)</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since</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dirty="0">
                          <a:effectLst/>
                          <a:latin typeface="Arial Rounded MT Bold" panose="020F0704030504030204" pitchFamily="34" charset="0"/>
                        </a:rPr>
                        <a:t>given that</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magazines</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an ice rink</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dive</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dirty="0">
                          <a:effectLst/>
                          <a:latin typeface="Arial Rounded MT Bold" panose="020F0704030504030204" pitchFamily="34" charset="0"/>
                        </a:rPr>
                        <a:t>to use the </a:t>
                      </a:r>
                      <a:r>
                        <a:rPr lang="en-GB" sz="1800" u="none" strike="noStrike" dirty="0" smtClean="0">
                          <a:effectLst/>
                          <a:latin typeface="Arial Rounded MT Bold" panose="020F0704030504030204" pitchFamily="34" charset="0"/>
                        </a:rPr>
                        <a:t>computer</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dirty="0">
                          <a:effectLst/>
                          <a:latin typeface="Arial Rounded MT Bold" panose="020F0704030504030204" pitchFamily="34" charset="0"/>
                        </a:rPr>
                        <a:t>to be in the open air</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go cycling</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go shopping</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read</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to watch films</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a:effectLst/>
                          <a:latin typeface="Arial Rounded MT Bold" panose="020F0704030504030204" pitchFamily="34" charset="0"/>
                        </a:rPr>
                        <a:t>a questionnaire</a:t>
                      </a:r>
                      <a:endParaRPr lang="en-GB" sz="1800" b="0" i="0" u="none" strike="noStrike">
                        <a:solidFill>
                          <a:srgbClr val="000000"/>
                        </a:solidFill>
                        <a:effectLst/>
                        <a:latin typeface="Arial Rounded MT Bold" panose="020F0704030504030204" pitchFamily="34" charset="0"/>
                      </a:endParaRPr>
                    </a:p>
                  </a:txBody>
                  <a:tcPr marL="9525" marR="9525" marT="9525" marB="0" anchor="ctr">
                    <a:noFill/>
                  </a:tcPr>
                </a:tc>
              </a:tr>
              <a:tr h="385415">
                <a:tc>
                  <a:txBody>
                    <a:bodyPr/>
                    <a:lstStyle/>
                    <a:p>
                      <a:pPr algn="l" fontAlgn="b"/>
                      <a:r>
                        <a:rPr lang="en-GB" sz="1800" u="none" strike="noStrike" dirty="0">
                          <a:effectLst/>
                          <a:latin typeface="Arial Rounded MT Bold" panose="020F0704030504030204" pitchFamily="34" charset="0"/>
                        </a:rPr>
                        <a:t>to spend the summer</a:t>
                      </a:r>
                      <a:endParaRPr lang="en-GB" sz="1800" b="0" i="0" u="none" strike="noStrike" dirty="0">
                        <a:solidFill>
                          <a:srgbClr val="000000"/>
                        </a:solidFill>
                        <a:effectLst/>
                        <a:latin typeface="Arial Rounded MT Bold" panose="020F0704030504030204" pitchFamily="34" charset="0"/>
                      </a:endParaRPr>
                    </a:p>
                  </a:txBody>
                  <a:tcPr marL="9525" marR="9525" marT="9525" marB="0" anchor="ctr">
                    <a:noFill/>
                  </a:tcPr>
                </a:tc>
              </a:tr>
            </a:tbl>
          </a:graphicData>
        </a:graphic>
      </p:graphicFrame>
      <p:pic>
        <p:nvPicPr>
          <p:cNvPr id="9" name="Picture 8"/>
          <p:cNvPicPr>
            <a:picLocks noChangeAspect="1"/>
          </p:cNvPicPr>
          <p:nvPr/>
        </p:nvPicPr>
        <p:blipFill>
          <a:blip r:embed="rId3"/>
          <a:stretch>
            <a:fillRect/>
          </a:stretch>
        </p:blipFill>
        <p:spPr>
          <a:xfrm>
            <a:off x="282059" y="456832"/>
            <a:ext cx="2507635" cy="5881871"/>
          </a:xfrm>
          <a:prstGeom prst="rect">
            <a:avLst/>
          </a:prstGeom>
        </p:spPr>
      </p:pic>
      <p:sp>
        <p:nvSpPr>
          <p:cNvPr id="10" name="TextBox 9"/>
          <p:cNvSpPr txBox="1"/>
          <p:nvPr/>
        </p:nvSpPr>
        <p:spPr>
          <a:xfrm>
            <a:off x="5297329" y="4677822"/>
            <a:ext cx="3987071" cy="2123658"/>
          </a:xfrm>
          <a:prstGeom prst="rect">
            <a:avLst/>
          </a:prstGeom>
          <a:noFill/>
        </p:spPr>
        <p:txBody>
          <a:bodyPr wrap="square" rtlCol="0">
            <a:spAutoFit/>
          </a:bodyPr>
          <a:lstStyle/>
          <a:p>
            <a:r>
              <a:rPr lang="en-GB" sz="1600" u="sng" dirty="0">
                <a:solidFill>
                  <a:prstClr val="black"/>
                </a:solidFill>
                <a:latin typeface="Arial Rounded MT Bold" panose="020F0704030504030204" pitchFamily="34" charset="0"/>
              </a:rPr>
              <a:t>Vocabulary</a:t>
            </a:r>
          </a:p>
          <a:p>
            <a:r>
              <a:rPr lang="en-GB" sz="1600" dirty="0">
                <a:solidFill>
                  <a:prstClr val="black"/>
                </a:solidFill>
                <a:latin typeface="Arial Rounded MT Bold" panose="020F0704030504030204" pitchFamily="34" charset="0"/>
              </a:rPr>
              <a:t> - Minimum 15 words each week to learn </a:t>
            </a:r>
          </a:p>
          <a:p>
            <a:r>
              <a:rPr lang="en-GB" sz="1600" dirty="0">
                <a:solidFill>
                  <a:prstClr val="black"/>
                </a:solidFill>
                <a:latin typeface="Arial Rounded MT Bold" panose="020F0704030504030204" pitchFamily="34" charset="0"/>
              </a:rPr>
              <a:t>- Always on Quizlet (all vocabulary from each module is also there)</a:t>
            </a:r>
          </a:p>
          <a:p>
            <a:r>
              <a:rPr lang="en-GB" sz="1600" dirty="0">
                <a:solidFill>
                  <a:prstClr val="black"/>
                </a:solidFill>
                <a:latin typeface="Arial Rounded MT Bold" panose="020F0704030504030204" pitchFamily="34" charset="0"/>
              </a:rPr>
              <a:t> - Learn little and often</a:t>
            </a:r>
          </a:p>
          <a:p>
            <a:r>
              <a:rPr lang="en-GB" sz="1600" dirty="0">
                <a:solidFill>
                  <a:prstClr val="black"/>
                </a:solidFill>
                <a:latin typeface="Arial Rounded MT Bold" panose="020F0704030504030204" pitchFamily="34" charset="0"/>
              </a:rPr>
              <a:t> - Spend 30 – 60 minutes per week on vocabulary learning</a:t>
            </a:r>
          </a:p>
        </p:txBody>
      </p:sp>
      <p:sp>
        <p:nvSpPr>
          <p:cNvPr id="11" name="TextBox 10"/>
          <p:cNvSpPr txBox="1"/>
          <p:nvPr/>
        </p:nvSpPr>
        <p:spPr>
          <a:xfrm>
            <a:off x="5202194" y="45491"/>
            <a:ext cx="3941806" cy="923330"/>
          </a:xfrm>
          <a:prstGeom prst="rect">
            <a:avLst/>
          </a:prstGeom>
          <a:noFill/>
        </p:spPr>
        <p:txBody>
          <a:bodyPr wrap="square" rtlCol="0">
            <a:spAutoFit/>
          </a:bodyPr>
          <a:lstStyle/>
          <a:p>
            <a:r>
              <a:rPr lang="en-GB" u="sng" dirty="0" err="1">
                <a:solidFill>
                  <a:prstClr val="black"/>
                </a:solidFill>
                <a:latin typeface="Arial Rounded MT Bold" panose="020F0704030504030204" pitchFamily="34" charset="0"/>
              </a:rPr>
              <a:t>Deberes</a:t>
            </a:r>
            <a:endParaRPr lang="en-GB" u="sng" dirty="0">
              <a:solidFill>
                <a:prstClr val="black"/>
              </a:solidFill>
              <a:latin typeface="Arial Rounded MT Bold" panose="020F0704030504030204" pitchFamily="34" charset="0"/>
            </a:endParaRPr>
          </a:p>
          <a:p>
            <a:r>
              <a:rPr lang="en-GB" dirty="0">
                <a:solidFill>
                  <a:prstClr val="black"/>
                </a:solidFill>
                <a:latin typeface="Arial Rounded MT Bold" panose="020F0704030504030204" pitchFamily="34" charset="0"/>
              </a:rPr>
              <a:t>Learn these 15 words/phrases.</a:t>
            </a:r>
            <a:br>
              <a:rPr lang="en-GB" dirty="0">
                <a:solidFill>
                  <a:prstClr val="black"/>
                </a:solidFill>
                <a:latin typeface="Arial Rounded MT Bold" panose="020F0704030504030204" pitchFamily="34" charset="0"/>
              </a:rPr>
            </a:br>
            <a:endParaRPr lang="en-GB" dirty="0">
              <a:solidFill>
                <a:prstClr val="black"/>
              </a:solidFill>
              <a:latin typeface="Arial Rounded MT Bold" panose="020F0704030504030204" pitchFamily="34" charset="0"/>
            </a:endParaRPr>
          </a:p>
        </p:txBody>
      </p:sp>
      <p:pic>
        <p:nvPicPr>
          <p:cNvPr id="12" name="Picture 2" descr="http://learn.excelsior.com/wp-content/uploads/2015/01/android-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688" y="1832785"/>
            <a:ext cx="1981071" cy="198107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202194" y="763706"/>
            <a:ext cx="3816340" cy="923330"/>
          </a:xfrm>
          <a:prstGeom prst="rect">
            <a:avLst/>
          </a:prstGeom>
        </p:spPr>
        <p:txBody>
          <a:bodyPr wrap="square">
            <a:spAutoFit/>
          </a:bodyPr>
          <a:lstStyle/>
          <a:p>
            <a:r>
              <a:rPr lang="en-GB" dirty="0">
                <a:solidFill>
                  <a:prstClr val="black"/>
                </a:solidFill>
                <a:hlinkClick r:id="rId5"/>
              </a:rPr>
              <a:t>https://quizlet.com/141649339/desconectate-week-2-3-vocabulario-flash-cards/</a:t>
            </a:r>
            <a:r>
              <a:rPr lang="en-GB" dirty="0">
                <a:solidFill>
                  <a:prstClr val="black"/>
                </a:solidFill>
              </a:rPr>
              <a:t> </a:t>
            </a:r>
          </a:p>
        </p:txBody>
      </p:sp>
    </p:spTree>
    <p:extLst>
      <p:ext uri="{BB962C8B-B14F-4D97-AF65-F5344CB8AC3E}">
        <p14:creationId xmlns:p14="http://schemas.microsoft.com/office/powerpoint/2010/main" val="3656426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solidFill>
                  <a:srgbClr val="FF0066"/>
                </a:solidFill>
              </a:rPr>
              <a:t>Verbs (infinitive lexicon and application)</a:t>
            </a:r>
          </a:p>
          <a:p>
            <a:r>
              <a:rPr lang="en-GB" dirty="0" smtClean="0"/>
              <a:t>Accuracy (attention to detail in understanding and use)</a:t>
            </a:r>
          </a:p>
          <a:p>
            <a:r>
              <a:rPr lang="en-GB" dirty="0" smtClean="0"/>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103444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33803" y="222284"/>
          <a:ext cx="4053872" cy="6400800"/>
        </p:xfrm>
        <a:graphic>
          <a:graphicData uri="http://schemas.openxmlformats.org/drawingml/2006/table">
            <a:tbl>
              <a:tblPr firstRow="1" bandRow="1">
                <a:tableStyleId>{5940675A-B579-460E-94D1-54222C63F5DA}</a:tableStyleId>
              </a:tblPr>
              <a:tblGrid>
                <a:gridCol w="1994800"/>
                <a:gridCol w="2059072"/>
              </a:tblGrid>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ayud</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llev</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bail</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mand</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cant</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mont</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chate</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naveg</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dibuj</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dirty="0" err="1" smtClean="0">
                          <a:solidFill>
                            <a:schemeClr val="tx1"/>
                          </a:solidFill>
                          <a:latin typeface="+mn-lt"/>
                          <a:ea typeface="+mn-ea"/>
                          <a:cs typeface="+mn-cs"/>
                        </a:rPr>
                        <a:t>odiar</a:t>
                      </a:r>
                      <a:endParaRPr lang="en-GB" sz="3600" b="1" kern="1200" dirty="0" smtClean="0">
                        <a:solidFill>
                          <a:schemeClr val="tx1"/>
                        </a:solidFill>
                        <a:latin typeface="+mn-lt"/>
                        <a:ea typeface="+mn-ea"/>
                        <a:cs typeface="+mn-cs"/>
                      </a:endParaRPr>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escuch</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olvid</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encontr</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os</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habl</a:t>
                      </a:r>
                      <a:r>
                        <a:rPr lang="en-GB" sz="3600" dirty="0" err="1" smtClean="0"/>
                        <a:t>ar</a:t>
                      </a:r>
                      <a:endParaRPr lang="en-GB" sz="3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pens</a:t>
                      </a:r>
                      <a:r>
                        <a:rPr lang="en-GB" sz="3600" dirty="0" err="1" smtClean="0"/>
                        <a:t>ar</a:t>
                      </a:r>
                      <a:r>
                        <a:rPr lang="en-GB" sz="3600" dirty="0" smtClean="0"/>
                        <a:t>*</a:t>
                      </a:r>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jug</a:t>
                      </a:r>
                      <a:r>
                        <a:rPr lang="en-GB" sz="3600" dirty="0" err="1" smtClean="0"/>
                        <a:t>ar</a:t>
                      </a:r>
                      <a:r>
                        <a:rPr lang="en-GB" sz="3600" dirty="0" smtClean="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pregunt</a:t>
                      </a:r>
                      <a:r>
                        <a:rPr lang="en-GB" sz="3600" dirty="0" err="1" smtClean="0"/>
                        <a:t>ar</a:t>
                      </a:r>
                      <a:endParaRPr lang="en-GB" sz="3600" dirty="0" smtClean="0"/>
                    </a:p>
                  </a:txBody>
                  <a:tcPr/>
                </a:tc>
              </a:tr>
              <a:tr h="597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llam</a:t>
                      </a:r>
                      <a:r>
                        <a:rPr lang="en-GB" sz="3600" dirty="0" err="1" smtClean="0"/>
                        <a:t>ar</a:t>
                      </a:r>
                      <a:r>
                        <a:rPr lang="en-GB" sz="3600" i="1" dirty="0" err="1" smtClean="0"/>
                        <a:t>se</a:t>
                      </a:r>
                      <a:endParaRPr lang="en-GB" sz="3600" i="1"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sac</a:t>
                      </a:r>
                      <a:r>
                        <a:rPr lang="en-GB" sz="3600" dirty="0" err="1" smtClean="0"/>
                        <a:t>ar</a:t>
                      </a:r>
                      <a:endParaRPr lang="en-GB" sz="3600" dirty="0" smtClean="0"/>
                    </a:p>
                  </a:txBody>
                  <a:tcPr/>
                </a:tc>
              </a:tr>
            </a:tbl>
          </a:graphicData>
        </a:graphic>
      </p:graphicFrame>
      <p:graphicFrame>
        <p:nvGraphicFramePr>
          <p:cNvPr id="4" name="Table 3"/>
          <p:cNvGraphicFramePr>
            <a:graphicFrameLocks noGrp="1"/>
          </p:cNvGraphicFramePr>
          <p:nvPr>
            <p:extLst/>
          </p:nvPr>
        </p:nvGraphicFramePr>
        <p:xfrm>
          <a:off x="4187675" y="222284"/>
          <a:ext cx="2433193" cy="1280160"/>
        </p:xfrm>
        <a:graphic>
          <a:graphicData uri="http://schemas.openxmlformats.org/drawingml/2006/table">
            <a:tbl>
              <a:tblPr firstRow="1" bandRow="1">
                <a:tableStyleId>{5940675A-B579-460E-94D1-54222C63F5DA}</a:tableStyleId>
              </a:tblPr>
              <a:tblGrid>
                <a:gridCol w="2433193"/>
              </a:tblGrid>
              <a:tr h="370840">
                <a:tc>
                  <a:txBody>
                    <a:bodyPr/>
                    <a:lstStyle/>
                    <a:p>
                      <a:r>
                        <a:rPr lang="en-GB" sz="3600" b="1" dirty="0" err="1" smtClean="0"/>
                        <a:t>termin</a:t>
                      </a:r>
                      <a:r>
                        <a:rPr lang="en-GB" sz="3600" dirty="0" err="1" smtClean="0"/>
                        <a:t>ar</a:t>
                      </a:r>
                      <a:endParaRPr lang="en-GB" sz="3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smtClean="0"/>
                        <a:t>toc</a:t>
                      </a:r>
                      <a:r>
                        <a:rPr lang="en-GB" sz="3600" dirty="0" smtClean="0"/>
                        <a:t>ar</a:t>
                      </a:r>
                    </a:p>
                  </a:txBody>
                  <a:tcPr/>
                </a:tc>
              </a:tr>
            </a:tbl>
          </a:graphicData>
        </a:graphic>
      </p:graphicFrame>
      <p:graphicFrame>
        <p:nvGraphicFramePr>
          <p:cNvPr id="5" name="Table 4"/>
          <p:cNvGraphicFramePr>
            <a:graphicFrameLocks noGrp="1"/>
          </p:cNvGraphicFramePr>
          <p:nvPr>
            <p:extLst/>
          </p:nvPr>
        </p:nvGraphicFramePr>
        <p:xfrm>
          <a:off x="6620868" y="222284"/>
          <a:ext cx="2433193" cy="1280160"/>
        </p:xfrm>
        <a:graphic>
          <a:graphicData uri="http://schemas.openxmlformats.org/drawingml/2006/table">
            <a:tbl>
              <a:tblPr firstRow="1" bandRow="1">
                <a:tableStyleId>{5940675A-B579-460E-94D1-54222C63F5DA}</a:tableStyleId>
              </a:tblPr>
              <a:tblGrid>
                <a:gridCol w="2433193"/>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err="1" smtClean="0"/>
                        <a:t>trabaj</a:t>
                      </a:r>
                      <a:r>
                        <a:rPr lang="en-GB" sz="3600" dirty="0" err="1" smtClean="0"/>
                        <a:t>ar</a:t>
                      </a:r>
                      <a:endParaRPr lang="en-GB" sz="3600" dirty="0" smtClean="0"/>
                    </a:p>
                  </a:txBody>
                  <a:tcPr/>
                </a:tc>
              </a:tr>
              <a:tr h="370840">
                <a:tc>
                  <a:txBody>
                    <a:bodyPr/>
                    <a:lstStyle/>
                    <a:p>
                      <a:r>
                        <a:rPr lang="en-GB" sz="3600" b="1" dirty="0" err="1" smtClean="0"/>
                        <a:t>visit</a:t>
                      </a:r>
                      <a:r>
                        <a:rPr lang="en-GB" sz="3600" dirty="0" err="1" smtClean="0"/>
                        <a:t>ar</a:t>
                      </a:r>
                      <a:endParaRPr lang="en-GB" sz="3600" dirty="0"/>
                    </a:p>
                  </a:txBody>
                  <a:tcPr/>
                </a:tc>
              </a:tr>
            </a:tbl>
          </a:graphicData>
        </a:graphic>
      </p:graphicFrame>
      <p:graphicFrame>
        <p:nvGraphicFramePr>
          <p:cNvPr id="6" name="Table 5"/>
          <p:cNvGraphicFramePr>
            <a:graphicFrameLocks noGrp="1"/>
          </p:cNvGraphicFramePr>
          <p:nvPr>
            <p:extLst/>
          </p:nvPr>
        </p:nvGraphicFramePr>
        <p:xfrm>
          <a:off x="4451391" y="1571415"/>
          <a:ext cx="2169477" cy="5051669"/>
        </p:xfrm>
        <a:graphic>
          <a:graphicData uri="http://schemas.openxmlformats.org/drawingml/2006/table">
            <a:tbl>
              <a:tblPr firstRow="1" bandRow="1">
                <a:tableStyleId>{5940675A-B579-460E-94D1-54222C63F5DA}</a:tableStyleId>
              </a:tblPr>
              <a:tblGrid>
                <a:gridCol w="2169477"/>
              </a:tblGrid>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aprend</a:t>
                      </a:r>
                      <a:r>
                        <a:rPr lang="en-GB" sz="3200" dirty="0" err="1" smtClean="0"/>
                        <a:t>er</a:t>
                      </a:r>
                      <a:endParaRPr lang="en-GB" sz="3200" dirty="0" smtClean="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beber</a:t>
                      </a:r>
                      <a:endParaRPr lang="en-GB" sz="3200" b="1" dirty="0" smtClean="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comer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le</a:t>
                      </a:r>
                      <a:r>
                        <a:rPr lang="en-GB" sz="3200" dirty="0" smtClean="0"/>
                        <a:t>er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t>ve</a:t>
                      </a:r>
                      <a:r>
                        <a:rPr lang="en-GB" sz="3200" dirty="0" err="1" smtClean="0"/>
                        <a:t>r</a:t>
                      </a:r>
                      <a:endParaRPr lang="en-GB" sz="3200" dirty="0" smtClean="0"/>
                    </a:p>
                  </a:txBody>
                  <a:tcPr/>
                </a:tc>
              </a:tr>
              <a:tr h="324941">
                <a:tc>
                  <a:txBody>
                    <a:bodyPr/>
                    <a:lstStyle/>
                    <a:p>
                      <a:endParaRPr lang="en-GB" sz="1000" dirty="0"/>
                    </a:p>
                  </a:txBody>
                  <a:tcPr>
                    <a:solidFill>
                      <a:schemeClr val="bg1">
                        <a:lumMod val="65000"/>
                      </a:schemeClr>
                    </a:solidFill>
                  </a:tcPr>
                </a:tc>
              </a:tr>
              <a:tr h="590841">
                <a:tc>
                  <a:txBody>
                    <a:bodyPr/>
                    <a:lstStyle/>
                    <a:p>
                      <a:r>
                        <a:rPr lang="en-GB" sz="3200" b="1" dirty="0" err="1" smtClean="0"/>
                        <a:t>escrib</a:t>
                      </a:r>
                      <a:r>
                        <a:rPr lang="en-GB" sz="3200" dirty="0" err="1" smtClean="0"/>
                        <a:t>ir</a:t>
                      </a:r>
                      <a:endParaRPr lang="en-GB" sz="3200" dirty="0"/>
                    </a:p>
                  </a:txBody>
                  <a:tcPr/>
                </a:tc>
              </a:tr>
              <a:tr h="590841">
                <a:tc>
                  <a:txBody>
                    <a:bodyPr/>
                    <a:lstStyle/>
                    <a:p>
                      <a:r>
                        <a:rPr lang="en-GB" sz="3200" b="1" dirty="0" smtClean="0"/>
                        <a:t>sal</a:t>
                      </a:r>
                      <a:r>
                        <a:rPr lang="en-GB" sz="3200" dirty="0" smtClean="0"/>
                        <a:t>ir</a:t>
                      </a:r>
                      <a:endParaRPr lang="en-GB" sz="3200" dirty="0"/>
                    </a:p>
                  </a:txBody>
                  <a:tcPr/>
                </a:tc>
              </a:tr>
              <a:tr h="590841">
                <a:tc>
                  <a:txBody>
                    <a:bodyPr/>
                    <a:lstStyle/>
                    <a:p>
                      <a:r>
                        <a:rPr lang="en-GB" sz="3200" b="1" dirty="0" err="1" smtClean="0"/>
                        <a:t>viv</a:t>
                      </a:r>
                      <a:r>
                        <a:rPr lang="en-GB" sz="3200" b="0" dirty="0" err="1" smtClean="0"/>
                        <a:t>ir</a:t>
                      </a:r>
                      <a:endParaRPr lang="en-GB" sz="3200" b="0" dirty="0"/>
                    </a:p>
                  </a:txBody>
                  <a:tcPr/>
                </a:tc>
              </a:tr>
            </a:tbl>
          </a:graphicData>
        </a:graphic>
      </p:graphicFrame>
      <p:graphicFrame>
        <p:nvGraphicFramePr>
          <p:cNvPr id="7" name="Table 6"/>
          <p:cNvGraphicFramePr>
            <a:graphicFrameLocks noGrp="1"/>
          </p:cNvGraphicFramePr>
          <p:nvPr>
            <p:extLst/>
          </p:nvPr>
        </p:nvGraphicFramePr>
        <p:xfrm>
          <a:off x="6884584" y="1896356"/>
          <a:ext cx="1809713" cy="4726728"/>
        </p:xfrm>
        <a:graphic>
          <a:graphicData uri="http://schemas.openxmlformats.org/drawingml/2006/table">
            <a:tbl>
              <a:tblPr firstRow="1" bandRow="1">
                <a:tableStyleId>{5940675A-B579-460E-94D1-54222C63F5DA}</a:tableStyleId>
              </a:tblPr>
              <a:tblGrid>
                <a:gridCol w="1809713"/>
              </a:tblGrid>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estar</a:t>
                      </a: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smtClean="0"/>
                        <a:t>ir</a:t>
                      </a:r>
                    </a:p>
                  </a:txBody>
                  <a:tcPr/>
                </a:tc>
              </a:tr>
              <a:tr h="590841">
                <a:tc>
                  <a:txBody>
                    <a:bodyPr/>
                    <a:lstStyle/>
                    <a:p>
                      <a:r>
                        <a:rPr lang="en-GB" sz="3200" b="1" dirty="0" smtClean="0"/>
                        <a:t>hac</a:t>
                      </a:r>
                      <a:r>
                        <a:rPr lang="en-GB" sz="3200" dirty="0" smtClean="0"/>
                        <a:t>er</a:t>
                      </a:r>
                      <a:endParaRPr lang="en-GB" sz="3200" dirty="0"/>
                    </a:p>
                  </a:txBody>
                  <a:tcPr/>
                </a:tc>
              </a:tr>
              <a:tr h="590841">
                <a:tc>
                  <a:txBody>
                    <a:bodyPr/>
                    <a:lstStyle/>
                    <a:p>
                      <a:r>
                        <a:rPr lang="en-GB" sz="3200" b="1" dirty="0" err="1" smtClean="0"/>
                        <a:t>quer</a:t>
                      </a:r>
                      <a:r>
                        <a:rPr lang="en-GB" sz="3200" b="0" dirty="0" err="1" smtClean="0"/>
                        <a:t>er</a:t>
                      </a:r>
                      <a:endParaRPr lang="en-GB" sz="3200" b="0" dirty="0"/>
                    </a:p>
                  </a:txBody>
                  <a:tcPr/>
                </a:tc>
              </a:tr>
              <a:tr h="590841">
                <a:tc>
                  <a:txBody>
                    <a:bodyPr/>
                    <a:lstStyle/>
                    <a:p>
                      <a:r>
                        <a:rPr lang="en-GB" sz="3200" b="1" dirty="0" err="1" smtClean="0"/>
                        <a:t>se</a:t>
                      </a:r>
                      <a:r>
                        <a:rPr lang="en-GB" sz="3200" dirty="0" err="1" smtClean="0"/>
                        <a:t>r</a:t>
                      </a:r>
                      <a:endParaRPr lang="en-GB" sz="3200" dirty="0" smtClean="0"/>
                    </a:p>
                  </a:txBody>
                  <a:tcPr/>
                </a:tc>
              </a:tr>
              <a:tr h="590841">
                <a:tc>
                  <a:txBody>
                    <a:bodyPr/>
                    <a:lstStyle/>
                    <a:p>
                      <a:r>
                        <a:rPr lang="en-GB" sz="3200" b="1" dirty="0" err="1" smtClean="0"/>
                        <a:t>ten</a:t>
                      </a:r>
                      <a:r>
                        <a:rPr lang="en-GB" sz="3200" dirty="0" err="1" smtClean="0"/>
                        <a:t>er</a:t>
                      </a:r>
                      <a:endParaRPr lang="en-GB" sz="3200" dirty="0"/>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solidFill>
                            <a:srgbClr val="7030A0"/>
                          </a:solidFill>
                        </a:rPr>
                        <a:t>encant</a:t>
                      </a:r>
                      <a:r>
                        <a:rPr lang="en-GB" sz="3200" dirty="0" err="1" smtClean="0">
                          <a:solidFill>
                            <a:srgbClr val="7030A0"/>
                          </a:solidFill>
                        </a:rPr>
                        <a:t>ar</a:t>
                      </a:r>
                      <a:endParaRPr lang="en-GB" sz="3200" dirty="0" smtClean="0">
                        <a:solidFill>
                          <a:srgbClr val="7030A0"/>
                        </a:solidFill>
                      </a:endParaRPr>
                    </a:p>
                  </a:txBody>
                  <a:tcPr/>
                </a:tc>
              </a:tr>
              <a:tr h="590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smtClean="0">
                          <a:solidFill>
                            <a:srgbClr val="7030A0"/>
                          </a:solidFill>
                        </a:rPr>
                        <a:t>gust</a:t>
                      </a:r>
                      <a:r>
                        <a:rPr lang="en-GB" sz="3200" dirty="0" err="1" smtClean="0">
                          <a:solidFill>
                            <a:srgbClr val="7030A0"/>
                          </a:solidFill>
                        </a:rPr>
                        <a:t>ar</a:t>
                      </a:r>
                      <a:endParaRPr lang="en-GB" sz="3200" dirty="0" smtClean="0">
                        <a:solidFill>
                          <a:srgbClr val="7030A0"/>
                        </a:solidFill>
                      </a:endParaRPr>
                    </a:p>
                  </a:txBody>
                  <a:tcPr/>
                </a:tc>
              </a:tr>
            </a:tbl>
          </a:graphicData>
        </a:graphic>
      </p:graphicFrame>
    </p:spTree>
    <p:extLst>
      <p:ext uri="{BB962C8B-B14F-4D97-AF65-F5344CB8AC3E}">
        <p14:creationId xmlns:p14="http://schemas.microsoft.com/office/powerpoint/2010/main" val="2618956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Year 7</a:t>
            </a:r>
            <a:endParaRPr lang="en-GB" sz="4000" dirty="0">
              <a:solidFill>
                <a:prstClr val="black"/>
              </a:solidFill>
              <a:latin typeface="Arial Rounded MT Bold" panose="020F0704030504030204" pitchFamily="34" charset="0"/>
            </a:endParaRP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Grammar &amp; Vocabulary</a:t>
            </a:r>
            <a:endParaRPr lang="en-GB" sz="4000" dirty="0">
              <a:solidFill>
                <a:prstClr val="black"/>
              </a:solidFill>
              <a:latin typeface="Segoe UI" panose="020B0502040204020203" pitchFamily="34" charset="0"/>
              <a:cs typeface="Segoe UI" panose="020B0502040204020203" pitchFamily="34" charset="0"/>
            </a:endParaRP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use </a:t>
            </a:r>
            <a:r>
              <a:rPr lang="en-GB"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definite and indefinite articles, agree adjectives for number and gender, use all persons of several regular verbs in the present tense (with a writing frame) and use days of the week in simple sentence formation.</a:t>
            </a:r>
            <a:br>
              <a:rPr lang="en-GB"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GB" sz="1800" dirty="0"/>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1800" dirty="0" smtClean="0">
                <a:solidFill>
                  <a:schemeClr val="tx1"/>
                </a:solidFill>
              </a:rPr>
              <a:t>use </a:t>
            </a:r>
            <a:r>
              <a:rPr lang="en-GB" sz="1800" dirty="0">
                <a:solidFill>
                  <a:schemeClr val="tx1"/>
                </a:solidFill>
              </a:rPr>
              <a:t>high-frequency verb forms, nouns, articles and adjectives to form simple </a:t>
            </a:r>
            <a:r>
              <a:rPr lang="en-GB" sz="1800" dirty="0" smtClean="0">
                <a:solidFill>
                  <a:schemeClr val="tx1"/>
                </a:solidFill>
              </a:rPr>
              <a:t>sentences independently, and has a </a:t>
            </a:r>
            <a:r>
              <a:rPr lang="en-GB" sz="1800" dirty="0">
                <a:solidFill>
                  <a:schemeClr val="tx1"/>
                </a:solidFill>
              </a:rPr>
              <a:t>basic repertoire of words and phrases related to people, places, things and simple actions.</a:t>
            </a:r>
            <a:endParaRPr lang="en-GB" sz="1800" dirty="0">
              <a:solidFill>
                <a:schemeClr val="tx1"/>
              </a:solidFill>
              <a:ea typeface="Calibri" panose="020F0502020204030204" pitchFamily="34" charset="0"/>
              <a:cs typeface="Times New Roman" panose="02020603050405020304" pitchFamily="18" charset="0"/>
            </a:endParaRP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9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use </a:t>
            </a:r>
            <a:r>
              <a:rPr lang="en-GB"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nouns and adjectives, subject pronouns and present tense verbs (regular and key irregular) to generate positive and simple negative sentences independently, recalling at least 20 </a:t>
            </a:r>
            <a:r>
              <a:rPr lang="en-GB" sz="19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verbs, and use 50 cognate and 30 non-cognate words.</a:t>
            </a:r>
            <a:endParaRPr lang="en-GB" sz="1900" dirty="0"/>
          </a:p>
          <a:p>
            <a:pPr algn="l"/>
            <a:endParaRPr lang="en-GB" sz="1900" dirty="0">
              <a:solidFill>
                <a:prstClr val="black"/>
              </a:solidFill>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2000" dirty="0" smtClean="0">
                <a:solidFill>
                  <a:prstClr val="black"/>
                </a:solidFill>
                <a:cs typeface="Segoe UI" panose="020B0502040204020203" pitchFamily="34" charset="0"/>
              </a:rPr>
              <a:t>sentences, and use 80 cognate and 50 non-cognate words.</a:t>
            </a:r>
            <a:endParaRPr lang="en-GB" sz="2000" dirty="0">
              <a:solidFill>
                <a:prstClr val="black"/>
              </a:solidFill>
              <a:cs typeface="Segoe UI" panose="020B0502040204020203" pitchFamily="34" charset="0"/>
            </a:endParaRP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3</a:t>
            </a:r>
            <a:endParaRPr lang="en-GB" sz="2000" b="1" dirty="0">
              <a:solidFill>
                <a:prstClr val="black"/>
              </a:solidFill>
              <a:latin typeface="Segoe UI" panose="020B0502040204020203" pitchFamily="34" charset="0"/>
              <a:cs typeface="Segoe UI" panose="020B0502040204020203" pitchFamily="34" charset="0"/>
            </a:endParaRP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4</a:t>
            </a:r>
            <a:endParaRPr lang="en-GB" sz="2000" b="1" dirty="0">
              <a:solidFill>
                <a:prstClr val="black"/>
              </a:solidFill>
              <a:latin typeface="Segoe UI" panose="020B0502040204020203" pitchFamily="34" charset="0"/>
              <a:cs typeface="Segoe UI" panose="020B0502040204020203" pitchFamily="34" charset="0"/>
            </a:endParaRP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5</a:t>
            </a:r>
            <a:endParaRPr lang="en-GB" sz="2000" b="1"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6</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107504" y="1839371"/>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50022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Year 8</a:t>
            </a:r>
            <a:endParaRPr lang="en-GB" sz="4000" dirty="0">
              <a:solidFill>
                <a:prstClr val="black"/>
              </a:solidFill>
              <a:latin typeface="Arial Rounded MT Bold" panose="020F0704030504030204" pitchFamily="34" charset="0"/>
            </a:endParaRPr>
          </a:p>
        </p:txBody>
      </p:sp>
      <p:sp>
        <p:nvSpPr>
          <p:cNvPr id="5" name="TextBox 4"/>
          <p:cNvSpPr txBox="1"/>
          <p:nvPr/>
        </p:nvSpPr>
        <p:spPr>
          <a:xfrm>
            <a:off x="1358969" y="516967"/>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Grammar &amp; Vocabulary</a:t>
            </a:r>
            <a:endParaRPr lang="en-GB" sz="4000" dirty="0">
              <a:solidFill>
                <a:prstClr val="black"/>
              </a:solidFill>
              <a:latin typeface="Segoe UI" panose="020B0502040204020203" pitchFamily="34" charset="0"/>
              <a:cs typeface="Segoe UI" panose="020B0502040204020203" pitchFamily="34" charset="0"/>
            </a:endParaRPr>
          </a:p>
        </p:txBody>
      </p:sp>
      <p:sp>
        <p:nvSpPr>
          <p:cNvPr id="8" name="Subtitle 2"/>
          <p:cNvSpPr txBox="1">
            <a:spLocks/>
          </p:cNvSpPr>
          <p:nvPr/>
        </p:nvSpPr>
        <p:spPr>
          <a:xfrm>
            <a:off x="134035" y="3789040"/>
            <a:ext cx="2160240" cy="2960409"/>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use nouns and adjectives, subject pronouns and present tense verbs (regular and key irregular) to generate positive and simple negative sentences independently, recalling at least 20 </a:t>
            </a:r>
            <a:r>
              <a:rPr lang="en-GB"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verbs, </a:t>
            </a:r>
            <a:r>
              <a:rPr lang="en-GB"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and use 50 cognate and 30 </a:t>
            </a:r>
            <a:r>
              <a:rPr lang="en-GB"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non-cognate words.</a:t>
            </a:r>
            <a:endParaRPr lang="en-GB" sz="1600" dirty="0"/>
          </a:p>
          <a:p>
            <a:pPr algn="l"/>
            <a:endParaRPr lang="en-GB" sz="1600" dirty="0"/>
          </a:p>
        </p:txBody>
      </p:sp>
      <p:sp>
        <p:nvSpPr>
          <p:cNvPr id="9" name="Subtitle 2"/>
          <p:cNvSpPr txBox="1">
            <a:spLocks/>
          </p:cNvSpPr>
          <p:nvPr/>
        </p:nvSpPr>
        <p:spPr>
          <a:xfrm>
            <a:off x="2258271" y="3356992"/>
            <a:ext cx="2232248" cy="3392457"/>
          </a:xfrm>
          <a:prstGeom prst="rect">
            <a:avLst/>
          </a:prstGeom>
          <a:solidFill>
            <a:schemeClr val="accent1">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700" dirty="0">
                <a:solidFill>
                  <a:prstClr val="black"/>
                </a:solidFill>
                <a:cs typeface="Segoe UI" panose="020B0502040204020203" pitchFamily="34" charset="0"/>
              </a:rPr>
              <a:t>recall and use 30 </a:t>
            </a:r>
            <a:r>
              <a:rPr lang="en-GB" sz="1700" dirty="0" smtClean="0">
                <a:solidFill>
                  <a:prstClr val="black"/>
                </a:solidFill>
                <a:cs typeface="Segoe UI" panose="020B0502040204020203" pitchFamily="34" charset="0"/>
              </a:rPr>
              <a:t>verbs in the present tense and </a:t>
            </a:r>
            <a:r>
              <a:rPr lang="en-GB" sz="1700" dirty="0">
                <a:solidFill>
                  <a:prstClr val="black"/>
                </a:solidFill>
                <a:cs typeface="Segoe UI" panose="020B0502040204020203" pitchFamily="34" charset="0"/>
              </a:rPr>
              <a:t>the simple future, use question words with more confidence to frame spontaneous questions, and use the relative pronoun ‘which’ in a variety of contexts to extend </a:t>
            </a:r>
            <a:r>
              <a:rPr lang="en-GB" sz="1700" dirty="0" smtClean="0">
                <a:solidFill>
                  <a:prstClr val="black"/>
                </a:solidFill>
                <a:cs typeface="Segoe UI" panose="020B0502040204020203" pitchFamily="34" charset="0"/>
              </a:rPr>
              <a:t>sentences, and use 80 cognate and 50 non-cognate words.</a:t>
            </a:r>
            <a:endParaRPr lang="en-GB" sz="1700" dirty="0">
              <a:solidFill>
                <a:prstClr val="black"/>
              </a:solidFill>
              <a:cs typeface="Segoe UI" panose="020B0502040204020203" pitchFamily="34" charset="0"/>
            </a:endParaRPr>
          </a:p>
        </p:txBody>
      </p:sp>
      <p:sp>
        <p:nvSpPr>
          <p:cNvPr id="12" name="Horizontal Scroll 11"/>
          <p:cNvSpPr/>
          <p:nvPr/>
        </p:nvSpPr>
        <p:spPr>
          <a:xfrm>
            <a:off x="422721" y="3101041"/>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5</a:t>
            </a:r>
            <a:endParaRPr lang="en-GB" sz="2000" b="1" dirty="0">
              <a:solidFill>
                <a:prstClr val="black"/>
              </a:solidFill>
              <a:latin typeface="Segoe UI" panose="020B0502040204020203" pitchFamily="34" charset="0"/>
              <a:cs typeface="Segoe UI" panose="020B0502040204020203" pitchFamily="34" charset="0"/>
            </a:endParaRPr>
          </a:p>
        </p:txBody>
      </p:sp>
      <p:sp>
        <p:nvSpPr>
          <p:cNvPr id="13" name="Horizontal Scroll 12"/>
          <p:cNvSpPr/>
          <p:nvPr/>
        </p:nvSpPr>
        <p:spPr>
          <a:xfrm>
            <a:off x="2604743" y="2614167"/>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6</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134035" y="2353228"/>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sp>
        <p:nvSpPr>
          <p:cNvPr id="14" name="Subtitle 2"/>
          <p:cNvSpPr txBox="1">
            <a:spLocks/>
          </p:cNvSpPr>
          <p:nvPr/>
        </p:nvSpPr>
        <p:spPr>
          <a:xfrm>
            <a:off x="4490519" y="2402495"/>
            <a:ext cx="2160240" cy="4346954"/>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prstClr val="black"/>
                </a:solidFill>
                <a:cs typeface="Segoe UI" panose="020B0502040204020203" pitchFamily="34" charset="0"/>
              </a:rPr>
              <a:t>r</a:t>
            </a:r>
            <a:r>
              <a:rPr lang="en-GB" sz="1800" dirty="0" smtClean="0">
                <a:solidFill>
                  <a:prstClr val="black"/>
                </a:solidFill>
                <a:cs typeface="Segoe UI" panose="020B0502040204020203" pitchFamily="34" charset="0"/>
              </a:rPr>
              <a:t>ecall and use 40 verbs, form the past tense with regular and key irregular verbs, use some modal verbs in combination with infinitives, use reflexive verbs in limited contexts and use comparative forms, and use 100 cognate and 80 non-cognate words.</a:t>
            </a:r>
            <a:r>
              <a:rPr lang="en-GB" sz="1800" dirty="0">
                <a:solidFill>
                  <a:prstClr val="black"/>
                </a:solidFill>
                <a:cs typeface="Segoe UI" panose="020B0502040204020203" pitchFamily="34" charset="0"/>
              </a:rPr>
              <a:t/>
            </a:r>
            <a:br>
              <a:rPr lang="en-GB" sz="1800" dirty="0">
                <a:solidFill>
                  <a:prstClr val="black"/>
                </a:solidFill>
                <a:cs typeface="Segoe UI" panose="020B0502040204020203" pitchFamily="34" charset="0"/>
              </a:rPr>
            </a:br>
            <a:endParaRPr lang="en-GB" sz="1800" dirty="0">
              <a:solidFill>
                <a:prstClr val="black"/>
              </a:solidFill>
              <a:cs typeface="Segoe UI" panose="020B0502040204020203" pitchFamily="34" charset="0"/>
            </a:endParaRPr>
          </a:p>
        </p:txBody>
      </p:sp>
      <p:sp>
        <p:nvSpPr>
          <p:cNvPr id="16" name="Subtitle 2"/>
          <p:cNvSpPr txBox="1">
            <a:spLocks/>
          </p:cNvSpPr>
          <p:nvPr/>
        </p:nvSpPr>
        <p:spPr>
          <a:xfrm>
            <a:off x="6650758" y="1460364"/>
            <a:ext cx="2385737" cy="5289085"/>
          </a:xfrm>
          <a:prstGeom prst="rect">
            <a:avLst/>
          </a:prstGeom>
          <a:solidFill>
            <a:schemeClr val="accent1">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800" dirty="0">
                <a:solidFill>
                  <a:prstClr val="white"/>
                </a:solidFill>
                <a:ea typeface="Calibri" panose="020F0502020204030204" pitchFamily="34" charset="0"/>
                <a:cs typeface="Times New Roman" panose="02020603050405020304" pitchFamily="18" charset="0"/>
              </a:rPr>
              <a:t>r</a:t>
            </a:r>
            <a:r>
              <a:rPr lang="en-GB" sz="1800" dirty="0" smtClean="0">
                <a:solidFill>
                  <a:prstClr val="white"/>
                </a:solidFill>
                <a:ea typeface="Calibri" panose="020F0502020204030204" pitchFamily="34" charset="0"/>
                <a:cs typeface="Times New Roman" panose="02020603050405020304" pitchFamily="18" charset="0"/>
              </a:rPr>
              <a:t>ecall and use 50 verbs, selecting and forming the correct time frame, albeit with some errors, and can use several modal verb + infinitive constructions, a variety of negative forms, and superlatives, and use 100 cognate and 100 non-cognate words.</a:t>
            </a:r>
            <a:endParaRPr lang="en-GB" sz="1800" dirty="0">
              <a:solidFill>
                <a:prstClr val="white"/>
              </a:solidFill>
              <a:ea typeface="Calibri" panose="020F0502020204030204" pitchFamily="34" charset="0"/>
              <a:cs typeface="Times New Roman" panose="02020603050405020304" pitchFamily="18" charset="0"/>
            </a:endParaRPr>
          </a:p>
        </p:txBody>
      </p:sp>
      <p:sp>
        <p:nvSpPr>
          <p:cNvPr id="17" name="Horizontal Scroll 16"/>
          <p:cNvSpPr/>
          <p:nvPr/>
        </p:nvSpPr>
        <p:spPr>
          <a:xfrm>
            <a:off x="4814555" y="1633148"/>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7</a:t>
            </a:r>
            <a:endParaRPr lang="en-GB" sz="2000" b="1" dirty="0">
              <a:solidFill>
                <a:prstClr val="black"/>
              </a:solidFill>
              <a:latin typeface="Segoe UI" panose="020B0502040204020203" pitchFamily="34" charset="0"/>
              <a:cs typeface="Segoe UI" panose="020B0502040204020203" pitchFamily="34" charset="0"/>
            </a:endParaRPr>
          </a:p>
        </p:txBody>
      </p:sp>
      <p:sp>
        <p:nvSpPr>
          <p:cNvPr id="18" name="Horizontal Scroll 17"/>
          <p:cNvSpPr/>
          <p:nvPr/>
        </p:nvSpPr>
        <p:spPr>
          <a:xfrm>
            <a:off x="7063644" y="71534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8</a:t>
            </a:r>
            <a:endParaRPr lang="en-GB" sz="2000" b="1"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28037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428823" y="311069"/>
            <a:ext cx="5777989" cy="461665"/>
          </a:xfrm>
          <a:prstGeom prst="rect">
            <a:avLst/>
          </a:prstGeom>
          <a:noFill/>
        </p:spPr>
        <p:txBody>
          <a:bodyPr wrap="square" rtlCol="0">
            <a:spAutoFit/>
          </a:bodyPr>
          <a:lstStyle/>
          <a:p>
            <a:pPr algn="ctr"/>
            <a:r>
              <a:rPr lang="en-GB" sz="2400" dirty="0" smtClean="0">
                <a:solidFill>
                  <a:prstClr val="black"/>
                </a:solidFill>
                <a:latin typeface="Segoe UI" panose="020B0502040204020203" pitchFamily="34" charset="0"/>
                <a:cs typeface="Segoe UI" panose="020B0502040204020203" pitchFamily="34" charset="0"/>
              </a:rPr>
              <a:t>Grammar &amp; Vocabulary</a:t>
            </a:r>
            <a:endParaRPr lang="en-GB" sz="2400" dirty="0">
              <a:solidFill>
                <a:prstClr val="black"/>
              </a:solidFill>
              <a:latin typeface="Segoe UI" panose="020B0502040204020203" pitchFamily="34" charset="0"/>
              <a:cs typeface="Segoe UI" panose="020B0502040204020203" pitchFamily="34" charset="0"/>
            </a:endParaRPr>
          </a:p>
        </p:txBody>
      </p:sp>
      <p:sp>
        <p:nvSpPr>
          <p:cNvPr id="4" name="TextBox 3"/>
          <p:cNvSpPr txBox="1"/>
          <p:nvPr/>
        </p:nvSpPr>
        <p:spPr>
          <a:xfrm>
            <a:off x="2138299" y="-126441"/>
            <a:ext cx="4392488" cy="707886"/>
          </a:xfrm>
          <a:prstGeom prst="rect">
            <a:avLst/>
          </a:prstGeom>
          <a:noFill/>
        </p:spPr>
        <p:txBody>
          <a:bodyPr wrap="square" rtlCol="0">
            <a:spAutoFit/>
          </a:bodyPr>
          <a:lstStyle/>
          <a:p>
            <a:pPr algn="ctr"/>
            <a:r>
              <a:rPr lang="en-GB" sz="4000" dirty="0" smtClean="0">
                <a:solidFill>
                  <a:prstClr val="black"/>
                </a:solidFill>
                <a:latin typeface="Arial Rounded MT Bold" panose="020F0704030504030204" pitchFamily="34" charset="0"/>
              </a:rPr>
              <a:t>Year 9</a:t>
            </a:r>
            <a:endParaRPr lang="en-GB" sz="4000" dirty="0">
              <a:solidFill>
                <a:prstClr val="black"/>
              </a:solidFill>
              <a:latin typeface="Arial Rounded MT Bold" panose="020F0704030504030204" pitchFamily="34" charset="0"/>
            </a:endParaRPr>
          </a:p>
        </p:txBody>
      </p:sp>
      <p:sp>
        <p:nvSpPr>
          <p:cNvPr id="9" name="Subtitle 2"/>
          <p:cNvSpPr txBox="1">
            <a:spLocks/>
          </p:cNvSpPr>
          <p:nvPr/>
        </p:nvSpPr>
        <p:spPr>
          <a:xfrm>
            <a:off x="96048" y="2524819"/>
            <a:ext cx="1673200" cy="4214097"/>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500" dirty="0">
                <a:solidFill>
                  <a:prstClr val="black"/>
                </a:solidFill>
                <a:cs typeface="Segoe UI" panose="020B0502040204020203" pitchFamily="34" charset="0"/>
              </a:rPr>
              <a:t>recall and use 30 verbs in the present tense and the simple future, use question words with more confidence to frame spontaneous questions, and use the relative pronoun ‘which’ in a variety of contexts to extend </a:t>
            </a:r>
            <a:r>
              <a:rPr lang="en-GB" sz="1500" dirty="0" smtClean="0">
                <a:solidFill>
                  <a:prstClr val="black"/>
                </a:solidFill>
                <a:cs typeface="Segoe UI" panose="020B0502040204020203" pitchFamily="34" charset="0"/>
              </a:rPr>
              <a:t>sentences, </a:t>
            </a:r>
            <a:r>
              <a:rPr lang="en-GB" sz="1500" dirty="0">
                <a:solidFill>
                  <a:prstClr val="black"/>
                </a:solidFill>
                <a:cs typeface="Segoe UI" panose="020B0502040204020203" pitchFamily="34" charset="0"/>
              </a:rPr>
              <a:t>, and use 80 cognate and 50 non-cognate words.</a:t>
            </a:r>
          </a:p>
          <a:p>
            <a:pPr algn="l"/>
            <a:endParaRPr lang="en-GB" sz="1500" dirty="0">
              <a:solidFill>
                <a:prstClr val="black"/>
              </a:solidFill>
              <a:cs typeface="Segoe UI" panose="020B0502040204020203" pitchFamily="34" charset="0"/>
            </a:endParaRPr>
          </a:p>
        </p:txBody>
      </p:sp>
      <p:sp>
        <p:nvSpPr>
          <p:cNvPr id="13" name="Horizontal Scroll 12"/>
          <p:cNvSpPr/>
          <p:nvPr/>
        </p:nvSpPr>
        <p:spPr>
          <a:xfrm>
            <a:off x="352646" y="185538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6</a:t>
            </a:r>
            <a:endParaRPr lang="en-GB" sz="2000" b="1" dirty="0">
              <a:solidFill>
                <a:prstClr val="black"/>
              </a:solidFill>
              <a:latin typeface="Segoe UI" panose="020B0502040204020203" pitchFamily="34" charset="0"/>
              <a:cs typeface="Segoe UI" panose="020B0502040204020203" pitchFamily="34" charset="0"/>
            </a:endParaRPr>
          </a:p>
        </p:txBody>
      </p:sp>
      <p:sp>
        <p:nvSpPr>
          <p:cNvPr id="15" name="TextBox 14"/>
          <p:cNvSpPr txBox="1"/>
          <p:nvPr/>
        </p:nvSpPr>
        <p:spPr>
          <a:xfrm>
            <a:off x="96048" y="1179800"/>
            <a:ext cx="5777989" cy="707886"/>
          </a:xfrm>
          <a:prstGeom prst="rect">
            <a:avLst/>
          </a:prstGeom>
          <a:noFill/>
        </p:spPr>
        <p:txBody>
          <a:bodyPr wrap="square" rtlCol="0">
            <a:spAutoFit/>
          </a:bodyPr>
          <a:lstStyle/>
          <a:p>
            <a:r>
              <a:rPr lang="en-GB" sz="4000" b="1" dirty="0" smtClean="0">
                <a:solidFill>
                  <a:prstClr val="black"/>
                </a:solidFill>
                <a:latin typeface="Segoe UI" panose="020B0502040204020203" pitchFamily="34" charset="0"/>
                <a:cs typeface="Segoe UI" panose="020B0502040204020203" pitchFamily="34" charset="0"/>
              </a:rPr>
              <a:t>I can:</a:t>
            </a:r>
            <a:endParaRPr lang="en-GB" sz="4000" b="1" dirty="0">
              <a:solidFill>
                <a:prstClr val="black"/>
              </a:solidFill>
              <a:latin typeface="Segoe UI" panose="020B0502040204020203" pitchFamily="34" charset="0"/>
              <a:cs typeface="Segoe UI" panose="020B0502040204020203" pitchFamily="34" charset="0"/>
            </a:endParaRPr>
          </a:p>
        </p:txBody>
      </p:sp>
      <p:sp>
        <p:nvSpPr>
          <p:cNvPr id="14" name="Subtitle 2"/>
          <p:cNvSpPr txBox="1">
            <a:spLocks/>
          </p:cNvSpPr>
          <p:nvPr/>
        </p:nvSpPr>
        <p:spPr>
          <a:xfrm>
            <a:off x="1769248" y="2274420"/>
            <a:ext cx="1680080" cy="4466948"/>
          </a:xfrm>
          <a:prstGeom prst="rect">
            <a:avLst/>
          </a:prstGeom>
          <a:solidFill>
            <a:schemeClr val="accent2">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600" dirty="0">
                <a:solidFill>
                  <a:prstClr val="black"/>
                </a:solidFill>
                <a:cs typeface="Segoe UI" panose="020B0502040204020203" pitchFamily="34" charset="0"/>
              </a:rPr>
              <a:t>recall and use 40 verbs, form the past tense with regular and key irregular verbs, use some modal verbs in combination with infinitives, use reflexive verbs in limited contexts and use comparative </a:t>
            </a:r>
            <a:r>
              <a:rPr lang="en-GB" sz="1600" dirty="0" smtClean="0">
                <a:solidFill>
                  <a:prstClr val="black"/>
                </a:solidFill>
                <a:cs typeface="Segoe UI" panose="020B0502040204020203" pitchFamily="34" charset="0"/>
              </a:rPr>
              <a:t>forms, </a:t>
            </a:r>
            <a:r>
              <a:rPr lang="en-GB" sz="1600" dirty="0">
                <a:solidFill>
                  <a:prstClr val="black"/>
                </a:solidFill>
                <a:cs typeface="Segoe UI" panose="020B0502040204020203" pitchFamily="34" charset="0"/>
              </a:rPr>
              <a:t>and use 100 cognate and 80 non-cognate words.</a:t>
            </a:r>
            <a:br>
              <a:rPr lang="en-GB" sz="1600" dirty="0">
                <a:solidFill>
                  <a:prstClr val="black"/>
                </a:solidFill>
                <a:cs typeface="Segoe UI" panose="020B0502040204020203" pitchFamily="34" charset="0"/>
              </a:rPr>
            </a:br>
            <a:endParaRPr lang="en-GB" sz="1600" dirty="0">
              <a:solidFill>
                <a:prstClr val="black"/>
              </a:solidFill>
              <a:cs typeface="Segoe UI" panose="020B0502040204020203" pitchFamily="34" charset="0"/>
            </a:endParaRPr>
          </a:p>
          <a:p>
            <a:pPr algn="l"/>
            <a:endParaRPr lang="en-GB" sz="1600" dirty="0">
              <a:solidFill>
                <a:prstClr val="black"/>
              </a:solidFill>
              <a:cs typeface="Segoe UI" panose="020B0502040204020203" pitchFamily="34" charset="0"/>
            </a:endParaRPr>
          </a:p>
        </p:txBody>
      </p:sp>
      <p:sp>
        <p:nvSpPr>
          <p:cNvPr id="16" name="Subtitle 2"/>
          <p:cNvSpPr txBox="1">
            <a:spLocks/>
          </p:cNvSpPr>
          <p:nvPr/>
        </p:nvSpPr>
        <p:spPr>
          <a:xfrm>
            <a:off x="3440419" y="1842372"/>
            <a:ext cx="1788248" cy="4891266"/>
          </a:xfrm>
          <a:prstGeom prst="rect">
            <a:avLst/>
          </a:prstGeom>
          <a:solidFill>
            <a:schemeClr val="accent2">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schemeClr val="tx1"/>
                </a:solidFill>
                <a:ea typeface="Calibri" panose="020F0502020204030204" pitchFamily="34" charset="0"/>
                <a:cs typeface="Times New Roman" panose="02020603050405020304" pitchFamily="18" charset="0"/>
              </a:rPr>
              <a:t>recall and use 50 verbs, selecting and forming the correct time frame, albeit with some errors, and can use several modal verb + infinitive constructions, a variety of negative forms, and </a:t>
            </a:r>
            <a:r>
              <a:rPr lang="en-GB" sz="1600" dirty="0" smtClean="0">
                <a:solidFill>
                  <a:schemeClr val="tx1"/>
                </a:solidFill>
                <a:ea typeface="Calibri" panose="020F0502020204030204" pitchFamily="34" charset="0"/>
                <a:cs typeface="Times New Roman" panose="02020603050405020304" pitchFamily="18" charset="0"/>
              </a:rPr>
              <a:t>superlatives, </a:t>
            </a:r>
            <a:r>
              <a:rPr lang="en-GB" sz="1600" dirty="0">
                <a:solidFill>
                  <a:schemeClr val="tx1"/>
                </a:solidFill>
                <a:ea typeface="Calibri" panose="020F0502020204030204" pitchFamily="34" charset="0"/>
                <a:cs typeface="Times New Roman" panose="02020603050405020304" pitchFamily="18" charset="0"/>
              </a:rPr>
              <a:t>and use 100 cognate and 100 non-cognate words.</a:t>
            </a:r>
          </a:p>
          <a:p>
            <a:pPr algn="l">
              <a:lnSpc>
                <a:spcPct val="115000"/>
              </a:lnSpc>
            </a:pPr>
            <a:endParaRPr lang="en-GB" sz="1600" dirty="0">
              <a:solidFill>
                <a:schemeClr val="tx1"/>
              </a:solidFill>
              <a:ea typeface="Calibri" panose="020F0502020204030204" pitchFamily="34" charset="0"/>
              <a:cs typeface="Times New Roman" panose="02020603050405020304" pitchFamily="18" charset="0"/>
            </a:endParaRPr>
          </a:p>
        </p:txBody>
      </p:sp>
      <p:sp>
        <p:nvSpPr>
          <p:cNvPr id="17" name="Horizontal Scroll 16"/>
          <p:cNvSpPr/>
          <p:nvPr/>
        </p:nvSpPr>
        <p:spPr>
          <a:xfrm>
            <a:off x="2038105" y="1584266"/>
            <a:ext cx="113345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7</a:t>
            </a:r>
            <a:endParaRPr lang="en-GB" sz="2000" b="1" dirty="0">
              <a:solidFill>
                <a:prstClr val="black"/>
              </a:solidFill>
              <a:latin typeface="Segoe UI" panose="020B0502040204020203" pitchFamily="34" charset="0"/>
              <a:cs typeface="Segoe UI" panose="020B0502040204020203" pitchFamily="34" charset="0"/>
            </a:endParaRPr>
          </a:p>
        </p:txBody>
      </p:sp>
      <p:sp>
        <p:nvSpPr>
          <p:cNvPr id="18" name="Horizontal Scroll 17"/>
          <p:cNvSpPr/>
          <p:nvPr/>
        </p:nvSpPr>
        <p:spPr>
          <a:xfrm>
            <a:off x="3670231" y="1120944"/>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8</a:t>
            </a:r>
            <a:endParaRPr lang="en-GB" sz="2000" b="1" dirty="0">
              <a:solidFill>
                <a:prstClr val="black"/>
              </a:solidFill>
              <a:latin typeface="Segoe UI" panose="020B0502040204020203" pitchFamily="34" charset="0"/>
              <a:cs typeface="Segoe UI" panose="020B0502040204020203" pitchFamily="34" charset="0"/>
            </a:endParaRPr>
          </a:p>
        </p:txBody>
      </p:sp>
      <p:sp>
        <p:nvSpPr>
          <p:cNvPr id="19" name="Subtitle 2"/>
          <p:cNvSpPr txBox="1">
            <a:spLocks/>
          </p:cNvSpPr>
          <p:nvPr/>
        </p:nvSpPr>
        <p:spPr>
          <a:xfrm>
            <a:off x="5228667" y="1355830"/>
            <a:ext cx="1788248" cy="5383086"/>
          </a:xfrm>
          <a:prstGeom prst="rect">
            <a:avLst/>
          </a:prstGeom>
          <a:solidFill>
            <a:schemeClr val="accent2">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600" dirty="0">
                <a:solidFill>
                  <a:prstClr val="white"/>
                </a:solidFill>
                <a:ea typeface="Calibri" panose="020F0502020204030204" pitchFamily="34" charset="0"/>
                <a:cs typeface="Times New Roman" panose="02020603050405020304" pitchFamily="18" charset="0"/>
              </a:rPr>
              <a:t>r</a:t>
            </a:r>
            <a:r>
              <a:rPr lang="en-GB" sz="1600" dirty="0" smtClean="0">
                <a:solidFill>
                  <a:prstClr val="white"/>
                </a:solidFill>
                <a:ea typeface="Calibri" panose="020F0502020204030204" pitchFamily="34" charset="0"/>
                <a:cs typeface="Times New Roman" panose="02020603050405020304" pitchFamily="18" charset="0"/>
              </a:rPr>
              <a:t>ecall and use 60 verbs, selecting and forming the correct tense with familiar and researched language, with some errors, and can form the imperative, use direct object pronouns and some conjunctions, and use 150 cognate and 125 non-cognate words.</a:t>
            </a:r>
            <a:endParaRPr lang="en-GB" sz="1600" dirty="0">
              <a:solidFill>
                <a:prstClr val="white"/>
              </a:solidFill>
              <a:ea typeface="Calibri" panose="020F0502020204030204" pitchFamily="34" charset="0"/>
              <a:cs typeface="Times New Roman" panose="02020603050405020304" pitchFamily="18" charset="0"/>
            </a:endParaRPr>
          </a:p>
        </p:txBody>
      </p:sp>
      <p:sp>
        <p:nvSpPr>
          <p:cNvPr id="20" name="Subtitle 2"/>
          <p:cNvSpPr txBox="1">
            <a:spLocks/>
          </p:cNvSpPr>
          <p:nvPr/>
        </p:nvSpPr>
        <p:spPr>
          <a:xfrm>
            <a:off x="6948264" y="1006293"/>
            <a:ext cx="1938527" cy="5732623"/>
          </a:xfrm>
          <a:prstGeom prst="rect">
            <a:avLst/>
          </a:prstGeom>
          <a:solidFill>
            <a:schemeClr val="accent2">
              <a:lumMod val="5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pPr>
            <a:r>
              <a:rPr lang="en-GB" sz="1700" dirty="0">
                <a:solidFill>
                  <a:prstClr val="white"/>
                </a:solidFill>
                <a:ea typeface="Calibri" panose="020F0502020204030204" pitchFamily="34" charset="0"/>
                <a:cs typeface="Times New Roman" panose="02020603050405020304" pitchFamily="18" charset="0"/>
              </a:rPr>
              <a:t>r</a:t>
            </a:r>
            <a:r>
              <a:rPr lang="en-GB" sz="1700" dirty="0" smtClean="0">
                <a:solidFill>
                  <a:prstClr val="white"/>
                </a:solidFill>
                <a:ea typeface="Calibri" panose="020F0502020204030204" pitchFamily="34" charset="0"/>
                <a:cs typeface="Times New Roman" panose="02020603050405020304" pitchFamily="18" charset="0"/>
              </a:rPr>
              <a:t>ecall and use 75 verbs with reasonable accuracy in all tenses covered, can use direct object pronouns, a range of conjunctions, demonstrative adjectives and pronouns, and relative pronouns, and use 200 cognate and 150 non-cognate words.</a:t>
            </a:r>
            <a:endParaRPr lang="en-GB" sz="1700" dirty="0">
              <a:solidFill>
                <a:prstClr val="white"/>
              </a:solidFill>
              <a:ea typeface="Calibri" panose="020F0502020204030204" pitchFamily="34" charset="0"/>
              <a:cs typeface="Times New Roman" panose="02020603050405020304" pitchFamily="18" charset="0"/>
            </a:endParaRPr>
          </a:p>
        </p:txBody>
      </p:sp>
      <p:sp>
        <p:nvSpPr>
          <p:cNvPr id="21" name="Horizontal Scroll 20"/>
          <p:cNvSpPr/>
          <p:nvPr/>
        </p:nvSpPr>
        <p:spPr>
          <a:xfrm>
            <a:off x="5475524" y="624541"/>
            <a:ext cx="1244822"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9</a:t>
            </a:r>
            <a:endParaRPr lang="en-GB" sz="2000" b="1" dirty="0">
              <a:solidFill>
                <a:prstClr val="black"/>
              </a:solidFill>
              <a:latin typeface="Segoe UI" panose="020B0502040204020203" pitchFamily="34" charset="0"/>
              <a:cs typeface="Segoe UI" panose="020B0502040204020203" pitchFamily="34" charset="0"/>
            </a:endParaRPr>
          </a:p>
        </p:txBody>
      </p:sp>
      <p:sp>
        <p:nvSpPr>
          <p:cNvPr id="22" name="Horizontal Scroll 21"/>
          <p:cNvSpPr/>
          <p:nvPr/>
        </p:nvSpPr>
        <p:spPr>
          <a:xfrm>
            <a:off x="7255645" y="277078"/>
            <a:ext cx="1370447" cy="706359"/>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latin typeface="Segoe UI" panose="020B0502040204020203" pitchFamily="34" charset="0"/>
                <a:cs typeface="Segoe UI" panose="020B0502040204020203" pitchFamily="34" charset="0"/>
              </a:rPr>
              <a:t>STEP 10</a:t>
            </a:r>
            <a:endParaRPr lang="en-GB" sz="2000" b="1"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26238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solidFill>
                  <a:srgbClr val="FF0066"/>
                </a:solidFill>
              </a:rPr>
              <a:t>Accuracy (attention to detail in understanding and use)</a:t>
            </a:r>
          </a:p>
          <a:p>
            <a:r>
              <a:rPr lang="en-GB" dirty="0" smtClean="0"/>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166483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10903"/>
          <a:ext cx="9144000" cy="6868902"/>
        </p:xfrm>
        <a:graphic>
          <a:graphicData uri="http://schemas.openxmlformats.org/drawingml/2006/table">
            <a:tbl>
              <a:tblPr firstRow="1" bandRow="1">
                <a:tableStyleId>{5940675A-B579-460E-94D1-54222C63F5DA}</a:tableStyleId>
              </a:tblPr>
              <a:tblGrid>
                <a:gridCol w="2286000"/>
                <a:gridCol w="2286000"/>
                <a:gridCol w="2286000"/>
                <a:gridCol w="2286000"/>
              </a:tblGrid>
              <a:tr h="2289634">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228963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228963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
        <p:nvSpPr>
          <p:cNvPr id="6" name="TextBox 5"/>
          <p:cNvSpPr txBox="1"/>
          <p:nvPr/>
        </p:nvSpPr>
        <p:spPr>
          <a:xfrm>
            <a:off x="255373" y="164757"/>
            <a:ext cx="3056238" cy="766119"/>
          </a:xfrm>
          <a:prstGeom prst="rect">
            <a:avLst/>
          </a:prstGeom>
          <a:noFill/>
        </p:spPr>
        <p:txBody>
          <a:bodyPr wrap="square" rtlCol="0">
            <a:spAutoFit/>
          </a:bodyPr>
          <a:lstStyle/>
          <a:p>
            <a:endParaRPr lang="en-GB" dirty="0"/>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472718" y="229032"/>
            <a:ext cx="2026557" cy="1931189"/>
          </a:xfrm>
          <a:prstGeom prst="rect">
            <a:avLst/>
          </a:prstGeom>
        </p:spPr>
      </p:pic>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274556" y="2692400"/>
            <a:ext cx="2296811" cy="1722609"/>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6857585" y="460089"/>
            <a:ext cx="2207625" cy="1469074"/>
          </a:xfrm>
          <a:prstGeom prst="rect">
            <a:avLst/>
          </a:prstGeom>
        </p:spPr>
      </p:pic>
      <p:pic>
        <p:nvPicPr>
          <p:cNvPr id="7" name="Picture 14" descr="Image result for beach volleyball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5960" y="4603847"/>
            <a:ext cx="1599177" cy="22128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Image result for cinema building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87" y="2355939"/>
            <a:ext cx="2361730" cy="21352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http://www.clker.com/cliparts/b/h/e/T/i/d/city-park-m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91" y="456778"/>
            <a:ext cx="2029909" cy="1364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Image result for lazy clipar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0100" y="4838700"/>
            <a:ext cx="2200257" cy="17341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Image result for museum clipar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1718" y="456778"/>
            <a:ext cx="2147078" cy="1364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Image result for shopping 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69487" y="2313763"/>
            <a:ext cx="1795723" cy="22446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clrChange>
              <a:clrFrom>
                <a:srgbClr val="FFFFFF"/>
              </a:clrFrom>
              <a:clrTo>
                <a:srgbClr val="FFFFFF">
                  <a:alpha val="0"/>
                </a:srgbClr>
              </a:clrTo>
            </a:clrChange>
          </a:blip>
          <a:stretch>
            <a:fillRect/>
          </a:stretch>
        </p:blipFill>
        <p:spPr>
          <a:xfrm>
            <a:off x="4610100" y="2867235"/>
            <a:ext cx="2202802" cy="1138113"/>
          </a:xfrm>
          <a:prstGeom prst="rect">
            <a:avLst/>
          </a:prstGeom>
        </p:spPr>
      </p:pic>
      <p:pic>
        <p:nvPicPr>
          <p:cNvPr id="14" name="Picture 30" descr="Image result for bowling clip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07" y="4947188"/>
            <a:ext cx="2167483"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6583" y="4629247"/>
            <a:ext cx="1678017" cy="2228752"/>
          </a:xfrm>
          <a:prstGeom prst="rect">
            <a:avLst/>
          </a:prstGeom>
        </p:spPr>
      </p:pic>
    </p:spTree>
    <p:extLst>
      <p:ext uri="{BB962C8B-B14F-4D97-AF65-F5344CB8AC3E}">
        <p14:creationId xmlns:p14="http://schemas.microsoft.com/office/powerpoint/2010/main" val="2386388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0" y="127000"/>
            <a:ext cx="3771900" cy="707886"/>
          </a:xfrm>
          <a:prstGeom prst="rect">
            <a:avLst/>
          </a:prstGeom>
          <a:noFill/>
        </p:spPr>
        <p:txBody>
          <a:bodyPr wrap="square" rtlCol="0">
            <a:spAutoFit/>
          </a:bodyPr>
          <a:lstStyle/>
          <a:p>
            <a:pPr algn="ctr"/>
            <a:r>
              <a:rPr lang="en-GB" sz="4000" dirty="0" err="1" smtClean="0">
                <a:solidFill>
                  <a:prstClr val="black"/>
                </a:solidFill>
              </a:rPr>
              <a:t>Normalmente</a:t>
            </a:r>
            <a:endParaRPr lang="en-GB" sz="4000" dirty="0">
              <a:solidFill>
                <a:prstClr val="black"/>
              </a:solidFill>
            </a:endParaRPr>
          </a:p>
        </p:txBody>
      </p:sp>
      <p:sp>
        <p:nvSpPr>
          <p:cNvPr id="4" name="TextBox 3"/>
          <p:cNvSpPr txBox="1"/>
          <p:nvPr/>
        </p:nvSpPr>
        <p:spPr>
          <a:xfrm>
            <a:off x="5003800" y="114300"/>
            <a:ext cx="4140200" cy="707886"/>
          </a:xfrm>
          <a:prstGeom prst="rect">
            <a:avLst/>
          </a:prstGeom>
          <a:noFill/>
        </p:spPr>
        <p:txBody>
          <a:bodyPr wrap="square" rtlCol="0">
            <a:spAutoFit/>
          </a:bodyPr>
          <a:lstStyle/>
          <a:p>
            <a:pPr algn="ctr"/>
            <a:r>
              <a:rPr lang="en-GB" sz="4000" dirty="0" smtClean="0">
                <a:solidFill>
                  <a:prstClr val="black"/>
                </a:solidFill>
              </a:rPr>
              <a:t>Este fin de </a:t>
            </a:r>
            <a:r>
              <a:rPr lang="en-GB" sz="4000" dirty="0" err="1" smtClean="0">
                <a:solidFill>
                  <a:prstClr val="black"/>
                </a:solidFill>
              </a:rPr>
              <a:t>semana</a:t>
            </a:r>
            <a:endParaRPr lang="en-GB" sz="4000" dirty="0">
              <a:solidFill>
                <a:prstClr val="black"/>
              </a:solidFill>
            </a:endParaRPr>
          </a:p>
        </p:txBody>
      </p:sp>
    </p:spTree>
    <p:extLst>
      <p:ext uri="{BB962C8B-B14F-4D97-AF65-F5344CB8AC3E}">
        <p14:creationId xmlns:p14="http://schemas.microsoft.com/office/powerpoint/2010/main" val="770925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tweaks KS3-4</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solidFill>
                  <a:srgbClr val="FF0066"/>
                </a:solidFill>
              </a:rPr>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286030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0" y="127000"/>
            <a:ext cx="3771900" cy="707886"/>
          </a:xfrm>
          <a:prstGeom prst="rect">
            <a:avLst/>
          </a:prstGeom>
          <a:noFill/>
        </p:spPr>
        <p:txBody>
          <a:bodyPr wrap="square" rtlCol="0">
            <a:spAutoFit/>
          </a:bodyPr>
          <a:lstStyle/>
          <a:p>
            <a:pPr algn="ctr"/>
            <a:r>
              <a:rPr lang="en-GB" sz="4000" dirty="0" err="1" smtClean="0">
                <a:solidFill>
                  <a:prstClr val="black"/>
                </a:solidFill>
              </a:rPr>
              <a:t>Normalmente</a:t>
            </a:r>
            <a:endParaRPr lang="en-GB" sz="4000" dirty="0">
              <a:solidFill>
                <a:prstClr val="black"/>
              </a:solidFill>
            </a:endParaRPr>
          </a:p>
        </p:txBody>
      </p:sp>
      <p:sp>
        <p:nvSpPr>
          <p:cNvPr id="4" name="TextBox 3"/>
          <p:cNvSpPr txBox="1"/>
          <p:nvPr/>
        </p:nvSpPr>
        <p:spPr>
          <a:xfrm>
            <a:off x="5003800" y="114300"/>
            <a:ext cx="4140200" cy="707886"/>
          </a:xfrm>
          <a:prstGeom prst="rect">
            <a:avLst/>
          </a:prstGeom>
          <a:noFill/>
        </p:spPr>
        <p:txBody>
          <a:bodyPr wrap="square" rtlCol="0">
            <a:spAutoFit/>
          </a:bodyPr>
          <a:lstStyle/>
          <a:p>
            <a:pPr algn="ctr"/>
            <a:r>
              <a:rPr lang="en-GB" sz="4000" dirty="0" smtClean="0">
                <a:solidFill>
                  <a:prstClr val="black"/>
                </a:solidFill>
              </a:rPr>
              <a:t>Este fin de </a:t>
            </a:r>
            <a:r>
              <a:rPr lang="en-GB" sz="4000" dirty="0" err="1" smtClean="0">
                <a:solidFill>
                  <a:prstClr val="black"/>
                </a:solidFill>
              </a:rPr>
              <a:t>semana</a:t>
            </a:r>
            <a:endParaRPr lang="en-GB" sz="4000" dirty="0">
              <a:solidFill>
                <a:prstClr val="black"/>
              </a:solidFill>
            </a:endParaRPr>
          </a:p>
        </p:txBody>
      </p:sp>
      <p:pic>
        <p:nvPicPr>
          <p:cNvPr id="5" name="Picture 22" descr="Image result for lazy clipar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985" y="834886"/>
            <a:ext cx="2200257" cy="17341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659985" y="2824060"/>
            <a:ext cx="2296811" cy="1722609"/>
          </a:xfrm>
          <a:prstGeom prst="rect">
            <a:avLst/>
          </a:prstGeom>
        </p:spPr>
      </p:pic>
      <p:pic>
        <p:nvPicPr>
          <p:cNvPr id="7" name="Picture 20" descr="http://www.clker.com/cliparts/b/h/e/T/i/d/city-park-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33" y="4801742"/>
            <a:ext cx="2029909" cy="13645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5970087" y="4801742"/>
            <a:ext cx="2207625" cy="1469074"/>
          </a:xfrm>
          <a:prstGeom prst="rect">
            <a:avLst/>
          </a:prstGeom>
        </p:spPr>
      </p:pic>
      <p:pic>
        <p:nvPicPr>
          <p:cNvPr id="9" name="Picture 24" descr="Image result for museum clipar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0634" y="822186"/>
            <a:ext cx="2147078" cy="1364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Image result for shopping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989" y="2302016"/>
            <a:ext cx="1795723" cy="224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7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0" y="127000"/>
            <a:ext cx="3771900" cy="707886"/>
          </a:xfrm>
          <a:prstGeom prst="rect">
            <a:avLst/>
          </a:prstGeom>
          <a:noFill/>
        </p:spPr>
        <p:txBody>
          <a:bodyPr wrap="square" rtlCol="0">
            <a:spAutoFit/>
          </a:bodyPr>
          <a:lstStyle/>
          <a:p>
            <a:pPr algn="ctr"/>
            <a:r>
              <a:rPr lang="en-GB" sz="4000" dirty="0" err="1" smtClean="0">
                <a:solidFill>
                  <a:prstClr val="black"/>
                </a:solidFill>
              </a:rPr>
              <a:t>Voy</a:t>
            </a:r>
            <a:endParaRPr lang="en-GB" sz="4000" dirty="0">
              <a:solidFill>
                <a:prstClr val="black"/>
              </a:solidFill>
            </a:endParaRPr>
          </a:p>
        </p:txBody>
      </p:sp>
      <p:sp>
        <p:nvSpPr>
          <p:cNvPr id="4" name="TextBox 3"/>
          <p:cNvSpPr txBox="1"/>
          <p:nvPr/>
        </p:nvSpPr>
        <p:spPr>
          <a:xfrm>
            <a:off x="5003800" y="114300"/>
            <a:ext cx="4140200" cy="707886"/>
          </a:xfrm>
          <a:prstGeom prst="rect">
            <a:avLst/>
          </a:prstGeom>
          <a:noFill/>
        </p:spPr>
        <p:txBody>
          <a:bodyPr wrap="square" rtlCol="0">
            <a:spAutoFit/>
          </a:bodyPr>
          <a:lstStyle/>
          <a:p>
            <a:pPr algn="ctr"/>
            <a:r>
              <a:rPr lang="en-GB" sz="4000" dirty="0" err="1" smtClean="0">
                <a:solidFill>
                  <a:prstClr val="black"/>
                </a:solidFill>
              </a:rPr>
              <a:t>Vamos</a:t>
            </a:r>
            <a:endParaRPr lang="en-GB" sz="4000" dirty="0">
              <a:solidFill>
                <a:prstClr val="black"/>
              </a:solidFill>
            </a:endParaRPr>
          </a:p>
        </p:txBody>
      </p:sp>
      <p:sp>
        <p:nvSpPr>
          <p:cNvPr id="5" name="TextBox 4"/>
          <p:cNvSpPr txBox="1"/>
          <p:nvPr/>
        </p:nvSpPr>
        <p:spPr>
          <a:xfrm>
            <a:off x="88900" y="2565400"/>
            <a:ext cx="3771900" cy="707886"/>
          </a:xfrm>
          <a:prstGeom prst="rect">
            <a:avLst/>
          </a:prstGeom>
          <a:noFill/>
        </p:spPr>
        <p:txBody>
          <a:bodyPr wrap="square" rtlCol="0">
            <a:spAutoFit/>
          </a:bodyPr>
          <a:lstStyle/>
          <a:p>
            <a:pPr algn="ctr"/>
            <a:r>
              <a:rPr lang="en-GB" sz="4000" dirty="0" err="1" smtClean="0">
                <a:solidFill>
                  <a:prstClr val="black"/>
                </a:solidFill>
              </a:rPr>
              <a:t>Voy</a:t>
            </a:r>
            <a:endParaRPr lang="en-GB" sz="4000" dirty="0">
              <a:solidFill>
                <a:prstClr val="black"/>
              </a:solidFill>
            </a:endParaRPr>
          </a:p>
        </p:txBody>
      </p:sp>
      <p:sp>
        <p:nvSpPr>
          <p:cNvPr id="6" name="TextBox 5"/>
          <p:cNvSpPr txBox="1"/>
          <p:nvPr/>
        </p:nvSpPr>
        <p:spPr>
          <a:xfrm>
            <a:off x="4889500" y="2552700"/>
            <a:ext cx="4140200" cy="707886"/>
          </a:xfrm>
          <a:prstGeom prst="rect">
            <a:avLst/>
          </a:prstGeom>
          <a:noFill/>
        </p:spPr>
        <p:txBody>
          <a:bodyPr wrap="square" rtlCol="0">
            <a:spAutoFit/>
          </a:bodyPr>
          <a:lstStyle/>
          <a:p>
            <a:pPr algn="ctr"/>
            <a:r>
              <a:rPr lang="en-GB" sz="4000" dirty="0" smtClean="0">
                <a:solidFill>
                  <a:prstClr val="black"/>
                </a:solidFill>
              </a:rPr>
              <a:t>No </a:t>
            </a:r>
            <a:r>
              <a:rPr lang="en-GB" sz="4000" dirty="0" err="1" smtClean="0">
                <a:solidFill>
                  <a:prstClr val="black"/>
                </a:solidFill>
              </a:rPr>
              <a:t>voy</a:t>
            </a:r>
            <a:endParaRPr lang="en-GB" sz="4000" dirty="0">
              <a:solidFill>
                <a:prstClr val="black"/>
              </a:solidFill>
            </a:endParaRPr>
          </a:p>
        </p:txBody>
      </p:sp>
      <p:sp>
        <p:nvSpPr>
          <p:cNvPr id="7" name="TextBox 6"/>
          <p:cNvSpPr txBox="1"/>
          <p:nvPr/>
        </p:nvSpPr>
        <p:spPr>
          <a:xfrm>
            <a:off x="88900" y="4649857"/>
            <a:ext cx="3771900" cy="1200329"/>
          </a:xfrm>
          <a:prstGeom prst="rect">
            <a:avLst/>
          </a:prstGeom>
          <a:noFill/>
        </p:spPr>
        <p:txBody>
          <a:bodyPr wrap="square" rtlCol="0">
            <a:spAutoFit/>
          </a:bodyPr>
          <a:lstStyle/>
          <a:p>
            <a:pPr algn="ctr"/>
            <a:r>
              <a:rPr lang="en-GB" sz="7200" dirty="0" smtClean="0">
                <a:solidFill>
                  <a:prstClr val="black"/>
                </a:solidFill>
                <a:sym typeface="Wingdings" panose="05000000000000000000" pitchFamily="2" charset="2"/>
              </a:rPr>
              <a:t> </a:t>
            </a:r>
            <a:endParaRPr lang="en-GB" sz="7200" dirty="0">
              <a:solidFill>
                <a:prstClr val="black"/>
              </a:solidFill>
            </a:endParaRPr>
          </a:p>
        </p:txBody>
      </p:sp>
      <p:sp>
        <p:nvSpPr>
          <p:cNvPr id="8" name="TextBox 7"/>
          <p:cNvSpPr txBox="1"/>
          <p:nvPr/>
        </p:nvSpPr>
        <p:spPr>
          <a:xfrm>
            <a:off x="4889500" y="4637157"/>
            <a:ext cx="4140200" cy="1200329"/>
          </a:xfrm>
          <a:prstGeom prst="rect">
            <a:avLst/>
          </a:prstGeom>
          <a:noFill/>
        </p:spPr>
        <p:txBody>
          <a:bodyPr wrap="square" rtlCol="0">
            <a:spAutoFit/>
          </a:bodyPr>
          <a:lstStyle/>
          <a:p>
            <a:pPr algn="ctr"/>
            <a:r>
              <a:rPr lang="en-GB" sz="7200" dirty="0" smtClean="0">
                <a:solidFill>
                  <a:prstClr val="black"/>
                </a:solidFill>
                <a:sym typeface="Wingdings" panose="05000000000000000000" pitchFamily="2" charset="2"/>
              </a:rPr>
              <a:t></a:t>
            </a:r>
            <a:endParaRPr lang="en-GB" sz="7200" dirty="0">
              <a:solidFill>
                <a:prstClr val="black"/>
              </a:solidFill>
            </a:endParaRPr>
          </a:p>
        </p:txBody>
      </p:sp>
    </p:spTree>
    <p:extLst>
      <p:ext uri="{BB962C8B-B14F-4D97-AF65-F5344CB8AC3E}">
        <p14:creationId xmlns:p14="http://schemas.microsoft.com/office/powerpoint/2010/main" val="3898451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69849" y="6498094"/>
            <a:ext cx="1691217" cy="303386"/>
          </a:xfrm>
          <a:prstGeom prst="rect">
            <a:avLst/>
          </a:prstGeom>
        </p:spPr>
      </p:pic>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83320" y="121071"/>
            <a:ext cx="9410700" cy="1381125"/>
          </a:xfrm>
          <a:prstGeom prst="rect">
            <a:avLst/>
          </a:prstGeom>
        </p:spPr>
      </p:pic>
      <p:pic>
        <p:nvPicPr>
          <p:cNvPr id="13" name="vivah_edexcel_m1u1_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9866" y="677334"/>
            <a:ext cx="609600" cy="609600"/>
          </a:xfrm>
          <a:prstGeom prst="rect">
            <a:avLst/>
          </a:prstGeom>
        </p:spPr>
      </p:pic>
      <p:graphicFrame>
        <p:nvGraphicFramePr>
          <p:cNvPr id="14" name="Table 13"/>
          <p:cNvGraphicFramePr>
            <a:graphicFrameLocks noGrp="1"/>
          </p:cNvGraphicFramePr>
          <p:nvPr>
            <p:extLst/>
          </p:nvPr>
        </p:nvGraphicFramePr>
        <p:xfrm>
          <a:off x="228600" y="2247435"/>
          <a:ext cx="8606118" cy="4023360"/>
        </p:xfrm>
        <a:graphic>
          <a:graphicData uri="http://schemas.openxmlformats.org/drawingml/2006/table">
            <a:tbl>
              <a:tblPr firstRow="1" firstCol="1" bandRow="1">
                <a:tableStyleId>{5940675A-B579-460E-94D1-54222C63F5DA}</a:tableStyleId>
              </a:tblPr>
              <a:tblGrid>
                <a:gridCol w="671995"/>
                <a:gridCol w="7934123"/>
              </a:tblGrid>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1</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a:effectLst/>
                          <a:latin typeface="Arial" panose="020B0604020202020204" pitchFamily="34" charset="0"/>
                          <a:cs typeface="Arial" panose="020B0604020202020204" pitchFamily="34" charset="0"/>
                        </a:rPr>
                        <a:t>Todos los días </a:t>
                      </a:r>
                      <a:r>
                        <a:rPr lang="es-ES" sz="2400" dirty="0" smtClean="0">
                          <a:effectLst/>
                          <a:latin typeface="Arial" panose="020B0604020202020204" pitchFamily="34" charset="0"/>
                          <a:cs typeface="Arial" panose="020B0604020202020204" pitchFamily="34" charset="0"/>
                        </a:rPr>
                        <a:t>__________ en </a:t>
                      </a:r>
                      <a:r>
                        <a:rPr lang="es-ES" sz="2400" dirty="0">
                          <a:effectLst/>
                          <a:latin typeface="Arial" panose="020B0604020202020204" pitchFamily="34" charset="0"/>
                          <a:cs typeface="Arial" panose="020B0604020202020204" pitchFamily="34" charset="0"/>
                        </a:rPr>
                        <a:t>el mar.</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91523">
                <a:tc>
                  <a:txBody>
                    <a:bodyPr/>
                    <a:lstStyle/>
                    <a:p>
                      <a:pPr algn="ctr">
                        <a:spcAft>
                          <a:spcPts val="0"/>
                        </a:spcAft>
                      </a:pPr>
                      <a:r>
                        <a:rPr lang="en-GB" sz="2400" dirty="0" smtClean="0">
                          <a:effectLst/>
                          <a:latin typeface="Arial" panose="020B0604020202020204" pitchFamily="34" charset="0"/>
                          <a:ea typeface="MS Mincho"/>
                          <a:cs typeface="Arial" panose="020B0604020202020204" pitchFamily="34" charset="0"/>
                        </a:rPr>
                        <a:t>2</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effectLst/>
                          <a:latin typeface="Arial" panose="020B0604020202020204" pitchFamily="34" charset="0"/>
                          <a:cs typeface="Arial" panose="020B0604020202020204" pitchFamily="34" charset="0"/>
                        </a:rPr>
                        <a:t>A veces _________ esquí en invierno.</a:t>
                      </a:r>
                      <a:endParaRPr lang="en-GB" sz="2400" dirty="0" smtClean="0">
                        <a:effectLst/>
                        <a:latin typeface="Arial" panose="020B0604020202020204" pitchFamily="34" charset="0"/>
                        <a:ea typeface="MS Mincho"/>
                        <a:cs typeface="Arial" panose="020B0604020202020204" pitchFamily="34" charset="0"/>
                      </a:endParaRPr>
                    </a:p>
                  </a:txBody>
                  <a:tcPr marL="68580" marR="68580" marT="0" marB="0" anchor="ctr"/>
                </a:tc>
              </a:tr>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3</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smtClean="0">
                          <a:effectLst/>
                          <a:latin typeface="Arial" panose="020B0604020202020204" pitchFamily="34" charset="0"/>
                          <a:cs typeface="Arial" panose="020B0604020202020204" pitchFamily="34" charset="0"/>
                        </a:rPr>
                        <a:t>¿____________ </a:t>
                      </a:r>
                      <a:r>
                        <a:rPr lang="es-ES" sz="2400" dirty="0">
                          <a:effectLst/>
                          <a:latin typeface="Arial" panose="020B0604020202020204" pitchFamily="34" charset="0"/>
                          <a:cs typeface="Arial" panose="020B0604020202020204" pitchFamily="34" charset="0"/>
                        </a:rPr>
                        <a:t>al voleibol en verano?</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4</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a:effectLst/>
                          <a:latin typeface="Arial" panose="020B0604020202020204" pitchFamily="34" charset="0"/>
                          <a:cs typeface="Arial" panose="020B0604020202020204" pitchFamily="34" charset="0"/>
                        </a:rPr>
                        <a:t>José siempre </a:t>
                      </a:r>
                      <a:r>
                        <a:rPr lang="es-ES" sz="2400" dirty="0" smtClean="0">
                          <a:effectLst/>
                          <a:latin typeface="Arial" panose="020B0604020202020204" pitchFamily="34" charset="0"/>
                          <a:cs typeface="Arial" panose="020B0604020202020204" pitchFamily="34" charset="0"/>
                        </a:rPr>
                        <a:t>______ </a:t>
                      </a:r>
                      <a:r>
                        <a:rPr lang="es-ES" sz="2400" dirty="0">
                          <a:effectLst/>
                          <a:latin typeface="Arial" panose="020B0604020202020204" pitchFamily="34" charset="0"/>
                          <a:cs typeface="Arial" panose="020B0604020202020204" pitchFamily="34" charset="0"/>
                        </a:rPr>
                        <a:t>a la playa los sábados.</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5</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fr-FR" sz="2400" dirty="0" err="1">
                          <a:effectLst/>
                          <a:latin typeface="Arial" panose="020B0604020202020204" pitchFamily="34" charset="0"/>
                          <a:cs typeface="Arial" panose="020B0604020202020204" pitchFamily="34" charset="0"/>
                        </a:rPr>
                        <a:t>Casi</a:t>
                      </a:r>
                      <a:r>
                        <a:rPr lang="fr-FR" sz="2400" dirty="0">
                          <a:effectLst/>
                          <a:latin typeface="Arial" panose="020B0604020202020204" pitchFamily="34" charset="0"/>
                          <a:cs typeface="Arial" panose="020B0604020202020204" pitchFamily="34" charset="0"/>
                        </a:rPr>
                        <a:t> </a:t>
                      </a:r>
                      <a:r>
                        <a:rPr lang="fr-FR" sz="2400" dirty="0" err="1">
                          <a:effectLst/>
                          <a:latin typeface="Arial" panose="020B0604020202020204" pitchFamily="34" charset="0"/>
                          <a:cs typeface="Arial" panose="020B0604020202020204" pitchFamily="34" charset="0"/>
                        </a:rPr>
                        <a:t>nunca</a:t>
                      </a:r>
                      <a:r>
                        <a:rPr lang="fr-FR" sz="2400" dirty="0">
                          <a:effectLst/>
                          <a:latin typeface="Arial" panose="020B0604020202020204" pitchFamily="34" charset="0"/>
                          <a:cs typeface="Arial" panose="020B0604020202020204" pitchFamily="34" charset="0"/>
                        </a:rPr>
                        <a:t> </a:t>
                      </a:r>
                      <a:r>
                        <a:rPr lang="fr-FR" sz="2400" dirty="0" smtClean="0">
                          <a:effectLst/>
                          <a:latin typeface="Arial" panose="020B0604020202020204" pitchFamily="34" charset="0"/>
                          <a:cs typeface="Arial" panose="020B0604020202020204" pitchFamily="34" charset="0"/>
                        </a:rPr>
                        <a:t>____________ </a:t>
                      </a:r>
                      <a:r>
                        <a:rPr lang="fr-FR" sz="2400" dirty="0">
                          <a:effectLst/>
                          <a:latin typeface="Arial" panose="020B0604020202020204" pitchFamily="34" charset="0"/>
                          <a:cs typeface="Arial" panose="020B0604020202020204" pitchFamily="34" charset="0"/>
                        </a:rPr>
                        <a:t>en Internet porque </a:t>
                      </a:r>
                      <a:r>
                        <a:rPr lang="fr-FR" sz="2400" dirty="0" smtClean="0">
                          <a:effectLst/>
                          <a:latin typeface="Arial" panose="020B0604020202020204" pitchFamily="34" charset="0"/>
                          <a:cs typeface="Arial" panose="020B0604020202020204" pitchFamily="34" charset="0"/>
                        </a:rPr>
                        <a:t>_____ </a:t>
                      </a:r>
                      <a:r>
                        <a:rPr lang="fr-FR" sz="2400" dirty="0" err="1" smtClean="0">
                          <a:effectLst/>
                          <a:latin typeface="Arial" panose="020B0604020202020204" pitchFamily="34" charset="0"/>
                          <a:cs typeface="Arial" panose="020B0604020202020204" pitchFamily="34" charset="0"/>
                        </a:rPr>
                        <a:t>aburrido</a:t>
                      </a:r>
                      <a:r>
                        <a:rPr lang="fr-FR" sz="2400" dirty="0">
                          <a:effectLst/>
                          <a:latin typeface="Arial" panose="020B0604020202020204" pitchFamily="34" charset="0"/>
                          <a:cs typeface="Arial" panose="020B0604020202020204" pitchFamily="34" charset="0"/>
                        </a:rPr>
                        <a:t>.</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183046">
                <a:tc>
                  <a:txBody>
                    <a:bodyPr/>
                    <a:lstStyle/>
                    <a:p>
                      <a:pPr algn="ctr">
                        <a:spcAft>
                          <a:spcPts val="0"/>
                        </a:spcAft>
                      </a:pPr>
                      <a:r>
                        <a:rPr lang="en-US" sz="2400" dirty="0">
                          <a:effectLst/>
                          <a:latin typeface="Arial" panose="020B0604020202020204" pitchFamily="34" charset="0"/>
                          <a:cs typeface="Arial" panose="020B0604020202020204" pitchFamily="34" charset="0"/>
                        </a:rPr>
                        <a:t>6</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a:effectLst/>
                          <a:latin typeface="Arial" panose="020B0604020202020204" pitchFamily="34" charset="0"/>
                          <a:cs typeface="Arial" panose="020B0604020202020204" pitchFamily="34" charset="0"/>
                        </a:rPr>
                        <a:t>¿Dónde </a:t>
                      </a:r>
                      <a:r>
                        <a:rPr lang="es-ES" sz="2400" dirty="0" smtClean="0">
                          <a:effectLst/>
                          <a:latin typeface="Arial" panose="020B0604020202020204" pitchFamily="34" charset="0"/>
                          <a:cs typeface="Arial" panose="020B0604020202020204" pitchFamily="34" charset="0"/>
                        </a:rPr>
                        <a:t>__________ </a:t>
                      </a:r>
                      <a:r>
                        <a:rPr lang="es-ES" sz="2400" dirty="0">
                          <a:effectLst/>
                          <a:latin typeface="Arial" panose="020B0604020202020204" pitchFamily="34" charset="0"/>
                          <a:cs typeface="Arial" panose="020B0604020202020204" pitchFamily="34" charset="0"/>
                        </a:rPr>
                        <a:t>tus padres, Almudena? </a:t>
                      </a:r>
                      <a:r>
                        <a:rPr lang="es-ES" sz="2400" dirty="0" smtClean="0">
                          <a:effectLst/>
                          <a:latin typeface="Arial" panose="020B0604020202020204" pitchFamily="34" charset="0"/>
                          <a:cs typeface="Arial" panose="020B0604020202020204" pitchFamily="34" charset="0"/>
                        </a:rPr>
                        <a:t>¿________ con </a:t>
                      </a:r>
                      <a:r>
                        <a:rPr lang="es-ES" sz="2400" dirty="0">
                          <a:effectLst/>
                          <a:latin typeface="Arial" panose="020B0604020202020204" pitchFamily="34" charset="0"/>
                          <a:cs typeface="Arial" panose="020B0604020202020204" pitchFamily="34" charset="0"/>
                        </a:rPr>
                        <a:t>ellos a menudo?</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r h="183046">
                <a:tc>
                  <a:txBody>
                    <a:bodyPr/>
                    <a:lstStyle/>
                    <a:p>
                      <a:pPr algn="ctr">
                        <a:spcAft>
                          <a:spcPts val="0"/>
                        </a:spcAft>
                      </a:pPr>
                      <a:r>
                        <a:rPr lang="en-GB" sz="2400" dirty="0" smtClean="0">
                          <a:effectLst/>
                          <a:latin typeface="Arial" panose="020B0604020202020204" pitchFamily="34" charset="0"/>
                          <a:ea typeface="MS Mincho"/>
                          <a:cs typeface="Arial" panose="020B0604020202020204" pitchFamily="34" charset="0"/>
                        </a:rPr>
                        <a:t>7</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400" dirty="0" smtClean="0">
                          <a:effectLst/>
                          <a:latin typeface="Arial" panose="020B0604020202020204" pitchFamily="34" charset="0"/>
                          <a:cs typeface="Arial" panose="020B0604020202020204" pitchFamily="34" charset="0"/>
                        </a:rPr>
                        <a:t>¿Qué __________ por la tarde después del </a:t>
                      </a:r>
                      <a:r>
                        <a:rPr lang="es-ES" sz="2400" dirty="0" err="1" smtClean="0">
                          <a:effectLst/>
                          <a:latin typeface="Arial" panose="020B0604020202020204" pitchFamily="34" charset="0"/>
                          <a:cs typeface="Arial" panose="020B0604020202020204" pitchFamily="34" charset="0"/>
                        </a:rPr>
                        <a:t>insti</a:t>
                      </a:r>
                      <a:r>
                        <a:rPr lang="es-ES" sz="2400" dirty="0" smtClean="0">
                          <a:effectLst/>
                          <a:latin typeface="Arial" panose="020B0604020202020204" pitchFamily="34" charset="0"/>
                          <a:cs typeface="Arial" panose="020B0604020202020204" pitchFamily="34" charset="0"/>
                        </a:rPr>
                        <a:t>?</a:t>
                      </a:r>
                      <a:endParaRPr lang="en-GB" sz="2400" dirty="0" smtClean="0">
                        <a:effectLst/>
                        <a:latin typeface="Arial" panose="020B0604020202020204" pitchFamily="34" charset="0"/>
                        <a:cs typeface="Arial" panose="020B0604020202020204" pitchFamily="34" charset="0"/>
                      </a:endParaRPr>
                    </a:p>
                  </a:txBody>
                  <a:tcPr marL="68580" marR="68580" marT="0" marB="0" anchor="ctr"/>
                </a:tc>
              </a:tr>
              <a:tr h="91523">
                <a:tc>
                  <a:txBody>
                    <a:bodyPr/>
                    <a:lstStyle/>
                    <a:p>
                      <a:pPr algn="ctr">
                        <a:spcAft>
                          <a:spcPts val="0"/>
                        </a:spcAft>
                      </a:pPr>
                      <a:r>
                        <a:rPr lang="en-US" sz="2400" dirty="0">
                          <a:effectLst/>
                          <a:latin typeface="Arial" panose="020B0604020202020204" pitchFamily="34" charset="0"/>
                          <a:cs typeface="Arial" panose="020B0604020202020204" pitchFamily="34" charset="0"/>
                        </a:rPr>
                        <a:t>8</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a:spcAft>
                          <a:spcPts val="0"/>
                        </a:spcAft>
                      </a:pPr>
                      <a:r>
                        <a:rPr lang="es-ES" sz="2400" dirty="0" smtClean="0">
                          <a:effectLst/>
                          <a:latin typeface="Arial" panose="020B0604020202020204" pitchFamily="34" charset="0"/>
                          <a:cs typeface="Arial" panose="020B0604020202020204" pitchFamily="34" charset="0"/>
                        </a:rPr>
                        <a:t>Normalmente ______  </a:t>
                      </a:r>
                      <a:r>
                        <a:rPr lang="es-ES" sz="2400" dirty="0">
                          <a:effectLst/>
                          <a:latin typeface="Arial" panose="020B0604020202020204" pitchFamily="34" charset="0"/>
                          <a:cs typeface="Arial" panose="020B0604020202020204" pitchFamily="34" charset="0"/>
                        </a:rPr>
                        <a:t>películas cuando mis padres </a:t>
                      </a:r>
                      <a:r>
                        <a:rPr lang="es-ES" sz="2400" dirty="0" smtClean="0">
                          <a:effectLst/>
                          <a:latin typeface="Arial" panose="020B0604020202020204" pitchFamily="34" charset="0"/>
                          <a:cs typeface="Arial" panose="020B0604020202020204" pitchFamily="34" charset="0"/>
                        </a:rPr>
                        <a:t>___________.</a:t>
                      </a:r>
                      <a:endParaRPr lang="en-GB" sz="2400" dirty="0">
                        <a:effectLst/>
                        <a:latin typeface="Arial" panose="020B0604020202020204" pitchFamily="34" charset="0"/>
                        <a:ea typeface="MS Mincho"/>
                        <a:cs typeface="Arial" panose="020B0604020202020204" pitchFamily="34" charset="0"/>
                      </a:endParaRPr>
                    </a:p>
                  </a:txBody>
                  <a:tcPr marL="68580" marR="68580" marT="0" marB="0" anchor="ctr"/>
                </a:tc>
              </a:tr>
            </a:tbl>
          </a:graphicData>
        </a:graphic>
      </p:graphicFrame>
      <p:sp>
        <p:nvSpPr>
          <p:cNvPr id="15" name="TextBox 14"/>
          <p:cNvSpPr txBox="1"/>
          <p:nvPr/>
        </p:nvSpPr>
        <p:spPr>
          <a:xfrm>
            <a:off x="2993713" y="2138082"/>
            <a:ext cx="1815353" cy="523220"/>
          </a:xfrm>
          <a:prstGeom prst="rect">
            <a:avLst/>
          </a:prstGeom>
          <a:noFill/>
        </p:spPr>
        <p:txBody>
          <a:bodyPr wrap="square" rtlCol="0">
            <a:spAutoFit/>
          </a:bodyPr>
          <a:lstStyle/>
          <a:p>
            <a:pPr algn="ctr"/>
            <a:r>
              <a:rPr lang="en-GB" sz="2800" dirty="0" err="1" smtClean="0">
                <a:solidFill>
                  <a:srgbClr val="7030A0"/>
                </a:solidFill>
                <a:latin typeface="Arial Rounded MT Bold" panose="020F0704030504030204" pitchFamily="34" charset="0"/>
              </a:rPr>
              <a:t>nadan</a:t>
            </a:r>
            <a:endParaRPr lang="en-GB" sz="2800" dirty="0">
              <a:solidFill>
                <a:srgbClr val="7030A0"/>
              </a:solidFill>
              <a:latin typeface="Arial Rounded MT Bold" panose="020F0704030504030204" pitchFamily="34" charset="0"/>
            </a:endParaRPr>
          </a:p>
        </p:txBody>
      </p:sp>
      <p:pic>
        <p:nvPicPr>
          <p:cNvPr id="16" name="Picture 15"/>
          <p:cNvPicPr>
            <a:picLocks noChangeAspect="1"/>
          </p:cNvPicPr>
          <p:nvPr/>
        </p:nvPicPr>
        <p:blipFill>
          <a:blip r:embed="rId8">
            <a:clrChange>
              <a:clrFrom>
                <a:srgbClr val="FFFFFF"/>
              </a:clrFrom>
              <a:clrTo>
                <a:srgbClr val="FFFFFF">
                  <a:alpha val="0"/>
                </a:srgbClr>
              </a:clrTo>
            </a:clrChange>
          </a:blip>
          <a:stretch>
            <a:fillRect/>
          </a:stretch>
        </p:blipFill>
        <p:spPr>
          <a:xfrm>
            <a:off x="6369352" y="1219957"/>
            <a:ext cx="2670627" cy="1600357"/>
          </a:xfrm>
          <a:prstGeom prst="rect">
            <a:avLst/>
          </a:prstGeom>
        </p:spPr>
      </p:pic>
    </p:spTree>
    <p:extLst>
      <p:ext uri="{BB962C8B-B14F-4D97-AF65-F5344CB8AC3E}">
        <p14:creationId xmlns:p14="http://schemas.microsoft.com/office/powerpoint/2010/main" val="349497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8684"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solidFill>
                  <a:srgbClr val="FF0066"/>
                </a:solidFill>
              </a:rPr>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12953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2"/>
          <p:cNvSpPr txBox="1">
            <a:spLocks/>
          </p:cNvSpPr>
          <p:nvPr/>
        </p:nvSpPr>
        <p:spPr>
          <a:xfrm>
            <a:off x="311756" y="316820"/>
            <a:ext cx="8520487" cy="1325563"/>
          </a:xfrm>
          <a:prstGeom prst="rect">
            <a:avLst/>
          </a:prstGeom>
          <a:no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GB" sz="4400" b="1" dirty="0" smtClean="0">
                <a:solidFill>
                  <a:prstClr val="black"/>
                </a:solidFill>
              </a:rPr>
              <a:t>Listening strategies and skills</a:t>
            </a:r>
            <a:endParaRPr lang="en-GB" sz="4400" b="1" dirty="0">
              <a:solidFill>
                <a:prstClr val="black"/>
              </a:solidFill>
            </a:endParaRPr>
          </a:p>
        </p:txBody>
      </p:sp>
      <p:sp>
        <p:nvSpPr>
          <p:cNvPr id="5" name="Content Placeholder 4"/>
          <p:cNvSpPr txBox="1">
            <a:spLocks/>
          </p:cNvSpPr>
          <p:nvPr/>
        </p:nvSpPr>
        <p:spPr>
          <a:xfrm>
            <a:off x="311756" y="1642383"/>
            <a:ext cx="8520487" cy="4892931"/>
          </a:xfrm>
          <a:prstGeom prst="rect">
            <a:avLst/>
          </a:prstGeom>
          <a:solidFill>
            <a:schemeClr val="accent4">
              <a:lumMod val="40000"/>
              <a:lumOff val="60000"/>
            </a:schemeClr>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900" b="1" dirty="0">
                <a:solidFill>
                  <a:prstClr val="black"/>
                </a:solidFill>
                <a:cs typeface="Arial" panose="020B0604020202020204" pitchFamily="34" charset="0"/>
              </a:rPr>
              <a:t>A good knowledge of vocabulary, high frequency words and synonyms</a:t>
            </a:r>
          </a:p>
          <a:p>
            <a:pPr>
              <a:defRPr/>
            </a:pPr>
            <a:r>
              <a:rPr lang="en-GB" sz="2900" b="1" dirty="0" smtClean="0">
                <a:solidFill>
                  <a:prstClr val="black"/>
                </a:solidFill>
                <a:cs typeface="Arial" panose="020B0604020202020204" pitchFamily="34" charset="0"/>
              </a:rPr>
              <a:t>Prediction</a:t>
            </a:r>
          </a:p>
          <a:p>
            <a:r>
              <a:rPr lang="en-GB" sz="2900" b="1" dirty="0" smtClean="0">
                <a:solidFill>
                  <a:prstClr val="black"/>
                </a:solidFill>
                <a:cs typeface="Arial" panose="020B0604020202020204" pitchFamily="34" charset="0"/>
              </a:rPr>
              <a:t>Ability </a:t>
            </a:r>
            <a:r>
              <a:rPr lang="en-GB" sz="2900" b="1" dirty="0">
                <a:solidFill>
                  <a:prstClr val="black"/>
                </a:solidFill>
                <a:cs typeface="Arial" panose="020B0604020202020204" pitchFamily="34" charset="0"/>
              </a:rPr>
              <a:t>to spot opinions and changes of </a:t>
            </a:r>
            <a:r>
              <a:rPr lang="en-GB" sz="2900" b="1" dirty="0" smtClean="0">
                <a:solidFill>
                  <a:prstClr val="black"/>
                </a:solidFill>
                <a:cs typeface="Arial" panose="020B0604020202020204" pitchFamily="34" charset="0"/>
              </a:rPr>
              <a:t>opinion</a:t>
            </a:r>
          </a:p>
          <a:p>
            <a:r>
              <a:rPr lang="en-GB" sz="2900" b="1" dirty="0">
                <a:solidFill>
                  <a:prstClr val="black"/>
                </a:solidFill>
                <a:cs typeface="Arial" panose="020B0604020202020204" pitchFamily="34" charset="0"/>
              </a:rPr>
              <a:t>Avoidance of distractors and sustained </a:t>
            </a:r>
            <a:r>
              <a:rPr lang="en-GB" sz="2900" b="1" dirty="0" smtClean="0">
                <a:solidFill>
                  <a:prstClr val="black"/>
                </a:solidFill>
                <a:cs typeface="Arial" panose="020B0604020202020204" pitchFamily="34" charset="0"/>
              </a:rPr>
              <a:t>concentration</a:t>
            </a:r>
          </a:p>
          <a:p>
            <a:r>
              <a:rPr lang="en-GB" sz="2900" b="1" dirty="0">
                <a:solidFill>
                  <a:prstClr val="black"/>
                </a:solidFill>
                <a:cs typeface="Arial" panose="020B0604020202020204" pitchFamily="34" charset="0"/>
              </a:rPr>
              <a:t>Infer and make associations from synonymous </a:t>
            </a:r>
            <a:r>
              <a:rPr lang="en-GB" sz="2900" b="1" dirty="0" smtClean="0">
                <a:solidFill>
                  <a:prstClr val="black"/>
                </a:solidFill>
                <a:cs typeface="Arial" panose="020B0604020202020204" pitchFamily="34" charset="0"/>
              </a:rPr>
              <a:t>phrases</a:t>
            </a:r>
          </a:p>
          <a:p>
            <a:r>
              <a:rPr lang="en-GB" sz="2900" b="1" dirty="0">
                <a:solidFill>
                  <a:prstClr val="black"/>
                </a:solidFill>
                <a:cs typeface="Arial" panose="020B0604020202020204" pitchFamily="34" charset="0"/>
              </a:rPr>
              <a:t> </a:t>
            </a:r>
            <a:r>
              <a:rPr lang="en-GB" sz="2900" b="1" dirty="0" smtClean="0">
                <a:solidFill>
                  <a:prstClr val="black"/>
                </a:solidFill>
                <a:cs typeface="Arial" panose="020B0604020202020204" pitchFamily="34" charset="0"/>
              </a:rPr>
              <a:t>Ability to cope with unfamiliar language / manage the panic!</a:t>
            </a:r>
          </a:p>
          <a:p>
            <a:pPr>
              <a:defRPr/>
            </a:pPr>
            <a:r>
              <a:rPr lang="en-GB" sz="2900" b="1" dirty="0" smtClean="0">
                <a:solidFill>
                  <a:prstClr val="black"/>
                </a:solidFill>
                <a:cs typeface="Arial" panose="020B0604020202020204" pitchFamily="34" charset="0"/>
              </a:rPr>
              <a:t>Ability to recognise and decode cognates</a:t>
            </a:r>
          </a:p>
          <a:p>
            <a:pPr>
              <a:defRPr/>
            </a:pPr>
            <a:endParaRPr lang="en-GB" sz="2900" b="1" dirty="0" smtClean="0">
              <a:solidFill>
                <a:prstClr val="black"/>
              </a:solidFill>
              <a:cs typeface="Arial" panose="020B0604020202020204" pitchFamily="34" charset="0"/>
            </a:endParaRPr>
          </a:p>
          <a:p>
            <a:pPr>
              <a:defRPr/>
            </a:pPr>
            <a:endParaRPr lang="en-GB" sz="2900" b="1" dirty="0">
              <a:solidFill>
                <a:prstClr val="black"/>
              </a:solidFill>
              <a:cs typeface="Arial" panose="020B060402020202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val="0"/>
              </a:ext>
            </a:extLst>
          </a:blip>
          <a:stretch>
            <a:fillRect/>
          </a:stretch>
        </p:blipFill>
        <p:spPr>
          <a:xfrm>
            <a:off x="7038732" y="201953"/>
            <a:ext cx="1668834" cy="2145645"/>
          </a:xfrm>
          <a:prstGeom prst="rect">
            <a:avLst/>
          </a:prstGeom>
        </p:spPr>
      </p:pic>
    </p:spTree>
    <p:extLst>
      <p:ext uri="{BB962C8B-B14F-4D97-AF65-F5344CB8AC3E}">
        <p14:creationId xmlns:p14="http://schemas.microsoft.com/office/powerpoint/2010/main" val="3903925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predi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26" y="1574458"/>
            <a:ext cx="5638800" cy="4810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3218" y="337625"/>
            <a:ext cx="8440616" cy="1384995"/>
          </a:xfrm>
          <a:prstGeom prst="rect">
            <a:avLst/>
          </a:prstGeom>
          <a:noFill/>
        </p:spPr>
        <p:txBody>
          <a:bodyPr wrap="square" rtlCol="0">
            <a:spAutoFit/>
          </a:bodyPr>
          <a:lstStyle/>
          <a:p>
            <a:r>
              <a:rPr lang="en-GB" sz="2800" dirty="0" smtClean="0"/>
              <a:t>Prediction = using the information available to make an educated guess about what we might hear and what the answers might be.</a:t>
            </a:r>
            <a:endParaRPr lang="en-GB" sz="2800" dirty="0"/>
          </a:p>
        </p:txBody>
      </p:sp>
    </p:spTree>
    <p:extLst>
      <p:ext uri="{BB962C8B-B14F-4D97-AF65-F5344CB8AC3E}">
        <p14:creationId xmlns:p14="http://schemas.microsoft.com/office/powerpoint/2010/main" val="2416855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071" y="290945"/>
            <a:ext cx="8312727" cy="6234545"/>
          </a:xfrm>
          <a:prstGeom prst="rect">
            <a:avLst/>
          </a:prstGeom>
        </p:spPr>
      </p:pic>
    </p:spTree>
    <p:extLst>
      <p:ext uri="{BB962C8B-B14F-4D97-AF65-F5344CB8AC3E}">
        <p14:creationId xmlns:p14="http://schemas.microsoft.com/office/powerpoint/2010/main" val="488657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clrChange>
              <a:clrFrom>
                <a:srgbClr val="F5F7FB"/>
              </a:clrFrom>
              <a:clrTo>
                <a:srgbClr val="F5F7FB">
                  <a:alpha val="0"/>
                </a:srgbClr>
              </a:clrTo>
            </a:clrChange>
          </a:blip>
          <a:stretch>
            <a:fillRect/>
          </a:stretch>
        </p:blipFill>
        <p:spPr>
          <a:xfrm>
            <a:off x="145473" y="659390"/>
            <a:ext cx="8832272" cy="2425018"/>
          </a:xfrm>
          <a:prstGeom prst="rect">
            <a:avLst/>
          </a:prstGeom>
        </p:spPr>
      </p:pic>
      <p:pic>
        <p:nvPicPr>
          <p:cNvPr id="5" name="47_Module3_Unit4_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5581" y="0"/>
            <a:ext cx="609600" cy="609600"/>
          </a:xfrm>
          <a:prstGeom prst="rect">
            <a:avLst/>
          </a:prstGeom>
        </p:spPr>
      </p:pic>
      <p:sp>
        <p:nvSpPr>
          <p:cNvPr id="6" name="TextBox 5"/>
          <p:cNvSpPr txBox="1"/>
          <p:nvPr/>
        </p:nvSpPr>
        <p:spPr>
          <a:xfrm rot="20679087">
            <a:off x="873127" y="4196905"/>
            <a:ext cx="1579418" cy="707886"/>
          </a:xfrm>
          <a:prstGeom prst="rect">
            <a:avLst/>
          </a:prstGeom>
          <a:noFill/>
        </p:spPr>
        <p:txBody>
          <a:bodyPr wrap="square" rtlCol="0">
            <a:spAutoFit/>
          </a:bodyPr>
          <a:lstStyle/>
          <a:p>
            <a:pPr algn="ctr"/>
            <a:r>
              <a:rPr lang="en-GB" sz="4000" b="1" dirty="0" err="1" smtClean="0">
                <a:solidFill>
                  <a:srgbClr val="7030A0"/>
                </a:solidFill>
              </a:rPr>
              <a:t>agua</a:t>
            </a:r>
            <a:endParaRPr lang="en-GB" sz="4000" b="1" dirty="0">
              <a:solidFill>
                <a:srgbClr val="7030A0"/>
              </a:solidFill>
            </a:endParaRPr>
          </a:p>
        </p:txBody>
      </p:sp>
      <p:pic>
        <p:nvPicPr>
          <p:cNvPr id="1028" name="Picture 4" descr="Image result for lluvia de ide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993"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1130196">
            <a:off x="2327566" y="3292614"/>
            <a:ext cx="2743198" cy="707886"/>
          </a:xfrm>
          <a:prstGeom prst="rect">
            <a:avLst/>
          </a:prstGeom>
          <a:noFill/>
        </p:spPr>
        <p:txBody>
          <a:bodyPr wrap="square" rtlCol="0">
            <a:spAutoFit/>
          </a:bodyPr>
          <a:lstStyle/>
          <a:p>
            <a:pPr algn="ctr"/>
            <a:r>
              <a:rPr lang="en-GB" sz="4000" b="1" dirty="0" err="1" smtClean="0">
                <a:solidFill>
                  <a:srgbClr val="7030A0"/>
                </a:solidFill>
              </a:rPr>
              <a:t>bocadillo</a:t>
            </a:r>
            <a:endParaRPr lang="en-GB" sz="4000" b="1" dirty="0">
              <a:solidFill>
                <a:srgbClr val="7030A0"/>
              </a:solidFill>
            </a:endParaRPr>
          </a:p>
        </p:txBody>
      </p:sp>
      <p:sp>
        <p:nvSpPr>
          <p:cNvPr id="11" name="TextBox 10"/>
          <p:cNvSpPr txBox="1"/>
          <p:nvPr/>
        </p:nvSpPr>
        <p:spPr>
          <a:xfrm>
            <a:off x="152546" y="5167087"/>
            <a:ext cx="2545483" cy="707886"/>
          </a:xfrm>
          <a:prstGeom prst="rect">
            <a:avLst/>
          </a:prstGeom>
          <a:noFill/>
        </p:spPr>
        <p:txBody>
          <a:bodyPr wrap="square" rtlCol="0">
            <a:spAutoFit/>
          </a:bodyPr>
          <a:lstStyle/>
          <a:p>
            <a:pPr algn="ctr"/>
            <a:r>
              <a:rPr lang="en-GB" sz="4000" b="1" dirty="0" smtClean="0">
                <a:solidFill>
                  <a:srgbClr val="7030A0"/>
                </a:solidFill>
              </a:rPr>
              <a:t>chocolate</a:t>
            </a:r>
            <a:endParaRPr lang="en-GB" sz="4000" b="1" dirty="0">
              <a:solidFill>
                <a:srgbClr val="7030A0"/>
              </a:solidFill>
            </a:endParaRPr>
          </a:p>
        </p:txBody>
      </p:sp>
      <p:sp>
        <p:nvSpPr>
          <p:cNvPr id="12" name="TextBox 11"/>
          <p:cNvSpPr txBox="1"/>
          <p:nvPr/>
        </p:nvSpPr>
        <p:spPr>
          <a:xfrm rot="21094945">
            <a:off x="462187" y="5845193"/>
            <a:ext cx="3138054" cy="584775"/>
          </a:xfrm>
          <a:prstGeom prst="rect">
            <a:avLst/>
          </a:prstGeom>
          <a:noFill/>
        </p:spPr>
        <p:txBody>
          <a:bodyPr wrap="square" rtlCol="0">
            <a:spAutoFit/>
          </a:bodyPr>
          <a:lstStyle/>
          <a:p>
            <a:pPr algn="ctr"/>
            <a:r>
              <a:rPr lang="en-GB" sz="3200" b="1" dirty="0" err="1" smtClean="0">
                <a:solidFill>
                  <a:srgbClr val="7030A0"/>
                </a:solidFill>
              </a:rPr>
              <a:t>una</a:t>
            </a:r>
            <a:r>
              <a:rPr lang="en-GB" sz="3200" b="1" dirty="0" smtClean="0">
                <a:solidFill>
                  <a:srgbClr val="7030A0"/>
                </a:solidFill>
              </a:rPr>
              <a:t> </a:t>
            </a:r>
            <a:r>
              <a:rPr lang="en-GB" sz="3200" b="1" dirty="0" err="1" smtClean="0">
                <a:solidFill>
                  <a:srgbClr val="7030A0"/>
                </a:solidFill>
              </a:rPr>
              <a:t>chocolatina</a:t>
            </a:r>
            <a:endParaRPr lang="en-GB" sz="3200" b="1" dirty="0">
              <a:solidFill>
                <a:srgbClr val="7030A0"/>
              </a:solidFill>
            </a:endParaRPr>
          </a:p>
        </p:txBody>
      </p:sp>
      <p:sp>
        <p:nvSpPr>
          <p:cNvPr id="13" name="TextBox 12"/>
          <p:cNvSpPr txBox="1"/>
          <p:nvPr/>
        </p:nvSpPr>
        <p:spPr>
          <a:xfrm>
            <a:off x="4806247" y="3104054"/>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refresco</a:t>
            </a:r>
            <a:endParaRPr lang="en-GB" sz="4000" b="1" dirty="0">
              <a:solidFill>
                <a:srgbClr val="7030A0"/>
              </a:solidFill>
            </a:endParaRPr>
          </a:p>
        </p:txBody>
      </p:sp>
      <p:sp>
        <p:nvSpPr>
          <p:cNvPr id="14" name="TextBox 13"/>
          <p:cNvSpPr txBox="1"/>
          <p:nvPr/>
        </p:nvSpPr>
        <p:spPr>
          <a:xfrm rot="511860">
            <a:off x="5193276" y="3810613"/>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zumo</a:t>
            </a:r>
            <a:endParaRPr lang="en-GB" sz="4000" b="1" dirty="0">
              <a:solidFill>
                <a:srgbClr val="7030A0"/>
              </a:solidFill>
            </a:endParaRPr>
          </a:p>
        </p:txBody>
      </p:sp>
      <p:sp>
        <p:nvSpPr>
          <p:cNvPr id="15" name="TextBox 14"/>
          <p:cNvSpPr txBox="1"/>
          <p:nvPr/>
        </p:nvSpPr>
        <p:spPr>
          <a:xfrm>
            <a:off x="4806247" y="4467422"/>
            <a:ext cx="4454538" cy="707886"/>
          </a:xfrm>
          <a:prstGeom prst="rect">
            <a:avLst/>
          </a:prstGeom>
          <a:noFill/>
        </p:spPr>
        <p:txBody>
          <a:bodyPr wrap="square" rtlCol="0">
            <a:spAutoFit/>
          </a:bodyPr>
          <a:lstStyle/>
          <a:p>
            <a:pPr algn="ctr"/>
            <a:r>
              <a:rPr lang="en-GB" sz="4000" b="1" dirty="0" err="1" smtClean="0">
                <a:solidFill>
                  <a:srgbClr val="7030A0"/>
                </a:solidFill>
              </a:rPr>
              <a:t>juego</a:t>
            </a:r>
            <a:r>
              <a:rPr lang="en-GB" sz="4000" b="1" dirty="0" smtClean="0">
                <a:solidFill>
                  <a:srgbClr val="7030A0"/>
                </a:solidFill>
              </a:rPr>
              <a:t> al </a:t>
            </a:r>
            <a:r>
              <a:rPr lang="en-GB" sz="4000" b="1" dirty="0" err="1" smtClean="0">
                <a:solidFill>
                  <a:srgbClr val="7030A0"/>
                </a:solidFill>
              </a:rPr>
              <a:t>fútbol</a:t>
            </a:r>
            <a:endParaRPr lang="en-GB" sz="4000" b="1" dirty="0">
              <a:solidFill>
                <a:srgbClr val="7030A0"/>
              </a:solidFill>
            </a:endParaRPr>
          </a:p>
        </p:txBody>
      </p:sp>
      <p:sp>
        <p:nvSpPr>
          <p:cNvPr id="16" name="TextBox 15"/>
          <p:cNvSpPr txBox="1"/>
          <p:nvPr/>
        </p:nvSpPr>
        <p:spPr>
          <a:xfrm>
            <a:off x="4516279" y="5244704"/>
            <a:ext cx="4454538" cy="707886"/>
          </a:xfrm>
          <a:prstGeom prst="rect">
            <a:avLst/>
          </a:prstGeom>
          <a:noFill/>
        </p:spPr>
        <p:txBody>
          <a:bodyPr wrap="square" rtlCol="0">
            <a:spAutoFit/>
          </a:bodyPr>
          <a:lstStyle/>
          <a:p>
            <a:pPr algn="ctr"/>
            <a:r>
              <a:rPr lang="en-GB" sz="4000" b="1" dirty="0" err="1" smtClean="0">
                <a:solidFill>
                  <a:srgbClr val="7030A0"/>
                </a:solidFill>
              </a:rPr>
              <a:t>leo</a:t>
            </a:r>
            <a:r>
              <a:rPr lang="en-GB" sz="4000" b="1" dirty="0" smtClean="0">
                <a:solidFill>
                  <a:srgbClr val="7030A0"/>
                </a:solidFill>
              </a:rPr>
              <a:t> </a:t>
            </a:r>
            <a:r>
              <a:rPr lang="en-GB" sz="4000" b="1" dirty="0" err="1" smtClean="0">
                <a:solidFill>
                  <a:srgbClr val="7030A0"/>
                </a:solidFill>
              </a:rPr>
              <a:t>mis</a:t>
            </a:r>
            <a:r>
              <a:rPr lang="en-GB" sz="4000" b="1" dirty="0" smtClean="0">
                <a:solidFill>
                  <a:srgbClr val="7030A0"/>
                </a:solidFill>
              </a:rPr>
              <a:t> SMS</a:t>
            </a:r>
            <a:endParaRPr lang="en-GB" sz="4000" b="1" dirty="0">
              <a:solidFill>
                <a:srgbClr val="7030A0"/>
              </a:solidFill>
            </a:endParaRPr>
          </a:p>
        </p:txBody>
      </p:sp>
      <p:sp>
        <p:nvSpPr>
          <p:cNvPr id="17" name="TextBox 16"/>
          <p:cNvSpPr txBox="1"/>
          <p:nvPr/>
        </p:nvSpPr>
        <p:spPr>
          <a:xfrm>
            <a:off x="4806247" y="6167352"/>
            <a:ext cx="4454538" cy="584775"/>
          </a:xfrm>
          <a:prstGeom prst="rect">
            <a:avLst/>
          </a:prstGeom>
          <a:noFill/>
        </p:spPr>
        <p:txBody>
          <a:bodyPr wrap="square" rtlCol="0">
            <a:spAutoFit/>
          </a:bodyPr>
          <a:lstStyle/>
          <a:p>
            <a:pPr algn="ctr"/>
            <a:r>
              <a:rPr lang="en-GB" sz="3200" b="1" dirty="0" err="1" smtClean="0">
                <a:solidFill>
                  <a:srgbClr val="7030A0"/>
                </a:solidFill>
              </a:rPr>
              <a:t>juego</a:t>
            </a:r>
            <a:r>
              <a:rPr lang="en-GB" sz="3200" b="1" dirty="0" smtClean="0">
                <a:solidFill>
                  <a:srgbClr val="7030A0"/>
                </a:solidFill>
              </a:rPr>
              <a:t> al </a:t>
            </a:r>
            <a:r>
              <a:rPr lang="en-GB" sz="3200" b="1" dirty="0" err="1" smtClean="0">
                <a:solidFill>
                  <a:srgbClr val="7030A0"/>
                </a:solidFill>
              </a:rPr>
              <a:t>baloncesto</a:t>
            </a:r>
            <a:endParaRPr lang="en-GB" sz="3200" b="1" dirty="0">
              <a:solidFill>
                <a:srgbClr val="7030A0"/>
              </a:solidFill>
            </a:endParaRPr>
          </a:p>
        </p:txBody>
      </p:sp>
      <p:sp>
        <p:nvSpPr>
          <p:cNvPr id="8" name="Oval 7"/>
          <p:cNvSpPr/>
          <p:nvPr/>
        </p:nvSpPr>
        <p:spPr>
          <a:xfrm>
            <a:off x="2292134" y="810491"/>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4487848" y="1128258"/>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p:cNvSpPr txBox="1"/>
          <p:nvPr/>
        </p:nvSpPr>
        <p:spPr>
          <a:xfrm>
            <a:off x="92389" y="-49143"/>
            <a:ext cx="4713858" cy="707886"/>
          </a:xfrm>
          <a:prstGeom prst="rect">
            <a:avLst/>
          </a:prstGeom>
          <a:noFill/>
        </p:spPr>
        <p:txBody>
          <a:bodyPr wrap="square" rtlCol="0">
            <a:spAutoFit/>
          </a:bodyPr>
          <a:lstStyle/>
          <a:p>
            <a:r>
              <a:rPr lang="en-GB" sz="4000" b="1" dirty="0" smtClean="0">
                <a:solidFill>
                  <a:srgbClr val="7030A0"/>
                </a:solidFill>
              </a:rPr>
              <a:t>La </a:t>
            </a:r>
            <a:r>
              <a:rPr lang="en-GB" sz="4000" b="1" dirty="0" err="1" smtClean="0">
                <a:solidFill>
                  <a:srgbClr val="7030A0"/>
                </a:solidFill>
              </a:rPr>
              <a:t>predicción</a:t>
            </a:r>
            <a:endParaRPr lang="en-GB" sz="4000" b="1" dirty="0">
              <a:solidFill>
                <a:srgbClr val="7030A0"/>
              </a:solidFill>
            </a:endParaRPr>
          </a:p>
        </p:txBody>
      </p:sp>
      <p:pic>
        <p:nvPicPr>
          <p:cNvPr id="18" name="Picture 2" descr="Image result for predic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3612" y="0"/>
            <a:ext cx="758542" cy="64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76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9214" fill="hold"/>
                                        <p:tgtEl>
                                          <p:spTgt spid="5"/>
                                        </p:tgtEl>
                                      </p:cBhvr>
                                    </p:cmd>
                                  </p:childTnLst>
                                </p:cTn>
                              </p:par>
                            </p:childTnLst>
                          </p:cTn>
                        </p:par>
                      </p:childTnLst>
                    </p:cTn>
                  </p:par>
                </p:childTnLst>
              </p:cTn>
              <p:nextCondLst>
                <p:cond evt="onClick" delay="0">
                  <p:tgtEl>
                    <p:spTgt spid="5"/>
                  </p:tgtEl>
                </p:cond>
              </p:nextCondLst>
            </p:seq>
            <p:audio>
              <p:cMediaNode vol="80000">
                <p:cTn id="63" fill="hold" display="0">
                  <p:stCondLst>
                    <p:cond delay="indefinite"/>
                  </p:stCondLst>
                  <p:endCondLst>
                    <p:cond evt="onStopAudio" delay="0">
                      <p:tgtEl>
                        <p:sldTgt/>
                      </p:tgtEl>
                    </p:cond>
                  </p:endCondLst>
                </p:cTn>
                <p:tgtEl>
                  <p:spTgt spid="5"/>
                </p:tgtEl>
              </p:cMediaNode>
            </p:audio>
          </p:childTnLst>
        </p:cTn>
      </p:par>
    </p:tnLst>
    <p:bldLst>
      <p:bldP spid="6" grpId="0"/>
      <p:bldP spid="10" grpId="0"/>
      <p:bldP spid="11" grpId="0"/>
      <p:bldP spid="12" grpId="0"/>
      <p:bldP spid="13" grpId="0"/>
      <p:bldP spid="14" grpId="0"/>
      <p:bldP spid="15" grpId="0"/>
      <p:bldP spid="16" grpId="0"/>
      <p:bldP spid="17" grpId="0"/>
      <p:bldP spid="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2742" y="63688"/>
            <a:ext cx="8928242" cy="6688477"/>
          </a:xfrm>
          <a:prstGeom prst="round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prstClr val="white"/>
              </a:solidFill>
            </a:endParaRPr>
          </a:p>
        </p:txBody>
      </p:sp>
      <p:sp>
        <p:nvSpPr>
          <p:cNvPr id="7" name="Rectangle 2"/>
          <p:cNvSpPr>
            <a:spLocks noChangeArrowheads="1"/>
          </p:cNvSpPr>
          <p:nvPr/>
        </p:nvSpPr>
        <p:spPr bwMode="auto">
          <a:xfrm>
            <a:off x="473399" y="859837"/>
            <a:ext cx="8186927" cy="1938992"/>
          </a:xfrm>
          <a:prstGeom prst="rect">
            <a:avLst/>
          </a:prstGeom>
          <a:solidFill>
            <a:schemeClr val="bg1">
              <a:lumMod val="95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Q1.  </a:t>
            </a:r>
            <a:r>
              <a:rPr lang="en-GB" altLang="en-US" sz="2000" b="1" dirty="0">
                <a:solidFill>
                  <a:prstClr val="black"/>
                </a:solidFill>
                <a:latin typeface="Arial" panose="020B0604020202020204" pitchFamily="34" charset="0"/>
                <a:ea typeface="Times New Roman" panose="02020603050405020304" pitchFamily="18" charset="0"/>
                <a:cs typeface="Arial" panose="020B0604020202020204" pitchFamily="34" charset="0"/>
              </a:rPr>
              <a:t>School</a:t>
            </a:r>
            <a:endParaRPr lang="en-GB" altLang="en-US" sz="2000" dirty="0">
              <a:solidFill>
                <a:prstClr val="black"/>
              </a:solidFill>
            </a:endParaRPr>
          </a:p>
          <a:p>
            <a:pPr eaLnBrk="0" fontAlgn="base" hangingPunct="0">
              <a:spcBef>
                <a:spcPct val="0"/>
              </a:spcBef>
              <a:spcAft>
                <a:spcPct val="0"/>
              </a:spcAft>
            </a:pPr>
            <a:r>
              <a:rPr lang="en-GB" alt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Listen to </a:t>
            </a:r>
            <a:r>
              <a:rPr lang="en-GB" alt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Marthe</a:t>
            </a:r>
            <a:r>
              <a:rPr lang="en-GB" alt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talking about her school.</a:t>
            </a:r>
          </a:p>
          <a:p>
            <a:pPr eaLnBrk="0" fontAlgn="base" hangingPunct="0">
              <a:spcBef>
                <a:spcPct val="0"/>
              </a:spcBef>
              <a:spcAft>
                <a:spcPct val="0"/>
              </a:spcAft>
            </a:pPr>
            <a:r>
              <a:rPr lang="en-GB" altLang="en-US" sz="2000" dirty="0">
                <a:solidFill>
                  <a:prstClr val="black"/>
                </a:solidFill>
                <a:latin typeface="Arial" panose="020B0604020202020204" pitchFamily="34" charset="0"/>
                <a:cs typeface="Arial" panose="020B0604020202020204" pitchFamily="34" charset="0"/>
              </a:rPr>
              <a:t>What are her opinions of the following?  Write P (positive), N (negative) or P/N (both positive and negative) in each box.</a:t>
            </a:r>
            <a:br>
              <a:rPr lang="en-GB" altLang="en-US" sz="2000" dirty="0">
                <a:solidFill>
                  <a:prstClr val="black"/>
                </a:solidFill>
                <a:latin typeface="Arial" panose="020B0604020202020204" pitchFamily="34" charset="0"/>
                <a:cs typeface="Arial" panose="020B0604020202020204" pitchFamily="34" charset="0"/>
              </a:rPr>
            </a:br>
            <a:r>
              <a:rPr lang="en-GB" altLang="en-US" sz="2000" dirty="0">
                <a:solidFill>
                  <a:prstClr val="black"/>
                </a:solidFill>
                <a:latin typeface="Arial" panose="020B0604020202020204" pitchFamily="34" charset="0"/>
                <a:cs typeface="Arial" panose="020B0604020202020204" pitchFamily="34" charset="0"/>
              </a:rPr>
              <a:t/>
            </a:r>
            <a:br>
              <a:rPr lang="en-GB" altLang="en-US" sz="2000" dirty="0">
                <a:solidFill>
                  <a:prstClr val="black"/>
                </a:solidFill>
                <a:latin typeface="Arial" panose="020B0604020202020204" pitchFamily="34" charset="0"/>
                <a:cs typeface="Arial" panose="020B0604020202020204" pitchFamily="34" charset="0"/>
              </a:rPr>
            </a:br>
            <a:r>
              <a:rPr lang="en-GB" altLang="en-US" sz="2000" dirty="0">
                <a:solidFill>
                  <a:prstClr val="black"/>
                </a:solidFill>
                <a:latin typeface="Arial" panose="020B0604020202020204" pitchFamily="34" charset="0"/>
                <a:cs typeface="Arial" panose="020B0604020202020204" pitchFamily="34" charset="0"/>
              </a:rPr>
              <a:t>Example:  School buildings </a:t>
            </a:r>
            <a:endParaRPr lang="en-GB" altLang="en-US" sz="2000" b="1" dirty="0">
              <a:solidFill>
                <a:prstClr val="black"/>
              </a:solidFill>
            </a:endParaRPr>
          </a:p>
        </p:txBody>
      </p:sp>
      <p:pic>
        <p:nvPicPr>
          <p:cNvPr id="5" name="89_PRACTICE_EXAM_P118_Q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4918" y="174885"/>
            <a:ext cx="609600" cy="609600"/>
          </a:xfrm>
          <a:prstGeom prst="rect">
            <a:avLst/>
          </a:prstGeom>
        </p:spPr>
      </p:pic>
      <p:graphicFrame>
        <p:nvGraphicFramePr>
          <p:cNvPr id="8" name="Table 7"/>
          <p:cNvGraphicFramePr>
            <a:graphicFrameLocks noGrp="1"/>
          </p:cNvGraphicFramePr>
          <p:nvPr/>
        </p:nvGraphicFramePr>
        <p:xfrm>
          <a:off x="473401" y="3023913"/>
          <a:ext cx="8304839" cy="2286000"/>
        </p:xfrm>
        <a:graphic>
          <a:graphicData uri="http://schemas.openxmlformats.org/drawingml/2006/table">
            <a:tbl>
              <a:tblPr firstRow="1" bandRow="1">
                <a:tableStyleId>{5940675A-B579-460E-94D1-54222C63F5DA}</a:tableStyleId>
              </a:tblPr>
              <a:tblGrid>
                <a:gridCol w="587304"/>
                <a:gridCol w="6510528"/>
                <a:gridCol w="1207007"/>
              </a:tblGrid>
              <a:tr h="0">
                <a:tc>
                  <a:txBody>
                    <a:bodyPr/>
                    <a:lstStyle/>
                    <a:p>
                      <a:pPr algn="ctr"/>
                      <a:r>
                        <a:rPr lang="en-GB" sz="2400" dirty="0" smtClean="0">
                          <a:latin typeface="Arial" panose="020B0604020202020204" pitchFamily="34" charset="0"/>
                          <a:cs typeface="Arial" panose="020B0604020202020204" pitchFamily="34" charset="0"/>
                        </a:rPr>
                        <a:t>1</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Teachers</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r h="370840">
                <a:tc>
                  <a:txBody>
                    <a:bodyPr/>
                    <a:lstStyle/>
                    <a:p>
                      <a:pPr algn="ctr"/>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Canteen</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r h="370840">
                <a:tc>
                  <a:txBody>
                    <a:bodyPr/>
                    <a:lstStyle/>
                    <a:p>
                      <a:pPr algn="ctr"/>
                      <a:r>
                        <a:rPr lang="en-GB" sz="2400" dirty="0" smtClean="0">
                          <a:latin typeface="Arial" panose="020B0604020202020204" pitchFamily="34" charset="0"/>
                          <a:cs typeface="Arial" panose="020B0604020202020204" pitchFamily="34" charset="0"/>
                        </a:rPr>
                        <a:t>3</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School rules</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r h="370840">
                <a:tc>
                  <a:txBody>
                    <a:bodyPr/>
                    <a:lstStyle/>
                    <a:p>
                      <a:pPr algn="ctr"/>
                      <a:r>
                        <a:rPr lang="en-GB" sz="2400" dirty="0" smtClean="0">
                          <a:latin typeface="Arial" panose="020B0604020202020204" pitchFamily="34" charset="0"/>
                          <a:cs typeface="Arial" panose="020B0604020202020204" pitchFamily="34" charset="0"/>
                        </a:rPr>
                        <a:t>4</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English</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r h="370840">
                <a:tc>
                  <a:txBody>
                    <a:bodyPr/>
                    <a:lstStyle/>
                    <a:p>
                      <a:pPr algn="ctr"/>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Homework</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bl>
          </a:graphicData>
        </a:graphic>
      </p:graphicFrame>
      <p:sp>
        <p:nvSpPr>
          <p:cNvPr id="9" name="TextBox 8"/>
          <p:cNvSpPr txBox="1"/>
          <p:nvPr/>
        </p:nvSpPr>
        <p:spPr>
          <a:xfrm>
            <a:off x="3694176" y="2177478"/>
            <a:ext cx="817822" cy="584775"/>
          </a:xfrm>
          <a:prstGeom prst="rect">
            <a:avLst/>
          </a:prstGeom>
          <a:noFill/>
          <a:ln w="28575">
            <a:solidFill>
              <a:schemeClr val="tx1">
                <a:lumMod val="85000"/>
                <a:lumOff val="15000"/>
              </a:schemeClr>
            </a:solidFill>
          </a:ln>
        </p:spPr>
        <p:txBody>
          <a:bodyPr wrap="square" rtlCol="0" anchor="ctr">
            <a:spAutoFit/>
          </a:bodyPr>
          <a:lstStyle/>
          <a:p>
            <a:pPr algn="ctr"/>
            <a:r>
              <a:rPr lang="en-GB" sz="3200" b="1" dirty="0">
                <a:solidFill>
                  <a:prstClr val="black"/>
                </a:solidFill>
                <a:latin typeface="Arial" panose="020B0604020202020204" pitchFamily="34" charset="0"/>
                <a:cs typeface="Arial" panose="020B0604020202020204" pitchFamily="34" charset="0"/>
              </a:rPr>
              <a:t>N</a:t>
            </a:r>
          </a:p>
        </p:txBody>
      </p:sp>
      <p:sp>
        <p:nvSpPr>
          <p:cNvPr id="10" name="Rectangle 3"/>
          <p:cNvSpPr>
            <a:spLocks noChangeArrowheads="1"/>
          </p:cNvSpPr>
          <p:nvPr/>
        </p:nvSpPr>
        <p:spPr bwMode="auto">
          <a:xfrm>
            <a:off x="5020288" y="5472511"/>
            <a:ext cx="3757952" cy="400110"/>
          </a:xfrm>
          <a:prstGeom prst="rect">
            <a:avLst/>
          </a:prstGeom>
          <a:solidFill>
            <a:schemeClr val="bg1">
              <a:lumMod val="95000"/>
            </a:schemeClr>
          </a:solidFill>
          <a:ln>
            <a:noFill/>
          </a:ln>
          <a:effectLst/>
        </p:spPr>
        <p:txBody>
          <a:bodyPr vert="horz" wrap="non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GB" altLang="en-US" sz="2000" b="1" dirty="0">
                <a:solidFill>
                  <a:prstClr val="black"/>
                </a:solidFill>
                <a:latin typeface="Arial" panose="020B0604020202020204" pitchFamily="34" charset="0"/>
                <a:ea typeface="Times New Roman" panose="02020603050405020304" pitchFamily="18" charset="0"/>
                <a:cs typeface="Arial" panose="020B0604020202020204" pitchFamily="34" charset="0"/>
              </a:rPr>
              <a:t>[Total for question = 5 marks]</a:t>
            </a:r>
            <a:endParaRPr lang="en-GB" altLang="en-US" sz="3600" dirty="0">
              <a:solidFill>
                <a:prstClr val="black"/>
              </a:solidFill>
              <a:latin typeface="Arial" panose="020B0604020202020204" pitchFamily="34" charset="0"/>
            </a:endParaRPr>
          </a:p>
        </p:txBody>
      </p:sp>
    </p:spTree>
    <p:extLst>
      <p:ext uri="{BB962C8B-B14F-4D97-AF65-F5344CB8AC3E}">
        <p14:creationId xmlns:p14="http://schemas.microsoft.com/office/powerpoint/2010/main" val="1688675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2742" y="63688"/>
            <a:ext cx="8928242" cy="6688477"/>
          </a:xfrm>
          <a:prstGeom prst="roundRect">
            <a:avLst/>
          </a:prstGeom>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prstClr val="white"/>
              </a:solidFill>
            </a:endParaRPr>
          </a:p>
        </p:txBody>
      </p:sp>
      <p:sp>
        <p:nvSpPr>
          <p:cNvPr id="7" name="Rectangle 2"/>
          <p:cNvSpPr>
            <a:spLocks noChangeArrowheads="1"/>
          </p:cNvSpPr>
          <p:nvPr/>
        </p:nvSpPr>
        <p:spPr bwMode="auto">
          <a:xfrm>
            <a:off x="473399" y="859837"/>
            <a:ext cx="8186927" cy="1938992"/>
          </a:xfrm>
          <a:prstGeom prst="rect">
            <a:avLst/>
          </a:prstGeom>
          <a:solidFill>
            <a:schemeClr val="bg1">
              <a:lumMod val="95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Q1.  </a:t>
            </a:r>
            <a:r>
              <a:rPr lang="en-GB" altLang="en-US" sz="2000" b="1" dirty="0">
                <a:solidFill>
                  <a:prstClr val="black"/>
                </a:solidFill>
                <a:latin typeface="Arial" panose="020B0604020202020204" pitchFamily="34" charset="0"/>
                <a:ea typeface="Times New Roman" panose="02020603050405020304" pitchFamily="18" charset="0"/>
                <a:cs typeface="Arial" panose="020B0604020202020204" pitchFamily="34" charset="0"/>
              </a:rPr>
              <a:t>School</a:t>
            </a:r>
            <a:endParaRPr lang="en-GB" altLang="en-US" sz="2000" dirty="0">
              <a:solidFill>
                <a:prstClr val="black"/>
              </a:solidFill>
            </a:endParaRPr>
          </a:p>
          <a:p>
            <a:pPr eaLnBrk="0" fontAlgn="base" hangingPunct="0">
              <a:spcBef>
                <a:spcPct val="0"/>
              </a:spcBef>
              <a:spcAft>
                <a:spcPct val="0"/>
              </a:spcAft>
            </a:pPr>
            <a:r>
              <a:rPr lang="en-GB" alt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Listen to </a:t>
            </a:r>
            <a:r>
              <a:rPr lang="en-GB" altLang="en-US"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Marthe</a:t>
            </a:r>
            <a:r>
              <a:rPr lang="en-GB" alt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talking about her school.</a:t>
            </a:r>
          </a:p>
          <a:p>
            <a:pPr eaLnBrk="0" fontAlgn="base" hangingPunct="0">
              <a:spcBef>
                <a:spcPct val="0"/>
              </a:spcBef>
              <a:spcAft>
                <a:spcPct val="0"/>
              </a:spcAft>
            </a:pPr>
            <a:r>
              <a:rPr lang="en-GB" altLang="en-US" sz="2000" dirty="0">
                <a:solidFill>
                  <a:prstClr val="black"/>
                </a:solidFill>
                <a:latin typeface="Arial" panose="020B0604020202020204" pitchFamily="34" charset="0"/>
                <a:cs typeface="Arial" panose="020B0604020202020204" pitchFamily="34" charset="0"/>
              </a:rPr>
              <a:t>What are her opinions of the following?  Write P (positive), N (negative) or P/N (both positive and negative) in each box.</a:t>
            </a:r>
            <a:br>
              <a:rPr lang="en-GB" altLang="en-US" sz="2000" dirty="0">
                <a:solidFill>
                  <a:prstClr val="black"/>
                </a:solidFill>
                <a:latin typeface="Arial" panose="020B0604020202020204" pitchFamily="34" charset="0"/>
                <a:cs typeface="Arial" panose="020B0604020202020204" pitchFamily="34" charset="0"/>
              </a:rPr>
            </a:br>
            <a:r>
              <a:rPr lang="en-GB" altLang="en-US" sz="2000" dirty="0">
                <a:solidFill>
                  <a:prstClr val="black"/>
                </a:solidFill>
                <a:latin typeface="Arial" panose="020B0604020202020204" pitchFamily="34" charset="0"/>
                <a:cs typeface="Arial" panose="020B0604020202020204" pitchFamily="34" charset="0"/>
              </a:rPr>
              <a:t/>
            </a:r>
            <a:br>
              <a:rPr lang="en-GB" altLang="en-US" sz="2000" dirty="0">
                <a:solidFill>
                  <a:prstClr val="black"/>
                </a:solidFill>
                <a:latin typeface="Arial" panose="020B0604020202020204" pitchFamily="34" charset="0"/>
                <a:cs typeface="Arial" panose="020B0604020202020204" pitchFamily="34" charset="0"/>
              </a:rPr>
            </a:br>
            <a:r>
              <a:rPr lang="en-GB" altLang="en-US" sz="2000" dirty="0">
                <a:solidFill>
                  <a:prstClr val="black"/>
                </a:solidFill>
                <a:latin typeface="Arial" panose="020B0604020202020204" pitchFamily="34" charset="0"/>
                <a:cs typeface="Arial" panose="020B0604020202020204" pitchFamily="34" charset="0"/>
              </a:rPr>
              <a:t>Example:  School buildings </a:t>
            </a:r>
            <a:endParaRPr lang="en-GB" altLang="en-US" sz="2000" b="1" dirty="0">
              <a:solidFill>
                <a:prstClr val="black"/>
              </a:solidFill>
            </a:endParaRPr>
          </a:p>
        </p:txBody>
      </p:sp>
      <p:graphicFrame>
        <p:nvGraphicFramePr>
          <p:cNvPr id="8" name="Table 7"/>
          <p:cNvGraphicFramePr>
            <a:graphicFrameLocks noGrp="1"/>
          </p:cNvGraphicFramePr>
          <p:nvPr/>
        </p:nvGraphicFramePr>
        <p:xfrm>
          <a:off x="473401" y="3023913"/>
          <a:ext cx="8304839" cy="2286000"/>
        </p:xfrm>
        <a:graphic>
          <a:graphicData uri="http://schemas.openxmlformats.org/drawingml/2006/table">
            <a:tbl>
              <a:tblPr firstRow="1" bandRow="1">
                <a:tableStyleId>{5940675A-B579-460E-94D1-54222C63F5DA}</a:tableStyleId>
              </a:tblPr>
              <a:tblGrid>
                <a:gridCol w="587304"/>
                <a:gridCol w="6510528"/>
                <a:gridCol w="1207007"/>
              </a:tblGrid>
              <a:tr h="0">
                <a:tc>
                  <a:txBody>
                    <a:bodyPr/>
                    <a:lstStyle/>
                    <a:p>
                      <a:pPr algn="ctr"/>
                      <a:r>
                        <a:rPr lang="en-GB" sz="2400" dirty="0" smtClean="0">
                          <a:latin typeface="Arial" panose="020B0604020202020204" pitchFamily="34" charset="0"/>
                          <a:cs typeface="Arial" panose="020B0604020202020204" pitchFamily="34" charset="0"/>
                        </a:rPr>
                        <a:t>1</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Teachers</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r h="370840">
                <a:tc>
                  <a:txBody>
                    <a:bodyPr/>
                    <a:lstStyle/>
                    <a:p>
                      <a:pPr algn="ctr"/>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Canteen</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r h="370840">
                <a:tc>
                  <a:txBody>
                    <a:bodyPr/>
                    <a:lstStyle/>
                    <a:p>
                      <a:pPr algn="ctr"/>
                      <a:r>
                        <a:rPr lang="en-GB" sz="2400" dirty="0" smtClean="0">
                          <a:latin typeface="Arial" panose="020B0604020202020204" pitchFamily="34" charset="0"/>
                          <a:cs typeface="Arial" panose="020B0604020202020204" pitchFamily="34" charset="0"/>
                        </a:rPr>
                        <a:t>3</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School rules</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r h="370840">
                <a:tc>
                  <a:txBody>
                    <a:bodyPr/>
                    <a:lstStyle/>
                    <a:p>
                      <a:pPr algn="ctr"/>
                      <a:r>
                        <a:rPr lang="en-GB" sz="2400" dirty="0" smtClean="0">
                          <a:latin typeface="Arial" panose="020B0604020202020204" pitchFamily="34" charset="0"/>
                          <a:cs typeface="Arial" panose="020B0604020202020204" pitchFamily="34" charset="0"/>
                        </a:rPr>
                        <a:t>4</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English</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r h="370840">
                <a:tc>
                  <a:txBody>
                    <a:bodyPr/>
                    <a:lstStyle/>
                    <a:p>
                      <a:pPr algn="ctr"/>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GB" sz="2400" dirty="0" smtClean="0">
                          <a:latin typeface="Arial" panose="020B0604020202020204" pitchFamily="34" charset="0"/>
                          <a:cs typeface="Arial" panose="020B0604020202020204" pitchFamily="34" charset="0"/>
                        </a:rPr>
                        <a:t>Homework</a:t>
                      </a:r>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2400" dirty="0">
                        <a:latin typeface="Arial" panose="020B0604020202020204" pitchFamily="34" charset="0"/>
                        <a:cs typeface="Arial" panose="020B0604020202020204" pitchFamily="34" charset="0"/>
                      </a:endParaRPr>
                    </a:p>
                  </a:txBody>
                  <a:tcPr anchor="ctr">
                    <a:solidFill>
                      <a:schemeClr val="bg1">
                        <a:lumMod val="95000"/>
                      </a:schemeClr>
                    </a:solidFill>
                  </a:tcPr>
                </a:tc>
              </a:tr>
            </a:tbl>
          </a:graphicData>
        </a:graphic>
      </p:graphicFrame>
      <p:sp>
        <p:nvSpPr>
          <p:cNvPr id="9" name="TextBox 8"/>
          <p:cNvSpPr txBox="1"/>
          <p:nvPr/>
        </p:nvSpPr>
        <p:spPr>
          <a:xfrm>
            <a:off x="3694176" y="2177478"/>
            <a:ext cx="817822" cy="584775"/>
          </a:xfrm>
          <a:prstGeom prst="rect">
            <a:avLst/>
          </a:prstGeom>
          <a:noFill/>
          <a:ln w="28575">
            <a:solidFill>
              <a:schemeClr val="tx1">
                <a:lumMod val="85000"/>
                <a:lumOff val="15000"/>
              </a:schemeClr>
            </a:solidFill>
          </a:ln>
        </p:spPr>
        <p:txBody>
          <a:bodyPr wrap="square" rtlCol="0" anchor="ctr">
            <a:spAutoFit/>
          </a:bodyPr>
          <a:lstStyle/>
          <a:p>
            <a:pPr algn="ctr"/>
            <a:r>
              <a:rPr lang="en-GB" sz="3200" b="1" dirty="0">
                <a:solidFill>
                  <a:prstClr val="black"/>
                </a:solidFill>
                <a:latin typeface="Arial" panose="020B0604020202020204" pitchFamily="34" charset="0"/>
                <a:cs typeface="Arial" panose="020B0604020202020204" pitchFamily="34" charset="0"/>
              </a:rPr>
              <a:t>N</a:t>
            </a:r>
          </a:p>
        </p:txBody>
      </p:sp>
      <p:sp>
        <p:nvSpPr>
          <p:cNvPr id="10" name="Rectangle 3"/>
          <p:cNvSpPr>
            <a:spLocks noChangeArrowheads="1"/>
          </p:cNvSpPr>
          <p:nvPr/>
        </p:nvSpPr>
        <p:spPr bwMode="auto">
          <a:xfrm>
            <a:off x="5020288" y="5472511"/>
            <a:ext cx="3757952" cy="400110"/>
          </a:xfrm>
          <a:prstGeom prst="rect">
            <a:avLst/>
          </a:prstGeom>
          <a:solidFill>
            <a:schemeClr val="bg1">
              <a:lumMod val="95000"/>
            </a:schemeClr>
          </a:solidFill>
          <a:ln>
            <a:noFill/>
          </a:ln>
          <a:effectLst/>
        </p:spPr>
        <p:txBody>
          <a:bodyPr vert="horz" wrap="non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GB" altLang="en-US" sz="2000" b="1" dirty="0">
                <a:solidFill>
                  <a:prstClr val="black"/>
                </a:solidFill>
                <a:latin typeface="Arial" panose="020B0604020202020204" pitchFamily="34" charset="0"/>
                <a:ea typeface="Times New Roman" panose="02020603050405020304" pitchFamily="18" charset="0"/>
                <a:cs typeface="Arial" panose="020B0604020202020204" pitchFamily="34" charset="0"/>
              </a:rPr>
              <a:t>[Total for question = 5 marks]</a:t>
            </a:r>
            <a:endParaRPr lang="en-GB" altLang="en-US" sz="3600" dirty="0">
              <a:solidFill>
                <a:prstClr val="black"/>
              </a:solidFill>
              <a:latin typeface="Arial" panose="020B0604020202020204" pitchFamily="34" charset="0"/>
            </a:endParaRPr>
          </a:p>
        </p:txBody>
      </p:sp>
      <p:sp>
        <p:nvSpPr>
          <p:cNvPr id="11" name="TextBox 10"/>
          <p:cNvSpPr txBox="1"/>
          <p:nvPr/>
        </p:nvSpPr>
        <p:spPr>
          <a:xfrm>
            <a:off x="7569642" y="3025965"/>
            <a:ext cx="1208598" cy="461665"/>
          </a:xfrm>
          <a:prstGeom prst="rect">
            <a:avLst/>
          </a:prstGeom>
          <a:noFill/>
          <a:ln w="28575">
            <a:solidFill>
              <a:schemeClr val="tx1">
                <a:lumMod val="85000"/>
                <a:lumOff val="15000"/>
              </a:schemeClr>
            </a:solidFill>
          </a:ln>
        </p:spPr>
        <p:txBody>
          <a:bodyPr wrap="square" rtlCol="0" anchor="ctr">
            <a:spAutoFit/>
          </a:bodyPr>
          <a:lstStyle/>
          <a:p>
            <a:pPr algn="ctr"/>
            <a:r>
              <a:rPr lang="en-GB" sz="2400" b="1" dirty="0">
                <a:solidFill>
                  <a:prstClr val="black"/>
                </a:solidFill>
                <a:latin typeface="Arial" panose="020B0604020202020204" pitchFamily="34" charset="0"/>
                <a:cs typeface="Arial" panose="020B0604020202020204" pitchFamily="34" charset="0"/>
              </a:rPr>
              <a:t>P+N</a:t>
            </a:r>
          </a:p>
        </p:txBody>
      </p:sp>
      <p:sp>
        <p:nvSpPr>
          <p:cNvPr id="12" name="TextBox 11"/>
          <p:cNvSpPr txBox="1"/>
          <p:nvPr/>
        </p:nvSpPr>
        <p:spPr>
          <a:xfrm>
            <a:off x="7569642" y="3465736"/>
            <a:ext cx="1208598" cy="461665"/>
          </a:xfrm>
          <a:prstGeom prst="rect">
            <a:avLst/>
          </a:prstGeom>
          <a:noFill/>
          <a:ln w="28575">
            <a:solidFill>
              <a:schemeClr val="tx1">
                <a:lumMod val="85000"/>
                <a:lumOff val="15000"/>
              </a:schemeClr>
            </a:solidFill>
          </a:ln>
        </p:spPr>
        <p:txBody>
          <a:bodyPr wrap="square" rtlCol="0" anchor="ctr">
            <a:spAutoFit/>
          </a:bodyPr>
          <a:lstStyle/>
          <a:p>
            <a:pPr algn="ctr"/>
            <a:r>
              <a:rPr lang="en-GB" sz="2400" b="1" dirty="0">
                <a:solidFill>
                  <a:prstClr val="black"/>
                </a:solidFill>
                <a:latin typeface="Arial" panose="020B0604020202020204" pitchFamily="34" charset="0"/>
                <a:cs typeface="Arial" panose="020B0604020202020204" pitchFamily="34" charset="0"/>
              </a:rPr>
              <a:t>P</a:t>
            </a:r>
          </a:p>
        </p:txBody>
      </p:sp>
      <p:sp>
        <p:nvSpPr>
          <p:cNvPr id="13" name="TextBox 12"/>
          <p:cNvSpPr txBox="1"/>
          <p:nvPr/>
        </p:nvSpPr>
        <p:spPr>
          <a:xfrm>
            <a:off x="7569642" y="3921652"/>
            <a:ext cx="1208598" cy="461665"/>
          </a:xfrm>
          <a:prstGeom prst="rect">
            <a:avLst/>
          </a:prstGeom>
          <a:noFill/>
          <a:ln w="28575">
            <a:solidFill>
              <a:schemeClr val="tx1">
                <a:lumMod val="85000"/>
                <a:lumOff val="15000"/>
              </a:schemeClr>
            </a:solidFill>
          </a:ln>
        </p:spPr>
        <p:txBody>
          <a:bodyPr wrap="square" rtlCol="0" anchor="ctr">
            <a:spAutoFit/>
          </a:bodyPr>
          <a:lstStyle/>
          <a:p>
            <a:pPr algn="ctr"/>
            <a:r>
              <a:rPr lang="en-GB" sz="2400" b="1" dirty="0">
                <a:solidFill>
                  <a:prstClr val="black"/>
                </a:solidFill>
                <a:latin typeface="Arial" panose="020B0604020202020204" pitchFamily="34" charset="0"/>
                <a:cs typeface="Arial" panose="020B0604020202020204" pitchFamily="34" charset="0"/>
              </a:rPr>
              <a:t>P+N</a:t>
            </a:r>
          </a:p>
        </p:txBody>
      </p:sp>
      <p:sp>
        <p:nvSpPr>
          <p:cNvPr id="14" name="TextBox 13"/>
          <p:cNvSpPr txBox="1"/>
          <p:nvPr/>
        </p:nvSpPr>
        <p:spPr>
          <a:xfrm>
            <a:off x="7569642" y="4383317"/>
            <a:ext cx="1208598" cy="461665"/>
          </a:xfrm>
          <a:prstGeom prst="rect">
            <a:avLst/>
          </a:prstGeom>
          <a:noFill/>
          <a:ln w="28575">
            <a:solidFill>
              <a:schemeClr val="tx1">
                <a:lumMod val="85000"/>
                <a:lumOff val="15000"/>
              </a:schemeClr>
            </a:solidFill>
          </a:ln>
        </p:spPr>
        <p:txBody>
          <a:bodyPr wrap="square" rtlCol="0" anchor="ctr">
            <a:spAutoFit/>
          </a:bodyPr>
          <a:lstStyle/>
          <a:p>
            <a:pPr algn="ctr"/>
            <a:r>
              <a:rPr lang="en-GB" sz="2400" b="1" dirty="0">
                <a:solidFill>
                  <a:prstClr val="black"/>
                </a:solidFill>
                <a:latin typeface="Arial" panose="020B0604020202020204" pitchFamily="34" charset="0"/>
                <a:cs typeface="Arial" panose="020B0604020202020204" pitchFamily="34" charset="0"/>
              </a:rPr>
              <a:t>N</a:t>
            </a:r>
          </a:p>
        </p:txBody>
      </p:sp>
      <p:sp>
        <p:nvSpPr>
          <p:cNvPr id="15" name="TextBox 14"/>
          <p:cNvSpPr txBox="1"/>
          <p:nvPr/>
        </p:nvSpPr>
        <p:spPr>
          <a:xfrm>
            <a:off x="7569642" y="4846615"/>
            <a:ext cx="1208598" cy="461665"/>
          </a:xfrm>
          <a:prstGeom prst="rect">
            <a:avLst/>
          </a:prstGeom>
          <a:noFill/>
          <a:ln w="28575">
            <a:solidFill>
              <a:schemeClr val="tx1">
                <a:lumMod val="85000"/>
                <a:lumOff val="15000"/>
              </a:schemeClr>
            </a:solidFill>
          </a:ln>
        </p:spPr>
        <p:txBody>
          <a:bodyPr wrap="square" rtlCol="0" anchor="ctr">
            <a:spAutoFit/>
          </a:bodyPr>
          <a:lstStyle/>
          <a:p>
            <a:pPr algn="ctr"/>
            <a:r>
              <a:rPr lang="en-GB" sz="2400" b="1" dirty="0">
                <a:solidFill>
                  <a:prstClr val="black"/>
                </a:solidFill>
                <a:latin typeface="Arial" panose="020B0604020202020204" pitchFamily="34" charset="0"/>
                <a:cs typeface="Arial" panose="020B0604020202020204" pitchFamily="34" charset="0"/>
              </a:rPr>
              <a:t>N</a:t>
            </a:r>
          </a:p>
        </p:txBody>
      </p:sp>
      <p:sp>
        <p:nvSpPr>
          <p:cNvPr id="16" name="TextBox 15"/>
          <p:cNvSpPr txBox="1"/>
          <p:nvPr/>
        </p:nvSpPr>
        <p:spPr>
          <a:xfrm>
            <a:off x="6235781" y="879085"/>
            <a:ext cx="2424545" cy="461665"/>
          </a:xfrm>
          <a:prstGeom prst="rect">
            <a:avLst/>
          </a:prstGeom>
          <a:solidFill>
            <a:schemeClr val="accent3">
              <a:lumMod val="20000"/>
              <a:lumOff val="80000"/>
            </a:schemeClr>
          </a:solidFill>
        </p:spPr>
        <p:txBody>
          <a:bodyPr wrap="square" rtlCol="0" anchor="ctr">
            <a:spAutoFit/>
          </a:bodyPr>
          <a:lstStyle/>
          <a:p>
            <a:pPr algn="ctr"/>
            <a:r>
              <a:rPr lang="en-GB" sz="2400" b="1" dirty="0">
                <a:solidFill>
                  <a:srgbClr val="002060"/>
                </a:solidFill>
                <a:latin typeface="Arial" panose="020B0604020202020204" pitchFamily="34" charset="0"/>
                <a:cs typeface="Arial" panose="020B0604020202020204" pitchFamily="34" charset="0"/>
              </a:rPr>
              <a:t>ANSWERS</a:t>
            </a:r>
          </a:p>
        </p:txBody>
      </p:sp>
    </p:spTree>
    <p:extLst>
      <p:ext uri="{BB962C8B-B14F-4D97-AF65-F5344CB8AC3E}">
        <p14:creationId xmlns:p14="http://schemas.microsoft.com/office/powerpoint/2010/main" val="375459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kern="0" dirty="0" smtClean="0">
                <a:solidFill>
                  <a:prstClr val="black"/>
                </a:solidFill>
                <a:sym typeface="Wingdings" panose="05000000000000000000" pitchFamily="2" charset="2"/>
              </a:rPr>
              <a:t>				</a:t>
            </a:r>
            <a:r>
              <a:rPr lang="en-GB" b="1" kern="0" dirty="0" smtClean="0">
                <a:solidFill>
                  <a:prstClr val="black"/>
                </a:solidFill>
                <a:sym typeface="Wingdings" panose="05000000000000000000" pitchFamily="2" charset="2"/>
              </a:rPr>
              <a:t>T</a:t>
            </a:r>
            <a:r>
              <a:rPr lang="en-GB" kern="0" dirty="0">
                <a:solidFill>
                  <a:prstClr val="black"/>
                </a:solidFill>
              </a:rPr>
              <a:t/>
            </a:r>
            <a:br>
              <a:rPr lang="en-GB" kern="0" dirty="0">
                <a:solidFill>
                  <a:prstClr val="black"/>
                </a:solidFill>
              </a:rPr>
            </a:br>
            <a:r>
              <a:rPr lang="en-GB" dirty="0" smtClean="0"/>
              <a:t>I can…			I need to…</a:t>
            </a:r>
            <a:endParaRPr lang="en-GB" dirty="0"/>
          </a:p>
        </p:txBody>
      </p:sp>
      <p:sp>
        <p:nvSpPr>
          <p:cNvPr id="3" name="Content Placeholder 2"/>
          <p:cNvSpPr>
            <a:spLocks noGrp="1"/>
          </p:cNvSpPr>
          <p:nvPr>
            <p:ph idx="1"/>
          </p:nvPr>
        </p:nvSpPr>
        <p:spPr/>
        <p:txBody>
          <a:bodyPr/>
          <a:lstStyle/>
          <a:p>
            <a:pPr fontAlgn="b"/>
            <a:endParaRPr lang="en-GB" dirty="0"/>
          </a:p>
          <a:p>
            <a:pPr fontAlgn="ctr"/>
            <a:r>
              <a:rPr lang="en-GB" dirty="0" smtClean="0"/>
              <a:t>spell </a:t>
            </a:r>
            <a:r>
              <a:rPr lang="en-GB" dirty="0"/>
              <a:t>key topic words accurately.</a:t>
            </a:r>
          </a:p>
          <a:p>
            <a:pPr fontAlgn="ctr"/>
            <a:r>
              <a:rPr lang="en-GB" dirty="0" smtClean="0"/>
              <a:t>use </a:t>
            </a:r>
            <a:r>
              <a:rPr lang="en-GB" dirty="0"/>
              <a:t>adjectives correctly (agreement and position).</a:t>
            </a:r>
          </a:p>
          <a:p>
            <a:pPr fontAlgn="ctr"/>
            <a:r>
              <a:rPr lang="en-GB" dirty="0" smtClean="0"/>
              <a:t>use </a:t>
            </a:r>
            <a:r>
              <a:rPr lang="en-GB" dirty="0"/>
              <a:t>correct determiners (definite and indefinite article).</a:t>
            </a:r>
          </a:p>
          <a:p>
            <a:pPr fontAlgn="ctr"/>
            <a:r>
              <a:rPr lang="en-GB" dirty="0" smtClean="0"/>
              <a:t>agree </a:t>
            </a:r>
            <a:r>
              <a:rPr lang="en-GB" dirty="0"/>
              <a:t>verb and subject.</a:t>
            </a:r>
          </a:p>
          <a:p>
            <a:pPr>
              <a:buFont typeface="Wingdings" panose="05000000000000000000" pitchFamily="2" charset="2"/>
              <a:buChar char="§"/>
            </a:pPr>
            <a:endParaRPr lang="en-GB" dirty="0"/>
          </a:p>
        </p:txBody>
      </p:sp>
    </p:spTree>
    <p:extLst>
      <p:ext uri="{BB962C8B-B14F-4D97-AF65-F5344CB8AC3E}">
        <p14:creationId xmlns:p14="http://schemas.microsoft.com/office/powerpoint/2010/main" val="2936589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66750" y="1564195"/>
            <a:ext cx="7810500" cy="3790950"/>
          </a:xfrm>
          <a:prstGeom prst="rect">
            <a:avLst/>
          </a:prstGeom>
        </p:spPr>
      </p:pic>
      <p:pic>
        <p:nvPicPr>
          <p:cNvPr id="4" name="famil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7650" y="249195"/>
            <a:ext cx="609600" cy="609600"/>
          </a:xfrm>
          <a:prstGeom prst="rect">
            <a:avLst/>
          </a:prstGeom>
        </p:spPr>
      </p:pic>
      <p:sp>
        <p:nvSpPr>
          <p:cNvPr id="5" name="TextBox 4"/>
          <p:cNvSpPr txBox="1"/>
          <p:nvPr/>
        </p:nvSpPr>
        <p:spPr>
          <a:xfrm>
            <a:off x="609600" y="5475881"/>
            <a:ext cx="8056605" cy="1200329"/>
          </a:xfrm>
          <a:prstGeom prst="rect">
            <a:avLst/>
          </a:prstGeom>
          <a:noFill/>
        </p:spPr>
        <p:txBody>
          <a:bodyPr wrap="square" rtlCol="0">
            <a:spAutoFit/>
          </a:bodyPr>
          <a:lstStyle/>
          <a:p>
            <a:r>
              <a:rPr lang="en-GB" dirty="0" smtClean="0"/>
              <a:t>Bueno… </a:t>
            </a:r>
            <a:r>
              <a:rPr lang="en-GB" dirty="0" err="1" smtClean="0"/>
              <a:t>en</a:t>
            </a:r>
            <a:r>
              <a:rPr lang="en-GB" dirty="0" smtClean="0"/>
              <a:t> Colombia hay </a:t>
            </a:r>
            <a:r>
              <a:rPr lang="en-GB" dirty="0" err="1" smtClean="0"/>
              <a:t>muchos</a:t>
            </a:r>
            <a:r>
              <a:rPr lang="en-GB" dirty="0" smtClean="0"/>
              <a:t> </a:t>
            </a:r>
            <a:r>
              <a:rPr lang="en-GB" dirty="0" err="1" smtClean="0"/>
              <a:t>contrastes</a:t>
            </a:r>
            <a:r>
              <a:rPr lang="en-GB" dirty="0" smtClean="0"/>
              <a:t> de </a:t>
            </a:r>
            <a:r>
              <a:rPr lang="en-GB" dirty="0" err="1" smtClean="0"/>
              <a:t>familia</a:t>
            </a:r>
            <a:r>
              <a:rPr lang="en-GB" dirty="0" smtClean="0"/>
              <a:t>. Hay </a:t>
            </a:r>
            <a:r>
              <a:rPr lang="en-GB" dirty="0" err="1" smtClean="0"/>
              <a:t>familias</a:t>
            </a:r>
            <a:r>
              <a:rPr lang="en-GB" dirty="0" smtClean="0"/>
              <a:t> </a:t>
            </a:r>
            <a:r>
              <a:rPr lang="en-GB" dirty="0" err="1" smtClean="0"/>
              <a:t>muy</a:t>
            </a:r>
            <a:r>
              <a:rPr lang="en-GB" dirty="0" smtClean="0"/>
              <a:t> </a:t>
            </a:r>
            <a:r>
              <a:rPr lang="en-GB" dirty="0" err="1" smtClean="0"/>
              <a:t>grandes</a:t>
            </a:r>
            <a:r>
              <a:rPr lang="en-GB" dirty="0" smtClean="0"/>
              <a:t> y </a:t>
            </a:r>
            <a:r>
              <a:rPr lang="en-GB" dirty="0" err="1" smtClean="0"/>
              <a:t>familias</a:t>
            </a:r>
            <a:r>
              <a:rPr lang="en-GB" dirty="0" smtClean="0"/>
              <a:t> </a:t>
            </a:r>
            <a:r>
              <a:rPr lang="en-GB" dirty="0" err="1" smtClean="0"/>
              <a:t>muy</a:t>
            </a:r>
            <a:r>
              <a:rPr lang="en-GB" dirty="0" smtClean="0"/>
              <a:t> </a:t>
            </a:r>
            <a:r>
              <a:rPr lang="en-GB" dirty="0" err="1" smtClean="0"/>
              <a:t>pequeñas</a:t>
            </a:r>
            <a:r>
              <a:rPr lang="en-GB" dirty="0" smtClean="0"/>
              <a:t>.  </a:t>
            </a:r>
            <a:r>
              <a:rPr lang="en-GB" dirty="0" err="1" smtClean="0"/>
              <a:t>Yo</a:t>
            </a:r>
            <a:r>
              <a:rPr lang="en-GB" dirty="0" smtClean="0"/>
              <a:t> </a:t>
            </a:r>
            <a:r>
              <a:rPr lang="en-GB" dirty="0" err="1" smtClean="0"/>
              <a:t>vengo</a:t>
            </a:r>
            <a:r>
              <a:rPr lang="en-GB" dirty="0" smtClean="0"/>
              <a:t> de </a:t>
            </a:r>
            <a:r>
              <a:rPr lang="en-GB" dirty="0" err="1" smtClean="0"/>
              <a:t>una</a:t>
            </a:r>
            <a:r>
              <a:rPr lang="en-GB" dirty="0" smtClean="0"/>
              <a:t> </a:t>
            </a:r>
            <a:r>
              <a:rPr lang="en-GB" dirty="0" err="1" smtClean="0"/>
              <a:t>familia</a:t>
            </a:r>
            <a:r>
              <a:rPr lang="en-GB" dirty="0" smtClean="0"/>
              <a:t> </a:t>
            </a:r>
            <a:r>
              <a:rPr lang="en-GB" dirty="0" err="1" smtClean="0"/>
              <a:t>muy</a:t>
            </a:r>
            <a:r>
              <a:rPr lang="en-GB" dirty="0" smtClean="0"/>
              <a:t> </a:t>
            </a:r>
            <a:r>
              <a:rPr lang="en-GB" dirty="0" err="1" smtClean="0"/>
              <a:t>pequeña</a:t>
            </a:r>
            <a:r>
              <a:rPr lang="en-GB" dirty="0" smtClean="0"/>
              <a:t>.  Vivo con </a:t>
            </a:r>
            <a:r>
              <a:rPr lang="en-GB" dirty="0" err="1" smtClean="0"/>
              <a:t>mis</a:t>
            </a:r>
            <a:r>
              <a:rPr lang="en-GB" dirty="0" smtClean="0"/>
              <a:t> </a:t>
            </a:r>
            <a:r>
              <a:rPr lang="en-GB" dirty="0" err="1" smtClean="0"/>
              <a:t>papás</a:t>
            </a:r>
            <a:r>
              <a:rPr lang="en-GB" dirty="0" smtClean="0"/>
              <a:t>, mi </a:t>
            </a:r>
            <a:r>
              <a:rPr lang="en-GB" dirty="0" err="1" smtClean="0"/>
              <a:t>mamá</a:t>
            </a:r>
            <a:r>
              <a:rPr lang="en-GB" dirty="0" smtClean="0"/>
              <a:t>, mi </a:t>
            </a:r>
            <a:r>
              <a:rPr lang="en-GB" dirty="0" err="1" smtClean="0"/>
              <a:t>papá</a:t>
            </a:r>
            <a:r>
              <a:rPr lang="en-GB" dirty="0" smtClean="0"/>
              <a:t>.  Y </a:t>
            </a:r>
            <a:r>
              <a:rPr lang="en-GB" dirty="0" err="1" smtClean="0"/>
              <a:t>tengo</a:t>
            </a:r>
            <a:r>
              <a:rPr lang="en-GB" dirty="0" smtClean="0"/>
              <a:t> un </a:t>
            </a:r>
            <a:r>
              <a:rPr lang="en-GB" dirty="0" err="1" smtClean="0"/>
              <a:t>hermano</a:t>
            </a:r>
            <a:r>
              <a:rPr lang="en-GB" dirty="0" smtClean="0"/>
              <a:t> mayor, </a:t>
            </a:r>
            <a:r>
              <a:rPr lang="en-GB" dirty="0" err="1" smtClean="0"/>
              <a:t>él</a:t>
            </a:r>
            <a:r>
              <a:rPr lang="en-GB" dirty="0" smtClean="0"/>
              <a:t> </a:t>
            </a:r>
            <a:r>
              <a:rPr lang="en-GB" dirty="0" err="1" smtClean="0"/>
              <a:t>tiene</a:t>
            </a:r>
            <a:r>
              <a:rPr lang="en-GB" dirty="0" smtClean="0"/>
              <a:t> </a:t>
            </a:r>
            <a:r>
              <a:rPr lang="en-GB" dirty="0" err="1" smtClean="0"/>
              <a:t>veintiséis</a:t>
            </a:r>
            <a:r>
              <a:rPr lang="en-GB" dirty="0" smtClean="0"/>
              <a:t> </a:t>
            </a:r>
            <a:r>
              <a:rPr lang="en-GB" dirty="0" err="1" smtClean="0"/>
              <a:t>años</a:t>
            </a:r>
            <a:r>
              <a:rPr lang="en-GB" dirty="0" smtClean="0"/>
              <a:t>.  </a:t>
            </a:r>
            <a:r>
              <a:rPr lang="en-GB" dirty="0" err="1" smtClean="0"/>
              <a:t>También</a:t>
            </a:r>
            <a:r>
              <a:rPr lang="en-GB" dirty="0" smtClean="0"/>
              <a:t> </a:t>
            </a:r>
            <a:r>
              <a:rPr lang="en-GB" dirty="0" err="1" smtClean="0"/>
              <a:t>tengo</a:t>
            </a:r>
            <a:r>
              <a:rPr lang="en-GB" dirty="0" smtClean="0"/>
              <a:t> un </a:t>
            </a:r>
            <a:r>
              <a:rPr lang="en-GB" dirty="0" err="1" smtClean="0"/>
              <a:t>pequeño</a:t>
            </a:r>
            <a:r>
              <a:rPr lang="en-GB" dirty="0" smtClean="0"/>
              <a:t> </a:t>
            </a:r>
            <a:r>
              <a:rPr lang="en-GB" dirty="0" err="1" smtClean="0"/>
              <a:t>perro</a:t>
            </a:r>
            <a:r>
              <a:rPr lang="en-GB" dirty="0" smtClean="0"/>
              <a:t>, </a:t>
            </a:r>
            <a:r>
              <a:rPr lang="en-GB" dirty="0" err="1" smtClean="0"/>
              <a:t>es</a:t>
            </a:r>
            <a:r>
              <a:rPr lang="en-GB" dirty="0" smtClean="0"/>
              <a:t> </a:t>
            </a:r>
            <a:r>
              <a:rPr lang="en-GB" dirty="0" err="1" smtClean="0"/>
              <a:t>mascota</a:t>
            </a:r>
            <a:r>
              <a:rPr lang="en-GB" dirty="0" smtClean="0"/>
              <a:t>, </a:t>
            </a:r>
            <a:r>
              <a:rPr lang="en-GB" dirty="0" err="1" smtClean="0"/>
              <a:t>tiene</a:t>
            </a:r>
            <a:r>
              <a:rPr lang="en-GB" dirty="0" smtClean="0"/>
              <a:t> dos </a:t>
            </a:r>
            <a:r>
              <a:rPr lang="en-GB" dirty="0" err="1" smtClean="0"/>
              <a:t>años</a:t>
            </a:r>
            <a:r>
              <a:rPr lang="en-GB" dirty="0" smtClean="0"/>
              <a:t>.</a:t>
            </a:r>
            <a:endParaRPr lang="en-GB" dirty="0"/>
          </a:p>
        </p:txBody>
      </p:sp>
      <p:sp>
        <p:nvSpPr>
          <p:cNvPr id="2" name="Rectangle 1"/>
          <p:cNvSpPr/>
          <p:nvPr/>
        </p:nvSpPr>
        <p:spPr>
          <a:xfrm>
            <a:off x="666750" y="1564195"/>
            <a:ext cx="7810500" cy="2065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90844" y="239031"/>
            <a:ext cx="6879632" cy="1015663"/>
          </a:xfrm>
          <a:prstGeom prst="rect">
            <a:avLst/>
          </a:prstGeom>
          <a:noFill/>
        </p:spPr>
        <p:txBody>
          <a:bodyPr wrap="square" rtlCol="0">
            <a:spAutoFit/>
          </a:bodyPr>
          <a:lstStyle/>
          <a:p>
            <a:r>
              <a:rPr lang="en-GB" sz="3200" b="1" dirty="0" smtClean="0"/>
              <a:t>Una </a:t>
            </a:r>
            <a:r>
              <a:rPr lang="en-GB" sz="3200" b="1" dirty="0" err="1" smtClean="0"/>
              <a:t>actividad</a:t>
            </a:r>
            <a:r>
              <a:rPr lang="en-GB" sz="3200" b="1" dirty="0" smtClean="0"/>
              <a:t> de </a:t>
            </a:r>
            <a:r>
              <a:rPr lang="en-GB" sz="3200" b="1" dirty="0" err="1" smtClean="0"/>
              <a:t>inicio</a:t>
            </a:r>
            <a:r>
              <a:rPr lang="en-GB" sz="3200" b="1" dirty="0" smtClean="0"/>
              <a:t> </a:t>
            </a:r>
            <a:r>
              <a:rPr lang="en-GB" sz="3200" dirty="0" smtClean="0"/>
              <a:t/>
            </a:r>
            <a:br>
              <a:rPr lang="en-GB" sz="3200" dirty="0" smtClean="0"/>
            </a:br>
            <a:r>
              <a:rPr lang="en-GB" sz="2800" dirty="0" smtClean="0"/>
              <a:t>(</a:t>
            </a:r>
            <a:r>
              <a:rPr lang="en-GB" sz="2800" dirty="0" err="1" smtClean="0"/>
              <a:t>por</a:t>
            </a:r>
            <a:r>
              <a:rPr lang="en-GB" sz="2800" dirty="0" smtClean="0"/>
              <a:t> </a:t>
            </a:r>
            <a:r>
              <a:rPr lang="en-GB" sz="2800" dirty="0" err="1" smtClean="0"/>
              <a:t>ejemplo</a:t>
            </a:r>
            <a:r>
              <a:rPr lang="en-GB" sz="2800" dirty="0" smtClean="0"/>
              <a:t>, para </a:t>
            </a:r>
            <a:r>
              <a:rPr lang="en-GB" sz="2800" dirty="0" err="1" smtClean="0"/>
              <a:t>empezar</a:t>
            </a:r>
            <a:r>
              <a:rPr lang="en-GB" sz="2800" dirty="0" smtClean="0"/>
              <a:t> un </a:t>
            </a:r>
            <a:r>
              <a:rPr lang="en-GB" sz="2800" dirty="0" err="1" smtClean="0"/>
              <a:t>tema</a:t>
            </a:r>
            <a:r>
              <a:rPr lang="en-GB" sz="2800" dirty="0" smtClean="0"/>
              <a:t> </a:t>
            </a:r>
            <a:r>
              <a:rPr lang="en-GB" sz="2800" dirty="0" err="1" smtClean="0"/>
              <a:t>nuevo</a:t>
            </a:r>
            <a:r>
              <a:rPr lang="en-GB" sz="2800" dirty="0" smtClean="0"/>
              <a:t>…</a:t>
            </a:r>
            <a:endParaRPr lang="en-GB" sz="2800" dirty="0"/>
          </a:p>
        </p:txBody>
      </p:sp>
    </p:spTree>
    <p:extLst>
      <p:ext uri="{BB962C8B-B14F-4D97-AF65-F5344CB8AC3E}">
        <p14:creationId xmlns:p14="http://schemas.microsoft.com/office/powerpoint/2010/main" val="187771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450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5"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01837" y="316820"/>
            <a:ext cx="8520487" cy="1325563"/>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smtClean="0">
                <a:ln>
                  <a:noFill/>
                </a:ln>
                <a:effectLst/>
                <a:uLnTx/>
                <a:uFillTx/>
                <a:latin typeface="+mn-lt"/>
                <a:ea typeface="+mj-ea"/>
                <a:cs typeface="+mj-cs"/>
              </a:rPr>
              <a:t>Reading strategies and skills</a:t>
            </a:r>
            <a:endParaRPr kumimoji="0" lang="en-GB" sz="4400" b="1" i="0" u="none" strike="noStrike" kern="1200" cap="none" spc="0" normalizeH="0" baseline="0" noProof="0" dirty="0">
              <a:ln>
                <a:noFill/>
              </a:ln>
              <a:effectLst/>
              <a:uLnTx/>
              <a:uFillTx/>
              <a:latin typeface="+mn-lt"/>
              <a:ea typeface="+mj-ea"/>
              <a:cs typeface="+mj-cs"/>
            </a:endParaRPr>
          </a:p>
        </p:txBody>
      </p:sp>
      <p:sp>
        <p:nvSpPr>
          <p:cNvPr id="6" name="Content Placeholder 4"/>
          <p:cNvSpPr txBox="1">
            <a:spLocks/>
          </p:cNvSpPr>
          <p:nvPr/>
        </p:nvSpPr>
        <p:spPr>
          <a:xfrm>
            <a:off x="401836" y="1760070"/>
            <a:ext cx="8520487" cy="4798992"/>
          </a:xfrm>
          <a:prstGeom prst="rect">
            <a:avLst/>
          </a:prstGeom>
          <a:solidFill>
            <a:srgbClr val="FFFDF7"/>
          </a:solidFill>
          <a:effectLst>
            <a:outerShdw blurRad="50800" dist="38100" dir="5400000" algn="t" rotWithShape="0">
              <a:prstClr val="black">
                <a:alpha val="40000"/>
              </a:prstClr>
            </a:outerShdw>
          </a:effectLst>
        </p:spPr>
        <p:txBody>
          <a:bodyP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r>
              <a:rPr lang="en-GB" sz="2800" b="1" dirty="0" smtClean="0">
                <a:solidFill>
                  <a:schemeClr val="bg2">
                    <a:lumMod val="25000"/>
                  </a:schemeClr>
                </a:solidFill>
                <a:latin typeface="Arial" panose="020B0604020202020204" pitchFamily="34" charset="0"/>
                <a:cs typeface="Arial" panose="020B0604020202020204" pitchFamily="34" charset="0"/>
              </a:rPr>
              <a:t>Recognise high frequency and other key language</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cognates and near cognates to work out meaning</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context to work out meaning</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skimming to get the overall idea</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scanning to find specific details</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Deduce and infer meaning from clues</a:t>
            </a:r>
          </a:p>
          <a:p>
            <a:r>
              <a:rPr lang="en-GB" sz="2800" b="1" dirty="0" smtClean="0">
                <a:solidFill>
                  <a:schemeClr val="tx1">
                    <a:lumMod val="65000"/>
                    <a:lumOff val="35000"/>
                  </a:schemeClr>
                </a:solidFill>
                <a:latin typeface="Arial" panose="020B0604020202020204" pitchFamily="34" charset="0"/>
                <a:cs typeface="Arial" panose="020B0604020202020204" pitchFamily="34" charset="0"/>
              </a:rPr>
              <a:t>Use grammatical clues to work out meaning and especially tenses.</a:t>
            </a:r>
          </a:p>
          <a:p>
            <a:endParaRPr lang="en-GB" sz="28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7540671" y="434506"/>
            <a:ext cx="1090190" cy="1090190"/>
          </a:xfrm>
          <a:prstGeom prst="rect">
            <a:avLst/>
          </a:prstGeom>
        </p:spPr>
      </p:pic>
      <p:pic>
        <p:nvPicPr>
          <p:cNvPr id="9" name="Picture 8" descr="Image result for Scanning vs Skimming in Reading"/>
          <p:cNvPicPr>
            <a:picLocks noChangeAspect="1" noChangeArrowheads="1"/>
          </p:cNvPicPr>
          <p:nvPr/>
        </p:nvPicPr>
        <p:blipFill rotWithShape="1">
          <a:blip r:embed="rId3">
            <a:extLst>
              <a:ext uri="{28A0092B-C50C-407E-A947-70E740481C1C}">
                <a14:useLocalDpi xmlns:a14="http://schemas.microsoft.com/office/drawing/2010/main" val="0"/>
              </a:ext>
            </a:extLst>
          </a:blip>
          <a:srcRect t="14313" b="-1"/>
          <a:stretch/>
        </p:blipFill>
        <p:spPr bwMode="auto">
          <a:xfrm>
            <a:off x="7129846" y="3937657"/>
            <a:ext cx="935205" cy="947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7244862" y="4998808"/>
            <a:ext cx="967153" cy="695011"/>
          </a:xfrm>
          <a:prstGeom prst="rect">
            <a:avLst/>
          </a:prstGeom>
        </p:spPr>
      </p:pic>
      <p:pic>
        <p:nvPicPr>
          <p:cNvPr id="34818" name="Picture 2" descr="Image result for key cl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15715" flipV="1">
            <a:off x="7564409" y="1981650"/>
            <a:ext cx="1042714" cy="89313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British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92993" y="3245166"/>
            <a:ext cx="658510" cy="394849"/>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Image result for magnifying glass clk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2015" y="5475278"/>
            <a:ext cx="683162" cy="9231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2+2 =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2702" y="3389201"/>
            <a:ext cx="557144" cy="55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964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5191" y="6396335"/>
            <a:ext cx="6172201" cy="461665"/>
          </a:xfrm>
          <a:prstGeom prst="rect">
            <a:avLst/>
          </a:prstGeom>
        </p:spPr>
        <p:txBody>
          <a:bodyPr wrap="square">
            <a:spAutoFit/>
          </a:bodyPr>
          <a:lstStyle/>
          <a:p>
            <a:r>
              <a:rPr lang="es-ES" sz="2400" dirty="0" smtClean="0"/>
              <a:t>Enrique </a:t>
            </a:r>
            <a:r>
              <a:rPr lang="es-ES" sz="2400" dirty="0"/>
              <a:t>Fierro (1942-). Poeta </a:t>
            </a:r>
            <a:r>
              <a:rPr lang="es-ES" sz="2400" dirty="0" smtClean="0"/>
              <a:t>uruguayo</a:t>
            </a:r>
            <a:endParaRPr lang="es-ES" sz="2400" dirty="0"/>
          </a:p>
        </p:txBody>
      </p:sp>
      <p:sp>
        <p:nvSpPr>
          <p:cNvPr id="4" name="Rectangle 3"/>
          <p:cNvSpPr/>
          <p:nvPr/>
        </p:nvSpPr>
        <p:spPr>
          <a:xfrm>
            <a:off x="218209" y="114300"/>
            <a:ext cx="4572000" cy="6817251"/>
          </a:xfrm>
          <a:prstGeom prst="rect">
            <a:avLst/>
          </a:prstGeom>
        </p:spPr>
        <p:txBody>
          <a:bodyPr>
            <a:spAutoFit/>
          </a:bodyPr>
          <a:lstStyle/>
          <a:p>
            <a:r>
              <a:rPr lang="es-ES" sz="2300" dirty="0"/>
              <a:t>Quiero ver una vaca</a:t>
            </a:r>
          </a:p>
          <a:p>
            <a:r>
              <a:rPr lang="es-ES" sz="2300" dirty="0"/>
              <a:t>Quiero ver una vaca colorada</a:t>
            </a:r>
          </a:p>
          <a:p>
            <a:r>
              <a:rPr lang="es-ES" sz="2300" dirty="0"/>
              <a:t>Quiero ver una vaca colorada</a:t>
            </a:r>
          </a:p>
          <a:p>
            <a:r>
              <a:rPr lang="es-ES" sz="2300" dirty="0"/>
              <a:t>A las tres de la tarde</a:t>
            </a:r>
          </a:p>
          <a:p>
            <a:endParaRPr lang="es-ES" sz="2300" dirty="0"/>
          </a:p>
          <a:p>
            <a:r>
              <a:rPr lang="es-ES" sz="2300" dirty="0"/>
              <a:t>Quiero ver una vaca colorada</a:t>
            </a:r>
          </a:p>
          <a:p>
            <a:r>
              <a:rPr lang="es-ES" sz="2300" dirty="0"/>
              <a:t>A las tres de la tarde</a:t>
            </a:r>
          </a:p>
          <a:p>
            <a:r>
              <a:rPr lang="es-ES" sz="2300" dirty="0"/>
              <a:t>De un día de febrero</a:t>
            </a:r>
          </a:p>
          <a:p>
            <a:endParaRPr lang="es-ES" sz="2300" dirty="0"/>
          </a:p>
          <a:p>
            <a:r>
              <a:rPr lang="es-ES" sz="2300" dirty="0"/>
              <a:t>Quiero ver una vaca colorada</a:t>
            </a:r>
          </a:p>
          <a:p>
            <a:r>
              <a:rPr lang="es-ES" sz="2300" dirty="0"/>
              <a:t>A las tres de la tarde</a:t>
            </a:r>
          </a:p>
          <a:p>
            <a:r>
              <a:rPr lang="es-ES" sz="2300" dirty="0"/>
              <a:t>De un día de febrero</a:t>
            </a:r>
          </a:p>
          <a:p>
            <a:r>
              <a:rPr lang="es-ES" sz="2300" dirty="0"/>
              <a:t>En un campo verde</a:t>
            </a:r>
          </a:p>
          <a:p>
            <a:endParaRPr lang="es-ES" sz="2300" dirty="0"/>
          </a:p>
          <a:p>
            <a:r>
              <a:rPr lang="es-ES" sz="2300" dirty="0"/>
              <a:t>Quiero ver una vaca colorada</a:t>
            </a:r>
          </a:p>
          <a:p>
            <a:r>
              <a:rPr lang="es-ES" sz="2300" dirty="0"/>
              <a:t>A las tres de la tarde</a:t>
            </a:r>
          </a:p>
          <a:p>
            <a:r>
              <a:rPr lang="es-ES" sz="2300" dirty="0"/>
              <a:t>De un día de febrero</a:t>
            </a:r>
          </a:p>
          <a:p>
            <a:r>
              <a:rPr lang="es-ES" sz="2300" dirty="0"/>
              <a:t>En un campo verde</a:t>
            </a:r>
          </a:p>
          <a:p>
            <a:r>
              <a:rPr lang="es-ES" sz="2300" dirty="0"/>
              <a:t>O amarillo </a:t>
            </a:r>
            <a:endParaRPr lang="en-GB" sz="2300" dirty="0"/>
          </a:p>
        </p:txBody>
      </p:sp>
      <p:pic>
        <p:nvPicPr>
          <p:cNvPr id="6" name="Picture 5"/>
          <p:cNvPicPr>
            <a:picLocks noChangeAspect="1"/>
          </p:cNvPicPr>
          <p:nvPr/>
        </p:nvPicPr>
        <p:blipFill>
          <a:blip r:embed="rId3"/>
          <a:stretch>
            <a:fillRect/>
          </a:stretch>
        </p:blipFill>
        <p:spPr>
          <a:xfrm>
            <a:off x="4477429" y="114300"/>
            <a:ext cx="2145323" cy="1608992"/>
          </a:xfrm>
          <a:prstGeom prst="rect">
            <a:avLst/>
          </a:prstGeom>
        </p:spPr>
      </p:pic>
      <p:pic>
        <p:nvPicPr>
          <p:cNvPr id="7" name="Picture 6"/>
          <p:cNvPicPr>
            <a:picLocks noChangeAspect="1"/>
          </p:cNvPicPr>
          <p:nvPr/>
        </p:nvPicPr>
        <p:blipFill>
          <a:blip r:embed="rId4"/>
          <a:stretch>
            <a:fillRect/>
          </a:stretch>
        </p:blipFill>
        <p:spPr>
          <a:xfrm>
            <a:off x="5088340" y="1811998"/>
            <a:ext cx="3375314" cy="2247815"/>
          </a:xfrm>
          <a:prstGeom prst="rect">
            <a:avLst/>
          </a:prstGeom>
        </p:spPr>
      </p:pic>
      <p:pic>
        <p:nvPicPr>
          <p:cNvPr id="8" name="Picture 7"/>
          <p:cNvPicPr>
            <a:picLocks noChangeAspect="1"/>
          </p:cNvPicPr>
          <p:nvPr/>
        </p:nvPicPr>
        <p:blipFill>
          <a:blip r:embed="rId5"/>
          <a:stretch>
            <a:fillRect/>
          </a:stretch>
        </p:blipFill>
        <p:spPr>
          <a:xfrm>
            <a:off x="6863032" y="105509"/>
            <a:ext cx="2157046" cy="1617784"/>
          </a:xfrm>
          <a:prstGeom prst="rect">
            <a:avLst/>
          </a:prstGeom>
        </p:spPr>
      </p:pic>
      <p:pic>
        <p:nvPicPr>
          <p:cNvPr id="9" name="Picture 8"/>
          <p:cNvPicPr>
            <a:picLocks noChangeAspect="1"/>
          </p:cNvPicPr>
          <p:nvPr/>
        </p:nvPicPr>
        <p:blipFill>
          <a:blip r:embed="rId6"/>
          <a:stretch>
            <a:fillRect/>
          </a:stretch>
        </p:blipFill>
        <p:spPr>
          <a:xfrm>
            <a:off x="6747133" y="4186535"/>
            <a:ext cx="2066925" cy="2209800"/>
          </a:xfrm>
          <a:prstGeom prst="rect">
            <a:avLst/>
          </a:prstGeom>
        </p:spPr>
      </p:pic>
    </p:spTree>
    <p:extLst>
      <p:ext uri="{BB962C8B-B14F-4D97-AF65-F5344CB8AC3E}">
        <p14:creationId xmlns:p14="http://schemas.microsoft.com/office/powerpoint/2010/main" val="3023501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nvGraphicFramePr>
        <p:xfrm>
          <a:off x="250825" y="1749425"/>
          <a:ext cx="2808288" cy="2520952"/>
        </p:xfrm>
        <a:graphic>
          <a:graphicData uri="http://schemas.openxmlformats.org/drawingml/2006/table">
            <a:tbl>
              <a:tblPr/>
              <a:tblGrid>
                <a:gridCol w="433388"/>
                <a:gridCol w="1150937"/>
                <a:gridCol w="1223963"/>
              </a:tblGrid>
              <a:tr h="4206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smtClean="0">
                          <a:ln>
                            <a:noFill/>
                          </a:ln>
                          <a:solidFill>
                            <a:schemeClr val="tx1"/>
                          </a:solidFill>
                          <a:effectLst/>
                          <a:latin typeface="Arial" panose="020B0604020202020204" pitchFamily="34" charset="0"/>
                        </a:rPr>
                        <a:t>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smtClean="0">
                          <a:ln>
                            <a:noFill/>
                          </a:ln>
                          <a:solidFill>
                            <a:schemeClr val="tx1"/>
                          </a:solidFill>
                          <a:effectLst/>
                          <a:latin typeface="Arial" panose="020B0604020202020204" pitchFamily="34" charset="0"/>
                        </a:rPr>
                        <a:t>profesor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1" u="none" strike="noStrike" cap="none" normalizeH="0" baseline="0" smtClean="0">
                          <a:ln>
                            <a:noFill/>
                          </a:ln>
                          <a:solidFill>
                            <a:schemeClr val="tx1"/>
                          </a:solidFill>
                          <a:effectLst/>
                          <a:latin typeface="Arial" panose="020B0604020202020204" pitchFamily="34" charset="0"/>
                        </a:rPr>
                        <a:t>teacher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smtClean="0">
                          <a:ln>
                            <a:noFill/>
                          </a:ln>
                          <a:solidFill>
                            <a:schemeClr val="tx1"/>
                          </a:solidFill>
                          <a:effectLst/>
                          <a:latin typeface="Arial" panose="020B0604020202020204" pitchFamily="34" charset="0"/>
                        </a:rPr>
                        <a:t>ejercicio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smtClean="0">
                          <a:ln>
                            <a:noFill/>
                          </a:ln>
                          <a:solidFill>
                            <a:schemeClr val="tx1"/>
                          </a:solidFill>
                          <a:effectLst/>
                          <a:latin typeface="Arial" panose="020B0604020202020204" pitchFamily="34" charset="0"/>
                        </a:rPr>
                        <a:t>norte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smtClean="0">
                          <a:ln>
                            <a:noFill/>
                          </a:ln>
                          <a:solidFill>
                            <a:schemeClr val="tx1"/>
                          </a:solidFill>
                          <a:effectLst/>
                          <a:latin typeface="Arial" panose="020B0604020202020204" pitchFamily="34" charset="0"/>
                        </a:rPr>
                        <a:t>libro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smtClean="0">
                          <a:ln>
                            <a:noFill/>
                          </a:ln>
                          <a:solidFill>
                            <a:schemeClr val="tx1"/>
                          </a:solidFill>
                          <a:effectLst/>
                          <a:latin typeface="Arial" panose="020B0604020202020204" pitchFamily="34" charset="0"/>
                        </a:rPr>
                        <a:t>m</a:t>
                      </a:r>
                      <a:r>
                        <a:rPr kumimoji="0" lang="en-US" altLang="en-US" sz="2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úsica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smtClean="0">
                          <a:ln>
                            <a:noFill/>
                          </a:ln>
                          <a:solidFill>
                            <a:schemeClr val="tx1"/>
                          </a:solidFill>
                          <a:effectLst/>
                          <a:latin typeface="Arial" panose="020B0604020202020204" pitchFamily="34" charset="0"/>
                        </a:rPr>
                        <a:t>arte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ext Box 32"/>
          <p:cNvSpPr txBox="1">
            <a:spLocks noChangeArrowheads="1"/>
          </p:cNvSpPr>
          <p:nvPr/>
        </p:nvSpPr>
        <p:spPr bwMode="auto">
          <a:xfrm>
            <a:off x="102740" y="334785"/>
            <a:ext cx="40338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dirty="0"/>
              <a:t>1.  Write in the English meanings.  Put </a:t>
            </a:r>
            <a:r>
              <a:rPr lang="en-GB" altLang="en-US" sz="2400" dirty="0" smtClean="0"/>
              <a:t>a * beside </a:t>
            </a:r>
            <a:r>
              <a:rPr lang="en-GB" altLang="en-US" sz="2400" dirty="0"/>
              <a:t>any you need to look up.</a:t>
            </a:r>
          </a:p>
        </p:txBody>
      </p:sp>
      <p:sp>
        <p:nvSpPr>
          <p:cNvPr id="4" name="Text Box 33"/>
          <p:cNvSpPr txBox="1">
            <a:spLocks noChangeArrowheads="1"/>
          </p:cNvSpPr>
          <p:nvPr/>
        </p:nvSpPr>
        <p:spPr bwMode="auto">
          <a:xfrm>
            <a:off x="250825" y="4484688"/>
            <a:ext cx="288131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000" dirty="0"/>
              <a:t>2.  Do you know if these nouns are ‘el’ or ‘la’ (‘un’ or ‘</a:t>
            </a:r>
            <a:r>
              <a:rPr lang="en-GB" altLang="en-US" sz="2000" dirty="0" err="1"/>
              <a:t>una</a:t>
            </a:r>
            <a:r>
              <a:rPr lang="en-GB" altLang="en-US" sz="2000" dirty="0"/>
              <a:t>’).  Write the correct word for ‘the’ in the 1</a:t>
            </a:r>
            <a:r>
              <a:rPr lang="en-GB" altLang="en-US" sz="2000" baseline="30000" dirty="0"/>
              <a:t>st</a:t>
            </a:r>
            <a:r>
              <a:rPr lang="en-GB" altLang="en-US" sz="2000" dirty="0"/>
              <a:t> column.  Leave blank any you don’t know.</a:t>
            </a:r>
          </a:p>
        </p:txBody>
      </p:sp>
      <p:sp>
        <p:nvSpPr>
          <p:cNvPr id="5" name="Text Box 34"/>
          <p:cNvSpPr txBox="1">
            <a:spLocks noChangeArrowheads="1"/>
          </p:cNvSpPr>
          <p:nvPr/>
        </p:nvSpPr>
        <p:spPr bwMode="auto">
          <a:xfrm>
            <a:off x="4462463" y="334785"/>
            <a:ext cx="468153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dirty="0"/>
              <a:t>3.  Work out from the rest of the words in the sentence the meaning of each underlined word and write it in the column on the right.  Put </a:t>
            </a:r>
            <a:r>
              <a:rPr lang="en-GB" altLang="en-US" sz="2400" dirty="0" smtClean="0"/>
              <a:t>a * beside </a:t>
            </a:r>
            <a:r>
              <a:rPr lang="en-GB" altLang="en-US" sz="2400" dirty="0"/>
              <a:t>any you need to look up.</a:t>
            </a:r>
          </a:p>
        </p:txBody>
      </p:sp>
      <p:graphicFrame>
        <p:nvGraphicFramePr>
          <p:cNvPr id="6" name="Group 35"/>
          <p:cNvGraphicFramePr>
            <a:graphicFrameLocks noGrp="1"/>
          </p:cNvGraphicFramePr>
          <p:nvPr/>
        </p:nvGraphicFramePr>
        <p:xfrm>
          <a:off x="3276600" y="2420938"/>
          <a:ext cx="5662613" cy="4064000"/>
        </p:xfrm>
        <a:graphic>
          <a:graphicData uri="http://schemas.openxmlformats.org/drawingml/2006/table">
            <a:tbl>
              <a:tblPr/>
              <a:tblGrid>
                <a:gridCol w="4535488"/>
                <a:gridCol w="1127125"/>
              </a:tblGrid>
              <a:tr h="812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rPr>
                        <a:t>1. El arte </a:t>
                      </a:r>
                      <a:r>
                        <a:rPr kumimoji="0" lang="en-GB" altLang="en-US" sz="2000" b="0" i="0" u="none" strike="noStrike" cap="none" normalizeH="0" baseline="0" dirty="0" err="1" smtClean="0">
                          <a:ln>
                            <a:noFill/>
                          </a:ln>
                          <a:solidFill>
                            <a:schemeClr val="tx1"/>
                          </a:solidFill>
                          <a:effectLst/>
                          <a:latin typeface="Arial" panose="020B0604020202020204" pitchFamily="34" charset="0"/>
                        </a:rPr>
                        <a:t>es</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0" i="0" u="none" strike="noStrike" cap="none" normalizeH="0" baseline="0" dirty="0" err="1" smtClean="0">
                          <a:ln>
                            <a:noFill/>
                          </a:ln>
                          <a:solidFill>
                            <a:schemeClr val="tx1"/>
                          </a:solidFill>
                          <a:effectLst/>
                          <a:latin typeface="Arial" panose="020B0604020202020204" pitchFamily="34" charset="0"/>
                        </a:rPr>
                        <a:t>interesante</a:t>
                      </a:r>
                      <a:r>
                        <a:rPr kumimoji="0" lang="en-GB" altLang="en-US" sz="2000" b="0" i="0" u="none" strike="noStrike" cap="none" normalizeH="0" baseline="0" dirty="0" smtClean="0">
                          <a:ln>
                            <a:noFill/>
                          </a:ln>
                          <a:solidFill>
                            <a:schemeClr val="tx1"/>
                          </a:solidFill>
                          <a:effectLst/>
                          <a:latin typeface="Arial" panose="020B0604020202020204" pitchFamily="34" charset="0"/>
                        </a:rPr>
                        <a:t> y no </a:t>
                      </a:r>
                      <a:r>
                        <a:rPr kumimoji="0" lang="en-GB" altLang="en-US" sz="2000" b="0" i="0" u="none" strike="noStrike" cap="none" normalizeH="0" baseline="0" dirty="0" err="1" smtClean="0">
                          <a:ln>
                            <a:noFill/>
                          </a:ln>
                          <a:solidFill>
                            <a:schemeClr val="tx1"/>
                          </a:solidFill>
                          <a:effectLst/>
                          <a:latin typeface="Arial" panose="020B0604020202020204" pitchFamily="34" charset="0"/>
                        </a:rPr>
                        <a:t>es</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1" i="0" u="sng" strike="noStrike" cap="none" normalizeH="0" baseline="0" dirty="0" err="1" smtClean="0">
                          <a:ln>
                            <a:noFill/>
                          </a:ln>
                          <a:solidFill>
                            <a:schemeClr val="tx1"/>
                          </a:solidFill>
                          <a:effectLst/>
                          <a:latin typeface="Arial" panose="020B0604020202020204" pitchFamily="34" charset="0"/>
                        </a:rPr>
                        <a:t>dif</a:t>
                      </a:r>
                      <a:r>
                        <a:rPr kumimoji="0" lang="en-US" altLang="en-US" sz="2000" b="1" i="0" u="sng"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ícil</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rPr>
                        <a:t>2. </a:t>
                      </a:r>
                      <a:r>
                        <a:rPr kumimoji="0" lang="en-GB" altLang="en-US" sz="2000" b="0" i="0" u="none" strike="noStrike" cap="none" normalizeH="0" baseline="0" dirty="0" err="1" smtClean="0">
                          <a:ln>
                            <a:noFill/>
                          </a:ln>
                          <a:solidFill>
                            <a:schemeClr val="tx1"/>
                          </a:solidFill>
                          <a:effectLst/>
                          <a:latin typeface="Arial" panose="020B0604020202020204" pitchFamily="34" charset="0"/>
                        </a:rPr>
                        <a:t>Mallora</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0" i="0" u="none" strike="noStrike" cap="none" normalizeH="0" baseline="0" dirty="0" err="1" smtClean="0">
                          <a:ln>
                            <a:noFill/>
                          </a:ln>
                          <a:solidFill>
                            <a:schemeClr val="tx1"/>
                          </a:solidFill>
                          <a:effectLst/>
                          <a:latin typeface="Arial" panose="020B0604020202020204" pitchFamily="34" charset="0"/>
                        </a:rPr>
                        <a:t>es</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0" i="0" u="none" strike="noStrike" cap="none" normalizeH="0" baseline="0" dirty="0" err="1" smtClean="0">
                          <a:ln>
                            <a:noFill/>
                          </a:ln>
                          <a:solidFill>
                            <a:schemeClr val="tx1"/>
                          </a:solidFill>
                          <a:effectLst/>
                          <a:latin typeface="Arial" panose="020B0604020202020204" pitchFamily="34" charset="0"/>
                        </a:rPr>
                        <a:t>una</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0" i="0" u="none" strike="noStrike" cap="none" normalizeH="0" baseline="0" dirty="0" err="1" smtClean="0">
                          <a:ln>
                            <a:noFill/>
                          </a:ln>
                          <a:solidFill>
                            <a:schemeClr val="tx1"/>
                          </a:solidFill>
                          <a:effectLst/>
                          <a:latin typeface="Arial" panose="020B0604020202020204" pitchFamily="34" charset="0"/>
                        </a:rPr>
                        <a:t>isla</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0" i="0" u="none" strike="noStrike" cap="none" normalizeH="0" baseline="0" dirty="0" err="1" smtClean="0">
                          <a:ln>
                            <a:noFill/>
                          </a:ln>
                          <a:solidFill>
                            <a:schemeClr val="tx1"/>
                          </a:solidFill>
                          <a:effectLst/>
                          <a:latin typeface="Arial" panose="020B0604020202020204" pitchFamily="34" charset="0"/>
                        </a:rPr>
                        <a:t>muy</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1" i="0" u="sng" strike="noStrike" cap="none" normalizeH="0" baseline="0" dirty="0" err="1" smtClean="0">
                          <a:ln>
                            <a:noFill/>
                          </a:ln>
                          <a:solidFill>
                            <a:schemeClr val="tx1"/>
                          </a:solidFill>
                          <a:effectLst/>
                          <a:latin typeface="Arial" panose="020B0604020202020204" pitchFamily="34" charset="0"/>
                        </a:rPr>
                        <a:t>bonita</a:t>
                      </a:r>
                      <a:r>
                        <a:rPr kumimoji="0" lang="en-GB" altLang="en-US" sz="2000" b="0" i="0" u="none" strike="noStrike" cap="none" normalizeH="0" baseline="0" dirty="0" smtClean="0">
                          <a:ln>
                            <a:noFill/>
                          </a:ln>
                          <a:solidFill>
                            <a:schemeClr val="tx1"/>
                          </a:solidFill>
                          <a:effectLst/>
                          <a:latin typeface="Arial" panose="020B0604020202020204" pitchFamily="34" charset="0"/>
                        </a:rPr>
                        <a:t> con </a:t>
                      </a:r>
                      <a:r>
                        <a:rPr kumimoji="0" lang="en-GB" altLang="en-US" sz="2000" b="0" i="0" u="none" strike="noStrike" cap="none" normalizeH="0" baseline="0" dirty="0" err="1" smtClean="0">
                          <a:ln>
                            <a:noFill/>
                          </a:ln>
                          <a:solidFill>
                            <a:schemeClr val="tx1"/>
                          </a:solidFill>
                          <a:effectLst/>
                          <a:latin typeface="Arial" panose="020B0604020202020204" pitchFamily="34" charset="0"/>
                        </a:rPr>
                        <a:t>muchas</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0" i="0" u="none" strike="noStrike" cap="none" normalizeH="0" baseline="0" dirty="0" err="1" smtClean="0">
                          <a:ln>
                            <a:noFill/>
                          </a:ln>
                          <a:solidFill>
                            <a:schemeClr val="tx1"/>
                          </a:solidFill>
                          <a:effectLst/>
                          <a:latin typeface="Arial" panose="020B0604020202020204" pitchFamily="34" charset="0"/>
                        </a:rPr>
                        <a:t>palmeras</a:t>
                      </a:r>
                      <a:r>
                        <a:rPr kumimoji="0" lang="en-GB" altLang="en-US" sz="2000" b="0" i="0" u="none" strike="noStrike" cap="none" normalizeH="0" baseline="0" dirty="0" smtClean="0">
                          <a:ln>
                            <a:noFill/>
                          </a:ln>
                          <a:solidFill>
                            <a:schemeClr val="tx1"/>
                          </a:solidFill>
                          <a:effectLst/>
                          <a:latin typeface="Arial" panose="020B0604020202020204" pitchFamily="34"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rPr>
                        <a:t>3. </a:t>
                      </a:r>
                      <a:r>
                        <a:rPr kumimoji="0" lang="en-GB" altLang="en-US" sz="2000" b="0" i="0" u="none" strike="noStrike" cap="none" normalizeH="0" baseline="0" dirty="0" err="1" smtClean="0">
                          <a:ln>
                            <a:noFill/>
                          </a:ln>
                          <a:solidFill>
                            <a:schemeClr val="tx1"/>
                          </a:solidFill>
                          <a:effectLst/>
                          <a:latin typeface="Arial" panose="020B0604020202020204" pitchFamily="34" charset="0"/>
                        </a:rPr>
                        <a:t>Mi</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1" i="0" u="sng" strike="noStrike" cap="none" normalizeH="0" baseline="0" dirty="0" err="1" smtClean="0">
                          <a:ln>
                            <a:noFill/>
                          </a:ln>
                          <a:solidFill>
                            <a:schemeClr val="tx1"/>
                          </a:solidFill>
                          <a:effectLst/>
                          <a:latin typeface="Arial" panose="020B0604020202020204" pitchFamily="34" charset="0"/>
                        </a:rPr>
                        <a:t>cantante</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0" i="0" u="none" strike="noStrike" cap="none" normalizeH="0" baseline="0" dirty="0" err="1" smtClean="0">
                          <a:ln>
                            <a:noFill/>
                          </a:ln>
                          <a:solidFill>
                            <a:schemeClr val="tx1"/>
                          </a:solidFill>
                          <a:effectLst/>
                          <a:latin typeface="Arial" panose="020B0604020202020204" pitchFamily="34" charset="0"/>
                        </a:rPr>
                        <a:t>favorito</a:t>
                      </a:r>
                      <a:r>
                        <a:rPr kumimoji="0" lang="en-GB" altLang="en-US" sz="2000" b="0" i="0" u="none" strike="noStrike" cap="none" normalizeH="0" baseline="0" dirty="0" smtClean="0">
                          <a:ln>
                            <a:noFill/>
                          </a:ln>
                          <a:solidFill>
                            <a:schemeClr val="tx1"/>
                          </a:solidFill>
                          <a:effectLst/>
                          <a:latin typeface="Arial" panose="020B0604020202020204" pitchFamily="34" charset="0"/>
                        </a:rPr>
                        <a:t> se llama Robbie Williams.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rPr>
                        <a:t>4.  Hay </a:t>
                      </a:r>
                      <a:r>
                        <a:rPr kumimoji="0" lang="en-GB" altLang="en-US" sz="2000" b="1" i="0" u="sng" strike="noStrike" cap="none" normalizeH="0" baseline="0" dirty="0" err="1" smtClean="0">
                          <a:ln>
                            <a:noFill/>
                          </a:ln>
                          <a:solidFill>
                            <a:schemeClr val="tx1"/>
                          </a:solidFill>
                          <a:effectLst/>
                          <a:latin typeface="Arial" panose="020B0604020202020204" pitchFamily="34" charset="0"/>
                        </a:rPr>
                        <a:t>osos</a:t>
                      </a:r>
                      <a:r>
                        <a:rPr kumimoji="0" lang="en-GB" altLang="en-US" sz="2000" b="0" i="0" u="none" strike="noStrike" cap="none" normalizeH="0" baseline="0" dirty="0" smtClean="0">
                          <a:ln>
                            <a:noFill/>
                          </a:ln>
                          <a:solidFill>
                            <a:schemeClr val="tx1"/>
                          </a:solidFill>
                          <a:effectLst/>
                          <a:latin typeface="Arial" panose="020B0604020202020204" pitchFamily="34" charset="0"/>
                        </a:rPr>
                        <a:t> que </a:t>
                      </a:r>
                      <a:r>
                        <a:rPr kumimoji="0" lang="en-GB" altLang="en-US" sz="2000" b="0" i="0" u="none" strike="noStrike" cap="none" normalizeH="0" baseline="0" dirty="0" err="1" smtClean="0">
                          <a:ln>
                            <a:noFill/>
                          </a:ln>
                          <a:solidFill>
                            <a:schemeClr val="tx1"/>
                          </a:solidFill>
                          <a:effectLst/>
                          <a:latin typeface="Arial" panose="020B0604020202020204" pitchFamily="34" charset="0"/>
                        </a:rPr>
                        <a:t>viven</a:t>
                      </a:r>
                      <a:r>
                        <a:rPr kumimoji="0" lang="en-GB" altLang="en-US" sz="2000" b="0" i="0" u="none" strike="noStrike" cap="none" normalizeH="0" baseline="0" dirty="0" smtClean="0">
                          <a:ln>
                            <a:noFill/>
                          </a:ln>
                          <a:solidFill>
                            <a:schemeClr val="tx1"/>
                          </a:solidFill>
                          <a:effectLst/>
                          <a:latin typeface="Arial" panose="020B0604020202020204" pitchFamily="34" charset="0"/>
                        </a:rPr>
                        <a:t> </a:t>
                      </a:r>
                      <a:r>
                        <a:rPr kumimoji="0" lang="en-GB" altLang="en-US" sz="2000" b="0" i="0" u="none" strike="noStrike" cap="none" normalizeH="0" baseline="0" dirty="0" err="1" smtClean="0">
                          <a:ln>
                            <a:noFill/>
                          </a:ln>
                          <a:solidFill>
                            <a:schemeClr val="tx1"/>
                          </a:solidFill>
                          <a:effectLst/>
                          <a:latin typeface="Arial" panose="020B0604020202020204" pitchFamily="34" charset="0"/>
                        </a:rPr>
                        <a:t>en</a:t>
                      </a:r>
                      <a:r>
                        <a:rPr kumimoji="0" lang="en-GB" altLang="en-US" sz="2000" b="0" i="0" u="none" strike="noStrike" cap="none" normalizeH="0" baseline="0" dirty="0" smtClean="0">
                          <a:ln>
                            <a:noFill/>
                          </a:ln>
                          <a:solidFill>
                            <a:schemeClr val="tx1"/>
                          </a:solidFill>
                          <a:effectLst/>
                          <a:latin typeface="Arial" panose="020B0604020202020204" pitchFamily="34" charset="0"/>
                        </a:rPr>
                        <a:t> el </a:t>
                      </a:r>
                      <a:r>
                        <a:rPr kumimoji="0" lang="en-GB" altLang="en-US" sz="2000" b="0" i="0" u="none" strike="noStrike" cap="none" normalizeH="0" baseline="0" dirty="0" err="1" smtClean="0">
                          <a:ln>
                            <a:noFill/>
                          </a:ln>
                          <a:solidFill>
                            <a:schemeClr val="tx1"/>
                          </a:solidFill>
                          <a:effectLst/>
                          <a:latin typeface="Arial" panose="020B0604020202020204" pitchFamily="34" charset="0"/>
                        </a:rPr>
                        <a:t>norte</a:t>
                      </a:r>
                      <a:r>
                        <a:rPr kumimoji="0" lang="en-GB" altLang="en-US" sz="2000" b="0" i="0" u="none" strike="noStrike" cap="none" normalizeH="0" baseline="0" dirty="0" smtClean="0">
                          <a:ln>
                            <a:noFill/>
                          </a:ln>
                          <a:solidFill>
                            <a:schemeClr val="tx1"/>
                          </a:solidFill>
                          <a:effectLst/>
                          <a:latin typeface="Arial" panose="020B0604020202020204" pitchFamily="34" charset="0"/>
                        </a:rPr>
                        <a:t> de </a:t>
                      </a:r>
                      <a:r>
                        <a:rPr kumimoji="0" lang="en-GB" altLang="en-US" sz="2000" b="0" i="0" u="none" strike="noStrike" cap="none" normalizeH="0" baseline="0" dirty="0" err="1" smtClean="0">
                          <a:ln>
                            <a:noFill/>
                          </a:ln>
                          <a:solidFill>
                            <a:schemeClr val="tx1"/>
                          </a:solidFill>
                          <a:effectLst/>
                          <a:latin typeface="Arial" panose="020B0604020202020204" pitchFamily="34" charset="0"/>
                        </a:rPr>
                        <a:t>Espa</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ña</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rPr>
                        <a:t>5.  </a:t>
                      </a:r>
                      <a:r>
                        <a:rPr kumimoji="0" lang="en-GB" altLang="en-US" sz="2000" b="0" i="0" u="none" strike="noStrike" cap="none" normalizeH="0" baseline="0" dirty="0" err="1" smtClean="0">
                          <a:ln>
                            <a:noFill/>
                          </a:ln>
                          <a:solidFill>
                            <a:schemeClr val="tx1"/>
                          </a:solidFill>
                          <a:effectLst/>
                          <a:latin typeface="Arial" panose="020B0604020202020204" pitchFamily="34" charset="0"/>
                        </a:rPr>
                        <a:t>Espa</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ña</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es</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un </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país</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turístico</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porque</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tiene</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muchas</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000" b="1" i="0" u="sng" strike="noStrike" cap="none" normalizeH="0" baseline="0" dirty="0" smtClean="0">
                          <a:ln>
                            <a:noFill/>
                          </a:ln>
                          <a:solidFill>
                            <a:schemeClr val="tx1"/>
                          </a:solidFill>
                          <a:effectLst/>
                          <a:latin typeface="Arial" panose="020B0604020202020204" pitchFamily="34" charset="0"/>
                          <a:cs typeface="Arial" panose="020B0604020202020204" pitchFamily="34" charset="0"/>
                        </a:rPr>
                        <a:t>playas</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bonitas</a:t>
                      </a:r>
                      <a:r>
                        <a:rPr kumimoji="0" lang="en-US" altLang="en-US" sz="20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069191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225" y="604433"/>
            <a:ext cx="9034579" cy="5576030"/>
          </a:xfrm>
          <a:prstGeom prst="rect">
            <a:avLst/>
          </a:prstGeom>
          <a:effectLst>
            <a:outerShdw blurRad="50800" dist="38100" dir="8100000" algn="tr" rotWithShape="0">
              <a:prstClr val="black">
                <a:alpha val="40000"/>
              </a:prstClr>
            </a:outerShdw>
          </a:effectLst>
        </p:spPr>
      </p:pic>
      <p:sp>
        <p:nvSpPr>
          <p:cNvPr id="5" name="Rectangle 4"/>
          <p:cNvSpPr/>
          <p:nvPr/>
        </p:nvSpPr>
        <p:spPr>
          <a:xfrm>
            <a:off x="58114" y="5164800"/>
            <a:ext cx="9032690" cy="1015663"/>
          </a:xfrm>
          <a:prstGeom prst="rect">
            <a:avLst/>
          </a:prstGeom>
        </p:spPr>
        <p:txBody>
          <a:bodyPr wrap="square">
            <a:spAutoFit/>
          </a:bodyPr>
          <a:lstStyle/>
          <a:p>
            <a:r>
              <a:rPr lang="es-ES" sz="2000" dirty="0" smtClean="0">
                <a:solidFill>
                  <a:prstClr val="white">
                    <a:lumMod val="95000"/>
                  </a:prstClr>
                </a:solidFill>
                <a:latin typeface="Source Sans Pro"/>
              </a:rPr>
              <a:t>El</a:t>
            </a:r>
            <a:r>
              <a:rPr lang="es-ES" sz="2000" dirty="0">
                <a:solidFill>
                  <a:prstClr val="white">
                    <a:lumMod val="95000"/>
                  </a:prstClr>
                </a:solidFill>
                <a:latin typeface="Source Sans Pro"/>
              </a:rPr>
              <a:t> </a:t>
            </a:r>
            <a:r>
              <a:rPr lang="es-ES" sz="2000" dirty="0" smtClean="0">
                <a:solidFill>
                  <a:prstClr val="white">
                    <a:lumMod val="95000"/>
                  </a:prstClr>
                </a:solidFill>
                <a:latin typeface="Source Sans Pro"/>
              </a:rPr>
              <a:t>Castillo de </a:t>
            </a:r>
            <a:r>
              <a:rPr lang="es-ES" sz="2000" dirty="0" err="1" smtClean="0">
                <a:solidFill>
                  <a:prstClr val="white">
                    <a:lumMod val="95000"/>
                  </a:prstClr>
                </a:solidFill>
                <a:latin typeface="Source Sans Pro"/>
              </a:rPr>
              <a:t>Bellver</a:t>
            </a:r>
            <a:r>
              <a:rPr lang="es-ES" sz="2000" dirty="0" smtClean="0">
                <a:solidFill>
                  <a:prstClr val="white">
                    <a:lumMod val="95000"/>
                  </a:prstClr>
                </a:solidFill>
                <a:latin typeface="Source Sans Pro"/>
              </a:rPr>
              <a:t> en las Islas Baleares es famoso por su forma circular sobre una colina de 140 metros. Construido en el siglo XIV, posee vistas espectaculares hacia la ciudad de Palma de Mallorca.</a:t>
            </a:r>
            <a:endParaRPr lang="en-GB" sz="2000" dirty="0">
              <a:solidFill>
                <a:prstClr val="white">
                  <a:lumMod val="95000"/>
                </a:prstClr>
              </a:solidFill>
            </a:endParaRPr>
          </a:p>
        </p:txBody>
      </p:sp>
      <p:sp>
        <p:nvSpPr>
          <p:cNvPr id="6" name="Rectangle 5"/>
          <p:cNvSpPr/>
          <p:nvPr/>
        </p:nvSpPr>
        <p:spPr>
          <a:xfrm>
            <a:off x="56224" y="604434"/>
            <a:ext cx="9034579" cy="387458"/>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prstClr val="white">
                    <a:lumMod val="95000"/>
                  </a:prstClr>
                </a:solidFill>
                <a:latin typeface="Arial" panose="020B0604020202020204" pitchFamily="34" charset="0"/>
                <a:cs typeface="Arial" panose="020B0604020202020204" pitchFamily="34" charset="0"/>
              </a:rPr>
              <a:t>¿</a:t>
            </a:r>
            <a:r>
              <a:rPr lang="en-GB" sz="2400" b="1" dirty="0" err="1" smtClean="0">
                <a:solidFill>
                  <a:prstClr val="white">
                    <a:lumMod val="95000"/>
                  </a:prstClr>
                </a:solidFill>
                <a:latin typeface="Arial" panose="020B0604020202020204" pitchFamily="34" charset="0"/>
                <a:cs typeface="Arial" panose="020B0604020202020204" pitchFamily="34" charset="0"/>
              </a:rPr>
              <a:t>Qué</a:t>
            </a:r>
            <a:r>
              <a:rPr lang="en-GB" sz="2400" b="1" dirty="0" smtClean="0">
                <a:solidFill>
                  <a:prstClr val="white">
                    <a:lumMod val="95000"/>
                  </a:prstClr>
                </a:solidFill>
                <a:latin typeface="Arial" panose="020B0604020202020204" pitchFamily="34" charset="0"/>
                <a:cs typeface="Arial" panose="020B0604020202020204" pitchFamily="34" charset="0"/>
              </a:rPr>
              <a:t>?  ¿</a:t>
            </a:r>
            <a:r>
              <a:rPr lang="en-GB" sz="2400" b="1" dirty="0" err="1" smtClean="0">
                <a:solidFill>
                  <a:prstClr val="white">
                    <a:lumMod val="95000"/>
                  </a:prstClr>
                </a:solidFill>
                <a:latin typeface="Arial" panose="020B0604020202020204" pitchFamily="34" charset="0"/>
                <a:cs typeface="Arial" panose="020B0604020202020204" pitchFamily="34" charset="0"/>
              </a:rPr>
              <a:t>Dónde</a:t>
            </a:r>
            <a:r>
              <a:rPr lang="en-GB" sz="2400" b="1" dirty="0" smtClean="0">
                <a:solidFill>
                  <a:prstClr val="white">
                    <a:lumMod val="95000"/>
                  </a:prstClr>
                </a:solidFill>
                <a:latin typeface="Arial" panose="020B0604020202020204" pitchFamily="34" charset="0"/>
                <a:cs typeface="Arial" panose="020B0604020202020204" pitchFamily="34" charset="0"/>
              </a:rPr>
              <a:t>?  ¿</a:t>
            </a:r>
            <a:r>
              <a:rPr lang="en-GB" sz="2400" b="1" dirty="0" err="1" smtClean="0">
                <a:solidFill>
                  <a:prstClr val="white">
                    <a:lumMod val="95000"/>
                  </a:prstClr>
                </a:solidFill>
                <a:latin typeface="Arial" panose="020B0604020202020204" pitchFamily="34" charset="0"/>
                <a:cs typeface="Arial" panose="020B0604020202020204" pitchFamily="34" charset="0"/>
              </a:rPr>
              <a:t>Cómo</a:t>
            </a:r>
            <a:r>
              <a:rPr lang="en-GB" sz="2400" b="1" dirty="0" smtClean="0">
                <a:solidFill>
                  <a:prstClr val="white">
                    <a:lumMod val="95000"/>
                  </a:prstClr>
                </a:solidFill>
                <a:latin typeface="Arial" panose="020B0604020202020204" pitchFamily="34" charset="0"/>
                <a:cs typeface="Arial" panose="020B0604020202020204" pitchFamily="34" charset="0"/>
              </a:rPr>
              <a:t>? ¿</a:t>
            </a:r>
            <a:r>
              <a:rPr lang="en-GB" sz="2400" b="1" dirty="0" err="1" smtClean="0">
                <a:solidFill>
                  <a:prstClr val="white">
                    <a:lumMod val="95000"/>
                  </a:prstClr>
                </a:solidFill>
                <a:latin typeface="Arial" panose="020B0604020202020204" pitchFamily="34" charset="0"/>
                <a:cs typeface="Arial" panose="020B0604020202020204" pitchFamily="34" charset="0"/>
              </a:rPr>
              <a:t>Cuándo</a:t>
            </a:r>
            <a:r>
              <a:rPr lang="en-GB" sz="2400" b="1" dirty="0" smtClean="0">
                <a:solidFill>
                  <a:prstClr val="white">
                    <a:lumMod val="95000"/>
                  </a:prstClr>
                </a:solidFill>
                <a:latin typeface="Arial" panose="020B0604020202020204" pitchFamily="34" charset="0"/>
                <a:cs typeface="Arial" panose="020B0604020202020204" pitchFamily="34" charset="0"/>
              </a:rPr>
              <a:t>?  ¿</a:t>
            </a:r>
            <a:r>
              <a:rPr lang="en-GB" sz="2400" b="1" dirty="0" err="1" smtClean="0">
                <a:solidFill>
                  <a:prstClr val="white">
                    <a:lumMod val="95000"/>
                  </a:prstClr>
                </a:solidFill>
                <a:latin typeface="Arial" panose="020B0604020202020204" pitchFamily="34" charset="0"/>
                <a:cs typeface="Arial" panose="020B0604020202020204" pitchFamily="34" charset="0"/>
              </a:rPr>
              <a:t>Por</a:t>
            </a:r>
            <a:r>
              <a:rPr lang="en-GB" sz="2400" b="1" dirty="0" smtClean="0">
                <a:solidFill>
                  <a:prstClr val="white">
                    <a:lumMod val="95000"/>
                  </a:prstClr>
                </a:solidFill>
                <a:latin typeface="Arial" panose="020B0604020202020204" pitchFamily="34" charset="0"/>
                <a:cs typeface="Arial" panose="020B0604020202020204" pitchFamily="34" charset="0"/>
              </a:rPr>
              <a:t> </a:t>
            </a:r>
            <a:r>
              <a:rPr lang="en-GB" sz="2400" b="1" dirty="0" err="1" smtClean="0">
                <a:solidFill>
                  <a:prstClr val="white">
                    <a:lumMod val="95000"/>
                  </a:prstClr>
                </a:solidFill>
                <a:latin typeface="Arial" panose="020B0604020202020204" pitchFamily="34" charset="0"/>
                <a:cs typeface="Arial" panose="020B0604020202020204" pitchFamily="34" charset="0"/>
              </a:rPr>
              <a:t>qué</a:t>
            </a:r>
            <a:r>
              <a:rPr lang="en-GB" sz="2400" b="1" dirty="0" smtClean="0">
                <a:solidFill>
                  <a:prstClr val="white">
                    <a:lumMod val="95000"/>
                  </a:prstClr>
                </a:solidFill>
                <a:latin typeface="Arial" panose="020B0604020202020204" pitchFamily="34" charset="0"/>
                <a:cs typeface="Arial" panose="020B0604020202020204" pitchFamily="34" charset="0"/>
              </a:rPr>
              <a:t> (</a:t>
            </a:r>
            <a:r>
              <a:rPr lang="en-GB" sz="2400" b="1" dirty="0" err="1" smtClean="0">
                <a:solidFill>
                  <a:prstClr val="white">
                    <a:lumMod val="95000"/>
                  </a:prstClr>
                </a:solidFill>
                <a:latin typeface="Arial" panose="020B0604020202020204" pitchFamily="34" charset="0"/>
                <a:cs typeface="Arial" panose="020B0604020202020204" pitchFamily="34" charset="0"/>
              </a:rPr>
              <a:t>visitar</a:t>
            </a:r>
            <a:r>
              <a:rPr lang="en-GB" sz="2400" b="1" dirty="0" smtClean="0">
                <a:solidFill>
                  <a:prstClr val="white">
                    <a:lumMod val="95000"/>
                  </a:prstClr>
                </a:solidFill>
                <a:latin typeface="Arial" panose="020B0604020202020204" pitchFamily="34" charset="0"/>
                <a:cs typeface="Arial" panose="020B0604020202020204" pitchFamily="34" charset="0"/>
              </a:rPr>
              <a:t>)?</a:t>
            </a:r>
            <a:endParaRPr lang="en-GB" sz="2400" b="1" dirty="0">
              <a:solidFill>
                <a:prstClr val="white">
                  <a:lumMod val="95000"/>
                </a:prstClr>
              </a:solidFill>
              <a:latin typeface="Arial" panose="020B0604020202020204" pitchFamily="34" charset="0"/>
              <a:cs typeface="Arial" panose="020B0604020202020204" pitchFamily="34" charset="0"/>
            </a:endParaRPr>
          </a:p>
        </p:txBody>
      </p:sp>
      <p:sp>
        <p:nvSpPr>
          <p:cNvPr id="2" name="TextBox 1"/>
          <p:cNvSpPr txBox="1"/>
          <p:nvPr/>
        </p:nvSpPr>
        <p:spPr>
          <a:xfrm>
            <a:off x="56224" y="6301649"/>
            <a:ext cx="1970880" cy="369332"/>
          </a:xfrm>
          <a:prstGeom prst="rect">
            <a:avLst/>
          </a:prstGeom>
          <a:solidFill>
            <a:schemeClr val="tx1">
              <a:lumMod val="95000"/>
              <a:lumOff val="5000"/>
            </a:schemeClr>
          </a:solidFill>
        </p:spPr>
        <p:txBody>
          <a:bodyPr wrap="square" rtlCol="0">
            <a:spAutoFit/>
          </a:bodyPr>
          <a:lstStyle/>
          <a:p>
            <a:pPr algn="ctr"/>
            <a:r>
              <a:rPr lang="en-GB" b="1" dirty="0" err="1" smtClean="0">
                <a:solidFill>
                  <a:prstClr val="white">
                    <a:lumMod val="95000"/>
                  </a:prstClr>
                </a:solidFill>
                <a:latin typeface="Arial" panose="020B0604020202020204" pitchFamily="34" charset="0"/>
                <a:cs typeface="Arial" panose="020B0604020202020204" pitchFamily="34" charset="0"/>
              </a:rPr>
              <a:t>una</a:t>
            </a:r>
            <a:r>
              <a:rPr lang="en-GB" b="1" dirty="0" smtClean="0">
                <a:solidFill>
                  <a:prstClr val="white">
                    <a:lumMod val="95000"/>
                  </a:prstClr>
                </a:solidFill>
                <a:latin typeface="Arial" panose="020B0604020202020204" pitchFamily="34" charset="0"/>
                <a:cs typeface="Arial" panose="020B0604020202020204" pitchFamily="34" charset="0"/>
              </a:rPr>
              <a:t> </a:t>
            </a:r>
            <a:r>
              <a:rPr lang="en-GB" b="1" dirty="0" err="1" smtClean="0">
                <a:solidFill>
                  <a:prstClr val="white">
                    <a:lumMod val="95000"/>
                  </a:prstClr>
                </a:solidFill>
                <a:latin typeface="Arial" panose="020B0604020202020204" pitchFamily="34" charset="0"/>
                <a:cs typeface="Arial" panose="020B0604020202020204" pitchFamily="34" charset="0"/>
              </a:rPr>
              <a:t>colina</a:t>
            </a:r>
            <a:r>
              <a:rPr lang="en-GB" b="1" dirty="0" smtClean="0">
                <a:solidFill>
                  <a:prstClr val="white">
                    <a:lumMod val="95000"/>
                  </a:prstClr>
                </a:solidFill>
                <a:latin typeface="Arial" panose="020B0604020202020204" pitchFamily="34" charset="0"/>
                <a:cs typeface="Arial" panose="020B0604020202020204" pitchFamily="34" charset="0"/>
              </a:rPr>
              <a:t>?</a:t>
            </a:r>
            <a:endParaRPr lang="en-GB" b="1" dirty="0">
              <a:solidFill>
                <a:prstClr val="white">
                  <a:lumMod val="95000"/>
                </a:prstClr>
              </a:solidFill>
              <a:latin typeface="Arial" panose="020B0604020202020204" pitchFamily="34" charset="0"/>
              <a:cs typeface="Arial" panose="020B0604020202020204" pitchFamily="34" charset="0"/>
            </a:endParaRPr>
          </a:p>
        </p:txBody>
      </p:sp>
      <p:sp>
        <p:nvSpPr>
          <p:cNvPr id="7" name="TextBox 6"/>
          <p:cNvSpPr txBox="1"/>
          <p:nvPr/>
        </p:nvSpPr>
        <p:spPr>
          <a:xfrm>
            <a:off x="4428085" y="6301649"/>
            <a:ext cx="1970880" cy="369332"/>
          </a:xfrm>
          <a:prstGeom prst="rect">
            <a:avLst/>
          </a:prstGeom>
          <a:solidFill>
            <a:schemeClr val="tx1">
              <a:lumMod val="95000"/>
              <a:lumOff val="5000"/>
            </a:schemeClr>
          </a:solidFill>
        </p:spPr>
        <p:txBody>
          <a:bodyPr wrap="square" rtlCol="0">
            <a:spAutoFit/>
          </a:bodyPr>
          <a:lstStyle/>
          <a:p>
            <a:pPr algn="ctr"/>
            <a:r>
              <a:rPr lang="en-GB" b="1" dirty="0" smtClean="0">
                <a:solidFill>
                  <a:prstClr val="white">
                    <a:lumMod val="95000"/>
                  </a:prstClr>
                </a:solidFill>
                <a:latin typeface="Arial" panose="020B0604020202020204" pitchFamily="34" charset="0"/>
                <a:cs typeface="Arial" panose="020B0604020202020204" pitchFamily="34" charset="0"/>
              </a:rPr>
              <a:t>el </a:t>
            </a:r>
            <a:r>
              <a:rPr lang="en-GB" b="1" dirty="0" err="1" smtClean="0">
                <a:solidFill>
                  <a:prstClr val="white">
                    <a:lumMod val="95000"/>
                  </a:prstClr>
                </a:solidFill>
                <a:latin typeface="Arial" panose="020B0604020202020204" pitchFamily="34" charset="0"/>
                <a:cs typeface="Arial" panose="020B0604020202020204" pitchFamily="34" charset="0"/>
              </a:rPr>
              <a:t>siglo</a:t>
            </a:r>
            <a:r>
              <a:rPr lang="en-GB" b="1" dirty="0" smtClean="0">
                <a:solidFill>
                  <a:prstClr val="white">
                    <a:lumMod val="95000"/>
                  </a:prstClr>
                </a:solidFill>
                <a:latin typeface="Arial" panose="020B0604020202020204" pitchFamily="34" charset="0"/>
                <a:cs typeface="Arial" panose="020B0604020202020204" pitchFamily="34" charset="0"/>
              </a:rPr>
              <a:t>?</a:t>
            </a:r>
            <a:endParaRPr lang="en-GB" b="1" dirty="0">
              <a:solidFill>
                <a:prstClr val="white">
                  <a:lumMod val="95000"/>
                </a:prstClr>
              </a:solidFill>
              <a:latin typeface="Arial" panose="020B0604020202020204" pitchFamily="34" charset="0"/>
              <a:cs typeface="Arial" panose="020B0604020202020204" pitchFamily="34" charset="0"/>
            </a:endParaRPr>
          </a:p>
        </p:txBody>
      </p:sp>
      <p:sp>
        <p:nvSpPr>
          <p:cNvPr id="8" name="TextBox 7"/>
          <p:cNvSpPr txBox="1"/>
          <p:nvPr/>
        </p:nvSpPr>
        <p:spPr>
          <a:xfrm>
            <a:off x="6905044" y="6301649"/>
            <a:ext cx="1970880" cy="369332"/>
          </a:xfrm>
          <a:prstGeom prst="rect">
            <a:avLst/>
          </a:prstGeom>
          <a:solidFill>
            <a:schemeClr val="tx1">
              <a:lumMod val="95000"/>
              <a:lumOff val="5000"/>
            </a:schemeClr>
          </a:solidFill>
        </p:spPr>
        <p:txBody>
          <a:bodyPr wrap="square" rtlCol="0">
            <a:spAutoFit/>
          </a:bodyPr>
          <a:lstStyle/>
          <a:p>
            <a:pPr algn="ctr"/>
            <a:r>
              <a:rPr lang="en-GB" b="1" dirty="0" smtClean="0">
                <a:solidFill>
                  <a:prstClr val="white">
                    <a:lumMod val="95000"/>
                  </a:prstClr>
                </a:solidFill>
                <a:latin typeface="Arial" panose="020B0604020202020204" pitchFamily="34" charset="0"/>
                <a:cs typeface="Arial" panose="020B0604020202020204" pitchFamily="34" charset="0"/>
              </a:rPr>
              <a:t>vistas?</a:t>
            </a:r>
            <a:endParaRPr lang="en-GB" b="1" dirty="0">
              <a:solidFill>
                <a:prstClr val="white">
                  <a:lumMod val="95000"/>
                </a:prstClr>
              </a:solidFill>
              <a:latin typeface="Arial" panose="020B0604020202020204" pitchFamily="34" charset="0"/>
              <a:cs typeface="Arial" panose="020B0604020202020204" pitchFamily="34" charset="0"/>
            </a:endParaRPr>
          </a:p>
        </p:txBody>
      </p:sp>
      <p:sp>
        <p:nvSpPr>
          <p:cNvPr id="9" name="TextBox 8"/>
          <p:cNvSpPr txBox="1"/>
          <p:nvPr/>
        </p:nvSpPr>
        <p:spPr>
          <a:xfrm>
            <a:off x="2204166" y="6310046"/>
            <a:ext cx="1970880" cy="369332"/>
          </a:xfrm>
          <a:prstGeom prst="rect">
            <a:avLst/>
          </a:prstGeom>
          <a:solidFill>
            <a:schemeClr val="tx1">
              <a:lumMod val="95000"/>
              <a:lumOff val="5000"/>
            </a:schemeClr>
          </a:solidFill>
        </p:spPr>
        <p:txBody>
          <a:bodyPr wrap="square" rtlCol="0">
            <a:spAutoFit/>
          </a:bodyPr>
          <a:lstStyle/>
          <a:p>
            <a:pPr algn="ctr"/>
            <a:r>
              <a:rPr lang="en-GB" b="1" dirty="0" err="1" smtClean="0">
                <a:solidFill>
                  <a:prstClr val="white">
                    <a:lumMod val="95000"/>
                  </a:prstClr>
                </a:solidFill>
                <a:latin typeface="Arial" panose="020B0604020202020204" pitchFamily="34" charset="0"/>
                <a:cs typeface="Arial" panose="020B0604020202020204" pitchFamily="34" charset="0"/>
              </a:rPr>
              <a:t>sobre</a:t>
            </a:r>
            <a:r>
              <a:rPr lang="en-GB" b="1" dirty="0" smtClean="0">
                <a:solidFill>
                  <a:prstClr val="white">
                    <a:lumMod val="95000"/>
                  </a:prstClr>
                </a:solidFill>
                <a:latin typeface="Arial" panose="020B0604020202020204" pitchFamily="34" charset="0"/>
                <a:cs typeface="Arial" panose="020B0604020202020204" pitchFamily="34" charset="0"/>
              </a:rPr>
              <a:t>?</a:t>
            </a:r>
            <a:endParaRPr lang="en-GB" b="1" dirty="0">
              <a:solidFill>
                <a:prstClr val="white">
                  <a:lumMod val="9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6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itle 1"/>
          <p:cNvSpPr txBox="1">
            <a:spLocks/>
          </p:cNvSpPr>
          <p:nvPr/>
        </p:nvSpPr>
        <p:spPr>
          <a:xfrm>
            <a:off x="334630" y="1209676"/>
            <a:ext cx="8644270"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Our KS3 SOW say:</a:t>
            </a:r>
            <a:endParaRPr lang="en-GB" dirty="0">
              <a:solidFill>
                <a:srgbClr val="4472C4">
                  <a:lumMod val="50000"/>
                </a:srgb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 name="Content Placeholder 2"/>
          <p:cNvSpPr txBox="1">
            <a:spLocks/>
          </p:cNvSpPr>
          <p:nvPr/>
        </p:nvSpPr>
        <p:spPr>
          <a:xfrm>
            <a:off x="410127" y="2368774"/>
            <a:ext cx="8200473" cy="43513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ct val="0"/>
              </a:spcBef>
            </a:pPr>
            <a:r>
              <a:rPr lang="en-GB" altLang="en-US" sz="2400" dirty="0" smtClean="0">
                <a:latin typeface="Arial" panose="020B0604020202020204" pitchFamily="34" charset="0"/>
                <a:cs typeface="Arial" panose="020B0604020202020204" pitchFamily="34" charset="0"/>
              </a:rPr>
              <a:t>Every two weeks please do a starter activity based on authentic texts (recommended </a:t>
            </a:r>
            <a:r>
              <a:rPr lang="en-GB" altLang="en-US" sz="2400" dirty="0" smtClean="0">
                <a:latin typeface="Arial" panose="020B0604020202020204" pitchFamily="34" charset="0"/>
                <a:cs typeface="Arial" panose="020B0604020202020204" pitchFamily="34" charset="0"/>
                <a:hlinkClick r:id="rId3"/>
              </a:rPr>
              <a:t>www.jde.fr</a:t>
            </a:r>
            <a:r>
              <a:rPr lang="en-GB" altLang="en-US" sz="2400" dirty="0" smtClean="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hlinkClick r:id="rId4"/>
              </a:rPr>
              <a:t>http://</a:t>
            </a:r>
            <a:r>
              <a:rPr lang="en-GB" altLang="en-US" sz="2400" dirty="0" smtClean="0">
                <a:latin typeface="Arial" panose="020B0604020202020204" pitchFamily="34" charset="0"/>
                <a:cs typeface="Arial" panose="020B0604020202020204" pitchFamily="34" charset="0"/>
                <a:hlinkClick r:id="rId4"/>
              </a:rPr>
              <a:t>www.noticiasfacil.es/ES/NOTICIAS/Paginas/default.aspx /</a:t>
            </a:r>
            <a:r>
              <a:rPr lang="en-GB" altLang="en-US" sz="24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hlinkClick r:id="rId5"/>
              </a:rPr>
              <a:t>http://www.nachrichtenfuerkinder.de</a:t>
            </a:r>
            <a:r>
              <a:rPr lang="en-GB" altLang="en-US" sz="2400" dirty="0" smtClean="0">
                <a:latin typeface="Arial" panose="020B0604020202020204" pitchFamily="34" charset="0"/>
                <a:cs typeface="Arial" panose="020B0604020202020204" pitchFamily="34" charset="0"/>
                <a:hlinkClick r:id="rId5"/>
              </a:rPr>
              <a:t>/</a:t>
            </a:r>
            <a:r>
              <a:rPr lang="en-GB" altLang="en-US" sz="2400" dirty="0" smtClean="0">
                <a:latin typeface="Arial" panose="020B0604020202020204" pitchFamily="34" charset="0"/>
                <a:cs typeface="Arial" panose="020B0604020202020204" pitchFamily="34" charset="0"/>
              </a:rPr>
              <a:t>  ) to familiarise students with authentic texts and develop their reading strategies.  </a:t>
            </a:r>
          </a:p>
          <a:p>
            <a:pPr>
              <a:spcBef>
                <a:spcPct val="0"/>
              </a:spcBef>
            </a:pPr>
            <a:endParaRPr lang="en-GB" altLang="en-US" sz="2400" dirty="0" smtClean="0">
              <a:latin typeface="Arial" panose="020B0604020202020204" pitchFamily="34" charset="0"/>
              <a:cs typeface="Arial" panose="020B0604020202020204" pitchFamily="34" charset="0"/>
            </a:endParaRPr>
          </a:p>
          <a:p>
            <a:pPr>
              <a:spcBef>
                <a:spcPct val="0"/>
              </a:spcBef>
            </a:pPr>
            <a:r>
              <a:rPr lang="en-GB" altLang="en-US" sz="2400" dirty="0" smtClean="0">
                <a:latin typeface="Arial" panose="020B0604020202020204" pitchFamily="34" charset="0"/>
                <a:cs typeface="Arial" panose="020B0604020202020204" pitchFamily="34" charset="0"/>
              </a:rPr>
              <a:t>You are encouraged to supplement the resources with your own material, especially to encourage use of the target language from the students.</a:t>
            </a:r>
            <a:endParaRPr lang="en-GB" sz="2400" dirty="0">
              <a:latin typeface="Arial" panose="020B0604020202020204" pitchFamily="34" charset="0"/>
              <a:cs typeface="Arial" panose="020B0604020202020204" pitchFamily="34" charset="0"/>
            </a:endParaRPr>
          </a:p>
        </p:txBody>
      </p:sp>
      <p:pic>
        <p:nvPicPr>
          <p:cNvPr id="9" name="Picture 2" descr="http://topicallanka.com/imeges/animated_globe.gif">
            <a:hlinkClick r:id="rId6" action="ppaction://hlinkpres?slideindex=1&amp;slidetitle="/>
          </p:cNvPr>
          <p:cNvPicPr>
            <a:picLocks noChangeAspect="1" noChangeArrowheads="1" noCrop="1"/>
          </p:cNvPicPr>
          <p:nvPr/>
        </p:nvPicPr>
        <p:blipFill>
          <a:blip r:embed="rId7" cstate="print"/>
          <a:srcRect/>
          <a:stretch>
            <a:fillRect/>
          </a:stretch>
        </p:blipFill>
        <p:spPr bwMode="auto">
          <a:xfrm>
            <a:off x="6604182" y="5449029"/>
            <a:ext cx="1345116" cy="1197544"/>
          </a:xfrm>
          <a:prstGeom prst="rect">
            <a:avLst/>
          </a:prstGeom>
          <a:noFill/>
        </p:spPr>
      </p:pic>
      <p:sp>
        <p:nvSpPr>
          <p:cNvPr id="10" name="TextBox 9"/>
          <p:cNvSpPr txBox="1"/>
          <p:nvPr/>
        </p:nvSpPr>
        <p:spPr>
          <a:xfrm>
            <a:off x="6913986" y="5449029"/>
            <a:ext cx="725508" cy="954107"/>
          </a:xfrm>
          <a:prstGeom prst="rect">
            <a:avLst/>
          </a:prstGeom>
          <a:noFill/>
        </p:spPr>
        <p:txBody>
          <a:bodyPr wrap="square" rtlCol="0">
            <a:spAutoFit/>
          </a:bodyPr>
          <a:lstStyle/>
          <a:p>
            <a:pPr algn="ctr"/>
            <a:r>
              <a:rPr lang="en-GB" sz="1400" b="1" dirty="0">
                <a:solidFill>
                  <a:prstClr val="white"/>
                </a:solidFill>
              </a:rPr>
              <a:t>d</a:t>
            </a:r>
            <a:r>
              <a:rPr lang="en-GB" sz="1400" b="1" dirty="0" smtClean="0">
                <a:solidFill>
                  <a:prstClr val="white"/>
                </a:solidFill>
              </a:rPr>
              <a:t>as Quiz der </a:t>
            </a:r>
            <a:r>
              <a:rPr lang="en-GB" sz="1400" b="1" dirty="0" err="1" smtClean="0">
                <a:solidFill>
                  <a:prstClr val="white"/>
                </a:solidFill>
              </a:rPr>
              <a:t>Woche</a:t>
            </a:r>
            <a:endParaRPr lang="en-GB" sz="1400" b="1" dirty="0">
              <a:solidFill>
                <a:prstClr val="white"/>
              </a:solidFill>
            </a:endParaRPr>
          </a:p>
        </p:txBody>
      </p:sp>
      <p:pic>
        <p:nvPicPr>
          <p:cNvPr id="11" name="Picture 1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504310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2483" y="889781"/>
            <a:ext cx="1500059" cy="1485495"/>
          </a:xfrm>
          <a:prstGeom prst="rect">
            <a:avLst/>
          </a:prstGeom>
        </p:spPr>
      </p:pic>
      <p:sp>
        <p:nvSpPr>
          <p:cNvPr id="5" name="Rectangle 4"/>
          <p:cNvSpPr/>
          <p:nvPr/>
        </p:nvSpPr>
        <p:spPr>
          <a:xfrm>
            <a:off x="328136" y="211466"/>
            <a:ext cx="1969154" cy="646331"/>
          </a:xfrm>
          <a:prstGeom prst="rect">
            <a:avLst/>
          </a:prstGeom>
        </p:spPr>
        <p:txBody>
          <a:bodyPr wrap="square">
            <a:spAutoFit/>
          </a:bodyPr>
          <a:lstStyle/>
          <a:p>
            <a:r>
              <a:rPr lang="en-GB" dirty="0">
                <a:hlinkClick r:id="rId4"/>
              </a:rPr>
              <a:t>http://www.veintemundos.com/en</a:t>
            </a:r>
            <a:r>
              <a:rPr lang="en-GB" dirty="0" smtClean="0">
                <a:hlinkClick r:id="rId4"/>
              </a:rPr>
              <a:t>/</a:t>
            </a:r>
            <a:r>
              <a:rPr lang="en-GB" dirty="0" smtClean="0"/>
              <a:t> </a:t>
            </a:r>
            <a:endParaRPr lang="en-GB" dirty="0"/>
          </a:p>
        </p:txBody>
      </p:sp>
      <p:pic>
        <p:nvPicPr>
          <p:cNvPr id="6" name="Picture 5"/>
          <p:cNvPicPr>
            <a:picLocks noChangeAspect="1"/>
          </p:cNvPicPr>
          <p:nvPr/>
        </p:nvPicPr>
        <p:blipFill>
          <a:blip r:embed="rId5"/>
          <a:stretch>
            <a:fillRect/>
          </a:stretch>
        </p:blipFill>
        <p:spPr>
          <a:xfrm>
            <a:off x="5500949" y="1012891"/>
            <a:ext cx="3266821" cy="1104900"/>
          </a:xfrm>
          <a:prstGeom prst="rect">
            <a:avLst/>
          </a:prstGeom>
        </p:spPr>
      </p:pic>
      <p:sp>
        <p:nvSpPr>
          <p:cNvPr id="7" name="Rectangle 6"/>
          <p:cNvSpPr/>
          <p:nvPr/>
        </p:nvSpPr>
        <p:spPr>
          <a:xfrm>
            <a:off x="5434489" y="211466"/>
            <a:ext cx="3420896" cy="707886"/>
          </a:xfrm>
          <a:prstGeom prst="rect">
            <a:avLst/>
          </a:prstGeom>
        </p:spPr>
        <p:txBody>
          <a:bodyPr wrap="square">
            <a:spAutoFit/>
          </a:bodyPr>
          <a:lstStyle/>
          <a:p>
            <a:r>
              <a:rPr lang="en-GB" sz="2000" dirty="0">
                <a:hlinkClick r:id="rId6"/>
              </a:rPr>
              <a:t>http://</a:t>
            </a:r>
            <a:r>
              <a:rPr lang="en-GB" sz="2000" dirty="0" smtClean="0">
                <a:hlinkClick r:id="rId6"/>
              </a:rPr>
              <a:t>es.maryglasgowplus.com/teachers</a:t>
            </a:r>
            <a:r>
              <a:rPr lang="en-GB" sz="2000" dirty="0" smtClean="0"/>
              <a:t> </a:t>
            </a:r>
            <a:endParaRPr lang="en-GB" sz="2000" dirty="0"/>
          </a:p>
        </p:txBody>
      </p:sp>
      <p:pic>
        <p:nvPicPr>
          <p:cNvPr id="9" name="Picture 8"/>
          <p:cNvPicPr>
            <a:picLocks noChangeAspect="1"/>
          </p:cNvPicPr>
          <p:nvPr/>
        </p:nvPicPr>
        <p:blipFill>
          <a:blip r:embed="rId7"/>
          <a:stretch>
            <a:fillRect/>
          </a:stretch>
        </p:blipFill>
        <p:spPr>
          <a:xfrm>
            <a:off x="2314067" y="1051503"/>
            <a:ext cx="2905125" cy="1162050"/>
          </a:xfrm>
          <a:prstGeom prst="rect">
            <a:avLst/>
          </a:prstGeom>
        </p:spPr>
      </p:pic>
      <p:sp>
        <p:nvSpPr>
          <p:cNvPr id="10" name="Rectangle 9"/>
          <p:cNvSpPr/>
          <p:nvPr/>
        </p:nvSpPr>
        <p:spPr>
          <a:xfrm>
            <a:off x="2314067" y="637016"/>
            <a:ext cx="2935831" cy="369332"/>
          </a:xfrm>
          <a:prstGeom prst="rect">
            <a:avLst/>
          </a:prstGeom>
        </p:spPr>
        <p:txBody>
          <a:bodyPr wrap="square">
            <a:spAutoFit/>
          </a:bodyPr>
          <a:lstStyle/>
          <a:p>
            <a:pPr algn="ctr"/>
            <a:r>
              <a:rPr lang="en-GB" dirty="0" smtClean="0">
                <a:hlinkClick r:id="rId8"/>
              </a:rPr>
              <a:t>http://www.google.es</a:t>
            </a:r>
            <a:r>
              <a:rPr lang="en-GB" dirty="0" smtClean="0"/>
              <a:t> </a:t>
            </a:r>
            <a:endParaRPr lang="en-GB" dirty="0"/>
          </a:p>
        </p:txBody>
      </p:sp>
      <p:sp>
        <p:nvSpPr>
          <p:cNvPr id="11" name="Rectangle 10"/>
          <p:cNvSpPr/>
          <p:nvPr/>
        </p:nvSpPr>
        <p:spPr>
          <a:xfrm>
            <a:off x="5563180" y="4863666"/>
            <a:ext cx="3364960" cy="369332"/>
          </a:xfrm>
          <a:prstGeom prst="rect">
            <a:avLst/>
          </a:prstGeom>
        </p:spPr>
        <p:txBody>
          <a:bodyPr wrap="none">
            <a:spAutoFit/>
          </a:bodyPr>
          <a:lstStyle/>
          <a:p>
            <a:r>
              <a:rPr lang="en-GB" dirty="0">
                <a:hlinkClick r:id="rId9"/>
              </a:rPr>
              <a:t>http://www.practicaespanol.com</a:t>
            </a:r>
            <a:r>
              <a:rPr lang="en-GB" dirty="0" smtClean="0">
                <a:hlinkClick r:id="rId9"/>
              </a:rPr>
              <a:t>/</a:t>
            </a:r>
            <a:r>
              <a:rPr lang="en-GB" dirty="0" smtClean="0"/>
              <a:t> </a:t>
            </a:r>
            <a:endParaRPr lang="en-GB" dirty="0"/>
          </a:p>
        </p:txBody>
      </p:sp>
      <p:pic>
        <p:nvPicPr>
          <p:cNvPr id="12" name="Picture 11"/>
          <p:cNvPicPr>
            <a:picLocks noChangeAspect="1"/>
          </p:cNvPicPr>
          <p:nvPr/>
        </p:nvPicPr>
        <p:blipFill>
          <a:blip r:embed="rId10"/>
          <a:stretch>
            <a:fillRect/>
          </a:stretch>
        </p:blipFill>
        <p:spPr>
          <a:xfrm>
            <a:off x="5635935" y="5581881"/>
            <a:ext cx="3219450" cy="923925"/>
          </a:xfrm>
          <a:prstGeom prst="rect">
            <a:avLst/>
          </a:prstGeom>
        </p:spPr>
      </p:pic>
      <p:sp>
        <p:nvSpPr>
          <p:cNvPr id="13" name="Rectangle 12"/>
          <p:cNvSpPr/>
          <p:nvPr/>
        </p:nvSpPr>
        <p:spPr>
          <a:xfrm>
            <a:off x="188470" y="4559019"/>
            <a:ext cx="4572000" cy="646331"/>
          </a:xfrm>
          <a:prstGeom prst="rect">
            <a:avLst/>
          </a:prstGeom>
        </p:spPr>
        <p:txBody>
          <a:bodyPr>
            <a:spAutoFit/>
          </a:bodyPr>
          <a:lstStyle/>
          <a:p>
            <a:r>
              <a:rPr lang="en-GB" dirty="0">
                <a:hlinkClick r:id="rId11"/>
              </a:rPr>
              <a:t>http://noticiasmuycuriosasverparacreer.blogspot.co.uk</a:t>
            </a:r>
            <a:r>
              <a:rPr lang="en-GB" dirty="0" smtClean="0">
                <a:hlinkClick r:id="rId11"/>
              </a:rPr>
              <a:t>/</a:t>
            </a:r>
            <a:r>
              <a:rPr lang="en-GB" dirty="0" smtClean="0"/>
              <a:t> </a:t>
            </a:r>
            <a:endParaRPr lang="en-GB" dirty="0"/>
          </a:p>
        </p:txBody>
      </p:sp>
      <p:pic>
        <p:nvPicPr>
          <p:cNvPr id="14" name="Picture 13"/>
          <p:cNvPicPr>
            <a:picLocks noChangeAspect="1"/>
          </p:cNvPicPr>
          <p:nvPr/>
        </p:nvPicPr>
        <p:blipFill>
          <a:blip r:embed="rId12"/>
          <a:stretch>
            <a:fillRect/>
          </a:stretch>
        </p:blipFill>
        <p:spPr>
          <a:xfrm>
            <a:off x="1074057" y="5121151"/>
            <a:ext cx="3933372" cy="1398191"/>
          </a:xfrm>
          <a:prstGeom prst="rect">
            <a:avLst/>
          </a:prstGeom>
        </p:spPr>
      </p:pic>
      <p:sp>
        <p:nvSpPr>
          <p:cNvPr id="15" name="Rectangle 14"/>
          <p:cNvSpPr/>
          <p:nvPr/>
        </p:nvSpPr>
        <p:spPr>
          <a:xfrm>
            <a:off x="1879600" y="3631622"/>
            <a:ext cx="4572000" cy="646331"/>
          </a:xfrm>
          <a:prstGeom prst="rect">
            <a:avLst/>
          </a:prstGeom>
        </p:spPr>
        <p:txBody>
          <a:bodyPr>
            <a:spAutoFit/>
          </a:bodyPr>
          <a:lstStyle/>
          <a:p>
            <a:r>
              <a:rPr lang="en-GB" dirty="0">
                <a:hlinkClick r:id="rId13"/>
              </a:rPr>
              <a:t>https://hablacultura.com/cultura-textos-aprender-espanol</a:t>
            </a:r>
            <a:r>
              <a:rPr lang="en-GB" dirty="0" smtClean="0">
                <a:hlinkClick r:id="rId13"/>
              </a:rPr>
              <a:t>/</a:t>
            </a:r>
            <a:r>
              <a:rPr lang="en-GB" dirty="0" smtClean="0"/>
              <a:t> </a:t>
            </a:r>
            <a:endParaRPr lang="en-GB" dirty="0"/>
          </a:p>
        </p:txBody>
      </p:sp>
      <p:pic>
        <p:nvPicPr>
          <p:cNvPr id="16" name="Picture 15"/>
          <p:cNvPicPr>
            <a:picLocks noChangeAspect="1"/>
          </p:cNvPicPr>
          <p:nvPr/>
        </p:nvPicPr>
        <p:blipFill>
          <a:blip r:embed="rId14"/>
          <a:stretch>
            <a:fillRect/>
          </a:stretch>
        </p:blipFill>
        <p:spPr>
          <a:xfrm>
            <a:off x="5943491" y="3776119"/>
            <a:ext cx="2752725" cy="676275"/>
          </a:xfrm>
          <a:prstGeom prst="rect">
            <a:avLst/>
          </a:prstGeom>
        </p:spPr>
      </p:pic>
      <p:sp>
        <p:nvSpPr>
          <p:cNvPr id="17" name="TextBox 16"/>
          <p:cNvSpPr txBox="1"/>
          <p:nvPr/>
        </p:nvSpPr>
        <p:spPr>
          <a:xfrm>
            <a:off x="4429050" y="2673077"/>
            <a:ext cx="4267166" cy="523220"/>
          </a:xfrm>
          <a:prstGeom prst="rect">
            <a:avLst/>
          </a:prstGeom>
          <a:noFill/>
        </p:spPr>
        <p:txBody>
          <a:bodyPr wrap="square" rtlCol="0">
            <a:spAutoFit/>
          </a:bodyPr>
          <a:lstStyle/>
          <a:p>
            <a:pPr lvl="0">
              <a:spcBef>
                <a:spcPct val="0"/>
              </a:spcBef>
              <a:defRPr/>
            </a:pPr>
            <a:r>
              <a:rPr lang="en-GB" sz="2800" dirty="0">
                <a:hlinkClick r:id="rId15"/>
              </a:rPr>
              <a:t>http://</a:t>
            </a:r>
            <a:r>
              <a:rPr lang="en-GB" sz="2800" dirty="0" smtClean="0">
                <a:hlinkClick r:id="rId15"/>
              </a:rPr>
              <a:t>zachary-jones.com</a:t>
            </a:r>
            <a:r>
              <a:rPr lang="en-GB" sz="2800" dirty="0" smtClean="0"/>
              <a:t> </a:t>
            </a:r>
            <a:endParaRPr lang="en-GB" sz="2800" dirty="0"/>
          </a:p>
        </p:txBody>
      </p:sp>
      <p:pic>
        <p:nvPicPr>
          <p:cNvPr id="18" name="Picture 17"/>
          <p:cNvPicPr>
            <a:picLocks noChangeAspect="1"/>
          </p:cNvPicPr>
          <p:nvPr/>
        </p:nvPicPr>
        <p:blipFill>
          <a:blip r:embed="rId16"/>
          <a:stretch>
            <a:fillRect/>
          </a:stretch>
        </p:blipFill>
        <p:spPr>
          <a:xfrm>
            <a:off x="1979648" y="2391010"/>
            <a:ext cx="2312600" cy="1092061"/>
          </a:xfrm>
          <a:prstGeom prst="rect">
            <a:avLst/>
          </a:prstGeom>
        </p:spPr>
      </p:pic>
    </p:spTree>
    <p:extLst>
      <p:ext uri="{BB962C8B-B14F-4D97-AF65-F5344CB8AC3E}">
        <p14:creationId xmlns:p14="http://schemas.microsoft.com/office/powerpoint/2010/main" val="19775570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2742" y="63688"/>
            <a:ext cx="8928242" cy="6688477"/>
          </a:xfrm>
          <a:prstGeom prst="roundRect">
            <a:avLst/>
          </a:prstGeom>
          <a:solidFill>
            <a:srgbClr val="E65050"/>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aphicFrame>
        <p:nvGraphicFramePr>
          <p:cNvPr id="2" name="Table 1"/>
          <p:cNvGraphicFramePr>
            <a:graphicFrameLocks noGrp="1"/>
          </p:cNvGraphicFramePr>
          <p:nvPr>
            <p:extLst/>
          </p:nvPr>
        </p:nvGraphicFramePr>
        <p:xfrm>
          <a:off x="876300" y="1073150"/>
          <a:ext cx="7467600" cy="5003799"/>
        </p:xfrm>
        <a:graphic>
          <a:graphicData uri="http://schemas.openxmlformats.org/drawingml/2006/table">
            <a:tbl>
              <a:tblPr firstRow="1" bandRow="1">
                <a:tableStyleId>{5940675A-B579-460E-94D1-54222C63F5DA}</a:tableStyleId>
              </a:tblPr>
              <a:tblGrid>
                <a:gridCol w="2489200"/>
                <a:gridCol w="2489200"/>
                <a:gridCol w="2489200"/>
              </a:tblGrid>
              <a:tr h="1667933">
                <a:tc>
                  <a:txBody>
                    <a:bodyPr/>
                    <a:lstStyle/>
                    <a:p>
                      <a:pPr algn="ctr"/>
                      <a:r>
                        <a:rPr lang="en-GB" sz="2800" dirty="0" smtClean="0">
                          <a:latin typeface="Arial" panose="020B0604020202020204" pitchFamily="34" charset="0"/>
                          <a:cs typeface="Arial" panose="020B0604020202020204" pitchFamily="34" charset="0"/>
                        </a:rPr>
                        <a:t>chez</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endParaRPr lang="en-GB" sz="28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allemand</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donc</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chemeClr val="bg1">
                        <a:lumMod val="95000"/>
                      </a:schemeClr>
                    </a:solidFill>
                  </a:tcPr>
                </a:tc>
              </a:tr>
              <a:tr h="16679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hier</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mais</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mieux</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chemeClr val="bg1">
                        <a:lumMod val="95000"/>
                      </a:schemeClr>
                    </a:solidFill>
                  </a:tcPr>
                </a:tc>
              </a:tr>
              <a:tr h="16679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smtClean="0">
                          <a:latin typeface="Arial" panose="020B0604020202020204" pitchFamily="34" charset="0"/>
                          <a:cs typeface="Arial" panose="020B0604020202020204" pitchFamily="34" charset="0"/>
                        </a:rPr>
                        <a:t>faire les </a:t>
                      </a:r>
                      <a:r>
                        <a:rPr lang="en-GB" sz="2800" dirty="0" err="1" smtClean="0">
                          <a:latin typeface="Arial" panose="020B0604020202020204" pitchFamily="34" charset="0"/>
                          <a:cs typeface="Arial" panose="020B0604020202020204" pitchFamily="34" charset="0"/>
                        </a:rPr>
                        <a:t>magasins</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smtClean="0">
                          <a:latin typeface="Arial" panose="020B0604020202020204" pitchFamily="34" charset="0"/>
                          <a:cs typeface="Arial" panose="020B0604020202020204" pitchFamily="34" charset="0"/>
                        </a:rPr>
                        <a:t>ne….pas</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rire</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chemeClr val="bg1">
                        <a:lumMod val="95000"/>
                      </a:schemeClr>
                    </a:solidFill>
                  </a:tcPr>
                </a:tc>
              </a:tr>
            </a:tbl>
          </a:graphicData>
        </a:graphic>
      </p:graphicFrame>
      <p:pic>
        <p:nvPicPr>
          <p:cNvPr id="4" name="Picture 3"/>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00455" y="146697"/>
            <a:ext cx="843445" cy="843445"/>
          </a:xfrm>
          <a:prstGeom prst="rect">
            <a:avLst/>
          </a:prstGeom>
        </p:spPr>
      </p:pic>
    </p:spTree>
    <p:extLst>
      <p:ext uri="{BB962C8B-B14F-4D97-AF65-F5344CB8AC3E}">
        <p14:creationId xmlns:p14="http://schemas.microsoft.com/office/powerpoint/2010/main" val="37325012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2742" y="63688"/>
            <a:ext cx="8928242" cy="6688477"/>
          </a:xfrm>
          <a:prstGeom prst="roundRect">
            <a:avLst/>
          </a:prstGeom>
          <a:solidFill>
            <a:srgbClr val="E65050"/>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aphicFrame>
        <p:nvGraphicFramePr>
          <p:cNvPr id="2" name="Table 1"/>
          <p:cNvGraphicFramePr>
            <a:graphicFrameLocks noGrp="1"/>
          </p:cNvGraphicFramePr>
          <p:nvPr>
            <p:extLst/>
          </p:nvPr>
        </p:nvGraphicFramePr>
        <p:xfrm>
          <a:off x="876300" y="1073150"/>
          <a:ext cx="7467600" cy="5003799"/>
        </p:xfrm>
        <a:graphic>
          <a:graphicData uri="http://schemas.openxmlformats.org/drawingml/2006/table">
            <a:tbl>
              <a:tblPr firstRow="1" bandRow="1">
                <a:tableStyleId>{5940675A-B579-460E-94D1-54222C63F5DA}</a:tableStyleId>
              </a:tblPr>
              <a:tblGrid>
                <a:gridCol w="2489200"/>
                <a:gridCol w="2489200"/>
                <a:gridCol w="2489200"/>
              </a:tblGrid>
              <a:tr h="1667933">
                <a:tc>
                  <a:txBody>
                    <a:bodyPr/>
                    <a:lstStyle/>
                    <a:p>
                      <a:pPr algn="ctr"/>
                      <a:r>
                        <a:rPr lang="en-GB" sz="2800" dirty="0" smtClean="0">
                          <a:latin typeface="Arial" panose="020B0604020202020204" pitchFamily="34" charset="0"/>
                          <a:cs typeface="Arial" panose="020B0604020202020204" pitchFamily="34" charset="0"/>
                        </a:rPr>
                        <a:t>chez</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endParaRPr lang="en-GB" sz="2800" dirty="0">
                        <a:latin typeface="Arial" panose="020B0604020202020204" pitchFamily="34" charset="0"/>
                        <a:cs typeface="Arial" panose="020B0604020202020204" pitchFamily="34" charset="0"/>
                      </a:endParaRPr>
                    </a:p>
                  </a:txBody>
                  <a:tcPr anchor="ctr">
                    <a:solidFill>
                      <a:srgbClr val="FFFD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allemand</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rgbClr val="FFFD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donc</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rgbClr val="FFFDF7"/>
                    </a:solidFill>
                  </a:tcPr>
                </a:tc>
              </a:tr>
              <a:tr h="16679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hier</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rgbClr val="FFFD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mais</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rgbClr val="FFFD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mieux</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rgbClr val="FFFDF7"/>
                    </a:solidFill>
                  </a:tcPr>
                </a:tc>
              </a:tr>
              <a:tr h="16679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smtClean="0">
                          <a:latin typeface="Arial" panose="020B0604020202020204" pitchFamily="34" charset="0"/>
                          <a:cs typeface="Arial" panose="020B0604020202020204" pitchFamily="34" charset="0"/>
                        </a:rPr>
                        <a:t>faire les </a:t>
                      </a:r>
                      <a:r>
                        <a:rPr lang="en-GB" sz="2800" dirty="0" err="1" smtClean="0">
                          <a:latin typeface="Arial" panose="020B0604020202020204" pitchFamily="34" charset="0"/>
                          <a:cs typeface="Arial" panose="020B0604020202020204" pitchFamily="34" charset="0"/>
                        </a:rPr>
                        <a:t>magasins</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rgbClr val="FFFD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smtClean="0">
                          <a:latin typeface="Arial" panose="020B0604020202020204" pitchFamily="34" charset="0"/>
                          <a:cs typeface="Arial" panose="020B0604020202020204" pitchFamily="34" charset="0"/>
                        </a:rPr>
                        <a:t>ne….pas</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rgbClr val="FFFD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dirty="0" err="1" smtClean="0">
                          <a:latin typeface="Arial" panose="020B0604020202020204" pitchFamily="34" charset="0"/>
                          <a:cs typeface="Arial" panose="020B0604020202020204" pitchFamily="34" charset="0"/>
                        </a:rPr>
                        <a:t>rire</a:t>
                      </a:r>
                      <a:r>
                        <a:rPr lang="en-GB" sz="2800" dirty="0" smtClean="0">
                          <a:latin typeface="Arial" panose="020B0604020202020204" pitchFamily="34" charset="0"/>
                          <a:cs typeface="Arial" panose="020B0604020202020204" pitchFamily="34" charset="0"/>
                        </a:rPr>
                        <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___________</a:t>
                      </a:r>
                    </a:p>
                  </a:txBody>
                  <a:tcPr anchor="ctr">
                    <a:solidFill>
                      <a:srgbClr val="FFFDF7"/>
                    </a:solidFill>
                  </a:tcPr>
                </a:tc>
              </a:tr>
            </a:tbl>
          </a:graphicData>
        </a:graphic>
      </p:graphicFrame>
      <p:sp>
        <p:nvSpPr>
          <p:cNvPr id="4" name="TextBox 3"/>
          <p:cNvSpPr txBox="1"/>
          <p:nvPr/>
        </p:nvSpPr>
        <p:spPr>
          <a:xfrm>
            <a:off x="1073065" y="1953430"/>
            <a:ext cx="2025747" cy="400110"/>
          </a:xfrm>
          <a:prstGeom prst="rect">
            <a:avLst/>
          </a:prstGeom>
          <a:noFill/>
        </p:spPr>
        <p:txBody>
          <a:bodyPr wrap="square" rtlCol="0">
            <a:spAutoFit/>
          </a:bodyPr>
          <a:lstStyle/>
          <a:p>
            <a:pPr algn="ctr"/>
            <a:r>
              <a:rPr lang="en-GB" sz="2000" b="1" dirty="0" smtClean="0">
                <a:solidFill>
                  <a:srgbClr val="00B050"/>
                </a:solidFill>
              </a:rPr>
              <a:t>at the house of</a:t>
            </a:r>
            <a:endParaRPr lang="en-GB" sz="2000" b="1" dirty="0">
              <a:solidFill>
                <a:srgbClr val="00B050"/>
              </a:solidFill>
            </a:endParaRPr>
          </a:p>
        </p:txBody>
      </p:sp>
      <p:sp>
        <p:nvSpPr>
          <p:cNvPr id="5" name="TextBox 4"/>
          <p:cNvSpPr txBox="1"/>
          <p:nvPr/>
        </p:nvSpPr>
        <p:spPr>
          <a:xfrm>
            <a:off x="3597226" y="1768853"/>
            <a:ext cx="2025747" cy="646331"/>
          </a:xfrm>
          <a:prstGeom prst="rect">
            <a:avLst/>
          </a:prstGeom>
          <a:noFill/>
        </p:spPr>
        <p:txBody>
          <a:bodyPr wrap="square" rtlCol="0">
            <a:spAutoFit/>
          </a:bodyPr>
          <a:lstStyle/>
          <a:p>
            <a:pPr algn="ctr"/>
            <a:r>
              <a:rPr lang="en-GB" sz="3600" b="1" dirty="0">
                <a:solidFill>
                  <a:srgbClr val="00B050"/>
                </a:solidFill>
              </a:rPr>
              <a:t>G</a:t>
            </a:r>
            <a:r>
              <a:rPr lang="en-GB" sz="3600" b="1" dirty="0" smtClean="0">
                <a:solidFill>
                  <a:srgbClr val="00B050"/>
                </a:solidFill>
              </a:rPr>
              <a:t>erman</a:t>
            </a:r>
            <a:endParaRPr lang="en-GB" sz="3600" b="1" dirty="0">
              <a:solidFill>
                <a:srgbClr val="00B050"/>
              </a:solidFill>
            </a:endParaRPr>
          </a:p>
        </p:txBody>
      </p:sp>
      <p:sp>
        <p:nvSpPr>
          <p:cNvPr id="6" name="TextBox 5"/>
          <p:cNvSpPr txBox="1"/>
          <p:nvPr/>
        </p:nvSpPr>
        <p:spPr>
          <a:xfrm>
            <a:off x="6121387" y="1768853"/>
            <a:ext cx="2025747" cy="646331"/>
          </a:xfrm>
          <a:prstGeom prst="rect">
            <a:avLst/>
          </a:prstGeom>
          <a:noFill/>
        </p:spPr>
        <p:txBody>
          <a:bodyPr wrap="square" rtlCol="0">
            <a:spAutoFit/>
          </a:bodyPr>
          <a:lstStyle/>
          <a:p>
            <a:pPr algn="ctr"/>
            <a:r>
              <a:rPr lang="en-GB" sz="3600" b="1" dirty="0" smtClean="0">
                <a:solidFill>
                  <a:srgbClr val="00B050"/>
                </a:solidFill>
              </a:rPr>
              <a:t>therefore</a:t>
            </a:r>
            <a:endParaRPr lang="en-GB" sz="3600" b="1" dirty="0">
              <a:solidFill>
                <a:srgbClr val="00B050"/>
              </a:solidFill>
            </a:endParaRPr>
          </a:p>
        </p:txBody>
      </p:sp>
      <p:sp>
        <p:nvSpPr>
          <p:cNvPr id="7" name="TextBox 6"/>
          <p:cNvSpPr txBox="1"/>
          <p:nvPr/>
        </p:nvSpPr>
        <p:spPr>
          <a:xfrm>
            <a:off x="1073065" y="3450721"/>
            <a:ext cx="2328275" cy="646331"/>
          </a:xfrm>
          <a:prstGeom prst="rect">
            <a:avLst/>
          </a:prstGeom>
          <a:noFill/>
        </p:spPr>
        <p:txBody>
          <a:bodyPr wrap="square" rtlCol="0">
            <a:spAutoFit/>
          </a:bodyPr>
          <a:lstStyle/>
          <a:p>
            <a:pPr algn="ctr"/>
            <a:r>
              <a:rPr lang="en-GB" sz="3600" b="1" dirty="0" smtClean="0">
                <a:solidFill>
                  <a:srgbClr val="00B050"/>
                </a:solidFill>
              </a:rPr>
              <a:t>yesterday</a:t>
            </a:r>
            <a:endParaRPr lang="en-GB" sz="3600" b="1" dirty="0">
              <a:solidFill>
                <a:srgbClr val="00B050"/>
              </a:solidFill>
            </a:endParaRPr>
          </a:p>
        </p:txBody>
      </p:sp>
      <p:sp>
        <p:nvSpPr>
          <p:cNvPr id="8" name="TextBox 7"/>
          <p:cNvSpPr txBox="1"/>
          <p:nvPr/>
        </p:nvSpPr>
        <p:spPr>
          <a:xfrm>
            <a:off x="3613791" y="3424646"/>
            <a:ext cx="2025747" cy="646331"/>
          </a:xfrm>
          <a:prstGeom prst="rect">
            <a:avLst/>
          </a:prstGeom>
          <a:noFill/>
        </p:spPr>
        <p:txBody>
          <a:bodyPr wrap="square" rtlCol="0">
            <a:spAutoFit/>
          </a:bodyPr>
          <a:lstStyle/>
          <a:p>
            <a:pPr algn="ctr"/>
            <a:r>
              <a:rPr lang="en-GB" sz="3600" b="1" dirty="0" smtClean="0">
                <a:solidFill>
                  <a:srgbClr val="00B050"/>
                </a:solidFill>
              </a:rPr>
              <a:t>but</a:t>
            </a:r>
            <a:endParaRPr lang="en-GB" sz="3600" b="1" dirty="0">
              <a:solidFill>
                <a:srgbClr val="00B050"/>
              </a:solidFill>
            </a:endParaRPr>
          </a:p>
        </p:txBody>
      </p:sp>
      <p:sp>
        <p:nvSpPr>
          <p:cNvPr id="9" name="TextBox 8"/>
          <p:cNvSpPr txBox="1"/>
          <p:nvPr/>
        </p:nvSpPr>
        <p:spPr>
          <a:xfrm>
            <a:off x="6105702" y="3424646"/>
            <a:ext cx="2025747" cy="646331"/>
          </a:xfrm>
          <a:prstGeom prst="rect">
            <a:avLst/>
          </a:prstGeom>
          <a:noFill/>
        </p:spPr>
        <p:txBody>
          <a:bodyPr wrap="square" rtlCol="0">
            <a:spAutoFit/>
          </a:bodyPr>
          <a:lstStyle/>
          <a:p>
            <a:pPr algn="ctr"/>
            <a:r>
              <a:rPr lang="en-GB" sz="3600" b="1" dirty="0" smtClean="0">
                <a:solidFill>
                  <a:srgbClr val="00B050"/>
                </a:solidFill>
              </a:rPr>
              <a:t>better</a:t>
            </a:r>
            <a:endParaRPr lang="en-GB" sz="3600" b="1" dirty="0">
              <a:solidFill>
                <a:srgbClr val="00B050"/>
              </a:solidFill>
            </a:endParaRPr>
          </a:p>
        </p:txBody>
      </p:sp>
      <p:sp>
        <p:nvSpPr>
          <p:cNvPr id="10" name="TextBox 9"/>
          <p:cNvSpPr txBox="1"/>
          <p:nvPr/>
        </p:nvSpPr>
        <p:spPr>
          <a:xfrm>
            <a:off x="1073065" y="5433116"/>
            <a:ext cx="2328275" cy="523220"/>
          </a:xfrm>
          <a:prstGeom prst="rect">
            <a:avLst/>
          </a:prstGeom>
          <a:noFill/>
        </p:spPr>
        <p:txBody>
          <a:bodyPr wrap="square" rtlCol="0">
            <a:spAutoFit/>
          </a:bodyPr>
          <a:lstStyle/>
          <a:p>
            <a:pPr algn="ctr"/>
            <a:r>
              <a:rPr lang="en-GB" sz="2800" b="1" dirty="0" smtClean="0">
                <a:solidFill>
                  <a:srgbClr val="00B050"/>
                </a:solidFill>
              </a:rPr>
              <a:t>go shopping</a:t>
            </a:r>
            <a:endParaRPr lang="en-GB" sz="2800" b="1" dirty="0">
              <a:solidFill>
                <a:srgbClr val="00B050"/>
              </a:solidFill>
            </a:endParaRPr>
          </a:p>
        </p:txBody>
      </p:sp>
      <p:sp>
        <p:nvSpPr>
          <p:cNvPr id="11" name="TextBox 10"/>
          <p:cNvSpPr txBox="1"/>
          <p:nvPr/>
        </p:nvSpPr>
        <p:spPr>
          <a:xfrm>
            <a:off x="3474601" y="5122842"/>
            <a:ext cx="2304125" cy="954107"/>
          </a:xfrm>
          <a:prstGeom prst="rect">
            <a:avLst/>
          </a:prstGeom>
          <a:noFill/>
        </p:spPr>
        <p:txBody>
          <a:bodyPr wrap="square" rtlCol="0">
            <a:spAutoFit/>
          </a:bodyPr>
          <a:lstStyle/>
          <a:p>
            <a:pPr algn="ctr"/>
            <a:r>
              <a:rPr lang="en-GB" sz="3600" b="1" dirty="0" smtClean="0">
                <a:solidFill>
                  <a:srgbClr val="00B050"/>
                </a:solidFill>
              </a:rPr>
              <a:t>not /don’t </a:t>
            </a:r>
            <a:r>
              <a:rPr lang="en-GB" b="1" dirty="0" smtClean="0">
                <a:solidFill>
                  <a:srgbClr val="00B050"/>
                </a:solidFill>
              </a:rPr>
              <a:t>(negates the verb)</a:t>
            </a:r>
            <a:endParaRPr lang="en-GB" b="1" dirty="0">
              <a:solidFill>
                <a:srgbClr val="00B050"/>
              </a:solidFill>
            </a:endParaRPr>
          </a:p>
        </p:txBody>
      </p:sp>
      <p:sp>
        <p:nvSpPr>
          <p:cNvPr id="12" name="TextBox 11"/>
          <p:cNvSpPr txBox="1"/>
          <p:nvPr/>
        </p:nvSpPr>
        <p:spPr>
          <a:xfrm>
            <a:off x="6121387" y="5122842"/>
            <a:ext cx="2025747" cy="646331"/>
          </a:xfrm>
          <a:prstGeom prst="rect">
            <a:avLst/>
          </a:prstGeom>
          <a:noFill/>
        </p:spPr>
        <p:txBody>
          <a:bodyPr wrap="square" rtlCol="0">
            <a:spAutoFit/>
          </a:bodyPr>
          <a:lstStyle/>
          <a:p>
            <a:pPr algn="ctr"/>
            <a:r>
              <a:rPr lang="en-GB" sz="3600" b="1" dirty="0" smtClean="0">
                <a:solidFill>
                  <a:srgbClr val="00B050"/>
                </a:solidFill>
              </a:rPr>
              <a:t>to laugh</a:t>
            </a:r>
            <a:endParaRPr lang="en-GB" sz="3600" b="1" dirty="0">
              <a:solidFill>
                <a:srgbClr val="00B050"/>
              </a:solidFill>
            </a:endParaRPr>
          </a:p>
        </p:txBody>
      </p:sp>
      <p:pic>
        <p:nvPicPr>
          <p:cNvPr id="13" name="Picture 12"/>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500455" y="146697"/>
            <a:ext cx="843445" cy="843445"/>
          </a:xfrm>
          <a:prstGeom prst="rect">
            <a:avLst/>
          </a:prstGeom>
        </p:spPr>
      </p:pic>
    </p:spTree>
    <p:extLst>
      <p:ext uri="{BB962C8B-B14F-4D97-AF65-F5344CB8AC3E}">
        <p14:creationId xmlns:p14="http://schemas.microsoft.com/office/powerpoint/2010/main" val="37760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2742" y="63688"/>
            <a:ext cx="8928242" cy="6688477"/>
          </a:xfrm>
          <a:prstGeom prst="roundRect">
            <a:avLst/>
          </a:prstGeom>
          <a:solidFill>
            <a:srgbClr val="E65050"/>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452063" y="621899"/>
            <a:ext cx="8263311" cy="5616976"/>
          </a:xfrm>
          <a:prstGeom prst="rect">
            <a:avLst/>
          </a:prstGeom>
        </p:spPr>
      </p:pic>
      <p:sp>
        <p:nvSpPr>
          <p:cNvPr id="4" name="Rectangle 3"/>
          <p:cNvSpPr>
            <a:spLocks noChangeArrowheads="1"/>
          </p:cNvSpPr>
          <p:nvPr/>
        </p:nvSpPr>
        <p:spPr bwMode="auto">
          <a:xfrm>
            <a:off x="1032551" y="111444"/>
            <a:ext cx="3991512" cy="461665"/>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Q1. Message </a:t>
            </a:r>
            <a:r>
              <a:rPr lang="en-GB" altLang="en-US" sz="24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électronique</a:t>
            </a:r>
            <a:endParaRPr lang="en-GB" altLang="en-US" sz="2400" dirty="0">
              <a:solidFill>
                <a:prstClr val="black"/>
              </a:solidFill>
            </a:endParaRPr>
          </a:p>
        </p:txBody>
      </p:sp>
      <p:pic>
        <p:nvPicPr>
          <p:cNvPr id="5" name="Picture 4"/>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67583" y="149608"/>
            <a:ext cx="472291" cy="472291"/>
          </a:xfrm>
          <a:prstGeom prst="rect">
            <a:avLst/>
          </a:prstGeom>
        </p:spPr>
      </p:pic>
    </p:spTree>
    <p:extLst>
      <p:ext uri="{BB962C8B-B14F-4D97-AF65-F5344CB8AC3E}">
        <p14:creationId xmlns:p14="http://schemas.microsoft.com/office/powerpoint/2010/main" val="183299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188640" y="755584"/>
          <a:ext cx="7975057" cy="5856230"/>
        </p:xfrm>
        <a:graphic>
          <a:graphicData uri="http://schemas.openxmlformats.org/drawingml/2006/table">
            <a:tbl>
              <a:tblPr/>
              <a:tblGrid>
                <a:gridCol w="5211034"/>
                <a:gridCol w="335424"/>
                <a:gridCol w="335424"/>
                <a:gridCol w="335424"/>
                <a:gridCol w="1757751"/>
              </a:tblGrid>
              <a:tr h="316893">
                <a:tc>
                  <a:txBody>
                    <a:bodyPr/>
                    <a:lstStyle/>
                    <a:p>
                      <a:pPr algn="l" rtl="0" fontAlgn="b"/>
                      <a:endParaRPr lang="en-GB" sz="1800" b="1" i="0" u="none" strike="noStrike" dirty="0">
                        <a:solidFill>
                          <a:srgbClr val="000000"/>
                        </a:solidFill>
                        <a:effectLst/>
                        <a:latin typeface="Arial" panose="020B0604020202020204" pitchFamily="34" charset="0"/>
                      </a:endParaRP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Au 1</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Au 2</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a:solidFill>
                            <a:srgbClr val="000000"/>
                          </a:solidFill>
                          <a:effectLst/>
                          <a:latin typeface="Arial" panose="020B0604020202020204" pitchFamily="34" charset="0"/>
                        </a:rPr>
                        <a:t>Au 3</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100" b="1" i="0" u="none" strike="noStrike" dirty="0" smtClean="0">
                          <a:solidFill>
                            <a:srgbClr val="000000"/>
                          </a:solidFill>
                          <a:effectLst/>
                          <a:latin typeface="Arial" panose="020B0604020202020204" pitchFamily="34" charset="0"/>
                        </a:rPr>
                        <a:t>Booklet page</a:t>
                      </a:r>
                      <a:r>
                        <a:rPr lang="en-GB" sz="1100" b="1" i="0" u="none" strike="noStrike" baseline="0" dirty="0" smtClean="0">
                          <a:solidFill>
                            <a:srgbClr val="000000"/>
                          </a:solidFill>
                          <a:effectLst/>
                          <a:latin typeface="Arial" panose="020B0604020202020204" pitchFamily="34" charset="0"/>
                        </a:rPr>
                        <a:t> number</a:t>
                      </a:r>
                      <a:endParaRPr lang="en-GB" sz="1100" b="1"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rPr>
                        <a:t> 1.  spell key topic words accurately.</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pp.19</a:t>
                      </a:r>
                      <a:r>
                        <a:rPr lang="en-GB" sz="1400" b="0" i="0" u="none" strike="noStrike" baseline="0" dirty="0" smtClean="0">
                          <a:solidFill>
                            <a:srgbClr val="000000"/>
                          </a:solidFill>
                          <a:effectLst/>
                          <a:latin typeface="Arial" panose="020B0604020202020204" pitchFamily="34" charset="0"/>
                        </a:rPr>
                        <a:t> – 31</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anose="020B0604020202020204" pitchFamily="34" charset="0"/>
                        </a:rPr>
                        <a:t> 2. </a:t>
                      </a:r>
                      <a:r>
                        <a:rPr kumimoji="0" lang="en-GB" sz="1600" b="0" i="0" u="none" strike="noStrike" kern="0" cap="none" spc="0" normalizeH="0" baseline="0" noProof="0" dirty="0" smtClean="0">
                          <a:ln>
                            <a:noFill/>
                          </a:ln>
                          <a:solidFill>
                            <a:prstClr val="black"/>
                          </a:solidFill>
                          <a:effectLst/>
                          <a:uLnTx/>
                          <a:uFillTx/>
                        </a:rPr>
                        <a:t>use adjectives correctly (agreement and position).</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p.48</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anose="020B0604020202020204" pitchFamily="34" charset="0"/>
                        </a:rPr>
                        <a:t> 3. </a:t>
                      </a:r>
                      <a:r>
                        <a:rPr kumimoji="0" lang="en-GB" sz="1600" b="0" i="0" u="none" strike="noStrike" kern="0" cap="none" spc="0" normalizeH="0" baseline="0" noProof="0" dirty="0" smtClean="0">
                          <a:ln>
                            <a:noFill/>
                          </a:ln>
                          <a:solidFill>
                            <a:prstClr val="black"/>
                          </a:solidFill>
                          <a:effectLst/>
                          <a:uLnTx/>
                          <a:uFillTx/>
                        </a:rPr>
                        <a:t>use </a:t>
                      </a:r>
                      <a:r>
                        <a:rPr lang="en-GB" sz="1600" kern="0" dirty="0" smtClean="0">
                          <a:solidFill>
                            <a:prstClr val="black"/>
                          </a:solidFill>
                        </a:rPr>
                        <a:t>correct determiners</a:t>
                      </a:r>
                      <a:r>
                        <a:rPr kumimoji="0" lang="en-GB" sz="1600" b="0" i="0" u="none" strike="noStrike" kern="0" cap="none" spc="0" normalizeH="0" baseline="0" noProof="0" dirty="0" smtClean="0">
                          <a:ln>
                            <a:noFill/>
                          </a:ln>
                          <a:solidFill>
                            <a:prstClr val="black"/>
                          </a:solidFill>
                          <a:effectLst/>
                          <a:uLnTx/>
                          <a:uFillTx/>
                        </a:rPr>
                        <a:t> (definite and indefinite article).</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p.40</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anose="020B0604020202020204" pitchFamily="34" charset="0"/>
                        </a:rPr>
                        <a:t> 4. </a:t>
                      </a:r>
                      <a:r>
                        <a:rPr kumimoji="0" lang="en-GB" sz="1600" b="0" i="0" u="none" strike="noStrike" kern="0" cap="none" spc="0" normalizeH="0" baseline="0" noProof="0" dirty="0" smtClean="0">
                          <a:ln>
                            <a:noFill/>
                          </a:ln>
                          <a:solidFill>
                            <a:prstClr val="black"/>
                          </a:solidFill>
                          <a:effectLst/>
                          <a:uLnTx/>
                          <a:uFillTx/>
                        </a:rPr>
                        <a:t>agree verb and subject.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p.42</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gridSpan="4">
                  <a:txBody>
                    <a:bodyPr/>
                    <a:lstStyle/>
                    <a:p>
                      <a:pPr algn="l" rtl="0" fontAlgn="b"/>
                      <a:endParaRPr lang="en-GB" sz="1600" b="0" i="0" u="none" strike="noStrike" dirty="0">
                        <a:solidFill>
                          <a:srgbClr val="000000"/>
                        </a:solidFill>
                        <a:effectLst/>
                        <a:latin typeface="Arial" panose="020B0604020202020204" pitchFamily="34" charset="0"/>
                      </a:endParaRPr>
                    </a:p>
                  </a:txBody>
                  <a:tcPr marL="6447" marR="6447" marT="64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b"/>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b"/>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rtl="0" fontAlgn="b"/>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GB" sz="1600" b="0" i="0" u="none" strike="noStrike" dirty="0">
                        <a:solidFill>
                          <a:srgbClr val="000000"/>
                        </a:solidFill>
                        <a:effectLst/>
                        <a:latin typeface="Arial" panose="020B0604020202020204" pitchFamily="34" charset="0"/>
                      </a:endParaRP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500" b="0" i="0" u="none" strike="noStrike" dirty="0" smtClean="0">
                          <a:solidFill>
                            <a:srgbClr val="000000"/>
                          </a:solidFill>
                          <a:effectLst/>
                          <a:latin typeface="Arial" panose="020B0604020202020204" pitchFamily="34" charset="0"/>
                        </a:rPr>
                        <a:t> 5. </a:t>
                      </a:r>
                      <a:r>
                        <a:rPr kumimoji="0" lang="en-GB" sz="1500" b="0" i="0" u="none" strike="noStrike" kern="0" cap="none" spc="0" normalizeH="0" baseline="0" noProof="0" dirty="0" smtClean="0">
                          <a:ln>
                            <a:noFill/>
                          </a:ln>
                          <a:solidFill>
                            <a:prstClr val="black"/>
                          </a:solidFill>
                          <a:effectLst/>
                          <a:uLnTx/>
                          <a:uFillTx/>
                        </a:rPr>
                        <a:t>use different forms of the irregular verbs </a:t>
                      </a:r>
                      <a:r>
                        <a:rPr kumimoji="0" lang="en-GB" sz="1500" b="0" i="1" u="none" strike="noStrike" kern="0" cap="none" spc="0" normalizeH="0" baseline="0" noProof="0" dirty="0" err="1" smtClean="0">
                          <a:ln>
                            <a:noFill/>
                          </a:ln>
                          <a:solidFill>
                            <a:prstClr val="black"/>
                          </a:solidFill>
                          <a:effectLst/>
                          <a:uLnTx/>
                          <a:uFillTx/>
                        </a:rPr>
                        <a:t>ser</a:t>
                      </a:r>
                      <a:r>
                        <a:rPr kumimoji="0" lang="en-GB" sz="1500" b="0" i="1" u="none" strike="noStrike" kern="0" cap="none" spc="0" normalizeH="0" baseline="0" noProof="0" dirty="0" smtClean="0">
                          <a:ln>
                            <a:noFill/>
                          </a:ln>
                          <a:solidFill>
                            <a:prstClr val="black"/>
                          </a:solidFill>
                          <a:effectLst/>
                          <a:uLnTx/>
                          <a:uFillTx/>
                        </a:rPr>
                        <a:t> </a:t>
                      </a:r>
                      <a:r>
                        <a:rPr kumimoji="0" lang="en-GB" sz="1500" b="0" i="0" u="none" strike="noStrike" kern="0" cap="none" spc="0" normalizeH="0" baseline="0" noProof="0" dirty="0" smtClean="0">
                          <a:ln>
                            <a:noFill/>
                          </a:ln>
                          <a:solidFill>
                            <a:prstClr val="black"/>
                          </a:solidFill>
                          <a:effectLst/>
                          <a:uLnTx/>
                          <a:uFillTx/>
                        </a:rPr>
                        <a:t>and </a:t>
                      </a:r>
                      <a:r>
                        <a:rPr kumimoji="0" lang="en-GB" sz="1500" b="0" i="1" u="none" strike="noStrike" kern="0" cap="none" spc="0" normalizeH="0" baseline="0" noProof="0" dirty="0" err="1" smtClean="0">
                          <a:ln>
                            <a:noFill/>
                          </a:ln>
                          <a:solidFill>
                            <a:prstClr val="black"/>
                          </a:solidFill>
                          <a:effectLst/>
                          <a:uLnTx/>
                          <a:uFillTx/>
                        </a:rPr>
                        <a:t>tener</a:t>
                      </a:r>
                      <a:r>
                        <a:rPr kumimoji="0" lang="en-GB" sz="1500" b="0" i="1" u="none" strike="noStrike" kern="0" cap="none" spc="0" normalizeH="0" baseline="0" noProof="0" dirty="0" smtClean="0">
                          <a:ln>
                            <a:noFill/>
                          </a:ln>
                          <a:solidFill>
                            <a:prstClr val="black"/>
                          </a:solidFill>
                          <a:effectLst/>
                          <a:uLnTx/>
                          <a:uFillTx/>
                        </a:rPr>
                        <a: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p.44</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6.</a:t>
                      </a:r>
                      <a:r>
                        <a:rPr lang="en-US" sz="1500" b="0" i="0" u="none" strike="noStrike" baseline="0" dirty="0" smtClean="0">
                          <a:solidFill>
                            <a:srgbClr val="000000"/>
                          </a:solidFill>
                          <a:effectLst/>
                          <a:latin typeface="Arial" panose="020B0604020202020204" pitchFamily="34" charset="0"/>
                        </a:rPr>
                        <a:t> </a:t>
                      </a:r>
                      <a:r>
                        <a:rPr kumimoji="0" lang="en-GB" sz="1500" b="0" i="0" u="none" strike="noStrike" kern="0" cap="none" spc="0" normalizeH="0" baseline="0" noProof="0" dirty="0" smtClean="0">
                          <a:ln>
                            <a:noFill/>
                          </a:ln>
                          <a:solidFill>
                            <a:prstClr val="black"/>
                          </a:solidFill>
                          <a:effectLst/>
                          <a:uLnTx/>
                          <a:uFillTx/>
                        </a:rPr>
                        <a:t>use conjunctions to structure my writing (</a:t>
                      </a:r>
                      <a:r>
                        <a:rPr kumimoji="0" lang="en-GB" sz="1500" b="0" i="1" u="none" strike="noStrike" kern="0" cap="none" spc="0" normalizeH="0" baseline="0" noProof="0" dirty="0" smtClean="0">
                          <a:ln>
                            <a:noFill/>
                          </a:ln>
                          <a:solidFill>
                            <a:prstClr val="black"/>
                          </a:solidFill>
                          <a:effectLst/>
                          <a:uLnTx/>
                          <a:uFillTx/>
                        </a:rPr>
                        <a:t>y, </a:t>
                      </a:r>
                      <a:r>
                        <a:rPr kumimoji="0" lang="en-GB" sz="1500" b="0" i="1" u="none" strike="noStrike" kern="0" cap="none" spc="0" normalizeH="0" baseline="0" noProof="0" dirty="0" err="1" smtClean="0">
                          <a:ln>
                            <a:noFill/>
                          </a:ln>
                          <a:solidFill>
                            <a:prstClr val="black"/>
                          </a:solidFill>
                          <a:effectLst/>
                          <a:uLnTx/>
                          <a:uFillTx/>
                        </a:rPr>
                        <a:t>también</a:t>
                      </a:r>
                      <a:r>
                        <a:rPr kumimoji="0" lang="en-GB" sz="1500" b="0" i="1" u="none" strike="noStrike" kern="0" cap="none" spc="0" normalizeH="0" baseline="0" noProof="0" dirty="0" smtClean="0">
                          <a:ln>
                            <a:noFill/>
                          </a:ln>
                          <a:solidFill>
                            <a:prstClr val="black"/>
                          </a:solidFill>
                          <a:effectLst/>
                          <a:uLnTx/>
                          <a:uFillTx/>
                        </a:rPr>
                        <a:t>, </a:t>
                      </a:r>
                      <a:r>
                        <a:rPr kumimoji="0" lang="en-GB" sz="1500" b="0" i="1" u="none" strike="noStrike" kern="0" cap="none" spc="0" normalizeH="0" baseline="0" noProof="0" dirty="0" err="1" smtClean="0">
                          <a:ln>
                            <a:noFill/>
                          </a:ln>
                          <a:solidFill>
                            <a:prstClr val="black"/>
                          </a:solidFill>
                          <a:effectLst/>
                          <a:uLnTx/>
                          <a:uFillTx/>
                        </a:rPr>
                        <a:t>pero</a:t>
                      </a:r>
                      <a:r>
                        <a:rPr kumimoji="0" lang="en-GB" sz="1500" b="0" i="0" u="none" strike="noStrike" kern="0" cap="none" spc="0" normalizeH="0" baseline="0" noProof="0" dirty="0" smtClean="0">
                          <a:ln>
                            <a:noFill/>
                          </a:ln>
                          <a:solidFill>
                            <a:prstClr val="black"/>
                          </a:solidFill>
                          <a:effectLst/>
                          <a:uLnTx/>
                          <a:uFillTx/>
                        </a:rPr>
                        <a: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p.16</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7. </a:t>
                      </a:r>
                      <a:r>
                        <a:rPr kumimoji="0" lang="en-GB" sz="1500" b="0" i="0" u="none" strike="noStrike" kern="0" cap="none" spc="0" normalizeH="0" baseline="0" noProof="0" dirty="0" smtClean="0">
                          <a:ln>
                            <a:noFill/>
                          </a:ln>
                          <a:solidFill>
                            <a:prstClr val="black"/>
                          </a:solidFill>
                          <a:effectLst/>
                          <a:uLnTx/>
                          <a:uFillTx/>
                        </a:rPr>
                        <a:t>use a range of key regular verbs in the 3</a:t>
                      </a:r>
                      <a:r>
                        <a:rPr kumimoji="0" lang="en-GB" sz="1500" b="0" i="0" u="none" strike="noStrike" kern="0" cap="none" spc="0" normalizeH="0" baseline="30000" noProof="0" dirty="0" smtClean="0">
                          <a:ln>
                            <a:noFill/>
                          </a:ln>
                          <a:solidFill>
                            <a:prstClr val="black"/>
                          </a:solidFill>
                          <a:effectLst/>
                          <a:uLnTx/>
                          <a:uFillTx/>
                        </a:rPr>
                        <a:t>rd</a:t>
                      </a:r>
                      <a:r>
                        <a:rPr kumimoji="0" lang="en-GB" sz="1500" b="0" i="0" u="none" strike="noStrike" kern="0" cap="none" spc="0" normalizeH="0" baseline="0" noProof="0" dirty="0" smtClean="0">
                          <a:ln>
                            <a:noFill/>
                          </a:ln>
                          <a:solidFill>
                            <a:prstClr val="black"/>
                          </a:solidFill>
                          <a:effectLst/>
                          <a:uLnTx/>
                          <a:uFillTx/>
                        </a:rPr>
                        <a:t> person singular.</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p.42-3</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8. </a:t>
                      </a:r>
                      <a:r>
                        <a:rPr kumimoji="0" lang="en-GB" sz="1500" b="0" i="0" u="none" strike="noStrike" kern="0" cap="none" spc="0" normalizeH="0" baseline="0" noProof="0" dirty="0" smtClean="0">
                          <a:ln>
                            <a:noFill/>
                          </a:ln>
                          <a:solidFill>
                            <a:prstClr val="black"/>
                          </a:solidFill>
                          <a:effectLst/>
                          <a:uLnTx/>
                          <a:uFillTx/>
                        </a:rPr>
                        <a:t>give my opinion and extend it with a reason.</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p.16 / p.50</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9. </a:t>
                      </a:r>
                      <a:r>
                        <a:rPr kumimoji="0" lang="en-GB" sz="1500" b="0" i="0" u="none" strike="noStrike" kern="0" cap="none" spc="0" normalizeH="0" baseline="0" noProof="0" dirty="0" smtClean="0">
                          <a:ln>
                            <a:noFill/>
                          </a:ln>
                          <a:solidFill>
                            <a:prstClr val="black"/>
                          </a:solidFill>
                          <a:effectLst/>
                          <a:uLnTx/>
                          <a:uFillTx/>
                        </a:rPr>
                        <a:t>form yes/no questions in the present tense.</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p.42-44</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29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10. </a:t>
                      </a:r>
                      <a:r>
                        <a:rPr kumimoji="0" lang="en-GB" sz="1500" b="0" i="0" u="none" strike="noStrike" kern="0" cap="none" spc="0" normalizeH="0" baseline="0" noProof="0" dirty="0" smtClean="0">
                          <a:ln>
                            <a:noFill/>
                          </a:ln>
                          <a:solidFill>
                            <a:prstClr val="black"/>
                          </a:solidFill>
                          <a:effectLst/>
                          <a:uLnTx/>
                          <a:uFillTx/>
                        </a:rPr>
                        <a:t>form key WH- questions (open questions).</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p.2 and p.7</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30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500" b="0" i="0" u="none" strike="noStrike" dirty="0" smtClean="0">
                          <a:solidFill>
                            <a:srgbClr val="000000"/>
                          </a:solidFill>
                          <a:effectLst/>
                          <a:latin typeface="Arial" panose="020B0604020202020204" pitchFamily="34" charset="0"/>
                        </a:rPr>
                        <a:t> 11. </a:t>
                      </a:r>
                      <a:r>
                        <a:rPr kumimoji="0" lang="en-GB" sz="1500" b="0" i="0" u="none" strike="noStrike" kern="0" cap="none" spc="0" normalizeH="0" baseline="0" noProof="0" dirty="0" smtClean="0">
                          <a:ln>
                            <a:noFill/>
                          </a:ln>
                          <a:solidFill>
                            <a:prstClr val="black"/>
                          </a:solidFill>
                          <a:effectLst/>
                          <a:uLnTx/>
                          <a:uFillTx/>
                        </a:rPr>
                        <a:t>use adverbs</a:t>
                      </a:r>
                      <a:r>
                        <a:rPr kumimoji="0" lang="en-GB" sz="1500" b="0" i="0" u="none" strike="noStrike" kern="0" cap="none" spc="0" normalizeH="0" noProof="0" dirty="0" smtClean="0">
                          <a:ln>
                            <a:noFill/>
                          </a:ln>
                          <a:solidFill>
                            <a:prstClr val="black"/>
                          </a:solidFill>
                          <a:effectLst/>
                          <a:uLnTx/>
                          <a:uFillTx/>
                        </a:rPr>
                        <a:t> (</a:t>
                      </a:r>
                      <a:r>
                        <a:rPr kumimoji="0" lang="en-GB" sz="1500" b="0" i="0" u="none" strike="noStrike" kern="0" cap="none" spc="0" normalizeH="0" baseline="0" noProof="0" dirty="0" smtClean="0">
                          <a:ln>
                            <a:noFill/>
                          </a:ln>
                          <a:solidFill>
                            <a:prstClr val="black"/>
                          </a:solidFill>
                          <a:effectLst/>
                          <a:uLnTx/>
                          <a:uFillTx/>
                        </a:rPr>
                        <a:t>intensifiers) in my writing</a:t>
                      </a:r>
                      <a:br>
                        <a:rPr kumimoji="0" lang="en-GB" sz="1500" b="0" i="0" u="none" strike="noStrike" kern="0" cap="none" spc="0" normalizeH="0" baseline="0" noProof="0" dirty="0" smtClean="0">
                          <a:ln>
                            <a:noFill/>
                          </a:ln>
                          <a:solidFill>
                            <a:prstClr val="black"/>
                          </a:solidFill>
                          <a:effectLst/>
                          <a:uLnTx/>
                          <a:uFillTx/>
                        </a:rPr>
                      </a:br>
                      <a:r>
                        <a:rPr kumimoji="0" lang="en-GB" sz="1500" b="0" i="0" u="none" strike="noStrike" kern="0" cap="none" spc="0" normalizeH="0" baseline="0" noProof="0" dirty="0" smtClean="0">
                          <a:ln>
                            <a:noFill/>
                          </a:ln>
                          <a:solidFill>
                            <a:prstClr val="black"/>
                          </a:solidFill>
                          <a:effectLst/>
                          <a:uLnTx/>
                          <a:uFillTx/>
                        </a:rPr>
                        <a:t> (</a:t>
                      </a:r>
                      <a:r>
                        <a:rPr kumimoji="0" lang="en-GB" sz="1500" b="0" i="1" u="none" strike="noStrike" kern="0" cap="none" spc="0" normalizeH="0" baseline="0" noProof="0" dirty="0" err="1" smtClean="0">
                          <a:ln>
                            <a:noFill/>
                          </a:ln>
                          <a:solidFill>
                            <a:prstClr val="black"/>
                          </a:solidFill>
                          <a:effectLst/>
                          <a:uLnTx/>
                          <a:uFillTx/>
                        </a:rPr>
                        <a:t>muy</a:t>
                      </a:r>
                      <a:r>
                        <a:rPr kumimoji="0" lang="en-GB" sz="1500" b="0" i="1" u="none" strike="noStrike" kern="0" cap="none" spc="0" normalizeH="0" baseline="0" noProof="0" dirty="0" smtClean="0">
                          <a:ln>
                            <a:noFill/>
                          </a:ln>
                          <a:solidFill>
                            <a:prstClr val="black"/>
                          </a:solidFill>
                          <a:effectLst/>
                          <a:uLnTx/>
                          <a:uFillTx/>
                        </a:rPr>
                        <a:t>, un </a:t>
                      </a:r>
                      <a:r>
                        <a:rPr kumimoji="0" lang="en-GB" sz="1500" b="0" i="1" u="none" strike="noStrike" kern="0" cap="none" spc="0" normalizeH="0" baseline="0" noProof="0" dirty="0" err="1" smtClean="0">
                          <a:ln>
                            <a:noFill/>
                          </a:ln>
                          <a:solidFill>
                            <a:prstClr val="black"/>
                          </a:solidFill>
                          <a:effectLst/>
                          <a:uLnTx/>
                          <a:uFillTx/>
                        </a:rPr>
                        <a:t>poco</a:t>
                      </a:r>
                      <a:r>
                        <a:rPr kumimoji="0" lang="en-GB" sz="1500" b="0" i="1" u="none" strike="noStrike" kern="0" cap="none" spc="0" normalizeH="0" baseline="0" noProof="0" dirty="0" smtClean="0">
                          <a:ln>
                            <a:noFill/>
                          </a:ln>
                          <a:solidFill>
                            <a:prstClr val="black"/>
                          </a:solidFill>
                          <a:effectLst/>
                          <a:uLnTx/>
                          <a:uFillTx/>
                        </a:rPr>
                        <a:t>, </a:t>
                      </a:r>
                      <a:r>
                        <a:rPr kumimoji="0" lang="en-GB" sz="1500" b="0" i="1" u="none" strike="noStrike" kern="0" cap="none" spc="0" normalizeH="0" baseline="0" noProof="0" dirty="0" err="1" smtClean="0">
                          <a:ln>
                            <a:noFill/>
                          </a:ln>
                          <a:solidFill>
                            <a:prstClr val="black"/>
                          </a:solidFill>
                          <a:effectLst/>
                          <a:uLnTx/>
                          <a:uFillTx/>
                        </a:rPr>
                        <a:t>bastante</a:t>
                      </a:r>
                      <a:r>
                        <a:rPr kumimoji="0" lang="en-GB" sz="1500" b="0" i="0" u="none" strike="noStrike" kern="0" cap="none" spc="0" normalizeH="0" baseline="0" noProof="0" dirty="0" smtClean="0">
                          <a:ln>
                            <a:noFill/>
                          </a:ln>
                          <a:solidFill>
                            <a:prstClr val="black"/>
                          </a:solidFill>
                          <a:effectLst/>
                          <a:uLnTx/>
                          <a:uFillTx/>
                        </a:rPr>
                        <a:t>).</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4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400" b="0" i="0" u="none" strike="noStrike" dirty="0" smtClean="0">
                          <a:solidFill>
                            <a:srgbClr val="000000"/>
                          </a:solidFill>
                          <a:effectLst/>
                          <a:latin typeface="Arial" panose="020B0604020202020204" pitchFamily="34" charset="0"/>
                        </a:rPr>
                        <a:t>p.16</a:t>
                      </a:r>
                      <a:endParaRPr lang="en-GB" sz="14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491">
                <a:tc>
                  <a:txBody>
                    <a:bodyPr/>
                    <a:lstStyle/>
                    <a:p>
                      <a:pPr algn="l" fontAlgn="ctr"/>
                      <a:r>
                        <a:rPr lang="en-GB" sz="1600" b="0" i="0" u="none" strike="noStrike" dirty="0">
                          <a:solidFill>
                            <a:srgbClr val="000000"/>
                          </a:solidFill>
                          <a:effectLst/>
                          <a:latin typeface="Arial" panose="020B0604020202020204" pitchFamily="34" charset="0"/>
                        </a:rPr>
                        <a:t> </a:t>
                      </a: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400" b="0" i="0" u="none" strike="noStrike">
                          <a:solidFill>
                            <a:srgbClr val="000000"/>
                          </a:solidFill>
                          <a:effectLst/>
                          <a:latin typeface="Arial" panose="020B0604020202020204" pitchFamily="34" charset="0"/>
                        </a:rPr>
                        <a:t> </a:t>
                      </a: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400" b="0" i="0" u="none" strike="noStrike">
                          <a:solidFill>
                            <a:srgbClr val="000000"/>
                          </a:solidFill>
                          <a:effectLst/>
                          <a:latin typeface="Arial" panose="020B0604020202020204" pitchFamily="34" charset="0"/>
                        </a:rPr>
                        <a:t> </a:t>
                      </a: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GB" sz="1400" b="0" i="0" u="none" strike="noStrike">
                          <a:solidFill>
                            <a:srgbClr val="000000"/>
                          </a:solidFill>
                          <a:effectLst/>
                          <a:latin typeface="Arial" panose="020B0604020202020204" pitchFamily="34" charset="0"/>
                        </a:rPr>
                        <a:t> </a:t>
                      </a: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GB" sz="1400" b="0" i="0" u="none" strike="noStrike" dirty="0">
                        <a:solidFill>
                          <a:srgbClr val="000000"/>
                        </a:solidFill>
                        <a:effectLst/>
                        <a:latin typeface="Arial" panose="020B0604020202020204" pitchFamily="34" charset="0"/>
                      </a:endParaRPr>
                    </a:p>
                  </a:txBody>
                  <a:tcPr marL="6447" marR="6447" marT="6447"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89">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lang="en-US" sz="1400" b="0" i="0" u="none" strike="noStrike" dirty="0">
                          <a:solidFill>
                            <a:srgbClr val="000000"/>
                          </a:solidFill>
                          <a:effectLst/>
                          <a:latin typeface="Arial" panose="020B0604020202020204" pitchFamily="34" charset="0"/>
                        </a:rPr>
                        <a:t> *1  </a:t>
                      </a: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use a greater range of conjunctions.</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p.16</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08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rPr>
                        <a:t> *2  </a:t>
                      </a:r>
                      <a:r>
                        <a:rPr lang="en-GB" sz="1400" b="0" i="0" u="none" strike="noStrike" kern="0" dirty="0" smtClean="0">
                          <a:solidFill>
                            <a:prstClr val="black"/>
                          </a:solidFill>
                          <a:effectLst/>
                          <a:latin typeface="Segoe Print" panose="02000600000000000000" pitchFamily="2" charset="0"/>
                        </a:rPr>
                        <a:t>u</a:t>
                      </a:r>
                      <a:r>
                        <a:rPr lang="en-GB" sz="1400" kern="0" dirty="0" smtClean="0">
                          <a:solidFill>
                            <a:prstClr val="black"/>
                          </a:solidFill>
                          <a:latin typeface="Segoe Print" panose="02000600000000000000" pitchFamily="2" charset="0"/>
                        </a:rPr>
                        <a:t>se more varied </a:t>
                      </a: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opinions and reasons</a:t>
                      </a:r>
                      <a:r>
                        <a:rPr kumimoji="0" lang="en-US" sz="1400" b="0" i="0" u="none" strike="noStrike" kern="1200" cap="none" spc="0" normalizeH="0" baseline="0" noProof="0" dirty="0" smtClean="0">
                          <a:ln>
                            <a:noFill/>
                          </a:ln>
                          <a:solidFill>
                            <a:srgbClr val="000000"/>
                          </a:solidFill>
                          <a:effectLst/>
                          <a:uLnTx/>
                          <a:uFillTx/>
                          <a:latin typeface="Arial" panose="020B0604020202020204" pitchFamily="34" charset="0"/>
                        </a:rPr>
                        <a:t>.</a:t>
                      </a:r>
                      <a:endPar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endParaRP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p.16 / p.27</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089">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lang="en-US" sz="1400" b="0" i="0" u="none" strike="noStrike" baseline="0" dirty="0">
                          <a:solidFill>
                            <a:srgbClr val="000000"/>
                          </a:solidFill>
                          <a:effectLst/>
                          <a:latin typeface="Arial" panose="020B0604020202020204" pitchFamily="34" charset="0"/>
                        </a:rPr>
                        <a:t> </a:t>
                      </a:r>
                      <a:r>
                        <a:rPr lang="en-US" sz="1400" b="0" i="0" u="none" strike="noStrike" dirty="0" smtClean="0">
                          <a:solidFill>
                            <a:srgbClr val="000000"/>
                          </a:solidFill>
                          <a:effectLst/>
                          <a:latin typeface="Arial" panose="020B0604020202020204" pitchFamily="34" charset="0"/>
                        </a:rPr>
                        <a:t>*</a:t>
                      </a:r>
                      <a:r>
                        <a:rPr lang="en-US" sz="1400" b="0" i="0" u="none" strike="noStrike" dirty="0">
                          <a:solidFill>
                            <a:srgbClr val="000000"/>
                          </a:solidFill>
                          <a:effectLst/>
                          <a:latin typeface="Arial" panose="020B0604020202020204" pitchFamily="34" charset="0"/>
                        </a:rPr>
                        <a:t>3  </a:t>
                      </a:r>
                      <a:r>
                        <a:rPr lang="en-GB" sz="1400" b="0" i="0" u="none" strike="noStrike" kern="0" dirty="0" smtClean="0">
                          <a:solidFill>
                            <a:prstClr val="black"/>
                          </a:solidFill>
                          <a:effectLst/>
                          <a:latin typeface="Segoe Print" panose="02000600000000000000" pitchFamily="2" charset="0"/>
                        </a:rPr>
                        <a:t>r</a:t>
                      </a:r>
                      <a:r>
                        <a:rPr lang="en-GB" sz="1400" kern="0" dirty="0" smtClean="0">
                          <a:solidFill>
                            <a:prstClr val="black"/>
                          </a:solidFill>
                          <a:latin typeface="Segoe Print" panose="02000600000000000000" pitchFamily="2" charset="0"/>
                        </a:rPr>
                        <a:t>efer to others.</a:t>
                      </a:r>
                      <a:endPar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endParaRP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p.42</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089">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 *4 include additional tenses.</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p.51-52</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8089">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en-US" sz="1400" b="0" i="0" u="none" strike="noStrike" kern="1200" cap="none" spc="0" normalizeH="0" baseline="0" noProof="0" dirty="0" smtClean="0">
                          <a:ln>
                            <a:noFill/>
                          </a:ln>
                          <a:solidFill>
                            <a:srgbClr val="000000"/>
                          </a:solidFill>
                          <a:effectLst/>
                          <a:uLnTx/>
                          <a:uFillTx/>
                          <a:latin typeface="Arial" panose="020B0604020202020204" pitchFamily="34" charset="0"/>
                        </a:rPr>
                        <a:t> *5 u</a:t>
                      </a: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se adjectives / adverbs for extra detail.</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p.20</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902">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en-GB" sz="1400" b="0" i="0" u="none" strike="noStrike" kern="0" cap="none" spc="0" normalizeH="0" baseline="0" noProof="0" dirty="0" smtClean="0">
                          <a:ln>
                            <a:noFill/>
                          </a:ln>
                          <a:solidFill>
                            <a:prstClr val="black"/>
                          </a:solidFill>
                          <a:effectLst/>
                          <a:uLnTx/>
                          <a:uFillTx/>
                          <a:latin typeface="Segoe Print" panose="02000600000000000000" pitchFamily="2" charset="0"/>
                        </a:rPr>
                        <a:t> *6 use a dictionary/vocab guide to find “new” language not yet taught (80/20).</a:t>
                      </a:r>
                    </a:p>
                  </a:txBody>
                  <a:tcPr marL="6447" marR="6447" marT="64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GB" sz="1200" b="0" i="0" u="none" strike="noStrike" dirty="0">
                          <a:solidFill>
                            <a:srgbClr val="000000"/>
                          </a:solidFill>
                          <a:effectLst/>
                          <a:latin typeface="Arial" panose="020B0604020202020204" pitchFamily="34" charset="0"/>
                        </a:rPr>
                        <a:t> </a:t>
                      </a: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GB" sz="1200" b="0" i="0" u="none" strike="noStrike" dirty="0" smtClean="0">
                          <a:solidFill>
                            <a:srgbClr val="000000"/>
                          </a:solidFill>
                          <a:effectLst/>
                          <a:latin typeface="Arial" panose="020B0604020202020204" pitchFamily="34" charset="0"/>
                        </a:rPr>
                        <a:t>pp.19 - 31</a:t>
                      </a:r>
                      <a:endParaRPr lang="en-GB" sz="1200" b="0" i="0" u="none" strike="noStrike" dirty="0">
                        <a:solidFill>
                          <a:srgbClr val="000000"/>
                        </a:solidFill>
                        <a:effectLst/>
                        <a:latin typeface="Arial" panose="020B0604020202020204" pitchFamily="34" charset="0"/>
                      </a:endParaRPr>
                    </a:p>
                  </a:txBody>
                  <a:tcPr marL="6447" marR="6447" marT="64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4821992" y="86413"/>
            <a:ext cx="508473" cy="553998"/>
          </a:xfrm>
          <a:prstGeom prst="rect">
            <a:avLst/>
          </a:prstGeom>
          <a:noFill/>
        </p:spPr>
        <p:txBody>
          <a:bodyPr wrap="none" rtlCol="0">
            <a:spAutoFit/>
          </a:bodyPr>
          <a:lstStyle/>
          <a:p>
            <a:pPr>
              <a:defRPr/>
            </a:pPr>
            <a:r>
              <a:rPr lang="en-GB" sz="3000" kern="0" dirty="0">
                <a:solidFill>
                  <a:prstClr val="black"/>
                </a:solidFill>
                <a:sym typeface="Wingdings" panose="05000000000000000000" pitchFamily="2" charset="2"/>
              </a:rPr>
              <a:t></a:t>
            </a:r>
            <a:endParaRPr lang="en-GB" sz="3000" kern="0" dirty="0">
              <a:solidFill>
                <a:prstClr val="black"/>
              </a:solidFill>
            </a:endParaRPr>
          </a:p>
        </p:txBody>
      </p:sp>
      <p:sp>
        <p:nvSpPr>
          <p:cNvPr id="9" name="TextBox 8"/>
          <p:cNvSpPr txBox="1"/>
          <p:nvPr/>
        </p:nvSpPr>
        <p:spPr>
          <a:xfrm>
            <a:off x="6838216" y="29068"/>
            <a:ext cx="372218" cy="553998"/>
          </a:xfrm>
          <a:prstGeom prst="rect">
            <a:avLst/>
          </a:prstGeom>
          <a:noFill/>
        </p:spPr>
        <p:txBody>
          <a:bodyPr wrap="none" rtlCol="0">
            <a:spAutoFit/>
          </a:bodyPr>
          <a:lstStyle/>
          <a:p>
            <a:pPr>
              <a:defRPr/>
            </a:pPr>
            <a:r>
              <a:rPr lang="en-GB" sz="3000" b="1" kern="0" dirty="0">
                <a:solidFill>
                  <a:prstClr val="black"/>
                </a:solidFill>
                <a:sym typeface="Wingdings" panose="05000000000000000000" pitchFamily="2" charset="2"/>
              </a:rPr>
              <a:t>T</a:t>
            </a:r>
            <a:endParaRPr lang="en-GB" sz="3000" b="1" kern="0" dirty="0">
              <a:solidFill>
                <a:prstClr val="black"/>
              </a:solidFill>
            </a:endParaRPr>
          </a:p>
        </p:txBody>
      </p:sp>
      <p:sp>
        <p:nvSpPr>
          <p:cNvPr id="10" name="TextBox 9"/>
          <p:cNvSpPr txBox="1"/>
          <p:nvPr/>
        </p:nvSpPr>
        <p:spPr>
          <a:xfrm>
            <a:off x="5333864" y="124885"/>
            <a:ext cx="1236236" cy="477054"/>
          </a:xfrm>
          <a:prstGeom prst="rect">
            <a:avLst/>
          </a:prstGeom>
          <a:noFill/>
        </p:spPr>
        <p:txBody>
          <a:bodyPr wrap="none" rtlCol="0">
            <a:spAutoFit/>
          </a:bodyPr>
          <a:lstStyle/>
          <a:p>
            <a:r>
              <a:rPr lang="en-GB" sz="2500" dirty="0">
                <a:solidFill>
                  <a:prstClr val="black"/>
                </a:solidFill>
                <a:latin typeface="Segoe Print" panose="02000600000000000000" pitchFamily="2" charset="0"/>
              </a:rPr>
              <a:t>I can…</a:t>
            </a:r>
          </a:p>
        </p:txBody>
      </p:sp>
      <p:sp>
        <p:nvSpPr>
          <p:cNvPr id="11" name="TextBox 10"/>
          <p:cNvSpPr txBox="1"/>
          <p:nvPr/>
        </p:nvSpPr>
        <p:spPr>
          <a:xfrm>
            <a:off x="7233372" y="106338"/>
            <a:ext cx="1962397" cy="492443"/>
          </a:xfrm>
          <a:prstGeom prst="rect">
            <a:avLst/>
          </a:prstGeom>
          <a:noFill/>
        </p:spPr>
        <p:txBody>
          <a:bodyPr wrap="none" rtlCol="0">
            <a:spAutoFit/>
          </a:bodyPr>
          <a:lstStyle/>
          <a:p>
            <a:r>
              <a:rPr lang="en-GB" sz="2500" dirty="0">
                <a:solidFill>
                  <a:prstClr val="black"/>
                </a:solidFill>
                <a:latin typeface="Segoe Print" panose="02000600000000000000" pitchFamily="2" charset="0"/>
              </a:rPr>
              <a:t>I need to…</a:t>
            </a:r>
          </a:p>
        </p:txBody>
      </p:sp>
      <p:sp>
        <p:nvSpPr>
          <p:cNvPr id="12" name="Rectangle 11"/>
          <p:cNvSpPr/>
          <p:nvPr/>
        </p:nvSpPr>
        <p:spPr>
          <a:xfrm>
            <a:off x="188640" y="174778"/>
            <a:ext cx="4634923" cy="523220"/>
          </a:xfrm>
          <a:prstGeom prst="rect">
            <a:avLst/>
          </a:prstGeom>
        </p:spPr>
        <p:txBody>
          <a:bodyPr wrap="none">
            <a:spAutoFit/>
          </a:bodyPr>
          <a:lstStyle/>
          <a:p>
            <a:pPr fontAlgn="b"/>
            <a:r>
              <a:rPr lang="en-GB" sz="2000" b="1" dirty="0">
                <a:solidFill>
                  <a:srgbClr val="000000"/>
                </a:solidFill>
              </a:rPr>
              <a:t>Y7 Targets: Autumn 1     </a:t>
            </a:r>
            <a:r>
              <a:rPr lang="en-GB" sz="2800" b="1" dirty="0" err="1">
                <a:solidFill>
                  <a:srgbClr val="000000"/>
                </a:solidFill>
                <a:latin typeface="Segoe Print" panose="02000600000000000000" pitchFamily="2" charset="0"/>
              </a:rPr>
              <a:t>Mi</a:t>
            </a:r>
            <a:r>
              <a:rPr lang="en-GB" sz="2800" b="1" dirty="0">
                <a:solidFill>
                  <a:srgbClr val="000000"/>
                </a:solidFill>
                <a:latin typeface="Segoe Print" panose="02000600000000000000" pitchFamily="2" charset="0"/>
              </a:rPr>
              <a:t> </a:t>
            </a:r>
            <a:r>
              <a:rPr lang="en-GB" sz="2800" b="1" dirty="0" err="1">
                <a:solidFill>
                  <a:srgbClr val="000000"/>
                </a:solidFill>
                <a:latin typeface="Segoe Print" panose="02000600000000000000" pitchFamily="2" charset="0"/>
              </a:rPr>
              <a:t>vida</a:t>
            </a:r>
            <a:r>
              <a:rPr lang="en-GB" sz="2800" b="1" dirty="0">
                <a:solidFill>
                  <a:srgbClr val="000000"/>
                </a:solidFill>
                <a:latin typeface="Segoe Print" panose="02000600000000000000" pitchFamily="2" charset="0"/>
              </a:rPr>
              <a:t> </a:t>
            </a:r>
            <a:endParaRPr lang="en-GB" sz="2000" b="1" dirty="0">
              <a:solidFill>
                <a:srgbClr val="000000"/>
              </a:solidFill>
              <a:latin typeface="Segoe Print" panose="02000600000000000000" pitchFamily="2" charset="0"/>
            </a:endParaRPr>
          </a:p>
        </p:txBody>
      </p:sp>
    </p:spTree>
    <p:extLst>
      <p:ext uri="{BB962C8B-B14F-4D97-AF65-F5344CB8AC3E}">
        <p14:creationId xmlns:p14="http://schemas.microsoft.com/office/powerpoint/2010/main" val="19692372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2742" y="63688"/>
            <a:ext cx="8928242" cy="6688477"/>
          </a:xfrm>
          <a:prstGeom prst="roundRect">
            <a:avLst/>
          </a:prstGeom>
          <a:solidFill>
            <a:srgbClr val="E65050"/>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Rectangle 1"/>
          <p:cNvSpPr/>
          <p:nvPr/>
        </p:nvSpPr>
        <p:spPr>
          <a:xfrm>
            <a:off x="744876" y="830311"/>
            <a:ext cx="7803223" cy="830997"/>
          </a:xfrm>
          <a:prstGeom prst="rect">
            <a:avLst/>
          </a:prstGeom>
          <a:solidFill>
            <a:srgbClr val="FFFDF7"/>
          </a:solidFill>
        </p:spPr>
        <p:txBody>
          <a:bodyPr wrap="square">
            <a:spAutoFit/>
          </a:bodyPr>
          <a:lstStyle/>
          <a:p>
            <a:r>
              <a:rPr lang="en-GB" sz="2400" dirty="0">
                <a:solidFill>
                  <a:srgbClr val="000000"/>
                </a:solidFill>
                <a:latin typeface="Arial" panose="020B0604020202020204" pitchFamily="34" charset="0"/>
              </a:rPr>
              <a:t>Choose the right answer to complete each of the following sentences. Write the correct letter in each box. </a:t>
            </a:r>
            <a:endParaRPr lang="en-GB" sz="2400" dirty="0"/>
          </a:p>
        </p:txBody>
      </p:sp>
      <p:graphicFrame>
        <p:nvGraphicFramePr>
          <p:cNvPr id="4" name="Table 3"/>
          <p:cNvGraphicFramePr>
            <a:graphicFrameLocks noGrp="1"/>
          </p:cNvGraphicFramePr>
          <p:nvPr>
            <p:extLst/>
          </p:nvPr>
        </p:nvGraphicFramePr>
        <p:xfrm>
          <a:off x="348523" y="4135053"/>
          <a:ext cx="3894705" cy="1188720"/>
        </p:xfrm>
        <a:graphic>
          <a:graphicData uri="http://schemas.openxmlformats.org/drawingml/2006/table">
            <a:tbl>
              <a:tblPr firstRow="1" bandRow="1">
                <a:tableStyleId>{5940675A-B579-460E-94D1-54222C63F5DA}</a:tableStyleId>
              </a:tblPr>
              <a:tblGrid>
                <a:gridCol w="725269"/>
                <a:gridCol w="3169436"/>
              </a:tblGrid>
              <a:tr h="370840">
                <a:tc>
                  <a:txBody>
                    <a:bodyPr/>
                    <a:lstStyle/>
                    <a:p>
                      <a:pPr algn="ctr"/>
                      <a:r>
                        <a:rPr lang="en-GB" sz="2000" b="1" dirty="0" smtClean="0">
                          <a:latin typeface="Arial" panose="020B0604020202020204" pitchFamily="34" charset="0"/>
                          <a:cs typeface="Arial" panose="020B0604020202020204" pitchFamily="34" charset="0"/>
                        </a:rPr>
                        <a:t>A</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generous.</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B</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serious.</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C</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funny.</a:t>
                      </a:r>
                      <a:endParaRPr lang="en-GB" sz="2000" dirty="0">
                        <a:latin typeface="Arial" panose="020B0604020202020204" pitchFamily="34" charset="0"/>
                        <a:cs typeface="Arial" panose="020B0604020202020204" pitchFamily="34" charset="0"/>
                      </a:endParaRPr>
                    </a:p>
                  </a:txBody>
                  <a:tcPr anchor="ctr">
                    <a:solidFill>
                      <a:srgbClr val="FFFDF7"/>
                    </a:solidFill>
                  </a:tcPr>
                </a:tc>
              </a:tr>
            </a:tbl>
          </a:graphicData>
        </a:graphic>
      </p:graphicFrame>
      <p:graphicFrame>
        <p:nvGraphicFramePr>
          <p:cNvPr id="5" name="Table 4"/>
          <p:cNvGraphicFramePr>
            <a:graphicFrameLocks noGrp="1"/>
          </p:cNvGraphicFramePr>
          <p:nvPr>
            <p:extLst/>
          </p:nvPr>
        </p:nvGraphicFramePr>
        <p:xfrm>
          <a:off x="333909" y="2272709"/>
          <a:ext cx="3950427" cy="1188720"/>
        </p:xfrm>
        <a:graphic>
          <a:graphicData uri="http://schemas.openxmlformats.org/drawingml/2006/table">
            <a:tbl>
              <a:tblPr firstRow="1" bandRow="1">
                <a:tableStyleId>{5940675A-B579-460E-94D1-54222C63F5DA}</a:tableStyleId>
              </a:tblPr>
              <a:tblGrid>
                <a:gridCol w="691325"/>
                <a:gridCol w="3259102"/>
              </a:tblGrid>
              <a:tr h="370840">
                <a:tc>
                  <a:txBody>
                    <a:bodyPr/>
                    <a:lstStyle/>
                    <a:p>
                      <a:pPr algn="ctr"/>
                      <a:r>
                        <a:rPr lang="en-GB" sz="2000" b="1" dirty="0" smtClean="0">
                          <a:latin typeface="Arial" panose="020B0604020202020204" pitchFamily="34" charset="0"/>
                          <a:cs typeface="Arial" panose="020B0604020202020204" pitchFamily="34" charset="0"/>
                        </a:rPr>
                        <a:t>A</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Germany.</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B</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Spain.</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C</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Belgium.</a:t>
                      </a:r>
                      <a:endParaRPr lang="en-GB" sz="2000" dirty="0">
                        <a:latin typeface="Arial" panose="020B0604020202020204" pitchFamily="34" charset="0"/>
                        <a:cs typeface="Arial" panose="020B0604020202020204" pitchFamily="34" charset="0"/>
                      </a:endParaRPr>
                    </a:p>
                  </a:txBody>
                  <a:tcPr anchor="ctr">
                    <a:solidFill>
                      <a:srgbClr val="FFFDF7"/>
                    </a:solidFill>
                  </a:tcPr>
                </a:tc>
              </a:tr>
            </a:tbl>
          </a:graphicData>
        </a:graphic>
      </p:graphicFrame>
      <p:sp>
        <p:nvSpPr>
          <p:cNvPr id="8" name="Rectangle 3"/>
          <p:cNvSpPr>
            <a:spLocks noChangeArrowheads="1"/>
          </p:cNvSpPr>
          <p:nvPr/>
        </p:nvSpPr>
        <p:spPr bwMode="auto">
          <a:xfrm>
            <a:off x="333909" y="1816909"/>
            <a:ext cx="2887052" cy="400110"/>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  </a:t>
            </a:r>
            <a:r>
              <a:rPr lang="en-GB" altLang="en-US" sz="20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Fréderique</a:t>
            </a: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is in…</a:t>
            </a:r>
            <a:endParaRPr lang="en-GB" altLang="en-US" sz="2000" dirty="0">
              <a:solidFill>
                <a:prstClr val="black"/>
              </a:solidFill>
            </a:endParaRPr>
          </a:p>
        </p:txBody>
      </p:sp>
      <p:sp>
        <p:nvSpPr>
          <p:cNvPr id="9" name="Rectangle 3"/>
          <p:cNvSpPr>
            <a:spLocks noChangeArrowheads="1"/>
          </p:cNvSpPr>
          <p:nvPr/>
        </p:nvSpPr>
        <p:spPr bwMode="auto">
          <a:xfrm>
            <a:off x="348523" y="3679900"/>
            <a:ext cx="2887052" cy="400110"/>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2  Birgit’s father is…</a:t>
            </a:r>
            <a:endParaRPr lang="en-GB" altLang="en-US" sz="2000" dirty="0">
              <a:solidFill>
                <a:prstClr val="black"/>
              </a:solidFill>
            </a:endParaRPr>
          </a:p>
        </p:txBody>
      </p:sp>
      <p:graphicFrame>
        <p:nvGraphicFramePr>
          <p:cNvPr id="12" name="Table 11"/>
          <p:cNvGraphicFramePr>
            <a:graphicFrameLocks noGrp="1"/>
          </p:cNvGraphicFramePr>
          <p:nvPr>
            <p:extLst/>
          </p:nvPr>
        </p:nvGraphicFramePr>
        <p:xfrm>
          <a:off x="4694891" y="4982179"/>
          <a:ext cx="3894705" cy="1493520"/>
        </p:xfrm>
        <a:graphic>
          <a:graphicData uri="http://schemas.openxmlformats.org/drawingml/2006/table">
            <a:tbl>
              <a:tblPr firstRow="1" bandRow="1">
                <a:tableStyleId>{5940675A-B579-460E-94D1-54222C63F5DA}</a:tableStyleId>
              </a:tblPr>
              <a:tblGrid>
                <a:gridCol w="725269"/>
                <a:gridCol w="3169436"/>
              </a:tblGrid>
              <a:tr h="370840">
                <a:tc>
                  <a:txBody>
                    <a:bodyPr/>
                    <a:lstStyle/>
                    <a:p>
                      <a:pPr algn="ctr"/>
                      <a:r>
                        <a:rPr lang="en-GB" sz="2000" b="1" dirty="0" smtClean="0">
                          <a:latin typeface="Arial" panose="020B0604020202020204" pitchFamily="34" charset="0"/>
                          <a:cs typeface="Arial" panose="020B0604020202020204" pitchFamily="34" charset="0"/>
                        </a:rPr>
                        <a:t>A</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made new friends.</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B</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improved her language</a:t>
                      </a:r>
                      <a:r>
                        <a:rPr lang="en-GB" sz="2000" baseline="0" dirty="0" smtClean="0">
                          <a:latin typeface="Arial" panose="020B0604020202020204" pitchFamily="34" charset="0"/>
                          <a:cs typeface="Arial" panose="020B0604020202020204" pitchFamily="34" charset="0"/>
                        </a:rPr>
                        <a:t> skills.</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C</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spoke a lot of French.</a:t>
                      </a:r>
                      <a:endParaRPr lang="en-GB" sz="2000" dirty="0">
                        <a:latin typeface="Arial" panose="020B0604020202020204" pitchFamily="34" charset="0"/>
                        <a:cs typeface="Arial" panose="020B0604020202020204" pitchFamily="34" charset="0"/>
                      </a:endParaRPr>
                    </a:p>
                  </a:txBody>
                  <a:tcPr anchor="ctr">
                    <a:solidFill>
                      <a:srgbClr val="FFFDF7"/>
                    </a:solidFill>
                  </a:tcPr>
                </a:tc>
              </a:tr>
            </a:tbl>
          </a:graphicData>
        </a:graphic>
      </p:graphicFrame>
      <p:graphicFrame>
        <p:nvGraphicFramePr>
          <p:cNvPr id="13" name="Table 12"/>
          <p:cNvGraphicFramePr>
            <a:graphicFrameLocks noGrp="1"/>
          </p:cNvGraphicFramePr>
          <p:nvPr>
            <p:extLst/>
          </p:nvPr>
        </p:nvGraphicFramePr>
        <p:xfrm>
          <a:off x="4601321" y="2691235"/>
          <a:ext cx="3950427" cy="1188720"/>
        </p:xfrm>
        <a:graphic>
          <a:graphicData uri="http://schemas.openxmlformats.org/drawingml/2006/table">
            <a:tbl>
              <a:tblPr firstRow="1" bandRow="1">
                <a:tableStyleId>{5940675A-B579-460E-94D1-54222C63F5DA}</a:tableStyleId>
              </a:tblPr>
              <a:tblGrid>
                <a:gridCol w="691325"/>
                <a:gridCol w="3259102"/>
              </a:tblGrid>
              <a:tr h="370840">
                <a:tc>
                  <a:txBody>
                    <a:bodyPr/>
                    <a:lstStyle/>
                    <a:p>
                      <a:pPr algn="ctr"/>
                      <a:r>
                        <a:rPr lang="en-GB" sz="2000" b="1" dirty="0" smtClean="0">
                          <a:latin typeface="Arial" panose="020B0604020202020204" pitchFamily="34" charset="0"/>
                          <a:cs typeface="Arial" panose="020B0604020202020204" pitchFamily="34" charset="0"/>
                        </a:rPr>
                        <a:t>A</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visiting</a:t>
                      </a:r>
                      <a:r>
                        <a:rPr lang="en-GB" sz="2000" baseline="0" dirty="0" smtClean="0">
                          <a:latin typeface="Arial" panose="020B0604020202020204" pitchFamily="34" charset="0"/>
                          <a:cs typeface="Arial" panose="020B0604020202020204" pitchFamily="34" charset="0"/>
                        </a:rPr>
                        <a:t> the cathedral.</a:t>
                      </a:r>
                      <a:endParaRPr lang="en-GB" sz="2000" dirty="0" smtClean="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B</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shopping.</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82230">
                <a:tc>
                  <a:txBody>
                    <a:bodyPr/>
                    <a:lstStyle/>
                    <a:p>
                      <a:pPr algn="ctr"/>
                      <a:r>
                        <a:rPr lang="en-GB" sz="2000" b="1" dirty="0" smtClean="0">
                          <a:latin typeface="Arial" panose="020B0604020202020204" pitchFamily="34" charset="0"/>
                          <a:cs typeface="Arial" panose="020B0604020202020204" pitchFamily="34" charset="0"/>
                        </a:rPr>
                        <a:t>C</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visiting Birgit’s friends.</a:t>
                      </a:r>
                      <a:endParaRPr lang="en-GB" sz="2000" dirty="0">
                        <a:latin typeface="Arial" panose="020B0604020202020204" pitchFamily="34" charset="0"/>
                        <a:cs typeface="Arial" panose="020B0604020202020204" pitchFamily="34" charset="0"/>
                      </a:endParaRPr>
                    </a:p>
                  </a:txBody>
                  <a:tcPr anchor="ctr">
                    <a:solidFill>
                      <a:srgbClr val="FFFDF7"/>
                    </a:solidFill>
                  </a:tcPr>
                </a:tc>
              </a:tr>
            </a:tbl>
          </a:graphicData>
        </a:graphic>
      </p:graphicFrame>
      <p:sp>
        <p:nvSpPr>
          <p:cNvPr id="14" name="Rectangle 3"/>
          <p:cNvSpPr>
            <a:spLocks noChangeArrowheads="1"/>
          </p:cNvSpPr>
          <p:nvPr/>
        </p:nvSpPr>
        <p:spPr bwMode="auto">
          <a:xfrm>
            <a:off x="4577139" y="1905178"/>
            <a:ext cx="3498350" cy="707886"/>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3  In Cologne, </a:t>
            </a:r>
            <a:r>
              <a:rPr lang="en-GB" altLang="en-US" sz="20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Fréderique</a:t>
            </a: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preferred…</a:t>
            </a:r>
            <a:endParaRPr lang="en-GB" altLang="en-US" sz="2000" dirty="0">
              <a:solidFill>
                <a:prstClr val="black"/>
              </a:solidFill>
            </a:endParaRPr>
          </a:p>
        </p:txBody>
      </p:sp>
      <p:sp>
        <p:nvSpPr>
          <p:cNvPr id="15" name="Rectangle 3"/>
          <p:cNvSpPr>
            <a:spLocks noChangeArrowheads="1"/>
          </p:cNvSpPr>
          <p:nvPr/>
        </p:nvSpPr>
        <p:spPr bwMode="auto">
          <a:xfrm>
            <a:off x="4694891" y="4527026"/>
            <a:ext cx="2887052" cy="400110"/>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4 </a:t>
            </a:r>
            <a:r>
              <a:rPr lang="en-GB" altLang="en-US" sz="20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Fréderique</a:t>
            </a:r>
            <a:r>
              <a:rPr lang="en-GB" altLang="en-US" sz="2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altLang="en-US" sz="2000" dirty="0">
              <a:solidFill>
                <a:prstClr val="black"/>
              </a:solidFill>
            </a:endParaRPr>
          </a:p>
        </p:txBody>
      </p:sp>
      <p:sp>
        <p:nvSpPr>
          <p:cNvPr id="16" name="Rectangle 15"/>
          <p:cNvSpPr>
            <a:spLocks noChangeArrowheads="1"/>
          </p:cNvSpPr>
          <p:nvPr/>
        </p:nvSpPr>
        <p:spPr bwMode="auto">
          <a:xfrm>
            <a:off x="744876" y="266438"/>
            <a:ext cx="3991512" cy="461665"/>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Q1. Message </a:t>
            </a:r>
            <a:r>
              <a:rPr lang="en-GB" altLang="en-US" sz="24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électronique</a:t>
            </a:r>
            <a:endParaRPr lang="en-GB" altLang="en-US" sz="2400" dirty="0">
              <a:solidFill>
                <a:prstClr val="black"/>
              </a:solidFill>
            </a:endParaRPr>
          </a:p>
        </p:txBody>
      </p:sp>
      <p:pic>
        <p:nvPicPr>
          <p:cNvPr id="17" name="Picture 16"/>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67583" y="149608"/>
            <a:ext cx="472291" cy="472291"/>
          </a:xfrm>
          <a:prstGeom prst="rect">
            <a:avLst/>
          </a:prstGeom>
        </p:spPr>
      </p:pic>
    </p:spTree>
    <p:extLst>
      <p:ext uri="{BB962C8B-B14F-4D97-AF65-F5344CB8AC3E}">
        <p14:creationId xmlns:p14="http://schemas.microsoft.com/office/powerpoint/2010/main" val="27568410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2742" y="63688"/>
            <a:ext cx="8928242" cy="6688477"/>
          </a:xfrm>
          <a:prstGeom prst="roundRect">
            <a:avLst/>
          </a:prstGeom>
          <a:solidFill>
            <a:srgbClr val="E65050"/>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Rectangle 1"/>
          <p:cNvSpPr/>
          <p:nvPr/>
        </p:nvSpPr>
        <p:spPr>
          <a:xfrm>
            <a:off x="744876" y="850859"/>
            <a:ext cx="7803223" cy="830997"/>
          </a:xfrm>
          <a:prstGeom prst="rect">
            <a:avLst/>
          </a:prstGeom>
          <a:solidFill>
            <a:srgbClr val="FFFDF7"/>
          </a:solidFill>
        </p:spPr>
        <p:txBody>
          <a:bodyPr wrap="square">
            <a:spAutoFit/>
          </a:bodyPr>
          <a:lstStyle/>
          <a:p>
            <a:r>
              <a:rPr lang="en-GB" sz="2400" dirty="0">
                <a:solidFill>
                  <a:srgbClr val="000000"/>
                </a:solidFill>
                <a:latin typeface="Arial" panose="020B0604020202020204" pitchFamily="34" charset="0"/>
              </a:rPr>
              <a:t>Choose the right answer to complete each of the following sentences. Write the correct letter in each box. </a:t>
            </a:r>
            <a:endParaRPr lang="en-GB" sz="2400" dirty="0"/>
          </a:p>
        </p:txBody>
      </p:sp>
      <p:graphicFrame>
        <p:nvGraphicFramePr>
          <p:cNvPr id="4" name="Table 3"/>
          <p:cNvGraphicFramePr>
            <a:graphicFrameLocks noGrp="1"/>
          </p:cNvGraphicFramePr>
          <p:nvPr>
            <p:extLst/>
          </p:nvPr>
        </p:nvGraphicFramePr>
        <p:xfrm>
          <a:off x="348523" y="4155601"/>
          <a:ext cx="3894705" cy="1188720"/>
        </p:xfrm>
        <a:graphic>
          <a:graphicData uri="http://schemas.openxmlformats.org/drawingml/2006/table">
            <a:tbl>
              <a:tblPr firstRow="1" bandRow="1">
                <a:tableStyleId>{5940675A-B579-460E-94D1-54222C63F5DA}</a:tableStyleId>
              </a:tblPr>
              <a:tblGrid>
                <a:gridCol w="725269"/>
                <a:gridCol w="3169436"/>
              </a:tblGrid>
              <a:tr h="370840">
                <a:tc>
                  <a:txBody>
                    <a:bodyPr/>
                    <a:lstStyle/>
                    <a:p>
                      <a:pPr algn="ctr"/>
                      <a:r>
                        <a:rPr lang="en-GB" sz="2000" b="1" dirty="0" smtClean="0">
                          <a:latin typeface="Arial" panose="020B0604020202020204" pitchFamily="34" charset="0"/>
                          <a:cs typeface="Arial" panose="020B0604020202020204" pitchFamily="34" charset="0"/>
                        </a:rPr>
                        <a:t>A</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generous.</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B</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serious.</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C</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funny.</a:t>
                      </a:r>
                      <a:endParaRPr lang="en-GB" sz="2000" dirty="0">
                        <a:latin typeface="Arial" panose="020B0604020202020204" pitchFamily="34" charset="0"/>
                        <a:cs typeface="Arial" panose="020B0604020202020204" pitchFamily="34" charset="0"/>
                      </a:endParaRPr>
                    </a:p>
                  </a:txBody>
                  <a:tcPr anchor="ctr">
                    <a:solidFill>
                      <a:srgbClr val="FFFDF7"/>
                    </a:solidFill>
                  </a:tcPr>
                </a:tc>
              </a:tr>
            </a:tbl>
          </a:graphicData>
        </a:graphic>
      </p:graphicFrame>
      <p:graphicFrame>
        <p:nvGraphicFramePr>
          <p:cNvPr id="5" name="Table 4"/>
          <p:cNvGraphicFramePr>
            <a:graphicFrameLocks noGrp="1"/>
          </p:cNvGraphicFramePr>
          <p:nvPr>
            <p:extLst/>
          </p:nvPr>
        </p:nvGraphicFramePr>
        <p:xfrm>
          <a:off x="333909" y="2293257"/>
          <a:ext cx="3950427" cy="1188720"/>
        </p:xfrm>
        <a:graphic>
          <a:graphicData uri="http://schemas.openxmlformats.org/drawingml/2006/table">
            <a:tbl>
              <a:tblPr firstRow="1" bandRow="1">
                <a:tableStyleId>{5940675A-B579-460E-94D1-54222C63F5DA}</a:tableStyleId>
              </a:tblPr>
              <a:tblGrid>
                <a:gridCol w="691325"/>
                <a:gridCol w="3259102"/>
              </a:tblGrid>
              <a:tr h="370840">
                <a:tc>
                  <a:txBody>
                    <a:bodyPr/>
                    <a:lstStyle/>
                    <a:p>
                      <a:pPr algn="ctr"/>
                      <a:r>
                        <a:rPr lang="en-GB" sz="2000" b="1" dirty="0" smtClean="0">
                          <a:latin typeface="Arial" panose="020B0604020202020204" pitchFamily="34" charset="0"/>
                          <a:cs typeface="Arial" panose="020B0604020202020204" pitchFamily="34" charset="0"/>
                        </a:rPr>
                        <a:t>A</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Germany.</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B</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Spain.</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C</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Belgium.</a:t>
                      </a:r>
                      <a:endParaRPr lang="en-GB" sz="2000" dirty="0">
                        <a:latin typeface="Arial" panose="020B0604020202020204" pitchFamily="34" charset="0"/>
                        <a:cs typeface="Arial" panose="020B0604020202020204" pitchFamily="34" charset="0"/>
                      </a:endParaRPr>
                    </a:p>
                  </a:txBody>
                  <a:tcPr anchor="ctr">
                    <a:solidFill>
                      <a:srgbClr val="FFFDF7"/>
                    </a:solidFill>
                  </a:tcPr>
                </a:tc>
              </a:tr>
            </a:tbl>
          </a:graphicData>
        </a:graphic>
      </p:graphicFrame>
      <p:sp>
        <p:nvSpPr>
          <p:cNvPr id="8" name="Rectangle 3"/>
          <p:cNvSpPr>
            <a:spLocks noChangeArrowheads="1"/>
          </p:cNvSpPr>
          <p:nvPr/>
        </p:nvSpPr>
        <p:spPr bwMode="auto">
          <a:xfrm>
            <a:off x="333909" y="1837457"/>
            <a:ext cx="2887052" cy="400110"/>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  </a:t>
            </a:r>
            <a:r>
              <a:rPr lang="en-GB" altLang="en-US" sz="20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Fréderique</a:t>
            </a: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is in…</a:t>
            </a:r>
            <a:endParaRPr lang="en-GB" altLang="en-US" sz="2000" dirty="0">
              <a:solidFill>
                <a:prstClr val="black"/>
              </a:solidFill>
            </a:endParaRPr>
          </a:p>
        </p:txBody>
      </p:sp>
      <p:sp>
        <p:nvSpPr>
          <p:cNvPr id="9" name="Rectangle 3"/>
          <p:cNvSpPr>
            <a:spLocks noChangeArrowheads="1"/>
          </p:cNvSpPr>
          <p:nvPr/>
        </p:nvSpPr>
        <p:spPr bwMode="auto">
          <a:xfrm>
            <a:off x="348523" y="3700448"/>
            <a:ext cx="2887052" cy="400110"/>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2  Birgit’s father is…</a:t>
            </a:r>
            <a:endParaRPr lang="en-GB" altLang="en-US" sz="2000" dirty="0">
              <a:solidFill>
                <a:prstClr val="black"/>
              </a:solidFill>
            </a:endParaRPr>
          </a:p>
        </p:txBody>
      </p:sp>
      <p:graphicFrame>
        <p:nvGraphicFramePr>
          <p:cNvPr id="12" name="Table 11"/>
          <p:cNvGraphicFramePr>
            <a:graphicFrameLocks noGrp="1"/>
          </p:cNvGraphicFramePr>
          <p:nvPr>
            <p:extLst/>
          </p:nvPr>
        </p:nvGraphicFramePr>
        <p:xfrm>
          <a:off x="4694891" y="5002727"/>
          <a:ext cx="3894705" cy="1493520"/>
        </p:xfrm>
        <a:graphic>
          <a:graphicData uri="http://schemas.openxmlformats.org/drawingml/2006/table">
            <a:tbl>
              <a:tblPr firstRow="1" bandRow="1">
                <a:tableStyleId>{5940675A-B579-460E-94D1-54222C63F5DA}</a:tableStyleId>
              </a:tblPr>
              <a:tblGrid>
                <a:gridCol w="725269"/>
                <a:gridCol w="3169436"/>
              </a:tblGrid>
              <a:tr h="370840">
                <a:tc>
                  <a:txBody>
                    <a:bodyPr/>
                    <a:lstStyle/>
                    <a:p>
                      <a:pPr algn="ctr"/>
                      <a:r>
                        <a:rPr lang="en-GB" sz="2000" b="1" dirty="0" smtClean="0">
                          <a:latin typeface="Arial" panose="020B0604020202020204" pitchFamily="34" charset="0"/>
                          <a:cs typeface="Arial" panose="020B0604020202020204" pitchFamily="34" charset="0"/>
                        </a:rPr>
                        <a:t>A</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made new friends.</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B</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improved her language</a:t>
                      </a:r>
                      <a:r>
                        <a:rPr lang="en-GB" sz="2000" baseline="0" dirty="0" smtClean="0">
                          <a:latin typeface="Arial" panose="020B0604020202020204" pitchFamily="34" charset="0"/>
                          <a:cs typeface="Arial" panose="020B0604020202020204" pitchFamily="34" charset="0"/>
                        </a:rPr>
                        <a:t> skills.</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C</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spoke a lot of French.</a:t>
                      </a:r>
                      <a:endParaRPr lang="en-GB" sz="2000" dirty="0">
                        <a:latin typeface="Arial" panose="020B0604020202020204" pitchFamily="34" charset="0"/>
                        <a:cs typeface="Arial" panose="020B0604020202020204" pitchFamily="34" charset="0"/>
                      </a:endParaRPr>
                    </a:p>
                  </a:txBody>
                  <a:tcPr anchor="ctr">
                    <a:solidFill>
                      <a:srgbClr val="FFFDF7"/>
                    </a:solidFill>
                  </a:tcPr>
                </a:tc>
              </a:tr>
            </a:tbl>
          </a:graphicData>
        </a:graphic>
      </p:graphicFrame>
      <p:graphicFrame>
        <p:nvGraphicFramePr>
          <p:cNvPr id="13" name="Table 12"/>
          <p:cNvGraphicFramePr>
            <a:graphicFrameLocks noGrp="1"/>
          </p:cNvGraphicFramePr>
          <p:nvPr>
            <p:extLst/>
          </p:nvPr>
        </p:nvGraphicFramePr>
        <p:xfrm>
          <a:off x="4601321" y="2711783"/>
          <a:ext cx="3950427" cy="1188720"/>
        </p:xfrm>
        <a:graphic>
          <a:graphicData uri="http://schemas.openxmlformats.org/drawingml/2006/table">
            <a:tbl>
              <a:tblPr firstRow="1" bandRow="1">
                <a:tableStyleId>{5940675A-B579-460E-94D1-54222C63F5DA}</a:tableStyleId>
              </a:tblPr>
              <a:tblGrid>
                <a:gridCol w="691325"/>
                <a:gridCol w="3259102"/>
              </a:tblGrid>
              <a:tr h="370840">
                <a:tc>
                  <a:txBody>
                    <a:bodyPr/>
                    <a:lstStyle/>
                    <a:p>
                      <a:pPr algn="ctr"/>
                      <a:r>
                        <a:rPr lang="en-GB" sz="2000" b="1" dirty="0" smtClean="0">
                          <a:latin typeface="Arial" panose="020B0604020202020204" pitchFamily="34" charset="0"/>
                          <a:cs typeface="Arial" panose="020B0604020202020204" pitchFamily="34" charset="0"/>
                        </a:rPr>
                        <a:t>A</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visiting</a:t>
                      </a:r>
                      <a:r>
                        <a:rPr lang="en-GB" sz="2000" baseline="0" dirty="0" smtClean="0">
                          <a:latin typeface="Arial" panose="020B0604020202020204" pitchFamily="34" charset="0"/>
                          <a:cs typeface="Arial" panose="020B0604020202020204" pitchFamily="34" charset="0"/>
                        </a:rPr>
                        <a:t> the cathedral.</a:t>
                      </a:r>
                      <a:endParaRPr lang="en-GB" sz="2000" dirty="0" smtClean="0">
                        <a:latin typeface="Arial" panose="020B0604020202020204" pitchFamily="34" charset="0"/>
                        <a:cs typeface="Arial" panose="020B0604020202020204" pitchFamily="34" charset="0"/>
                      </a:endParaRPr>
                    </a:p>
                  </a:txBody>
                  <a:tcPr anchor="ctr">
                    <a:solidFill>
                      <a:srgbClr val="FFFDF7"/>
                    </a:solidFill>
                  </a:tcPr>
                </a:tc>
              </a:tr>
              <a:tr h="370840">
                <a:tc>
                  <a:txBody>
                    <a:bodyPr/>
                    <a:lstStyle/>
                    <a:p>
                      <a:pPr algn="ctr"/>
                      <a:r>
                        <a:rPr lang="en-GB" sz="2000" b="1" dirty="0" smtClean="0">
                          <a:latin typeface="Arial" panose="020B0604020202020204" pitchFamily="34" charset="0"/>
                          <a:cs typeface="Arial" panose="020B0604020202020204" pitchFamily="34" charset="0"/>
                        </a:rPr>
                        <a:t>B</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shopping.</a:t>
                      </a:r>
                      <a:endParaRPr lang="en-GB" sz="2000" dirty="0">
                        <a:latin typeface="Arial" panose="020B0604020202020204" pitchFamily="34" charset="0"/>
                        <a:cs typeface="Arial" panose="020B0604020202020204" pitchFamily="34" charset="0"/>
                      </a:endParaRPr>
                    </a:p>
                  </a:txBody>
                  <a:tcPr anchor="ctr">
                    <a:solidFill>
                      <a:srgbClr val="FFFDF7"/>
                    </a:solidFill>
                  </a:tcPr>
                </a:tc>
              </a:tr>
              <a:tr h="382230">
                <a:tc>
                  <a:txBody>
                    <a:bodyPr/>
                    <a:lstStyle/>
                    <a:p>
                      <a:pPr algn="ctr"/>
                      <a:r>
                        <a:rPr lang="en-GB" sz="2000" b="1" dirty="0" smtClean="0">
                          <a:latin typeface="Arial" panose="020B0604020202020204" pitchFamily="34" charset="0"/>
                          <a:cs typeface="Arial" panose="020B0604020202020204" pitchFamily="34" charset="0"/>
                        </a:rPr>
                        <a:t>C</a:t>
                      </a:r>
                      <a:endParaRPr lang="en-GB" sz="2000" b="1" dirty="0">
                        <a:latin typeface="Arial" panose="020B0604020202020204" pitchFamily="34" charset="0"/>
                        <a:cs typeface="Arial" panose="020B0604020202020204" pitchFamily="34" charset="0"/>
                      </a:endParaRPr>
                    </a:p>
                  </a:txBody>
                  <a:tcPr anchor="ctr">
                    <a:solidFill>
                      <a:srgbClr val="FFFDF7"/>
                    </a:solidFill>
                  </a:tcPr>
                </a:tc>
                <a:tc>
                  <a:txBody>
                    <a:bodyPr/>
                    <a:lstStyle/>
                    <a:p>
                      <a:r>
                        <a:rPr lang="en-GB" sz="2000" dirty="0" smtClean="0">
                          <a:latin typeface="Arial" panose="020B0604020202020204" pitchFamily="34" charset="0"/>
                          <a:cs typeface="Arial" panose="020B0604020202020204" pitchFamily="34" charset="0"/>
                        </a:rPr>
                        <a:t>visiting Birgit’s friends.</a:t>
                      </a:r>
                      <a:endParaRPr lang="en-GB" sz="2000" dirty="0">
                        <a:latin typeface="Arial" panose="020B0604020202020204" pitchFamily="34" charset="0"/>
                        <a:cs typeface="Arial" panose="020B0604020202020204" pitchFamily="34" charset="0"/>
                      </a:endParaRPr>
                    </a:p>
                  </a:txBody>
                  <a:tcPr anchor="ctr">
                    <a:solidFill>
                      <a:srgbClr val="FFFDF7"/>
                    </a:solidFill>
                  </a:tcPr>
                </a:tc>
              </a:tr>
            </a:tbl>
          </a:graphicData>
        </a:graphic>
      </p:graphicFrame>
      <p:sp>
        <p:nvSpPr>
          <p:cNvPr id="14" name="Rectangle 3"/>
          <p:cNvSpPr>
            <a:spLocks noChangeArrowheads="1"/>
          </p:cNvSpPr>
          <p:nvPr/>
        </p:nvSpPr>
        <p:spPr bwMode="auto">
          <a:xfrm>
            <a:off x="4577139" y="1925726"/>
            <a:ext cx="3498350" cy="707886"/>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3  In Cologne, </a:t>
            </a:r>
            <a:r>
              <a:rPr lang="en-GB" altLang="en-US" sz="20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Fréderique</a:t>
            </a: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preferred…</a:t>
            </a:r>
            <a:endParaRPr lang="en-GB" altLang="en-US" sz="2000" dirty="0">
              <a:solidFill>
                <a:prstClr val="black"/>
              </a:solidFill>
            </a:endParaRPr>
          </a:p>
        </p:txBody>
      </p:sp>
      <p:sp>
        <p:nvSpPr>
          <p:cNvPr id="15" name="Rectangle 3"/>
          <p:cNvSpPr>
            <a:spLocks noChangeArrowheads="1"/>
          </p:cNvSpPr>
          <p:nvPr/>
        </p:nvSpPr>
        <p:spPr bwMode="auto">
          <a:xfrm>
            <a:off x="4694891" y="4547574"/>
            <a:ext cx="2887052" cy="400110"/>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4 </a:t>
            </a:r>
            <a:r>
              <a:rPr lang="en-GB" altLang="en-US" sz="20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Fréderique</a:t>
            </a:r>
            <a:r>
              <a:rPr lang="en-GB" altLang="en-US" sz="2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altLang="en-US" sz="2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altLang="en-US" sz="2000" dirty="0">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875" y="2262087"/>
            <a:ext cx="356664" cy="371525"/>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0479" y="4915681"/>
            <a:ext cx="356664" cy="371525"/>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6534" y="3078449"/>
            <a:ext cx="356664" cy="371525"/>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9870" y="5678383"/>
            <a:ext cx="356664" cy="371525"/>
          </a:xfrm>
          <a:prstGeom prst="rect">
            <a:avLst/>
          </a:prstGeom>
        </p:spPr>
      </p:pic>
      <p:sp>
        <p:nvSpPr>
          <p:cNvPr id="19" name="Rectangle 3"/>
          <p:cNvSpPr>
            <a:spLocks noChangeArrowheads="1"/>
          </p:cNvSpPr>
          <p:nvPr/>
        </p:nvSpPr>
        <p:spPr bwMode="auto">
          <a:xfrm>
            <a:off x="4863972" y="265714"/>
            <a:ext cx="2887052" cy="523220"/>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altLang="en-US" sz="28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ANSWERS</a:t>
            </a:r>
            <a:endParaRPr lang="en-GB" altLang="en-US" sz="2800" dirty="0">
              <a:solidFill>
                <a:prstClr val="black"/>
              </a:solidFill>
            </a:endParaRPr>
          </a:p>
        </p:txBody>
      </p:sp>
      <p:sp>
        <p:nvSpPr>
          <p:cNvPr id="20" name="Rectangle 19"/>
          <p:cNvSpPr>
            <a:spLocks noChangeArrowheads="1"/>
          </p:cNvSpPr>
          <p:nvPr/>
        </p:nvSpPr>
        <p:spPr bwMode="auto">
          <a:xfrm>
            <a:off x="744876" y="314326"/>
            <a:ext cx="3991512" cy="461665"/>
          </a:xfrm>
          <a:prstGeom prst="rect">
            <a:avLst/>
          </a:prstGeom>
          <a:solidFill>
            <a:srgbClr val="FFFDF7"/>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Q1. Message </a:t>
            </a:r>
            <a:r>
              <a:rPr lang="en-GB" altLang="en-US" sz="2400" b="1"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électronique</a:t>
            </a:r>
            <a:endParaRPr lang="en-GB" altLang="en-US" sz="2400" dirty="0">
              <a:solidFill>
                <a:prstClr val="black"/>
              </a:solidFill>
            </a:endParaRPr>
          </a:p>
        </p:txBody>
      </p:sp>
      <p:pic>
        <p:nvPicPr>
          <p:cNvPr id="21" name="Picture 20"/>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805378" y="248713"/>
            <a:ext cx="540221" cy="540221"/>
          </a:xfrm>
          <a:prstGeom prst="rect">
            <a:avLst/>
          </a:prstGeom>
        </p:spPr>
      </p:pic>
    </p:spTree>
    <p:extLst>
      <p:ext uri="{BB962C8B-B14F-4D97-AF65-F5344CB8AC3E}">
        <p14:creationId xmlns:p14="http://schemas.microsoft.com/office/powerpoint/2010/main" val="207965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32804" cy="1623060"/>
          </a:xfrm>
          <a:prstGeom prst="rect">
            <a:avLst/>
          </a:prstGeom>
        </p:spPr>
      </p:pic>
      <p:pic>
        <p:nvPicPr>
          <p:cNvPr id="48132" name="Picture 4" descr="Image result for the past the present and the future walked into a bar. it was t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0" y="1677176"/>
            <a:ext cx="3971925" cy="3676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32804" y="176215"/>
            <a:ext cx="7411196" cy="1200329"/>
          </a:xfrm>
          <a:prstGeom prst="rect">
            <a:avLst/>
          </a:prstGeom>
          <a:noFill/>
        </p:spPr>
        <p:txBody>
          <a:bodyPr wrap="square" rtlCol="0">
            <a:spAutoFit/>
          </a:bodyPr>
          <a:lstStyle/>
          <a:p>
            <a:r>
              <a:rPr lang="en-GB" sz="3600" dirty="0" smtClean="0"/>
              <a:t>Question:  </a:t>
            </a:r>
            <a:br>
              <a:rPr lang="en-GB" sz="3600" dirty="0" smtClean="0"/>
            </a:br>
            <a:r>
              <a:rPr lang="en-GB" sz="3600" b="1" dirty="0" smtClean="0"/>
              <a:t>“Who has recently been swimming?”</a:t>
            </a:r>
            <a:endParaRPr lang="en-GB" sz="3600" b="1" dirty="0"/>
          </a:p>
        </p:txBody>
      </p:sp>
      <p:sp>
        <p:nvSpPr>
          <p:cNvPr id="9" name="TextBox 8"/>
          <p:cNvSpPr txBox="1"/>
          <p:nvPr/>
        </p:nvSpPr>
        <p:spPr>
          <a:xfrm>
            <a:off x="4725634" y="1623060"/>
            <a:ext cx="4346704" cy="1200329"/>
          </a:xfrm>
          <a:prstGeom prst="rect">
            <a:avLst/>
          </a:prstGeom>
          <a:noFill/>
        </p:spPr>
        <p:txBody>
          <a:bodyPr wrap="square" rtlCol="0">
            <a:spAutoFit/>
          </a:bodyPr>
          <a:lstStyle/>
          <a:p>
            <a:r>
              <a:rPr lang="en-GB" sz="3600" dirty="0" err="1" smtClean="0"/>
              <a:t>Ania</a:t>
            </a:r>
            <a:r>
              <a:rPr lang="en-GB" sz="3600" dirty="0" smtClean="0"/>
              <a:t>:  </a:t>
            </a:r>
            <a:r>
              <a:rPr lang="en-GB" sz="3600" dirty="0" err="1" smtClean="0">
                <a:solidFill>
                  <a:srgbClr val="FF00FF"/>
                </a:solidFill>
              </a:rPr>
              <a:t>Mis</a:t>
            </a:r>
            <a:r>
              <a:rPr lang="en-GB" sz="3600" dirty="0" smtClean="0">
                <a:solidFill>
                  <a:srgbClr val="FF00FF"/>
                </a:solidFill>
              </a:rPr>
              <a:t> amigos y </a:t>
            </a:r>
            <a:r>
              <a:rPr lang="en-GB" sz="3600" dirty="0" err="1" smtClean="0">
                <a:solidFill>
                  <a:srgbClr val="FF00FF"/>
                </a:solidFill>
              </a:rPr>
              <a:t>yo</a:t>
            </a:r>
            <a:r>
              <a:rPr lang="en-GB" sz="3600" dirty="0" smtClean="0">
                <a:solidFill>
                  <a:srgbClr val="FF00FF"/>
                </a:solidFill>
              </a:rPr>
              <a:t> </a:t>
            </a:r>
            <a:r>
              <a:rPr lang="en-GB" sz="3600" dirty="0" err="1" smtClean="0">
                <a:solidFill>
                  <a:srgbClr val="FF00FF"/>
                </a:solidFill>
              </a:rPr>
              <a:t>nadamos</a:t>
            </a:r>
            <a:r>
              <a:rPr lang="en-GB" sz="3600" dirty="0" smtClean="0">
                <a:solidFill>
                  <a:srgbClr val="FF00FF"/>
                </a:solidFill>
              </a:rPr>
              <a:t> </a:t>
            </a:r>
            <a:r>
              <a:rPr lang="en-GB" sz="3600" dirty="0" err="1" smtClean="0">
                <a:solidFill>
                  <a:srgbClr val="FF00FF"/>
                </a:solidFill>
              </a:rPr>
              <a:t>ayer</a:t>
            </a:r>
            <a:r>
              <a:rPr lang="en-GB" sz="3600" dirty="0" smtClean="0">
                <a:solidFill>
                  <a:srgbClr val="FF00FF"/>
                </a:solidFill>
              </a:rPr>
              <a:t>.</a:t>
            </a:r>
            <a:endParaRPr lang="en-GB" sz="3600" dirty="0">
              <a:solidFill>
                <a:srgbClr val="FF00FF"/>
              </a:solidFill>
            </a:endParaRPr>
          </a:p>
        </p:txBody>
      </p:sp>
      <p:sp>
        <p:nvSpPr>
          <p:cNvPr id="10" name="TextBox 9"/>
          <p:cNvSpPr txBox="1"/>
          <p:nvPr/>
        </p:nvSpPr>
        <p:spPr>
          <a:xfrm>
            <a:off x="4756484" y="3488443"/>
            <a:ext cx="3272588" cy="1200329"/>
          </a:xfrm>
          <a:prstGeom prst="rect">
            <a:avLst/>
          </a:prstGeom>
          <a:noFill/>
        </p:spPr>
        <p:txBody>
          <a:bodyPr wrap="square" rtlCol="0">
            <a:spAutoFit/>
          </a:bodyPr>
          <a:lstStyle/>
          <a:p>
            <a:r>
              <a:rPr lang="en-GB" sz="3600" dirty="0" smtClean="0"/>
              <a:t>Ignacio:  </a:t>
            </a:r>
            <a:r>
              <a:rPr lang="en-GB" sz="3600" dirty="0" err="1" smtClean="0">
                <a:solidFill>
                  <a:srgbClr val="FF00FF"/>
                </a:solidFill>
              </a:rPr>
              <a:t>Nunca</a:t>
            </a:r>
            <a:r>
              <a:rPr lang="en-GB" sz="3600" dirty="0" smtClean="0">
                <a:solidFill>
                  <a:srgbClr val="FF00FF"/>
                </a:solidFill>
              </a:rPr>
              <a:t> </a:t>
            </a:r>
            <a:r>
              <a:rPr lang="en-GB" sz="3600" dirty="0" err="1" smtClean="0">
                <a:solidFill>
                  <a:srgbClr val="FF00FF"/>
                </a:solidFill>
              </a:rPr>
              <a:t>hago</a:t>
            </a:r>
            <a:r>
              <a:rPr lang="en-GB" sz="3600" dirty="0" smtClean="0">
                <a:solidFill>
                  <a:srgbClr val="FF00FF"/>
                </a:solidFill>
              </a:rPr>
              <a:t> </a:t>
            </a:r>
            <a:r>
              <a:rPr lang="en-GB" sz="3600" dirty="0" err="1" smtClean="0">
                <a:solidFill>
                  <a:srgbClr val="FF00FF"/>
                </a:solidFill>
              </a:rPr>
              <a:t>natación</a:t>
            </a:r>
            <a:r>
              <a:rPr lang="en-GB" sz="3600" dirty="0" smtClean="0">
                <a:solidFill>
                  <a:srgbClr val="FF00FF"/>
                </a:solidFill>
              </a:rPr>
              <a:t>.</a:t>
            </a:r>
            <a:endParaRPr lang="en-GB" sz="3600" dirty="0">
              <a:solidFill>
                <a:srgbClr val="FF00FF"/>
              </a:solidFill>
            </a:endParaRPr>
          </a:p>
        </p:txBody>
      </p:sp>
      <p:sp>
        <p:nvSpPr>
          <p:cNvPr id="11" name="TextBox 10"/>
          <p:cNvSpPr txBox="1"/>
          <p:nvPr/>
        </p:nvSpPr>
        <p:spPr>
          <a:xfrm>
            <a:off x="4756484" y="5353827"/>
            <a:ext cx="4387516" cy="1200329"/>
          </a:xfrm>
          <a:prstGeom prst="rect">
            <a:avLst/>
          </a:prstGeom>
          <a:noFill/>
        </p:spPr>
        <p:txBody>
          <a:bodyPr wrap="square" rtlCol="0">
            <a:spAutoFit/>
          </a:bodyPr>
          <a:lstStyle/>
          <a:p>
            <a:r>
              <a:rPr lang="en-GB" sz="3600" dirty="0" smtClean="0"/>
              <a:t>Elena: </a:t>
            </a:r>
            <a:r>
              <a:rPr lang="en-GB" sz="3600" dirty="0" err="1" smtClean="0">
                <a:solidFill>
                  <a:srgbClr val="FF00FF"/>
                </a:solidFill>
              </a:rPr>
              <a:t>Vamos</a:t>
            </a:r>
            <a:r>
              <a:rPr lang="en-GB" sz="3600" dirty="0" smtClean="0">
                <a:solidFill>
                  <a:srgbClr val="FF00FF"/>
                </a:solidFill>
              </a:rPr>
              <a:t> a </a:t>
            </a:r>
            <a:r>
              <a:rPr lang="en-GB" sz="3600" dirty="0" err="1" smtClean="0">
                <a:solidFill>
                  <a:srgbClr val="FF00FF"/>
                </a:solidFill>
              </a:rPr>
              <a:t>ir</a:t>
            </a:r>
            <a:r>
              <a:rPr lang="en-GB" sz="3600" dirty="0" smtClean="0">
                <a:solidFill>
                  <a:srgbClr val="FF00FF"/>
                </a:solidFill>
              </a:rPr>
              <a:t> a la </a:t>
            </a:r>
            <a:r>
              <a:rPr lang="en-GB" sz="3600" dirty="0" err="1" smtClean="0">
                <a:solidFill>
                  <a:srgbClr val="FF00FF"/>
                </a:solidFill>
              </a:rPr>
              <a:t>piscina</a:t>
            </a:r>
            <a:r>
              <a:rPr lang="en-GB" sz="3600" dirty="0" smtClean="0">
                <a:solidFill>
                  <a:srgbClr val="FF00FF"/>
                </a:solidFill>
              </a:rPr>
              <a:t> </a:t>
            </a:r>
            <a:r>
              <a:rPr lang="en-GB" sz="3600" dirty="0" err="1" smtClean="0">
                <a:solidFill>
                  <a:srgbClr val="FF00FF"/>
                </a:solidFill>
              </a:rPr>
              <a:t>mañana</a:t>
            </a:r>
            <a:r>
              <a:rPr lang="en-GB" sz="3600" dirty="0" smtClean="0">
                <a:solidFill>
                  <a:srgbClr val="FF00FF"/>
                </a:solidFill>
              </a:rPr>
              <a:t>.</a:t>
            </a:r>
            <a:endParaRPr lang="en-GB" sz="3600" dirty="0">
              <a:solidFill>
                <a:srgbClr val="FF00FF"/>
              </a:solidFill>
            </a:endParaRPr>
          </a:p>
        </p:txBody>
      </p:sp>
    </p:spTree>
    <p:extLst>
      <p:ext uri="{BB962C8B-B14F-4D97-AF65-F5344CB8AC3E}">
        <p14:creationId xmlns:p14="http://schemas.microsoft.com/office/powerpoint/2010/main" val="212390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20653" y="174199"/>
          <a:ext cx="6735102" cy="3945980"/>
        </p:xfrm>
        <a:graphic>
          <a:graphicData uri="http://schemas.openxmlformats.org/drawingml/2006/table">
            <a:tbl>
              <a:tblPr firstRow="1" bandRow="1"/>
              <a:tblGrid>
                <a:gridCol w="2245034"/>
                <a:gridCol w="2245034"/>
                <a:gridCol w="2245034"/>
              </a:tblGrid>
              <a:tr h="290462">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Past</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Present</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pPr algn="ctr"/>
                      <a:r>
                        <a:rPr lang="en-GB" sz="2400" b="1" dirty="0" smtClean="0">
                          <a:solidFill>
                            <a:schemeClr val="tx1"/>
                          </a:solidFill>
                          <a:latin typeface="Arial" panose="020B0604020202020204" pitchFamily="34" charset="0"/>
                          <a:cs typeface="Arial" panose="020B0604020202020204" pitchFamily="34" charset="0"/>
                        </a:rPr>
                        <a:t>Future</a:t>
                      </a:r>
                      <a:endParaRPr lang="en-GB" sz="2400" b="1"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lumMod val="90000"/>
                      </a:srgbClr>
                    </a:solidFill>
                  </a:tcPr>
                </a:tc>
              </a:tr>
              <a:tr h="3488780">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smtClean="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rtl="0" eaLnBrk="1" hangingPunct="1">
                        <a:defRPr kern="1200">
                          <a:solidFill>
                            <a:schemeClr val="tx1"/>
                          </a:solidFill>
                          <a:latin typeface="Calibri" panose="020F0502020204030204"/>
                        </a:defRPr>
                      </a:lvl1pPr>
                      <a:lvl2pPr marL="457200" algn="l" rtl="0" eaLnBrk="1" hangingPunct="1">
                        <a:defRPr kern="1200">
                          <a:solidFill>
                            <a:schemeClr val="tx1"/>
                          </a:solidFill>
                          <a:latin typeface="Calibri" panose="020F0502020204030204"/>
                        </a:defRPr>
                      </a:lvl2pPr>
                      <a:lvl3pPr marL="914400" algn="l" rtl="0" eaLnBrk="1" hangingPunct="1">
                        <a:defRPr kern="1200">
                          <a:solidFill>
                            <a:schemeClr val="tx1"/>
                          </a:solidFill>
                          <a:latin typeface="Calibri" panose="020F0502020204030204"/>
                        </a:defRPr>
                      </a:lvl3pPr>
                      <a:lvl4pPr marL="1371600" algn="l" rtl="0" eaLnBrk="1" hangingPunct="1">
                        <a:defRPr kern="1200">
                          <a:solidFill>
                            <a:schemeClr val="tx1"/>
                          </a:solidFill>
                          <a:latin typeface="Calibri" panose="020F0502020204030204"/>
                        </a:defRPr>
                      </a:lvl4pPr>
                      <a:lvl5pPr marL="1828800" algn="l" rtl="0" eaLnBrk="1" hangingPunct="1">
                        <a:defRPr kern="1200">
                          <a:solidFill>
                            <a:schemeClr val="tx1"/>
                          </a:solidFill>
                          <a:latin typeface="Calibri" panose="020F0502020204030204"/>
                        </a:defRPr>
                      </a:lvl5pPr>
                      <a:lvl6pPr marL="2286000" algn="l" rtl="0" eaLnBrk="1" hangingPunct="1">
                        <a:defRPr kern="1200">
                          <a:solidFill>
                            <a:schemeClr val="tx1"/>
                          </a:solidFill>
                          <a:latin typeface="Calibri" panose="020F0502020204030204"/>
                        </a:defRPr>
                      </a:lvl6pPr>
                      <a:lvl7pPr marL="2743200" algn="l" rtl="0" eaLnBrk="1" hangingPunct="1">
                        <a:defRPr kern="1200">
                          <a:solidFill>
                            <a:schemeClr val="tx1"/>
                          </a:solidFill>
                          <a:latin typeface="Calibri" panose="020F0502020204030204"/>
                        </a:defRPr>
                      </a:lvl7pPr>
                      <a:lvl8pPr marL="3200400" algn="l" rtl="0" eaLnBrk="1" hangingPunct="1">
                        <a:defRPr kern="1200">
                          <a:solidFill>
                            <a:schemeClr val="tx1"/>
                          </a:solidFill>
                          <a:latin typeface="Calibri" panose="020F0502020204030204"/>
                        </a:defRPr>
                      </a:lvl8pPr>
                      <a:lvl9pPr marL="3657600" algn="l" rtl="0" eaLnBrk="1" hangingPunct="1">
                        <a:defRPr kern="1200">
                          <a:solidFill>
                            <a:schemeClr val="tx1"/>
                          </a:solidFill>
                          <a:latin typeface="Calibri" panose="020F0502020204030204"/>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graphicFrame>
        <p:nvGraphicFramePr>
          <p:cNvPr id="5" name="Table 4"/>
          <p:cNvGraphicFramePr>
            <a:graphicFrameLocks noGrp="1"/>
          </p:cNvGraphicFramePr>
          <p:nvPr>
            <p:extLst/>
          </p:nvPr>
        </p:nvGraphicFramePr>
        <p:xfrm>
          <a:off x="713100" y="4093271"/>
          <a:ext cx="7484610" cy="1030802"/>
        </p:xfrm>
        <a:graphic>
          <a:graphicData uri="http://schemas.openxmlformats.org/drawingml/2006/table">
            <a:tbl>
              <a:tblPr firstRow="1" bandRow="1">
                <a:tableStyleId>{2D5ABB26-0587-4C30-8999-92F81FD0307C}</a:tableStyleId>
              </a:tblPr>
              <a:tblGrid>
                <a:gridCol w="1496922"/>
                <a:gridCol w="1496922"/>
                <a:gridCol w="1496922"/>
                <a:gridCol w="1496922"/>
                <a:gridCol w="1496922"/>
              </a:tblGrid>
              <a:tr h="515401">
                <a:tc>
                  <a:txBody>
                    <a:bodyPr/>
                    <a:lstStyle/>
                    <a:p>
                      <a:pPr algn="ctr"/>
                      <a:r>
                        <a:rPr lang="en-GB" sz="2000" dirty="0" err="1" smtClean="0">
                          <a:latin typeface="Arial" panose="020B0604020202020204" pitchFamily="34" charset="0"/>
                          <a:cs typeface="Arial" panose="020B0604020202020204" pitchFamily="34" charset="0"/>
                        </a:rPr>
                        <a:t>voy</a:t>
                      </a:r>
                      <a:r>
                        <a:rPr lang="en-GB" sz="2000" dirty="0" smtClean="0">
                          <a:latin typeface="Arial" panose="020B0604020202020204" pitchFamily="34" charset="0"/>
                          <a:cs typeface="Arial" panose="020B0604020202020204" pitchFamily="34" charset="0"/>
                        </a:rPr>
                        <a:t> a </a:t>
                      </a:r>
                      <a:r>
                        <a:rPr lang="en-GB" sz="2000" dirty="0" err="1" smtClean="0">
                          <a:latin typeface="Arial" panose="020B0604020202020204" pitchFamily="34" charset="0"/>
                          <a:cs typeface="Arial" panose="020B0604020202020204" pitchFamily="34" charset="0"/>
                        </a:rPr>
                        <a:t>ir</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fui</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bailo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estamos</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vamos</a:t>
                      </a:r>
                      <a:endParaRPr lang="en-GB" sz="2000" dirty="0">
                        <a:latin typeface="Arial" panose="020B0604020202020204" pitchFamily="34" charset="0"/>
                        <a:cs typeface="Arial" panose="020B0604020202020204" pitchFamily="34" charset="0"/>
                      </a:endParaRPr>
                    </a:p>
                  </a:txBody>
                  <a:tcPr anchor="ctr"/>
                </a:tc>
              </a:tr>
              <a:tr h="515401">
                <a:tc>
                  <a:txBody>
                    <a:bodyPr/>
                    <a:lstStyle/>
                    <a:p>
                      <a:pPr algn="ctr"/>
                      <a:r>
                        <a:rPr lang="en-GB" sz="2000" dirty="0" err="1" smtClean="0">
                          <a:latin typeface="Arial" panose="020B0604020202020204" pitchFamily="34" charset="0"/>
                          <a:cs typeface="Arial" panose="020B0604020202020204" pitchFamily="34" charset="0"/>
                        </a:rPr>
                        <a:t>vivimos</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vivíamos</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tiene</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tengo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será</a:t>
                      </a:r>
                      <a:endParaRPr lang="en-GB" sz="2000" dirty="0">
                        <a:latin typeface="Arial" panose="020B0604020202020204" pitchFamily="34" charset="0"/>
                        <a:cs typeface="Arial" panose="020B0604020202020204" pitchFamily="34" charset="0"/>
                      </a:endParaRPr>
                    </a:p>
                  </a:txBody>
                  <a:tcPr anchor="ctr"/>
                </a:tc>
              </a:tr>
            </a:tbl>
          </a:graphicData>
        </a:graphic>
      </p:graphicFrame>
      <p:pic>
        <p:nvPicPr>
          <p:cNvPr id="6" name="Picture 6" descr="Image result for magnifying glass cl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6581" y="208050"/>
            <a:ext cx="683162" cy="923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94063" y="506363"/>
            <a:ext cx="2794242" cy="584775"/>
          </a:xfrm>
          <a:prstGeom prst="rect">
            <a:avLst/>
          </a:prstGeom>
          <a:noFill/>
        </p:spPr>
        <p:txBody>
          <a:bodyPr wrap="square" rtlCol="0">
            <a:spAutoFit/>
          </a:bodyPr>
          <a:lstStyle/>
          <a:p>
            <a:pPr algn="ctr"/>
            <a:r>
              <a:rPr lang="en-GB" sz="3200" b="1" dirty="0" err="1" smtClean="0">
                <a:solidFill>
                  <a:srgbClr val="FF00FF"/>
                </a:solidFill>
              </a:rPr>
              <a:t>voy</a:t>
            </a:r>
            <a:r>
              <a:rPr lang="en-GB" sz="3200" b="1" dirty="0" smtClean="0">
                <a:solidFill>
                  <a:srgbClr val="FF00FF"/>
                </a:solidFill>
              </a:rPr>
              <a:t> a </a:t>
            </a:r>
            <a:r>
              <a:rPr lang="en-GB" sz="3200" b="1" dirty="0" err="1" smtClean="0">
                <a:solidFill>
                  <a:srgbClr val="FF00FF"/>
                </a:solidFill>
              </a:rPr>
              <a:t>ir</a:t>
            </a:r>
            <a:endParaRPr lang="en-GB" sz="3200" b="1" dirty="0">
              <a:solidFill>
                <a:srgbClr val="FF00FF"/>
              </a:solidFill>
            </a:endParaRPr>
          </a:p>
        </p:txBody>
      </p:sp>
      <p:sp>
        <p:nvSpPr>
          <p:cNvPr id="8" name="TextBox 7"/>
          <p:cNvSpPr txBox="1"/>
          <p:nvPr/>
        </p:nvSpPr>
        <p:spPr>
          <a:xfrm>
            <a:off x="813011" y="528972"/>
            <a:ext cx="2794242" cy="584775"/>
          </a:xfrm>
          <a:prstGeom prst="rect">
            <a:avLst/>
          </a:prstGeom>
          <a:noFill/>
        </p:spPr>
        <p:txBody>
          <a:bodyPr wrap="square" rtlCol="0">
            <a:spAutoFit/>
          </a:bodyPr>
          <a:lstStyle/>
          <a:p>
            <a:pPr algn="ctr"/>
            <a:r>
              <a:rPr lang="en-GB" sz="3200" b="1" dirty="0" err="1" smtClean="0">
                <a:solidFill>
                  <a:srgbClr val="FF00FF"/>
                </a:solidFill>
              </a:rPr>
              <a:t>fui</a:t>
            </a:r>
            <a:endParaRPr lang="en-GB" sz="3200" b="1" dirty="0">
              <a:solidFill>
                <a:srgbClr val="FF00FF"/>
              </a:solidFill>
            </a:endParaRPr>
          </a:p>
        </p:txBody>
      </p:sp>
      <p:sp>
        <p:nvSpPr>
          <p:cNvPr id="9" name="TextBox 8"/>
          <p:cNvSpPr txBox="1"/>
          <p:nvPr/>
        </p:nvSpPr>
        <p:spPr>
          <a:xfrm>
            <a:off x="3053537" y="512570"/>
            <a:ext cx="2794242" cy="584775"/>
          </a:xfrm>
          <a:prstGeom prst="rect">
            <a:avLst/>
          </a:prstGeom>
          <a:noFill/>
        </p:spPr>
        <p:txBody>
          <a:bodyPr wrap="square" rtlCol="0">
            <a:spAutoFit/>
          </a:bodyPr>
          <a:lstStyle/>
          <a:p>
            <a:pPr algn="ctr"/>
            <a:r>
              <a:rPr lang="en-GB" sz="3200" b="1" dirty="0" err="1" smtClean="0">
                <a:solidFill>
                  <a:srgbClr val="FF00FF"/>
                </a:solidFill>
              </a:rPr>
              <a:t>bailo</a:t>
            </a:r>
            <a:endParaRPr lang="en-GB" sz="3200" b="1" dirty="0">
              <a:solidFill>
                <a:srgbClr val="FF00FF"/>
              </a:solidFill>
            </a:endParaRPr>
          </a:p>
        </p:txBody>
      </p:sp>
      <p:sp>
        <p:nvSpPr>
          <p:cNvPr id="10" name="TextBox 9"/>
          <p:cNvSpPr txBox="1"/>
          <p:nvPr/>
        </p:nvSpPr>
        <p:spPr>
          <a:xfrm>
            <a:off x="5294063" y="798750"/>
            <a:ext cx="2794242" cy="584775"/>
          </a:xfrm>
          <a:prstGeom prst="rect">
            <a:avLst/>
          </a:prstGeom>
          <a:noFill/>
        </p:spPr>
        <p:txBody>
          <a:bodyPr wrap="square" rtlCol="0">
            <a:spAutoFit/>
          </a:bodyPr>
          <a:lstStyle/>
          <a:p>
            <a:pPr algn="ctr"/>
            <a:r>
              <a:rPr lang="en-GB" sz="3200" b="1" dirty="0" err="1" smtClean="0">
                <a:solidFill>
                  <a:srgbClr val="FF00FF"/>
                </a:solidFill>
              </a:rPr>
              <a:t>será</a:t>
            </a:r>
            <a:endParaRPr lang="en-GB" sz="3200" b="1" dirty="0">
              <a:solidFill>
                <a:srgbClr val="FF00FF"/>
              </a:solidFill>
            </a:endParaRPr>
          </a:p>
        </p:txBody>
      </p:sp>
      <p:sp>
        <p:nvSpPr>
          <p:cNvPr id="11" name="TextBox 10"/>
          <p:cNvSpPr txBox="1"/>
          <p:nvPr/>
        </p:nvSpPr>
        <p:spPr>
          <a:xfrm>
            <a:off x="3053537" y="819461"/>
            <a:ext cx="2794242" cy="584775"/>
          </a:xfrm>
          <a:prstGeom prst="rect">
            <a:avLst/>
          </a:prstGeom>
          <a:noFill/>
        </p:spPr>
        <p:txBody>
          <a:bodyPr wrap="square" rtlCol="0">
            <a:spAutoFit/>
          </a:bodyPr>
          <a:lstStyle/>
          <a:p>
            <a:pPr algn="ctr"/>
            <a:r>
              <a:rPr lang="en-GB" sz="3200" b="1" dirty="0" err="1" smtClean="0">
                <a:solidFill>
                  <a:srgbClr val="FF00FF"/>
                </a:solidFill>
              </a:rPr>
              <a:t>estamos</a:t>
            </a:r>
            <a:endParaRPr lang="en-GB" sz="3200" b="1" dirty="0">
              <a:solidFill>
                <a:srgbClr val="FF00FF"/>
              </a:solidFill>
            </a:endParaRPr>
          </a:p>
        </p:txBody>
      </p:sp>
      <p:sp>
        <p:nvSpPr>
          <p:cNvPr id="12" name="TextBox 11"/>
          <p:cNvSpPr txBox="1"/>
          <p:nvPr/>
        </p:nvSpPr>
        <p:spPr>
          <a:xfrm>
            <a:off x="813011" y="883745"/>
            <a:ext cx="2794242" cy="584775"/>
          </a:xfrm>
          <a:prstGeom prst="rect">
            <a:avLst/>
          </a:prstGeom>
          <a:noFill/>
        </p:spPr>
        <p:txBody>
          <a:bodyPr wrap="square" rtlCol="0">
            <a:spAutoFit/>
          </a:bodyPr>
          <a:lstStyle/>
          <a:p>
            <a:pPr algn="ctr"/>
            <a:r>
              <a:rPr lang="en-GB" sz="3200" b="1" dirty="0" err="1" smtClean="0">
                <a:solidFill>
                  <a:srgbClr val="FF00FF"/>
                </a:solidFill>
              </a:rPr>
              <a:t>vivíamos</a:t>
            </a:r>
            <a:endParaRPr lang="en-GB" sz="3200" b="1" dirty="0">
              <a:solidFill>
                <a:srgbClr val="FF00FF"/>
              </a:solidFill>
            </a:endParaRPr>
          </a:p>
        </p:txBody>
      </p:sp>
      <p:sp>
        <p:nvSpPr>
          <p:cNvPr id="14" name="TextBox 13"/>
          <p:cNvSpPr txBox="1"/>
          <p:nvPr/>
        </p:nvSpPr>
        <p:spPr>
          <a:xfrm>
            <a:off x="3053537" y="1131242"/>
            <a:ext cx="2794242" cy="584775"/>
          </a:xfrm>
          <a:prstGeom prst="rect">
            <a:avLst/>
          </a:prstGeom>
          <a:noFill/>
        </p:spPr>
        <p:txBody>
          <a:bodyPr wrap="square" rtlCol="0">
            <a:spAutoFit/>
          </a:bodyPr>
          <a:lstStyle/>
          <a:p>
            <a:pPr algn="ctr"/>
            <a:r>
              <a:rPr lang="en-GB" sz="3200" b="1" dirty="0" err="1" smtClean="0">
                <a:solidFill>
                  <a:srgbClr val="FF00FF"/>
                </a:solidFill>
              </a:rPr>
              <a:t>vamos</a:t>
            </a:r>
            <a:endParaRPr lang="en-GB" sz="3200" b="1" dirty="0">
              <a:solidFill>
                <a:srgbClr val="FF00FF"/>
              </a:solidFill>
            </a:endParaRPr>
          </a:p>
        </p:txBody>
      </p:sp>
      <p:sp>
        <p:nvSpPr>
          <p:cNvPr id="22" name="TextBox 21"/>
          <p:cNvSpPr txBox="1"/>
          <p:nvPr/>
        </p:nvSpPr>
        <p:spPr>
          <a:xfrm>
            <a:off x="3075264" y="1476881"/>
            <a:ext cx="2794242" cy="584775"/>
          </a:xfrm>
          <a:prstGeom prst="rect">
            <a:avLst/>
          </a:prstGeom>
          <a:noFill/>
        </p:spPr>
        <p:txBody>
          <a:bodyPr wrap="square" rtlCol="0">
            <a:spAutoFit/>
          </a:bodyPr>
          <a:lstStyle/>
          <a:p>
            <a:pPr algn="ctr"/>
            <a:r>
              <a:rPr lang="en-GB" sz="3200" b="1" dirty="0" err="1" smtClean="0">
                <a:solidFill>
                  <a:srgbClr val="FF00FF"/>
                </a:solidFill>
              </a:rPr>
              <a:t>vivimos</a:t>
            </a:r>
            <a:endParaRPr lang="en-GB" sz="3200" b="1" dirty="0">
              <a:solidFill>
                <a:srgbClr val="FF00FF"/>
              </a:solidFill>
            </a:endParaRPr>
          </a:p>
        </p:txBody>
      </p:sp>
      <p:sp>
        <p:nvSpPr>
          <p:cNvPr id="23" name="TextBox 22"/>
          <p:cNvSpPr txBox="1"/>
          <p:nvPr/>
        </p:nvSpPr>
        <p:spPr>
          <a:xfrm>
            <a:off x="3091083" y="1794636"/>
            <a:ext cx="2794242" cy="584775"/>
          </a:xfrm>
          <a:prstGeom prst="rect">
            <a:avLst/>
          </a:prstGeom>
          <a:noFill/>
        </p:spPr>
        <p:txBody>
          <a:bodyPr wrap="square" rtlCol="0">
            <a:spAutoFit/>
          </a:bodyPr>
          <a:lstStyle/>
          <a:p>
            <a:pPr algn="ctr"/>
            <a:r>
              <a:rPr lang="en-GB" sz="3200" b="1" dirty="0" err="1" smtClean="0">
                <a:solidFill>
                  <a:srgbClr val="FF00FF"/>
                </a:solidFill>
              </a:rPr>
              <a:t>tiene</a:t>
            </a:r>
            <a:endParaRPr lang="en-GB" sz="3200" b="1" dirty="0">
              <a:solidFill>
                <a:srgbClr val="FF00FF"/>
              </a:solidFill>
            </a:endParaRPr>
          </a:p>
        </p:txBody>
      </p:sp>
      <p:sp>
        <p:nvSpPr>
          <p:cNvPr id="27" name="TextBox 26"/>
          <p:cNvSpPr txBox="1"/>
          <p:nvPr/>
        </p:nvSpPr>
        <p:spPr>
          <a:xfrm>
            <a:off x="3053537" y="2193415"/>
            <a:ext cx="2794242" cy="584775"/>
          </a:xfrm>
          <a:prstGeom prst="rect">
            <a:avLst/>
          </a:prstGeom>
          <a:noFill/>
        </p:spPr>
        <p:txBody>
          <a:bodyPr wrap="square" rtlCol="0">
            <a:spAutoFit/>
          </a:bodyPr>
          <a:lstStyle/>
          <a:p>
            <a:pPr algn="ctr"/>
            <a:r>
              <a:rPr lang="en-GB" sz="3200" b="1" dirty="0" err="1" smtClean="0">
                <a:solidFill>
                  <a:srgbClr val="FF00FF"/>
                </a:solidFill>
              </a:rPr>
              <a:t>tengo</a:t>
            </a:r>
            <a:endParaRPr lang="en-GB" sz="3200" b="1" dirty="0">
              <a:solidFill>
                <a:srgbClr val="FF00FF"/>
              </a:solidFill>
            </a:endParaRPr>
          </a:p>
        </p:txBody>
      </p:sp>
    </p:spTree>
    <p:extLst>
      <p:ext uri="{BB962C8B-B14F-4D97-AF65-F5344CB8AC3E}">
        <p14:creationId xmlns:p14="http://schemas.microsoft.com/office/powerpoint/2010/main" val="2332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22" grpId="0"/>
      <p:bldP spid="23"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2504" y="1583211"/>
          <a:ext cx="8630652" cy="2880360"/>
        </p:xfrm>
        <a:graphic>
          <a:graphicData uri="http://schemas.openxmlformats.org/drawingml/2006/table">
            <a:tbl>
              <a:tblPr/>
              <a:tblGrid>
                <a:gridCol w="8630652"/>
              </a:tblGrid>
              <a:tr h="1985645">
                <a:tc>
                  <a:txBody>
                    <a:bodyPr/>
                    <a:lstStyle/>
                    <a:p>
                      <a:pPr>
                        <a:lnSpc>
                          <a:spcPct val="150000"/>
                        </a:lnSpc>
                        <a:spcAft>
                          <a:spcPts val="0"/>
                        </a:spcAft>
                      </a:pP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Querida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Emily: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Estamos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Alicante. Antes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vivíamos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un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piso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pero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ahora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vivimos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una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casa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cerca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de la playa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un pueblo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pequeño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No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tengo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amigos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aquí</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pero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la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próxima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semana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voy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empezar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las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clases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el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instituto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y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espero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conocer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otros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estudiantes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Será</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todo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nuevo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Por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suerte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este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sábado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voy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ir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una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fiesta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donde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vivía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antes.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Saludos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Susana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1">
                        <a:lumMod val="95000"/>
                      </a:schemeClr>
                    </a:solidFill>
                  </a:tcPr>
                </a:tc>
              </a:tr>
            </a:tbl>
          </a:graphicData>
        </a:graphic>
      </p:graphicFrame>
      <p:graphicFrame>
        <p:nvGraphicFramePr>
          <p:cNvPr id="3" name="Table 2"/>
          <p:cNvGraphicFramePr>
            <a:graphicFrameLocks noGrp="1"/>
          </p:cNvGraphicFramePr>
          <p:nvPr>
            <p:extLst/>
          </p:nvPr>
        </p:nvGraphicFramePr>
        <p:xfrm>
          <a:off x="673768" y="4585477"/>
          <a:ext cx="7523747" cy="1704340"/>
        </p:xfrm>
        <a:graphic>
          <a:graphicData uri="http://schemas.openxmlformats.org/drawingml/2006/table">
            <a:tbl>
              <a:tblPr/>
              <a:tblGrid>
                <a:gridCol w="1903202"/>
                <a:gridCol w="1873515"/>
                <a:gridCol w="1873515"/>
                <a:gridCol w="1873515"/>
              </a:tblGrid>
              <a:tr h="278765">
                <a:tc>
                  <a:txBody>
                    <a:bodyPr/>
                    <a:lstStyle/>
                    <a:p>
                      <a:pP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Past</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Present</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Future</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640">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Example:</a:t>
                      </a:r>
                      <a:r>
                        <a:rPr lang="en-GB" sz="1600">
                          <a:effectLst/>
                          <a:latin typeface="Arial" panose="020B0604020202020204" pitchFamily="34" charset="0"/>
                          <a:ea typeface="Times New Roman" panose="02020603050405020304" pitchFamily="18" charset="0"/>
                          <a:cs typeface="Times New Roman" panose="02020603050405020304" pitchFamily="18" charset="0"/>
                        </a:rPr>
                        <a:t>Alicante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solidFill>
                            <a:srgbClr val="FF00FF"/>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600" b="1" dirty="0" smtClean="0">
                          <a:solidFill>
                            <a:srgbClr val="FF00FF"/>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1400" b="1" dirty="0">
                        <a:solidFill>
                          <a:srgbClr val="FF00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765">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A</a:t>
                      </a:r>
                      <a:r>
                        <a:rPr lang="en-GB" sz="1600">
                          <a:effectLst/>
                          <a:latin typeface="Arial" panose="020B0604020202020204" pitchFamily="34" charset="0"/>
                          <a:ea typeface="Times New Roman" panose="02020603050405020304" pitchFamily="18" charset="0"/>
                          <a:cs typeface="Times New Roman" panose="02020603050405020304" pitchFamily="18" charset="0"/>
                        </a:rPr>
                        <a:t> Beach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640">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B</a:t>
                      </a:r>
                      <a:r>
                        <a:rPr lang="en-GB" sz="1600">
                          <a:effectLst/>
                          <a:latin typeface="Arial" panose="020B0604020202020204" pitchFamily="34" charset="0"/>
                          <a:ea typeface="Times New Roman" panose="02020603050405020304" pitchFamily="18" charset="0"/>
                          <a:cs typeface="Times New Roman" panose="02020603050405020304" pitchFamily="18" charset="0"/>
                        </a:rPr>
                        <a:t> Party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765">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C</a:t>
                      </a:r>
                      <a:r>
                        <a:rPr lang="en-GB" sz="1600">
                          <a:effectLst/>
                          <a:latin typeface="Arial" panose="020B0604020202020204" pitchFamily="34" charset="0"/>
                          <a:ea typeface="Times New Roman" panose="02020603050405020304" pitchFamily="18" charset="0"/>
                          <a:cs typeface="Times New Roman" panose="02020603050405020304" pitchFamily="18" charset="0"/>
                        </a:rPr>
                        <a:t> School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765">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D</a:t>
                      </a:r>
                      <a:r>
                        <a:rPr lang="en-GB" sz="1600">
                          <a:effectLst/>
                          <a:latin typeface="Arial" panose="020B0604020202020204" pitchFamily="34" charset="0"/>
                          <a:ea typeface="Times New Roman" panose="02020603050405020304" pitchFamily="18" charset="0"/>
                          <a:cs typeface="Times New Roman" panose="02020603050405020304" pitchFamily="18" charset="0"/>
                        </a:rPr>
                        <a:t> Flat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16"/>
          <p:cNvSpPr>
            <a:spLocks noChangeArrowheads="1"/>
          </p:cNvSpPr>
          <p:nvPr/>
        </p:nvSpPr>
        <p:spPr bwMode="auto">
          <a:xfrm>
            <a:off x="-1" y="65971"/>
            <a:ext cx="901566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Q15. New house</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Susana's email.</a:t>
            </a:r>
            <a:endParaRPr kumimoji="0" lang="en-GB" altLang="en-US" sz="105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happened before, what happens now, what will happen in the future?</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Put a cross X in the correct box.</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5" name="Rectangle 17"/>
          <p:cNvSpPr>
            <a:spLocks noChangeArrowheads="1"/>
          </p:cNvSpPr>
          <p:nvPr/>
        </p:nvSpPr>
        <p:spPr bwMode="auto">
          <a:xfrm>
            <a:off x="5273838" y="6411724"/>
            <a:ext cx="387016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10" descr="Image result for past, present and fu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5430" y="65971"/>
            <a:ext cx="827338" cy="82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696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2504" y="1583211"/>
          <a:ext cx="8630652" cy="2880360"/>
        </p:xfrm>
        <a:graphic>
          <a:graphicData uri="http://schemas.openxmlformats.org/drawingml/2006/table">
            <a:tbl>
              <a:tblPr/>
              <a:tblGrid>
                <a:gridCol w="8630652"/>
              </a:tblGrid>
              <a:tr h="1985645">
                <a:tc>
                  <a:txBody>
                    <a:bodyPr/>
                    <a:lstStyle/>
                    <a:p>
                      <a:pPr>
                        <a:lnSpc>
                          <a:spcPct val="150000"/>
                        </a:lnSpc>
                        <a:spcAft>
                          <a:spcPts val="0"/>
                        </a:spcAft>
                      </a:pP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Querida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Emily: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Estamos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Alicante. Antes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vivíamos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un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piso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pero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ahora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vivimos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una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casa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cerca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de la playa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un pueblo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pequeño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No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tengo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amigos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aquí</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pero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la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próxima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semana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voy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empezar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las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clases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el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instituto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y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espero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conocer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otros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estudiantes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Será</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todo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nuevo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Por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suerte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este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sábado</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voy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ir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una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fiesta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donde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vivía</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antes.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Saludos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Susana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chemeClr val="bg1">
                        <a:lumMod val="95000"/>
                      </a:schemeClr>
                    </a:solidFill>
                  </a:tcPr>
                </a:tc>
              </a:tr>
            </a:tbl>
          </a:graphicData>
        </a:graphic>
      </p:graphicFrame>
      <p:graphicFrame>
        <p:nvGraphicFramePr>
          <p:cNvPr id="3" name="Table 2"/>
          <p:cNvGraphicFramePr>
            <a:graphicFrameLocks noGrp="1"/>
          </p:cNvGraphicFramePr>
          <p:nvPr>
            <p:extLst/>
          </p:nvPr>
        </p:nvGraphicFramePr>
        <p:xfrm>
          <a:off x="673768" y="4585477"/>
          <a:ext cx="7523747" cy="1704340"/>
        </p:xfrm>
        <a:graphic>
          <a:graphicData uri="http://schemas.openxmlformats.org/drawingml/2006/table">
            <a:tbl>
              <a:tblPr/>
              <a:tblGrid>
                <a:gridCol w="1903202"/>
                <a:gridCol w="1873515"/>
                <a:gridCol w="1873515"/>
                <a:gridCol w="1873515"/>
              </a:tblGrid>
              <a:tr h="278765">
                <a:tc>
                  <a:txBody>
                    <a:bodyPr/>
                    <a:lstStyle/>
                    <a:p>
                      <a:pP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Past</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Present</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Future</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640">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Example:</a:t>
                      </a:r>
                      <a:r>
                        <a:rPr lang="en-GB" sz="1600">
                          <a:effectLst/>
                          <a:latin typeface="Arial" panose="020B0604020202020204" pitchFamily="34" charset="0"/>
                          <a:ea typeface="Times New Roman" panose="02020603050405020304" pitchFamily="18" charset="0"/>
                          <a:cs typeface="Times New Roman" panose="02020603050405020304" pitchFamily="18" charset="0"/>
                        </a:rPr>
                        <a:t>Alicante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solidFill>
                            <a:srgbClr val="FF00FF"/>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600" b="1" dirty="0" smtClean="0">
                          <a:solidFill>
                            <a:srgbClr val="FF00FF"/>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1400" b="1" dirty="0">
                        <a:solidFill>
                          <a:srgbClr val="FF00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765">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A</a:t>
                      </a:r>
                      <a:r>
                        <a:rPr lang="en-GB" sz="1600">
                          <a:effectLst/>
                          <a:latin typeface="Arial" panose="020B0604020202020204" pitchFamily="34" charset="0"/>
                          <a:ea typeface="Times New Roman" panose="02020603050405020304" pitchFamily="18" charset="0"/>
                          <a:cs typeface="Times New Roman" panose="02020603050405020304" pitchFamily="18" charset="0"/>
                        </a:rPr>
                        <a:t> Beach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640">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B</a:t>
                      </a:r>
                      <a:r>
                        <a:rPr lang="en-GB" sz="1600">
                          <a:effectLst/>
                          <a:latin typeface="Arial" panose="020B0604020202020204" pitchFamily="34" charset="0"/>
                          <a:ea typeface="Times New Roman" panose="02020603050405020304" pitchFamily="18" charset="0"/>
                          <a:cs typeface="Times New Roman" panose="02020603050405020304" pitchFamily="18" charset="0"/>
                        </a:rPr>
                        <a:t> Party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765">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C</a:t>
                      </a:r>
                      <a:r>
                        <a:rPr lang="en-GB" sz="1600">
                          <a:effectLst/>
                          <a:latin typeface="Arial" panose="020B0604020202020204" pitchFamily="34" charset="0"/>
                          <a:ea typeface="Times New Roman" panose="02020603050405020304" pitchFamily="18" charset="0"/>
                          <a:cs typeface="Times New Roman" panose="02020603050405020304" pitchFamily="18" charset="0"/>
                        </a:rPr>
                        <a:t> School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8765">
                <a:tc>
                  <a:txBody>
                    <a:bodyPr/>
                    <a:lstStyle/>
                    <a:p>
                      <a:pPr>
                        <a:lnSpc>
                          <a:spcPct val="107000"/>
                        </a:lnSpc>
                        <a:spcAft>
                          <a:spcPts val="0"/>
                        </a:spcAft>
                      </a:pPr>
                      <a:r>
                        <a:rPr lang="en-GB" sz="1600" b="1">
                          <a:effectLst/>
                          <a:latin typeface="Arial" panose="020B0604020202020204" pitchFamily="34" charset="0"/>
                          <a:ea typeface="Times New Roman" panose="02020603050405020304" pitchFamily="18" charset="0"/>
                          <a:cs typeface="Times New Roman" panose="02020603050405020304" pitchFamily="18" charset="0"/>
                        </a:rPr>
                        <a:t>D</a:t>
                      </a:r>
                      <a:r>
                        <a:rPr lang="en-GB" sz="1600">
                          <a:effectLst/>
                          <a:latin typeface="Arial" panose="020B0604020202020204" pitchFamily="34" charset="0"/>
                          <a:ea typeface="Times New Roman" panose="02020603050405020304" pitchFamily="18" charset="0"/>
                          <a:cs typeface="Times New Roman" panose="02020603050405020304" pitchFamily="18" charset="0"/>
                        </a:rPr>
                        <a:t> Flat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2239"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3011488"/>
            <a:ext cx="133350" cy="152400"/>
          </a:xfrm>
          <a:prstGeom prst="rect">
            <a:avLst/>
          </a:prstGeom>
          <a:noFill/>
          <a:extLst>
            <a:ext uri="{909E8E84-426E-40DD-AFC4-6F175D3DCCD1}">
              <a14:hiddenFill xmlns:a14="http://schemas.microsoft.com/office/drawing/2010/main">
                <a:solidFill>
                  <a:srgbClr val="FFFFFF"/>
                </a:solidFill>
              </a14:hiddenFill>
            </a:ext>
          </a:extLst>
        </p:spPr>
      </p:pic>
      <p:pic>
        <p:nvPicPr>
          <p:cNvPr id="5223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3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522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8" y="3011488"/>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6"/>
          <p:cNvSpPr>
            <a:spLocks noChangeArrowheads="1"/>
          </p:cNvSpPr>
          <p:nvPr/>
        </p:nvSpPr>
        <p:spPr bwMode="auto">
          <a:xfrm>
            <a:off x="-1" y="65971"/>
            <a:ext cx="901566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Q15. New house</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Read Susana's email.</a:t>
            </a:r>
            <a:endParaRPr kumimoji="0" lang="en-GB" altLang="en-US" sz="105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happened before, what happens now, what will happen in the future?</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Put a cross X in the correct box.</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5" name="Rectangle 17"/>
          <p:cNvSpPr>
            <a:spLocks noChangeArrowheads="1"/>
          </p:cNvSpPr>
          <p:nvPr/>
        </p:nvSpPr>
        <p:spPr bwMode="auto">
          <a:xfrm>
            <a:off x="5273838" y="6411724"/>
            <a:ext cx="387016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for Question = 4 marks)</a:t>
            </a:r>
            <a:endParaRPr kumimoji="0" lang="en-GB"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10" descr="Image result for past, present and fu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5430" y="65971"/>
            <a:ext cx="827338" cy="8273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01621" y="-13774"/>
            <a:ext cx="3105936" cy="584775"/>
          </a:xfrm>
          <a:prstGeom prst="rect">
            <a:avLst/>
          </a:prstGeom>
          <a:noFill/>
        </p:spPr>
        <p:txBody>
          <a:bodyPr wrap="square" rtlCol="0">
            <a:spAutoFit/>
          </a:bodyPr>
          <a:lstStyle/>
          <a:p>
            <a:pPr algn="r"/>
            <a:r>
              <a:rPr lang="en-GB" sz="3200" b="1" dirty="0" smtClean="0">
                <a:solidFill>
                  <a:srgbClr val="FF00FF"/>
                </a:solidFill>
              </a:rPr>
              <a:t>ANSWERS</a:t>
            </a:r>
            <a:endParaRPr lang="en-GB" sz="3200" b="1" dirty="0">
              <a:solidFill>
                <a:srgbClr val="FF00FF"/>
              </a:solidFill>
            </a:endParaRPr>
          </a:p>
        </p:txBody>
      </p:sp>
      <p:sp>
        <p:nvSpPr>
          <p:cNvPr id="23" name="TextBox 22"/>
          <p:cNvSpPr txBox="1"/>
          <p:nvPr/>
        </p:nvSpPr>
        <p:spPr>
          <a:xfrm>
            <a:off x="5091110" y="5002247"/>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24" name="TextBox 23"/>
          <p:cNvSpPr txBox="1"/>
          <p:nvPr/>
        </p:nvSpPr>
        <p:spPr>
          <a:xfrm>
            <a:off x="6893359" y="5294634"/>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25" name="TextBox 24"/>
          <p:cNvSpPr txBox="1"/>
          <p:nvPr/>
        </p:nvSpPr>
        <p:spPr>
          <a:xfrm>
            <a:off x="6893358" y="5585301"/>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
        <p:nvSpPr>
          <p:cNvPr id="26" name="TextBox 25"/>
          <p:cNvSpPr txBox="1"/>
          <p:nvPr/>
        </p:nvSpPr>
        <p:spPr>
          <a:xfrm>
            <a:off x="3152444" y="5847287"/>
            <a:ext cx="631119" cy="584775"/>
          </a:xfrm>
          <a:prstGeom prst="rect">
            <a:avLst/>
          </a:prstGeom>
          <a:noFill/>
        </p:spPr>
        <p:txBody>
          <a:bodyPr wrap="square" rtlCol="0">
            <a:spAutoFit/>
          </a:bodyPr>
          <a:lstStyle/>
          <a:p>
            <a:pPr algn="ctr"/>
            <a:r>
              <a:rPr lang="en-GB" sz="3200" b="1" dirty="0" smtClean="0">
                <a:solidFill>
                  <a:srgbClr val="FF00FF"/>
                </a:solidFill>
              </a:rPr>
              <a:t>X</a:t>
            </a:r>
            <a:endParaRPr lang="en-GB" sz="3200" b="1" dirty="0">
              <a:solidFill>
                <a:srgbClr val="FF00FF"/>
              </a:solidFill>
            </a:endParaRPr>
          </a:p>
        </p:txBody>
      </p:sp>
    </p:spTree>
    <p:extLst>
      <p:ext uri="{BB962C8B-B14F-4D97-AF65-F5344CB8AC3E}">
        <p14:creationId xmlns:p14="http://schemas.microsoft.com/office/powerpoint/2010/main" val="342235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solidFill>
                  <a:schemeClr val="bg2">
                    <a:lumMod val="25000"/>
                  </a:schemeClr>
                </a:solidFill>
              </a:rPr>
              <a:t>Reading and listening skills (more explicit from Y7)</a:t>
            </a:r>
          </a:p>
          <a:p>
            <a:r>
              <a:rPr lang="en-GB" dirty="0" smtClean="0">
                <a:solidFill>
                  <a:srgbClr val="FF0066"/>
                </a:solidFill>
              </a:rPr>
              <a:t>Speaking and writing (with/without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2180185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592065" y="-407086"/>
            <a:ext cx="3056238" cy="766119"/>
          </a:xfrm>
          <a:prstGeom prst="rect">
            <a:avLst/>
          </a:prstGeom>
          <a:noFill/>
        </p:spPr>
        <p:txBody>
          <a:bodyPr wrap="square" rtlCol="0">
            <a:spAutoFit/>
          </a:bodyPr>
          <a:lstStyle/>
          <a:p>
            <a:endParaRPr lang="en-GB" dirty="0">
              <a:solidFill>
                <a:prstClr val="black"/>
              </a:solidFill>
            </a:endParaRPr>
          </a:p>
        </p:txBody>
      </p:sp>
      <p:pic>
        <p:nvPicPr>
          <p:cNvPr id="2" name="Picture 1"/>
          <p:cNvPicPr>
            <a:picLocks noChangeAspect="1"/>
          </p:cNvPicPr>
          <p:nvPr/>
        </p:nvPicPr>
        <p:blipFill>
          <a:blip r:embed="rId3"/>
          <a:stretch>
            <a:fillRect/>
          </a:stretch>
        </p:blipFill>
        <p:spPr>
          <a:xfrm>
            <a:off x="968716" y="317954"/>
            <a:ext cx="7429500" cy="5467350"/>
          </a:xfrm>
          <a:prstGeom prst="rect">
            <a:avLst/>
          </a:prstGeom>
        </p:spPr>
      </p:pic>
      <p:sp>
        <p:nvSpPr>
          <p:cNvPr id="4" name="Cloud Callout 3"/>
          <p:cNvSpPr/>
          <p:nvPr/>
        </p:nvSpPr>
        <p:spPr>
          <a:xfrm>
            <a:off x="0" y="98875"/>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5" name="Cloud Callout 4"/>
          <p:cNvSpPr/>
          <p:nvPr/>
        </p:nvSpPr>
        <p:spPr>
          <a:xfrm>
            <a:off x="6842113" y="164757"/>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255373" y="5502618"/>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3086" y="3585597"/>
            <a:ext cx="4746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p:cNvSpPr/>
          <p:nvPr/>
        </p:nvSpPr>
        <p:spPr>
          <a:xfrm>
            <a:off x="4927715" y="5600699"/>
            <a:ext cx="2046514" cy="1190625"/>
          </a:xfrm>
          <a:prstGeom prst="cloudCallout">
            <a:avLst>
              <a:gd name="adj1" fmla="val -44742"/>
              <a:gd name="adj2" fmla="val -637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pic>
        <p:nvPicPr>
          <p:cNvPr id="20" name="Picture 19"/>
          <p:cNvPicPr>
            <a:picLocks noChangeAspect="1"/>
          </p:cNvPicPr>
          <p:nvPr/>
        </p:nvPicPr>
        <p:blipFill>
          <a:blip r:embed="rId5">
            <a:clrChange>
              <a:clrFrom>
                <a:srgbClr val="FFFFFF"/>
              </a:clrFrom>
              <a:clrTo>
                <a:srgbClr val="FFFFFF">
                  <a:alpha val="0"/>
                </a:srgbClr>
              </a:clrTo>
            </a:clrChange>
          </a:blip>
          <a:stretch>
            <a:fillRect/>
          </a:stretch>
        </p:blipFill>
        <p:spPr>
          <a:xfrm>
            <a:off x="8280396" y="6068022"/>
            <a:ext cx="659465" cy="659465"/>
          </a:xfrm>
          <a:prstGeom prst="rect">
            <a:avLst/>
          </a:prstGeom>
        </p:spPr>
      </p:pic>
      <p:sp>
        <p:nvSpPr>
          <p:cNvPr id="21" name="Rectangle 2"/>
          <p:cNvSpPr>
            <a:spLocks noChangeArrowheads="1"/>
          </p:cNvSpPr>
          <p:nvPr/>
        </p:nvSpPr>
        <p:spPr bwMode="auto">
          <a:xfrm>
            <a:off x="7663791"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sz="1200" b="1" dirty="0" smtClean="0">
                <a:cs typeface="Arial" panose="020B0604020202020204" pitchFamily="34" charset="0"/>
              </a:rPr>
              <a:t>W</a:t>
            </a:r>
            <a:r>
              <a:rPr lang="en-GB" sz="1200" dirty="0" smtClean="0">
                <a:cs typeface="Arial" panose="020B0604020202020204" pitchFamily="34" charset="0"/>
              </a:rPr>
              <a:t>eather</a:t>
            </a:r>
            <a:endParaRPr lang="en-GB" sz="1200" dirty="0">
              <a:cs typeface="Arial" panose="020B0604020202020204" pitchFamily="34" charset="0"/>
            </a:endParaRPr>
          </a:p>
        </p:txBody>
      </p:sp>
    </p:spTree>
    <p:extLst>
      <p:ext uri="{BB962C8B-B14F-4D97-AF65-F5344CB8AC3E}">
        <p14:creationId xmlns:p14="http://schemas.microsoft.com/office/powerpoint/2010/main" val="30381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25" y="402432"/>
            <a:ext cx="9048750" cy="5486400"/>
          </a:xfrm>
          <a:prstGeom prst="rect">
            <a:avLst/>
          </a:prstGeom>
        </p:spPr>
      </p:pic>
      <p:sp>
        <p:nvSpPr>
          <p:cNvPr id="5" name="Cloud Callout 4"/>
          <p:cNvSpPr/>
          <p:nvPr/>
        </p:nvSpPr>
        <p:spPr>
          <a:xfrm>
            <a:off x="85725" y="41134"/>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6" name="Cloud Callout 5"/>
          <p:cNvSpPr/>
          <p:nvPr/>
        </p:nvSpPr>
        <p:spPr>
          <a:xfrm>
            <a:off x="7041264" y="41134"/>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85725" y="5536862"/>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Cloud Callout 7"/>
          <p:cNvSpPr/>
          <p:nvPr/>
        </p:nvSpPr>
        <p:spPr>
          <a:xfrm>
            <a:off x="4927715" y="5600699"/>
            <a:ext cx="2046514" cy="1190625"/>
          </a:xfrm>
          <a:prstGeom prst="cloudCallout">
            <a:avLst>
              <a:gd name="adj1" fmla="val -44742"/>
              <a:gd name="adj2" fmla="val -63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8280396" y="6068022"/>
            <a:ext cx="659465" cy="659465"/>
          </a:xfrm>
          <a:prstGeom prst="rect">
            <a:avLst/>
          </a:prstGeom>
        </p:spPr>
      </p:pic>
      <p:sp>
        <p:nvSpPr>
          <p:cNvPr id="10" name="Rectangle 2"/>
          <p:cNvSpPr>
            <a:spLocks noChangeArrowheads="1"/>
          </p:cNvSpPr>
          <p:nvPr/>
        </p:nvSpPr>
        <p:spPr bwMode="auto">
          <a:xfrm>
            <a:off x="7663791"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sz="1200" b="1" dirty="0" smtClean="0">
                <a:cs typeface="Arial" panose="020B0604020202020204" pitchFamily="34" charset="0"/>
              </a:rPr>
              <a:t>W</a:t>
            </a:r>
            <a:r>
              <a:rPr lang="en-GB" sz="1200" dirty="0" smtClean="0">
                <a:cs typeface="Arial" panose="020B0604020202020204" pitchFamily="34" charset="0"/>
              </a:rPr>
              <a:t>eather</a:t>
            </a:r>
            <a:endParaRPr lang="en-GB" sz="1200" dirty="0">
              <a:cs typeface="Arial" panose="020B0604020202020204" pitchFamily="34" charset="0"/>
            </a:endParaRPr>
          </a:p>
        </p:txBody>
      </p:sp>
    </p:spTree>
    <p:extLst>
      <p:ext uri="{BB962C8B-B14F-4D97-AF65-F5344CB8AC3E}">
        <p14:creationId xmlns:p14="http://schemas.microsoft.com/office/powerpoint/2010/main" val="39183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p>
          <a:p>
            <a:r>
              <a:rPr lang="en-GB" sz="1600" dirty="0" err="1" smtClean="0">
                <a:solidFill>
                  <a:prstClr val="black"/>
                </a:solidFill>
              </a:rPr>
              <a:t>en</a:t>
            </a:r>
            <a:r>
              <a:rPr lang="en-GB" sz="1600" dirty="0" smtClean="0">
                <a:solidFill>
                  <a:prstClr val="black"/>
                </a:solidFill>
              </a:rPr>
              <a:t> el mar / </a:t>
            </a:r>
            <a:r>
              <a:rPr lang="en-GB" sz="1600" dirty="0" err="1" smtClean="0">
                <a:solidFill>
                  <a:prstClr val="black"/>
                </a:solidFill>
              </a:rPr>
              <a:t>en</a:t>
            </a:r>
            <a:r>
              <a:rPr lang="en-GB" sz="1600" dirty="0" smtClean="0">
                <a:solidFill>
                  <a:prstClr val="black"/>
                </a:solidFill>
              </a:rPr>
              <a:t> la </a:t>
            </a:r>
            <a:r>
              <a:rPr lang="en-GB" sz="1600" dirty="0" err="1" smtClean="0">
                <a:solidFill>
                  <a:prstClr val="black"/>
                </a:solidFill>
              </a:rPr>
              <a:t>piscina</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caballo</a:t>
            </a:r>
            <a:r>
              <a:rPr lang="en-GB" sz="1600" dirty="0" smtClean="0">
                <a:solidFill>
                  <a:prstClr val="black"/>
                </a:solidFill>
              </a:rPr>
              <a:t> /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bici</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a:t>
            </a:r>
            <a:r>
              <a:rPr lang="en-GB" sz="1600" dirty="0" err="1" smtClean="0">
                <a:solidFill>
                  <a:prstClr val="black"/>
                </a:solidFill>
              </a:rPr>
              <a:t>guitarra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helado</a:t>
            </a:r>
            <a:r>
              <a:rPr lang="en-GB" sz="1600" dirty="0" smtClean="0">
                <a:solidFill>
                  <a:prstClr val="black"/>
                </a:solidFill>
              </a:rPr>
              <a:t/>
            </a:r>
            <a:br>
              <a:rPr lang="en-GB" sz="1600" dirty="0" smtClean="0">
                <a:solidFill>
                  <a:prstClr val="black"/>
                </a:solidFill>
              </a:rPr>
            </a:br>
            <a:r>
              <a:rPr lang="en-GB" sz="1600" dirty="0" smtClean="0">
                <a:solidFill>
                  <a:prstClr val="black"/>
                </a:solidFill>
              </a:rPr>
              <a:t>el </a:t>
            </a:r>
            <a:r>
              <a:rPr lang="en-GB" sz="1600" dirty="0" err="1" smtClean="0">
                <a:solidFill>
                  <a:prstClr val="black"/>
                </a:solidFill>
              </a:rPr>
              <a:t>ordenador</a:t>
            </a:r>
            <a:r>
              <a:rPr lang="en-GB" sz="1600" dirty="0" smtClean="0">
                <a:solidFill>
                  <a:prstClr val="black"/>
                </a:solidFill>
              </a:rPr>
              <a:t/>
            </a:r>
            <a:br>
              <a:rPr lang="en-GB" sz="1600" dirty="0" smtClean="0">
                <a:solidFill>
                  <a:prstClr val="black"/>
                </a:solidFill>
              </a:rPr>
            </a:br>
            <a:r>
              <a:rPr lang="en-GB" sz="1600" dirty="0" smtClean="0">
                <a:solidFill>
                  <a:prstClr val="black"/>
                </a:solidFill>
              </a:rPr>
              <a:t>al </a:t>
            </a:r>
            <a:r>
              <a:rPr lang="en-GB" sz="1600" dirty="0" err="1" smtClean="0">
                <a:solidFill>
                  <a:prstClr val="black"/>
                </a:solidFill>
              </a:rPr>
              <a:t>aire</a:t>
            </a:r>
            <a:r>
              <a:rPr lang="en-GB" sz="1600" dirty="0" smtClean="0">
                <a:solidFill>
                  <a:prstClr val="black"/>
                </a:solidFill>
              </a:rPr>
              <a:t> </a:t>
            </a:r>
            <a:r>
              <a:rPr lang="en-GB" sz="1600" dirty="0" err="1" smtClean="0">
                <a:solidFill>
                  <a:prstClr val="black"/>
                </a:solidFill>
              </a:rPr>
              <a:t>libre</a:t>
            </a:r>
            <a:r>
              <a:rPr lang="en-GB" sz="1600" dirty="0" smtClean="0">
                <a:solidFill>
                  <a:prstClr val="black"/>
                </a:solidFill>
              </a:rPr>
              <a:t> / de </a:t>
            </a:r>
            <a:r>
              <a:rPr lang="en-GB" sz="1600" dirty="0" err="1" smtClean="0">
                <a:solidFill>
                  <a:prstClr val="black"/>
                </a:solidFill>
              </a:rPr>
              <a:t>vacaciones</a:t>
            </a:r>
            <a:r>
              <a:rPr lang="en-GB" sz="1600" dirty="0" smtClean="0">
                <a:solidFill>
                  <a:prstClr val="black"/>
                </a:solidFill>
              </a:rPr>
              <a:t/>
            </a:r>
            <a:br>
              <a:rPr lang="en-GB" sz="1600" dirty="0" smtClean="0">
                <a:solidFill>
                  <a:prstClr val="black"/>
                </a:solidFill>
              </a:rPr>
            </a:br>
            <a:r>
              <a:rPr lang="en-GB" sz="1600" dirty="0" smtClean="0">
                <a:solidFill>
                  <a:prstClr val="black"/>
                </a:solidFill>
              </a:rPr>
              <a:t>a </a:t>
            </a:r>
            <a:r>
              <a:rPr lang="en-GB" sz="1600" dirty="0" err="1" smtClean="0">
                <a:solidFill>
                  <a:prstClr val="black"/>
                </a:solidFill>
              </a:rPr>
              <a:t>los</a:t>
            </a:r>
            <a:r>
              <a:rPr lang="en-GB" sz="1600" dirty="0" smtClean="0">
                <a:solidFill>
                  <a:prstClr val="black"/>
                </a:solidFill>
              </a:rPr>
              <a:t> </a:t>
            </a:r>
            <a:r>
              <a:rPr lang="en-GB" sz="1600" dirty="0" err="1" smtClean="0">
                <a:solidFill>
                  <a:prstClr val="black"/>
                </a:solidFill>
              </a:rPr>
              <a:t>videojuegos</a:t>
            </a:r>
            <a:r>
              <a:rPr lang="en-GB" sz="1600" dirty="0" smtClean="0">
                <a:solidFill>
                  <a:prstClr val="black"/>
                </a:solidFill>
              </a:rPr>
              <a:t> / al </a:t>
            </a:r>
            <a:r>
              <a:rPr lang="en-GB" sz="1600" dirty="0" err="1" smtClean="0">
                <a:solidFill>
                  <a:prstClr val="black"/>
                </a:solidFill>
              </a:rPr>
              <a:t>voleibol</a:t>
            </a:r>
            <a:r>
              <a:rPr lang="en-GB" sz="1600" dirty="0" smtClean="0">
                <a:solidFill>
                  <a:prstClr val="black"/>
                </a:solidFill>
              </a:rPr>
              <a:t> / a la pelota</a:t>
            </a:r>
            <a:br>
              <a:rPr lang="en-GB" sz="1600" dirty="0" smtClean="0">
                <a:solidFill>
                  <a:prstClr val="black"/>
                </a:solidFill>
              </a:rPr>
            </a:br>
            <a:r>
              <a:rPr lang="en-GB" sz="1600" dirty="0" err="1" smtClean="0">
                <a:solidFill>
                  <a:prstClr val="black"/>
                </a:solidFill>
              </a:rPr>
              <a:t>deportes</a:t>
            </a:r>
            <a:r>
              <a:rPr lang="en-GB" sz="1600" dirty="0" smtClean="0">
                <a:solidFill>
                  <a:prstClr val="black"/>
                </a:solidFill>
              </a:rPr>
              <a:t> </a:t>
            </a:r>
            <a:r>
              <a:rPr lang="en-GB" sz="1600" dirty="0" err="1" smtClean="0">
                <a:solidFill>
                  <a:prstClr val="black"/>
                </a:solidFill>
              </a:rPr>
              <a:t>acuáticos</a:t>
            </a:r>
            <a:r>
              <a:rPr lang="en-GB" sz="1600" dirty="0" smtClean="0">
                <a:solidFill>
                  <a:prstClr val="black"/>
                </a:solidFill>
              </a:rPr>
              <a:t/>
            </a:r>
            <a:br>
              <a:rPr lang="en-GB" sz="1600" dirty="0" smtClean="0">
                <a:solidFill>
                  <a:prstClr val="black"/>
                </a:solidFill>
              </a:rPr>
            </a:br>
            <a:r>
              <a:rPr lang="en-GB" sz="1600" dirty="0" err="1" smtClean="0">
                <a:solidFill>
                  <a:prstClr val="black"/>
                </a:solidFill>
              </a:rPr>
              <a:t>submarinismo</a:t>
            </a:r>
            <a:r>
              <a:rPr lang="en-GB" sz="1600" dirty="0" smtClean="0">
                <a:solidFill>
                  <a:prstClr val="black"/>
                </a:solidFill>
              </a:rPr>
              <a:t/>
            </a:r>
            <a:br>
              <a:rPr lang="en-GB" sz="1600" dirty="0" smtClean="0">
                <a:solidFill>
                  <a:prstClr val="black"/>
                </a:solidFill>
              </a:rPr>
            </a:br>
            <a:r>
              <a:rPr lang="en-GB" sz="1600" dirty="0" smtClean="0">
                <a:solidFill>
                  <a:prstClr val="black"/>
                </a:solidFill>
              </a:rPr>
              <a:t>la tele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película</a:t>
            </a:r>
            <a:r>
              <a:rPr lang="en-GB" sz="1600" dirty="0" smtClean="0">
                <a:solidFill>
                  <a:prstClr val="black"/>
                </a:solidFill>
              </a:rPr>
              <a:t/>
            </a:r>
            <a:br>
              <a:rPr lang="en-GB" sz="1600" dirty="0" smtClean="0">
                <a:solidFill>
                  <a:prstClr val="black"/>
                </a:solidFill>
              </a:rPr>
            </a:br>
            <a:r>
              <a:rPr lang="en-GB" sz="1600" dirty="0" smtClean="0">
                <a:solidFill>
                  <a:prstClr val="black"/>
                </a:solidFill>
              </a:rPr>
              <a:t>un </a:t>
            </a:r>
            <a:r>
              <a:rPr lang="en-GB" sz="1600" dirty="0" err="1" smtClean="0">
                <a:solidFill>
                  <a:prstClr val="black"/>
                </a:solidFill>
              </a:rPr>
              <a:t>libro</a:t>
            </a:r>
            <a:r>
              <a:rPr lang="en-GB" sz="1600" dirty="0" smtClean="0">
                <a:solidFill>
                  <a:prstClr val="black"/>
                </a:solidFill>
              </a:rPr>
              <a:t> / un </a:t>
            </a:r>
            <a:r>
              <a:rPr lang="en-GB" sz="1600" dirty="0" err="1" smtClean="0">
                <a:solidFill>
                  <a:prstClr val="black"/>
                </a:solidFill>
              </a:rPr>
              <a:t>periódico</a:t>
            </a:r>
            <a:r>
              <a:rPr lang="en-GB" sz="1600" dirty="0" smtClean="0">
                <a:solidFill>
                  <a:prstClr val="black"/>
                </a:solidFill>
              </a:rPr>
              <a:t> / </a:t>
            </a:r>
            <a:r>
              <a:rPr lang="en-GB" sz="1600" dirty="0" err="1" smtClean="0">
                <a:solidFill>
                  <a:prstClr val="black"/>
                </a:solidFill>
              </a:rPr>
              <a:t>una</a:t>
            </a:r>
            <a:r>
              <a:rPr lang="en-GB" sz="1600" dirty="0" smtClean="0">
                <a:solidFill>
                  <a:prstClr val="black"/>
                </a:solidFill>
              </a:rPr>
              <a:t> </a:t>
            </a:r>
            <a:r>
              <a:rPr lang="en-GB" sz="1600" dirty="0" err="1" smtClean="0">
                <a:solidFill>
                  <a:prstClr val="black"/>
                </a:solidFill>
              </a:rPr>
              <a:t>revista</a:t>
            </a:r>
            <a:r>
              <a:rPr lang="en-GB" sz="1600" dirty="0" smtClean="0">
                <a:solidFill>
                  <a:prstClr val="black"/>
                </a:solidFill>
              </a:rPr>
              <a:t/>
            </a:r>
            <a:br>
              <a:rPr lang="en-GB" sz="1600" dirty="0" smtClean="0">
                <a:solidFill>
                  <a:prstClr val="black"/>
                </a:solidFill>
              </a:rPr>
            </a:br>
            <a:r>
              <a:rPr lang="en-GB" sz="1600" dirty="0" smtClean="0">
                <a:solidFill>
                  <a:prstClr val="black"/>
                </a:solidFill>
              </a:rPr>
              <a:t>con </a:t>
            </a:r>
            <a:r>
              <a:rPr lang="en-GB" sz="1600" dirty="0" err="1" smtClean="0">
                <a:solidFill>
                  <a:prstClr val="black"/>
                </a:solidFill>
              </a:rPr>
              <a:t>mis</a:t>
            </a:r>
            <a:r>
              <a:rPr lang="en-GB" sz="1600" dirty="0" smtClean="0">
                <a:solidFill>
                  <a:prstClr val="black"/>
                </a:solidFill>
              </a:rPr>
              <a:t> amigos</a:t>
            </a:r>
            <a:br>
              <a:rPr lang="en-GB" sz="1600" dirty="0" smtClean="0">
                <a:solidFill>
                  <a:prstClr val="black"/>
                </a:solidFill>
              </a:rPr>
            </a:br>
            <a:r>
              <a:rPr lang="en-GB" sz="1600" dirty="0" smtClean="0">
                <a:solidFill>
                  <a:prstClr val="black"/>
                </a:solidFill>
              </a:rPr>
              <a:t>de </a:t>
            </a:r>
            <a:r>
              <a:rPr lang="en-GB" sz="1600" dirty="0" err="1" smtClean="0">
                <a:solidFill>
                  <a:prstClr val="black"/>
                </a:solidFill>
              </a:rPr>
              <a:t>compras</a:t>
            </a:r>
            <a:r>
              <a:rPr lang="en-GB" sz="1600" dirty="0" smtClean="0">
                <a:solidFill>
                  <a:prstClr val="black"/>
                </a:solidFill>
              </a:rPr>
              <a:t> / de </a:t>
            </a:r>
            <a:r>
              <a:rPr lang="en-GB" sz="1600" dirty="0" err="1" smtClean="0">
                <a:solidFill>
                  <a:prstClr val="black"/>
                </a:solidFill>
              </a:rPr>
              <a:t>excursión</a:t>
            </a:r>
            <a:r>
              <a:rPr lang="en-GB" sz="1600" dirty="0" smtClean="0">
                <a:solidFill>
                  <a:prstClr val="black"/>
                </a:solidFill>
              </a:rPr>
              <a:t> (</a:t>
            </a:r>
            <a:r>
              <a:rPr lang="en-GB" sz="1600" dirty="0" err="1" smtClean="0">
                <a:solidFill>
                  <a:prstClr val="black"/>
                </a:solidFill>
              </a:rPr>
              <a:t>en</a:t>
            </a:r>
            <a:r>
              <a:rPr lang="en-GB" sz="1600" dirty="0" smtClean="0">
                <a:solidFill>
                  <a:prstClr val="black"/>
                </a:solidFill>
              </a:rPr>
              <a:t> </a:t>
            </a:r>
            <a:r>
              <a:rPr lang="en-GB" sz="1600" dirty="0" err="1" smtClean="0">
                <a:solidFill>
                  <a:prstClr val="black"/>
                </a:solidFill>
              </a:rPr>
              <a:t>barco</a:t>
            </a:r>
            <a:r>
              <a:rPr lang="en-GB" sz="1600" dirty="0" smtClean="0">
                <a:solidFill>
                  <a:prstClr val="black"/>
                </a:solidFill>
              </a:rPr>
              <a:t>) / de </a:t>
            </a:r>
            <a:r>
              <a:rPr lang="en-GB" sz="1600" dirty="0" err="1" smtClean="0">
                <a:solidFill>
                  <a:prstClr val="black"/>
                </a:solidFill>
              </a:rPr>
              <a:t>paseo</a:t>
            </a:r>
            <a:endParaRPr lang="en-GB" sz="1600" dirty="0">
              <a:solidFill>
                <a:prstClr val="black"/>
              </a:solidFill>
            </a:endParaRPr>
          </a:p>
        </p:txBody>
      </p:sp>
      <p:graphicFrame>
        <p:nvGraphicFramePr>
          <p:cNvPr id="7" name="Table 6"/>
          <p:cNvGraphicFramePr>
            <a:graphicFrameLocks noGrp="1"/>
          </p:cNvGraphicFramePr>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59327" y="5839056"/>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2871342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GCSE non-negotiables</a:t>
            </a:r>
            <a:endParaRPr lang="en-GB" dirty="0"/>
          </a:p>
        </p:txBody>
      </p:sp>
      <p:sp>
        <p:nvSpPr>
          <p:cNvPr id="3" name="Content Placeholder 2"/>
          <p:cNvSpPr>
            <a:spLocks noGrp="1"/>
          </p:cNvSpPr>
          <p:nvPr>
            <p:ph idx="1"/>
          </p:nvPr>
        </p:nvSpPr>
        <p:spPr>
          <a:xfrm>
            <a:off x="628650" y="1472340"/>
            <a:ext cx="7886700" cy="5145436"/>
          </a:xfrm>
        </p:spPr>
        <p:txBody>
          <a:bodyPr>
            <a:normAutofit/>
          </a:bodyPr>
          <a:lstStyle/>
          <a:p>
            <a:r>
              <a:rPr lang="en-GB" dirty="0" smtClean="0"/>
              <a:t>Present tense (irregular) – SER, ESTAR, TENER, IR</a:t>
            </a:r>
          </a:p>
          <a:p>
            <a:r>
              <a:rPr lang="en-GB" dirty="0" smtClean="0"/>
              <a:t>Present tense (regular)</a:t>
            </a:r>
          </a:p>
          <a:p>
            <a:r>
              <a:rPr lang="en-GB" dirty="0" smtClean="0"/>
              <a:t>Near future tense</a:t>
            </a:r>
          </a:p>
          <a:p>
            <a:r>
              <a:rPr lang="en-GB" dirty="0" err="1" smtClean="0"/>
              <a:t>Preterite</a:t>
            </a:r>
            <a:r>
              <a:rPr lang="en-GB" dirty="0" smtClean="0"/>
              <a:t> tense</a:t>
            </a:r>
          </a:p>
          <a:p>
            <a:r>
              <a:rPr lang="en-GB" dirty="0" smtClean="0"/>
              <a:t>Opinion verbs + nouns / + infinitives</a:t>
            </a:r>
          </a:p>
          <a:p>
            <a:r>
              <a:rPr lang="en-GB" dirty="0" smtClean="0"/>
              <a:t>Adjective endings and position</a:t>
            </a:r>
          </a:p>
          <a:p>
            <a:r>
              <a:rPr lang="en-GB" dirty="0" smtClean="0"/>
              <a:t>Comparative </a:t>
            </a:r>
          </a:p>
          <a:p>
            <a:r>
              <a:rPr lang="en-GB" dirty="0" smtClean="0"/>
              <a:t>Modal verbs/constructions</a:t>
            </a:r>
          </a:p>
          <a:p>
            <a:r>
              <a:rPr lang="en-GB" dirty="0" smtClean="0"/>
              <a:t>SER vs ESTAR</a:t>
            </a:r>
          </a:p>
          <a:p>
            <a:r>
              <a:rPr lang="en-GB" dirty="0" err="1" smtClean="0"/>
              <a:t>Por</a:t>
            </a:r>
            <a:r>
              <a:rPr lang="en-GB" dirty="0" smtClean="0"/>
              <a:t> vs Para</a:t>
            </a:r>
            <a:endParaRPr lang="en-GB" dirty="0"/>
          </a:p>
        </p:txBody>
      </p:sp>
    </p:spTree>
    <p:extLst>
      <p:ext uri="{BB962C8B-B14F-4D97-AF65-F5344CB8AC3E}">
        <p14:creationId xmlns:p14="http://schemas.microsoft.com/office/powerpoint/2010/main" val="3848359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3083" y="787400"/>
          <a:ext cx="2493817" cy="5933440"/>
        </p:xfrm>
        <a:graphic>
          <a:graphicData uri="http://schemas.openxmlformats.org/drawingml/2006/table">
            <a:tbl>
              <a:tblPr firstRow="1" bandRow="1">
                <a:tableStyleId>{5940675A-B579-460E-94D1-54222C63F5DA}</a:tableStyleId>
              </a:tblPr>
              <a:tblGrid>
                <a:gridCol w="2493817"/>
              </a:tblGrid>
              <a:tr h="370840">
                <a:tc>
                  <a:txBody>
                    <a:bodyPr/>
                    <a:lstStyle/>
                    <a:p>
                      <a:pPr algn="l"/>
                      <a:r>
                        <a:rPr lang="en-GB" dirty="0" err="1" smtClean="0"/>
                        <a:t>nadar</a:t>
                      </a:r>
                      <a:endParaRPr lang="en-GB" dirty="0"/>
                    </a:p>
                  </a:txBody>
                  <a:tcPr anchor="ctr"/>
                </a:tc>
              </a:tr>
              <a:tr h="370840">
                <a:tc>
                  <a:txBody>
                    <a:bodyPr/>
                    <a:lstStyle/>
                    <a:p>
                      <a:pPr algn="l"/>
                      <a:r>
                        <a:rPr lang="en-GB" dirty="0" err="1" smtClean="0"/>
                        <a:t>tomar</a:t>
                      </a:r>
                      <a:r>
                        <a:rPr lang="en-GB" dirty="0" smtClean="0"/>
                        <a:t> el sol</a:t>
                      </a:r>
                      <a:endParaRPr lang="en-GB" dirty="0"/>
                    </a:p>
                  </a:txBody>
                  <a:tcPr anchor="ctr"/>
                </a:tc>
              </a:tr>
              <a:tr h="370840">
                <a:tc>
                  <a:txBody>
                    <a:bodyPr/>
                    <a:lstStyle/>
                    <a:p>
                      <a:pPr algn="l"/>
                      <a:r>
                        <a:rPr lang="en-GB" dirty="0" err="1" smtClean="0"/>
                        <a:t>escuchar</a:t>
                      </a:r>
                      <a:endParaRPr lang="en-GB" dirty="0"/>
                    </a:p>
                  </a:txBody>
                  <a:tcPr anchor="ctr"/>
                </a:tc>
              </a:tr>
              <a:tr h="370840">
                <a:tc>
                  <a:txBody>
                    <a:bodyPr/>
                    <a:lstStyle/>
                    <a:p>
                      <a:pPr algn="l"/>
                      <a:r>
                        <a:rPr lang="en-GB" dirty="0" err="1" smtClean="0"/>
                        <a:t>montar</a:t>
                      </a:r>
                      <a:endParaRPr lang="en-GB" dirty="0"/>
                    </a:p>
                  </a:txBody>
                  <a:tcPr anchor="ctr"/>
                </a:tc>
              </a:tr>
              <a:tr h="370840">
                <a:tc>
                  <a:txBody>
                    <a:bodyPr/>
                    <a:lstStyle/>
                    <a:p>
                      <a:pPr algn="l"/>
                      <a:r>
                        <a:rPr lang="en-GB" dirty="0" err="1" smtClean="0"/>
                        <a:t>tocar</a:t>
                      </a:r>
                      <a:endParaRPr lang="en-GB" dirty="0"/>
                    </a:p>
                  </a:txBody>
                  <a:tcPr anchor="ctr"/>
                </a:tc>
              </a:tr>
              <a:tr h="370840">
                <a:tc>
                  <a:txBody>
                    <a:bodyPr/>
                    <a:lstStyle/>
                    <a:p>
                      <a:pPr algn="l"/>
                      <a:r>
                        <a:rPr lang="en-GB" dirty="0" err="1" smtClean="0"/>
                        <a:t>descansar</a:t>
                      </a:r>
                      <a:endParaRPr lang="en-GB" dirty="0"/>
                    </a:p>
                  </a:txBody>
                  <a:tcPr anchor="ctr"/>
                </a:tc>
              </a:tr>
              <a:tr h="370840">
                <a:tc>
                  <a:txBody>
                    <a:bodyPr/>
                    <a:lstStyle/>
                    <a:p>
                      <a:pPr algn="l"/>
                      <a:r>
                        <a:rPr lang="en-GB" dirty="0" err="1" smtClean="0"/>
                        <a:t>comprar</a:t>
                      </a:r>
                      <a:endParaRPr lang="en-GB" dirty="0"/>
                    </a:p>
                  </a:txBody>
                  <a:tcPr anchor="ctr"/>
                </a:tc>
              </a:tr>
              <a:tr h="370840">
                <a:tc>
                  <a:txBody>
                    <a:bodyPr/>
                    <a:lstStyle/>
                    <a:p>
                      <a:pPr algn="l"/>
                      <a:r>
                        <a:rPr lang="en-GB" dirty="0" err="1" smtClean="0"/>
                        <a:t>bailar</a:t>
                      </a:r>
                      <a:endParaRPr lang="en-GB" dirty="0"/>
                    </a:p>
                  </a:txBody>
                  <a:tcPr anchor="ctr"/>
                </a:tc>
              </a:tr>
              <a:tr h="370840">
                <a:tc>
                  <a:txBody>
                    <a:bodyPr/>
                    <a:lstStyle/>
                    <a:p>
                      <a:pPr algn="l"/>
                      <a:r>
                        <a:rPr lang="en-GB" dirty="0" smtClean="0"/>
                        <a:t>usar</a:t>
                      </a:r>
                      <a:endParaRPr lang="en-GB" dirty="0"/>
                    </a:p>
                  </a:txBody>
                  <a:tcPr anchor="ctr"/>
                </a:tc>
              </a:tr>
              <a:tr h="370840">
                <a:tc>
                  <a:txBody>
                    <a:bodyPr/>
                    <a:lstStyle/>
                    <a:p>
                      <a:pPr algn="l"/>
                      <a:r>
                        <a:rPr lang="en-GB" dirty="0" err="1" smtClean="0"/>
                        <a:t>estar</a:t>
                      </a:r>
                      <a:endParaRPr lang="en-GB" dirty="0"/>
                    </a:p>
                  </a:txBody>
                  <a:tcPr anchor="ctr"/>
                </a:tc>
              </a:tr>
              <a:tr h="370840">
                <a:tc>
                  <a:txBody>
                    <a:bodyPr/>
                    <a:lstStyle/>
                    <a:p>
                      <a:pPr algn="l"/>
                      <a:r>
                        <a:rPr lang="en-GB" dirty="0" err="1" smtClean="0"/>
                        <a:t>jugar</a:t>
                      </a:r>
                      <a:r>
                        <a:rPr lang="en-GB" dirty="0" smtClean="0"/>
                        <a:t>* (</a:t>
                      </a:r>
                      <a:r>
                        <a:rPr lang="en-GB" dirty="0" err="1" smtClean="0"/>
                        <a:t>juego</a:t>
                      </a:r>
                      <a:r>
                        <a:rPr lang="en-GB" dirty="0" smtClean="0"/>
                        <a:t>)</a:t>
                      </a:r>
                      <a:endParaRPr lang="en-GB" dirty="0"/>
                    </a:p>
                  </a:txBody>
                  <a:tcPr anchor="ctr"/>
                </a:tc>
              </a:tr>
              <a:tr h="370840">
                <a:tc>
                  <a:txBody>
                    <a:bodyPr/>
                    <a:lstStyle/>
                    <a:p>
                      <a:pPr algn="l"/>
                      <a:r>
                        <a:rPr lang="en-GB" dirty="0" err="1" smtClean="0"/>
                        <a:t>hacer</a:t>
                      </a:r>
                      <a:r>
                        <a:rPr lang="en-GB" dirty="0" smtClean="0"/>
                        <a:t>* (</a:t>
                      </a:r>
                      <a:r>
                        <a:rPr lang="en-GB" dirty="0" err="1" smtClean="0"/>
                        <a:t>hago</a:t>
                      </a:r>
                      <a:r>
                        <a:rPr lang="en-GB" dirty="0" smtClean="0"/>
                        <a:t>)</a:t>
                      </a:r>
                      <a:endParaRPr lang="en-GB" dirty="0"/>
                    </a:p>
                  </a:txBody>
                  <a:tcPr anchor="ctr"/>
                </a:tc>
              </a:tr>
              <a:tr h="370840">
                <a:tc>
                  <a:txBody>
                    <a:bodyPr/>
                    <a:lstStyle/>
                    <a:p>
                      <a:pPr algn="l"/>
                      <a:r>
                        <a:rPr lang="en-GB" dirty="0" err="1" smtClean="0"/>
                        <a:t>ver</a:t>
                      </a:r>
                      <a:endParaRPr lang="en-GB" dirty="0"/>
                    </a:p>
                  </a:txBody>
                  <a:tcPr anchor="ctr"/>
                </a:tc>
              </a:tr>
              <a:tr h="370840">
                <a:tc>
                  <a:txBody>
                    <a:bodyPr/>
                    <a:lstStyle/>
                    <a:p>
                      <a:pPr algn="l"/>
                      <a:r>
                        <a:rPr lang="en-GB" dirty="0" smtClean="0"/>
                        <a:t>leer</a:t>
                      </a:r>
                      <a:endParaRPr lang="en-GB" dirty="0"/>
                    </a:p>
                  </a:txBody>
                  <a:tcPr anchor="ctr"/>
                </a:tc>
              </a:tr>
              <a:tr h="370840">
                <a:tc>
                  <a:txBody>
                    <a:bodyPr/>
                    <a:lstStyle/>
                    <a:p>
                      <a:pPr algn="l"/>
                      <a:r>
                        <a:rPr lang="en-GB" dirty="0" err="1" smtClean="0"/>
                        <a:t>salir</a:t>
                      </a:r>
                      <a:r>
                        <a:rPr lang="en-GB" dirty="0" smtClean="0"/>
                        <a:t>* (</a:t>
                      </a:r>
                      <a:r>
                        <a:rPr lang="en-GB" dirty="0" err="1" smtClean="0"/>
                        <a:t>salgo</a:t>
                      </a:r>
                      <a:r>
                        <a:rPr lang="en-GB" dirty="0" smtClean="0"/>
                        <a:t>)</a:t>
                      </a:r>
                      <a:endParaRPr lang="en-GB" dirty="0"/>
                    </a:p>
                  </a:txBody>
                  <a:tcPr anchor="ct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ir</a:t>
                      </a:r>
                      <a:r>
                        <a:rPr lang="en-GB" dirty="0" smtClean="0"/>
                        <a:t>*</a:t>
                      </a:r>
                    </a:p>
                  </a:txBody>
                  <a:tcPr anchor="ctr"/>
                </a:tc>
              </a:tr>
            </a:tbl>
          </a:graphicData>
        </a:graphic>
      </p:graphicFrame>
      <p:sp>
        <p:nvSpPr>
          <p:cNvPr id="3" name="TextBox 2"/>
          <p:cNvSpPr txBox="1"/>
          <p:nvPr/>
        </p:nvSpPr>
        <p:spPr>
          <a:xfrm>
            <a:off x="3241964" y="290945"/>
            <a:ext cx="2493817" cy="461665"/>
          </a:xfrm>
          <a:prstGeom prst="rect">
            <a:avLst/>
          </a:prstGeom>
          <a:noFill/>
        </p:spPr>
        <p:txBody>
          <a:bodyPr wrap="square" rtlCol="0">
            <a:spAutoFit/>
          </a:bodyPr>
          <a:lstStyle/>
          <a:p>
            <a:pPr algn="ctr"/>
            <a:r>
              <a:rPr lang="en-GB" sz="2400" b="1" dirty="0" err="1" smtClean="0">
                <a:solidFill>
                  <a:prstClr val="black"/>
                </a:solidFill>
              </a:rPr>
              <a:t>infinitivo</a:t>
            </a:r>
            <a:endParaRPr lang="en-GB" sz="2400" b="1" dirty="0">
              <a:solidFill>
                <a:prstClr val="black"/>
              </a:solidFill>
            </a:endParaRPr>
          </a:p>
        </p:txBody>
      </p:sp>
      <p:sp>
        <p:nvSpPr>
          <p:cNvPr id="5" name="TextBox 4"/>
          <p:cNvSpPr txBox="1"/>
          <p:nvPr/>
        </p:nvSpPr>
        <p:spPr>
          <a:xfrm>
            <a:off x="5832764" y="152400"/>
            <a:ext cx="3214254" cy="2308324"/>
          </a:xfrm>
          <a:prstGeom prst="rect">
            <a:avLst/>
          </a:prstGeom>
          <a:solidFill>
            <a:schemeClr val="accent4">
              <a:lumMod val="20000"/>
              <a:lumOff val="80000"/>
            </a:schemeClr>
          </a:solidFill>
          <a:ln w="28575">
            <a:solidFill>
              <a:schemeClr val="accent2">
                <a:lumMod val="75000"/>
              </a:schemeClr>
            </a:solidFill>
          </a:ln>
          <a:effectLst>
            <a:outerShdw blurRad="50800" dist="38100" dir="5400000" algn="t" rotWithShape="0">
              <a:prstClr val="black">
                <a:alpha val="40000"/>
              </a:prstClr>
            </a:outerShdw>
          </a:effectLst>
        </p:spPr>
        <p:txBody>
          <a:bodyPr wrap="square" rtlCol="0">
            <a:spAutoFit/>
          </a:bodyPr>
          <a:lstStyle/>
          <a:p>
            <a:r>
              <a:rPr lang="en-GB" dirty="0" smtClean="0">
                <a:solidFill>
                  <a:prstClr val="black"/>
                </a:solidFill>
              </a:rPr>
              <a:t>To say who is doing what, change the infinitive. </a:t>
            </a:r>
            <a:br>
              <a:rPr lang="en-GB" dirty="0" smtClean="0">
                <a:solidFill>
                  <a:prstClr val="black"/>
                </a:solidFill>
              </a:rPr>
            </a:br>
            <a:r>
              <a:rPr lang="en-GB" dirty="0" smtClean="0">
                <a:solidFill>
                  <a:prstClr val="black"/>
                </a:solidFill>
              </a:rPr>
              <a:t>Remove –</a:t>
            </a:r>
            <a:r>
              <a:rPr lang="en-GB" dirty="0" err="1" smtClean="0">
                <a:solidFill>
                  <a:prstClr val="black"/>
                </a:solidFill>
              </a:rPr>
              <a:t>ar</a:t>
            </a:r>
            <a:r>
              <a:rPr lang="en-GB" dirty="0" smtClean="0">
                <a:solidFill>
                  <a:prstClr val="black"/>
                </a:solidFill>
              </a:rPr>
              <a:t>/-</a:t>
            </a:r>
            <a:r>
              <a:rPr lang="en-GB" dirty="0" err="1" smtClean="0">
                <a:solidFill>
                  <a:prstClr val="black"/>
                </a:solidFill>
              </a:rPr>
              <a:t>er</a:t>
            </a:r>
            <a:r>
              <a:rPr lang="en-GB" dirty="0" smtClean="0">
                <a:solidFill>
                  <a:prstClr val="black"/>
                </a:solidFill>
              </a:rPr>
              <a:t>/-</a:t>
            </a:r>
            <a:r>
              <a:rPr lang="en-GB" dirty="0" err="1" smtClean="0">
                <a:solidFill>
                  <a:prstClr val="black"/>
                </a:solidFill>
              </a:rPr>
              <a:t>ir</a:t>
            </a:r>
            <a:r>
              <a:rPr lang="en-GB" dirty="0" smtClean="0">
                <a:solidFill>
                  <a:prstClr val="black"/>
                </a:solidFill>
              </a:rPr>
              <a:t> and add:</a:t>
            </a:r>
            <a:br>
              <a:rPr lang="en-GB" dirty="0" smtClean="0">
                <a:solidFill>
                  <a:prstClr val="black"/>
                </a:solidFill>
              </a:rPr>
            </a:br>
            <a:r>
              <a:rPr lang="en-GB" dirty="0" smtClean="0">
                <a:solidFill>
                  <a:prstClr val="black"/>
                </a:solidFill>
              </a:rPr>
              <a:t>I = -o </a:t>
            </a:r>
            <a:br>
              <a:rPr lang="en-GB" dirty="0" smtClean="0">
                <a:solidFill>
                  <a:prstClr val="black"/>
                </a:solidFill>
              </a:rPr>
            </a:br>
            <a:r>
              <a:rPr lang="en-GB" dirty="0" smtClean="0">
                <a:solidFill>
                  <a:prstClr val="black"/>
                </a:solidFill>
              </a:rPr>
              <a:t>you = -as / -</a:t>
            </a:r>
            <a:r>
              <a:rPr lang="en-GB" dirty="0" err="1" smtClean="0">
                <a:solidFill>
                  <a:prstClr val="black"/>
                </a:solidFill>
              </a:rPr>
              <a:t>es</a:t>
            </a:r>
            <a:r>
              <a:rPr lang="en-GB" dirty="0" smtClean="0">
                <a:solidFill>
                  <a:prstClr val="black"/>
                </a:solidFill>
              </a:rPr>
              <a:t/>
            </a:r>
            <a:br>
              <a:rPr lang="en-GB" dirty="0" smtClean="0">
                <a:solidFill>
                  <a:prstClr val="black"/>
                </a:solidFill>
              </a:rPr>
            </a:br>
            <a:r>
              <a:rPr lang="en-GB" b="1" dirty="0" smtClean="0">
                <a:solidFill>
                  <a:prstClr val="black"/>
                </a:solidFill>
              </a:rPr>
              <a:t>s/he = -a / -e</a:t>
            </a:r>
            <a:r>
              <a:rPr lang="en-GB" dirty="0" smtClean="0">
                <a:solidFill>
                  <a:prstClr val="black"/>
                </a:solidFill>
              </a:rPr>
              <a:t/>
            </a:r>
            <a:br>
              <a:rPr lang="en-GB" dirty="0" smtClean="0">
                <a:solidFill>
                  <a:prstClr val="black"/>
                </a:solidFill>
              </a:rPr>
            </a:br>
            <a:r>
              <a:rPr lang="en-GB" dirty="0" smtClean="0">
                <a:solidFill>
                  <a:prstClr val="black"/>
                </a:solidFill>
              </a:rPr>
              <a:t>we = -</a:t>
            </a:r>
            <a:r>
              <a:rPr lang="en-GB" dirty="0" err="1" smtClean="0">
                <a:solidFill>
                  <a:prstClr val="black"/>
                </a:solidFill>
              </a:rPr>
              <a:t>amos</a:t>
            </a:r>
            <a:r>
              <a:rPr lang="en-GB" dirty="0" smtClean="0">
                <a:solidFill>
                  <a:prstClr val="black"/>
                </a:solidFill>
              </a:rPr>
              <a:t> / -</a:t>
            </a:r>
            <a:r>
              <a:rPr lang="en-GB" dirty="0" err="1" smtClean="0">
                <a:solidFill>
                  <a:prstClr val="black"/>
                </a:solidFill>
              </a:rPr>
              <a:t>emos</a:t>
            </a:r>
            <a:r>
              <a:rPr lang="en-GB" dirty="0" smtClean="0">
                <a:solidFill>
                  <a:prstClr val="black"/>
                </a:solidFill>
              </a:rPr>
              <a:t> / -</a:t>
            </a:r>
            <a:r>
              <a:rPr lang="en-GB" dirty="0" err="1" smtClean="0">
                <a:solidFill>
                  <a:prstClr val="black"/>
                </a:solidFill>
              </a:rPr>
              <a:t>imos</a:t>
            </a:r>
            <a:r>
              <a:rPr lang="en-GB" dirty="0" smtClean="0">
                <a:solidFill>
                  <a:prstClr val="black"/>
                </a:solidFill>
              </a:rPr>
              <a:t/>
            </a:r>
            <a:br>
              <a:rPr lang="en-GB" dirty="0" smtClean="0">
                <a:solidFill>
                  <a:prstClr val="black"/>
                </a:solidFill>
              </a:rPr>
            </a:br>
            <a:r>
              <a:rPr lang="en-GB" b="1" dirty="0" smtClean="0">
                <a:solidFill>
                  <a:prstClr val="black"/>
                </a:solidFill>
              </a:rPr>
              <a:t>they = -an /-</a:t>
            </a:r>
            <a:r>
              <a:rPr lang="en-GB" b="1" dirty="0" err="1" smtClean="0">
                <a:solidFill>
                  <a:prstClr val="black"/>
                </a:solidFill>
              </a:rPr>
              <a:t>en</a:t>
            </a:r>
            <a:endParaRPr lang="en-GB" b="1" dirty="0">
              <a:solidFill>
                <a:prstClr val="black"/>
              </a:solidFill>
            </a:endParaRPr>
          </a:p>
        </p:txBody>
      </p:sp>
      <p:sp>
        <p:nvSpPr>
          <p:cNvPr id="6" name="Rectangle 5"/>
          <p:cNvSpPr/>
          <p:nvPr/>
        </p:nvSpPr>
        <p:spPr>
          <a:xfrm>
            <a:off x="5832764" y="2660073"/>
            <a:ext cx="3214254" cy="40607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smtClean="0">
                <a:solidFill>
                  <a:prstClr val="black"/>
                </a:solidFill>
              </a:rPr>
              <a:t>Más</a:t>
            </a:r>
            <a:r>
              <a:rPr lang="en-GB" sz="2000" b="1" dirty="0" smtClean="0">
                <a:solidFill>
                  <a:prstClr val="black"/>
                </a:solidFill>
              </a:rPr>
              <a:t> </a:t>
            </a:r>
            <a:r>
              <a:rPr lang="en-GB" sz="2000" b="1" dirty="0" err="1" smtClean="0">
                <a:solidFill>
                  <a:prstClr val="black"/>
                </a:solidFill>
              </a:rPr>
              <a:t>vocabulario</a:t>
            </a:r>
            <a:r>
              <a:rPr lang="en-GB" sz="2000" b="1" dirty="0" smtClean="0">
                <a:solidFill>
                  <a:prstClr val="black"/>
                </a:solidFill>
              </a:rPr>
              <a:t>:</a:t>
            </a:r>
            <a:endParaRPr lang="en-GB" sz="2000" b="1" dirty="0">
              <a:solidFill>
                <a:prstClr val="black"/>
              </a:solidFill>
            </a:endParaRPr>
          </a:p>
        </p:txBody>
      </p:sp>
      <p:graphicFrame>
        <p:nvGraphicFramePr>
          <p:cNvPr id="7" name="Table 6"/>
          <p:cNvGraphicFramePr>
            <a:graphicFrameLocks noGrp="1"/>
          </p:cNvGraphicFramePr>
          <p:nvPr>
            <p:extLst/>
          </p:nvPr>
        </p:nvGraphicFramePr>
        <p:xfrm>
          <a:off x="159327" y="521777"/>
          <a:ext cx="2819400" cy="165100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En</a:t>
                      </a:r>
                      <a:r>
                        <a:rPr lang="en-GB" dirty="0" smtClean="0"/>
                        <a:t> la </a:t>
                      </a:r>
                      <a:r>
                        <a:rPr lang="en-GB" dirty="0" err="1" smtClean="0"/>
                        <a:t>foto</a:t>
                      </a:r>
                      <a:r>
                        <a:rPr lang="en-GB" dirty="0" smtClean="0"/>
                        <a:t> hay…</a:t>
                      </a:r>
                      <a:endParaRPr lang="en-GB" dirty="0"/>
                    </a:p>
                  </a:txBody>
                  <a:tcPr/>
                </a:tc>
              </a:tr>
              <a:tr h="370840">
                <a:tc>
                  <a:txBody>
                    <a:bodyPr/>
                    <a:lstStyle/>
                    <a:p>
                      <a:r>
                        <a:rPr lang="en-GB" dirty="0" err="1" smtClean="0"/>
                        <a:t>muchas</a:t>
                      </a:r>
                      <a:r>
                        <a:rPr lang="en-GB" dirty="0" smtClean="0"/>
                        <a:t> personas / </a:t>
                      </a:r>
                      <a:r>
                        <a:rPr lang="en-GB" dirty="0" err="1" smtClean="0"/>
                        <a:t>mucha</a:t>
                      </a:r>
                      <a:r>
                        <a:rPr lang="en-GB" dirty="0" smtClean="0"/>
                        <a:t> </a:t>
                      </a:r>
                      <a:r>
                        <a:rPr lang="en-GB" dirty="0" err="1" smtClean="0"/>
                        <a:t>gente</a:t>
                      </a:r>
                      <a:endParaRPr lang="en-GB" dirty="0"/>
                    </a:p>
                  </a:txBody>
                  <a:tcPr/>
                </a:tc>
              </a:tr>
              <a:tr h="370840">
                <a:tc>
                  <a:txBody>
                    <a:bodyPr/>
                    <a:lstStyle/>
                    <a:p>
                      <a:r>
                        <a:rPr lang="en-GB" dirty="0" smtClean="0"/>
                        <a:t>un camping / </a:t>
                      </a:r>
                      <a:r>
                        <a:rPr lang="en-GB" dirty="0" err="1" smtClean="0"/>
                        <a:t>una</a:t>
                      </a:r>
                      <a:r>
                        <a:rPr lang="en-GB" dirty="0" smtClean="0"/>
                        <a:t> playa / </a:t>
                      </a:r>
                      <a:br>
                        <a:rPr lang="en-GB" dirty="0" smtClean="0"/>
                      </a:br>
                      <a:r>
                        <a:rPr lang="en-GB" dirty="0" err="1" smtClean="0"/>
                        <a:t>una</a:t>
                      </a:r>
                      <a:r>
                        <a:rPr lang="en-GB" dirty="0" smtClean="0"/>
                        <a:t> </a:t>
                      </a:r>
                      <a:r>
                        <a:rPr lang="en-GB" dirty="0" err="1" smtClean="0"/>
                        <a:t>piscina</a:t>
                      </a:r>
                      <a:r>
                        <a:rPr lang="en-GB" dirty="0" smtClean="0"/>
                        <a:t> </a:t>
                      </a:r>
                      <a:r>
                        <a:rPr lang="en-GB" dirty="0" err="1" smtClean="0"/>
                        <a:t>etc</a:t>
                      </a:r>
                      <a:r>
                        <a:rPr lang="en-GB" dirty="0" smtClean="0"/>
                        <a:t>…</a:t>
                      </a:r>
                      <a:endParaRPr lang="en-GB" dirty="0"/>
                    </a:p>
                  </a:txBody>
                  <a:tcPr/>
                </a:tc>
              </a:tr>
            </a:tbl>
          </a:graphicData>
        </a:graphic>
      </p:graphicFrame>
      <p:graphicFrame>
        <p:nvGraphicFramePr>
          <p:cNvPr id="8" name="Table 7"/>
          <p:cNvGraphicFramePr>
            <a:graphicFrameLocks noGrp="1"/>
          </p:cNvGraphicFramePr>
          <p:nvPr>
            <p:extLst/>
          </p:nvPr>
        </p:nvGraphicFramePr>
        <p:xfrm>
          <a:off x="159327" y="3881411"/>
          <a:ext cx="2819400" cy="202692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Todas</a:t>
                      </a:r>
                      <a:r>
                        <a:rPr lang="en-GB" dirty="0" smtClean="0"/>
                        <a:t> las personas…</a:t>
                      </a:r>
                      <a:endParaRPr lang="en-GB" dirty="0"/>
                    </a:p>
                  </a:txBody>
                  <a:tcPr/>
                </a:tc>
              </a:tr>
              <a:tr h="370840">
                <a:tc>
                  <a:txBody>
                    <a:bodyPr/>
                    <a:lstStyle/>
                    <a:p>
                      <a:r>
                        <a:rPr lang="en-GB" dirty="0" err="1" smtClean="0"/>
                        <a:t>Unas</a:t>
                      </a:r>
                      <a:r>
                        <a:rPr lang="en-GB" dirty="0" smtClean="0"/>
                        <a:t> persons…</a:t>
                      </a:r>
                      <a:endParaRPr lang="en-GB" dirty="0"/>
                    </a:p>
                  </a:txBody>
                  <a:tcPr/>
                </a:tc>
              </a:tr>
              <a:tr h="370840">
                <a:tc>
                  <a:txBody>
                    <a:bodyPr/>
                    <a:lstStyle/>
                    <a:p>
                      <a:r>
                        <a:rPr lang="en-GB" dirty="0" err="1" smtClean="0"/>
                        <a:t>Otras</a:t>
                      </a:r>
                      <a:r>
                        <a:rPr lang="en-GB" dirty="0" smtClean="0"/>
                        <a:t> personas…</a:t>
                      </a:r>
                      <a:endParaRPr lang="en-GB" dirty="0"/>
                    </a:p>
                  </a:txBody>
                  <a:tcPr/>
                </a:tc>
              </a:tr>
              <a:tr h="370840">
                <a:tc>
                  <a:txBody>
                    <a:bodyPr/>
                    <a:lstStyle/>
                    <a:p>
                      <a:r>
                        <a:rPr lang="en-GB" dirty="0" smtClean="0"/>
                        <a:t>Una persona …</a:t>
                      </a:r>
                      <a:br>
                        <a:rPr lang="en-GB" dirty="0" smtClean="0"/>
                      </a:br>
                      <a:r>
                        <a:rPr lang="en-GB" dirty="0" smtClean="0"/>
                        <a:t>(un</a:t>
                      </a:r>
                      <a:r>
                        <a:rPr lang="en-GB" baseline="0" dirty="0" smtClean="0"/>
                        <a:t> hombre / </a:t>
                      </a:r>
                      <a:r>
                        <a:rPr lang="en-GB" baseline="0" dirty="0" err="1" smtClean="0"/>
                        <a:t>una</a:t>
                      </a:r>
                      <a:r>
                        <a:rPr lang="en-GB" baseline="0" dirty="0" smtClean="0"/>
                        <a:t> </a:t>
                      </a:r>
                      <a:r>
                        <a:rPr lang="en-GB" baseline="0" dirty="0" err="1" smtClean="0"/>
                        <a:t>mujer</a:t>
                      </a:r>
                      <a:r>
                        <a:rPr lang="en-GB" baseline="0" dirty="0" smtClean="0"/>
                        <a:t> </a:t>
                      </a:r>
                      <a:br>
                        <a:rPr lang="en-GB" baseline="0" dirty="0" smtClean="0"/>
                      </a:br>
                      <a:r>
                        <a:rPr lang="en-GB" baseline="0" dirty="0" smtClean="0"/>
                        <a:t>un </a:t>
                      </a:r>
                      <a:r>
                        <a:rPr lang="en-GB" baseline="0" dirty="0" err="1" smtClean="0"/>
                        <a:t>chico</a:t>
                      </a:r>
                      <a:r>
                        <a:rPr lang="en-GB" baseline="0" dirty="0" smtClean="0"/>
                        <a:t> / </a:t>
                      </a:r>
                      <a:r>
                        <a:rPr lang="en-GB" baseline="0" dirty="0" err="1" smtClean="0"/>
                        <a:t>una</a:t>
                      </a:r>
                      <a:r>
                        <a:rPr lang="en-GB" baseline="0" dirty="0" smtClean="0"/>
                        <a:t> </a:t>
                      </a:r>
                      <a:r>
                        <a:rPr lang="en-GB" baseline="0" dirty="0" err="1" smtClean="0"/>
                        <a:t>chica</a:t>
                      </a:r>
                      <a:r>
                        <a:rPr lang="en-GB" baseline="0" dirty="0" smtClean="0"/>
                        <a:t>) </a:t>
                      </a:r>
                      <a:endParaRPr lang="en-GB" dirty="0"/>
                    </a:p>
                  </a:txBody>
                  <a:tcPr/>
                </a:tc>
              </a:tr>
            </a:tbl>
          </a:graphicData>
        </a:graphic>
      </p:graphicFrame>
      <p:sp>
        <p:nvSpPr>
          <p:cNvPr id="9" name="TextBox 8"/>
          <p:cNvSpPr txBox="1"/>
          <p:nvPr/>
        </p:nvSpPr>
        <p:spPr>
          <a:xfrm>
            <a:off x="159327" y="68418"/>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hay </a:t>
            </a:r>
            <a:r>
              <a:rPr lang="en-GB" sz="2000" b="1" dirty="0" err="1" smtClean="0">
                <a:solidFill>
                  <a:prstClr val="black"/>
                </a:solidFill>
              </a:rPr>
              <a:t>en</a:t>
            </a:r>
            <a:r>
              <a:rPr lang="en-GB" sz="2000" b="1" dirty="0" smtClean="0">
                <a:solidFill>
                  <a:prstClr val="black"/>
                </a:solidFill>
              </a:rPr>
              <a:t> la </a:t>
            </a:r>
            <a:r>
              <a:rPr lang="en-GB" sz="2000" b="1" dirty="0" err="1" smtClean="0">
                <a:solidFill>
                  <a:prstClr val="black"/>
                </a:solidFill>
              </a:rPr>
              <a:t>foto</a:t>
            </a:r>
            <a:r>
              <a:rPr lang="en-GB" sz="2000" b="1" dirty="0" smtClean="0">
                <a:solidFill>
                  <a:prstClr val="black"/>
                </a:solidFill>
              </a:rPr>
              <a:t>?</a:t>
            </a:r>
            <a:endParaRPr lang="en-GB" sz="2000" b="1" dirty="0">
              <a:solidFill>
                <a:prstClr val="black"/>
              </a:solidFill>
            </a:endParaRPr>
          </a:p>
        </p:txBody>
      </p:sp>
      <p:sp>
        <p:nvSpPr>
          <p:cNvPr id="10" name="TextBox 9"/>
          <p:cNvSpPr txBox="1"/>
          <p:nvPr/>
        </p:nvSpPr>
        <p:spPr>
          <a:xfrm>
            <a:off x="159327" y="3481301"/>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 la </a:t>
            </a:r>
            <a:r>
              <a:rPr lang="en-GB" sz="2000" b="1" dirty="0" err="1" smtClean="0">
                <a:solidFill>
                  <a:prstClr val="black"/>
                </a:solidFill>
              </a:rPr>
              <a:t>gente</a:t>
            </a:r>
            <a:r>
              <a:rPr lang="en-GB" sz="2000" b="1" dirty="0" smtClean="0">
                <a:solidFill>
                  <a:prstClr val="black"/>
                </a:solidFill>
              </a:rPr>
              <a:t>?</a:t>
            </a:r>
            <a:endParaRPr lang="en-GB" sz="2000" b="1" dirty="0">
              <a:solidFill>
                <a:prstClr val="black"/>
              </a:solidFill>
            </a:endParaRPr>
          </a:p>
        </p:txBody>
      </p:sp>
      <p:sp>
        <p:nvSpPr>
          <p:cNvPr id="11" name="TextBox 10"/>
          <p:cNvSpPr txBox="1"/>
          <p:nvPr/>
        </p:nvSpPr>
        <p:spPr>
          <a:xfrm>
            <a:off x="159327" y="2247273"/>
            <a:ext cx="2819400" cy="400110"/>
          </a:xfrm>
          <a:prstGeom prst="rect">
            <a:avLst/>
          </a:prstGeom>
          <a:noFill/>
        </p:spPr>
        <p:txBody>
          <a:bodyPr wrap="square" rtlCol="0">
            <a:spAutoFit/>
          </a:bodyPr>
          <a:lstStyle/>
          <a:p>
            <a:r>
              <a:rPr lang="en-GB" sz="2000" b="1" dirty="0" smtClean="0">
                <a:solidFill>
                  <a:prstClr val="black"/>
                </a:solidFill>
              </a:rPr>
              <a:t>¿</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tiempo</a:t>
            </a:r>
            <a:r>
              <a:rPr lang="en-GB" sz="2000" b="1" dirty="0" smtClean="0">
                <a:solidFill>
                  <a:prstClr val="black"/>
                </a:solidFill>
              </a:rPr>
              <a:t> </a:t>
            </a:r>
            <a:r>
              <a:rPr lang="en-GB" sz="2000" b="1" dirty="0" err="1" smtClean="0">
                <a:solidFill>
                  <a:prstClr val="black"/>
                </a:solidFill>
              </a:rPr>
              <a:t>hace</a:t>
            </a:r>
            <a:r>
              <a:rPr lang="en-GB" sz="2000" b="1" dirty="0" smtClean="0">
                <a:solidFill>
                  <a:prstClr val="black"/>
                </a:solidFill>
              </a:rPr>
              <a:t>?</a:t>
            </a:r>
            <a:endParaRPr lang="en-GB" sz="2000" b="1" dirty="0">
              <a:solidFill>
                <a:prstClr val="black"/>
              </a:solidFill>
            </a:endParaRPr>
          </a:p>
        </p:txBody>
      </p:sp>
      <p:graphicFrame>
        <p:nvGraphicFramePr>
          <p:cNvPr id="12" name="Table 11"/>
          <p:cNvGraphicFramePr>
            <a:graphicFrameLocks noGrp="1"/>
          </p:cNvGraphicFramePr>
          <p:nvPr>
            <p:extLst/>
          </p:nvPr>
        </p:nvGraphicFramePr>
        <p:xfrm>
          <a:off x="207819" y="2693502"/>
          <a:ext cx="2819400" cy="741680"/>
        </p:xfrm>
        <a:graphic>
          <a:graphicData uri="http://schemas.openxmlformats.org/drawingml/2006/table">
            <a:tbl>
              <a:tblPr firstRow="1" bandRow="1">
                <a:tableStyleId>{5940675A-B579-460E-94D1-54222C63F5DA}</a:tableStyleId>
              </a:tblPr>
              <a:tblGrid>
                <a:gridCol w="2819400"/>
              </a:tblGrid>
              <a:tr h="370840">
                <a:tc>
                  <a:txBody>
                    <a:bodyPr/>
                    <a:lstStyle/>
                    <a:p>
                      <a:r>
                        <a:rPr lang="en-GB" dirty="0" err="1" smtClean="0"/>
                        <a:t>Hace</a:t>
                      </a:r>
                      <a:r>
                        <a:rPr lang="en-GB" dirty="0" smtClean="0"/>
                        <a:t>…</a:t>
                      </a:r>
                      <a:endParaRPr lang="en-GB" dirty="0"/>
                    </a:p>
                  </a:txBody>
                  <a:tcPr/>
                </a:tc>
              </a:tr>
              <a:tr h="370840">
                <a:tc>
                  <a:txBody>
                    <a:bodyPr/>
                    <a:lstStyle/>
                    <a:p>
                      <a:r>
                        <a:rPr lang="en-GB" dirty="0" smtClean="0"/>
                        <a:t>(No)</a:t>
                      </a:r>
                      <a:r>
                        <a:rPr lang="en-GB" baseline="0" dirty="0" smtClean="0"/>
                        <a:t> </a:t>
                      </a:r>
                      <a:r>
                        <a:rPr lang="en-GB" baseline="0" dirty="0" err="1" smtClean="0"/>
                        <a:t>llueve</a:t>
                      </a:r>
                      <a:r>
                        <a:rPr lang="en-GB" baseline="0" dirty="0" smtClean="0"/>
                        <a:t> / </a:t>
                      </a:r>
                      <a:r>
                        <a:rPr lang="en-GB" baseline="0" dirty="0" err="1" smtClean="0"/>
                        <a:t>nieva</a:t>
                      </a:r>
                      <a:r>
                        <a:rPr lang="en-GB" baseline="0" dirty="0" smtClean="0"/>
                        <a:t>.</a:t>
                      </a:r>
                      <a:endParaRPr lang="en-GB" dirty="0"/>
                    </a:p>
                  </a:txBody>
                  <a:tcPr/>
                </a:tc>
              </a:tr>
            </a:tbl>
          </a:graphicData>
        </a:graphic>
      </p:graphicFrame>
      <p:sp>
        <p:nvSpPr>
          <p:cNvPr id="13" name="TextBox 12"/>
          <p:cNvSpPr txBox="1"/>
          <p:nvPr/>
        </p:nvSpPr>
        <p:spPr>
          <a:xfrm>
            <a:off x="173183" y="5842337"/>
            <a:ext cx="2867892" cy="1015663"/>
          </a:xfrm>
          <a:prstGeom prst="rect">
            <a:avLst/>
          </a:prstGeom>
          <a:noFill/>
        </p:spPr>
        <p:txBody>
          <a:bodyPr wrap="square" rtlCol="0">
            <a:spAutoFit/>
          </a:bodyPr>
          <a:lstStyle/>
          <a:p>
            <a:r>
              <a:rPr lang="en-GB" sz="2000" b="1" dirty="0" smtClean="0">
                <a:solidFill>
                  <a:prstClr val="black"/>
                </a:solidFill>
              </a:rPr>
              <a:t>Y </a:t>
            </a:r>
            <a:r>
              <a:rPr lang="en-GB" sz="2000" b="1" dirty="0" err="1" smtClean="0">
                <a:solidFill>
                  <a:prstClr val="black"/>
                </a:solidFill>
              </a:rPr>
              <a:t>tú</a:t>
            </a:r>
            <a:r>
              <a:rPr lang="en-GB" sz="2000" b="1" dirty="0" smtClean="0">
                <a:solidFill>
                  <a:prstClr val="black"/>
                </a:solidFill>
              </a:rPr>
              <a:t>, ¿</a:t>
            </a:r>
            <a:r>
              <a:rPr lang="en-GB" sz="2000" b="1" dirty="0" err="1" smtClean="0">
                <a:solidFill>
                  <a:prstClr val="black"/>
                </a:solidFill>
              </a:rPr>
              <a:t>Qué</a:t>
            </a:r>
            <a:r>
              <a:rPr lang="en-GB" sz="2000" b="1" dirty="0" smtClean="0">
                <a:solidFill>
                  <a:prstClr val="black"/>
                </a:solidFill>
              </a:rPr>
              <a:t> </a:t>
            </a:r>
            <a:r>
              <a:rPr lang="en-GB" sz="2000" b="1" dirty="0" err="1" smtClean="0">
                <a:solidFill>
                  <a:prstClr val="black"/>
                </a:solidFill>
              </a:rPr>
              <a:t>haces</a:t>
            </a:r>
            <a:r>
              <a:rPr lang="en-GB" sz="2000" b="1" dirty="0" smtClean="0">
                <a:solidFill>
                  <a:prstClr val="black"/>
                </a:solidFill>
              </a:rPr>
              <a:t> </a:t>
            </a:r>
            <a:r>
              <a:rPr lang="en-GB" sz="2000" b="1" dirty="0" err="1" smtClean="0">
                <a:solidFill>
                  <a:prstClr val="black"/>
                </a:solidFill>
              </a:rPr>
              <a:t>normalmente</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verano</a:t>
            </a:r>
            <a:r>
              <a:rPr lang="en-GB" sz="2000" b="1" dirty="0" smtClean="0">
                <a:solidFill>
                  <a:prstClr val="black"/>
                </a:solidFill>
              </a:rPr>
              <a:t>/ </a:t>
            </a:r>
            <a:r>
              <a:rPr lang="en-GB" sz="2000" b="1" dirty="0" err="1" smtClean="0">
                <a:solidFill>
                  <a:prstClr val="black"/>
                </a:solidFill>
              </a:rPr>
              <a:t>en</a:t>
            </a:r>
            <a:r>
              <a:rPr lang="en-GB" sz="2000" b="1" dirty="0" smtClean="0">
                <a:solidFill>
                  <a:prstClr val="black"/>
                </a:solidFill>
              </a:rPr>
              <a:t> </a:t>
            </a:r>
            <a:r>
              <a:rPr lang="en-GB" sz="2000" b="1" dirty="0" err="1" smtClean="0">
                <a:solidFill>
                  <a:prstClr val="black"/>
                </a:solidFill>
              </a:rPr>
              <a:t>invierno</a:t>
            </a:r>
            <a:r>
              <a:rPr lang="en-GB" sz="2000" b="1" dirty="0" smtClean="0">
                <a:solidFill>
                  <a:prstClr val="black"/>
                </a:solidFill>
              </a:rPr>
              <a:t>?</a:t>
            </a:r>
            <a:endParaRPr lang="en-GB" sz="2000" b="1" dirty="0">
              <a:solidFill>
                <a:prstClr val="black"/>
              </a:solidFill>
            </a:endParaRPr>
          </a:p>
        </p:txBody>
      </p:sp>
    </p:spTree>
    <p:extLst>
      <p:ext uri="{BB962C8B-B14F-4D97-AF65-F5344CB8AC3E}">
        <p14:creationId xmlns:p14="http://schemas.microsoft.com/office/powerpoint/2010/main" val="1975543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490537"/>
            <a:ext cx="8572500" cy="5876925"/>
          </a:xfrm>
          <a:prstGeom prst="rect">
            <a:avLst/>
          </a:prstGeom>
        </p:spPr>
      </p:pic>
      <p:sp>
        <p:nvSpPr>
          <p:cNvPr id="5" name="Cloud Callout 4"/>
          <p:cNvSpPr/>
          <p:nvPr/>
        </p:nvSpPr>
        <p:spPr>
          <a:xfrm>
            <a:off x="85725" y="41134"/>
            <a:ext cx="2414587" cy="1322388"/>
          </a:xfrm>
          <a:prstGeom prst="cloudCallout">
            <a:avLst>
              <a:gd name="adj1" fmla="val 68817"/>
              <a:gd name="adj2" fmla="val 446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Qué</a:t>
            </a:r>
            <a:r>
              <a:rPr lang="en-GB" sz="2500" dirty="0">
                <a:solidFill>
                  <a:prstClr val="black"/>
                </a:solidFill>
                <a:latin typeface="Calibri" panose="020F0502020204030204" pitchFamily="34" charset="0"/>
              </a:rPr>
              <a:t> hay </a:t>
            </a:r>
            <a:r>
              <a:rPr lang="en-GB" sz="2500" dirty="0" err="1">
                <a:solidFill>
                  <a:prstClr val="black"/>
                </a:solidFill>
                <a:latin typeface="Calibri" panose="020F0502020204030204" pitchFamily="34" charset="0"/>
              </a:rPr>
              <a:t>en</a:t>
            </a:r>
            <a:r>
              <a:rPr lang="en-GB" sz="2500" dirty="0">
                <a:solidFill>
                  <a:prstClr val="black"/>
                </a:solidFill>
                <a:latin typeface="Calibri" panose="020F0502020204030204" pitchFamily="34" charset="0"/>
              </a:rPr>
              <a:t> la </a:t>
            </a:r>
            <a:r>
              <a:rPr lang="en-GB" sz="2500" dirty="0" err="1">
                <a:solidFill>
                  <a:prstClr val="black"/>
                </a:solidFill>
                <a:latin typeface="Calibri" panose="020F0502020204030204" pitchFamily="34" charset="0"/>
              </a:rPr>
              <a:t>foto</a:t>
            </a:r>
            <a:r>
              <a:rPr lang="en-GB" sz="2500" dirty="0">
                <a:solidFill>
                  <a:prstClr val="black"/>
                </a:solidFill>
                <a:latin typeface="Calibri" panose="020F0502020204030204" pitchFamily="34" charset="0"/>
              </a:rPr>
              <a:t>?</a:t>
            </a:r>
          </a:p>
        </p:txBody>
      </p:sp>
      <p:sp>
        <p:nvSpPr>
          <p:cNvPr id="6" name="Cloud Callout 5"/>
          <p:cNvSpPr/>
          <p:nvPr/>
        </p:nvSpPr>
        <p:spPr>
          <a:xfrm>
            <a:off x="7041264" y="41134"/>
            <a:ext cx="2046514" cy="1190625"/>
          </a:xfrm>
          <a:prstGeom prst="cloudCallout">
            <a:avLst>
              <a:gd name="adj1" fmla="val -48998"/>
              <a:gd name="adj2" fmla="val 801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a:solidFill>
                  <a:prstClr val="black"/>
                </a:solidFill>
                <a:latin typeface="Calibri" panose="020F0502020204030204" pitchFamily="34" charset="0"/>
              </a:rPr>
              <a:t>¿</a:t>
            </a:r>
            <a:r>
              <a:rPr lang="en-GB" sz="2500" dirty="0" err="1">
                <a:solidFill>
                  <a:prstClr val="black"/>
                </a:solidFill>
                <a:latin typeface="Calibri" panose="020F0502020204030204" pitchFamily="34" charset="0"/>
              </a:rPr>
              <a:t>Cómo</a:t>
            </a:r>
            <a:r>
              <a:rPr lang="en-GB" sz="2500" dirty="0">
                <a:solidFill>
                  <a:prstClr val="black"/>
                </a:solidFill>
                <a:latin typeface="Calibri" panose="020F0502020204030204" pitchFamily="34" charset="0"/>
              </a:rPr>
              <a:t> </a:t>
            </a:r>
            <a:r>
              <a:rPr lang="en-GB" sz="2500" dirty="0" err="1">
                <a:solidFill>
                  <a:prstClr val="black"/>
                </a:solidFill>
                <a:latin typeface="Calibri" panose="020F0502020204030204" pitchFamily="34" charset="0"/>
              </a:rPr>
              <a:t>es</a:t>
            </a:r>
            <a:r>
              <a:rPr lang="en-GB" sz="2500" dirty="0">
                <a:solidFill>
                  <a:prstClr val="black"/>
                </a:solidFill>
                <a:latin typeface="Calibri" panose="020F0502020204030204" pitchFamily="34" charset="0"/>
              </a:rPr>
              <a:t> …?</a:t>
            </a:r>
          </a:p>
        </p:txBody>
      </p:sp>
      <p:sp>
        <p:nvSpPr>
          <p:cNvPr id="7" name="Cloud Callout 6"/>
          <p:cNvSpPr/>
          <p:nvPr/>
        </p:nvSpPr>
        <p:spPr>
          <a:xfrm>
            <a:off x="85725" y="5536862"/>
            <a:ext cx="2046514" cy="1190625"/>
          </a:xfrm>
          <a:prstGeom prst="cloudCallout">
            <a:avLst>
              <a:gd name="adj1" fmla="val 85754"/>
              <a:gd name="adj2" fmla="val -491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Dónde</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está</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sp>
        <p:nvSpPr>
          <p:cNvPr id="8" name="Cloud Callout 7"/>
          <p:cNvSpPr/>
          <p:nvPr/>
        </p:nvSpPr>
        <p:spPr>
          <a:xfrm>
            <a:off x="7223115" y="3248038"/>
            <a:ext cx="1869858" cy="1103145"/>
          </a:xfrm>
          <a:prstGeom prst="cloudCallout">
            <a:avLst>
              <a:gd name="adj1" fmla="val -76602"/>
              <a:gd name="adj2" fmla="val 266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dirty="0" smtClean="0">
                <a:solidFill>
                  <a:prstClr val="black"/>
                </a:solidFill>
                <a:latin typeface="Calibri" panose="020F0502020204030204" pitchFamily="34" charset="0"/>
              </a:rPr>
              <a:t>¿</a:t>
            </a:r>
            <a:r>
              <a:rPr lang="en-GB" sz="2500" dirty="0" err="1" smtClean="0">
                <a:solidFill>
                  <a:prstClr val="black"/>
                </a:solidFill>
                <a:latin typeface="Calibri" panose="020F0502020204030204" pitchFamily="34" charset="0"/>
              </a:rPr>
              <a:t>Qué</a:t>
            </a:r>
            <a:r>
              <a:rPr lang="en-GB" sz="2500" dirty="0" smtClean="0">
                <a:solidFill>
                  <a:prstClr val="black"/>
                </a:solidFill>
                <a:latin typeface="Calibri" panose="020F0502020204030204" pitchFamily="34" charset="0"/>
              </a:rPr>
              <a:t> </a:t>
            </a:r>
            <a:r>
              <a:rPr lang="en-GB" sz="2500" dirty="0" err="1" smtClean="0">
                <a:solidFill>
                  <a:prstClr val="black"/>
                </a:solidFill>
                <a:latin typeface="Calibri" panose="020F0502020204030204" pitchFamily="34" charset="0"/>
              </a:rPr>
              <a:t>hacen</a:t>
            </a:r>
            <a:r>
              <a:rPr lang="en-GB" sz="2500" dirty="0" smtClean="0">
                <a:solidFill>
                  <a:prstClr val="black"/>
                </a:solidFill>
                <a:latin typeface="Calibri" panose="020F0502020204030204" pitchFamily="34" charset="0"/>
              </a:rPr>
              <a:t>?</a:t>
            </a:r>
            <a:endParaRPr lang="en-GB" sz="2500" dirty="0">
              <a:solidFill>
                <a:prstClr val="black"/>
              </a:solidFill>
              <a:latin typeface="Calibri" panose="020F0502020204030204" pitchFamily="34" charset="0"/>
            </a:endParaRP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8280396" y="6068022"/>
            <a:ext cx="659465" cy="659465"/>
          </a:xfrm>
          <a:prstGeom prst="rect">
            <a:avLst/>
          </a:prstGeom>
        </p:spPr>
      </p:pic>
      <p:sp>
        <p:nvSpPr>
          <p:cNvPr id="10" name="Rectangle 2"/>
          <p:cNvSpPr>
            <a:spLocks noChangeArrowheads="1"/>
          </p:cNvSpPr>
          <p:nvPr/>
        </p:nvSpPr>
        <p:spPr bwMode="auto">
          <a:xfrm>
            <a:off x="7663791"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sz="1200" b="1" dirty="0" smtClean="0">
                <a:cs typeface="Arial" panose="020B0604020202020204" pitchFamily="34" charset="0"/>
              </a:rPr>
              <a:t>W</a:t>
            </a:r>
            <a:r>
              <a:rPr lang="en-GB" sz="1200" dirty="0" smtClean="0">
                <a:cs typeface="Arial" panose="020B0604020202020204" pitchFamily="34" charset="0"/>
              </a:rPr>
              <a:t>eather</a:t>
            </a:r>
            <a:endParaRPr lang="en-GB" sz="1200" dirty="0">
              <a:cs typeface="Arial" panose="020B0604020202020204" pitchFamily="34" charset="0"/>
            </a:endParaRPr>
          </a:p>
        </p:txBody>
      </p:sp>
    </p:spTree>
    <p:extLst>
      <p:ext uri="{BB962C8B-B14F-4D97-AF65-F5344CB8AC3E}">
        <p14:creationId xmlns:p14="http://schemas.microsoft.com/office/powerpoint/2010/main" val="276485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6166" y="349703"/>
            <a:ext cx="7565840" cy="4938637"/>
          </a:xfrm>
          <a:prstGeom prst="rect">
            <a:avLst/>
          </a:prstGeom>
        </p:spPr>
      </p:pic>
      <p:sp>
        <p:nvSpPr>
          <p:cNvPr id="7" name="Rectangle 6"/>
          <p:cNvSpPr/>
          <p:nvPr/>
        </p:nvSpPr>
        <p:spPr>
          <a:xfrm>
            <a:off x="733659" y="5467906"/>
            <a:ext cx="4070345" cy="1200329"/>
          </a:xfrm>
          <a:prstGeom prst="rect">
            <a:avLst/>
          </a:prstGeom>
        </p:spPr>
        <p:txBody>
          <a:bodyPr wrap="none">
            <a:spAutoFit/>
          </a:bodyPr>
          <a:lstStyle/>
          <a:p>
            <a:r>
              <a:rPr lang="en-GB" sz="2400" dirty="0" err="1" smtClean="0">
                <a:latin typeface="Tw Cen MT" panose="020B0602020104020603" pitchFamily="34" charset="0"/>
              </a:rPr>
              <a:t>Qu’est-ce</a:t>
            </a:r>
            <a:r>
              <a:rPr lang="en-GB" sz="2400" dirty="0" smtClean="0">
                <a:latin typeface="Tw Cen MT" panose="020B0602020104020603" pitchFamily="34" charset="0"/>
              </a:rPr>
              <a:t> </a:t>
            </a:r>
            <a:r>
              <a:rPr lang="en-GB" sz="2400" dirty="0" err="1">
                <a:latin typeface="Tw Cen MT" panose="020B0602020104020603" pitchFamily="34" charset="0"/>
              </a:rPr>
              <a:t>qu’il</a:t>
            </a:r>
            <a:r>
              <a:rPr lang="en-GB" sz="2400" dirty="0">
                <a:latin typeface="Tw Cen MT" panose="020B0602020104020603" pitchFamily="34" charset="0"/>
              </a:rPr>
              <a:t> y a sur la </a:t>
            </a:r>
            <a:r>
              <a:rPr lang="en-GB" sz="2400" dirty="0" smtClean="0">
                <a:latin typeface="Tw Cen MT" panose="020B0602020104020603" pitchFamily="34" charset="0"/>
              </a:rPr>
              <a:t>photo?</a:t>
            </a:r>
            <a:br>
              <a:rPr lang="en-GB" sz="2400" dirty="0" smtClean="0">
                <a:latin typeface="Tw Cen MT" panose="020B0602020104020603" pitchFamily="34" charset="0"/>
              </a:rPr>
            </a:br>
            <a:r>
              <a:rPr lang="en-GB" sz="2400" dirty="0" smtClean="0">
                <a:latin typeface="Tw Cen MT" panose="020B0602020104020603" pitchFamily="34" charset="0"/>
              </a:rPr>
              <a:t>¿</a:t>
            </a:r>
            <a:r>
              <a:rPr lang="en-GB" sz="2400" dirty="0" err="1" smtClean="0">
                <a:latin typeface="Tw Cen MT" panose="020B0602020104020603" pitchFamily="34" charset="0"/>
              </a:rPr>
              <a:t>Qué</a:t>
            </a:r>
            <a:r>
              <a:rPr lang="en-GB" sz="2400" dirty="0" smtClean="0">
                <a:latin typeface="Tw Cen MT" panose="020B0602020104020603" pitchFamily="34" charset="0"/>
              </a:rPr>
              <a:t> hay </a:t>
            </a:r>
            <a:r>
              <a:rPr lang="en-GB" sz="2400" dirty="0" err="1" smtClean="0">
                <a:latin typeface="Tw Cen MT" panose="020B0602020104020603" pitchFamily="34" charset="0"/>
              </a:rPr>
              <a:t>en</a:t>
            </a:r>
            <a:r>
              <a:rPr lang="en-GB" sz="2400" dirty="0" smtClean="0">
                <a:latin typeface="Tw Cen MT" panose="020B0602020104020603" pitchFamily="34" charset="0"/>
              </a:rPr>
              <a:t> la </a:t>
            </a:r>
            <a:r>
              <a:rPr lang="en-GB" sz="2400" dirty="0" err="1" smtClean="0">
                <a:latin typeface="Tw Cen MT" panose="020B0602020104020603" pitchFamily="34" charset="0"/>
              </a:rPr>
              <a:t>foto</a:t>
            </a:r>
            <a:r>
              <a:rPr lang="en-GB" sz="2400" dirty="0" smtClean="0">
                <a:latin typeface="Tw Cen MT" panose="020B0602020104020603" pitchFamily="34" charset="0"/>
              </a:rPr>
              <a:t>?</a:t>
            </a:r>
          </a:p>
          <a:p>
            <a:r>
              <a:rPr lang="en-GB" sz="2400" dirty="0" smtClean="0">
                <a:latin typeface="Tw Cen MT" panose="020B0602020104020603" pitchFamily="34" charset="0"/>
              </a:rPr>
              <a:t>Was </a:t>
            </a:r>
            <a:r>
              <a:rPr lang="en-GB" sz="2400" dirty="0" err="1" smtClean="0">
                <a:latin typeface="Tw Cen MT" panose="020B0602020104020603" pitchFamily="34" charset="0"/>
              </a:rPr>
              <a:t>gibt</a:t>
            </a:r>
            <a:r>
              <a:rPr lang="en-GB" sz="2400" dirty="0" smtClean="0">
                <a:latin typeface="Tw Cen MT" panose="020B0602020104020603" pitchFamily="34" charset="0"/>
              </a:rPr>
              <a:t> </a:t>
            </a:r>
            <a:r>
              <a:rPr lang="en-GB" sz="2400" dirty="0" err="1" smtClean="0">
                <a:latin typeface="Tw Cen MT" panose="020B0602020104020603" pitchFamily="34" charset="0"/>
              </a:rPr>
              <a:t>es</a:t>
            </a:r>
            <a:r>
              <a:rPr lang="en-GB" sz="2400" dirty="0" smtClean="0">
                <a:latin typeface="Tw Cen MT" panose="020B0602020104020603" pitchFamily="34" charset="0"/>
              </a:rPr>
              <a:t> auf </a:t>
            </a:r>
            <a:r>
              <a:rPr lang="en-GB" sz="2400" dirty="0" err="1" smtClean="0">
                <a:latin typeface="Tw Cen MT" panose="020B0602020104020603" pitchFamily="34" charset="0"/>
              </a:rPr>
              <a:t>dem</a:t>
            </a:r>
            <a:r>
              <a:rPr lang="en-GB" sz="2400" dirty="0" smtClean="0">
                <a:latin typeface="Tw Cen MT" panose="020B0602020104020603" pitchFamily="34" charset="0"/>
              </a:rPr>
              <a:t> </a:t>
            </a:r>
            <a:r>
              <a:rPr lang="en-GB" sz="2400" dirty="0" err="1" smtClean="0">
                <a:latin typeface="Tw Cen MT" panose="020B0602020104020603" pitchFamily="34" charset="0"/>
              </a:rPr>
              <a:t>Foto</a:t>
            </a:r>
            <a:r>
              <a:rPr lang="en-GB" sz="2400" dirty="0" smtClean="0">
                <a:latin typeface="Tw Cen MT" panose="020B0602020104020603" pitchFamily="34" charset="0"/>
              </a:rPr>
              <a:t>? </a:t>
            </a:r>
            <a:endParaRPr lang="en-GB" sz="2400"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8280396" y="6068022"/>
            <a:ext cx="659465" cy="659465"/>
          </a:xfrm>
          <a:prstGeom prst="rect">
            <a:avLst/>
          </a:prstGeom>
        </p:spPr>
      </p:pic>
      <p:sp>
        <p:nvSpPr>
          <p:cNvPr id="9" name="Rectangle 2"/>
          <p:cNvSpPr>
            <a:spLocks noChangeArrowheads="1"/>
          </p:cNvSpPr>
          <p:nvPr/>
        </p:nvSpPr>
        <p:spPr bwMode="auto">
          <a:xfrm>
            <a:off x="7663791" y="5842337"/>
            <a:ext cx="142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altLang="en-US" sz="1200" b="1" dirty="0" smtClean="0">
                <a:solidFill>
                  <a:prstClr val="black"/>
                </a:solidFill>
              </a:rPr>
              <a:t>P</a:t>
            </a:r>
            <a:r>
              <a:rPr lang="en-GB" altLang="en-US" sz="1200" dirty="0" smtClean="0">
                <a:solidFill>
                  <a:prstClr val="black"/>
                </a:solidFill>
              </a:rPr>
              <a:t>eople</a:t>
            </a:r>
            <a:r>
              <a:rPr lang="en-GB" altLang="en-US" sz="1200" dirty="0">
                <a:solidFill>
                  <a:prstClr val="black"/>
                </a:solidFill>
              </a:rPr>
              <a:t/>
            </a:r>
            <a:br>
              <a:rPr lang="en-GB" altLang="en-US" sz="1200" dirty="0">
                <a:solidFill>
                  <a:prstClr val="black"/>
                </a:solidFill>
              </a:rPr>
            </a:br>
            <a:r>
              <a:rPr lang="en-GB" altLang="en-US" sz="1200" b="1" dirty="0">
                <a:solidFill>
                  <a:prstClr val="black"/>
                </a:solidFill>
              </a:rPr>
              <a:t>A</a:t>
            </a:r>
            <a:r>
              <a:rPr lang="en-GB" altLang="en-US" sz="1200" dirty="0">
                <a:solidFill>
                  <a:prstClr val="black"/>
                </a:solidFill>
              </a:rPr>
              <a:t>ction</a:t>
            </a:r>
            <a:br>
              <a:rPr lang="en-GB" altLang="en-US" sz="1200" dirty="0">
                <a:solidFill>
                  <a:prstClr val="black"/>
                </a:solidFill>
              </a:rPr>
            </a:br>
            <a:r>
              <a:rPr lang="en-GB" altLang="en-US" sz="1200" b="1" dirty="0">
                <a:solidFill>
                  <a:prstClr val="black"/>
                </a:solidFill>
              </a:rPr>
              <a:t>L</a:t>
            </a:r>
            <a:r>
              <a:rPr lang="en-GB" altLang="en-US" sz="1200" dirty="0">
                <a:solidFill>
                  <a:prstClr val="black"/>
                </a:solidFill>
              </a:rPr>
              <a:t>ocation</a:t>
            </a:r>
            <a:br>
              <a:rPr lang="en-GB" altLang="en-US" sz="1200" dirty="0">
                <a:solidFill>
                  <a:prstClr val="black"/>
                </a:solidFill>
              </a:rPr>
            </a:br>
            <a:r>
              <a:rPr lang="en-GB" altLang="en-US" sz="1200" b="1" dirty="0" smtClean="0">
                <a:solidFill>
                  <a:prstClr val="black"/>
                </a:solidFill>
              </a:rPr>
              <a:t>M</a:t>
            </a:r>
            <a:r>
              <a:rPr lang="en-GB" altLang="en-US" sz="1200" dirty="0" smtClean="0">
                <a:solidFill>
                  <a:prstClr val="black"/>
                </a:solidFill>
              </a:rPr>
              <a:t>ood</a:t>
            </a:r>
            <a:br>
              <a:rPr lang="en-GB" altLang="en-US" sz="1200" dirty="0" smtClean="0">
                <a:solidFill>
                  <a:prstClr val="black"/>
                </a:solidFill>
              </a:rPr>
            </a:br>
            <a:r>
              <a:rPr lang="en-GB" sz="1200" b="1" dirty="0" smtClean="0">
                <a:cs typeface="Arial" panose="020B0604020202020204" pitchFamily="34" charset="0"/>
              </a:rPr>
              <a:t>W</a:t>
            </a:r>
            <a:r>
              <a:rPr lang="en-GB" sz="1200" dirty="0" smtClean="0">
                <a:cs typeface="Arial" panose="020B0604020202020204" pitchFamily="34" charset="0"/>
              </a:rPr>
              <a:t>eather</a:t>
            </a:r>
            <a:endParaRPr lang="en-GB" sz="1200" dirty="0">
              <a:cs typeface="Arial" panose="020B0604020202020204" pitchFamily="34" charset="0"/>
            </a:endParaRPr>
          </a:p>
        </p:txBody>
      </p:sp>
    </p:spTree>
    <p:extLst>
      <p:ext uri="{BB962C8B-B14F-4D97-AF65-F5344CB8AC3E}">
        <p14:creationId xmlns:p14="http://schemas.microsoft.com/office/powerpoint/2010/main" val="2879596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596" y="767621"/>
            <a:ext cx="8458764" cy="4893647"/>
          </a:xfrm>
          <a:prstGeom prst="rect">
            <a:avLst/>
          </a:prstGeom>
          <a:noFill/>
        </p:spPr>
        <p:txBody>
          <a:bodyPr wrap="square" rtlCol="0">
            <a:spAutoFit/>
          </a:bodyPr>
          <a:lstStyle/>
          <a:p>
            <a:pPr>
              <a:defRPr/>
            </a:pPr>
            <a:r>
              <a:rPr lang="es-ES_tradnl" sz="2400" dirty="0">
                <a:solidFill>
                  <a:prstClr val="black"/>
                </a:solidFill>
                <a:cs typeface="Arial" panose="020B0604020202020204" pitchFamily="34" charset="0"/>
              </a:rPr>
              <a:t>En la foto hay un grupo de personas.  A lo mejor es una familia porque hay personas de varias edades.</a:t>
            </a:r>
            <a:br>
              <a:rPr lang="es-ES_tradnl" sz="2400" dirty="0">
                <a:solidFill>
                  <a:prstClr val="black"/>
                </a:solidFill>
                <a:cs typeface="Arial" panose="020B0604020202020204" pitchFamily="34" charset="0"/>
              </a:rPr>
            </a:br>
            <a:r>
              <a:rPr lang="es-ES_tradnl" sz="2400" dirty="0">
                <a:solidFill>
                  <a:prstClr val="black"/>
                </a:solidFill>
                <a:cs typeface="Arial" panose="020B0604020202020204" pitchFamily="34" charset="0"/>
              </a:rPr>
              <a:t>En el centro podría ser el padre, y a la derecha quizás la madre. Al lado del padre hay una chica.  Tiene el pelo </a:t>
            </a:r>
            <a:r>
              <a:rPr lang="es-ES_tradnl" sz="2400" dirty="0" smtClean="0">
                <a:solidFill>
                  <a:prstClr val="black"/>
                </a:solidFill>
                <a:cs typeface="Arial" panose="020B0604020202020204" pitchFamily="34" charset="0"/>
              </a:rPr>
              <a:t>largo y marrón, y </a:t>
            </a:r>
            <a:r>
              <a:rPr lang="es-ES_tradnl" sz="2400" dirty="0">
                <a:solidFill>
                  <a:prstClr val="black"/>
                </a:solidFill>
                <a:cs typeface="Arial" panose="020B0604020202020204" pitchFamily="34" charset="0"/>
              </a:rPr>
              <a:t>a mi parecer tiene diez u once años.</a:t>
            </a:r>
            <a:br>
              <a:rPr lang="es-ES_tradnl" sz="2400" dirty="0">
                <a:solidFill>
                  <a:prstClr val="black"/>
                </a:solidFill>
                <a:cs typeface="Arial" panose="020B0604020202020204" pitchFamily="34" charset="0"/>
              </a:rPr>
            </a:br>
            <a:r>
              <a:rPr lang="es-ES_tradnl" sz="2400" dirty="0">
                <a:solidFill>
                  <a:prstClr val="black"/>
                </a:solidFill>
                <a:cs typeface="Arial" panose="020B0604020202020204" pitchFamily="34" charset="0"/>
              </a:rPr>
              <a:t>Están sentados en una mesa fuera y están comiendo y charlando. En mi opinión podrían estar en el jardín pero no se puede ver mucho en el fondo. Pienso que es un evento especial porque no es un picnic.  Parece una celebración más formal, posiblemente un cumpleaños aunque no hay regalos ni tarta de cumpleaños en la foto. Por lo visto están muy contentos porque todos están sonriendo y parecen muy relajados. Creo que hace mucho sol y calor porque llevan gafas de sol y ropa de verano.</a:t>
            </a:r>
          </a:p>
        </p:txBody>
      </p:sp>
    </p:spTree>
    <p:extLst>
      <p:ext uri="{BB962C8B-B14F-4D97-AF65-F5344CB8AC3E}">
        <p14:creationId xmlns:p14="http://schemas.microsoft.com/office/powerpoint/2010/main" val="529422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8909" y="194167"/>
          <a:ext cx="8571091" cy="6385129"/>
        </p:xfrm>
        <a:graphic>
          <a:graphicData uri="http://schemas.openxmlformats.org/drawingml/2006/table">
            <a:tbl>
              <a:tblPr firstRow="1" bandRow="1"/>
              <a:tblGrid>
                <a:gridCol w="3306050"/>
                <a:gridCol w="5265041"/>
              </a:tblGrid>
              <a:tr h="7194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Language</a:t>
                      </a:r>
                      <a:r>
                        <a:rPr lang="en-GB" sz="2200" b="1" baseline="0" dirty="0" smtClean="0">
                          <a:latin typeface="+mn-lt"/>
                          <a:cs typeface="Arial" panose="020B0604020202020204" pitchFamily="34" charset="0"/>
                        </a:rPr>
                        <a:t> functions and structures</a:t>
                      </a:r>
                      <a:endParaRPr lang="en-GB" sz="2200" b="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Examples from</a:t>
                      </a:r>
                      <a:r>
                        <a:rPr lang="en-GB" sz="2200" i="1" baseline="0" dirty="0" smtClean="0">
                          <a:latin typeface="+mn-lt"/>
                          <a:cs typeface="Arial" panose="020B0604020202020204" pitchFamily="34" charset="0"/>
                        </a:rPr>
                        <a:t> the model answer</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56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P</a:t>
                      </a:r>
                      <a:r>
                        <a:rPr lang="en-GB" sz="2200" dirty="0" smtClean="0">
                          <a:latin typeface="+mn-lt"/>
                          <a:cs typeface="Arial" panose="020B0604020202020204" pitchFamily="34" charset="0"/>
                        </a:rPr>
                        <a:t>hysical</a:t>
                      </a:r>
                      <a:r>
                        <a:rPr lang="en-GB" sz="2200" baseline="0" dirty="0" smtClean="0">
                          <a:latin typeface="+mn-lt"/>
                          <a:cs typeface="Arial" panose="020B0604020202020204" pitchFamily="34" charset="0"/>
                        </a:rPr>
                        <a:t> description</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56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A</a:t>
                      </a:r>
                      <a:r>
                        <a:rPr lang="en-GB" sz="2200" dirty="0" smtClean="0">
                          <a:latin typeface="+mn-lt"/>
                          <a:cs typeface="Arial" panose="020B0604020202020204" pitchFamily="34" charset="0"/>
                        </a:rPr>
                        <a:t>ction</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56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L</a:t>
                      </a:r>
                      <a:r>
                        <a:rPr lang="en-GB" sz="2200" dirty="0" smtClean="0">
                          <a:latin typeface="+mn-lt"/>
                          <a:cs typeface="Arial" panose="020B0604020202020204" pitchFamily="34" charset="0"/>
                        </a:rPr>
                        <a:t>ocation</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565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M</a:t>
                      </a:r>
                      <a:r>
                        <a:rPr lang="en-GB" sz="2200" dirty="0" smtClean="0">
                          <a:latin typeface="+mn-lt"/>
                          <a:cs typeface="Arial" panose="020B0604020202020204" pitchFamily="34" charset="0"/>
                        </a:rPr>
                        <a:t>ood</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805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b="1" dirty="0" smtClean="0">
                          <a:latin typeface="+mn-lt"/>
                          <a:cs typeface="Arial" panose="020B0604020202020204" pitchFamily="34" charset="0"/>
                        </a:rPr>
                        <a:t>W</a:t>
                      </a:r>
                      <a:r>
                        <a:rPr lang="en-GB" sz="2200" dirty="0" smtClean="0">
                          <a:latin typeface="+mn-lt"/>
                          <a:cs typeface="Arial" panose="020B0604020202020204" pitchFamily="34" charset="0"/>
                        </a:rPr>
                        <a:t>eather</a:t>
                      </a:r>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805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Speculation / Hypothesis</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1179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Reasons</a:t>
                      </a:r>
                      <a:r>
                        <a:rPr lang="en-GB" sz="2200" i="1" baseline="0" dirty="0" smtClean="0">
                          <a:latin typeface="+mn-lt"/>
                          <a:cs typeface="Arial" panose="020B0604020202020204" pitchFamily="34" charset="0"/>
                        </a:rPr>
                        <a:t> / Justifications</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194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Negation</a:t>
                      </a:r>
                      <a:r>
                        <a:rPr lang="en-GB" sz="2200" i="1" baseline="0" dirty="0" smtClean="0">
                          <a:latin typeface="+mn-lt"/>
                          <a:cs typeface="Arial" panose="020B0604020202020204" pitchFamily="34" charset="0"/>
                        </a:rPr>
                        <a:t> – i.e. </a:t>
                      </a:r>
                      <a:r>
                        <a:rPr lang="en-GB" sz="2200" i="1" dirty="0" smtClean="0">
                          <a:latin typeface="+mn-lt"/>
                          <a:cs typeface="Arial" panose="020B0604020202020204" pitchFamily="34" charset="0"/>
                        </a:rPr>
                        <a:t>Saying what isn’t there</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194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200" i="1" dirty="0" smtClean="0">
                          <a:latin typeface="+mn-lt"/>
                          <a:cs typeface="Arial" panose="020B0604020202020204" pitchFamily="34" charset="0"/>
                        </a:rPr>
                        <a:t>General</a:t>
                      </a:r>
                      <a:r>
                        <a:rPr lang="en-GB" sz="2200" i="1" baseline="0" dirty="0" smtClean="0">
                          <a:latin typeface="+mn-lt"/>
                          <a:cs typeface="Arial" panose="020B0604020202020204" pitchFamily="34" charset="0"/>
                        </a:rPr>
                        <a:t> </a:t>
                      </a:r>
                      <a:r>
                        <a:rPr lang="en-GB" sz="2200" i="1" baseline="0" dirty="0" smtClean="0">
                          <a:latin typeface="+mn-lt"/>
                          <a:cs typeface="Arial" panose="020B0604020202020204" pitchFamily="34" charset="0"/>
                          <a:sym typeface="Wingdings" panose="05000000000000000000" pitchFamily="2" charset="2"/>
                        </a:rPr>
                        <a:t> specific vocabulary</a:t>
                      </a:r>
                      <a:endParaRPr lang="en-GB" sz="22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2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112099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1975" y="137725"/>
          <a:ext cx="8608345" cy="6625154"/>
        </p:xfrm>
        <a:graphic>
          <a:graphicData uri="http://schemas.openxmlformats.org/drawingml/2006/table">
            <a:tbl>
              <a:tblPr firstRow="1" bandRow="1"/>
              <a:tblGrid>
                <a:gridCol w="3508025"/>
                <a:gridCol w="5100320"/>
              </a:tblGrid>
              <a:tr h="3439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Language</a:t>
                      </a:r>
                      <a:r>
                        <a:rPr lang="en-GB" sz="2000" b="1" baseline="0" dirty="0" smtClean="0">
                          <a:latin typeface="+mn-lt"/>
                          <a:cs typeface="Arial" panose="020B0604020202020204" pitchFamily="34" charset="0"/>
                        </a:rPr>
                        <a:t> functions/structures</a:t>
                      </a:r>
                      <a:endParaRPr lang="en-GB" sz="2000" b="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Examples from</a:t>
                      </a:r>
                      <a:r>
                        <a:rPr lang="en-GB" sz="2000" i="1" baseline="0" dirty="0" smtClean="0">
                          <a:latin typeface="+mn-lt"/>
                          <a:cs typeface="Arial" panose="020B0604020202020204" pitchFamily="34" charset="0"/>
                        </a:rPr>
                        <a:t> the model answer</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P</a:t>
                      </a:r>
                      <a:r>
                        <a:rPr lang="en-GB" sz="2000" dirty="0" smtClean="0">
                          <a:latin typeface="+mn-lt"/>
                          <a:cs typeface="Arial" panose="020B0604020202020204" pitchFamily="34" charset="0"/>
                        </a:rPr>
                        <a:t>hysical</a:t>
                      </a:r>
                      <a:r>
                        <a:rPr lang="en-GB" sz="2000" baseline="0" dirty="0" smtClean="0">
                          <a:latin typeface="+mn-lt"/>
                          <a:cs typeface="Arial" panose="020B0604020202020204" pitchFamily="34" charset="0"/>
                        </a:rPr>
                        <a:t> description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tiene</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pelo</a:t>
                      </a:r>
                      <a:r>
                        <a:rPr lang="en-GB" sz="2000" i="1" dirty="0" smtClean="0">
                          <a:latin typeface="+mn-lt"/>
                          <a:cs typeface="Arial" panose="020B0604020202020204" pitchFamily="34" charset="0"/>
                        </a:rPr>
                        <a:t> largo y </a:t>
                      </a:r>
                      <a:r>
                        <a:rPr lang="en-GB" sz="2000" i="1" dirty="0" err="1" smtClean="0">
                          <a:latin typeface="+mn-lt"/>
                          <a:cs typeface="Arial" panose="020B0604020202020204" pitchFamily="34" charset="0"/>
                        </a:rPr>
                        <a:t>marrón</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521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A</a:t>
                      </a:r>
                      <a:r>
                        <a:rPr lang="en-GB" sz="2000" dirty="0" smtClean="0">
                          <a:latin typeface="+mn-lt"/>
                          <a:cs typeface="Arial" panose="020B0604020202020204" pitchFamily="34" charset="0"/>
                        </a:rPr>
                        <a:t>ction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comiendo</a:t>
                      </a:r>
                      <a:r>
                        <a:rPr lang="en-GB" sz="2000" i="1" baseline="0" dirty="0" smtClean="0">
                          <a:latin typeface="+mn-lt"/>
                          <a:cs typeface="Arial" panose="020B0604020202020204" pitchFamily="34" charset="0"/>
                        </a:rPr>
                        <a:t> y </a:t>
                      </a:r>
                      <a:r>
                        <a:rPr lang="en-GB" sz="2000" i="1" baseline="0" dirty="0" err="1" smtClean="0">
                          <a:latin typeface="+mn-lt"/>
                          <a:cs typeface="Arial" panose="020B0604020202020204" pitchFamily="34" charset="0"/>
                        </a:rPr>
                        <a:t>charlando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todos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sonriendo</a:t>
                      </a:r>
                      <a:r>
                        <a:rPr lang="en-GB" sz="2000" i="1" baseline="0" dirty="0" smtClean="0">
                          <a:latin typeface="+mn-lt"/>
                          <a:cs typeface="Arial" panose="020B0604020202020204" pitchFamily="34" charset="0"/>
                        </a:rPr>
                        <a:t> </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8700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L</a:t>
                      </a:r>
                      <a:r>
                        <a:rPr lang="en-GB" sz="2000" dirty="0" smtClean="0">
                          <a:latin typeface="+mn-lt"/>
                          <a:cs typeface="Arial" panose="020B0604020202020204" pitchFamily="34" charset="0"/>
                        </a:rPr>
                        <a:t>ocation</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la </a:t>
                      </a:r>
                      <a:r>
                        <a:rPr lang="en-GB" sz="2000" i="1" dirty="0" err="1" smtClean="0">
                          <a:latin typeface="+mn-lt"/>
                          <a:cs typeface="Arial" panose="020B0604020202020204" pitchFamily="34" charset="0"/>
                        </a:rPr>
                        <a:t>foto</a:t>
                      </a:r>
                      <a:r>
                        <a:rPr lang="en-GB" sz="2000" i="1" baseline="0" dirty="0" smtClean="0">
                          <a:latin typeface="+mn-lt"/>
                          <a:cs typeface="Arial" panose="020B0604020202020204" pitchFamily="34" charset="0"/>
                        </a:rPr>
                        <a:t> hay…,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centro</a:t>
                      </a:r>
                      <a:r>
                        <a:rPr lang="en-GB" sz="2000" i="1" baseline="0" dirty="0" smtClean="0">
                          <a:latin typeface="+mn-lt"/>
                          <a:cs typeface="Arial" panose="020B0604020202020204" pitchFamily="34" charset="0"/>
                        </a:rPr>
                        <a:t>, a la </a:t>
                      </a:r>
                      <a:r>
                        <a:rPr lang="en-GB" sz="2000" i="1" baseline="0" dirty="0" err="1" smtClean="0">
                          <a:latin typeface="+mn-lt"/>
                          <a:cs typeface="Arial" panose="020B0604020202020204" pitchFamily="34" charset="0"/>
                        </a:rPr>
                        <a:t>derecha</a:t>
                      </a:r>
                      <a:r>
                        <a:rPr lang="en-GB" sz="2000" i="1" baseline="0" dirty="0" smtClean="0">
                          <a:latin typeface="+mn-lt"/>
                          <a:cs typeface="Arial" panose="020B0604020202020204" pitchFamily="34" charset="0"/>
                        </a:rPr>
                        <a:t>, al </a:t>
                      </a:r>
                      <a:r>
                        <a:rPr lang="en-GB" sz="2000" i="1" baseline="0" dirty="0" err="1" smtClean="0">
                          <a:latin typeface="+mn-lt"/>
                          <a:cs typeface="Arial" panose="020B0604020202020204" pitchFamily="34" charset="0"/>
                        </a:rPr>
                        <a:t>lado</a:t>
                      </a:r>
                      <a:r>
                        <a:rPr lang="en-GB" sz="2000" i="1" baseline="0" dirty="0" smtClean="0">
                          <a:latin typeface="+mn-lt"/>
                          <a:cs typeface="Arial" panose="020B0604020202020204" pitchFamily="34" charset="0"/>
                        </a:rPr>
                        <a:t> del (padre),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el </a:t>
                      </a:r>
                      <a:r>
                        <a:rPr lang="en-GB" sz="2000" i="1" baseline="0" dirty="0" err="1" smtClean="0">
                          <a:latin typeface="+mn-lt"/>
                          <a:cs typeface="Arial" panose="020B0604020202020204" pitchFamily="34" charset="0"/>
                        </a:rPr>
                        <a:t>fondo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están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sentados</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una</a:t>
                      </a:r>
                      <a:r>
                        <a:rPr lang="en-GB" sz="2000" i="1" baseline="0" dirty="0" smtClean="0">
                          <a:latin typeface="+mn-lt"/>
                          <a:cs typeface="Arial" panose="020B0604020202020204" pitchFamily="34" charset="0"/>
                        </a:rPr>
                        <a:t> mesa, </a:t>
                      </a:r>
                      <a:r>
                        <a:rPr lang="en-GB" sz="2000" i="1" baseline="0" dirty="0" err="1" smtClean="0">
                          <a:latin typeface="+mn-lt"/>
                          <a:cs typeface="Arial" panose="020B0604020202020204" pitchFamily="34" charset="0"/>
                        </a:rPr>
                        <a:t>fuera</a:t>
                      </a:r>
                      <a:r>
                        <a:rPr lang="en-GB" sz="2000" i="1" baseline="0" dirty="0" smtClean="0">
                          <a:latin typeface="+mn-lt"/>
                          <a:cs typeface="Arial" panose="020B0604020202020204" pitchFamily="34" charset="0"/>
                        </a:rPr>
                        <a:t>, </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599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M</a:t>
                      </a:r>
                      <a:r>
                        <a:rPr lang="en-GB" sz="2000" dirty="0" smtClean="0">
                          <a:latin typeface="+mn-lt"/>
                          <a:cs typeface="Arial" panose="020B0604020202020204" pitchFamily="34" charset="0"/>
                        </a:rPr>
                        <a:t>ood</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contentos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están</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sonriendo</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673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b="1" dirty="0" smtClean="0">
                          <a:latin typeface="+mn-lt"/>
                          <a:cs typeface="Arial" panose="020B0604020202020204" pitchFamily="34" charset="0"/>
                        </a:rPr>
                        <a:t>W</a:t>
                      </a:r>
                      <a:r>
                        <a:rPr lang="en-GB" sz="2000" dirty="0" smtClean="0">
                          <a:latin typeface="+mn-lt"/>
                          <a:cs typeface="Arial" panose="020B0604020202020204" pitchFamily="34" charset="0"/>
                        </a:rPr>
                        <a:t>eather</a:t>
                      </a:r>
                      <a:endParaRPr lang="en-GB" sz="2000"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i="1" dirty="0" err="1" smtClean="0">
                          <a:latin typeface="+mn-lt"/>
                          <a:cs typeface="Arial" panose="020B0604020202020204" pitchFamily="34" charset="0"/>
                        </a:rPr>
                        <a:t>hace</a:t>
                      </a:r>
                      <a:r>
                        <a:rPr lang="en-GB" sz="2000" i="1" dirty="0" smtClean="0">
                          <a:latin typeface="+mn-lt"/>
                          <a:cs typeface="Arial" panose="020B0604020202020204" pitchFamily="34" charset="0"/>
                        </a:rPr>
                        <a:t> mucho sol y </a:t>
                      </a:r>
                      <a:r>
                        <a:rPr lang="en-GB" sz="2000" i="1" dirty="0" err="1" smtClean="0">
                          <a:latin typeface="+mn-lt"/>
                          <a:cs typeface="Arial" panose="020B0604020202020204" pitchFamily="34" charset="0"/>
                        </a:rPr>
                        <a:t>calor</a:t>
                      </a:r>
                      <a:endParaRPr lang="en-GB" sz="2000" i="1" dirty="0" smtClean="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10707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Speculation / Hypothesis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A lo </a:t>
                      </a:r>
                      <a:r>
                        <a:rPr lang="en-GB" sz="2000" i="1" dirty="0" err="1" smtClean="0">
                          <a:latin typeface="+mn-lt"/>
                          <a:cs typeface="Arial" panose="020B0604020202020204" pitchFamily="34" charset="0"/>
                        </a:rPr>
                        <a:t>mejor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podría</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ser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quizás</a:t>
                      </a:r>
                      <a:r>
                        <a:rPr lang="en-GB" sz="2000" i="1" dirty="0" smtClean="0">
                          <a:latin typeface="+mn-lt"/>
                          <a:cs typeface="Arial" panose="020B0604020202020204" pitchFamily="34" charset="0"/>
                        </a:rPr>
                        <a:t>, a mi </a:t>
                      </a:r>
                      <a:r>
                        <a:rPr lang="en-GB" sz="2000" i="1" dirty="0" err="1" smtClean="0">
                          <a:latin typeface="+mn-lt"/>
                          <a:cs typeface="Arial" panose="020B0604020202020204" pitchFamily="34" charset="0"/>
                        </a:rPr>
                        <a:t>parecer</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mi </a:t>
                      </a:r>
                      <a:r>
                        <a:rPr lang="en-GB" sz="2000" i="1" dirty="0" err="1" smtClean="0">
                          <a:latin typeface="+mn-lt"/>
                          <a:cs typeface="Arial" panose="020B0604020202020204" pitchFamily="34" charset="0"/>
                        </a:rPr>
                        <a:t>opinión</a:t>
                      </a:r>
                      <a:r>
                        <a:rPr lang="en-GB" sz="2000" i="1" dirty="0" smtClean="0">
                          <a:latin typeface="+mn-lt"/>
                          <a:cs typeface="Arial" panose="020B0604020202020204" pitchFamily="34" charset="0"/>
                        </a:rPr>
                        <a:t>,</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podrían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estar</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pienso</a:t>
                      </a:r>
                      <a:r>
                        <a:rPr lang="en-GB" sz="2000" i="1" baseline="0" dirty="0" smtClean="0">
                          <a:latin typeface="+mn-lt"/>
                          <a:cs typeface="Arial" panose="020B0604020202020204" pitchFamily="34" charset="0"/>
                        </a:rPr>
                        <a:t> que, </a:t>
                      </a:r>
                      <a:r>
                        <a:rPr lang="en-GB" sz="2000" i="1" baseline="0" dirty="0" err="1" smtClean="0">
                          <a:latin typeface="+mn-lt"/>
                          <a:cs typeface="Arial" panose="020B0604020202020204" pitchFamily="34" charset="0"/>
                        </a:rPr>
                        <a:t>parece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posiblemente</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por</a:t>
                      </a:r>
                      <a:r>
                        <a:rPr lang="en-GB" sz="2000" i="1" baseline="0" dirty="0" smtClean="0">
                          <a:latin typeface="+mn-lt"/>
                          <a:cs typeface="Arial" panose="020B0604020202020204" pitchFamily="34" charset="0"/>
                        </a:rPr>
                        <a:t> lo </a:t>
                      </a:r>
                      <a:r>
                        <a:rPr lang="en-GB" sz="2000" i="1" baseline="0" dirty="0" err="1" smtClean="0">
                          <a:latin typeface="+mn-lt"/>
                          <a:cs typeface="Arial" panose="020B0604020202020204" pitchFamily="34" charset="0"/>
                        </a:rPr>
                        <a:t>visto</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parecen</a:t>
                      </a:r>
                      <a:r>
                        <a:rPr lang="en-GB" sz="2000" i="1" baseline="0" dirty="0" smtClean="0">
                          <a:latin typeface="+mn-lt"/>
                          <a:cs typeface="Arial" panose="020B0604020202020204" pitchFamily="34" charset="0"/>
                        </a:rPr>
                        <a:t>, </a:t>
                      </a:r>
                      <a:r>
                        <a:rPr lang="en-GB" sz="2000" i="1" baseline="0" dirty="0" err="1" smtClean="0">
                          <a:latin typeface="+mn-lt"/>
                          <a:cs typeface="Arial" panose="020B0604020202020204" pitchFamily="34" charset="0"/>
                        </a:rPr>
                        <a:t>creo</a:t>
                      </a:r>
                      <a:r>
                        <a:rPr lang="en-GB" sz="2000" i="1" baseline="0" dirty="0" smtClean="0">
                          <a:latin typeface="+mn-lt"/>
                          <a:cs typeface="Arial" panose="020B0604020202020204" pitchFamily="34" charset="0"/>
                        </a:rPr>
                        <a:t> 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684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Reasons</a:t>
                      </a:r>
                      <a:r>
                        <a:rPr lang="en-GB" sz="2000" i="1" baseline="0" dirty="0" smtClean="0">
                          <a:latin typeface="+mn-lt"/>
                          <a:cs typeface="Arial" panose="020B0604020202020204" pitchFamily="34" charset="0"/>
                        </a:rPr>
                        <a:t> / Justifications</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err="1" smtClean="0">
                          <a:latin typeface="+mn-lt"/>
                          <a:cs typeface="Arial" panose="020B0604020202020204" pitchFamily="34" charset="0"/>
                        </a:rPr>
                        <a:t>porque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pero</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aunque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porque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692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Negation</a:t>
                      </a:r>
                      <a:r>
                        <a:rPr lang="en-GB" sz="2000" i="1" baseline="0" dirty="0" smtClean="0">
                          <a:latin typeface="+mn-lt"/>
                          <a:cs typeface="Arial" panose="020B0604020202020204" pitchFamily="34" charset="0"/>
                        </a:rPr>
                        <a:t> – i.e. </a:t>
                      </a:r>
                      <a:r>
                        <a:rPr lang="en-GB" sz="2000" i="1" dirty="0" smtClean="0">
                          <a:latin typeface="+mn-lt"/>
                          <a:cs typeface="Arial" panose="020B0604020202020204" pitchFamily="34" charset="0"/>
                        </a:rPr>
                        <a:t>Saying what isn’t there</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no </a:t>
                      </a:r>
                      <a:r>
                        <a:rPr lang="en-GB" sz="2000" i="1" dirty="0" err="1" smtClean="0">
                          <a:latin typeface="+mn-lt"/>
                          <a:cs typeface="Arial" panose="020B0604020202020204" pitchFamily="34" charset="0"/>
                        </a:rPr>
                        <a:t>es</a:t>
                      </a:r>
                      <a:r>
                        <a:rPr lang="en-GB" sz="2000" i="1" dirty="0" smtClean="0">
                          <a:latin typeface="+mn-lt"/>
                          <a:cs typeface="Arial" panose="020B0604020202020204" pitchFamily="34" charset="0"/>
                        </a:rPr>
                        <a:t> un picnic, no se </a:t>
                      </a:r>
                      <a:r>
                        <a:rPr lang="en-GB" sz="2000" i="1" dirty="0" err="1" smtClean="0">
                          <a:latin typeface="+mn-lt"/>
                          <a:cs typeface="Arial" panose="020B0604020202020204" pitchFamily="34" charset="0"/>
                        </a:rPr>
                        <a:t>puede</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ver</a:t>
                      </a:r>
                      <a:r>
                        <a:rPr lang="en-GB" sz="2000" i="1" dirty="0" smtClean="0">
                          <a:latin typeface="+mn-lt"/>
                          <a:cs typeface="Arial" panose="020B0604020202020204" pitchFamily="34" charset="0"/>
                        </a:rPr>
                        <a:t> mucho </a:t>
                      </a:r>
                      <a:r>
                        <a:rPr lang="en-GB" sz="2000" i="1" dirty="0" err="1" smtClean="0">
                          <a:latin typeface="+mn-lt"/>
                          <a:cs typeface="Arial" panose="020B0604020202020204" pitchFamily="34" charset="0"/>
                        </a:rPr>
                        <a:t>en</a:t>
                      </a:r>
                      <a:r>
                        <a:rPr lang="en-GB" sz="2000" i="1" dirty="0" smtClean="0">
                          <a:latin typeface="+mn-lt"/>
                          <a:cs typeface="Arial" panose="020B0604020202020204" pitchFamily="34" charset="0"/>
                        </a:rPr>
                        <a:t> el </a:t>
                      </a:r>
                      <a:r>
                        <a:rPr lang="en-GB" sz="2000" i="1" dirty="0" err="1" smtClean="0">
                          <a:latin typeface="+mn-lt"/>
                          <a:cs typeface="Arial" panose="020B0604020202020204" pitchFamily="34" charset="0"/>
                        </a:rPr>
                        <a:t>fondo</a:t>
                      </a:r>
                      <a:r>
                        <a:rPr lang="en-GB" sz="2000" i="1" dirty="0" smtClean="0">
                          <a:latin typeface="+mn-lt"/>
                          <a:cs typeface="Arial" panose="020B0604020202020204" pitchFamily="34" charset="0"/>
                        </a:rPr>
                        <a:t>, no hay </a:t>
                      </a:r>
                      <a:r>
                        <a:rPr lang="en-GB" sz="2000" i="1" dirty="0" err="1" smtClean="0">
                          <a:latin typeface="+mn-lt"/>
                          <a:cs typeface="Arial" panose="020B0604020202020204" pitchFamily="34" charset="0"/>
                        </a:rPr>
                        <a:t>regalos</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ni</a:t>
                      </a:r>
                      <a:r>
                        <a:rPr lang="en-GB" sz="2000" i="1" dirty="0" smtClean="0">
                          <a:latin typeface="+mn-lt"/>
                          <a:cs typeface="Arial" panose="020B0604020202020204" pitchFamily="34" charset="0"/>
                        </a:rPr>
                        <a:t> </a:t>
                      </a:r>
                      <a:r>
                        <a:rPr lang="en-GB" sz="2000" i="1" dirty="0" err="1" smtClean="0">
                          <a:latin typeface="+mn-lt"/>
                          <a:cs typeface="Arial" panose="020B0604020202020204" pitchFamily="34" charset="0"/>
                        </a:rPr>
                        <a:t>tarta</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807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000" i="1" dirty="0" smtClean="0">
                          <a:latin typeface="+mn-lt"/>
                          <a:cs typeface="Arial" panose="020B0604020202020204" pitchFamily="34" charset="0"/>
                        </a:rPr>
                        <a:t>General</a:t>
                      </a:r>
                      <a:r>
                        <a:rPr lang="en-GB" sz="2000" i="1" baseline="0" dirty="0" smtClean="0">
                          <a:latin typeface="+mn-lt"/>
                          <a:cs typeface="Arial" panose="020B0604020202020204" pitchFamily="34" charset="0"/>
                        </a:rPr>
                        <a:t> </a:t>
                      </a:r>
                      <a:r>
                        <a:rPr lang="en-GB" sz="2000" i="1" baseline="0" dirty="0" smtClean="0">
                          <a:latin typeface="+mn-lt"/>
                          <a:cs typeface="Arial" panose="020B0604020202020204" pitchFamily="34" charset="0"/>
                          <a:sym typeface="Wingdings" panose="05000000000000000000" pitchFamily="2" charset="2"/>
                        </a:rPr>
                        <a:t> specific vocabulary</a:t>
                      </a:r>
                      <a:endParaRPr lang="en-GB" sz="20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800" i="1" dirty="0" smtClean="0">
                          <a:latin typeface="+mn-lt"/>
                          <a:cs typeface="Arial" panose="020B0604020202020204" pitchFamily="34" charset="0"/>
                        </a:rPr>
                        <a:t>un </a:t>
                      </a:r>
                      <a:r>
                        <a:rPr lang="en-GB" sz="1800" i="1" dirty="0" err="1" smtClean="0">
                          <a:latin typeface="+mn-lt"/>
                          <a:cs typeface="Arial" panose="020B0604020202020204" pitchFamily="34" charset="0"/>
                        </a:rPr>
                        <a:t>grupo</a:t>
                      </a:r>
                      <a:r>
                        <a:rPr lang="en-GB" sz="1800" i="1" baseline="0" dirty="0" smtClean="0">
                          <a:latin typeface="+mn-lt"/>
                          <a:cs typeface="Arial" panose="020B0604020202020204" pitchFamily="34" charset="0"/>
                        </a:rPr>
                        <a:t> de personas </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familia</a:t>
                      </a:r>
                      <a:r>
                        <a:rPr lang="en-GB" sz="1800" i="1" baseline="0" dirty="0" smtClean="0">
                          <a:latin typeface="+mn-lt"/>
                          <a:cs typeface="Arial" panose="020B0604020202020204" pitchFamily="34" charset="0"/>
                          <a:sym typeface="Wingdings" panose="05000000000000000000" pitchFamily="2" charset="2"/>
                        </a:rPr>
                        <a:t>  el padre, la </a:t>
                      </a:r>
                      <a:r>
                        <a:rPr lang="en-GB" sz="1800" i="1" baseline="0" dirty="0" err="1" smtClean="0">
                          <a:latin typeface="+mn-lt"/>
                          <a:cs typeface="Arial" panose="020B0604020202020204" pitchFamily="34" charset="0"/>
                          <a:sym typeface="Wingdings" panose="05000000000000000000" pitchFamily="2" charset="2"/>
                        </a:rPr>
                        <a:t>madre</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una</a:t>
                      </a:r>
                      <a:r>
                        <a:rPr lang="en-GB" sz="1800" i="1" baseline="0" dirty="0" smtClean="0">
                          <a:latin typeface="+mn-lt"/>
                          <a:cs typeface="Arial" panose="020B0604020202020204" pitchFamily="34" charset="0"/>
                          <a:sym typeface="Wingdings" panose="05000000000000000000" pitchFamily="2" charset="2"/>
                        </a:rPr>
                        <a:t> </a:t>
                      </a:r>
                      <a:r>
                        <a:rPr lang="en-GB" sz="1800" i="1" baseline="0" dirty="0" err="1" smtClean="0">
                          <a:latin typeface="+mn-lt"/>
                          <a:cs typeface="Arial" panose="020B0604020202020204" pitchFamily="34" charset="0"/>
                          <a:sym typeface="Wingdings" panose="05000000000000000000" pitchFamily="2" charset="2"/>
                        </a:rPr>
                        <a:t>chica</a:t>
                      </a:r>
                      <a:r>
                        <a:rPr lang="en-GB" sz="1800" i="1" dirty="0" smtClean="0">
                          <a:latin typeface="+mn-lt"/>
                          <a:cs typeface="Arial" panose="020B0604020202020204" pitchFamily="34" charset="0"/>
                        </a:rPr>
                        <a:t/>
                      </a:r>
                      <a:br>
                        <a:rPr lang="en-GB" sz="1800" i="1" dirty="0" smtClean="0">
                          <a:latin typeface="+mn-lt"/>
                          <a:cs typeface="Arial" panose="020B0604020202020204" pitchFamily="34" charset="0"/>
                        </a:rPr>
                      </a:br>
                      <a:r>
                        <a:rPr lang="en-GB" sz="1800" i="1" dirty="0" smtClean="0">
                          <a:latin typeface="+mn-lt"/>
                          <a:cs typeface="Arial" panose="020B0604020202020204" pitchFamily="34" charset="0"/>
                        </a:rPr>
                        <a:t>un</a:t>
                      </a:r>
                      <a:r>
                        <a:rPr lang="en-GB" sz="1800" i="1" baseline="0" dirty="0" smtClean="0">
                          <a:latin typeface="+mn-lt"/>
                          <a:cs typeface="Arial" panose="020B0604020202020204" pitchFamily="34" charset="0"/>
                        </a:rPr>
                        <a:t> event especial / </a:t>
                      </a:r>
                      <a:r>
                        <a:rPr lang="en-GB" sz="1800" i="1" baseline="0" dirty="0" err="1" smtClean="0">
                          <a:latin typeface="+mn-lt"/>
                          <a:cs typeface="Arial" panose="020B0604020202020204" pitchFamily="34" charset="0"/>
                        </a:rPr>
                        <a:t>una</a:t>
                      </a:r>
                      <a:r>
                        <a:rPr lang="en-GB" sz="1800" i="1" baseline="0" dirty="0" smtClean="0">
                          <a:latin typeface="+mn-lt"/>
                          <a:cs typeface="Arial" panose="020B0604020202020204" pitchFamily="34" charset="0"/>
                        </a:rPr>
                        <a:t> </a:t>
                      </a:r>
                      <a:r>
                        <a:rPr lang="en-GB" sz="1800" i="1" baseline="0" dirty="0" err="1" smtClean="0">
                          <a:latin typeface="+mn-lt"/>
                          <a:cs typeface="Arial" panose="020B0604020202020204" pitchFamily="34" charset="0"/>
                        </a:rPr>
                        <a:t>celebración</a:t>
                      </a:r>
                      <a:r>
                        <a:rPr lang="en-GB" sz="1800" i="1" baseline="0" dirty="0" smtClean="0">
                          <a:latin typeface="+mn-lt"/>
                          <a:cs typeface="Arial" panose="020B0604020202020204" pitchFamily="34" charset="0"/>
                        </a:rPr>
                        <a:t> </a:t>
                      </a:r>
                      <a:r>
                        <a:rPr lang="en-GB" sz="1800" i="1" baseline="0" dirty="0" smtClean="0">
                          <a:latin typeface="+mn-lt"/>
                          <a:cs typeface="Arial" panose="020B0604020202020204" pitchFamily="34" charset="0"/>
                          <a:sym typeface="Wingdings" panose="05000000000000000000" pitchFamily="2" charset="2"/>
                        </a:rPr>
                        <a:t> un </a:t>
                      </a:r>
                      <a:r>
                        <a:rPr lang="en-GB" sz="1800" i="1" baseline="0" dirty="0" err="1" smtClean="0">
                          <a:latin typeface="+mn-lt"/>
                          <a:cs typeface="Arial" panose="020B0604020202020204" pitchFamily="34" charset="0"/>
                          <a:sym typeface="Wingdings" panose="05000000000000000000" pitchFamily="2" charset="2"/>
                        </a:rPr>
                        <a:t>cumpleaños</a:t>
                      </a:r>
                      <a:endParaRPr lang="en-GB" sz="1800" i="1" dirty="0">
                        <a:latin typeface="+mn-lt"/>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9268918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solidFill>
                  <a:schemeClr val="bg2">
                    <a:lumMod val="25000"/>
                  </a:schemeClr>
                </a:solidFill>
              </a:rPr>
              <a:t>Reading and listening skills (more explicit from Y7)</a:t>
            </a:r>
          </a:p>
          <a:p>
            <a:r>
              <a:rPr lang="en-GB" dirty="0" smtClean="0"/>
              <a:t>Speaking and writing (with/without support)</a:t>
            </a:r>
          </a:p>
          <a:p>
            <a:r>
              <a:rPr lang="en-GB" dirty="0" smtClean="0">
                <a:solidFill>
                  <a:srgbClr val="FF0066"/>
                </a:solidFill>
              </a:rPr>
              <a:t>Links with the English department </a:t>
            </a:r>
            <a:r>
              <a:rPr lang="en-GB" dirty="0" smtClean="0">
                <a:solidFill>
                  <a:srgbClr val="FF0066"/>
                </a:solidFill>
                <a:sym typeface="Wingdings" panose="05000000000000000000" pitchFamily="2" charset="2"/>
              </a:rPr>
              <a:t> </a:t>
            </a:r>
            <a:endParaRPr lang="en-GB" dirty="0" smtClean="0">
              <a:solidFill>
                <a:srgbClr val="FF0066"/>
              </a:solidFill>
            </a:endParaRPr>
          </a:p>
        </p:txBody>
      </p:sp>
    </p:spTree>
    <p:extLst>
      <p:ext uri="{BB962C8B-B14F-4D97-AF65-F5344CB8AC3E}">
        <p14:creationId xmlns:p14="http://schemas.microsoft.com/office/powerpoint/2010/main" val="1893772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1305709250"/>
              </p:ext>
            </p:extLst>
          </p:nvPr>
        </p:nvGraphicFramePr>
        <p:xfrm>
          <a:off x="188638" y="569616"/>
          <a:ext cx="8722886" cy="6130949"/>
        </p:xfrm>
        <a:graphic>
          <a:graphicData uri="http://schemas.openxmlformats.org/drawingml/2006/table">
            <a:tbl>
              <a:tblPr firstRow="1" bandRow="1"/>
              <a:tblGrid>
                <a:gridCol w="1550735"/>
                <a:gridCol w="3517393"/>
                <a:gridCol w="1827379"/>
                <a:gridCol w="1827379"/>
              </a:tblGrid>
              <a:tr h="7617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Noun </a:t>
                      </a:r>
                    </a:p>
                    <a:p>
                      <a:r>
                        <a:rPr lang="en-GB" sz="1200" i="1" dirty="0" err="1" smtClean="0"/>
                        <a:t>Nombre</a:t>
                      </a:r>
                      <a:r>
                        <a:rPr lang="en-GB" sz="1200" i="1" dirty="0" smtClean="0"/>
                        <a:t>,</a:t>
                      </a:r>
                      <a:r>
                        <a:rPr lang="en-GB" sz="1200" i="1" baseline="0" dirty="0" smtClean="0"/>
                        <a:t> </a:t>
                      </a:r>
                      <a:r>
                        <a:rPr lang="en-GB" sz="1200" i="1" baseline="0" dirty="0" err="1" smtClean="0"/>
                        <a:t>Sustantivo</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 noun is a word which can be used after</a:t>
                      </a:r>
                      <a:r>
                        <a:rPr lang="en-GB" sz="1200" baseline="0" dirty="0" smtClean="0"/>
                        <a:t> a determiner. They are words for</a:t>
                      </a:r>
                      <a:r>
                        <a:rPr lang="en-GB" sz="1200" dirty="0" smtClean="0"/>
                        <a:t> a person</a:t>
                      </a:r>
                      <a:r>
                        <a:rPr lang="en-GB" sz="1200" baseline="0" dirty="0" smtClean="0"/>
                        <a:t>, place, thing or idea. In Spanish they are classified as masculine or feminine, and singular or plural.</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un</a:t>
                      </a:r>
                      <a:r>
                        <a:rPr lang="en-GB" sz="1200" baseline="0" dirty="0" smtClean="0"/>
                        <a:t> </a:t>
                      </a:r>
                      <a:r>
                        <a:rPr lang="en-GB" sz="1200" b="1" baseline="0" dirty="0" err="1" smtClean="0"/>
                        <a:t>gato</a:t>
                      </a:r>
                      <a:r>
                        <a:rPr lang="en-GB" sz="1200" baseline="0" dirty="0" smtClean="0"/>
                        <a:t>, </a:t>
                      </a:r>
                      <a:r>
                        <a:rPr lang="en-GB" sz="1200" baseline="0" dirty="0" err="1" smtClean="0"/>
                        <a:t>una</a:t>
                      </a:r>
                      <a:r>
                        <a:rPr lang="en-GB" sz="1200" baseline="0" dirty="0" smtClean="0"/>
                        <a:t> </a:t>
                      </a:r>
                      <a:r>
                        <a:rPr lang="en-GB" sz="1200" b="1" baseline="0" dirty="0" err="1" smtClean="0"/>
                        <a:t>hermana</a:t>
                      </a:r>
                      <a:r>
                        <a:rPr lang="en-GB" sz="1200" baseline="0" dirty="0" smtClean="0"/>
                        <a:t>, </a:t>
                      </a:r>
                      <a:r>
                        <a:rPr lang="en-GB" sz="1200" baseline="0" dirty="0" err="1" smtClean="0"/>
                        <a:t>unos</a:t>
                      </a:r>
                      <a:r>
                        <a:rPr lang="en-GB" sz="1200" baseline="0" dirty="0" smtClean="0"/>
                        <a:t> </a:t>
                      </a:r>
                      <a:r>
                        <a:rPr lang="en-GB" sz="1200" b="1" baseline="0" dirty="0" err="1" smtClean="0"/>
                        <a:t>perros</a:t>
                      </a:r>
                      <a:r>
                        <a:rPr lang="en-GB" sz="1200" baseline="0" dirty="0" smtClean="0"/>
                        <a:t>, </a:t>
                      </a:r>
                      <a:r>
                        <a:rPr lang="en-GB" sz="1200" baseline="0" dirty="0" err="1" smtClean="0"/>
                        <a:t>unas</a:t>
                      </a:r>
                      <a:r>
                        <a:rPr lang="en-GB" sz="1200" baseline="0" dirty="0" smtClean="0"/>
                        <a:t> </a:t>
                      </a:r>
                      <a:r>
                        <a:rPr lang="en-GB" sz="1200" b="1" baseline="0" dirty="0" err="1" smtClean="0"/>
                        <a:t>tías</a:t>
                      </a:r>
                      <a:r>
                        <a:rPr lang="en-GB" sz="1200" baseline="0" dirty="0" smtClean="0"/>
                        <a:t> </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a</a:t>
                      </a:r>
                      <a:r>
                        <a:rPr lang="en-GB" sz="1200" b="1" dirty="0" err="1" smtClean="0"/>
                        <a:t>ca</a:t>
                      </a:r>
                      <a:r>
                        <a:rPr lang="en-GB" sz="1200" dirty="0" err="1" smtClean="0"/>
                        <a:t>t</a:t>
                      </a:r>
                      <a:r>
                        <a:rPr lang="en-GB" sz="1200" dirty="0" smtClean="0"/>
                        <a:t>, a </a:t>
                      </a:r>
                      <a:r>
                        <a:rPr lang="en-GB" sz="1200" b="1" dirty="0" smtClean="0"/>
                        <a:t>sister</a:t>
                      </a:r>
                      <a:r>
                        <a:rPr lang="en-GB" sz="1200" dirty="0" smtClean="0"/>
                        <a:t>, some </a:t>
                      </a:r>
                      <a:r>
                        <a:rPr lang="en-GB" sz="1200" b="1" dirty="0" smtClean="0"/>
                        <a:t>dogs</a:t>
                      </a:r>
                      <a:r>
                        <a:rPr lang="en-GB" sz="1200" dirty="0" smtClean="0"/>
                        <a:t>,</a:t>
                      </a:r>
                      <a:r>
                        <a:rPr lang="en-GB" sz="1200" baseline="0" dirty="0" smtClean="0"/>
                        <a:t> some </a:t>
                      </a:r>
                      <a:r>
                        <a:rPr lang="en-GB" sz="1200" b="1" baseline="0" dirty="0" smtClean="0"/>
                        <a:t>aunties</a:t>
                      </a:r>
                      <a:endParaRPr lang="en-GB" sz="12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367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Adjective</a:t>
                      </a:r>
                    </a:p>
                    <a:p>
                      <a:r>
                        <a:rPr lang="en-GB" sz="1200" i="1" dirty="0" err="1" smtClean="0"/>
                        <a:t>Adjetivo</a:t>
                      </a:r>
                      <a:r>
                        <a:rPr lang="en-GB" sz="1200" i="1" baseline="0" dirty="0" smtClean="0"/>
                        <a:t> </a:t>
                      </a:r>
                      <a:endParaRPr lang="en-GB" sz="1200" i="1" dirty="0" smtClean="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An adjective is</a:t>
                      </a:r>
                      <a:r>
                        <a:rPr lang="en-GB" sz="1200" baseline="0" dirty="0" smtClean="0"/>
                        <a:t> used to describe a noun, or after the verb “be”, to add detail. They are often called “describing” words. </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alto, </a:t>
                      </a:r>
                      <a:r>
                        <a:rPr lang="en-GB" sz="1200" dirty="0" err="1" smtClean="0"/>
                        <a:t>inteligente</a:t>
                      </a:r>
                      <a:r>
                        <a:rPr lang="en-GB" sz="1200" dirty="0" smtClean="0"/>
                        <a:t>, </a:t>
                      </a:r>
                      <a:r>
                        <a:rPr lang="en-GB" sz="1200" dirty="0" err="1" smtClean="0"/>
                        <a:t>enorme</a:t>
                      </a:r>
                      <a:r>
                        <a:rPr lang="en-GB" sz="1200" dirty="0" smtClean="0"/>
                        <a:t>, </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tall, intelligent, enormous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10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Preposition</a:t>
                      </a:r>
                    </a:p>
                    <a:p>
                      <a:r>
                        <a:rPr lang="en-GB" sz="1200" i="1" dirty="0" err="1" smtClean="0"/>
                        <a:t>Preposición</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a:t>
                      </a:r>
                      <a:r>
                        <a:rPr lang="en-GB" sz="1200" baseline="0" dirty="0" smtClean="0"/>
                        <a:t> preposition links a following noun or pronoun to some other word in the sentence.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 con, de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to, with, of</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6445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Verb</a:t>
                      </a:r>
                    </a:p>
                    <a:p>
                      <a:r>
                        <a:rPr lang="en-GB" sz="1200" i="1" dirty="0" err="1" smtClean="0"/>
                        <a:t>Verbo</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a:t>
                      </a:r>
                      <a:r>
                        <a:rPr lang="en-GB" sz="1200" baseline="0" dirty="0" smtClean="0"/>
                        <a:t> verb is a word which can be described as having a tense (present/past/future) and an infinitive form. They are often called “doing words”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vivo, </a:t>
                      </a:r>
                      <a:r>
                        <a:rPr lang="en-GB" sz="1200" dirty="0" err="1" smtClean="0"/>
                        <a:t>bebe</a:t>
                      </a:r>
                      <a:r>
                        <a:rPr lang="en-GB" sz="1200" dirty="0" smtClean="0"/>
                        <a:t>,</a:t>
                      </a:r>
                      <a:r>
                        <a:rPr lang="en-GB" sz="1200" baseline="0" dirty="0" smtClean="0"/>
                        <a:t> </a:t>
                      </a:r>
                      <a:r>
                        <a:rPr lang="en-GB" sz="1200" baseline="0" dirty="0" err="1" smtClean="0"/>
                        <a:t>comen</a:t>
                      </a:r>
                      <a:r>
                        <a:rPr lang="en-GB" sz="1200" baseline="0" dirty="0" smtClean="0"/>
                        <a:t>, </a:t>
                      </a:r>
                      <a:r>
                        <a:rPr lang="en-GB" sz="1200" baseline="0" dirty="0" err="1" smtClean="0"/>
                        <a:t>pensamos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 live, he/she drinks,</a:t>
                      </a:r>
                      <a:r>
                        <a:rPr lang="en-GB" sz="1200" baseline="0" dirty="0" smtClean="0"/>
                        <a:t> they eat, we think</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833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Tense</a:t>
                      </a:r>
                    </a:p>
                    <a:p>
                      <a:r>
                        <a:rPr lang="en-GB" sz="1200" i="1" dirty="0" err="1" smtClean="0"/>
                        <a:t>Tiempo</a:t>
                      </a:r>
                      <a:r>
                        <a:rPr lang="en-GB" sz="1200" i="1" baseline="0" dirty="0" smtClean="0"/>
                        <a:t> verbal</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Tense is the choice between present,</a:t>
                      </a:r>
                      <a:r>
                        <a:rPr lang="en-GB" sz="1200" baseline="0" dirty="0" smtClean="0"/>
                        <a:t> past and future verbs. </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hablo</a:t>
                      </a:r>
                      <a:r>
                        <a:rPr lang="en-GB" sz="1200" dirty="0" smtClean="0"/>
                        <a:t>, </a:t>
                      </a:r>
                      <a:r>
                        <a:rPr lang="en-GB" sz="1200" dirty="0" err="1" smtClean="0"/>
                        <a:t>voy</a:t>
                      </a:r>
                      <a:r>
                        <a:rPr lang="en-GB" sz="1200" dirty="0" smtClean="0"/>
                        <a:t> a </a:t>
                      </a:r>
                      <a:r>
                        <a:rPr lang="en-GB" sz="1200" dirty="0" err="1" smtClean="0"/>
                        <a:t>hablar</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a:t>
                      </a:r>
                      <a:r>
                        <a:rPr lang="en-GB" sz="1200" baseline="0" dirty="0" smtClean="0"/>
                        <a:t> </a:t>
                      </a:r>
                      <a:r>
                        <a:rPr lang="en-GB" sz="1200" b="1" baseline="0" dirty="0" smtClean="0"/>
                        <a:t>speak</a:t>
                      </a:r>
                      <a:r>
                        <a:rPr lang="en-GB" sz="1200" baseline="0" dirty="0" smtClean="0"/>
                        <a:t>, I am </a:t>
                      </a:r>
                      <a:r>
                        <a:rPr lang="en-GB" sz="1200" b="1" baseline="0" dirty="0" smtClean="0"/>
                        <a:t>going to speak</a:t>
                      </a:r>
                      <a:endParaRPr lang="en-GB" sz="12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367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Infinitive</a:t>
                      </a:r>
                    </a:p>
                    <a:p>
                      <a:r>
                        <a:rPr lang="en-GB" sz="1200" i="1" dirty="0" err="1" smtClean="0"/>
                        <a:t>Infinitivo</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The ‘dictionary form’ of the verb, equivalent to “…</a:t>
                      </a:r>
                      <a:r>
                        <a:rPr lang="en-GB" sz="1200" dirty="0" err="1" smtClean="0"/>
                        <a:t>ing</a:t>
                      </a:r>
                      <a:r>
                        <a:rPr lang="en-GB" sz="1200" dirty="0" smtClean="0"/>
                        <a:t>” or “to …” n English. There are 3</a:t>
                      </a:r>
                      <a:r>
                        <a:rPr lang="en-GB" sz="1200" baseline="0" dirty="0" smtClean="0"/>
                        <a:t> types of infinitive in Spanish: -AR, -ER, -IR.</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hablar</a:t>
                      </a:r>
                      <a:r>
                        <a:rPr lang="en-GB" sz="1200" baseline="0" dirty="0" smtClean="0"/>
                        <a:t>, comer, </a:t>
                      </a:r>
                      <a:r>
                        <a:rPr lang="en-GB" sz="1200" baseline="0" dirty="0" err="1" smtClean="0"/>
                        <a:t>vivir</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to speak, to eat, to live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5367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Subject</a:t>
                      </a:r>
                    </a:p>
                    <a:p>
                      <a:r>
                        <a:rPr lang="en-GB" sz="1200" i="1" dirty="0" err="1" smtClean="0"/>
                        <a:t>Sujeto</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The subject</a:t>
                      </a:r>
                      <a:r>
                        <a:rPr lang="en-GB" sz="1200" baseline="0" dirty="0" smtClean="0"/>
                        <a:t> of a verb is the person or thing that is doing (or being) the verb. The form of the verb depends on its subject.</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yo</a:t>
                      </a:r>
                      <a:r>
                        <a:rPr lang="en-GB" sz="1200" dirty="0" smtClean="0"/>
                        <a:t>, </a:t>
                      </a:r>
                      <a:r>
                        <a:rPr lang="en-GB" sz="1200" dirty="0" err="1" smtClean="0"/>
                        <a:t>tú</a:t>
                      </a:r>
                      <a:r>
                        <a:rPr lang="en-GB" sz="1200" dirty="0" smtClean="0"/>
                        <a:t>,</a:t>
                      </a:r>
                      <a:r>
                        <a:rPr lang="en-GB" sz="1200" baseline="0" dirty="0" smtClean="0"/>
                        <a:t> </a:t>
                      </a:r>
                      <a:r>
                        <a:rPr lang="en-GB" sz="1200" baseline="0" dirty="0" err="1" smtClean="0"/>
                        <a:t>él</a:t>
                      </a:r>
                      <a:r>
                        <a:rPr lang="en-GB" sz="1200" baseline="0" dirty="0" smtClean="0"/>
                        <a:t>, </a:t>
                      </a:r>
                      <a:r>
                        <a:rPr lang="en-GB" sz="1200" baseline="0" dirty="0" err="1" smtClean="0"/>
                        <a:t>ella</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 you,</a:t>
                      </a:r>
                      <a:r>
                        <a:rPr lang="en-GB" sz="1200" baseline="0" dirty="0" smtClean="0"/>
                        <a:t> he, she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833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Object</a:t>
                      </a:r>
                    </a:p>
                    <a:p>
                      <a:r>
                        <a:rPr lang="en-GB" sz="1200" i="1" dirty="0" err="1" smtClean="0"/>
                        <a:t>Objeto</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An object is used</a:t>
                      </a:r>
                      <a:r>
                        <a:rPr lang="en-GB" sz="1200" baseline="0" dirty="0" smtClean="0"/>
                        <a:t> with a verb, and shows what the verb is acting on.</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como</a:t>
                      </a:r>
                      <a:r>
                        <a:rPr lang="en-GB" sz="1200" dirty="0" smtClean="0"/>
                        <a:t> </a:t>
                      </a:r>
                      <a:r>
                        <a:rPr lang="en-GB" sz="1200" b="1" dirty="0" smtClean="0"/>
                        <a:t>chocolate</a:t>
                      </a:r>
                      <a:r>
                        <a:rPr lang="en-GB" sz="1200" dirty="0" smtClean="0"/>
                        <a:t>,</a:t>
                      </a:r>
                      <a:r>
                        <a:rPr lang="en-GB" sz="1200" baseline="0" dirty="0" smtClean="0"/>
                        <a:t> lee </a:t>
                      </a:r>
                      <a:r>
                        <a:rPr lang="en-GB" sz="1200" b="1" baseline="0" dirty="0" smtClean="0"/>
                        <a:t>un </a:t>
                      </a:r>
                      <a:r>
                        <a:rPr lang="en-GB" sz="1200" b="1" baseline="0" dirty="0" err="1" smtClean="0"/>
                        <a:t>libro</a:t>
                      </a:r>
                      <a:endParaRPr lang="en-GB" sz="12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smtClean="0"/>
                        <a:t>I</a:t>
                      </a:r>
                      <a:r>
                        <a:rPr lang="en-GB" sz="1200" u="none" baseline="0" dirty="0" smtClean="0"/>
                        <a:t> eat </a:t>
                      </a:r>
                      <a:r>
                        <a:rPr lang="en-GB" sz="1200" b="1" u="none" baseline="0" dirty="0" smtClean="0"/>
                        <a:t>chocolate</a:t>
                      </a:r>
                      <a:r>
                        <a:rPr lang="en-GB" sz="1200" u="none" baseline="0" dirty="0" smtClean="0"/>
                        <a:t>, she reads </a:t>
                      </a:r>
                      <a:r>
                        <a:rPr lang="en-GB" sz="1200" b="1" u="none" baseline="0" dirty="0" smtClean="0"/>
                        <a:t>a book</a:t>
                      </a:r>
                      <a:endParaRPr lang="en-GB" sz="1200" b="1" u="none" dirty="0" smtClean="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10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Adverb</a:t>
                      </a:r>
                    </a:p>
                    <a:p>
                      <a:r>
                        <a:rPr lang="en-GB" sz="1200" i="1" dirty="0" err="1" smtClean="0"/>
                        <a:t>Adverbio</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An adverb is used</a:t>
                      </a:r>
                      <a:r>
                        <a:rPr lang="en-GB" sz="1200" baseline="0" dirty="0" smtClean="0"/>
                        <a:t> to modify (add detail to) a verb, an adjective or another adverb.</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err="1" smtClean="0"/>
                        <a:t>rápidamente</a:t>
                      </a:r>
                      <a:r>
                        <a:rPr lang="en-GB" sz="1200" dirty="0" smtClean="0"/>
                        <a:t>, </a:t>
                      </a:r>
                      <a:r>
                        <a:rPr lang="en-GB" sz="1200" dirty="0" err="1" smtClean="0"/>
                        <a:t>bien</a:t>
                      </a:r>
                      <a:r>
                        <a:rPr lang="en-GB" sz="1200" dirty="0" smtClean="0"/>
                        <a:t>, </a:t>
                      </a:r>
                      <a:r>
                        <a:rPr lang="en-GB" sz="1200" dirty="0" err="1" smtClean="0"/>
                        <a:t>f</a:t>
                      </a:r>
                      <a:r>
                        <a:rPr lang="en-GB" sz="1200" baseline="0" dirty="0" err="1" smtClean="0"/>
                        <a:t>á</a:t>
                      </a:r>
                      <a:r>
                        <a:rPr lang="en-GB" sz="1200" dirty="0" err="1" smtClean="0"/>
                        <a:t>cilmente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quickly, well, easily</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410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i="0" dirty="0" smtClean="0"/>
                        <a:t>Pronoun</a:t>
                      </a:r>
                    </a:p>
                    <a:p>
                      <a:r>
                        <a:rPr lang="en-GB" sz="1200" i="1" dirty="0" err="1" smtClean="0"/>
                        <a:t>Pronombre</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 pronoun is</a:t>
                      </a:r>
                      <a:r>
                        <a:rPr lang="en-GB" sz="1200" baseline="0" dirty="0" smtClean="0"/>
                        <a:t> a word which can be used instead of a noun. It is used like a noun.</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lo/la, </a:t>
                      </a:r>
                      <a:r>
                        <a:rPr lang="en-GB" sz="1200" dirty="0" err="1" smtClean="0"/>
                        <a:t>él</a:t>
                      </a:r>
                      <a:r>
                        <a:rPr lang="en-GB" sz="1200" dirty="0" smtClean="0"/>
                        <a:t>, </a:t>
                      </a:r>
                      <a:r>
                        <a:rPr lang="en-GB" sz="1200" dirty="0" err="1" smtClean="0"/>
                        <a:t>nos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it, him,</a:t>
                      </a:r>
                      <a:r>
                        <a:rPr lang="en-GB" sz="1200" baseline="0" dirty="0" smtClean="0"/>
                        <a:t> to us</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833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Conjunction</a:t>
                      </a:r>
                    </a:p>
                    <a:p>
                      <a:r>
                        <a:rPr lang="en-GB" sz="1200" i="1" dirty="0" err="1" smtClean="0"/>
                        <a:t>Conjunción</a:t>
                      </a:r>
                      <a:r>
                        <a:rPr lang="en-GB" sz="1200" i="1" dirty="0" smtClean="0"/>
                        <a:t> </a:t>
                      </a:r>
                      <a:endParaRPr lang="en-GB" sz="1200" i="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 conjunction</a:t>
                      </a:r>
                      <a:r>
                        <a:rPr lang="en-GB" sz="1200" baseline="0" dirty="0" smtClean="0"/>
                        <a:t> links two words or phrases together.</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y,</a:t>
                      </a:r>
                      <a:r>
                        <a:rPr lang="en-GB" sz="1200" baseline="0" dirty="0" smtClean="0"/>
                        <a:t> </a:t>
                      </a:r>
                      <a:r>
                        <a:rPr lang="en-GB" sz="1200" baseline="0" dirty="0" err="1" smtClean="0"/>
                        <a:t>pero</a:t>
                      </a:r>
                      <a:r>
                        <a:rPr lang="en-GB" sz="1200" baseline="0" dirty="0" smtClean="0"/>
                        <a:t>, </a:t>
                      </a:r>
                      <a:r>
                        <a:rPr lang="en-GB" sz="1200" baseline="0" dirty="0" err="1" smtClean="0"/>
                        <a:t>porque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200" dirty="0" smtClean="0"/>
                        <a:t>and,</a:t>
                      </a:r>
                      <a:r>
                        <a:rPr lang="en-GB" sz="1200" baseline="0" dirty="0" smtClean="0"/>
                        <a:t> but, because</a:t>
                      </a:r>
                      <a:endParaRPr lang="en-GB"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
        <p:nvSpPr>
          <p:cNvPr id="3" name="Text Box 2"/>
          <p:cNvSpPr txBox="1">
            <a:spLocks noChangeArrowheads="1"/>
          </p:cNvSpPr>
          <p:nvPr/>
        </p:nvSpPr>
        <p:spPr bwMode="auto">
          <a:xfrm>
            <a:off x="44450" y="107950"/>
            <a:ext cx="8237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b="1" dirty="0" smtClean="0">
                <a:solidFill>
                  <a:prstClr val="black"/>
                </a:solidFill>
                <a:latin typeface="Calibri" panose="020F0502020204030204"/>
              </a:rPr>
              <a:t>Grammar: Key terms</a:t>
            </a:r>
            <a:endParaRPr lang="en-GB" altLang="en-US" sz="2000" b="1" dirty="0">
              <a:solidFill>
                <a:prstClr val="black"/>
              </a:solidFill>
              <a:latin typeface="Calibri" panose="020F0502020204030204"/>
            </a:endParaRPr>
          </a:p>
        </p:txBody>
      </p:sp>
    </p:spTree>
    <p:extLst>
      <p:ext uri="{BB962C8B-B14F-4D97-AF65-F5344CB8AC3E}">
        <p14:creationId xmlns:p14="http://schemas.microsoft.com/office/powerpoint/2010/main" val="1440733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solidFill>
                <a:prstClr val="black"/>
              </a:solidFill>
            </a:endParaRPr>
          </a:p>
        </p:txBody>
      </p:sp>
      <p:sp>
        <p:nvSpPr>
          <p:cNvPr id="3" name="Title 1"/>
          <p:cNvSpPr txBox="1">
            <a:spLocks/>
          </p:cNvSpPr>
          <p:nvPr/>
        </p:nvSpPr>
        <p:spPr>
          <a:xfrm>
            <a:off x="220362" y="264535"/>
            <a:ext cx="8841260" cy="1325563"/>
          </a:xfrm>
          <a:prstGeom prst="rect">
            <a:avLst/>
          </a:prstGeom>
          <a:solidFill>
            <a:srgbClr val="FFC000"/>
          </a:solidFill>
          <a:ln>
            <a:solidFill>
              <a:schemeClr val="tx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smtClean="0">
                <a:solidFill>
                  <a:prstClr val="black"/>
                </a:solidFill>
              </a:rPr>
              <a:t>-</a:t>
            </a:r>
            <a:r>
              <a:rPr lang="en-GB" sz="4400" b="1" smtClean="0">
                <a:solidFill>
                  <a:prstClr val="black"/>
                </a:solidFill>
              </a:rPr>
              <a:t>id</a:t>
            </a:r>
            <a:r>
              <a:rPr lang="en-GB" sz="4400" smtClean="0">
                <a:solidFill>
                  <a:prstClr val="black"/>
                </a:solidFill>
              </a:rPr>
              <a:t> at the end of the word changes to -</a:t>
            </a:r>
            <a:r>
              <a:rPr lang="en-GB" sz="4400" b="1" smtClean="0">
                <a:solidFill>
                  <a:prstClr val="black"/>
                </a:solidFill>
              </a:rPr>
              <a:t>ido</a:t>
            </a:r>
            <a:endParaRPr lang="en-GB" sz="4400" b="1" dirty="0">
              <a:solidFill>
                <a:prstClr val="black"/>
              </a:solidFill>
            </a:endParaRPr>
          </a:p>
        </p:txBody>
      </p:sp>
      <p:sp>
        <p:nvSpPr>
          <p:cNvPr id="4" name="Rounded Rectangle 3"/>
          <p:cNvSpPr/>
          <p:nvPr/>
        </p:nvSpPr>
        <p:spPr>
          <a:xfrm>
            <a:off x="388856" y="1689876"/>
            <a:ext cx="3065073" cy="1203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prstClr val="white"/>
                </a:solidFill>
              </a:rPr>
              <a:t>The boy is tim</a:t>
            </a:r>
            <a:r>
              <a:rPr lang="en-GB" sz="3200" b="1" dirty="0" smtClean="0">
                <a:solidFill>
                  <a:srgbClr val="7030A0"/>
                </a:solidFill>
              </a:rPr>
              <a:t>id</a:t>
            </a:r>
          </a:p>
        </p:txBody>
      </p:sp>
      <p:sp>
        <p:nvSpPr>
          <p:cNvPr id="5" name="Rounded Rectangle 4"/>
          <p:cNvSpPr/>
          <p:nvPr/>
        </p:nvSpPr>
        <p:spPr>
          <a:xfrm>
            <a:off x="5553713" y="1689876"/>
            <a:ext cx="3194872" cy="12031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prstClr val="white"/>
                </a:solidFill>
              </a:rPr>
              <a:t>El </a:t>
            </a:r>
            <a:r>
              <a:rPr lang="en-GB" sz="2400" dirty="0" err="1" smtClean="0">
                <a:solidFill>
                  <a:prstClr val="white"/>
                </a:solidFill>
              </a:rPr>
              <a:t>chico</a:t>
            </a:r>
            <a:r>
              <a:rPr lang="en-GB" sz="2400" dirty="0" smtClean="0">
                <a:solidFill>
                  <a:prstClr val="white"/>
                </a:solidFill>
              </a:rPr>
              <a:t> </a:t>
            </a:r>
            <a:r>
              <a:rPr lang="en-GB" sz="2400" dirty="0" err="1" smtClean="0">
                <a:solidFill>
                  <a:prstClr val="white"/>
                </a:solidFill>
              </a:rPr>
              <a:t>es</a:t>
            </a:r>
            <a:r>
              <a:rPr lang="en-GB" sz="2400" dirty="0" smtClean="0">
                <a:solidFill>
                  <a:prstClr val="white"/>
                </a:solidFill>
              </a:rPr>
              <a:t> </a:t>
            </a:r>
            <a:r>
              <a:rPr lang="en-GB" sz="2400" dirty="0" err="1" smtClean="0">
                <a:solidFill>
                  <a:prstClr val="white"/>
                </a:solidFill>
              </a:rPr>
              <a:t>tím</a:t>
            </a:r>
            <a:r>
              <a:rPr lang="en-GB" sz="3200" b="1" dirty="0" err="1" smtClean="0">
                <a:solidFill>
                  <a:srgbClr val="7030A0"/>
                </a:solidFill>
              </a:rPr>
              <a:t>ido</a:t>
            </a:r>
            <a:endParaRPr lang="en-GB" sz="3200" b="1" dirty="0" smtClean="0">
              <a:solidFill>
                <a:srgbClr val="7030A0"/>
              </a:solidFill>
            </a:endParaRPr>
          </a:p>
        </p:txBody>
      </p:sp>
      <p:sp>
        <p:nvSpPr>
          <p:cNvPr id="7" name="Right Arrow 6"/>
          <p:cNvSpPr/>
          <p:nvPr/>
        </p:nvSpPr>
        <p:spPr>
          <a:xfrm>
            <a:off x="3979309" y="1852773"/>
            <a:ext cx="1049024" cy="810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le 7"/>
          <p:cNvSpPr/>
          <p:nvPr/>
        </p:nvSpPr>
        <p:spPr>
          <a:xfrm>
            <a:off x="155922" y="3155709"/>
            <a:ext cx="3543301" cy="340982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Can you translate the following sentences?</a:t>
            </a:r>
          </a:p>
          <a:p>
            <a:pPr algn="ctr"/>
            <a:endParaRPr lang="en-GB" sz="2800" dirty="0">
              <a:solidFill>
                <a:prstClr val="white"/>
              </a:solidFill>
            </a:endParaRPr>
          </a:p>
          <a:p>
            <a:r>
              <a:rPr lang="en-GB" sz="2800" dirty="0" smtClean="0">
                <a:solidFill>
                  <a:prstClr val="white"/>
                </a:solidFill>
              </a:rPr>
              <a:t>El </a:t>
            </a:r>
            <a:r>
              <a:rPr lang="en-GB" sz="2800" dirty="0" err="1">
                <a:solidFill>
                  <a:prstClr val="white"/>
                </a:solidFill>
              </a:rPr>
              <a:t>á</a:t>
            </a:r>
            <a:r>
              <a:rPr lang="en-GB" sz="2800" dirty="0" err="1" smtClean="0">
                <a:solidFill>
                  <a:prstClr val="white"/>
                </a:solidFill>
              </a:rPr>
              <a:t>cido</a:t>
            </a:r>
            <a:r>
              <a:rPr lang="en-GB" sz="2800" dirty="0" smtClean="0">
                <a:solidFill>
                  <a:prstClr val="white"/>
                </a:solidFill>
              </a:rPr>
              <a:t> </a:t>
            </a:r>
            <a:r>
              <a:rPr lang="en-GB" sz="2800" dirty="0" err="1" smtClean="0">
                <a:solidFill>
                  <a:prstClr val="white"/>
                </a:solidFill>
              </a:rPr>
              <a:t>es</a:t>
            </a:r>
            <a:r>
              <a:rPr lang="en-GB" sz="2800" dirty="0" smtClean="0">
                <a:solidFill>
                  <a:prstClr val="white"/>
                </a:solidFill>
              </a:rPr>
              <a:t> </a:t>
            </a:r>
            <a:r>
              <a:rPr lang="en-GB" sz="2800" dirty="0" err="1" smtClean="0">
                <a:solidFill>
                  <a:prstClr val="white"/>
                </a:solidFill>
              </a:rPr>
              <a:t>rojo</a:t>
            </a:r>
            <a:r>
              <a:rPr lang="en-GB" sz="2800" dirty="0" smtClean="0">
                <a:solidFill>
                  <a:prstClr val="white"/>
                </a:solidFill>
              </a:rPr>
              <a:t>.</a:t>
            </a:r>
          </a:p>
          <a:p>
            <a:r>
              <a:rPr lang="en-GB" sz="2800" dirty="0" smtClean="0">
                <a:solidFill>
                  <a:prstClr val="white"/>
                </a:solidFill>
              </a:rPr>
              <a:t>The acid is a liquid.</a:t>
            </a:r>
          </a:p>
          <a:p>
            <a:pPr algn="ctr"/>
            <a:endParaRPr lang="en-GB" sz="2800" dirty="0">
              <a:solidFill>
                <a:prstClr val="white"/>
              </a:solidFill>
            </a:endParaRPr>
          </a:p>
        </p:txBody>
      </p:sp>
      <p:sp>
        <p:nvSpPr>
          <p:cNvPr id="9" name="Rounded Rectangle 8"/>
          <p:cNvSpPr/>
          <p:nvPr/>
        </p:nvSpPr>
        <p:spPr>
          <a:xfrm>
            <a:off x="3829567" y="3197775"/>
            <a:ext cx="5124964" cy="336775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7030A0"/>
                </a:solidFill>
              </a:rPr>
              <a:t>What would the following words be in Spanish?</a:t>
            </a:r>
          </a:p>
          <a:p>
            <a:pPr algn="ctr"/>
            <a:r>
              <a:rPr lang="en-GB" sz="2400" dirty="0" smtClean="0">
                <a:solidFill>
                  <a:srgbClr val="7030A0"/>
                </a:solidFill>
              </a:rPr>
              <a:t>solid</a:t>
            </a:r>
          </a:p>
          <a:p>
            <a:pPr algn="ctr"/>
            <a:r>
              <a:rPr lang="en-GB" sz="2400" dirty="0" smtClean="0">
                <a:solidFill>
                  <a:srgbClr val="7030A0"/>
                </a:solidFill>
              </a:rPr>
              <a:t>rapid</a:t>
            </a:r>
          </a:p>
          <a:p>
            <a:pPr algn="ctr"/>
            <a:r>
              <a:rPr lang="en-GB" sz="2400" dirty="0" smtClean="0">
                <a:solidFill>
                  <a:srgbClr val="7030A0"/>
                </a:solidFill>
              </a:rPr>
              <a:t>vivid</a:t>
            </a:r>
            <a:endParaRPr lang="en-GB" sz="2400" dirty="0">
              <a:solidFill>
                <a:srgbClr val="7030A0"/>
              </a:solidFill>
            </a:endParaRPr>
          </a:p>
          <a:p>
            <a:pPr algn="ctr"/>
            <a:r>
              <a:rPr lang="en-GB" sz="2400" dirty="0" smtClean="0">
                <a:solidFill>
                  <a:srgbClr val="7030A0"/>
                </a:solidFill>
              </a:rPr>
              <a:t>Can you write a sentence in English using each and translate it into Spanish? </a:t>
            </a:r>
          </a:p>
        </p:txBody>
      </p:sp>
    </p:spTree>
    <p:extLst>
      <p:ext uri="{BB962C8B-B14F-4D97-AF65-F5344CB8AC3E}">
        <p14:creationId xmlns:p14="http://schemas.microsoft.com/office/powerpoint/2010/main" val="1997772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373" y="164757"/>
            <a:ext cx="3056238" cy="766119"/>
          </a:xfrm>
          <a:prstGeom prst="rect">
            <a:avLst/>
          </a:prstGeom>
          <a:noFill/>
        </p:spPr>
        <p:txBody>
          <a:bodyPr wrap="square" rtlCol="0">
            <a:spAutoFit/>
          </a:bodyPr>
          <a:lstStyle/>
          <a:p>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077197493"/>
              </p:ext>
            </p:extLst>
          </p:nvPr>
        </p:nvGraphicFramePr>
        <p:xfrm>
          <a:off x="326493" y="547816"/>
          <a:ext cx="8586470" cy="5576443"/>
        </p:xfrm>
        <a:graphic>
          <a:graphicData uri="http://schemas.openxmlformats.org/drawingml/2006/table">
            <a:tbl>
              <a:tblPr firstRow="1" firstCol="1" bandRow="1">
                <a:tableStyleId>{17292A2E-F333-43FB-9621-5CBBE7FDCDCB}</a:tableStyleId>
              </a:tblPr>
              <a:tblGrid>
                <a:gridCol w="1716925"/>
                <a:gridCol w="1979942"/>
                <a:gridCol w="1869440"/>
                <a:gridCol w="1615440"/>
                <a:gridCol w="1404723"/>
              </a:tblGrid>
              <a:tr h="159736">
                <a:tc>
                  <a:txBody>
                    <a:bodyPr/>
                    <a:lstStyle/>
                    <a:p>
                      <a:pPr>
                        <a:lnSpc>
                          <a:spcPct val="107000"/>
                        </a:lnSpc>
                        <a:spcAft>
                          <a:spcPts val="0"/>
                        </a:spcAft>
                      </a:pPr>
                      <a:r>
                        <a:rPr lang="en-GB" sz="1800" dirty="0">
                          <a:effectLst/>
                        </a:rPr>
                        <a:t>Skills lesson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gridSpan="4">
                  <a:txBody>
                    <a:bodyPr/>
                    <a:lstStyle/>
                    <a:p>
                      <a:pPr>
                        <a:lnSpc>
                          <a:spcPct val="107000"/>
                        </a:lnSpc>
                        <a:spcAft>
                          <a:spcPts val="0"/>
                        </a:spcAft>
                      </a:pPr>
                      <a:r>
                        <a:rPr lang="en-GB" sz="1800">
                          <a:effectLst/>
                        </a:rPr>
                        <a:t>Key terminology: noun, noun phrase, adjective, determiner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hMerge="1">
                  <a:txBody>
                    <a:bodyPr/>
                    <a:lstStyle/>
                    <a:p>
                      <a:endParaRPr lang="en-GB"/>
                    </a:p>
                  </a:txBody>
                  <a:tcPr/>
                </a:tc>
                <a:tc hMerge="1">
                  <a:txBody>
                    <a:bodyPr/>
                    <a:lstStyle/>
                    <a:p>
                      <a:endParaRPr lang="en-GB"/>
                    </a:p>
                  </a:txBody>
                  <a:tcPr/>
                </a:tc>
                <a:tc hMerge="1">
                  <a:txBody>
                    <a:bodyPr/>
                    <a:lstStyle/>
                    <a:p>
                      <a:endParaRPr lang="en-GB"/>
                    </a:p>
                  </a:txBody>
                  <a:tcPr/>
                </a:tc>
              </a:tr>
              <a:tr h="159736">
                <a:tc>
                  <a:txBody>
                    <a:bodyPr/>
                    <a:lstStyle/>
                    <a:p>
                      <a:pPr>
                        <a:lnSpc>
                          <a:spcPct val="107000"/>
                        </a:lnSpc>
                        <a:spcAft>
                          <a:spcPts val="0"/>
                        </a:spcAft>
                      </a:pPr>
                      <a:r>
                        <a:rPr lang="en-GB" sz="1800">
                          <a:effectLst/>
                        </a:rPr>
                        <a:t>Starter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Introduction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Development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Plenary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Homework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r h="2076564">
                <a:tc>
                  <a:txBody>
                    <a:bodyPr/>
                    <a:lstStyle/>
                    <a:p>
                      <a:pPr>
                        <a:lnSpc>
                          <a:spcPct val="107000"/>
                        </a:lnSpc>
                        <a:spcAft>
                          <a:spcPts val="0"/>
                        </a:spcAft>
                      </a:pPr>
                      <a:r>
                        <a:rPr lang="en-GB" sz="1800">
                          <a:effectLst/>
                        </a:rPr>
                        <a:t>What is a noun? Define concrete, abstract and proper nouns. </a:t>
                      </a:r>
                    </a:p>
                    <a:p>
                      <a:pPr>
                        <a:lnSpc>
                          <a:spcPct val="107000"/>
                        </a:lnSpc>
                        <a:spcAft>
                          <a:spcPts val="0"/>
                        </a:spcAft>
                      </a:pPr>
                      <a:r>
                        <a:rPr lang="en-GB" sz="1800">
                          <a:effectLst/>
                        </a:rPr>
                        <a:t> </a:t>
                      </a:r>
                    </a:p>
                    <a:p>
                      <a:pPr>
                        <a:lnSpc>
                          <a:spcPct val="107000"/>
                        </a:lnSpc>
                        <a:spcAft>
                          <a:spcPts val="0"/>
                        </a:spcAft>
                      </a:pPr>
                      <a:r>
                        <a:rPr lang="en-GB" sz="1800">
                          <a:effectLst/>
                        </a:rPr>
                        <a:t>Group English nouns.</a:t>
                      </a:r>
                    </a:p>
                    <a:p>
                      <a:pPr>
                        <a:lnSpc>
                          <a:spcPct val="107000"/>
                        </a:lnSpc>
                        <a:spcAft>
                          <a:spcPts val="0"/>
                        </a:spcAft>
                      </a:pPr>
                      <a:r>
                        <a:rPr lang="en-GB" sz="1800">
                          <a:effectLst/>
                        </a:rPr>
                        <a:t>Translate Spanish nouns and group. </a:t>
                      </a:r>
                    </a:p>
                    <a:p>
                      <a:pPr>
                        <a:lnSpc>
                          <a:spcPct val="107000"/>
                        </a:lnSpc>
                        <a:spcAft>
                          <a:spcPts val="0"/>
                        </a:spcAft>
                      </a:pPr>
                      <a:r>
                        <a:rPr lang="en-GB" sz="1800">
                          <a:effectLst/>
                        </a:rPr>
                        <a:t> </a:t>
                      </a:r>
                    </a:p>
                    <a:p>
                      <a:pPr>
                        <a:lnSpc>
                          <a:spcPct val="107000"/>
                        </a:lnSpc>
                        <a:spcAft>
                          <a:spcPts val="0"/>
                        </a:spcAft>
                      </a:pPr>
                      <a:r>
                        <a:rPr lang="en-GB" sz="1800">
                          <a:effectLst/>
                        </a:rPr>
                        <a:t>Identify 3 nouns in the classroom and categorise. Identify 1 noun in Spanish in the classroom.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Show 4 images and 2 adjectives in Spanish. Translate the adjectives and apply to the images. Write a descriptive sentence for each image using the adjective plus one other. </a:t>
                      </a:r>
                    </a:p>
                    <a:p>
                      <a:pPr>
                        <a:lnSpc>
                          <a:spcPct val="107000"/>
                        </a:lnSpc>
                        <a:spcAft>
                          <a:spcPts val="0"/>
                        </a:spcAft>
                      </a:pPr>
                      <a:r>
                        <a:rPr lang="en-GB" sz="1800">
                          <a:effectLst/>
                        </a:rPr>
                        <a:t> </a:t>
                      </a:r>
                    </a:p>
                    <a:p>
                      <a:pPr>
                        <a:lnSpc>
                          <a:spcPct val="107000"/>
                        </a:lnSpc>
                        <a:spcAft>
                          <a:spcPts val="0"/>
                        </a:spcAft>
                      </a:pPr>
                      <a:r>
                        <a:rPr lang="en-GB" sz="1800">
                          <a:effectLst/>
                        </a:rPr>
                        <a:t>Show a further image – students brainstorm adjectives to describe the nouns in the image.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dirty="0">
                          <a:effectLst/>
                        </a:rPr>
                        <a:t>Show students short piece of writing. Identify adjectives. </a:t>
                      </a:r>
                    </a:p>
                    <a:p>
                      <a:pPr>
                        <a:lnSpc>
                          <a:spcPct val="107000"/>
                        </a:lnSpc>
                        <a:spcAft>
                          <a:spcPts val="0"/>
                        </a:spcAft>
                      </a:pPr>
                      <a:r>
                        <a:rPr lang="en-GB" sz="1800" dirty="0">
                          <a:effectLst/>
                        </a:rPr>
                        <a:t> </a:t>
                      </a:r>
                    </a:p>
                    <a:p>
                      <a:pPr>
                        <a:lnSpc>
                          <a:spcPct val="107000"/>
                        </a:lnSpc>
                        <a:spcAft>
                          <a:spcPts val="0"/>
                        </a:spcAft>
                      </a:pPr>
                      <a:r>
                        <a:rPr lang="en-GB" sz="1800" dirty="0">
                          <a:effectLst/>
                        </a:rPr>
                        <a:t>Define noun phrases. Identify noun phrases in the passage. </a:t>
                      </a:r>
                    </a:p>
                    <a:p>
                      <a:pPr>
                        <a:lnSpc>
                          <a:spcPct val="107000"/>
                        </a:lnSpc>
                        <a:spcAft>
                          <a:spcPts val="0"/>
                        </a:spcAft>
                      </a:pPr>
                      <a:r>
                        <a:rPr lang="en-GB" sz="1800" dirty="0">
                          <a:effectLst/>
                        </a:rPr>
                        <a:t> </a:t>
                      </a:r>
                    </a:p>
                    <a:p>
                      <a:pPr>
                        <a:lnSpc>
                          <a:spcPct val="107000"/>
                        </a:lnSpc>
                        <a:spcAft>
                          <a:spcPts val="0"/>
                        </a:spcAft>
                      </a:pPr>
                      <a:r>
                        <a:rPr lang="en-GB" sz="1800" dirty="0">
                          <a:effectLst/>
                        </a:rPr>
                        <a:t>Short piece of writing in Spanish – translate underline noun phrases into English.</a:t>
                      </a:r>
                    </a:p>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a:effectLst/>
                        </a:rPr>
                        <a:t>A further sentence. Identify nouns, adjectives, noun phrases and determiners. </a:t>
                      </a:r>
                    </a:p>
                    <a:p>
                      <a:pPr>
                        <a:lnSpc>
                          <a:spcPct val="107000"/>
                        </a:lnSpc>
                        <a:spcAft>
                          <a:spcPts val="0"/>
                        </a:spcAft>
                      </a:pPr>
                      <a:r>
                        <a:rPr lang="en-GB" sz="1800">
                          <a:effectLst/>
                        </a:rPr>
                        <a:t> </a:t>
                      </a:r>
                    </a:p>
                    <a:p>
                      <a:pPr>
                        <a:lnSpc>
                          <a:spcPct val="107000"/>
                        </a:lnSpc>
                        <a:spcAft>
                          <a:spcPts val="0"/>
                        </a:spcAft>
                      </a:pPr>
                      <a:r>
                        <a:rPr lang="en-GB" sz="1800">
                          <a:effectLst/>
                        </a:rPr>
                        <a:t>Write own short paragraph describing an image. Swap books over and label each other’s using key terminology.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bl>
          </a:graphicData>
        </a:graphic>
      </p:graphicFrame>
      <p:sp>
        <p:nvSpPr>
          <p:cNvPr id="3" name="TextBox 2"/>
          <p:cNvSpPr txBox="1"/>
          <p:nvPr/>
        </p:nvSpPr>
        <p:spPr>
          <a:xfrm>
            <a:off x="326493" y="164757"/>
            <a:ext cx="6998867" cy="400110"/>
          </a:xfrm>
          <a:prstGeom prst="rect">
            <a:avLst/>
          </a:prstGeom>
          <a:noFill/>
        </p:spPr>
        <p:txBody>
          <a:bodyPr wrap="square" rtlCol="0">
            <a:spAutoFit/>
          </a:bodyPr>
          <a:lstStyle/>
          <a:p>
            <a:r>
              <a:rPr lang="en-GB" sz="2000" b="1" dirty="0" smtClean="0"/>
              <a:t>English department skills lessons Y7 – half-term 1</a:t>
            </a:r>
            <a:endParaRPr lang="en-GB" sz="2000" b="1" dirty="0"/>
          </a:p>
        </p:txBody>
      </p:sp>
    </p:spTree>
    <p:extLst>
      <p:ext uri="{BB962C8B-B14F-4D97-AF65-F5344CB8AC3E}">
        <p14:creationId xmlns:p14="http://schemas.microsoft.com/office/powerpoint/2010/main" val="2352603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628650" y="1503507"/>
            <a:ext cx="7886700" cy="4351338"/>
          </a:xfrm>
        </p:spPr>
        <p:txBody>
          <a:bodyPr>
            <a:normAutofit/>
          </a:bodyPr>
          <a:lstStyle/>
          <a:p>
            <a:r>
              <a:rPr lang="en-GB" dirty="0" smtClean="0"/>
              <a:t>Joining up KS2-KS3-KS4 - clarity about progression</a:t>
            </a:r>
          </a:p>
          <a:p>
            <a:r>
              <a:rPr lang="en-GB" dirty="0" smtClean="0">
                <a:solidFill>
                  <a:srgbClr val="FF0066"/>
                </a:solidFill>
              </a:rPr>
              <a:t>Long-term memory (vocabulary learning and testing)</a:t>
            </a:r>
          </a:p>
          <a:p>
            <a:r>
              <a:rPr lang="en-GB" dirty="0" smtClean="0"/>
              <a:t>Verbs (infinitive lexicon and application)</a:t>
            </a:r>
          </a:p>
          <a:p>
            <a:r>
              <a:rPr lang="en-GB" dirty="0" smtClean="0"/>
              <a:t>Accuracy (attention to detail in understanding and use)</a:t>
            </a:r>
          </a:p>
          <a:p>
            <a:r>
              <a:rPr lang="en-GB" dirty="0" smtClean="0"/>
              <a:t>Reading and listening skills (more explicit from Y7)</a:t>
            </a:r>
          </a:p>
          <a:p>
            <a:r>
              <a:rPr lang="en-GB" dirty="0" smtClean="0"/>
              <a:t>Speaking and writing (without support)</a:t>
            </a:r>
          </a:p>
          <a:p>
            <a:r>
              <a:rPr lang="en-GB" dirty="0" smtClean="0"/>
              <a:t>Links with the English department </a:t>
            </a:r>
            <a:r>
              <a:rPr lang="en-GB" dirty="0" smtClean="0">
                <a:sym typeface="Wingdings" panose="05000000000000000000" pitchFamily="2" charset="2"/>
              </a:rPr>
              <a:t> </a:t>
            </a:r>
            <a:endParaRPr lang="en-GB" dirty="0" smtClean="0"/>
          </a:p>
        </p:txBody>
      </p:sp>
    </p:spTree>
    <p:extLst>
      <p:ext uri="{BB962C8B-B14F-4D97-AF65-F5344CB8AC3E}">
        <p14:creationId xmlns:p14="http://schemas.microsoft.com/office/powerpoint/2010/main" val="1319713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0518134"/>
              </p:ext>
            </p:extLst>
          </p:nvPr>
        </p:nvGraphicFramePr>
        <p:xfrm>
          <a:off x="287687" y="346900"/>
          <a:ext cx="8685831" cy="6523038"/>
        </p:xfrm>
        <a:graphic>
          <a:graphicData uri="http://schemas.openxmlformats.org/drawingml/2006/table">
            <a:tbl>
              <a:tblPr firstRow="1" firstCol="1" bandRow="1">
                <a:tableStyleId>{17292A2E-F333-43FB-9621-5CBBE7FDCDCB}</a:tableStyleId>
              </a:tblPr>
              <a:tblGrid>
                <a:gridCol w="1736793"/>
                <a:gridCol w="2206558"/>
                <a:gridCol w="1658319"/>
                <a:gridCol w="2014779"/>
                <a:gridCol w="1069382"/>
              </a:tblGrid>
              <a:tr h="159736">
                <a:tc>
                  <a:txBody>
                    <a:bodyPr/>
                    <a:lstStyle/>
                    <a:p>
                      <a:pPr>
                        <a:lnSpc>
                          <a:spcPct val="107000"/>
                        </a:lnSpc>
                        <a:spcAft>
                          <a:spcPts val="0"/>
                        </a:spcAft>
                      </a:pPr>
                      <a:r>
                        <a:rPr lang="en-GB" sz="1600" dirty="0">
                          <a:effectLst/>
                        </a:rPr>
                        <a:t>Skills lesson 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gridSpan="4">
                  <a:txBody>
                    <a:bodyPr/>
                    <a:lstStyle/>
                    <a:p>
                      <a:pPr>
                        <a:lnSpc>
                          <a:spcPct val="107000"/>
                        </a:lnSpc>
                        <a:spcAft>
                          <a:spcPts val="0"/>
                        </a:spcAft>
                      </a:pPr>
                      <a:r>
                        <a:rPr lang="en-GB" sz="1600">
                          <a:effectLst/>
                        </a:rPr>
                        <a:t>Key terminology: Verb, adverb, simple sentence, auxiliary verb, adverbial, infinitive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hMerge="1">
                  <a:txBody>
                    <a:bodyPr/>
                    <a:lstStyle/>
                    <a:p>
                      <a:endParaRPr lang="en-GB"/>
                    </a:p>
                  </a:txBody>
                  <a:tcPr/>
                </a:tc>
                <a:tc hMerge="1">
                  <a:txBody>
                    <a:bodyPr/>
                    <a:lstStyle/>
                    <a:p>
                      <a:endParaRPr lang="en-GB"/>
                    </a:p>
                  </a:txBody>
                  <a:tcPr/>
                </a:tc>
                <a:tc hMerge="1">
                  <a:txBody>
                    <a:bodyPr/>
                    <a:lstStyle/>
                    <a:p>
                      <a:endParaRPr lang="en-GB"/>
                    </a:p>
                  </a:txBody>
                  <a:tcPr/>
                </a:tc>
              </a:tr>
              <a:tr h="159736">
                <a:tc>
                  <a:txBody>
                    <a:bodyPr/>
                    <a:lstStyle/>
                    <a:p>
                      <a:pPr>
                        <a:lnSpc>
                          <a:spcPct val="107000"/>
                        </a:lnSpc>
                        <a:spcAft>
                          <a:spcPts val="0"/>
                        </a:spcAft>
                      </a:pPr>
                      <a:r>
                        <a:rPr lang="en-GB" sz="1600">
                          <a:effectLst/>
                        </a:rPr>
                        <a:t>Starter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Introduction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Development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Plenary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Homework</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r h="3354449">
                <a:tc>
                  <a:txBody>
                    <a:bodyPr/>
                    <a:lstStyle/>
                    <a:p>
                      <a:pPr>
                        <a:lnSpc>
                          <a:spcPct val="107000"/>
                        </a:lnSpc>
                        <a:spcAft>
                          <a:spcPts val="0"/>
                        </a:spcAft>
                      </a:pPr>
                      <a:r>
                        <a:rPr lang="en-GB" sz="1600" dirty="0">
                          <a:effectLst/>
                        </a:rPr>
                        <a:t>Show students a Where’s Wally cartoon. Identify as many verbs from the image as they can (infinitive form)</a:t>
                      </a:r>
                    </a:p>
                    <a:p>
                      <a:pPr>
                        <a:lnSpc>
                          <a:spcPct val="107000"/>
                        </a:lnSpc>
                        <a:spcAft>
                          <a:spcPts val="0"/>
                        </a:spcAft>
                      </a:pPr>
                      <a:r>
                        <a:rPr lang="en-GB" sz="1600" dirty="0">
                          <a:effectLst/>
                        </a:rPr>
                        <a:t> </a:t>
                      </a:r>
                    </a:p>
                    <a:p>
                      <a:pPr>
                        <a:lnSpc>
                          <a:spcPct val="107000"/>
                        </a:lnSpc>
                        <a:spcAft>
                          <a:spcPts val="0"/>
                        </a:spcAft>
                      </a:pPr>
                      <a:r>
                        <a:rPr lang="en-GB" sz="1600" dirty="0">
                          <a:effectLst/>
                        </a:rPr>
                        <a:t>Translate 3 verbs into Spanish (infinitive form)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What changes the form of the verb? (Who is doing the action and when the action is happening). </a:t>
                      </a:r>
                    </a:p>
                    <a:p>
                      <a:pPr>
                        <a:lnSpc>
                          <a:spcPct val="107000"/>
                        </a:lnSpc>
                        <a:spcAft>
                          <a:spcPts val="0"/>
                        </a:spcAft>
                      </a:pPr>
                      <a:r>
                        <a:rPr lang="en-GB" sz="1600">
                          <a:effectLst/>
                        </a:rPr>
                        <a:t> </a:t>
                      </a:r>
                    </a:p>
                    <a:p>
                      <a:pPr>
                        <a:lnSpc>
                          <a:spcPct val="107000"/>
                        </a:lnSpc>
                        <a:spcAft>
                          <a:spcPts val="0"/>
                        </a:spcAft>
                      </a:pPr>
                      <a:r>
                        <a:rPr lang="en-GB" sz="1600">
                          <a:effectLst/>
                        </a:rPr>
                        <a:t>Take the verb working and complete table of past and present forms for the pronouns I, He, We, They, You </a:t>
                      </a:r>
                    </a:p>
                    <a:p>
                      <a:pPr>
                        <a:lnSpc>
                          <a:spcPct val="107000"/>
                        </a:lnSpc>
                        <a:spcAft>
                          <a:spcPts val="0"/>
                        </a:spcAft>
                      </a:pPr>
                      <a:r>
                        <a:rPr lang="en-GB" sz="1600">
                          <a:effectLst/>
                        </a:rPr>
                        <a:t> </a:t>
                      </a:r>
                    </a:p>
                    <a:p>
                      <a:pPr>
                        <a:lnSpc>
                          <a:spcPct val="107000"/>
                        </a:lnSpc>
                        <a:spcAft>
                          <a:spcPts val="0"/>
                        </a:spcAft>
                      </a:pPr>
                      <a:r>
                        <a:rPr lang="en-GB" sz="1600">
                          <a:effectLst/>
                        </a:rPr>
                        <a:t>Sometimes verbs work with have/be (auxiliary verbs) which are used to show tense. Complete tale for past and present tense with auxiliary verbs (He…working/I…working/ We…working/ They…working/ You…working)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Students to translate Spanish verbs and to identify adverbs to add detail. Students to put these into full simple sentences. </a:t>
                      </a:r>
                    </a:p>
                    <a:p>
                      <a:pPr>
                        <a:lnSpc>
                          <a:spcPct val="107000"/>
                        </a:lnSpc>
                        <a:spcAft>
                          <a:spcPts val="0"/>
                        </a:spcAft>
                      </a:pPr>
                      <a:r>
                        <a:rPr lang="en-GB" sz="1600">
                          <a:effectLst/>
                        </a:rPr>
                        <a:t> </a:t>
                      </a:r>
                    </a:p>
                    <a:p>
                      <a:pPr>
                        <a:lnSpc>
                          <a:spcPct val="107000"/>
                        </a:lnSpc>
                        <a:spcAft>
                          <a:spcPts val="0"/>
                        </a:spcAft>
                      </a:pPr>
                      <a:r>
                        <a:rPr lang="en-GB" sz="1600">
                          <a:effectLst/>
                        </a:rPr>
                        <a:t>Show students an image – identify verbs and then adverbs. </a:t>
                      </a:r>
                    </a:p>
                    <a:p>
                      <a:pPr>
                        <a:lnSpc>
                          <a:spcPct val="107000"/>
                        </a:lnSpc>
                        <a:spcAft>
                          <a:spcPts val="0"/>
                        </a:spcAft>
                      </a:pPr>
                      <a:r>
                        <a:rPr lang="en-GB" sz="1600">
                          <a:effectLst/>
                        </a:rPr>
                        <a:t> </a:t>
                      </a:r>
                    </a:p>
                    <a:p>
                      <a:pPr>
                        <a:lnSpc>
                          <a:spcPct val="107000"/>
                        </a:lnSpc>
                        <a:spcAft>
                          <a:spcPts val="0"/>
                        </a:spcAft>
                      </a:pPr>
                      <a:r>
                        <a:rPr lang="en-GB" sz="1600">
                          <a:effectLst/>
                        </a:rPr>
                        <a:t>Students to translate adverbs into Spanish. </a:t>
                      </a:r>
                    </a:p>
                    <a:p>
                      <a:pPr>
                        <a:lnSpc>
                          <a:spcPct val="107000"/>
                        </a:lnSpc>
                        <a:spcAft>
                          <a:spcPts val="0"/>
                        </a:spcAft>
                      </a:pPr>
                      <a:r>
                        <a:rPr lang="en-GB" sz="1600">
                          <a:effectLst/>
                        </a:rPr>
                        <a:t> </a:t>
                      </a:r>
                    </a:p>
                    <a:p>
                      <a:pPr>
                        <a:lnSpc>
                          <a:spcPct val="107000"/>
                        </a:lnSpc>
                        <a:spcAft>
                          <a:spcPts val="0"/>
                        </a:spcAft>
                      </a:pPr>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Define adverbial. Students to identify adverbs and adverbials in a piece of writing. </a:t>
                      </a:r>
                    </a:p>
                    <a:p>
                      <a:pPr>
                        <a:lnSpc>
                          <a:spcPct val="107000"/>
                        </a:lnSpc>
                        <a:spcAft>
                          <a:spcPts val="0"/>
                        </a:spcAft>
                      </a:pPr>
                      <a:r>
                        <a:rPr lang="en-GB" sz="1600">
                          <a:effectLst/>
                        </a:rPr>
                        <a:t> </a:t>
                      </a:r>
                    </a:p>
                    <a:p>
                      <a:pPr>
                        <a:lnSpc>
                          <a:spcPct val="107000"/>
                        </a:lnSpc>
                        <a:spcAft>
                          <a:spcPts val="0"/>
                        </a:spcAft>
                      </a:pPr>
                      <a:r>
                        <a:rPr lang="en-GB" sz="1600">
                          <a:effectLst/>
                        </a:rPr>
                        <a:t>Students to construct a sentence using given adverbs and adverbials.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bl>
          </a:graphicData>
        </a:graphic>
      </p:graphicFrame>
    </p:spTree>
    <p:extLst>
      <p:ext uri="{BB962C8B-B14F-4D97-AF65-F5344CB8AC3E}">
        <p14:creationId xmlns:p14="http://schemas.microsoft.com/office/powerpoint/2010/main" val="2476368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2161005"/>
              </p:ext>
            </p:extLst>
          </p:nvPr>
        </p:nvGraphicFramePr>
        <p:xfrm>
          <a:off x="287687" y="334962"/>
          <a:ext cx="8530848" cy="6001195"/>
        </p:xfrm>
        <a:graphic>
          <a:graphicData uri="http://schemas.openxmlformats.org/drawingml/2006/table">
            <a:tbl>
              <a:tblPr firstRow="1" firstCol="1" bandRow="1">
                <a:tableStyleId>{17292A2E-F333-43FB-9621-5CBBE7FDCDCB}</a:tableStyleId>
              </a:tblPr>
              <a:tblGrid>
                <a:gridCol w="1705803"/>
                <a:gridCol w="2067066"/>
                <a:gridCol w="1751308"/>
                <a:gridCol w="1890794"/>
                <a:gridCol w="1115877"/>
              </a:tblGrid>
              <a:tr h="159736">
                <a:tc>
                  <a:txBody>
                    <a:bodyPr/>
                    <a:lstStyle/>
                    <a:p>
                      <a:pPr>
                        <a:lnSpc>
                          <a:spcPct val="107000"/>
                        </a:lnSpc>
                        <a:spcAft>
                          <a:spcPts val="0"/>
                        </a:spcAft>
                      </a:pPr>
                      <a:r>
                        <a:rPr lang="en-GB" sz="1600" dirty="0">
                          <a:effectLst/>
                        </a:rPr>
                        <a:t>Skills lesson 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gridSpan="4">
                  <a:txBody>
                    <a:bodyPr/>
                    <a:lstStyle/>
                    <a:p>
                      <a:pPr>
                        <a:lnSpc>
                          <a:spcPct val="107000"/>
                        </a:lnSpc>
                        <a:spcAft>
                          <a:spcPts val="0"/>
                        </a:spcAft>
                      </a:pPr>
                      <a:r>
                        <a:rPr lang="en-GB" sz="1600">
                          <a:effectLst/>
                        </a:rPr>
                        <a:t>Key terminology: sentence, subject, object, pronoun, main clause, conjunction, compound sentence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hMerge="1">
                  <a:txBody>
                    <a:bodyPr/>
                    <a:lstStyle/>
                    <a:p>
                      <a:endParaRPr lang="en-GB"/>
                    </a:p>
                  </a:txBody>
                  <a:tcPr/>
                </a:tc>
                <a:tc hMerge="1">
                  <a:txBody>
                    <a:bodyPr/>
                    <a:lstStyle/>
                    <a:p>
                      <a:endParaRPr lang="en-GB"/>
                    </a:p>
                  </a:txBody>
                  <a:tcPr/>
                </a:tc>
                <a:tc hMerge="1">
                  <a:txBody>
                    <a:bodyPr/>
                    <a:lstStyle/>
                    <a:p>
                      <a:endParaRPr lang="en-GB"/>
                    </a:p>
                  </a:txBody>
                  <a:tcPr/>
                </a:tc>
              </a:tr>
              <a:tr h="159736">
                <a:tc>
                  <a:txBody>
                    <a:bodyPr/>
                    <a:lstStyle/>
                    <a:p>
                      <a:pPr>
                        <a:lnSpc>
                          <a:spcPct val="107000"/>
                        </a:lnSpc>
                        <a:spcAft>
                          <a:spcPts val="0"/>
                        </a:spcAft>
                      </a:pPr>
                      <a:r>
                        <a:rPr lang="en-GB" sz="1600">
                          <a:effectLst/>
                        </a:rPr>
                        <a:t>Starter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Introduction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Development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Plenary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Homework</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r h="2396035">
                <a:tc>
                  <a:txBody>
                    <a:bodyPr/>
                    <a:lstStyle/>
                    <a:p>
                      <a:pPr>
                        <a:lnSpc>
                          <a:spcPct val="107000"/>
                        </a:lnSpc>
                        <a:spcAft>
                          <a:spcPts val="0"/>
                        </a:spcAft>
                      </a:pPr>
                      <a:r>
                        <a:rPr lang="en-GB" sz="1600" dirty="0">
                          <a:effectLst/>
                        </a:rPr>
                        <a:t>Show students a sentence. Identify the key components. Students to rewrite including adjectives, adverbs, adverbials. Introduce terms subject and object.  </a:t>
                      </a:r>
                    </a:p>
                    <a:p>
                      <a:pPr>
                        <a:lnSpc>
                          <a:spcPct val="107000"/>
                        </a:lnSpc>
                        <a:spcAft>
                          <a:spcPts val="0"/>
                        </a:spcAft>
                      </a:pPr>
                      <a:r>
                        <a:rPr lang="en-GB" sz="1600" dirty="0">
                          <a:effectLst/>
                        </a:rPr>
                        <a:t> </a:t>
                      </a:r>
                    </a:p>
                    <a:p>
                      <a:pPr>
                        <a:lnSpc>
                          <a:spcPct val="107000"/>
                        </a:lnSpc>
                        <a:spcAft>
                          <a:spcPts val="0"/>
                        </a:spcAft>
                      </a:pPr>
                      <a:r>
                        <a:rPr lang="en-GB" sz="1600" dirty="0">
                          <a:effectLst/>
                        </a:rPr>
                        <a:t>Students to identify subject and object in both English and Spanish sentences.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 Define pronoun (replaces the noun). Students to replace pronouns in example sentences. Students to attach correct pronouns to images.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dirty="0">
                          <a:effectLst/>
                        </a:rPr>
                        <a:t>Recap simple sentence. Students to identify features in 2 simple sentences (ensure that one subject is a pronoun). Join sentence together – introduce conjunction and compound sentence. </a:t>
                      </a:r>
                    </a:p>
                    <a:p>
                      <a:pPr>
                        <a:lnSpc>
                          <a:spcPct val="107000"/>
                        </a:lnSpc>
                        <a:spcAft>
                          <a:spcPts val="0"/>
                        </a:spcAft>
                      </a:pPr>
                      <a:r>
                        <a:rPr lang="en-GB" sz="1600" dirty="0">
                          <a:effectLst/>
                        </a:rPr>
                        <a:t> </a:t>
                      </a:r>
                    </a:p>
                    <a:p>
                      <a:pPr>
                        <a:lnSpc>
                          <a:spcPct val="107000"/>
                        </a:lnSpc>
                        <a:spcAft>
                          <a:spcPts val="0"/>
                        </a:spcAft>
                      </a:pPr>
                      <a:r>
                        <a:rPr lang="en-GB" sz="1600" dirty="0">
                          <a:effectLst/>
                        </a:rPr>
                        <a:t>Show a short piece of Spanish. Students to translate into English and label grammatical features and sentence structures. </a:t>
                      </a:r>
                    </a:p>
                    <a:p>
                      <a:pP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a:effectLst/>
                        </a:rPr>
                        <a:t> Students to write a short fairy tale. Students to highlight 4 sentences in their fairy tale. Partners to label the features.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067" marR="61067" marT="0" marB="0"/>
                </a:tc>
              </a:tr>
            </a:tbl>
          </a:graphicData>
        </a:graphic>
      </p:graphicFrame>
    </p:spTree>
    <p:extLst>
      <p:ext uri="{BB962C8B-B14F-4D97-AF65-F5344CB8AC3E}">
        <p14:creationId xmlns:p14="http://schemas.microsoft.com/office/powerpoint/2010/main" val="2744072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7518" y="-360447"/>
            <a:ext cx="7772400" cy="2387600"/>
          </a:xfrm>
        </p:spPr>
        <p:txBody>
          <a:bodyPr>
            <a:normAutofit/>
          </a:bodyPr>
          <a:lstStyle/>
          <a:p>
            <a:r>
              <a:rPr lang="en-GB" sz="8800" dirty="0" smtClean="0">
                <a:latin typeface="Tw Cen MT" panose="020B0602020104020603" pitchFamily="34" charset="0"/>
              </a:rPr>
              <a:t>ALL London</a:t>
            </a:r>
            <a:endParaRPr lang="en-GB" sz="8800" dirty="0">
              <a:latin typeface="Tw Cen MT" panose="020B0602020104020603" pitchFamily="34" charset="0"/>
            </a:endParaRPr>
          </a:p>
        </p:txBody>
      </p:sp>
      <p:sp>
        <p:nvSpPr>
          <p:cNvPr id="3" name="Subtitle 2"/>
          <p:cNvSpPr>
            <a:spLocks noGrp="1"/>
          </p:cNvSpPr>
          <p:nvPr>
            <p:ph type="subTitle" idx="1"/>
          </p:nvPr>
        </p:nvSpPr>
        <p:spPr>
          <a:xfrm>
            <a:off x="920578" y="1789713"/>
            <a:ext cx="6858000" cy="1655762"/>
          </a:xfrm>
        </p:spPr>
        <p:txBody>
          <a:bodyPr/>
          <a:lstStyle/>
          <a:p>
            <a:r>
              <a:rPr lang="en-GB" dirty="0" smtClean="0">
                <a:latin typeface="Tw Cen MT" panose="020B0602020104020603" pitchFamily="34" charset="0"/>
              </a:rPr>
              <a:t>Saturday 17 June 2017</a:t>
            </a:r>
            <a:endParaRPr lang="en-GB" dirty="0">
              <a:latin typeface="Tw Cen MT" panose="020B0602020104020603" pitchFamily="34" charset="0"/>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5" name="TextBox 4"/>
          <p:cNvSpPr txBox="1"/>
          <p:nvPr/>
        </p:nvSpPr>
        <p:spPr>
          <a:xfrm>
            <a:off x="654628" y="2339085"/>
            <a:ext cx="7863591" cy="1569660"/>
          </a:xfrm>
          <a:prstGeom prst="rect">
            <a:avLst/>
          </a:prstGeom>
          <a:noFill/>
        </p:spPr>
        <p:txBody>
          <a:bodyPr wrap="square" rtlCol="0">
            <a:spAutoFit/>
          </a:bodyPr>
          <a:lstStyle/>
          <a:p>
            <a:pPr algn="ctr"/>
            <a:r>
              <a:rPr lang="en-GB" sz="3200" dirty="0" smtClean="0"/>
              <a:t>GCSE: </a:t>
            </a:r>
            <a:r>
              <a:rPr lang="en-GB" sz="3200" b="1" dirty="0" smtClean="0"/>
              <a:t>Making the difference</a:t>
            </a:r>
            <a:r>
              <a:rPr lang="en-GB" sz="3200" dirty="0" smtClean="0"/>
              <a:t/>
            </a:r>
            <a:br>
              <a:rPr lang="en-GB" sz="3200" dirty="0" smtClean="0"/>
            </a:br>
            <a:r>
              <a:rPr lang="en-GB" sz="3200" dirty="0" smtClean="0"/>
              <a:t>One year in, strategies and ideas for maximising progress in the four skills</a:t>
            </a:r>
            <a:endParaRPr lang="en-GB" sz="3200" dirty="0"/>
          </a:p>
        </p:txBody>
      </p:sp>
      <p:graphicFrame>
        <p:nvGraphicFramePr>
          <p:cNvPr id="6" name="Table 5"/>
          <p:cNvGraphicFramePr>
            <a:graphicFrameLocks noGrp="1"/>
          </p:cNvGraphicFramePr>
          <p:nvPr/>
        </p:nvGraphicFramePr>
        <p:xfrm>
          <a:off x="2408022" y="3908745"/>
          <a:ext cx="4031392" cy="2783436"/>
        </p:xfrm>
        <a:graphic>
          <a:graphicData uri="http://schemas.openxmlformats.org/drawingml/2006/table">
            <a:tbl>
              <a:tblPr firstRow="1" bandRow="1">
                <a:tableStyleId>{5940675A-B579-460E-94D1-54222C63F5DA}</a:tableStyleId>
              </a:tblPr>
              <a:tblGrid>
                <a:gridCol w="2015696"/>
                <a:gridCol w="2015696"/>
              </a:tblGrid>
              <a:tr h="1391718">
                <a:tc>
                  <a:txBody>
                    <a:bodyPr/>
                    <a:lstStyle/>
                    <a:p>
                      <a:endParaRPr lang="en-GB" dirty="0"/>
                    </a:p>
                  </a:txBody>
                  <a:tcPr/>
                </a:tc>
                <a:tc>
                  <a:txBody>
                    <a:bodyPr/>
                    <a:lstStyle/>
                    <a:p>
                      <a:endParaRPr lang="en-GB"/>
                    </a:p>
                  </a:txBody>
                  <a:tcPr/>
                </a:tc>
              </a:tr>
              <a:tr h="1391718">
                <a:tc>
                  <a:txBody>
                    <a:bodyPr/>
                    <a:lstStyle/>
                    <a:p>
                      <a:endParaRPr lang="en-GB"/>
                    </a:p>
                  </a:txBody>
                  <a:tcPr/>
                </a:tc>
                <a:tc>
                  <a:txBody>
                    <a:bodyPr/>
                    <a:lstStyle/>
                    <a:p>
                      <a:endParaRPr lang="en-GB" dirty="0"/>
                    </a:p>
                  </a:txBody>
                  <a:tcPr/>
                </a:tc>
              </a:tr>
            </a:tbl>
          </a:graphicData>
        </a:graphic>
      </p:graphicFrame>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6652" y="4220677"/>
            <a:ext cx="1862762" cy="832034"/>
          </a:xfrm>
          <a:prstGeom prst="rect">
            <a:avLst/>
          </a:prstGeom>
        </p:spPr>
      </p:pic>
      <p:pic>
        <p:nvPicPr>
          <p:cNvPr id="8" name="Picture 2" descr="Image result for writing"/>
          <p:cNvPicPr>
            <a:picLocks noChangeAspect="1" noChangeArrowheads="1"/>
          </p:cNvPicPr>
          <p:nvPr/>
        </p:nvPicPr>
        <p:blipFill>
          <a:blip r:embed="rId5"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006813" y="5363841"/>
            <a:ext cx="1002440" cy="1279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8008" y="5490162"/>
            <a:ext cx="1152794" cy="11527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4094018"/>
            <a:ext cx="1147821" cy="1120919"/>
          </a:xfrm>
          <a:prstGeom prst="rect">
            <a:avLst/>
          </a:prstGeom>
        </p:spPr>
      </p:pic>
    </p:spTree>
    <p:extLst>
      <p:ext uri="{BB962C8B-B14F-4D97-AF65-F5344CB8AC3E}">
        <p14:creationId xmlns:p14="http://schemas.microsoft.com/office/powerpoint/2010/main" val="4002330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062" y="206059"/>
            <a:ext cx="8783392" cy="6186309"/>
          </a:xfrm>
          <a:prstGeom prst="rect">
            <a:avLst/>
          </a:prstGeom>
          <a:noFill/>
        </p:spPr>
        <p:txBody>
          <a:bodyPr wrap="square" rtlCol="0">
            <a:spAutoFit/>
          </a:bodyPr>
          <a:lstStyle/>
          <a:p>
            <a:r>
              <a:rPr lang="en-GB" sz="2200" b="1" dirty="0" smtClean="0">
                <a:solidFill>
                  <a:prstClr val="black"/>
                </a:solidFill>
              </a:rPr>
              <a:t>Vocabulary testing at KS3</a:t>
            </a:r>
          </a:p>
          <a:p>
            <a:pPr marL="342900" indent="-342900">
              <a:buFont typeface="Arial" panose="020B0604020202020204" pitchFamily="34" charset="0"/>
              <a:buChar char="•"/>
            </a:pPr>
            <a:r>
              <a:rPr lang="en-GB" sz="2200" dirty="0" smtClean="0">
                <a:solidFill>
                  <a:prstClr val="black"/>
                </a:solidFill>
              </a:rPr>
              <a:t>Vocabulary learning homework &amp; testing every two weeks.</a:t>
            </a:r>
          </a:p>
          <a:p>
            <a:pPr marL="342900" indent="-342900">
              <a:buFont typeface="Arial" panose="020B0604020202020204" pitchFamily="34" charset="0"/>
              <a:buChar char="•"/>
            </a:pPr>
            <a:r>
              <a:rPr lang="en-GB" sz="2200" dirty="0" smtClean="0">
                <a:solidFill>
                  <a:prstClr val="black"/>
                </a:solidFill>
              </a:rPr>
              <a:t>15 words set, 10 words tested (10 words set for SL/lower sets).</a:t>
            </a:r>
          </a:p>
          <a:p>
            <a:pPr marL="342900" indent="-342900">
              <a:buFont typeface="Arial" panose="020B0604020202020204" pitchFamily="34" charset="0"/>
              <a:buChar char="•"/>
            </a:pPr>
            <a:r>
              <a:rPr lang="en-GB" sz="2200" dirty="0" smtClean="0">
                <a:solidFill>
                  <a:prstClr val="black"/>
                </a:solidFill>
              </a:rPr>
              <a:t>Common Quizlet lists for all groups to facilitate smooth transfers.</a:t>
            </a:r>
          </a:p>
          <a:p>
            <a:pPr marL="342900" indent="-342900">
              <a:buFont typeface="Arial" panose="020B0604020202020204" pitchFamily="34" charset="0"/>
              <a:buChar char="•"/>
            </a:pPr>
            <a:r>
              <a:rPr lang="en-GB" sz="2200" dirty="0" smtClean="0">
                <a:solidFill>
                  <a:prstClr val="black"/>
                </a:solidFill>
              </a:rPr>
              <a:t>Possibility of additional lists with extra vocabulary for keen beans.</a:t>
            </a:r>
          </a:p>
          <a:p>
            <a:pPr marL="342900" indent="-342900">
              <a:buFont typeface="Arial" panose="020B0604020202020204" pitchFamily="34" charset="0"/>
              <a:buChar char="•"/>
            </a:pPr>
            <a:r>
              <a:rPr lang="en-GB" sz="2200" dirty="0" smtClean="0">
                <a:solidFill>
                  <a:prstClr val="black"/>
                </a:solidFill>
              </a:rPr>
              <a:t>All tests marked out of 20 and 14/20 is pass mark.</a:t>
            </a:r>
          </a:p>
          <a:p>
            <a:pPr marL="342900" indent="-342900">
              <a:buFont typeface="Arial" panose="020B0604020202020204" pitchFamily="34" charset="0"/>
              <a:buChar char="•"/>
            </a:pPr>
            <a:r>
              <a:rPr lang="en-GB" sz="2200" dirty="0" smtClean="0">
                <a:solidFill>
                  <a:prstClr val="black"/>
                </a:solidFill>
              </a:rPr>
              <a:t>Marking may be by teacher or peer, perhaps alternating depending on marking load.</a:t>
            </a:r>
          </a:p>
          <a:p>
            <a:pPr marL="342900" indent="-342900">
              <a:buFont typeface="Arial" panose="020B0604020202020204" pitchFamily="34" charset="0"/>
              <a:buChar char="•"/>
            </a:pPr>
            <a:r>
              <a:rPr lang="en-GB" sz="2200" dirty="0" smtClean="0">
                <a:solidFill>
                  <a:prstClr val="black"/>
                </a:solidFill>
              </a:rPr>
              <a:t>Pupils should maintain a vocabulary test average of 14 or above.</a:t>
            </a:r>
          </a:p>
          <a:p>
            <a:pPr marL="342900" indent="-342900">
              <a:buFont typeface="Arial" panose="020B0604020202020204" pitchFamily="34" charset="0"/>
              <a:buChar char="•"/>
            </a:pPr>
            <a:r>
              <a:rPr lang="en-GB" sz="2200" dirty="0" smtClean="0">
                <a:solidFill>
                  <a:prstClr val="black"/>
                </a:solidFill>
              </a:rPr>
              <a:t>Tests may incorporate sentence structure or grammar points but only the vocabulary set is officially marked – the rest might inform a starter, for example.</a:t>
            </a:r>
          </a:p>
          <a:p>
            <a:pPr marL="342900" indent="-342900">
              <a:buFont typeface="Arial" panose="020B0604020202020204" pitchFamily="34" charset="0"/>
              <a:buChar char="•"/>
            </a:pPr>
            <a:r>
              <a:rPr lang="en-GB" sz="2200" dirty="0" smtClean="0">
                <a:solidFill>
                  <a:prstClr val="black"/>
                </a:solidFill>
              </a:rPr>
              <a:t>If pupils are absent for a test then they should expect to do it in the next lesson.</a:t>
            </a:r>
          </a:p>
          <a:p>
            <a:pPr marL="342900" indent="-342900">
              <a:buFont typeface="Arial" panose="020B0604020202020204" pitchFamily="34" charset="0"/>
              <a:buChar char="•"/>
            </a:pPr>
            <a:r>
              <a:rPr lang="en-GB" sz="2200" dirty="0" smtClean="0">
                <a:solidFill>
                  <a:prstClr val="black"/>
                </a:solidFill>
              </a:rPr>
              <a:t>Swift communication with parents if average falls below 14 and pupils must attend homework club – this will start after half-term.</a:t>
            </a:r>
          </a:p>
          <a:p>
            <a:pPr marL="342900" indent="-342900">
              <a:buFont typeface="Arial" panose="020B0604020202020204" pitchFamily="34" charset="0"/>
              <a:buChar char="•"/>
            </a:pPr>
            <a:r>
              <a:rPr lang="en-GB" sz="2200" dirty="0" smtClean="0">
                <a:solidFill>
                  <a:prstClr val="black"/>
                </a:solidFill>
              </a:rPr>
              <a:t>Other vocabulary may be learnt &amp; tested in lessons. Other homework tasks may be set as usual between the vocabulary learning tasks.</a:t>
            </a:r>
          </a:p>
        </p:txBody>
      </p:sp>
    </p:spTree>
    <p:extLst>
      <p:ext uri="{BB962C8B-B14F-4D97-AF65-F5344CB8AC3E}">
        <p14:creationId xmlns:p14="http://schemas.microsoft.com/office/powerpoint/2010/main" val="4102278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281" y="156519"/>
            <a:ext cx="7512908" cy="584775"/>
          </a:xfrm>
          <a:prstGeom prst="rect">
            <a:avLst/>
          </a:prstGeom>
          <a:noFill/>
        </p:spPr>
        <p:txBody>
          <a:bodyPr wrap="square" rtlCol="0">
            <a:spAutoFit/>
          </a:bodyPr>
          <a:lstStyle/>
          <a:p>
            <a:r>
              <a:rPr lang="en-GB" sz="3200" dirty="0" err="1" smtClean="0">
                <a:solidFill>
                  <a:prstClr val="black"/>
                </a:solidFill>
              </a:rPr>
              <a:t>Prueba</a:t>
            </a:r>
            <a:r>
              <a:rPr lang="en-GB" sz="3200" dirty="0" smtClean="0">
                <a:solidFill>
                  <a:prstClr val="black"/>
                </a:solidFill>
              </a:rPr>
              <a:t> de </a:t>
            </a:r>
            <a:r>
              <a:rPr lang="en-GB" sz="3200" dirty="0" err="1" smtClean="0">
                <a:solidFill>
                  <a:prstClr val="black"/>
                </a:solidFill>
              </a:rPr>
              <a:t>vocabulario</a:t>
            </a:r>
            <a:r>
              <a:rPr lang="en-GB" sz="3200" dirty="0" smtClean="0">
                <a:solidFill>
                  <a:prstClr val="black"/>
                </a:solidFill>
              </a:rPr>
              <a:t> [4] </a:t>
            </a:r>
            <a:r>
              <a:rPr lang="en-GB" sz="3200" i="1" dirty="0" smtClean="0">
                <a:solidFill>
                  <a:prstClr val="black"/>
                </a:solidFill>
              </a:rPr>
              <a:t>Y7 Summer Term</a:t>
            </a:r>
            <a:endParaRPr lang="en-GB" sz="3200" i="1" dirty="0">
              <a:solidFill>
                <a:prstClr val="black"/>
              </a:solidFill>
            </a:endParaRPr>
          </a:p>
        </p:txBody>
      </p:sp>
      <p:graphicFrame>
        <p:nvGraphicFramePr>
          <p:cNvPr id="3" name="Table 2"/>
          <p:cNvGraphicFramePr>
            <a:graphicFrameLocks noGrp="1"/>
          </p:cNvGraphicFramePr>
          <p:nvPr>
            <p:extLst/>
          </p:nvPr>
        </p:nvGraphicFramePr>
        <p:xfrm>
          <a:off x="274040" y="826549"/>
          <a:ext cx="8567956" cy="5825920"/>
        </p:xfrm>
        <a:graphic>
          <a:graphicData uri="http://schemas.openxmlformats.org/drawingml/2006/table">
            <a:tbl>
              <a:tblPr firstRow="1" bandRow="1">
                <a:tableStyleId>{5940675A-B579-460E-94D1-54222C63F5DA}</a:tableStyleId>
              </a:tblPr>
              <a:tblGrid>
                <a:gridCol w="8567956"/>
              </a:tblGrid>
              <a:tr h="582592">
                <a:tc>
                  <a:txBody>
                    <a:bodyPr/>
                    <a:lstStyle/>
                    <a:p>
                      <a:r>
                        <a:rPr lang="en-GB" sz="2400" dirty="0" smtClean="0"/>
                        <a:t>1.  </a:t>
                      </a:r>
                      <a:r>
                        <a:rPr lang="en-GB" sz="2400" dirty="0" smtClean="0">
                          <a:solidFill>
                            <a:srgbClr val="7030A0"/>
                          </a:solidFill>
                        </a:rPr>
                        <a:t>What is there in your city?</a:t>
                      </a:r>
                      <a:endParaRPr lang="en-GB" sz="2400" dirty="0">
                        <a:solidFill>
                          <a:srgbClr val="7030A0"/>
                        </a:solidFill>
                      </a:endParaRPr>
                    </a:p>
                  </a:txBody>
                  <a:tcPr anchor="ctr"/>
                </a:tc>
              </a:tr>
              <a:tr h="582592">
                <a:tc>
                  <a:txBody>
                    <a:bodyPr/>
                    <a:lstStyle/>
                    <a:p>
                      <a:r>
                        <a:rPr lang="en-GB" sz="2400" dirty="0" smtClean="0"/>
                        <a:t>2.  In my neighbourhood</a:t>
                      </a:r>
                      <a:r>
                        <a:rPr lang="en-GB" sz="2400" baseline="0" dirty="0" smtClean="0"/>
                        <a:t> </a:t>
                      </a:r>
                      <a:r>
                        <a:rPr lang="en-GB" sz="2400" baseline="0" dirty="0" smtClean="0">
                          <a:solidFill>
                            <a:srgbClr val="7030A0"/>
                          </a:solidFill>
                        </a:rPr>
                        <a:t>there is </a:t>
                      </a:r>
                      <a:r>
                        <a:rPr lang="en-GB" sz="2400" b="1" baseline="0" dirty="0" smtClean="0">
                          <a:solidFill>
                            <a:srgbClr val="7030A0"/>
                          </a:solidFill>
                        </a:rPr>
                        <a:t>a</a:t>
                      </a:r>
                      <a:r>
                        <a:rPr lang="en-GB" sz="2400" baseline="0" dirty="0" smtClean="0">
                          <a:solidFill>
                            <a:srgbClr val="7030A0"/>
                          </a:solidFill>
                        </a:rPr>
                        <a:t> shopping centre</a:t>
                      </a:r>
                      <a:r>
                        <a:rPr lang="en-GB" sz="2400" baseline="0" dirty="0" smtClean="0"/>
                        <a:t>…</a:t>
                      </a:r>
                      <a:endParaRPr lang="en-GB" sz="2400" dirty="0"/>
                    </a:p>
                  </a:txBody>
                  <a:tcPr anchor="ctr"/>
                </a:tc>
              </a:tr>
              <a:tr h="582592">
                <a:tc>
                  <a:txBody>
                    <a:bodyPr/>
                    <a:lstStyle/>
                    <a:p>
                      <a:r>
                        <a:rPr lang="en-GB" sz="2400" dirty="0" smtClean="0"/>
                        <a:t>3.  with </a:t>
                      </a:r>
                      <a:r>
                        <a:rPr lang="en-GB" sz="2400" b="1" dirty="0" smtClean="0">
                          <a:solidFill>
                            <a:srgbClr val="7030A0"/>
                          </a:solidFill>
                        </a:rPr>
                        <a:t>lots of </a:t>
                      </a:r>
                      <a:r>
                        <a:rPr lang="en-GB" sz="2400" dirty="0" smtClean="0">
                          <a:solidFill>
                            <a:srgbClr val="7030A0"/>
                          </a:solidFill>
                        </a:rPr>
                        <a:t>shops</a:t>
                      </a:r>
                      <a:r>
                        <a:rPr lang="en-GB" sz="2400" baseline="0" dirty="0" smtClean="0">
                          <a:solidFill>
                            <a:srgbClr val="7030A0"/>
                          </a:solidFill>
                        </a:rPr>
                        <a:t> </a:t>
                      </a:r>
                      <a:r>
                        <a:rPr lang="en-GB" sz="2400" baseline="0" dirty="0" smtClean="0"/>
                        <a:t>and </a:t>
                      </a:r>
                      <a:r>
                        <a:rPr lang="en-GB" sz="2400" b="1" baseline="0" dirty="0" smtClean="0">
                          <a:solidFill>
                            <a:srgbClr val="7030A0"/>
                          </a:solidFill>
                        </a:rPr>
                        <a:t>some</a:t>
                      </a:r>
                      <a:r>
                        <a:rPr lang="en-GB" sz="2400" baseline="0" dirty="0" smtClean="0">
                          <a:solidFill>
                            <a:srgbClr val="7030A0"/>
                          </a:solidFill>
                        </a:rPr>
                        <a:t> restaurants</a:t>
                      </a:r>
                      <a:r>
                        <a:rPr lang="en-GB" sz="2400" baseline="0" dirty="0" smtClean="0"/>
                        <a:t>.</a:t>
                      </a:r>
                      <a:endParaRPr lang="en-GB" sz="2400" dirty="0"/>
                    </a:p>
                  </a:txBody>
                  <a:tcPr anchor="ctr"/>
                </a:tc>
              </a:tr>
              <a:tr h="582592">
                <a:tc>
                  <a:txBody>
                    <a:bodyPr/>
                    <a:lstStyle/>
                    <a:p>
                      <a:r>
                        <a:rPr lang="en-GB" sz="2400" dirty="0" smtClean="0"/>
                        <a:t>4. </a:t>
                      </a:r>
                      <a:r>
                        <a:rPr lang="en-GB" sz="2400" baseline="0" dirty="0" smtClean="0"/>
                        <a:t> However, </a:t>
                      </a:r>
                      <a:r>
                        <a:rPr lang="en-GB" sz="2400" b="1" baseline="0" dirty="0" smtClean="0">
                          <a:solidFill>
                            <a:srgbClr val="7030A0"/>
                          </a:solidFill>
                        </a:rPr>
                        <a:t>the</a:t>
                      </a:r>
                      <a:r>
                        <a:rPr lang="en-GB" sz="2400" baseline="0" dirty="0" smtClean="0">
                          <a:solidFill>
                            <a:srgbClr val="7030A0"/>
                          </a:solidFill>
                        </a:rPr>
                        <a:t> stadium </a:t>
                      </a:r>
                      <a:r>
                        <a:rPr lang="en-GB" sz="2400" baseline="0" dirty="0" smtClean="0"/>
                        <a:t>is very small.</a:t>
                      </a:r>
                      <a:endParaRPr lang="en-GB" sz="2400" dirty="0"/>
                    </a:p>
                  </a:txBody>
                  <a:tcPr anchor="ctr"/>
                </a:tc>
              </a:tr>
              <a:tr h="582592">
                <a:tc>
                  <a:txBody>
                    <a:bodyPr/>
                    <a:lstStyle/>
                    <a:p>
                      <a:r>
                        <a:rPr lang="en-GB" sz="2400" dirty="0" smtClean="0"/>
                        <a:t>5.  In</a:t>
                      </a:r>
                      <a:r>
                        <a:rPr lang="en-GB" sz="2400" baseline="0" dirty="0" smtClean="0"/>
                        <a:t> </a:t>
                      </a:r>
                      <a:r>
                        <a:rPr lang="en-GB" sz="2400" b="1" baseline="0" dirty="0" smtClean="0">
                          <a:solidFill>
                            <a:srgbClr val="7030A0"/>
                          </a:solidFill>
                        </a:rPr>
                        <a:t>the</a:t>
                      </a:r>
                      <a:r>
                        <a:rPr lang="en-GB" sz="2400" baseline="0" dirty="0" smtClean="0">
                          <a:solidFill>
                            <a:srgbClr val="7030A0"/>
                          </a:solidFill>
                        </a:rPr>
                        <a:t> square there is </a:t>
                      </a:r>
                      <a:r>
                        <a:rPr lang="en-GB" sz="2400" baseline="0" dirty="0" smtClean="0"/>
                        <a:t>often </a:t>
                      </a:r>
                      <a:r>
                        <a:rPr lang="en-GB" sz="2400" b="1" baseline="0" dirty="0" smtClean="0">
                          <a:solidFill>
                            <a:srgbClr val="7030A0"/>
                          </a:solidFill>
                        </a:rPr>
                        <a:t>a</a:t>
                      </a:r>
                      <a:r>
                        <a:rPr lang="en-GB" sz="2400" baseline="0" dirty="0" smtClean="0">
                          <a:solidFill>
                            <a:srgbClr val="7030A0"/>
                          </a:solidFill>
                        </a:rPr>
                        <a:t> market</a:t>
                      </a:r>
                      <a:r>
                        <a:rPr lang="en-GB" sz="2400" baseline="0" dirty="0" smtClean="0"/>
                        <a:t>, which is pretty.</a:t>
                      </a:r>
                      <a:endParaRPr lang="en-GB" sz="2400" dirty="0"/>
                    </a:p>
                  </a:txBody>
                  <a:tcPr anchor="ctr"/>
                </a:tc>
              </a:tr>
              <a:tr h="582592">
                <a:tc>
                  <a:txBody>
                    <a:bodyPr/>
                    <a:lstStyle/>
                    <a:p>
                      <a:r>
                        <a:rPr lang="en-GB" sz="2400" dirty="0" smtClean="0"/>
                        <a:t>6.  </a:t>
                      </a:r>
                      <a:r>
                        <a:rPr lang="en-GB" sz="2400" dirty="0" smtClean="0">
                          <a:solidFill>
                            <a:srgbClr val="7030A0"/>
                          </a:solidFill>
                        </a:rPr>
                        <a:t>There is also </a:t>
                      </a:r>
                      <a:r>
                        <a:rPr lang="en-GB" sz="2400" b="1" dirty="0" smtClean="0">
                          <a:solidFill>
                            <a:srgbClr val="7030A0"/>
                          </a:solidFill>
                        </a:rPr>
                        <a:t>a</a:t>
                      </a:r>
                      <a:r>
                        <a:rPr lang="en-GB" sz="2400" dirty="0" smtClean="0">
                          <a:solidFill>
                            <a:srgbClr val="7030A0"/>
                          </a:solidFill>
                        </a:rPr>
                        <a:t> </a:t>
                      </a:r>
                      <a:r>
                        <a:rPr lang="en-GB" sz="2400" dirty="0" smtClean="0"/>
                        <a:t>very</a:t>
                      </a:r>
                      <a:r>
                        <a:rPr lang="en-GB" sz="2400" baseline="0" dirty="0" smtClean="0"/>
                        <a:t> big </a:t>
                      </a:r>
                      <a:r>
                        <a:rPr lang="en-GB" sz="2400" dirty="0" smtClean="0">
                          <a:solidFill>
                            <a:srgbClr val="7030A0"/>
                          </a:solidFill>
                        </a:rPr>
                        <a:t>university</a:t>
                      </a:r>
                      <a:r>
                        <a:rPr lang="en-GB" sz="2400" dirty="0" smtClean="0"/>
                        <a:t>.</a:t>
                      </a:r>
                      <a:endParaRPr lang="en-GB" sz="2400" dirty="0"/>
                    </a:p>
                  </a:txBody>
                  <a:tcPr anchor="ctr"/>
                </a:tc>
              </a:tr>
              <a:tr h="582592">
                <a:tc>
                  <a:txBody>
                    <a:bodyPr/>
                    <a:lstStyle/>
                    <a:p>
                      <a:r>
                        <a:rPr lang="en-GB" sz="2400" dirty="0" smtClean="0"/>
                        <a:t>7.  </a:t>
                      </a:r>
                      <a:r>
                        <a:rPr lang="en-GB" sz="2400" b="1" dirty="0" smtClean="0">
                          <a:solidFill>
                            <a:srgbClr val="7030A0"/>
                          </a:solidFill>
                        </a:rPr>
                        <a:t>The</a:t>
                      </a:r>
                      <a:r>
                        <a:rPr lang="en-GB" sz="2400" dirty="0" smtClean="0">
                          <a:solidFill>
                            <a:srgbClr val="7030A0"/>
                          </a:solidFill>
                        </a:rPr>
                        <a:t> university is </a:t>
                      </a:r>
                      <a:r>
                        <a:rPr lang="en-GB" sz="2400" dirty="0" smtClean="0"/>
                        <a:t>very famous.</a:t>
                      </a:r>
                      <a:endParaRPr lang="en-GB" sz="2400" dirty="0"/>
                    </a:p>
                  </a:txBody>
                  <a:tcPr anchor="ctr"/>
                </a:tc>
              </a:tr>
              <a:tr h="582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8. </a:t>
                      </a:r>
                      <a:r>
                        <a:rPr lang="en-GB" sz="2400" b="0" dirty="0" smtClean="0">
                          <a:solidFill>
                            <a:schemeClr val="tx1"/>
                          </a:solidFill>
                        </a:rPr>
                        <a:t>In my village </a:t>
                      </a:r>
                      <a:r>
                        <a:rPr lang="en-GB" sz="2400" b="0" dirty="0" smtClean="0">
                          <a:solidFill>
                            <a:srgbClr val="7030A0"/>
                          </a:solidFill>
                        </a:rPr>
                        <a:t>there is nothing</a:t>
                      </a:r>
                      <a:r>
                        <a:rPr lang="en-GB" sz="2400" b="0" dirty="0" smtClean="0">
                          <a:solidFill>
                            <a:schemeClr val="tx1"/>
                          </a:solidFill>
                        </a:rPr>
                        <a:t>.</a:t>
                      </a:r>
                    </a:p>
                  </a:txBody>
                  <a:tcPr anchor="ctr"/>
                </a:tc>
              </a:tr>
              <a:tr h="582592">
                <a:tc>
                  <a:txBody>
                    <a:bodyPr/>
                    <a:lstStyle/>
                    <a:p>
                      <a:r>
                        <a:rPr lang="en-GB" sz="2400" b="0" dirty="0" smtClean="0">
                          <a:solidFill>
                            <a:schemeClr val="tx1"/>
                          </a:solidFill>
                        </a:rPr>
                        <a:t>9. </a:t>
                      </a:r>
                      <a:r>
                        <a:rPr lang="en-GB" sz="2400" b="0" dirty="0" smtClean="0">
                          <a:solidFill>
                            <a:srgbClr val="7030A0"/>
                          </a:solidFill>
                        </a:rPr>
                        <a:t>There</a:t>
                      </a:r>
                      <a:r>
                        <a:rPr lang="en-GB" sz="2400" b="0" baseline="0" dirty="0" smtClean="0">
                          <a:solidFill>
                            <a:srgbClr val="7030A0"/>
                          </a:solidFill>
                        </a:rPr>
                        <a:t> are no shops</a:t>
                      </a:r>
                      <a:r>
                        <a:rPr lang="en-GB" sz="2400" b="0" baseline="0" dirty="0" smtClean="0">
                          <a:solidFill>
                            <a:schemeClr val="tx1"/>
                          </a:solidFill>
                        </a:rPr>
                        <a:t>. (There aren’t any shops).</a:t>
                      </a:r>
                      <a:endParaRPr lang="en-GB" sz="2400" b="0" dirty="0">
                        <a:solidFill>
                          <a:schemeClr val="tx1"/>
                        </a:solidFill>
                      </a:endParaRPr>
                    </a:p>
                  </a:txBody>
                  <a:tcPr anchor="ctr"/>
                </a:tc>
              </a:tr>
              <a:tr h="582592">
                <a:tc>
                  <a:txBody>
                    <a:bodyPr/>
                    <a:lstStyle/>
                    <a:p>
                      <a:r>
                        <a:rPr lang="en-GB" sz="2400" b="0" dirty="0" smtClean="0">
                          <a:solidFill>
                            <a:schemeClr val="tx1"/>
                          </a:solidFill>
                        </a:rPr>
                        <a:t>10. </a:t>
                      </a:r>
                      <a:r>
                        <a:rPr lang="en-GB" sz="2400" b="0" dirty="0" smtClean="0">
                          <a:solidFill>
                            <a:srgbClr val="7030A0"/>
                          </a:solidFill>
                        </a:rPr>
                        <a:t>There isn’t a pool</a:t>
                      </a:r>
                      <a:r>
                        <a:rPr lang="en-GB" sz="2400" b="0" dirty="0" smtClean="0">
                          <a:solidFill>
                            <a:schemeClr val="tx1"/>
                          </a:solidFill>
                        </a:rPr>
                        <a:t>.  </a:t>
                      </a:r>
                      <a:endParaRPr lang="en-GB" sz="2400" b="0" dirty="0">
                        <a:solidFill>
                          <a:schemeClr val="tx1"/>
                        </a:solidFill>
                      </a:endParaRPr>
                    </a:p>
                  </a:txBody>
                  <a:tcPr anchor="ctr"/>
                </a:tc>
              </a:tr>
            </a:tbl>
          </a:graphicData>
        </a:graphic>
      </p:graphicFrame>
    </p:spTree>
    <p:extLst>
      <p:ext uri="{BB962C8B-B14F-4D97-AF65-F5344CB8AC3E}">
        <p14:creationId xmlns:p14="http://schemas.microsoft.com/office/powerpoint/2010/main" val="1946845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849" y="6498094"/>
            <a:ext cx="1691217" cy="303386"/>
          </a:xfrm>
          <a:prstGeom prst="rect">
            <a:avLst/>
          </a:prstGeom>
        </p:spPr>
      </p:pic>
      <p:sp>
        <p:nvSpPr>
          <p:cNvPr id="5" name="TextBox 4"/>
          <p:cNvSpPr txBox="1"/>
          <p:nvPr/>
        </p:nvSpPr>
        <p:spPr>
          <a:xfrm>
            <a:off x="-1" y="55070"/>
            <a:ext cx="10127673" cy="584775"/>
          </a:xfrm>
          <a:prstGeom prst="rect">
            <a:avLst/>
          </a:prstGeom>
          <a:noFill/>
        </p:spPr>
        <p:txBody>
          <a:bodyPr wrap="square" rtlCol="0">
            <a:spAutoFit/>
          </a:bodyPr>
          <a:lstStyle/>
          <a:p>
            <a:r>
              <a:rPr lang="en-GB" sz="3200" dirty="0" err="1">
                <a:solidFill>
                  <a:prstClr val="black"/>
                </a:solidFill>
              </a:rPr>
              <a:t>Prueba</a:t>
            </a:r>
            <a:r>
              <a:rPr lang="en-GB" sz="3200" dirty="0">
                <a:solidFill>
                  <a:prstClr val="black"/>
                </a:solidFill>
              </a:rPr>
              <a:t> de </a:t>
            </a:r>
            <a:r>
              <a:rPr lang="en-GB" sz="3200" dirty="0" err="1" smtClean="0">
                <a:solidFill>
                  <a:prstClr val="black"/>
                </a:solidFill>
              </a:rPr>
              <a:t>vocabulario</a:t>
            </a:r>
            <a:r>
              <a:rPr lang="en-GB" sz="3200" dirty="0" smtClean="0">
                <a:solidFill>
                  <a:prstClr val="black"/>
                </a:solidFill>
              </a:rPr>
              <a:t> [3] </a:t>
            </a:r>
            <a:r>
              <a:rPr lang="en-GB" sz="3200" i="1" dirty="0" smtClean="0">
                <a:solidFill>
                  <a:prstClr val="black"/>
                </a:solidFill>
              </a:rPr>
              <a:t>Y9 Summer Term (F)</a:t>
            </a:r>
            <a:endParaRPr lang="en-GB" sz="3200" i="1" dirty="0">
              <a:solidFill>
                <a:prstClr val="black"/>
              </a:solidFill>
            </a:endParaRPr>
          </a:p>
        </p:txBody>
      </p:sp>
      <p:pic>
        <p:nvPicPr>
          <p:cNvPr id="6" name="Picture 7" descr="j04127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8112" y="5367518"/>
            <a:ext cx="1329471" cy="8742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nvPr>
        </p:nvGraphicFramePr>
        <p:xfrm>
          <a:off x="391886" y="1060408"/>
          <a:ext cx="6574971" cy="5181600"/>
        </p:xfrm>
        <a:graphic>
          <a:graphicData uri="http://schemas.openxmlformats.org/drawingml/2006/table">
            <a:tbl>
              <a:tblPr firstRow="1" bandRow="1">
                <a:tableStyleId>{5940675A-B579-460E-94D1-54222C63F5DA}</a:tableStyleId>
              </a:tblPr>
              <a:tblGrid>
                <a:gridCol w="6574971"/>
              </a:tblGrid>
              <a:tr h="370840">
                <a:tc>
                  <a:txBody>
                    <a:bodyPr/>
                    <a:lstStyle/>
                    <a:p>
                      <a:r>
                        <a:rPr lang="en-GB" sz="2800" dirty="0" smtClean="0"/>
                        <a:t>1  Normally</a:t>
                      </a:r>
                      <a:r>
                        <a:rPr lang="en-GB" sz="2800" baseline="0" dirty="0" smtClean="0"/>
                        <a:t> </a:t>
                      </a:r>
                      <a:r>
                        <a:rPr lang="en-GB" sz="2800" b="1" baseline="0" dirty="0" smtClean="0">
                          <a:solidFill>
                            <a:srgbClr val="FF0066"/>
                          </a:solidFill>
                        </a:rPr>
                        <a:t>I go </a:t>
                      </a:r>
                      <a:r>
                        <a:rPr lang="en-GB" sz="2800" baseline="0" dirty="0" smtClean="0"/>
                        <a:t>on holiday </a:t>
                      </a:r>
                      <a:r>
                        <a:rPr lang="en-GB" sz="2800" b="1" dirty="0" smtClean="0">
                          <a:solidFill>
                            <a:srgbClr val="FF0066"/>
                          </a:solidFill>
                        </a:rPr>
                        <a:t>to</a:t>
                      </a:r>
                      <a:r>
                        <a:rPr lang="en-GB" sz="2800" dirty="0" smtClean="0"/>
                        <a:t> France </a:t>
                      </a:r>
                      <a:endParaRPr lang="en-GB" sz="2800" dirty="0"/>
                    </a:p>
                  </a:txBody>
                  <a:tcPr/>
                </a:tc>
              </a:tr>
              <a:tr h="370840">
                <a:tc>
                  <a:txBody>
                    <a:bodyPr/>
                    <a:lstStyle/>
                    <a:p>
                      <a:r>
                        <a:rPr lang="en-GB" sz="2800" dirty="0" smtClean="0"/>
                        <a:t>2  </a:t>
                      </a:r>
                      <a:r>
                        <a:rPr lang="en-GB" sz="2800" b="1" dirty="0" smtClean="0">
                          <a:solidFill>
                            <a:srgbClr val="FF0066"/>
                          </a:solidFill>
                        </a:rPr>
                        <a:t>We go </a:t>
                      </a:r>
                      <a:r>
                        <a:rPr lang="en-GB" sz="2800" b="0" dirty="0" smtClean="0">
                          <a:solidFill>
                            <a:schemeClr val="tx1"/>
                          </a:solidFill>
                        </a:rPr>
                        <a:t>by plane (because it’s cheap)</a:t>
                      </a:r>
                      <a:endParaRPr lang="en-GB" sz="2800" b="0" dirty="0">
                        <a:solidFill>
                          <a:schemeClr val="tx1"/>
                        </a:solidFill>
                      </a:endParaRPr>
                    </a:p>
                  </a:txBody>
                  <a:tcPr/>
                </a:tc>
              </a:tr>
              <a:tr h="370840">
                <a:tc>
                  <a:txBody>
                    <a:bodyPr/>
                    <a:lstStyle/>
                    <a:p>
                      <a:r>
                        <a:rPr lang="en-GB" sz="2800" dirty="0" smtClean="0"/>
                        <a:t>3  </a:t>
                      </a:r>
                      <a:r>
                        <a:rPr lang="en-GB" sz="2800" b="1" dirty="0" smtClean="0">
                          <a:solidFill>
                            <a:srgbClr val="FF0066"/>
                          </a:solidFill>
                        </a:rPr>
                        <a:t>I</a:t>
                      </a:r>
                      <a:r>
                        <a:rPr lang="en-GB" sz="2800" b="1" baseline="0" dirty="0" smtClean="0">
                          <a:solidFill>
                            <a:srgbClr val="FF0066"/>
                          </a:solidFill>
                        </a:rPr>
                        <a:t> like going </a:t>
                      </a:r>
                      <a:r>
                        <a:rPr lang="en-GB" sz="2800" baseline="0" dirty="0" smtClean="0"/>
                        <a:t>to France</a:t>
                      </a:r>
                      <a:endParaRPr lang="en-GB" sz="28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smtClean="0"/>
                        <a:t>4  </a:t>
                      </a:r>
                      <a:r>
                        <a:rPr lang="en-GB" sz="2800" baseline="0" dirty="0" smtClean="0"/>
                        <a:t>because </a:t>
                      </a:r>
                      <a:r>
                        <a:rPr lang="en-GB" sz="2800" b="1" baseline="0" dirty="0" smtClean="0">
                          <a:solidFill>
                            <a:srgbClr val="FF0066"/>
                          </a:solidFill>
                        </a:rPr>
                        <a:t>it’s hot and sunny</a:t>
                      </a:r>
                      <a:endParaRPr lang="en-GB" sz="2800" b="1" dirty="0" smtClean="0">
                        <a:solidFill>
                          <a:srgbClr val="FF0066"/>
                        </a:solidFill>
                      </a:endParaRPr>
                    </a:p>
                  </a:txBody>
                  <a:tcPr/>
                </a:tc>
              </a:tr>
              <a:tr h="370840">
                <a:tc>
                  <a:txBody>
                    <a:bodyPr/>
                    <a:lstStyle/>
                    <a:p>
                      <a:r>
                        <a:rPr lang="en-GB" sz="2800" dirty="0" smtClean="0"/>
                        <a:t>5 Last summer</a:t>
                      </a:r>
                      <a:r>
                        <a:rPr lang="en-GB" sz="2800" baseline="0" dirty="0" smtClean="0"/>
                        <a:t> </a:t>
                      </a:r>
                      <a:r>
                        <a:rPr lang="en-GB" sz="2800" b="1" baseline="0" dirty="0" smtClean="0">
                          <a:solidFill>
                            <a:srgbClr val="FF0066"/>
                          </a:solidFill>
                        </a:rPr>
                        <a:t>we went to </a:t>
                      </a:r>
                      <a:r>
                        <a:rPr lang="en-GB" sz="2800" b="0" baseline="0" dirty="0" smtClean="0">
                          <a:solidFill>
                            <a:schemeClr val="tx1"/>
                          </a:solidFill>
                        </a:rPr>
                        <a:t>Italy</a:t>
                      </a:r>
                      <a:endParaRPr lang="en-GB" sz="2800" b="1" dirty="0">
                        <a:solidFill>
                          <a:srgbClr val="FF0066"/>
                        </a:solidFill>
                      </a:endParaRPr>
                    </a:p>
                  </a:txBody>
                  <a:tcPr/>
                </a:tc>
              </a:tr>
              <a:tr h="370840">
                <a:tc>
                  <a:txBody>
                    <a:bodyPr/>
                    <a:lstStyle/>
                    <a:p>
                      <a:r>
                        <a:rPr lang="en-GB" sz="2800" dirty="0" smtClean="0"/>
                        <a:t>6 </a:t>
                      </a:r>
                      <a:r>
                        <a:rPr lang="en-GB" sz="2800" b="1" dirty="0" smtClean="0">
                          <a:solidFill>
                            <a:srgbClr val="FF0066"/>
                          </a:solidFill>
                        </a:rPr>
                        <a:t>We stayed </a:t>
                      </a:r>
                      <a:r>
                        <a:rPr lang="en-GB" sz="2800" b="0" dirty="0" smtClean="0">
                          <a:solidFill>
                            <a:schemeClr val="tx1"/>
                          </a:solidFill>
                        </a:rPr>
                        <a:t>in a hotel/apartment</a:t>
                      </a:r>
                      <a:endParaRPr lang="en-GB" sz="2800" b="0" dirty="0">
                        <a:solidFill>
                          <a:schemeClr val="tx1"/>
                        </a:solidFill>
                      </a:endParaRPr>
                    </a:p>
                  </a:txBody>
                  <a:tcPr/>
                </a:tc>
              </a:tr>
              <a:tr h="370840">
                <a:tc>
                  <a:txBody>
                    <a:bodyPr/>
                    <a:lstStyle/>
                    <a:p>
                      <a:r>
                        <a:rPr lang="en-GB" sz="2800" dirty="0" smtClean="0"/>
                        <a:t>7 Every</a:t>
                      </a:r>
                      <a:r>
                        <a:rPr lang="en-GB" sz="2800" baseline="0" dirty="0" smtClean="0"/>
                        <a:t> day </a:t>
                      </a:r>
                      <a:r>
                        <a:rPr lang="en-GB" sz="2800" b="1" baseline="0" dirty="0" smtClean="0">
                          <a:solidFill>
                            <a:srgbClr val="FF0066"/>
                          </a:solidFill>
                        </a:rPr>
                        <a:t>I sunbathed </a:t>
                      </a:r>
                      <a:r>
                        <a:rPr lang="en-GB" sz="2800" dirty="0" smtClean="0"/>
                        <a:t>on the beach.</a:t>
                      </a:r>
                      <a:endParaRPr lang="en-GB" sz="2800" dirty="0"/>
                    </a:p>
                  </a:txBody>
                  <a:tcPr/>
                </a:tc>
              </a:tr>
              <a:tr h="370840">
                <a:tc>
                  <a:txBody>
                    <a:bodyPr/>
                    <a:lstStyle/>
                    <a:p>
                      <a:r>
                        <a:rPr lang="en-GB" sz="2800" dirty="0" smtClean="0"/>
                        <a:t>8 Next year </a:t>
                      </a:r>
                      <a:r>
                        <a:rPr lang="en-GB" sz="2800" b="1" dirty="0" smtClean="0">
                          <a:solidFill>
                            <a:srgbClr val="FF0066"/>
                          </a:solidFill>
                        </a:rPr>
                        <a:t>I am going to go </a:t>
                      </a:r>
                      <a:r>
                        <a:rPr lang="en-GB" sz="2800" dirty="0" smtClean="0"/>
                        <a:t>to Spain.</a:t>
                      </a:r>
                      <a:endParaRPr lang="en-GB" sz="2800" dirty="0"/>
                    </a:p>
                  </a:txBody>
                  <a:tcPr/>
                </a:tc>
              </a:tr>
              <a:tr h="370840">
                <a:tc>
                  <a:txBody>
                    <a:bodyPr/>
                    <a:lstStyle/>
                    <a:p>
                      <a:r>
                        <a:rPr lang="en-GB" sz="2800" dirty="0" smtClean="0"/>
                        <a:t>9 </a:t>
                      </a:r>
                      <a:r>
                        <a:rPr lang="en-GB" sz="2800" b="1" dirty="0" smtClean="0">
                          <a:solidFill>
                            <a:srgbClr val="FF0066"/>
                          </a:solidFill>
                        </a:rPr>
                        <a:t>We are going</a:t>
                      </a:r>
                      <a:r>
                        <a:rPr lang="en-GB" sz="2800" b="1" baseline="0" dirty="0" smtClean="0">
                          <a:solidFill>
                            <a:srgbClr val="FF0066"/>
                          </a:solidFill>
                        </a:rPr>
                        <a:t> to </a:t>
                      </a:r>
                      <a:r>
                        <a:rPr lang="en-GB" sz="2800" baseline="0" dirty="0" smtClean="0"/>
                        <a:t>travel by boat.</a:t>
                      </a:r>
                      <a:endParaRPr lang="en-GB" sz="2800" dirty="0"/>
                    </a:p>
                  </a:txBody>
                  <a:tcPr/>
                </a:tc>
              </a:tr>
              <a:tr h="370840">
                <a:tc>
                  <a:txBody>
                    <a:bodyPr/>
                    <a:lstStyle/>
                    <a:p>
                      <a:r>
                        <a:rPr lang="en-GB" sz="2800" dirty="0" smtClean="0"/>
                        <a:t>10 </a:t>
                      </a:r>
                      <a:r>
                        <a:rPr lang="en-GB" sz="2800" b="1" dirty="0" smtClean="0">
                          <a:solidFill>
                            <a:srgbClr val="FF0066"/>
                          </a:solidFill>
                        </a:rPr>
                        <a:t>We are going</a:t>
                      </a:r>
                      <a:r>
                        <a:rPr lang="en-GB" sz="2800" b="1" baseline="0" dirty="0" smtClean="0">
                          <a:solidFill>
                            <a:srgbClr val="FF0066"/>
                          </a:solidFill>
                        </a:rPr>
                        <a:t> to </a:t>
                      </a:r>
                      <a:r>
                        <a:rPr lang="en-GB" sz="2800" b="0" baseline="0" dirty="0" smtClean="0">
                          <a:solidFill>
                            <a:schemeClr val="tx1"/>
                          </a:solidFill>
                        </a:rPr>
                        <a:t>go sightseeing.</a:t>
                      </a:r>
                      <a:endParaRPr lang="en-GB" sz="2800" b="0" dirty="0">
                        <a:solidFill>
                          <a:schemeClr val="tx1"/>
                        </a:solidFill>
                      </a:endParaRPr>
                    </a:p>
                  </a:txBody>
                  <a:tcPr/>
                </a:tc>
              </a:tr>
            </a:tbl>
          </a:graphicData>
        </a:graphic>
      </p:graphicFrame>
      <p:sp>
        <p:nvSpPr>
          <p:cNvPr id="7" name="TextBox 6"/>
          <p:cNvSpPr txBox="1"/>
          <p:nvPr/>
        </p:nvSpPr>
        <p:spPr>
          <a:xfrm>
            <a:off x="7342068" y="6278260"/>
            <a:ext cx="1665515" cy="523220"/>
          </a:xfrm>
          <a:prstGeom prst="rect">
            <a:avLst/>
          </a:prstGeom>
          <a:noFill/>
        </p:spPr>
        <p:txBody>
          <a:bodyPr wrap="square" rtlCol="0">
            <a:spAutoFit/>
          </a:bodyPr>
          <a:lstStyle/>
          <a:p>
            <a:r>
              <a:rPr lang="en-GB" sz="2800" b="1" dirty="0" smtClean="0"/>
              <a:t>66 words</a:t>
            </a:r>
            <a:endParaRPr lang="en-GB" sz="2800" b="1" dirty="0"/>
          </a:p>
        </p:txBody>
      </p:sp>
    </p:spTree>
    <p:extLst>
      <p:ext uri="{BB962C8B-B14F-4D97-AF65-F5344CB8AC3E}">
        <p14:creationId xmlns:p14="http://schemas.microsoft.com/office/powerpoint/2010/main" val="1959044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Post_it_best</Template>
  <TotalTime>147</TotalTime>
  <Words>5167</Words>
  <Application>Microsoft Office PowerPoint</Application>
  <PresentationFormat>On-screen Show (4:3)</PresentationFormat>
  <Paragraphs>994</Paragraphs>
  <Slides>62</Slides>
  <Notes>20</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Arial</vt:lpstr>
      <vt:lpstr>Arial Rounded MT Bold</vt:lpstr>
      <vt:lpstr>Calibri</vt:lpstr>
      <vt:lpstr>MS Mincho</vt:lpstr>
      <vt:lpstr>Segoe Print</vt:lpstr>
      <vt:lpstr>Segoe UI</vt:lpstr>
      <vt:lpstr>Segoe UI Black</vt:lpstr>
      <vt:lpstr>Source Sans Pro</vt:lpstr>
      <vt:lpstr>Times New Roman</vt:lpstr>
      <vt:lpstr>Tw Cen MT</vt:lpstr>
      <vt:lpstr>Wingdings</vt:lpstr>
      <vt:lpstr>Office Theme</vt:lpstr>
      <vt:lpstr>ALL London</vt:lpstr>
      <vt:lpstr>Summary tweaks KS3-4</vt:lpstr>
      <vt:lpstr>    T I can…   I need to…</vt:lpstr>
      <vt:lpstr>PowerPoint Presentation</vt:lpstr>
      <vt:lpstr>GCSE non-negotiables</vt:lpstr>
      <vt:lpstr>Summary</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ALL London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London</dc:title>
  <dc:creator>Study</dc:creator>
  <cp:lastModifiedBy>Study</cp:lastModifiedBy>
  <cp:revision>16</cp:revision>
  <dcterms:created xsi:type="dcterms:W3CDTF">2017-05-29T13:07:16Z</dcterms:created>
  <dcterms:modified xsi:type="dcterms:W3CDTF">2017-06-16T14:01:25Z</dcterms:modified>
</cp:coreProperties>
</file>