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48"/>
  </p:notesMasterIdLst>
  <p:sldIdLst>
    <p:sldId id="257" r:id="rId3"/>
    <p:sldId id="258" r:id="rId4"/>
    <p:sldId id="259" r:id="rId5"/>
    <p:sldId id="260"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261" r:id="rId45"/>
    <p:sldId id="262" r:id="rId46"/>
    <p:sldId id="263"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00" autoAdjust="0"/>
    <p:restoredTop sz="94660"/>
  </p:normalViewPr>
  <p:slideViewPr>
    <p:cSldViewPr snapToGrid="0">
      <p:cViewPr varScale="1">
        <p:scale>
          <a:sx n="74" d="100"/>
          <a:sy n="74" d="100"/>
        </p:scale>
        <p:origin x="1290"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D53138-8854-44DD-8F21-3E46733F1E08}" type="datetimeFigureOut">
              <a:rPr lang="en-GB" smtClean="0"/>
              <a:t>13/10/2017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E4F207-AA91-4BE5-915B-FD2F48487200}" type="slidenum">
              <a:rPr lang="en-GB" smtClean="0"/>
              <a:t>‹#›</a:t>
            </a:fld>
            <a:endParaRPr lang="en-GB"/>
          </a:p>
        </p:txBody>
      </p:sp>
    </p:spTree>
    <p:extLst>
      <p:ext uri="{BB962C8B-B14F-4D97-AF65-F5344CB8AC3E}">
        <p14:creationId xmlns:p14="http://schemas.microsoft.com/office/powerpoint/2010/main" val="4011795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1" kern="1200" dirty="0" err="1" smtClean="0">
                <a:solidFill>
                  <a:schemeClr val="tx1"/>
                </a:solidFill>
                <a:effectLst/>
                <a:latin typeface="+mn-lt"/>
                <a:ea typeface="+mn-ea"/>
                <a:cs typeface="+mn-cs"/>
              </a:rPr>
              <a:t>Slide</a:t>
            </a:r>
            <a:r>
              <a:rPr lang="es-ES" sz="1200" b="1" kern="1200" dirty="0" smtClean="0">
                <a:solidFill>
                  <a:schemeClr val="tx1"/>
                </a:solidFill>
                <a:effectLst/>
                <a:latin typeface="+mn-lt"/>
                <a:ea typeface="+mn-ea"/>
                <a:cs typeface="+mn-cs"/>
              </a:rPr>
              <a:t> to </a:t>
            </a:r>
            <a:r>
              <a:rPr lang="es-ES" sz="1200" b="1" kern="1200" dirty="0" err="1" smtClean="0">
                <a:solidFill>
                  <a:schemeClr val="tx1"/>
                </a:solidFill>
                <a:effectLst/>
                <a:latin typeface="+mn-lt"/>
                <a:ea typeface="+mn-ea"/>
                <a:cs typeface="+mn-cs"/>
              </a:rPr>
              <a:t>model</a:t>
            </a:r>
            <a:r>
              <a:rPr lang="es-ES" sz="1200" b="1" kern="1200" dirty="0" smtClean="0">
                <a:solidFill>
                  <a:schemeClr val="tx1"/>
                </a:solidFill>
                <a:effectLst/>
                <a:latin typeface="+mn-lt"/>
                <a:ea typeface="+mn-ea"/>
                <a:cs typeface="+mn-cs"/>
              </a:rPr>
              <a:t> and </a:t>
            </a:r>
            <a:r>
              <a:rPr lang="es-ES" sz="1200" b="1" kern="1200" dirty="0" err="1" smtClean="0">
                <a:solidFill>
                  <a:schemeClr val="tx1"/>
                </a:solidFill>
                <a:effectLst/>
                <a:latin typeface="+mn-lt"/>
                <a:ea typeface="+mn-ea"/>
                <a:cs typeface="+mn-cs"/>
              </a:rPr>
              <a:t>practise</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prediction</a:t>
            </a:r>
            <a:r>
              <a:rPr lang="es-ES" sz="1200" b="1" kern="1200" dirty="0" smtClean="0">
                <a:solidFill>
                  <a:schemeClr val="tx1"/>
                </a:solidFill>
                <a:effectLst/>
                <a:latin typeface="+mn-lt"/>
                <a:ea typeface="+mn-ea"/>
                <a:cs typeface="+mn-cs"/>
              </a:rPr>
              <a:t> as a </a:t>
            </a:r>
            <a:r>
              <a:rPr lang="es-ES" sz="1200" b="1" kern="1200" dirty="0" err="1" smtClean="0">
                <a:solidFill>
                  <a:schemeClr val="tx1"/>
                </a:solidFill>
                <a:effectLst/>
                <a:latin typeface="+mn-lt"/>
                <a:ea typeface="+mn-ea"/>
                <a:cs typeface="+mn-cs"/>
              </a:rPr>
              <a:t>listening</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skill</a:t>
            </a:r>
            <a:r>
              <a:rPr lang="es-ES" sz="1200" b="1" kern="1200" dirty="0" smtClean="0">
                <a:solidFill>
                  <a:schemeClr val="tx1"/>
                </a:solidFill>
                <a:effectLst/>
                <a:latin typeface="+mn-lt"/>
                <a:ea typeface="+mn-ea"/>
                <a:cs typeface="+mn-cs"/>
              </a:rPr>
              <a:t/>
            </a:r>
            <a:br>
              <a:rPr lang="es-ES" sz="1200" b="1" kern="1200" dirty="0" smtClean="0">
                <a:solidFill>
                  <a:schemeClr val="tx1"/>
                </a:solidFill>
                <a:effectLst/>
                <a:latin typeface="+mn-lt"/>
                <a:ea typeface="+mn-ea"/>
                <a:cs typeface="+mn-cs"/>
              </a:rPr>
            </a:br>
            <a:r>
              <a:rPr lang="es-ES" sz="1200" b="1" kern="1200" dirty="0" err="1" smtClean="0">
                <a:solidFill>
                  <a:schemeClr val="tx1"/>
                </a:solidFill>
                <a:effectLst/>
                <a:latin typeface="+mn-lt"/>
                <a:ea typeface="+mn-ea"/>
                <a:cs typeface="+mn-cs"/>
              </a:rPr>
              <a:t>Students</a:t>
            </a:r>
            <a:r>
              <a:rPr lang="es-ES" sz="1200" b="1" kern="1200" dirty="0" smtClean="0">
                <a:solidFill>
                  <a:schemeClr val="tx1"/>
                </a:solidFill>
                <a:effectLst/>
                <a:latin typeface="+mn-lt"/>
                <a:ea typeface="+mn-ea"/>
                <a:cs typeface="+mn-cs"/>
              </a:rPr>
              <a:t> do </a:t>
            </a:r>
            <a:r>
              <a:rPr lang="es-ES" sz="1200" b="1" kern="1200" dirty="0" err="1" smtClean="0">
                <a:solidFill>
                  <a:schemeClr val="tx1"/>
                </a:solidFill>
                <a:effectLst/>
                <a:latin typeface="+mn-lt"/>
                <a:ea typeface="+mn-ea"/>
                <a:cs typeface="+mn-cs"/>
              </a:rPr>
              <a:t>this</a:t>
            </a:r>
            <a:r>
              <a:rPr lang="es-ES" sz="1200" b="1" kern="1200" dirty="0" smtClean="0">
                <a:solidFill>
                  <a:schemeClr val="tx1"/>
                </a:solidFill>
                <a:effectLst/>
                <a:latin typeface="+mn-lt"/>
                <a:ea typeface="+mn-ea"/>
                <a:cs typeface="+mn-cs"/>
              </a:rPr>
              <a:t> in </a:t>
            </a:r>
            <a:r>
              <a:rPr lang="es-ES" sz="1200" b="1" kern="1200" dirty="0" err="1" smtClean="0">
                <a:solidFill>
                  <a:schemeClr val="tx1"/>
                </a:solidFill>
                <a:effectLst/>
                <a:latin typeface="+mn-lt"/>
                <a:ea typeface="+mn-ea"/>
                <a:cs typeface="+mn-cs"/>
              </a:rPr>
              <a:t>pairs</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or</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fours</a:t>
            </a:r>
            <a:r>
              <a:rPr lang="es-ES" sz="1200" b="1" kern="1200" dirty="0" smtClean="0">
                <a:solidFill>
                  <a:schemeClr val="tx1"/>
                </a:solidFill>
                <a:effectLst/>
                <a:latin typeface="+mn-lt"/>
                <a:ea typeface="+mn-ea"/>
                <a:cs typeface="+mn-cs"/>
              </a:rPr>
              <a:t>.</a:t>
            </a:r>
          </a:p>
          <a:p>
            <a:endParaRPr lang="es-ES" sz="1200" b="1" kern="1200" dirty="0" smtClean="0">
              <a:solidFill>
                <a:schemeClr val="tx1"/>
              </a:solidFill>
              <a:effectLst/>
              <a:latin typeface="+mn-lt"/>
              <a:ea typeface="+mn-ea"/>
              <a:cs typeface="+mn-cs"/>
            </a:endParaRPr>
          </a:p>
          <a:p>
            <a:r>
              <a:rPr lang="es-ES" sz="1200" b="1" kern="1200" dirty="0" smtClean="0">
                <a:solidFill>
                  <a:schemeClr val="tx1"/>
                </a:solidFill>
                <a:effectLst/>
                <a:latin typeface="+mn-lt"/>
                <a:ea typeface="+mn-ea"/>
                <a:cs typeface="+mn-cs"/>
              </a:rPr>
              <a:t>Escucha. ¿Qué no se menciona? Escribe las dos letras correctas.</a:t>
            </a:r>
            <a:endParaRPr lang="en-GB" sz="1200" b="1" kern="1200" dirty="0" smtClean="0">
              <a:solidFill>
                <a:schemeClr val="tx1"/>
              </a:solidFill>
              <a:effectLst/>
              <a:latin typeface="+mn-lt"/>
              <a:ea typeface="+mn-ea"/>
              <a:cs typeface="+mn-cs"/>
            </a:endParaRPr>
          </a:p>
          <a:p>
            <a:r>
              <a:rPr lang="es-ES" sz="1200" b="1" kern="1200" dirty="0" smtClean="0">
                <a:solidFill>
                  <a:schemeClr val="tx1"/>
                </a:solidFill>
                <a:effectLst/>
                <a:latin typeface="+mn-lt"/>
                <a:ea typeface="+mn-ea"/>
                <a:cs typeface="+mn-cs"/>
              </a:rPr>
              <a:t> </a:t>
            </a:r>
            <a:endParaRPr lang="en-GB" sz="1200" b="1"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¿Qué haces durante el recreo, Juana?</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Durante el recreo... a ver… primero como algo, un bocadillo o a veces una chocolatina. </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Un momentito… primero comes un bocadillo, o a veces una chocolatina… muy bien. ¿Qué más?</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Normalmente bebo agua.</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…bebes agua… ¿Y luego? ¿Qué haces?</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Luego juego al fútbol o al baloncesto en el patio con mis amigos.</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 Juegas al fútbol o al baloncesto… muy bien. ¿Algo más?</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A veces leo mis SMS.</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F5471EC2-380C-4C23-81F5-8A1B45D849CD}"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1930401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B GRADE ANSWER</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Going to university</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Example:</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M1  ¿</a:t>
            </a:r>
            <a:r>
              <a:rPr lang="en-GB" sz="1200" kern="1200" dirty="0" err="1" smtClean="0">
                <a:solidFill>
                  <a:schemeClr val="tx1"/>
                </a:solidFill>
                <a:effectLst/>
                <a:latin typeface="+mn-lt"/>
                <a:ea typeface="+mn-ea"/>
                <a:cs typeface="+mn-cs"/>
              </a:rPr>
              <a:t>Qué</a:t>
            </a:r>
            <a:r>
              <a:rPr lang="en-GB" sz="1200" kern="1200" dirty="0" smtClean="0">
                <a:solidFill>
                  <a:schemeClr val="tx1"/>
                </a:solidFill>
                <a:effectLst/>
                <a:latin typeface="+mn-lt"/>
                <a:ea typeface="+mn-ea"/>
                <a:cs typeface="+mn-cs"/>
              </a:rPr>
              <a:t> planes </a:t>
            </a:r>
            <a:r>
              <a:rPr lang="en-GB" sz="1200" kern="1200" dirty="0" err="1" smtClean="0">
                <a:solidFill>
                  <a:schemeClr val="tx1"/>
                </a:solidFill>
                <a:effectLst/>
                <a:latin typeface="+mn-lt"/>
                <a:ea typeface="+mn-ea"/>
                <a:cs typeface="+mn-cs"/>
              </a:rPr>
              <a:t>tienes</a:t>
            </a:r>
            <a:r>
              <a:rPr lang="en-GB" sz="1200" kern="1200" dirty="0" smtClean="0">
                <a:solidFill>
                  <a:schemeClr val="tx1"/>
                </a:solidFill>
                <a:effectLst/>
                <a:latin typeface="+mn-lt"/>
                <a:ea typeface="+mn-ea"/>
                <a:cs typeface="+mn-cs"/>
              </a:rPr>
              <a:t>, Ernesto?</a:t>
            </a:r>
          </a:p>
          <a:p>
            <a:r>
              <a:rPr lang="en-GB" sz="1200" kern="1200" dirty="0" smtClean="0">
                <a:solidFill>
                  <a:schemeClr val="tx1"/>
                </a:solidFill>
                <a:effectLst/>
                <a:latin typeface="+mn-lt"/>
                <a:ea typeface="+mn-ea"/>
                <a:cs typeface="+mn-cs"/>
              </a:rPr>
              <a:t>M2  Me </a:t>
            </a:r>
            <a:r>
              <a:rPr lang="en-GB" sz="1200" kern="1200" dirty="0" err="1" smtClean="0">
                <a:solidFill>
                  <a:schemeClr val="tx1"/>
                </a:solidFill>
                <a:effectLst/>
                <a:latin typeface="+mn-lt"/>
                <a:ea typeface="+mn-ea"/>
                <a:cs typeface="+mn-cs"/>
              </a:rPr>
              <a:t>gustaría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ir</a:t>
            </a:r>
            <a:r>
              <a:rPr lang="en-GB" sz="1200" kern="1200" dirty="0" smtClean="0">
                <a:solidFill>
                  <a:schemeClr val="tx1"/>
                </a:solidFill>
                <a:effectLst/>
                <a:latin typeface="+mn-lt"/>
                <a:ea typeface="+mn-ea"/>
                <a:cs typeface="+mn-cs"/>
              </a:rPr>
              <a:t> a la </a:t>
            </a:r>
            <a:r>
              <a:rPr lang="en-GB" sz="1200" kern="1200" dirty="0" err="1" smtClean="0">
                <a:solidFill>
                  <a:schemeClr val="tx1"/>
                </a:solidFill>
                <a:effectLst/>
                <a:latin typeface="+mn-lt"/>
                <a:ea typeface="+mn-ea"/>
                <a:cs typeface="+mn-cs"/>
              </a:rPr>
              <a:t>universidad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pero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muy</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caro</a:t>
            </a:r>
            <a:r>
              <a:rPr lang="en-GB" sz="1200" kern="1200" dirty="0" smtClean="0">
                <a:solidFill>
                  <a:schemeClr val="tx1"/>
                </a:solidFill>
                <a:effectLst/>
                <a:latin typeface="+mn-lt"/>
                <a:ea typeface="+mn-ea"/>
                <a:cs typeface="+mn-cs"/>
              </a:rPr>
              <a:t>.</a:t>
            </a:r>
          </a:p>
          <a:p>
            <a:r>
              <a:rPr lang="en-GB" sz="1200" i="1" kern="1200" dirty="0" smtClean="0">
                <a:solidFill>
                  <a:schemeClr val="tx1"/>
                </a:solidFill>
                <a:effectLst/>
                <a:latin typeface="+mn-lt"/>
                <a:ea typeface="+mn-ea"/>
                <a:cs typeface="+mn-cs"/>
              </a:rPr>
              <a:t>Pause and repeat</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a:t>
            </a:r>
            <a:r>
              <a:rPr lang="en-GB" sz="1200" b="1" kern="1200" dirty="0" err="1" smtClean="0">
                <a:solidFill>
                  <a:schemeClr val="tx1"/>
                </a:solidFill>
                <a:effectLst/>
                <a:latin typeface="+mn-lt"/>
                <a:ea typeface="+mn-ea"/>
                <a:cs typeface="+mn-cs"/>
              </a:rPr>
              <a:t>i</a:t>
            </a:r>
            <a:r>
              <a:rPr lang="en-GB" sz="1200" b="1"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M1 Susana, ¿</a:t>
            </a:r>
            <a:r>
              <a:rPr lang="en-GB" sz="1200" kern="1200" dirty="0" err="1" smtClean="0">
                <a:solidFill>
                  <a:schemeClr val="tx1"/>
                </a:solidFill>
                <a:effectLst/>
                <a:latin typeface="+mn-lt"/>
                <a:ea typeface="+mn-ea"/>
                <a:cs typeface="+mn-cs"/>
              </a:rPr>
              <a:t>piensas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ir</a:t>
            </a:r>
            <a:r>
              <a:rPr lang="en-GB" sz="1200" kern="1200" dirty="0" smtClean="0">
                <a:solidFill>
                  <a:schemeClr val="tx1"/>
                </a:solidFill>
                <a:effectLst/>
                <a:latin typeface="+mn-lt"/>
                <a:ea typeface="+mn-ea"/>
                <a:cs typeface="+mn-cs"/>
              </a:rPr>
              <a:t> a la </a:t>
            </a:r>
            <a:r>
              <a:rPr lang="en-GB" sz="1200" kern="1200" dirty="0" err="1" smtClean="0">
                <a:solidFill>
                  <a:schemeClr val="tx1"/>
                </a:solidFill>
                <a:effectLst/>
                <a:latin typeface="+mn-lt"/>
                <a:ea typeface="+mn-ea"/>
                <a:cs typeface="+mn-cs"/>
              </a:rPr>
              <a:t>universidad</a:t>
            </a:r>
            <a:r>
              <a:rPr lang="en-GB"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F1 </a:t>
            </a:r>
            <a:r>
              <a:rPr lang="en-GB" sz="1200" kern="1200" dirty="0" err="1" smtClean="0">
                <a:solidFill>
                  <a:schemeClr val="tx1"/>
                </a:solidFill>
                <a:effectLst/>
                <a:latin typeface="+mn-lt"/>
                <a:ea typeface="+mn-ea"/>
                <a:cs typeface="+mn-cs"/>
              </a:rPr>
              <a:t>Sí</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pero</a:t>
            </a:r>
            <a:r>
              <a:rPr lang="en-GB" sz="1200" kern="1200" dirty="0" smtClean="0">
                <a:solidFill>
                  <a:schemeClr val="tx1"/>
                </a:solidFill>
                <a:effectLst/>
                <a:latin typeface="+mn-lt"/>
                <a:ea typeface="+mn-ea"/>
                <a:cs typeface="+mn-cs"/>
              </a:rPr>
              <a:t> lo que </a:t>
            </a:r>
            <a:r>
              <a:rPr lang="en-GB" sz="1200" kern="1200" dirty="0" err="1" smtClean="0">
                <a:solidFill>
                  <a:schemeClr val="tx1"/>
                </a:solidFill>
                <a:effectLst/>
                <a:latin typeface="+mn-lt"/>
                <a:ea typeface="+mn-ea"/>
                <a:cs typeface="+mn-cs"/>
              </a:rPr>
              <a:t>más</a:t>
            </a:r>
            <a:r>
              <a:rPr lang="en-GB" sz="1200" kern="1200" dirty="0" smtClean="0">
                <a:solidFill>
                  <a:schemeClr val="tx1"/>
                </a:solidFill>
                <a:effectLst/>
                <a:latin typeface="+mn-lt"/>
                <a:ea typeface="+mn-ea"/>
                <a:cs typeface="+mn-cs"/>
              </a:rPr>
              <a:t> me </a:t>
            </a:r>
            <a:r>
              <a:rPr lang="en-GB" sz="1200" kern="1200" dirty="0" err="1" smtClean="0">
                <a:solidFill>
                  <a:schemeClr val="tx1"/>
                </a:solidFill>
                <a:effectLst/>
                <a:latin typeface="+mn-lt"/>
                <a:ea typeface="+mn-ea"/>
                <a:cs typeface="+mn-cs"/>
              </a:rPr>
              <a:t>preocupa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es</a:t>
            </a:r>
            <a:r>
              <a:rPr lang="en-GB" sz="1200" kern="1200" dirty="0" smtClean="0">
                <a:solidFill>
                  <a:schemeClr val="tx1"/>
                </a:solidFill>
                <a:effectLst/>
                <a:latin typeface="+mn-lt"/>
                <a:ea typeface="+mn-ea"/>
                <a:cs typeface="+mn-cs"/>
              </a:rPr>
              <a:t> que no </a:t>
            </a:r>
            <a:r>
              <a:rPr lang="en-GB" sz="1200" kern="1200" dirty="0" err="1" smtClean="0">
                <a:solidFill>
                  <a:schemeClr val="tx1"/>
                </a:solidFill>
                <a:effectLst/>
                <a:latin typeface="+mn-lt"/>
                <a:ea typeface="+mn-ea"/>
                <a:cs typeface="+mn-cs"/>
              </a:rPr>
              <a:t>conoceré</a:t>
            </a:r>
            <a:r>
              <a:rPr lang="en-GB" sz="1200" kern="1200" dirty="0" smtClean="0">
                <a:solidFill>
                  <a:schemeClr val="tx1"/>
                </a:solidFill>
                <a:effectLst/>
                <a:latin typeface="+mn-lt"/>
                <a:ea typeface="+mn-ea"/>
                <a:cs typeface="+mn-cs"/>
              </a:rPr>
              <a:t> a </a:t>
            </a:r>
            <a:r>
              <a:rPr lang="en-GB" sz="1200" kern="1200" dirty="0" err="1" smtClean="0">
                <a:solidFill>
                  <a:schemeClr val="tx1"/>
                </a:solidFill>
                <a:effectLst/>
                <a:latin typeface="+mn-lt"/>
                <a:ea typeface="+mn-ea"/>
                <a:cs typeface="+mn-cs"/>
              </a:rPr>
              <a:t>nadie</a:t>
            </a:r>
            <a:r>
              <a:rPr lang="en-GB" sz="1200" kern="1200" dirty="0" smtClean="0">
                <a:solidFill>
                  <a:schemeClr val="tx1"/>
                </a:solidFill>
                <a:effectLst/>
                <a:latin typeface="+mn-lt"/>
                <a:ea typeface="+mn-ea"/>
                <a:cs typeface="+mn-cs"/>
              </a:rPr>
              <a:t>.</a:t>
            </a:r>
          </a:p>
          <a:p>
            <a:r>
              <a:rPr lang="en-GB" sz="1200" i="1" kern="1200" dirty="0" smtClean="0">
                <a:solidFill>
                  <a:schemeClr val="tx1"/>
                </a:solidFill>
                <a:effectLst/>
                <a:latin typeface="+mn-lt"/>
                <a:ea typeface="+mn-ea"/>
                <a:cs typeface="+mn-cs"/>
              </a:rPr>
              <a:t>Pause and repeat</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(ii)</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M1  ¿Y </a:t>
            </a:r>
            <a:r>
              <a:rPr lang="en-GB" sz="1200" kern="1200" dirty="0" err="1" smtClean="0">
                <a:solidFill>
                  <a:schemeClr val="tx1"/>
                </a:solidFill>
                <a:effectLst/>
                <a:latin typeface="+mn-lt"/>
                <a:ea typeface="+mn-ea"/>
                <a:cs typeface="+mn-cs"/>
              </a:rPr>
              <a:t>tú</a:t>
            </a:r>
            <a:r>
              <a:rPr lang="en-GB" sz="1200" kern="1200" dirty="0" smtClean="0">
                <a:solidFill>
                  <a:schemeClr val="tx1"/>
                </a:solidFill>
                <a:effectLst/>
                <a:latin typeface="+mn-lt"/>
                <a:ea typeface="+mn-ea"/>
                <a:cs typeface="+mn-cs"/>
              </a:rPr>
              <a:t> Jorge?</a:t>
            </a:r>
          </a:p>
          <a:p>
            <a:r>
              <a:rPr lang="en-GB" sz="1200" kern="1200" dirty="0" smtClean="0">
                <a:solidFill>
                  <a:schemeClr val="tx1"/>
                </a:solidFill>
                <a:effectLst/>
                <a:latin typeface="+mn-lt"/>
                <a:ea typeface="+mn-ea"/>
                <a:cs typeface="+mn-cs"/>
              </a:rPr>
              <a:t>M2  No </a:t>
            </a:r>
            <a:r>
              <a:rPr lang="en-GB" sz="1200" kern="1200" dirty="0" err="1" smtClean="0">
                <a:solidFill>
                  <a:schemeClr val="tx1"/>
                </a:solidFill>
                <a:effectLst/>
                <a:latin typeface="+mn-lt"/>
                <a:ea typeface="+mn-ea"/>
                <a:cs typeface="+mn-cs"/>
              </a:rPr>
              <a:t>sé</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porque</a:t>
            </a:r>
            <a:r>
              <a:rPr lang="en-GB" sz="1200" kern="1200" dirty="0" smtClean="0">
                <a:solidFill>
                  <a:schemeClr val="tx1"/>
                </a:solidFill>
                <a:effectLst/>
                <a:latin typeface="+mn-lt"/>
                <a:ea typeface="+mn-ea"/>
                <a:cs typeface="+mn-cs"/>
              </a:rPr>
              <a:t> no me </a:t>
            </a:r>
            <a:r>
              <a:rPr lang="en-GB" sz="1200" kern="1200" dirty="0" err="1" smtClean="0">
                <a:solidFill>
                  <a:schemeClr val="tx1"/>
                </a:solidFill>
                <a:effectLst/>
                <a:latin typeface="+mn-lt"/>
                <a:ea typeface="+mn-ea"/>
                <a:cs typeface="+mn-cs"/>
              </a:rPr>
              <a:t>apetece</a:t>
            </a:r>
            <a:r>
              <a:rPr lang="en-GB" sz="1200" kern="1200" dirty="0" smtClean="0">
                <a:solidFill>
                  <a:schemeClr val="tx1"/>
                </a:solidFill>
                <a:effectLst/>
                <a:latin typeface="+mn-lt"/>
                <a:ea typeface="+mn-ea"/>
                <a:cs typeface="+mn-cs"/>
              </a:rPr>
              <a:t> mucho </a:t>
            </a:r>
            <a:r>
              <a:rPr lang="en-GB" sz="1200" kern="1200" dirty="0" err="1" smtClean="0">
                <a:solidFill>
                  <a:schemeClr val="tx1"/>
                </a:solidFill>
                <a:effectLst/>
                <a:latin typeface="+mn-lt"/>
                <a:ea typeface="+mn-ea"/>
                <a:cs typeface="+mn-cs"/>
              </a:rPr>
              <a:t>compartir</a:t>
            </a:r>
            <a:r>
              <a:rPr lang="en-GB" sz="1200" kern="1200" dirty="0" smtClean="0">
                <a:solidFill>
                  <a:schemeClr val="tx1"/>
                </a:solidFill>
                <a:effectLst/>
                <a:latin typeface="+mn-lt"/>
                <a:ea typeface="+mn-ea"/>
                <a:cs typeface="+mn-cs"/>
              </a:rPr>
              <a:t> un </a:t>
            </a:r>
            <a:r>
              <a:rPr lang="en-GB" sz="1200" kern="1200" dirty="0" err="1" smtClean="0">
                <a:solidFill>
                  <a:schemeClr val="tx1"/>
                </a:solidFill>
                <a:effectLst/>
                <a:latin typeface="+mn-lt"/>
                <a:ea typeface="+mn-ea"/>
                <a:cs typeface="+mn-cs"/>
              </a:rPr>
              <a:t>piso</a:t>
            </a:r>
            <a:r>
              <a:rPr lang="en-GB" sz="1200" kern="1200" dirty="0" smtClean="0">
                <a:solidFill>
                  <a:schemeClr val="tx1"/>
                </a:solidFill>
                <a:effectLst/>
                <a:latin typeface="+mn-lt"/>
                <a:ea typeface="+mn-ea"/>
                <a:cs typeface="+mn-cs"/>
              </a:rPr>
              <a:t> con </a:t>
            </a:r>
            <a:r>
              <a:rPr lang="en-GB" sz="1200" kern="1200" dirty="0" err="1" smtClean="0">
                <a:solidFill>
                  <a:schemeClr val="tx1"/>
                </a:solidFill>
                <a:effectLst/>
                <a:latin typeface="+mn-lt"/>
                <a:ea typeface="+mn-ea"/>
                <a:cs typeface="+mn-cs"/>
              </a:rPr>
              <a:t>otros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chicos</a:t>
            </a:r>
            <a:r>
              <a:rPr lang="en-GB" sz="1200" kern="1200" dirty="0" smtClean="0">
                <a:solidFill>
                  <a:schemeClr val="tx1"/>
                </a:solidFill>
                <a:effectLst/>
                <a:latin typeface="+mn-lt"/>
                <a:ea typeface="+mn-ea"/>
                <a:cs typeface="+mn-cs"/>
              </a:rPr>
              <a:t>.</a:t>
            </a:r>
          </a:p>
          <a:p>
            <a:r>
              <a:rPr lang="en-GB" sz="1200" i="1" kern="1200" dirty="0" smtClean="0">
                <a:solidFill>
                  <a:schemeClr val="tx1"/>
                </a:solidFill>
                <a:effectLst/>
                <a:latin typeface="+mn-lt"/>
                <a:ea typeface="+mn-ea"/>
                <a:cs typeface="+mn-cs"/>
              </a:rPr>
              <a:t>Pause and repeat</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(iii)</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M1  ¿</a:t>
            </a:r>
            <a:r>
              <a:rPr lang="en-GB" sz="1200" kern="1200" dirty="0" err="1" smtClean="0">
                <a:solidFill>
                  <a:schemeClr val="tx1"/>
                </a:solidFill>
                <a:effectLst/>
                <a:latin typeface="+mn-lt"/>
                <a:ea typeface="+mn-ea"/>
                <a:cs typeface="+mn-cs"/>
              </a:rPr>
              <a:t>Qué</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piensas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tú</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Maite</a:t>
            </a:r>
            <a:r>
              <a:rPr lang="en-GB"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F2  </a:t>
            </a:r>
            <a:r>
              <a:rPr lang="en-GB" sz="1200" kern="1200" dirty="0" err="1" smtClean="0">
                <a:solidFill>
                  <a:schemeClr val="tx1"/>
                </a:solidFill>
                <a:effectLst/>
                <a:latin typeface="+mn-lt"/>
                <a:ea typeface="+mn-ea"/>
                <a:cs typeface="+mn-cs"/>
              </a:rPr>
              <a:t>Creo</a:t>
            </a:r>
            <a:r>
              <a:rPr lang="en-GB" sz="1200" kern="1200" dirty="0" smtClean="0">
                <a:solidFill>
                  <a:schemeClr val="tx1"/>
                </a:solidFill>
                <a:effectLst/>
                <a:latin typeface="+mn-lt"/>
                <a:ea typeface="+mn-ea"/>
                <a:cs typeface="+mn-cs"/>
              </a:rPr>
              <a:t> que el </a:t>
            </a:r>
            <a:r>
              <a:rPr lang="en-GB" sz="1200" kern="1200" dirty="0" err="1" smtClean="0">
                <a:solidFill>
                  <a:schemeClr val="tx1"/>
                </a:solidFill>
                <a:effectLst/>
                <a:latin typeface="+mn-lt"/>
                <a:ea typeface="+mn-ea"/>
                <a:cs typeface="+mn-cs"/>
              </a:rPr>
              <a:t>nivel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va</a:t>
            </a:r>
            <a:r>
              <a:rPr lang="en-GB" sz="1200" kern="1200" dirty="0" smtClean="0">
                <a:solidFill>
                  <a:schemeClr val="tx1"/>
                </a:solidFill>
                <a:effectLst/>
                <a:latin typeface="+mn-lt"/>
                <a:ea typeface="+mn-ea"/>
                <a:cs typeface="+mn-cs"/>
              </a:rPr>
              <a:t> a </a:t>
            </a:r>
            <a:r>
              <a:rPr lang="en-GB" sz="1200" kern="1200" dirty="0" err="1" smtClean="0">
                <a:solidFill>
                  <a:schemeClr val="tx1"/>
                </a:solidFill>
                <a:effectLst/>
                <a:latin typeface="+mn-lt"/>
                <a:ea typeface="+mn-ea"/>
                <a:cs typeface="+mn-cs"/>
              </a:rPr>
              <a:t>ser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muy</a:t>
            </a:r>
            <a:r>
              <a:rPr lang="en-GB" sz="1200" kern="1200" dirty="0" smtClean="0">
                <a:solidFill>
                  <a:schemeClr val="tx1"/>
                </a:solidFill>
                <a:effectLst/>
                <a:latin typeface="+mn-lt"/>
                <a:ea typeface="+mn-ea"/>
                <a:cs typeface="+mn-cs"/>
              </a:rPr>
              <a:t> alto y </a:t>
            </a:r>
            <a:r>
              <a:rPr lang="en-GB" sz="1200" kern="1200" dirty="0" err="1" smtClean="0">
                <a:solidFill>
                  <a:schemeClr val="tx1"/>
                </a:solidFill>
                <a:effectLst/>
                <a:latin typeface="+mn-lt"/>
                <a:ea typeface="+mn-ea"/>
                <a:cs typeface="+mn-cs"/>
              </a:rPr>
              <a:t>será</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difícil</a:t>
            </a:r>
            <a:r>
              <a:rPr lang="en-GB" sz="1200" kern="1200" dirty="0" smtClean="0">
                <a:solidFill>
                  <a:schemeClr val="tx1"/>
                </a:solidFill>
                <a:effectLst/>
                <a:latin typeface="+mn-lt"/>
                <a:ea typeface="+mn-ea"/>
                <a:cs typeface="+mn-cs"/>
              </a:rPr>
              <a:t> para </a:t>
            </a:r>
            <a:r>
              <a:rPr lang="en-GB" sz="1200" kern="1200" dirty="0" err="1" smtClean="0">
                <a:solidFill>
                  <a:schemeClr val="tx1"/>
                </a:solidFill>
                <a:effectLst/>
                <a:latin typeface="+mn-lt"/>
                <a:ea typeface="+mn-ea"/>
                <a:cs typeface="+mn-cs"/>
              </a:rPr>
              <a:t>mí</a:t>
            </a:r>
            <a:r>
              <a:rPr lang="en-GB" sz="1200" kern="1200" dirty="0" smtClean="0">
                <a:solidFill>
                  <a:schemeClr val="tx1"/>
                </a:solidFill>
                <a:effectLst/>
                <a:latin typeface="+mn-lt"/>
                <a:ea typeface="+mn-ea"/>
                <a:cs typeface="+mn-cs"/>
              </a:rPr>
              <a:t>.</a:t>
            </a:r>
          </a:p>
          <a:p>
            <a:r>
              <a:rPr lang="en-GB" sz="1200" i="1" kern="1200" dirty="0" smtClean="0">
                <a:solidFill>
                  <a:schemeClr val="tx1"/>
                </a:solidFill>
                <a:effectLst/>
                <a:latin typeface="+mn-lt"/>
                <a:ea typeface="+mn-ea"/>
                <a:cs typeface="+mn-cs"/>
              </a:rPr>
              <a:t>Pause and repeat</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(iv)</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M1  Y </a:t>
            </a:r>
            <a:r>
              <a:rPr lang="en-GB" sz="1200" kern="1200" dirty="0" err="1" smtClean="0">
                <a:solidFill>
                  <a:schemeClr val="tx1"/>
                </a:solidFill>
                <a:effectLst/>
                <a:latin typeface="+mn-lt"/>
                <a:ea typeface="+mn-ea"/>
                <a:cs typeface="+mn-cs"/>
              </a:rPr>
              <a:t>tú</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Paco</a:t>
            </a:r>
            <a:r>
              <a:rPr lang="en-GB" sz="1200" kern="1200" dirty="0" smtClean="0">
                <a:solidFill>
                  <a:schemeClr val="tx1"/>
                </a:solidFill>
                <a:effectLst/>
                <a:latin typeface="+mn-lt"/>
                <a:ea typeface="+mn-ea"/>
                <a:cs typeface="+mn-cs"/>
              </a:rPr>
              <a:t>, ¿vas a </a:t>
            </a:r>
            <a:r>
              <a:rPr lang="en-GB" sz="1200" kern="1200" dirty="0" err="1" smtClean="0">
                <a:solidFill>
                  <a:schemeClr val="tx1"/>
                </a:solidFill>
                <a:effectLst/>
                <a:latin typeface="+mn-lt"/>
                <a:ea typeface="+mn-ea"/>
                <a:cs typeface="+mn-cs"/>
              </a:rPr>
              <a:t>continuar</a:t>
            </a:r>
            <a:r>
              <a:rPr lang="en-GB" sz="1200" kern="1200" dirty="0" smtClean="0">
                <a:solidFill>
                  <a:schemeClr val="tx1"/>
                </a:solidFill>
                <a:effectLst/>
                <a:latin typeface="+mn-lt"/>
                <a:ea typeface="+mn-ea"/>
                <a:cs typeface="+mn-cs"/>
              </a:rPr>
              <a:t> con </a:t>
            </a:r>
            <a:r>
              <a:rPr lang="en-GB" sz="1200" kern="1200" dirty="0" err="1" smtClean="0">
                <a:solidFill>
                  <a:schemeClr val="tx1"/>
                </a:solidFill>
                <a:effectLst/>
                <a:latin typeface="+mn-lt"/>
                <a:ea typeface="+mn-ea"/>
                <a:cs typeface="+mn-cs"/>
              </a:rPr>
              <a:t>tus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estudios</a:t>
            </a:r>
            <a:r>
              <a:rPr lang="en-GB"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M3  No </a:t>
            </a:r>
            <a:r>
              <a:rPr lang="en-GB" sz="1200" kern="1200" dirty="0" err="1" smtClean="0">
                <a:solidFill>
                  <a:schemeClr val="tx1"/>
                </a:solidFill>
                <a:effectLst/>
                <a:latin typeface="+mn-lt"/>
                <a:ea typeface="+mn-ea"/>
                <a:cs typeface="+mn-cs"/>
              </a:rPr>
              <a:t>estoy</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seguro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porque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tengo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muchos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problemas</a:t>
            </a:r>
            <a:r>
              <a:rPr lang="en-GB" sz="1200" kern="1200" dirty="0" smtClean="0">
                <a:solidFill>
                  <a:schemeClr val="tx1"/>
                </a:solidFill>
                <a:effectLst/>
                <a:latin typeface="+mn-lt"/>
                <a:ea typeface="+mn-ea"/>
                <a:cs typeface="+mn-cs"/>
              </a:rPr>
              <a:t> de </a:t>
            </a:r>
            <a:r>
              <a:rPr lang="en-GB" sz="1200" kern="1200" dirty="0" err="1" smtClean="0">
                <a:solidFill>
                  <a:schemeClr val="tx1"/>
                </a:solidFill>
                <a:effectLst/>
                <a:latin typeface="+mn-lt"/>
                <a:ea typeface="+mn-ea"/>
                <a:cs typeface="+mn-cs"/>
              </a:rPr>
              <a:t>salud</a:t>
            </a:r>
            <a:r>
              <a:rPr lang="en-GB" sz="1200" kern="1200" dirty="0" smtClean="0">
                <a:solidFill>
                  <a:schemeClr val="tx1"/>
                </a:solidFill>
                <a:effectLst/>
                <a:latin typeface="+mn-lt"/>
                <a:ea typeface="+mn-ea"/>
                <a:cs typeface="+mn-cs"/>
              </a:rPr>
              <a:t>.</a:t>
            </a:r>
          </a:p>
          <a:p>
            <a:r>
              <a:rPr lang="en-GB" sz="1200" i="1" kern="1200" dirty="0" smtClean="0">
                <a:solidFill>
                  <a:schemeClr val="tx1"/>
                </a:solidFill>
                <a:effectLst/>
                <a:latin typeface="+mn-lt"/>
                <a:ea typeface="+mn-ea"/>
                <a:cs typeface="+mn-cs"/>
              </a:rPr>
              <a:t>Pause and repeat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5B187E8F-F617-4337-9499-CBD5B7BC934F}" type="slidenum">
              <a:rPr lang="en-GB" smtClean="0"/>
              <a:t>19</a:t>
            </a:fld>
            <a:endParaRPr lang="en-GB"/>
          </a:p>
        </p:txBody>
      </p:sp>
    </p:spTree>
    <p:extLst>
      <p:ext uri="{BB962C8B-B14F-4D97-AF65-F5344CB8AC3E}">
        <p14:creationId xmlns:p14="http://schemas.microsoft.com/office/powerpoint/2010/main" val="2675001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A GRADE QUESTION (NO</a:t>
            </a:r>
            <a:r>
              <a:rPr lang="en-GB" sz="1200" b="1" kern="1200" baseline="0" dirty="0" smtClean="0">
                <a:solidFill>
                  <a:schemeClr val="tx1"/>
                </a:solidFill>
                <a:effectLst/>
                <a:latin typeface="+mn-lt"/>
                <a:ea typeface="+mn-ea"/>
                <a:cs typeface="+mn-cs"/>
              </a:rPr>
              <a:t> DISTRACTORS – JUST LOTS TO HEAR AND NOTE DOWN)</a:t>
            </a:r>
            <a:endParaRPr lang="en-GB" sz="1200" b="1"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LIVING IN THE COUNTRYSIDE</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F2  </a:t>
            </a:r>
            <a:r>
              <a:rPr lang="en-GB" sz="1200" kern="1200" dirty="0" err="1" smtClean="0">
                <a:solidFill>
                  <a:schemeClr val="tx1"/>
                </a:solidFill>
                <a:effectLst/>
                <a:latin typeface="+mn-lt"/>
                <a:ea typeface="+mn-ea"/>
                <a:cs typeface="+mn-cs"/>
              </a:rPr>
              <a:t>Hace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tres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meses</a:t>
            </a:r>
            <a:r>
              <a:rPr lang="en-GB" sz="1200" kern="1200" dirty="0" smtClean="0">
                <a:solidFill>
                  <a:schemeClr val="tx1"/>
                </a:solidFill>
                <a:effectLst/>
                <a:latin typeface="+mn-lt"/>
                <a:ea typeface="+mn-ea"/>
                <a:cs typeface="+mn-cs"/>
              </a:rPr>
              <a:t> que vivo </a:t>
            </a:r>
            <a:r>
              <a:rPr lang="en-GB" sz="1200" kern="1200" dirty="0" err="1" smtClean="0">
                <a:solidFill>
                  <a:schemeClr val="tx1"/>
                </a:solidFill>
                <a:effectLst/>
                <a:latin typeface="+mn-lt"/>
                <a:ea typeface="+mn-ea"/>
                <a:cs typeface="+mn-cs"/>
              </a:rPr>
              <a:t>en</a:t>
            </a:r>
            <a:r>
              <a:rPr lang="en-GB" sz="1200" kern="1200" dirty="0" smtClean="0">
                <a:solidFill>
                  <a:schemeClr val="tx1"/>
                </a:solidFill>
                <a:effectLst/>
                <a:latin typeface="+mn-lt"/>
                <a:ea typeface="+mn-ea"/>
                <a:cs typeface="+mn-cs"/>
              </a:rPr>
              <a:t> un pueblo </a:t>
            </a:r>
            <a:r>
              <a:rPr lang="en-GB" sz="1200" kern="1200" dirty="0" err="1" smtClean="0">
                <a:solidFill>
                  <a:schemeClr val="tx1"/>
                </a:solidFill>
                <a:effectLst/>
                <a:latin typeface="+mn-lt"/>
                <a:ea typeface="+mn-ea"/>
                <a:cs typeface="+mn-cs"/>
              </a:rPr>
              <a:t>pequeño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en</a:t>
            </a:r>
            <a:r>
              <a:rPr lang="en-GB" sz="1200" kern="1200" dirty="0" smtClean="0">
                <a:solidFill>
                  <a:schemeClr val="tx1"/>
                </a:solidFill>
                <a:effectLst/>
                <a:latin typeface="+mn-lt"/>
                <a:ea typeface="+mn-ea"/>
                <a:cs typeface="+mn-cs"/>
              </a:rPr>
              <a:t> el campo y me </a:t>
            </a:r>
            <a:r>
              <a:rPr lang="en-GB" sz="1200" kern="1200" dirty="0" err="1" smtClean="0">
                <a:solidFill>
                  <a:schemeClr val="tx1"/>
                </a:solidFill>
                <a:effectLst/>
                <a:latin typeface="+mn-lt"/>
                <a:ea typeface="+mn-ea"/>
                <a:cs typeface="+mn-cs"/>
              </a:rPr>
              <a:t>encanta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Aquí</a:t>
            </a:r>
            <a:r>
              <a:rPr lang="en-GB" sz="1200" kern="1200" dirty="0" smtClean="0">
                <a:solidFill>
                  <a:schemeClr val="tx1"/>
                </a:solidFill>
                <a:effectLst/>
                <a:latin typeface="+mn-lt"/>
                <a:ea typeface="+mn-ea"/>
                <a:cs typeface="+mn-cs"/>
              </a:rPr>
              <a:t> no hay </a:t>
            </a:r>
            <a:r>
              <a:rPr lang="en-GB" sz="1200" kern="1200" dirty="0" err="1" smtClean="0">
                <a:solidFill>
                  <a:schemeClr val="tx1"/>
                </a:solidFill>
                <a:effectLst/>
                <a:latin typeface="+mn-lt"/>
                <a:ea typeface="+mn-ea"/>
                <a:cs typeface="+mn-cs"/>
              </a:rPr>
              <a:t>contaminación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puedo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respirar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aire</a:t>
            </a:r>
            <a:r>
              <a:rPr lang="en-GB" sz="1200" kern="1200" dirty="0" smtClean="0">
                <a:solidFill>
                  <a:schemeClr val="tx1"/>
                </a:solidFill>
                <a:effectLst/>
                <a:latin typeface="+mn-lt"/>
                <a:ea typeface="+mn-ea"/>
                <a:cs typeface="+mn-cs"/>
              </a:rPr>
              <a:t> puro </a:t>
            </a:r>
            <a:r>
              <a:rPr lang="en-GB" sz="1200" kern="1200" dirty="0" err="1" smtClean="0">
                <a:solidFill>
                  <a:schemeClr val="tx1"/>
                </a:solidFill>
                <a:effectLst/>
                <a:latin typeface="+mn-lt"/>
                <a:ea typeface="+mn-ea"/>
                <a:cs typeface="+mn-cs"/>
              </a:rPr>
              <a:t>todos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los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días</a:t>
            </a:r>
            <a:r>
              <a:rPr lang="en-GB" sz="1200" kern="1200" dirty="0" smtClean="0">
                <a:solidFill>
                  <a:schemeClr val="tx1"/>
                </a:solidFill>
                <a:effectLst/>
                <a:latin typeface="+mn-lt"/>
                <a:ea typeface="+mn-ea"/>
                <a:cs typeface="+mn-cs"/>
              </a:rPr>
              <a:t>. No hay mucho </a:t>
            </a:r>
            <a:r>
              <a:rPr lang="en-GB" sz="1200" kern="1200" dirty="0" err="1" smtClean="0">
                <a:solidFill>
                  <a:schemeClr val="tx1"/>
                </a:solidFill>
                <a:effectLst/>
                <a:latin typeface="+mn-lt"/>
                <a:ea typeface="+mn-ea"/>
                <a:cs typeface="+mn-cs"/>
              </a:rPr>
              <a:t>ruido</a:t>
            </a:r>
            <a:r>
              <a:rPr lang="en-GB" sz="1200" kern="1200" dirty="0" smtClean="0">
                <a:solidFill>
                  <a:schemeClr val="tx1"/>
                </a:solidFill>
                <a:effectLst/>
                <a:latin typeface="+mn-lt"/>
                <a:ea typeface="+mn-ea"/>
                <a:cs typeface="+mn-cs"/>
              </a:rPr>
              <a:t> de </a:t>
            </a:r>
            <a:r>
              <a:rPr lang="en-GB" sz="1200" kern="1200" dirty="0" err="1" smtClean="0">
                <a:solidFill>
                  <a:schemeClr val="tx1"/>
                </a:solidFill>
                <a:effectLst/>
                <a:latin typeface="+mn-lt"/>
                <a:ea typeface="+mn-ea"/>
                <a:cs typeface="+mn-cs"/>
              </a:rPr>
              <a:t>coches</a:t>
            </a:r>
            <a:r>
              <a:rPr lang="en-GB" sz="1200" kern="1200" dirty="0" smtClean="0">
                <a:solidFill>
                  <a:schemeClr val="tx1"/>
                </a:solidFill>
                <a:effectLst/>
                <a:latin typeface="+mn-lt"/>
                <a:ea typeface="+mn-ea"/>
                <a:cs typeface="+mn-cs"/>
              </a:rPr>
              <a:t>: me </a:t>
            </a:r>
            <a:r>
              <a:rPr lang="en-GB" sz="1200" kern="1200" dirty="0" err="1" smtClean="0">
                <a:solidFill>
                  <a:schemeClr val="tx1"/>
                </a:solidFill>
                <a:effectLst/>
                <a:latin typeface="+mn-lt"/>
                <a:ea typeface="+mn-ea"/>
                <a:cs typeface="+mn-cs"/>
              </a:rPr>
              <a:t>despierto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por</a:t>
            </a:r>
            <a:r>
              <a:rPr lang="en-GB" sz="1200" kern="1200" dirty="0" smtClean="0">
                <a:solidFill>
                  <a:schemeClr val="tx1"/>
                </a:solidFill>
                <a:effectLst/>
                <a:latin typeface="+mn-lt"/>
                <a:ea typeface="+mn-ea"/>
                <a:cs typeface="+mn-cs"/>
              </a:rPr>
              <a:t> las </a:t>
            </a:r>
            <a:r>
              <a:rPr lang="en-GB" sz="1200" kern="1200" dirty="0" err="1" smtClean="0">
                <a:solidFill>
                  <a:schemeClr val="tx1"/>
                </a:solidFill>
                <a:effectLst/>
                <a:latin typeface="+mn-lt"/>
                <a:ea typeface="+mn-ea"/>
                <a:cs typeface="+mn-cs"/>
              </a:rPr>
              <a:t>mañanas</a:t>
            </a:r>
            <a:r>
              <a:rPr lang="en-GB" sz="1200" kern="1200" dirty="0" smtClean="0">
                <a:solidFill>
                  <a:schemeClr val="tx1"/>
                </a:solidFill>
                <a:effectLst/>
                <a:latin typeface="+mn-lt"/>
                <a:ea typeface="+mn-ea"/>
                <a:cs typeface="+mn-cs"/>
              </a:rPr>
              <a:t> con </a:t>
            </a:r>
            <a:r>
              <a:rPr lang="en-GB" sz="1200" kern="1200" dirty="0" err="1" smtClean="0">
                <a:solidFill>
                  <a:schemeClr val="tx1"/>
                </a:solidFill>
                <a:effectLst/>
                <a:latin typeface="+mn-lt"/>
                <a:ea typeface="+mn-ea"/>
                <a:cs typeface="+mn-cs"/>
              </a:rPr>
              <a:t>los</a:t>
            </a:r>
            <a:r>
              <a:rPr lang="en-GB" sz="1200" kern="1200" dirty="0" smtClean="0">
                <a:solidFill>
                  <a:schemeClr val="tx1"/>
                </a:solidFill>
                <a:effectLst/>
                <a:latin typeface="+mn-lt"/>
                <a:ea typeface="+mn-ea"/>
                <a:cs typeface="+mn-cs"/>
              </a:rPr>
              <a:t> cantos de </a:t>
            </a:r>
            <a:r>
              <a:rPr lang="en-GB" sz="1200" kern="1200" dirty="0" err="1" smtClean="0">
                <a:solidFill>
                  <a:schemeClr val="tx1"/>
                </a:solidFill>
                <a:effectLst/>
                <a:latin typeface="+mn-lt"/>
                <a:ea typeface="+mn-ea"/>
                <a:cs typeface="+mn-cs"/>
              </a:rPr>
              <a:t>los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pájaros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También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charlo</a:t>
            </a:r>
            <a:r>
              <a:rPr lang="en-GB" sz="1200" kern="1200" dirty="0" smtClean="0">
                <a:solidFill>
                  <a:schemeClr val="tx1"/>
                </a:solidFill>
                <a:effectLst/>
                <a:latin typeface="+mn-lt"/>
                <a:ea typeface="+mn-ea"/>
                <a:cs typeface="+mn-cs"/>
              </a:rPr>
              <a:t> con </a:t>
            </a:r>
            <a:r>
              <a:rPr lang="en-GB" sz="1200" kern="1200" dirty="0" err="1" smtClean="0">
                <a:solidFill>
                  <a:schemeClr val="tx1"/>
                </a:solidFill>
                <a:effectLst/>
                <a:latin typeface="+mn-lt"/>
                <a:ea typeface="+mn-ea"/>
                <a:cs typeface="+mn-cs"/>
              </a:rPr>
              <a:t>los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vecinos</a:t>
            </a:r>
            <a:r>
              <a:rPr lang="en-GB" sz="1200" kern="1200" dirty="0" smtClean="0">
                <a:solidFill>
                  <a:schemeClr val="tx1"/>
                </a:solidFill>
                <a:effectLst/>
                <a:latin typeface="+mn-lt"/>
                <a:ea typeface="+mn-ea"/>
                <a:cs typeface="+mn-cs"/>
              </a:rPr>
              <a:t>, el </a:t>
            </a:r>
            <a:r>
              <a:rPr lang="en-GB" sz="1200" kern="1200" dirty="0" err="1" smtClean="0">
                <a:solidFill>
                  <a:schemeClr val="tx1"/>
                </a:solidFill>
                <a:effectLst/>
                <a:latin typeface="+mn-lt"/>
                <a:ea typeface="+mn-ea"/>
                <a:cs typeface="+mn-cs"/>
              </a:rPr>
              <a:t>contacto</a:t>
            </a:r>
            <a:r>
              <a:rPr lang="en-GB" sz="1200" kern="1200" dirty="0" smtClean="0">
                <a:solidFill>
                  <a:schemeClr val="tx1"/>
                </a:solidFill>
                <a:effectLst/>
                <a:latin typeface="+mn-lt"/>
                <a:ea typeface="+mn-ea"/>
                <a:cs typeface="+mn-cs"/>
              </a:rPr>
              <a:t> con la </a:t>
            </a:r>
            <a:r>
              <a:rPr lang="en-GB" sz="1200" kern="1200" dirty="0" err="1" smtClean="0">
                <a:solidFill>
                  <a:schemeClr val="tx1"/>
                </a:solidFill>
                <a:effectLst/>
                <a:latin typeface="+mn-lt"/>
                <a:ea typeface="+mn-ea"/>
                <a:cs typeface="+mn-cs"/>
              </a:rPr>
              <a:t>gente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más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humano</a:t>
            </a:r>
            <a:r>
              <a:rPr lang="en-GB" sz="1200" kern="1200" dirty="0" smtClean="0">
                <a:solidFill>
                  <a:schemeClr val="tx1"/>
                </a:solidFill>
                <a:effectLst/>
                <a:latin typeface="+mn-lt"/>
                <a:ea typeface="+mn-ea"/>
                <a:cs typeface="+mn-cs"/>
              </a:rPr>
              <a:t> y </a:t>
            </a:r>
            <a:r>
              <a:rPr lang="en-GB" sz="1200" kern="1200" dirty="0" err="1" smtClean="0">
                <a:solidFill>
                  <a:schemeClr val="tx1"/>
                </a:solidFill>
                <a:effectLst/>
                <a:latin typeface="+mn-lt"/>
                <a:ea typeface="+mn-ea"/>
                <a:cs typeface="+mn-cs"/>
              </a:rPr>
              <a:t>agradable</a:t>
            </a:r>
            <a:r>
              <a:rPr lang="en-GB" sz="1200" kern="1200" dirty="0" smtClean="0">
                <a:solidFill>
                  <a:schemeClr val="tx1"/>
                </a:solidFill>
                <a:effectLst/>
                <a:latin typeface="+mn-lt"/>
                <a:ea typeface="+mn-ea"/>
                <a:cs typeface="+mn-cs"/>
              </a:rPr>
              <a:t>. Y </a:t>
            </a:r>
            <a:r>
              <a:rPr lang="en-GB" sz="1200" kern="1200" dirty="0" err="1" smtClean="0">
                <a:solidFill>
                  <a:schemeClr val="tx1"/>
                </a:solidFill>
                <a:effectLst/>
                <a:latin typeface="+mn-lt"/>
                <a:ea typeface="+mn-ea"/>
                <a:cs typeface="+mn-cs"/>
              </a:rPr>
              <a:t>además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puedo</a:t>
            </a:r>
            <a:r>
              <a:rPr lang="en-GB" sz="1200" kern="1200" dirty="0" smtClean="0">
                <a:solidFill>
                  <a:schemeClr val="tx1"/>
                </a:solidFill>
                <a:effectLst/>
                <a:latin typeface="+mn-lt"/>
                <a:ea typeface="+mn-ea"/>
                <a:cs typeface="+mn-cs"/>
              </a:rPr>
              <a:t> comer </a:t>
            </a:r>
            <a:r>
              <a:rPr lang="en-GB" sz="1200" kern="1200" dirty="0" err="1" smtClean="0">
                <a:solidFill>
                  <a:schemeClr val="tx1"/>
                </a:solidFill>
                <a:effectLst/>
                <a:latin typeface="+mn-lt"/>
                <a:ea typeface="+mn-ea"/>
                <a:cs typeface="+mn-cs"/>
              </a:rPr>
              <a:t>productos</a:t>
            </a:r>
            <a:r>
              <a:rPr lang="en-GB" sz="1200" kern="1200" dirty="0" smtClean="0">
                <a:solidFill>
                  <a:schemeClr val="tx1"/>
                </a:solidFill>
                <a:effectLst/>
                <a:latin typeface="+mn-lt"/>
                <a:ea typeface="+mn-ea"/>
                <a:cs typeface="+mn-cs"/>
              </a:rPr>
              <a:t> locales frescos, </a:t>
            </a:r>
            <a:r>
              <a:rPr lang="en-GB" sz="1200" kern="1200" dirty="0" err="1" smtClean="0">
                <a:solidFill>
                  <a:schemeClr val="tx1"/>
                </a:solidFill>
                <a:effectLst/>
                <a:latin typeface="+mn-lt"/>
                <a:ea typeface="+mn-ea"/>
                <a:cs typeface="+mn-cs"/>
              </a:rPr>
              <a:t>como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frutas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verduras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huevos</a:t>
            </a:r>
            <a:r>
              <a:rPr lang="en-GB" sz="1200" kern="1200" dirty="0" smtClean="0">
                <a:solidFill>
                  <a:schemeClr val="tx1"/>
                </a:solidFill>
                <a:effectLst/>
                <a:latin typeface="+mn-lt"/>
                <a:ea typeface="+mn-ea"/>
                <a:cs typeface="+mn-cs"/>
              </a:rPr>
              <a:t>, pan y carne.</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i="1" kern="1200" dirty="0" smtClean="0">
                <a:solidFill>
                  <a:schemeClr val="tx1"/>
                </a:solidFill>
                <a:effectLst/>
                <a:latin typeface="+mn-lt"/>
                <a:ea typeface="+mn-ea"/>
                <a:cs typeface="+mn-cs"/>
              </a:rPr>
              <a:t>Pause and repeat.</a:t>
            </a: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Lo </a:t>
            </a:r>
            <a:r>
              <a:rPr lang="en-GB" sz="1200" kern="1200" dirty="0" err="1" smtClean="0">
                <a:solidFill>
                  <a:schemeClr val="tx1"/>
                </a:solidFill>
                <a:effectLst/>
                <a:latin typeface="+mn-lt"/>
                <a:ea typeface="+mn-ea"/>
                <a:cs typeface="+mn-cs"/>
              </a:rPr>
              <a:t>malo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aquí</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es</a:t>
            </a:r>
            <a:r>
              <a:rPr lang="en-GB" sz="1200" kern="1200" dirty="0" smtClean="0">
                <a:solidFill>
                  <a:schemeClr val="tx1"/>
                </a:solidFill>
                <a:effectLst/>
                <a:latin typeface="+mn-lt"/>
                <a:ea typeface="+mn-ea"/>
                <a:cs typeface="+mn-cs"/>
              </a:rPr>
              <a:t> que no </a:t>
            </a:r>
            <a:r>
              <a:rPr lang="en-GB" sz="1200" kern="1200" dirty="0" err="1" smtClean="0">
                <a:solidFill>
                  <a:schemeClr val="tx1"/>
                </a:solidFill>
                <a:effectLst/>
                <a:latin typeface="+mn-lt"/>
                <a:ea typeface="+mn-ea"/>
                <a:cs typeface="+mn-cs"/>
              </a:rPr>
              <a:t>tenemos</a:t>
            </a:r>
            <a:r>
              <a:rPr lang="en-GB" sz="1200" kern="1200" dirty="0" smtClean="0">
                <a:solidFill>
                  <a:schemeClr val="tx1"/>
                </a:solidFill>
                <a:effectLst/>
                <a:latin typeface="+mn-lt"/>
                <a:ea typeface="+mn-ea"/>
                <a:cs typeface="+mn-cs"/>
              </a:rPr>
              <a:t> un </a:t>
            </a:r>
            <a:r>
              <a:rPr lang="en-GB" sz="1200" kern="1200" dirty="0" err="1" smtClean="0">
                <a:solidFill>
                  <a:schemeClr val="tx1"/>
                </a:solidFill>
                <a:effectLst/>
                <a:latin typeface="+mn-lt"/>
                <a:ea typeface="+mn-ea"/>
                <a:cs typeface="+mn-cs"/>
              </a:rPr>
              <a:t>transporte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público</a:t>
            </a:r>
            <a:r>
              <a:rPr lang="en-GB" sz="1200" kern="1200" dirty="0" smtClean="0">
                <a:solidFill>
                  <a:schemeClr val="tx1"/>
                </a:solidFill>
                <a:effectLst/>
                <a:latin typeface="+mn-lt"/>
                <a:ea typeface="+mn-ea"/>
                <a:cs typeface="+mn-cs"/>
              </a:rPr>
              <a:t> tan </a:t>
            </a:r>
            <a:r>
              <a:rPr lang="en-GB" sz="1200" kern="1200" dirty="0" err="1" smtClean="0">
                <a:solidFill>
                  <a:schemeClr val="tx1"/>
                </a:solidFill>
                <a:effectLst/>
                <a:latin typeface="+mn-lt"/>
                <a:ea typeface="+mn-ea"/>
                <a:cs typeface="+mn-cs"/>
              </a:rPr>
              <a:t>bueno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como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en</a:t>
            </a:r>
            <a:r>
              <a:rPr lang="en-GB" sz="1200" kern="1200" dirty="0" smtClean="0">
                <a:solidFill>
                  <a:schemeClr val="tx1"/>
                </a:solidFill>
                <a:effectLst/>
                <a:latin typeface="+mn-lt"/>
                <a:ea typeface="+mn-ea"/>
                <a:cs typeface="+mn-cs"/>
              </a:rPr>
              <a:t> la ciudad, </a:t>
            </a:r>
            <a:r>
              <a:rPr lang="en-GB" sz="1200" kern="1200" dirty="0" err="1" smtClean="0">
                <a:solidFill>
                  <a:schemeClr val="tx1"/>
                </a:solidFill>
                <a:effectLst/>
                <a:latin typeface="+mn-lt"/>
                <a:ea typeface="+mn-ea"/>
                <a:cs typeface="+mn-cs"/>
              </a:rPr>
              <a:t>nos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faltan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autobuses</a:t>
            </a:r>
            <a:r>
              <a:rPr lang="en-GB" sz="1200" kern="1200" dirty="0" smtClean="0">
                <a:solidFill>
                  <a:schemeClr val="tx1"/>
                </a:solidFill>
                <a:effectLst/>
                <a:latin typeface="+mn-lt"/>
                <a:ea typeface="+mn-ea"/>
                <a:cs typeface="+mn-cs"/>
              </a:rPr>
              <a:t> y no hay </a:t>
            </a:r>
            <a:r>
              <a:rPr lang="en-GB" sz="1200" kern="1200" dirty="0" err="1" smtClean="0">
                <a:solidFill>
                  <a:schemeClr val="tx1"/>
                </a:solidFill>
                <a:effectLst/>
                <a:latin typeface="+mn-lt"/>
                <a:ea typeface="+mn-ea"/>
                <a:cs typeface="+mn-cs"/>
              </a:rPr>
              <a:t>tren</a:t>
            </a:r>
            <a:r>
              <a:rPr lang="en-GB" sz="1200" kern="1200" dirty="0" smtClean="0">
                <a:solidFill>
                  <a:schemeClr val="tx1"/>
                </a:solidFill>
                <a:effectLst/>
                <a:latin typeface="+mn-lt"/>
                <a:ea typeface="+mn-ea"/>
                <a:cs typeface="+mn-cs"/>
              </a:rPr>
              <a:t>. El </a:t>
            </a:r>
            <a:r>
              <a:rPr lang="en-GB" sz="1200" kern="1200" dirty="0" err="1" smtClean="0">
                <a:solidFill>
                  <a:schemeClr val="tx1"/>
                </a:solidFill>
                <a:effectLst/>
                <a:latin typeface="+mn-lt"/>
                <a:ea typeface="+mn-ea"/>
                <a:cs typeface="+mn-cs"/>
              </a:rPr>
              <a:t>servicio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educativo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más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reducido</a:t>
            </a:r>
            <a:r>
              <a:rPr lang="en-GB" sz="1200" kern="1200" dirty="0" smtClean="0">
                <a:solidFill>
                  <a:schemeClr val="tx1"/>
                </a:solidFill>
                <a:effectLst/>
                <a:latin typeface="+mn-lt"/>
                <a:ea typeface="+mn-ea"/>
                <a:cs typeface="+mn-cs"/>
              </a:rPr>
              <a:t> y </a:t>
            </a:r>
            <a:r>
              <a:rPr lang="en-GB" sz="1200" kern="1200" dirty="0" err="1" smtClean="0">
                <a:solidFill>
                  <a:schemeClr val="tx1"/>
                </a:solidFill>
                <a:effectLst/>
                <a:latin typeface="+mn-lt"/>
                <a:ea typeface="+mn-ea"/>
                <a:cs typeface="+mn-cs"/>
              </a:rPr>
              <a:t>los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hospitales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están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todos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en</a:t>
            </a:r>
            <a:r>
              <a:rPr lang="en-GB" sz="1200" kern="1200" dirty="0" smtClean="0">
                <a:solidFill>
                  <a:schemeClr val="tx1"/>
                </a:solidFill>
                <a:effectLst/>
                <a:latin typeface="+mn-lt"/>
                <a:ea typeface="+mn-ea"/>
                <a:cs typeface="+mn-cs"/>
              </a:rPr>
              <a:t> la capital. </a:t>
            </a:r>
            <a:r>
              <a:rPr lang="en-GB" sz="1200" kern="1200" dirty="0" err="1" smtClean="0">
                <a:solidFill>
                  <a:schemeClr val="tx1"/>
                </a:solidFill>
                <a:effectLst/>
                <a:latin typeface="+mn-lt"/>
                <a:ea typeface="+mn-ea"/>
                <a:cs typeface="+mn-cs"/>
              </a:rPr>
              <a:t>Tampoco</a:t>
            </a:r>
            <a:r>
              <a:rPr lang="en-GB" sz="1200" kern="1200" dirty="0" smtClean="0">
                <a:solidFill>
                  <a:schemeClr val="tx1"/>
                </a:solidFill>
                <a:effectLst/>
                <a:latin typeface="+mn-lt"/>
                <a:ea typeface="+mn-ea"/>
                <a:cs typeface="+mn-cs"/>
              </a:rPr>
              <a:t> hay </a:t>
            </a:r>
            <a:r>
              <a:rPr lang="en-GB" sz="1200" kern="1200" dirty="0" err="1" smtClean="0">
                <a:solidFill>
                  <a:schemeClr val="tx1"/>
                </a:solidFill>
                <a:effectLst/>
                <a:latin typeface="+mn-lt"/>
                <a:ea typeface="+mn-ea"/>
                <a:cs typeface="+mn-cs"/>
              </a:rPr>
              <a:t>mucha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vida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nocturna</a:t>
            </a:r>
            <a:r>
              <a:rPr lang="en-GB" sz="1200" kern="1200" dirty="0" smtClean="0">
                <a:solidFill>
                  <a:schemeClr val="tx1"/>
                </a:solidFill>
                <a:effectLst/>
                <a:latin typeface="+mn-lt"/>
                <a:ea typeface="+mn-ea"/>
                <a:cs typeface="+mn-cs"/>
              </a:rPr>
              <a:t>. Sin embargo </a:t>
            </a:r>
            <a:r>
              <a:rPr lang="en-GB" sz="1200" kern="1200" dirty="0" err="1" smtClean="0">
                <a:solidFill>
                  <a:schemeClr val="tx1"/>
                </a:solidFill>
                <a:effectLst/>
                <a:latin typeface="+mn-lt"/>
                <a:ea typeface="+mn-ea"/>
                <a:cs typeface="+mn-cs"/>
              </a:rPr>
              <a:t>prefiero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vivir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en</a:t>
            </a:r>
            <a:r>
              <a:rPr lang="en-GB" sz="1200" kern="1200" dirty="0" smtClean="0">
                <a:solidFill>
                  <a:schemeClr val="tx1"/>
                </a:solidFill>
                <a:effectLst/>
                <a:latin typeface="+mn-lt"/>
                <a:ea typeface="+mn-ea"/>
                <a:cs typeface="+mn-cs"/>
              </a:rPr>
              <a:t> el pueblo y </a:t>
            </a:r>
            <a:r>
              <a:rPr lang="en-GB" sz="1200" kern="1200" dirty="0" err="1" smtClean="0">
                <a:solidFill>
                  <a:schemeClr val="tx1"/>
                </a:solidFill>
                <a:effectLst/>
                <a:latin typeface="+mn-lt"/>
                <a:ea typeface="+mn-ea"/>
                <a:cs typeface="+mn-cs"/>
              </a:rPr>
              <a:t>disfrutar</a:t>
            </a:r>
            <a:r>
              <a:rPr lang="en-GB" sz="1200" kern="1200" dirty="0" smtClean="0">
                <a:solidFill>
                  <a:schemeClr val="tx1"/>
                </a:solidFill>
                <a:effectLst/>
                <a:latin typeface="+mn-lt"/>
                <a:ea typeface="+mn-ea"/>
                <a:cs typeface="+mn-cs"/>
              </a:rPr>
              <a:t> de la </a:t>
            </a:r>
            <a:r>
              <a:rPr lang="en-GB" sz="1200" kern="1200" dirty="0" err="1" smtClean="0">
                <a:solidFill>
                  <a:schemeClr val="tx1"/>
                </a:solidFill>
                <a:effectLst/>
                <a:latin typeface="+mn-lt"/>
                <a:ea typeface="+mn-ea"/>
                <a:cs typeface="+mn-cs"/>
              </a:rPr>
              <a:t>tranquilidad</a:t>
            </a:r>
            <a:r>
              <a:rPr lang="en-GB" sz="1200" kern="1200" dirty="0" smtClean="0">
                <a:solidFill>
                  <a:schemeClr val="tx1"/>
                </a:solidFill>
                <a:effectLst/>
                <a:latin typeface="+mn-lt"/>
                <a:ea typeface="+mn-ea"/>
                <a:cs typeface="+mn-cs"/>
              </a:rPr>
              <a:t>.</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i="1" kern="1200" dirty="0" smtClean="0">
                <a:solidFill>
                  <a:schemeClr val="tx1"/>
                </a:solidFill>
                <a:effectLst/>
                <a:latin typeface="+mn-lt"/>
                <a:ea typeface="+mn-ea"/>
                <a:cs typeface="+mn-cs"/>
              </a:rPr>
              <a:t>Pause and repeat.</a:t>
            </a:r>
          </a:p>
          <a:p>
            <a:endParaRPr lang="en-GB" sz="1200" i="1"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(b)</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Any 4 of the following:</a:t>
            </a: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It’s quieter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No pollution/able to breathe fresh/pure air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No traffic noise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More contact with nature/wake up to birdsong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People speak to one another/speaks to neighbours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Local products: fresh food </a:t>
            </a:r>
          </a:p>
          <a:p>
            <a:r>
              <a:rPr lang="en-GB" sz="1200" b="1" kern="1200" dirty="0" smtClean="0">
                <a:solidFill>
                  <a:schemeClr val="tx1"/>
                </a:solidFill>
                <a:effectLst/>
                <a:latin typeface="+mn-lt"/>
                <a:ea typeface="+mn-ea"/>
                <a:cs typeface="+mn-cs"/>
              </a:rPr>
              <a:t>4</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(c)</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Any 3 of the following:</a:t>
            </a: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Poor public transport (no train &amp; few buses)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No hospitals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Not many schools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Lack of night life </a:t>
            </a:r>
          </a:p>
          <a:p>
            <a:r>
              <a:rPr lang="en-GB" sz="1200" b="1" kern="1200" dirty="0" smtClean="0">
                <a:solidFill>
                  <a:schemeClr val="tx1"/>
                </a:solidFill>
                <a:effectLst/>
                <a:latin typeface="+mn-lt"/>
                <a:ea typeface="+mn-ea"/>
                <a:cs typeface="+mn-cs"/>
              </a:rPr>
              <a:t>3</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B187E8F-F617-4337-9499-CBD5B7BC934F}" type="slidenum">
              <a:rPr lang="en-GB" smtClean="0"/>
              <a:t>22</a:t>
            </a:fld>
            <a:endParaRPr lang="en-GB"/>
          </a:p>
        </p:txBody>
      </p:sp>
    </p:spTree>
    <p:extLst>
      <p:ext uri="{BB962C8B-B14F-4D97-AF65-F5344CB8AC3E}">
        <p14:creationId xmlns:p14="http://schemas.microsoft.com/office/powerpoint/2010/main" val="1198225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A GRADE QUESTION (NO</a:t>
            </a:r>
            <a:r>
              <a:rPr lang="en-GB" sz="1200" b="1" kern="1200" baseline="0" dirty="0" smtClean="0">
                <a:solidFill>
                  <a:schemeClr val="tx1"/>
                </a:solidFill>
                <a:effectLst/>
                <a:latin typeface="+mn-lt"/>
                <a:ea typeface="+mn-ea"/>
                <a:cs typeface="+mn-cs"/>
              </a:rPr>
              <a:t> DISTRACTORS – JUST LOTS TO HEAR AND NOTE DOWN)</a:t>
            </a:r>
            <a:endParaRPr lang="en-GB" sz="1200" b="1"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LIVING IN THE COUNTRYSIDE</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F2  </a:t>
            </a:r>
            <a:r>
              <a:rPr lang="en-GB" sz="1200" kern="1200" dirty="0" err="1" smtClean="0">
                <a:solidFill>
                  <a:schemeClr val="tx1"/>
                </a:solidFill>
                <a:effectLst/>
                <a:latin typeface="+mn-lt"/>
                <a:ea typeface="+mn-ea"/>
                <a:cs typeface="+mn-cs"/>
              </a:rPr>
              <a:t>Hace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tres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meses</a:t>
            </a:r>
            <a:r>
              <a:rPr lang="en-GB" sz="1200" kern="1200" dirty="0" smtClean="0">
                <a:solidFill>
                  <a:schemeClr val="tx1"/>
                </a:solidFill>
                <a:effectLst/>
                <a:latin typeface="+mn-lt"/>
                <a:ea typeface="+mn-ea"/>
                <a:cs typeface="+mn-cs"/>
              </a:rPr>
              <a:t> que vivo </a:t>
            </a:r>
            <a:r>
              <a:rPr lang="en-GB" sz="1200" kern="1200" dirty="0" err="1" smtClean="0">
                <a:solidFill>
                  <a:schemeClr val="tx1"/>
                </a:solidFill>
                <a:effectLst/>
                <a:latin typeface="+mn-lt"/>
                <a:ea typeface="+mn-ea"/>
                <a:cs typeface="+mn-cs"/>
              </a:rPr>
              <a:t>en</a:t>
            </a:r>
            <a:r>
              <a:rPr lang="en-GB" sz="1200" kern="1200" dirty="0" smtClean="0">
                <a:solidFill>
                  <a:schemeClr val="tx1"/>
                </a:solidFill>
                <a:effectLst/>
                <a:latin typeface="+mn-lt"/>
                <a:ea typeface="+mn-ea"/>
                <a:cs typeface="+mn-cs"/>
              </a:rPr>
              <a:t> un pueblo </a:t>
            </a:r>
            <a:r>
              <a:rPr lang="en-GB" sz="1200" kern="1200" dirty="0" err="1" smtClean="0">
                <a:solidFill>
                  <a:schemeClr val="tx1"/>
                </a:solidFill>
                <a:effectLst/>
                <a:latin typeface="+mn-lt"/>
                <a:ea typeface="+mn-ea"/>
                <a:cs typeface="+mn-cs"/>
              </a:rPr>
              <a:t>pequeño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en</a:t>
            </a:r>
            <a:r>
              <a:rPr lang="en-GB" sz="1200" kern="1200" dirty="0" smtClean="0">
                <a:solidFill>
                  <a:schemeClr val="tx1"/>
                </a:solidFill>
                <a:effectLst/>
                <a:latin typeface="+mn-lt"/>
                <a:ea typeface="+mn-ea"/>
                <a:cs typeface="+mn-cs"/>
              </a:rPr>
              <a:t> el campo y me </a:t>
            </a:r>
            <a:r>
              <a:rPr lang="en-GB" sz="1200" kern="1200" dirty="0" err="1" smtClean="0">
                <a:solidFill>
                  <a:schemeClr val="tx1"/>
                </a:solidFill>
                <a:effectLst/>
                <a:latin typeface="+mn-lt"/>
                <a:ea typeface="+mn-ea"/>
                <a:cs typeface="+mn-cs"/>
              </a:rPr>
              <a:t>encanta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Aquí</a:t>
            </a:r>
            <a:r>
              <a:rPr lang="en-GB" sz="1200" kern="1200" dirty="0" smtClean="0">
                <a:solidFill>
                  <a:schemeClr val="tx1"/>
                </a:solidFill>
                <a:effectLst/>
                <a:latin typeface="+mn-lt"/>
                <a:ea typeface="+mn-ea"/>
                <a:cs typeface="+mn-cs"/>
              </a:rPr>
              <a:t> no hay </a:t>
            </a:r>
            <a:r>
              <a:rPr lang="en-GB" sz="1200" kern="1200" dirty="0" err="1" smtClean="0">
                <a:solidFill>
                  <a:schemeClr val="tx1"/>
                </a:solidFill>
                <a:effectLst/>
                <a:latin typeface="+mn-lt"/>
                <a:ea typeface="+mn-ea"/>
                <a:cs typeface="+mn-cs"/>
              </a:rPr>
              <a:t>contaminación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puedo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respirar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aire</a:t>
            </a:r>
            <a:r>
              <a:rPr lang="en-GB" sz="1200" kern="1200" dirty="0" smtClean="0">
                <a:solidFill>
                  <a:schemeClr val="tx1"/>
                </a:solidFill>
                <a:effectLst/>
                <a:latin typeface="+mn-lt"/>
                <a:ea typeface="+mn-ea"/>
                <a:cs typeface="+mn-cs"/>
              </a:rPr>
              <a:t> puro </a:t>
            </a:r>
            <a:r>
              <a:rPr lang="en-GB" sz="1200" kern="1200" dirty="0" err="1" smtClean="0">
                <a:solidFill>
                  <a:schemeClr val="tx1"/>
                </a:solidFill>
                <a:effectLst/>
                <a:latin typeface="+mn-lt"/>
                <a:ea typeface="+mn-ea"/>
                <a:cs typeface="+mn-cs"/>
              </a:rPr>
              <a:t>todos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los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días</a:t>
            </a:r>
            <a:r>
              <a:rPr lang="en-GB" sz="1200" kern="1200" dirty="0" smtClean="0">
                <a:solidFill>
                  <a:schemeClr val="tx1"/>
                </a:solidFill>
                <a:effectLst/>
                <a:latin typeface="+mn-lt"/>
                <a:ea typeface="+mn-ea"/>
                <a:cs typeface="+mn-cs"/>
              </a:rPr>
              <a:t>. No hay mucho </a:t>
            </a:r>
            <a:r>
              <a:rPr lang="en-GB" sz="1200" kern="1200" dirty="0" err="1" smtClean="0">
                <a:solidFill>
                  <a:schemeClr val="tx1"/>
                </a:solidFill>
                <a:effectLst/>
                <a:latin typeface="+mn-lt"/>
                <a:ea typeface="+mn-ea"/>
                <a:cs typeface="+mn-cs"/>
              </a:rPr>
              <a:t>ruido</a:t>
            </a:r>
            <a:r>
              <a:rPr lang="en-GB" sz="1200" kern="1200" dirty="0" smtClean="0">
                <a:solidFill>
                  <a:schemeClr val="tx1"/>
                </a:solidFill>
                <a:effectLst/>
                <a:latin typeface="+mn-lt"/>
                <a:ea typeface="+mn-ea"/>
                <a:cs typeface="+mn-cs"/>
              </a:rPr>
              <a:t> de </a:t>
            </a:r>
            <a:r>
              <a:rPr lang="en-GB" sz="1200" kern="1200" dirty="0" err="1" smtClean="0">
                <a:solidFill>
                  <a:schemeClr val="tx1"/>
                </a:solidFill>
                <a:effectLst/>
                <a:latin typeface="+mn-lt"/>
                <a:ea typeface="+mn-ea"/>
                <a:cs typeface="+mn-cs"/>
              </a:rPr>
              <a:t>coches</a:t>
            </a:r>
            <a:r>
              <a:rPr lang="en-GB" sz="1200" kern="1200" dirty="0" smtClean="0">
                <a:solidFill>
                  <a:schemeClr val="tx1"/>
                </a:solidFill>
                <a:effectLst/>
                <a:latin typeface="+mn-lt"/>
                <a:ea typeface="+mn-ea"/>
                <a:cs typeface="+mn-cs"/>
              </a:rPr>
              <a:t>: me </a:t>
            </a:r>
            <a:r>
              <a:rPr lang="en-GB" sz="1200" kern="1200" dirty="0" err="1" smtClean="0">
                <a:solidFill>
                  <a:schemeClr val="tx1"/>
                </a:solidFill>
                <a:effectLst/>
                <a:latin typeface="+mn-lt"/>
                <a:ea typeface="+mn-ea"/>
                <a:cs typeface="+mn-cs"/>
              </a:rPr>
              <a:t>despierto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por</a:t>
            </a:r>
            <a:r>
              <a:rPr lang="en-GB" sz="1200" kern="1200" dirty="0" smtClean="0">
                <a:solidFill>
                  <a:schemeClr val="tx1"/>
                </a:solidFill>
                <a:effectLst/>
                <a:latin typeface="+mn-lt"/>
                <a:ea typeface="+mn-ea"/>
                <a:cs typeface="+mn-cs"/>
              </a:rPr>
              <a:t> las </a:t>
            </a:r>
            <a:r>
              <a:rPr lang="en-GB" sz="1200" kern="1200" dirty="0" err="1" smtClean="0">
                <a:solidFill>
                  <a:schemeClr val="tx1"/>
                </a:solidFill>
                <a:effectLst/>
                <a:latin typeface="+mn-lt"/>
                <a:ea typeface="+mn-ea"/>
                <a:cs typeface="+mn-cs"/>
              </a:rPr>
              <a:t>mañanas</a:t>
            </a:r>
            <a:r>
              <a:rPr lang="en-GB" sz="1200" kern="1200" dirty="0" smtClean="0">
                <a:solidFill>
                  <a:schemeClr val="tx1"/>
                </a:solidFill>
                <a:effectLst/>
                <a:latin typeface="+mn-lt"/>
                <a:ea typeface="+mn-ea"/>
                <a:cs typeface="+mn-cs"/>
              </a:rPr>
              <a:t> con </a:t>
            </a:r>
            <a:r>
              <a:rPr lang="en-GB" sz="1200" kern="1200" dirty="0" err="1" smtClean="0">
                <a:solidFill>
                  <a:schemeClr val="tx1"/>
                </a:solidFill>
                <a:effectLst/>
                <a:latin typeface="+mn-lt"/>
                <a:ea typeface="+mn-ea"/>
                <a:cs typeface="+mn-cs"/>
              </a:rPr>
              <a:t>los</a:t>
            </a:r>
            <a:r>
              <a:rPr lang="en-GB" sz="1200" kern="1200" dirty="0" smtClean="0">
                <a:solidFill>
                  <a:schemeClr val="tx1"/>
                </a:solidFill>
                <a:effectLst/>
                <a:latin typeface="+mn-lt"/>
                <a:ea typeface="+mn-ea"/>
                <a:cs typeface="+mn-cs"/>
              </a:rPr>
              <a:t> cantos de </a:t>
            </a:r>
            <a:r>
              <a:rPr lang="en-GB" sz="1200" kern="1200" dirty="0" err="1" smtClean="0">
                <a:solidFill>
                  <a:schemeClr val="tx1"/>
                </a:solidFill>
                <a:effectLst/>
                <a:latin typeface="+mn-lt"/>
                <a:ea typeface="+mn-ea"/>
                <a:cs typeface="+mn-cs"/>
              </a:rPr>
              <a:t>los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pájaros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También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charlo</a:t>
            </a:r>
            <a:r>
              <a:rPr lang="en-GB" sz="1200" kern="1200" dirty="0" smtClean="0">
                <a:solidFill>
                  <a:schemeClr val="tx1"/>
                </a:solidFill>
                <a:effectLst/>
                <a:latin typeface="+mn-lt"/>
                <a:ea typeface="+mn-ea"/>
                <a:cs typeface="+mn-cs"/>
              </a:rPr>
              <a:t> con </a:t>
            </a:r>
            <a:r>
              <a:rPr lang="en-GB" sz="1200" kern="1200" dirty="0" err="1" smtClean="0">
                <a:solidFill>
                  <a:schemeClr val="tx1"/>
                </a:solidFill>
                <a:effectLst/>
                <a:latin typeface="+mn-lt"/>
                <a:ea typeface="+mn-ea"/>
                <a:cs typeface="+mn-cs"/>
              </a:rPr>
              <a:t>los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vecinos</a:t>
            </a:r>
            <a:r>
              <a:rPr lang="en-GB" sz="1200" kern="1200" dirty="0" smtClean="0">
                <a:solidFill>
                  <a:schemeClr val="tx1"/>
                </a:solidFill>
                <a:effectLst/>
                <a:latin typeface="+mn-lt"/>
                <a:ea typeface="+mn-ea"/>
                <a:cs typeface="+mn-cs"/>
              </a:rPr>
              <a:t>, el </a:t>
            </a:r>
            <a:r>
              <a:rPr lang="en-GB" sz="1200" kern="1200" dirty="0" err="1" smtClean="0">
                <a:solidFill>
                  <a:schemeClr val="tx1"/>
                </a:solidFill>
                <a:effectLst/>
                <a:latin typeface="+mn-lt"/>
                <a:ea typeface="+mn-ea"/>
                <a:cs typeface="+mn-cs"/>
              </a:rPr>
              <a:t>contacto</a:t>
            </a:r>
            <a:r>
              <a:rPr lang="en-GB" sz="1200" kern="1200" dirty="0" smtClean="0">
                <a:solidFill>
                  <a:schemeClr val="tx1"/>
                </a:solidFill>
                <a:effectLst/>
                <a:latin typeface="+mn-lt"/>
                <a:ea typeface="+mn-ea"/>
                <a:cs typeface="+mn-cs"/>
              </a:rPr>
              <a:t> con la </a:t>
            </a:r>
            <a:r>
              <a:rPr lang="en-GB" sz="1200" kern="1200" dirty="0" err="1" smtClean="0">
                <a:solidFill>
                  <a:schemeClr val="tx1"/>
                </a:solidFill>
                <a:effectLst/>
                <a:latin typeface="+mn-lt"/>
                <a:ea typeface="+mn-ea"/>
                <a:cs typeface="+mn-cs"/>
              </a:rPr>
              <a:t>gente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más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humano</a:t>
            </a:r>
            <a:r>
              <a:rPr lang="en-GB" sz="1200" kern="1200" dirty="0" smtClean="0">
                <a:solidFill>
                  <a:schemeClr val="tx1"/>
                </a:solidFill>
                <a:effectLst/>
                <a:latin typeface="+mn-lt"/>
                <a:ea typeface="+mn-ea"/>
                <a:cs typeface="+mn-cs"/>
              </a:rPr>
              <a:t> y </a:t>
            </a:r>
            <a:r>
              <a:rPr lang="en-GB" sz="1200" kern="1200" dirty="0" err="1" smtClean="0">
                <a:solidFill>
                  <a:schemeClr val="tx1"/>
                </a:solidFill>
                <a:effectLst/>
                <a:latin typeface="+mn-lt"/>
                <a:ea typeface="+mn-ea"/>
                <a:cs typeface="+mn-cs"/>
              </a:rPr>
              <a:t>agradable</a:t>
            </a:r>
            <a:r>
              <a:rPr lang="en-GB" sz="1200" kern="1200" dirty="0" smtClean="0">
                <a:solidFill>
                  <a:schemeClr val="tx1"/>
                </a:solidFill>
                <a:effectLst/>
                <a:latin typeface="+mn-lt"/>
                <a:ea typeface="+mn-ea"/>
                <a:cs typeface="+mn-cs"/>
              </a:rPr>
              <a:t>. Y </a:t>
            </a:r>
            <a:r>
              <a:rPr lang="en-GB" sz="1200" kern="1200" dirty="0" err="1" smtClean="0">
                <a:solidFill>
                  <a:schemeClr val="tx1"/>
                </a:solidFill>
                <a:effectLst/>
                <a:latin typeface="+mn-lt"/>
                <a:ea typeface="+mn-ea"/>
                <a:cs typeface="+mn-cs"/>
              </a:rPr>
              <a:t>además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puedo</a:t>
            </a:r>
            <a:r>
              <a:rPr lang="en-GB" sz="1200" kern="1200" dirty="0" smtClean="0">
                <a:solidFill>
                  <a:schemeClr val="tx1"/>
                </a:solidFill>
                <a:effectLst/>
                <a:latin typeface="+mn-lt"/>
                <a:ea typeface="+mn-ea"/>
                <a:cs typeface="+mn-cs"/>
              </a:rPr>
              <a:t> comer </a:t>
            </a:r>
            <a:r>
              <a:rPr lang="en-GB" sz="1200" kern="1200" dirty="0" err="1" smtClean="0">
                <a:solidFill>
                  <a:schemeClr val="tx1"/>
                </a:solidFill>
                <a:effectLst/>
                <a:latin typeface="+mn-lt"/>
                <a:ea typeface="+mn-ea"/>
                <a:cs typeface="+mn-cs"/>
              </a:rPr>
              <a:t>productos</a:t>
            </a:r>
            <a:r>
              <a:rPr lang="en-GB" sz="1200" kern="1200" dirty="0" smtClean="0">
                <a:solidFill>
                  <a:schemeClr val="tx1"/>
                </a:solidFill>
                <a:effectLst/>
                <a:latin typeface="+mn-lt"/>
                <a:ea typeface="+mn-ea"/>
                <a:cs typeface="+mn-cs"/>
              </a:rPr>
              <a:t> locales frescos, </a:t>
            </a:r>
            <a:r>
              <a:rPr lang="en-GB" sz="1200" kern="1200" dirty="0" err="1" smtClean="0">
                <a:solidFill>
                  <a:schemeClr val="tx1"/>
                </a:solidFill>
                <a:effectLst/>
                <a:latin typeface="+mn-lt"/>
                <a:ea typeface="+mn-ea"/>
                <a:cs typeface="+mn-cs"/>
              </a:rPr>
              <a:t>como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frutas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verduras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huevos</a:t>
            </a:r>
            <a:r>
              <a:rPr lang="en-GB" sz="1200" kern="1200" dirty="0" smtClean="0">
                <a:solidFill>
                  <a:schemeClr val="tx1"/>
                </a:solidFill>
                <a:effectLst/>
                <a:latin typeface="+mn-lt"/>
                <a:ea typeface="+mn-ea"/>
                <a:cs typeface="+mn-cs"/>
              </a:rPr>
              <a:t>, pan y carne.</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i="1" kern="1200" dirty="0" smtClean="0">
                <a:solidFill>
                  <a:schemeClr val="tx1"/>
                </a:solidFill>
                <a:effectLst/>
                <a:latin typeface="+mn-lt"/>
                <a:ea typeface="+mn-ea"/>
                <a:cs typeface="+mn-cs"/>
              </a:rPr>
              <a:t>Pause and repeat.</a:t>
            </a: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Lo </a:t>
            </a:r>
            <a:r>
              <a:rPr lang="en-GB" sz="1200" kern="1200" dirty="0" err="1" smtClean="0">
                <a:solidFill>
                  <a:schemeClr val="tx1"/>
                </a:solidFill>
                <a:effectLst/>
                <a:latin typeface="+mn-lt"/>
                <a:ea typeface="+mn-ea"/>
                <a:cs typeface="+mn-cs"/>
              </a:rPr>
              <a:t>malo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aquí</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es</a:t>
            </a:r>
            <a:r>
              <a:rPr lang="en-GB" sz="1200" kern="1200" dirty="0" smtClean="0">
                <a:solidFill>
                  <a:schemeClr val="tx1"/>
                </a:solidFill>
                <a:effectLst/>
                <a:latin typeface="+mn-lt"/>
                <a:ea typeface="+mn-ea"/>
                <a:cs typeface="+mn-cs"/>
              </a:rPr>
              <a:t> que no </a:t>
            </a:r>
            <a:r>
              <a:rPr lang="en-GB" sz="1200" kern="1200" dirty="0" err="1" smtClean="0">
                <a:solidFill>
                  <a:schemeClr val="tx1"/>
                </a:solidFill>
                <a:effectLst/>
                <a:latin typeface="+mn-lt"/>
                <a:ea typeface="+mn-ea"/>
                <a:cs typeface="+mn-cs"/>
              </a:rPr>
              <a:t>tenemos</a:t>
            </a:r>
            <a:r>
              <a:rPr lang="en-GB" sz="1200" kern="1200" dirty="0" smtClean="0">
                <a:solidFill>
                  <a:schemeClr val="tx1"/>
                </a:solidFill>
                <a:effectLst/>
                <a:latin typeface="+mn-lt"/>
                <a:ea typeface="+mn-ea"/>
                <a:cs typeface="+mn-cs"/>
              </a:rPr>
              <a:t> un </a:t>
            </a:r>
            <a:r>
              <a:rPr lang="en-GB" sz="1200" kern="1200" dirty="0" err="1" smtClean="0">
                <a:solidFill>
                  <a:schemeClr val="tx1"/>
                </a:solidFill>
                <a:effectLst/>
                <a:latin typeface="+mn-lt"/>
                <a:ea typeface="+mn-ea"/>
                <a:cs typeface="+mn-cs"/>
              </a:rPr>
              <a:t>transporte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público</a:t>
            </a:r>
            <a:r>
              <a:rPr lang="en-GB" sz="1200" kern="1200" dirty="0" smtClean="0">
                <a:solidFill>
                  <a:schemeClr val="tx1"/>
                </a:solidFill>
                <a:effectLst/>
                <a:latin typeface="+mn-lt"/>
                <a:ea typeface="+mn-ea"/>
                <a:cs typeface="+mn-cs"/>
              </a:rPr>
              <a:t> tan </a:t>
            </a:r>
            <a:r>
              <a:rPr lang="en-GB" sz="1200" kern="1200" dirty="0" err="1" smtClean="0">
                <a:solidFill>
                  <a:schemeClr val="tx1"/>
                </a:solidFill>
                <a:effectLst/>
                <a:latin typeface="+mn-lt"/>
                <a:ea typeface="+mn-ea"/>
                <a:cs typeface="+mn-cs"/>
              </a:rPr>
              <a:t>bueno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como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en</a:t>
            </a:r>
            <a:r>
              <a:rPr lang="en-GB" sz="1200" kern="1200" dirty="0" smtClean="0">
                <a:solidFill>
                  <a:schemeClr val="tx1"/>
                </a:solidFill>
                <a:effectLst/>
                <a:latin typeface="+mn-lt"/>
                <a:ea typeface="+mn-ea"/>
                <a:cs typeface="+mn-cs"/>
              </a:rPr>
              <a:t> la ciudad, </a:t>
            </a:r>
            <a:r>
              <a:rPr lang="en-GB" sz="1200" kern="1200" dirty="0" err="1" smtClean="0">
                <a:solidFill>
                  <a:schemeClr val="tx1"/>
                </a:solidFill>
                <a:effectLst/>
                <a:latin typeface="+mn-lt"/>
                <a:ea typeface="+mn-ea"/>
                <a:cs typeface="+mn-cs"/>
              </a:rPr>
              <a:t>nos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faltan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autobuses</a:t>
            </a:r>
            <a:r>
              <a:rPr lang="en-GB" sz="1200" kern="1200" dirty="0" smtClean="0">
                <a:solidFill>
                  <a:schemeClr val="tx1"/>
                </a:solidFill>
                <a:effectLst/>
                <a:latin typeface="+mn-lt"/>
                <a:ea typeface="+mn-ea"/>
                <a:cs typeface="+mn-cs"/>
              </a:rPr>
              <a:t> y no hay </a:t>
            </a:r>
            <a:r>
              <a:rPr lang="en-GB" sz="1200" kern="1200" dirty="0" err="1" smtClean="0">
                <a:solidFill>
                  <a:schemeClr val="tx1"/>
                </a:solidFill>
                <a:effectLst/>
                <a:latin typeface="+mn-lt"/>
                <a:ea typeface="+mn-ea"/>
                <a:cs typeface="+mn-cs"/>
              </a:rPr>
              <a:t>tren</a:t>
            </a:r>
            <a:r>
              <a:rPr lang="en-GB" sz="1200" kern="1200" dirty="0" smtClean="0">
                <a:solidFill>
                  <a:schemeClr val="tx1"/>
                </a:solidFill>
                <a:effectLst/>
                <a:latin typeface="+mn-lt"/>
                <a:ea typeface="+mn-ea"/>
                <a:cs typeface="+mn-cs"/>
              </a:rPr>
              <a:t>. El </a:t>
            </a:r>
            <a:r>
              <a:rPr lang="en-GB" sz="1200" kern="1200" dirty="0" err="1" smtClean="0">
                <a:solidFill>
                  <a:schemeClr val="tx1"/>
                </a:solidFill>
                <a:effectLst/>
                <a:latin typeface="+mn-lt"/>
                <a:ea typeface="+mn-ea"/>
                <a:cs typeface="+mn-cs"/>
              </a:rPr>
              <a:t>servicio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educativo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más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reducido</a:t>
            </a:r>
            <a:r>
              <a:rPr lang="en-GB" sz="1200" kern="1200" dirty="0" smtClean="0">
                <a:solidFill>
                  <a:schemeClr val="tx1"/>
                </a:solidFill>
                <a:effectLst/>
                <a:latin typeface="+mn-lt"/>
                <a:ea typeface="+mn-ea"/>
                <a:cs typeface="+mn-cs"/>
              </a:rPr>
              <a:t> y </a:t>
            </a:r>
            <a:r>
              <a:rPr lang="en-GB" sz="1200" kern="1200" dirty="0" err="1" smtClean="0">
                <a:solidFill>
                  <a:schemeClr val="tx1"/>
                </a:solidFill>
                <a:effectLst/>
                <a:latin typeface="+mn-lt"/>
                <a:ea typeface="+mn-ea"/>
                <a:cs typeface="+mn-cs"/>
              </a:rPr>
              <a:t>los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hospitales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están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todos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en</a:t>
            </a:r>
            <a:r>
              <a:rPr lang="en-GB" sz="1200" kern="1200" dirty="0" smtClean="0">
                <a:solidFill>
                  <a:schemeClr val="tx1"/>
                </a:solidFill>
                <a:effectLst/>
                <a:latin typeface="+mn-lt"/>
                <a:ea typeface="+mn-ea"/>
                <a:cs typeface="+mn-cs"/>
              </a:rPr>
              <a:t> la capital. </a:t>
            </a:r>
            <a:r>
              <a:rPr lang="en-GB" sz="1200" kern="1200" dirty="0" err="1" smtClean="0">
                <a:solidFill>
                  <a:schemeClr val="tx1"/>
                </a:solidFill>
                <a:effectLst/>
                <a:latin typeface="+mn-lt"/>
                <a:ea typeface="+mn-ea"/>
                <a:cs typeface="+mn-cs"/>
              </a:rPr>
              <a:t>Tampoco</a:t>
            </a:r>
            <a:r>
              <a:rPr lang="en-GB" sz="1200" kern="1200" dirty="0" smtClean="0">
                <a:solidFill>
                  <a:schemeClr val="tx1"/>
                </a:solidFill>
                <a:effectLst/>
                <a:latin typeface="+mn-lt"/>
                <a:ea typeface="+mn-ea"/>
                <a:cs typeface="+mn-cs"/>
              </a:rPr>
              <a:t> hay </a:t>
            </a:r>
            <a:r>
              <a:rPr lang="en-GB" sz="1200" kern="1200" dirty="0" err="1" smtClean="0">
                <a:solidFill>
                  <a:schemeClr val="tx1"/>
                </a:solidFill>
                <a:effectLst/>
                <a:latin typeface="+mn-lt"/>
                <a:ea typeface="+mn-ea"/>
                <a:cs typeface="+mn-cs"/>
              </a:rPr>
              <a:t>mucha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vida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nocturna</a:t>
            </a:r>
            <a:r>
              <a:rPr lang="en-GB" sz="1200" kern="1200" dirty="0" smtClean="0">
                <a:solidFill>
                  <a:schemeClr val="tx1"/>
                </a:solidFill>
                <a:effectLst/>
                <a:latin typeface="+mn-lt"/>
                <a:ea typeface="+mn-ea"/>
                <a:cs typeface="+mn-cs"/>
              </a:rPr>
              <a:t>. Sin embargo </a:t>
            </a:r>
            <a:r>
              <a:rPr lang="en-GB" sz="1200" kern="1200" dirty="0" err="1" smtClean="0">
                <a:solidFill>
                  <a:schemeClr val="tx1"/>
                </a:solidFill>
                <a:effectLst/>
                <a:latin typeface="+mn-lt"/>
                <a:ea typeface="+mn-ea"/>
                <a:cs typeface="+mn-cs"/>
              </a:rPr>
              <a:t>prefiero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vivir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en</a:t>
            </a:r>
            <a:r>
              <a:rPr lang="en-GB" sz="1200" kern="1200" dirty="0" smtClean="0">
                <a:solidFill>
                  <a:schemeClr val="tx1"/>
                </a:solidFill>
                <a:effectLst/>
                <a:latin typeface="+mn-lt"/>
                <a:ea typeface="+mn-ea"/>
                <a:cs typeface="+mn-cs"/>
              </a:rPr>
              <a:t> el pueblo y </a:t>
            </a:r>
            <a:r>
              <a:rPr lang="en-GB" sz="1200" kern="1200" dirty="0" err="1" smtClean="0">
                <a:solidFill>
                  <a:schemeClr val="tx1"/>
                </a:solidFill>
                <a:effectLst/>
                <a:latin typeface="+mn-lt"/>
                <a:ea typeface="+mn-ea"/>
                <a:cs typeface="+mn-cs"/>
              </a:rPr>
              <a:t>disfrutar</a:t>
            </a:r>
            <a:r>
              <a:rPr lang="en-GB" sz="1200" kern="1200" dirty="0" smtClean="0">
                <a:solidFill>
                  <a:schemeClr val="tx1"/>
                </a:solidFill>
                <a:effectLst/>
                <a:latin typeface="+mn-lt"/>
                <a:ea typeface="+mn-ea"/>
                <a:cs typeface="+mn-cs"/>
              </a:rPr>
              <a:t> de la </a:t>
            </a:r>
            <a:r>
              <a:rPr lang="en-GB" sz="1200" kern="1200" dirty="0" err="1" smtClean="0">
                <a:solidFill>
                  <a:schemeClr val="tx1"/>
                </a:solidFill>
                <a:effectLst/>
                <a:latin typeface="+mn-lt"/>
                <a:ea typeface="+mn-ea"/>
                <a:cs typeface="+mn-cs"/>
              </a:rPr>
              <a:t>tranquilidad</a:t>
            </a:r>
            <a:r>
              <a:rPr lang="en-GB" sz="1200" kern="1200" dirty="0" smtClean="0">
                <a:solidFill>
                  <a:schemeClr val="tx1"/>
                </a:solidFill>
                <a:effectLst/>
                <a:latin typeface="+mn-lt"/>
                <a:ea typeface="+mn-ea"/>
                <a:cs typeface="+mn-cs"/>
              </a:rPr>
              <a:t>.</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i="1" kern="1200" dirty="0" smtClean="0">
                <a:solidFill>
                  <a:schemeClr val="tx1"/>
                </a:solidFill>
                <a:effectLst/>
                <a:latin typeface="+mn-lt"/>
                <a:ea typeface="+mn-ea"/>
                <a:cs typeface="+mn-cs"/>
              </a:rPr>
              <a:t>Pause and repeat.</a:t>
            </a:r>
          </a:p>
          <a:p>
            <a:endParaRPr lang="en-GB" sz="1200" i="1"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(b)</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Any 4 of the following:</a:t>
            </a: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It’s quieter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No pollution/able to breathe fresh/pure air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No traffic noise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More contact with nature/wake up to birdsong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People speak to one another/speaks to neighbours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Local products: fresh food </a:t>
            </a:r>
          </a:p>
          <a:p>
            <a:r>
              <a:rPr lang="en-GB" sz="1200" b="1" kern="1200" dirty="0" smtClean="0">
                <a:solidFill>
                  <a:schemeClr val="tx1"/>
                </a:solidFill>
                <a:effectLst/>
                <a:latin typeface="+mn-lt"/>
                <a:ea typeface="+mn-ea"/>
                <a:cs typeface="+mn-cs"/>
              </a:rPr>
              <a:t>4</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(c)</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Any 3 of the following:</a:t>
            </a: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Poor public transport (no train &amp; few buses)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No hospitals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Not many schools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Lack of night life </a:t>
            </a:r>
          </a:p>
          <a:p>
            <a:r>
              <a:rPr lang="en-GB" sz="1200" b="1" kern="1200" dirty="0" smtClean="0">
                <a:solidFill>
                  <a:schemeClr val="tx1"/>
                </a:solidFill>
                <a:effectLst/>
                <a:latin typeface="+mn-lt"/>
                <a:ea typeface="+mn-ea"/>
                <a:cs typeface="+mn-cs"/>
              </a:rPr>
              <a:t>3</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B187E8F-F617-4337-9499-CBD5B7BC934F}" type="slidenum">
              <a:rPr lang="en-GB" smtClean="0"/>
              <a:t>23</a:t>
            </a:fld>
            <a:endParaRPr lang="en-GB"/>
          </a:p>
        </p:txBody>
      </p:sp>
    </p:spTree>
    <p:extLst>
      <p:ext uri="{BB962C8B-B14F-4D97-AF65-F5344CB8AC3E}">
        <p14:creationId xmlns:p14="http://schemas.microsoft.com/office/powerpoint/2010/main" val="1357457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B187E8F-F617-4337-9499-CBD5B7BC934F}" type="slidenum">
              <a:rPr lang="en-GB" smtClean="0"/>
              <a:t>36</a:t>
            </a:fld>
            <a:endParaRPr lang="en-GB"/>
          </a:p>
        </p:txBody>
      </p:sp>
    </p:spTree>
    <p:extLst>
      <p:ext uri="{BB962C8B-B14F-4D97-AF65-F5344CB8AC3E}">
        <p14:creationId xmlns:p14="http://schemas.microsoft.com/office/powerpoint/2010/main" val="3680717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B187E8F-F617-4337-9499-CBD5B7BC934F}" type="slidenum">
              <a:rPr lang="en-GB" smtClean="0"/>
              <a:t>37</a:t>
            </a:fld>
            <a:endParaRPr lang="en-GB"/>
          </a:p>
        </p:txBody>
      </p:sp>
    </p:spTree>
    <p:extLst>
      <p:ext uri="{BB962C8B-B14F-4D97-AF65-F5344CB8AC3E}">
        <p14:creationId xmlns:p14="http://schemas.microsoft.com/office/powerpoint/2010/main" val="1745086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p133 Ex 3 Ramón. Students complete the option of</a:t>
            </a:r>
            <a:r>
              <a:rPr lang="en-GB" baseline="0" dirty="0" smtClean="0"/>
              <a:t> their choice as a listening task. They then looked at the full transcript and completed the other as a reading comprehension. </a:t>
            </a:r>
            <a:endParaRPr lang="en-GB" dirty="0" smtClean="0"/>
          </a:p>
          <a:p>
            <a:r>
              <a:rPr lang="en-GB" dirty="0" smtClean="0"/>
              <a:t>I asked them to choose between written answers to questions or a gap-fill exercise of the transcript. Once they had completed the listening task they then completed the other option as a reading comprehension. I did that with Y11 and they quite liked having the chance to engage with the text in written form having listening to it already. It meant that the ones who had completed the transcript gap fill then felt confident enough to have a go at the written answers as a reading comprehension. Those who had done the written answers then tackled the gap fill from the more challenging angle of reading, rather than just listening for the words. </a:t>
            </a:r>
            <a:endParaRPr lang="en-GB" dirty="0"/>
          </a:p>
        </p:txBody>
      </p:sp>
      <p:sp>
        <p:nvSpPr>
          <p:cNvPr id="4" name="Slide Number Placeholder 3"/>
          <p:cNvSpPr>
            <a:spLocks noGrp="1"/>
          </p:cNvSpPr>
          <p:nvPr>
            <p:ph type="sldNum" sz="quarter" idx="10"/>
          </p:nvPr>
        </p:nvSpPr>
        <p:spPr/>
        <p:txBody>
          <a:bodyPr/>
          <a:lstStyle/>
          <a:p>
            <a:fld id="{817834DE-79B5-41BF-B8EB-325BAB97D39B}" type="slidenum">
              <a:rPr lang="en-GB" smtClean="0">
                <a:solidFill>
                  <a:prstClr val="black"/>
                </a:solidFill>
              </a:rPr>
              <a:pPr/>
              <a:t>44</a:t>
            </a:fld>
            <a:endParaRPr lang="en-GB">
              <a:solidFill>
                <a:prstClr val="black"/>
              </a:solidFill>
            </a:endParaRPr>
          </a:p>
        </p:txBody>
      </p:sp>
    </p:spTree>
    <p:extLst>
      <p:ext uri="{BB962C8B-B14F-4D97-AF65-F5344CB8AC3E}">
        <p14:creationId xmlns:p14="http://schemas.microsoft.com/office/powerpoint/2010/main" val="1517167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7834DE-79B5-41BF-B8EB-325BAB97D39B}" type="slidenum">
              <a:rPr lang="en-GB" smtClean="0">
                <a:solidFill>
                  <a:prstClr val="black"/>
                </a:solidFill>
              </a:rPr>
              <a:pPr/>
              <a:t>45</a:t>
            </a:fld>
            <a:endParaRPr lang="en-GB">
              <a:solidFill>
                <a:prstClr val="black"/>
              </a:solidFill>
            </a:endParaRPr>
          </a:p>
        </p:txBody>
      </p:sp>
    </p:spTree>
    <p:extLst>
      <p:ext uri="{BB962C8B-B14F-4D97-AF65-F5344CB8AC3E}">
        <p14:creationId xmlns:p14="http://schemas.microsoft.com/office/powerpoint/2010/main" val="168058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Do this even for the easy questions.</a:t>
            </a:r>
            <a:br>
              <a:rPr lang="en-GB" dirty="0" smtClean="0"/>
            </a:br>
            <a:r>
              <a:rPr lang="en-GB" dirty="0" smtClean="0"/>
              <a:t>You need every mark you can get.</a:t>
            </a:r>
            <a:br>
              <a:rPr lang="en-GB" dirty="0" smtClean="0"/>
            </a:br>
            <a:endParaRPr lang="en-GB" dirty="0"/>
          </a:p>
        </p:txBody>
      </p:sp>
      <p:sp>
        <p:nvSpPr>
          <p:cNvPr id="4" name="Slide Number Placeholder 3"/>
          <p:cNvSpPr>
            <a:spLocks noGrp="1"/>
          </p:cNvSpPr>
          <p:nvPr>
            <p:ph type="sldNum" sz="quarter" idx="10"/>
          </p:nvPr>
        </p:nvSpPr>
        <p:spPr/>
        <p:txBody>
          <a:bodyPr/>
          <a:lstStyle/>
          <a:p>
            <a:fld id="{5B187E8F-F617-4337-9499-CBD5B7BC934F}" type="slidenum">
              <a:rPr lang="en-GB" smtClean="0"/>
              <a:t>6</a:t>
            </a:fld>
            <a:endParaRPr lang="en-GB"/>
          </a:p>
        </p:txBody>
      </p:sp>
    </p:spTree>
    <p:extLst>
      <p:ext uri="{BB962C8B-B14F-4D97-AF65-F5344CB8AC3E}">
        <p14:creationId xmlns:p14="http://schemas.microsoft.com/office/powerpoint/2010/main" val="1139295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PREDICTION &amp; OPINION SPOTTING</a:t>
            </a:r>
          </a:p>
          <a:p>
            <a:r>
              <a:rPr lang="en-GB" sz="1200" kern="1200" dirty="0" smtClean="0">
                <a:solidFill>
                  <a:schemeClr val="tx1"/>
                </a:solidFill>
                <a:effectLst/>
                <a:latin typeface="+mn-lt"/>
                <a:ea typeface="+mn-ea"/>
                <a:cs typeface="+mn-cs"/>
              </a:rPr>
              <a:t>C GRADE</a:t>
            </a:r>
            <a:r>
              <a:rPr lang="en-GB" sz="1200" kern="1200" baseline="0" dirty="0" smtClean="0">
                <a:solidFill>
                  <a:schemeClr val="tx1"/>
                </a:solidFill>
                <a:effectLst/>
                <a:latin typeface="+mn-lt"/>
                <a:ea typeface="+mn-ea"/>
                <a:cs typeface="+mn-cs"/>
              </a:rPr>
              <a:t> QUESTION</a:t>
            </a:r>
            <a:br>
              <a:rPr lang="en-GB" sz="1200" kern="1200" baseline="0" dirty="0" smtClean="0">
                <a:solidFill>
                  <a:schemeClr val="tx1"/>
                </a:solidFill>
                <a:effectLst/>
                <a:latin typeface="+mn-lt"/>
                <a:ea typeface="+mn-ea"/>
                <a:cs typeface="+mn-cs"/>
              </a:rPr>
            </a:br>
            <a:r>
              <a:rPr lang="en-GB" sz="1200" kern="1200" dirty="0" err="1" smtClean="0">
                <a:solidFill>
                  <a:schemeClr val="tx1"/>
                </a:solidFill>
                <a:effectLst/>
                <a:latin typeface="+mn-lt"/>
                <a:ea typeface="+mn-ea"/>
                <a:cs typeface="+mn-cs"/>
              </a:rPr>
              <a:t>Pastora’s</a:t>
            </a:r>
            <a:r>
              <a:rPr lang="en-GB" sz="1200" kern="1200" dirty="0" smtClean="0">
                <a:solidFill>
                  <a:schemeClr val="tx1"/>
                </a:solidFill>
                <a:effectLst/>
                <a:latin typeface="+mn-lt"/>
                <a:ea typeface="+mn-ea"/>
                <a:cs typeface="+mn-cs"/>
              </a:rPr>
              <a:t> Holiday.</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err="1" smtClean="0">
                <a:solidFill>
                  <a:schemeClr val="tx1"/>
                </a:solidFill>
                <a:effectLst/>
                <a:latin typeface="+mn-lt"/>
                <a:ea typeface="+mn-ea"/>
                <a:cs typeface="+mn-cs"/>
              </a:rPr>
              <a:t>Acabo</a:t>
            </a:r>
            <a:r>
              <a:rPr lang="en-GB" sz="1200" kern="1200" dirty="0" smtClean="0">
                <a:solidFill>
                  <a:schemeClr val="tx1"/>
                </a:solidFill>
                <a:effectLst/>
                <a:latin typeface="+mn-lt"/>
                <a:ea typeface="+mn-ea"/>
                <a:cs typeface="+mn-cs"/>
              </a:rPr>
              <a:t> de </a:t>
            </a:r>
            <a:r>
              <a:rPr lang="en-GB" sz="1200" kern="1200" dirty="0" err="1" smtClean="0">
                <a:solidFill>
                  <a:schemeClr val="tx1"/>
                </a:solidFill>
                <a:effectLst/>
                <a:latin typeface="+mn-lt"/>
                <a:ea typeface="+mn-ea"/>
                <a:cs typeface="+mn-cs"/>
              </a:rPr>
              <a:t>volver</a:t>
            </a:r>
            <a:r>
              <a:rPr lang="en-GB" sz="1200" kern="1200" dirty="0" smtClean="0">
                <a:solidFill>
                  <a:schemeClr val="tx1"/>
                </a:solidFill>
                <a:effectLst/>
                <a:latin typeface="+mn-lt"/>
                <a:ea typeface="+mn-ea"/>
                <a:cs typeface="+mn-cs"/>
              </a:rPr>
              <a:t> de </a:t>
            </a:r>
            <a:r>
              <a:rPr lang="en-GB" sz="1200" kern="1200" dirty="0" err="1" smtClean="0">
                <a:solidFill>
                  <a:schemeClr val="tx1"/>
                </a:solidFill>
                <a:effectLst/>
                <a:latin typeface="+mn-lt"/>
                <a:ea typeface="+mn-ea"/>
                <a:cs typeface="+mn-cs"/>
              </a:rPr>
              <a:t>mis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vacaciones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en</a:t>
            </a:r>
            <a:r>
              <a:rPr lang="en-GB" sz="1200" kern="1200" dirty="0" smtClean="0">
                <a:solidFill>
                  <a:schemeClr val="tx1"/>
                </a:solidFill>
                <a:effectLst/>
                <a:latin typeface="+mn-lt"/>
                <a:ea typeface="+mn-ea"/>
                <a:cs typeface="+mn-cs"/>
              </a:rPr>
              <a:t> Madrid con </a:t>
            </a:r>
            <a:r>
              <a:rPr lang="en-GB" sz="1200" kern="1200" dirty="0" err="1" smtClean="0">
                <a:solidFill>
                  <a:schemeClr val="tx1"/>
                </a:solidFill>
                <a:effectLst/>
                <a:latin typeface="+mn-lt"/>
                <a:ea typeface="+mn-ea"/>
                <a:cs typeface="+mn-cs"/>
              </a:rPr>
              <a:t>mis</a:t>
            </a:r>
            <a:r>
              <a:rPr lang="en-GB" sz="1200" kern="1200" dirty="0" smtClean="0">
                <a:solidFill>
                  <a:schemeClr val="tx1"/>
                </a:solidFill>
                <a:effectLst/>
                <a:latin typeface="+mn-lt"/>
                <a:ea typeface="+mn-ea"/>
                <a:cs typeface="+mn-cs"/>
              </a:rPr>
              <a:t> padres y mi </a:t>
            </a:r>
            <a:r>
              <a:rPr lang="en-GB" sz="1200" kern="1200" dirty="0" err="1" smtClean="0">
                <a:solidFill>
                  <a:schemeClr val="tx1"/>
                </a:solidFill>
                <a:effectLst/>
                <a:latin typeface="+mn-lt"/>
                <a:ea typeface="+mn-ea"/>
                <a:cs typeface="+mn-cs"/>
              </a:rPr>
              <a:t>hermano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Pasamos</a:t>
            </a:r>
            <a:r>
              <a:rPr lang="en-GB" sz="1200" kern="1200" dirty="0" smtClean="0">
                <a:solidFill>
                  <a:schemeClr val="tx1"/>
                </a:solidFill>
                <a:effectLst/>
                <a:latin typeface="+mn-lt"/>
                <a:ea typeface="+mn-ea"/>
                <a:cs typeface="+mn-cs"/>
              </a:rPr>
              <a:t> quince </a:t>
            </a:r>
            <a:r>
              <a:rPr lang="en-GB" sz="1200" kern="1200" dirty="0" err="1" smtClean="0">
                <a:solidFill>
                  <a:schemeClr val="tx1"/>
                </a:solidFill>
                <a:effectLst/>
                <a:latin typeface="+mn-lt"/>
                <a:ea typeface="+mn-ea"/>
                <a:cs typeface="+mn-cs"/>
              </a:rPr>
              <a:t>días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en</a:t>
            </a:r>
            <a:r>
              <a:rPr lang="en-GB" sz="1200" kern="1200" dirty="0" smtClean="0">
                <a:solidFill>
                  <a:schemeClr val="tx1"/>
                </a:solidFill>
                <a:effectLst/>
                <a:latin typeface="+mn-lt"/>
                <a:ea typeface="+mn-ea"/>
                <a:cs typeface="+mn-cs"/>
              </a:rPr>
              <a:t> la capital y </a:t>
            </a:r>
            <a:r>
              <a:rPr lang="en-GB" sz="1200" kern="1200" dirty="0" err="1" smtClean="0">
                <a:solidFill>
                  <a:schemeClr val="tx1"/>
                </a:solidFill>
                <a:effectLst/>
                <a:latin typeface="+mn-lt"/>
                <a:ea typeface="+mn-ea"/>
                <a:cs typeface="+mn-cs"/>
              </a:rPr>
              <a:t>creo</a:t>
            </a:r>
            <a:r>
              <a:rPr lang="en-GB" sz="1200" kern="1200" dirty="0" smtClean="0">
                <a:solidFill>
                  <a:schemeClr val="tx1"/>
                </a:solidFill>
                <a:effectLst/>
                <a:latin typeface="+mn-lt"/>
                <a:ea typeface="+mn-ea"/>
                <a:cs typeface="+mn-cs"/>
              </a:rPr>
              <a:t> que </a:t>
            </a:r>
            <a:r>
              <a:rPr lang="en-GB" sz="1200" kern="1200" dirty="0" err="1" smtClean="0">
                <a:solidFill>
                  <a:schemeClr val="tx1"/>
                </a:solidFill>
                <a:effectLst/>
                <a:latin typeface="+mn-lt"/>
                <a:ea typeface="+mn-ea"/>
                <a:cs typeface="+mn-cs"/>
              </a:rPr>
              <a:t>los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edificios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antiguos</a:t>
            </a:r>
            <a:r>
              <a:rPr lang="en-GB" sz="1200" kern="1200" dirty="0" smtClean="0">
                <a:solidFill>
                  <a:schemeClr val="tx1"/>
                </a:solidFill>
                <a:effectLst/>
                <a:latin typeface="+mn-lt"/>
                <a:ea typeface="+mn-ea"/>
                <a:cs typeface="+mn-cs"/>
              </a:rPr>
              <a:t> son </a:t>
            </a:r>
            <a:r>
              <a:rPr lang="en-GB" sz="1200" kern="1200" dirty="0" err="1" smtClean="0">
                <a:solidFill>
                  <a:schemeClr val="tx1"/>
                </a:solidFill>
                <a:effectLst/>
                <a:latin typeface="+mn-lt"/>
                <a:ea typeface="+mn-ea"/>
                <a:cs typeface="+mn-cs"/>
              </a:rPr>
              <a:t>una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maravilla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Gracias</a:t>
            </a:r>
            <a:r>
              <a:rPr lang="en-GB" sz="1200" kern="1200" dirty="0" smtClean="0">
                <a:solidFill>
                  <a:schemeClr val="tx1"/>
                </a:solidFill>
                <a:effectLst/>
                <a:latin typeface="+mn-lt"/>
                <a:ea typeface="+mn-ea"/>
                <a:cs typeface="+mn-cs"/>
              </a:rPr>
              <a:t> a las </a:t>
            </a:r>
            <a:r>
              <a:rPr lang="en-GB" sz="1200" kern="1200" dirty="0" err="1" smtClean="0">
                <a:solidFill>
                  <a:schemeClr val="tx1"/>
                </a:solidFill>
                <a:effectLst/>
                <a:latin typeface="+mn-lt"/>
                <a:ea typeface="+mn-ea"/>
                <a:cs typeface="+mn-cs"/>
              </a:rPr>
              <a:t>temperaturas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altas</a:t>
            </a:r>
            <a:r>
              <a:rPr lang="en-GB" sz="1200" kern="1200" dirty="0" smtClean="0">
                <a:solidFill>
                  <a:schemeClr val="tx1"/>
                </a:solidFill>
                <a:effectLst/>
                <a:latin typeface="+mn-lt"/>
                <a:ea typeface="+mn-ea"/>
                <a:cs typeface="+mn-cs"/>
              </a:rPr>
              <a:t>, no </a:t>
            </a:r>
            <a:r>
              <a:rPr lang="en-GB" sz="1200" kern="1200" dirty="0" err="1" smtClean="0">
                <a:solidFill>
                  <a:schemeClr val="tx1"/>
                </a:solidFill>
                <a:effectLst/>
                <a:latin typeface="+mn-lt"/>
                <a:ea typeface="+mn-ea"/>
                <a:cs typeface="+mn-cs"/>
              </a:rPr>
              <a:t>necesitamos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llevar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sudadera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ni</a:t>
            </a:r>
            <a:r>
              <a:rPr lang="en-GB" sz="1200" kern="1200" dirty="0" smtClean="0">
                <a:solidFill>
                  <a:schemeClr val="tx1"/>
                </a:solidFill>
                <a:effectLst/>
                <a:latin typeface="+mn-lt"/>
                <a:ea typeface="+mn-ea"/>
                <a:cs typeface="+mn-cs"/>
              </a:rPr>
              <a:t> un </a:t>
            </a:r>
            <a:r>
              <a:rPr lang="en-GB" sz="1200" kern="1200" dirty="0" err="1" smtClean="0">
                <a:solidFill>
                  <a:schemeClr val="tx1"/>
                </a:solidFill>
                <a:effectLst/>
                <a:latin typeface="+mn-lt"/>
                <a:ea typeface="+mn-ea"/>
                <a:cs typeface="+mn-cs"/>
              </a:rPr>
              <a:t>día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pero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desafortunadamente</a:t>
            </a:r>
            <a:r>
              <a:rPr lang="en-GB" sz="1200" kern="1200" dirty="0" smtClean="0">
                <a:solidFill>
                  <a:schemeClr val="tx1"/>
                </a:solidFill>
                <a:effectLst/>
                <a:latin typeface="+mn-lt"/>
                <a:ea typeface="+mn-ea"/>
                <a:cs typeface="+mn-cs"/>
              </a:rPr>
              <a:t>, el hotel no era </a:t>
            </a:r>
            <a:r>
              <a:rPr lang="en-GB" sz="1200" kern="1200" dirty="0" err="1" smtClean="0">
                <a:solidFill>
                  <a:schemeClr val="tx1"/>
                </a:solidFill>
                <a:effectLst/>
                <a:latin typeface="+mn-lt"/>
                <a:ea typeface="+mn-ea"/>
                <a:cs typeface="+mn-cs"/>
              </a:rPr>
              <a:t>adecuado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cuarto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daba</a:t>
            </a:r>
            <a:r>
              <a:rPr lang="en-GB" sz="1200" kern="1200" dirty="0" smtClean="0">
                <a:solidFill>
                  <a:schemeClr val="tx1"/>
                </a:solidFill>
                <a:effectLst/>
                <a:latin typeface="+mn-lt"/>
                <a:ea typeface="+mn-ea"/>
                <a:cs typeface="+mn-cs"/>
              </a:rPr>
              <a:t> a la </a:t>
            </a:r>
            <a:r>
              <a:rPr lang="en-GB" sz="1200" kern="1200" dirty="0" err="1" smtClean="0">
                <a:solidFill>
                  <a:schemeClr val="tx1"/>
                </a:solidFill>
                <a:effectLst/>
                <a:latin typeface="+mn-lt"/>
                <a:ea typeface="+mn-ea"/>
                <a:cs typeface="+mn-cs"/>
              </a:rPr>
              <a:t>carrtera</a:t>
            </a:r>
            <a:r>
              <a:rPr lang="en-GB" sz="1200" kern="1200" dirty="0" smtClean="0">
                <a:solidFill>
                  <a:schemeClr val="tx1"/>
                </a:solidFill>
                <a:effectLst/>
                <a:latin typeface="+mn-lt"/>
                <a:ea typeface="+mn-ea"/>
                <a:cs typeface="+mn-cs"/>
              </a:rPr>
              <a:t> y no podia </a:t>
            </a:r>
            <a:r>
              <a:rPr lang="en-GB" sz="1200" kern="1200" dirty="0" err="1" smtClean="0">
                <a:solidFill>
                  <a:schemeClr val="tx1"/>
                </a:solidFill>
                <a:effectLst/>
                <a:latin typeface="+mn-lt"/>
                <a:ea typeface="+mn-ea"/>
                <a:cs typeface="+mn-cs"/>
              </a:rPr>
              <a:t>dormir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por</a:t>
            </a:r>
            <a:r>
              <a:rPr lang="en-GB" sz="1200" kern="1200" dirty="0" smtClean="0">
                <a:solidFill>
                  <a:schemeClr val="tx1"/>
                </a:solidFill>
                <a:effectLst/>
                <a:latin typeface="+mn-lt"/>
                <a:ea typeface="+mn-ea"/>
                <a:cs typeface="+mn-cs"/>
              </a:rPr>
              <a:t> la </a:t>
            </a:r>
            <a:r>
              <a:rPr lang="en-GB" sz="1200" kern="1200" dirty="0" err="1" smtClean="0">
                <a:solidFill>
                  <a:schemeClr val="tx1"/>
                </a:solidFill>
                <a:effectLst/>
                <a:latin typeface="+mn-lt"/>
                <a:ea typeface="+mn-ea"/>
                <a:cs typeface="+mn-cs"/>
              </a:rPr>
              <a:t>noche</a:t>
            </a:r>
            <a:r>
              <a:rPr lang="en-GB" sz="1200" kern="1200" dirty="0" smtClean="0">
                <a:solidFill>
                  <a:schemeClr val="tx1"/>
                </a:solidFill>
                <a:effectLst/>
                <a:latin typeface="+mn-lt"/>
                <a:ea typeface="+mn-ea"/>
                <a:cs typeface="+mn-cs"/>
              </a:rPr>
              <a:t>.  La </a:t>
            </a:r>
            <a:r>
              <a:rPr lang="en-GB" sz="1200" kern="1200" dirty="0" err="1" smtClean="0">
                <a:solidFill>
                  <a:schemeClr val="tx1"/>
                </a:solidFill>
                <a:effectLst/>
                <a:latin typeface="+mn-lt"/>
                <a:ea typeface="+mn-ea"/>
                <a:cs typeface="+mn-cs"/>
              </a:rPr>
              <a:t>vida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nocturna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fue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estupenda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aunque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en</a:t>
            </a:r>
            <a:r>
              <a:rPr lang="en-GB" sz="1200" kern="1200" dirty="0" smtClean="0">
                <a:solidFill>
                  <a:schemeClr val="tx1"/>
                </a:solidFill>
                <a:effectLst/>
                <a:latin typeface="+mn-lt"/>
                <a:ea typeface="+mn-ea"/>
                <a:cs typeface="+mn-cs"/>
              </a:rPr>
              <a:t> mi opinion, </a:t>
            </a:r>
            <a:r>
              <a:rPr lang="en-GB" sz="1200" kern="1200" dirty="0" err="1" smtClean="0">
                <a:solidFill>
                  <a:schemeClr val="tx1"/>
                </a:solidFill>
                <a:effectLst/>
                <a:latin typeface="+mn-lt"/>
                <a:ea typeface="+mn-ea"/>
                <a:cs typeface="+mn-cs"/>
              </a:rPr>
              <a:t>siempre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había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demasiada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gente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por</a:t>
            </a:r>
            <a:r>
              <a:rPr lang="en-GB" sz="1200" kern="1200" dirty="0" smtClean="0">
                <a:solidFill>
                  <a:schemeClr val="tx1"/>
                </a:solidFill>
                <a:effectLst/>
                <a:latin typeface="+mn-lt"/>
                <a:ea typeface="+mn-ea"/>
                <a:cs typeface="+mn-cs"/>
              </a:rPr>
              <a:t> la </a:t>
            </a:r>
            <a:r>
              <a:rPr lang="en-GB" sz="1200" kern="1200" dirty="0" err="1" smtClean="0">
                <a:solidFill>
                  <a:schemeClr val="tx1"/>
                </a:solidFill>
                <a:effectLst/>
                <a:latin typeface="+mn-lt"/>
                <a:ea typeface="+mn-ea"/>
                <a:cs typeface="+mn-cs"/>
              </a:rPr>
              <a:t>calle</a:t>
            </a:r>
            <a:r>
              <a:rPr lang="en-GB" sz="1200" kern="1200" dirty="0" smtClean="0">
                <a:solidFill>
                  <a:schemeClr val="tx1"/>
                </a:solidFill>
                <a:effectLst/>
                <a:latin typeface="+mn-lt"/>
                <a:ea typeface="+mn-ea"/>
                <a:cs typeface="+mn-cs"/>
              </a:rPr>
              <a:t>.</a:t>
            </a:r>
            <a:endParaRPr lang="en-GB" dirty="0"/>
          </a:p>
        </p:txBody>
      </p:sp>
      <p:sp>
        <p:nvSpPr>
          <p:cNvPr id="4" name="Slide Number Placeholder 3"/>
          <p:cNvSpPr>
            <a:spLocks noGrp="1"/>
          </p:cNvSpPr>
          <p:nvPr>
            <p:ph type="sldNum" sz="quarter" idx="10"/>
          </p:nvPr>
        </p:nvSpPr>
        <p:spPr/>
        <p:txBody>
          <a:bodyPr/>
          <a:lstStyle/>
          <a:p>
            <a:fld id="{5B187E8F-F617-4337-9499-CBD5B7BC934F}" type="slidenum">
              <a:rPr lang="en-GB" smtClean="0"/>
              <a:t>9</a:t>
            </a:fld>
            <a:endParaRPr lang="en-GB"/>
          </a:p>
        </p:txBody>
      </p:sp>
    </p:spTree>
    <p:extLst>
      <p:ext uri="{BB962C8B-B14F-4D97-AF65-F5344CB8AC3E}">
        <p14:creationId xmlns:p14="http://schemas.microsoft.com/office/powerpoint/2010/main" val="4116814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PREDICTION &amp; OPINION SPOTTING</a:t>
            </a:r>
          </a:p>
          <a:p>
            <a:r>
              <a:rPr lang="en-GB" sz="1200" kern="1200" dirty="0" smtClean="0">
                <a:solidFill>
                  <a:schemeClr val="tx1"/>
                </a:solidFill>
                <a:effectLst/>
                <a:latin typeface="+mn-lt"/>
                <a:ea typeface="+mn-ea"/>
                <a:cs typeface="+mn-cs"/>
              </a:rPr>
              <a:t>C GRADE</a:t>
            </a:r>
            <a:r>
              <a:rPr lang="en-GB" sz="1200" kern="1200" baseline="0" dirty="0" smtClean="0">
                <a:solidFill>
                  <a:schemeClr val="tx1"/>
                </a:solidFill>
                <a:effectLst/>
                <a:latin typeface="+mn-lt"/>
                <a:ea typeface="+mn-ea"/>
                <a:cs typeface="+mn-cs"/>
              </a:rPr>
              <a:t> QUESTION</a:t>
            </a:r>
            <a:br>
              <a:rPr lang="en-GB" sz="1200" kern="1200" baseline="0" dirty="0" smtClean="0">
                <a:solidFill>
                  <a:schemeClr val="tx1"/>
                </a:solidFill>
                <a:effectLst/>
                <a:latin typeface="+mn-lt"/>
                <a:ea typeface="+mn-ea"/>
                <a:cs typeface="+mn-cs"/>
              </a:rPr>
            </a:br>
            <a:r>
              <a:rPr lang="en-GB" sz="1200" kern="1200" dirty="0" err="1" smtClean="0">
                <a:solidFill>
                  <a:schemeClr val="tx1"/>
                </a:solidFill>
                <a:effectLst/>
                <a:latin typeface="+mn-lt"/>
                <a:ea typeface="+mn-ea"/>
                <a:cs typeface="+mn-cs"/>
              </a:rPr>
              <a:t>Pastora’s</a:t>
            </a:r>
            <a:r>
              <a:rPr lang="en-GB" sz="1200" kern="1200" dirty="0" smtClean="0">
                <a:solidFill>
                  <a:schemeClr val="tx1"/>
                </a:solidFill>
                <a:effectLst/>
                <a:latin typeface="+mn-lt"/>
                <a:ea typeface="+mn-ea"/>
                <a:cs typeface="+mn-cs"/>
              </a:rPr>
              <a:t> Holiday.</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err="1" smtClean="0">
                <a:solidFill>
                  <a:schemeClr val="tx1"/>
                </a:solidFill>
                <a:effectLst/>
                <a:latin typeface="+mn-lt"/>
                <a:ea typeface="+mn-ea"/>
                <a:cs typeface="+mn-cs"/>
              </a:rPr>
              <a:t>Acabo</a:t>
            </a:r>
            <a:r>
              <a:rPr lang="en-GB" sz="1200" kern="1200" dirty="0" smtClean="0">
                <a:solidFill>
                  <a:schemeClr val="tx1"/>
                </a:solidFill>
                <a:effectLst/>
                <a:latin typeface="+mn-lt"/>
                <a:ea typeface="+mn-ea"/>
                <a:cs typeface="+mn-cs"/>
              </a:rPr>
              <a:t> de </a:t>
            </a:r>
            <a:r>
              <a:rPr lang="en-GB" sz="1200" kern="1200" dirty="0" err="1" smtClean="0">
                <a:solidFill>
                  <a:schemeClr val="tx1"/>
                </a:solidFill>
                <a:effectLst/>
                <a:latin typeface="+mn-lt"/>
                <a:ea typeface="+mn-ea"/>
                <a:cs typeface="+mn-cs"/>
              </a:rPr>
              <a:t>volver</a:t>
            </a:r>
            <a:r>
              <a:rPr lang="en-GB" sz="1200" kern="1200" dirty="0" smtClean="0">
                <a:solidFill>
                  <a:schemeClr val="tx1"/>
                </a:solidFill>
                <a:effectLst/>
                <a:latin typeface="+mn-lt"/>
                <a:ea typeface="+mn-ea"/>
                <a:cs typeface="+mn-cs"/>
              </a:rPr>
              <a:t> de </a:t>
            </a:r>
            <a:r>
              <a:rPr lang="en-GB" sz="1200" kern="1200" dirty="0" err="1" smtClean="0">
                <a:solidFill>
                  <a:schemeClr val="tx1"/>
                </a:solidFill>
                <a:effectLst/>
                <a:latin typeface="+mn-lt"/>
                <a:ea typeface="+mn-ea"/>
                <a:cs typeface="+mn-cs"/>
              </a:rPr>
              <a:t>mis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vacaciones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en</a:t>
            </a:r>
            <a:r>
              <a:rPr lang="en-GB" sz="1200" kern="1200" dirty="0" smtClean="0">
                <a:solidFill>
                  <a:schemeClr val="tx1"/>
                </a:solidFill>
                <a:effectLst/>
                <a:latin typeface="+mn-lt"/>
                <a:ea typeface="+mn-ea"/>
                <a:cs typeface="+mn-cs"/>
              </a:rPr>
              <a:t> Madrid con </a:t>
            </a:r>
            <a:r>
              <a:rPr lang="en-GB" sz="1200" kern="1200" dirty="0" err="1" smtClean="0">
                <a:solidFill>
                  <a:schemeClr val="tx1"/>
                </a:solidFill>
                <a:effectLst/>
                <a:latin typeface="+mn-lt"/>
                <a:ea typeface="+mn-ea"/>
                <a:cs typeface="+mn-cs"/>
              </a:rPr>
              <a:t>mis</a:t>
            </a:r>
            <a:r>
              <a:rPr lang="en-GB" sz="1200" kern="1200" dirty="0" smtClean="0">
                <a:solidFill>
                  <a:schemeClr val="tx1"/>
                </a:solidFill>
                <a:effectLst/>
                <a:latin typeface="+mn-lt"/>
                <a:ea typeface="+mn-ea"/>
                <a:cs typeface="+mn-cs"/>
              </a:rPr>
              <a:t> padres y mi </a:t>
            </a:r>
            <a:r>
              <a:rPr lang="en-GB" sz="1200" kern="1200" dirty="0" err="1" smtClean="0">
                <a:solidFill>
                  <a:schemeClr val="tx1"/>
                </a:solidFill>
                <a:effectLst/>
                <a:latin typeface="+mn-lt"/>
                <a:ea typeface="+mn-ea"/>
                <a:cs typeface="+mn-cs"/>
              </a:rPr>
              <a:t>hermano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Pasamos</a:t>
            </a:r>
            <a:r>
              <a:rPr lang="en-GB" sz="1200" kern="1200" dirty="0" smtClean="0">
                <a:solidFill>
                  <a:schemeClr val="tx1"/>
                </a:solidFill>
                <a:effectLst/>
                <a:latin typeface="+mn-lt"/>
                <a:ea typeface="+mn-ea"/>
                <a:cs typeface="+mn-cs"/>
              </a:rPr>
              <a:t> quince </a:t>
            </a:r>
            <a:r>
              <a:rPr lang="en-GB" sz="1200" kern="1200" dirty="0" err="1" smtClean="0">
                <a:solidFill>
                  <a:schemeClr val="tx1"/>
                </a:solidFill>
                <a:effectLst/>
                <a:latin typeface="+mn-lt"/>
                <a:ea typeface="+mn-ea"/>
                <a:cs typeface="+mn-cs"/>
              </a:rPr>
              <a:t>días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en</a:t>
            </a:r>
            <a:r>
              <a:rPr lang="en-GB" sz="1200" kern="1200" dirty="0" smtClean="0">
                <a:solidFill>
                  <a:schemeClr val="tx1"/>
                </a:solidFill>
                <a:effectLst/>
                <a:latin typeface="+mn-lt"/>
                <a:ea typeface="+mn-ea"/>
                <a:cs typeface="+mn-cs"/>
              </a:rPr>
              <a:t> la capital y </a:t>
            </a:r>
            <a:r>
              <a:rPr lang="en-GB" sz="1200" kern="1200" dirty="0" err="1" smtClean="0">
                <a:solidFill>
                  <a:schemeClr val="tx1"/>
                </a:solidFill>
                <a:effectLst/>
                <a:latin typeface="+mn-lt"/>
                <a:ea typeface="+mn-ea"/>
                <a:cs typeface="+mn-cs"/>
              </a:rPr>
              <a:t>creo</a:t>
            </a:r>
            <a:r>
              <a:rPr lang="en-GB" sz="1200" kern="1200" dirty="0" smtClean="0">
                <a:solidFill>
                  <a:schemeClr val="tx1"/>
                </a:solidFill>
                <a:effectLst/>
                <a:latin typeface="+mn-lt"/>
                <a:ea typeface="+mn-ea"/>
                <a:cs typeface="+mn-cs"/>
              </a:rPr>
              <a:t> que </a:t>
            </a:r>
            <a:r>
              <a:rPr lang="en-GB" sz="1200" kern="1200" dirty="0" err="1" smtClean="0">
                <a:solidFill>
                  <a:schemeClr val="tx1"/>
                </a:solidFill>
                <a:effectLst/>
                <a:latin typeface="+mn-lt"/>
                <a:ea typeface="+mn-ea"/>
                <a:cs typeface="+mn-cs"/>
              </a:rPr>
              <a:t>los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edificios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antiguos</a:t>
            </a:r>
            <a:r>
              <a:rPr lang="en-GB" sz="1200" kern="1200" dirty="0" smtClean="0">
                <a:solidFill>
                  <a:schemeClr val="tx1"/>
                </a:solidFill>
                <a:effectLst/>
                <a:latin typeface="+mn-lt"/>
                <a:ea typeface="+mn-ea"/>
                <a:cs typeface="+mn-cs"/>
              </a:rPr>
              <a:t> son </a:t>
            </a:r>
            <a:r>
              <a:rPr lang="en-GB" sz="1200" kern="1200" dirty="0" err="1" smtClean="0">
                <a:solidFill>
                  <a:schemeClr val="tx1"/>
                </a:solidFill>
                <a:effectLst/>
                <a:latin typeface="+mn-lt"/>
                <a:ea typeface="+mn-ea"/>
                <a:cs typeface="+mn-cs"/>
              </a:rPr>
              <a:t>una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maravilla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Gracias</a:t>
            </a:r>
            <a:r>
              <a:rPr lang="en-GB" sz="1200" kern="1200" dirty="0" smtClean="0">
                <a:solidFill>
                  <a:schemeClr val="tx1"/>
                </a:solidFill>
                <a:effectLst/>
                <a:latin typeface="+mn-lt"/>
                <a:ea typeface="+mn-ea"/>
                <a:cs typeface="+mn-cs"/>
              </a:rPr>
              <a:t> a las </a:t>
            </a:r>
            <a:r>
              <a:rPr lang="en-GB" sz="1200" kern="1200" dirty="0" err="1" smtClean="0">
                <a:solidFill>
                  <a:schemeClr val="tx1"/>
                </a:solidFill>
                <a:effectLst/>
                <a:latin typeface="+mn-lt"/>
                <a:ea typeface="+mn-ea"/>
                <a:cs typeface="+mn-cs"/>
              </a:rPr>
              <a:t>temperaturas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altas</a:t>
            </a:r>
            <a:r>
              <a:rPr lang="en-GB" sz="1200" kern="1200" dirty="0" smtClean="0">
                <a:solidFill>
                  <a:schemeClr val="tx1"/>
                </a:solidFill>
                <a:effectLst/>
                <a:latin typeface="+mn-lt"/>
                <a:ea typeface="+mn-ea"/>
                <a:cs typeface="+mn-cs"/>
              </a:rPr>
              <a:t>, no </a:t>
            </a:r>
            <a:r>
              <a:rPr lang="en-GB" sz="1200" kern="1200" dirty="0" err="1" smtClean="0">
                <a:solidFill>
                  <a:schemeClr val="tx1"/>
                </a:solidFill>
                <a:effectLst/>
                <a:latin typeface="+mn-lt"/>
                <a:ea typeface="+mn-ea"/>
                <a:cs typeface="+mn-cs"/>
              </a:rPr>
              <a:t>necesitamos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llevar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sudadera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ni</a:t>
            </a:r>
            <a:r>
              <a:rPr lang="en-GB" sz="1200" kern="1200" dirty="0" smtClean="0">
                <a:solidFill>
                  <a:schemeClr val="tx1"/>
                </a:solidFill>
                <a:effectLst/>
                <a:latin typeface="+mn-lt"/>
                <a:ea typeface="+mn-ea"/>
                <a:cs typeface="+mn-cs"/>
              </a:rPr>
              <a:t> un </a:t>
            </a:r>
            <a:r>
              <a:rPr lang="en-GB" sz="1200" kern="1200" dirty="0" err="1" smtClean="0">
                <a:solidFill>
                  <a:schemeClr val="tx1"/>
                </a:solidFill>
                <a:effectLst/>
                <a:latin typeface="+mn-lt"/>
                <a:ea typeface="+mn-ea"/>
                <a:cs typeface="+mn-cs"/>
              </a:rPr>
              <a:t>día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pero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desafortunadamente</a:t>
            </a:r>
            <a:r>
              <a:rPr lang="en-GB" sz="1200" kern="1200" dirty="0" smtClean="0">
                <a:solidFill>
                  <a:schemeClr val="tx1"/>
                </a:solidFill>
                <a:effectLst/>
                <a:latin typeface="+mn-lt"/>
                <a:ea typeface="+mn-ea"/>
                <a:cs typeface="+mn-cs"/>
              </a:rPr>
              <a:t>, el hotel no era </a:t>
            </a:r>
            <a:r>
              <a:rPr lang="en-GB" sz="1200" kern="1200" dirty="0" err="1" smtClean="0">
                <a:solidFill>
                  <a:schemeClr val="tx1"/>
                </a:solidFill>
                <a:effectLst/>
                <a:latin typeface="+mn-lt"/>
                <a:ea typeface="+mn-ea"/>
                <a:cs typeface="+mn-cs"/>
              </a:rPr>
              <a:t>adecuado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cuarto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daba</a:t>
            </a:r>
            <a:r>
              <a:rPr lang="en-GB" sz="1200" kern="1200" dirty="0" smtClean="0">
                <a:solidFill>
                  <a:schemeClr val="tx1"/>
                </a:solidFill>
                <a:effectLst/>
                <a:latin typeface="+mn-lt"/>
                <a:ea typeface="+mn-ea"/>
                <a:cs typeface="+mn-cs"/>
              </a:rPr>
              <a:t> a la </a:t>
            </a:r>
            <a:r>
              <a:rPr lang="en-GB" sz="1200" kern="1200" dirty="0" err="1" smtClean="0">
                <a:solidFill>
                  <a:schemeClr val="tx1"/>
                </a:solidFill>
                <a:effectLst/>
                <a:latin typeface="+mn-lt"/>
                <a:ea typeface="+mn-ea"/>
                <a:cs typeface="+mn-cs"/>
              </a:rPr>
              <a:t>carrtera</a:t>
            </a:r>
            <a:r>
              <a:rPr lang="en-GB" sz="1200" kern="1200" dirty="0" smtClean="0">
                <a:solidFill>
                  <a:schemeClr val="tx1"/>
                </a:solidFill>
                <a:effectLst/>
                <a:latin typeface="+mn-lt"/>
                <a:ea typeface="+mn-ea"/>
                <a:cs typeface="+mn-cs"/>
              </a:rPr>
              <a:t> y no podia </a:t>
            </a:r>
            <a:r>
              <a:rPr lang="en-GB" sz="1200" kern="1200" dirty="0" err="1" smtClean="0">
                <a:solidFill>
                  <a:schemeClr val="tx1"/>
                </a:solidFill>
                <a:effectLst/>
                <a:latin typeface="+mn-lt"/>
                <a:ea typeface="+mn-ea"/>
                <a:cs typeface="+mn-cs"/>
              </a:rPr>
              <a:t>dormir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por</a:t>
            </a:r>
            <a:r>
              <a:rPr lang="en-GB" sz="1200" kern="1200" dirty="0" smtClean="0">
                <a:solidFill>
                  <a:schemeClr val="tx1"/>
                </a:solidFill>
                <a:effectLst/>
                <a:latin typeface="+mn-lt"/>
                <a:ea typeface="+mn-ea"/>
                <a:cs typeface="+mn-cs"/>
              </a:rPr>
              <a:t> la </a:t>
            </a:r>
            <a:r>
              <a:rPr lang="en-GB" sz="1200" kern="1200" dirty="0" err="1" smtClean="0">
                <a:solidFill>
                  <a:schemeClr val="tx1"/>
                </a:solidFill>
                <a:effectLst/>
                <a:latin typeface="+mn-lt"/>
                <a:ea typeface="+mn-ea"/>
                <a:cs typeface="+mn-cs"/>
              </a:rPr>
              <a:t>noche</a:t>
            </a:r>
            <a:r>
              <a:rPr lang="en-GB" sz="1200" kern="1200" dirty="0" smtClean="0">
                <a:solidFill>
                  <a:schemeClr val="tx1"/>
                </a:solidFill>
                <a:effectLst/>
                <a:latin typeface="+mn-lt"/>
                <a:ea typeface="+mn-ea"/>
                <a:cs typeface="+mn-cs"/>
              </a:rPr>
              <a:t>.  La </a:t>
            </a:r>
            <a:r>
              <a:rPr lang="en-GB" sz="1200" kern="1200" dirty="0" err="1" smtClean="0">
                <a:solidFill>
                  <a:schemeClr val="tx1"/>
                </a:solidFill>
                <a:effectLst/>
                <a:latin typeface="+mn-lt"/>
                <a:ea typeface="+mn-ea"/>
                <a:cs typeface="+mn-cs"/>
              </a:rPr>
              <a:t>vida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nocturna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fue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estupenda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aunque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en</a:t>
            </a:r>
            <a:r>
              <a:rPr lang="en-GB" sz="1200" kern="1200" dirty="0" smtClean="0">
                <a:solidFill>
                  <a:schemeClr val="tx1"/>
                </a:solidFill>
                <a:effectLst/>
                <a:latin typeface="+mn-lt"/>
                <a:ea typeface="+mn-ea"/>
                <a:cs typeface="+mn-cs"/>
              </a:rPr>
              <a:t> mi opinion, </a:t>
            </a:r>
            <a:r>
              <a:rPr lang="en-GB" sz="1200" kern="1200" dirty="0" err="1" smtClean="0">
                <a:solidFill>
                  <a:schemeClr val="tx1"/>
                </a:solidFill>
                <a:effectLst/>
                <a:latin typeface="+mn-lt"/>
                <a:ea typeface="+mn-ea"/>
                <a:cs typeface="+mn-cs"/>
              </a:rPr>
              <a:t>siempre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había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demasiada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gente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por</a:t>
            </a:r>
            <a:r>
              <a:rPr lang="en-GB" sz="1200" kern="1200" dirty="0" smtClean="0">
                <a:solidFill>
                  <a:schemeClr val="tx1"/>
                </a:solidFill>
                <a:effectLst/>
                <a:latin typeface="+mn-lt"/>
                <a:ea typeface="+mn-ea"/>
                <a:cs typeface="+mn-cs"/>
              </a:rPr>
              <a:t> la </a:t>
            </a:r>
            <a:r>
              <a:rPr lang="en-GB" sz="1200" kern="1200" dirty="0" err="1" smtClean="0">
                <a:solidFill>
                  <a:schemeClr val="tx1"/>
                </a:solidFill>
                <a:effectLst/>
                <a:latin typeface="+mn-lt"/>
                <a:ea typeface="+mn-ea"/>
                <a:cs typeface="+mn-cs"/>
              </a:rPr>
              <a:t>calle</a:t>
            </a:r>
            <a:r>
              <a:rPr lang="en-GB" sz="1200" kern="1200" dirty="0" smtClean="0">
                <a:solidFill>
                  <a:schemeClr val="tx1"/>
                </a:solidFill>
                <a:effectLst/>
                <a:latin typeface="+mn-lt"/>
                <a:ea typeface="+mn-ea"/>
                <a:cs typeface="+mn-cs"/>
              </a:rPr>
              <a:t>.</a:t>
            </a:r>
            <a:endParaRPr lang="en-GB" dirty="0"/>
          </a:p>
        </p:txBody>
      </p:sp>
      <p:sp>
        <p:nvSpPr>
          <p:cNvPr id="4" name="Slide Number Placeholder 3"/>
          <p:cNvSpPr>
            <a:spLocks noGrp="1"/>
          </p:cNvSpPr>
          <p:nvPr>
            <p:ph type="sldNum" sz="quarter" idx="10"/>
          </p:nvPr>
        </p:nvSpPr>
        <p:spPr/>
        <p:txBody>
          <a:bodyPr/>
          <a:lstStyle/>
          <a:p>
            <a:fld id="{5B187E8F-F617-4337-9499-CBD5B7BC934F}" type="slidenum">
              <a:rPr lang="en-GB" smtClean="0"/>
              <a:t>10</a:t>
            </a:fld>
            <a:endParaRPr lang="en-GB"/>
          </a:p>
        </p:txBody>
      </p:sp>
    </p:spTree>
    <p:extLst>
      <p:ext uri="{BB962C8B-B14F-4D97-AF65-F5344CB8AC3E}">
        <p14:creationId xmlns:p14="http://schemas.microsoft.com/office/powerpoint/2010/main" val="1437169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Overlap</a:t>
            </a:r>
            <a:r>
              <a:rPr lang="en-GB" sz="1200" b="1" kern="1200" baseline="0" dirty="0" smtClean="0">
                <a:solidFill>
                  <a:schemeClr val="tx1"/>
                </a:solidFill>
                <a:effectLst/>
                <a:latin typeface="+mn-lt"/>
                <a:ea typeface="+mn-ea"/>
                <a:cs typeface="+mn-cs"/>
              </a:rPr>
              <a:t> Question.</a:t>
            </a:r>
            <a:br>
              <a:rPr lang="en-GB" sz="1200" b="1" kern="1200" baseline="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Graciela's lifestyle</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F1     </a:t>
            </a:r>
            <a:r>
              <a:rPr lang="en-GB" sz="1200" kern="1200" dirty="0" err="1" smtClean="0">
                <a:solidFill>
                  <a:schemeClr val="tx1"/>
                </a:solidFill>
                <a:effectLst/>
                <a:latin typeface="+mn-lt"/>
                <a:ea typeface="+mn-ea"/>
                <a:cs typeface="+mn-cs"/>
              </a:rPr>
              <a:t>Mantenerse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en</a:t>
            </a:r>
            <a:r>
              <a:rPr lang="en-GB" sz="1200" kern="1200" dirty="0" smtClean="0">
                <a:solidFill>
                  <a:schemeClr val="tx1"/>
                </a:solidFill>
                <a:effectLst/>
                <a:latin typeface="+mn-lt"/>
                <a:ea typeface="+mn-ea"/>
                <a:cs typeface="+mn-cs"/>
              </a:rPr>
              <a:t> forma no </a:t>
            </a:r>
            <a:r>
              <a:rPr lang="en-GB" sz="1200" kern="1200" dirty="0" err="1" smtClean="0">
                <a:solidFill>
                  <a:schemeClr val="tx1"/>
                </a:solidFill>
                <a:effectLst/>
                <a:latin typeface="+mn-lt"/>
                <a:ea typeface="+mn-ea"/>
                <a:cs typeface="+mn-cs"/>
              </a:rPr>
              <a:t>es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difícil</a:t>
            </a:r>
            <a:r>
              <a:rPr lang="en-GB" sz="1200" kern="1200" dirty="0" smtClean="0">
                <a:solidFill>
                  <a:schemeClr val="tx1"/>
                </a:solidFill>
                <a:effectLst/>
                <a:latin typeface="+mn-lt"/>
                <a:ea typeface="+mn-ea"/>
                <a:cs typeface="+mn-cs"/>
              </a:rPr>
              <a:t>. A </a:t>
            </a:r>
            <a:r>
              <a:rPr lang="en-GB" sz="1200" kern="1200" dirty="0" err="1" smtClean="0">
                <a:solidFill>
                  <a:schemeClr val="tx1"/>
                </a:solidFill>
                <a:effectLst/>
                <a:latin typeface="+mn-lt"/>
                <a:ea typeface="+mn-ea"/>
                <a:cs typeface="+mn-cs"/>
              </a:rPr>
              <a:t>muchos</a:t>
            </a:r>
            <a:r>
              <a:rPr lang="en-GB" sz="1200" kern="1200" dirty="0" smtClean="0">
                <a:solidFill>
                  <a:schemeClr val="tx1"/>
                </a:solidFill>
                <a:effectLst/>
                <a:latin typeface="+mn-lt"/>
                <a:ea typeface="+mn-ea"/>
                <a:cs typeface="+mn-cs"/>
              </a:rPr>
              <a:t> les </a:t>
            </a:r>
            <a:r>
              <a:rPr lang="en-GB" sz="1200" kern="1200" dirty="0" err="1" smtClean="0">
                <a:solidFill>
                  <a:schemeClr val="tx1"/>
                </a:solidFill>
                <a:effectLst/>
                <a:latin typeface="+mn-lt"/>
                <a:ea typeface="+mn-ea"/>
                <a:cs typeface="+mn-cs"/>
              </a:rPr>
              <a:t>gusta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hacer</a:t>
            </a:r>
            <a:r>
              <a:rPr lang="en-GB" sz="1200" kern="1200" dirty="0" smtClean="0">
                <a:solidFill>
                  <a:schemeClr val="tx1"/>
                </a:solidFill>
                <a:effectLst/>
                <a:latin typeface="+mn-lt"/>
                <a:ea typeface="+mn-ea"/>
                <a:cs typeface="+mn-cs"/>
              </a:rPr>
              <a:t> aerobic para </a:t>
            </a:r>
            <a:r>
              <a:rPr lang="en-GB" sz="1200" kern="1200" dirty="0" err="1" smtClean="0">
                <a:solidFill>
                  <a:schemeClr val="tx1"/>
                </a:solidFill>
                <a:effectLst/>
                <a:latin typeface="+mn-lt"/>
                <a:ea typeface="+mn-ea"/>
                <a:cs typeface="+mn-cs"/>
              </a:rPr>
              <a:t>adelgazar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pero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yo</a:t>
            </a:r>
            <a:r>
              <a:rPr lang="en-GB" sz="1200" kern="1200" dirty="0" smtClean="0">
                <a:solidFill>
                  <a:schemeClr val="tx1"/>
                </a:solidFill>
                <a:effectLst/>
                <a:latin typeface="+mn-lt"/>
                <a:ea typeface="+mn-ea"/>
                <a:cs typeface="+mn-cs"/>
              </a:rPr>
              <a:t> no </a:t>
            </a:r>
            <a:r>
              <a:rPr lang="en-GB" sz="1200" kern="1200" dirty="0" err="1" smtClean="0">
                <a:solidFill>
                  <a:schemeClr val="tx1"/>
                </a:solidFill>
                <a:effectLst/>
                <a:latin typeface="+mn-lt"/>
                <a:ea typeface="+mn-ea"/>
                <a:cs typeface="+mn-cs"/>
              </a:rPr>
              <a:t>voy</a:t>
            </a:r>
            <a:r>
              <a:rPr lang="en-GB" sz="1200" kern="1200" dirty="0" smtClean="0">
                <a:solidFill>
                  <a:schemeClr val="tx1"/>
                </a:solidFill>
                <a:effectLst/>
                <a:latin typeface="+mn-lt"/>
                <a:ea typeface="+mn-ea"/>
                <a:cs typeface="+mn-cs"/>
              </a:rPr>
              <a:t> al </a:t>
            </a:r>
            <a:r>
              <a:rPr lang="en-GB" sz="1200" kern="1200" dirty="0" err="1" smtClean="0">
                <a:solidFill>
                  <a:schemeClr val="tx1"/>
                </a:solidFill>
                <a:effectLst/>
                <a:latin typeface="+mn-lt"/>
                <a:ea typeface="+mn-ea"/>
                <a:cs typeface="+mn-cs"/>
              </a:rPr>
              <a:t>gimnasio</a:t>
            </a:r>
            <a:r>
              <a:rPr lang="en-GB" sz="1200" kern="1200" dirty="0" smtClean="0">
                <a:solidFill>
                  <a:schemeClr val="tx1"/>
                </a:solidFill>
                <a:effectLst/>
                <a:latin typeface="+mn-lt"/>
                <a:ea typeface="+mn-ea"/>
                <a:cs typeface="+mn-cs"/>
              </a:rPr>
              <a:t>. Para </a:t>
            </a:r>
            <a:r>
              <a:rPr lang="en-GB" sz="1200" kern="1200" dirty="0" err="1" smtClean="0">
                <a:solidFill>
                  <a:schemeClr val="tx1"/>
                </a:solidFill>
                <a:effectLst/>
                <a:latin typeface="+mn-lt"/>
                <a:ea typeface="+mn-ea"/>
                <a:cs typeface="+mn-cs"/>
              </a:rPr>
              <a:t>mí</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más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fácil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simplemente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voy</a:t>
            </a:r>
            <a:r>
              <a:rPr lang="en-GB" sz="1200" kern="1200" dirty="0" smtClean="0">
                <a:solidFill>
                  <a:schemeClr val="tx1"/>
                </a:solidFill>
                <a:effectLst/>
                <a:latin typeface="+mn-lt"/>
                <a:ea typeface="+mn-ea"/>
                <a:cs typeface="+mn-cs"/>
              </a:rPr>
              <a:t> a pie al </a:t>
            </a:r>
            <a:r>
              <a:rPr lang="en-GB" sz="1200" kern="1200" dirty="0" err="1" smtClean="0">
                <a:solidFill>
                  <a:schemeClr val="tx1"/>
                </a:solidFill>
                <a:effectLst/>
                <a:latin typeface="+mn-lt"/>
                <a:ea typeface="+mn-ea"/>
                <a:cs typeface="+mn-cs"/>
              </a:rPr>
              <a:t>colegio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cuanto</a:t>
            </a:r>
            <a:r>
              <a:rPr lang="en-GB" sz="1200" kern="1200" dirty="0" smtClean="0">
                <a:solidFill>
                  <a:schemeClr val="tx1"/>
                </a:solidFill>
                <a:effectLst/>
                <a:latin typeface="+mn-lt"/>
                <a:ea typeface="+mn-ea"/>
                <a:cs typeface="+mn-cs"/>
              </a:rPr>
              <a:t> a la comida </a:t>
            </a:r>
            <a:r>
              <a:rPr lang="en-GB" sz="1200" kern="1200" dirty="0" err="1" smtClean="0">
                <a:solidFill>
                  <a:schemeClr val="tx1"/>
                </a:solidFill>
                <a:effectLst/>
                <a:latin typeface="+mn-lt"/>
                <a:ea typeface="+mn-ea"/>
                <a:cs typeface="+mn-cs"/>
              </a:rPr>
              <a:t>intento</a:t>
            </a:r>
            <a:r>
              <a:rPr lang="en-GB" sz="1200" kern="1200" dirty="0" smtClean="0">
                <a:solidFill>
                  <a:schemeClr val="tx1"/>
                </a:solidFill>
                <a:effectLst/>
                <a:latin typeface="+mn-lt"/>
                <a:ea typeface="+mn-ea"/>
                <a:cs typeface="+mn-cs"/>
              </a:rPr>
              <a:t> comer </a:t>
            </a:r>
            <a:r>
              <a:rPr lang="en-GB" sz="1200" kern="1200" dirty="0" err="1" smtClean="0">
                <a:solidFill>
                  <a:schemeClr val="tx1"/>
                </a:solidFill>
                <a:effectLst/>
                <a:latin typeface="+mn-lt"/>
                <a:ea typeface="+mn-ea"/>
                <a:cs typeface="+mn-cs"/>
              </a:rPr>
              <a:t>sanamente</a:t>
            </a:r>
            <a:r>
              <a:rPr lang="en-GB" sz="1200" kern="1200" dirty="0" smtClean="0">
                <a:solidFill>
                  <a:schemeClr val="tx1"/>
                </a:solidFill>
                <a:effectLst/>
                <a:latin typeface="+mn-lt"/>
                <a:ea typeface="+mn-ea"/>
                <a:cs typeface="+mn-cs"/>
              </a:rPr>
              <a:t> y </a:t>
            </a:r>
            <a:r>
              <a:rPr lang="en-GB" sz="1200" kern="1200" dirty="0" err="1" smtClean="0">
                <a:solidFill>
                  <a:schemeClr val="tx1"/>
                </a:solidFill>
                <a:effectLst/>
                <a:latin typeface="+mn-lt"/>
                <a:ea typeface="+mn-ea"/>
                <a:cs typeface="+mn-cs"/>
              </a:rPr>
              <a:t>evito</a:t>
            </a:r>
            <a:r>
              <a:rPr lang="en-GB" sz="1200" kern="1200" dirty="0" smtClean="0">
                <a:solidFill>
                  <a:schemeClr val="tx1"/>
                </a:solidFill>
                <a:effectLst/>
                <a:latin typeface="+mn-lt"/>
                <a:ea typeface="+mn-ea"/>
                <a:cs typeface="+mn-cs"/>
              </a:rPr>
              <a:t> la carne </a:t>
            </a:r>
            <a:r>
              <a:rPr lang="en-GB" sz="1200" kern="1200" dirty="0" err="1" smtClean="0">
                <a:solidFill>
                  <a:schemeClr val="tx1"/>
                </a:solidFill>
                <a:effectLst/>
                <a:latin typeface="+mn-lt"/>
                <a:ea typeface="+mn-ea"/>
                <a:cs typeface="+mn-cs"/>
              </a:rPr>
              <a:t>porque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creo</a:t>
            </a:r>
            <a:r>
              <a:rPr lang="en-GB" sz="1200" kern="1200" dirty="0" smtClean="0">
                <a:solidFill>
                  <a:schemeClr val="tx1"/>
                </a:solidFill>
                <a:effectLst/>
                <a:latin typeface="+mn-lt"/>
                <a:ea typeface="+mn-ea"/>
                <a:cs typeface="+mn-cs"/>
              </a:rPr>
              <a:t> que </a:t>
            </a:r>
            <a:r>
              <a:rPr lang="en-GB" sz="1200" kern="1200" dirty="0" err="1" smtClean="0">
                <a:solidFill>
                  <a:schemeClr val="tx1"/>
                </a:solidFill>
                <a:effectLst/>
                <a:latin typeface="+mn-lt"/>
                <a:ea typeface="+mn-ea"/>
                <a:cs typeface="+mn-cs"/>
              </a:rPr>
              <a:t>los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animales</a:t>
            </a:r>
            <a:r>
              <a:rPr lang="en-GB" sz="1200" kern="1200" dirty="0" smtClean="0">
                <a:solidFill>
                  <a:schemeClr val="tx1"/>
                </a:solidFill>
                <a:effectLst/>
                <a:latin typeface="+mn-lt"/>
                <a:ea typeface="+mn-ea"/>
                <a:cs typeface="+mn-cs"/>
              </a:rPr>
              <a:t> no </a:t>
            </a:r>
            <a:r>
              <a:rPr lang="en-GB" sz="1200" kern="1200" dirty="0" err="1" smtClean="0">
                <a:solidFill>
                  <a:schemeClr val="tx1"/>
                </a:solidFill>
                <a:effectLst/>
                <a:latin typeface="+mn-lt"/>
                <a:ea typeface="+mn-ea"/>
                <a:cs typeface="+mn-cs"/>
              </a:rPr>
              <a:t>deberían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sufrir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Sólo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como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verduras</a:t>
            </a:r>
            <a:r>
              <a:rPr lang="en-GB" sz="1200" kern="1200" dirty="0" smtClean="0">
                <a:solidFill>
                  <a:schemeClr val="tx1"/>
                </a:solidFill>
                <a:effectLst/>
                <a:latin typeface="+mn-lt"/>
                <a:ea typeface="+mn-ea"/>
                <a:cs typeface="+mn-cs"/>
              </a:rPr>
              <a:t> y </a:t>
            </a:r>
            <a:r>
              <a:rPr lang="en-GB" sz="1200" kern="1200" dirty="0" err="1" smtClean="0">
                <a:solidFill>
                  <a:schemeClr val="tx1"/>
                </a:solidFill>
                <a:effectLst/>
                <a:latin typeface="+mn-lt"/>
                <a:ea typeface="+mn-ea"/>
                <a:cs typeface="+mn-cs"/>
              </a:rPr>
              <a:t>fruta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Además</a:t>
            </a:r>
            <a:r>
              <a:rPr lang="en-GB" sz="1200" kern="1200" dirty="0" smtClean="0">
                <a:solidFill>
                  <a:schemeClr val="tx1"/>
                </a:solidFill>
                <a:effectLst/>
                <a:latin typeface="+mn-lt"/>
                <a:ea typeface="+mn-ea"/>
                <a:cs typeface="+mn-cs"/>
              </a:rPr>
              <a:t>, para </a:t>
            </a:r>
            <a:r>
              <a:rPr lang="en-GB" sz="1200" kern="1200" dirty="0" err="1" smtClean="0">
                <a:solidFill>
                  <a:schemeClr val="tx1"/>
                </a:solidFill>
                <a:effectLst/>
                <a:latin typeface="+mn-lt"/>
                <a:ea typeface="+mn-ea"/>
                <a:cs typeface="+mn-cs"/>
              </a:rPr>
              <a:t>llevar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una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vida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sana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importante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dormir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bien</a:t>
            </a:r>
            <a:r>
              <a:rPr lang="en-GB" sz="1200" kern="1200" dirty="0" smtClean="0">
                <a:solidFill>
                  <a:schemeClr val="tx1"/>
                </a:solidFill>
                <a:effectLst/>
                <a:latin typeface="+mn-lt"/>
                <a:ea typeface="+mn-ea"/>
                <a:cs typeface="+mn-cs"/>
              </a:rPr>
              <a:t> y               </a:t>
            </a:r>
            <a:r>
              <a:rPr lang="en-GB" sz="1200" kern="1200" dirty="0" err="1" smtClean="0">
                <a:solidFill>
                  <a:schemeClr val="tx1"/>
                </a:solidFill>
                <a:effectLst/>
                <a:latin typeface="+mn-lt"/>
                <a:ea typeface="+mn-ea"/>
                <a:cs typeface="+mn-cs"/>
              </a:rPr>
              <a:t>suelo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dormir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más</a:t>
            </a:r>
            <a:r>
              <a:rPr lang="en-GB" sz="1200" kern="1200" dirty="0" smtClean="0">
                <a:solidFill>
                  <a:schemeClr val="tx1"/>
                </a:solidFill>
                <a:effectLst/>
                <a:latin typeface="+mn-lt"/>
                <a:ea typeface="+mn-ea"/>
                <a:cs typeface="+mn-cs"/>
              </a:rPr>
              <a:t> de </a:t>
            </a:r>
            <a:r>
              <a:rPr lang="en-GB" sz="1200" kern="1200" dirty="0" err="1" smtClean="0">
                <a:solidFill>
                  <a:schemeClr val="tx1"/>
                </a:solidFill>
                <a:effectLst/>
                <a:latin typeface="+mn-lt"/>
                <a:ea typeface="+mn-ea"/>
                <a:cs typeface="+mn-cs"/>
              </a:rPr>
              <a:t>siete</a:t>
            </a:r>
            <a:r>
              <a:rPr lang="en-GB" sz="1200" kern="1200" dirty="0" smtClean="0">
                <a:solidFill>
                  <a:schemeClr val="tx1"/>
                </a:solidFill>
                <a:effectLst/>
                <a:latin typeface="+mn-lt"/>
                <a:ea typeface="+mn-ea"/>
                <a:cs typeface="+mn-cs"/>
              </a:rPr>
              <a:t> horas </a:t>
            </a:r>
            <a:r>
              <a:rPr lang="en-GB" sz="1200" kern="1200" dirty="0" err="1" smtClean="0">
                <a:solidFill>
                  <a:schemeClr val="tx1"/>
                </a:solidFill>
                <a:effectLst/>
                <a:latin typeface="+mn-lt"/>
                <a:ea typeface="+mn-ea"/>
                <a:cs typeface="+mn-cs"/>
              </a:rPr>
              <a:t>cada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noche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Siempre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bebo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mucha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agua</a:t>
            </a:r>
            <a:r>
              <a:rPr lang="en-GB" sz="1200" kern="1200" dirty="0" smtClean="0">
                <a:solidFill>
                  <a:schemeClr val="tx1"/>
                </a:solidFill>
                <a:effectLst/>
                <a:latin typeface="+mn-lt"/>
                <a:ea typeface="+mn-ea"/>
                <a:cs typeface="+mn-cs"/>
              </a:rPr>
              <a:t> y </a:t>
            </a:r>
            <a:r>
              <a:rPr lang="en-GB" sz="1200" kern="1200" dirty="0" err="1" smtClean="0">
                <a:solidFill>
                  <a:schemeClr val="tx1"/>
                </a:solidFill>
                <a:effectLst/>
                <a:latin typeface="+mn-lt"/>
                <a:ea typeface="+mn-ea"/>
                <a:cs typeface="+mn-cs"/>
              </a:rPr>
              <a:t>ya</a:t>
            </a:r>
            <a:r>
              <a:rPr lang="en-GB" sz="1200" kern="1200" dirty="0" smtClean="0">
                <a:solidFill>
                  <a:schemeClr val="tx1"/>
                </a:solidFill>
                <a:effectLst/>
                <a:latin typeface="+mn-lt"/>
                <a:ea typeface="+mn-ea"/>
                <a:cs typeface="+mn-cs"/>
              </a:rPr>
              <a:t> no </a:t>
            </a:r>
            <a:r>
              <a:rPr lang="en-GB" sz="1200" kern="1200" dirty="0" err="1" smtClean="0">
                <a:solidFill>
                  <a:schemeClr val="tx1"/>
                </a:solidFill>
                <a:effectLst/>
                <a:latin typeface="+mn-lt"/>
                <a:ea typeface="+mn-ea"/>
                <a:cs typeface="+mn-cs"/>
              </a:rPr>
              <a:t>como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tanta</a:t>
            </a:r>
            <a:r>
              <a:rPr lang="en-GB" sz="1200" kern="1200" dirty="0" smtClean="0">
                <a:solidFill>
                  <a:schemeClr val="tx1"/>
                </a:solidFill>
                <a:effectLst/>
                <a:latin typeface="+mn-lt"/>
                <a:ea typeface="+mn-ea"/>
                <a:cs typeface="+mn-cs"/>
              </a:rPr>
              <a:t> comida </a:t>
            </a:r>
            <a:r>
              <a:rPr lang="en-GB" sz="1200" kern="1200" dirty="0" err="1" smtClean="0">
                <a:solidFill>
                  <a:schemeClr val="tx1"/>
                </a:solidFill>
                <a:effectLst/>
                <a:latin typeface="+mn-lt"/>
                <a:ea typeface="+mn-ea"/>
                <a:cs typeface="+mn-cs"/>
              </a:rPr>
              <a:t>rápida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puesto</a:t>
            </a:r>
            <a:r>
              <a:rPr lang="en-GB" sz="1200" kern="1200" dirty="0" smtClean="0">
                <a:solidFill>
                  <a:schemeClr val="tx1"/>
                </a:solidFill>
                <a:effectLst/>
                <a:latin typeface="+mn-lt"/>
                <a:ea typeface="+mn-ea"/>
                <a:cs typeface="+mn-cs"/>
              </a:rPr>
              <a:t> que no </a:t>
            </a:r>
            <a:r>
              <a:rPr lang="en-GB" sz="1200" kern="1200" dirty="0" err="1" smtClean="0">
                <a:solidFill>
                  <a:schemeClr val="tx1"/>
                </a:solidFill>
                <a:effectLst/>
                <a:latin typeface="+mn-lt"/>
                <a:ea typeface="+mn-ea"/>
                <a:cs typeface="+mn-cs"/>
              </a:rPr>
              <a:t>quiero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estar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gorda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Nunca</a:t>
            </a:r>
            <a:r>
              <a:rPr lang="en-GB" sz="1200" kern="1200" dirty="0" smtClean="0">
                <a:solidFill>
                  <a:schemeClr val="tx1"/>
                </a:solidFill>
                <a:effectLst/>
                <a:latin typeface="+mn-lt"/>
                <a:ea typeface="+mn-ea"/>
                <a:cs typeface="+mn-cs"/>
              </a:rPr>
              <a:t> he </a:t>
            </a:r>
            <a:r>
              <a:rPr lang="en-GB" sz="1200" kern="1200" dirty="0" err="1" smtClean="0">
                <a:solidFill>
                  <a:schemeClr val="tx1"/>
                </a:solidFill>
                <a:effectLst/>
                <a:latin typeface="+mn-lt"/>
                <a:ea typeface="+mn-ea"/>
                <a:cs typeface="+mn-cs"/>
              </a:rPr>
              <a:t>fumado</a:t>
            </a:r>
            <a:r>
              <a:rPr lang="en-GB" sz="1200" kern="1200" dirty="0" smtClean="0">
                <a:solidFill>
                  <a:schemeClr val="tx1"/>
                </a:solidFill>
                <a:effectLst/>
                <a:latin typeface="+mn-lt"/>
                <a:ea typeface="+mn-ea"/>
                <a:cs typeface="+mn-cs"/>
              </a:rPr>
              <a:t> y no </a:t>
            </a:r>
            <a:r>
              <a:rPr lang="en-GB" sz="1200" kern="1200" dirty="0" err="1" smtClean="0">
                <a:solidFill>
                  <a:schemeClr val="tx1"/>
                </a:solidFill>
                <a:effectLst/>
                <a:latin typeface="+mn-lt"/>
                <a:ea typeface="+mn-ea"/>
                <a:cs typeface="+mn-cs"/>
              </a:rPr>
              <a:t>tengo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ninguna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intención</a:t>
            </a:r>
            <a:r>
              <a:rPr lang="en-GB" sz="1200" kern="1200" dirty="0" smtClean="0">
                <a:solidFill>
                  <a:schemeClr val="tx1"/>
                </a:solidFill>
                <a:effectLst/>
                <a:latin typeface="+mn-lt"/>
                <a:ea typeface="+mn-ea"/>
                <a:cs typeface="+mn-cs"/>
              </a:rPr>
              <a:t> de </a:t>
            </a:r>
            <a:r>
              <a:rPr lang="en-GB" sz="1200" kern="1200" dirty="0" err="1" smtClean="0">
                <a:solidFill>
                  <a:schemeClr val="tx1"/>
                </a:solidFill>
                <a:effectLst/>
                <a:latin typeface="+mn-lt"/>
                <a:ea typeface="+mn-ea"/>
                <a:cs typeface="+mn-cs"/>
              </a:rPr>
              <a:t>fumar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en</a:t>
            </a:r>
            <a:r>
              <a:rPr lang="en-GB" sz="1200" kern="1200" dirty="0" smtClean="0">
                <a:solidFill>
                  <a:schemeClr val="tx1"/>
                </a:solidFill>
                <a:effectLst/>
                <a:latin typeface="+mn-lt"/>
                <a:ea typeface="+mn-ea"/>
                <a:cs typeface="+mn-cs"/>
              </a:rPr>
              <a:t> el </a:t>
            </a:r>
            <a:r>
              <a:rPr lang="en-GB" sz="1200" kern="1200" dirty="0" err="1" smtClean="0">
                <a:solidFill>
                  <a:schemeClr val="tx1"/>
                </a:solidFill>
                <a:effectLst/>
                <a:latin typeface="+mn-lt"/>
                <a:ea typeface="+mn-ea"/>
                <a:cs typeface="+mn-cs"/>
              </a:rPr>
              <a:t>futuro</a:t>
            </a:r>
            <a:r>
              <a:rPr lang="en-GB" sz="1200"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        Pause and repeat</a:t>
            </a:r>
            <a:endParaRPr lang="en-GB" sz="1200" kern="1200" dirty="0" smtClean="0">
              <a:solidFill>
                <a:schemeClr val="tx1"/>
              </a:solidFill>
              <a:effectLst/>
              <a:latin typeface="+mn-lt"/>
              <a:ea typeface="+mn-ea"/>
              <a:cs typeface="+mn-cs"/>
            </a:endParaRPr>
          </a:p>
          <a:p>
            <a:endParaRPr lang="en-GB" dirty="0" smtClean="0"/>
          </a:p>
          <a:p>
            <a:endParaRPr lang="en-GB" dirty="0"/>
          </a:p>
        </p:txBody>
      </p:sp>
      <p:sp>
        <p:nvSpPr>
          <p:cNvPr id="4" name="Slide Number Placeholder 3"/>
          <p:cNvSpPr>
            <a:spLocks noGrp="1"/>
          </p:cNvSpPr>
          <p:nvPr>
            <p:ph type="sldNum" sz="quarter" idx="10"/>
          </p:nvPr>
        </p:nvSpPr>
        <p:spPr/>
        <p:txBody>
          <a:bodyPr/>
          <a:lstStyle/>
          <a:p>
            <a:fld id="{5B187E8F-F617-4337-9499-CBD5B7BC934F}"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275287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Overlap</a:t>
            </a:r>
            <a:r>
              <a:rPr lang="en-GB" sz="1200" b="1" kern="1200" baseline="0" dirty="0" smtClean="0">
                <a:solidFill>
                  <a:schemeClr val="tx1"/>
                </a:solidFill>
                <a:effectLst/>
                <a:latin typeface="+mn-lt"/>
                <a:ea typeface="+mn-ea"/>
                <a:cs typeface="+mn-cs"/>
              </a:rPr>
              <a:t> Question.</a:t>
            </a:r>
            <a:br>
              <a:rPr lang="en-GB" sz="1200" b="1" kern="1200" baseline="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Graciela's lifestyle</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F1     </a:t>
            </a:r>
            <a:r>
              <a:rPr lang="en-GB" sz="1200" kern="1200" dirty="0" err="1" smtClean="0">
                <a:solidFill>
                  <a:schemeClr val="tx1"/>
                </a:solidFill>
                <a:effectLst/>
                <a:latin typeface="+mn-lt"/>
                <a:ea typeface="+mn-ea"/>
                <a:cs typeface="+mn-cs"/>
              </a:rPr>
              <a:t>Mantenerse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en</a:t>
            </a:r>
            <a:r>
              <a:rPr lang="en-GB" sz="1200" kern="1200" dirty="0" smtClean="0">
                <a:solidFill>
                  <a:schemeClr val="tx1"/>
                </a:solidFill>
                <a:effectLst/>
                <a:latin typeface="+mn-lt"/>
                <a:ea typeface="+mn-ea"/>
                <a:cs typeface="+mn-cs"/>
              </a:rPr>
              <a:t> forma no </a:t>
            </a:r>
            <a:r>
              <a:rPr lang="en-GB" sz="1200" kern="1200" dirty="0" err="1" smtClean="0">
                <a:solidFill>
                  <a:schemeClr val="tx1"/>
                </a:solidFill>
                <a:effectLst/>
                <a:latin typeface="+mn-lt"/>
                <a:ea typeface="+mn-ea"/>
                <a:cs typeface="+mn-cs"/>
              </a:rPr>
              <a:t>es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difícil</a:t>
            </a:r>
            <a:r>
              <a:rPr lang="en-GB" sz="1200" kern="1200" dirty="0" smtClean="0">
                <a:solidFill>
                  <a:schemeClr val="tx1"/>
                </a:solidFill>
                <a:effectLst/>
                <a:latin typeface="+mn-lt"/>
                <a:ea typeface="+mn-ea"/>
                <a:cs typeface="+mn-cs"/>
              </a:rPr>
              <a:t>. A </a:t>
            </a:r>
            <a:r>
              <a:rPr lang="en-GB" sz="1200" kern="1200" dirty="0" err="1" smtClean="0">
                <a:solidFill>
                  <a:schemeClr val="tx1"/>
                </a:solidFill>
                <a:effectLst/>
                <a:latin typeface="+mn-lt"/>
                <a:ea typeface="+mn-ea"/>
                <a:cs typeface="+mn-cs"/>
              </a:rPr>
              <a:t>muchos</a:t>
            </a:r>
            <a:r>
              <a:rPr lang="en-GB" sz="1200" kern="1200" dirty="0" smtClean="0">
                <a:solidFill>
                  <a:schemeClr val="tx1"/>
                </a:solidFill>
                <a:effectLst/>
                <a:latin typeface="+mn-lt"/>
                <a:ea typeface="+mn-ea"/>
                <a:cs typeface="+mn-cs"/>
              </a:rPr>
              <a:t> les </a:t>
            </a:r>
            <a:r>
              <a:rPr lang="en-GB" sz="1200" kern="1200" dirty="0" err="1" smtClean="0">
                <a:solidFill>
                  <a:schemeClr val="tx1"/>
                </a:solidFill>
                <a:effectLst/>
                <a:latin typeface="+mn-lt"/>
                <a:ea typeface="+mn-ea"/>
                <a:cs typeface="+mn-cs"/>
              </a:rPr>
              <a:t>gusta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hacer</a:t>
            </a:r>
            <a:r>
              <a:rPr lang="en-GB" sz="1200" kern="1200" dirty="0" smtClean="0">
                <a:solidFill>
                  <a:schemeClr val="tx1"/>
                </a:solidFill>
                <a:effectLst/>
                <a:latin typeface="+mn-lt"/>
                <a:ea typeface="+mn-ea"/>
                <a:cs typeface="+mn-cs"/>
              </a:rPr>
              <a:t> aerobic para </a:t>
            </a:r>
            <a:r>
              <a:rPr lang="en-GB" sz="1200" kern="1200" dirty="0" err="1" smtClean="0">
                <a:solidFill>
                  <a:schemeClr val="tx1"/>
                </a:solidFill>
                <a:effectLst/>
                <a:latin typeface="+mn-lt"/>
                <a:ea typeface="+mn-ea"/>
                <a:cs typeface="+mn-cs"/>
              </a:rPr>
              <a:t>adelgazar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pero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yo</a:t>
            </a:r>
            <a:r>
              <a:rPr lang="en-GB" sz="1200" kern="1200" dirty="0" smtClean="0">
                <a:solidFill>
                  <a:schemeClr val="tx1"/>
                </a:solidFill>
                <a:effectLst/>
                <a:latin typeface="+mn-lt"/>
                <a:ea typeface="+mn-ea"/>
                <a:cs typeface="+mn-cs"/>
              </a:rPr>
              <a:t> no </a:t>
            </a:r>
            <a:r>
              <a:rPr lang="en-GB" sz="1200" kern="1200" dirty="0" err="1" smtClean="0">
                <a:solidFill>
                  <a:schemeClr val="tx1"/>
                </a:solidFill>
                <a:effectLst/>
                <a:latin typeface="+mn-lt"/>
                <a:ea typeface="+mn-ea"/>
                <a:cs typeface="+mn-cs"/>
              </a:rPr>
              <a:t>voy</a:t>
            </a:r>
            <a:r>
              <a:rPr lang="en-GB" sz="1200" kern="1200" dirty="0" smtClean="0">
                <a:solidFill>
                  <a:schemeClr val="tx1"/>
                </a:solidFill>
                <a:effectLst/>
                <a:latin typeface="+mn-lt"/>
                <a:ea typeface="+mn-ea"/>
                <a:cs typeface="+mn-cs"/>
              </a:rPr>
              <a:t> al </a:t>
            </a:r>
            <a:r>
              <a:rPr lang="en-GB" sz="1200" kern="1200" dirty="0" err="1" smtClean="0">
                <a:solidFill>
                  <a:schemeClr val="tx1"/>
                </a:solidFill>
                <a:effectLst/>
                <a:latin typeface="+mn-lt"/>
                <a:ea typeface="+mn-ea"/>
                <a:cs typeface="+mn-cs"/>
              </a:rPr>
              <a:t>gimnasio</a:t>
            </a:r>
            <a:r>
              <a:rPr lang="en-GB" sz="1200" kern="1200" dirty="0" smtClean="0">
                <a:solidFill>
                  <a:schemeClr val="tx1"/>
                </a:solidFill>
                <a:effectLst/>
                <a:latin typeface="+mn-lt"/>
                <a:ea typeface="+mn-ea"/>
                <a:cs typeface="+mn-cs"/>
              </a:rPr>
              <a:t>. Para </a:t>
            </a:r>
            <a:r>
              <a:rPr lang="en-GB" sz="1200" kern="1200" dirty="0" err="1" smtClean="0">
                <a:solidFill>
                  <a:schemeClr val="tx1"/>
                </a:solidFill>
                <a:effectLst/>
                <a:latin typeface="+mn-lt"/>
                <a:ea typeface="+mn-ea"/>
                <a:cs typeface="+mn-cs"/>
              </a:rPr>
              <a:t>mí</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más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fácil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simplemente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voy</a:t>
            </a:r>
            <a:r>
              <a:rPr lang="en-GB" sz="1200" kern="1200" dirty="0" smtClean="0">
                <a:solidFill>
                  <a:schemeClr val="tx1"/>
                </a:solidFill>
                <a:effectLst/>
                <a:latin typeface="+mn-lt"/>
                <a:ea typeface="+mn-ea"/>
                <a:cs typeface="+mn-cs"/>
              </a:rPr>
              <a:t> a pie al </a:t>
            </a:r>
            <a:r>
              <a:rPr lang="en-GB" sz="1200" kern="1200" dirty="0" err="1" smtClean="0">
                <a:solidFill>
                  <a:schemeClr val="tx1"/>
                </a:solidFill>
                <a:effectLst/>
                <a:latin typeface="+mn-lt"/>
                <a:ea typeface="+mn-ea"/>
                <a:cs typeface="+mn-cs"/>
              </a:rPr>
              <a:t>colegio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cuanto</a:t>
            </a:r>
            <a:r>
              <a:rPr lang="en-GB" sz="1200" kern="1200" dirty="0" smtClean="0">
                <a:solidFill>
                  <a:schemeClr val="tx1"/>
                </a:solidFill>
                <a:effectLst/>
                <a:latin typeface="+mn-lt"/>
                <a:ea typeface="+mn-ea"/>
                <a:cs typeface="+mn-cs"/>
              </a:rPr>
              <a:t> a la comida </a:t>
            </a:r>
            <a:r>
              <a:rPr lang="en-GB" sz="1200" kern="1200" dirty="0" err="1" smtClean="0">
                <a:solidFill>
                  <a:schemeClr val="tx1"/>
                </a:solidFill>
                <a:effectLst/>
                <a:latin typeface="+mn-lt"/>
                <a:ea typeface="+mn-ea"/>
                <a:cs typeface="+mn-cs"/>
              </a:rPr>
              <a:t>intento</a:t>
            </a:r>
            <a:r>
              <a:rPr lang="en-GB" sz="1200" kern="1200" dirty="0" smtClean="0">
                <a:solidFill>
                  <a:schemeClr val="tx1"/>
                </a:solidFill>
                <a:effectLst/>
                <a:latin typeface="+mn-lt"/>
                <a:ea typeface="+mn-ea"/>
                <a:cs typeface="+mn-cs"/>
              </a:rPr>
              <a:t> comer </a:t>
            </a:r>
            <a:r>
              <a:rPr lang="en-GB" sz="1200" kern="1200" dirty="0" err="1" smtClean="0">
                <a:solidFill>
                  <a:schemeClr val="tx1"/>
                </a:solidFill>
                <a:effectLst/>
                <a:latin typeface="+mn-lt"/>
                <a:ea typeface="+mn-ea"/>
                <a:cs typeface="+mn-cs"/>
              </a:rPr>
              <a:t>sanamente</a:t>
            </a:r>
            <a:r>
              <a:rPr lang="en-GB" sz="1200" kern="1200" dirty="0" smtClean="0">
                <a:solidFill>
                  <a:schemeClr val="tx1"/>
                </a:solidFill>
                <a:effectLst/>
                <a:latin typeface="+mn-lt"/>
                <a:ea typeface="+mn-ea"/>
                <a:cs typeface="+mn-cs"/>
              </a:rPr>
              <a:t> y </a:t>
            </a:r>
            <a:r>
              <a:rPr lang="en-GB" sz="1200" kern="1200" dirty="0" err="1" smtClean="0">
                <a:solidFill>
                  <a:schemeClr val="tx1"/>
                </a:solidFill>
                <a:effectLst/>
                <a:latin typeface="+mn-lt"/>
                <a:ea typeface="+mn-ea"/>
                <a:cs typeface="+mn-cs"/>
              </a:rPr>
              <a:t>evito</a:t>
            </a:r>
            <a:r>
              <a:rPr lang="en-GB" sz="1200" kern="1200" dirty="0" smtClean="0">
                <a:solidFill>
                  <a:schemeClr val="tx1"/>
                </a:solidFill>
                <a:effectLst/>
                <a:latin typeface="+mn-lt"/>
                <a:ea typeface="+mn-ea"/>
                <a:cs typeface="+mn-cs"/>
              </a:rPr>
              <a:t> la carne </a:t>
            </a:r>
            <a:r>
              <a:rPr lang="en-GB" sz="1200" kern="1200" dirty="0" err="1" smtClean="0">
                <a:solidFill>
                  <a:schemeClr val="tx1"/>
                </a:solidFill>
                <a:effectLst/>
                <a:latin typeface="+mn-lt"/>
                <a:ea typeface="+mn-ea"/>
                <a:cs typeface="+mn-cs"/>
              </a:rPr>
              <a:t>porque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creo</a:t>
            </a:r>
            <a:r>
              <a:rPr lang="en-GB" sz="1200" kern="1200" dirty="0" smtClean="0">
                <a:solidFill>
                  <a:schemeClr val="tx1"/>
                </a:solidFill>
                <a:effectLst/>
                <a:latin typeface="+mn-lt"/>
                <a:ea typeface="+mn-ea"/>
                <a:cs typeface="+mn-cs"/>
              </a:rPr>
              <a:t> que </a:t>
            </a:r>
            <a:r>
              <a:rPr lang="en-GB" sz="1200" kern="1200" dirty="0" err="1" smtClean="0">
                <a:solidFill>
                  <a:schemeClr val="tx1"/>
                </a:solidFill>
                <a:effectLst/>
                <a:latin typeface="+mn-lt"/>
                <a:ea typeface="+mn-ea"/>
                <a:cs typeface="+mn-cs"/>
              </a:rPr>
              <a:t>los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animales</a:t>
            </a:r>
            <a:r>
              <a:rPr lang="en-GB" sz="1200" kern="1200" dirty="0" smtClean="0">
                <a:solidFill>
                  <a:schemeClr val="tx1"/>
                </a:solidFill>
                <a:effectLst/>
                <a:latin typeface="+mn-lt"/>
                <a:ea typeface="+mn-ea"/>
                <a:cs typeface="+mn-cs"/>
              </a:rPr>
              <a:t> no </a:t>
            </a:r>
            <a:r>
              <a:rPr lang="en-GB" sz="1200" kern="1200" dirty="0" err="1" smtClean="0">
                <a:solidFill>
                  <a:schemeClr val="tx1"/>
                </a:solidFill>
                <a:effectLst/>
                <a:latin typeface="+mn-lt"/>
                <a:ea typeface="+mn-ea"/>
                <a:cs typeface="+mn-cs"/>
              </a:rPr>
              <a:t>deberían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sufrir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Sólo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como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verduras</a:t>
            </a:r>
            <a:r>
              <a:rPr lang="en-GB" sz="1200" kern="1200" dirty="0" smtClean="0">
                <a:solidFill>
                  <a:schemeClr val="tx1"/>
                </a:solidFill>
                <a:effectLst/>
                <a:latin typeface="+mn-lt"/>
                <a:ea typeface="+mn-ea"/>
                <a:cs typeface="+mn-cs"/>
              </a:rPr>
              <a:t> y </a:t>
            </a:r>
            <a:r>
              <a:rPr lang="en-GB" sz="1200" kern="1200" dirty="0" err="1" smtClean="0">
                <a:solidFill>
                  <a:schemeClr val="tx1"/>
                </a:solidFill>
                <a:effectLst/>
                <a:latin typeface="+mn-lt"/>
                <a:ea typeface="+mn-ea"/>
                <a:cs typeface="+mn-cs"/>
              </a:rPr>
              <a:t>fruta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Además</a:t>
            </a:r>
            <a:r>
              <a:rPr lang="en-GB" sz="1200" kern="1200" dirty="0" smtClean="0">
                <a:solidFill>
                  <a:schemeClr val="tx1"/>
                </a:solidFill>
                <a:effectLst/>
                <a:latin typeface="+mn-lt"/>
                <a:ea typeface="+mn-ea"/>
                <a:cs typeface="+mn-cs"/>
              </a:rPr>
              <a:t>, para </a:t>
            </a:r>
            <a:r>
              <a:rPr lang="en-GB" sz="1200" kern="1200" dirty="0" err="1" smtClean="0">
                <a:solidFill>
                  <a:schemeClr val="tx1"/>
                </a:solidFill>
                <a:effectLst/>
                <a:latin typeface="+mn-lt"/>
                <a:ea typeface="+mn-ea"/>
                <a:cs typeface="+mn-cs"/>
              </a:rPr>
              <a:t>llevar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una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vida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sana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importante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dormir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bien</a:t>
            </a:r>
            <a:r>
              <a:rPr lang="en-GB" sz="1200" kern="1200" dirty="0" smtClean="0">
                <a:solidFill>
                  <a:schemeClr val="tx1"/>
                </a:solidFill>
                <a:effectLst/>
                <a:latin typeface="+mn-lt"/>
                <a:ea typeface="+mn-ea"/>
                <a:cs typeface="+mn-cs"/>
              </a:rPr>
              <a:t> y               </a:t>
            </a:r>
            <a:r>
              <a:rPr lang="en-GB" sz="1200" kern="1200" dirty="0" err="1" smtClean="0">
                <a:solidFill>
                  <a:schemeClr val="tx1"/>
                </a:solidFill>
                <a:effectLst/>
                <a:latin typeface="+mn-lt"/>
                <a:ea typeface="+mn-ea"/>
                <a:cs typeface="+mn-cs"/>
              </a:rPr>
              <a:t>suelo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dormir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más</a:t>
            </a:r>
            <a:r>
              <a:rPr lang="en-GB" sz="1200" kern="1200" dirty="0" smtClean="0">
                <a:solidFill>
                  <a:schemeClr val="tx1"/>
                </a:solidFill>
                <a:effectLst/>
                <a:latin typeface="+mn-lt"/>
                <a:ea typeface="+mn-ea"/>
                <a:cs typeface="+mn-cs"/>
              </a:rPr>
              <a:t> de </a:t>
            </a:r>
            <a:r>
              <a:rPr lang="en-GB" sz="1200" kern="1200" dirty="0" err="1" smtClean="0">
                <a:solidFill>
                  <a:schemeClr val="tx1"/>
                </a:solidFill>
                <a:effectLst/>
                <a:latin typeface="+mn-lt"/>
                <a:ea typeface="+mn-ea"/>
                <a:cs typeface="+mn-cs"/>
              </a:rPr>
              <a:t>siete</a:t>
            </a:r>
            <a:r>
              <a:rPr lang="en-GB" sz="1200" kern="1200" dirty="0" smtClean="0">
                <a:solidFill>
                  <a:schemeClr val="tx1"/>
                </a:solidFill>
                <a:effectLst/>
                <a:latin typeface="+mn-lt"/>
                <a:ea typeface="+mn-ea"/>
                <a:cs typeface="+mn-cs"/>
              </a:rPr>
              <a:t> horas </a:t>
            </a:r>
            <a:r>
              <a:rPr lang="en-GB" sz="1200" kern="1200" dirty="0" err="1" smtClean="0">
                <a:solidFill>
                  <a:schemeClr val="tx1"/>
                </a:solidFill>
                <a:effectLst/>
                <a:latin typeface="+mn-lt"/>
                <a:ea typeface="+mn-ea"/>
                <a:cs typeface="+mn-cs"/>
              </a:rPr>
              <a:t>cada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noche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Siempre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bebo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mucha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agua</a:t>
            </a:r>
            <a:r>
              <a:rPr lang="en-GB" sz="1200" kern="1200" dirty="0" smtClean="0">
                <a:solidFill>
                  <a:schemeClr val="tx1"/>
                </a:solidFill>
                <a:effectLst/>
                <a:latin typeface="+mn-lt"/>
                <a:ea typeface="+mn-ea"/>
                <a:cs typeface="+mn-cs"/>
              </a:rPr>
              <a:t> y </a:t>
            </a:r>
            <a:r>
              <a:rPr lang="en-GB" sz="1200" kern="1200" dirty="0" err="1" smtClean="0">
                <a:solidFill>
                  <a:schemeClr val="tx1"/>
                </a:solidFill>
                <a:effectLst/>
                <a:latin typeface="+mn-lt"/>
                <a:ea typeface="+mn-ea"/>
                <a:cs typeface="+mn-cs"/>
              </a:rPr>
              <a:t>ya</a:t>
            </a:r>
            <a:r>
              <a:rPr lang="en-GB" sz="1200" kern="1200" dirty="0" smtClean="0">
                <a:solidFill>
                  <a:schemeClr val="tx1"/>
                </a:solidFill>
                <a:effectLst/>
                <a:latin typeface="+mn-lt"/>
                <a:ea typeface="+mn-ea"/>
                <a:cs typeface="+mn-cs"/>
              </a:rPr>
              <a:t> no </a:t>
            </a:r>
            <a:r>
              <a:rPr lang="en-GB" sz="1200" kern="1200" dirty="0" err="1" smtClean="0">
                <a:solidFill>
                  <a:schemeClr val="tx1"/>
                </a:solidFill>
                <a:effectLst/>
                <a:latin typeface="+mn-lt"/>
                <a:ea typeface="+mn-ea"/>
                <a:cs typeface="+mn-cs"/>
              </a:rPr>
              <a:t>como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tanta</a:t>
            </a:r>
            <a:r>
              <a:rPr lang="en-GB" sz="1200" kern="1200" dirty="0" smtClean="0">
                <a:solidFill>
                  <a:schemeClr val="tx1"/>
                </a:solidFill>
                <a:effectLst/>
                <a:latin typeface="+mn-lt"/>
                <a:ea typeface="+mn-ea"/>
                <a:cs typeface="+mn-cs"/>
              </a:rPr>
              <a:t> comida </a:t>
            </a:r>
            <a:r>
              <a:rPr lang="en-GB" sz="1200" kern="1200" dirty="0" err="1" smtClean="0">
                <a:solidFill>
                  <a:schemeClr val="tx1"/>
                </a:solidFill>
                <a:effectLst/>
                <a:latin typeface="+mn-lt"/>
                <a:ea typeface="+mn-ea"/>
                <a:cs typeface="+mn-cs"/>
              </a:rPr>
              <a:t>rápida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puesto</a:t>
            </a:r>
            <a:r>
              <a:rPr lang="en-GB" sz="1200" kern="1200" dirty="0" smtClean="0">
                <a:solidFill>
                  <a:schemeClr val="tx1"/>
                </a:solidFill>
                <a:effectLst/>
                <a:latin typeface="+mn-lt"/>
                <a:ea typeface="+mn-ea"/>
                <a:cs typeface="+mn-cs"/>
              </a:rPr>
              <a:t> que no </a:t>
            </a:r>
            <a:r>
              <a:rPr lang="en-GB" sz="1200" kern="1200" dirty="0" err="1" smtClean="0">
                <a:solidFill>
                  <a:schemeClr val="tx1"/>
                </a:solidFill>
                <a:effectLst/>
                <a:latin typeface="+mn-lt"/>
                <a:ea typeface="+mn-ea"/>
                <a:cs typeface="+mn-cs"/>
              </a:rPr>
              <a:t>quiero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estar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gorda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Nunca</a:t>
            </a:r>
            <a:r>
              <a:rPr lang="en-GB" sz="1200" kern="1200" dirty="0" smtClean="0">
                <a:solidFill>
                  <a:schemeClr val="tx1"/>
                </a:solidFill>
                <a:effectLst/>
                <a:latin typeface="+mn-lt"/>
                <a:ea typeface="+mn-ea"/>
                <a:cs typeface="+mn-cs"/>
              </a:rPr>
              <a:t> he </a:t>
            </a:r>
            <a:r>
              <a:rPr lang="en-GB" sz="1200" kern="1200" dirty="0" err="1" smtClean="0">
                <a:solidFill>
                  <a:schemeClr val="tx1"/>
                </a:solidFill>
                <a:effectLst/>
                <a:latin typeface="+mn-lt"/>
                <a:ea typeface="+mn-ea"/>
                <a:cs typeface="+mn-cs"/>
              </a:rPr>
              <a:t>fumado</a:t>
            </a:r>
            <a:r>
              <a:rPr lang="en-GB" sz="1200" kern="1200" dirty="0" smtClean="0">
                <a:solidFill>
                  <a:schemeClr val="tx1"/>
                </a:solidFill>
                <a:effectLst/>
                <a:latin typeface="+mn-lt"/>
                <a:ea typeface="+mn-ea"/>
                <a:cs typeface="+mn-cs"/>
              </a:rPr>
              <a:t> y no </a:t>
            </a:r>
            <a:r>
              <a:rPr lang="en-GB" sz="1200" kern="1200" dirty="0" err="1" smtClean="0">
                <a:solidFill>
                  <a:schemeClr val="tx1"/>
                </a:solidFill>
                <a:effectLst/>
                <a:latin typeface="+mn-lt"/>
                <a:ea typeface="+mn-ea"/>
                <a:cs typeface="+mn-cs"/>
              </a:rPr>
              <a:t>tengo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ninguna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intención</a:t>
            </a:r>
            <a:r>
              <a:rPr lang="en-GB" sz="1200" kern="1200" dirty="0" smtClean="0">
                <a:solidFill>
                  <a:schemeClr val="tx1"/>
                </a:solidFill>
                <a:effectLst/>
                <a:latin typeface="+mn-lt"/>
                <a:ea typeface="+mn-ea"/>
                <a:cs typeface="+mn-cs"/>
              </a:rPr>
              <a:t> de </a:t>
            </a:r>
            <a:r>
              <a:rPr lang="en-GB" sz="1200" kern="1200" dirty="0" err="1" smtClean="0">
                <a:solidFill>
                  <a:schemeClr val="tx1"/>
                </a:solidFill>
                <a:effectLst/>
                <a:latin typeface="+mn-lt"/>
                <a:ea typeface="+mn-ea"/>
                <a:cs typeface="+mn-cs"/>
              </a:rPr>
              <a:t>fumar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en</a:t>
            </a:r>
            <a:r>
              <a:rPr lang="en-GB" sz="1200" kern="1200" dirty="0" smtClean="0">
                <a:solidFill>
                  <a:schemeClr val="tx1"/>
                </a:solidFill>
                <a:effectLst/>
                <a:latin typeface="+mn-lt"/>
                <a:ea typeface="+mn-ea"/>
                <a:cs typeface="+mn-cs"/>
              </a:rPr>
              <a:t> el </a:t>
            </a:r>
            <a:r>
              <a:rPr lang="en-GB" sz="1200" kern="1200" dirty="0" err="1" smtClean="0">
                <a:solidFill>
                  <a:schemeClr val="tx1"/>
                </a:solidFill>
                <a:effectLst/>
                <a:latin typeface="+mn-lt"/>
                <a:ea typeface="+mn-ea"/>
                <a:cs typeface="+mn-cs"/>
              </a:rPr>
              <a:t>futuro</a:t>
            </a:r>
            <a:r>
              <a:rPr lang="en-GB" sz="1200"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        Pause and repeat</a:t>
            </a:r>
            <a:endParaRPr lang="en-GB" sz="1200" kern="1200" dirty="0" smtClean="0">
              <a:solidFill>
                <a:schemeClr val="tx1"/>
              </a:solidFill>
              <a:effectLst/>
              <a:latin typeface="+mn-lt"/>
              <a:ea typeface="+mn-ea"/>
              <a:cs typeface="+mn-cs"/>
            </a:endParaRPr>
          </a:p>
          <a:p>
            <a:endParaRPr lang="en-GB" dirty="0" smtClean="0"/>
          </a:p>
          <a:p>
            <a:endParaRPr lang="en-GB" dirty="0"/>
          </a:p>
        </p:txBody>
      </p:sp>
      <p:sp>
        <p:nvSpPr>
          <p:cNvPr id="4" name="Slide Number Placeholder 3"/>
          <p:cNvSpPr>
            <a:spLocks noGrp="1"/>
          </p:cNvSpPr>
          <p:nvPr>
            <p:ph type="sldNum" sz="quarter" idx="10"/>
          </p:nvPr>
        </p:nvSpPr>
        <p:spPr/>
        <p:txBody>
          <a:bodyPr/>
          <a:lstStyle/>
          <a:p>
            <a:fld id="{5B187E8F-F617-4337-9499-CBD5B7BC934F}"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2760643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AVOIDING DISTRACTORS – </a:t>
            </a:r>
            <a:r>
              <a:rPr lang="en-GB" dirty="0" err="1" smtClean="0"/>
              <a:t>Ss</a:t>
            </a:r>
            <a:r>
              <a:rPr lang="en-GB" baseline="0" dirty="0" smtClean="0"/>
              <a:t> should identify them from the transcript and discuss how to avoid.</a:t>
            </a:r>
            <a:endParaRPr lang="en-GB" dirty="0"/>
          </a:p>
        </p:txBody>
      </p:sp>
      <p:sp>
        <p:nvSpPr>
          <p:cNvPr id="4" name="Slide Number Placeholder 3"/>
          <p:cNvSpPr>
            <a:spLocks noGrp="1"/>
          </p:cNvSpPr>
          <p:nvPr>
            <p:ph type="sldNum" sz="quarter" idx="10"/>
          </p:nvPr>
        </p:nvSpPr>
        <p:spPr/>
        <p:txBody>
          <a:bodyPr/>
          <a:lstStyle/>
          <a:p>
            <a:fld id="{5B187E8F-F617-4337-9499-CBD5B7BC934F}"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1759036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AVOIDING DISTRACTORS – </a:t>
            </a:r>
            <a:r>
              <a:rPr lang="en-GB" dirty="0" err="1" smtClean="0"/>
              <a:t>Ss</a:t>
            </a:r>
            <a:r>
              <a:rPr lang="en-GB" baseline="0" dirty="0" smtClean="0"/>
              <a:t> should identify them from the transcript and discuss how to avoid.</a:t>
            </a:r>
            <a:endParaRPr lang="en-GB" dirty="0"/>
          </a:p>
        </p:txBody>
      </p:sp>
      <p:sp>
        <p:nvSpPr>
          <p:cNvPr id="4" name="Slide Number Placeholder 3"/>
          <p:cNvSpPr>
            <a:spLocks noGrp="1"/>
          </p:cNvSpPr>
          <p:nvPr>
            <p:ph type="sldNum" sz="quarter" idx="10"/>
          </p:nvPr>
        </p:nvSpPr>
        <p:spPr/>
        <p:txBody>
          <a:bodyPr/>
          <a:lstStyle/>
          <a:p>
            <a:fld id="{5B187E8F-F617-4337-9499-CBD5B7BC934F}"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2036337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B GRADE ANSWER</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Going to university</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Example:</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M1  ¿</a:t>
            </a:r>
            <a:r>
              <a:rPr lang="en-GB" sz="1200" kern="1200" dirty="0" err="1" smtClean="0">
                <a:solidFill>
                  <a:schemeClr val="tx1"/>
                </a:solidFill>
                <a:effectLst/>
                <a:latin typeface="+mn-lt"/>
                <a:ea typeface="+mn-ea"/>
                <a:cs typeface="+mn-cs"/>
              </a:rPr>
              <a:t>Qué</a:t>
            </a:r>
            <a:r>
              <a:rPr lang="en-GB" sz="1200" kern="1200" dirty="0" smtClean="0">
                <a:solidFill>
                  <a:schemeClr val="tx1"/>
                </a:solidFill>
                <a:effectLst/>
                <a:latin typeface="+mn-lt"/>
                <a:ea typeface="+mn-ea"/>
                <a:cs typeface="+mn-cs"/>
              </a:rPr>
              <a:t> planes </a:t>
            </a:r>
            <a:r>
              <a:rPr lang="en-GB" sz="1200" kern="1200" dirty="0" err="1" smtClean="0">
                <a:solidFill>
                  <a:schemeClr val="tx1"/>
                </a:solidFill>
                <a:effectLst/>
                <a:latin typeface="+mn-lt"/>
                <a:ea typeface="+mn-ea"/>
                <a:cs typeface="+mn-cs"/>
              </a:rPr>
              <a:t>tienes</a:t>
            </a:r>
            <a:r>
              <a:rPr lang="en-GB" sz="1200" kern="1200" dirty="0" smtClean="0">
                <a:solidFill>
                  <a:schemeClr val="tx1"/>
                </a:solidFill>
                <a:effectLst/>
                <a:latin typeface="+mn-lt"/>
                <a:ea typeface="+mn-ea"/>
                <a:cs typeface="+mn-cs"/>
              </a:rPr>
              <a:t>, Ernesto?</a:t>
            </a:r>
          </a:p>
          <a:p>
            <a:r>
              <a:rPr lang="en-GB" sz="1200" kern="1200" dirty="0" smtClean="0">
                <a:solidFill>
                  <a:schemeClr val="tx1"/>
                </a:solidFill>
                <a:effectLst/>
                <a:latin typeface="+mn-lt"/>
                <a:ea typeface="+mn-ea"/>
                <a:cs typeface="+mn-cs"/>
              </a:rPr>
              <a:t>M2  Me </a:t>
            </a:r>
            <a:r>
              <a:rPr lang="en-GB" sz="1200" kern="1200" dirty="0" err="1" smtClean="0">
                <a:solidFill>
                  <a:schemeClr val="tx1"/>
                </a:solidFill>
                <a:effectLst/>
                <a:latin typeface="+mn-lt"/>
                <a:ea typeface="+mn-ea"/>
                <a:cs typeface="+mn-cs"/>
              </a:rPr>
              <a:t>gustaría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ir</a:t>
            </a:r>
            <a:r>
              <a:rPr lang="en-GB" sz="1200" kern="1200" dirty="0" smtClean="0">
                <a:solidFill>
                  <a:schemeClr val="tx1"/>
                </a:solidFill>
                <a:effectLst/>
                <a:latin typeface="+mn-lt"/>
                <a:ea typeface="+mn-ea"/>
                <a:cs typeface="+mn-cs"/>
              </a:rPr>
              <a:t> a la </a:t>
            </a:r>
            <a:r>
              <a:rPr lang="en-GB" sz="1200" kern="1200" dirty="0" err="1" smtClean="0">
                <a:solidFill>
                  <a:schemeClr val="tx1"/>
                </a:solidFill>
                <a:effectLst/>
                <a:latin typeface="+mn-lt"/>
                <a:ea typeface="+mn-ea"/>
                <a:cs typeface="+mn-cs"/>
              </a:rPr>
              <a:t>universidad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pero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muy</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caro</a:t>
            </a:r>
            <a:r>
              <a:rPr lang="en-GB" sz="1200" kern="1200" dirty="0" smtClean="0">
                <a:solidFill>
                  <a:schemeClr val="tx1"/>
                </a:solidFill>
                <a:effectLst/>
                <a:latin typeface="+mn-lt"/>
                <a:ea typeface="+mn-ea"/>
                <a:cs typeface="+mn-cs"/>
              </a:rPr>
              <a:t>.</a:t>
            </a:r>
          </a:p>
          <a:p>
            <a:r>
              <a:rPr lang="en-GB" sz="1200" i="1" kern="1200" dirty="0" smtClean="0">
                <a:solidFill>
                  <a:schemeClr val="tx1"/>
                </a:solidFill>
                <a:effectLst/>
                <a:latin typeface="+mn-lt"/>
                <a:ea typeface="+mn-ea"/>
                <a:cs typeface="+mn-cs"/>
              </a:rPr>
              <a:t>Pause and repeat</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a:t>
            </a:r>
            <a:r>
              <a:rPr lang="en-GB" sz="1200" b="1" kern="1200" dirty="0" err="1" smtClean="0">
                <a:solidFill>
                  <a:schemeClr val="tx1"/>
                </a:solidFill>
                <a:effectLst/>
                <a:latin typeface="+mn-lt"/>
                <a:ea typeface="+mn-ea"/>
                <a:cs typeface="+mn-cs"/>
              </a:rPr>
              <a:t>i</a:t>
            </a:r>
            <a:r>
              <a:rPr lang="en-GB" sz="1200" b="1"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M1 Susana, ¿</a:t>
            </a:r>
            <a:r>
              <a:rPr lang="en-GB" sz="1200" kern="1200" dirty="0" err="1" smtClean="0">
                <a:solidFill>
                  <a:schemeClr val="tx1"/>
                </a:solidFill>
                <a:effectLst/>
                <a:latin typeface="+mn-lt"/>
                <a:ea typeface="+mn-ea"/>
                <a:cs typeface="+mn-cs"/>
              </a:rPr>
              <a:t>piensas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ir</a:t>
            </a:r>
            <a:r>
              <a:rPr lang="en-GB" sz="1200" kern="1200" dirty="0" smtClean="0">
                <a:solidFill>
                  <a:schemeClr val="tx1"/>
                </a:solidFill>
                <a:effectLst/>
                <a:latin typeface="+mn-lt"/>
                <a:ea typeface="+mn-ea"/>
                <a:cs typeface="+mn-cs"/>
              </a:rPr>
              <a:t> a la </a:t>
            </a:r>
            <a:r>
              <a:rPr lang="en-GB" sz="1200" kern="1200" dirty="0" err="1" smtClean="0">
                <a:solidFill>
                  <a:schemeClr val="tx1"/>
                </a:solidFill>
                <a:effectLst/>
                <a:latin typeface="+mn-lt"/>
                <a:ea typeface="+mn-ea"/>
                <a:cs typeface="+mn-cs"/>
              </a:rPr>
              <a:t>universidad</a:t>
            </a:r>
            <a:r>
              <a:rPr lang="en-GB"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F1 </a:t>
            </a:r>
            <a:r>
              <a:rPr lang="en-GB" sz="1200" kern="1200" dirty="0" err="1" smtClean="0">
                <a:solidFill>
                  <a:schemeClr val="tx1"/>
                </a:solidFill>
                <a:effectLst/>
                <a:latin typeface="+mn-lt"/>
                <a:ea typeface="+mn-ea"/>
                <a:cs typeface="+mn-cs"/>
              </a:rPr>
              <a:t>Sí</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pero</a:t>
            </a:r>
            <a:r>
              <a:rPr lang="en-GB" sz="1200" kern="1200" dirty="0" smtClean="0">
                <a:solidFill>
                  <a:schemeClr val="tx1"/>
                </a:solidFill>
                <a:effectLst/>
                <a:latin typeface="+mn-lt"/>
                <a:ea typeface="+mn-ea"/>
                <a:cs typeface="+mn-cs"/>
              </a:rPr>
              <a:t> lo que </a:t>
            </a:r>
            <a:r>
              <a:rPr lang="en-GB" sz="1200" kern="1200" dirty="0" err="1" smtClean="0">
                <a:solidFill>
                  <a:schemeClr val="tx1"/>
                </a:solidFill>
                <a:effectLst/>
                <a:latin typeface="+mn-lt"/>
                <a:ea typeface="+mn-ea"/>
                <a:cs typeface="+mn-cs"/>
              </a:rPr>
              <a:t>más</a:t>
            </a:r>
            <a:r>
              <a:rPr lang="en-GB" sz="1200" kern="1200" dirty="0" smtClean="0">
                <a:solidFill>
                  <a:schemeClr val="tx1"/>
                </a:solidFill>
                <a:effectLst/>
                <a:latin typeface="+mn-lt"/>
                <a:ea typeface="+mn-ea"/>
                <a:cs typeface="+mn-cs"/>
              </a:rPr>
              <a:t> me </a:t>
            </a:r>
            <a:r>
              <a:rPr lang="en-GB" sz="1200" kern="1200" dirty="0" err="1" smtClean="0">
                <a:solidFill>
                  <a:schemeClr val="tx1"/>
                </a:solidFill>
                <a:effectLst/>
                <a:latin typeface="+mn-lt"/>
                <a:ea typeface="+mn-ea"/>
                <a:cs typeface="+mn-cs"/>
              </a:rPr>
              <a:t>preocupa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es</a:t>
            </a:r>
            <a:r>
              <a:rPr lang="en-GB" sz="1200" kern="1200" dirty="0" smtClean="0">
                <a:solidFill>
                  <a:schemeClr val="tx1"/>
                </a:solidFill>
                <a:effectLst/>
                <a:latin typeface="+mn-lt"/>
                <a:ea typeface="+mn-ea"/>
                <a:cs typeface="+mn-cs"/>
              </a:rPr>
              <a:t> que no </a:t>
            </a:r>
            <a:r>
              <a:rPr lang="en-GB" sz="1200" kern="1200" dirty="0" err="1" smtClean="0">
                <a:solidFill>
                  <a:schemeClr val="tx1"/>
                </a:solidFill>
                <a:effectLst/>
                <a:latin typeface="+mn-lt"/>
                <a:ea typeface="+mn-ea"/>
                <a:cs typeface="+mn-cs"/>
              </a:rPr>
              <a:t>conoceré</a:t>
            </a:r>
            <a:r>
              <a:rPr lang="en-GB" sz="1200" kern="1200" dirty="0" smtClean="0">
                <a:solidFill>
                  <a:schemeClr val="tx1"/>
                </a:solidFill>
                <a:effectLst/>
                <a:latin typeface="+mn-lt"/>
                <a:ea typeface="+mn-ea"/>
                <a:cs typeface="+mn-cs"/>
              </a:rPr>
              <a:t> a </a:t>
            </a:r>
            <a:r>
              <a:rPr lang="en-GB" sz="1200" kern="1200" dirty="0" err="1" smtClean="0">
                <a:solidFill>
                  <a:schemeClr val="tx1"/>
                </a:solidFill>
                <a:effectLst/>
                <a:latin typeface="+mn-lt"/>
                <a:ea typeface="+mn-ea"/>
                <a:cs typeface="+mn-cs"/>
              </a:rPr>
              <a:t>nadie</a:t>
            </a:r>
            <a:r>
              <a:rPr lang="en-GB" sz="1200" kern="1200" dirty="0" smtClean="0">
                <a:solidFill>
                  <a:schemeClr val="tx1"/>
                </a:solidFill>
                <a:effectLst/>
                <a:latin typeface="+mn-lt"/>
                <a:ea typeface="+mn-ea"/>
                <a:cs typeface="+mn-cs"/>
              </a:rPr>
              <a:t>.</a:t>
            </a:r>
          </a:p>
          <a:p>
            <a:r>
              <a:rPr lang="en-GB" sz="1200" i="1" kern="1200" dirty="0" smtClean="0">
                <a:solidFill>
                  <a:schemeClr val="tx1"/>
                </a:solidFill>
                <a:effectLst/>
                <a:latin typeface="+mn-lt"/>
                <a:ea typeface="+mn-ea"/>
                <a:cs typeface="+mn-cs"/>
              </a:rPr>
              <a:t>Pause and repeat</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(ii)</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M1  ¿Y </a:t>
            </a:r>
            <a:r>
              <a:rPr lang="en-GB" sz="1200" kern="1200" dirty="0" err="1" smtClean="0">
                <a:solidFill>
                  <a:schemeClr val="tx1"/>
                </a:solidFill>
                <a:effectLst/>
                <a:latin typeface="+mn-lt"/>
                <a:ea typeface="+mn-ea"/>
                <a:cs typeface="+mn-cs"/>
              </a:rPr>
              <a:t>tú</a:t>
            </a:r>
            <a:r>
              <a:rPr lang="en-GB" sz="1200" kern="1200" dirty="0" smtClean="0">
                <a:solidFill>
                  <a:schemeClr val="tx1"/>
                </a:solidFill>
                <a:effectLst/>
                <a:latin typeface="+mn-lt"/>
                <a:ea typeface="+mn-ea"/>
                <a:cs typeface="+mn-cs"/>
              </a:rPr>
              <a:t> Jorge?</a:t>
            </a:r>
          </a:p>
          <a:p>
            <a:r>
              <a:rPr lang="en-GB" sz="1200" kern="1200" dirty="0" smtClean="0">
                <a:solidFill>
                  <a:schemeClr val="tx1"/>
                </a:solidFill>
                <a:effectLst/>
                <a:latin typeface="+mn-lt"/>
                <a:ea typeface="+mn-ea"/>
                <a:cs typeface="+mn-cs"/>
              </a:rPr>
              <a:t>M2  No </a:t>
            </a:r>
            <a:r>
              <a:rPr lang="en-GB" sz="1200" kern="1200" dirty="0" err="1" smtClean="0">
                <a:solidFill>
                  <a:schemeClr val="tx1"/>
                </a:solidFill>
                <a:effectLst/>
                <a:latin typeface="+mn-lt"/>
                <a:ea typeface="+mn-ea"/>
                <a:cs typeface="+mn-cs"/>
              </a:rPr>
              <a:t>sé</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porque</a:t>
            </a:r>
            <a:r>
              <a:rPr lang="en-GB" sz="1200" kern="1200" dirty="0" smtClean="0">
                <a:solidFill>
                  <a:schemeClr val="tx1"/>
                </a:solidFill>
                <a:effectLst/>
                <a:latin typeface="+mn-lt"/>
                <a:ea typeface="+mn-ea"/>
                <a:cs typeface="+mn-cs"/>
              </a:rPr>
              <a:t> no me </a:t>
            </a:r>
            <a:r>
              <a:rPr lang="en-GB" sz="1200" kern="1200" dirty="0" err="1" smtClean="0">
                <a:solidFill>
                  <a:schemeClr val="tx1"/>
                </a:solidFill>
                <a:effectLst/>
                <a:latin typeface="+mn-lt"/>
                <a:ea typeface="+mn-ea"/>
                <a:cs typeface="+mn-cs"/>
              </a:rPr>
              <a:t>apetece</a:t>
            </a:r>
            <a:r>
              <a:rPr lang="en-GB" sz="1200" kern="1200" dirty="0" smtClean="0">
                <a:solidFill>
                  <a:schemeClr val="tx1"/>
                </a:solidFill>
                <a:effectLst/>
                <a:latin typeface="+mn-lt"/>
                <a:ea typeface="+mn-ea"/>
                <a:cs typeface="+mn-cs"/>
              </a:rPr>
              <a:t> mucho </a:t>
            </a:r>
            <a:r>
              <a:rPr lang="en-GB" sz="1200" kern="1200" dirty="0" err="1" smtClean="0">
                <a:solidFill>
                  <a:schemeClr val="tx1"/>
                </a:solidFill>
                <a:effectLst/>
                <a:latin typeface="+mn-lt"/>
                <a:ea typeface="+mn-ea"/>
                <a:cs typeface="+mn-cs"/>
              </a:rPr>
              <a:t>compartir</a:t>
            </a:r>
            <a:r>
              <a:rPr lang="en-GB" sz="1200" kern="1200" dirty="0" smtClean="0">
                <a:solidFill>
                  <a:schemeClr val="tx1"/>
                </a:solidFill>
                <a:effectLst/>
                <a:latin typeface="+mn-lt"/>
                <a:ea typeface="+mn-ea"/>
                <a:cs typeface="+mn-cs"/>
              </a:rPr>
              <a:t> un </a:t>
            </a:r>
            <a:r>
              <a:rPr lang="en-GB" sz="1200" kern="1200" dirty="0" err="1" smtClean="0">
                <a:solidFill>
                  <a:schemeClr val="tx1"/>
                </a:solidFill>
                <a:effectLst/>
                <a:latin typeface="+mn-lt"/>
                <a:ea typeface="+mn-ea"/>
                <a:cs typeface="+mn-cs"/>
              </a:rPr>
              <a:t>piso</a:t>
            </a:r>
            <a:r>
              <a:rPr lang="en-GB" sz="1200" kern="1200" dirty="0" smtClean="0">
                <a:solidFill>
                  <a:schemeClr val="tx1"/>
                </a:solidFill>
                <a:effectLst/>
                <a:latin typeface="+mn-lt"/>
                <a:ea typeface="+mn-ea"/>
                <a:cs typeface="+mn-cs"/>
              </a:rPr>
              <a:t> con </a:t>
            </a:r>
            <a:r>
              <a:rPr lang="en-GB" sz="1200" kern="1200" dirty="0" err="1" smtClean="0">
                <a:solidFill>
                  <a:schemeClr val="tx1"/>
                </a:solidFill>
                <a:effectLst/>
                <a:latin typeface="+mn-lt"/>
                <a:ea typeface="+mn-ea"/>
                <a:cs typeface="+mn-cs"/>
              </a:rPr>
              <a:t>otros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chicos</a:t>
            </a:r>
            <a:r>
              <a:rPr lang="en-GB" sz="1200" kern="1200" dirty="0" smtClean="0">
                <a:solidFill>
                  <a:schemeClr val="tx1"/>
                </a:solidFill>
                <a:effectLst/>
                <a:latin typeface="+mn-lt"/>
                <a:ea typeface="+mn-ea"/>
                <a:cs typeface="+mn-cs"/>
              </a:rPr>
              <a:t>.</a:t>
            </a:r>
          </a:p>
          <a:p>
            <a:r>
              <a:rPr lang="en-GB" sz="1200" i="1" kern="1200" dirty="0" smtClean="0">
                <a:solidFill>
                  <a:schemeClr val="tx1"/>
                </a:solidFill>
                <a:effectLst/>
                <a:latin typeface="+mn-lt"/>
                <a:ea typeface="+mn-ea"/>
                <a:cs typeface="+mn-cs"/>
              </a:rPr>
              <a:t>Pause and repeat</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(iii)</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M1  ¿</a:t>
            </a:r>
            <a:r>
              <a:rPr lang="en-GB" sz="1200" kern="1200" dirty="0" err="1" smtClean="0">
                <a:solidFill>
                  <a:schemeClr val="tx1"/>
                </a:solidFill>
                <a:effectLst/>
                <a:latin typeface="+mn-lt"/>
                <a:ea typeface="+mn-ea"/>
                <a:cs typeface="+mn-cs"/>
              </a:rPr>
              <a:t>Qué</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piensas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tú</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Maite</a:t>
            </a:r>
            <a:r>
              <a:rPr lang="en-GB"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F2  </a:t>
            </a:r>
            <a:r>
              <a:rPr lang="en-GB" sz="1200" kern="1200" dirty="0" err="1" smtClean="0">
                <a:solidFill>
                  <a:schemeClr val="tx1"/>
                </a:solidFill>
                <a:effectLst/>
                <a:latin typeface="+mn-lt"/>
                <a:ea typeface="+mn-ea"/>
                <a:cs typeface="+mn-cs"/>
              </a:rPr>
              <a:t>Creo</a:t>
            </a:r>
            <a:r>
              <a:rPr lang="en-GB" sz="1200" kern="1200" dirty="0" smtClean="0">
                <a:solidFill>
                  <a:schemeClr val="tx1"/>
                </a:solidFill>
                <a:effectLst/>
                <a:latin typeface="+mn-lt"/>
                <a:ea typeface="+mn-ea"/>
                <a:cs typeface="+mn-cs"/>
              </a:rPr>
              <a:t> que el </a:t>
            </a:r>
            <a:r>
              <a:rPr lang="en-GB" sz="1200" kern="1200" dirty="0" err="1" smtClean="0">
                <a:solidFill>
                  <a:schemeClr val="tx1"/>
                </a:solidFill>
                <a:effectLst/>
                <a:latin typeface="+mn-lt"/>
                <a:ea typeface="+mn-ea"/>
                <a:cs typeface="+mn-cs"/>
              </a:rPr>
              <a:t>nivel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va</a:t>
            </a:r>
            <a:r>
              <a:rPr lang="en-GB" sz="1200" kern="1200" dirty="0" smtClean="0">
                <a:solidFill>
                  <a:schemeClr val="tx1"/>
                </a:solidFill>
                <a:effectLst/>
                <a:latin typeface="+mn-lt"/>
                <a:ea typeface="+mn-ea"/>
                <a:cs typeface="+mn-cs"/>
              </a:rPr>
              <a:t> a </a:t>
            </a:r>
            <a:r>
              <a:rPr lang="en-GB" sz="1200" kern="1200" dirty="0" err="1" smtClean="0">
                <a:solidFill>
                  <a:schemeClr val="tx1"/>
                </a:solidFill>
                <a:effectLst/>
                <a:latin typeface="+mn-lt"/>
                <a:ea typeface="+mn-ea"/>
                <a:cs typeface="+mn-cs"/>
              </a:rPr>
              <a:t>ser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muy</a:t>
            </a:r>
            <a:r>
              <a:rPr lang="en-GB" sz="1200" kern="1200" dirty="0" smtClean="0">
                <a:solidFill>
                  <a:schemeClr val="tx1"/>
                </a:solidFill>
                <a:effectLst/>
                <a:latin typeface="+mn-lt"/>
                <a:ea typeface="+mn-ea"/>
                <a:cs typeface="+mn-cs"/>
              </a:rPr>
              <a:t> alto y </a:t>
            </a:r>
            <a:r>
              <a:rPr lang="en-GB" sz="1200" kern="1200" dirty="0" err="1" smtClean="0">
                <a:solidFill>
                  <a:schemeClr val="tx1"/>
                </a:solidFill>
                <a:effectLst/>
                <a:latin typeface="+mn-lt"/>
                <a:ea typeface="+mn-ea"/>
                <a:cs typeface="+mn-cs"/>
              </a:rPr>
              <a:t>será</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difícil</a:t>
            </a:r>
            <a:r>
              <a:rPr lang="en-GB" sz="1200" kern="1200" dirty="0" smtClean="0">
                <a:solidFill>
                  <a:schemeClr val="tx1"/>
                </a:solidFill>
                <a:effectLst/>
                <a:latin typeface="+mn-lt"/>
                <a:ea typeface="+mn-ea"/>
                <a:cs typeface="+mn-cs"/>
              </a:rPr>
              <a:t> para </a:t>
            </a:r>
            <a:r>
              <a:rPr lang="en-GB" sz="1200" kern="1200" dirty="0" err="1" smtClean="0">
                <a:solidFill>
                  <a:schemeClr val="tx1"/>
                </a:solidFill>
                <a:effectLst/>
                <a:latin typeface="+mn-lt"/>
                <a:ea typeface="+mn-ea"/>
                <a:cs typeface="+mn-cs"/>
              </a:rPr>
              <a:t>mí</a:t>
            </a:r>
            <a:r>
              <a:rPr lang="en-GB" sz="1200" kern="1200" dirty="0" smtClean="0">
                <a:solidFill>
                  <a:schemeClr val="tx1"/>
                </a:solidFill>
                <a:effectLst/>
                <a:latin typeface="+mn-lt"/>
                <a:ea typeface="+mn-ea"/>
                <a:cs typeface="+mn-cs"/>
              </a:rPr>
              <a:t>.</a:t>
            </a:r>
          </a:p>
          <a:p>
            <a:r>
              <a:rPr lang="en-GB" sz="1200" i="1" kern="1200" dirty="0" smtClean="0">
                <a:solidFill>
                  <a:schemeClr val="tx1"/>
                </a:solidFill>
                <a:effectLst/>
                <a:latin typeface="+mn-lt"/>
                <a:ea typeface="+mn-ea"/>
                <a:cs typeface="+mn-cs"/>
              </a:rPr>
              <a:t>Pause and repeat</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(iv)</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M1  Y </a:t>
            </a:r>
            <a:r>
              <a:rPr lang="en-GB" sz="1200" kern="1200" dirty="0" err="1" smtClean="0">
                <a:solidFill>
                  <a:schemeClr val="tx1"/>
                </a:solidFill>
                <a:effectLst/>
                <a:latin typeface="+mn-lt"/>
                <a:ea typeface="+mn-ea"/>
                <a:cs typeface="+mn-cs"/>
              </a:rPr>
              <a:t>tú</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Paco</a:t>
            </a:r>
            <a:r>
              <a:rPr lang="en-GB" sz="1200" kern="1200" dirty="0" smtClean="0">
                <a:solidFill>
                  <a:schemeClr val="tx1"/>
                </a:solidFill>
                <a:effectLst/>
                <a:latin typeface="+mn-lt"/>
                <a:ea typeface="+mn-ea"/>
                <a:cs typeface="+mn-cs"/>
              </a:rPr>
              <a:t>, ¿vas a </a:t>
            </a:r>
            <a:r>
              <a:rPr lang="en-GB" sz="1200" kern="1200" dirty="0" err="1" smtClean="0">
                <a:solidFill>
                  <a:schemeClr val="tx1"/>
                </a:solidFill>
                <a:effectLst/>
                <a:latin typeface="+mn-lt"/>
                <a:ea typeface="+mn-ea"/>
                <a:cs typeface="+mn-cs"/>
              </a:rPr>
              <a:t>continuar</a:t>
            </a:r>
            <a:r>
              <a:rPr lang="en-GB" sz="1200" kern="1200" dirty="0" smtClean="0">
                <a:solidFill>
                  <a:schemeClr val="tx1"/>
                </a:solidFill>
                <a:effectLst/>
                <a:latin typeface="+mn-lt"/>
                <a:ea typeface="+mn-ea"/>
                <a:cs typeface="+mn-cs"/>
              </a:rPr>
              <a:t> con </a:t>
            </a:r>
            <a:r>
              <a:rPr lang="en-GB" sz="1200" kern="1200" dirty="0" err="1" smtClean="0">
                <a:solidFill>
                  <a:schemeClr val="tx1"/>
                </a:solidFill>
                <a:effectLst/>
                <a:latin typeface="+mn-lt"/>
                <a:ea typeface="+mn-ea"/>
                <a:cs typeface="+mn-cs"/>
              </a:rPr>
              <a:t>tus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estudios</a:t>
            </a:r>
            <a:r>
              <a:rPr lang="en-GB"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M3  No </a:t>
            </a:r>
            <a:r>
              <a:rPr lang="en-GB" sz="1200" kern="1200" dirty="0" err="1" smtClean="0">
                <a:solidFill>
                  <a:schemeClr val="tx1"/>
                </a:solidFill>
                <a:effectLst/>
                <a:latin typeface="+mn-lt"/>
                <a:ea typeface="+mn-ea"/>
                <a:cs typeface="+mn-cs"/>
              </a:rPr>
              <a:t>estoy</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seguro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porque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tengo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muchos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problemas</a:t>
            </a:r>
            <a:r>
              <a:rPr lang="en-GB" sz="1200" kern="1200" dirty="0" smtClean="0">
                <a:solidFill>
                  <a:schemeClr val="tx1"/>
                </a:solidFill>
                <a:effectLst/>
                <a:latin typeface="+mn-lt"/>
                <a:ea typeface="+mn-ea"/>
                <a:cs typeface="+mn-cs"/>
              </a:rPr>
              <a:t> de </a:t>
            </a:r>
            <a:r>
              <a:rPr lang="en-GB" sz="1200" kern="1200" dirty="0" err="1" smtClean="0">
                <a:solidFill>
                  <a:schemeClr val="tx1"/>
                </a:solidFill>
                <a:effectLst/>
                <a:latin typeface="+mn-lt"/>
                <a:ea typeface="+mn-ea"/>
                <a:cs typeface="+mn-cs"/>
              </a:rPr>
              <a:t>salud</a:t>
            </a:r>
            <a:r>
              <a:rPr lang="en-GB" sz="1200" kern="1200" dirty="0" smtClean="0">
                <a:solidFill>
                  <a:schemeClr val="tx1"/>
                </a:solidFill>
                <a:effectLst/>
                <a:latin typeface="+mn-lt"/>
                <a:ea typeface="+mn-ea"/>
                <a:cs typeface="+mn-cs"/>
              </a:rPr>
              <a:t>.</a:t>
            </a:r>
          </a:p>
          <a:p>
            <a:r>
              <a:rPr lang="en-GB" sz="1200" i="1" kern="1200" dirty="0" smtClean="0">
                <a:solidFill>
                  <a:schemeClr val="tx1"/>
                </a:solidFill>
                <a:effectLst/>
                <a:latin typeface="+mn-lt"/>
                <a:ea typeface="+mn-ea"/>
                <a:cs typeface="+mn-cs"/>
              </a:rPr>
              <a:t>Pause and repeat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5B187E8F-F617-4337-9499-CBD5B7BC934F}" type="slidenum">
              <a:rPr lang="en-GB" smtClean="0"/>
              <a:t>18</a:t>
            </a:fld>
            <a:endParaRPr lang="en-GB"/>
          </a:p>
        </p:txBody>
      </p:sp>
    </p:spTree>
    <p:extLst>
      <p:ext uri="{BB962C8B-B14F-4D97-AF65-F5344CB8AC3E}">
        <p14:creationId xmlns:p14="http://schemas.microsoft.com/office/powerpoint/2010/main" val="2835789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13/10/2017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1673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13/10/2017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41146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13/10/2017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53609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13/10/2017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41008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13/10/2017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93721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13/10/2017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18613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CA64DE0-F6F9-479A-8356-C32ED028F617}" type="datetimeFigureOut">
              <a:rPr lang="en-GB" smtClean="0">
                <a:solidFill>
                  <a:prstClr val="black">
                    <a:tint val="75000"/>
                  </a:prstClr>
                </a:solidFill>
              </a:rPr>
              <a:pPr/>
              <a:t>13/10/2017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93890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CA64DE0-F6F9-479A-8356-C32ED028F617}" type="datetimeFigureOut">
              <a:rPr lang="en-GB" smtClean="0">
                <a:solidFill>
                  <a:prstClr val="black">
                    <a:tint val="75000"/>
                  </a:prstClr>
                </a:solidFill>
              </a:rPr>
              <a:pPr/>
              <a:t>13/10/2017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88283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CA64DE0-F6F9-479A-8356-C32ED028F617}" type="datetimeFigureOut">
              <a:rPr lang="en-GB" smtClean="0">
                <a:solidFill>
                  <a:prstClr val="black">
                    <a:tint val="75000"/>
                  </a:prstClr>
                </a:solidFill>
              </a:rPr>
              <a:pPr/>
              <a:t>13/10/2017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86426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A64DE0-F6F9-479A-8356-C32ED028F617}" type="datetimeFigureOut">
              <a:rPr lang="en-GB" smtClean="0">
                <a:solidFill>
                  <a:prstClr val="black">
                    <a:tint val="75000"/>
                  </a:prstClr>
                </a:solidFill>
              </a:rPr>
              <a:pPr/>
              <a:t>13/10/2017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578683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A64DE0-F6F9-479A-8356-C32ED028F617}" type="datetimeFigureOut">
              <a:rPr lang="en-GB" smtClean="0">
                <a:solidFill>
                  <a:prstClr val="black">
                    <a:tint val="75000"/>
                  </a:prstClr>
                </a:solidFill>
              </a:rPr>
              <a:pPr/>
              <a:t>13/10/2017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67472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13/10/2017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66233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A64DE0-F6F9-479A-8356-C32ED028F617}" type="datetimeFigureOut">
              <a:rPr lang="en-GB" smtClean="0">
                <a:solidFill>
                  <a:prstClr val="black">
                    <a:tint val="75000"/>
                  </a:prstClr>
                </a:solidFill>
              </a:rPr>
              <a:pPr/>
              <a:t>13/10/2017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403896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13/10/2017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126886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13/10/2017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76630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13/10/2017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30637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CA64DE0-F6F9-479A-8356-C32ED028F617}" type="datetimeFigureOut">
              <a:rPr lang="en-GB" smtClean="0">
                <a:solidFill>
                  <a:prstClr val="black">
                    <a:tint val="75000"/>
                  </a:prstClr>
                </a:solidFill>
              </a:rPr>
              <a:pPr/>
              <a:t>13/10/2017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58841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CA64DE0-F6F9-479A-8356-C32ED028F617}" type="datetimeFigureOut">
              <a:rPr lang="en-GB" smtClean="0">
                <a:solidFill>
                  <a:prstClr val="black">
                    <a:tint val="75000"/>
                  </a:prstClr>
                </a:solidFill>
              </a:rPr>
              <a:pPr/>
              <a:t>13/10/2017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92454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CA64DE0-F6F9-479A-8356-C32ED028F617}" type="datetimeFigureOut">
              <a:rPr lang="en-GB" smtClean="0">
                <a:solidFill>
                  <a:prstClr val="black">
                    <a:tint val="75000"/>
                  </a:prstClr>
                </a:solidFill>
              </a:rPr>
              <a:pPr/>
              <a:t>13/10/2017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99987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A64DE0-F6F9-479A-8356-C32ED028F617}" type="datetimeFigureOut">
              <a:rPr lang="en-GB" smtClean="0">
                <a:solidFill>
                  <a:prstClr val="black">
                    <a:tint val="75000"/>
                  </a:prstClr>
                </a:solidFill>
              </a:rPr>
              <a:pPr/>
              <a:t>13/10/2017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01299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A64DE0-F6F9-479A-8356-C32ED028F617}" type="datetimeFigureOut">
              <a:rPr lang="en-GB" smtClean="0">
                <a:solidFill>
                  <a:prstClr val="black">
                    <a:tint val="75000"/>
                  </a:prstClr>
                </a:solidFill>
              </a:rPr>
              <a:pPr/>
              <a:t>13/10/2017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98462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A64DE0-F6F9-479A-8356-C32ED028F617}" type="datetimeFigureOut">
              <a:rPr lang="en-GB" smtClean="0">
                <a:solidFill>
                  <a:prstClr val="black">
                    <a:tint val="75000"/>
                  </a:prstClr>
                </a:solidFill>
              </a:rPr>
              <a:pPr/>
              <a:t>13/10/2017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10285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A64DE0-F6F9-479A-8356-C32ED028F617}" type="datetimeFigureOut">
              <a:rPr lang="en-GB" smtClean="0">
                <a:solidFill>
                  <a:prstClr val="black">
                    <a:tint val="75000"/>
                  </a:prstClr>
                </a:solidFill>
              </a:rPr>
              <a:pPr/>
              <a:t>13/10/2017</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809929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A64DE0-F6F9-479A-8356-C32ED028F617}" type="datetimeFigureOut">
              <a:rPr lang="en-GB" smtClean="0">
                <a:solidFill>
                  <a:prstClr val="black">
                    <a:tint val="75000"/>
                  </a:prstClr>
                </a:solidFill>
              </a:rPr>
              <a:pPr/>
              <a:t>13/10/2017</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918643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png"/><Relationship Id="rId5" Type="http://schemas.openxmlformats.org/officeDocument/2006/relationships/image" Target="../media/image12.jpe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5.mp3"/><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6.jpeg"/><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6.jpeg"/><Relationship Id="rId4" Type="http://schemas.openxmlformats.org/officeDocument/2006/relationships/image" Target="../media/image3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11.pn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4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5677" y="218977"/>
            <a:ext cx="7772400" cy="6048672"/>
          </a:xfrm>
        </p:spPr>
        <p:txBody>
          <a:bodyPr>
            <a:normAutofit fontScale="90000"/>
          </a:bodyPr>
          <a:lstStyle/>
          <a:p>
            <a:r>
              <a:rPr lang="en-GB" sz="14200" b="1" dirty="0" smtClean="0"/>
              <a:t>L</a:t>
            </a:r>
            <a:r>
              <a:rPr lang="en-GB" sz="14200" b="1" dirty="0" smtClean="0">
                <a:solidFill>
                  <a:srgbClr val="00B050"/>
                </a:solidFill>
                <a:latin typeface="Brush Script MT" pitchFamily="66" charset="0"/>
              </a:rPr>
              <a:t>a</a:t>
            </a:r>
            <a:r>
              <a:rPr lang="en-GB" sz="14200" b="1" dirty="0" smtClean="0"/>
              <a:t>n</a:t>
            </a:r>
            <a:r>
              <a:rPr lang="en-GB" sz="14200" b="1" dirty="0" smtClean="0">
                <a:solidFill>
                  <a:srgbClr val="0070C0"/>
                </a:solidFill>
                <a:latin typeface="Harlow Solid Italic" pitchFamily="82" charset="0"/>
              </a:rPr>
              <a:t>g</a:t>
            </a:r>
            <a:r>
              <a:rPr lang="en-GB" sz="14200" b="1" dirty="0" smtClean="0"/>
              <a:t>u</a:t>
            </a:r>
            <a:r>
              <a:rPr lang="en-GB" sz="14200" b="1" dirty="0" smtClean="0">
                <a:solidFill>
                  <a:srgbClr val="00B050"/>
                </a:solidFill>
                <a:latin typeface="Brush Script MT" pitchFamily="66" charset="0"/>
              </a:rPr>
              <a:t>a</a:t>
            </a:r>
            <a:r>
              <a:rPr lang="en-GB" sz="14200" b="1" dirty="0" smtClean="0"/>
              <a:t>g</a:t>
            </a:r>
            <a:r>
              <a:rPr lang="en-GB" sz="11900" b="1" dirty="0" smtClean="0">
                <a:solidFill>
                  <a:srgbClr val="FF0000"/>
                </a:solidFill>
                <a:latin typeface="Bauhaus 93" pitchFamily="82" charset="0"/>
              </a:rPr>
              <a:t>e</a:t>
            </a:r>
            <a:r>
              <a:rPr lang="en-GB" sz="14200" b="1" dirty="0" smtClean="0"/>
              <a:t>s</a:t>
            </a:r>
            <a:r>
              <a:rPr lang="en-GB" sz="8800" b="1" dirty="0" smtClean="0"/>
              <a:t/>
            </a:r>
            <a:br>
              <a:rPr lang="en-GB" sz="8800" b="1" dirty="0" smtClean="0"/>
            </a:br>
            <a:r>
              <a:rPr lang="en-GB" sz="16600" b="1" dirty="0" err="1" smtClean="0">
                <a:solidFill>
                  <a:srgbClr val="0070C0"/>
                </a:solidFill>
                <a:latin typeface="Harlow Solid Italic" pitchFamily="82" charset="0"/>
              </a:rPr>
              <a:t>c</a:t>
            </a:r>
            <a:r>
              <a:rPr lang="en-GB" sz="8000" b="1" dirty="0" err="1" smtClean="0">
                <a:latin typeface="Aharoni" pitchFamily="2" charset="-79"/>
                <a:cs typeface="Aharoni" pitchFamily="2" charset="-79"/>
              </a:rPr>
              <a:t>P</a:t>
            </a:r>
            <a:r>
              <a:rPr lang="en-GB" sz="8000" b="1" dirty="0" err="1" smtClean="0">
                <a:solidFill>
                  <a:srgbClr val="FF0000"/>
                </a:solidFill>
                <a:latin typeface="Bauhaus 93" pitchFamily="82" charset="0"/>
              </a:rPr>
              <a:t>D</a:t>
            </a:r>
            <a:r>
              <a:rPr lang="en-GB" sz="16600" b="1" dirty="0" smtClean="0"/>
              <a:t/>
            </a:r>
            <a:br>
              <a:rPr lang="en-GB" sz="16600" b="1" dirty="0" smtClean="0"/>
            </a:br>
            <a:r>
              <a:rPr lang="en-GB" sz="6600" b="1" dirty="0" smtClean="0"/>
              <a:t>18 </a:t>
            </a:r>
            <a:r>
              <a:rPr lang="en-GB" sz="6600" b="1" dirty="0" smtClean="0"/>
              <a:t>October 2017</a:t>
            </a:r>
            <a:br>
              <a:rPr lang="en-GB" sz="6600" b="1" dirty="0" smtClean="0"/>
            </a:br>
            <a:r>
              <a:rPr lang="en-GB" sz="6600" b="1" dirty="0" smtClean="0"/>
              <a:t>Preston</a:t>
            </a:r>
            <a:endParaRPr lang="fr-FR" sz="6600" b="1" dirty="0"/>
          </a:p>
        </p:txBody>
      </p:sp>
    </p:spTree>
    <p:extLst>
      <p:ext uri="{BB962C8B-B14F-4D97-AF65-F5344CB8AC3E}">
        <p14:creationId xmlns:p14="http://schemas.microsoft.com/office/powerpoint/2010/main" val="3400068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14" y="1960936"/>
            <a:ext cx="4483186" cy="3686175"/>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0814" y="2385783"/>
            <a:ext cx="4262828" cy="29487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725711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Q1.  </a:t>
            </a:r>
            <a:r>
              <a:rPr kumimoji="0" lang="en-GB" altLang="en-US" sz="2400" b="1"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Pastora's</a:t>
            </a:r>
            <a:r>
              <a:rPr kumimoji="0" lang="en-GB" altLang="en-US" sz="24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holiday</a:t>
            </a:r>
            <a:endParaRPr kumimoji="0" lang="en-GB" altLang="en-US" sz="105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What did </a:t>
            </a:r>
            <a:r>
              <a:rPr kumimoji="0" lang="en-GB" altLang="en-US" sz="24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Pastora</a:t>
            </a:r>
            <a:r>
              <a:rPr kumimoji="0" lang="en-GB" altLang="en-US" sz="2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like and dislike about her holiday?</a:t>
            </a:r>
            <a:endParaRPr kumimoji="0" lang="en-GB" altLang="en-US" sz="105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3600" b="0" i="0" u="none" strike="noStrike" cap="none" normalizeH="0" baseline="0" dirty="0" smtClean="0">
              <a:ln>
                <a:noFill/>
              </a:ln>
              <a:solidFill>
                <a:schemeClr val="tx1"/>
              </a:solidFill>
              <a:effectLst/>
              <a:latin typeface="Arial" panose="020B0604020202020204" pitchFamily="34" charset="0"/>
            </a:endParaRPr>
          </a:p>
        </p:txBody>
      </p:sp>
      <p:sp>
        <p:nvSpPr>
          <p:cNvPr id="3" name="Rectangle 4"/>
          <p:cNvSpPr>
            <a:spLocks noChangeArrowheads="1"/>
          </p:cNvSpPr>
          <p:nvPr/>
        </p:nvSpPr>
        <p:spPr bwMode="auto">
          <a:xfrm>
            <a:off x="0" y="692497"/>
            <a:ext cx="9144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Listen to the recording and write the </a:t>
            </a:r>
            <a:r>
              <a:rPr kumimoji="0" lang="en-GB" altLang="en-US" sz="24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four</a:t>
            </a:r>
            <a:r>
              <a:rPr kumimoji="0" lang="en-GB" altLang="en-US" sz="2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correct letters in the boxes below.</a:t>
            </a:r>
            <a:endParaRPr kumimoji="0" lang="en-GB" altLang="en-US" sz="105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3600" b="0" i="0" u="none" strike="noStrike" cap="none" normalizeH="0" baseline="0" dirty="0" smtClean="0">
              <a:ln>
                <a:noFill/>
              </a:ln>
              <a:solidFill>
                <a:schemeClr val="tx1"/>
              </a:solidFill>
              <a:effectLst/>
              <a:latin typeface="Arial" panose="020B0604020202020204" pitchFamily="34" charset="0"/>
            </a:endParaRPr>
          </a:p>
        </p:txBody>
      </p:sp>
      <p:sp>
        <p:nvSpPr>
          <p:cNvPr id="4" name="Rectangle 5"/>
          <p:cNvSpPr>
            <a:spLocks noChangeArrowheads="1"/>
          </p:cNvSpPr>
          <p:nvPr/>
        </p:nvSpPr>
        <p:spPr bwMode="auto">
          <a:xfrm>
            <a:off x="4666877" y="6027003"/>
            <a:ext cx="447712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endParaRPr kumimoji="0" lang="en-GB" altLang="en-US" sz="1050" b="0" i="0" u="none" strike="noStrike" cap="none" normalizeH="0" baseline="0" dirty="0" smtClean="0">
              <a:ln>
                <a:noFill/>
              </a:ln>
              <a:solidFill>
                <a:schemeClr val="tx1"/>
              </a:solidFill>
              <a:effectLst/>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(Total for question = 4 marks)</a:t>
            </a:r>
            <a:endParaRPr kumimoji="0" lang="en-GB" altLang="en-US" sz="3600" b="0" i="0" u="none" strike="noStrike" cap="none" normalizeH="0" baseline="0" dirty="0" smtClean="0">
              <a:ln>
                <a:noFill/>
              </a:ln>
              <a:solidFill>
                <a:schemeClr val="tx1"/>
              </a:solidFill>
              <a:effectLst/>
              <a:latin typeface="Arial" panose="020B0604020202020204" pitchFamily="34" charset="0"/>
            </a:endParaRPr>
          </a:p>
        </p:txBody>
      </p:sp>
      <p:sp>
        <p:nvSpPr>
          <p:cNvPr id="8" name="TextBox 7"/>
          <p:cNvSpPr txBox="1"/>
          <p:nvPr/>
        </p:nvSpPr>
        <p:spPr>
          <a:xfrm>
            <a:off x="5446124" y="3860144"/>
            <a:ext cx="631119" cy="584775"/>
          </a:xfrm>
          <a:prstGeom prst="rect">
            <a:avLst/>
          </a:prstGeom>
          <a:noFill/>
        </p:spPr>
        <p:txBody>
          <a:bodyPr wrap="square" rtlCol="0">
            <a:spAutoFit/>
          </a:bodyPr>
          <a:lstStyle/>
          <a:p>
            <a:pPr algn="ctr"/>
            <a:r>
              <a:rPr lang="en-GB" sz="3200" b="1" dirty="0" smtClean="0">
                <a:solidFill>
                  <a:srgbClr val="FF00FF"/>
                </a:solidFill>
              </a:rPr>
              <a:t>D</a:t>
            </a:r>
            <a:endParaRPr lang="en-GB" sz="3200" b="1" dirty="0">
              <a:solidFill>
                <a:srgbClr val="FF00FF"/>
              </a:solidFill>
            </a:endParaRPr>
          </a:p>
        </p:txBody>
      </p:sp>
      <p:sp>
        <p:nvSpPr>
          <p:cNvPr id="9" name="TextBox 8"/>
          <p:cNvSpPr txBox="1"/>
          <p:nvPr/>
        </p:nvSpPr>
        <p:spPr>
          <a:xfrm>
            <a:off x="6077243" y="0"/>
            <a:ext cx="3105936" cy="584775"/>
          </a:xfrm>
          <a:prstGeom prst="rect">
            <a:avLst/>
          </a:prstGeom>
          <a:noFill/>
        </p:spPr>
        <p:txBody>
          <a:bodyPr wrap="square" rtlCol="0">
            <a:spAutoFit/>
          </a:bodyPr>
          <a:lstStyle/>
          <a:p>
            <a:pPr algn="r"/>
            <a:r>
              <a:rPr lang="en-GB" sz="3200" b="1" dirty="0" smtClean="0">
                <a:solidFill>
                  <a:srgbClr val="FF00FF"/>
                </a:solidFill>
              </a:rPr>
              <a:t>ANSWERS</a:t>
            </a:r>
            <a:endParaRPr lang="en-GB" sz="3200" b="1" dirty="0">
              <a:solidFill>
                <a:srgbClr val="FF00FF"/>
              </a:solidFill>
            </a:endParaRPr>
          </a:p>
        </p:txBody>
      </p:sp>
      <p:sp>
        <p:nvSpPr>
          <p:cNvPr id="10" name="TextBox 9"/>
          <p:cNvSpPr txBox="1"/>
          <p:nvPr/>
        </p:nvSpPr>
        <p:spPr>
          <a:xfrm>
            <a:off x="7630211" y="3277526"/>
            <a:ext cx="591261" cy="584775"/>
          </a:xfrm>
          <a:prstGeom prst="rect">
            <a:avLst/>
          </a:prstGeom>
          <a:noFill/>
        </p:spPr>
        <p:txBody>
          <a:bodyPr wrap="square" rtlCol="0">
            <a:spAutoFit/>
          </a:bodyPr>
          <a:lstStyle/>
          <a:p>
            <a:pPr algn="ctr"/>
            <a:r>
              <a:rPr lang="en-GB" sz="3200" b="1" dirty="0" smtClean="0">
                <a:solidFill>
                  <a:srgbClr val="FF00FF"/>
                </a:solidFill>
              </a:rPr>
              <a:t>B</a:t>
            </a:r>
            <a:endParaRPr lang="en-GB" sz="3200" b="1" dirty="0">
              <a:solidFill>
                <a:srgbClr val="FF00FF"/>
              </a:solidFill>
            </a:endParaRPr>
          </a:p>
        </p:txBody>
      </p:sp>
      <p:sp>
        <p:nvSpPr>
          <p:cNvPr id="11" name="TextBox 10"/>
          <p:cNvSpPr txBox="1"/>
          <p:nvPr/>
        </p:nvSpPr>
        <p:spPr>
          <a:xfrm>
            <a:off x="5446123" y="4444919"/>
            <a:ext cx="631120" cy="584775"/>
          </a:xfrm>
          <a:prstGeom prst="rect">
            <a:avLst/>
          </a:prstGeom>
          <a:noFill/>
        </p:spPr>
        <p:txBody>
          <a:bodyPr wrap="square" rtlCol="0">
            <a:spAutoFit/>
          </a:bodyPr>
          <a:lstStyle/>
          <a:p>
            <a:pPr algn="ctr"/>
            <a:r>
              <a:rPr lang="en-GB" sz="3200" b="1" dirty="0" smtClean="0">
                <a:solidFill>
                  <a:srgbClr val="FF00FF"/>
                </a:solidFill>
              </a:rPr>
              <a:t>A</a:t>
            </a:r>
            <a:endParaRPr lang="en-GB" sz="3200" b="1" dirty="0">
              <a:solidFill>
                <a:srgbClr val="FF00FF"/>
              </a:solidFill>
            </a:endParaRPr>
          </a:p>
        </p:txBody>
      </p:sp>
      <p:sp>
        <p:nvSpPr>
          <p:cNvPr id="12" name="TextBox 11"/>
          <p:cNvSpPr txBox="1"/>
          <p:nvPr/>
        </p:nvSpPr>
        <p:spPr>
          <a:xfrm>
            <a:off x="7590353" y="3878204"/>
            <a:ext cx="631119" cy="584775"/>
          </a:xfrm>
          <a:prstGeom prst="rect">
            <a:avLst/>
          </a:prstGeom>
          <a:noFill/>
        </p:spPr>
        <p:txBody>
          <a:bodyPr wrap="square" rtlCol="0">
            <a:spAutoFit/>
          </a:bodyPr>
          <a:lstStyle/>
          <a:p>
            <a:pPr algn="ctr"/>
            <a:r>
              <a:rPr lang="en-GB" sz="3200" b="1" dirty="0" smtClean="0">
                <a:solidFill>
                  <a:srgbClr val="FF00FF"/>
                </a:solidFill>
              </a:rPr>
              <a:t>E</a:t>
            </a:r>
            <a:endParaRPr lang="en-GB" sz="3200" b="1" dirty="0">
              <a:solidFill>
                <a:srgbClr val="FF00FF"/>
              </a:solidFill>
            </a:endParaRPr>
          </a:p>
        </p:txBody>
      </p:sp>
    </p:spTree>
    <p:extLst>
      <p:ext uri="{BB962C8B-B14F-4D97-AF65-F5344CB8AC3E}">
        <p14:creationId xmlns:p14="http://schemas.microsoft.com/office/powerpoint/2010/main" val="57789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32804" y="170939"/>
            <a:ext cx="6844295" cy="1323439"/>
          </a:xfrm>
          <a:prstGeom prst="rect">
            <a:avLst/>
          </a:prstGeom>
          <a:noFill/>
        </p:spPr>
        <p:txBody>
          <a:bodyPr wrap="square" rtlCol="0">
            <a:spAutoFit/>
          </a:bodyPr>
          <a:lstStyle/>
          <a:p>
            <a:r>
              <a:rPr lang="en-GB" sz="2000" b="1" dirty="0" smtClean="0">
                <a:latin typeface="Arial" panose="020B0604020202020204" pitchFamily="34" charset="0"/>
                <a:cs typeface="Arial" panose="020B0604020202020204" pitchFamily="34" charset="0"/>
              </a:rPr>
              <a:t>VOCABULARY:  </a:t>
            </a:r>
            <a:r>
              <a:rPr lang="en-GB" sz="2000" dirty="0" smtClean="0">
                <a:latin typeface="Arial" panose="020B0604020202020204" pitchFamily="34" charset="0"/>
                <a:cs typeface="Arial" panose="020B0604020202020204" pitchFamily="34" charset="0"/>
              </a:rPr>
              <a:t>At higher tier, it is much less about knowing individual words, and much more a question of understanding the meaning of verb structures in context across different time frames, as you listen.</a:t>
            </a:r>
            <a:endParaRPr lang="en-GB" sz="2000" dirty="0">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nvPr>
        </p:nvGraphicFramePr>
        <p:xfrm>
          <a:off x="164382" y="1647196"/>
          <a:ext cx="8540001" cy="5065203"/>
        </p:xfrm>
        <a:graphic>
          <a:graphicData uri="http://schemas.openxmlformats.org/drawingml/2006/table">
            <a:tbl>
              <a:tblPr firstRow="1" bandRow="1">
                <a:tableStyleId>{7E9639D4-E3E2-4D34-9284-5A2195B3D0D7}</a:tableStyleId>
              </a:tblPr>
              <a:tblGrid>
                <a:gridCol w="8540001"/>
              </a:tblGrid>
              <a:tr h="401763">
                <a:tc>
                  <a:txBody>
                    <a:bodyPr/>
                    <a:lstStyle/>
                    <a:p>
                      <a:pPr algn="l"/>
                      <a:r>
                        <a:rPr lang="en-GB" sz="2000" dirty="0" smtClean="0">
                          <a:solidFill>
                            <a:schemeClr val="tx1"/>
                          </a:solidFill>
                          <a:latin typeface="Arial" panose="020B0604020202020204" pitchFamily="34" charset="0"/>
                          <a:cs typeface="Arial" panose="020B0604020202020204" pitchFamily="34" charset="0"/>
                        </a:rPr>
                        <a:t>Write down what you think these mean:</a:t>
                      </a:r>
                      <a:endParaRPr lang="en-GB" sz="2000" dirty="0">
                        <a:solidFill>
                          <a:schemeClr val="tx1"/>
                        </a:solidFill>
                        <a:latin typeface="Arial" panose="020B0604020202020204" pitchFamily="34" charset="0"/>
                        <a:cs typeface="Arial" panose="020B0604020202020204" pitchFamily="34" charset="0"/>
                      </a:endParaRPr>
                    </a:p>
                  </a:txBody>
                  <a:tcPr anchor="ctr">
                    <a:solidFill>
                      <a:schemeClr val="bg2">
                        <a:lumMod val="75000"/>
                      </a:schemeClr>
                    </a:solidFill>
                  </a:tcPr>
                </a:tc>
              </a:tr>
              <a:tr h="484725">
                <a:tc>
                  <a:txBody>
                    <a:bodyPr/>
                    <a:lstStyle/>
                    <a:p>
                      <a:pPr algn="l"/>
                      <a:r>
                        <a:rPr lang="en-GB" sz="2800" dirty="0" smtClean="0">
                          <a:latin typeface="Arial" panose="020B0604020202020204" pitchFamily="34" charset="0"/>
                          <a:cs typeface="Arial" panose="020B0604020202020204" pitchFamily="34" charset="0"/>
                        </a:rPr>
                        <a:t>1</a:t>
                      </a:r>
                      <a:endParaRPr lang="en-GB" sz="2800" dirty="0">
                        <a:latin typeface="Arial" panose="020B0604020202020204" pitchFamily="34" charset="0"/>
                        <a:cs typeface="Arial" panose="020B0604020202020204" pitchFamily="34" charset="0"/>
                      </a:endParaRPr>
                    </a:p>
                  </a:txBody>
                  <a:tcPr anchor="ctr"/>
                </a:tc>
              </a:tr>
              <a:tr h="484725">
                <a:tc>
                  <a:txBody>
                    <a:bodyPr/>
                    <a:lstStyle/>
                    <a:p>
                      <a:pPr algn="l"/>
                      <a:r>
                        <a:rPr lang="en-GB" sz="2800" dirty="0" smtClean="0">
                          <a:latin typeface="Arial" panose="020B0604020202020204" pitchFamily="34" charset="0"/>
                          <a:cs typeface="Arial" panose="020B0604020202020204" pitchFamily="34" charset="0"/>
                        </a:rPr>
                        <a:t>2</a:t>
                      </a:r>
                      <a:endParaRPr lang="en-GB" sz="2800" dirty="0">
                        <a:latin typeface="Arial" panose="020B0604020202020204" pitchFamily="34" charset="0"/>
                        <a:cs typeface="Arial" panose="020B0604020202020204" pitchFamily="34" charset="0"/>
                      </a:endParaRPr>
                    </a:p>
                  </a:txBody>
                  <a:tcPr anchor="ctr"/>
                </a:tc>
              </a:tr>
              <a:tr h="484725">
                <a:tc>
                  <a:txBody>
                    <a:bodyPr/>
                    <a:lstStyle/>
                    <a:p>
                      <a:pPr algn="l"/>
                      <a:r>
                        <a:rPr lang="en-GB" sz="2800" dirty="0" smtClean="0">
                          <a:latin typeface="Arial" panose="020B0604020202020204" pitchFamily="34" charset="0"/>
                          <a:cs typeface="Arial" panose="020B0604020202020204" pitchFamily="34" charset="0"/>
                        </a:rPr>
                        <a:t>3</a:t>
                      </a:r>
                      <a:endParaRPr lang="en-GB" sz="2800" dirty="0">
                        <a:latin typeface="Arial" panose="020B0604020202020204" pitchFamily="34" charset="0"/>
                        <a:cs typeface="Arial" panose="020B0604020202020204" pitchFamily="34" charset="0"/>
                      </a:endParaRPr>
                    </a:p>
                  </a:txBody>
                  <a:tcPr anchor="ctr"/>
                </a:tc>
              </a:tr>
              <a:tr h="484725">
                <a:tc>
                  <a:txBody>
                    <a:bodyPr/>
                    <a:lstStyle/>
                    <a:p>
                      <a:pPr algn="l"/>
                      <a:r>
                        <a:rPr lang="en-GB" sz="2800" dirty="0" smtClean="0">
                          <a:latin typeface="Arial" panose="020B0604020202020204" pitchFamily="34" charset="0"/>
                          <a:cs typeface="Arial" panose="020B0604020202020204" pitchFamily="34" charset="0"/>
                        </a:rPr>
                        <a:t>4</a:t>
                      </a:r>
                      <a:endParaRPr lang="en-GB" sz="2800" dirty="0">
                        <a:latin typeface="Arial" panose="020B0604020202020204" pitchFamily="34" charset="0"/>
                        <a:cs typeface="Arial" panose="020B0604020202020204" pitchFamily="34" charset="0"/>
                      </a:endParaRPr>
                    </a:p>
                  </a:txBody>
                  <a:tcPr anchor="ctr"/>
                </a:tc>
              </a:tr>
              <a:tr h="484725">
                <a:tc>
                  <a:txBody>
                    <a:bodyPr/>
                    <a:lstStyle/>
                    <a:p>
                      <a:pPr algn="l"/>
                      <a:r>
                        <a:rPr lang="en-GB" sz="2800" dirty="0" smtClean="0">
                          <a:latin typeface="Arial" panose="020B0604020202020204" pitchFamily="34" charset="0"/>
                          <a:cs typeface="Arial" panose="020B0604020202020204" pitchFamily="34" charset="0"/>
                        </a:rPr>
                        <a:t>5</a:t>
                      </a:r>
                      <a:endParaRPr lang="en-GB" sz="2800" dirty="0">
                        <a:latin typeface="Arial" panose="020B0604020202020204" pitchFamily="34" charset="0"/>
                        <a:cs typeface="Arial" panose="020B0604020202020204" pitchFamily="34" charset="0"/>
                      </a:endParaRPr>
                    </a:p>
                  </a:txBody>
                  <a:tcPr anchor="ctr"/>
                </a:tc>
              </a:tr>
              <a:tr h="484725">
                <a:tc>
                  <a:txBody>
                    <a:bodyPr/>
                    <a:lstStyle/>
                    <a:p>
                      <a:pPr algn="l"/>
                      <a:r>
                        <a:rPr lang="en-GB" sz="2800" dirty="0" smtClean="0">
                          <a:latin typeface="Arial" panose="020B0604020202020204" pitchFamily="34" charset="0"/>
                          <a:cs typeface="Arial" panose="020B0604020202020204" pitchFamily="34" charset="0"/>
                        </a:rPr>
                        <a:t>6</a:t>
                      </a:r>
                      <a:endParaRPr lang="en-GB" sz="2800" dirty="0">
                        <a:latin typeface="Arial" panose="020B0604020202020204" pitchFamily="34" charset="0"/>
                        <a:cs typeface="Arial" panose="020B0604020202020204" pitchFamily="34" charset="0"/>
                      </a:endParaRPr>
                    </a:p>
                  </a:txBody>
                  <a:tcPr anchor="ctr"/>
                </a:tc>
              </a:tr>
              <a:tr h="484725">
                <a:tc>
                  <a:txBody>
                    <a:bodyPr/>
                    <a:lstStyle/>
                    <a:p>
                      <a:pPr algn="l"/>
                      <a:r>
                        <a:rPr lang="en-GB" sz="2800" dirty="0" smtClean="0">
                          <a:latin typeface="Arial" panose="020B0604020202020204" pitchFamily="34" charset="0"/>
                          <a:cs typeface="Arial" panose="020B0604020202020204" pitchFamily="34" charset="0"/>
                        </a:rPr>
                        <a:t>7</a:t>
                      </a:r>
                      <a:endParaRPr lang="en-GB" sz="2800" dirty="0">
                        <a:latin typeface="Arial" panose="020B0604020202020204" pitchFamily="34" charset="0"/>
                        <a:cs typeface="Arial" panose="020B0604020202020204" pitchFamily="34" charset="0"/>
                      </a:endParaRPr>
                    </a:p>
                  </a:txBody>
                  <a:tcPr anchor="ctr"/>
                </a:tc>
              </a:tr>
              <a:tr h="484725">
                <a:tc>
                  <a:txBody>
                    <a:bodyPr/>
                    <a:lstStyle/>
                    <a:p>
                      <a:pPr algn="l"/>
                      <a:r>
                        <a:rPr lang="en-GB" sz="2800" dirty="0" smtClean="0">
                          <a:latin typeface="Arial" panose="020B0604020202020204" pitchFamily="34" charset="0"/>
                          <a:cs typeface="Arial" panose="020B0604020202020204" pitchFamily="34" charset="0"/>
                        </a:rPr>
                        <a:t>8</a:t>
                      </a:r>
                      <a:endParaRPr lang="en-GB" sz="2800" dirty="0">
                        <a:latin typeface="Arial" panose="020B0604020202020204" pitchFamily="34" charset="0"/>
                        <a:cs typeface="Arial" panose="020B0604020202020204" pitchFamily="34" charset="0"/>
                      </a:endParaRPr>
                    </a:p>
                  </a:txBody>
                  <a:tcPr anchor="ctr"/>
                </a:tc>
              </a:tr>
              <a:tr h="484725">
                <a:tc>
                  <a:txBody>
                    <a:bodyPr/>
                    <a:lstStyle/>
                    <a:p>
                      <a:pPr algn="l"/>
                      <a:r>
                        <a:rPr lang="en-GB" sz="2800" dirty="0" smtClean="0">
                          <a:latin typeface="Arial" panose="020B0604020202020204" pitchFamily="34" charset="0"/>
                          <a:cs typeface="Arial" panose="020B0604020202020204" pitchFamily="34" charset="0"/>
                        </a:rPr>
                        <a:t>9</a:t>
                      </a:r>
                      <a:endParaRPr lang="en-GB" sz="2800" dirty="0">
                        <a:latin typeface="Arial" panose="020B0604020202020204" pitchFamily="34" charset="0"/>
                        <a:cs typeface="Arial" panose="020B0604020202020204" pitchFamily="34" charset="0"/>
                      </a:endParaRPr>
                    </a:p>
                  </a:txBody>
                  <a:tcPr anchor="ctr"/>
                </a:tc>
              </a:tr>
            </a:tbl>
          </a:graphicData>
        </a:graphic>
      </p:graphicFrame>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732804" cy="1623060"/>
          </a:xfrm>
          <a:prstGeom prst="rect">
            <a:avLst/>
          </a:prstGeom>
        </p:spPr>
      </p:pic>
      <p:sp>
        <p:nvSpPr>
          <p:cNvPr id="8" name="TextBox 7"/>
          <p:cNvSpPr txBox="1"/>
          <p:nvPr/>
        </p:nvSpPr>
        <p:spPr>
          <a:xfrm>
            <a:off x="523688" y="2023499"/>
            <a:ext cx="5683681" cy="523220"/>
          </a:xfrm>
          <a:prstGeom prst="rect">
            <a:avLst/>
          </a:prstGeom>
          <a:noFill/>
        </p:spPr>
        <p:txBody>
          <a:bodyPr wrap="square" rtlCol="0">
            <a:spAutoFit/>
          </a:bodyPr>
          <a:lstStyle/>
          <a:p>
            <a:r>
              <a:rPr lang="en-GB" sz="2800" b="1" dirty="0" err="1" smtClean="0">
                <a:solidFill>
                  <a:srgbClr val="FF00FF"/>
                </a:solidFill>
              </a:rPr>
              <a:t>Hace</a:t>
            </a:r>
            <a:r>
              <a:rPr lang="en-GB" sz="2800" b="1" dirty="0" smtClean="0">
                <a:solidFill>
                  <a:srgbClr val="FF00FF"/>
                </a:solidFill>
              </a:rPr>
              <a:t> dos </a:t>
            </a:r>
            <a:r>
              <a:rPr lang="en-GB" sz="2800" b="1" dirty="0" err="1" smtClean="0">
                <a:solidFill>
                  <a:srgbClr val="FF00FF"/>
                </a:solidFill>
              </a:rPr>
              <a:t>años</a:t>
            </a:r>
            <a:r>
              <a:rPr lang="en-GB" sz="2800" b="1" dirty="0" smtClean="0">
                <a:solidFill>
                  <a:srgbClr val="FF00FF"/>
                </a:solidFill>
              </a:rPr>
              <a:t> </a:t>
            </a:r>
            <a:r>
              <a:rPr lang="en-GB" sz="2800" b="1" u="sng" dirty="0" err="1" smtClean="0">
                <a:solidFill>
                  <a:srgbClr val="FF00FF"/>
                </a:solidFill>
              </a:rPr>
              <a:t>dejé</a:t>
            </a:r>
            <a:r>
              <a:rPr lang="en-GB" sz="2800" b="1" u="sng" dirty="0" smtClean="0">
                <a:solidFill>
                  <a:srgbClr val="FF00FF"/>
                </a:solidFill>
              </a:rPr>
              <a:t> de </a:t>
            </a:r>
            <a:r>
              <a:rPr lang="en-GB" sz="2800" b="1" dirty="0" err="1" smtClean="0">
                <a:solidFill>
                  <a:srgbClr val="FF00FF"/>
                </a:solidFill>
              </a:rPr>
              <a:t>fumar</a:t>
            </a:r>
            <a:r>
              <a:rPr lang="en-GB" sz="2800" b="1" dirty="0" smtClean="0">
                <a:solidFill>
                  <a:srgbClr val="FF00FF"/>
                </a:solidFill>
              </a:rPr>
              <a:t>.</a:t>
            </a:r>
            <a:endParaRPr lang="en-GB" sz="2800" b="1" dirty="0">
              <a:solidFill>
                <a:srgbClr val="FF00FF"/>
              </a:solidFill>
            </a:endParaRPr>
          </a:p>
        </p:txBody>
      </p:sp>
      <p:sp>
        <p:nvSpPr>
          <p:cNvPr id="28" name="TextBox 27"/>
          <p:cNvSpPr txBox="1"/>
          <p:nvPr/>
        </p:nvSpPr>
        <p:spPr>
          <a:xfrm>
            <a:off x="523687" y="2546719"/>
            <a:ext cx="8540002" cy="523220"/>
          </a:xfrm>
          <a:prstGeom prst="rect">
            <a:avLst/>
          </a:prstGeom>
          <a:noFill/>
        </p:spPr>
        <p:txBody>
          <a:bodyPr wrap="square" rtlCol="0">
            <a:spAutoFit/>
          </a:bodyPr>
          <a:lstStyle/>
          <a:p>
            <a:r>
              <a:rPr lang="en-GB" sz="2800" b="1" u="sng" dirty="0" err="1" smtClean="0">
                <a:solidFill>
                  <a:srgbClr val="FF00FF"/>
                </a:solidFill>
              </a:rPr>
              <a:t>Acabo</a:t>
            </a:r>
            <a:r>
              <a:rPr lang="en-GB" sz="2800" b="1" u="sng" dirty="0" smtClean="0">
                <a:solidFill>
                  <a:srgbClr val="FF00FF"/>
                </a:solidFill>
              </a:rPr>
              <a:t> de </a:t>
            </a:r>
            <a:r>
              <a:rPr lang="en-GB" sz="2800" b="1" dirty="0" err="1" smtClean="0">
                <a:solidFill>
                  <a:srgbClr val="FF00FF"/>
                </a:solidFill>
              </a:rPr>
              <a:t>encontrar</a:t>
            </a:r>
            <a:r>
              <a:rPr lang="en-GB" sz="2800" b="1" dirty="0" smtClean="0">
                <a:solidFill>
                  <a:srgbClr val="FF00FF"/>
                </a:solidFill>
              </a:rPr>
              <a:t> un </a:t>
            </a:r>
            <a:r>
              <a:rPr lang="en-GB" sz="2800" b="1" dirty="0" err="1" smtClean="0">
                <a:solidFill>
                  <a:srgbClr val="FF00FF"/>
                </a:solidFill>
              </a:rPr>
              <a:t>puesto</a:t>
            </a:r>
            <a:r>
              <a:rPr lang="en-GB" sz="2800" b="1" dirty="0" smtClean="0">
                <a:solidFill>
                  <a:srgbClr val="FF00FF"/>
                </a:solidFill>
              </a:rPr>
              <a:t> </a:t>
            </a:r>
            <a:r>
              <a:rPr lang="en-GB" sz="2800" b="1" dirty="0" err="1" smtClean="0">
                <a:solidFill>
                  <a:srgbClr val="FF00FF"/>
                </a:solidFill>
              </a:rPr>
              <a:t>como</a:t>
            </a:r>
            <a:r>
              <a:rPr lang="en-GB" sz="2800" b="1" dirty="0" smtClean="0">
                <a:solidFill>
                  <a:srgbClr val="FF00FF"/>
                </a:solidFill>
              </a:rPr>
              <a:t> </a:t>
            </a:r>
            <a:r>
              <a:rPr lang="en-GB" sz="2800" b="1" dirty="0" err="1" smtClean="0">
                <a:solidFill>
                  <a:srgbClr val="FF00FF"/>
                </a:solidFill>
              </a:rPr>
              <a:t>guía</a:t>
            </a:r>
            <a:r>
              <a:rPr lang="en-GB" sz="2800" b="1" dirty="0" smtClean="0">
                <a:solidFill>
                  <a:srgbClr val="FF00FF"/>
                </a:solidFill>
              </a:rPr>
              <a:t> </a:t>
            </a:r>
            <a:r>
              <a:rPr lang="en-GB" sz="2800" b="1" dirty="0" err="1" smtClean="0">
                <a:solidFill>
                  <a:srgbClr val="FF00FF"/>
                </a:solidFill>
              </a:rPr>
              <a:t>turístico</a:t>
            </a:r>
            <a:r>
              <a:rPr lang="en-GB" sz="2800" b="1" dirty="0" smtClean="0">
                <a:solidFill>
                  <a:srgbClr val="FF00FF"/>
                </a:solidFill>
              </a:rPr>
              <a:t>.</a:t>
            </a:r>
            <a:endParaRPr lang="en-GB" sz="2800" b="1" dirty="0">
              <a:solidFill>
                <a:srgbClr val="FF00FF"/>
              </a:solidFill>
            </a:endParaRPr>
          </a:p>
        </p:txBody>
      </p:sp>
      <p:sp>
        <p:nvSpPr>
          <p:cNvPr id="29" name="TextBox 28"/>
          <p:cNvSpPr txBox="1"/>
          <p:nvPr/>
        </p:nvSpPr>
        <p:spPr>
          <a:xfrm>
            <a:off x="523687" y="3094075"/>
            <a:ext cx="8848913" cy="523220"/>
          </a:xfrm>
          <a:prstGeom prst="rect">
            <a:avLst/>
          </a:prstGeom>
          <a:noFill/>
        </p:spPr>
        <p:txBody>
          <a:bodyPr wrap="square" rtlCol="0">
            <a:spAutoFit/>
          </a:bodyPr>
          <a:lstStyle/>
          <a:p>
            <a:r>
              <a:rPr lang="en-GB" sz="2800" b="1" u="sng" dirty="0" smtClean="0">
                <a:solidFill>
                  <a:srgbClr val="FF00FF"/>
                </a:solidFill>
              </a:rPr>
              <a:t>No </a:t>
            </a:r>
            <a:r>
              <a:rPr lang="en-GB" sz="2800" b="1" u="sng" dirty="0" err="1" smtClean="0">
                <a:solidFill>
                  <a:srgbClr val="FF00FF"/>
                </a:solidFill>
              </a:rPr>
              <a:t>pude</a:t>
            </a:r>
            <a:r>
              <a:rPr lang="en-GB" sz="2800" b="1" u="sng" dirty="0" smtClean="0">
                <a:solidFill>
                  <a:srgbClr val="FF00FF"/>
                </a:solidFill>
              </a:rPr>
              <a:t> </a:t>
            </a:r>
            <a:r>
              <a:rPr lang="en-GB" sz="2800" b="1" dirty="0" err="1" smtClean="0">
                <a:solidFill>
                  <a:srgbClr val="FF00FF"/>
                </a:solidFill>
              </a:rPr>
              <a:t>dormir</a:t>
            </a:r>
            <a:r>
              <a:rPr lang="en-GB" sz="2800" b="1" dirty="0" smtClean="0">
                <a:solidFill>
                  <a:srgbClr val="FF00FF"/>
                </a:solidFill>
              </a:rPr>
              <a:t> </a:t>
            </a:r>
            <a:r>
              <a:rPr lang="en-GB" sz="2800" b="1" dirty="0" err="1" smtClean="0">
                <a:solidFill>
                  <a:srgbClr val="FF00FF"/>
                </a:solidFill>
              </a:rPr>
              <a:t>anoche</a:t>
            </a:r>
            <a:r>
              <a:rPr lang="en-GB" sz="2800" b="1" dirty="0" smtClean="0">
                <a:solidFill>
                  <a:srgbClr val="FF00FF"/>
                </a:solidFill>
              </a:rPr>
              <a:t> (</a:t>
            </a:r>
            <a:r>
              <a:rPr lang="en-GB" sz="2800" b="1" dirty="0" err="1" smtClean="0">
                <a:solidFill>
                  <a:srgbClr val="FF00FF"/>
                </a:solidFill>
              </a:rPr>
              <a:t>porque</a:t>
            </a:r>
            <a:r>
              <a:rPr lang="en-GB" sz="2800" b="1" dirty="0" smtClean="0">
                <a:solidFill>
                  <a:srgbClr val="FF00FF"/>
                </a:solidFill>
              </a:rPr>
              <a:t> </a:t>
            </a:r>
            <a:r>
              <a:rPr lang="en-GB" sz="2800" b="1" dirty="0" err="1" smtClean="0">
                <a:solidFill>
                  <a:srgbClr val="FF00FF"/>
                </a:solidFill>
              </a:rPr>
              <a:t>había</a:t>
            </a:r>
            <a:r>
              <a:rPr lang="en-GB" sz="2800" b="1" dirty="0" smtClean="0">
                <a:solidFill>
                  <a:srgbClr val="FF00FF"/>
                </a:solidFill>
              </a:rPr>
              <a:t> </a:t>
            </a:r>
            <a:r>
              <a:rPr lang="en-GB" sz="2800" b="1" dirty="0" err="1" smtClean="0">
                <a:solidFill>
                  <a:srgbClr val="FF00FF"/>
                </a:solidFill>
              </a:rPr>
              <a:t>tanto</a:t>
            </a:r>
            <a:r>
              <a:rPr lang="en-GB" sz="2800" b="1" dirty="0" smtClean="0">
                <a:solidFill>
                  <a:srgbClr val="FF00FF"/>
                </a:solidFill>
              </a:rPr>
              <a:t> </a:t>
            </a:r>
            <a:r>
              <a:rPr lang="en-GB" sz="2800" b="1" dirty="0" err="1" smtClean="0">
                <a:solidFill>
                  <a:srgbClr val="FF00FF"/>
                </a:solidFill>
              </a:rPr>
              <a:t>ruido</a:t>
            </a:r>
            <a:r>
              <a:rPr lang="en-GB" sz="2800" b="1" dirty="0" smtClean="0">
                <a:solidFill>
                  <a:srgbClr val="FF00FF"/>
                </a:solidFill>
              </a:rPr>
              <a:t>).</a:t>
            </a:r>
            <a:endParaRPr lang="en-GB" sz="2800" b="1" dirty="0">
              <a:solidFill>
                <a:srgbClr val="FF00FF"/>
              </a:solidFill>
            </a:endParaRPr>
          </a:p>
        </p:txBody>
      </p:sp>
      <p:sp>
        <p:nvSpPr>
          <p:cNvPr id="30" name="TextBox 29"/>
          <p:cNvSpPr txBox="1"/>
          <p:nvPr/>
        </p:nvSpPr>
        <p:spPr>
          <a:xfrm>
            <a:off x="512970" y="3593159"/>
            <a:ext cx="7734215" cy="523220"/>
          </a:xfrm>
          <a:prstGeom prst="rect">
            <a:avLst/>
          </a:prstGeom>
          <a:noFill/>
        </p:spPr>
        <p:txBody>
          <a:bodyPr wrap="square" rtlCol="0">
            <a:spAutoFit/>
          </a:bodyPr>
          <a:lstStyle/>
          <a:p>
            <a:r>
              <a:rPr lang="en-GB" sz="2800" b="1" u="sng" dirty="0" err="1" smtClean="0">
                <a:solidFill>
                  <a:srgbClr val="FF00FF"/>
                </a:solidFill>
              </a:rPr>
              <a:t>Siempre</a:t>
            </a:r>
            <a:r>
              <a:rPr lang="en-GB" sz="2800" b="1" u="sng" dirty="0" smtClean="0">
                <a:solidFill>
                  <a:srgbClr val="FF00FF"/>
                </a:solidFill>
              </a:rPr>
              <a:t> he </a:t>
            </a:r>
            <a:r>
              <a:rPr lang="en-GB" sz="2800" b="1" u="sng" dirty="0" err="1" smtClean="0">
                <a:solidFill>
                  <a:srgbClr val="FF00FF"/>
                </a:solidFill>
              </a:rPr>
              <a:t>querido</a:t>
            </a:r>
            <a:r>
              <a:rPr lang="en-GB" sz="2800" b="1" u="sng" dirty="0" smtClean="0">
                <a:solidFill>
                  <a:srgbClr val="FF00FF"/>
                </a:solidFill>
              </a:rPr>
              <a:t> </a:t>
            </a:r>
            <a:r>
              <a:rPr lang="en-GB" sz="2800" b="1" dirty="0" smtClean="0">
                <a:solidFill>
                  <a:srgbClr val="FF00FF"/>
                </a:solidFill>
              </a:rPr>
              <a:t>(</a:t>
            </a:r>
            <a:r>
              <a:rPr lang="en-GB" sz="2800" b="1" dirty="0" err="1" smtClean="0">
                <a:solidFill>
                  <a:srgbClr val="FF00FF"/>
                </a:solidFill>
              </a:rPr>
              <a:t>visitar</a:t>
            </a:r>
            <a:r>
              <a:rPr lang="en-GB" sz="2800" b="1" dirty="0" smtClean="0">
                <a:solidFill>
                  <a:srgbClr val="FF00FF"/>
                </a:solidFill>
              </a:rPr>
              <a:t> </a:t>
            </a:r>
            <a:r>
              <a:rPr lang="en-GB" sz="2800" b="1" dirty="0" err="1" smtClean="0">
                <a:solidFill>
                  <a:srgbClr val="FF00FF"/>
                </a:solidFill>
              </a:rPr>
              <a:t>Sudamérica</a:t>
            </a:r>
            <a:r>
              <a:rPr lang="en-GB" sz="2800" b="1" dirty="0" smtClean="0">
                <a:solidFill>
                  <a:srgbClr val="FF00FF"/>
                </a:solidFill>
              </a:rPr>
              <a:t>).</a:t>
            </a:r>
            <a:endParaRPr lang="en-GB" sz="2800" b="1" dirty="0">
              <a:solidFill>
                <a:srgbClr val="FF00FF"/>
              </a:solidFill>
            </a:endParaRPr>
          </a:p>
        </p:txBody>
      </p:sp>
      <p:sp>
        <p:nvSpPr>
          <p:cNvPr id="31" name="TextBox 30"/>
          <p:cNvSpPr txBox="1"/>
          <p:nvPr/>
        </p:nvSpPr>
        <p:spPr>
          <a:xfrm>
            <a:off x="523688" y="4106339"/>
            <a:ext cx="5683681" cy="523220"/>
          </a:xfrm>
          <a:prstGeom prst="rect">
            <a:avLst/>
          </a:prstGeom>
          <a:noFill/>
        </p:spPr>
        <p:txBody>
          <a:bodyPr wrap="square" rtlCol="0">
            <a:spAutoFit/>
          </a:bodyPr>
          <a:lstStyle/>
          <a:p>
            <a:r>
              <a:rPr lang="en-GB" sz="2800" b="1" u="sng" dirty="0" err="1" smtClean="0">
                <a:solidFill>
                  <a:srgbClr val="FF00FF"/>
                </a:solidFill>
              </a:rPr>
              <a:t>Nunca</a:t>
            </a:r>
            <a:r>
              <a:rPr lang="en-GB" sz="2800" b="1" u="sng" dirty="0" smtClean="0">
                <a:solidFill>
                  <a:srgbClr val="FF00FF"/>
                </a:solidFill>
              </a:rPr>
              <a:t> he </a:t>
            </a:r>
            <a:r>
              <a:rPr lang="en-GB" sz="2800" b="1" u="sng" dirty="0" err="1" smtClean="0">
                <a:solidFill>
                  <a:srgbClr val="FF00FF"/>
                </a:solidFill>
              </a:rPr>
              <a:t>estado</a:t>
            </a:r>
            <a:r>
              <a:rPr lang="en-GB" sz="2800" b="1" u="sng" dirty="0" smtClean="0">
                <a:solidFill>
                  <a:srgbClr val="FF00FF"/>
                </a:solidFill>
              </a:rPr>
              <a:t> </a:t>
            </a:r>
            <a:r>
              <a:rPr lang="en-GB" sz="2800" b="1" dirty="0" smtClean="0">
                <a:solidFill>
                  <a:srgbClr val="FF00FF"/>
                </a:solidFill>
              </a:rPr>
              <a:t>(</a:t>
            </a:r>
            <a:r>
              <a:rPr lang="en-GB" sz="2800" b="1" dirty="0" err="1" smtClean="0">
                <a:solidFill>
                  <a:srgbClr val="FF00FF"/>
                </a:solidFill>
              </a:rPr>
              <a:t>en</a:t>
            </a:r>
            <a:r>
              <a:rPr lang="en-GB" sz="2800" b="1" dirty="0" smtClean="0">
                <a:solidFill>
                  <a:srgbClr val="FF00FF"/>
                </a:solidFill>
              </a:rPr>
              <a:t> </a:t>
            </a:r>
            <a:r>
              <a:rPr lang="en-GB" sz="2800" b="1" dirty="0" err="1" smtClean="0">
                <a:solidFill>
                  <a:srgbClr val="FF00FF"/>
                </a:solidFill>
              </a:rPr>
              <a:t>esta</a:t>
            </a:r>
            <a:r>
              <a:rPr lang="en-GB" sz="2800" b="1" dirty="0" smtClean="0">
                <a:solidFill>
                  <a:srgbClr val="FF00FF"/>
                </a:solidFill>
              </a:rPr>
              <a:t> zona)</a:t>
            </a:r>
            <a:endParaRPr lang="en-GB" sz="2800" b="1" dirty="0">
              <a:solidFill>
                <a:srgbClr val="FF00FF"/>
              </a:solidFill>
            </a:endParaRPr>
          </a:p>
        </p:txBody>
      </p:sp>
      <p:sp>
        <p:nvSpPr>
          <p:cNvPr id="32" name="TextBox 31"/>
          <p:cNvSpPr txBox="1"/>
          <p:nvPr/>
        </p:nvSpPr>
        <p:spPr>
          <a:xfrm>
            <a:off x="512970" y="4639599"/>
            <a:ext cx="5683681" cy="523220"/>
          </a:xfrm>
          <a:prstGeom prst="rect">
            <a:avLst/>
          </a:prstGeom>
          <a:noFill/>
        </p:spPr>
        <p:txBody>
          <a:bodyPr wrap="square" rtlCol="0">
            <a:spAutoFit/>
          </a:bodyPr>
          <a:lstStyle/>
          <a:p>
            <a:r>
              <a:rPr lang="en-GB" sz="2800" b="1" u="sng" dirty="0" err="1" smtClean="0">
                <a:solidFill>
                  <a:srgbClr val="FF00FF"/>
                </a:solidFill>
              </a:rPr>
              <a:t>Ya</a:t>
            </a:r>
            <a:r>
              <a:rPr lang="en-GB" sz="2800" b="1" u="sng" dirty="0" smtClean="0">
                <a:solidFill>
                  <a:srgbClr val="FF00FF"/>
                </a:solidFill>
              </a:rPr>
              <a:t> no </a:t>
            </a:r>
            <a:r>
              <a:rPr lang="en-GB" sz="2800" b="1" dirty="0" err="1" smtClean="0">
                <a:solidFill>
                  <a:srgbClr val="FF00FF"/>
                </a:solidFill>
              </a:rPr>
              <a:t>trabajo</a:t>
            </a:r>
            <a:r>
              <a:rPr lang="en-GB" sz="2800" b="1" dirty="0" smtClean="0">
                <a:solidFill>
                  <a:srgbClr val="FF00FF"/>
                </a:solidFill>
              </a:rPr>
              <a:t> </a:t>
            </a:r>
            <a:r>
              <a:rPr lang="en-GB" sz="2800" b="1" dirty="0" err="1" smtClean="0">
                <a:solidFill>
                  <a:srgbClr val="FF00FF"/>
                </a:solidFill>
              </a:rPr>
              <a:t>tantas</a:t>
            </a:r>
            <a:r>
              <a:rPr lang="en-GB" sz="2800" b="1" dirty="0" smtClean="0">
                <a:solidFill>
                  <a:srgbClr val="FF00FF"/>
                </a:solidFill>
              </a:rPr>
              <a:t> horas.</a:t>
            </a:r>
            <a:endParaRPr lang="en-GB" sz="2800" b="1" dirty="0">
              <a:solidFill>
                <a:srgbClr val="FF00FF"/>
              </a:solidFill>
            </a:endParaRPr>
          </a:p>
        </p:txBody>
      </p:sp>
      <p:sp>
        <p:nvSpPr>
          <p:cNvPr id="33" name="TextBox 32"/>
          <p:cNvSpPr txBox="1"/>
          <p:nvPr/>
        </p:nvSpPr>
        <p:spPr>
          <a:xfrm>
            <a:off x="512970" y="5137145"/>
            <a:ext cx="7611122" cy="523220"/>
          </a:xfrm>
          <a:prstGeom prst="rect">
            <a:avLst/>
          </a:prstGeom>
          <a:noFill/>
        </p:spPr>
        <p:txBody>
          <a:bodyPr wrap="square" rtlCol="0">
            <a:spAutoFit/>
          </a:bodyPr>
          <a:lstStyle/>
          <a:p>
            <a:r>
              <a:rPr lang="en-GB" sz="2800" b="1" u="sng" dirty="0" err="1" smtClean="0">
                <a:solidFill>
                  <a:srgbClr val="FF00FF"/>
                </a:solidFill>
              </a:rPr>
              <a:t>Todavía</a:t>
            </a:r>
            <a:r>
              <a:rPr lang="en-GB" sz="2800" b="1" u="sng" dirty="0" smtClean="0">
                <a:solidFill>
                  <a:srgbClr val="FF00FF"/>
                </a:solidFill>
              </a:rPr>
              <a:t> no he </a:t>
            </a:r>
            <a:r>
              <a:rPr lang="en-GB" sz="2800" b="1" u="sng" dirty="0" err="1" smtClean="0">
                <a:solidFill>
                  <a:srgbClr val="FF00FF"/>
                </a:solidFill>
              </a:rPr>
              <a:t>podido</a:t>
            </a:r>
            <a:r>
              <a:rPr lang="en-GB" sz="2800" b="1" u="sng" dirty="0" smtClean="0">
                <a:solidFill>
                  <a:srgbClr val="FF00FF"/>
                </a:solidFill>
              </a:rPr>
              <a:t> </a:t>
            </a:r>
            <a:r>
              <a:rPr lang="en-GB" sz="2800" b="1" dirty="0" err="1" smtClean="0">
                <a:solidFill>
                  <a:srgbClr val="FF00FF"/>
                </a:solidFill>
              </a:rPr>
              <a:t>conseguir</a:t>
            </a:r>
            <a:r>
              <a:rPr lang="en-GB" sz="2800" b="1" dirty="0" smtClean="0">
                <a:solidFill>
                  <a:srgbClr val="FF00FF"/>
                </a:solidFill>
              </a:rPr>
              <a:t> un </a:t>
            </a:r>
            <a:r>
              <a:rPr lang="en-GB" sz="2800" b="1" dirty="0" err="1" smtClean="0">
                <a:solidFill>
                  <a:srgbClr val="FF00FF"/>
                </a:solidFill>
              </a:rPr>
              <a:t>trabajo</a:t>
            </a:r>
            <a:r>
              <a:rPr lang="en-GB" sz="2800" b="1" dirty="0" smtClean="0">
                <a:solidFill>
                  <a:srgbClr val="FF00FF"/>
                </a:solidFill>
              </a:rPr>
              <a:t>.</a:t>
            </a:r>
            <a:endParaRPr lang="en-GB" sz="2800" b="1" dirty="0">
              <a:solidFill>
                <a:srgbClr val="FF00FF"/>
              </a:solidFill>
            </a:endParaRPr>
          </a:p>
        </p:txBody>
      </p:sp>
      <p:sp>
        <p:nvSpPr>
          <p:cNvPr id="34" name="TextBox 33"/>
          <p:cNvSpPr txBox="1"/>
          <p:nvPr/>
        </p:nvSpPr>
        <p:spPr>
          <a:xfrm>
            <a:off x="523688" y="5644731"/>
            <a:ext cx="5683681" cy="523220"/>
          </a:xfrm>
          <a:prstGeom prst="rect">
            <a:avLst/>
          </a:prstGeom>
          <a:noFill/>
        </p:spPr>
        <p:txBody>
          <a:bodyPr wrap="square" rtlCol="0">
            <a:spAutoFit/>
          </a:bodyPr>
          <a:lstStyle/>
          <a:p>
            <a:r>
              <a:rPr lang="en-GB" sz="2800" b="1" u="sng" dirty="0" smtClean="0">
                <a:solidFill>
                  <a:srgbClr val="FF00FF"/>
                </a:solidFill>
              </a:rPr>
              <a:t>A </a:t>
            </a:r>
            <a:r>
              <a:rPr lang="en-GB" sz="2800" b="1" u="sng" dirty="0" err="1" smtClean="0">
                <a:solidFill>
                  <a:srgbClr val="FF00FF"/>
                </a:solidFill>
              </a:rPr>
              <a:t>mis</a:t>
            </a:r>
            <a:r>
              <a:rPr lang="en-GB" sz="2800" b="1" u="sng" dirty="0" smtClean="0">
                <a:solidFill>
                  <a:srgbClr val="FF00FF"/>
                </a:solidFill>
              </a:rPr>
              <a:t> amigos les </a:t>
            </a:r>
            <a:r>
              <a:rPr lang="en-GB" sz="2800" b="1" dirty="0" err="1" smtClean="0">
                <a:solidFill>
                  <a:srgbClr val="FF00FF"/>
                </a:solidFill>
              </a:rPr>
              <a:t>encanta</a:t>
            </a:r>
            <a:r>
              <a:rPr lang="en-GB" sz="2800" b="1" dirty="0" smtClean="0">
                <a:solidFill>
                  <a:srgbClr val="FF00FF"/>
                </a:solidFill>
              </a:rPr>
              <a:t> </a:t>
            </a:r>
            <a:r>
              <a:rPr lang="en-GB" sz="2800" b="1" dirty="0" err="1" smtClean="0">
                <a:solidFill>
                  <a:srgbClr val="FF00FF"/>
                </a:solidFill>
              </a:rPr>
              <a:t>correr</a:t>
            </a:r>
            <a:r>
              <a:rPr lang="en-GB" sz="2800" b="1" dirty="0" smtClean="0">
                <a:solidFill>
                  <a:srgbClr val="FF00FF"/>
                </a:solidFill>
              </a:rPr>
              <a:t>.</a:t>
            </a:r>
            <a:endParaRPr lang="en-GB" sz="2800" b="1" dirty="0">
              <a:solidFill>
                <a:srgbClr val="FF00FF"/>
              </a:solidFill>
            </a:endParaRPr>
          </a:p>
        </p:txBody>
      </p:sp>
      <p:sp>
        <p:nvSpPr>
          <p:cNvPr id="35" name="TextBox 34"/>
          <p:cNvSpPr txBox="1"/>
          <p:nvPr/>
        </p:nvSpPr>
        <p:spPr>
          <a:xfrm>
            <a:off x="512969" y="6167531"/>
            <a:ext cx="5683681" cy="523220"/>
          </a:xfrm>
          <a:prstGeom prst="rect">
            <a:avLst/>
          </a:prstGeom>
          <a:noFill/>
        </p:spPr>
        <p:txBody>
          <a:bodyPr wrap="square" rtlCol="0">
            <a:spAutoFit/>
          </a:bodyPr>
          <a:lstStyle/>
          <a:p>
            <a:r>
              <a:rPr lang="en-GB" sz="2800" b="1" u="sng" dirty="0" smtClean="0">
                <a:solidFill>
                  <a:srgbClr val="FF00FF"/>
                </a:solidFill>
              </a:rPr>
              <a:t>Antes </a:t>
            </a:r>
            <a:r>
              <a:rPr lang="en-GB" sz="2800" b="1" u="sng" dirty="0" err="1" smtClean="0">
                <a:solidFill>
                  <a:srgbClr val="FF00FF"/>
                </a:solidFill>
              </a:rPr>
              <a:t>solía</a:t>
            </a:r>
            <a:r>
              <a:rPr lang="en-GB" sz="2800" b="1" u="sng" dirty="0" smtClean="0">
                <a:solidFill>
                  <a:srgbClr val="FF00FF"/>
                </a:solidFill>
              </a:rPr>
              <a:t> </a:t>
            </a:r>
            <a:r>
              <a:rPr lang="en-GB" sz="2800" b="1" dirty="0" err="1" smtClean="0">
                <a:solidFill>
                  <a:srgbClr val="FF00FF"/>
                </a:solidFill>
              </a:rPr>
              <a:t>salir</a:t>
            </a:r>
            <a:r>
              <a:rPr lang="en-GB" sz="2800" b="1" dirty="0" smtClean="0">
                <a:solidFill>
                  <a:srgbClr val="FF00FF"/>
                </a:solidFill>
              </a:rPr>
              <a:t> a menudo.</a:t>
            </a:r>
            <a:endParaRPr lang="en-GB" sz="2800" b="1" dirty="0">
              <a:solidFill>
                <a:srgbClr val="FF00FF"/>
              </a:solidFill>
            </a:endParaRPr>
          </a:p>
        </p:txBody>
      </p:sp>
    </p:spTree>
    <p:extLst>
      <p:ext uri="{BB962C8B-B14F-4D97-AF65-F5344CB8AC3E}">
        <p14:creationId xmlns:p14="http://schemas.microsoft.com/office/powerpoint/2010/main" val="381338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8" grpId="0"/>
      <p:bldP spid="29" grpId="0"/>
      <p:bldP spid="30" grpId="0"/>
      <p:bldP spid="31" grpId="0"/>
      <p:bldP spid="32" grpId="0"/>
      <p:bldP spid="33" grpId="0"/>
      <p:bldP spid="34"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3218" y="337625"/>
            <a:ext cx="8440616" cy="4832092"/>
          </a:xfrm>
          <a:prstGeom prst="rect">
            <a:avLst/>
          </a:prstGeom>
          <a:noFill/>
        </p:spPr>
        <p:txBody>
          <a:bodyPr wrap="square" rtlCol="0">
            <a:spAutoFit/>
          </a:bodyPr>
          <a:lstStyle/>
          <a:p>
            <a:r>
              <a:rPr lang="en-GB" sz="2800" b="1" dirty="0" smtClean="0"/>
              <a:t>Distractors</a:t>
            </a:r>
            <a:r>
              <a:rPr lang="en-GB" sz="2800" dirty="0" smtClean="0"/>
              <a:t> = additional pieces of information that tempt you to jump to the wrong conclusion.  They often come before the information you really need.</a:t>
            </a:r>
          </a:p>
          <a:p>
            <a:r>
              <a:rPr lang="en-GB" sz="2800" dirty="0"/>
              <a:t/>
            </a:r>
            <a:br>
              <a:rPr lang="en-GB" sz="2800" dirty="0"/>
            </a:br>
            <a:endParaRPr lang="en-GB" sz="2800" dirty="0" smtClean="0"/>
          </a:p>
          <a:p>
            <a:endParaRPr lang="en-GB" sz="2800" dirty="0"/>
          </a:p>
          <a:p>
            <a:endParaRPr lang="en-GB" sz="2800" dirty="0" smtClean="0"/>
          </a:p>
          <a:p>
            <a:endParaRPr lang="en-GB" sz="2800" dirty="0"/>
          </a:p>
          <a:p>
            <a:r>
              <a:rPr lang="en-GB" sz="2800" dirty="0" smtClean="0"/>
              <a:t>Example:  </a:t>
            </a:r>
            <a:br>
              <a:rPr lang="en-GB" sz="2800" dirty="0" smtClean="0"/>
            </a:br>
            <a:r>
              <a:rPr lang="en-GB" sz="2800" dirty="0" smtClean="0"/>
              <a:t/>
            </a:r>
            <a:br>
              <a:rPr lang="en-GB" sz="2800" dirty="0" smtClean="0"/>
            </a:br>
            <a:endParaRPr lang="en-GB" sz="2800" i="1" dirty="0"/>
          </a:p>
        </p:txBody>
      </p:sp>
      <p:sp>
        <p:nvSpPr>
          <p:cNvPr id="4" name="Rectangle 3"/>
          <p:cNvSpPr/>
          <p:nvPr/>
        </p:nvSpPr>
        <p:spPr>
          <a:xfrm>
            <a:off x="155575" y="4303561"/>
            <a:ext cx="6224954" cy="523220"/>
          </a:xfrm>
          <a:prstGeom prst="rect">
            <a:avLst/>
          </a:prstGeom>
        </p:spPr>
        <p:txBody>
          <a:bodyPr wrap="square">
            <a:spAutoFit/>
          </a:bodyPr>
          <a:lstStyle/>
          <a:p>
            <a:r>
              <a:rPr lang="en-GB" sz="2800" dirty="0">
                <a:solidFill>
                  <a:prstClr val="black"/>
                </a:solidFill>
              </a:rPr>
              <a:t>Question:  </a:t>
            </a:r>
            <a:r>
              <a:rPr lang="en-GB" sz="2800" dirty="0">
                <a:solidFill>
                  <a:srgbClr val="FF00FF"/>
                </a:solidFill>
              </a:rPr>
              <a:t>Where did s/he go?</a:t>
            </a:r>
            <a:endParaRPr lang="en-GB" dirty="0">
              <a:solidFill>
                <a:srgbClr val="FF00FF"/>
              </a:solidFill>
            </a:endParaRPr>
          </a:p>
        </p:txBody>
      </p:sp>
      <p:sp>
        <p:nvSpPr>
          <p:cNvPr id="5" name="Rectangle 4"/>
          <p:cNvSpPr/>
          <p:nvPr/>
        </p:nvSpPr>
        <p:spPr>
          <a:xfrm>
            <a:off x="155575" y="4724729"/>
            <a:ext cx="10825089" cy="523220"/>
          </a:xfrm>
          <a:prstGeom prst="rect">
            <a:avLst/>
          </a:prstGeom>
        </p:spPr>
        <p:txBody>
          <a:bodyPr wrap="square">
            <a:spAutoFit/>
          </a:bodyPr>
          <a:lstStyle/>
          <a:p>
            <a:pPr lvl="0"/>
            <a:r>
              <a:rPr lang="en-GB" sz="2800" dirty="0">
                <a:solidFill>
                  <a:prstClr val="black"/>
                </a:solidFill>
              </a:rPr>
              <a:t>Audio:  </a:t>
            </a:r>
            <a:r>
              <a:rPr lang="en-GB" sz="2800" i="1" dirty="0">
                <a:solidFill>
                  <a:srgbClr val="FF00FF"/>
                </a:solidFill>
              </a:rPr>
              <a:t>“</a:t>
            </a:r>
            <a:r>
              <a:rPr lang="en-GB" sz="2800" i="1" dirty="0" err="1">
                <a:solidFill>
                  <a:srgbClr val="FF00FF"/>
                </a:solidFill>
              </a:rPr>
              <a:t>Fui</a:t>
            </a:r>
            <a:r>
              <a:rPr lang="en-GB" sz="2800" i="1" dirty="0">
                <a:solidFill>
                  <a:srgbClr val="FF00FF"/>
                </a:solidFill>
              </a:rPr>
              <a:t> al cine </a:t>
            </a:r>
            <a:r>
              <a:rPr lang="en-GB" sz="2800" i="1" dirty="0" err="1">
                <a:solidFill>
                  <a:srgbClr val="FF00FF"/>
                </a:solidFill>
              </a:rPr>
              <a:t>pero</a:t>
            </a:r>
            <a:r>
              <a:rPr lang="en-GB" sz="2800" i="1" dirty="0">
                <a:solidFill>
                  <a:srgbClr val="FF00FF"/>
                </a:solidFill>
              </a:rPr>
              <a:t> </a:t>
            </a:r>
            <a:r>
              <a:rPr lang="en-GB" sz="2800" i="1" dirty="0" err="1">
                <a:solidFill>
                  <a:srgbClr val="FF00FF"/>
                </a:solidFill>
              </a:rPr>
              <a:t>estaba</a:t>
            </a:r>
            <a:r>
              <a:rPr lang="en-GB" sz="2800" i="1" dirty="0">
                <a:solidFill>
                  <a:srgbClr val="FF00FF"/>
                </a:solidFill>
              </a:rPr>
              <a:t> </a:t>
            </a:r>
            <a:r>
              <a:rPr lang="en-GB" sz="2800" i="1" dirty="0" err="1">
                <a:solidFill>
                  <a:srgbClr val="FF00FF"/>
                </a:solidFill>
              </a:rPr>
              <a:t>cerrado</a:t>
            </a:r>
            <a:r>
              <a:rPr lang="en-GB" sz="2800" i="1" dirty="0">
                <a:solidFill>
                  <a:srgbClr val="FF00FF"/>
                </a:solidFill>
              </a:rPr>
              <a:t>, </a:t>
            </a:r>
            <a:r>
              <a:rPr lang="en-GB" sz="2800" i="1" dirty="0" err="1">
                <a:solidFill>
                  <a:srgbClr val="FF00FF"/>
                </a:solidFill>
              </a:rPr>
              <a:t>así</a:t>
            </a:r>
            <a:r>
              <a:rPr lang="en-GB" sz="2800" i="1" dirty="0">
                <a:solidFill>
                  <a:srgbClr val="FF00FF"/>
                </a:solidFill>
              </a:rPr>
              <a:t> que </a:t>
            </a:r>
            <a:r>
              <a:rPr lang="en-GB" sz="2800" i="1" dirty="0" err="1">
                <a:solidFill>
                  <a:srgbClr val="FF00FF"/>
                </a:solidFill>
              </a:rPr>
              <a:t>fui</a:t>
            </a:r>
            <a:r>
              <a:rPr lang="en-GB" sz="2800" i="1" dirty="0">
                <a:solidFill>
                  <a:srgbClr val="FF00FF"/>
                </a:solidFill>
              </a:rPr>
              <a:t> a la </a:t>
            </a:r>
            <a:r>
              <a:rPr lang="en-GB" sz="2800" i="1" dirty="0" err="1">
                <a:solidFill>
                  <a:srgbClr val="FF00FF"/>
                </a:solidFill>
              </a:rPr>
              <a:t>piscina</a:t>
            </a:r>
            <a:r>
              <a:rPr lang="en-GB" sz="2800" i="1" dirty="0">
                <a:solidFill>
                  <a:srgbClr val="FF00FF"/>
                </a:solidFill>
              </a:rPr>
              <a:t>.”</a:t>
            </a:r>
          </a:p>
        </p:txBody>
      </p:sp>
      <p:sp>
        <p:nvSpPr>
          <p:cNvPr id="6" name="Rectangle 5"/>
          <p:cNvSpPr/>
          <p:nvPr/>
        </p:nvSpPr>
        <p:spPr>
          <a:xfrm>
            <a:off x="155575" y="5511038"/>
            <a:ext cx="8897816" cy="523220"/>
          </a:xfrm>
          <a:prstGeom prst="rect">
            <a:avLst/>
          </a:prstGeom>
        </p:spPr>
        <p:txBody>
          <a:bodyPr wrap="square">
            <a:spAutoFit/>
          </a:bodyPr>
          <a:lstStyle/>
          <a:p>
            <a:r>
              <a:rPr lang="en-GB" sz="2800" dirty="0">
                <a:solidFill>
                  <a:prstClr val="black"/>
                </a:solidFill>
              </a:rPr>
              <a:t>Question:  </a:t>
            </a:r>
            <a:r>
              <a:rPr lang="en-GB" sz="2800" dirty="0" smtClean="0">
                <a:solidFill>
                  <a:srgbClr val="FF00FF"/>
                </a:solidFill>
              </a:rPr>
              <a:t>What does the speaker think of skiing?</a:t>
            </a:r>
            <a:endParaRPr lang="en-GB" dirty="0">
              <a:solidFill>
                <a:srgbClr val="FF00FF"/>
              </a:solidFill>
            </a:endParaRPr>
          </a:p>
        </p:txBody>
      </p:sp>
      <p:sp>
        <p:nvSpPr>
          <p:cNvPr id="7" name="Rectangle 6"/>
          <p:cNvSpPr/>
          <p:nvPr/>
        </p:nvSpPr>
        <p:spPr>
          <a:xfrm>
            <a:off x="155574" y="5904071"/>
            <a:ext cx="10825089" cy="523220"/>
          </a:xfrm>
          <a:prstGeom prst="rect">
            <a:avLst/>
          </a:prstGeom>
        </p:spPr>
        <p:txBody>
          <a:bodyPr wrap="square">
            <a:spAutoFit/>
          </a:bodyPr>
          <a:lstStyle/>
          <a:p>
            <a:pPr lvl="0"/>
            <a:r>
              <a:rPr lang="en-GB" sz="2800" dirty="0">
                <a:solidFill>
                  <a:prstClr val="black"/>
                </a:solidFill>
              </a:rPr>
              <a:t>Audio:  </a:t>
            </a:r>
            <a:r>
              <a:rPr lang="en-GB" sz="2800" i="1" dirty="0" smtClean="0">
                <a:solidFill>
                  <a:srgbClr val="FF00FF"/>
                </a:solidFill>
              </a:rPr>
              <a:t>“A mi </a:t>
            </a:r>
            <a:r>
              <a:rPr lang="en-GB" sz="2800" i="1" dirty="0" err="1" smtClean="0">
                <a:solidFill>
                  <a:srgbClr val="FF00FF"/>
                </a:solidFill>
              </a:rPr>
              <a:t>hermano</a:t>
            </a:r>
            <a:r>
              <a:rPr lang="en-GB" sz="2800" i="1" dirty="0" smtClean="0">
                <a:solidFill>
                  <a:srgbClr val="FF00FF"/>
                </a:solidFill>
              </a:rPr>
              <a:t> le </a:t>
            </a:r>
            <a:r>
              <a:rPr lang="en-GB" sz="2800" i="1" dirty="0" err="1" smtClean="0">
                <a:solidFill>
                  <a:srgbClr val="FF00FF"/>
                </a:solidFill>
              </a:rPr>
              <a:t>encanta</a:t>
            </a:r>
            <a:r>
              <a:rPr lang="en-GB" sz="2800" i="1" dirty="0" smtClean="0">
                <a:solidFill>
                  <a:srgbClr val="FF00FF"/>
                </a:solidFill>
              </a:rPr>
              <a:t> </a:t>
            </a:r>
            <a:r>
              <a:rPr lang="en-GB" sz="2800" i="1" dirty="0" err="1" smtClean="0">
                <a:solidFill>
                  <a:srgbClr val="FF00FF"/>
                </a:solidFill>
              </a:rPr>
              <a:t>esquiar</a:t>
            </a:r>
            <a:r>
              <a:rPr lang="en-GB" sz="2800" i="1" dirty="0" smtClean="0">
                <a:solidFill>
                  <a:srgbClr val="FF00FF"/>
                </a:solidFill>
              </a:rPr>
              <a:t>, </a:t>
            </a:r>
            <a:r>
              <a:rPr lang="en-GB" sz="2800" i="1" dirty="0" err="1" smtClean="0">
                <a:solidFill>
                  <a:srgbClr val="FF00FF"/>
                </a:solidFill>
              </a:rPr>
              <a:t>pero</a:t>
            </a:r>
            <a:r>
              <a:rPr lang="en-GB" sz="2800" i="1" dirty="0" smtClean="0">
                <a:solidFill>
                  <a:srgbClr val="FF00FF"/>
                </a:solidFill>
              </a:rPr>
              <a:t> </a:t>
            </a:r>
            <a:r>
              <a:rPr lang="en-GB" sz="2800" i="1" dirty="0" err="1" smtClean="0">
                <a:solidFill>
                  <a:srgbClr val="FF00FF"/>
                </a:solidFill>
              </a:rPr>
              <a:t>yo</a:t>
            </a:r>
            <a:r>
              <a:rPr lang="en-GB" sz="2800" i="1" dirty="0" smtClean="0">
                <a:solidFill>
                  <a:srgbClr val="FF00FF"/>
                </a:solidFill>
              </a:rPr>
              <a:t> lo </a:t>
            </a:r>
            <a:r>
              <a:rPr lang="en-GB" sz="2800" i="1" dirty="0" err="1" smtClean="0">
                <a:solidFill>
                  <a:srgbClr val="FF00FF"/>
                </a:solidFill>
              </a:rPr>
              <a:t>detesto</a:t>
            </a:r>
            <a:r>
              <a:rPr lang="en-GB" sz="2800" i="1" dirty="0" smtClean="0">
                <a:solidFill>
                  <a:srgbClr val="FF00FF"/>
                </a:solidFill>
              </a:rPr>
              <a:t>.”</a:t>
            </a:r>
            <a:endParaRPr lang="en-GB" sz="2800" i="1" dirty="0">
              <a:solidFill>
                <a:srgbClr val="FF00FF"/>
              </a:solidFill>
            </a:endParaRPr>
          </a:p>
        </p:txBody>
      </p:sp>
      <p:pic>
        <p:nvPicPr>
          <p:cNvPr id="15362" name="Picture 2" descr="Image result for distra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2788" y="1911138"/>
            <a:ext cx="4181475" cy="2181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0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801" y="1994448"/>
            <a:ext cx="5486498" cy="42867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185801" y="144220"/>
            <a:ext cx="5280613"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z="24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Q2.  Graciela's lifestyle</a:t>
            </a:r>
            <a:endParaRPr lang="en-GB" altLang="en-US" sz="1100" dirty="0" smtClean="0">
              <a:solidFill>
                <a:prstClr val="black"/>
              </a:solidFill>
            </a:endParaRPr>
          </a:p>
          <a:p>
            <a:pPr eaLnBrk="0" fontAlgn="base" hangingPunct="0">
              <a:spcBef>
                <a:spcPct val="0"/>
              </a:spcBef>
              <a:spcAft>
                <a:spcPct val="0"/>
              </a:spcAft>
            </a:pPr>
            <a:r>
              <a:rPr lang="en-GB" altLang="en-US" sz="24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Graciela is talking about her lifestyle.</a:t>
            </a:r>
            <a:endParaRPr lang="en-GB" altLang="en-US" sz="1100" dirty="0" smtClean="0">
              <a:solidFill>
                <a:prstClr val="black"/>
              </a:solidFill>
            </a:endParaRPr>
          </a:p>
          <a:p>
            <a:pPr eaLnBrk="0" fontAlgn="base" hangingPunct="0">
              <a:spcBef>
                <a:spcPct val="0"/>
              </a:spcBef>
              <a:spcAft>
                <a:spcPct val="0"/>
              </a:spcAft>
            </a:pPr>
            <a:r>
              <a:rPr lang="en-GB" altLang="en-US" sz="24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Put a </a:t>
            </a:r>
            <a:r>
              <a:rPr lang="en-GB" alt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cross </a:t>
            </a:r>
            <a:r>
              <a:rPr lang="en-GB" altLang="en-US" sz="24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in </a:t>
            </a:r>
            <a:r>
              <a:rPr lang="en-GB" alt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the four correct boxes.</a:t>
            </a:r>
          </a:p>
          <a:p>
            <a:pPr eaLnBrk="0" fontAlgn="base" hangingPunct="0">
              <a:spcBef>
                <a:spcPct val="0"/>
              </a:spcBef>
              <a:spcAft>
                <a:spcPct val="0"/>
              </a:spcAft>
            </a:pPr>
            <a:endParaRPr lang="en-GB" altLang="en-US" sz="4000" dirty="0" smtClean="0">
              <a:solidFill>
                <a:prstClr val="black"/>
              </a:solidFill>
              <a:latin typeface="Arial" panose="020B0604020202020204" pitchFamily="34" charset="0"/>
            </a:endParaRPr>
          </a:p>
        </p:txBody>
      </p:sp>
      <p:sp>
        <p:nvSpPr>
          <p:cNvPr id="3" name="Rectangle 4"/>
          <p:cNvSpPr>
            <a:spLocks noChangeArrowheads="1"/>
          </p:cNvSpPr>
          <p:nvPr/>
        </p:nvSpPr>
        <p:spPr bwMode="auto">
          <a:xfrm>
            <a:off x="185801" y="1566964"/>
            <a:ext cx="161935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z="24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Graciela</a:t>
            </a:r>
            <a:r>
              <a:rPr lang="en-GB" altLang="en-US" sz="2400" b="1" dirty="0" smtClean="0">
                <a:solidFill>
                  <a:prstClr val="black"/>
                </a:solidFill>
                <a:latin typeface="Calibri" panose="020F0502020204030204" pitchFamily="34" charset="0"/>
                <a:ea typeface="Times New Roman" panose="02020603050405020304" pitchFamily="18" charset="0"/>
                <a:cs typeface="Arial" panose="020B0604020202020204" pitchFamily="34" charset="0"/>
              </a:rPr>
              <a:t>…</a:t>
            </a:r>
            <a:endParaRPr lang="en-GB" altLang="en-US" sz="1100" b="1" dirty="0" smtClean="0">
              <a:solidFill>
                <a:prstClr val="black"/>
              </a:solidFill>
            </a:endParaRPr>
          </a:p>
          <a:p>
            <a:pPr eaLnBrk="0" fontAlgn="base" hangingPunct="0">
              <a:spcBef>
                <a:spcPct val="0"/>
              </a:spcBef>
              <a:spcAft>
                <a:spcPct val="0"/>
              </a:spcAft>
            </a:pPr>
            <a:endParaRPr lang="en-GB" altLang="en-US" sz="4000" b="1" dirty="0" smtClean="0">
              <a:solidFill>
                <a:prstClr val="black"/>
              </a:solidFill>
              <a:latin typeface="Arial" panose="020B0604020202020204" pitchFamily="34" charset="0"/>
            </a:endParaRPr>
          </a:p>
        </p:txBody>
      </p:sp>
      <p:sp>
        <p:nvSpPr>
          <p:cNvPr id="4" name="Rectangle 5"/>
          <p:cNvSpPr>
            <a:spLocks noChangeArrowheads="1"/>
          </p:cNvSpPr>
          <p:nvPr/>
        </p:nvSpPr>
        <p:spPr bwMode="auto">
          <a:xfrm>
            <a:off x="4666877" y="5877554"/>
            <a:ext cx="4477123"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z="24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a:r>
            <a:br>
              <a:rPr lang="en-GB" altLang="en-US" sz="24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br>
            <a:r>
              <a:rPr lang="en-GB" altLang="en-US" sz="24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(Total for question = 4 marks)</a:t>
            </a:r>
            <a:endParaRPr lang="en-GB" altLang="en-US" sz="1100" dirty="0" smtClean="0">
              <a:solidFill>
                <a:prstClr val="black"/>
              </a:solidFill>
            </a:endParaRPr>
          </a:p>
          <a:p>
            <a:pPr eaLnBrk="0" fontAlgn="base" hangingPunct="0">
              <a:spcBef>
                <a:spcPct val="0"/>
              </a:spcBef>
              <a:spcAft>
                <a:spcPct val="0"/>
              </a:spcAft>
            </a:pPr>
            <a:endParaRPr lang="en-GB" altLang="en-US" sz="4000" dirty="0" smtClean="0">
              <a:solidFill>
                <a:prstClr val="black"/>
              </a:solidFill>
              <a:latin typeface="Arial" panose="020B0604020202020204" pitchFamily="34" charset="0"/>
            </a:endParaRPr>
          </a:p>
        </p:txBody>
      </p:sp>
      <p:pic>
        <p:nvPicPr>
          <p:cNvPr id="5" name="Q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45582" y="442561"/>
            <a:ext cx="609600" cy="609600"/>
          </a:xfrm>
          <a:prstGeom prst="rect">
            <a:avLst/>
          </a:prstGeom>
        </p:spPr>
      </p:pic>
    </p:spTree>
    <p:extLst>
      <p:ext uri="{BB962C8B-B14F-4D97-AF65-F5344CB8AC3E}">
        <p14:creationId xmlns:p14="http://schemas.microsoft.com/office/powerpoint/2010/main" val="18579987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87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801" y="1994448"/>
            <a:ext cx="5486498" cy="42867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185801" y="144220"/>
            <a:ext cx="5280613"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z="24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Q2.  Graciela's lifestyle</a:t>
            </a:r>
            <a:endParaRPr lang="en-GB" altLang="en-US" sz="1100" dirty="0" smtClean="0">
              <a:solidFill>
                <a:prstClr val="black"/>
              </a:solidFill>
            </a:endParaRPr>
          </a:p>
          <a:p>
            <a:pPr eaLnBrk="0" fontAlgn="base" hangingPunct="0">
              <a:spcBef>
                <a:spcPct val="0"/>
              </a:spcBef>
              <a:spcAft>
                <a:spcPct val="0"/>
              </a:spcAft>
            </a:pPr>
            <a:r>
              <a:rPr lang="en-GB" altLang="en-US" sz="24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Graciela is talking about her lifestyle.</a:t>
            </a:r>
            <a:endParaRPr lang="en-GB" altLang="en-US" sz="1100" dirty="0" smtClean="0">
              <a:solidFill>
                <a:prstClr val="black"/>
              </a:solidFill>
            </a:endParaRPr>
          </a:p>
          <a:p>
            <a:pPr eaLnBrk="0" fontAlgn="base" hangingPunct="0">
              <a:spcBef>
                <a:spcPct val="0"/>
              </a:spcBef>
              <a:spcAft>
                <a:spcPct val="0"/>
              </a:spcAft>
            </a:pPr>
            <a:r>
              <a:rPr lang="en-GB" altLang="en-US" sz="24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Put a </a:t>
            </a:r>
            <a:r>
              <a:rPr lang="en-GB" alt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cross </a:t>
            </a:r>
            <a:r>
              <a:rPr lang="en-GB" altLang="en-US" sz="24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in </a:t>
            </a:r>
            <a:r>
              <a:rPr lang="en-GB" alt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the four correct boxes.</a:t>
            </a:r>
          </a:p>
          <a:p>
            <a:pPr eaLnBrk="0" fontAlgn="base" hangingPunct="0">
              <a:spcBef>
                <a:spcPct val="0"/>
              </a:spcBef>
              <a:spcAft>
                <a:spcPct val="0"/>
              </a:spcAft>
            </a:pPr>
            <a:endParaRPr lang="en-GB" altLang="en-US" sz="4000" dirty="0" smtClean="0">
              <a:solidFill>
                <a:prstClr val="black"/>
              </a:solidFill>
              <a:latin typeface="Arial" panose="020B0604020202020204" pitchFamily="34" charset="0"/>
            </a:endParaRPr>
          </a:p>
        </p:txBody>
      </p:sp>
      <p:sp>
        <p:nvSpPr>
          <p:cNvPr id="3" name="Rectangle 4"/>
          <p:cNvSpPr>
            <a:spLocks noChangeArrowheads="1"/>
          </p:cNvSpPr>
          <p:nvPr/>
        </p:nvSpPr>
        <p:spPr bwMode="auto">
          <a:xfrm>
            <a:off x="185801" y="1566964"/>
            <a:ext cx="161935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z="24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Graciela</a:t>
            </a:r>
            <a:r>
              <a:rPr lang="en-GB" altLang="en-US" sz="2400" b="1" dirty="0" smtClean="0">
                <a:solidFill>
                  <a:prstClr val="black"/>
                </a:solidFill>
                <a:latin typeface="Calibri" panose="020F0502020204030204" pitchFamily="34" charset="0"/>
                <a:ea typeface="Times New Roman" panose="02020603050405020304" pitchFamily="18" charset="0"/>
                <a:cs typeface="Arial" panose="020B0604020202020204" pitchFamily="34" charset="0"/>
              </a:rPr>
              <a:t>…</a:t>
            </a:r>
            <a:endParaRPr lang="en-GB" altLang="en-US" sz="1100" b="1" dirty="0" smtClean="0">
              <a:solidFill>
                <a:prstClr val="black"/>
              </a:solidFill>
            </a:endParaRPr>
          </a:p>
          <a:p>
            <a:pPr eaLnBrk="0" fontAlgn="base" hangingPunct="0">
              <a:spcBef>
                <a:spcPct val="0"/>
              </a:spcBef>
              <a:spcAft>
                <a:spcPct val="0"/>
              </a:spcAft>
            </a:pPr>
            <a:endParaRPr lang="en-GB" altLang="en-US" sz="4000" b="1" dirty="0" smtClean="0">
              <a:solidFill>
                <a:prstClr val="black"/>
              </a:solidFill>
              <a:latin typeface="Arial" panose="020B0604020202020204" pitchFamily="34" charset="0"/>
            </a:endParaRPr>
          </a:p>
        </p:txBody>
      </p:sp>
      <p:sp>
        <p:nvSpPr>
          <p:cNvPr id="4" name="Rectangle 5"/>
          <p:cNvSpPr>
            <a:spLocks noChangeArrowheads="1"/>
          </p:cNvSpPr>
          <p:nvPr/>
        </p:nvSpPr>
        <p:spPr bwMode="auto">
          <a:xfrm>
            <a:off x="4666877" y="5877554"/>
            <a:ext cx="4477123"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z="24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a:r>
            <a:br>
              <a:rPr lang="en-GB" altLang="en-US" sz="24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br>
            <a:r>
              <a:rPr lang="en-GB" altLang="en-US" sz="24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(Total for question = 4 marks)</a:t>
            </a:r>
            <a:endParaRPr lang="en-GB" altLang="en-US" sz="1100" dirty="0" smtClean="0">
              <a:solidFill>
                <a:prstClr val="black"/>
              </a:solidFill>
            </a:endParaRPr>
          </a:p>
          <a:p>
            <a:pPr eaLnBrk="0" fontAlgn="base" hangingPunct="0">
              <a:spcBef>
                <a:spcPct val="0"/>
              </a:spcBef>
              <a:spcAft>
                <a:spcPct val="0"/>
              </a:spcAft>
            </a:pPr>
            <a:endParaRPr lang="en-GB" altLang="en-US" sz="4000" dirty="0" smtClean="0">
              <a:solidFill>
                <a:prstClr val="black"/>
              </a:solidFill>
              <a:latin typeface="Arial" panose="020B0604020202020204" pitchFamily="34" charset="0"/>
            </a:endParaRPr>
          </a:p>
        </p:txBody>
      </p:sp>
      <p:sp>
        <p:nvSpPr>
          <p:cNvPr id="7" name="TextBox 6"/>
          <p:cNvSpPr txBox="1"/>
          <p:nvPr/>
        </p:nvSpPr>
        <p:spPr>
          <a:xfrm>
            <a:off x="4737217" y="2425680"/>
            <a:ext cx="631119" cy="584775"/>
          </a:xfrm>
          <a:prstGeom prst="rect">
            <a:avLst/>
          </a:prstGeom>
          <a:noFill/>
        </p:spPr>
        <p:txBody>
          <a:bodyPr wrap="square" rtlCol="0">
            <a:spAutoFit/>
          </a:bodyPr>
          <a:lstStyle/>
          <a:p>
            <a:pPr algn="ctr"/>
            <a:r>
              <a:rPr lang="en-GB" sz="3200" b="1" dirty="0" smtClean="0">
                <a:solidFill>
                  <a:srgbClr val="FF00FF"/>
                </a:solidFill>
              </a:rPr>
              <a:t>X</a:t>
            </a:r>
            <a:endParaRPr lang="en-GB" sz="3200" b="1" dirty="0">
              <a:solidFill>
                <a:srgbClr val="FF00FF"/>
              </a:solidFill>
            </a:endParaRPr>
          </a:p>
        </p:txBody>
      </p:sp>
      <p:sp>
        <p:nvSpPr>
          <p:cNvPr id="8" name="TextBox 7"/>
          <p:cNvSpPr txBox="1"/>
          <p:nvPr/>
        </p:nvSpPr>
        <p:spPr>
          <a:xfrm>
            <a:off x="6077243" y="0"/>
            <a:ext cx="3105936" cy="584775"/>
          </a:xfrm>
          <a:prstGeom prst="rect">
            <a:avLst/>
          </a:prstGeom>
          <a:noFill/>
        </p:spPr>
        <p:txBody>
          <a:bodyPr wrap="square" rtlCol="0">
            <a:spAutoFit/>
          </a:bodyPr>
          <a:lstStyle/>
          <a:p>
            <a:pPr algn="r"/>
            <a:r>
              <a:rPr lang="en-GB" sz="3200" b="1" dirty="0" smtClean="0">
                <a:solidFill>
                  <a:srgbClr val="FF00FF"/>
                </a:solidFill>
              </a:rPr>
              <a:t>ANSWERS</a:t>
            </a:r>
            <a:endParaRPr lang="en-GB" sz="3200" b="1" dirty="0">
              <a:solidFill>
                <a:srgbClr val="FF00FF"/>
              </a:solidFill>
            </a:endParaRPr>
          </a:p>
        </p:txBody>
      </p:sp>
      <p:sp>
        <p:nvSpPr>
          <p:cNvPr id="9" name="TextBox 8"/>
          <p:cNvSpPr txBox="1"/>
          <p:nvPr/>
        </p:nvSpPr>
        <p:spPr>
          <a:xfrm flipV="1">
            <a:off x="4816101" y="3852172"/>
            <a:ext cx="478719" cy="579151"/>
          </a:xfrm>
          <a:prstGeom prst="rect">
            <a:avLst/>
          </a:prstGeom>
          <a:noFill/>
        </p:spPr>
        <p:txBody>
          <a:bodyPr wrap="square" rtlCol="0">
            <a:spAutoFit/>
          </a:bodyPr>
          <a:lstStyle/>
          <a:p>
            <a:pPr algn="ctr"/>
            <a:r>
              <a:rPr lang="en-GB" sz="3200" b="1" dirty="0" smtClean="0">
                <a:solidFill>
                  <a:srgbClr val="FF00FF"/>
                </a:solidFill>
              </a:rPr>
              <a:t>X</a:t>
            </a:r>
            <a:endParaRPr lang="en-GB" sz="3200" b="1" dirty="0">
              <a:solidFill>
                <a:srgbClr val="FF00FF"/>
              </a:solidFill>
            </a:endParaRPr>
          </a:p>
        </p:txBody>
      </p:sp>
      <p:sp>
        <p:nvSpPr>
          <p:cNvPr id="10" name="TextBox 9"/>
          <p:cNvSpPr txBox="1"/>
          <p:nvPr/>
        </p:nvSpPr>
        <p:spPr>
          <a:xfrm flipV="1">
            <a:off x="4816101" y="4290172"/>
            <a:ext cx="478719" cy="579151"/>
          </a:xfrm>
          <a:prstGeom prst="rect">
            <a:avLst/>
          </a:prstGeom>
          <a:noFill/>
        </p:spPr>
        <p:txBody>
          <a:bodyPr wrap="square" rtlCol="0">
            <a:spAutoFit/>
          </a:bodyPr>
          <a:lstStyle/>
          <a:p>
            <a:pPr algn="ctr"/>
            <a:r>
              <a:rPr lang="en-GB" sz="3200" b="1" dirty="0" smtClean="0">
                <a:solidFill>
                  <a:srgbClr val="FF00FF"/>
                </a:solidFill>
              </a:rPr>
              <a:t>X</a:t>
            </a:r>
            <a:endParaRPr lang="en-GB" sz="3200" b="1" dirty="0">
              <a:solidFill>
                <a:srgbClr val="FF00FF"/>
              </a:solidFill>
            </a:endParaRPr>
          </a:p>
        </p:txBody>
      </p:sp>
      <p:sp>
        <p:nvSpPr>
          <p:cNvPr id="11" name="TextBox 10"/>
          <p:cNvSpPr txBox="1"/>
          <p:nvPr/>
        </p:nvSpPr>
        <p:spPr>
          <a:xfrm flipV="1">
            <a:off x="4824250" y="5273040"/>
            <a:ext cx="478719" cy="579151"/>
          </a:xfrm>
          <a:prstGeom prst="rect">
            <a:avLst/>
          </a:prstGeom>
          <a:noFill/>
        </p:spPr>
        <p:txBody>
          <a:bodyPr wrap="square" rtlCol="0">
            <a:spAutoFit/>
          </a:bodyPr>
          <a:lstStyle/>
          <a:p>
            <a:pPr algn="ctr"/>
            <a:r>
              <a:rPr lang="en-GB" sz="3200" b="1" dirty="0" smtClean="0">
                <a:solidFill>
                  <a:srgbClr val="FF00FF"/>
                </a:solidFill>
              </a:rPr>
              <a:t>X</a:t>
            </a:r>
            <a:endParaRPr lang="en-GB" sz="3200" b="1" dirty="0">
              <a:solidFill>
                <a:srgbClr val="FF00FF"/>
              </a:solidFill>
            </a:endParaRPr>
          </a:p>
        </p:txBody>
      </p:sp>
    </p:spTree>
    <p:extLst>
      <p:ext uri="{BB962C8B-B14F-4D97-AF65-F5344CB8AC3E}">
        <p14:creationId xmlns:p14="http://schemas.microsoft.com/office/powerpoint/2010/main" val="367224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5017" y="723037"/>
            <a:ext cx="7419109" cy="5632311"/>
          </a:xfrm>
          <a:prstGeom prst="rect">
            <a:avLst/>
          </a:prstGeom>
        </p:spPr>
        <p:txBody>
          <a:bodyPr wrap="square">
            <a:spAutoFit/>
          </a:bodyPr>
          <a:lstStyle/>
          <a:p>
            <a:r>
              <a:rPr lang="en-GB" sz="2400" dirty="0" err="1">
                <a:solidFill>
                  <a:prstClr val="black"/>
                </a:solidFill>
              </a:rPr>
              <a:t>Mantenerse</a:t>
            </a:r>
            <a:r>
              <a:rPr lang="en-GB" sz="2400" dirty="0">
                <a:solidFill>
                  <a:prstClr val="black"/>
                </a:solidFill>
              </a:rPr>
              <a:t> </a:t>
            </a:r>
            <a:r>
              <a:rPr lang="en-GB" sz="2400" dirty="0" err="1">
                <a:solidFill>
                  <a:prstClr val="black"/>
                </a:solidFill>
              </a:rPr>
              <a:t>en</a:t>
            </a:r>
            <a:r>
              <a:rPr lang="en-GB" sz="2400" dirty="0">
                <a:solidFill>
                  <a:prstClr val="black"/>
                </a:solidFill>
              </a:rPr>
              <a:t> forma no </a:t>
            </a:r>
            <a:r>
              <a:rPr lang="en-GB" sz="2400" dirty="0" err="1">
                <a:solidFill>
                  <a:prstClr val="black"/>
                </a:solidFill>
              </a:rPr>
              <a:t>es</a:t>
            </a:r>
            <a:r>
              <a:rPr lang="en-GB" sz="2400" dirty="0">
                <a:solidFill>
                  <a:prstClr val="black"/>
                </a:solidFill>
              </a:rPr>
              <a:t> </a:t>
            </a:r>
            <a:r>
              <a:rPr lang="en-GB" sz="2400" dirty="0" err="1">
                <a:solidFill>
                  <a:prstClr val="black"/>
                </a:solidFill>
              </a:rPr>
              <a:t>difícil</a:t>
            </a:r>
            <a:r>
              <a:rPr lang="en-GB" sz="2400" dirty="0">
                <a:solidFill>
                  <a:prstClr val="black"/>
                </a:solidFill>
              </a:rPr>
              <a:t>. A </a:t>
            </a:r>
            <a:r>
              <a:rPr lang="en-GB" sz="2400" dirty="0" err="1">
                <a:solidFill>
                  <a:prstClr val="black"/>
                </a:solidFill>
              </a:rPr>
              <a:t>muchos</a:t>
            </a:r>
            <a:r>
              <a:rPr lang="en-GB" sz="2400" dirty="0">
                <a:solidFill>
                  <a:prstClr val="black"/>
                </a:solidFill>
              </a:rPr>
              <a:t> les </a:t>
            </a:r>
            <a:r>
              <a:rPr lang="en-GB" sz="2400" dirty="0" err="1">
                <a:solidFill>
                  <a:prstClr val="black"/>
                </a:solidFill>
              </a:rPr>
              <a:t>gusta</a:t>
            </a:r>
            <a:r>
              <a:rPr lang="en-GB" sz="2400" dirty="0">
                <a:solidFill>
                  <a:prstClr val="black"/>
                </a:solidFill>
              </a:rPr>
              <a:t> </a:t>
            </a:r>
            <a:r>
              <a:rPr lang="en-GB" sz="2400" dirty="0" err="1">
                <a:solidFill>
                  <a:prstClr val="black"/>
                </a:solidFill>
              </a:rPr>
              <a:t>hacer</a:t>
            </a:r>
            <a:r>
              <a:rPr lang="en-GB" sz="2400" dirty="0">
                <a:solidFill>
                  <a:prstClr val="black"/>
                </a:solidFill>
              </a:rPr>
              <a:t> aerobic para </a:t>
            </a:r>
            <a:r>
              <a:rPr lang="en-GB" sz="2400" dirty="0" err="1">
                <a:solidFill>
                  <a:prstClr val="black"/>
                </a:solidFill>
              </a:rPr>
              <a:t>adelgazar</a:t>
            </a:r>
            <a:r>
              <a:rPr lang="en-GB" sz="2400" dirty="0">
                <a:solidFill>
                  <a:prstClr val="black"/>
                </a:solidFill>
              </a:rPr>
              <a:t> </a:t>
            </a:r>
            <a:r>
              <a:rPr lang="en-GB" sz="2400" dirty="0" err="1">
                <a:solidFill>
                  <a:prstClr val="black"/>
                </a:solidFill>
              </a:rPr>
              <a:t>pero</a:t>
            </a:r>
            <a:r>
              <a:rPr lang="en-GB" sz="2400" dirty="0">
                <a:solidFill>
                  <a:prstClr val="black"/>
                </a:solidFill>
              </a:rPr>
              <a:t> </a:t>
            </a:r>
            <a:r>
              <a:rPr lang="en-GB" sz="2400" dirty="0" err="1">
                <a:solidFill>
                  <a:prstClr val="black"/>
                </a:solidFill>
              </a:rPr>
              <a:t>yo</a:t>
            </a:r>
            <a:r>
              <a:rPr lang="en-GB" sz="2400" dirty="0">
                <a:solidFill>
                  <a:prstClr val="black"/>
                </a:solidFill>
              </a:rPr>
              <a:t> no </a:t>
            </a:r>
            <a:r>
              <a:rPr lang="en-GB" sz="2400" dirty="0" err="1">
                <a:solidFill>
                  <a:prstClr val="black"/>
                </a:solidFill>
              </a:rPr>
              <a:t>voy</a:t>
            </a:r>
            <a:r>
              <a:rPr lang="en-GB" sz="2400" dirty="0">
                <a:solidFill>
                  <a:prstClr val="black"/>
                </a:solidFill>
              </a:rPr>
              <a:t> al </a:t>
            </a:r>
            <a:r>
              <a:rPr lang="en-GB" sz="2400" dirty="0" err="1">
                <a:solidFill>
                  <a:prstClr val="black"/>
                </a:solidFill>
              </a:rPr>
              <a:t>gimnasio</a:t>
            </a:r>
            <a:r>
              <a:rPr lang="en-GB" sz="2400" dirty="0">
                <a:solidFill>
                  <a:prstClr val="black"/>
                </a:solidFill>
              </a:rPr>
              <a:t>. Para </a:t>
            </a:r>
            <a:r>
              <a:rPr lang="en-GB" sz="2400" dirty="0" err="1">
                <a:solidFill>
                  <a:prstClr val="black"/>
                </a:solidFill>
              </a:rPr>
              <a:t>mí</a:t>
            </a:r>
            <a:r>
              <a:rPr lang="en-GB" sz="2400" dirty="0">
                <a:solidFill>
                  <a:prstClr val="black"/>
                </a:solidFill>
              </a:rPr>
              <a:t> </a:t>
            </a:r>
            <a:r>
              <a:rPr lang="en-GB" sz="2400" dirty="0" err="1" smtClean="0">
                <a:solidFill>
                  <a:prstClr val="black"/>
                </a:solidFill>
              </a:rPr>
              <a:t>es</a:t>
            </a:r>
            <a:r>
              <a:rPr lang="en-GB" sz="2400" dirty="0" smtClean="0">
                <a:solidFill>
                  <a:prstClr val="black"/>
                </a:solidFill>
              </a:rPr>
              <a:t> </a:t>
            </a:r>
            <a:r>
              <a:rPr lang="en-GB" sz="2400" dirty="0" err="1" smtClean="0">
                <a:solidFill>
                  <a:prstClr val="black"/>
                </a:solidFill>
              </a:rPr>
              <a:t>más</a:t>
            </a:r>
            <a:r>
              <a:rPr lang="en-GB" sz="2400" dirty="0" smtClean="0">
                <a:solidFill>
                  <a:prstClr val="black"/>
                </a:solidFill>
              </a:rPr>
              <a:t> </a:t>
            </a:r>
            <a:r>
              <a:rPr lang="en-GB" sz="2400" dirty="0" err="1">
                <a:solidFill>
                  <a:prstClr val="black"/>
                </a:solidFill>
              </a:rPr>
              <a:t>fácil</a:t>
            </a:r>
            <a:r>
              <a:rPr lang="en-GB" sz="2400" dirty="0">
                <a:solidFill>
                  <a:prstClr val="black"/>
                </a:solidFill>
              </a:rPr>
              <a:t>; </a:t>
            </a:r>
            <a:r>
              <a:rPr lang="en-GB" sz="2400" dirty="0" err="1">
                <a:solidFill>
                  <a:prstClr val="black"/>
                </a:solidFill>
              </a:rPr>
              <a:t>simplemente</a:t>
            </a:r>
            <a:r>
              <a:rPr lang="en-GB" sz="2400" dirty="0">
                <a:solidFill>
                  <a:prstClr val="black"/>
                </a:solidFill>
              </a:rPr>
              <a:t> </a:t>
            </a:r>
            <a:r>
              <a:rPr lang="en-GB" sz="2400" dirty="0" err="1">
                <a:solidFill>
                  <a:prstClr val="black"/>
                </a:solidFill>
              </a:rPr>
              <a:t>voy</a:t>
            </a:r>
            <a:r>
              <a:rPr lang="en-GB" sz="2400" dirty="0">
                <a:solidFill>
                  <a:prstClr val="black"/>
                </a:solidFill>
              </a:rPr>
              <a:t> a pie al </a:t>
            </a:r>
            <a:r>
              <a:rPr lang="en-GB" sz="2400" dirty="0" err="1">
                <a:solidFill>
                  <a:prstClr val="black"/>
                </a:solidFill>
              </a:rPr>
              <a:t>colegio</a:t>
            </a:r>
            <a:r>
              <a:rPr lang="en-GB" sz="2400" dirty="0">
                <a:solidFill>
                  <a:prstClr val="black"/>
                </a:solidFill>
              </a:rPr>
              <a:t>. </a:t>
            </a:r>
            <a:endParaRPr lang="en-GB" sz="2400" dirty="0" smtClean="0">
              <a:solidFill>
                <a:prstClr val="black"/>
              </a:solidFill>
            </a:endParaRPr>
          </a:p>
          <a:p>
            <a:endParaRPr lang="en-GB" sz="2400" dirty="0">
              <a:solidFill>
                <a:prstClr val="black"/>
              </a:solidFill>
            </a:endParaRPr>
          </a:p>
          <a:p>
            <a:r>
              <a:rPr lang="en-GB" sz="2400" dirty="0" err="1" smtClean="0">
                <a:solidFill>
                  <a:prstClr val="black"/>
                </a:solidFill>
              </a:rPr>
              <a:t>En</a:t>
            </a:r>
            <a:r>
              <a:rPr lang="en-GB" sz="2400" dirty="0" smtClean="0">
                <a:solidFill>
                  <a:prstClr val="black"/>
                </a:solidFill>
              </a:rPr>
              <a:t> </a:t>
            </a:r>
            <a:r>
              <a:rPr lang="en-GB" sz="2400" dirty="0" err="1">
                <a:solidFill>
                  <a:prstClr val="black"/>
                </a:solidFill>
              </a:rPr>
              <a:t>cuanto</a:t>
            </a:r>
            <a:r>
              <a:rPr lang="en-GB" sz="2400" dirty="0">
                <a:solidFill>
                  <a:prstClr val="black"/>
                </a:solidFill>
              </a:rPr>
              <a:t> a la comida </a:t>
            </a:r>
            <a:r>
              <a:rPr lang="en-GB" sz="2400" dirty="0" err="1">
                <a:solidFill>
                  <a:prstClr val="black"/>
                </a:solidFill>
              </a:rPr>
              <a:t>intento</a:t>
            </a:r>
            <a:r>
              <a:rPr lang="en-GB" sz="2400" dirty="0">
                <a:solidFill>
                  <a:prstClr val="black"/>
                </a:solidFill>
              </a:rPr>
              <a:t> comer </a:t>
            </a:r>
            <a:r>
              <a:rPr lang="en-GB" sz="2400" dirty="0" err="1">
                <a:solidFill>
                  <a:prstClr val="black"/>
                </a:solidFill>
              </a:rPr>
              <a:t>sanamente</a:t>
            </a:r>
            <a:r>
              <a:rPr lang="en-GB" sz="2400" dirty="0">
                <a:solidFill>
                  <a:prstClr val="black"/>
                </a:solidFill>
              </a:rPr>
              <a:t> y </a:t>
            </a:r>
            <a:r>
              <a:rPr lang="en-GB" sz="2400" dirty="0" err="1">
                <a:solidFill>
                  <a:prstClr val="black"/>
                </a:solidFill>
              </a:rPr>
              <a:t>evito</a:t>
            </a:r>
            <a:r>
              <a:rPr lang="en-GB" sz="2400" dirty="0">
                <a:solidFill>
                  <a:prstClr val="black"/>
                </a:solidFill>
              </a:rPr>
              <a:t> la carne </a:t>
            </a:r>
            <a:r>
              <a:rPr lang="en-GB" sz="2400" dirty="0" err="1">
                <a:solidFill>
                  <a:prstClr val="black"/>
                </a:solidFill>
              </a:rPr>
              <a:t>porque</a:t>
            </a:r>
            <a:r>
              <a:rPr lang="en-GB" sz="2400" dirty="0">
                <a:solidFill>
                  <a:prstClr val="black"/>
                </a:solidFill>
              </a:rPr>
              <a:t> </a:t>
            </a:r>
            <a:r>
              <a:rPr lang="en-GB" sz="2400" dirty="0" err="1">
                <a:solidFill>
                  <a:prstClr val="black"/>
                </a:solidFill>
              </a:rPr>
              <a:t>creo</a:t>
            </a:r>
            <a:r>
              <a:rPr lang="en-GB" sz="2400" dirty="0">
                <a:solidFill>
                  <a:prstClr val="black"/>
                </a:solidFill>
              </a:rPr>
              <a:t> que </a:t>
            </a:r>
            <a:r>
              <a:rPr lang="en-GB" sz="2400" dirty="0" err="1">
                <a:solidFill>
                  <a:prstClr val="black"/>
                </a:solidFill>
              </a:rPr>
              <a:t>los</a:t>
            </a:r>
            <a:r>
              <a:rPr lang="en-GB" sz="2400" dirty="0">
                <a:solidFill>
                  <a:prstClr val="black"/>
                </a:solidFill>
              </a:rPr>
              <a:t> </a:t>
            </a:r>
            <a:r>
              <a:rPr lang="en-GB" sz="2400" dirty="0" err="1">
                <a:solidFill>
                  <a:prstClr val="black"/>
                </a:solidFill>
              </a:rPr>
              <a:t>animales</a:t>
            </a:r>
            <a:r>
              <a:rPr lang="en-GB" sz="2400" dirty="0">
                <a:solidFill>
                  <a:prstClr val="black"/>
                </a:solidFill>
              </a:rPr>
              <a:t> no </a:t>
            </a:r>
            <a:r>
              <a:rPr lang="en-GB" sz="2400" dirty="0" err="1">
                <a:solidFill>
                  <a:prstClr val="black"/>
                </a:solidFill>
              </a:rPr>
              <a:t>deberían</a:t>
            </a:r>
            <a:r>
              <a:rPr lang="en-GB" sz="2400" dirty="0">
                <a:solidFill>
                  <a:prstClr val="black"/>
                </a:solidFill>
              </a:rPr>
              <a:t> </a:t>
            </a:r>
            <a:r>
              <a:rPr lang="en-GB" sz="2400" dirty="0" err="1">
                <a:solidFill>
                  <a:prstClr val="black"/>
                </a:solidFill>
              </a:rPr>
              <a:t>sufrir</a:t>
            </a:r>
            <a:r>
              <a:rPr lang="en-GB" sz="2400" dirty="0">
                <a:solidFill>
                  <a:prstClr val="black"/>
                </a:solidFill>
              </a:rPr>
              <a:t>. </a:t>
            </a:r>
            <a:r>
              <a:rPr lang="en-GB" sz="2400" dirty="0" err="1">
                <a:solidFill>
                  <a:prstClr val="black"/>
                </a:solidFill>
              </a:rPr>
              <a:t>Sólo</a:t>
            </a:r>
            <a:r>
              <a:rPr lang="en-GB" sz="2400" dirty="0">
                <a:solidFill>
                  <a:prstClr val="black"/>
                </a:solidFill>
              </a:rPr>
              <a:t> </a:t>
            </a:r>
            <a:r>
              <a:rPr lang="en-GB" sz="2400" dirty="0" err="1">
                <a:solidFill>
                  <a:prstClr val="black"/>
                </a:solidFill>
              </a:rPr>
              <a:t>como</a:t>
            </a:r>
            <a:r>
              <a:rPr lang="en-GB" sz="2400" dirty="0">
                <a:solidFill>
                  <a:prstClr val="black"/>
                </a:solidFill>
              </a:rPr>
              <a:t> </a:t>
            </a:r>
            <a:r>
              <a:rPr lang="en-GB" sz="2400" dirty="0" err="1">
                <a:solidFill>
                  <a:prstClr val="black"/>
                </a:solidFill>
              </a:rPr>
              <a:t>verduras</a:t>
            </a:r>
            <a:r>
              <a:rPr lang="en-GB" sz="2400" dirty="0">
                <a:solidFill>
                  <a:prstClr val="black"/>
                </a:solidFill>
              </a:rPr>
              <a:t> y </a:t>
            </a:r>
            <a:r>
              <a:rPr lang="en-GB" sz="2400" dirty="0" err="1">
                <a:solidFill>
                  <a:prstClr val="black"/>
                </a:solidFill>
              </a:rPr>
              <a:t>fruta</a:t>
            </a:r>
            <a:r>
              <a:rPr lang="en-GB" sz="2400" dirty="0">
                <a:solidFill>
                  <a:prstClr val="black"/>
                </a:solidFill>
              </a:rPr>
              <a:t>. </a:t>
            </a:r>
            <a:endParaRPr lang="en-GB" sz="2400" dirty="0" smtClean="0">
              <a:solidFill>
                <a:prstClr val="black"/>
              </a:solidFill>
            </a:endParaRPr>
          </a:p>
          <a:p>
            <a:endParaRPr lang="en-GB" sz="2400" dirty="0">
              <a:solidFill>
                <a:prstClr val="black"/>
              </a:solidFill>
            </a:endParaRPr>
          </a:p>
          <a:p>
            <a:r>
              <a:rPr lang="en-GB" sz="2400" dirty="0" err="1" smtClean="0">
                <a:solidFill>
                  <a:prstClr val="black"/>
                </a:solidFill>
              </a:rPr>
              <a:t>Además</a:t>
            </a:r>
            <a:r>
              <a:rPr lang="en-GB" sz="2400" dirty="0">
                <a:solidFill>
                  <a:prstClr val="black"/>
                </a:solidFill>
              </a:rPr>
              <a:t>, para </a:t>
            </a:r>
            <a:r>
              <a:rPr lang="en-GB" sz="2400" dirty="0" err="1">
                <a:solidFill>
                  <a:prstClr val="black"/>
                </a:solidFill>
              </a:rPr>
              <a:t>llevar</a:t>
            </a:r>
            <a:r>
              <a:rPr lang="en-GB" sz="2400" dirty="0">
                <a:solidFill>
                  <a:prstClr val="black"/>
                </a:solidFill>
              </a:rPr>
              <a:t> </a:t>
            </a:r>
            <a:r>
              <a:rPr lang="en-GB" sz="2400" dirty="0" err="1">
                <a:solidFill>
                  <a:prstClr val="black"/>
                </a:solidFill>
              </a:rPr>
              <a:t>una</a:t>
            </a:r>
            <a:r>
              <a:rPr lang="en-GB" sz="2400" dirty="0">
                <a:solidFill>
                  <a:prstClr val="black"/>
                </a:solidFill>
              </a:rPr>
              <a:t> </a:t>
            </a:r>
            <a:r>
              <a:rPr lang="en-GB" sz="2400" dirty="0" err="1">
                <a:solidFill>
                  <a:prstClr val="black"/>
                </a:solidFill>
              </a:rPr>
              <a:t>vida</a:t>
            </a:r>
            <a:r>
              <a:rPr lang="en-GB" sz="2400" dirty="0">
                <a:solidFill>
                  <a:prstClr val="black"/>
                </a:solidFill>
              </a:rPr>
              <a:t> </a:t>
            </a:r>
            <a:r>
              <a:rPr lang="en-GB" sz="2400" dirty="0" err="1">
                <a:solidFill>
                  <a:prstClr val="black"/>
                </a:solidFill>
              </a:rPr>
              <a:t>sana</a:t>
            </a:r>
            <a:r>
              <a:rPr lang="en-GB" sz="2400" dirty="0">
                <a:solidFill>
                  <a:prstClr val="black"/>
                </a:solidFill>
              </a:rPr>
              <a:t> </a:t>
            </a:r>
            <a:r>
              <a:rPr lang="en-GB" sz="2400" dirty="0" err="1">
                <a:solidFill>
                  <a:prstClr val="black"/>
                </a:solidFill>
              </a:rPr>
              <a:t>es</a:t>
            </a:r>
            <a:r>
              <a:rPr lang="en-GB" sz="2400" dirty="0">
                <a:solidFill>
                  <a:prstClr val="black"/>
                </a:solidFill>
              </a:rPr>
              <a:t> </a:t>
            </a:r>
            <a:r>
              <a:rPr lang="en-GB" sz="2400" dirty="0" err="1">
                <a:solidFill>
                  <a:prstClr val="black"/>
                </a:solidFill>
              </a:rPr>
              <a:t>importante</a:t>
            </a:r>
            <a:r>
              <a:rPr lang="en-GB" sz="2400" dirty="0">
                <a:solidFill>
                  <a:prstClr val="black"/>
                </a:solidFill>
              </a:rPr>
              <a:t> </a:t>
            </a:r>
            <a:r>
              <a:rPr lang="en-GB" sz="2400" dirty="0" err="1">
                <a:solidFill>
                  <a:prstClr val="black"/>
                </a:solidFill>
              </a:rPr>
              <a:t>dormir</a:t>
            </a:r>
            <a:r>
              <a:rPr lang="en-GB" sz="2400" dirty="0">
                <a:solidFill>
                  <a:prstClr val="black"/>
                </a:solidFill>
              </a:rPr>
              <a:t> </a:t>
            </a:r>
            <a:r>
              <a:rPr lang="en-GB" sz="2400" dirty="0" err="1">
                <a:solidFill>
                  <a:prstClr val="black"/>
                </a:solidFill>
              </a:rPr>
              <a:t>bien</a:t>
            </a:r>
            <a:r>
              <a:rPr lang="en-GB" sz="2400" dirty="0">
                <a:solidFill>
                  <a:prstClr val="black"/>
                </a:solidFill>
              </a:rPr>
              <a:t> y </a:t>
            </a:r>
            <a:r>
              <a:rPr lang="en-GB" sz="2400" dirty="0" err="1" smtClean="0">
                <a:solidFill>
                  <a:prstClr val="black"/>
                </a:solidFill>
              </a:rPr>
              <a:t>suelo</a:t>
            </a:r>
            <a:r>
              <a:rPr lang="en-GB" sz="2400" dirty="0" smtClean="0">
                <a:solidFill>
                  <a:prstClr val="black"/>
                </a:solidFill>
              </a:rPr>
              <a:t> </a:t>
            </a:r>
            <a:r>
              <a:rPr lang="en-GB" sz="2400" dirty="0" err="1">
                <a:solidFill>
                  <a:prstClr val="black"/>
                </a:solidFill>
              </a:rPr>
              <a:t>dormir</a:t>
            </a:r>
            <a:r>
              <a:rPr lang="en-GB" sz="2400" dirty="0">
                <a:solidFill>
                  <a:prstClr val="black"/>
                </a:solidFill>
              </a:rPr>
              <a:t> </a:t>
            </a:r>
            <a:r>
              <a:rPr lang="en-GB" sz="2400" dirty="0" err="1">
                <a:solidFill>
                  <a:prstClr val="black"/>
                </a:solidFill>
              </a:rPr>
              <a:t>más</a:t>
            </a:r>
            <a:r>
              <a:rPr lang="en-GB" sz="2400" dirty="0">
                <a:solidFill>
                  <a:prstClr val="black"/>
                </a:solidFill>
              </a:rPr>
              <a:t> de </a:t>
            </a:r>
            <a:r>
              <a:rPr lang="en-GB" sz="2400" dirty="0" err="1">
                <a:solidFill>
                  <a:prstClr val="black"/>
                </a:solidFill>
              </a:rPr>
              <a:t>siete</a:t>
            </a:r>
            <a:r>
              <a:rPr lang="en-GB" sz="2400" dirty="0">
                <a:solidFill>
                  <a:prstClr val="black"/>
                </a:solidFill>
              </a:rPr>
              <a:t> horas </a:t>
            </a:r>
            <a:r>
              <a:rPr lang="en-GB" sz="2400" dirty="0" err="1">
                <a:solidFill>
                  <a:prstClr val="black"/>
                </a:solidFill>
              </a:rPr>
              <a:t>cada</a:t>
            </a:r>
            <a:r>
              <a:rPr lang="en-GB" sz="2400" dirty="0">
                <a:solidFill>
                  <a:prstClr val="black"/>
                </a:solidFill>
              </a:rPr>
              <a:t> </a:t>
            </a:r>
            <a:r>
              <a:rPr lang="en-GB" sz="2400" dirty="0" err="1">
                <a:solidFill>
                  <a:prstClr val="black"/>
                </a:solidFill>
              </a:rPr>
              <a:t>noche</a:t>
            </a:r>
            <a:r>
              <a:rPr lang="en-GB" sz="2400" dirty="0">
                <a:solidFill>
                  <a:prstClr val="black"/>
                </a:solidFill>
              </a:rPr>
              <a:t>. </a:t>
            </a:r>
            <a:r>
              <a:rPr lang="en-GB" sz="2400" dirty="0" err="1">
                <a:solidFill>
                  <a:prstClr val="black"/>
                </a:solidFill>
              </a:rPr>
              <a:t>Siempre</a:t>
            </a:r>
            <a:r>
              <a:rPr lang="en-GB" sz="2400" dirty="0">
                <a:solidFill>
                  <a:prstClr val="black"/>
                </a:solidFill>
              </a:rPr>
              <a:t> </a:t>
            </a:r>
            <a:r>
              <a:rPr lang="en-GB" sz="2400" dirty="0" err="1">
                <a:solidFill>
                  <a:prstClr val="black"/>
                </a:solidFill>
              </a:rPr>
              <a:t>bebo</a:t>
            </a:r>
            <a:r>
              <a:rPr lang="en-GB" sz="2400" dirty="0">
                <a:solidFill>
                  <a:prstClr val="black"/>
                </a:solidFill>
              </a:rPr>
              <a:t> </a:t>
            </a:r>
            <a:r>
              <a:rPr lang="en-GB" sz="2400" dirty="0" err="1">
                <a:solidFill>
                  <a:prstClr val="black"/>
                </a:solidFill>
              </a:rPr>
              <a:t>mucha</a:t>
            </a:r>
            <a:r>
              <a:rPr lang="en-GB" sz="2400" dirty="0">
                <a:solidFill>
                  <a:prstClr val="black"/>
                </a:solidFill>
              </a:rPr>
              <a:t> </a:t>
            </a:r>
            <a:r>
              <a:rPr lang="en-GB" sz="2400" dirty="0" err="1">
                <a:solidFill>
                  <a:prstClr val="black"/>
                </a:solidFill>
              </a:rPr>
              <a:t>agua</a:t>
            </a:r>
            <a:r>
              <a:rPr lang="en-GB" sz="2400" dirty="0">
                <a:solidFill>
                  <a:prstClr val="black"/>
                </a:solidFill>
              </a:rPr>
              <a:t> y </a:t>
            </a:r>
            <a:r>
              <a:rPr lang="en-GB" sz="2400" dirty="0" err="1">
                <a:solidFill>
                  <a:prstClr val="black"/>
                </a:solidFill>
              </a:rPr>
              <a:t>ya</a:t>
            </a:r>
            <a:r>
              <a:rPr lang="en-GB" sz="2400" dirty="0">
                <a:solidFill>
                  <a:prstClr val="black"/>
                </a:solidFill>
              </a:rPr>
              <a:t> no </a:t>
            </a:r>
            <a:r>
              <a:rPr lang="en-GB" sz="2400" dirty="0" err="1">
                <a:solidFill>
                  <a:prstClr val="black"/>
                </a:solidFill>
              </a:rPr>
              <a:t>como</a:t>
            </a:r>
            <a:r>
              <a:rPr lang="en-GB" sz="2400" dirty="0">
                <a:solidFill>
                  <a:prstClr val="black"/>
                </a:solidFill>
              </a:rPr>
              <a:t> </a:t>
            </a:r>
            <a:r>
              <a:rPr lang="en-GB" sz="2400" dirty="0" err="1">
                <a:solidFill>
                  <a:prstClr val="black"/>
                </a:solidFill>
              </a:rPr>
              <a:t>tanta</a:t>
            </a:r>
            <a:r>
              <a:rPr lang="en-GB" sz="2400" dirty="0">
                <a:solidFill>
                  <a:prstClr val="black"/>
                </a:solidFill>
              </a:rPr>
              <a:t> comida </a:t>
            </a:r>
            <a:r>
              <a:rPr lang="en-GB" sz="2400" dirty="0" err="1">
                <a:solidFill>
                  <a:prstClr val="black"/>
                </a:solidFill>
              </a:rPr>
              <a:t>rápida</a:t>
            </a:r>
            <a:r>
              <a:rPr lang="en-GB" sz="2400" dirty="0">
                <a:solidFill>
                  <a:prstClr val="black"/>
                </a:solidFill>
              </a:rPr>
              <a:t> </a:t>
            </a:r>
            <a:r>
              <a:rPr lang="en-GB" sz="2400" dirty="0" err="1">
                <a:solidFill>
                  <a:prstClr val="black"/>
                </a:solidFill>
              </a:rPr>
              <a:t>puesto</a:t>
            </a:r>
            <a:r>
              <a:rPr lang="en-GB" sz="2400" dirty="0">
                <a:solidFill>
                  <a:prstClr val="black"/>
                </a:solidFill>
              </a:rPr>
              <a:t> que no </a:t>
            </a:r>
            <a:r>
              <a:rPr lang="en-GB" sz="2400" dirty="0" err="1">
                <a:solidFill>
                  <a:prstClr val="black"/>
                </a:solidFill>
              </a:rPr>
              <a:t>quiero</a:t>
            </a:r>
            <a:r>
              <a:rPr lang="en-GB" sz="2400" dirty="0">
                <a:solidFill>
                  <a:prstClr val="black"/>
                </a:solidFill>
              </a:rPr>
              <a:t> </a:t>
            </a:r>
            <a:r>
              <a:rPr lang="en-GB" sz="2400" dirty="0" err="1">
                <a:solidFill>
                  <a:prstClr val="black"/>
                </a:solidFill>
              </a:rPr>
              <a:t>estar</a:t>
            </a:r>
            <a:r>
              <a:rPr lang="en-GB" sz="2400" dirty="0">
                <a:solidFill>
                  <a:prstClr val="black"/>
                </a:solidFill>
              </a:rPr>
              <a:t> </a:t>
            </a:r>
            <a:r>
              <a:rPr lang="en-GB" sz="2400" dirty="0" err="1">
                <a:solidFill>
                  <a:prstClr val="black"/>
                </a:solidFill>
              </a:rPr>
              <a:t>gorda</a:t>
            </a:r>
            <a:r>
              <a:rPr lang="en-GB" sz="2400" dirty="0">
                <a:solidFill>
                  <a:prstClr val="black"/>
                </a:solidFill>
              </a:rPr>
              <a:t>. </a:t>
            </a:r>
            <a:endParaRPr lang="en-GB" sz="2400" dirty="0" smtClean="0">
              <a:solidFill>
                <a:prstClr val="black"/>
              </a:solidFill>
            </a:endParaRPr>
          </a:p>
          <a:p>
            <a:endParaRPr lang="en-GB" sz="2400" dirty="0">
              <a:solidFill>
                <a:prstClr val="black"/>
              </a:solidFill>
            </a:endParaRPr>
          </a:p>
          <a:p>
            <a:r>
              <a:rPr lang="en-GB" sz="2400" dirty="0" err="1" smtClean="0">
                <a:solidFill>
                  <a:prstClr val="black"/>
                </a:solidFill>
              </a:rPr>
              <a:t>Nunca</a:t>
            </a:r>
            <a:r>
              <a:rPr lang="en-GB" sz="2400" dirty="0" smtClean="0">
                <a:solidFill>
                  <a:prstClr val="black"/>
                </a:solidFill>
              </a:rPr>
              <a:t> </a:t>
            </a:r>
            <a:r>
              <a:rPr lang="en-GB" sz="2400" dirty="0">
                <a:solidFill>
                  <a:prstClr val="black"/>
                </a:solidFill>
              </a:rPr>
              <a:t>he </a:t>
            </a:r>
            <a:r>
              <a:rPr lang="en-GB" sz="2400" dirty="0" err="1">
                <a:solidFill>
                  <a:prstClr val="black"/>
                </a:solidFill>
              </a:rPr>
              <a:t>fumado</a:t>
            </a:r>
            <a:r>
              <a:rPr lang="en-GB" sz="2400" dirty="0">
                <a:solidFill>
                  <a:prstClr val="black"/>
                </a:solidFill>
              </a:rPr>
              <a:t> y no </a:t>
            </a:r>
            <a:r>
              <a:rPr lang="en-GB" sz="2400" dirty="0" err="1">
                <a:solidFill>
                  <a:prstClr val="black"/>
                </a:solidFill>
              </a:rPr>
              <a:t>tengo</a:t>
            </a:r>
            <a:r>
              <a:rPr lang="en-GB" sz="2400" dirty="0">
                <a:solidFill>
                  <a:prstClr val="black"/>
                </a:solidFill>
              </a:rPr>
              <a:t> </a:t>
            </a:r>
            <a:r>
              <a:rPr lang="en-GB" sz="2400" dirty="0" err="1">
                <a:solidFill>
                  <a:prstClr val="black"/>
                </a:solidFill>
              </a:rPr>
              <a:t>ninguna</a:t>
            </a:r>
            <a:r>
              <a:rPr lang="en-GB" sz="2400" dirty="0">
                <a:solidFill>
                  <a:prstClr val="black"/>
                </a:solidFill>
              </a:rPr>
              <a:t> </a:t>
            </a:r>
            <a:r>
              <a:rPr lang="en-GB" sz="2400" dirty="0" err="1">
                <a:solidFill>
                  <a:prstClr val="black"/>
                </a:solidFill>
              </a:rPr>
              <a:t>intención</a:t>
            </a:r>
            <a:r>
              <a:rPr lang="en-GB" sz="2400" dirty="0">
                <a:solidFill>
                  <a:prstClr val="black"/>
                </a:solidFill>
              </a:rPr>
              <a:t> de </a:t>
            </a:r>
            <a:r>
              <a:rPr lang="en-GB" sz="2400" dirty="0" err="1">
                <a:solidFill>
                  <a:prstClr val="black"/>
                </a:solidFill>
              </a:rPr>
              <a:t>fumar</a:t>
            </a:r>
            <a:r>
              <a:rPr lang="en-GB" sz="2400" dirty="0">
                <a:solidFill>
                  <a:prstClr val="black"/>
                </a:solidFill>
              </a:rPr>
              <a:t> </a:t>
            </a:r>
            <a:r>
              <a:rPr lang="en-GB" sz="2400" dirty="0" err="1">
                <a:solidFill>
                  <a:prstClr val="black"/>
                </a:solidFill>
              </a:rPr>
              <a:t>en</a:t>
            </a:r>
            <a:r>
              <a:rPr lang="en-GB" sz="2400" dirty="0">
                <a:solidFill>
                  <a:prstClr val="black"/>
                </a:solidFill>
              </a:rPr>
              <a:t> el </a:t>
            </a:r>
            <a:r>
              <a:rPr lang="en-GB" sz="2400" dirty="0" err="1">
                <a:solidFill>
                  <a:prstClr val="black"/>
                </a:solidFill>
              </a:rPr>
              <a:t>futuro</a:t>
            </a:r>
            <a:r>
              <a:rPr lang="en-GB" sz="2400" dirty="0">
                <a:solidFill>
                  <a:prstClr val="black"/>
                </a:solidFill>
              </a:rPr>
              <a:t>. </a:t>
            </a:r>
          </a:p>
        </p:txBody>
      </p:sp>
    </p:spTree>
    <p:extLst>
      <p:ext uri="{BB962C8B-B14F-4D97-AF65-F5344CB8AC3E}">
        <p14:creationId xmlns:p14="http://schemas.microsoft.com/office/powerpoint/2010/main" val="33777743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5017" y="723037"/>
            <a:ext cx="7419109" cy="5632311"/>
          </a:xfrm>
          <a:prstGeom prst="rect">
            <a:avLst/>
          </a:prstGeom>
        </p:spPr>
        <p:txBody>
          <a:bodyPr wrap="square">
            <a:spAutoFit/>
          </a:bodyPr>
          <a:lstStyle/>
          <a:p>
            <a:r>
              <a:rPr lang="en-GB" sz="2400" dirty="0" err="1">
                <a:solidFill>
                  <a:prstClr val="black"/>
                </a:solidFill>
              </a:rPr>
              <a:t>Mantenerse</a:t>
            </a:r>
            <a:r>
              <a:rPr lang="en-GB" sz="2400" dirty="0">
                <a:solidFill>
                  <a:prstClr val="black"/>
                </a:solidFill>
              </a:rPr>
              <a:t> </a:t>
            </a:r>
            <a:r>
              <a:rPr lang="en-GB" sz="2400" dirty="0" err="1">
                <a:solidFill>
                  <a:prstClr val="black"/>
                </a:solidFill>
              </a:rPr>
              <a:t>en</a:t>
            </a:r>
            <a:r>
              <a:rPr lang="en-GB" sz="2400" dirty="0">
                <a:solidFill>
                  <a:prstClr val="black"/>
                </a:solidFill>
              </a:rPr>
              <a:t> forma no </a:t>
            </a:r>
            <a:r>
              <a:rPr lang="en-GB" sz="2400" dirty="0" err="1">
                <a:solidFill>
                  <a:prstClr val="black"/>
                </a:solidFill>
              </a:rPr>
              <a:t>es</a:t>
            </a:r>
            <a:r>
              <a:rPr lang="en-GB" sz="2400" dirty="0">
                <a:solidFill>
                  <a:prstClr val="black"/>
                </a:solidFill>
              </a:rPr>
              <a:t> </a:t>
            </a:r>
            <a:r>
              <a:rPr lang="en-GB" sz="2400" dirty="0" err="1">
                <a:solidFill>
                  <a:prstClr val="black"/>
                </a:solidFill>
              </a:rPr>
              <a:t>difícil</a:t>
            </a:r>
            <a:r>
              <a:rPr lang="en-GB" sz="2400" dirty="0">
                <a:solidFill>
                  <a:prstClr val="black"/>
                </a:solidFill>
              </a:rPr>
              <a:t>. </a:t>
            </a:r>
            <a:r>
              <a:rPr lang="en-GB" sz="2400" dirty="0">
                <a:solidFill>
                  <a:srgbClr val="FF0000"/>
                </a:solidFill>
              </a:rPr>
              <a:t>A </a:t>
            </a:r>
            <a:r>
              <a:rPr lang="en-GB" sz="2400" dirty="0" err="1">
                <a:solidFill>
                  <a:srgbClr val="FF0000"/>
                </a:solidFill>
              </a:rPr>
              <a:t>muchos</a:t>
            </a:r>
            <a:r>
              <a:rPr lang="en-GB" sz="2400" dirty="0">
                <a:solidFill>
                  <a:srgbClr val="FF0000"/>
                </a:solidFill>
              </a:rPr>
              <a:t> les </a:t>
            </a:r>
            <a:r>
              <a:rPr lang="en-GB" sz="2400" dirty="0" err="1">
                <a:solidFill>
                  <a:srgbClr val="FF0000"/>
                </a:solidFill>
              </a:rPr>
              <a:t>gusta</a:t>
            </a:r>
            <a:r>
              <a:rPr lang="en-GB" sz="2400" dirty="0">
                <a:solidFill>
                  <a:srgbClr val="FF0000"/>
                </a:solidFill>
              </a:rPr>
              <a:t> </a:t>
            </a:r>
            <a:r>
              <a:rPr lang="en-GB" sz="2400" dirty="0" err="1">
                <a:solidFill>
                  <a:srgbClr val="FF0000"/>
                </a:solidFill>
              </a:rPr>
              <a:t>hacer</a:t>
            </a:r>
            <a:r>
              <a:rPr lang="en-GB" sz="2400" dirty="0">
                <a:solidFill>
                  <a:srgbClr val="FF0000"/>
                </a:solidFill>
              </a:rPr>
              <a:t> aerobic</a:t>
            </a:r>
            <a:r>
              <a:rPr lang="en-GB" sz="2400" dirty="0">
                <a:solidFill>
                  <a:prstClr val="black"/>
                </a:solidFill>
              </a:rPr>
              <a:t> para </a:t>
            </a:r>
            <a:r>
              <a:rPr lang="en-GB" sz="2400" dirty="0" err="1">
                <a:solidFill>
                  <a:prstClr val="black"/>
                </a:solidFill>
              </a:rPr>
              <a:t>adelgazar</a:t>
            </a:r>
            <a:r>
              <a:rPr lang="en-GB" sz="2400" dirty="0">
                <a:solidFill>
                  <a:prstClr val="black"/>
                </a:solidFill>
              </a:rPr>
              <a:t> </a:t>
            </a:r>
            <a:r>
              <a:rPr lang="en-GB" sz="2400" dirty="0" err="1">
                <a:solidFill>
                  <a:srgbClr val="7030A0"/>
                </a:solidFill>
              </a:rPr>
              <a:t>pero</a:t>
            </a:r>
            <a:r>
              <a:rPr lang="en-GB" sz="2400" dirty="0">
                <a:solidFill>
                  <a:srgbClr val="7030A0"/>
                </a:solidFill>
              </a:rPr>
              <a:t> </a:t>
            </a:r>
            <a:r>
              <a:rPr lang="en-GB" sz="2400" dirty="0" err="1">
                <a:solidFill>
                  <a:srgbClr val="7030A0"/>
                </a:solidFill>
              </a:rPr>
              <a:t>yo</a:t>
            </a:r>
            <a:r>
              <a:rPr lang="en-GB" sz="2400" dirty="0">
                <a:solidFill>
                  <a:srgbClr val="7030A0"/>
                </a:solidFill>
              </a:rPr>
              <a:t> no </a:t>
            </a:r>
            <a:r>
              <a:rPr lang="en-GB" sz="2400" dirty="0" err="1">
                <a:solidFill>
                  <a:srgbClr val="7030A0"/>
                </a:solidFill>
              </a:rPr>
              <a:t>voy</a:t>
            </a:r>
            <a:r>
              <a:rPr lang="en-GB" sz="2400" dirty="0">
                <a:solidFill>
                  <a:srgbClr val="7030A0"/>
                </a:solidFill>
              </a:rPr>
              <a:t> al </a:t>
            </a:r>
            <a:r>
              <a:rPr lang="en-GB" sz="2400" dirty="0" err="1">
                <a:solidFill>
                  <a:srgbClr val="7030A0"/>
                </a:solidFill>
              </a:rPr>
              <a:t>gimnasio</a:t>
            </a:r>
            <a:r>
              <a:rPr lang="en-GB" sz="2400" dirty="0">
                <a:solidFill>
                  <a:prstClr val="black"/>
                </a:solidFill>
              </a:rPr>
              <a:t>. Para </a:t>
            </a:r>
            <a:r>
              <a:rPr lang="en-GB" sz="2400" dirty="0" err="1">
                <a:solidFill>
                  <a:prstClr val="black"/>
                </a:solidFill>
              </a:rPr>
              <a:t>mí</a:t>
            </a:r>
            <a:r>
              <a:rPr lang="en-GB" sz="2400" dirty="0">
                <a:solidFill>
                  <a:prstClr val="black"/>
                </a:solidFill>
              </a:rPr>
              <a:t> </a:t>
            </a:r>
            <a:r>
              <a:rPr lang="en-GB" sz="2400" dirty="0" err="1" smtClean="0">
                <a:solidFill>
                  <a:prstClr val="black"/>
                </a:solidFill>
              </a:rPr>
              <a:t>es</a:t>
            </a:r>
            <a:r>
              <a:rPr lang="en-GB" sz="2400" dirty="0" smtClean="0">
                <a:solidFill>
                  <a:prstClr val="black"/>
                </a:solidFill>
              </a:rPr>
              <a:t> </a:t>
            </a:r>
            <a:r>
              <a:rPr lang="en-GB" sz="2400" dirty="0" err="1" smtClean="0">
                <a:solidFill>
                  <a:prstClr val="black"/>
                </a:solidFill>
              </a:rPr>
              <a:t>más</a:t>
            </a:r>
            <a:r>
              <a:rPr lang="en-GB" sz="2400" dirty="0" smtClean="0">
                <a:solidFill>
                  <a:prstClr val="black"/>
                </a:solidFill>
              </a:rPr>
              <a:t> </a:t>
            </a:r>
            <a:r>
              <a:rPr lang="en-GB" sz="2400" dirty="0" err="1">
                <a:solidFill>
                  <a:prstClr val="black"/>
                </a:solidFill>
              </a:rPr>
              <a:t>fácil</a:t>
            </a:r>
            <a:r>
              <a:rPr lang="en-GB" sz="2400" dirty="0">
                <a:solidFill>
                  <a:prstClr val="black"/>
                </a:solidFill>
              </a:rPr>
              <a:t>; </a:t>
            </a:r>
            <a:r>
              <a:rPr lang="en-GB" sz="2400" dirty="0" err="1">
                <a:solidFill>
                  <a:srgbClr val="00B050"/>
                </a:solidFill>
              </a:rPr>
              <a:t>simplemente</a:t>
            </a:r>
            <a:r>
              <a:rPr lang="en-GB" sz="2400" dirty="0">
                <a:solidFill>
                  <a:srgbClr val="00B050"/>
                </a:solidFill>
              </a:rPr>
              <a:t> </a:t>
            </a:r>
            <a:r>
              <a:rPr lang="en-GB" sz="2400" dirty="0" err="1">
                <a:solidFill>
                  <a:srgbClr val="00B050"/>
                </a:solidFill>
              </a:rPr>
              <a:t>voy</a:t>
            </a:r>
            <a:r>
              <a:rPr lang="en-GB" sz="2400" dirty="0">
                <a:solidFill>
                  <a:srgbClr val="00B050"/>
                </a:solidFill>
              </a:rPr>
              <a:t> a pie al </a:t>
            </a:r>
            <a:r>
              <a:rPr lang="en-GB" sz="2400" dirty="0" err="1">
                <a:solidFill>
                  <a:srgbClr val="00B050"/>
                </a:solidFill>
              </a:rPr>
              <a:t>colegio</a:t>
            </a:r>
            <a:r>
              <a:rPr lang="en-GB" sz="2400" dirty="0">
                <a:solidFill>
                  <a:prstClr val="black"/>
                </a:solidFill>
              </a:rPr>
              <a:t>. </a:t>
            </a:r>
            <a:endParaRPr lang="en-GB" sz="2400" dirty="0" smtClean="0">
              <a:solidFill>
                <a:prstClr val="black"/>
              </a:solidFill>
            </a:endParaRPr>
          </a:p>
          <a:p>
            <a:endParaRPr lang="en-GB" sz="2400" dirty="0">
              <a:solidFill>
                <a:prstClr val="black"/>
              </a:solidFill>
            </a:endParaRPr>
          </a:p>
          <a:p>
            <a:r>
              <a:rPr lang="en-GB" sz="2400" dirty="0" err="1" smtClean="0">
                <a:solidFill>
                  <a:prstClr val="black"/>
                </a:solidFill>
              </a:rPr>
              <a:t>En</a:t>
            </a:r>
            <a:r>
              <a:rPr lang="en-GB" sz="2400" dirty="0" smtClean="0">
                <a:solidFill>
                  <a:prstClr val="black"/>
                </a:solidFill>
              </a:rPr>
              <a:t> </a:t>
            </a:r>
            <a:r>
              <a:rPr lang="en-GB" sz="2400" dirty="0" err="1">
                <a:solidFill>
                  <a:prstClr val="black"/>
                </a:solidFill>
              </a:rPr>
              <a:t>cuanto</a:t>
            </a:r>
            <a:r>
              <a:rPr lang="en-GB" sz="2400" dirty="0">
                <a:solidFill>
                  <a:prstClr val="black"/>
                </a:solidFill>
              </a:rPr>
              <a:t> a la comida </a:t>
            </a:r>
            <a:r>
              <a:rPr lang="en-GB" sz="2400" dirty="0" err="1">
                <a:solidFill>
                  <a:prstClr val="black"/>
                </a:solidFill>
              </a:rPr>
              <a:t>intento</a:t>
            </a:r>
            <a:r>
              <a:rPr lang="en-GB" sz="2400" dirty="0">
                <a:solidFill>
                  <a:prstClr val="black"/>
                </a:solidFill>
              </a:rPr>
              <a:t> comer </a:t>
            </a:r>
            <a:r>
              <a:rPr lang="en-GB" sz="2400" dirty="0" err="1">
                <a:solidFill>
                  <a:prstClr val="black"/>
                </a:solidFill>
              </a:rPr>
              <a:t>sanamente</a:t>
            </a:r>
            <a:r>
              <a:rPr lang="en-GB" sz="2400" dirty="0">
                <a:solidFill>
                  <a:prstClr val="black"/>
                </a:solidFill>
              </a:rPr>
              <a:t> y </a:t>
            </a:r>
            <a:r>
              <a:rPr lang="en-GB" sz="2400" dirty="0" err="1">
                <a:solidFill>
                  <a:srgbClr val="00B050"/>
                </a:solidFill>
              </a:rPr>
              <a:t>evito</a:t>
            </a:r>
            <a:r>
              <a:rPr lang="en-GB" sz="2400" dirty="0">
                <a:solidFill>
                  <a:srgbClr val="00B050"/>
                </a:solidFill>
              </a:rPr>
              <a:t> la carne</a:t>
            </a:r>
            <a:r>
              <a:rPr lang="en-GB" sz="2400" dirty="0">
                <a:solidFill>
                  <a:prstClr val="black"/>
                </a:solidFill>
              </a:rPr>
              <a:t> </a:t>
            </a:r>
            <a:r>
              <a:rPr lang="en-GB" sz="2400" dirty="0" err="1">
                <a:solidFill>
                  <a:prstClr val="black"/>
                </a:solidFill>
              </a:rPr>
              <a:t>porque</a:t>
            </a:r>
            <a:r>
              <a:rPr lang="en-GB" sz="2400" dirty="0">
                <a:solidFill>
                  <a:prstClr val="black"/>
                </a:solidFill>
              </a:rPr>
              <a:t> </a:t>
            </a:r>
            <a:r>
              <a:rPr lang="en-GB" sz="2400" dirty="0" err="1">
                <a:solidFill>
                  <a:prstClr val="black"/>
                </a:solidFill>
              </a:rPr>
              <a:t>creo</a:t>
            </a:r>
            <a:r>
              <a:rPr lang="en-GB" sz="2400" dirty="0">
                <a:solidFill>
                  <a:prstClr val="black"/>
                </a:solidFill>
              </a:rPr>
              <a:t> que </a:t>
            </a:r>
            <a:r>
              <a:rPr lang="en-GB" sz="2400" dirty="0" err="1">
                <a:solidFill>
                  <a:prstClr val="black"/>
                </a:solidFill>
              </a:rPr>
              <a:t>los</a:t>
            </a:r>
            <a:r>
              <a:rPr lang="en-GB" sz="2400" dirty="0">
                <a:solidFill>
                  <a:prstClr val="black"/>
                </a:solidFill>
              </a:rPr>
              <a:t> </a:t>
            </a:r>
            <a:r>
              <a:rPr lang="en-GB" sz="2400" dirty="0" err="1">
                <a:solidFill>
                  <a:prstClr val="black"/>
                </a:solidFill>
              </a:rPr>
              <a:t>animales</a:t>
            </a:r>
            <a:r>
              <a:rPr lang="en-GB" sz="2400" dirty="0">
                <a:solidFill>
                  <a:prstClr val="black"/>
                </a:solidFill>
              </a:rPr>
              <a:t> no </a:t>
            </a:r>
            <a:r>
              <a:rPr lang="en-GB" sz="2400" dirty="0" err="1">
                <a:solidFill>
                  <a:prstClr val="black"/>
                </a:solidFill>
              </a:rPr>
              <a:t>deberían</a:t>
            </a:r>
            <a:r>
              <a:rPr lang="en-GB" sz="2400" dirty="0">
                <a:solidFill>
                  <a:prstClr val="black"/>
                </a:solidFill>
              </a:rPr>
              <a:t> </a:t>
            </a:r>
            <a:r>
              <a:rPr lang="en-GB" sz="2400" dirty="0" err="1">
                <a:solidFill>
                  <a:prstClr val="black"/>
                </a:solidFill>
              </a:rPr>
              <a:t>sufrir</a:t>
            </a:r>
            <a:r>
              <a:rPr lang="en-GB" sz="2400" dirty="0">
                <a:solidFill>
                  <a:prstClr val="black"/>
                </a:solidFill>
              </a:rPr>
              <a:t>. </a:t>
            </a:r>
            <a:r>
              <a:rPr lang="en-GB" sz="2400" dirty="0" err="1">
                <a:solidFill>
                  <a:srgbClr val="00B050"/>
                </a:solidFill>
              </a:rPr>
              <a:t>Sólo</a:t>
            </a:r>
            <a:r>
              <a:rPr lang="en-GB" sz="2400" dirty="0">
                <a:solidFill>
                  <a:srgbClr val="00B050"/>
                </a:solidFill>
              </a:rPr>
              <a:t> </a:t>
            </a:r>
            <a:r>
              <a:rPr lang="en-GB" sz="2400" dirty="0" err="1">
                <a:solidFill>
                  <a:srgbClr val="00B050"/>
                </a:solidFill>
              </a:rPr>
              <a:t>como</a:t>
            </a:r>
            <a:r>
              <a:rPr lang="en-GB" sz="2400" dirty="0">
                <a:solidFill>
                  <a:srgbClr val="00B050"/>
                </a:solidFill>
              </a:rPr>
              <a:t> </a:t>
            </a:r>
            <a:r>
              <a:rPr lang="en-GB" sz="2400" dirty="0" err="1">
                <a:solidFill>
                  <a:srgbClr val="00B050"/>
                </a:solidFill>
              </a:rPr>
              <a:t>verduras</a:t>
            </a:r>
            <a:r>
              <a:rPr lang="en-GB" sz="2400" dirty="0">
                <a:solidFill>
                  <a:srgbClr val="00B050"/>
                </a:solidFill>
              </a:rPr>
              <a:t> y </a:t>
            </a:r>
            <a:r>
              <a:rPr lang="en-GB" sz="2400" dirty="0" err="1">
                <a:solidFill>
                  <a:srgbClr val="00B050"/>
                </a:solidFill>
              </a:rPr>
              <a:t>fruta</a:t>
            </a:r>
            <a:r>
              <a:rPr lang="en-GB" sz="2400" dirty="0">
                <a:solidFill>
                  <a:srgbClr val="00B050"/>
                </a:solidFill>
              </a:rPr>
              <a:t>.</a:t>
            </a:r>
            <a:r>
              <a:rPr lang="en-GB" sz="2400" dirty="0">
                <a:solidFill>
                  <a:prstClr val="black"/>
                </a:solidFill>
              </a:rPr>
              <a:t> </a:t>
            </a:r>
            <a:endParaRPr lang="en-GB" sz="2400" dirty="0" smtClean="0">
              <a:solidFill>
                <a:prstClr val="black"/>
              </a:solidFill>
            </a:endParaRPr>
          </a:p>
          <a:p>
            <a:endParaRPr lang="en-GB" sz="2400" dirty="0">
              <a:solidFill>
                <a:prstClr val="black"/>
              </a:solidFill>
            </a:endParaRPr>
          </a:p>
          <a:p>
            <a:r>
              <a:rPr lang="en-GB" sz="2400" dirty="0" err="1" smtClean="0">
                <a:solidFill>
                  <a:prstClr val="black"/>
                </a:solidFill>
              </a:rPr>
              <a:t>Además</a:t>
            </a:r>
            <a:r>
              <a:rPr lang="en-GB" sz="2400" dirty="0">
                <a:solidFill>
                  <a:prstClr val="black"/>
                </a:solidFill>
              </a:rPr>
              <a:t>, para </a:t>
            </a:r>
            <a:r>
              <a:rPr lang="en-GB" sz="2400" dirty="0" err="1">
                <a:solidFill>
                  <a:prstClr val="black"/>
                </a:solidFill>
              </a:rPr>
              <a:t>llevar</a:t>
            </a:r>
            <a:r>
              <a:rPr lang="en-GB" sz="2400" dirty="0">
                <a:solidFill>
                  <a:prstClr val="black"/>
                </a:solidFill>
              </a:rPr>
              <a:t> </a:t>
            </a:r>
            <a:r>
              <a:rPr lang="en-GB" sz="2400" dirty="0" err="1">
                <a:solidFill>
                  <a:prstClr val="black"/>
                </a:solidFill>
              </a:rPr>
              <a:t>una</a:t>
            </a:r>
            <a:r>
              <a:rPr lang="en-GB" sz="2400" dirty="0">
                <a:solidFill>
                  <a:prstClr val="black"/>
                </a:solidFill>
              </a:rPr>
              <a:t> </a:t>
            </a:r>
            <a:r>
              <a:rPr lang="en-GB" sz="2400" dirty="0" err="1">
                <a:solidFill>
                  <a:prstClr val="black"/>
                </a:solidFill>
              </a:rPr>
              <a:t>vida</a:t>
            </a:r>
            <a:r>
              <a:rPr lang="en-GB" sz="2400" dirty="0">
                <a:solidFill>
                  <a:prstClr val="black"/>
                </a:solidFill>
              </a:rPr>
              <a:t> </a:t>
            </a:r>
            <a:r>
              <a:rPr lang="en-GB" sz="2400" dirty="0" err="1">
                <a:solidFill>
                  <a:prstClr val="black"/>
                </a:solidFill>
              </a:rPr>
              <a:t>sana</a:t>
            </a:r>
            <a:r>
              <a:rPr lang="en-GB" sz="2400" dirty="0">
                <a:solidFill>
                  <a:prstClr val="black"/>
                </a:solidFill>
              </a:rPr>
              <a:t> </a:t>
            </a:r>
            <a:r>
              <a:rPr lang="en-GB" sz="2400" dirty="0" err="1">
                <a:solidFill>
                  <a:srgbClr val="00B050"/>
                </a:solidFill>
              </a:rPr>
              <a:t>es</a:t>
            </a:r>
            <a:r>
              <a:rPr lang="en-GB" sz="2400" dirty="0">
                <a:solidFill>
                  <a:srgbClr val="00B050"/>
                </a:solidFill>
              </a:rPr>
              <a:t> </a:t>
            </a:r>
            <a:r>
              <a:rPr lang="en-GB" sz="2400" dirty="0" err="1">
                <a:solidFill>
                  <a:srgbClr val="00B050"/>
                </a:solidFill>
              </a:rPr>
              <a:t>importante</a:t>
            </a:r>
            <a:r>
              <a:rPr lang="en-GB" sz="2400" dirty="0">
                <a:solidFill>
                  <a:srgbClr val="00B050"/>
                </a:solidFill>
              </a:rPr>
              <a:t> </a:t>
            </a:r>
            <a:r>
              <a:rPr lang="en-GB" sz="2400" dirty="0" err="1">
                <a:solidFill>
                  <a:srgbClr val="00B050"/>
                </a:solidFill>
              </a:rPr>
              <a:t>dormir</a:t>
            </a:r>
            <a:r>
              <a:rPr lang="en-GB" sz="2400" dirty="0">
                <a:solidFill>
                  <a:srgbClr val="00B050"/>
                </a:solidFill>
              </a:rPr>
              <a:t> </a:t>
            </a:r>
            <a:r>
              <a:rPr lang="en-GB" sz="2400" dirty="0" err="1">
                <a:solidFill>
                  <a:srgbClr val="00B050"/>
                </a:solidFill>
              </a:rPr>
              <a:t>bien</a:t>
            </a:r>
            <a:r>
              <a:rPr lang="en-GB" sz="2400" dirty="0">
                <a:solidFill>
                  <a:prstClr val="black"/>
                </a:solidFill>
              </a:rPr>
              <a:t> y </a:t>
            </a:r>
            <a:r>
              <a:rPr lang="en-GB" sz="2400" dirty="0" err="1" smtClean="0">
                <a:solidFill>
                  <a:srgbClr val="00B050"/>
                </a:solidFill>
              </a:rPr>
              <a:t>suelo</a:t>
            </a:r>
            <a:r>
              <a:rPr lang="en-GB" sz="2400" dirty="0" smtClean="0">
                <a:solidFill>
                  <a:srgbClr val="00B050"/>
                </a:solidFill>
              </a:rPr>
              <a:t> </a:t>
            </a:r>
            <a:r>
              <a:rPr lang="en-GB" sz="2400" dirty="0" err="1">
                <a:solidFill>
                  <a:srgbClr val="00B050"/>
                </a:solidFill>
              </a:rPr>
              <a:t>dormir</a:t>
            </a:r>
            <a:r>
              <a:rPr lang="en-GB" sz="2400" dirty="0">
                <a:solidFill>
                  <a:srgbClr val="00B050"/>
                </a:solidFill>
              </a:rPr>
              <a:t> </a:t>
            </a:r>
            <a:r>
              <a:rPr lang="en-GB" sz="2400" dirty="0" err="1">
                <a:solidFill>
                  <a:srgbClr val="FF0000"/>
                </a:solidFill>
              </a:rPr>
              <a:t>más</a:t>
            </a:r>
            <a:r>
              <a:rPr lang="en-GB" sz="2400" dirty="0">
                <a:solidFill>
                  <a:srgbClr val="FF0000"/>
                </a:solidFill>
              </a:rPr>
              <a:t> de </a:t>
            </a:r>
            <a:r>
              <a:rPr lang="en-GB" sz="2400" dirty="0" err="1">
                <a:solidFill>
                  <a:srgbClr val="FF0000"/>
                </a:solidFill>
              </a:rPr>
              <a:t>siete</a:t>
            </a:r>
            <a:r>
              <a:rPr lang="en-GB" sz="2400" dirty="0">
                <a:solidFill>
                  <a:srgbClr val="FF0000"/>
                </a:solidFill>
              </a:rPr>
              <a:t> </a:t>
            </a:r>
            <a:r>
              <a:rPr lang="en-GB" sz="2400" dirty="0">
                <a:solidFill>
                  <a:srgbClr val="00B050"/>
                </a:solidFill>
              </a:rPr>
              <a:t>horas </a:t>
            </a:r>
            <a:r>
              <a:rPr lang="en-GB" sz="2400" dirty="0" err="1">
                <a:solidFill>
                  <a:srgbClr val="00B050"/>
                </a:solidFill>
              </a:rPr>
              <a:t>cada</a:t>
            </a:r>
            <a:r>
              <a:rPr lang="en-GB" sz="2400" dirty="0">
                <a:solidFill>
                  <a:srgbClr val="00B050"/>
                </a:solidFill>
              </a:rPr>
              <a:t> </a:t>
            </a:r>
            <a:r>
              <a:rPr lang="en-GB" sz="2400" dirty="0" err="1">
                <a:solidFill>
                  <a:srgbClr val="00B050"/>
                </a:solidFill>
              </a:rPr>
              <a:t>noche</a:t>
            </a:r>
            <a:r>
              <a:rPr lang="en-GB" sz="2400" dirty="0">
                <a:solidFill>
                  <a:prstClr val="black"/>
                </a:solidFill>
              </a:rPr>
              <a:t>. </a:t>
            </a:r>
            <a:r>
              <a:rPr lang="en-GB" sz="2400" dirty="0" err="1">
                <a:solidFill>
                  <a:srgbClr val="FF0000"/>
                </a:solidFill>
              </a:rPr>
              <a:t>Siempre</a:t>
            </a:r>
            <a:r>
              <a:rPr lang="en-GB" sz="2400" dirty="0">
                <a:solidFill>
                  <a:srgbClr val="FF0000"/>
                </a:solidFill>
              </a:rPr>
              <a:t> </a:t>
            </a:r>
            <a:r>
              <a:rPr lang="en-GB" sz="2400" dirty="0" err="1">
                <a:solidFill>
                  <a:srgbClr val="FF0000"/>
                </a:solidFill>
              </a:rPr>
              <a:t>bebo</a:t>
            </a:r>
            <a:r>
              <a:rPr lang="en-GB" sz="2400" dirty="0">
                <a:solidFill>
                  <a:srgbClr val="FF0000"/>
                </a:solidFill>
              </a:rPr>
              <a:t> </a:t>
            </a:r>
            <a:r>
              <a:rPr lang="en-GB" sz="2400" dirty="0" err="1">
                <a:solidFill>
                  <a:srgbClr val="FF0000"/>
                </a:solidFill>
              </a:rPr>
              <a:t>mucha</a:t>
            </a:r>
            <a:r>
              <a:rPr lang="en-GB" sz="2400" dirty="0">
                <a:solidFill>
                  <a:srgbClr val="FF0000"/>
                </a:solidFill>
              </a:rPr>
              <a:t> </a:t>
            </a:r>
            <a:r>
              <a:rPr lang="en-GB" sz="2400" dirty="0" err="1">
                <a:solidFill>
                  <a:srgbClr val="FF0000"/>
                </a:solidFill>
              </a:rPr>
              <a:t>agua</a:t>
            </a:r>
            <a:r>
              <a:rPr lang="en-GB" sz="2400" dirty="0">
                <a:solidFill>
                  <a:srgbClr val="FF0000"/>
                </a:solidFill>
              </a:rPr>
              <a:t> </a:t>
            </a:r>
            <a:r>
              <a:rPr lang="en-GB" sz="2400" dirty="0">
                <a:solidFill>
                  <a:prstClr val="black"/>
                </a:solidFill>
              </a:rPr>
              <a:t>y </a:t>
            </a:r>
            <a:r>
              <a:rPr lang="en-GB" sz="2400" dirty="0" err="1">
                <a:solidFill>
                  <a:prstClr val="black"/>
                </a:solidFill>
              </a:rPr>
              <a:t>ya</a:t>
            </a:r>
            <a:r>
              <a:rPr lang="en-GB" sz="2400" dirty="0">
                <a:solidFill>
                  <a:prstClr val="black"/>
                </a:solidFill>
              </a:rPr>
              <a:t> no </a:t>
            </a:r>
            <a:r>
              <a:rPr lang="en-GB" sz="2400" dirty="0" err="1">
                <a:solidFill>
                  <a:prstClr val="black"/>
                </a:solidFill>
              </a:rPr>
              <a:t>como</a:t>
            </a:r>
            <a:r>
              <a:rPr lang="en-GB" sz="2400" dirty="0">
                <a:solidFill>
                  <a:prstClr val="black"/>
                </a:solidFill>
              </a:rPr>
              <a:t> </a:t>
            </a:r>
            <a:r>
              <a:rPr lang="en-GB" sz="2400" dirty="0" err="1">
                <a:solidFill>
                  <a:prstClr val="black"/>
                </a:solidFill>
              </a:rPr>
              <a:t>tanta</a:t>
            </a:r>
            <a:r>
              <a:rPr lang="en-GB" sz="2400" dirty="0">
                <a:solidFill>
                  <a:prstClr val="black"/>
                </a:solidFill>
              </a:rPr>
              <a:t> comida </a:t>
            </a:r>
            <a:r>
              <a:rPr lang="en-GB" sz="2400" dirty="0" err="1">
                <a:solidFill>
                  <a:prstClr val="black"/>
                </a:solidFill>
              </a:rPr>
              <a:t>rápida</a:t>
            </a:r>
            <a:r>
              <a:rPr lang="en-GB" sz="2400" dirty="0">
                <a:solidFill>
                  <a:prstClr val="black"/>
                </a:solidFill>
              </a:rPr>
              <a:t> </a:t>
            </a:r>
            <a:r>
              <a:rPr lang="en-GB" sz="2400" dirty="0" err="1">
                <a:solidFill>
                  <a:prstClr val="black"/>
                </a:solidFill>
              </a:rPr>
              <a:t>puesto</a:t>
            </a:r>
            <a:r>
              <a:rPr lang="en-GB" sz="2400" dirty="0">
                <a:solidFill>
                  <a:prstClr val="black"/>
                </a:solidFill>
              </a:rPr>
              <a:t> que </a:t>
            </a:r>
            <a:r>
              <a:rPr lang="en-GB" sz="2400" dirty="0">
                <a:solidFill>
                  <a:srgbClr val="00B050"/>
                </a:solidFill>
              </a:rPr>
              <a:t>no </a:t>
            </a:r>
            <a:r>
              <a:rPr lang="en-GB" sz="2400" dirty="0" err="1">
                <a:solidFill>
                  <a:srgbClr val="00B050"/>
                </a:solidFill>
              </a:rPr>
              <a:t>quiero</a:t>
            </a:r>
            <a:r>
              <a:rPr lang="en-GB" sz="2400" dirty="0">
                <a:solidFill>
                  <a:srgbClr val="00B050"/>
                </a:solidFill>
              </a:rPr>
              <a:t> </a:t>
            </a:r>
            <a:r>
              <a:rPr lang="en-GB" sz="2400" dirty="0" err="1">
                <a:solidFill>
                  <a:srgbClr val="00B050"/>
                </a:solidFill>
              </a:rPr>
              <a:t>estar</a:t>
            </a:r>
            <a:r>
              <a:rPr lang="en-GB" sz="2400" dirty="0">
                <a:solidFill>
                  <a:srgbClr val="00B050"/>
                </a:solidFill>
              </a:rPr>
              <a:t> </a:t>
            </a:r>
            <a:r>
              <a:rPr lang="en-GB" sz="2400" dirty="0" err="1">
                <a:solidFill>
                  <a:srgbClr val="00B050"/>
                </a:solidFill>
              </a:rPr>
              <a:t>gorda</a:t>
            </a:r>
            <a:r>
              <a:rPr lang="en-GB" sz="2400" dirty="0">
                <a:solidFill>
                  <a:prstClr val="black"/>
                </a:solidFill>
              </a:rPr>
              <a:t>. </a:t>
            </a:r>
            <a:endParaRPr lang="en-GB" sz="2400" dirty="0" smtClean="0">
              <a:solidFill>
                <a:prstClr val="black"/>
              </a:solidFill>
            </a:endParaRPr>
          </a:p>
          <a:p>
            <a:endParaRPr lang="en-GB" sz="2400" dirty="0">
              <a:solidFill>
                <a:prstClr val="black"/>
              </a:solidFill>
            </a:endParaRPr>
          </a:p>
          <a:p>
            <a:r>
              <a:rPr lang="en-GB" sz="2400" dirty="0" err="1" smtClean="0">
                <a:solidFill>
                  <a:srgbClr val="FF0000"/>
                </a:solidFill>
              </a:rPr>
              <a:t>Nunca</a:t>
            </a:r>
            <a:r>
              <a:rPr lang="en-GB" sz="2400" dirty="0" smtClean="0">
                <a:solidFill>
                  <a:srgbClr val="FF0000"/>
                </a:solidFill>
              </a:rPr>
              <a:t> </a:t>
            </a:r>
            <a:r>
              <a:rPr lang="en-GB" sz="2400" dirty="0">
                <a:solidFill>
                  <a:srgbClr val="FF0000"/>
                </a:solidFill>
              </a:rPr>
              <a:t>he </a:t>
            </a:r>
            <a:r>
              <a:rPr lang="en-GB" sz="2400" dirty="0" err="1">
                <a:solidFill>
                  <a:srgbClr val="FF0000"/>
                </a:solidFill>
              </a:rPr>
              <a:t>fumado</a:t>
            </a:r>
            <a:r>
              <a:rPr lang="en-GB" sz="2400" dirty="0">
                <a:solidFill>
                  <a:srgbClr val="FF0000"/>
                </a:solidFill>
              </a:rPr>
              <a:t> </a:t>
            </a:r>
            <a:r>
              <a:rPr lang="en-GB" sz="2400" dirty="0">
                <a:solidFill>
                  <a:prstClr val="black"/>
                </a:solidFill>
              </a:rPr>
              <a:t>y </a:t>
            </a:r>
            <a:r>
              <a:rPr lang="en-GB" sz="2400" dirty="0">
                <a:solidFill>
                  <a:srgbClr val="FF0000"/>
                </a:solidFill>
              </a:rPr>
              <a:t>no </a:t>
            </a:r>
            <a:r>
              <a:rPr lang="en-GB" sz="2400" dirty="0" err="1">
                <a:solidFill>
                  <a:srgbClr val="FF0000"/>
                </a:solidFill>
              </a:rPr>
              <a:t>tengo</a:t>
            </a:r>
            <a:r>
              <a:rPr lang="en-GB" sz="2400" dirty="0">
                <a:solidFill>
                  <a:srgbClr val="FF0000"/>
                </a:solidFill>
              </a:rPr>
              <a:t> </a:t>
            </a:r>
            <a:r>
              <a:rPr lang="en-GB" sz="2400" dirty="0" err="1">
                <a:solidFill>
                  <a:srgbClr val="FF0000"/>
                </a:solidFill>
              </a:rPr>
              <a:t>ninguna</a:t>
            </a:r>
            <a:r>
              <a:rPr lang="en-GB" sz="2400" dirty="0">
                <a:solidFill>
                  <a:srgbClr val="FF0000"/>
                </a:solidFill>
              </a:rPr>
              <a:t> </a:t>
            </a:r>
            <a:r>
              <a:rPr lang="en-GB" sz="2400" dirty="0" err="1">
                <a:solidFill>
                  <a:srgbClr val="FF0000"/>
                </a:solidFill>
              </a:rPr>
              <a:t>intención</a:t>
            </a:r>
            <a:r>
              <a:rPr lang="en-GB" sz="2400" dirty="0">
                <a:solidFill>
                  <a:srgbClr val="FF0000"/>
                </a:solidFill>
              </a:rPr>
              <a:t> de </a:t>
            </a:r>
            <a:r>
              <a:rPr lang="en-GB" sz="2400" dirty="0" err="1">
                <a:solidFill>
                  <a:srgbClr val="FF0000"/>
                </a:solidFill>
              </a:rPr>
              <a:t>fumar</a:t>
            </a:r>
            <a:r>
              <a:rPr lang="en-GB" sz="2400" dirty="0">
                <a:solidFill>
                  <a:srgbClr val="FF0000"/>
                </a:solidFill>
              </a:rPr>
              <a:t> </a:t>
            </a:r>
            <a:r>
              <a:rPr lang="en-GB" sz="2400" dirty="0" err="1">
                <a:solidFill>
                  <a:srgbClr val="FF0000"/>
                </a:solidFill>
              </a:rPr>
              <a:t>en</a:t>
            </a:r>
            <a:r>
              <a:rPr lang="en-GB" sz="2400" dirty="0">
                <a:solidFill>
                  <a:srgbClr val="FF0000"/>
                </a:solidFill>
              </a:rPr>
              <a:t> el </a:t>
            </a:r>
            <a:r>
              <a:rPr lang="en-GB" sz="2400" dirty="0" err="1">
                <a:solidFill>
                  <a:srgbClr val="FF0000"/>
                </a:solidFill>
              </a:rPr>
              <a:t>futuro</a:t>
            </a:r>
            <a:r>
              <a:rPr lang="en-GB" sz="2400" dirty="0">
                <a:solidFill>
                  <a:srgbClr val="FF0000"/>
                </a:solidFill>
              </a:rPr>
              <a:t>. </a:t>
            </a:r>
          </a:p>
        </p:txBody>
      </p:sp>
    </p:spTree>
    <p:extLst>
      <p:ext uri="{BB962C8B-B14F-4D97-AF65-F5344CB8AC3E}">
        <p14:creationId xmlns:p14="http://schemas.microsoft.com/office/powerpoint/2010/main" val="24976496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1015" y="250876"/>
            <a:ext cx="8440616" cy="954107"/>
          </a:xfrm>
          <a:prstGeom prst="rect">
            <a:avLst/>
          </a:prstGeom>
          <a:noFill/>
        </p:spPr>
        <p:txBody>
          <a:bodyPr wrap="square" rtlCol="0">
            <a:spAutoFit/>
          </a:bodyPr>
          <a:lstStyle/>
          <a:p>
            <a:r>
              <a:rPr lang="en-GB" sz="2800" b="1" dirty="0" smtClean="0"/>
              <a:t>Synonyms / synonymous phrases</a:t>
            </a:r>
            <a:r>
              <a:rPr lang="en-GB" sz="2800" dirty="0" smtClean="0"/>
              <a:t> = words and phrases that suggest the same idea or share an association.</a:t>
            </a:r>
            <a:endParaRPr lang="en-GB" sz="2800" dirty="0"/>
          </a:p>
        </p:txBody>
      </p:sp>
      <p:pic>
        <p:nvPicPr>
          <p:cNvPr id="3" name="Picture 2"/>
          <p:cNvPicPr>
            <a:picLocks noChangeAspect="1"/>
          </p:cNvPicPr>
          <p:nvPr/>
        </p:nvPicPr>
        <p:blipFill>
          <a:blip r:embed="rId2"/>
          <a:stretch>
            <a:fillRect/>
          </a:stretch>
        </p:blipFill>
        <p:spPr>
          <a:xfrm>
            <a:off x="1628289" y="1345660"/>
            <a:ext cx="5848324" cy="2213466"/>
          </a:xfrm>
          <a:prstGeom prst="rect">
            <a:avLst/>
          </a:prstGeom>
        </p:spPr>
      </p:pic>
      <p:sp>
        <p:nvSpPr>
          <p:cNvPr id="4" name="TextBox 3"/>
          <p:cNvSpPr txBox="1"/>
          <p:nvPr/>
        </p:nvSpPr>
        <p:spPr>
          <a:xfrm>
            <a:off x="211015" y="3826412"/>
            <a:ext cx="3108960" cy="584775"/>
          </a:xfrm>
          <a:prstGeom prst="rect">
            <a:avLst/>
          </a:prstGeom>
          <a:noFill/>
        </p:spPr>
        <p:txBody>
          <a:bodyPr wrap="square" rtlCol="0">
            <a:spAutoFit/>
          </a:bodyPr>
          <a:lstStyle/>
          <a:p>
            <a:r>
              <a:rPr lang="en-GB" sz="3200" b="1" dirty="0" smtClean="0"/>
              <a:t>Example:</a:t>
            </a:r>
            <a:endParaRPr lang="en-GB" sz="3200" b="1" dirty="0"/>
          </a:p>
        </p:txBody>
      </p:sp>
      <p:graphicFrame>
        <p:nvGraphicFramePr>
          <p:cNvPr id="5" name="Table 4"/>
          <p:cNvGraphicFramePr>
            <a:graphicFrameLocks noGrp="1"/>
          </p:cNvGraphicFramePr>
          <p:nvPr>
            <p:extLst/>
          </p:nvPr>
        </p:nvGraphicFramePr>
        <p:xfrm>
          <a:off x="2030438" y="3953987"/>
          <a:ext cx="6860344" cy="457200"/>
        </p:xfrm>
        <a:graphic>
          <a:graphicData uri="http://schemas.openxmlformats.org/drawingml/2006/table">
            <a:tbl>
              <a:tblPr firstRow="1" bandRow="1">
                <a:tableStyleId>{5C22544A-7EE6-4342-B048-85BDC9FD1C3A}</a:tableStyleId>
              </a:tblPr>
              <a:tblGrid>
                <a:gridCol w="1715086"/>
                <a:gridCol w="1715086"/>
                <a:gridCol w="1715086"/>
                <a:gridCol w="1715086"/>
              </a:tblGrid>
              <a:tr h="370840">
                <a:tc>
                  <a:txBody>
                    <a:bodyPr/>
                    <a:lstStyle/>
                    <a:p>
                      <a:pPr algn="ctr"/>
                      <a:r>
                        <a:rPr lang="en-GB" sz="2400" dirty="0" err="1" smtClean="0">
                          <a:solidFill>
                            <a:schemeClr val="tx1"/>
                          </a:solidFill>
                        </a:rPr>
                        <a:t>lectura</a:t>
                      </a:r>
                      <a:endParaRPr lang="en-GB" sz="2400" dirty="0">
                        <a:solidFill>
                          <a:schemeClr val="tx1"/>
                        </a:solidFill>
                      </a:endParaRPr>
                    </a:p>
                  </a:txBody>
                  <a:tcPr anchor="ctr">
                    <a:solidFill>
                      <a:schemeClr val="bg2">
                        <a:lumMod val="75000"/>
                      </a:schemeClr>
                    </a:solidFill>
                  </a:tcPr>
                </a:tc>
                <a:tc>
                  <a:txBody>
                    <a:bodyPr/>
                    <a:lstStyle/>
                    <a:p>
                      <a:pPr algn="ctr"/>
                      <a:r>
                        <a:rPr lang="en-GB" sz="2400" dirty="0" smtClean="0">
                          <a:solidFill>
                            <a:schemeClr val="tx1"/>
                          </a:solidFill>
                        </a:rPr>
                        <a:t>cine</a:t>
                      </a:r>
                      <a:endParaRPr lang="en-GB" sz="2400" dirty="0">
                        <a:solidFill>
                          <a:schemeClr val="tx1"/>
                        </a:solidFill>
                      </a:endParaRPr>
                    </a:p>
                  </a:txBody>
                  <a:tcPr anchor="ctr">
                    <a:solidFill>
                      <a:schemeClr val="bg2">
                        <a:lumMod val="75000"/>
                      </a:schemeClr>
                    </a:solidFill>
                  </a:tcPr>
                </a:tc>
                <a:tc>
                  <a:txBody>
                    <a:bodyPr/>
                    <a:lstStyle/>
                    <a:p>
                      <a:pPr algn="ctr"/>
                      <a:r>
                        <a:rPr lang="en-GB" sz="2400" dirty="0" err="1" smtClean="0">
                          <a:solidFill>
                            <a:schemeClr val="tx1"/>
                          </a:solidFill>
                        </a:rPr>
                        <a:t>natación</a:t>
                      </a:r>
                      <a:endParaRPr lang="en-GB" sz="2400" dirty="0">
                        <a:solidFill>
                          <a:schemeClr val="tx1"/>
                        </a:solidFill>
                      </a:endParaRPr>
                    </a:p>
                  </a:txBody>
                  <a:tcPr anchor="ctr">
                    <a:solidFill>
                      <a:schemeClr val="bg2">
                        <a:lumMod val="75000"/>
                      </a:schemeClr>
                    </a:solidFill>
                  </a:tcPr>
                </a:tc>
                <a:tc>
                  <a:txBody>
                    <a:bodyPr/>
                    <a:lstStyle/>
                    <a:p>
                      <a:pPr algn="ctr"/>
                      <a:r>
                        <a:rPr lang="en-GB" sz="2400" dirty="0" err="1" smtClean="0">
                          <a:solidFill>
                            <a:schemeClr val="tx1"/>
                          </a:solidFill>
                        </a:rPr>
                        <a:t>baloncesto</a:t>
                      </a:r>
                      <a:endParaRPr lang="en-GB" sz="2400" dirty="0">
                        <a:solidFill>
                          <a:schemeClr val="tx1"/>
                        </a:solidFill>
                      </a:endParaRPr>
                    </a:p>
                  </a:txBody>
                  <a:tcPr anchor="ctr">
                    <a:solidFill>
                      <a:schemeClr val="bg2">
                        <a:lumMod val="75000"/>
                      </a:schemeClr>
                    </a:solidFill>
                  </a:tcPr>
                </a:tc>
              </a:tr>
            </a:tbl>
          </a:graphicData>
        </a:graphic>
      </p:graphicFrame>
      <p:sp>
        <p:nvSpPr>
          <p:cNvPr id="6" name="Rectangle 5"/>
          <p:cNvSpPr/>
          <p:nvPr/>
        </p:nvSpPr>
        <p:spPr>
          <a:xfrm>
            <a:off x="207498" y="4411187"/>
            <a:ext cx="8936502" cy="523220"/>
          </a:xfrm>
          <a:prstGeom prst="rect">
            <a:avLst/>
          </a:prstGeom>
        </p:spPr>
        <p:txBody>
          <a:bodyPr wrap="square">
            <a:spAutoFit/>
          </a:bodyPr>
          <a:lstStyle/>
          <a:p>
            <a:r>
              <a:rPr lang="en-GB" sz="2800" dirty="0">
                <a:solidFill>
                  <a:prstClr val="black"/>
                </a:solidFill>
              </a:rPr>
              <a:t>Question:  </a:t>
            </a:r>
            <a:r>
              <a:rPr lang="en-GB" sz="2800" dirty="0" smtClean="0">
                <a:solidFill>
                  <a:srgbClr val="FF00FF"/>
                </a:solidFill>
              </a:rPr>
              <a:t>What does each person do as a hobby?</a:t>
            </a:r>
            <a:endParaRPr lang="en-GB" dirty="0">
              <a:solidFill>
                <a:srgbClr val="FF00FF"/>
              </a:solidFill>
            </a:endParaRPr>
          </a:p>
        </p:txBody>
      </p:sp>
      <p:sp>
        <p:nvSpPr>
          <p:cNvPr id="7" name="Rectangle 6"/>
          <p:cNvSpPr/>
          <p:nvPr/>
        </p:nvSpPr>
        <p:spPr>
          <a:xfrm>
            <a:off x="137161" y="4868387"/>
            <a:ext cx="8753622" cy="523220"/>
          </a:xfrm>
          <a:prstGeom prst="rect">
            <a:avLst/>
          </a:prstGeom>
        </p:spPr>
        <p:txBody>
          <a:bodyPr wrap="square">
            <a:spAutoFit/>
          </a:bodyPr>
          <a:lstStyle/>
          <a:p>
            <a:pPr lvl="0"/>
            <a:r>
              <a:rPr lang="en-GB" sz="2800" dirty="0" smtClean="0">
                <a:solidFill>
                  <a:prstClr val="black"/>
                </a:solidFill>
              </a:rPr>
              <a:t>Audio [1]:  </a:t>
            </a:r>
            <a:r>
              <a:rPr lang="en-GB" sz="2800" i="1" dirty="0" err="1" smtClean="0">
                <a:solidFill>
                  <a:srgbClr val="FF00FF"/>
                </a:solidFill>
              </a:rPr>
              <a:t>Voy</a:t>
            </a:r>
            <a:r>
              <a:rPr lang="en-GB" sz="2800" i="1" dirty="0" smtClean="0">
                <a:solidFill>
                  <a:srgbClr val="FF00FF"/>
                </a:solidFill>
              </a:rPr>
              <a:t> a menudo a la </a:t>
            </a:r>
            <a:r>
              <a:rPr lang="en-GB" sz="2800" i="1" dirty="0" err="1" smtClean="0">
                <a:solidFill>
                  <a:srgbClr val="FF00FF"/>
                </a:solidFill>
              </a:rPr>
              <a:t>piscina</a:t>
            </a:r>
            <a:r>
              <a:rPr lang="en-GB" sz="2800" i="1" dirty="0" smtClean="0">
                <a:solidFill>
                  <a:srgbClr val="FF00FF"/>
                </a:solidFill>
              </a:rPr>
              <a:t>.</a:t>
            </a:r>
            <a:endParaRPr lang="en-GB" sz="2800" i="1" dirty="0">
              <a:solidFill>
                <a:srgbClr val="FF00FF"/>
              </a:solidFill>
            </a:endParaRPr>
          </a:p>
        </p:txBody>
      </p:sp>
      <p:sp>
        <p:nvSpPr>
          <p:cNvPr id="8" name="Rectangle 7"/>
          <p:cNvSpPr/>
          <p:nvPr/>
        </p:nvSpPr>
        <p:spPr>
          <a:xfrm>
            <a:off x="137161" y="5257572"/>
            <a:ext cx="8753622" cy="523220"/>
          </a:xfrm>
          <a:prstGeom prst="rect">
            <a:avLst/>
          </a:prstGeom>
        </p:spPr>
        <p:txBody>
          <a:bodyPr wrap="square">
            <a:spAutoFit/>
          </a:bodyPr>
          <a:lstStyle/>
          <a:p>
            <a:pPr lvl="0"/>
            <a:r>
              <a:rPr lang="en-GB" sz="2800" dirty="0" smtClean="0">
                <a:solidFill>
                  <a:prstClr val="black"/>
                </a:solidFill>
              </a:rPr>
              <a:t>Audio [2]:  </a:t>
            </a:r>
            <a:r>
              <a:rPr lang="en-GB" sz="2800" i="1" dirty="0" smtClean="0">
                <a:solidFill>
                  <a:srgbClr val="FF00FF"/>
                </a:solidFill>
              </a:rPr>
              <a:t>Me </a:t>
            </a:r>
            <a:r>
              <a:rPr lang="en-GB" sz="2800" i="1" dirty="0" err="1" smtClean="0">
                <a:solidFill>
                  <a:srgbClr val="FF00FF"/>
                </a:solidFill>
              </a:rPr>
              <a:t>encantan</a:t>
            </a:r>
            <a:r>
              <a:rPr lang="en-GB" sz="2800" i="1" dirty="0" smtClean="0">
                <a:solidFill>
                  <a:srgbClr val="FF00FF"/>
                </a:solidFill>
              </a:rPr>
              <a:t> las </a:t>
            </a:r>
            <a:r>
              <a:rPr lang="en-GB" sz="2800" i="1" dirty="0" err="1" smtClean="0">
                <a:solidFill>
                  <a:srgbClr val="FF00FF"/>
                </a:solidFill>
              </a:rPr>
              <a:t>películas</a:t>
            </a:r>
            <a:r>
              <a:rPr lang="en-GB" sz="2800" i="1" dirty="0" smtClean="0">
                <a:solidFill>
                  <a:srgbClr val="FF00FF"/>
                </a:solidFill>
              </a:rPr>
              <a:t>.</a:t>
            </a:r>
            <a:endParaRPr lang="en-GB" sz="2800" i="1" dirty="0">
              <a:solidFill>
                <a:srgbClr val="FF00FF"/>
              </a:solidFill>
            </a:endParaRPr>
          </a:p>
        </p:txBody>
      </p:sp>
      <p:sp>
        <p:nvSpPr>
          <p:cNvPr id="9" name="Rectangle 8"/>
          <p:cNvSpPr/>
          <p:nvPr/>
        </p:nvSpPr>
        <p:spPr>
          <a:xfrm>
            <a:off x="137160" y="5657335"/>
            <a:ext cx="8753622" cy="523220"/>
          </a:xfrm>
          <a:prstGeom prst="rect">
            <a:avLst/>
          </a:prstGeom>
        </p:spPr>
        <p:txBody>
          <a:bodyPr wrap="square">
            <a:spAutoFit/>
          </a:bodyPr>
          <a:lstStyle/>
          <a:p>
            <a:pPr lvl="0"/>
            <a:r>
              <a:rPr lang="en-GB" sz="2800" dirty="0" smtClean="0">
                <a:solidFill>
                  <a:prstClr val="black"/>
                </a:solidFill>
              </a:rPr>
              <a:t>Audio [3]:  </a:t>
            </a:r>
            <a:r>
              <a:rPr lang="en-GB" sz="2800" i="1" dirty="0" err="1" smtClean="0">
                <a:solidFill>
                  <a:srgbClr val="FF00FF"/>
                </a:solidFill>
              </a:rPr>
              <a:t>Siempre</a:t>
            </a:r>
            <a:r>
              <a:rPr lang="en-GB" sz="2800" i="1" dirty="0" smtClean="0">
                <a:solidFill>
                  <a:srgbClr val="FF00FF"/>
                </a:solidFill>
              </a:rPr>
              <a:t> me ha </a:t>
            </a:r>
            <a:r>
              <a:rPr lang="en-GB" sz="2800" i="1" dirty="0" err="1" smtClean="0">
                <a:solidFill>
                  <a:srgbClr val="FF00FF"/>
                </a:solidFill>
              </a:rPr>
              <a:t>gustado</a:t>
            </a:r>
            <a:r>
              <a:rPr lang="en-GB" sz="2800" i="1" dirty="0" smtClean="0">
                <a:solidFill>
                  <a:srgbClr val="FF00FF"/>
                </a:solidFill>
              </a:rPr>
              <a:t> leer.</a:t>
            </a:r>
            <a:endParaRPr lang="en-GB" sz="2800" i="1" dirty="0">
              <a:solidFill>
                <a:srgbClr val="FF00FF"/>
              </a:solidFill>
            </a:endParaRPr>
          </a:p>
        </p:txBody>
      </p:sp>
      <p:sp>
        <p:nvSpPr>
          <p:cNvPr id="10" name="Rectangle 9"/>
          <p:cNvSpPr/>
          <p:nvPr/>
        </p:nvSpPr>
        <p:spPr>
          <a:xfrm>
            <a:off x="137160" y="6069193"/>
            <a:ext cx="8753622" cy="523220"/>
          </a:xfrm>
          <a:prstGeom prst="rect">
            <a:avLst/>
          </a:prstGeom>
        </p:spPr>
        <p:txBody>
          <a:bodyPr wrap="square">
            <a:spAutoFit/>
          </a:bodyPr>
          <a:lstStyle/>
          <a:p>
            <a:pPr lvl="0"/>
            <a:r>
              <a:rPr lang="en-GB" sz="2800" dirty="0" smtClean="0">
                <a:solidFill>
                  <a:prstClr val="black"/>
                </a:solidFill>
              </a:rPr>
              <a:t>Audio [4]:  </a:t>
            </a:r>
            <a:r>
              <a:rPr lang="en-GB" sz="2800" i="1" dirty="0" err="1" smtClean="0">
                <a:solidFill>
                  <a:srgbClr val="FF00FF"/>
                </a:solidFill>
              </a:rPr>
              <a:t>Voy</a:t>
            </a:r>
            <a:r>
              <a:rPr lang="en-GB" sz="2800" i="1" dirty="0" smtClean="0">
                <a:solidFill>
                  <a:srgbClr val="FF00FF"/>
                </a:solidFill>
              </a:rPr>
              <a:t> al </a:t>
            </a:r>
            <a:r>
              <a:rPr lang="en-GB" sz="2800" i="1" dirty="0" err="1" smtClean="0">
                <a:solidFill>
                  <a:srgbClr val="FF00FF"/>
                </a:solidFill>
              </a:rPr>
              <a:t>polideportivo</a:t>
            </a:r>
            <a:r>
              <a:rPr lang="en-GB" sz="2800" i="1" dirty="0" smtClean="0">
                <a:solidFill>
                  <a:srgbClr val="FF00FF"/>
                </a:solidFill>
              </a:rPr>
              <a:t> con </a:t>
            </a:r>
            <a:r>
              <a:rPr lang="en-GB" sz="2800" i="1" dirty="0" err="1" smtClean="0">
                <a:solidFill>
                  <a:srgbClr val="FF00FF"/>
                </a:solidFill>
              </a:rPr>
              <a:t>mis</a:t>
            </a:r>
            <a:r>
              <a:rPr lang="en-GB" sz="2800" i="1" dirty="0" smtClean="0">
                <a:solidFill>
                  <a:srgbClr val="FF00FF"/>
                </a:solidFill>
              </a:rPr>
              <a:t> amigos.</a:t>
            </a:r>
            <a:endParaRPr lang="en-GB" sz="2800" i="1" dirty="0">
              <a:solidFill>
                <a:srgbClr val="FF00FF"/>
              </a:solidFill>
            </a:endParaRPr>
          </a:p>
        </p:txBody>
      </p:sp>
    </p:spTree>
    <p:extLst>
      <p:ext uri="{BB962C8B-B14F-4D97-AF65-F5344CB8AC3E}">
        <p14:creationId xmlns:p14="http://schemas.microsoft.com/office/powerpoint/2010/main" val="389296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808713" y="4429748"/>
          <a:ext cx="7265133" cy="2054479"/>
        </p:xfrm>
        <a:graphic>
          <a:graphicData uri="http://schemas.openxmlformats.org/drawingml/2006/table">
            <a:tbl>
              <a:tblPr/>
              <a:tblGrid>
                <a:gridCol w="2162273"/>
                <a:gridCol w="728980"/>
                <a:gridCol w="728980"/>
                <a:gridCol w="728980"/>
                <a:gridCol w="728980"/>
                <a:gridCol w="728980"/>
                <a:gridCol w="728980"/>
                <a:gridCol w="728980"/>
              </a:tblGrid>
              <a:tr h="0">
                <a:tc>
                  <a:txBody>
                    <a:bodyPr/>
                    <a:lstStyle/>
                    <a:p>
                      <a:pPr algn="ctr">
                        <a:lnSpc>
                          <a:spcPct val="107000"/>
                        </a:lnSpc>
                        <a:spcAft>
                          <a:spcPts val="0"/>
                        </a:spcAf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r>
                      <a:br>
                        <a:rPr lang="en-GB" sz="1800" dirty="0">
                          <a:effectLst/>
                          <a:latin typeface="Arial" panose="020B0604020202020204" pitchFamily="34" charset="0"/>
                          <a:ea typeface="Times New Roman" panose="02020603050405020304" pitchFamily="18" charset="0"/>
                          <a:cs typeface="Times New Roman" panose="02020603050405020304" pitchFamily="18" charset="0"/>
                        </a:rPr>
                      </a:b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b="1">
                          <a:effectLst/>
                          <a:latin typeface="Arial" panose="020B0604020202020204" pitchFamily="34" charset="0"/>
                          <a:ea typeface="Times New Roman" panose="02020603050405020304" pitchFamily="18" charset="0"/>
                          <a:cs typeface="Times New Roman" panose="02020603050405020304" pitchFamily="18" charset="0"/>
                        </a:rPr>
                        <a:t>A</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b="1">
                          <a:effectLst/>
                          <a:latin typeface="Arial" panose="020B0604020202020204" pitchFamily="34" charset="0"/>
                          <a:ea typeface="Times New Roman" panose="02020603050405020304" pitchFamily="18" charset="0"/>
                          <a:cs typeface="Times New Roman" panose="02020603050405020304" pitchFamily="18" charset="0"/>
                        </a:rPr>
                        <a:t>B</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b="1">
                          <a:effectLst/>
                          <a:latin typeface="Arial" panose="020B0604020202020204" pitchFamily="34" charset="0"/>
                          <a:ea typeface="Times New Roman" panose="02020603050405020304" pitchFamily="18" charset="0"/>
                          <a:cs typeface="Times New Roman" panose="02020603050405020304" pitchFamily="18" charset="0"/>
                        </a:rPr>
                        <a:t>C</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b="1">
                          <a:effectLst/>
                          <a:latin typeface="Arial" panose="020B0604020202020204" pitchFamily="34" charset="0"/>
                          <a:ea typeface="Times New Roman" panose="02020603050405020304" pitchFamily="18" charset="0"/>
                          <a:cs typeface="Times New Roman" panose="02020603050405020304" pitchFamily="18" charset="0"/>
                        </a:rPr>
                        <a:t>D</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b="1">
                          <a:effectLst/>
                          <a:latin typeface="Arial" panose="020B0604020202020204" pitchFamily="34" charset="0"/>
                          <a:ea typeface="Times New Roman" panose="02020603050405020304" pitchFamily="18" charset="0"/>
                          <a:cs typeface="Times New Roman" panose="02020603050405020304" pitchFamily="18" charset="0"/>
                        </a:rPr>
                        <a:t>E</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b="1">
                          <a:effectLst/>
                          <a:latin typeface="Arial" panose="020B0604020202020204" pitchFamily="34" charset="0"/>
                          <a:ea typeface="Times New Roman" panose="02020603050405020304" pitchFamily="18" charset="0"/>
                          <a:cs typeface="Times New Roman" panose="02020603050405020304" pitchFamily="18" charset="0"/>
                        </a:rPr>
                        <a:t>F</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b="1">
                          <a:effectLst/>
                          <a:latin typeface="Arial" panose="020B0604020202020204" pitchFamily="34" charset="0"/>
                          <a:ea typeface="Times New Roman" panose="02020603050405020304" pitchFamily="18" charset="0"/>
                          <a:cs typeface="Times New Roman" panose="02020603050405020304" pitchFamily="18" charset="0"/>
                        </a:rPr>
                        <a:t>G</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en-GB" sz="1800" b="1">
                          <a:effectLst/>
                          <a:latin typeface="Arial" panose="020B0604020202020204" pitchFamily="34" charset="0"/>
                          <a:ea typeface="Times New Roman" panose="02020603050405020304" pitchFamily="18" charset="0"/>
                          <a:cs typeface="Times New Roman" panose="02020603050405020304" pitchFamily="18" charset="0"/>
                        </a:rPr>
                        <a:t>Example:</a:t>
                      </a:r>
                      <a:r>
                        <a:rPr lang="en-GB" sz="1800">
                          <a:effectLst/>
                          <a:latin typeface="Arial" panose="020B0604020202020204" pitchFamily="34" charset="0"/>
                          <a:ea typeface="Times New Roman" panose="02020603050405020304" pitchFamily="18" charset="0"/>
                          <a:cs typeface="Times New Roman" panose="02020603050405020304" pitchFamily="18" charset="0"/>
                        </a:rPr>
                        <a:t> Ernesto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dirty="0" smtClean="0">
                          <a:effectLst/>
                          <a:latin typeface="Arial" panose="020B0604020202020204" pitchFamily="34" charset="0"/>
                          <a:ea typeface="Times New Roman" panose="02020603050405020304" pitchFamily="18" charset="0"/>
                          <a:cs typeface="Times New Roman" panose="02020603050405020304" pitchFamily="18" charset="0"/>
                        </a:rPr>
                        <a:t>X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(i)  Susana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(ii)  Jorge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(iii)  Maite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(iv)  Paco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2325" name="Picture 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1579" y="986150"/>
            <a:ext cx="2955983" cy="310114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8"/>
          <p:cNvSpPr>
            <a:spLocks noChangeArrowheads="1"/>
          </p:cNvSpPr>
          <p:nvPr/>
        </p:nvSpPr>
        <p:spPr bwMode="auto">
          <a:xfrm>
            <a:off x="0" y="168789"/>
            <a:ext cx="888256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Q5. Going to university</a:t>
            </a:r>
            <a:endParaRPr kumimoji="0" lang="en-GB" altLang="en-US" sz="1100" b="0" i="0" u="none" strike="noStrike" cap="none" normalizeH="0" baseline="0" dirty="0" smtClean="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What do these young people mention about going to university?</a:t>
            </a:r>
            <a:endParaRPr kumimoji="0" lang="en-GB" altLang="en-US" sz="1100" b="0" i="0" u="none" strike="noStrike" cap="none" normalizeH="0" baseline="0" dirty="0" smtClean="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Read the following list.</a:t>
            </a:r>
            <a:endParaRPr kumimoji="0" lang="en-GB" altLang="en-US" sz="1100" b="0" i="0" u="none" strike="noStrike" cap="none" normalizeH="0" baseline="0" dirty="0" smtClean="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r>
            <a:br>
              <a:rPr kumimoji="0" lang="en-GB" altLang="en-US" sz="2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endParaRPr kumimoji="0" lang="en-GB" altLang="en-US" sz="4000" b="0" i="0" u="none" strike="noStrike" cap="none" normalizeH="0" baseline="0" dirty="0" smtClean="0">
              <a:ln>
                <a:noFill/>
              </a:ln>
              <a:solidFill>
                <a:schemeClr val="tx1"/>
              </a:solidFill>
              <a:effectLst/>
              <a:latin typeface="Arial" panose="020B0604020202020204" pitchFamily="34" charset="0"/>
            </a:endParaRPr>
          </a:p>
        </p:txBody>
      </p:sp>
      <p:sp>
        <p:nvSpPr>
          <p:cNvPr id="4" name="Rectangle 39"/>
          <p:cNvSpPr>
            <a:spLocks noChangeArrowheads="1"/>
          </p:cNvSpPr>
          <p:nvPr/>
        </p:nvSpPr>
        <p:spPr bwMode="auto">
          <a:xfrm>
            <a:off x="101629" y="3968083"/>
            <a:ext cx="43396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Put a cross in the correct box. </a:t>
            </a:r>
            <a:endParaRPr kumimoji="0" lang="en-GB" altLang="en-US" sz="4000" b="0" i="0" u="none" strike="noStrike" cap="none" normalizeH="0" baseline="0" dirty="0" smtClean="0">
              <a:ln>
                <a:noFill/>
              </a:ln>
              <a:solidFill>
                <a:schemeClr val="tx1"/>
              </a:solidFill>
              <a:effectLst/>
              <a:latin typeface="Arial" panose="020B0604020202020204" pitchFamily="34" charset="0"/>
            </a:endParaRPr>
          </a:p>
        </p:txBody>
      </p:sp>
      <p:sp>
        <p:nvSpPr>
          <p:cNvPr id="6" name="Rectangle 41"/>
          <p:cNvSpPr>
            <a:spLocks noChangeArrowheads="1"/>
          </p:cNvSpPr>
          <p:nvPr/>
        </p:nvSpPr>
        <p:spPr bwMode="auto">
          <a:xfrm>
            <a:off x="5315516" y="6484227"/>
            <a:ext cx="382848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en-US" sz="2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(Total for question = 4 marks)</a:t>
            </a:r>
            <a:endParaRPr kumimoji="0" lang="en-GB" altLang="en-US" sz="105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3600" b="0" i="0" u="none" strike="noStrike" cap="none" normalizeH="0" baseline="0" dirty="0" smtClean="0">
              <a:ln>
                <a:noFill/>
              </a:ln>
              <a:solidFill>
                <a:schemeClr val="tx1"/>
              </a:solidFill>
              <a:effectLst/>
              <a:latin typeface="Arial" panose="020B0604020202020204" pitchFamily="34" charset="0"/>
            </a:endParaRPr>
          </a:p>
        </p:txBody>
      </p:sp>
      <p:pic>
        <p:nvPicPr>
          <p:cNvPr id="8" name="Q3">
            <a:hlinkClick r:id="" action="ppaction://media"/>
          </p:cNvPr>
          <p:cNvPicPr>
            <a:picLocks noChangeAspect="1"/>
          </p:cNvPicPr>
          <p:nvPr>
            <a:audioFile r:link="rId1"/>
            <p:extLst>
              <p:ext uri="{DAA4B4D4-6D71-4841-9C94-3DE7FCFB9230}">
                <p14:media xmlns:p14="http://schemas.microsoft.com/office/powerpoint/2010/main" r:embed="rId2">
                  <p14:trim st="31022"/>
                </p14:media>
              </p:ext>
            </p:extLst>
          </p:nvPr>
        </p:nvPicPr>
        <p:blipFill>
          <a:blip r:embed="rId6"/>
          <a:stretch>
            <a:fillRect/>
          </a:stretch>
        </p:blipFill>
        <p:spPr>
          <a:xfrm>
            <a:off x="7491787" y="1292173"/>
            <a:ext cx="609600" cy="609600"/>
          </a:xfrm>
          <a:prstGeom prst="rect">
            <a:avLst/>
          </a:prstGeom>
        </p:spPr>
      </p:pic>
      <p:pic>
        <p:nvPicPr>
          <p:cNvPr id="46" name="Picture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5644" y="1360255"/>
            <a:ext cx="1732804" cy="1623060"/>
          </a:xfrm>
          <a:prstGeom prst="rect">
            <a:avLst/>
          </a:prstGeom>
        </p:spPr>
      </p:pic>
      <p:sp>
        <p:nvSpPr>
          <p:cNvPr id="47" name="TextBox 46"/>
          <p:cNvSpPr txBox="1"/>
          <p:nvPr/>
        </p:nvSpPr>
        <p:spPr>
          <a:xfrm>
            <a:off x="6959257" y="2502929"/>
            <a:ext cx="1674660" cy="1631216"/>
          </a:xfrm>
          <a:prstGeom prst="rect">
            <a:avLst/>
          </a:prstGeom>
          <a:solidFill>
            <a:schemeClr val="accent2">
              <a:lumMod val="40000"/>
              <a:lumOff val="60000"/>
            </a:schemeClr>
          </a:solidFill>
        </p:spPr>
        <p:txBody>
          <a:bodyPr wrap="square" rtlCol="0">
            <a:spAutoFit/>
          </a:bodyPr>
          <a:lstStyle/>
          <a:p>
            <a:r>
              <a:rPr lang="en-GB" sz="2000" dirty="0" smtClean="0"/>
              <a:t>Don’t forget to cross through the example, to avoid confusion!</a:t>
            </a:r>
            <a:endParaRPr lang="en-GB" sz="2000" dirty="0"/>
          </a:p>
        </p:txBody>
      </p:sp>
      <p:cxnSp>
        <p:nvCxnSpPr>
          <p:cNvPr id="48" name="Straight Connector 47"/>
          <p:cNvCxnSpPr/>
          <p:nvPr/>
        </p:nvCxnSpPr>
        <p:spPr>
          <a:xfrm>
            <a:off x="3696380" y="3693288"/>
            <a:ext cx="1083190" cy="0"/>
          </a:xfrm>
          <a:prstGeom prst="line">
            <a:avLst/>
          </a:prstGeom>
          <a:ln w="57150">
            <a:solidFill>
              <a:srgbClr val="FF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348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05934"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808713" y="4429748"/>
          <a:ext cx="7265133" cy="2054479"/>
        </p:xfrm>
        <a:graphic>
          <a:graphicData uri="http://schemas.openxmlformats.org/drawingml/2006/table">
            <a:tbl>
              <a:tblPr/>
              <a:tblGrid>
                <a:gridCol w="2162273"/>
                <a:gridCol w="728980"/>
                <a:gridCol w="728980"/>
                <a:gridCol w="728980"/>
                <a:gridCol w="728980"/>
                <a:gridCol w="728980"/>
                <a:gridCol w="728980"/>
                <a:gridCol w="728980"/>
              </a:tblGrid>
              <a:tr h="0">
                <a:tc>
                  <a:txBody>
                    <a:bodyPr/>
                    <a:lstStyle/>
                    <a:p>
                      <a:pPr algn="ctr">
                        <a:lnSpc>
                          <a:spcPct val="107000"/>
                        </a:lnSpc>
                        <a:spcAft>
                          <a:spcPts val="0"/>
                        </a:spcAf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r>
                      <a:br>
                        <a:rPr lang="en-GB" sz="1800" dirty="0">
                          <a:effectLst/>
                          <a:latin typeface="Arial" panose="020B0604020202020204" pitchFamily="34" charset="0"/>
                          <a:ea typeface="Times New Roman" panose="02020603050405020304" pitchFamily="18" charset="0"/>
                          <a:cs typeface="Times New Roman" panose="02020603050405020304" pitchFamily="18" charset="0"/>
                        </a:rPr>
                      </a:b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b="1">
                          <a:effectLst/>
                          <a:latin typeface="Arial" panose="020B0604020202020204" pitchFamily="34" charset="0"/>
                          <a:ea typeface="Times New Roman" panose="02020603050405020304" pitchFamily="18" charset="0"/>
                          <a:cs typeface="Times New Roman" panose="02020603050405020304" pitchFamily="18" charset="0"/>
                        </a:rPr>
                        <a:t>A</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b="1">
                          <a:effectLst/>
                          <a:latin typeface="Arial" panose="020B0604020202020204" pitchFamily="34" charset="0"/>
                          <a:ea typeface="Times New Roman" panose="02020603050405020304" pitchFamily="18" charset="0"/>
                          <a:cs typeface="Times New Roman" panose="02020603050405020304" pitchFamily="18" charset="0"/>
                        </a:rPr>
                        <a:t>B</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b="1">
                          <a:effectLst/>
                          <a:latin typeface="Arial" panose="020B0604020202020204" pitchFamily="34" charset="0"/>
                          <a:ea typeface="Times New Roman" panose="02020603050405020304" pitchFamily="18" charset="0"/>
                          <a:cs typeface="Times New Roman" panose="02020603050405020304" pitchFamily="18" charset="0"/>
                        </a:rPr>
                        <a:t>C</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b="1">
                          <a:effectLst/>
                          <a:latin typeface="Arial" panose="020B0604020202020204" pitchFamily="34" charset="0"/>
                          <a:ea typeface="Times New Roman" panose="02020603050405020304" pitchFamily="18" charset="0"/>
                          <a:cs typeface="Times New Roman" panose="02020603050405020304" pitchFamily="18" charset="0"/>
                        </a:rPr>
                        <a:t>D</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b="1">
                          <a:effectLst/>
                          <a:latin typeface="Arial" panose="020B0604020202020204" pitchFamily="34" charset="0"/>
                          <a:ea typeface="Times New Roman" panose="02020603050405020304" pitchFamily="18" charset="0"/>
                          <a:cs typeface="Times New Roman" panose="02020603050405020304" pitchFamily="18" charset="0"/>
                        </a:rPr>
                        <a:t>E</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b="1">
                          <a:effectLst/>
                          <a:latin typeface="Arial" panose="020B0604020202020204" pitchFamily="34" charset="0"/>
                          <a:ea typeface="Times New Roman" panose="02020603050405020304" pitchFamily="18" charset="0"/>
                          <a:cs typeface="Times New Roman" panose="02020603050405020304" pitchFamily="18" charset="0"/>
                        </a:rPr>
                        <a:t>F</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b="1">
                          <a:effectLst/>
                          <a:latin typeface="Arial" panose="020B0604020202020204" pitchFamily="34" charset="0"/>
                          <a:ea typeface="Times New Roman" panose="02020603050405020304" pitchFamily="18" charset="0"/>
                          <a:cs typeface="Times New Roman" panose="02020603050405020304" pitchFamily="18" charset="0"/>
                        </a:rPr>
                        <a:t>G</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en-GB" sz="1800" b="1">
                          <a:effectLst/>
                          <a:latin typeface="Arial" panose="020B0604020202020204" pitchFamily="34" charset="0"/>
                          <a:ea typeface="Times New Roman" panose="02020603050405020304" pitchFamily="18" charset="0"/>
                          <a:cs typeface="Times New Roman" panose="02020603050405020304" pitchFamily="18" charset="0"/>
                        </a:rPr>
                        <a:t>Example:</a:t>
                      </a:r>
                      <a:r>
                        <a:rPr lang="en-GB" sz="1800">
                          <a:effectLst/>
                          <a:latin typeface="Arial" panose="020B0604020202020204" pitchFamily="34" charset="0"/>
                          <a:ea typeface="Times New Roman" panose="02020603050405020304" pitchFamily="18" charset="0"/>
                          <a:cs typeface="Times New Roman" panose="02020603050405020304" pitchFamily="18" charset="0"/>
                        </a:rPr>
                        <a:t> Ernesto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(i)  Susana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(ii)  Jorge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(iii)  Maite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(iv)  Paco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2325" name="Picture 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1579" y="986150"/>
            <a:ext cx="2955983" cy="310114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8"/>
          <p:cNvSpPr>
            <a:spLocks noChangeArrowheads="1"/>
          </p:cNvSpPr>
          <p:nvPr/>
        </p:nvSpPr>
        <p:spPr bwMode="auto">
          <a:xfrm>
            <a:off x="0" y="168789"/>
            <a:ext cx="888256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Q5. Going to university</a:t>
            </a:r>
            <a:endParaRPr kumimoji="0" lang="en-GB" altLang="en-US" sz="1100" b="0" i="0" u="none" strike="noStrike" cap="none" normalizeH="0" baseline="0" dirty="0" smtClean="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What do these young people mention about going to university?</a:t>
            </a:r>
            <a:endParaRPr kumimoji="0" lang="en-GB" altLang="en-US" sz="1100" b="0" i="0" u="none" strike="noStrike" cap="none" normalizeH="0" baseline="0" dirty="0" smtClean="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Read the following list.</a:t>
            </a:r>
            <a:endParaRPr kumimoji="0" lang="en-GB" altLang="en-US" sz="1100" b="0" i="0" u="none" strike="noStrike" cap="none" normalizeH="0" baseline="0" dirty="0" smtClean="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r>
            <a:br>
              <a:rPr kumimoji="0" lang="en-GB" altLang="en-US" sz="2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endParaRPr kumimoji="0" lang="en-GB" altLang="en-US" sz="4000" b="0" i="0" u="none" strike="noStrike" cap="none" normalizeH="0" baseline="0" dirty="0" smtClean="0">
              <a:ln>
                <a:noFill/>
              </a:ln>
              <a:solidFill>
                <a:schemeClr val="tx1"/>
              </a:solidFill>
              <a:effectLst/>
              <a:latin typeface="Arial" panose="020B0604020202020204" pitchFamily="34" charset="0"/>
            </a:endParaRPr>
          </a:p>
        </p:txBody>
      </p:sp>
      <p:sp>
        <p:nvSpPr>
          <p:cNvPr id="4" name="Rectangle 39"/>
          <p:cNvSpPr>
            <a:spLocks noChangeArrowheads="1"/>
          </p:cNvSpPr>
          <p:nvPr/>
        </p:nvSpPr>
        <p:spPr bwMode="auto">
          <a:xfrm>
            <a:off x="101629" y="3968083"/>
            <a:ext cx="43396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Put a cross in the correct box. </a:t>
            </a:r>
            <a:endParaRPr kumimoji="0" lang="en-GB" altLang="en-US" sz="4000" b="0" i="0" u="none" strike="noStrike" cap="none" normalizeH="0" baseline="0" dirty="0" smtClean="0">
              <a:ln>
                <a:noFill/>
              </a:ln>
              <a:solidFill>
                <a:schemeClr val="tx1"/>
              </a:solidFill>
              <a:effectLst/>
              <a:latin typeface="Arial" panose="020B0604020202020204" pitchFamily="34" charset="0"/>
            </a:endParaRPr>
          </a:p>
        </p:txBody>
      </p:sp>
      <p:sp>
        <p:nvSpPr>
          <p:cNvPr id="6" name="Rectangle 41"/>
          <p:cNvSpPr>
            <a:spLocks noChangeArrowheads="1"/>
          </p:cNvSpPr>
          <p:nvPr/>
        </p:nvSpPr>
        <p:spPr bwMode="auto">
          <a:xfrm>
            <a:off x="5315516" y="6484227"/>
            <a:ext cx="382848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en-US" sz="2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(Total for question = 4 marks)</a:t>
            </a:r>
            <a:endParaRPr kumimoji="0" lang="en-GB" altLang="en-US" sz="105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3600" b="0" i="0" u="none" strike="noStrike" cap="none" normalizeH="0" baseline="0" dirty="0" smtClean="0">
              <a:ln>
                <a:noFill/>
              </a:ln>
              <a:solidFill>
                <a:schemeClr val="tx1"/>
              </a:solidFill>
              <a:effectLst/>
              <a:latin typeface="Arial" panose="020B0604020202020204" pitchFamily="34" charset="0"/>
            </a:endParaRPr>
          </a:p>
        </p:txBody>
      </p:sp>
      <p:sp>
        <p:nvSpPr>
          <p:cNvPr id="9" name="TextBox 8"/>
          <p:cNvSpPr txBox="1"/>
          <p:nvPr/>
        </p:nvSpPr>
        <p:spPr>
          <a:xfrm>
            <a:off x="7407557" y="4861095"/>
            <a:ext cx="631119" cy="584775"/>
          </a:xfrm>
          <a:prstGeom prst="rect">
            <a:avLst/>
          </a:prstGeom>
          <a:noFill/>
        </p:spPr>
        <p:txBody>
          <a:bodyPr wrap="square" rtlCol="0">
            <a:spAutoFit/>
          </a:bodyPr>
          <a:lstStyle/>
          <a:p>
            <a:pPr algn="ctr"/>
            <a:r>
              <a:rPr lang="en-GB" sz="3200" b="1" dirty="0" smtClean="0">
                <a:solidFill>
                  <a:srgbClr val="FF00FF"/>
                </a:solidFill>
              </a:rPr>
              <a:t>X</a:t>
            </a:r>
            <a:endParaRPr lang="en-GB" sz="3200" b="1" dirty="0">
              <a:solidFill>
                <a:srgbClr val="FF00FF"/>
              </a:solidFill>
            </a:endParaRPr>
          </a:p>
        </p:txBody>
      </p:sp>
      <p:sp>
        <p:nvSpPr>
          <p:cNvPr id="10" name="TextBox 9"/>
          <p:cNvSpPr txBox="1"/>
          <p:nvPr/>
        </p:nvSpPr>
        <p:spPr>
          <a:xfrm>
            <a:off x="6077243" y="0"/>
            <a:ext cx="3105936" cy="584775"/>
          </a:xfrm>
          <a:prstGeom prst="rect">
            <a:avLst/>
          </a:prstGeom>
          <a:noFill/>
        </p:spPr>
        <p:txBody>
          <a:bodyPr wrap="square" rtlCol="0">
            <a:spAutoFit/>
          </a:bodyPr>
          <a:lstStyle/>
          <a:p>
            <a:pPr algn="r"/>
            <a:r>
              <a:rPr lang="en-GB" sz="3200" b="1" dirty="0" smtClean="0">
                <a:solidFill>
                  <a:srgbClr val="FF00FF"/>
                </a:solidFill>
              </a:rPr>
              <a:t>ANSWERS</a:t>
            </a:r>
            <a:endParaRPr lang="en-GB" sz="3200" b="1" dirty="0">
              <a:solidFill>
                <a:srgbClr val="FF00FF"/>
              </a:solidFill>
            </a:endParaRPr>
          </a:p>
        </p:txBody>
      </p:sp>
      <p:sp>
        <p:nvSpPr>
          <p:cNvPr id="11" name="TextBox 10"/>
          <p:cNvSpPr txBox="1"/>
          <p:nvPr/>
        </p:nvSpPr>
        <p:spPr>
          <a:xfrm>
            <a:off x="3707160" y="5153482"/>
            <a:ext cx="631119" cy="584775"/>
          </a:xfrm>
          <a:prstGeom prst="rect">
            <a:avLst/>
          </a:prstGeom>
          <a:noFill/>
        </p:spPr>
        <p:txBody>
          <a:bodyPr wrap="square" rtlCol="0">
            <a:spAutoFit/>
          </a:bodyPr>
          <a:lstStyle/>
          <a:p>
            <a:pPr algn="ctr"/>
            <a:r>
              <a:rPr lang="en-GB" sz="3200" b="1" dirty="0" smtClean="0">
                <a:solidFill>
                  <a:srgbClr val="FF00FF"/>
                </a:solidFill>
              </a:rPr>
              <a:t>X</a:t>
            </a:r>
            <a:endParaRPr lang="en-GB" sz="3200" b="1" dirty="0">
              <a:solidFill>
                <a:srgbClr val="FF00FF"/>
              </a:solidFill>
            </a:endParaRPr>
          </a:p>
        </p:txBody>
      </p:sp>
      <p:sp>
        <p:nvSpPr>
          <p:cNvPr id="12" name="TextBox 11"/>
          <p:cNvSpPr txBox="1"/>
          <p:nvPr/>
        </p:nvSpPr>
        <p:spPr>
          <a:xfrm>
            <a:off x="2986019" y="5456987"/>
            <a:ext cx="631119" cy="584775"/>
          </a:xfrm>
          <a:prstGeom prst="rect">
            <a:avLst/>
          </a:prstGeom>
          <a:noFill/>
        </p:spPr>
        <p:txBody>
          <a:bodyPr wrap="square" rtlCol="0">
            <a:spAutoFit/>
          </a:bodyPr>
          <a:lstStyle/>
          <a:p>
            <a:pPr algn="ctr"/>
            <a:r>
              <a:rPr lang="en-GB" sz="3200" b="1" dirty="0" smtClean="0">
                <a:solidFill>
                  <a:srgbClr val="FF00FF"/>
                </a:solidFill>
              </a:rPr>
              <a:t>X</a:t>
            </a:r>
            <a:endParaRPr lang="en-GB" sz="3200" b="1" dirty="0">
              <a:solidFill>
                <a:srgbClr val="FF00FF"/>
              </a:solidFill>
            </a:endParaRPr>
          </a:p>
        </p:txBody>
      </p:sp>
      <p:sp>
        <p:nvSpPr>
          <p:cNvPr id="13" name="TextBox 12"/>
          <p:cNvSpPr txBox="1"/>
          <p:nvPr/>
        </p:nvSpPr>
        <p:spPr>
          <a:xfrm>
            <a:off x="5942002" y="5738257"/>
            <a:ext cx="631119" cy="584775"/>
          </a:xfrm>
          <a:prstGeom prst="rect">
            <a:avLst/>
          </a:prstGeom>
          <a:noFill/>
        </p:spPr>
        <p:txBody>
          <a:bodyPr wrap="square" rtlCol="0">
            <a:spAutoFit/>
          </a:bodyPr>
          <a:lstStyle/>
          <a:p>
            <a:pPr algn="ctr"/>
            <a:r>
              <a:rPr lang="en-GB" sz="3200" b="1" dirty="0" smtClean="0">
                <a:solidFill>
                  <a:srgbClr val="FF00FF"/>
                </a:solidFill>
              </a:rPr>
              <a:t>X</a:t>
            </a:r>
            <a:endParaRPr lang="en-GB" sz="3200" b="1" dirty="0">
              <a:solidFill>
                <a:srgbClr val="FF00FF"/>
              </a:solidFill>
            </a:endParaRPr>
          </a:p>
        </p:txBody>
      </p:sp>
      <p:sp>
        <p:nvSpPr>
          <p:cNvPr id="14" name="TextBox 13"/>
          <p:cNvSpPr txBox="1"/>
          <p:nvPr/>
        </p:nvSpPr>
        <p:spPr>
          <a:xfrm>
            <a:off x="4464010" y="6030644"/>
            <a:ext cx="631119" cy="584775"/>
          </a:xfrm>
          <a:prstGeom prst="rect">
            <a:avLst/>
          </a:prstGeom>
          <a:noFill/>
        </p:spPr>
        <p:txBody>
          <a:bodyPr wrap="square" rtlCol="0">
            <a:spAutoFit/>
          </a:bodyPr>
          <a:lstStyle/>
          <a:p>
            <a:pPr algn="ctr"/>
            <a:r>
              <a:rPr lang="en-GB" sz="3200" b="1" dirty="0" smtClean="0">
                <a:solidFill>
                  <a:srgbClr val="FF00FF"/>
                </a:solidFill>
              </a:rPr>
              <a:t>X</a:t>
            </a:r>
            <a:endParaRPr lang="en-GB" sz="3200" b="1" dirty="0">
              <a:solidFill>
                <a:srgbClr val="FF00FF"/>
              </a:solidFill>
            </a:endParaRPr>
          </a:p>
        </p:txBody>
      </p:sp>
    </p:spTree>
    <p:extLst>
      <p:ext uri="{BB962C8B-B14F-4D97-AF65-F5344CB8AC3E}">
        <p14:creationId xmlns:p14="http://schemas.microsoft.com/office/powerpoint/2010/main" val="7491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96032" y="1043786"/>
            <a:ext cx="4572000" cy="388696"/>
          </a:xfrm>
          <a:prstGeom prst="rect">
            <a:avLst/>
          </a:prstGeom>
        </p:spPr>
        <p:txBody>
          <a:bodyPr>
            <a:spAutoFit/>
          </a:bodyPr>
          <a:lstStyle/>
          <a:p>
            <a:pPr>
              <a:lnSpc>
                <a:spcPct val="107000"/>
              </a:lnSpc>
            </a:pP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GB" sz="1600" dirty="0">
              <a:solidFill>
                <a:prstClr val="black"/>
              </a:solidFill>
              <a:latin typeface="Calibri" panose="020F0502020204030204" pitchFamily="34" charset="0"/>
              <a:ea typeface="SimSun" panose="02010600030101010101" pitchFamily="2" charset="-122"/>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541062550"/>
              </p:ext>
            </p:extLst>
          </p:nvPr>
        </p:nvGraphicFramePr>
        <p:xfrm>
          <a:off x="486032" y="1774738"/>
          <a:ext cx="6096000" cy="3902160"/>
        </p:xfrm>
        <a:graphic>
          <a:graphicData uri="http://schemas.openxmlformats.org/drawingml/2006/table">
            <a:tbl>
              <a:tblPr firstRow="1" bandRow="1">
                <a:tableStyleId>{5940675A-B579-460E-94D1-54222C63F5DA}</a:tableStyleId>
              </a:tblPr>
              <a:tblGrid>
                <a:gridCol w="1704718"/>
                <a:gridCol w="4391282"/>
              </a:tblGrid>
              <a:tr h="622685">
                <a:tc>
                  <a:txBody>
                    <a:bodyPr/>
                    <a:lstStyle/>
                    <a:p>
                      <a:r>
                        <a:rPr lang="en-GB" sz="2400" b="1" dirty="0" smtClean="0"/>
                        <a:t>Timing</a:t>
                      </a:r>
                      <a:endParaRPr lang="en-GB" sz="2400" b="1" dirty="0"/>
                    </a:p>
                  </a:txBody>
                  <a:tcPr anchor="ctr"/>
                </a:tc>
                <a:tc>
                  <a:txBody>
                    <a:bodyPr/>
                    <a:lstStyle/>
                    <a:p>
                      <a:r>
                        <a:rPr lang="en-GB" sz="2400" b="1" dirty="0" smtClean="0"/>
                        <a:t>Session content</a:t>
                      </a:r>
                      <a:endParaRPr lang="en-GB" sz="2400" b="1" dirty="0"/>
                    </a:p>
                  </a:txBody>
                  <a:tcPr anchor="ctr"/>
                </a:tc>
              </a:tr>
              <a:tr h="4981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smtClean="0">
                          <a:solidFill>
                            <a:schemeClr val="tx1"/>
                          </a:solidFill>
                        </a:rPr>
                        <a:t>9.30 </a:t>
                      </a:r>
                      <a:r>
                        <a:rPr lang="en-GB" b="0" dirty="0" smtClean="0">
                          <a:solidFill>
                            <a:schemeClr val="tx1"/>
                          </a:solidFill>
                        </a:rPr>
                        <a:t>-</a:t>
                      </a:r>
                      <a:r>
                        <a:rPr lang="en-GB" b="0" dirty="0" smtClean="0">
                          <a:solidFill>
                            <a:schemeClr val="tx1"/>
                          </a:solidFill>
                        </a:rPr>
                        <a:t>10.30 </a:t>
                      </a:r>
                      <a:endParaRPr lang="en-GB" sz="1600" b="0" dirty="0" smtClean="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smtClean="0">
                          <a:solidFill>
                            <a:schemeClr val="tx1"/>
                          </a:solidFill>
                        </a:rPr>
                        <a:t>Vocabulary and grammar</a:t>
                      </a:r>
                      <a:endParaRPr lang="en-GB" b="0" dirty="0" smtClean="0">
                        <a:solidFill>
                          <a:schemeClr val="tx1"/>
                        </a:solidFill>
                        <a:latin typeface="Tw Cen MT" panose="020B0602020104020603" pitchFamily="34" charset="0"/>
                      </a:endParaRPr>
                    </a:p>
                  </a:txBody>
                  <a:tcPr anchor="ctr"/>
                </a:tc>
              </a:tr>
              <a:tr h="4981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smtClean="0"/>
                        <a:t>10.30 – 11.00</a:t>
                      </a:r>
                      <a:endParaRPr lang="en-GB" sz="1600" dirty="0" smtClean="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latin typeface="Tw Cen MT" panose="020B0602020104020603" pitchFamily="34" charset="0"/>
                        </a:rPr>
                        <a:t>break</a:t>
                      </a:r>
                      <a:endParaRPr lang="en-GB" dirty="0" smtClean="0">
                        <a:latin typeface="Tw Cen MT" panose="020B0602020104020603" pitchFamily="34" charset="0"/>
                      </a:endParaRPr>
                    </a:p>
                  </a:txBody>
                  <a:tcPr anchor="ctr"/>
                </a:tc>
              </a:tr>
              <a:tr h="4981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smtClean="0">
                          <a:solidFill>
                            <a:schemeClr val="tx1"/>
                          </a:solidFill>
                        </a:rPr>
                        <a:t>11.00 – 12.30 </a:t>
                      </a:r>
                      <a:endParaRPr lang="en-GB" sz="1600" b="0" dirty="0" smtClean="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smtClean="0">
                          <a:solidFill>
                            <a:schemeClr val="tx1"/>
                          </a:solidFill>
                        </a:rPr>
                        <a:t>Success in the speaking exam</a:t>
                      </a:r>
                      <a:endParaRPr lang="en-GB" b="0" dirty="0" smtClean="0">
                        <a:solidFill>
                          <a:schemeClr val="tx1"/>
                        </a:solidFill>
                        <a:latin typeface="Tw Cen MT" panose="020B0602020104020603" pitchFamily="34" charset="0"/>
                      </a:endParaRPr>
                    </a:p>
                  </a:txBody>
                  <a:tcPr anchor="ctr"/>
                </a:tc>
              </a:tr>
              <a:tr h="4981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12.30 – 13.15</a:t>
                      </a:r>
                      <a:endParaRPr lang="en-GB" sz="1600" dirty="0" smtClean="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lunch</a:t>
                      </a:r>
                      <a:endParaRPr lang="en-GB" sz="1600" dirty="0" smtClean="0">
                        <a:effectLst/>
                        <a:latin typeface="Calibri" panose="020F0502020204030204" pitchFamily="34" charset="0"/>
                        <a:ea typeface="SimSun" panose="02010600030101010101" pitchFamily="2" charset="-122"/>
                        <a:cs typeface="Times New Roman" panose="02020603050405020304" pitchFamily="18" charset="0"/>
                      </a:endParaRPr>
                    </a:p>
                  </a:txBody>
                  <a:tcPr anchor="ctr"/>
                </a:tc>
              </a:tr>
              <a:tr h="4981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smtClean="0">
                          <a:solidFill>
                            <a:schemeClr val="tx1"/>
                          </a:solidFill>
                        </a:rPr>
                        <a:t>13.15 – 14.00</a:t>
                      </a:r>
                      <a:endParaRPr lang="en-GB" sz="1600" b="0" dirty="0" smtClean="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smtClean="0">
                          <a:solidFill>
                            <a:schemeClr val="tx1"/>
                          </a:solidFill>
                        </a:rPr>
                        <a:t>Success in the writing exam</a:t>
                      </a:r>
                      <a:endParaRPr lang="en-GB" b="0" dirty="0" smtClean="0">
                        <a:solidFill>
                          <a:schemeClr val="tx1"/>
                        </a:solidFill>
                        <a:latin typeface="Tw Cen MT" panose="020B0602020104020603" pitchFamily="34" charset="0"/>
                      </a:endParaRPr>
                    </a:p>
                  </a:txBody>
                  <a:tcPr anchor="ctr"/>
                </a:tc>
              </a:tr>
              <a:tr h="788735">
                <a:tc>
                  <a:txBody>
                    <a:bodyPr/>
                    <a:lstStyle/>
                    <a:p>
                      <a:r>
                        <a:rPr lang="en-GB" b="1" dirty="0" smtClean="0">
                          <a:solidFill>
                            <a:srgbClr val="7030A0"/>
                          </a:solidFill>
                        </a:rPr>
                        <a:t>14.00 – 15.00</a:t>
                      </a:r>
                      <a:endParaRPr lang="en-GB" b="1" dirty="0">
                        <a:solidFill>
                          <a:srgbClr val="7030A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smtClean="0">
                          <a:solidFill>
                            <a:srgbClr val="7030A0"/>
                          </a:solidFill>
                        </a:rPr>
                        <a:t>Listening and reading, questions / discussion, evaluations</a:t>
                      </a:r>
                      <a:endParaRPr lang="en-GB" sz="1600" b="1" dirty="0" smtClean="0">
                        <a:solidFill>
                          <a:srgbClr val="7030A0"/>
                        </a:solidFill>
                        <a:latin typeface="Tw Cen MT" panose="020B0602020104020603" pitchFamily="34" charset="0"/>
                      </a:endParaRPr>
                    </a:p>
                  </a:txBody>
                  <a:tcPr anchor="ctr"/>
                </a:tc>
              </a:tr>
            </a:tbl>
          </a:graphicData>
        </a:graphic>
      </p:graphicFrame>
    </p:spTree>
    <p:extLst>
      <p:ext uri="{BB962C8B-B14F-4D97-AF65-F5344CB8AC3E}">
        <p14:creationId xmlns:p14="http://schemas.microsoft.com/office/powerpoint/2010/main" val="25150111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02742" y="63688"/>
            <a:ext cx="8928242" cy="6688477"/>
          </a:xfrm>
          <a:prstGeom prst="roundRect">
            <a:avLst/>
          </a:prstGeom>
          <a:solidFill>
            <a:srgbClr val="FF00FF"/>
          </a:solidFill>
          <a:ln w="12700" cap="flat" cmpd="sng" algn="ctr">
            <a:solidFill>
              <a:schemeClr val="bg2">
                <a:lumMod val="10000"/>
              </a:schemeClr>
            </a:solidFill>
            <a:prstDash val="solid"/>
            <a:miter lim="800000"/>
          </a:ln>
          <a:effectLst>
            <a:outerShdw blurRad="50800" dist="38100" dir="5400000" algn="t" rotWithShape="0">
              <a:prstClr val="black">
                <a:alpha val="40000"/>
              </a:prstClr>
            </a:outerShdw>
          </a:effectLst>
        </p:spPr>
        <p:txBody>
          <a:bodyPr rtlCol="0" anchor="ctr"/>
          <a:lstStyle/>
          <a:p>
            <a:pPr algn="ctr"/>
            <a:endParaRPr lang="en-GB" kern="0" smtClean="0">
              <a:solidFill>
                <a:prstClr val="white"/>
              </a:solidFill>
              <a:latin typeface="Calibri" panose="020F0502020204030204"/>
            </a:endParaRPr>
          </a:p>
        </p:txBody>
      </p:sp>
      <p:sp>
        <p:nvSpPr>
          <p:cNvPr id="7" name="Title 2"/>
          <p:cNvSpPr txBox="1">
            <a:spLocks/>
          </p:cNvSpPr>
          <p:nvPr/>
        </p:nvSpPr>
        <p:spPr>
          <a:xfrm>
            <a:off x="628650" y="316820"/>
            <a:ext cx="7886700" cy="1325563"/>
          </a:xfrm>
          <a:prstGeom prst="rect">
            <a:avLst/>
          </a:prstGeom>
          <a:solidFill>
            <a:srgbClr val="FFFDF7"/>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4400" b="1" dirty="0" smtClean="0">
                <a:solidFill>
                  <a:sysClr val="windowText" lastClr="000000">
                    <a:lumMod val="65000"/>
                    <a:lumOff val="35000"/>
                  </a:sysClr>
                </a:solidFill>
                <a:latin typeface="Rockwell" panose="02060603020205020403" pitchFamily="18" charset="0"/>
              </a:rPr>
              <a:t>What the examiners say about the </a:t>
            </a:r>
            <a:r>
              <a:rPr lang="en-GB" sz="4400" b="1" smtClean="0">
                <a:solidFill>
                  <a:sysClr val="windowText" lastClr="000000">
                    <a:lumMod val="65000"/>
                    <a:lumOff val="35000"/>
                  </a:sysClr>
                </a:solidFill>
                <a:latin typeface="Rockwell" panose="02060603020205020403" pitchFamily="18" charset="0"/>
              </a:rPr>
              <a:t>A grade questions</a:t>
            </a:r>
            <a:endParaRPr lang="en-GB" sz="4400" b="1" dirty="0">
              <a:solidFill>
                <a:sysClr val="windowText" lastClr="000000">
                  <a:lumMod val="65000"/>
                  <a:lumOff val="35000"/>
                </a:sysClr>
              </a:solidFill>
              <a:latin typeface="Rockwell" panose="02060603020205020403" pitchFamily="18" charset="0"/>
            </a:endParaRPr>
          </a:p>
        </p:txBody>
      </p:sp>
      <p:sp>
        <p:nvSpPr>
          <p:cNvPr id="8" name="Content Placeholder 4"/>
          <p:cNvSpPr txBox="1">
            <a:spLocks/>
          </p:cNvSpPr>
          <p:nvPr/>
        </p:nvSpPr>
        <p:spPr>
          <a:xfrm>
            <a:off x="623513" y="2747320"/>
            <a:ext cx="7886700" cy="3653480"/>
          </a:xfrm>
          <a:prstGeom prst="rect">
            <a:avLst/>
          </a:prstGeom>
          <a:solidFill>
            <a:srgbClr val="FFFDF7"/>
          </a:solidFill>
        </p:spPr>
        <p:txBody>
          <a:bodyPr vert="horz" lIns="91440" tIns="45720" rIns="91440" bIns="45720" rtlCol="0">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2400" b="1" dirty="0" smtClean="0">
                <a:solidFill>
                  <a:sysClr val="windowText" lastClr="000000">
                    <a:lumMod val="65000"/>
                    <a:lumOff val="35000"/>
                  </a:sysClr>
                </a:solidFill>
                <a:latin typeface="Arial" panose="020B0604020202020204" pitchFamily="34" charset="0"/>
                <a:cs typeface="Arial" panose="020B0604020202020204" pitchFamily="34" charset="0"/>
              </a:rPr>
              <a:t>Read the rubric (instructions) VERY carefully</a:t>
            </a:r>
          </a:p>
          <a:p>
            <a:r>
              <a:rPr lang="en-GB" sz="2400" b="1" dirty="0" smtClean="0">
                <a:solidFill>
                  <a:sysClr val="windowText" lastClr="000000">
                    <a:lumMod val="65000"/>
                    <a:lumOff val="35000"/>
                  </a:sysClr>
                </a:solidFill>
                <a:latin typeface="Arial" panose="020B0604020202020204" pitchFamily="34" charset="0"/>
                <a:cs typeface="Arial" panose="020B0604020202020204" pitchFamily="34" charset="0"/>
              </a:rPr>
              <a:t>Underline the key question words</a:t>
            </a:r>
          </a:p>
          <a:p>
            <a:r>
              <a:rPr lang="en-GB" sz="2400" b="1" dirty="0" smtClean="0">
                <a:solidFill>
                  <a:sysClr val="windowText" lastClr="000000">
                    <a:lumMod val="65000"/>
                    <a:lumOff val="35000"/>
                  </a:sysClr>
                </a:solidFill>
                <a:latin typeface="Arial" panose="020B0604020202020204" pitchFamily="34" charset="0"/>
                <a:cs typeface="Arial" panose="020B0604020202020204" pitchFamily="34" charset="0"/>
              </a:rPr>
              <a:t>Note the number of points available</a:t>
            </a:r>
          </a:p>
          <a:p>
            <a:r>
              <a:rPr lang="en-GB" sz="2400" b="1" dirty="0" smtClean="0">
                <a:solidFill>
                  <a:sysClr val="windowText" lastClr="000000">
                    <a:lumMod val="65000"/>
                    <a:lumOff val="35000"/>
                  </a:sysClr>
                </a:solidFill>
                <a:latin typeface="Arial" panose="020B0604020202020204" pitchFamily="34" charset="0"/>
                <a:cs typeface="Arial" panose="020B0604020202020204" pitchFamily="34" charset="0"/>
              </a:rPr>
              <a:t>Make notes as you listen (in either language BUT…)</a:t>
            </a:r>
          </a:p>
          <a:p>
            <a:r>
              <a:rPr lang="en-GB" sz="2400" b="1" dirty="0">
                <a:solidFill>
                  <a:sysClr val="windowText" lastClr="000000">
                    <a:lumMod val="65000"/>
                    <a:lumOff val="35000"/>
                  </a:sysClr>
                </a:solidFill>
                <a:latin typeface="Arial" panose="020B0604020202020204" pitchFamily="34" charset="0"/>
                <a:cs typeface="Arial" panose="020B0604020202020204" pitchFamily="34" charset="0"/>
              </a:rPr>
              <a:t>Answer in the correct </a:t>
            </a:r>
            <a:r>
              <a:rPr lang="en-GB" sz="2400" b="1" dirty="0" smtClean="0">
                <a:solidFill>
                  <a:sysClr val="windowText" lastClr="000000">
                    <a:lumMod val="65000"/>
                    <a:lumOff val="35000"/>
                  </a:sysClr>
                </a:solidFill>
                <a:latin typeface="Arial" panose="020B0604020202020204" pitchFamily="34" charset="0"/>
                <a:cs typeface="Arial" panose="020B0604020202020204" pitchFamily="34" charset="0"/>
              </a:rPr>
              <a:t>language</a:t>
            </a:r>
          </a:p>
          <a:p>
            <a:r>
              <a:rPr lang="en-GB" sz="2400" b="1" dirty="0">
                <a:solidFill>
                  <a:sysClr val="windowText" lastClr="000000">
                    <a:lumMod val="65000"/>
                    <a:lumOff val="35000"/>
                  </a:sysClr>
                </a:solidFill>
                <a:latin typeface="Arial" panose="020B0604020202020204" pitchFamily="34" charset="0"/>
                <a:cs typeface="Arial" panose="020B0604020202020204" pitchFamily="34" charset="0"/>
              </a:rPr>
              <a:t>Expect ‘distractors’ and don’t fall for them</a:t>
            </a:r>
          </a:p>
          <a:p>
            <a:r>
              <a:rPr lang="en-GB" sz="2400" b="1" dirty="0">
                <a:solidFill>
                  <a:sysClr val="windowText" lastClr="000000">
                    <a:lumMod val="65000"/>
                    <a:lumOff val="35000"/>
                  </a:sysClr>
                </a:solidFill>
                <a:latin typeface="Arial" panose="020B0604020202020204" pitchFamily="34" charset="0"/>
                <a:cs typeface="Arial" panose="020B0604020202020204" pitchFamily="34" charset="0"/>
              </a:rPr>
              <a:t>Don’t jump to conclusions – listen to the </a:t>
            </a:r>
            <a:r>
              <a:rPr lang="en-GB" sz="2400" b="1" dirty="0" smtClean="0">
                <a:solidFill>
                  <a:sysClr val="windowText" lastClr="000000">
                    <a:lumMod val="65000"/>
                    <a:lumOff val="35000"/>
                  </a:sysClr>
                </a:solidFill>
                <a:latin typeface="Arial" panose="020B0604020202020204" pitchFamily="34" charset="0"/>
                <a:cs typeface="Arial" panose="020B0604020202020204" pitchFamily="34" charset="0"/>
              </a:rPr>
              <a:t>end</a:t>
            </a:r>
          </a:p>
          <a:p>
            <a:r>
              <a:rPr lang="en-GB" sz="2400" b="1" dirty="0" smtClean="0">
                <a:solidFill>
                  <a:sysClr val="windowText" lastClr="000000">
                    <a:lumMod val="65000"/>
                    <a:lumOff val="35000"/>
                  </a:sysClr>
                </a:solidFill>
                <a:latin typeface="Arial" panose="020B0604020202020204" pitchFamily="34" charset="0"/>
                <a:cs typeface="Arial" panose="020B0604020202020204" pitchFamily="34" charset="0"/>
              </a:rPr>
              <a:t>Be as precise and detailed as you can</a:t>
            </a:r>
          </a:p>
          <a:p>
            <a:r>
              <a:rPr lang="en-GB" sz="2400" b="1" dirty="0" smtClean="0">
                <a:solidFill>
                  <a:sysClr val="windowText" lastClr="000000">
                    <a:lumMod val="65000"/>
                    <a:lumOff val="35000"/>
                  </a:sysClr>
                </a:solidFill>
                <a:latin typeface="Arial" panose="020B0604020202020204" pitchFamily="34" charset="0"/>
                <a:cs typeface="Arial" panose="020B0604020202020204" pitchFamily="34" charset="0"/>
              </a:rPr>
              <a:t>Make final answers </a:t>
            </a:r>
            <a:r>
              <a:rPr lang="en-GB" sz="2400" b="1" u="sng" dirty="0" smtClean="0">
                <a:solidFill>
                  <a:sysClr val="windowText" lastClr="000000">
                    <a:lumMod val="65000"/>
                    <a:lumOff val="35000"/>
                  </a:sysClr>
                </a:solidFill>
                <a:latin typeface="Arial" panose="020B0604020202020204" pitchFamily="34" charset="0"/>
                <a:cs typeface="Arial" panose="020B0604020202020204" pitchFamily="34" charset="0"/>
              </a:rPr>
              <a:t>absolutely clear AND legible </a:t>
            </a:r>
            <a:r>
              <a:rPr lang="en-GB" sz="2400" b="1" dirty="0" smtClean="0">
                <a:solidFill>
                  <a:sysClr val="windowText" lastClr="000000">
                    <a:lumMod val="65000"/>
                    <a:lumOff val="35000"/>
                  </a:sysClr>
                </a:solidFill>
                <a:latin typeface="Arial" panose="020B0604020202020204" pitchFamily="34" charset="0"/>
                <a:cs typeface="Arial" panose="020B0604020202020204" pitchFamily="34" charset="0"/>
              </a:rPr>
              <a:t>(only first answer on each line is marked)</a:t>
            </a:r>
          </a:p>
        </p:txBody>
      </p:sp>
      <p:sp>
        <p:nvSpPr>
          <p:cNvPr id="9" name="Title 2"/>
          <p:cNvSpPr txBox="1">
            <a:spLocks/>
          </p:cNvSpPr>
          <p:nvPr/>
        </p:nvSpPr>
        <p:spPr>
          <a:xfrm>
            <a:off x="623513" y="1730308"/>
            <a:ext cx="7886700" cy="857144"/>
          </a:xfrm>
          <a:prstGeom prst="rect">
            <a:avLst/>
          </a:prstGeom>
          <a:solidFill>
            <a:srgbClr val="FFFDF7"/>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3200" b="1" dirty="0" smtClean="0">
                <a:solidFill>
                  <a:prstClr val="black">
                    <a:lumMod val="65000"/>
                    <a:lumOff val="35000"/>
                  </a:prstClr>
                </a:solidFill>
                <a:latin typeface="Rockwell" panose="02060603020205020403" pitchFamily="18" charset="0"/>
              </a:rPr>
              <a:t>To get more points…</a:t>
            </a:r>
          </a:p>
        </p:txBody>
      </p:sp>
    </p:spTree>
    <p:extLst>
      <p:ext uri="{BB962C8B-B14F-4D97-AF65-F5344CB8AC3E}">
        <p14:creationId xmlns:p14="http://schemas.microsoft.com/office/powerpoint/2010/main" val="42104666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British fla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618488" y="355375"/>
            <a:ext cx="1349665" cy="8092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32804" y="107226"/>
            <a:ext cx="6145104" cy="1938992"/>
          </a:xfrm>
          <a:prstGeom prst="rect">
            <a:avLst/>
          </a:prstGeom>
          <a:noFill/>
        </p:spPr>
        <p:txBody>
          <a:bodyPr wrap="square" rtlCol="0">
            <a:spAutoFit/>
          </a:bodyPr>
          <a:lstStyle/>
          <a:p>
            <a:r>
              <a:rPr lang="en-GB" sz="2000" b="1" dirty="0" smtClean="0">
                <a:latin typeface="Arial" panose="020B0604020202020204" pitchFamily="34" charset="0"/>
                <a:cs typeface="Arial" panose="020B0604020202020204" pitchFamily="34" charset="0"/>
              </a:rPr>
              <a:t>COGNATES:  </a:t>
            </a:r>
            <a:r>
              <a:rPr lang="en-GB" sz="2000" dirty="0" smtClean="0">
                <a:latin typeface="Arial" panose="020B0604020202020204" pitchFamily="34" charset="0"/>
                <a:cs typeface="Arial" panose="020B0604020202020204" pitchFamily="34" charset="0"/>
              </a:rPr>
              <a:t>At higher tier, you are expected to cope with some unfamiliar vocabulary.  Often key words heard are cognates.  If you can write down what you hear with correct spelling, you can often recognise the meaning more easily, especially words with ‘ci’,’</a:t>
            </a:r>
            <a:r>
              <a:rPr lang="en-GB" sz="2000" dirty="0" err="1" smtClean="0">
                <a:latin typeface="Arial" panose="020B0604020202020204" pitchFamily="34" charset="0"/>
                <a:cs typeface="Arial" panose="020B0604020202020204" pitchFamily="34" charset="0"/>
              </a:rPr>
              <a:t>ce</a:t>
            </a:r>
            <a:r>
              <a:rPr lang="en-GB" sz="2000" dirty="0" smtClean="0">
                <a:latin typeface="Arial" panose="020B0604020202020204" pitchFamily="34" charset="0"/>
                <a:cs typeface="Arial" panose="020B0604020202020204" pitchFamily="34" charset="0"/>
              </a:rPr>
              <a:t>’ and silent ‘h’ sounds.</a:t>
            </a:r>
            <a:endParaRPr lang="en-GB" sz="2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128"/>
            <a:ext cx="1732804" cy="1623060"/>
          </a:xfrm>
          <a:prstGeom prst="rect">
            <a:avLst/>
          </a:prstGeom>
        </p:spPr>
      </p:pic>
      <p:sp>
        <p:nvSpPr>
          <p:cNvPr id="5" name="TextBox 4"/>
          <p:cNvSpPr txBox="1"/>
          <p:nvPr/>
        </p:nvSpPr>
        <p:spPr>
          <a:xfrm>
            <a:off x="126743" y="1925321"/>
            <a:ext cx="9017257" cy="707886"/>
          </a:xfrm>
          <a:prstGeom prst="rect">
            <a:avLst/>
          </a:prstGeom>
          <a:noFill/>
        </p:spPr>
        <p:txBody>
          <a:bodyPr wrap="square" rtlCol="0">
            <a:spAutoFit/>
          </a:bodyPr>
          <a:lstStyle/>
          <a:p>
            <a:r>
              <a:rPr lang="en-GB" sz="2000" b="1" dirty="0" smtClean="0">
                <a:latin typeface="Arial" panose="020B0604020202020204" pitchFamily="34" charset="0"/>
                <a:cs typeface="Arial" panose="020B0604020202020204" pitchFamily="34" charset="0"/>
              </a:rPr>
              <a:t>Write these words down as you hear them and try to work out their meaning.</a:t>
            </a:r>
            <a:endParaRPr lang="en-GB" sz="2000" dirty="0">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nvPr>
        </p:nvGraphicFramePr>
        <p:xfrm>
          <a:off x="126743" y="2646380"/>
          <a:ext cx="4445258" cy="4053840"/>
        </p:xfrm>
        <a:graphic>
          <a:graphicData uri="http://schemas.openxmlformats.org/drawingml/2006/table">
            <a:tbl>
              <a:tblPr firstRow="1" bandRow="1">
                <a:tableStyleId>{5940675A-B579-460E-94D1-54222C63F5DA}</a:tableStyleId>
              </a:tblPr>
              <a:tblGrid>
                <a:gridCol w="2222629"/>
                <a:gridCol w="2222629"/>
              </a:tblGrid>
              <a:tr h="370840">
                <a:tc>
                  <a:txBody>
                    <a:bodyPr/>
                    <a:lstStyle/>
                    <a:p>
                      <a:r>
                        <a:rPr lang="en-GB" sz="2000" dirty="0" smtClean="0"/>
                        <a:t>Spanish word heard</a:t>
                      </a:r>
                      <a:endParaRPr lang="en-GB" sz="2000" dirty="0"/>
                    </a:p>
                  </a:txBody>
                  <a:tcPr/>
                </a:tc>
                <a:tc>
                  <a:txBody>
                    <a:bodyPr/>
                    <a:lstStyle/>
                    <a:p>
                      <a:r>
                        <a:rPr lang="en-GB" sz="2000" dirty="0" smtClean="0"/>
                        <a:t>possible meaning</a:t>
                      </a:r>
                      <a:endParaRPr lang="en-GB" sz="2000" dirty="0"/>
                    </a:p>
                  </a:txBody>
                  <a:tcPr/>
                </a:tc>
              </a:tr>
              <a:tr h="370840">
                <a:tc>
                  <a:txBody>
                    <a:bodyPr/>
                    <a:lstStyle/>
                    <a:p>
                      <a:r>
                        <a:rPr lang="en-GB" sz="2000" dirty="0" smtClean="0"/>
                        <a:t>1</a:t>
                      </a:r>
                      <a:endParaRPr lang="en-GB" sz="2000" dirty="0"/>
                    </a:p>
                  </a:txBody>
                  <a:tcPr/>
                </a:tc>
                <a:tc>
                  <a:txBody>
                    <a:bodyPr/>
                    <a:lstStyle/>
                    <a:p>
                      <a:endParaRPr lang="en-GB" sz="2400"/>
                    </a:p>
                  </a:txBody>
                  <a:tcPr/>
                </a:tc>
              </a:tr>
              <a:tr h="370840">
                <a:tc>
                  <a:txBody>
                    <a:bodyPr/>
                    <a:lstStyle/>
                    <a:p>
                      <a:r>
                        <a:rPr lang="en-GB" sz="2000" dirty="0" smtClean="0"/>
                        <a:t>2</a:t>
                      </a:r>
                      <a:endParaRPr lang="en-GB" sz="2000" dirty="0"/>
                    </a:p>
                  </a:txBody>
                  <a:tcPr/>
                </a:tc>
                <a:tc>
                  <a:txBody>
                    <a:bodyPr/>
                    <a:lstStyle/>
                    <a:p>
                      <a:endParaRPr lang="en-GB" sz="2400" dirty="0"/>
                    </a:p>
                  </a:txBody>
                  <a:tcPr/>
                </a:tc>
              </a:tr>
              <a:tr h="370840">
                <a:tc>
                  <a:txBody>
                    <a:bodyPr/>
                    <a:lstStyle/>
                    <a:p>
                      <a:r>
                        <a:rPr lang="en-GB" sz="2000" dirty="0" smtClean="0"/>
                        <a:t>3</a:t>
                      </a:r>
                      <a:endParaRPr lang="en-GB" sz="2000" dirty="0"/>
                    </a:p>
                  </a:txBody>
                  <a:tcPr/>
                </a:tc>
                <a:tc>
                  <a:txBody>
                    <a:bodyPr/>
                    <a:lstStyle/>
                    <a:p>
                      <a:endParaRPr lang="en-GB" sz="2400"/>
                    </a:p>
                  </a:txBody>
                  <a:tcPr/>
                </a:tc>
              </a:tr>
              <a:tr h="370840">
                <a:tc>
                  <a:txBody>
                    <a:bodyPr/>
                    <a:lstStyle/>
                    <a:p>
                      <a:r>
                        <a:rPr lang="en-GB" sz="2000" dirty="0" smtClean="0"/>
                        <a:t>4</a:t>
                      </a:r>
                      <a:endParaRPr lang="en-GB" sz="2000" dirty="0"/>
                    </a:p>
                  </a:txBody>
                  <a:tcPr/>
                </a:tc>
                <a:tc>
                  <a:txBody>
                    <a:bodyPr/>
                    <a:lstStyle/>
                    <a:p>
                      <a:endParaRPr lang="en-GB" sz="2400"/>
                    </a:p>
                  </a:txBody>
                  <a:tcPr/>
                </a:tc>
              </a:tr>
              <a:tr h="370840">
                <a:tc>
                  <a:txBody>
                    <a:bodyPr/>
                    <a:lstStyle/>
                    <a:p>
                      <a:r>
                        <a:rPr lang="en-GB" sz="2000" dirty="0" smtClean="0"/>
                        <a:t>5</a:t>
                      </a:r>
                      <a:endParaRPr lang="en-GB" sz="2000" dirty="0"/>
                    </a:p>
                  </a:txBody>
                  <a:tcPr/>
                </a:tc>
                <a:tc>
                  <a:txBody>
                    <a:bodyPr/>
                    <a:lstStyle/>
                    <a:p>
                      <a:endParaRPr lang="en-GB" sz="2400"/>
                    </a:p>
                  </a:txBody>
                  <a:tcPr/>
                </a:tc>
              </a:tr>
              <a:tr h="370840">
                <a:tc>
                  <a:txBody>
                    <a:bodyPr/>
                    <a:lstStyle/>
                    <a:p>
                      <a:r>
                        <a:rPr lang="en-GB" sz="2000" dirty="0" smtClean="0"/>
                        <a:t>6</a:t>
                      </a:r>
                      <a:endParaRPr lang="en-GB" sz="2000" dirty="0"/>
                    </a:p>
                  </a:txBody>
                  <a:tcPr/>
                </a:tc>
                <a:tc>
                  <a:txBody>
                    <a:bodyPr/>
                    <a:lstStyle/>
                    <a:p>
                      <a:endParaRPr lang="en-GB" sz="2400"/>
                    </a:p>
                  </a:txBody>
                  <a:tcPr/>
                </a:tc>
              </a:tr>
              <a:tr h="370840">
                <a:tc>
                  <a:txBody>
                    <a:bodyPr/>
                    <a:lstStyle/>
                    <a:p>
                      <a:r>
                        <a:rPr lang="en-GB" sz="2000" dirty="0" smtClean="0"/>
                        <a:t>7</a:t>
                      </a:r>
                      <a:endParaRPr lang="en-GB" sz="2000" dirty="0"/>
                    </a:p>
                  </a:txBody>
                  <a:tcPr/>
                </a:tc>
                <a:tc>
                  <a:txBody>
                    <a:bodyPr/>
                    <a:lstStyle/>
                    <a:p>
                      <a:endParaRPr lang="en-GB" sz="2400" dirty="0"/>
                    </a:p>
                  </a:txBody>
                  <a:tcPr/>
                </a:tc>
              </a:tr>
              <a:tr h="370840">
                <a:tc>
                  <a:txBody>
                    <a:bodyPr/>
                    <a:lstStyle/>
                    <a:p>
                      <a:r>
                        <a:rPr lang="en-GB" sz="2000" dirty="0" smtClean="0"/>
                        <a:t>8</a:t>
                      </a:r>
                      <a:endParaRPr lang="en-GB" sz="2000" dirty="0"/>
                    </a:p>
                  </a:txBody>
                  <a:tcPr/>
                </a:tc>
                <a:tc>
                  <a:txBody>
                    <a:bodyPr/>
                    <a:lstStyle/>
                    <a:p>
                      <a:endParaRPr lang="en-GB" sz="2400" dirty="0"/>
                    </a:p>
                  </a:txBody>
                  <a:tcPr/>
                </a:tc>
              </a:tr>
            </a:tbl>
          </a:graphicData>
        </a:graphic>
      </p:graphicFrame>
      <p:graphicFrame>
        <p:nvGraphicFramePr>
          <p:cNvPr id="7" name="Table 6"/>
          <p:cNvGraphicFramePr>
            <a:graphicFrameLocks noGrp="1"/>
          </p:cNvGraphicFramePr>
          <p:nvPr>
            <p:extLst/>
          </p:nvPr>
        </p:nvGraphicFramePr>
        <p:xfrm>
          <a:off x="4635371" y="2646380"/>
          <a:ext cx="4332782" cy="4053842"/>
        </p:xfrm>
        <a:graphic>
          <a:graphicData uri="http://schemas.openxmlformats.org/drawingml/2006/table">
            <a:tbl>
              <a:tblPr firstRow="1" bandRow="1">
                <a:tableStyleId>{5940675A-B579-460E-94D1-54222C63F5DA}</a:tableStyleId>
              </a:tblPr>
              <a:tblGrid>
                <a:gridCol w="2292967"/>
                <a:gridCol w="2039815"/>
              </a:tblGrid>
              <a:tr h="448866">
                <a:tc>
                  <a:txBody>
                    <a:bodyPr/>
                    <a:lstStyle/>
                    <a:p>
                      <a:r>
                        <a:rPr lang="en-GB" sz="2000" dirty="0" smtClean="0"/>
                        <a:t>Spanish word heard</a:t>
                      </a:r>
                      <a:endParaRPr lang="en-GB" sz="2000" dirty="0"/>
                    </a:p>
                  </a:txBody>
                  <a:tcPr/>
                </a:tc>
                <a:tc>
                  <a:txBody>
                    <a:bodyPr/>
                    <a:lstStyle/>
                    <a:p>
                      <a:r>
                        <a:rPr lang="en-GB" sz="2000" dirty="0" smtClean="0"/>
                        <a:t>possible meaning</a:t>
                      </a:r>
                      <a:endParaRPr lang="en-GB" sz="2000" dirty="0"/>
                    </a:p>
                  </a:txBody>
                  <a:tcPr/>
                </a:tc>
              </a:tr>
              <a:tr h="450622">
                <a:tc>
                  <a:txBody>
                    <a:bodyPr/>
                    <a:lstStyle/>
                    <a:p>
                      <a:r>
                        <a:rPr lang="en-GB" sz="2000" dirty="0" smtClean="0"/>
                        <a:t>9</a:t>
                      </a:r>
                      <a:endParaRPr lang="en-GB" sz="2000" dirty="0"/>
                    </a:p>
                  </a:txBody>
                  <a:tcPr/>
                </a:tc>
                <a:tc>
                  <a:txBody>
                    <a:bodyPr/>
                    <a:lstStyle/>
                    <a:p>
                      <a:endParaRPr lang="en-GB" sz="2000"/>
                    </a:p>
                  </a:txBody>
                  <a:tcPr/>
                </a:tc>
              </a:tr>
              <a:tr h="450622">
                <a:tc>
                  <a:txBody>
                    <a:bodyPr/>
                    <a:lstStyle/>
                    <a:p>
                      <a:r>
                        <a:rPr lang="en-GB" sz="2000" dirty="0" smtClean="0"/>
                        <a:t>10</a:t>
                      </a:r>
                      <a:endParaRPr lang="en-GB" sz="2000" dirty="0"/>
                    </a:p>
                  </a:txBody>
                  <a:tcPr/>
                </a:tc>
                <a:tc>
                  <a:txBody>
                    <a:bodyPr/>
                    <a:lstStyle/>
                    <a:p>
                      <a:endParaRPr lang="en-GB" sz="2000"/>
                    </a:p>
                  </a:txBody>
                  <a:tcPr/>
                </a:tc>
              </a:tr>
              <a:tr h="450622">
                <a:tc>
                  <a:txBody>
                    <a:bodyPr/>
                    <a:lstStyle/>
                    <a:p>
                      <a:r>
                        <a:rPr lang="en-GB" sz="2000" dirty="0" smtClean="0"/>
                        <a:t>11</a:t>
                      </a:r>
                      <a:endParaRPr lang="en-GB" sz="2000" dirty="0"/>
                    </a:p>
                  </a:txBody>
                  <a:tcPr/>
                </a:tc>
                <a:tc>
                  <a:txBody>
                    <a:bodyPr/>
                    <a:lstStyle/>
                    <a:p>
                      <a:endParaRPr lang="en-GB" sz="2000"/>
                    </a:p>
                  </a:txBody>
                  <a:tcPr/>
                </a:tc>
              </a:tr>
              <a:tr h="450622">
                <a:tc>
                  <a:txBody>
                    <a:bodyPr/>
                    <a:lstStyle/>
                    <a:p>
                      <a:r>
                        <a:rPr lang="en-GB" sz="2000" dirty="0" smtClean="0"/>
                        <a:t>12</a:t>
                      </a:r>
                      <a:endParaRPr lang="en-GB" sz="2000" dirty="0"/>
                    </a:p>
                  </a:txBody>
                  <a:tcPr/>
                </a:tc>
                <a:tc>
                  <a:txBody>
                    <a:bodyPr/>
                    <a:lstStyle/>
                    <a:p>
                      <a:endParaRPr lang="en-GB" sz="2000"/>
                    </a:p>
                  </a:txBody>
                  <a:tcPr/>
                </a:tc>
              </a:tr>
              <a:tr h="450622">
                <a:tc>
                  <a:txBody>
                    <a:bodyPr/>
                    <a:lstStyle/>
                    <a:p>
                      <a:r>
                        <a:rPr lang="en-GB" sz="2000" dirty="0" smtClean="0"/>
                        <a:t>13</a:t>
                      </a:r>
                      <a:endParaRPr lang="en-GB" sz="2000" dirty="0"/>
                    </a:p>
                  </a:txBody>
                  <a:tcPr/>
                </a:tc>
                <a:tc>
                  <a:txBody>
                    <a:bodyPr/>
                    <a:lstStyle/>
                    <a:p>
                      <a:endParaRPr lang="en-GB" sz="2000"/>
                    </a:p>
                  </a:txBody>
                  <a:tcPr/>
                </a:tc>
              </a:tr>
              <a:tr h="450622">
                <a:tc>
                  <a:txBody>
                    <a:bodyPr/>
                    <a:lstStyle/>
                    <a:p>
                      <a:r>
                        <a:rPr lang="en-GB" sz="2000" dirty="0" smtClean="0"/>
                        <a:t>14</a:t>
                      </a:r>
                      <a:endParaRPr lang="en-GB" sz="2000" dirty="0"/>
                    </a:p>
                  </a:txBody>
                  <a:tcPr/>
                </a:tc>
                <a:tc>
                  <a:txBody>
                    <a:bodyPr/>
                    <a:lstStyle/>
                    <a:p>
                      <a:endParaRPr lang="en-GB" sz="2000"/>
                    </a:p>
                  </a:txBody>
                  <a:tcPr/>
                </a:tc>
              </a:tr>
              <a:tr h="450622">
                <a:tc>
                  <a:txBody>
                    <a:bodyPr/>
                    <a:lstStyle/>
                    <a:p>
                      <a:r>
                        <a:rPr lang="en-GB" sz="2000" dirty="0" smtClean="0"/>
                        <a:t>15</a:t>
                      </a:r>
                      <a:endParaRPr lang="en-GB" sz="2000" dirty="0"/>
                    </a:p>
                  </a:txBody>
                  <a:tcPr/>
                </a:tc>
                <a:tc>
                  <a:txBody>
                    <a:bodyPr/>
                    <a:lstStyle/>
                    <a:p>
                      <a:endParaRPr lang="en-GB" sz="2000" dirty="0"/>
                    </a:p>
                  </a:txBody>
                  <a:tcPr/>
                </a:tc>
              </a:tr>
              <a:tr h="450622">
                <a:tc>
                  <a:txBody>
                    <a:bodyPr/>
                    <a:lstStyle/>
                    <a:p>
                      <a:r>
                        <a:rPr lang="en-GB" sz="2000" dirty="0" smtClean="0"/>
                        <a:t>16</a:t>
                      </a:r>
                      <a:endParaRPr lang="en-GB" sz="2000" dirty="0"/>
                    </a:p>
                  </a:txBody>
                  <a:tcPr/>
                </a:tc>
                <a:tc>
                  <a:txBody>
                    <a:bodyPr/>
                    <a:lstStyle/>
                    <a:p>
                      <a:endParaRPr lang="en-GB" sz="2000" dirty="0"/>
                    </a:p>
                  </a:txBody>
                  <a:tcPr/>
                </a:tc>
              </a:tr>
            </a:tbl>
          </a:graphicData>
        </a:graphic>
      </p:graphicFrame>
      <p:sp>
        <p:nvSpPr>
          <p:cNvPr id="8" name="TextBox 7"/>
          <p:cNvSpPr txBox="1"/>
          <p:nvPr/>
        </p:nvSpPr>
        <p:spPr>
          <a:xfrm>
            <a:off x="400597" y="2963050"/>
            <a:ext cx="1533712" cy="523220"/>
          </a:xfrm>
          <a:prstGeom prst="rect">
            <a:avLst/>
          </a:prstGeom>
          <a:noFill/>
        </p:spPr>
        <p:txBody>
          <a:bodyPr wrap="square" rtlCol="0">
            <a:spAutoFit/>
          </a:bodyPr>
          <a:lstStyle/>
          <a:p>
            <a:r>
              <a:rPr lang="en-GB" sz="2800" b="1" dirty="0" err="1" smtClean="0">
                <a:solidFill>
                  <a:srgbClr val="FF00FF"/>
                </a:solidFill>
              </a:rPr>
              <a:t>cancelar</a:t>
            </a:r>
            <a:endParaRPr lang="en-GB" sz="2800" b="1" dirty="0">
              <a:solidFill>
                <a:srgbClr val="FF00FF"/>
              </a:solidFill>
            </a:endParaRPr>
          </a:p>
        </p:txBody>
      </p:sp>
      <p:sp>
        <p:nvSpPr>
          <p:cNvPr id="9" name="TextBox 8"/>
          <p:cNvSpPr txBox="1"/>
          <p:nvPr/>
        </p:nvSpPr>
        <p:spPr>
          <a:xfrm>
            <a:off x="400597" y="3391583"/>
            <a:ext cx="1533712" cy="523220"/>
          </a:xfrm>
          <a:prstGeom prst="rect">
            <a:avLst/>
          </a:prstGeom>
          <a:noFill/>
        </p:spPr>
        <p:txBody>
          <a:bodyPr wrap="square" rtlCol="0">
            <a:spAutoFit/>
          </a:bodyPr>
          <a:lstStyle/>
          <a:p>
            <a:r>
              <a:rPr lang="en-GB" sz="2800" b="1" dirty="0" err="1" smtClean="0">
                <a:solidFill>
                  <a:srgbClr val="FF00FF"/>
                </a:solidFill>
              </a:rPr>
              <a:t>inicio</a:t>
            </a:r>
            <a:endParaRPr lang="en-GB" sz="2800" b="1" dirty="0">
              <a:solidFill>
                <a:srgbClr val="FF00FF"/>
              </a:solidFill>
            </a:endParaRPr>
          </a:p>
        </p:txBody>
      </p:sp>
      <p:sp>
        <p:nvSpPr>
          <p:cNvPr id="10" name="TextBox 9"/>
          <p:cNvSpPr txBox="1"/>
          <p:nvPr/>
        </p:nvSpPr>
        <p:spPr>
          <a:xfrm>
            <a:off x="400597" y="3848745"/>
            <a:ext cx="1533712" cy="523220"/>
          </a:xfrm>
          <a:prstGeom prst="rect">
            <a:avLst/>
          </a:prstGeom>
          <a:noFill/>
        </p:spPr>
        <p:txBody>
          <a:bodyPr wrap="square" rtlCol="0">
            <a:spAutoFit/>
          </a:bodyPr>
          <a:lstStyle/>
          <a:p>
            <a:r>
              <a:rPr lang="en-GB" sz="2800" b="1" dirty="0" err="1" smtClean="0">
                <a:solidFill>
                  <a:srgbClr val="FF00FF"/>
                </a:solidFill>
              </a:rPr>
              <a:t>cómplice</a:t>
            </a:r>
            <a:endParaRPr lang="en-GB" sz="2800" b="1" dirty="0">
              <a:solidFill>
                <a:srgbClr val="FF00FF"/>
              </a:solidFill>
            </a:endParaRPr>
          </a:p>
        </p:txBody>
      </p:sp>
      <p:sp>
        <p:nvSpPr>
          <p:cNvPr id="11" name="TextBox 10"/>
          <p:cNvSpPr txBox="1"/>
          <p:nvPr/>
        </p:nvSpPr>
        <p:spPr>
          <a:xfrm>
            <a:off x="400596" y="4305773"/>
            <a:ext cx="2043665" cy="523220"/>
          </a:xfrm>
          <a:prstGeom prst="rect">
            <a:avLst/>
          </a:prstGeom>
          <a:noFill/>
        </p:spPr>
        <p:txBody>
          <a:bodyPr wrap="square" rtlCol="0">
            <a:spAutoFit/>
          </a:bodyPr>
          <a:lstStyle/>
          <a:p>
            <a:r>
              <a:rPr lang="en-GB" sz="2800" b="1" dirty="0" err="1" smtClean="0">
                <a:solidFill>
                  <a:srgbClr val="FF00FF"/>
                </a:solidFill>
              </a:rPr>
              <a:t>contribución</a:t>
            </a:r>
            <a:endParaRPr lang="en-GB" sz="2800" b="1" dirty="0">
              <a:solidFill>
                <a:srgbClr val="FF00FF"/>
              </a:solidFill>
            </a:endParaRPr>
          </a:p>
        </p:txBody>
      </p:sp>
      <p:sp>
        <p:nvSpPr>
          <p:cNvPr id="12" name="TextBox 11"/>
          <p:cNvSpPr txBox="1"/>
          <p:nvPr/>
        </p:nvSpPr>
        <p:spPr>
          <a:xfrm>
            <a:off x="400595" y="4872283"/>
            <a:ext cx="2043666" cy="369332"/>
          </a:xfrm>
          <a:prstGeom prst="rect">
            <a:avLst/>
          </a:prstGeom>
          <a:noFill/>
        </p:spPr>
        <p:txBody>
          <a:bodyPr wrap="square" rtlCol="0">
            <a:spAutoFit/>
          </a:bodyPr>
          <a:lstStyle/>
          <a:p>
            <a:r>
              <a:rPr lang="en-GB" b="1" dirty="0" err="1" smtClean="0">
                <a:solidFill>
                  <a:srgbClr val="FF00FF"/>
                </a:solidFill>
              </a:rPr>
              <a:t>servicio</a:t>
            </a:r>
            <a:r>
              <a:rPr lang="en-GB" b="1" dirty="0" smtClean="0">
                <a:solidFill>
                  <a:srgbClr val="FF00FF"/>
                </a:solidFill>
              </a:rPr>
              <a:t> </a:t>
            </a:r>
            <a:r>
              <a:rPr lang="en-GB" b="1" dirty="0" err="1" smtClean="0">
                <a:solidFill>
                  <a:srgbClr val="FF00FF"/>
                </a:solidFill>
              </a:rPr>
              <a:t>educativo</a:t>
            </a:r>
            <a:endParaRPr lang="en-GB" b="1" dirty="0">
              <a:solidFill>
                <a:srgbClr val="FF00FF"/>
              </a:solidFill>
            </a:endParaRPr>
          </a:p>
        </p:txBody>
      </p:sp>
      <p:sp>
        <p:nvSpPr>
          <p:cNvPr id="13" name="TextBox 12"/>
          <p:cNvSpPr txBox="1"/>
          <p:nvPr/>
        </p:nvSpPr>
        <p:spPr>
          <a:xfrm>
            <a:off x="411214" y="5241615"/>
            <a:ext cx="1533712" cy="523220"/>
          </a:xfrm>
          <a:prstGeom prst="rect">
            <a:avLst/>
          </a:prstGeom>
          <a:noFill/>
        </p:spPr>
        <p:txBody>
          <a:bodyPr wrap="square" rtlCol="0">
            <a:spAutoFit/>
          </a:bodyPr>
          <a:lstStyle/>
          <a:p>
            <a:r>
              <a:rPr lang="en-GB" sz="2800" b="1" dirty="0" smtClean="0">
                <a:solidFill>
                  <a:srgbClr val="FF00FF"/>
                </a:solidFill>
              </a:rPr>
              <a:t>zona</a:t>
            </a:r>
            <a:endParaRPr lang="en-GB" sz="2800" b="1" dirty="0">
              <a:solidFill>
                <a:srgbClr val="FF00FF"/>
              </a:solidFill>
            </a:endParaRPr>
          </a:p>
        </p:txBody>
      </p:sp>
      <p:sp>
        <p:nvSpPr>
          <p:cNvPr id="14" name="TextBox 13"/>
          <p:cNvSpPr txBox="1"/>
          <p:nvPr/>
        </p:nvSpPr>
        <p:spPr>
          <a:xfrm>
            <a:off x="393628" y="5661754"/>
            <a:ext cx="1769280" cy="523220"/>
          </a:xfrm>
          <a:prstGeom prst="rect">
            <a:avLst/>
          </a:prstGeom>
          <a:noFill/>
        </p:spPr>
        <p:txBody>
          <a:bodyPr wrap="square" rtlCol="0">
            <a:spAutoFit/>
          </a:bodyPr>
          <a:lstStyle/>
          <a:p>
            <a:r>
              <a:rPr lang="en-GB" sz="2800" b="1" dirty="0" err="1" smtClean="0">
                <a:solidFill>
                  <a:srgbClr val="FF00FF"/>
                </a:solidFill>
              </a:rPr>
              <a:t>huracanes</a:t>
            </a:r>
            <a:endParaRPr lang="en-GB" sz="2800" b="1" dirty="0">
              <a:solidFill>
                <a:srgbClr val="FF00FF"/>
              </a:solidFill>
            </a:endParaRPr>
          </a:p>
        </p:txBody>
      </p:sp>
      <p:sp>
        <p:nvSpPr>
          <p:cNvPr id="15" name="TextBox 14"/>
          <p:cNvSpPr txBox="1"/>
          <p:nvPr/>
        </p:nvSpPr>
        <p:spPr>
          <a:xfrm>
            <a:off x="420725" y="6263868"/>
            <a:ext cx="1900443" cy="369332"/>
          </a:xfrm>
          <a:prstGeom prst="rect">
            <a:avLst/>
          </a:prstGeom>
          <a:noFill/>
        </p:spPr>
        <p:txBody>
          <a:bodyPr wrap="square" rtlCol="0">
            <a:spAutoFit/>
          </a:bodyPr>
          <a:lstStyle/>
          <a:p>
            <a:r>
              <a:rPr lang="en-GB" b="1" dirty="0" err="1" smtClean="0">
                <a:solidFill>
                  <a:srgbClr val="FF00FF"/>
                </a:solidFill>
              </a:rPr>
              <a:t>contacto</a:t>
            </a:r>
            <a:r>
              <a:rPr lang="en-GB" b="1" dirty="0" smtClean="0">
                <a:solidFill>
                  <a:srgbClr val="FF00FF"/>
                </a:solidFill>
              </a:rPr>
              <a:t> </a:t>
            </a:r>
            <a:r>
              <a:rPr lang="en-GB" b="1" dirty="0" err="1" smtClean="0">
                <a:solidFill>
                  <a:srgbClr val="FF00FF"/>
                </a:solidFill>
              </a:rPr>
              <a:t>humano</a:t>
            </a:r>
            <a:endParaRPr lang="en-GB" b="1" dirty="0">
              <a:solidFill>
                <a:srgbClr val="FF00FF"/>
              </a:solidFill>
            </a:endParaRPr>
          </a:p>
        </p:txBody>
      </p:sp>
      <p:sp>
        <p:nvSpPr>
          <p:cNvPr id="16" name="TextBox 15"/>
          <p:cNvSpPr txBox="1"/>
          <p:nvPr/>
        </p:nvSpPr>
        <p:spPr>
          <a:xfrm>
            <a:off x="4845854" y="2963050"/>
            <a:ext cx="2399007" cy="523220"/>
          </a:xfrm>
          <a:prstGeom prst="rect">
            <a:avLst/>
          </a:prstGeom>
          <a:noFill/>
        </p:spPr>
        <p:txBody>
          <a:bodyPr wrap="square" rtlCol="0">
            <a:spAutoFit/>
          </a:bodyPr>
          <a:lstStyle/>
          <a:p>
            <a:r>
              <a:rPr lang="en-GB" sz="2800" b="1" dirty="0" err="1" smtClean="0">
                <a:solidFill>
                  <a:srgbClr val="FF00FF"/>
                </a:solidFill>
              </a:rPr>
              <a:t>vida</a:t>
            </a:r>
            <a:r>
              <a:rPr lang="en-GB" sz="2800" b="1" dirty="0" smtClean="0">
                <a:solidFill>
                  <a:srgbClr val="FF00FF"/>
                </a:solidFill>
              </a:rPr>
              <a:t> </a:t>
            </a:r>
            <a:r>
              <a:rPr lang="en-GB" sz="2800" b="1" dirty="0" err="1" smtClean="0">
                <a:solidFill>
                  <a:srgbClr val="FF00FF"/>
                </a:solidFill>
              </a:rPr>
              <a:t>nocturna</a:t>
            </a:r>
            <a:endParaRPr lang="en-GB" sz="2800" b="1" dirty="0">
              <a:solidFill>
                <a:srgbClr val="FF00FF"/>
              </a:solidFill>
            </a:endParaRPr>
          </a:p>
        </p:txBody>
      </p:sp>
      <p:sp>
        <p:nvSpPr>
          <p:cNvPr id="17" name="TextBox 16"/>
          <p:cNvSpPr txBox="1"/>
          <p:nvPr/>
        </p:nvSpPr>
        <p:spPr>
          <a:xfrm>
            <a:off x="4933247" y="3446370"/>
            <a:ext cx="2374984" cy="523220"/>
          </a:xfrm>
          <a:prstGeom prst="rect">
            <a:avLst/>
          </a:prstGeom>
          <a:noFill/>
        </p:spPr>
        <p:txBody>
          <a:bodyPr wrap="square" rtlCol="0">
            <a:spAutoFit/>
          </a:bodyPr>
          <a:lstStyle/>
          <a:p>
            <a:r>
              <a:rPr lang="en-GB" sz="2800" b="1" dirty="0" err="1" smtClean="0">
                <a:solidFill>
                  <a:srgbClr val="FF00FF"/>
                </a:solidFill>
              </a:rPr>
              <a:t>sentido</a:t>
            </a:r>
            <a:r>
              <a:rPr lang="en-GB" sz="2800" b="1" dirty="0" smtClean="0">
                <a:solidFill>
                  <a:srgbClr val="FF00FF"/>
                </a:solidFill>
              </a:rPr>
              <a:t> </a:t>
            </a:r>
            <a:r>
              <a:rPr lang="en-GB" sz="2800" b="1" dirty="0" err="1" smtClean="0">
                <a:solidFill>
                  <a:srgbClr val="FF00FF"/>
                </a:solidFill>
              </a:rPr>
              <a:t>común</a:t>
            </a:r>
            <a:endParaRPr lang="en-GB" sz="2800" b="1" dirty="0">
              <a:solidFill>
                <a:srgbClr val="FF00FF"/>
              </a:solidFill>
            </a:endParaRPr>
          </a:p>
        </p:txBody>
      </p:sp>
      <p:sp>
        <p:nvSpPr>
          <p:cNvPr id="18" name="TextBox 17"/>
          <p:cNvSpPr txBox="1"/>
          <p:nvPr/>
        </p:nvSpPr>
        <p:spPr>
          <a:xfrm>
            <a:off x="4850204" y="3928082"/>
            <a:ext cx="2944661" cy="523220"/>
          </a:xfrm>
          <a:prstGeom prst="rect">
            <a:avLst/>
          </a:prstGeom>
          <a:noFill/>
        </p:spPr>
        <p:txBody>
          <a:bodyPr wrap="square" rtlCol="0">
            <a:spAutoFit/>
          </a:bodyPr>
          <a:lstStyle/>
          <a:p>
            <a:r>
              <a:rPr lang="en-GB" sz="2800" b="1" dirty="0">
                <a:solidFill>
                  <a:srgbClr val="FF00FF"/>
                </a:solidFill>
              </a:rPr>
              <a:t> </a:t>
            </a:r>
            <a:r>
              <a:rPr lang="en-GB" sz="2800" b="1" dirty="0" err="1" smtClean="0">
                <a:solidFill>
                  <a:srgbClr val="FF00FF"/>
                </a:solidFill>
              </a:rPr>
              <a:t>objetos</a:t>
            </a:r>
            <a:r>
              <a:rPr lang="en-GB" sz="2800" b="1" dirty="0" smtClean="0">
                <a:solidFill>
                  <a:srgbClr val="FF00FF"/>
                </a:solidFill>
              </a:rPr>
              <a:t> de </a:t>
            </a:r>
            <a:r>
              <a:rPr lang="en-GB" sz="2800" b="1" dirty="0" err="1" smtClean="0">
                <a:solidFill>
                  <a:srgbClr val="FF00FF"/>
                </a:solidFill>
              </a:rPr>
              <a:t>valor</a:t>
            </a:r>
            <a:endParaRPr lang="en-GB" sz="2800" b="1" dirty="0">
              <a:solidFill>
                <a:srgbClr val="FF00FF"/>
              </a:solidFill>
            </a:endParaRPr>
          </a:p>
        </p:txBody>
      </p:sp>
      <p:sp>
        <p:nvSpPr>
          <p:cNvPr id="19" name="TextBox 18"/>
          <p:cNvSpPr txBox="1"/>
          <p:nvPr/>
        </p:nvSpPr>
        <p:spPr>
          <a:xfrm>
            <a:off x="4933247" y="4305773"/>
            <a:ext cx="2374984" cy="523220"/>
          </a:xfrm>
          <a:prstGeom prst="rect">
            <a:avLst/>
          </a:prstGeom>
          <a:noFill/>
        </p:spPr>
        <p:txBody>
          <a:bodyPr wrap="square" rtlCol="0">
            <a:spAutoFit/>
          </a:bodyPr>
          <a:lstStyle/>
          <a:p>
            <a:r>
              <a:rPr lang="en-GB" sz="2800" b="1" dirty="0" smtClean="0">
                <a:solidFill>
                  <a:srgbClr val="FF00FF"/>
                </a:solidFill>
              </a:rPr>
              <a:t>coincide con</a:t>
            </a:r>
            <a:endParaRPr lang="en-GB" sz="2800" b="1" dirty="0">
              <a:solidFill>
                <a:srgbClr val="FF00FF"/>
              </a:solidFill>
            </a:endParaRPr>
          </a:p>
        </p:txBody>
      </p:sp>
      <p:sp>
        <p:nvSpPr>
          <p:cNvPr id="20" name="TextBox 19"/>
          <p:cNvSpPr txBox="1"/>
          <p:nvPr/>
        </p:nvSpPr>
        <p:spPr>
          <a:xfrm>
            <a:off x="4996617" y="4790932"/>
            <a:ext cx="2374984" cy="523220"/>
          </a:xfrm>
          <a:prstGeom prst="rect">
            <a:avLst/>
          </a:prstGeom>
          <a:noFill/>
        </p:spPr>
        <p:txBody>
          <a:bodyPr wrap="square" rtlCol="0">
            <a:spAutoFit/>
          </a:bodyPr>
          <a:lstStyle/>
          <a:p>
            <a:r>
              <a:rPr lang="en-GB" sz="2800" b="1" dirty="0" err="1" smtClean="0">
                <a:solidFill>
                  <a:srgbClr val="FF00FF"/>
                </a:solidFill>
              </a:rPr>
              <a:t>malísimo</a:t>
            </a:r>
            <a:endParaRPr lang="en-GB" sz="2800" b="1" dirty="0">
              <a:solidFill>
                <a:srgbClr val="FF00FF"/>
              </a:solidFill>
            </a:endParaRPr>
          </a:p>
        </p:txBody>
      </p:sp>
      <p:sp>
        <p:nvSpPr>
          <p:cNvPr id="21" name="TextBox 20"/>
          <p:cNvSpPr txBox="1"/>
          <p:nvPr/>
        </p:nvSpPr>
        <p:spPr>
          <a:xfrm>
            <a:off x="4996617" y="5260418"/>
            <a:ext cx="2374984" cy="523220"/>
          </a:xfrm>
          <a:prstGeom prst="rect">
            <a:avLst/>
          </a:prstGeom>
          <a:noFill/>
        </p:spPr>
        <p:txBody>
          <a:bodyPr wrap="square" rtlCol="0">
            <a:spAutoFit/>
          </a:bodyPr>
          <a:lstStyle/>
          <a:p>
            <a:r>
              <a:rPr lang="en-GB" sz="2800" b="1" dirty="0" err="1" smtClean="0">
                <a:solidFill>
                  <a:srgbClr val="FF00FF"/>
                </a:solidFill>
              </a:rPr>
              <a:t>carísimo</a:t>
            </a:r>
            <a:endParaRPr lang="en-GB" sz="2800" b="1" dirty="0">
              <a:solidFill>
                <a:srgbClr val="FF00FF"/>
              </a:solidFill>
            </a:endParaRPr>
          </a:p>
        </p:txBody>
      </p:sp>
      <p:sp>
        <p:nvSpPr>
          <p:cNvPr id="22" name="TextBox 21"/>
          <p:cNvSpPr txBox="1"/>
          <p:nvPr/>
        </p:nvSpPr>
        <p:spPr>
          <a:xfrm>
            <a:off x="4996616" y="5714475"/>
            <a:ext cx="2881291" cy="523220"/>
          </a:xfrm>
          <a:prstGeom prst="rect">
            <a:avLst/>
          </a:prstGeom>
          <a:noFill/>
        </p:spPr>
        <p:txBody>
          <a:bodyPr wrap="square" rtlCol="0">
            <a:spAutoFit/>
          </a:bodyPr>
          <a:lstStyle/>
          <a:p>
            <a:r>
              <a:rPr lang="en-GB" sz="2800" b="1" dirty="0" err="1" smtClean="0">
                <a:solidFill>
                  <a:srgbClr val="FF00FF"/>
                </a:solidFill>
              </a:rPr>
              <a:t>pasado</a:t>
            </a:r>
            <a:r>
              <a:rPr lang="en-GB" sz="2800" b="1" dirty="0" smtClean="0">
                <a:solidFill>
                  <a:srgbClr val="FF00FF"/>
                </a:solidFill>
              </a:rPr>
              <a:t> </a:t>
            </a:r>
            <a:r>
              <a:rPr lang="en-GB" sz="2800" b="1" dirty="0" err="1" smtClean="0">
                <a:solidFill>
                  <a:srgbClr val="FF00FF"/>
                </a:solidFill>
              </a:rPr>
              <a:t>mañana</a:t>
            </a:r>
            <a:endParaRPr lang="en-GB" sz="2800" b="1" dirty="0">
              <a:solidFill>
                <a:srgbClr val="FF00FF"/>
              </a:solidFill>
            </a:endParaRPr>
          </a:p>
        </p:txBody>
      </p:sp>
      <p:sp>
        <p:nvSpPr>
          <p:cNvPr id="23" name="TextBox 22"/>
          <p:cNvSpPr txBox="1"/>
          <p:nvPr/>
        </p:nvSpPr>
        <p:spPr>
          <a:xfrm>
            <a:off x="4975709" y="6183961"/>
            <a:ext cx="2374984" cy="523220"/>
          </a:xfrm>
          <a:prstGeom prst="rect">
            <a:avLst/>
          </a:prstGeom>
          <a:noFill/>
        </p:spPr>
        <p:txBody>
          <a:bodyPr wrap="square" rtlCol="0">
            <a:spAutoFit/>
          </a:bodyPr>
          <a:lstStyle/>
          <a:p>
            <a:r>
              <a:rPr lang="en-GB" sz="2800" b="1" dirty="0" err="1" smtClean="0">
                <a:solidFill>
                  <a:srgbClr val="FF00FF"/>
                </a:solidFill>
              </a:rPr>
              <a:t>anteayer</a:t>
            </a:r>
            <a:endParaRPr lang="en-GB" sz="2800" b="1" dirty="0">
              <a:solidFill>
                <a:srgbClr val="FF00FF"/>
              </a:solidFill>
            </a:endParaRPr>
          </a:p>
        </p:txBody>
      </p:sp>
    </p:spTree>
    <p:extLst>
      <p:ext uri="{BB962C8B-B14F-4D97-AF65-F5344CB8AC3E}">
        <p14:creationId xmlns:p14="http://schemas.microsoft.com/office/powerpoint/2010/main" val="55228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500"/>
                                        <p:tgtEl>
                                          <p:spTgt spid="2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3122" y="185117"/>
            <a:ext cx="9636369" cy="6315960"/>
          </a:xfrm>
          <a:prstGeom prst="rect">
            <a:avLst/>
          </a:prstGeom>
        </p:spPr>
        <p:txBody>
          <a:bodyPr wrap="square">
            <a:spAutoFit/>
          </a:bodyPr>
          <a:lstStyle/>
          <a:p>
            <a:pPr>
              <a:lnSpc>
                <a:spcPct val="107000"/>
              </a:lnSpc>
              <a:spcAft>
                <a:spcPts val="0"/>
              </a:spcAft>
            </a:pPr>
            <a:r>
              <a:rPr lang="en-GB" b="1" dirty="0" smtClean="0">
                <a:latin typeface="Arial" panose="020B0604020202020204" pitchFamily="34" charset="0"/>
                <a:ea typeface="Times New Roman" panose="02020603050405020304" pitchFamily="18" charset="0"/>
                <a:cs typeface="Times New Roman" panose="02020603050405020304" pitchFamily="18" charset="0"/>
              </a:rPr>
              <a:t>Q9.  Living </a:t>
            </a:r>
            <a:r>
              <a:rPr lang="en-GB" b="1" dirty="0">
                <a:latin typeface="Arial" panose="020B0604020202020204" pitchFamily="34" charset="0"/>
                <a:ea typeface="Times New Roman" panose="02020603050405020304" pitchFamily="18" charset="0"/>
                <a:cs typeface="Times New Roman" panose="02020603050405020304" pitchFamily="18" charset="0"/>
              </a:rPr>
              <a:t>in the countryside</a:t>
            </a:r>
            <a:r>
              <a:rPr lang="en-GB" dirty="0">
                <a:latin typeface="Arial" panose="020B0604020202020204" pitchFamily="34" charset="0"/>
                <a:ea typeface="Times New Roman" panose="02020603050405020304" pitchFamily="18" charset="0"/>
                <a:cs typeface="Times New Roman" panose="02020603050405020304" pitchFamily="18" charset="0"/>
              </a:rPr>
              <a:t/>
            </a:r>
            <a:br>
              <a:rPr lang="en-GB" dirty="0">
                <a:latin typeface="Arial" panose="020B0604020202020204" pitchFamily="34" charset="0"/>
                <a:ea typeface="Times New Roman" panose="02020603050405020304" pitchFamily="18" charset="0"/>
                <a:cs typeface="Times New Roman" panose="02020603050405020304" pitchFamily="18" charset="0"/>
              </a:rPr>
            </a:br>
            <a:r>
              <a:rPr lang="en-GB" dirty="0" smtClean="0">
                <a:latin typeface="Arial" panose="020B0604020202020204" pitchFamily="34" charset="0"/>
                <a:ea typeface="Times New Roman" panose="02020603050405020304" pitchFamily="18" charset="0"/>
                <a:cs typeface="Times New Roman" panose="02020603050405020304" pitchFamily="18" charset="0"/>
              </a:rPr>
              <a:t> </a:t>
            </a:r>
            <a:r>
              <a:rPr lang="en-GB" dirty="0">
                <a:latin typeface="Arial" panose="020B0604020202020204" pitchFamily="34" charset="0"/>
                <a:ea typeface="Times New Roman" panose="02020603050405020304" pitchFamily="18" charset="0"/>
                <a:cs typeface="Times New Roman" panose="02020603050405020304" pitchFamily="18" charset="0"/>
              </a:rPr>
              <a:t>Beatriz lives in a village in the country.</a:t>
            </a:r>
            <a:br>
              <a:rPr lang="en-GB" dirty="0">
                <a:latin typeface="Arial" panose="020B0604020202020204" pitchFamily="34" charset="0"/>
                <a:ea typeface="Times New Roman" panose="02020603050405020304" pitchFamily="18" charset="0"/>
                <a:cs typeface="Times New Roman" panose="02020603050405020304" pitchFamily="18" charset="0"/>
              </a:rPr>
            </a:br>
            <a:r>
              <a:rPr lang="en-GB" dirty="0" smtClean="0">
                <a:latin typeface="Arial" panose="020B0604020202020204" pitchFamily="34" charset="0"/>
                <a:ea typeface="Times New Roman" panose="02020603050405020304" pitchFamily="18" charset="0"/>
                <a:cs typeface="Times New Roman" panose="02020603050405020304" pitchFamily="18" charset="0"/>
              </a:rPr>
              <a:t> </a:t>
            </a:r>
            <a:r>
              <a:rPr lang="en-GB" dirty="0">
                <a:latin typeface="Arial" panose="020B0604020202020204" pitchFamily="34" charset="0"/>
                <a:ea typeface="Times New Roman" panose="02020603050405020304" pitchFamily="18" charset="0"/>
                <a:cs typeface="Times New Roman" panose="02020603050405020304" pitchFamily="18" charset="0"/>
              </a:rPr>
              <a:t>Answer the following questions in English.</a:t>
            </a:r>
            <a:br>
              <a:rPr lang="en-GB" dirty="0">
                <a:latin typeface="Arial" panose="020B0604020202020204" pitchFamily="34" charset="0"/>
                <a:ea typeface="Times New Roman" panose="02020603050405020304" pitchFamily="18" charset="0"/>
                <a:cs typeface="Times New Roman" panose="02020603050405020304" pitchFamily="18" charset="0"/>
              </a:rPr>
            </a:br>
            <a:r>
              <a:rPr lang="en-GB" dirty="0">
                <a:latin typeface="Arial" panose="020B0604020202020204" pitchFamily="34" charset="0"/>
                <a:ea typeface="Times New Roman" panose="02020603050405020304" pitchFamily="18" charset="0"/>
                <a:cs typeface="Times New Roman" panose="02020603050405020304" pitchFamily="18" charset="0"/>
              </a:rPr>
              <a:t/>
            </a:r>
            <a:br>
              <a:rPr lang="en-GB" dirty="0">
                <a:latin typeface="Arial" panose="020B0604020202020204" pitchFamily="34" charset="0"/>
                <a:ea typeface="Times New Roman" panose="02020603050405020304" pitchFamily="18" charset="0"/>
                <a:cs typeface="Times New Roman" panose="02020603050405020304" pitchFamily="18" charset="0"/>
              </a:rPr>
            </a:br>
            <a:r>
              <a:rPr lang="en-GB" dirty="0">
                <a:latin typeface="Arial" panose="020B0604020202020204" pitchFamily="34" charset="0"/>
                <a:ea typeface="Times New Roman" panose="02020603050405020304" pitchFamily="18" charset="0"/>
                <a:cs typeface="Times New Roman" panose="02020603050405020304" pitchFamily="18" charset="0"/>
              </a:rPr>
              <a:t> (a) How long has Beatriz lived in the countryside? </a:t>
            </a:r>
            <a:r>
              <a:rPr lang="en-GB" b="1" dirty="0">
                <a:solidFill>
                  <a:srgbClr val="A8AAAD"/>
                </a:solidFill>
                <a:latin typeface="Arial" panose="020B0604020202020204" pitchFamily="34" charset="0"/>
                <a:ea typeface="Times New Roman" panose="02020603050405020304" pitchFamily="18" charset="0"/>
                <a:cs typeface="Times New Roman" panose="02020603050405020304" pitchFamily="18" charset="0"/>
              </a:rPr>
              <a:t>(1)</a:t>
            </a:r>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0"/>
              </a:spcAft>
            </a:pPr>
            <a:r>
              <a:rPr lang="en-GB" dirty="0">
                <a:latin typeface="Arial" panose="020B0604020202020204" pitchFamily="34" charset="0"/>
                <a:ea typeface="Times New Roman" panose="02020603050405020304" pitchFamily="18" charset="0"/>
                <a:cs typeface="Times New Roman" panose="02020603050405020304" pitchFamily="18" charset="0"/>
              </a:rPr>
              <a:t>  </a:t>
            </a:r>
            <a:r>
              <a:rPr lang="en-GB" dirty="0" smtClean="0">
                <a:latin typeface="Arial" panose="020B0604020202020204" pitchFamily="34" charset="0"/>
                <a:ea typeface="Times New Roman" panose="02020603050405020304" pitchFamily="18" charset="0"/>
                <a:cs typeface="Times New Roman" panose="02020603050405020304" pitchFamily="18" charset="0"/>
              </a:rPr>
              <a:t>(</a:t>
            </a:r>
            <a:r>
              <a:rPr lang="en-GB" dirty="0">
                <a:latin typeface="Arial" panose="020B0604020202020204" pitchFamily="34" charset="0"/>
                <a:ea typeface="Times New Roman" panose="02020603050405020304" pitchFamily="18" charset="0"/>
                <a:cs typeface="Times New Roman" panose="02020603050405020304" pitchFamily="18" charset="0"/>
              </a:rPr>
              <a:t>b) According to her, what are the main advantages of living in the country? </a:t>
            </a:r>
            <a:endParaRPr lang="en-GB" dirty="0" smtClean="0">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r>
              <a:rPr lang="en-GB" dirty="0" smtClean="0">
                <a:latin typeface="Arial" panose="020B0604020202020204" pitchFamily="34" charset="0"/>
                <a:ea typeface="Times New Roman" panose="02020603050405020304" pitchFamily="18" charset="0"/>
                <a:cs typeface="Times New Roman" panose="02020603050405020304" pitchFamily="18" charset="0"/>
              </a:rPr>
              <a:t>Give </a:t>
            </a:r>
            <a:r>
              <a:rPr lang="en-GB" b="1" dirty="0" smtClean="0">
                <a:latin typeface="Arial" panose="020B0604020202020204" pitchFamily="34" charset="0"/>
                <a:ea typeface="Times New Roman" panose="02020603050405020304" pitchFamily="18" charset="0"/>
                <a:cs typeface="Times New Roman" panose="02020603050405020304" pitchFamily="18" charset="0"/>
              </a:rPr>
              <a:t>four</a:t>
            </a:r>
            <a:r>
              <a:rPr lang="en-GB" dirty="0" smtClean="0">
                <a:latin typeface="Arial" panose="020B0604020202020204" pitchFamily="34" charset="0"/>
                <a:ea typeface="Times New Roman" panose="02020603050405020304" pitchFamily="18" charset="0"/>
                <a:cs typeface="Times New Roman" panose="02020603050405020304" pitchFamily="18" charset="0"/>
              </a:rPr>
              <a:t> </a:t>
            </a:r>
            <a:r>
              <a:rPr lang="en-GB" dirty="0">
                <a:latin typeface="Arial" panose="020B0604020202020204" pitchFamily="34" charset="0"/>
                <a:ea typeface="Times New Roman" panose="02020603050405020304" pitchFamily="18" charset="0"/>
                <a:cs typeface="Times New Roman" panose="02020603050405020304" pitchFamily="18" charset="0"/>
              </a:rPr>
              <a:t>details.</a:t>
            </a:r>
            <a:r>
              <a:rPr lang="en-GB" b="1" dirty="0">
                <a:solidFill>
                  <a:srgbClr val="A8AAAD"/>
                </a:solidFill>
                <a:latin typeface="Arial" panose="020B0604020202020204" pitchFamily="34" charset="0"/>
                <a:ea typeface="Times New Roman" panose="02020603050405020304" pitchFamily="18" charset="0"/>
                <a:cs typeface="Times New Roman" panose="02020603050405020304" pitchFamily="18" charset="0"/>
              </a:rPr>
              <a:t>(4)</a:t>
            </a:r>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0"/>
              </a:spcAft>
            </a:pPr>
            <a:r>
              <a:rPr lang="en-GB" dirty="0">
                <a:latin typeface="Arial" panose="020B0604020202020204" pitchFamily="34" charset="0"/>
                <a:ea typeface="Times New Roman" panose="02020603050405020304" pitchFamily="18" charset="0"/>
                <a:cs typeface="Times New Roman" panose="02020603050405020304" pitchFamily="18" charset="0"/>
              </a:rPr>
              <a:t>  </a:t>
            </a:r>
            <a:endParaRPr lang="en-GB" dirty="0" smtClean="0">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endParaRPr lang="en-GB" dirty="0">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endParaRPr lang="en-GB" dirty="0" smtClean="0">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endParaRPr lang="en-GB" dirty="0">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endParaRPr lang="en-GB" dirty="0" smtClean="0">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endParaRPr lang="en-GB" dirty="0">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endParaRPr lang="en-GB" dirty="0" smtClean="0">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r>
              <a:rPr lang="en-GB" dirty="0">
                <a:latin typeface="Arial" panose="020B0604020202020204" pitchFamily="34" charset="0"/>
                <a:ea typeface="Times New Roman" panose="02020603050405020304" pitchFamily="18" charset="0"/>
                <a:cs typeface="Times New Roman" panose="02020603050405020304" pitchFamily="18" charset="0"/>
              </a:rPr>
              <a:t/>
            </a:r>
            <a:br>
              <a:rPr lang="en-GB" dirty="0">
                <a:latin typeface="Arial" panose="020B0604020202020204" pitchFamily="34" charset="0"/>
                <a:ea typeface="Times New Roman" panose="02020603050405020304" pitchFamily="18" charset="0"/>
                <a:cs typeface="Times New Roman" panose="02020603050405020304" pitchFamily="18" charset="0"/>
              </a:rPr>
            </a:br>
            <a:r>
              <a:rPr lang="en-GB" dirty="0">
                <a:latin typeface="Arial" panose="020B0604020202020204" pitchFamily="34" charset="0"/>
                <a:ea typeface="Times New Roman" panose="02020603050405020304" pitchFamily="18" charset="0"/>
                <a:cs typeface="Times New Roman" panose="02020603050405020304" pitchFamily="18" charset="0"/>
              </a:rPr>
              <a:t/>
            </a:r>
            <a:br>
              <a:rPr lang="en-GB" dirty="0">
                <a:latin typeface="Arial" panose="020B0604020202020204" pitchFamily="34" charset="0"/>
                <a:ea typeface="Times New Roman" panose="02020603050405020304" pitchFamily="18" charset="0"/>
                <a:cs typeface="Times New Roman" panose="02020603050405020304" pitchFamily="18" charset="0"/>
              </a:rPr>
            </a:br>
            <a:r>
              <a:rPr lang="en-GB" dirty="0">
                <a:latin typeface="Arial" panose="020B0604020202020204" pitchFamily="34" charset="0"/>
                <a:ea typeface="Times New Roman" panose="02020603050405020304" pitchFamily="18" charset="0"/>
                <a:cs typeface="Times New Roman" panose="02020603050405020304" pitchFamily="18" charset="0"/>
              </a:rPr>
              <a:t> (c) According to her, what are the main disadvantages of country life? Give </a:t>
            </a:r>
            <a:r>
              <a:rPr lang="en-GB" b="1" dirty="0">
                <a:latin typeface="Arial" panose="020B0604020202020204" pitchFamily="34" charset="0"/>
                <a:ea typeface="Times New Roman" panose="02020603050405020304" pitchFamily="18" charset="0"/>
                <a:cs typeface="Times New Roman" panose="02020603050405020304" pitchFamily="18" charset="0"/>
              </a:rPr>
              <a:t>three</a:t>
            </a:r>
            <a:r>
              <a:rPr lang="en-GB" dirty="0">
                <a:latin typeface="Arial" panose="020B0604020202020204" pitchFamily="34" charset="0"/>
                <a:ea typeface="Times New Roman" panose="02020603050405020304" pitchFamily="18" charset="0"/>
                <a:cs typeface="Times New Roman" panose="02020603050405020304" pitchFamily="18" charset="0"/>
              </a:rPr>
              <a:t/>
            </a:r>
            <a:br>
              <a:rPr lang="en-GB" dirty="0">
                <a:latin typeface="Arial" panose="020B0604020202020204" pitchFamily="34" charset="0"/>
                <a:ea typeface="Times New Roman" panose="02020603050405020304" pitchFamily="18" charset="0"/>
                <a:cs typeface="Times New Roman" panose="02020603050405020304" pitchFamily="18" charset="0"/>
              </a:rPr>
            </a:br>
            <a:r>
              <a:rPr lang="en-GB" dirty="0">
                <a:latin typeface="Arial" panose="020B0604020202020204" pitchFamily="34" charset="0"/>
                <a:ea typeface="Times New Roman" panose="02020603050405020304" pitchFamily="18" charset="0"/>
                <a:cs typeface="Times New Roman" panose="02020603050405020304" pitchFamily="18" charset="0"/>
              </a:rPr>
              <a:t> details.</a:t>
            </a:r>
            <a:r>
              <a:rPr lang="en-GB" b="1" dirty="0">
                <a:solidFill>
                  <a:srgbClr val="A8AAAD"/>
                </a:solidFill>
                <a:latin typeface="Arial" panose="020B0604020202020204" pitchFamily="34" charset="0"/>
                <a:ea typeface="Times New Roman" panose="02020603050405020304" pitchFamily="18" charset="0"/>
                <a:cs typeface="Times New Roman" panose="02020603050405020304" pitchFamily="18" charset="0"/>
              </a:rPr>
              <a:t>(3)</a:t>
            </a:r>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marR="730250">
              <a:lnSpc>
                <a:spcPct val="107000"/>
              </a:lnSpc>
              <a:spcAft>
                <a:spcPts val="0"/>
              </a:spcAft>
            </a:pPr>
            <a:r>
              <a:rPr lang="en-GB" dirty="0">
                <a:latin typeface="Arial" panose="020B0604020202020204" pitchFamily="34" charset="0"/>
                <a:ea typeface="Times New Roman" panose="02020603050405020304" pitchFamily="18" charset="0"/>
                <a:cs typeface="Times New Roman" panose="02020603050405020304" pitchFamily="18" charset="0"/>
              </a:rPr>
              <a:t>  </a:t>
            </a:r>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marR="730250">
              <a:lnSpc>
                <a:spcPct val="107000"/>
              </a:lnSpc>
              <a:spcAft>
                <a:spcPts val="0"/>
              </a:spcAft>
            </a:pPr>
            <a:r>
              <a:rPr lang="en-GB" dirty="0">
                <a:latin typeface="Arial" panose="020B0604020202020204" pitchFamily="34" charset="0"/>
                <a:ea typeface="Times New Roman" panose="02020603050405020304" pitchFamily="18" charset="0"/>
                <a:cs typeface="Times New Roman" panose="02020603050405020304" pitchFamily="18" charset="0"/>
              </a:rPr>
              <a:t> </a:t>
            </a:r>
            <a:br>
              <a:rPr lang="en-GB" dirty="0">
                <a:latin typeface="Arial" panose="020B0604020202020204" pitchFamily="34" charset="0"/>
                <a:ea typeface="Times New Roman" panose="02020603050405020304" pitchFamily="18" charset="0"/>
                <a:cs typeface="Times New Roman" panose="02020603050405020304" pitchFamily="18" charset="0"/>
              </a:rPr>
            </a:br>
            <a:r>
              <a:rPr lang="en-GB" dirty="0">
                <a:latin typeface="Arial" panose="020B0604020202020204" pitchFamily="34" charset="0"/>
                <a:ea typeface="Times New Roman" panose="02020603050405020304" pitchFamily="18" charset="0"/>
                <a:cs typeface="Times New Roman" panose="02020603050405020304" pitchFamily="18" charset="0"/>
              </a:rPr>
              <a:t>  </a:t>
            </a:r>
            <a:endParaRPr lang="en-GB"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Rectangle 2"/>
          <p:cNvSpPr/>
          <p:nvPr/>
        </p:nvSpPr>
        <p:spPr>
          <a:xfrm>
            <a:off x="5769590" y="6469304"/>
            <a:ext cx="4142994" cy="373757"/>
          </a:xfrm>
          <a:prstGeom prst="rect">
            <a:avLst/>
          </a:prstGeom>
        </p:spPr>
        <p:txBody>
          <a:bodyPr wrap="none">
            <a:spAutoFit/>
          </a:bodyPr>
          <a:lstStyle/>
          <a:p>
            <a:pPr marR="730250" lvl="0">
              <a:lnSpc>
                <a:spcPct val="107000"/>
              </a:lnSpc>
            </a:pPr>
            <a:r>
              <a:rPr lang="en-GB" b="1"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(Total for </a:t>
            </a:r>
            <a:r>
              <a:rPr lang="en-GB" b="1"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question </a:t>
            </a:r>
            <a:r>
              <a:rPr lang="en-GB" b="1"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8 marks)</a:t>
            </a:r>
            <a:endParaRPr lang="en-GB"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 name="Q5">
            <a:hlinkClick r:id="" action="ppaction://media"/>
          </p:cNvPr>
          <p:cNvPicPr>
            <a:picLocks noChangeAspect="1"/>
          </p:cNvPicPr>
          <p:nvPr>
            <a:audioFile r:link="rId1"/>
            <p:extLst>
              <p:ext uri="{DAA4B4D4-6D71-4841-9C94-3DE7FCFB9230}">
                <p14:media xmlns:p14="http://schemas.microsoft.com/office/powerpoint/2010/main" r:embed="rId2">
                  <p14:trim st="31425"/>
                </p14:media>
              </p:ext>
            </p:extLst>
          </p:nvPr>
        </p:nvPicPr>
        <p:blipFill>
          <a:blip r:embed="rId5"/>
          <a:stretch>
            <a:fillRect/>
          </a:stretch>
        </p:blipFill>
        <p:spPr>
          <a:xfrm>
            <a:off x="8153400" y="185117"/>
            <a:ext cx="609600" cy="609600"/>
          </a:xfrm>
          <a:prstGeom prst="rect">
            <a:avLst/>
          </a:prstGeom>
        </p:spPr>
      </p:pic>
    </p:spTree>
    <p:extLst>
      <p:ext uri="{BB962C8B-B14F-4D97-AF65-F5344CB8AC3E}">
        <p14:creationId xmlns:p14="http://schemas.microsoft.com/office/powerpoint/2010/main" val="24681406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34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3787"/>
            <a:ext cx="9636369" cy="6019597"/>
          </a:xfrm>
          <a:prstGeom prst="rect">
            <a:avLst/>
          </a:prstGeom>
        </p:spPr>
        <p:txBody>
          <a:bodyPr wrap="square">
            <a:spAutoFit/>
          </a:bodyPr>
          <a:lstStyle/>
          <a:p>
            <a:pPr>
              <a:lnSpc>
                <a:spcPct val="107000"/>
              </a:lnSpc>
              <a:spcAft>
                <a:spcPts val="0"/>
              </a:spcAft>
            </a:pPr>
            <a:r>
              <a:rPr lang="en-GB" b="1" dirty="0" smtClean="0">
                <a:latin typeface="Arial" panose="020B0604020202020204" pitchFamily="34" charset="0"/>
                <a:ea typeface="Times New Roman" panose="02020603050405020304" pitchFamily="18" charset="0"/>
                <a:cs typeface="Times New Roman" panose="02020603050405020304" pitchFamily="18" charset="0"/>
              </a:rPr>
              <a:t>Q9.  Living </a:t>
            </a:r>
            <a:r>
              <a:rPr lang="en-GB" b="1" dirty="0">
                <a:latin typeface="Arial" panose="020B0604020202020204" pitchFamily="34" charset="0"/>
                <a:ea typeface="Times New Roman" panose="02020603050405020304" pitchFamily="18" charset="0"/>
                <a:cs typeface="Times New Roman" panose="02020603050405020304" pitchFamily="18" charset="0"/>
              </a:rPr>
              <a:t>in the countryside</a:t>
            </a:r>
            <a:r>
              <a:rPr lang="en-GB" dirty="0">
                <a:latin typeface="Arial" panose="020B0604020202020204" pitchFamily="34" charset="0"/>
                <a:ea typeface="Times New Roman" panose="02020603050405020304" pitchFamily="18" charset="0"/>
                <a:cs typeface="Times New Roman" panose="02020603050405020304" pitchFamily="18" charset="0"/>
              </a:rPr>
              <a:t/>
            </a:r>
            <a:br>
              <a:rPr lang="en-GB" dirty="0">
                <a:latin typeface="Arial" panose="020B0604020202020204" pitchFamily="34" charset="0"/>
                <a:ea typeface="Times New Roman" panose="02020603050405020304" pitchFamily="18" charset="0"/>
                <a:cs typeface="Times New Roman" panose="02020603050405020304" pitchFamily="18" charset="0"/>
              </a:rPr>
            </a:br>
            <a:r>
              <a:rPr lang="en-GB" dirty="0" smtClean="0">
                <a:latin typeface="Arial" panose="020B0604020202020204" pitchFamily="34" charset="0"/>
                <a:ea typeface="Times New Roman" panose="02020603050405020304" pitchFamily="18" charset="0"/>
                <a:cs typeface="Times New Roman" panose="02020603050405020304" pitchFamily="18" charset="0"/>
              </a:rPr>
              <a:t> </a:t>
            </a:r>
            <a:r>
              <a:rPr lang="en-GB" dirty="0">
                <a:latin typeface="Arial" panose="020B0604020202020204" pitchFamily="34" charset="0"/>
                <a:ea typeface="Times New Roman" panose="02020603050405020304" pitchFamily="18" charset="0"/>
                <a:cs typeface="Times New Roman" panose="02020603050405020304" pitchFamily="18" charset="0"/>
              </a:rPr>
              <a:t>Beatriz lives in a village in the country.</a:t>
            </a:r>
            <a:br>
              <a:rPr lang="en-GB" dirty="0">
                <a:latin typeface="Arial" panose="020B0604020202020204" pitchFamily="34" charset="0"/>
                <a:ea typeface="Times New Roman" panose="02020603050405020304" pitchFamily="18" charset="0"/>
                <a:cs typeface="Times New Roman" panose="02020603050405020304" pitchFamily="18" charset="0"/>
              </a:rPr>
            </a:br>
            <a:r>
              <a:rPr lang="en-GB" dirty="0" smtClean="0">
                <a:latin typeface="Arial" panose="020B0604020202020204" pitchFamily="34" charset="0"/>
                <a:ea typeface="Times New Roman" panose="02020603050405020304" pitchFamily="18" charset="0"/>
                <a:cs typeface="Times New Roman" panose="02020603050405020304" pitchFamily="18" charset="0"/>
              </a:rPr>
              <a:t> </a:t>
            </a:r>
            <a:r>
              <a:rPr lang="en-GB" dirty="0">
                <a:latin typeface="Arial" panose="020B0604020202020204" pitchFamily="34" charset="0"/>
                <a:ea typeface="Times New Roman" panose="02020603050405020304" pitchFamily="18" charset="0"/>
                <a:cs typeface="Times New Roman" panose="02020603050405020304" pitchFamily="18" charset="0"/>
              </a:rPr>
              <a:t>Answer the following questions in English.</a:t>
            </a:r>
            <a:br>
              <a:rPr lang="en-GB" dirty="0">
                <a:latin typeface="Arial" panose="020B0604020202020204" pitchFamily="34" charset="0"/>
                <a:ea typeface="Times New Roman" panose="02020603050405020304" pitchFamily="18" charset="0"/>
                <a:cs typeface="Times New Roman" panose="02020603050405020304" pitchFamily="18" charset="0"/>
              </a:rPr>
            </a:br>
            <a:r>
              <a:rPr lang="en-GB" dirty="0">
                <a:latin typeface="Arial" panose="020B0604020202020204" pitchFamily="34" charset="0"/>
                <a:ea typeface="Times New Roman" panose="02020603050405020304" pitchFamily="18" charset="0"/>
                <a:cs typeface="Times New Roman" panose="02020603050405020304" pitchFamily="18" charset="0"/>
              </a:rPr>
              <a:t/>
            </a:r>
            <a:br>
              <a:rPr lang="en-GB" dirty="0">
                <a:latin typeface="Arial" panose="020B0604020202020204" pitchFamily="34" charset="0"/>
                <a:ea typeface="Times New Roman" panose="02020603050405020304" pitchFamily="18" charset="0"/>
                <a:cs typeface="Times New Roman" panose="02020603050405020304" pitchFamily="18" charset="0"/>
              </a:rPr>
            </a:br>
            <a:r>
              <a:rPr lang="en-GB" dirty="0">
                <a:latin typeface="Arial" panose="020B0604020202020204" pitchFamily="34" charset="0"/>
                <a:ea typeface="Times New Roman" panose="02020603050405020304" pitchFamily="18" charset="0"/>
                <a:cs typeface="Times New Roman" panose="02020603050405020304" pitchFamily="18" charset="0"/>
              </a:rPr>
              <a:t> (a) How long has Beatriz lived in the countryside? </a:t>
            </a:r>
            <a:r>
              <a:rPr lang="en-GB" b="1" dirty="0">
                <a:solidFill>
                  <a:srgbClr val="A8AAAD"/>
                </a:solidFill>
                <a:latin typeface="Arial" panose="020B0604020202020204" pitchFamily="34" charset="0"/>
                <a:ea typeface="Times New Roman" panose="02020603050405020304" pitchFamily="18" charset="0"/>
                <a:cs typeface="Times New Roman" panose="02020603050405020304" pitchFamily="18" charset="0"/>
              </a:rPr>
              <a:t>(1)</a:t>
            </a:r>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0"/>
              </a:spcAft>
            </a:pPr>
            <a:r>
              <a:rPr lang="en-GB" dirty="0">
                <a:latin typeface="Arial" panose="020B0604020202020204" pitchFamily="34" charset="0"/>
                <a:ea typeface="Times New Roman" panose="02020603050405020304" pitchFamily="18" charset="0"/>
                <a:cs typeface="Times New Roman" panose="02020603050405020304" pitchFamily="18" charset="0"/>
              </a:rPr>
              <a:t>  </a:t>
            </a:r>
            <a:r>
              <a:rPr lang="en-GB" dirty="0" smtClean="0">
                <a:latin typeface="Arial" panose="020B0604020202020204" pitchFamily="34" charset="0"/>
                <a:ea typeface="Times New Roman" panose="02020603050405020304" pitchFamily="18" charset="0"/>
                <a:cs typeface="Times New Roman" panose="02020603050405020304" pitchFamily="18" charset="0"/>
              </a:rPr>
              <a:t> </a:t>
            </a:r>
            <a:r>
              <a:rPr lang="en-GB" dirty="0">
                <a:latin typeface="Arial" panose="020B0604020202020204" pitchFamily="34" charset="0"/>
                <a:ea typeface="Times New Roman" panose="02020603050405020304" pitchFamily="18" charset="0"/>
                <a:cs typeface="Times New Roman" panose="02020603050405020304" pitchFamily="18" charset="0"/>
              </a:rPr>
              <a:t>(b) According to her, what are the main advantages of living in the country? </a:t>
            </a:r>
            <a:endParaRPr lang="en-GB" dirty="0" smtClean="0">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r>
              <a:rPr lang="en-GB" dirty="0" smtClean="0">
                <a:latin typeface="Arial" panose="020B0604020202020204" pitchFamily="34" charset="0"/>
                <a:ea typeface="Times New Roman" panose="02020603050405020304" pitchFamily="18" charset="0"/>
                <a:cs typeface="Times New Roman" panose="02020603050405020304" pitchFamily="18" charset="0"/>
              </a:rPr>
              <a:t>Give </a:t>
            </a:r>
            <a:r>
              <a:rPr lang="en-GB" b="1" dirty="0" smtClean="0">
                <a:latin typeface="Arial" panose="020B0604020202020204" pitchFamily="34" charset="0"/>
                <a:ea typeface="Times New Roman" panose="02020603050405020304" pitchFamily="18" charset="0"/>
                <a:cs typeface="Times New Roman" panose="02020603050405020304" pitchFamily="18" charset="0"/>
              </a:rPr>
              <a:t>four</a:t>
            </a:r>
            <a:r>
              <a:rPr lang="en-GB" dirty="0" smtClean="0">
                <a:latin typeface="Arial" panose="020B0604020202020204" pitchFamily="34" charset="0"/>
                <a:ea typeface="Times New Roman" panose="02020603050405020304" pitchFamily="18" charset="0"/>
                <a:cs typeface="Times New Roman" panose="02020603050405020304" pitchFamily="18" charset="0"/>
              </a:rPr>
              <a:t> </a:t>
            </a:r>
            <a:r>
              <a:rPr lang="en-GB" dirty="0">
                <a:latin typeface="Arial" panose="020B0604020202020204" pitchFamily="34" charset="0"/>
                <a:ea typeface="Times New Roman" panose="02020603050405020304" pitchFamily="18" charset="0"/>
                <a:cs typeface="Times New Roman" panose="02020603050405020304" pitchFamily="18" charset="0"/>
              </a:rPr>
              <a:t>details.</a:t>
            </a:r>
            <a:r>
              <a:rPr lang="en-GB" b="1" dirty="0">
                <a:solidFill>
                  <a:srgbClr val="A8AAAD"/>
                </a:solidFill>
                <a:latin typeface="Arial" panose="020B0604020202020204" pitchFamily="34" charset="0"/>
                <a:ea typeface="Times New Roman" panose="02020603050405020304" pitchFamily="18" charset="0"/>
                <a:cs typeface="Times New Roman" panose="02020603050405020304" pitchFamily="18" charset="0"/>
              </a:rPr>
              <a:t>(4)</a:t>
            </a:r>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0"/>
              </a:spcAft>
            </a:pPr>
            <a:r>
              <a:rPr lang="en-GB" dirty="0">
                <a:latin typeface="Arial" panose="020B0604020202020204" pitchFamily="34" charset="0"/>
                <a:ea typeface="Times New Roman" panose="02020603050405020304" pitchFamily="18" charset="0"/>
                <a:cs typeface="Times New Roman" panose="02020603050405020304" pitchFamily="18" charset="0"/>
              </a:rPr>
              <a:t>  </a:t>
            </a:r>
            <a:br>
              <a:rPr lang="en-GB" dirty="0">
                <a:latin typeface="Arial" panose="020B0604020202020204" pitchFamily="34" charset="0"/>
                <a:ea typeface="Times New Roman" panose="02020603050405020304" pitchFamily="18" charset="0"/>
                <a:cs typeface="Times New Roman" panose="02020603050405020304" pitchFamily="18" charset="0"/>
              </a:rPr>
            </a:br>
            <a:r>
              <a:rPr lang="en-GB" dirty="0">
                <a:latin typeface="Arial" panose="020B0604020202020204" pitchFamily="34" charset="0"/>
                <a:ea typeface="Times New Roman" panose="02020603050405020304" pitchFamily="18" charset="0"/>
                <a:cs typeface="Times New Roman" panose="02020603050405020304" pitchFamily="18" charset="0"/>
              </a:rPr>
              <a:t/>
            </a:r>
            <a:br>
              <a:rPr lang="en-GB" dirty="0">
                <a:latin typeface="Arial" panose="020B0604020202020204" pitchFamily="34" charset="0"/>
                <a:ea typeface="Times New Roman" panose="02020603050405020304" pitchFamily="18" charset="0"/>
                <a:cs typeface="Times New Roman" panose="02020603050405020304" pitchFamily="18" charset="0"/>
              </a:rPr>
            </a:br>
            <a:endParaRPr lang="en-GB" dirty="0" smtClean="0">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endParaRPr lang="en-GB" dirty="0">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endParaRPr lang="en-GB" dirty="0" smtClean="0">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endParaRPr lang="en-GB" dirty="0">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r>
              <a:rPr lang="en-GB" dirty="0" smtClean="0">
                <a:latin typeface="Arial" panose="020B0604020202020204" pitchFamily="34" charset="0"/>
                <a:ea typeface="Times New Roman" panose="02020603050405020304" pitchFamily="18" charset="0"/>
                <a:cs typeface="Times New Roman" panose="02020603050405020304" pitchFamily="18" charset="0"/>
              </a:rPr>
              <a:t> </a:t>
            </a:r>
          </a:p>
          <a:p>
            <a:pPr>
              <a:lnSpc>
                <a:spcPct val="107000"/>
              </a:lnSpc>
              <a:spcAft>
                <a:spcPts val="0"/>
              </a:spcAft>
            </a:pPr>
            <a:endParaRPr lang="en-GB" dirty="0" smtClean="0">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r>
              <a:rPr lang="en-GB" dirty="0" smtClean="0">
                <a:latin typeface="Arial" panose="020B0604020202020204" pitchFamily="34" charset="0"/>
                <a:ea typeface="Times New Roman" panose="02020603050405020304" pitchFamily="18" charset="0"/>
                <a:cs typeface="Times New Roman" panose="02020603050405020304" pitchFamily="18" charset="0"/>
              </a:rPr>
              <a:t>(</a:t>
            </a:r>
            <a:r>
              <a:rPr lang="en-GB" dirty="0">
                <a:latin typeface="Arial" panose="020B0604020202020204" pitchFamily="34" charset="0"/>
                <a:ea typeface="Times New Roman" panose="02020603050405020304" pitchFamily="18" charset="0"/>
                <a:cs typeface="Times New Roman" panose="02020603050405020304" pitchFamily="18" charset="0"/>
              </a:rPr>
              <a:t>c) According to her, what are the main disadvantages of country life? Give </a:t>
            </a:r>
            <a:r>
              <a:rPr lang="en-GB" b="1" dirty="0">
                <a:latin typeface="Arial" panose="020B0604020202020204" pitchFamily="34" charset="0"/>
                <a:ea typeface="Times New Roman" panose="02020603050405020304" pitchFamily="18" charset="0"/>
                <a:cs typeface="Times New Roman" panose="02020603050405020304" pitchFamily="18" charset="0"/>
              </a:rPr>
              <a:t>three</a:t>
            </a:r>
            <a:r>
              <a:rPr lang="en-GB" dirty="0">
                <a:latin typeface="Arial" panose="020B0604020202020204" pitchFamily="34" charset="0"/>
                <a:ea typeface="Times New Roman" panose="02020603050405020304" pitchFamily="18" charset="0"/>
                <a:cs typeface="Times New Roman" panose="02020603050405020304" pitchFamily="18" charset="0"/>
              </a:rPr>
              <a:t/>
            </a:r>
            <a:br>
              <a:rPr lang="en-GB" dirty="0">
                <a:latin typeface="Arial" panose="020B0604020202020204" pitchFamily="34" charset="0"/>
                <a:ea typeface="Times New Roman" panose="02020603050405020304" pitchFamily="18" charset="0"/>
                <a:cs typeface="Times New Roman" panose="02020603050405020304" pitchFamily="18" charset="0"/>
              </a:rPr>
            </a:br>
            <a:r>
              <a:rPr lang="en-GB" dirty="0">
                <a:latin typeface="Arial" panose="020B0604020202020204" pitchFamily="34" charset="0"/>
                <a:ea typeface="Times New Roman" panose="02020603050405020304" pitchFamily="18" charset="0"/>
                <a:cs typeface="Times New Roman" panose="02020603050405020304" pitchFamily="18" charset="0"/>
              </a:rPr>
              <a:t> details.</a:t>
            </a:r>
            <a:r>
              <a:rPr lang="en-GB" b="1" dirty="0">
                <a:solidFill>
                  <a:srgbClr val="A8AAAD"/>
                </a:solidFill>
                <a:latin typeface="Arial" panose="020B0604020202020204" pitchFamily="34" charset="0"/>
                <a:ea typeface="Times New Roman" panose="02020603050405020304" pitchFamily="18" charset="0"/>
                <a:cs typeface="Times New Roman" panose="02020603050405020304" pitchFamily="18" charset="0"/>
              </a:rPr>
              <a:t>(3)</a:t>
            </a:r>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marR="730250">
              <a:lnSpc>
                <a:spcPct val="107000"/>
              </a:lnSpc>
              <a:spcAft>
                <a:spcPts val="0"/>
              </a:spcAft>
            </a:pPr>
            <a:r>
              <a:rPr lang="en-GB" dirty="0">
                <a:latin typeface="Arial" panose="020B0604020202020204" pitchFamily="34" charset="0"/>
                <a:ea typeface="Times New Roman" panose="02020603050405020304" pitchFamily="18" charset="0"/>
                <a:cs typeface="Times New Roman" panose="02020603050405020304" pitchFamily="18" charset="0"/>
              </a:rPr>
              <a:t>  </a:t>
            </a:r>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marR="730250">
              <a:lnSpc>
                <a:spcPct val="107000"/>
              </a:lnSpc>
              <a:spcAft>
                <a:spcPts val="0"/>
              </a:spcAft>
            </a:pPr>
            <a:r>
              <a:rPr lang="en-GB" dirty="0">
                <a:latin typeface="Arial" panose="020B0604020202020204" pitchFamily="34" charset="0"/>
                <a:ea typeface="Times New Roman" panose="02020603050405020304" pitchFamily="18" charset="0"/>
                <a:cs typeface="Times New Roman" panose="02020603050405020304" pitchFamily="18" charset="0"/>
              </a:rPr>
              <a:t> </a:t>
            </a:r>
            <a:br>
              <a:rPr lang="en-GB" dirty="0">
                <a:latin typeface="Arial" panose="020B0604020202020204" pitchFamily="34" charset="0"/>
                <a:ea typeface="Times New Roman" panose="02020603050405020304" pitchFamily="18" charset="0"/>
                <a:cs typeface="Times New Roman" panose="02020603050405020304" pitchFamily="18" charset="0"/>
              </a:rPr>
            </a:br>
            <a:r>
              <a:rPr lang="en-GB" dirty="0">
                <a:latin typeface="Arial" panose="020B0604020202020204" pitchFamily="34" charset="0"/>
                <a:ea typeface="Times New Roman" panose="02020603050405020304" pitchFamily="18" charset="0"/>
                <a:cs typeface="Times New Roman" panose="02020603050405020304" pitchFamily="18" charset="0"/>
              </a:rPr>
              <a:t>  </a:t>
            </a:r>
            <a:endParaRPr lang="en-GB"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Rectangle 2"/>
          <p:cNvSpPr/>
          <p:nvPr/>
        </p:nvSpPr>
        <p:spPr>
          <a:xfrm>
            <a:off x="5769590" y="6469304"/>
            <a:ext cx="4142994" cy="373757"/>
          </a:xfrm>
          <a:prstGeom prst="rect">
            <a:avLst/>
          </a:prstGeom>
        </p:spPr>
        <p:txBody>
          <a:bodyPr wrap="none">
            <a:spAutoFit/>
          </a:bodyPr>
          <a:lstStyle/>
          <a:p>
            <a:pPr marR="730250" lvl="0">
              <a:lnSpc>
                <a:spcPct val="107000"/>
              </a:lnSpc>
            </a:pPr>
            <a:r>
              <a:rPr lang="en-GB" b="1"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(Total for </a:t>
            </a:r>
            <a:r>
              <a:rPr lang="en-GB" b="1"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question </a:t>
            </a:r>
            <a:r>
              <a:rPr lang="en-GB" b="1"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8 marks)</a:t>
            </a:r>
            <a:endParaRPr lang="en-GB"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p:cNvSpPr txBox="1"/>
          <p:nvPr/>
        </p:nvSpPr>
        <p:spPr>
          <a:xfrm>
            <a:off x="5347559" y="1044576"/>
            <a:ext cx="2811702" cy="584775"/>
          </a:xfrm>
          <a:prstGeom prst="rect">
            <a:avLst/>
          </a:prstGeom>
          <a:noFill/>
        </p:spPr>
        <p:txBody>
          <a:bodyPr wrap="square" rtlCol="0">
            <a:spAutoFit/>
          </a:bodyPr>
          <a:lstStyle/>
          <a:p>
            <a:pPr algn="ctr"/>
            <a:r>
              <a:rPr lang="en-GB" sz="3200" b="1" dirty="0" smtClean="0">
                <a:solidFill>
                  <a:srgbClr val="FF00FF"/>
                </a:solidFill>
              </a:rPr>
              <a:t>three months</a:t>
            </a:r>
            <a:endParaRPr lang="en-GB" sz="3200" b="1" dirty="0">
              <a:solidFill>
                <a:srgbClr val="FF00FF"/>
              </a:solidFill>
            </a:endParaRPr>
          </a:p>
        </p:txBody>
      </p:sp>
      <p:sp>
        <p:nvSpPr>
          <p:cNvPr id="6" name="TextBox 5"/>
          <p:cNvSpPr txBox="1"/>
          <p:nvPr/>
        </p:nvSpPr>
        <p:spPr>
          <a:xfrm>
            <a:off x="6077243" y="0"/>
            <a:ext cx="3105936" cy="584775"/>
          </a:xfrm>
          <a:prstGeom prst="rect">
            <a:avLst/>
          </a:prstGeom>
          <a:noFill/>
        </p:spPr>
        <p:txBody>
          <a:bodyPr wrap="square" rtlCol="0">
            <a:spAutoFit/>
          </a:bodyPr>
          <a:lstStyle/>
          <a:p>
            <a:pPr algn="r"/>
            <a:r>
              <a:rPr lang="en-GB" sz="3200" b="1" dirty="0" smtClean="0">
                <a:solidFill>
                  <a:srgbClr val="FF00FF"/>
                </a:solidFill>
              </a:rPr>
              <a:t>ANSWERS</a:t>
            </a:r>
            <a:endParaRPr lang="en-GB" sz="3200" b="1" dirty="0">
              <a:solidFill>
                <a:srgbClr val="FF00FF"/>
              </a:solidFill>
            </a:endParaRPr>
          </a:p>
        </p:txBody>
      </p:sp>
      <p:sp>
        <p:nvSpPr>
          <p:cNvPr id="7" name="TextBox 6"/>
          <p:cNvSpPr txBox="1"/>
          <p:nvPr/>
        </p:nvSpPr>
        <p:spPr>
          <a:xfrm>
            <a:off x="70338" y="1842579"/>
            <a:ext cx="9495692" cy="2677656"/>
          </a:xfrm>
          <a:prstGeom prst="rect">
            <a:avLst/>
          </a:prstGeom>
          <a:noFill/>
        </p:spPr>
        <p:txBody>
          <a:bodyPr wrap="square" rtlCol="0">
            <a:spAutoFit/>
          </a:bodyPr>
          <a:lstStyle/>
          <a:p>
            <a:r>
              <a:rPr lang="en-GB" sz="2400" b="1" dirty="0" smtClean="0">
                <a:solidFill>
                  <a:srgbClr val="FF00FF"/>
                </a:solidFill>
              </a:rPr>
              <a:t/>
            </a:r>
            <a:br>
              <a:rPr lang="en-GB" sz="2400" b="1" dirty="0" smtClean="0">
                <a:solidFill>
                  <a:srgbClr val="FF00FF"/>
                </a:solidFill>
              </a:rPr>
            </a:br>
            <a:r>
              <a:rPr lang="en-GB" sz="2400" b="1" dirty="0" err="1" smtClean="0">
                <a:solidFill>
                  <a:srgbClr val="FF00FF"/>
                </a:solidFill>
              </a:rPr>
              <a:t>i</a:t>
            </a:r>
            <a:r>
              <a:rPr lang="en-GB" sz="2400" b="1" dirty="0" smtClean="0">
                <a:solidFill>
                  <a:srgbClr val="FF00FF"/>
                </a:solidFill>
              </a:rPr>
              <a:t>)  it’s quieter </a:t>
            </a:r>
          </a:p>
          <a:p>
            <a:r>
              <a:rPr lang="en-GB" sz="2400" b="1" dirty="0" smtClean="0">
                <a:solidFill>
                  <a:srgbClr val="FF00FF"/>
                </a:solidFill>
              </a:rPr>
              <a:t>ii) no pollution / able to breath fresh/pure air</a:t>
            </a:r>
            <a:br>
              <a:rPr lang="en-GB" sz="2400" b="1" dirty="0" smtClean="0">
                <a:solidFill>
                  <a:srgbClr val="FF00FF"/>
                </a:solidFill>
              </a:rPr>
            </a:br>
            <a:r>
              <a:rPr lang="en-GB" sz="2400" b="1" dirty="0" smtClean="0">
                <a:solidFill>
                  <a:srgbClr val="FF00FF"/>
                </a:solidFill>
              </a:rPr>
              <a:t>iii) no traffic noise</a:t>
            </a:r>
            <a:br>
              <a:rPr lang="en-GB" sz="2400" b="1" dirty="0" smtClean="0">
                <a:solidFill>
                  <a:srgbClr val="FF00FF"/>
                </a:solidFill>
              </a:rPr>
            </a:br>
            <a:r>
              <a:rPr lang="en-GB" sz="2400" b="1" dirty="0" smtClean="0">
                <a:solidFill>
                  <a:srgbClr val="FF00FF"/>
                </a:solidFill>
              </a:rPr>
              <a:t>iv) more contact with nature / wake up to bird song</a:t>
            </a:r>
            <a:br>
              <a:rPr lang="en-GB" sz="2400" b="1" dirty="0" smtClean="0">
                <a:solidFill>
                  <a:srgbClr val="FF00FF"/>
                </a:solidFill>
              </a:rPr>
            </a:br>
            <a:r>
              <a:rPr lang="en-GB" sz="2400" b="1" dirty="0" smtClean="0">
                <a:solidFill>
                  <a:srgbClr val="FF00FF"/>
                </a:solidFill>
              </a:rPr>
              <a:t>v) people speak to each other / speaks to neighbours</a:t>
            </a:r>
            <a:br>
              <a:rPr lang="en-GB" sz="2400" b="1" dirty="0" smtClean="0">
                <a:solidFill>
                  <a:srgbClr val="FF00FF"/>
                </a:solidFill>
              </a:rPr>
            </a:br>
            <a:r>
              <a:rPr lang="en-GB" sz="2400" b="1" dirty="0" smtClean="0">
                <a:solidFill>
                  <a:srgbClr val="FF00FF"/>
                </a:solidFill>
              </a:rPr>
              <a:t>vi) local products / fresh food</a:t>
            </a:r>
            <a:endParaRPr lang="en-GB" sz="2400" b="1" dirty="0">
              <a:solidFill>
                <a:srgbClr val="FF00FF"/>
              </a:solidFill>
            </a:endParaRPr>
          </a:p>
        </p:txBody>
      </p:sp>
      <p:sp>
        <p:nvSpPr>
          <p:cNvPr id="8" name="Rectangle 7"/>
          <p:cNvSpPr/>
          <p:nvPr/>
        </p:nvSpPr>
        <p:spPr>
          <a:xfrm>
            <a:off x="2198675" y="1789824"/>
            <a:ext cx="1535998" cy="461665"/>
          </a:xfrm>
          <a:prstGeom prst="rect">
            <a:avLst/>
          </a:prstGeom>
        </p:spPr>
        <p:txBody>
          <a:bodyPr wrap="none">
            <a:spAutoFit/>
          </a:bodyPr>
          <a:lstStyle/>
          <a:p>
            <a:r>
              <a:rPr lang="en-GB" sz="2400" b="1" dirty="0">
                <a:solidFill>
                  <a:srgbClr val="FF00FF"/>
                </a:solidFill>
              </a:rPr>
              <a:t>ANY 4 of: </a:t>
            </a:r>
            <a:endParaRPr lang="en-GB" sz="2400" dirty="0"/>
          </a:p>
        </p:txBody>
      </p:sp>
      <p:sp>
        <p:nvSpPr>
          <p:cNvPr id="9" name="TextBox 8"/>
          <p:cNvSpPr txBox="1"/>
          <p:nvPr/>
        </p:nvSpPr>
        <p:spPr>
          <a:xfrm>
            <a:off x="70338" y="4733463"/>
            <a:ext cx="9495692" cy="1938992"/>
          </a:xfrm>
          <a:prstGeom prst="rect">
            <a:avLst/>
          </a:prstGeom>
          <a:noFill/>
        </p:spPr>
        <p:txBody>
          <a:bodyPr wrap="square" rtlCol="0">
            <a:spAutoFit/>
          </a:bodyPr>
          <a:lstStyle/>
          <a:p>
            <a:r>
              <a:rPr lang="en-GB" sz="2400" b="1" dirty="0" smtClean="0">
                <a:solidFill>
                  <a:srgbClr val="FF00FF"/>
                </a:solidFill>
              </a:rPr>
              <a:t/>
            </a:r>
            <a:br>
              <a:rPr lang="en-GB" sz="2400" b="1" dirty="0" smtClean="0">
                <a:solidFill>
                  <a:srgbClr val="FF00FF"/>
                </a:solidFill>
              </a:rPr>
            </a:br>
            <a:r>
              <a:rPr lang="en-GB" sz="2400" b="1" dirty="0" err="1" smtClean="0">
                <a:solidFill>
                  <a:srgbClr val="FF00FF"/>
                </a:solidFill>
              </a:rPr>
              <a:t>i</a:t>
            </a:r>
            <a:r>
              <a:rPr lang="en-GB" sz="2400" b="1" dirty="0" smtClean="0">
                <a:solidFill>
                  <a:srgbClr val="FF00FF"/>
                </a:solidFill>
              </a:rPr>
              <a:t>)  poor public transport (no train / few buses)</a:t>
            </a:r>
          </a:p>
          <a:p>
            <a:r>
              <a:rPr lang="en-GB" sz="2400" b="1" dirty="0" smtClean="0">
                <a:solidFill>
                  <a:srgbClr val="FF00FF"/>
                </a:solidFill>
              </a:rPr>
              <a:t>ii) no hospitals</a:t>
            </a:r>
            <a:br>
              <a:rPr lang="en-GB" sz="2400" b="1" dirty="0" smtClean="0">
                <a:solidFill>
                  <a:srgbClr val="FF00FF"/>
                </a:solidFill>
              </a:rPr>
            </a:br>
            <a:r>
              <a:rPr lang="en-GB" sz="2400" b="1" dirty="0" smtClean="0">
                <a:solidFill>
                  <a:srgbClr val="FF00FF"/>
                </a:solidFill>
              </a:rPr>
              <a:t>iii) not many schools / poor educational opportunities</a:t>
            </a:r>
            <a:br>
              <a:rPr lang="en-GB" sz="2400" b="1" dirty="0" smtClean="0">
                <a:solidFill>
                  <a:srgbClr val="FF00FF"/>
                </a:solidFill>
              </a:rPr>
            </a:br>
            <a:r>
              <a:rPr lang="en-GB" sz="2400" b="1" dirty="0" smtClean="0">
                <a:solidFill>
                  <a:srgbClr val="FF00FF"/>
                </a:solidFill>
              </a:rPr>
              <a:t>iv) lack of night life</a:t>
            </a:r>
            <a:endParaRPr lang="en-GB" sz="2400" b="1" dirty="0">
              <a:solidFill>
                <a:srgbClr val="FF00FF"/>
              </a:solidFill>
            </a:endParaRPr>
          </a:p>
        </p:txBody>
      </p:sp>
      <p:sp>
        <p:nvSpPr>
          <p:cNvPr id="10" name="Rectangle 9"/>
          <p:cNvSpPr/>
          <p:nvPr/>
        </p:nvSpPr>
        <p:spPr>
          <a:xfrm>
            <a:off x="1278413" y="4733463"/>
            <a:ext cx="1535998" cy="461665"/>
          </a:xfrm>
          <a:prstGeom prst="rect">
            <a:avLst/>
          </a:prstGeom>
        </p:spPr>
        <p:txBody>
          <a:bodyPr wrap="none">
            <a:spAutoFit/>
          </a:bodyPr>
          <a:lstStyle/>
          <a:p>
            <a:r>
              <a:rPr lang="en-GB" sz="2400" b="1" dirty="0">
                <a:solidFill>
                  <a:srgbClr val="FF00FF"/>
                </a:solidFill>
              </a:rPr>
              <a:t>ANY </a:t>
            </a:r>
            <a:r>
              <a:rPr lang="en-GB" sz="2400" b="1" dirty="0" smtClean="0">
                <a:solidFill>
                  <a:srgbClr val="FF00FF"/>
                </a:solidFill>
              </a:rPr>
              <a:t>3 </a:t>
            </a:r>
            <a:r>
              <a:rPr lang="en-GB" sz="2400" b="1" dirty="0">
                <a:solidFill>
                  <a:srgbClr val="FF00FF"/>
                </a:solidFill>
              </a:rPr>
              <a:t>of: </a:t>
            </a:r>
            <a:endParaRPr lang="en-GB" sz="2400" dirty="0"/>
          </a:p>
        </p:txBody>
      </p:sp>
    </p:spTree>
    <p:extLst>
      <p:ext uri="{BB962C8B-B14F-4D97-AF65-F5344CB8AC3E}">
        <p14:creationId xmlns:p14="http://schemas.microsoft.com/office/powerpoint/2010/main" val="169900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401837" y="316820"/>
            <a:ext cx="8520487" cy="1325563"/>
          </a:xfrm>
          <a:prstGeom prst="rect">
            <a:avLst/>
          </a:prstGeom>
          <a:solidFill>
            <a:schemeClr val="bg2">
              <a:lumMod val="90000"/>
            </a:schemeClr>
          </a:solidFill>
          <a:effectLst>
            <a:outerShdw blurRad="50800" dist="38100" dir="5400000" algn="t" rotWithShape="0">
              <a:prstClr val="black">
                <a:alpha val="40000"/>
              </a:prstClr>
            </a:outerShdw>
          </a:effec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smtClean="0">
                <a:ln>
                  <a:noFill/>
                </a:ln>
                <a:effectLst/>
                <a:uLnTx/>
                <a:uFillTx/>
                <a:latin typeface="+mn-lt"/>
                <a:ea typeface="+mj-ea"/>
                <a:cs typeface="+mj-cs"/>
              </a:rPr>
              <a:t>Reading strategies and skills</a:t>
            </a:r>
            <a:endParaRPr kumimoji="0" lang="en-GB" sz="4400" b="1" i="0" u="none" strike="noStrike" kern="1200" cap="none" spc="0" normalizeH="0" baseline="0" noProof="0" dirty="0">
              <a:ln>
                <a:noFill/>
              </a:ln>
              <a:effectLst/>
              <a:uLnTx/>
              <a:uFillTx/>
              <a:latin typeface="+mn-lt"/>
              <a:ea typeface="+mj-ea"/>
              <a:cs typeface="+mj-cs"/>
            </a:endParaRPr>
          </a:p>
        </p:txBody>
      </p:sp>
      <p:sp>
        <p:nvSpPr>
          <p:cNvPr id="6" name="Content Placeholder 4"/>
          <p:cNvSpPr txBox="1">
            <a:spLocks/>
          </p:cNvSpPr>
          <p:nvPr/>
        </p:nvSpPr>
        <p:spPr>
          <a:xfrm>
            <a:off x="401836" y="1760070"/>
            <a:ext cx="8520487" cy="4798992"/>
          </a:xfrm>
          <a:prstGeom prst="rect">
            <a:avLst/>
          </a:prstGeom>
          <a:solidFill>
            <a:srgbClr val="FFFDF7"/>
          </a:solidFill>
          <a:effectLst>
            <a:outerShdw blurRad="50800" dist="38100" dir="5400000" algn="t" rotWithShape="0">
              <a:prstClr val="black">
                <a:alpha val="40000"/>
              </a:prstClr>
            </a:outerShdw>
          </a:effectLst>
        </p:spPr>
        <p:txBody>
          <a:bodyPr>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r>
              <a:rPr lang="en-GB" sz="2800" b="1" dirty="0" smtClean="0">
                <a:solidFill>
                  <a:schemeClr val="tx1">
                    <a:lumMod val="65000"/>
                    <a:lumOff val="35000"/>
                  </a:schemeClr>
                </a:solidFill>
                <a:latin typeface="Arial" panose="020B0604020202020204" pitchFamily="34" charset="0"/>
                <a:cs typeface="Arial" panose="020B0604020202020204" pitchFamily="34" charset="0"/>
              </a:rPr>
              <a:t>Recognise high frequency and other key language</a:t>
            </a:r>
          </a:p>
          <a:p>
            <a:r>
              <a:rPr lang="en-GB" sz="2800" b="1" dirty="0" smtClean="0">
                <a:solidFill>
                  <a:schemeClr val="tx1">
                    <a:lumMod val="65000"/>
                    <a:lumOff val="35000"/>
                  </a:schemeClr>
                </a:solidFill>
                <a:latin typeface="Arial" panose="020B0604020202020204" pitchFamily="34" charset="0"/>
                <a:cs typeface="Arial" panose="020B0604020202020204" pitchFamily="34" charset="0"/>
              </a:rPr>
              <a:t>Use cognates and near cognates to work out meaning</a:t>
            </a:r>
          </a:p>
          <a:p>
            <a:r>
              <a:rPr lang="en-GB" sz="2800" b="1" dirty="0" smtClean="0">
                <a:solidFill>
                  <a:schemeClr val="tx1">
                    <a:lumMod val="65000"/>
                    <a:lumOff val="35000"/>
                  </a:schemeClr>
                </a:solidFill>
                <a:latin typeface="Arial" panose="020B0604020202020204" pitchFamily="34" charset="0"/>
                <a:cs typeface="Arial" panose="020B0604020202020204" pitchFamily="34" charset="0"/>
              </a:rPr>
              <a:t>Use context to work out meaning</a:t>
            </a:r>
          </a:p>
          <a:p>
            <a:r>
              <a:rPr lang="en-GB" sz="2800" b="1" dirty="0" smtClean="0">
                <a:solidFill>
                  <a:schemeClr val="tx1">
                    <a:lumMod val="65000"/>
                    <a:lumOff val="35000"/>
                  </a:schemeClr>
                </a:solidFill>
                <a:latin typeface="Arial" panose="020B0604020202020204" pitchFamily="34" charset="0"/>
                <a:cs typeface="Arial" panose="020B0604020202020204" pitchFamily="34" charset="0"/>
              </a:rPr>
              <a:t>Use skimming to get the overall idea</a:t>
            </a:r>
          </a:p>
          <a:p>
            <a:r>
              <a:rPr lang="en-GB" sz="2800" b="1" dirty="0" smtClean="0">
                <a:solidFill>
                  <a:schemeClr val="tx1">
                    <a:lumMod val="65000"/>
                    <a:lumOff val="35000"/>
                  </a:schemeClr>
                </a:solidFill>
                <a:latin typeface="Arial" panose="020B0604020202020204" pitchFamily="34" charset="0"/>
                <a:cs typeface="Arial" panose="020B0604020202020204" pitchFamily="34" charset="0"/>
              </a:rPr>
              <a:t>Use scanning to find specific details</a:t>
            </a:r>
          </a:p>
          <a:p>
            <a:r>
              <a:rPr lang="en-GB" sz="2800" b="1" dirty="0" smtClean="0">
                <a:solidFill>
                  <a:schemeClr val="tx1">
                    <a:lumMod val="65000"/>
                    <a:lumOff val="35000"/>
                  </a:schemeClr>
                </a:solidFill>
                <a:latin typeface="Arial" panose="020B0604020202020204" pitchFamily="34" charset="0"/>
                <a:cs typeface="Arial" panose="020B0604020202020204" pitchFamily="34" charset="0"/>
              </a:rPr>
              <a:t>Deduce and infer meaning from clues</a:t>
            </a:r>
          </a:p>
          <a:p>
            <a:r>
              <a:rPr lang="en-GB" sz="2800" b="1" dirty="0" smtClean="0">
                <a:solidFill>
                  <a:schemeClr val="tx1">
                    <a:lumMod val="65000"/>
                    <a:lumOff val="35000"/>
                  </a:schemeClr>
                </a:solidFill>
                <a:latin typeface="Arial" panose="020B0604020202020204" pitchFamily="34" charset="0"/>
                <a:cs typeface="Arial" panose="020B0604020202020204" pitchFamily="34" charset="0"/>
              </a:rPr>
              <a:t>Use grammatical clues to work out meaning and especially tenses.</a:t>
            </a:r>
          </a:p>
          <a:p>
            <a:endParaRPr lang="en-GB" sz="28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cstate="print">
            <a:duotone>
              <a:srgbClr val="A5A5A5">
                <a:shade val="45000"/>
                <a:satMod val="135000"/>
              </a:srgbClr>
              <a:prstClr val="white"/>
            </a:duotone>
            <a:extLst>
              <a:ext uri="{28A0092B-C50C-407E-A947-70E740481C1C}">
                <a14:useLocalDpi xmlns:a14="http://schemas.microsoft.com/office/drawing/2010/main" val="0"/>
              </a:ext>
            </a:extLst>
          </a:blip>
          <a:stretch>
            <a:fillRect/>
          </a:stretch>
        </p:blipFill>
        <p:spPr>
          <a:xfrm>
            <a:off x="7540671" y="434506"/>
            <a:ext cx="1090190" cy="1090190"/>
          </a:xfrm>
          <a:prstGeom prst="rect">
            <a:avLst/>
          </a:prstGeom>
        </p:spPr>
      </p:pic>
      <p:pic>
        <p:nvPicPr>
          <p:cNvPr id="9" name="Picture 8" descr="Image result for Scanning vs Skimming in Reading"/>
          <p:cNvPicPr>
            <a:picLocks noChangeAspect="1" noChangeArrowheads="1"/>
          </p:cNvPicPr>
          <p:nvPr/>
        </p:nvPicPr>
        <p:blipFill rotWithShape="1">
          <a:blip r:embed="rId3">
            <a:extLst>
              <a:ext uri="{28A0092B-C50C-407E-A947-70E740481C1C}">
                <a14:useLocalDpi xmlns:a14="http://schemas.microsoft.com/office/drawing/2010/main" val="0"/>
              </a:ext>
            </a:extLst>
          </a:blip>
          <a:srcRect t="14313" b="-1"/>
          <a:stretch/>
        </p:blipFill>
        <p:spPr bwMode="auto">
          <a:xfrm>
            <a:off x="7129846" y="3937657"/>
            <a:ext cx="935205" cy="947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stretch>
            <a:fillRect/>
          </a:stretch>
        </p:blipFill>
        <p:spPr>
          <a:xfrm>
            <a:off x="7244862" y="4998808"/>
            <a:ext cx="967153" cy="695011"/>
          </a:xfrm>
          <a:prstGeom prst="rect">
            <a:avLst/>
          </a:prstGeom>
        </p:spPr>
      </p:pic>
      <p:pic>
        <p:nvPicPr>
          <p:cNvPr id="34818" name="Picture 2" descr="Image result for key clk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015715" flipV="1">
            <a:off x="7564409" y="1981650"/>
            <a:ext cx="1042714" cy="893136"/>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Image result for British fla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2492993" y="3245166"/>
            <a:ext cx="658510" cy="394849"/>
          </a:xfrm>
          <a:prstGeom prst="rect">
            <a:avLst/>
          </a:prstGeom>
          <a:noFill/>
          <a:extLst>
            <a:ext uri="{909E8E84-426E-40DD-AFC4-6F175D3DCCD1}">
              <a14:hiddenFill xmlns:a14="http://schemas.microsoft.com/office/drawing/2010/main">
                <a:solidFill>
                  <a:srgbClr val="FFFFFF"/>
                </a:solidFill>
              </a14:hiddenFill>
            </a:ext>
          </a:extLst>
        </p:spPr>
      </p:pic>
      <p:pic>
        <p:nvPicPr>
          <p:cNvPr id="34822" name="Picture 6" descr="Image result for magnifying glass clk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12015" y="5475278"/>
            <a:ext cx="683162" cy="92319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2+2 =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72702" y="3389201"/>
            <a:ext cx="557144" cy="557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3298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02742" y="63688"/>
            <a:ext cx="8928242" cy="6688477"/>
          </a:xfrm>
          <a:prstGeom prst="roundRect">
            <a:avLst/>
          </a:prstGeom>
          <a:solidFill>
            <a:srgbClr val="FF00FF"/>
          </a:solidFill>
          <a:ln w="12700" cap="flat" cmpd="sng" algn="ctr">
            <a:solidFill>
              <a:schemeClr val="bg2">
                <a:lumMod val="10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7" name="Title 2"/>
          <p:cNvSpPr txBox="1">
            <a:spLocks/>
          </p:cNvSpPr>
          <p:nvPr/>
        </p:nvSpPr>
        <p:spPr>
          <a:xfrm>
            <a:off x="628650" y="316820"/>
            <a:ext cx="7886700" cy="1325563"/>
          </a:xfrm>
          <a:prstGeom prst="rect">
            <a:avLst/>
          </a:prstGeom>
          <a:solidFill>
            <a:srgbClr val="FFFDF7"/>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smtClean="0">
                <a:ln>
                  <a:noFill/>
                </a:ln>
                <a:solidFill>
                  <a:sysClr val="windowText" lastClr="000000">
                    <a:lumMod val="65000"/>
                    <a:lumOff val="35000"/>
                  </a:sysClr>
                </a:solidFill>
                <a:effectLst/>
                <a:uLnTx/>
                <a:uFillTx/>
                <a:latin typeface="Rockwell" panose="02060603020205020403" pitchFamily="18" charset="0"/>
                <a:ea typeface="+mj-ea"/>
                <a:cs typeface="+mj-cs"/>
              </a:rPr>
              <a:t>What the examiners say…</a:t>
            </a:r>
            <a:endParaRPr kumimoji="0" lang="en-GB" sz="4400" b="1" i="0" u="none" strike="noStrike" kern="1200" cap="none" spc="0" normalizeH="0" baseline="0" noProof="0" dirty="0">
              <a:ln>
                <a:noFill/>
              </a:ln>
              <a:solidFill>
                <a:sysClr val="windowText" lastClr="000000">
                  <a:lumMod val="65000"/>
                  <a:lumOff val="35000"/>
                </a:sysClr>
              </a:solidFill>
              <a:effectLst/>
              <a:uLnTx/>
              <a:uFillTx/>
              <a:latin typeface="Rockwell" panose="02060603020205020403" pitchFamily="18" charset="0"/>
              <a:ea typeface="+mj-ea"/>
              <a:cs typeface="+mj-cs"/>
            </a:endParaRPr>
          </a:p>
        </p:txBody>
      </p:sp>
      <p:sp>
        <p:nvSpPr>
          <p:cNvPr id="8" name="Content Placeholder 4"/>
          <p:cNvSpPr txBox="1">
            <a:spLocks/>
          </p:cNvSpPr>
          <p:nvPr/>
        </p:nvSpPr>
        <p:spPr>
          <a:xfrm>
            <a:off x="623513" y="3271270"/>
            <a:ext cx="7886700" cy="3013503"/>
          </a:xfrm>
          <a:prstGeom prst="rect">
            <a:avLst/>
          </a:prstGeom>
          <a:solidFill>
            <a:srgbClr val="FFFDF7"/>
          </a:solidFill>
        </p:spPr>
        <p:txBody>
          <a:bodyPr vert="horz" lIns="91440" tIns="45720" rIns="91440" bIns="45720" rtlCol="0">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Read the rubric (instructions) carefully</a:t>
            </a:r>
          </a:p>
          <a:p>
            <a:r>
              <a:rPr lang="en-GB" sz="2400" b="1" dirty="0">
                <a:solidFill>
                  <a:sysClr val="windowText" lastClr="000000">
                    <a:lumMod val="65000"/>
                    <a:lumOff val="35000"/>
                  </a:sysClr>
                </a:solidFill>
                <a:latin typeface="Arial" panose="020B0604020202020204" pitchFamily="34" charset="0"/>
                <a:cs typeface="Arial" panose="020B0604020202020204" pitchFamily="34" charset="0"/>
              </a:rPr>
              <a:t>Answer in the correct </a:t>
            </a:r>
            <a:r>
              <a:rPr lang="en-GB" sz="2400" b="1" dirty="0" smtClean="0">
                <a:solidFill>
                  <a:sysClr val="windowText" lastClr="000000">
                    <a:lumMod val="65000"/>
                    <a:lumOff val="35000"/>
                  </a:sysClr>
                </a:solidFill>
                <a:latin typeface="Arial" panose="020B0604020202020204" pitchFamily="34" charset="0"/>
                <a:cs typeface="Arial" panose="020B0604020202020204" pitchFamily="34" charset="0"/>
              </a:rPr>
              <a:t>language</a:t>
            </a:r>
            <a:endParaRPr kumimoji="0" lang="en-GB" sz="2400" b="1" i="0" u="none" strike="noStrike" kern="1200" cap="none" spc="0" normalizeH="0" baseline="0" noProof="0" dirty="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Make final answers absolutely clear (check no gaps left or ‘double</a:t>
            </a:r>
            <a:r>
              <a:rPr kumimoji="0" lang="en-GB" sz="2400" b="1" i="0" u="none" strike="noStrike" kern="1200" cap="none" spc="0" normalizeH="0" noProof="0" dirty="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 answers’)</a:t>
            </a:r>
            <a:endParaRPr kumimoji="0" lang="en-GB" sz="2400" b="1" i="0" u="none" strike="noStrike" kern="1200" cap="none" spc="0" normalizeH="0" baseline="0" noProof="0" dirty="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Learn and test yourself on vocabulary to prepare</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Pay attention to the negative</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Expect ‘distractors’ and don’t fall for them</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Don’t jump to conclusions – read the text to the end</a:t>
            </a:r>
          </a:p>
        </p:txBody>
      </p:sp>
      <p:sp>
        <p:nvSpPr>
          <p:cNvPr id="9" name="Title 2"/>
          <p:cNvSpPr txBox="1">
            <a:spLocks/>
          </p:cNvSpPr>
          <p:nvPr/>
        </p:nvSpPr>
        <p:spPr>
          <a:xfrm>
            <a:off x="623513" y="2124298"/>
            <a:ext cx="7886700" cy="857144"/>
          </a:xfrm>
          <a:prstGeom prst="rect">
            <a:avLst/>
          </a:prstGeom>
          <a:solidFill>
            <a:srgbClr val="FFFDF7"/>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3200" b="1" dirty="0" smtClean="0">
                <a:solidFill>
                  <a:prstClr val="black">
                    <a:lumMod val="65000"/>
                    <a:lumOff val="35000"/>
                  </a:prstClr>
                </a:solidFill>
                <a:latin typeface="Rockwell" panose="02060603020205020403" pitchFamily="18" charset="0"/>
              </a:rPr>
              <a:t>To get more points…</a:t>
            </a:r>
          </a:p>
        </p:txBody>
      </p:sp>
      <p:pic>
        <p:nvPicPr>
          <p:cNvPr id="10" name="Picture 9"/>
          <p:cNvPicPr>
            <a:picLocks noChangeAspect="1"/>
          </p:cNvPicPr>
          <p:nvPr/>
        </p:nvPicPr>
        <p:blipFill>
          <a:blip r:embed="rId2" cstate="print">
            <a:duotone>
              <a:srgbClr val="A5A5A5">
                <a:shade val="45000"/>
                <a:satMod val="135000"/>
              </a:srgbClr>
              <a:prstClr val="white"/>
            </a:duotone>
            <a:extLst>
              <a:ext uri="{28A0092B-C50C-407E-A947-70E740481C1C}">
                <a14:useLocalDpi xmlns:a14="http://schemas.microsoft.com/office/drawing/2010/main" val="0"/>
              </a:ext>
            </a:extLst>
          </a:blip>
          <a:stretch>
            <a:fillRect/>
          </a:stretch>
        </p:blipFill>
        <p:spPr>
          <a:xfrm>
            <a:off x="7882780" y="422087"/>
            <a:ext cx="501896" cy="501896"/>
          </a:xfrm>
          <a:prstGeom prst="rect">
            <a:avLst/>
          </a:prstGeom>
        </p:spPr>
      </p:pic>
    </p:spTree>
    <p:extLst>
      <p:ext uri="{BB962C8B-B14F-4D97-AF65-F5344CB8AC3E}">
        <p14:creationId xmlns:p14="http://schemas.microsoft.com/office/powerpoint/2010/main" val="1385441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1015" y="250876"/>
            <a:ext cx="6295293" cy="1384995"/>
          </a:xfrm>
          <a:prstGeom prst="rect">
            <a:avLst/>
          </a:prstGeom>
          <a:noFill/>
        </p:spPr>
        <p:txBody>
          <a:bodyPr wrap="square" rtlCol="0">
            <a:spAutoFit/>
          </a:bodyPr>
          <a:lstStyle/>
          <a:p>
            <a:r>
              <a:rPr lang="en-GB" sz="2800" b="1" dirty="0" smtClean="0"/>
              <a:t>Synonyms / synonymous phrases</a:t>
            </a:r>
            <a:r>
              <a:rPr lang="en-GB" sz="2800" dirty="0" smtClean="0"/>
              <a:t> = words and phrases that suggest the same idea or share an association.</a:t>
            </a:r>
            <a:endParaRPr lang="en-GB" sz="2800" dirty="0"/>
          </a:p>
        </p:txBody>
      </p:sp>
      <p:pic>
        <p:nvPicPr>
          <p:cNvPr id="4" name="Picture 3"/>
          <p:cNvPicPr/>
          <p:nvPr/>
        </p:nvPicPr>
        <p:blipFill>
          <a:blip r:embed="rId2" cstate="print"/>
          <a:srcRect/>
          <a:stretch>
            <a:fillRect/>
          </a:stretch>
        </p:blipFill>
        <p:spPr bwMode="auto">
          <a:xfrm>
            <a:off x="6506308" y="396528"/>
            <a:ext cx="1548814" cy="1093689"/>
          </a:xfrm>
          <a:prstGeom prst="rect">
            <a:avLst/>
          </a:prstGeom>
          <a:noFill/>
          <a:ln w="9525">
            <a:noFill/>
            <a:miter lim="800000"/>
            <a:headEnd/>
            <a:tailEnd/>
          </a:ln>
        </p:spPr>
      </p:pic>
      <p:graphicFrame>
        <p:nvGraphicFramePr>
          <p:cNvPr id="5" name="Table 4"/>
          <p:cNvGraphicFramePr>
            <a:graphicFrameLocks noGrp="1"/>
          </p:cNvGraphicFramePr>
          <p:nvPr>
            <p:extLst/>
          </p:nvPr>
        </p:nvGraphicFramePr>
        <p:xfrm>
          <a:off x="416166" y="1781523"/>
          <a:ext cx="8499232" cy="1764714"/>
        </p:xfrm>
        <a:graphic>
          <a:graphicData uri="http://schemas.openxmlformats.org/drawingml/2006/table">
            <a:tbl>
              <a:tblPr firstRow="1" bandRow="1">
                <a:tableStyleId>{5940675A-B579-460E-94D1-54222C63F5DA}</a:tableStyleId>
              </a:tblPr>
              <a:tblGrid>
                <a:gridCol w="2124808"/>
                <a:gridCol w="2124808"/>
                <a:gridCol w="2124808"/>
                <a:gridCol w="2124808"/>
              </a:tblGrid>
              <a:tr h="941754">
                <a:tc>
                  <a:txBody>
                    <a:bodyPr/>
                    <a:lstStyle/>
                    <a:p>
                      <a:pPr algn="ctr"/>
                      <a:r>
                        <a:rPr lang="en-GB" sz="2400" dirty="0" err="1" smtClean="0"/>
                        <a:t>asignaturas</a:t>
                      </a:r>
                      <a:endParaRPr lang="en-GB" sz="2400" dirty="0"/>
                    </a:p>
                  </a:txBody>
                  <a:tcPr anchor="ctr"/>
                </a:tc>
                <a:tc>
                  <a:txBody>
                    <a:bodyPr/>
                    <a:lstStyle/>
                    <a:p>
                      <a:pPr algn="ctr"/>
                      <a:r>
                        <a:rPr lang="en-GB" sz="2400" dirty="0" err="1" smtClean="0"/>
                        <a:t>pasatiempos</a:t>
                      </a:r>
                      <a:endParaRPr lang="en-GB" sz="2400" dirty="0" smtClean="0"/>
                    </a:p>
                  </a:txBody>
                  <a:tcPr anchor="ctr"/>
                </a:tc>
                <a:tc>
                  <a:txBody>
                    <a:bodyPr/>
                    <a:lstStyle/>
                    <a:p>
                      <a:pPr algn="ctr"/>
                      <a:r>
                        <a:rPr lang="en-GB" sz="2400" dirty="0" err="1" smtClean="0"/>
                        <a:t>dieta</a:t>
                      </a:r>
                      <a:endParaRPr lang="en-GB" sz="2400" dirty="0"/>
                    </a:p>
                  </a:txBody>
                  <a:tcPr anchor="ctr"/>
                </a:tc>
                <a:tc>
                  <a:txBody>
                    <a:bodyPr/>
                    <a:lstStyle/>
                    <a:p>
                      <a:pPr algn="ctr"/>
                      <a:r>
                        <a:rPr lang="en-GB" sz="2400" dirty="0" err="1" smtClean="0"/>
                        <a:t>relaciones</a:t>
                      </a:r>
                      <a:endParaRPr lang="en-GB" sz="2400" dirty="0" smtClean="0"/>
                    </a:p>
                  </a:txBody>
                  <a:tcPr anchor="ctr"/>
                </a:tc>
              </a:tr>
              <a:tr h="370840">
                <a:tc>
                  <a:txBody>
                    <a:bodyPr/>
                    <a:lstStyle/>
                    <a:p>
                      <a:pPr algn="ctr"/>
                      <a:r>
                        <a:rPr lang="en-GB" sz="2400" dirty="0" err="1" smtClean="0"/>
                        <a:t>exámenes</a:t>
                      </a:r>
                      <a:endParaRPr lang="en-GB" sz="2400" dirty="0"/>
                    </a:p>
                  </a:txBody>
                  <a:tcPr anchor="ctr"/>
                </a:tc>
                <a:tc>
                  <a:txBody>
                    <a:bodyPr/>
                    <a:lstStyle/>
                    <a:p>
                      <a:pPr algn="ctr"/>
                      <a:r>
                        <a:rPr lang="en-GB" sz="2400" dirty="0" err="1" smtClean="0"/>
                        <a:t>reglas</a:t>
                      </a:r>
                      <a:endParaRPr lang="en-GB" sz="2400" dirty="0"/>
                    </a:p>
                  </a:txBody>
                  <a:tcPr anchor="ctr"/>
                </a:tc>
                <a:tc>
                  <a:txBody>
                    <a:bodyPr/>
                    <a:lstStyle/>
                    <a:p>
                      <a:pPr algn="ctr"/>
                      <a:r>
                        <a:rPr lang="en-GB" sz="2400" dirty="0" smtClean="0"/>
                        <a:t>planes</a:t>
                      </a:r>
                      <a:endParaRPr lang="en-GB" sz="2400" dirty="0"/>
                    </a:p>
                  </a:txBody>
                  <a:tcPr anchor="ctr"/>
                </a:tc>
                <a:tc>
                  <a:txBody>
                    <a:bodyPr/>
                    <a:lstStyle/>
                    <a:p>
                      <a:pPr algn="ctr"/>
                      <a:r>
                        <a:rPr lang="en-GB" sz="2400" dirty="0" err="1" smtClean="0"/>
                        <a:t>tareas</a:t>
                      </a:r>
                      <a:r>
                        <a:rPr lang="en-GB" sz="2400" dirty="0" smtClean="0"/>
                        <a:t> </a:t>
                      </a:r>
                      <a:r>
                        <a:rPr lang="en-GB" sz="2400" dirty="0" err="1" smtClean="0"/>
                        <a:t>domésticas</a:t>
                      </a:r>
                      <a:endParaRPr lang="en-GB" sz="2400" dirty="0"/>
                    </a:p>
                  </a:txBody>
                  <a:tcPr anchor="ctr"/>
                </a:tc>
              </a:tr>
            </a:tbl>
          </a:graphicData>
        </a:graphic>
      </p:graphicFrame>
      <p:graphicFrame>
        <p:nvGraphicFramePr>
          <p:cNvPr id="6" name="Table 5"/>
          <p:cNvGraphicFramePr>
            <a:graphicFrameLocks noGrp="1"/>
          </p:cNvGraphicFramePr>
          <p:nvPr>
            <p:extLst/>
          </p:nvPr>
        </p:nvGraphicFramePr>
        <p:xfrm>
          <a:off x="416166" y="3691889"/>
          <a:ext cx="6096000" cy="2966720"/>
        </p:xfrm>
        <a:graphic>
          <a:graphicData uri="http://schemas.openxmlformats.org/drawingml/2006/table">
            <a:tbl>
              <a:tblPr firstRow="1" bandRow="1">
                <a:tableStyleId>{5940675A-B579-460E-94D1-54222C63F5DA}</a:tableStyleId>
              </a:tblPr>
              <a:tblGrid>
                <a:gridCol w="6096000"/>
              </a:tblGrid>
              <a:tr h="370840">
                <a:tc>
                  <a:txBody>
                    <a:bodyPr/>
                    <a:lstStyle/>
                    <a:p>
                      <a:r>
                        <a:rPr lang="en-GB" dirty="0" smtClean="0"/>
                        <a:t>1  </a:t>
                      </a:r>
                      <a:r>
                        <a:rPr lang="en-GB" dirty="0" err="1" smtClean="0"/>
                        <a:t>Cuando</a:t>
                      </a:r>
                      <a:r>
                        <a:rPr lang="en-GB" dirty="0" smtClean="0"/>
                        <a:t> </a:t>
                      </a:r>
                      <a:r>
                        <a:rPr lang="en-GB" dirty="0" err="1" smtClean="0"/>
                        <a:t>termine</a:t>
                      </a:r>
                      <a:r>
                        <a:rPr lang="en-GB" baseline="0" dirty="0" smtClean="0"/>
                        <a:t> el </a:t>
                      </a:r>
                      <a:r>
                        <a:rPr lang="en-GB" baseline="0" dirty="0" err="1" smtClean="0"/>
                        <a:t>bachillerato</a:t>
                      </a:r>
                      <a:r>
                        <a:rPr lang="en-GB" baseline="0" dirty="0" smtClean="0"/>
                        <a:t>, </a:t>
                      </a:r>
                      <a:r>
                        <a:rPr lang="en-GB" baseline="0" dirty="0" err="1" smtClean="0"/>
                        <a:t>espero</a:t>
                      </a:r>
                      <a:r>
                        <a:rPr lang="en-GB" baseline="0" dirty="0" smtClean="0"/>
                        <a:t> </a:t>
                      </a:r>
                      <a:r>
                        <a:rPr lang="en-GB" baseline="0" dirty="0" err="1" smtClean="0"/>
                        <a:t>ir</a:t>
                      </a:r>
                      <a:r>
                        <a:rPr lang="en-GB" baseline="0" dirty="0" smtClean="0"/>
                        <a:t> a la </a:t>
                      </a:r>
                      <a:r>
                        <a:rPr lang="en-GB" baseline="0" dirty="0" err="1" smtClean="0"/>
                        <a:t>universidad</a:t>
                      </a:r>
                      <a:r>
                        <a:rPr lang="en-GB" baseline="0" dirty="0" smtClean="0"/>
                        <a:t>.</a:t>
                      </a:r>
                      <a:endParaRPr lang="en-GB" dirty="0"/>
                    </a:p>
                  </a:txBody>
                  <a:tcPr/>
                </a:tc>
              </a:tr>
              <a:tr h="370840">
                <a:tc>
                  <a:txBody>
                    <a:bodyPr/>
                    <a:lstStyle/>
                    <a:p>
                      <a:r>
                        <a:rPr lang="en-GB" dirty="0" smtClean="0"/>
                        <a:t>2  </a:t>
                      </a:r>
                      <a:r>
                        <a:rPr lang="en-GB" dirty="0" err="1" smtClean="0"/>
                        <a:t>Nunca</a:t>
                      </a:r>
                      <a:r>
                        <a:rPr lang="en-GB" dirty="0" smtClean="0"/>
                        <a:t> </a:t>
                      </a:r>
                      <a:r>
                        <a:rPr lang="en-GB" dirty="0" err="1" smtClean="0"/>
                        <a:t>como</a:t>
                      </a:r>
                      <a:r>
                        <a:rPr lang="en-GB" dirty="0" smtClean="0"/>
                        <a:t> carne,</a:t>
                      </a:r>
                      <a:r>
                        <a:rPr lang="en-GB" baseline="0" dirty="0" smtClean="0"/>
                        <a:t> </a:t>
                      </a:r>
                      <a:r>
                        <a:rPr lang="en-GB" baseline="0" dirty="0" err="1" smtClean="0"/>
                        <a:t>porque</a:t>
                      </a:r>
                      <a:r>
                        <a:rPr lang="en-GB" baseline="0" dirty="0" smtClean="0"/>
                        <a:t> </a:t>
                      </a:r>
                      <a:r>
                        <a:rPr lang="en-GB" baseline="0" dirty="0" err="1" smtClean="0"/>
                        <a:t>prefiero</a:t>
                      </a:r>
                      <a:r>
                        <a:rPr lang="en-GB" baseline="0" dirty="0" smtClean="0"/>
                        <a:t> comer </a:t>
                      </a:r>
                      <a:r>
                        <a:rPr lang="en-GB" baseline="0" dirty="0" err="1" smtClean="0"/>
                        <a:t>sólo</a:t>
                      </a:r>
                      <a:r>
                        <a:rPr lang="en-GB" baseline="0" dirty="0" smtClean="0"/>
                        <a:t> </a:t>
                      </a:r>
                      <a:r>
                        <a:rPr lang="en-GB" baseline="0" dirty="0" err="1" smtClean="0"/>
                        <a:t>verduras</a:t>
                      </a:r>
                      <a:r>
                        <a:rPr lang="en-GB" baseline="0" dirty="0" smtClean="0"/>
                        <a:t>.</a:t>
                      </a:r>
                      <a:endParaRPr lang="en-GB" dirty="0"/>
                    </a:p>
                  </a:txBody>
                  <a:tcPr/>
                </a:tc>
              </a:tr>
              <a:tr h="370840">
                <a:tc>
                  <a:txBody>
                    <a:bodyPr/>
                    <a:lstStyle/>
                    <a:p>
                      <a:r>
                        <a:rPr lang="en-GB" dirty="0" smtClean="0"/>
                        <a:t>3  </a:t>
                      </a:r>
                      <a:r>
                        <a:rPr lang="en-GB" dirty="0" err="1" smtClean="0"/>
                        <a:t>Quiero</a:t>
                      </a:r>
                      <a:r>
                        <a:rPr lang="en-GB" baseline="0" dirty="0" smtClean="0"/>
                        <a:t> </a:t>
                      </a:r>
                      <a:r>
                        <a:rPr lang="en-GB" baseline="0" dirty="0" err="1" smtClean="0"/>
                        <a:t>sacar</a:t>
                      </a:r>
                      <a:r>
                        <a:rPr lang="en-GB" baseline="0" dirty="0" smtClean="0"/>
                        <a:t> </a:t>
                      </a:r>
                      <a:r>
                        <a:rPr lang="en-GB" baseline="0" dirty="0" err="1" smtClean="0"/>
                        <a:t>buenas</a:t>
                      </a:r>
                      <a:r>
                        <a:rPr lang="en-GB" baseline="0" dirty="0" smtClean="0"/>
                        <a:t> </a:t>
                      </a:r>
                      <a:r>
                        <a:rPr lang="en-GB" baseline="0" dirty="0" err="1" smtClean="0"/>
                        <a:t>notas</a:t>
                      </a:r>
                      <a:r>
                        <a:rPr lang="en-GB" baseline="0" dirty="0" smtClean="0"/>
                        <a:t> y </a:t>
                      </a:r>
                      <a:r>
                        <a:rPr lang="en-GB" baseline="0" dirty="0" err="1" smtClean="0"/>
                        <a:t>tener</a:t>
                      </a:r>
                      <a:r>
                        <a:rPr lang="en-GB" baseline="0" dirty="0" smtClean="0"/>
                        <a:t> </a:t>
                      </a:r>
                      <a:r>
                        <a:rPr lang="en-GB" baseline="0" dirty="0" err="1" smtClean="0"/>
                        <a:t>éxito</a:t>
                      </a:r>
                      <a:r>
                        <a:rPr lang="en-GB" baseline="0" dirty="0" smtClean="0"/>
                        <a:t> </a:t>
                      </a:r>
                      <a:r>
                        <a:rPr lang="en-GB" baseline="0" dirty="0" err="1" smtClean="0"/>
                        <a:t>en</a:t>
                      </a:r>
                      <a:r>
                        <a:rPr lang="en-GB" baseline="0" dirty="0" smtClean="0"/>
                        <a:t> el </a:t>
                      </a:r>
                      <a:r>
                        <a:rPr lang="en-GB" baseline="0" dirty="0" err="1" smtClean="0"/>
                        <a:t>colegio</a:t>
                      </a:r>
                      <a:r>
                        <a:rPr lang="en-GB" baseline="0" dirty="0" smtClean="0"/>
                        <a:t>.</a:t>
                      </a:r>
                      <a:endParaRPr lang="en-GB" dirty="0"/>
                    </a:p>
                  </a:txBody>
                  <a:tcPr/>
                </a:tc>
              </a:tr>
              <a:tr h="370840">
                <a:tc>
                  <a:txBody>
                    <a:bodyPr/>
                    <a:lstStyle/>
                    <a:p>
                      <a:r>
                        <a:rPr lang="en-GB" dirty="0" smtClean="0"/>
                        <a:t>4  Se me </a:t>
                      </a:r>
                      <a:r>
                        <a:rPr lang="en-GB" dirty="0" err="1" smtClean="0"/>
                        <a:t>dan</a:t>
                      </a:r>
                      <a:r>
                        <a:rPr lang="en-GB" dirty="0" smtClean="0"/>
                        <a:t> </a:t>
                      </a:r>
                      <a:r>
                        <a:rPr lang="en-GB" dirty="0" err="1" smtClean="0"/>
                        <a:t>bien</a:t>
                      </a:r>
                      <a:r>
                        <a:rPr lang="en-GB" dirty="0" smtClean="0"/>
                        <a:t> </a:t>
                      </a:r>
                      <a:r>
                        <a:rPr lang="en-GB" dirty="0" err="1" smtClean="0"/>
                        <a:t>en</a:t>
                      </a:r>
                      <a:r>
                        <a:rPr lang="en-GB" dirty="0" smtClean="0"/>
                        <a:t> </a:t>
                      </a:r>
                      <a:r>
                        <a:rPr lang="en-GB" dirty="0" err="1" smtClean="0"/>
                        <a:t>ciencias</a:t>
                      </a:r>
                      <a:r>
                        <a:rPr lang="en-GB" dirty="0" smtClean="0"/>
                        <a:t> y </a:t>
                      </a:r>
                      <a:r>
                        <a:rPr lang="en-GB" dirty="0" err="1" smtClean="0"/>
                        <a:t>en</a:t>
                      </a:r>
                      <a:r>
                        <a:rPr lang="en-GB" dirty="0" smtClean="0"/>
                        <a:t> </a:t>
                      </a:r>
                      <a:r>
                        <a:rPr lang="en-GB" dirty="0" err="1" smtClean="0"/>
                        <a:t>idiomas</a:t>
                      </a:r>
                      <a:r>
                        <a:rPr lang="en-GB" dirty="0" smtClean="0"/>
                        <a:t>.</a:t>
                      </a:r>
                      <a:endParaRPr lang="en-GB" dirty="0"/>
                    </a:p>
                  </a:txBody>
                  <a:tcPr/>
                </a:tc>
              </a:tr>
              <a:tr h="370840">
                <a:tc>
                  <a:txBody>
                    <a:bodyPr/>
                    <a:lstStyle/>
                    <a:p>
                      <a:r>
                        <a:rPr lang="en-GB" dirty="0" smtClean="0"/>
                        <a:t>5  </a:t>
                      </a:r>
                      <a:r>
                        <a:rPr lang="en-GB" dirty="0" err="1" smtClean="0"/>
                        <a:t>Después</a:t>
                      </a:r>
                      <a:r>
                        <a:rPr lang="en-GB" baseline="0" dirty="0" smtClean="0"/>
                        <a:t> del </a:t>
                      </a:r>
                      <a:r>
                        <a:rPr lang="en-GB" baseline="0" dirty="0" err="1" smtClean="0"/>
                        <a:t>colegio</a:t>
                      </a:r>
                      <a:r>
                        <a:rPr lang="en-GB" baseline="0" dirty="0" smtClean="0"/>
                        <a:t>, me </a:t>
                      </a:r>
                      <a:r>
                        <a:rPr lang="en-GB" baseline="0" dirty="0" err="1" smtClean="0"/>
                        <a:t>encanta</a:t>
                      </a:r>
                      <a:r>
                        <a:rPr lang="en-GB" baseline="0" dirty="0" smtClean="0"/>
                        <a:t> leer.</a:t>
                      </a:r>
                      <a:endParaRPr lang="en-GB" dirty="0"/>
                    </a:p>
                  </a:txBody>
                  <a:tcPr/>
                </a:tc>
              </a:tr>
              <a:tr h="370840">
                <a:tc>
                  <a:txBody>
                    <a:bodyPr/>
                    <a:lstStyle/>
                    <a:p>
                      <a:r>
                        <a:rPr lang="en-GB" dirty="0" smtClean="0"/>
                        <a:t>6  A</a:t>
                      </a:r>
                      <a:r>
                        <a:rPr lang="en-GB" baseline="0" dirty="0" smtClean="0"/>
                        <a:t> </a:t>
                      </a:r>
                      <a:r>
                        <a:rPr lang="en-GB" baseline="0" dirty="0" err="1" smtClean="0"/>
                        <a:t>menuo</a:t>
                      </a:r>
                      <a:r>
                        <a:rPr lang="en-GB" baseline="0" dirty="0" smtClean="0"/>
                        <a:t> </a:t>
                      </a:r>
                      <a:r>
                        <a:rPr lang="en-GB" baseline="0" dirty="0" err="1" smtClean="0"/>
                        <a:t>ayudo</a:t>
                      </a:r>
                      <a:r>
                        <a:rPr lang="en-GB" baseline="0" dirty="0" smtClean="0"/>
                        <a:t> </a:t>
                      </a:r>
                      <a:r>
                        <a:rPr lang="en-GB" baseline="0" dirty="0" err="1" smtClean="0"/>
                        <a:t>en</a:t>
                      </a:r>
                      <a:r>
                        <a:rPr lang="en-GB" baseline="0" dirty="0" smtClean="0"/>
                        <a:t> casa; </a:t>
                      </a:r>
                      <a:r>
                        <a:rPr lang="en-GB" baseline="0" dirty="0" err="1" smtClean="0"/>
                        <a:t>plancho</a:t>
                      </a:r>
                      <a:r>
                        <a:rPr lang="en-GB" baseline="0" dirty="0" smtClean="0"/>
                        <a:t> la </a:t>
                      </a:r>
                      <a:r>
                        <a:rPr lang="en-GB" baseline="0" dirty="0" err="1" smtClean="0"/>
                        <a:t>ropa</a:t>
                      </a:r>
                      <a:r>
                        <a:rPr lang="en-GB" baseline="0" dirty="0" smtClean="0"/>
                        <a:t> y pongo la mesa.</a:t>
                      </a:r>
                      <a:endParaRPr lang="en-GB" dirty="0"/>
                    </a:p>
                  </a:txBody>
                  <a:tcPr/>
                </a:tc>
              </a:tr>
              <a:tr h="370840">
                <a:tc>
                  <a:txBody>
                    <a:bodyPr/>
                    <a:lstStyle/>
                    <a:p>
                      <a:r>
                        <a:rPr lang="en-GB" dirty="0" smtClean="0"/>
                        <a:t>7  No se </a:t>
                      </a:r>
                      <a:r>
                        <a:rPr lang="en-GB" dirty="0" err="1" smtClean="0"/>
                        <a:t>permite</a:t>
                      </a:r>
                      <a:r>
                        <a:rPr lang="en-GB" baseline="0" dirty="0" smtClean="0"/>
                        <a:t> </a:t>
                      </a:r>
                      <a:r>
                        <a:rPr lang="en-GB" baseline="0" dirty="0" err="1" smtClean="0"/>
                        <a:t>llegar</a:t>
                      </a:r>
                      <a:r>
                        <a:rPr lang="en-GB" baseline="0" dirty="0" smtClean="0"/>
                        <a:t> </a:t>
                      </a:r>
                      <a:r>
                        <a:rPr lang="en-GB" baseline="0" dirty="0" err="1" smtClean="0"/>
                        <a:t>tarde</a:t>
                      </a:r>
                      <a:r>
                        <a:rPr lang="en-GB" baseline="0" dirty="0" smtClean="0"/>
                        <a:t> al </a:t>
                      </a:r>
                      <a:r>
                        <a:rPr lang="en-GB" baseline="0" dirty="0" err="1" smtClean="0"/>
                        <a:t>colegio</a:t>
                      </a:r>
                      <a:r>
                        <a:rPr lang="en-GB" baseline="0" dirty="0" smtClean="0"/>
                        <a:t>.</a:t>
                      </a:r>
                      <a:endParaRPr lang="en-GB" dirty="0"/>
                    </a:p>
                  </a:txBody>
                  <a:tcPr/>
                </a:tc>
              </a:tr>
              <a:tr h="370840">
                <a:tc>
                  <a:txBody>
                    <a:bodyPr/>
                    <a:lstStyle/>
                    <a:p>
                      <a:r>
                        <a:rPr lang="en-GB" dirty="0" smtClean="0"/>
                        <a:t>8  No me </a:t>
                      </a:r>
                      <a:r>
                        <a:rPr lang="en-GB" dirty="0" err="1" smtClean="0"/>
                        <a:t>llevo</a:t>
                      </a:r>
                      <a:r>
                        <a:rPr lang="en-GB" dirty="0" smtClean="0"/>
                        <a:t> </a:t>
                      </a:r>
                      <a:r>
                        <a:rPr lang="en-GB" dirty="0" err="1" smtClean="0"/>
                        <a:t>bien</a:t>
                      </a:r>
                      <a:r>
                        <a:rPr lang="en-GB" dirty="0" smtClean="0"/>
                        <a:t> con mi </a:t>
                      </a:r>
                      <a:r>
                        <a:rPr lang="en-GB" dirty="0" err="1" smtClean="0"/>
                        <a:t>hermano</a:t>
                      </a:r>
                      <a:r>
                        <a:rPr lang="en-GB" dirty="0" smtClean="0"/>
                        <a:t> </a:t>
                      </a:r>
                      <a:r>
                        <a:rPr lang="en-GB" dirty="0" err="1" smtClean="0"/>
                        <a:t>porque</a:t>
                      </a:r>
                      <a:r>
                        <a:rPr lang="en-GB" dirty="0" smtClean="0"/>
                        <a:t> </a:t>
                      </a:r>
                      <a:r>
                        <a:rPr lang="en-GB" dirty="0" err="1" smtClean="0"/>
                        <a:t>es</a:t>
                      </a:r>
                      <a:r>
                        <a:rPr lang="en-GB" dirty="0" smtClean="0"/>
                        <a:t> </a:t>
                      </a:r>
                      <a:r>
                        <a:rPr lang="en-GB" dirty="0" err="1" smtClean="0"/>
                        <a:t>muy</a:t>
                      </a:r>
                      <a:r>
                        <a:rPr lang="en-GB" dirty="0" smtClean="0"/>
                        <a:t> </a:t>
                      </a:r>
                      <a:r>
                        <a:rPr lang="en-GB" dirty="0" err="1" smtClean="0"/>
                        <a:t>molesto</a:t>
                      </a:r>
                      <a:r>
                        <a:rPr lang="en-GB" dirty="0" smtClean="0"/>
                        <a:t>.</a:t>
                      </a:r>
                      <a:endParaRPr lang="en-GB" dirty="0"/>
                    </a:p>
                  </a:txBody>
                  <a:tcPr/>
                </a:tc>
              </a:tr>
            </a:tbl>
          </a:graphicData>
        </a:graphic>
      </p:graphicFrame>
      <p:graphicFrame>
        <p:nvGraphicFramePr>
          <p:cNvPr id="7" name="Table 6"/>
          <p:cNvGraphicFramePr>
            <a:graphicFrameLocks noGrp="1"/>
          </p:cNvGraphicFramePr>
          <p:nvPr>
            <p:extLst/>
          </p:nvPr>
        </p:nvGraphicFramePr>
        <p:xfrm>
          <a:off x="6705597" y="3660817"/>
          <a:ext cx="2209801" cy="2966720"/>
        </p:xfrm>
        <a:graphic>
          <a:graphicData uri="http://schemas.openxmlformats.org/drawingml/2006/table">
            <a:tbl>
              <a:tblPr firstRow="1" bandRow="1">
                <a:tableStyleId>{5940675A-B579-460E-94D1-54222C63F5DA}</a:tableStyleId>
              </a:tblPr>
              <a:tblGrid>
                <a:gridCol w="2209801"/>
              </a:tblGrid>
              <a:tr h="370840">
                <a:tc>
                  <a:txBody>
                    <a:bodyPr/>
                    <a:lstStyle/>
                    <a:p>
                      <a:r>
                        <a:rPr lang="en-GB" dirty="0" smtClean="0"/>
                        <a:t>1 </a:t>
                      </a:r>
                      <a:r>
                        <a:rPr lang="en-GB" dirty="0" err="1" smtClean="0"/>
                        <a:t>normas</a:t>
                      </a:r>
                      <a:endParaRPr lang="en-GB" dirty="0"/>
                    </a:p>
                  </a:txBody>
                  <a:tcPr/>
                </a:tc>
              </a:tr>
              <a:tr h="370840">
                <a:tc>
                  <a:txBody>
                    <a:bodyPr/>
                    <a:lstStyle/>
                    <a:p>
                      <a:r>
                        <a:rPr lang="en-GB" dirty="0" smtClean="0"/>
                        <a:t>2 </a:t>
                      </a:r>
                      <a:r>
                        <a:rPr lang="en-GB" dirty="0" err="1" smtClean="0"/>
                        <a:t>pruebas</a:t>
                      </a:r>
                      <a:endParaRPr lang="en-GB" dirty="0"/>
                    </a:p>
                  </a:txBody>
                  <a:tcPr/>
                </a:tc>
              </a:tr>
              <a:tr h="370840">
                <a:tc>
                  <a:txBody>
                    <a:bodyPr/>
                    <a:lstStyle/>
                    <a:p>
                      <a:r>
                        <a:rPr lang="en-GB" dirty="0" smtClean="0"/>
                        <a:t>3 </a:t>
                      </a:r>
                      <a:r>
                        <a:rPr lang="en-GB" dirty="0" err="1" smtClean="0"/>
                        <a:t>régimen</a:t>
                      </a:r>
                      <a:endParaRPr lang="en-GB" dirty="0"/>
                    </a:p>
                  </a:txBody>
                  <a:tcPr/>
                </a:tc>
              </a:tr>
              <a:tr h="370840">
                <a:tc>
                  <a:txBody>
                    <a:bodyPr/>
                    <a:lstStyle/>
                    <a:p>
                      <a:r>
                        <a:rPr lang="en-GB" dirty="0" smtClean="0"/>
                        <a:t>4 </a:t>
                      </a:r>
                      <a:r>
                        <a:rPr lang="en-GB" dirty="0" err="1" smtClean="0"/>
                        <a:t>intenciones</a:t>
                      </a:r>
                      <a:endParaRPr lang="en-GB" dirty="0"/>
                    </a:p>
                  </a:txBody>
                  <a:tcPr/>
                </a:tc>
              </a:tr>
              <a:tr h="370840">
                <a:tc>
                  <a:txBody>
                    <a:bodyPr/>
                    <a:lstStyle/>
                    <a:p>
                      <a:r>
                        <a:rPr lang="en-GB" dirty="0" smtClean="0"/>
                        <a:t>5 </a:t>
                      </a:r>
                      <a:r>
                        <a:rPr lang="en-GB" dirty="0" err="1" smtClean="0"/>
                        <a:t>actividades</a:t>
                      </a:r>
                      <a:r>
                        <a:rPr lang="en-GB" dirty="0" smtClean="0"/>
                        <a:t> de </a:t>
                      </a:r>
                      <a:r>
                        <a:rPr lang="en-GB" dirty="0" err="1" smtClean="0"/>
                        <a:t>ocio</a:t>
                      </a:r>
                      <a:endParaRPr lang="en-GB" dirty="0"/>
                    </a:p>
                  </a:txBody>
                  <a:tcPr/>
                </a:tc>
              </a:tr>
              <a:tr h="370840">
                <a:tc>
                  <a:txBody>
                    <a:bodyPr/>
                    <a:lstStyle/>
                    <a:p>
                      <a:r>
                        <a:rPr lang="en-GB" dirty="0" smtClean="0"/>
                        <a:t>6 </a:t>
                      </a:r>
                      <a:r>
                        <a:rPr lang="en-GB" dirty="0" err="1" smtClean="0"/>
                        <a:t>amistades</a:t>
                      </a:r>
                      <a:endParaRPr lang="en-GB" dirty="0"/>
                    </a:p>
                  </a:txBody>
                  <a:tcPr/>
                </a:tc>
              </a:tr>
              <a:tr h="370840">
                <a:tc>
                  <a:txBody>
                    <a:bodyPr/>
                    <a:lstStyle/>
                    <a:p>
                      <a:r>
                        <a:rPr lang="en-GB" dirty="0" smtClean="0"/>
                        <a:t>7 </a:t>
                      </a:r>
                      <a:r>
                        <a:rPr lang="en-GB" dirty="0" err="1" smtClean="0"/>
                        <a:t>trabajos</a:t>
                      </a:r>
                      <a:r>
                        <a:rPr lang="en-GB" dirty="0" smtClean="0"/>
                        <a:t> </a:t>
                      </a:r>
                      <a:endParaRPr lang="en-GB" dirty="0"/>
                    </a:p>
                  </a:txBody>
                  <a:tcPr/>
                </a:tc>
              </a:tr>
              <a:tr h="370840">
                <a:tc>
                  <a:txBody>
                    <a:bodyPr/>
                    <a:lstStyle/>
                    <a:p>
                      <a:r>
                        <a:rPr lang="en-GB" dirty="0" smtClean="0"/>
                        <a:t>8 </a:t>
                      </a:r>
                      <a:r>
                        <a:rPr lang="en-GB" dirty="0" err="1" smtClean="0"/>
                        <a:t>materias</a:t>
                      </a:r>
                      <a:endParaRPr lang="en-GB" dirty="0"/>
                    </a:p>
                  </a:txBody>
                  <a:tcPr/>
                </a:tc>
              </a:tr>
            </a:tbl>
          </a:graphicData>
        </a:graphic>
      </p:graphicFrame>
      <p:sp>
        <p:nvSpPr>
          <p:cNvPr id="8" name="TextBox 7"/>
          <p:cNvSpPr txBox="1"/>
          <p:nvPr/>
        </p:nvSpPr>
        <p:spPr>
          <a:xfrm>
            <a:off x="416166" y="1746353"/>
            <a:ext cx="287219" cy="369332"/>
          </a:xfrm>
          <a:prstGeom prst="rect">
            <a:avLst/>
          </a:prstGeom>
          <a:noFill/>
        </p:spPr>
        <p:txBody>
          <a:bodyPr wrap="square" rtlCol="0">
            <a:spAutoFit/>
          </a:bodyPr>
          <a:lstStyle/>
          <a:p>
            <a:r>
              <a:rPr lang="en-GB" dirty="0" smtClean="0"/>
              <a:t>A</a:t>
            </a:r>
            <a:endParaRPr lang="en-GB" dirty="0"/>
          </a:p>
        </p:txBody>
      </p:sp>
      <p:sp>
        <p:nvSpPr>
          <p:cNvPr id="9" name="TextBox 8"/>
          <p:cNvSpPr txBox="1"/>
          <p:nvPr/>
        </p:nvSpPr>
        <p:spPr>
          <a:xfrm>
            <a:off x="2520458" y="1742511"/>
            <a:ext cx="287219" cy="369332"/>
          </a:xfrm>
          <a:prstGeom prst="rect">
            <a:avLst/>
          </a:prstGeom>
          <a:noFill/>
        </p:spPr>
        <p:txBody>
          <a:bodyPr wrap="square" rtlCol="0">
            <a:spAutoFit/>
          </a:bodyPr>
          <a:lstStyle/>
          <a:p>
            <a:r>
              <a:rPr lang="en-GB" dirty="0" smtClean="0"/>
              <a:t>B</a:t>
            </a:r>
            <a:endParaRPr lang="en-GB" dirty="0"/>
          </a:p>
        </p:txBody>
      </p:sp>
      <p:sp>
        <p:nvSpPr>
          <p:cNvPr id="10" name="TextBox 9"/>
          <p:cNvSpPr txBox="1"/>
          <p:nvPr/>
        </p:nvSpPr>
        <p:spPr>
          <a:xfrm>
            <a:off x="4642335" y="1747601"/>
            <a:ext cx="287219" cy="369332"/>
          </a:xfrm>
          <a:prstGeom prst="rect">
            <a:avLst/>
          </a:prstGeom>
          <a:noFill/>
        </p:spPr>
        <p:txBody>
          <a:bodyPr wrap="square" rtlCol="0">
            <a:spAutoFit/>
          </a:bodyPr>
          <a:lstStyle/>
          <a:p>
            <a:r>
              <a:rPr lang="en-GB" dirty="0" smtClean="0"/>
              <a:t>C</a:t>
            </a:r>
            <a:endParaRPr lang="en-GB" dirty="0"/>
          </a:p>
        </p:txBody>
      </p:sp>
      <p:sp>
        <p:nvSpPr>
          <p:cNvPr id="11" name="TextBox 10"/>
          <p:cNvSpPr txBox="1"/>
          <p:nvPr/>
        </p:nvSpPr>
        <p:spPr>
          <a:xfrm>
            <a:off x="6770074" y="1742511"/>
            <a:ext cx="287219" cy="369332"/>
          </a:xfrm>
          <a:prstGeom prst="rect">
            <a:avLst/>
          </a:prstGeom>
          <a:noFill/>
        </p:spPr>
        <p:txBody>
          <a:bodyPr wrap="square" rtlCol="0">
            <a:spAutoFit/>
          </a:bodyPr>
          <a:lstStyle/>
          <a:p>
            <a:r>
              <a:rPr lang="en-GB" dirty="0" smtClean="0"/>
              <a:t>D</a:t>
            </a:r>
            <a:endParaRPr lang="en-GB" dirty="0"/>
          </a:p>
        </p:txBody>
      </p:sp>
      <p:sp>
        <p:nvSpPr>
          <p:cNvPr id="12" name="TextBox 11"/>
          <p:cNvSpPr txBox="1"/>
          <p:nvPr/>
        </p:nvSpPr>
        <p:spPr>
          <a:xfrm>
            <a:off x="416166" y="2649737"/>
            <a:ext cx="287219" cy="369332"/>
          </a:xfrm>
          <a:prstGeom prst="rect">
            <a:avLst/>
          </a:prstGeom>
          <a:noFill/>
        </p:spPr>
        <p:txBody>
          <a:bodyPr wrap="square" rtlCol="0">
            <a:spAutoFit/>
          </a:bodyPr>
          <a:lstStyle/>
          <a:p>
            <a:r>
              <a:rPr lang="en-GB" dirty="0"/>
              <a:t>E</a:t>
            </a:r>
          </a:p>
        </p:txBody>
      </p:sp>
      <p:sp>
        <p:nvSpPr>
          <p:cNvPr id="13" name="TextBox 12"/>
          <p:cNvSpPr txBox="1"/>
          <p:nvPr/>
        </p:nvSpPr>
        <p:spPr>
          <a:xfrm>
            <a:off x="2520458" y="2645895"/>
            <a:ext cx="287219" cy="369332"/>
          </a:xfrm>
          <a:prstGeom prst="rect">
            <a:avLst/>
          </a:prstGeom>
          <a:noFill/>
        </p:spPr>
        <p:txBody>
          <a:bodyPr wrap="square" rtlCol="0">
            <a:spAutoFit/>
          </a:bodyPr>
          <a:lstStyle/>
          <a:p>
            <a:r>
              <a:rPr lang="en-GB" dirty="0" smtClean="0"/>
              <a:t>F</a:t>
            </a:r>
            <a:endParaRPr lang="en-GB" dirty="0"/>
          </a:p>
        </p:txBody>
      </p:sp>
      <p:sp>
        <p:nvSpPr>
          <p:cNvPr id="14" name="TextBox 13"/>
          <p:cNvSpPr txBox="1"/>
          <p:nvPr/>
        </p:nvSpPr>
        <p:spPr>
          <a:xfrm>
            <a:off x="4642335" y="2650985"/>
            <a:ext cx="287219" cy="369332"/>
          </a:xfrm>
          <a:prstGeom prst="rect">
            <a:avLst/>
          </a:prstGeom>
          <a:noFill/>
        </p:spPr>
        <p:txBody>
          <a:bodyPr wrap="square" rtlCol="0">
            <a:spAutoFit/>
          </a:bodyPr>
          <a:lstStyle/>
          <a:p>
            <a:r>
              <a:rPr lang="en-GB" dirty="0" smtClean="0"/>
              <a:t>G</a:t>
            </a:r>
            <a:endParaRPr lang="en-GB" dirty="0"/>
          </a:p>
        </p:txBody>
      </p:sp>
      <p:sp>
        <p:nvSpPr>
          <p:cNvPr id="15" name="TextBox 14"/>
          <p:cNvSpPr txBox="1"/>
          <p:nvPr/>
        </p:nvSpPr>
        <p:spPr>
          <a:xfrm>
            <a:off x="6770074" y="2645895"/>
            <a:ext cx="287219" cy="369332"/>
          </a:xfrm>
          <a:prstGeom prst="rect">
            <a:avLst/>
          </a:prstGeom>
          <a:noFill/>
        </p:spPr>
        <p:txBody>
          <a:bodyPr wrap="square" rtlCol="0">
            <a:spAutoFit/>
          </a:bodyPr>
          <a:lstStyle/>
          <a:p>
            <a:r>
              <a:rPr lang="en-GB" dirty="0" smtClean="0"/>
              <a:t>H</a:t>
            </a:r>
            <a:endParaRPr lang="en-GB" dirty="0"/>
          </a:p>
        </p:txBody>
      </p:sp>
    </p:spTree>
    <p:extLst>
      <p:ext uri="{BB962C8B-B14F-4D97-AF65-F5344CB8AC3E}">
        <p14:creationId xmlns:p14="http://schemas.microsoft.com/office/powerpoint/2010/main" val="25862807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1015" y="250876"/>
            <a:ext cx="6295293" cy="1384995"/>
          </a:xfrm>
          <a:prstGeom prst="rect">
            <a:avLst/>
          </a:prstGeom>
          <a:noFill/>
        </p:spPr>
        <p:txBody>
          <a:bodyPr wrap="square" rtlCol="0">
            <a:spAutoFit/>
          </a:bodyPr>
          <a:lstStyle/>
          <a:p>
            <a:r>
              <a:rPr lang="en-GB" sz="2800" b="1" dirty="0" smtClean="0"/>
              <a:t>Synonyms / synonymous phrases</a:t>
            </a:r>
            <a:r>
              <a:rPr lang="en-GB" sz="2800" dirty="0" smtClean="0"/>
              <a:t> = words and phrases that suggest the same idea or share an association.</a:t>
            </a:r>
            <a:endParaRPr lang="en-GB" sz="2800" dirty="0"/>
          </a:p>
        </p:txBody>
      </p:sp>
      <p:pic>
        <p:nvPicPr>
          <p:cNvPr id="4" name="Picture 3"/>
          <p:cNvPicPr/>
          <p:nvPr/>
        </p:nvPicPr>
        <p:blipFill>
          <a:blip r:embed="rId2" cstate="print"/>
          <a:srcRect/>
          <a:stretch>
            <a:fillRect/>
          </a:stretch>
        </p:blipFill>
        <p:spPr bwMode="auto">
          <a:xfrm>
            <a:off x="6506308" y="396528"/>
            <a:ext cx="1548814" cy="1093689"/>
          </a:xfrm>
          <a:prstGeom prst="rect">
            <a:avLst/>
          </a:prstGeom>
          <a:noFill/>
          <a:ln w="9525">
            <a:noFill/>
            <a:miter lim="800000"/>
            <a:headEnd/>
            <a:tailEnd/>
          </a:ln>
        </p:spPr>
      </p:pic>
      <p:graphicFrame>
        <p:nvGraphicFramePr>
          <p:cNvPr id="5" name="Table 4"/>
          <p:cNvGraphicFramePr>
            <a:graphicFrameLocks noGrp="1"/>
          </p:cNvGraphicFramePr>
          <p:nvPr>
            <p:extLst/>
          </p:nvPr>
        </p:nvGraphicFramePr>
        <p:xfrm>
          <a:off x="416166" y="1781523"/>
          <a:ext cx="8499232" cy="1764714"/>
        </p:xfrm>
        <a:graphic>
          <a:graphicData uri="http://schemas.openxmlformats.org/drawingml/2006/table">
            <a:tbl>
              <a:tblPr firstRow="1" bandRow="1">
                <a:tableStyleId>{5940675A-B579-460E-94D1-54222C63F5DA}</a:tableStyleId>
              </a:tblPr>
              <a:tblGrid>
                <a:gridCol w="2124808"/>
                <a:gridCol w="2124808"/>
                <a:gridCol w="2124808"/>
                <a:gridCol w="2124808"/>
              </a:tblGrid>
              <a:tr h="941754">
                <a:tc>
                  <a:txBody>
                    <a:bodyPr/>
                    <a:lstStyle/>
                    <a:p>
                      <a:pPr algn="ctr"/>
                      <a:r>
                        <a:rPr lang="en-GB" sz="2400" dirty="0" err="1" smtClean="0"/>
                        <a:t>asignaturas</a:t>
                      </a:r>
                      <a:endParaRPr lang="en-GB" sz="2400" dirty="0"/>
                    </a:p>
                  </a:txBody>
                  <a:tcPr anchor="ctr"/>
                </a:tc>
                <a:tc>
                  <a:txBody>
                    <a:bodyPr/>
                    <a:lstStyle/>
                    <a:p>
                      <a:pPr algn="ctr"/>
                      <a:r>
                        <a:rPr lang="en-GB" sz="2400" dirty="0" err="1" smtClean="0"/>
                        <a:t>pasatiempos</a:t>
                      </a:r>
                      <a:endParaRPr lang="en-GB" sz="2400" dirty="0" smtClean="0"/>
                    </a:p>
                  </a:txBody>
                  <a:tcPr anchor="ctr"/>
                </a:tc>
                <a:tc>
                  <a:txBody>
                    <a:bodyPr/>
                    <a:lstStyle/>
                    <a:p>
                      <a:pPr algn="ctr"/>
                      <a:r>
                        <a:rPr lang="en-GB" sz="2400" dirty="0" err="1" smtClean="0"/>
                        <a:t>dieta</a:t>
                      </a:r>
                      <a:endParaRPr lang="en-GB" sz="2400" dirty="0"/>
                    </a:p>
                  </a:txBody>
                  <a:tcPr anchor="ctr"/>
                </a:tc>
                <a:tc>
                  <a:txBody>
                    <a:bodyPr/>
                    <a:lstStyle/>
                    <a:p>
                      <a:pPr algn="ctr"/>
                      <a:r>
                        <a:rPr lang="en-GB" sz="2400" dirty="0" err="1" smtClean="0"/>
                        <a:t>relaciones</a:t>
                      </a:r>
                      <a:endParaRPr lang="en-GB" sz="2400" dirty="0" smtClean="0"/>
                    </a:p>
                  </a:txBody>
                  <a:tcPr anchor="ctr"/>
                </a:tc>
              </a:tr>
              <a:tr h="370840">
                <a:tc>
                  <a:txBody>
                    <a:bodyPr/>
                    <a:lstStyle/>
                    <a:p>
                      <a:pPr algn="ctr"/>
                      <a:r>
                        <a:rPr lang="en-GB" sz="2400" dirty="0" err="1" smtClean="0"/>
                        <a:t>exámenes</a:t>
                      </a:r>
                      <a:endParaRPr lang="en-GB" sz="2400" dirty="0"/>
                    </a:p>
                  </a:txBody>
                  <a:tcPr anchor="ctr"/>
                </a:tc>
                <a:tc>
                  <a:txBody>
                    <a:bodyPr/>
                    <a:lstStyle/>
                    <a:p>
                      <a:pPr algn="ctr"/>
                      <a:r>
                        <a:rPr lang="en-GB" sz="2400" dirty="0" err="1" smtClean="0"/>
                        <a:t>reglas</a:t>
                      </a:r>
                      <a:endParaRPr lang="en-GB" sz="2400" dirty="0"/>
                    </a:p>
                  </a:txBody>
                  <a:tcPr anchor="ctr"/>
                </a:tc>
                <a:tc>
                  <a:txBody>
                    <a:bodyPr/>
                    <a:lstStyle/>
                    <a:p>
                      <a:pPr algn="ctr"/>
                      <a:r>
                        <a:rPr lang="en-GB" sz="2400" dirty="0" smtClean="0"/>
                        <a:t>planes</a:t>
                      </a:r>
                      <a:endParaRPr lang="en-GB" sz="2400" dirty="0"/>
                    </a:p>
                  </a:txBody>
                  <a:tcPr anchor="ctr"/>
                </a:tc>
                <a:tc>
                  <a:txBody>
                    <a:bodyPr/>
                    <a:lstStyle/>
                    <a:p>
                      <a:pPr algn="ctr"/>
                      <a:r>
                        <a:rPr lang="en-GB" sz="2400" dirty="0" err="1" smtClean="0"/>
                        <a:t>tareas</a:t>
                      </a:r>
                      <a:r>
                        <a:rPr lang="en-GB" sz="2400" dirty="0" smtClean="0"/>
                        <a:t> </a:t>
                      </a:r>
                      <a:r>
                        <a:rPr lang="en-GB" sz="2400" dirty="0" err="1" smtClean="0"/>
                        <a:t>domésticas</a:t>
                      </a:r>
                      <a:endParaRPr lang="en-GB" sz="2400" dirty="0"/>
                    </a:p>
                  </a:txBody>
                  <a:tcPr anchor="ctr"/>
                </a:tc>
              </a:tr>
            </a:tbl>
          </a:graphicData>
        </a:graphic>
      </p:graphicFrame>
      <p:graphicFrame>
        <p:nvGraphicFramePr>
          <p:cNvPr id="6" name="Table 5"/>
          <p:cNvGraphicFramePr>
            <a:graphicFrameLocks noGrp="1"/>
          </p:cNvGraphicFramePr>
          <p:nvPr>
            <p:extLst/>
          </p:nvPr>
        </p:nvGraphicFramePr>
        <p:xfrm>
          <a:off x="416166" y="3691889"/>
          <a:ext cx="6096000" cy="2966720"/>
        </p:xfrm>
        <a:graphic>
          <a:graphicData uri="http://schemas.openxmlformats.org/drawingml/2006/table">
            <a:tbl>
              <a:tblPr firstRow="1" bandRow="1">
                <a:tableStyleId>{5940675A-B579-460E-94D1-54222C63F5DA}</a:tableStyleId>
              </a:tblPr>
              <a:tblGrid>
                <a:gridCol w="6096000"/>
              </a:tblGrid>
              <a:tr h="370840">
                <a:tc>
                  <a:txBody>
                    <a:bodyPr/>
                    <a:lstStyle/>
                    <a:p>
                      <a:r>
                        <a:rPr lang="en-GB" dirty="0" smtClean="0"/>
                        <a:t>1  </a:t>
                      </a:r>
                      <a:r>
                        <a:rPr lang="en-GB" dirty="0" err="1" smtClean="0"/>
                        <a:t>Cuando</a:t>
                      </a:r>
                      <a:r>
                        <a:rPr lang="en-GB" dirty="0" smtClean="0"/>
                        <a:t> </a:t>
                      </a:r>
                      <a:r>
                        <a:rPr lang="en-GB" dirty="0" err="1" smtClean="0"/>
                        <a:t>termine</a:t>
                      </a:r>
                      <a:r>
                        <a:rPr lang="en-GB" baseline="0" dirty="0" smtClean="0"/>
                        <a:t> el </a:t>
                      </a:r>
                      <a:r>
                        <a:rPr lang="en-GB" baseline="0" dirty="0" err="1" smtClean="0"/>
                        <a:t>bachillerato</a:t>
                      </a:r>
                      <a:r>
                        <a:rPr lang="en-GB" baseline="0" dirty="0" smtClean="0"/>
                        <a:t>, </a:t>
                      </a:r>
                      <a:r>
                        <a:rPr lang="en-GB" baseline="0" dirty="0" err="1" smtClean="0"/>
                        <a:t>espero</a:t>
                      </a:r>
                      <a:r>
                        <a:rPr lang="en-GB" baseline="0" dirty="0" smtClean="0"/>
                        <a:t> </a:t>
                      </a:r>
                      <a:r>
                        <a:rPr lang="en-GB" baseline="0" dirty="0" err="1" smtClean="0"/>
                        <a:t>ir</a:t>
                      </a:r>
                      <a:r>
                        <a:rPr lang="en-GB" baseline="0" dirty="0" smtClean="0"/>
                        <a:t> a la </a:t>
                      </a:r>
                      <a:r>
                        <a:rPr lang="en-GB" baseline="0" dirty="0" err="1" smtClean="0"/>
                        <a:t>universidad</a:t>
                      </a:r>
                      <a:r>
                        <a:rPr lang="en-GB" baseline="0" dirty="0" smtClean="0"/>
                        <a:t>.</a:t>
                      </a:r>
                      <a:endParaRPr lang="en-GB" dirty="0"/>
                    </a:p>
                  </a:txBody>
                  <a:tcPr/>
                </a:tc>
              </a:tr>
              <a:tr h="370840">
                <a:tc>
                  <a:txBody>
                    <a:bodyPr/>
                    <a:lstStyle/>
                    <a:p>
                      <a:r>
                        <a:rPr lang="en-GB" dirty="0" smtClean="0"/>
                        <a:t>2  </a:t>
                      </a:r>
                      <a:r>
                        <a:rPr lang="en-GB" dirty="0" err="1" smtClean="0"/>
                        <a:t>Nunca</a:t>
                      </a:r>
                      <a:r>
                        <a:rPr lang="en-GB" dirty="0" smtClean="0"/>
                        <a:t> </a:t>
                      </a:r>
                      <a:r>
                        <a:rPr lang="en-GB" dirty="0" err="1" smtClean="0"/>
                        <a:t>como</a:t>
                      </a:r>
                      <a:r>
                        <a:rPr lang="en-GB" dirty="0" smtClean="0"/>
                        <a:t> carne,</a:t>
                      </a:r>
                      <a:r>
                        <a:rPr lang="en-GB" baseline="0" dirty="0" smtClean="0"/>
                        <a:t> </a:t>
                      </a:r>
                      <a:r>
                        <a:rPr lang="en-GB" baseline="0" dirty="0" err="1" smtClean="0"/>
                        <a:t>porque</a:t>
                      </a:r>
                      <a:r>
                        <a:rPr lang="en-GB" baseline="0" dirty="0" smtClean="0"/>
                        <a:t> </a:t>
                      </a:r>
                      <a:r>
                        <a:rPr lang="en-GB" baseline="0" dirty="0" err="1" smtClean="0"/>
                        <a:t>prefiero</a:t>
                      </a:r>
                      <a:r>
                        <a:rPr lang="en-GB" baseline="0" dirty="0" smtClean="0"/>
                        <a:t> comer </a:t>
                      </a:r>
                      <a:r>
                        <a:rPr lang="en-GB" baseline="0" dirty="0" err="1" smtClean="0"/>
                        <a:t>sólo</a:t>
                      </a:r>
                      <a:r>
                        <a:rPr lang="en-GB" baseline="0" dirty="0" smtClean="0"/>
                        <a:t> </a:t>
                      </a:r>
                      <a:r>
                        <a:rPr lang="en-GB" baseline="0" dirty="0" err="1" smtClean="0"/>
                        <a:t>verduras</a:t>
                      </a:r>
                      <a:r>
                        <a:rPr lang="en-GB" baseline="0" dirty="0" smtClean="0"/>
                        <a:t>.</a:t>
                      </a:r>
                      <a:endParaRPr lang="en-GB" dirty="0"/>
                    </a:p>
                  </a:txBody>
                  <a:tcPr/>
                </a:tc>
              </a:tr>
              <a:tr h="370840">
                <a:tc>
                  <a:txBody>
                    <a:bodyPr/>
                    <a:lstStyle/>
                    <a:p>
                      <a:r>
                        <a:rPr lang="en-GB" dirty="0" smtClean="0"/>
                        <a:t>3  </a:t>
                      </a:r>
                      <a:r>
                        <a:rPr lang="en-GB" dirty="0" err="1" smtClean="0"/>
                        <a:t>Quiero</a:t>
                      </a:r>
                      <a:r>
                        <a:rPr lang="en-GB" baseline="0" dirty="0" smtClean="0"/>
                        <a:t> </a:t>
                      </a:r>
                      <a:r>
                        <a:rPr lang="en-GB" baseline="0" dirty="0" err="1" smtClean="0"/>
                        <a:t>sacar</a:t>
                      </a:r>
                      <a:r>
                        <a:rPr lang="en-GB" baseline="0" dirty="0" smtClean="0"/>
                        <a:t> </a:t>
                      </a:r>
                      <a:r>
                        <a:rPr lang="en-GB" baseline="0" dirty="0" err="1" smtClean="0"/>
                        <a:t>buenas</a:t>
                      </a:r>
                      <a:r>
                        <a:rPr lang="en-GB" baseline="0" dirty="0" smtClean="0"/>
                        <a:t> </a:t>
                      </a:r>
                      <a:r>
                        <a:rPr lang="en-GB" baseline="0" dirty="0" err="1" smtClean="0"/>
                        <a:t>notas</a:t>
                      </a:r>
                      <a:r>
                        <a:rPr lang="en-GB" baseline="0" dirty="0" smtClean="0"/>
                        <a:t> y </a:t>
                      </a:r>
                      <a:r>
                        <a:rPr lang="en-GB" baseline="0" dirty="0" err="1" smtClean="0"/>
                        <a:t>tener</a:t>
                      </a:r>
                      <a:r>
                        <a:rPr lang="en-GB" baseline="0" dirty="0" smtClean="0"/>
                        <a:t> </a:t>
                      </a:r>
                      <a:r>
                        <a:rPr lang="en-GB" baseline="0" dirty="0" err="1" smtClean="0"/>
                        <a:t>éxito</a:t>
                      </a:r>
                      <a:r>
                        <a:rPr lang="en-GB" baseline="0" dirty="0" smtClean="0"/>
                        <a:t> </a:t>
                      </a:r>
                      <a:r>
                        <a:rPr lang="en-GB" baseline="0" dirty="0" err="1" smtClean="0"/>
                        <a:t>en</a:t>
                      </a:r>
                      <a:r>
                        <a:rPr lang="en-GB" baseline="0" dirty="0" smtClean="0"/>
                        <a:t> el </a:t>
                      </a:r>
                      <a:r>
                        <a:rPr lang="en-GB" baseline="0" dirty="0" err="1" smtClean="0"/>
                        <a:t>colegio</a:t>
                      </a:r>
                      <a:r>
                        <a:rPr lang="en-GB" baseline="0" dirty="0" smtClean="0"/>
                        <a:t>.</a:t>
                      </a:r>
                      <a:endParaRPr lang="en-GB" dirty="0"/>
                    </a:p>
                  </a:txBody>
                  <a:tcPr/>
                </a:tc>
              </a:tr>
              <a:tr h="370840">
                <a:tc>
                  <a:txBody>
                    <a:bodyPr/>
                    <a:lstStyle/>
                    <a:p>
                      <a:r>
                        <a:rPr lang="en-GB" dirty="0" smtClean="0"/>
                        <a:t>4  Se me </a:t>
                      </a:r>
                      <a:r>
                        <a:rPr lang="en-GB" dirty="0" err="1" smtClean="0"/>
                        <a:t>dan</a:t>
                      </a:r>
                      <a:r>
                        <a:rPr lang="en-GB" dirty="0" smtClean="0"/>
                        <a:t> </a:t>
                      </a:r>
                      <a:r>
                        <a:rPr lang="en-GB" dirty="0" err="1" smtClean="0"/>
                        <a:t>bien</a:t>
                      </a:r>
                      <a:r>
                        <a:rPr lang="en-GB" dirty="0" smtClean="0"/>
                        <a:t> </a:t>
                      </a:r>
                      <a:r>
                        <a:rPr lang="en-GB" dirty="0" err="1" smtClean="0"/>
                        <a:t>en</a:t>
                      </a:r>
                      <a:r>
                        <a:rPr lang="en-GB" dirty="0" smtClean="0"/>
                        <a:t> </a:t>
                      </a:r>
                      <a:r>
                        <a:rPr lang="en-GB" dirty="0" err="1" smtClean="0"/>
                        <a:t>ciencias</a:t>
                      </a:r>
                      <a:r>
                        <a:rPr lang="en-GB" dirty="0" smtClean="0"/>
                        <a:t> y </a:t>
                      </a:r>
                      <a:r>
                        <a:rPr lang="en-GB" dirty="0" err="1" smtClean="0"/>
                        <a:t>en</a:t>
                      </a:r>
                      <a:r>
                        <a:rPr lang="en-GB" dirty="0" smtClean="0"/>
                        <a:t> </a:t>
                      </a:r>
                      <a:r>
                        <a:rPr lang="en-GB" dirty="0" err="1" smtClean="0"/>
                        <a:t>idiomas</a:t>
                      </a:r>
                      <a:r>
                        <a:rPr lang="en-GB" dirty="0" smtClean="0"/>
                        <a:t>.</a:t>
                      </a:r>
                      <a:endParaRPr lang="en-GB" dirty="0"/>
                    </a:p>
                  </a:txBody>
                  <a:tcPr/>
                </a:tc>
              </a:tr>
              <a:tr h="370840">
                <a:tc>
                  <a:txBody>
                    <a:bodyPr/>
                    <a:lstStyle/>
                    <a:p>
                      <a:r>
                        <a:rPr lang="en-GB" dirty="0" smtClean="0"/>
                        <a:t>5  </a:t>
                      </a:r>
                      <a:r>
                        <a:rPr lang="en-GB" dirty="0" err="1" smtClean="0"/>
                        <a:t>Después</a:t>
                      </a:r>
                      <a:r>
                        <a:rPr lang="en-GB" baseline="0" dirty="0" smtClean="0"/>
                        <a:t> del </a:t>
                      </a:r>
                      <a:r>
                        <a:rPr lang="en-GB" baseline="0" dirty="0" err="1" smtClean="0"/>
                        <a:t>colegio</a:t>
                      </a:r>
                      <a:r>
                        <a:rPr lang="en-GB" baseline="0" dirty="0" smtClean="0"/>
                        <a:t>, me </a:t>
                      </a:r>
                      <a:r>
                        <a:rPr lang="en-GB" baseline="0" dirty="0" err="1" smtClean="0"/>
                        <a:t>encanta</a:t>
                      </a:r>
                      <a:r>
                        <a:rPr lang="en-GB" baseline="0" dirty="0" smtClean="0"/>
                        <a:t> leer.</a:t>
                      </a:r>
                      <a:endParaRPr lang="en-GB" dirty="0"/>
                    </a:p>
                  </a:txBody>
                  <a:tcPr/>
                </a:tc>
              </a:tr>
              <a:tr h="370840">
                <a:tc>
                  <a:txBody>
                    <a:bodyPr/>
                    <a:lstStyle/>
                    <a:p>
                      <a:r>
                        <a:rPr lang="en-GB" dirty="0" smtClean="0"/>
                        <a:t>6  A</a:t>
                      </a:r>
                      <a:r>
                        <a:rPr lang="en-GB" baseline="0" dirty="0" smtClean="0"/>
                        <a:t> </a:t>
                      </a:r>
                      <a:r>
                        <a:rPr lang="en-GB" baseline="0" dirty="0" err="1" smtClean="0"/>
                        <a:t>menuo</a:t>
                      </a:r>
                      <a:r>
                        <a:rPr lang="en-GB" baseline="0" dirty="0" smtClean="0"/>
                        <a:t> </a:t>
                      </a:r>
                      <a:r>
                        <a:rPr lang="en-GB" baseline="0" dirty="0" err="1" smtClean="0"/>
                        <a:t>ayudo</a:t>
                      </a:r>
                      <a:r>
                        <a:rPr lang="en-GB" baseline="0" dirty="0" smtClean="0"/>
                        <a:t> </a:t>
                      </a:r>
                      <a:r>
                        <a:rPr lang="en-GB" baseline="0" dirty="0" err="1" smtClean="0"/>
                        <a:t>en</a:t>
                      </a:r>
                      <a:r>
                        <a:rPr lang="en-GB" baseline="0" dirty="0" smtClean="0"/>
                        <a:t> casa; </a:t>
                      </a:r>
                      <a:r>
                        <a:rPr lang="en-GB" baseline="0" dirty="0" err="1" smtClean="0"/>
                        <a:t>plancho</a:t>
                      </a:r>
                      <a:r>
                        <a:rPr lang="en-GB" baseline="0" dirty="0" smtClean="0"/>
                        <a:t> la </a:t>
                      </a:r>
                      <a:r>
                        <a:rPr lang="en-GB" baseline="0" dirty="0" err="1" smtClean="0"/>
                        <a:t>ropa</a:t>
                      </a:r>
                      <a:r>
                        <a:rPr lang="en-GB" baseline="0" dirty="0" smtClean="0"/>
                        <a:t> y pongo la mesa.</a:t>
                      </a:r>
                      <a:endParaRPr lang="en-GB" dirty="0"/>
                    </a:p>
                  </a:txBody>
                  <a:tcPr/>
                </a:tc>
              </a:tr>
              <a:tr h="370840">
                <a:tc>
                  <a:txBody>
                    <a:bodyPr/>
                    <a:lstStyle/>
                    <a:p>
                      <a:r>
                        <a:rPr lang="en-GB" dirty="0" smtClean="0"/>
                        <a:t>7  No se </a:t>
                      </a:r>
                      <a:r>
                        <a:rPr lang="en-GB" dirty="0" err="1" smtClean="0"/>
                        <a:t>permite</a:t>
                      </a:r>
                      <a:r>
                        <a:rPr lang="en-GB" baseline="0" dirty="0" smtClean="0"/>
                        <a:t> </a:t>
                      </a:r>
                      <a:r>
                        <a:rPr lang="en-GB" baseline="0" dirty="0" err="1" smtClean="0"/>
                        <a:t>llegar</a:t>
                      </a:r>
                      <a:r>
                        <a:rPr lang="en-GB" baseline="0" dirty="0" smtClean="0"/>
                        <a:t> </a:t>
                      </a:r>
                      <a:r>
                        <a:rPr lang="en-GB" baseline="0" dirty="0" err="1" smtClean="0"/>
                        <a:t>tarde</a:t>
                      </a:r>
                      <a:r>
                        <a:rPr lang="en-GB" baseline="0" dirty="0" smtClean="0"/>
                        <a:t> al </a:t>
                      </a:r>
                      <a:r>
                        <a:rPr lang="en-GB" baseline="0" dirty="0" err="1" smtClean="0"/>
                        <a:t>colegio</a:t>
                      </a:r>
                      <a:r>
                        <a:rPr lang="en-GB" baseline="0" dirty="0" smtClean="0"/>
                        <a:t>.</a:t>
                      </a:r>
                      <a:endParaRPr lang="en-GB" dirty="0"/>
                    </a:p>
                  </a:txBody>
                  <a:tcPr/>
                </a:tc>
              </a:tr>
              <a:tr h="370840">
                <a:tc>
                  <a:txBody>
                    <a:bodyPr/>
                    <a:lstStyle/>
                    <a:p>
                      <a:r>
                        <a:rPr lang="en-GB" dirty="0" smtClean="0"/>
                        <a:t>8  No me </a:t>
                      </a:r>
                      <a:r>
                        <a:rPr lang="en-GB" dirty="0" err="1" smtClean="0"/>
                        <a:t>llevo</a:t>
                      </a:r>
                      <a:r>
                        <a:rPr lang="en-GB" dirty="0" smtClean="0"/>
                        <a:t> </a:t>
                      </a:r>
                      <a:r>
                        <a:rPr lang="en-GB" dirty="0" err="1" smtClean="0"/>
                        <a:t>bien</a:t>
                      </a:r>
                      <a:r>
                        <a:rPr lang="en-GB" dirty="0" smtClean="0"/>
                        <a:t> con mi </a:t>
                      </a:r>
                      <a:r>
                        <a:rPr lang="en-GB" dirty="0" err="1" smtClean="0"/>
                        <a:t>hermano</a:t>
                      </a:r>
                      <a:r>
                        <a:rPr lang="en-GB" dirty="0" smtClean="0"/>
                        <a:t> </a:t>
                      </a:r>
                      <a:r>
                        <a:rPr lang="en-GB" dirty="0" err="1" smtClean="0"/>
                        <a:t>porque</a:t>
                      </a:r>
                      <a:r>
                        <a:rPr lang="en-GB" dirty="0" smtClean="0"/>
                        <a:t> </a:t>
                      </a:r>
                      <a:r>
                        <a:rPr lang="en-GB" dirty="0" err="1" smtClean="0"/>
                        <a:t>es</a:t>
                      </a:r>
                      <a:r>
                        <a:rPr lang="en-GB" dirty="0" smtClean="0"/>
                        <a:t> </a:t>
                      </a:r>
                      <a:r>
                        <a:rPr lang="en-GB" dirty="0" err="1" smtClean="0"/>
                        <a:t>muy</a:t>
                      </a:r>
                      <a:r>
                        <a:rPr lang="en-GB" dirty="0" smtClean="0"/>
                        <a:t> </a:t>
                      </a:r>
                      <a:r>
                        <a:rPr lang="en-GB" dirty="0" err="1" smtClean="0"/>
                        <a:t>molesto</a:t>
                      </a:r>
                      <a:r>
                        <a:rPr lang="en-GB" dirty="0" smtClean="0"/>
                        <a:t>.</a:t>
                      </a:r>
                      <a:endParaRPr lang="en-GB" dirty="0"/>
                    </a:p>
                  </a:txBody>
                  <a:tcPr/>
                </a:tc>
              </a:tr>
            </a:tbl>
          </a:graphicData>
        </a:graphic>
      </p:graphicFrame>
      <p:graphicFrame>
        <p:nvGraphicFramePr>
          <p:cNvPr id="7" name="Table 6"/>
          <p:cNvGraphicFramePr>
            <a:graphicFrameLocks noGrp="1"/>
          </p:cNvGraphicFramePr>
          <p:nvPr>
            <p:extLst/>
          </p:nvPr>
        </p:nvGraphicFramePr>
        <p:xfrm>
          <a:off x="6705597" y="3660817"/>
          <a:ext cx="2209801" cy="2966720"/>
        </p:xfrm>
        <a:graphic>
          <a:graphicData uri="http://schemas.openxmlformats.org/drawingml/2006/table">
            <a:tbl>
              <a:tblPr firstRow="1" bandRow="1">
                <a:tableStyleId>{5940675A-B579-460E-94D1-54222C63F5DA}</a:tableStyleId>
              </a:tblPr>
              <a:tblGrid>
                <a:gridCol w="2209801"/>
              </a:tblGrid>
              <a:tr h="370840">
                <a:tc>
                  <a:txBody>
                    <a:bodyPr/>
                    <a:lstStyle/>
                    <a:p>
                      <a:r>
                        <a:rPr lang="en-GB" dirty="0" smtClean="0"/>
                        <a:t>1 </a:t>
                      </a:r>
                      <a:r>
                        <a:rPr lang="en-GB" dirty="0" err="1" smtClean="0"/>
                        <a:t>normas</a:t>
                      </a:r>
                      <a:endParaRPr lang="en-GB" dirty="0"/>
                    </a:p>
                  </a:txBody>
                  <a:tcPr/>
                </a:tc>
              </a:tr>
              <a:tr h="370840">
                <a:tc>
                  <a:txBody>
                    <a:bodyPr/>
                    <a:lstStyle/>
                    <a:p>
                      <a:r>
                        <a:rPr lang="en-GB" dirty="0" smtClean="0"/>
                        <a:t>2 </a:t>
                      </a:r>
                      <a:r>
                        <a:rPr lang="en-GB" dirty="0" err="1" smtClean="0"/>
                        <a:t>pruebas</a:t>
                      </a:r>
                      <a:endParaRPr lang="en-GB" dirty="0"/>
                    </a:p>
                  </a:txBody>
                  <a:tcPr/>
                </a:tc>
              </a:tr>
              <a:tr h="370840">
                <a:tc>
                  <a:txBody>
                    <a:bodyPr/>
                    <a:lstStyle/>
                    <a:p>
                      <a:r>
                        <a:rPr lang="en-GB" dirty="0" smtClean="0"/>
                        <a:t>3 </a:t>
                      </a:r>
                      <a:r>
                        <a:rPr lang="en-GB" dirty="0" err="1" smtClean="0"/>
                        <a:t>régimen</a:t>
                      </a:r>
                      <a:endParaRPr lang="en-GB" dirty="0"/>
                    </a:p>
                  </a:txBody>
                  <a:tcPr/>
                </a:tc>
              </a:tr>
              <a:tr h="370840">
                <a:tc>
                  <a:txBody>
                    <a:bodyPr/>
                    <a:lstStyle/>
                    <a:p>
                      <a:r>
                        <a:rPr lang="en-GB" dirty="0" smtClean="0"/>
                        <a:t>4 </a:t>
                      </a:r>
                      <a:r>
                        <a:rPr lang="en-GB" dirty="0" err="1" smtClean="0"/>
                        <a:t>intenciones</a:t>
                      </a:r>
                      <a:endParaRPr lang="en-GB" dirty="0"/>
                    </a:p>
                  </a:txBody>
                  <a:tcPr/>
                </a:tc>
              </a:tr>
              <a:tr h="370840">
                <a:tc>
                  <a:txBody>
                    <a:bodyPr/>
                    <a:lstStyle/>
                    <a:p>
                      <a:r>
                        <a:rPr lang="en-GB" dirty="0" smtClean="0"/>
                        <a:t>5 </a:t>
                      </a:r>
                      <a:r>
                        <a:rPr lang="en-GB" dirty="0" err="1" smtClean="0"/>
                        <a:t>actividades</a:t>
                      </a:r>
                      <a:r>
                        <a:rPr lang="en-GB" dirty="0" smtClean="0"/>
                        <a:t> de </a:t>
                      </a:r>
                      <a:r>
                        <a:rPr lang="en-GB" dirty="0" err="1" smtClean="0"/>
                        <a:t>ocio</a:t>
                      </a:r>
                      <a:endParaRPr lang="en-GB" dirty="0"/>
                    </a:p>
                  </a:txBody>
                  <a:tcPr/>
                </a:tc>
              </a:tr>
              <a:tr h="370840">
                <a:tc>
                  <a:txBody>
                    <a:bodyPr/>
                    <a:lstStyle/>
                    <a:p>
                      <a:r>
                        <a:rPr lang="en-GB" dirty="0" smtClean="0"/>
                        <a:t>6 </a:t>
                      </a:r>
                      <a:r>
                        <a:rPr lang="en-GB" dirty="0" err="1" smtClean="0"/>
                        <a:t>amistades</a:t>
                      </a:r>
                      <a:endParaRPr lang="en-GB" dirty="0"/>
                    </a:p>
                  </a:txBody>
                  <a:tcPr/>
                </a:tc>
              </a:tr>
              <a:tr h="370840">
                <a:tc>
                  <a:txBody>
                    <a:bodyPr/>
                    <a:lstStyle/>
                    <a:p>
                      <a:r>
                        <a:rPr lang="en-GB" dirty="0" smtClean="0"/>
                        <a:t>7 </a:t>
                      </a:r>
                      <a:r>
                        <a:rPr lang="en-GB" dirty="0" err="1" smtClean="0"/>
                        <a:t>trabajos</a:t>
                      </a:r>
                      <a:r>
                        <a:rPr lang="en-GB" dirty="0" smtClean="0"/>
                        <a:t> </a:t>
                      </a:r>
                      <a:endParaRPr lang="en-GB" dirty="0"/>
                    </a:p>
                  </a:txBody>
                  <a:tcPr/>
                </a:tc>
              </a:tr>
              <a:tr h="370840">
                <a:tc>
                  <a:txBody>
                    <a:bodyPr/>
                    <a:lstStyle/>
                    <a:p>
                      <a:r>
                        <a:rPr lang="en-GB" dirty="0" smtClean="0"/>
                        <a:t>8 </a:t>
                      </a:r>
                      <a:r>
                        <a:rPr lang="en-GB" dirty="0" err="1" smtClean="0"/>
                        <a:t>materias</a:t>
                      </a:r>
                      <a:endParaRPr lang="en-GB" dirty="0"/>
                    </a:p>
                  </a:txBody>
                  <a:tcPr/>
                </a:tc>
              </a:tr>
            </a:tbl>
          </a:graphicData>
        </a:graphic>
      </p:graphicFrame>
      <p:sp>
        <p:nvSpPr>
          <p:cNvPr id="8" name="TextBox 7"/>
          <p:cNvSpPr txBox="1"/>
          <p:nvPr/>
        </p:nvSpPr>
        <p:spPr>
          <a:xfrm>
            <a:off x="416166" y="1746353"/>
            <a:ext cx="287219" cy="369332"/>
          </a:xfrm>
          <a:prstGeom prst="rect">
            <a:avLst/>
          </a:prstGeom>
          <a:noFill/>
        </p:spPr>
        <p:txBody>
          <a:bodyPr wrap="square" rtlCol="0">
            <a:spAutoFit/>
          </a:bodyPr>
          <a:lstStyle/>
          <a:p>
            <a:r>
              <a:rPr lang="en-GB" dirty="0" smtClean="0"/>
              <a:t>A</a:t>
            </a:r>
            <a:endParaRPr lang="en-GB" dirty="0"/>
          </a:p>
        </p:txBody>
      </p:sp>
      <p:sp>
        <p:nvSpPr>
          <p:cNvPr id="9" name="TextBox 8"/>
          <p:cNvSpPr txBox="1"/>
          <p:nvPr/>
        </p:nvSpPr>
        <p:spPr>
          <a:xfrm>
            <a:off x="2520458" y="1742511"/>
            <a:ext cx="287219" cy="369332"/>
          </a:xfrm>
          <a:prstGeom prst="rect">
            <a:avLst/>
          </a:prstGeom>
          <a:noFill/>
        </p:spPr>
        <p:txBody>
          <a:bodyPr wrap="square" rtlCol="0">
            <a:spAutoFit/>
          </a:bodyPr>
          <a:lstStyle/>
          <a:p>
            <a:r>
              <a:rPr lang="en-GB" dirty="0" smtClean="0"/>
              <a:t>B</a:t>
            </a:r>
            <a:endParaRPr lang="en-GB" dirty="0"/>
          </a:p>
        </p:txBody>
      </p:sp>
      <p:sp>
        <p:nvSpPr>
          <p:cNvPr id="10" name="TextBox 9"/>
          <p:cNvSpPr txBox="1"/>
          <p:nvPr/>
        </p:nvSpPr>
        <p:spPr>
          <a:xfrm>
            <a:off x="4642335" y="1747601"/>
            <a:ext cx="287219" cy="369332"/>
          </a:xfrm>
          <a:prstGeom prst="rect">
            <a:avLst/>
          </a:prstGeom>
          <a:noFill/>
        </p:spPr>
        <p:txBody>
          <a:bodyPr wrap="square" rtlCol="0">
            <a:spAutoFit/>
          </a:bodyPr>
          <a:lstStyle/>
          <a:p>
            <a:r>
              <a:rPr lang="en-GB" dirty="0" smtClean="0"/>
              <a:t>C</a:t>
            </a:r>
            <a:endParaRPr lang="en-GB" dirty="0"/>
          </a:p>
        </p:txBody>
      </p:sp>
      <p:sp>
        <p:nvSpPr>
          <p:cNvPr id="11" name="TextBox 10"/>
          <p:cNvSpPr txBox="1"/>
          <p:nvPr/>
        </p:nvSpPr>
        <p:spPr>
          <a:xfrm>
            <a:off x="6770074" y="1742511"/>
            <a:ext cx="287219" cy="369332"/>
          </a:xfrm>
          <a:prstGeom prst="rect">
            <a:avLst/>
          </a:prstGeom>
          <a:noFill/>
        </p:spPr>
        <p:txBody>
          <a:bodyPr wrap="square" rtlCol="0">
            <a:spAutoFit/>
          </a:bodyPr>
          <a:lstStyle/>
          <a:p>
            <a:r>
              <a:rPr lang="en-GB" dirty="0" smtClean="0"/>
              <a:t>D</a:t>
            </a:r>
            <a:endParaRPr lang="en-GB" dirty="0"/>
          </a:p>
        </p:txBody>
      </p:sp>
      <p:sp>
        <p:nvSpPr>
          <p:cNvPr id="12" name="TextBox 11"/>
          <p:cNvSpPr txBox="1"/>
          <p:nvPr/>
        </p:nvSpPr>
        <p:spPr>
          <a:xfrm>
            <a:off x="416166" y="2649737"/>
            <a:ext cx="287219" cy="369332"/>
          </a:xfrm>
          <a:prstGeom prst="rect">
            <a:avLst/>
          </a:prstGeom>
          <a:noFill/>
        </p:spPr>
        <p:txBody>
          <a:bodyPr wrap="square" rtlCol="0">
            <a:spAutoFit/>
          </a:bodyPr>
          <a:lstStyle/>
          <a:p>
            <a:r>
              <a:rPr lang="en-GB" dirty="0"/>
              <a:t>E</a:t>
            </a:r>
          </a:p>
        </p:txBody>
      </p:sp>
      <p:sp>
        <p:nvSpPr>
          <p:cNvPr id="13" name="TextBox 12"/>
          <p:cNvSpPr txBox="1"/>
          <p:nvPr/>
        </p:nvSpPr>
        <p:spPr>
          <a:xfrm>
            <a:off x="2520458" y="2645895"/>
            <a:ext cx="287219" cy="369332"/>
          </a:xfrm>
          <a:prstGeom prst="rect">
            <a:avLst/>
          </a:prstGeom>
          <a:noFill/>
        </p:spPr>
        <p:txBody>
          <a:bodyPr wrap="square" rtlCol="0">
            <a:spAutoFit/>
          </a:bodyPr>
          <a:lstStyle/>
          <a:p>
            <a:r>
              <a:rPr lang="en-GB" dirty="0" smtClean="0"/>
              <a:t>F</a:t>
            </a:r>
            <a:endParaRPr lang="en-GB" dirty="0"/>
          </a:p>
        </p:txBody>
      </p:sp>
      <p:sp>
        <p:nvSpPr>
          <p:cNvPr id="14" name="TextBox 13"/>
          <p:cNvSpPr txBox="1"/>
          <p:nvPr/>
        </p:nvSpPr>
        <p:spPr>
          <a:xfrm>
            <a:off x="4642335" y="2650985"/>
            <a:ext cx="287219" cy="369332"/>
          </a:xfrm>
          <a:prstGeom prst="rect">
            <a:avLst/>
          </a:prstGeom>
          <a:noFill/>
        </p:spPr>
        <p:txBody>
          <a:bodyPr wrap="square" rtlCol="0">
            <a:spAutoFit/>
          </a:bodyPr>
          <a:lstStyle/>
          <a:p>
            <a:r>
              <a:rPr lang="en-GB" dirty="0" smtClean="0"/>
              <a:t>G</a:t>
            </a:r>
            <a:endParaRPr lang="en-GB" dirty="0"/>
          </a:p>
        </p:txBody>
      </p:sp>
      <p:sp>
        <p:nvSpPr>
          <p:cNvPr id="15" name="TextBox 14"/>
          <p:cNvSpPr txBox="1"/>
          <p:nvPr/>
        </p:nvSpPr>
        <p:spPr>
          <a:xfrm>
            <a:off x="6770074" y="2645895"/>
            <a:ext cx="287219" cy="369332"/>
          </a:xfrm>
          <a:prstGeom prst="rect">
            <a:avLst/>
          </a:prstGeom>
          <a:noFill/>
        </p:spPr>
        <p:txBody>
          <a:bodyPr wrap="square" rtlCol="0">
            <a:spAutoFit/>
          </a:bodyPr>
          <a:lstStyle/>
          <a:p>
            <a:r>
              <a:rPr lang="en-GB" dirty="0" smtClean="0"/>
              <a:t>H</a:t>
            </a:r>
            <a:endParaRPr lang="en-GB" dirty="0"/>
          </a:p>
        </p:txBody>
      </p:sp>
      <p:sp>
        <p:nvSpPr>
          <p:cNvPr id="16" name="TextBox 15"/>
          <p:cNvSpPr txBox="1"/>
          <p:nvPr/>
        </p:nvSpPr>
        <p:spPr>
          <a:xfrm>
            <a:off x="4665782" y="2829893"/>
            <a:ext cx="3072124" cy="461665"/>
          </a:xfrm>
          <a:prstGeom prst="rect">
            <a:avLst/>
          </a:prstGeom>
          <a:noFill/>
        </p:spPr>
        <p:txBody>
          <a:bodyPr wrap="square" rtlCol="0">
            <a:spAutoFit/>
          </a:bodyPr>
          <a:lstStyle/>
          <a:p>
            <a:r>
              <a:rPr lang="en-GB" sz="2400" b="1" dirty="0" smtClean="0">
                <a:solidFill>
                  <a:srgbClr val="FF00FF"/>
                </a:solidFill>
              </a:rPr>
              <a:t>1</a:t>
            </a:r>
            <a:endParaRPr lang="en-GB" sz="2400" b="1" dirty="0">
              <a:solidFill>
                <a:srgbClr val="FF00FF"/>
              </a:solidFill>
            </a:endParaRPr>
          </a:p>
        </p:txBody>
      </p:sp>
      <p:sp>
        <p:nvSpPr>
          <p:cNvPr id="17" name="TextBox 16"/>
          <p:cNvSpPr txBox="1"/>
          <p:nvPr/>
        </p:nvSpPr>
        <p:spPr>
          <a:xfrm>
            <a:off x="4665782" y="1960417"/>
            <a:ext cx="3072124" cy="461665"/>
          </a:xfrm>
          <a:prstGeom prst="rect">
            <a:avLst/>
          </a:prstGeom>
          <a:noFill/>
        </p:spPr>
        <p:txBody>
          <a:bodyPr wrap="square" rtlCol="0">
            <a:spAutoFit/>
          </a:bodyPr>
          <a:lstStyle/>
          <a:p>
            <a:r>
              <a:rPr lang="en-GB" sz="2400" b="1" dirty="0" smtClean="0">
                <a:solidFill>
                  <a:srgbClr val="FF00FF"/>
                </a:solidFill>
              </a:rPr>
              <a:t>2</a:t>
            </a:r>
            <a:endParaRPr lang="en-GB" sz="2400" b="1" dirty="0">
              <a:solidFill>
                <a:srgbClr val="FF00FF"/>
              </a:solidFill>
            </a:endParaRPr>
          </a:p>
        </p:txBody>
      </p:sp>
      <p:sp>
        <p:nvSpPr>
          <p:cNvPr id="18" name="TextBox 17"/>
          <p:cNvSpPr txBox="1"/>
          <p:nvPr/>
        </p:nvSpPr>
        <p:spPr>
          <a:xfrm>
            <a:off x="416166" y="2903358"/>
            <a:ext cx="3072124" cy="461665"/>
          </a:xfrm>
          <a:prstGeom prst="rect">
            <a:avLst/>
          </a:prstGeom>
          <a:noFill/>
        </p:spPr>
        <p:txBody>
          <a:bodyPr wrap="square" rtlCol="0">
            <a:spAutoFit/>
          </a:bodyPr>
          <a:lstStyle/>
          <a:p>
            <a:r>
              <a:rPr lang="en-GB" sz="2400" b="1" dirty="0" smtClean="0">
                <a:solidFill>
                  <a:srgbClr val="FF00FF"/>
                </a:solidFill>
              </a:rPr>
              <a:t>3</a:t>
            </a:r>
            <a:endParaRPr lang="en-GB" sz="2400" b="1" dirty="0">
              <a:solidFill>
                <a:srgbClr val="FF00FF"/>
              </a:solidFill>
            </a:endParaRPr>
          </a:p>
        </p:txBody>
      </p:sp>
      <p:sp>
        <p:nvSpPr>
          <p:cNvPr id="19" name="TextBox 18"/>
          <p:cNvSpPr txBox="1"/>
          <p:nvPr/>
        </p:nvSpPr>
        <p:spPr>
          <a:xfrm>
            <a:off x="416166" y="2003016"/>
            <a:ext cx="3072124" cy="461665"/>
          </a:xfrm>
          <a:prstGeom prst="rect">
            <a:avLst/>
          </a:prstGeom>
          <a:noFill/>
        </p:spPr>
        <p:txBody>
          <a:bodyPr wrap="square" rtlCol="0">
            <a:spAutoFit/>
          </a:bodyPr>
          <a:lstStyle/>
          <a:p>
            <a:r>
              <a:rPr lang="en-GB" sz="2400" b="1" dirty="0" smtClean="0">
                <a:solidFill>
                  <a:srgbClr val="FF00FF"/>
                </a:solidFill>
              </a:rPr>
              <a:t>4</a:t>
            </a:r>
            <a:endParaRPr lang="en-GB" sz="2400" b="1" dirty="0">
              <a:solidFill>
                <a:srgbClr val="FF00FF"/>
              </a:solidFill>
            </a:endParaRPr>
          </a:p>
        </p:txBody>
      </p:sp>
      <p:sp>
        <p:nvSpPr>
          <p:cNvPr id="20" name="TextBox 19"/>
          <p:cNvSpPr txBox="1"/>
          <p:nvPr/>
        </p:nvSpPr>
        <p:spPr>
          <a:xfrm>
            <a:off x="2529251" y="1992917"/>
            <a:ext cx="3072124" cy="461665"/>
          </a:xfrm>
          <a:prstGeom prst="rect">
            <a:avLst/>
          </a:prstGeom>
          <a:noFill/>
        </p:spPr>
        <p:txBody>
          <a:bodyPr wrap="square" rtlCol="0">
            <a:spAutoFit/>
          </a:bodyPr>
          <a:lstStyle/>
          <a:p>
            <a:r>
              <a:rPr lang="en-GB" sz="2400" b="1" dirty="0" smtClean="0">
                <a:solidFill>
                  <a:srgbClr val="FF00FF"/>
                </a:solidFill>
              </a:rPr>
              <a:t>5</a:t>
            </a:r>
            <a:endParaRPr lang="en-GB" sz="2400" b="1" dirty="0">
              <a:solidFill>
                <a:srgbClr val="FF00FF"/>
              </a:solidFill>
            </a:endParaRPr>
          </a:p>
        </p:txBody>
      </p:sp>
      <p:sp>
        <p:nvSpPr>
          <p:cNvPr id="21" name="TextBox 20"/>
          <p:cNvSpPr txBox="1"/>
          <p:nvPr/>
        </p:nvSpPr>
        <p:spPr>
          <a:xfrm>
            <a:off x="6790590" y="2841685"/>
            <a:ext cx="3072124" cy="461665"/>
          </a:xfrm>
          <a:prstGeom prst="rect">
            <a:avLst/>
          </a:prstGeom>
          <a:noFill/>
        </p:spPr>
        <p:txBody>
          <a:bodyPr wrap="square" rtlCol="0">
            <a:spAutoFit/>
          </a:bodyPr>
          <a:lstStyle/>
          <a:p>
            <a:r>
              <a:rPr lang="en-GB" sz="2400" b="1" dirty="0" smtClean="0">
                <a:solidFill>
                  <a:srgbClr val="FF00FF"/>
                </a:solidFill>
              </a:rPr>
              <a:t>6</a:t>
            </a:r>
            <a:endParaRPr lang="en-GB" sz="2400" b="1" dirty="0">
              <a:solidFill>
                <a:srgbClr val="FF00FF"/>
              </a:solidFill>
            </a:endParaRPr>
          </a:p>
        </p:txBody>
      </p:sp>
      <p:sp>
        <p:nvSpPr>
          <p:cNvPr id="22" name="TextBox 21"/>
          <p:cNvSpPr txBox="1"/>
          <p:nvPr/>
        </p:nvSpPr>
        <p:spPr>
          <a:xfrm>
            <a:off x="2564421" y="2876519"/>
            <a:ext cx="3072124" cy="461665"/>
          </a:xfrm>
          <a:prstGeom prst="rect">
            <a:avLst/>
          </a:prstGeom>
          <a:noFill/>
        </p:spPr>
        <p:txBody>
          <a:bodyPr wrap="square" rtlCol="0">
            <a:spAutoFit/>
          </a:bodyPr>
          <a:lstStyle/>
          <a:p>
            <a:r>
              <a:rPr lang="en-GB" sz="2400" b="1" dirty="0" smtClean="0">
                <a:solidFill>
                  <a:srgbClr val="FF00FF"/>
                </a:solidFill>
              </a:rPr>
              <a:t>7</a:t>
            </a:r>
            <a:endParaRPr lang="en-GB" sz="2400" b="1" dirty="0">
              <a:solidFill>
                <a:srgbClr val="FF00FF"/>
              </a:solidFill>
            </a:endParaRPr>
          </a:p>
        </p:txBody>
      </p:sp>
      <p:sp>
        <p:nvSpPr>
          <p:cNvPr id="23" name="TextBox 22"/>
          <p:cNvSpPr txBox="1"/>
          <p:nvPr/>
        </p:nvSpPr>
        <p:spPr>
          <a:xfrm>
            <a:off x="6751811" y="1938301"/>
            <a:ext cx="3072124" cy="461665"/>
          </a:xfrm>
          <a:prstGeom prst="rect">
            <a:avLst/>
          </a:prstGeom>
          <a:noFill/>
        </p:spPr>
        <p:txBody>
          <a:bodyPr wrap="square" rtlCol="0">
            <a:spAutoFit/>
          </a:bodyPr>
          <a:lstStyle/>
          <a:p>
            <a:r>
              <a:rPr lang="en-GB" sz="2400" b="1" dirty="0" smtClean="0">
                <a:solidFill>
                  <a:srgbClr val="FF00FF"/>
                </a:solidFill>
              </a:rPr>
              <a:t>8</a:t>
            </a:r>
            <a:endParaRPr lang="en-GB" sz="2400" b="1" dirty="0">
              <a:solidFill>
                <a:srgbClr val="FF00FF"/>
              </a:solidFill>
            </a:endParaRPr>
          </a:p>
        </p:txBody>
      </p:sp>
      <p:sp>
        <p:nvSpPr>
          <p:cNvPr id="24" name="TextBox 23"/>
          <p:cNvSpPr txBox="1"/>
          <p:nvPr/>
        </p:nvSpPr>
        <p:spPr>
          <a:xfrm>
            <a:off x="7607938" y="3606710"/>
            <a:ext cx="447184" cy="461665"/>
          </a:xfrm>
          <a:prstGeom prst="rect">
            <a:avLst/>
          </a:prstGeom>
          <a:noFill/>
        </p:spPr>
        <p:txBody>
          <a:bodyPr wrap="square" rtlCol="0">
            <a:spAutoFit/>
          </a:bodyPr>
          <a:lstStyle/>
          <a:p>
            <a:r>
              <a:rPr lang="en-GB" sz="2400" b="1" dirty="0" smtClean="0">
                <a:solidFill>
                  <a:srgbClr val="FF00FF"/>
                </a:solidFill>
              </a:rPr>
              <a:t>F</a:t>
            </a:r>
            <a:endParaRPr lang="en-GB" sz="2400" b="1" dirty="0">
              <a:solidFill>
                <a:srgbClr val="FF00FF"/>
              </a:solidFill>
            </a:endParaRPr>
          </a:p>
        </p:txBody>
      </p:sp>
      <p:sp>
        <p:nvSpPr>
          <p:cNvPr id="25" name="TextBox 24"/>
          <p:cNvSpPr txBox="1"/>
          <p:nvPr/>
        </p:nvSpPr>
        <p:spPr>
          <a:xfrm>
            <a:off x="7737906" y="3987956"/>
            <a:ext cx="447184" cy="461665"/>
          </a:xfrm>
          <a:prstGeom prst="rect">
            <a:avLst/>
          </a:prstGeom>
          <a:noFill/>
        </p:spPr>
        <p:txBody>
          <a:bodyPr wrap="square" rtlCol="0">
            <a:spAutoFit/>
          </a:bodyPr>
          <a:lstStyle/>
          <a:p>
            <a:r>
              <a:rPr lang="en-GB" sz="2400" b="1" dirty="0" smtClean="0">
                <a:solidFill>
                  <a:srgbClr val="FF00FF"/>
                </a:solidFill>
              </a:rPr>
              <a:t>E</a:t>
            </a:r>
            <a:endParaRPr lang="en-GB" sz="2400" b="1" dirty="0">
              <a:solidFill>
                <a:srgbClr val="FF00FF"/>
              </a:solidFill>
            </a:endParaRPr>
          </a:p>
        </p:txBody>
      </p:sp>
      <p:sp>
        <p:nvSpPr>
          <p:cNvPr id="26" name="TextBox 25"/>
          <p:cNvSpPr txBox="1"/>
          <p:nvPr/>
        </p:nvSpPr>
        <p:spPr>
          <a:xfrm>
            <a:off x="7737906" y="4333368"/>
            <a:ext cx="447184" cy="461665"/>
          </a:xfrm>
          <a:prstGeom prst="rect">
            <a:avLst/>
          </a:prstGeom>
          <a:noFill/>
        </p:spPr>
        <p:txBody>
          <a:bodyPr wrap="square" rtlCol="0">
            <a:spAutoFit/>
          </a:bodyPr>
          <a:lstStyle/>
          <a:p>
            <a:r>
              <a:rPr lang="en-GB" sz="2400" b="1" dirty="0" smtClean="0">
                <a:solidFill>
                  <a:srgbClr val="FF00FF"/>
                </a:solidFill>
              </a:rPr>
              <a:t>C</a:t>
            </a:r>
            <a:endParaRPr lang="en-GB" sz="2400" b="1" dirty="0">
              <a:solidFill>
                <a:srgbClr val="FF00FF"/>
              </a:solidFill>
            </a:endParaRPr>
          </a:p>
        </p:txBody>
      </p:sp>
      <p:sp>
        <p:nvSpPr>
          <p:cNvPr id="27" name="TextBox 26"/>
          <p:cNvSpPr txBox="1"/>
          <p:nvPr/>
        </p:nvSpPr>
        <p:spPr>
          <a:xfrm>
            <a:off x="7962131" y="4683920"/>
            <a:ext cx="447184" cy="461665"/>
          </a:xfrm>
          <a:prstGeom prst="rect">
            <a:avLst/>
          </a:prstGeom>
          <a:noFill/>
        </p:spPr>
        <p:txBody>
          <a:bodyPr wrap="square" rtlCol="0">
            <a:spAutoFit/>
          </a:bodyPr>
          <a:lstStyle/>
          <a:p>
            <a:r>
              <a:rPr lang="en-GB" sz="2400" b="1" dirty="0" smtClean="0">
                <a:solidFill>
                  <a:srgbClr val="FF00FF"/>
                </a:solidFill>
              </a:rPr>
              <a:t>G</a:t>
            </a:r>
            <a:endParaRPr lang="en-GB" sz="2400" b="1" dirty="0">
              <a:solidFill>
                <a:srgbClr val="FF00FF"/>
              </a:solidFill>
            </a:endParaRPr>
          </a:p>
        </p:txBody>
      </p:sp>
      <p:sp>
        <p:nvSpPr>
          <p:cNvPr id="28" name="TextBox 27"/>
          <p:cNvSpPr txBox="1"/>
          <p:nvPr/>
        </p:nvSpPr>
        <p:spPr>
          <a:xfrm>
            <a:off x="8696816" y="5028513"/>
            <a:ext cx="447184" cy="461665"/>
          </a:xfrm>
          <a:prstGeom prst="rect">
            <a:avLst/>
          </a:prstGeom>
          <a:noFill/>
        </p:spPr>
        <p:txBody>
          <a:bodyPr wrap="square" rtlCol="0">
            <a:spAutoFit/>
          </a:bodyPr>
          <a:lstStyle/>
          <a:p>
            <a:r>
              <a:rPr lang="en-GB" sz="2400" b="1" dirty="0" smtClean="0">
                <a:solidFill>
                  <a:srgbClr val="FF00FF"/>
                </a:solidFill>
              </a:rPr>
              <a:t>B</a:t>
            </a:r>
            <a:endParaRPr lang="en-GB" sz="2400" b="1" dirty="0">
              <a:solidFill>
                <a:srgbClr val="FF00FF"/>
              </a:solidFill>
            </a:endParaRPr>
          </a:p>
        </p:txBody>
      </p:sp>
      <p:sp>
        <p:nvSpPr>
          <p:cNvPr id="29" name="TextBox 28"/>
          <p:cNvSpPr txBox="1"/>
          <p:nvPr/>
        </p:nvSpPr>
        <p:spPr>
          <a:xfrm>
            <a:off x="7931777" y="5472724"/>
            <a:ext cx="447184" cy="461665"/>
          </a:xfrm>
          <a:prstGeom prst="rect">
            <a:avLst/>
          </a:prstGeom>
          <a:noFill/>
        </p:spPr>
        <p:txBody>
          <a:bodyPr wrap="square" rtlCol="0">
            <a:spAutoFit/>
          </a:bodyPr>
          <a:lstStyle/>
          <a:p>
            <a:r>
              <a:rPr lang="en-GB" sz="2400" b="1" dirty="0" smtClean="0">
                <a:solidFill>
                  <a:srgbClr val="FF00FF"/>
                </a:solidFill>
              </a:rPr>
              <a:t>D</a:t>
            </a:r>
            <a:endParaRPr lang="en-GB" sz="2400" b="1" dirty="0">
              <a:solidFill>
                <a:srgbClr val="FF00FF"/>
              </a:solidFill>
            </a:endParaRPr>
          </a:p>
        </p:txBody>
      </p:sp>
      <p:sp>
        <p:nvSpPr>
          <p:cNvPr id="30" name="TextBox 29"/>
          <p:cNvSpPr txBox="1"/>
          <p:nvPr/>
        </p:nvSpPr>
        <p:spPr>
          <a:xfrm>
            <a:off x="7703175" y="5818136"/>
            <a:ext cx="447184" cy="461665"/>
          </a:xfrm>
          <a:prstGeom prst="rect">
            <a:avLst/>
          </a:prstGeom>
          <a:noFill/>
        </p:spPr>
        <p:txBody>
          <a:bodyPr wrap="square" rtlCol="0">
            <a:spAutoFit/>
          </a:bodyPr>
          <a:lstStyle/>
          <a:p>
            <a:r>
              <a:rPr lang="en-GB" sz="2400" b="1" dirty="0" smtClean="0">
                <a:solidFill>
                  <a:srgbClr val="FF00FF"/>
                </a:solidFill>
              </a:rPr>
              <a:t>H</a:t>
            </a:r>
            <a:endParaRPr lang="en-GB" sz="2400" b="1" dirty="0">
              <a:solidFill>
                <a:srgbClr val="FF00FF"/>
              </a:solidFill>
            </a:endParaRPr>
          </a:p>
        </p:txBody>
      </p:sp>
      <p:sp>
        <p:nvSpPr>
          <p:cNvPr id="31" name="TextBox 30"/>
          <p:cNvSpPr txBox="1"/>
          <p:nvPr/>
        </p:nvSpPr>
        <p:spPr>
          <a:xfrm>
            <a:off x="7747184" y="6183248"/>
            <a:ext cx="447184" cy="461665"/>
          </a:xfrm>
          <a:prstGeom prst="rect">
            <a:avLst/>
          </a:prstGeom>
          <a:noFill/>
        </p:spPr>
        <p:txBody>
          <a:bodyPr wrap="square" rtlCol="0">
            <a:spAutoFit/>
          </a:bodyPr>
          <a:lstStyle/>
          <a:p>
            <a:r>
              <a:rPr lang="en-GB" sz="2400" b="1" dirty="0" smtClean="0">
                <a:solidFill>
                  <a:srgbClr val="FF00FF"/>
                </a:solidFill>
              </a:rPr>
              <a:t>A</a:t>
            </a:r>
            <a:endParaRPr lang="en-GB" sz="2400" b="1" dirty="0">
              <a:solidFill>
                <a:srgbClr val="FF00FF"/>
              </a:solidFill>
            </a:endParaRPr>
          </a:p>
        </p:txBody>
      </p:sp>
      <p:sp>
        <p:nvSpPr>
          <p:cNvPr id="32" name="TextBox 31"/>
          <p:cNvSpPr txBox="1"/>
          <p:nvPr/>
        </p:nvSpPr>
        <p:spPr>
          <a:xfrm>
            <a:off x="6101621" y="-13774"/>
            <a:ext cx="3105936" cy="584775"/>
          </a:xfrm>
          <a:prstGeom prst="rect">
            <a:avLst/>
          </a:prstGeom>
          <a:noFill/>
        </p:spPr>
        <p:txBody>
          <a:bodyPr wrap="square" rtlCol="0">
            <a:spAutoFit/>
          </a:bodyPr>
          <a:lstStyle/>
          <a:p>
            <a:pPr algn="r"/>
            <a:r>
              <a:rPr lang="en-GB" sz="3200" b="1" dirty="0" smtClean="0">
                <a:solidFill>
                  <a:srgbClr val="FF00FF"/>
                </a:solidFill>
              </a:rPr>
              <a:t>ANSWERS</a:t>
            </a:r>
            <a:endParaRPr lang="en-GB" sz="3200" b="1" dirty="0">
              <a:solidFill>
                <a:srgbClr val="FF00FF"/>
              </a:solidFill>
            </a:endParaRPr>
          </a:p>
        </p:txBody>
      </p:sp>
    </p:spTree>
    <p:extLst>
      <p:ext uri="{BB962C8B-B14F-4D97-AF65-F5344CB8AC3E}">
        <p14:creationId xmlns:p14="http://schemas.microsoft.com/office/powerpoint/2010/main" val="370979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500"/>
                                        <p:tgtEl>
                                          <p:spTgt spid="30"/>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fade">
                                      <p:cBhvr>
                                        <p:cTn id="8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3217" y="154247"/>
            <a:ext cx="8440616" cy="4832092"/>
          </a:xfrm>
          <a:prstGeom prst="rect">
            <a:avLst/>
          </a:prstGeom>
          <a:noFill/>
        </p:spPr>
        <p:txBody>
          <a:bodyPr wrap="square" rtlCol="0">
            <a:spAutoFit/>
          </a:bodyPr>
          <a:lstStyle/>
          <a:p>
            <a:r>
              <a:rPr lang="en-GB" sz="2800" b="1" dirty="0" smtClean="0"/>
              <a:t>Distractors</a:t>
            </a:r>
            <a:r>
              <a:rPr lang="en-GB" sz="2800" dirty="0" smtClean="0"/>
              <a:t> = additional pieces of information that tempt you to jump to the wrong conclusion.  They often come before the information you really need.</a:t>
            </a:r>
          </a:p>
          <a:p>
            <a:r>
              <a:rPr lang="en-GB" sz="2800" dirty="0"/>
              <a:t/>
            </a:r>
            <a:br>
              <a:rPr lang="en-GB" sz="2800" dirty="0"/>
            </a:br>
            <a:endParaRPr lang="en-GB" sz="2800" dirty="0" smtClean="0"/>
          </a:p>
          <a:p>
            <a:endParaRPr lang="en-GB" sz="2800" dirty="0"/>
          </a:p>
          <a:p>
            <a:endParaRPr lang="en-GB" sz="2800" dirty="0" smtClean="0"/>
          </a:p>
          <a:p>
            <a:endParaRPr lang="en-GB" sz="2800" dirty="0"/>
          </a:p>
          <a:p>
            <a:r>
              <a:rPr lang="en-GB" sz="2800" dirty="0" smtClean="0"/>
              <a:t>Example:  </a:t>
            </a:r>
            <a:br>
              <a:rPr lang="en-GB" sz="2800" dirty="0" smtClean="0"/>
            </a:br>
            <a:r>
              <a:rPr lang="en-GB" sz="2800" dirty="0" smtClean="0"/>
              <a:t/>
            </a:r>
            <a:br>
              <a:rPr lang="en-GB" sz="2800" dirty="0" smtClean="0"/>
            </a:br>
            <a:endParaRPr lang="en-GB" sz="2800" i="1" dirty="0"/>
          </a:p>
        </p:txBody>
      </p:sp>
      <p:sp>
        <p:nvSpPr>
          <p:cNvPr id="4" name="Rectangle 3"/>
          <p:cNvSpPr/>
          <p:nvPr/>
        </p:nvSpPr>
        <p:spPr>
          <a:xfrm>
            <a:off x="253217" y="3961064"/>
            <a:ext cx="6224954" cy="523220"/>
          </a:xfrm>
          <a:prstGeom prst="rect">
            <a:avLst/>
          </a:prstGeom>
        </p:spPr>
        <p:txBody>
          <a:bodyPr wrap="square">
            <a:spAutoFit/>
          </a:bodyPr>
          <a:lstStyle/>
          <a:p>
            <a:r>
              <a:rPr lang="en-GB" sz="2800" dirty="0">
                <a:solidFill>
                  <a:prstClr val="black"/>
                </a:solidFill>
              </a:rPr>
              <a:t>Question: </a:t>
            </a:r>
            <a:r>
              <a:rPr lang="en-GB" sz="2800" dirty="0">
                <a:solidFill>
                  <a:srgbClr val="FF00FF"/>
                </a:solidFill>
              </a:rPr>
              <a:t>“When is the market open?”</a:t>
            </a:r>
            <a:endParaRPr lang="en-GB" dirty="0">
              <a:solidFill>
                <a:srgbClr val="FF00FF"/>
              </a:solidFill>
            </a:endParaRPr>
          </a:p>
        </p:txBody>
      </p:sp>
      <p:sp>
        <p:nvSpPr>
          <p:cNvPr id="5" name="Rectangle 4"/>
          <p:cNvSpPr/>
          <p:nvPr/>
        </p:nvSpPr>
        <p:spPr>
          <a:xfrm>
            <a:off x="253217" y="4362670"/>
            <a:ext cx="10825089" cy="523220"/>
          </a:xfrm>
          <a:prstGeom prst="rect">
            <a:avLst/>
          </a:prstGeom>
        </p:spPr>
        <p:txBody>
          <a:bodyPr wrap="square">
            <a:spAutoFit/>
          </a:bodyPr>
          <a:lstStyle/>
          <a:p>
            <a:pPr lvl="0"/>
            <a:r>
              <a:rPr lang="en-GB" sz="2800" dirty="0" smtClean="0">
                <a:solidFill>
                  <a:prstClr val="black"/>
                </a:solidFill>
              </a:rPr>
              <a:t>Text: </a:t>
            </a:r>
            <a:r>
              <a:rPr lang="en-GB" sz="2800" dirty="0">
                <a:solidFill>
                  <a:srgbClr val="FF00FF"/>
                </a:solidFill>
              </a:rPr>
              <a:t>“El </a:t>
            </a:r>
            <a:r>
              <a:rPr lang="en-GB" sz="2800" dirty="0" err="1">
                <a:solidFill>
                  <a:srgbClr val="FF00FF"/>
                </a:solidFill>
              </a:rPr>
              <a:t>mercado</a:t>
            </a:r>
            <a:r>
              <a:rPr lang="en-GB" sz="2800" dirty="0">
                <a:solidFill>
                  <a:srgbClr val="FF00FF"/>
                </a:solidFill>
              </a:rPr>
              <a:t> </a:t>
            </a:r>
            <a:r>
              <a:rPr lang="en-GB" sz="2800" dirty="0" err="1">
                <a:solidFill>
                  <a:srgbClr val="FF00FF"/>
                </a:solidFill>
              </a:rPr>
              <a:t>está</a:t>
            </a:r>
            <a:r>
              <a:rPr lang="en-GB" sz="2800" dirty="0">
                <a:solidFill>
                  <a:srgbClr val="FF00FF"/>
                </a:solidFill>
              </a:rPr>
              <a:t> </a:t>
            </a:r>
            <a:r>
              <a:rPr lang="en-GB" sz="2800" dirty="0" err="1">
                <a:solidFill>
                  <a:srgbClr val="FF00FF"/>
                </a:solidFill>
              </a:rPr>
              <a:t>abierto</a:t>
            </a:r>
            <a:r>
              <a:rPr lang="en-GB" sz="2800" dirty="0">
                <a:solidFill>
                  <a:srgbClr val="FF00FF"/>
                </a:solidFill>
              </a:rPr>
              <a:t> </a:t>
            </a:r>
            <a:r>
              <a:rPr lang="en-GB" sz="2800" dirty="0" err="1">
                <a:solidFill>
                  <a:srgbClr val="FF00FF"/>
                </a:solidFill>
              </a:rPr>
              <a:t>todos</a:t>
            </a:r>
            <a:r>
              <a:rPr lang="en-GB" sz="2800" dirty="0">
                <a:solidFill>
                  <a:srgbClr val="FF00FF"/>
                </a:solidFill>
              </a:rPr>
              <a:t> </a:t>
            </a:r>
            <a:r>
              <a:rPr lang="en-GB" sz="2800" dirty="0" err="1">
                <a:solidFill>
                  <a:srgbClr val="FF00FF"/>
                </a:solidFill>
              </a:rPr>
              <a:t>los</a:t>
            </a:r>
            <a:r>
              <a:rPr lang="en-GB" sz="2800" dirty="0">
                <a:solidFill>
                  <a:srgbClr val="FF00FF"/>
                </a:solidFill>
              </a:rPr>
              <a:t> </a:t>
            </a:r>
            <a:r>
              <a:rPr lang="en-GB" sz="2800" dirty="0" err="1">
                <a:solidFill>
                  <a:srgbClr val="FF00FF"/>
                </a:solidFill>
              </a:rPr>
              <a:t>días</a:t>
            </a:r>
            <a:r>
              <a:rPr lang="en-GB" sz="2800" dirty="0">
                <a:solidFill>
                  <a:srgbClr val="FF00FF"/>
                </a:solidFill>
              </a:rPr>
              <a:t> salvo el </a:t>
            </a:r>
            <a:r>
              <a:rPr lang="en-GB" sz="2800" dirty="0" err="1">
                <a:solidFill>
                  <a:srgbClr val="FF00FF"/>
                </a:solidFill>
              </a:rPr>
              <a:t>martes</a:t>
            </a:r>
            <a:r>
              <a:rPr lang="en-GB" sz="2800" dirty="0">
                <a:solidFill>
                  <a:srgbClr val="FF00FF"/>
                </a:solidFill>
              </a:rPr>
              <a:t>.” </a:t>
            </a:r>
            <a:endParaRPr lang="en-GB" sz="2800" i="1" dirty="0">
              <a:solidFill>
                <a:srgbClr val="FF00FF"/>
              </a:solidFill>
            </a:endParaRPr>
          </a:p>
        </p:txBody>
      </p:sp>
      <p:sp>
        <p:nvSpPr>
          <p:cNvPr id="6" name="Rectangle 5"/>
          <p:cNvSpPr/>
          <p:nvPr/>
        </p:nvSpPr>
        <p:spPr>
          <a:xfrm>
            <a:off x="155574" y="4986339"/>
            <a:ext cx="8897816" cy="1631216"/>
          </a:xfrm>
          <a:prstGeom prst="rect">
            <a:avLst/>
          </a:prstGeom>
        </p:spPr>
        <p:txBody>
          <a:bodyPr wrap="square">
            <a:spAutoFit/>
          </a:bodyPr>
          <a:lstStyle/>
          <a:p>
            <a:r>
              <a:rPr lang="en-GB" sz="2000" dirty="0"/>
              <a:t>If you don’t know the word “</a:t>
            </a:r>
            <a:r>
              <a:rPr lang="en-GB" sz="2000" dirty="0">
                <a:solidFill>
                  <a:srgbClr val="FF00FF"/>
                </a:solidFill>
              </a:rPr>
              <a:t>salvo</a:t>
            </a:r>
            <a:r>
              <a:rPr lang="en-GB" sz="2000" dirty="0"/>
              <a:t>” or don’t </a:t>
            </a:r>
            <a:r>
              <a:rPr lang="en-GB" sz="2000" dirty="0" smtClean="0"/>
              <a:t>read carefully you </a:t>
            </a:r>
            <a:r>
              <a:rPr lang="en-GB" sz="2000" dirty="0"/>
              <a:t>might think the answer </a:t>
            </a:r>
            <a:r>
              <a:rPr lang="en-GB" sz="2000" dirty="0" smtClean="0"/>
              <a:t>is </a:t>
            </a:r>
            <a:r>
              <a:rPr lang="en-GB" sz="2000" dirty="0"/>
              <a:t>either “every day” (</a:t>
            </a:r>
            <a:r>
              <a:rPr lang="en-GB" sz="2000" dirty="0" err="1"/>
              <a:t>todos</a:t>
            </a:r>
            <a:r>
              <a:rPr lang="en-GB" sz="2000" dirty="0"/>
              <a:t> </a:t>
            </a:r>
            <a:r>
              <a:rPr lang="en-GB" sz="2000" dirty="0" err="1"/>
              <a:t>los</a:t>
            </a:r>
            <a:r>
              <a:rPr lang="en-GB" sz="2000" dirty="0"/>
              <a:t> </a:t>
            </a:r>
            <a:r>
              <a:rPr lang="en-GB" sz="2000" dirty="0" err="1"/>
              <a:t>días</a:t>
            </a:r>
            <a:r>
              <a:rPr lang="en-GB" sz="2000" dirty="0"/>
              <a:t>) or “Tuesday” (</a:t>
            </a:r>
            <a:r>
              <a:rPr lang="en-GB" sz="2000" dirty="0" err="1"/>
              <a:t>martes</a:t>
            </a:r>
            <a:r>
              <a:rPr lang="en-GB" sz="2000" dirty="0"/>
              <a:t>). However, if you </a:t>
            </a:r>
            <a:r>
              <a:rPr lang="en-GB" sz="2000" dirty="0" smtClean="0"/>
              <a:t>note </a:t>
            </a:r>
            <a:r>
              <a:rPr lang="en-GB" sz="2000" dirty="0"/>
              <a:t>the word “</a:t>
            </a:r>
            <a:r>
              <a:rPr lang="en-GB" sz="2000" dirty="0">
                <a:solidFill>
                  <a:srgbClr val="FF00FF"/>
                </a:solidFill>
              </a:rPr>
              <a:t>salvo</a:t>
            </a:r>
            <a:r>
              <a:rPr lang="en-GB" sz="2000" dirty="0"/>
              <a:t>” you will be able to give the correct answer of </a:t>
            </a:r>
            <a:r>
              <a:rPr lang="en-GB" sz="2000" dirty="0">
                <a:solidFill>
                  <a:srgbClr val="FF00FF"/>
                </a:solidFill>
              </a:rPr>
              <a:t>“every day except Tuesday</a:t>
            </a:r>
            <a:r>
              <a:rPr lang="en-GB" sz="2000" dirty="0" smtClean="0">
                <a:solidFill>
                  <a:srgbClr val="FF00FF"/>
                </a:solidFill>
              </a:rPr>
              <a:t>”. </a:t>
            </a:r>
            <a:r>
              <a:rPr lang="en-GB" sz="2000" dirty="0" smtClean="0"/>
              <a:t>Other words for ‘except’ in this context include </a:t>
            </a:r>
            <a:r>
              <a:rPr lang="en-GB" sz="2000" dirty="0" smtClean="0">
                <a:solidFill>
                  <a:srgbClr val="FF00FF"/>
                </a:solidFill>
              </a:rPr>
              <a:t>‘</a:t>
            </a:r>
            <a:r>
              <a:rPr lang="en-GB" sz="2000" dirty="0" err="1" smtClean="0">
                <a:solidFill>
                  <a:srgbClr val="FF00FF"/>
                </a:solidFill>
              </a:rPr>
              <a:t>menos</a:t>
            </a:r>
            <a:r>
              <a:rPr lang="en-GB" sz="2000" dirty="0" smtClean="0">
                <a:solidFill>
                  <a:srgbClr val="FF00FF"/>
                </a:solidFill>
              </a:rPr>
              <a:t>’, ‘</a:t>
            </a:r>
            <a:r>
              <a:rPr lang="en-GB" sz="2000" dirty="0" err="1" smtClean="0">
                <a:solidFill>
                  <a:srgbClr val="FF00FF"/>
                </a:solidFill>
              </a:rPr>
              <a:t>excepto</a:t>
            </a:r>
            <a:r>
              <a:rPr lang="en-GB" sz="2000" dirty="0" smtClean="0">
                <a:solidFill>
                  <a:srgbClr val="FF00FF"/>
                </a:solidFill>
              </a:rPr>
              <a:t>’, ‘con la </a:t>
            </a:r>
            <a:r>
              <a:rPr lang="en-GB" sz="2000" dirty="0" err="1" smtClean="0">
                <a:solidFill>
                  <a:srgbClr val="FF00FF"/>
                </a:solidFill>
              </a:rPr>
              <a:t>excepción</a:t>
            </a:r>
            <a:r>
              <a:rPr lang="en-GB" sz="2000" dirty="0" smtClean="0">
                <a:solidFill>
                  <a:srgbClr val="FF00FF"/>
                </a:solidFill>
              </a:rPr>
              <a:t> de’ and ‘</a:t>
            </a:r>
            <a:r>
              <a:rPr lang="en-GB" sz="2000" dirty="0" err="1" smtClean="0">
                <a:solidFill>
                  <a:srgbClr val="FF00FF"/>
                </a:solidFill>
              </a:rPr>
              <a:t>aparte</a:t>
            </a:r>
            <a:r>
              <a:rPr lang="en-GB" sz="2000" dirty="0" smtClean="0">
                <a:solidFill>
                  <a:srgbClr val="FF00FF"/>
                </a:solidFill>
              </a:rPr>
              <a:t> de’.</a:t>
            </a:r>
            <a:endParaRPr lang="en-GB" sz="1400" dirty="0">
              <a:solidFill>
                <a:srgbClr val="FF00FF"/>
              </a:solidFill>
            </a:endParaRPr>
          </a:p>
        </p:txBody>
      </p:sp>
      <p:pic>
        <p:nvPicPr>
          <p:cNvPr id="15362" name="Picture 2" descr="Image result for distra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3745" y="1700554"/>
            <a:ext cx="4181475" cy="2181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62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79" y="809625"/>
            <a:ext cx="6067425" cy="27717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7867859"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Q2.  A new business</a:t>
            </a:r>
            <a:endParaRPr kumimoji="0" lang="en-GB" altLang="en-US" sz="105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Read the following article. Put a cross in the correct box.</a:t>
            </a:r>
            <a:endParaRPr kumimoji="0" lang="en-GB" altLang="en-US" sz="105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3600" b="0" i="0" u="none" strike="noStrike" cap="none" normalizeH="0" baseline="0" dirty="0" smtClean="0">
              <a:ln>
                <a:noFill/>
              </a:ln>
              <a:solidFill>
                <a:schemeClr val="tx1"/>
              </a:solidFill>
              <a:effectLst/>
              <a:latin typeface="Arial" panose="020B0604020202020204" pitchFamily="34" charset="0"/>
            </a:endParaRPr>
          </a:p>
        </p:txBody>
      </p:sp>
      <p:pic>
        <p:nvPicPr>
          <p:cNvPr id="4609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379" y="3981509"/>
            <a:ext cx="4276725" cy="1066800"/>
          </a:xfrm>
          <a:prstGeom prst="rect">
            <a:avLst/>
          </a:prstGeom>
          <a:noFill/>
          <a:extLst>
            <a:ext uri="{909E8E84-426E-40DD-AFC4-6F175D3DCCD1}">
              <a14:hiddenFill xmlns:a14="http://schemas.microsoft.com/office/drawing/2010/main">
                <a:solidFill>
                  <a:srgbClr val="FFFFFF"/>
                </a:solidFill>
              </a14:hiddenFill>
            </a:ext>
          </a:extLst>
        </p:spPr>
      </p:pic>
      <p:pic>
        <p:nvPicPr>
          <p:cNvPr id="4608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378" y="5572125"/>
            <a:ext cx="4276725" cy="1066800"/>
          </a:xfrm>
          <a:prstGeom prst="rect">
            <a:avLst/>
          </a:prstGeom>
          <a:noFill/>
          <a:extLst>
            <a:ext uri="{909E8E84-426E-40DD-AFC4-6F175D3DCCD1}">
              <a14:hiddenFill xmlns:a14="http://schemas.microsoft.com/office/drawing/2010/main">
                <a:solidFill>
                  <a:srgbClr val="FFFFFF"/>
                </a:solidFill>
              </a14:hiddenFill>
            </a:ext>
          </a:extLst>
        </p:spPr>
      </p:pic>
      <p:pic>
        <p:nvPicPr>
          <p:cNvPr id="46088"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r="36109"/>
          <a:stretch/>
        </p:blipFill>
        <p:spPr bwMode="auto">
          <a:xfrm>
            <a:off x="6315284" y="1127851"/>
            <a:ext cx="2732463" cy="1057275"/>
          </a:xfrm>
          <a:prstGeom prst="rect">
            <a:avLst/>
          </a:prstGeom>
          <a:noFill/>
          <a:extLst>
            <a:ext uri="{909E8E84-426E-40DD-AFC4-6F175D3DCCD1}">
              <a14:hiddenFill xmlns:a14="http://schemas.microsoft.com/office/drawing/2010/main">
                <a:solidFill>
                  <a:srgbClr val="FFFFFF"/>
                </a:solidFill>
              </a14:hiddenFill>
            </a:ext>
          </a:extLst>
        </p:spPr>
      </p:pic>
      <p:pic>
        <p:nvPicPr>
          <p:cNvPr id="46087"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r="33049"/>
          <a:stretch/>
        </p:blipFill>
        <p:spPr bwMode="auto">
          <a:xfrm>
            <a:off x="6315284" y="2766033"/>
            <a:ext cx="2748505" cy="1066800"/>
          </a:xfrm>
          <a:prstGeom prst="rect">
            <a:avLst/>
          </a:prstGeom>
          <a:noFill/>
          <a:extLst>
            <a:ext uri="{909E8E84-426E-40DD-AFC4-6F175D3DCCD1}">
              <a14:hiddenFill xmlns:a14="http://schemas.microsoft.com/office/drawing/2010/main">
                <a:solidFill>
                  <a:srgbClr val="FFFFFF"/>
                </a:solidFill>
              </a14:hiddenFill>
            </a:ext>
          </a:extLst>
        </p:spPr>
      </p:pic>
      <p:pic>
        <p:nvPicPr>
          <p:cNvPr id="46086"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r="33049"/>
          <a:stretch/>
        </p:blipFill>
        <p:spPr bwMode="auto">
          <a:xfrm>
            <a:off x="6315284" y="4413740"/>
            <a:ext cx="2748505" cy="1066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1"/>
          <p:cNvSpPr>
            <a:spLocks noChangeArrowheads="1"/>
          </p:cNvSpPr>
          <p:nvPr/>
        </p:nvSpPr>
        <p:spPr bwMode="auto">
          <a:xfrm>
            <a:off x="144379" y="3581400"/>
            <a:ext cx="2481770"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Example:</a:t>
            </a:r>
            <a:r>
              <a:rPr kumimoji="0" lang="en-GB" altLang="en-US"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V</a:t>
            </a:r>
            <a:r>
              <a:rPr kumimoji="0" lang="en-GB" altLang="en-US" b="0" i="0"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í</a:t>
            </a:r>
            <a:r>
              <a:rPr kumimoji="0" lang="en-GB" altLang="en-US"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ctor is a...</a:t>
            </a:r>
            <a:endParaRPr kumimoji="0" lang="en-GB" altLang="en-US" sz="9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800" b="0" i="0" u="none" strike="noStrike" cap="none" normalizeH="0" baseline="0" smtClean="0">
              <a:ln>
                <a:noFill/>
              </a:ln>
              <a:solidFill>
                <a:schemeClr val="tx1"/>
              </a:solidFill>
              <a:effectLst/>
              <a:latin typeface="Arial" panose="020B0604020202020204" pitchFamily="34" charset="0"/>
            </a:endParaRPr>
          </a:p>
        </p:txBody>
      </p:sp>
      <p:sp>
        <p:nvSpPr>
          <p:cNvPr id="6" name="Rectangle 12"/>
          <p:cNvSpPr>
            <a:spLocks noChangeArrowheads="1"/>
          </p:cNvSpPr>
          <p:nvPr/>
        </p:nvSpPr>
        <p:spPr bwMode="auto">
          <a:xfrm>
            <a:off x="144378" y="5245148"/>
            <a:ext cx="1970476"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kumimoji="0" lang="en-GB" alt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i</a:t>
            </a: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kumimoji="0" lang="en-GB" altLang="en-US"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He works for...</a:t>
            </a:r>
            <a:endParaRPr kumimoji="0" lang="en-GB" altLang="en-US" sz="9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800" b="0" i="0" u="none" strike="noStrike" cap="none" normalizeH="0" baseline="0" dirty="0" smtClean="0">
              <a:ln>
                <a:noFill/>
              </a:ln>
              <a:solidFill>
                <a:schemeClr val="tx1"/>
              </a:solidFill>
              <a:effectLst/>
              <a:latin typeface="Arial" panose="020B0604020202020204" pitchFamily="34" charset="0"/>
            </a:endParaRPr>
          </a:p>
        </p:txBody>
      </p:sp>
      <p:sp>
        <p:nvSpPr>
          <p:cNvPr id="7" name="Rectangle 13"/>
          <p:cNvSpPr>
            <a:spLocks noChangeArrowheads="1"/>
          </p:cNvSpPr>
          <p:nvPr/>
        </p:nvSpPr>
        <p:spPr bwMode="auto">
          <a:xfrm>
            <a:off x="6211804" y="727742"/>
            <a:ext cx="2547492"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(ii)</a:t>
            </a:r>
            <a:r>
              <a:rPr kumimoji="0" lang="en-GB" altLang="en-US" b="0" i="0"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r>
              <a:rPr kumimoji="0" lang="en-GB" altLang="en-US"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The business has...</a:t>
            </a:r>
            <a:endParaRPr kumimoji="0" lang="en-GB" altLang="en-US" sz="9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800" b="0" i="0" u="none" strike="noStrike" cap="none" normalizeH="0" baseline="0" smtClean="0">
              <a:ln>
                <a:noFill/>
              </a:ln>
              <a:solidFill>
                <a:schemeClr val="tx1"/>
              </a:solidFill>
              <a:effectLst/>
              <a:latin typeface="Arial" panose="020B0604020202020204" pitchFamily="34" charset="0"/>
            </a:endParaRPr>
          </a:p>
        </p:txBody>
      </p:sp>
      <p:sp>
        <p:nvSpPr>
          <p:cNvPr id="8" name="Rectangle 14"/>
          <p:cNvSpPr>
            <a:spLocks noChangeArrowheads="1"/>
          </p:cNvSpPr>
          <p:nvPr/>
        </p:nvSpPr>
        <p:spPr bwMode="auto">
          <a:xfrm>
            <a:off x="6211804" y="2141788"/>
            <a:ext cx="283594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(iii)</a:t>
            </a:r>
            <a:r>
              <a:rPr kumimoji="0" lang="en-GB" altLang="en-US"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Everyone that works with him is...</a:t>
            </a:r>
            <a:endParaRPr kumimoji="0" lang="en-GB" altLang="en-US" sz="9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800" b="0" i="0" u="none" strike="noStrike" cap="none" normalizeH="0" baseline="0" dirty="0" smtClean="0">
              <a:ln>
                <a:noFill/>
              </a:ln>
              <a:solidFill>
                <a:schemeClr val="tx1"/>
              </a:solidFill>
              <a:effectLst/>
              <a:latin typeface="Arial" panose="020B0604020202020204" pitchFamily="34" charset="0"/>
            </a:endParaRPr>
          </a:p>
        </p:txBody>
      </p:sp>
      <p:sp>
        <p:nvSpPr>
          <p:cNvPr id="9" name="Rectangle 15"/>
          <p:cNvSpPr>
            <a:spLocks noChangeArrowheads="1"/>
          </p:cNvSpPr>
          <p:nvPr/>
        </p:nvSpPr>
        <p:spPr bwMode="auto">
          <a:xfrm>
            <a:off x="6211804" y="3981509"/>
            <a:ext cx="3111749"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(iv)</a:t>
            </a:r>
            <a:r>
              <a:rPr kumimoji="0" lang="en-GB" altLang="en-US"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The products used are...</a:t>
            </a:r>
            <a:endParaRPr kumimoji="0" lang="en-GB" altLang="en-US" sz="9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800" b="0" i="0" u="none" strike="noStrike" cap="none" normalizeH="0" baseline="0" dirty="0" smtClean="0">
              <a:ln>
                <a:noFill/>
              </a:ln>
              <a:solidFill>
                <a:schemeClr val="tx1"/>
              </a:solidFill>
              <a:effectLst/>
              <a:latin typeface="Arial" panose="020B0604020202020204" pitchFamily="34" charset="0"/>
            </a:endParaRPr>
          </a:p>
        </p:txBody>
      </p:sp>
      <p:sp>
        <p:nvSpPr>
          <p:cNvPr id="10" name="Rectangle 16"/>
          <p:cNvSpPr>
            <a:spLocks noChangeArrowheads="1"/>
          </p:cNvSpPr>
          <p:nvPr/>
        </p:nvSpPr>
        <p:spPr bwMode="auto">
          <a:xfrm>
            <a:off x="5658177" y="6177260"/>
            <a:ext cx="340561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endParaRPr kumimoji="0" lang="en-GB" altLang="en-US" sz="9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(Total for question = 4 marks)</a:t>
            </a:r>
            <a:endParaRPr kumimoji="0" lang="en-GB" altLang="en-US" sz="9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endParaRPr kumimoji="0" lang="en-GB" altLang="en-US" sz="2800" b="0" i="0" u="none" strike="noStrike" cap="none" normalizeH="0" baseline="0" dirty="0" smtClean="0">
              <a:ln>
                <a:noFill/>
              </a:ln>
              <a:solidFill>
                <a:schemeClr val="tx1"/>
              </a:solidFill>
              <a:effectLst/>
              <a:latin typeface="Arial" panose="020B0604020202020204" pitchFamily="34" charset="0"/>
            </a:endParaRPr>
          </a:p>
        </p:txBody>
      </p:sp>
      <p:pic>
        <p:nvPicPr>
          <p:cNvPr id="18" name="Picture 2" descr="Image result for distracti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26411" y="80106"/>
            <a:ext cx="1021336" cy="532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2484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p:cNvSpPr>
            <a:spLocks noGrp="1"/>
          </p:cNvSpPr>
          <p:nvPr>
            <p:ph type="title"/>
          </p:nvPr>
        </p:nvSpPr>
        <p:spPr/>
        <p:txBody>
          <a:bodyPr/>
          <a:lstStyle/>
          <a:p>
            <a:r>
              <a:rPr lang="en-GB" dirty="0" smtClean="0"/>
              <a:t>Teach skills explicitly.  How to… </a:t>
            </a:r>
            <a:endParaRPr lang="en-GB" dirty="0"/>
          </a:p>
        </p:txBody>
      </p:sp>
      <p:sp>
        <p:nvSpPr>
          <p:cNvPr id="22" name="Content Placeholder 21"/>
          <p:cNvSpPr>
            <a:spLocks noGrp="1"/>
          </p:cNvSpPr>
          <p:nvPr>
            <p:ph idx="1"/>
          </p:nvPr>
        </p:nvSpPr>
        <p:spPr>
          <a:xfrm>
            <a:off x="628650" y="1690689"/>
            <a:ext cx="7886700" cy="4711845"/>
          </a:xfrm>
        </p:spPr>
        <p:txBody>
          <a:bodyPr>
            <a:normAutofit fontScale="92500" lnSpcReduction="10000"/>
          </a:bodyPr>
          <a:lstStyle/>
          <a:p>
            <a:r>
              <a:rPr lang="en-GB" dirty="0" smtClean="0"/>
              <a:t>predict when listening</a:t>
            </a:r>
          </a:p>
          <a:p>
            <a:r>
              <a:rPr lang="en-GB" dirty="0" smtClean="0"/>
              <a:t>make notes when listening</a:t>
            </a:r>
          </a:p>
          <a:p>
            <a:r>
              <a:rPr lang="en-GB" dirty="0" smtClean="0"/>
              <a:t>infer when reading</a:t>
            </a:r>
          </a:p>
          <a:p>
            <a:r>
              <a:rPr lang="en-GB" dirty="0" smtClean="0"/>
              <a:t>establish time frames when listening / reading</a:t>
            </a:r>
          </a:p>
          <a:p>
            <a:r>
              <a:rPr lang="en-GB" dirty="0" smtClean="0"/>
              <a:t>plan to write</a:t>
            </a:r>
          </a:p>
          <a:p>
            <a:r>
              <a:rPr lang="en-GB" dirty="0" smtClean="0"/>
              <a:t>buy yourself time when speaking</a:t>
            </a:r>
          </a:p>
          <a:p>
            <a:r>
              <a:rPr lang="en-GB" dirty="0" smtClean="0"/>
              <a:t>adapt an infinitive verb /verb phrase</a:t>
            </a:r>
          </a:p>
          <a:p>
            <a:r>
              <a:rPr lang="en-GB" dirty="0" smtClean="0"/>
              <a:t>memorise and retain vocabulary</a:t>
            </a:r>
          </a:p>
          <a:p>
            <a:r>
              <a:rPr lang="en-GB" dirty="0" smtClean="0"/>
              <a:t>spot patterns</a:t>
            </a:r>
          </a:p>
          <a:p>
            <a:r>
              <a:rPr lang="en-GB" dirty="0" smtClean="0"/>
              <a:t>check your own written work</a:t>
            </a:r>
            <a:endParaRPr lang="en-GB" dirty="0"/>
          </a:p>
        </p:txBody>
      </p:sp>
    </p:spTree>
    <p:extLst>
      <p:ext uri="{BB962C8B-B14F-4D97-AF65-F5344CB8AC3E}">
        <p14:creationId xmlns:p14="http://schemas.microsoft.com/office/powerpoint/2010/main" val="5138424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79" y="809625"/>
            <a:ext cx="6067425" cy="27717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7867859"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Q2.  A new business</a:t>
            </a:r>
            <a:endParaRPr kumimoji="0" lang="en-GB" altLang="en-US" sz="105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Read the following article. Put a cross in the correct box.</a:t>
            </a:r>
            <a:endParaRPr kumimoji="0" lang="en-GB" altLang="en-US" sz="105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3600" b="0" i="0" u="none" strike="noStrike" cap="none" normalizeH="0" baseline="0" dirty="0" smtClean="0">
              <a:ln>
                <a:noFill/>
              </a:ln>
              <a:solidFill>
                <a:schemeClr val="tx1"/>
              </a:solidFill>
              <a:effectLst/>
              <a:latin typeface="Arial" panose="020B0604020202020204" pitchFamily="34" charset="0"/>
            </a:endParaRPr>
          </a:p>
        </p:txBody>
      </p:sp>
      <p:pic>
        <p:nvPicPr>
          <p:cNvPr id="4609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379" y="3981509"/>
            <a:ext cx="4276725" cy="1066800"/>
          </a:xfrm>
          <a:prstGeom prst="rect">
            <a:avLst/>
          </a:prstGeom>
          <a:noFill/>
          <a:extLst>
            <a:ext uri="{909E8E84-426E-40DD-AFC4-6F175D3DCCD1}">
              <a14:hiddenFill xmlns:a14="http://schemas.microsoft.com/office/drawing/2010/main">
                <a:solidFill>
                  <a:srgbClr val="FFFFFF"/>
                </a:solidFill>
              </a14:hiddenFill>
            </a:ext>
          </a:extLst>
        </p:spPr>
      </p:pic>
      <p:pic>
        <p:nvPicPr>
          <p:cNvPr id="4608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378" y="5572125"/>
            <a:ext cx="4276725" cy="1066800"/>
          </a:xfrm>
          <a:prstGeom prst="rect">
            <a:avLst/>
          </a:prstGeom>
          <a:noFill/>
          <a:extLst>
            <a:ext uri="{909E8E84-426E-40DD-AFC4-6F175D3DCCD1}">
              <a14:hiddenFill xmlns:a14="http://schemas.microsoft.com/office/drawing/2010/main">
                <a:solidFill>
                  <a:srgbClr val="FFFFFF"/>
                </a:solidFill>
              </a14:hiddenFill>
            </a:ext>
          </a:extLst>
        </p:spPr>
      </p:pic>
      <p:pic>
        <p:nvPicPr>
          <p:cNvPr id="46088"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r="36109"/>
          <a:stretch/>
        </p:blipFill>
        <p:spPr bwMode="auto">
          <a:xfrm>
            <a:off x="6315284" y="1127851"/>
            <a:ext cx="2732463" cy="1057275"/>
          </a:xfrm>
          <a:prstGeom prst="rect">
            <a:avLst/>
          </a:prstGeom>
          <a:noFill/>
          <a:extLst>
            <a:ext uri="{909E8E84-426E-40DD-AFC4-6F175D3DCCD1}">
              <a14:hiddenFill xmlns:a14="http://schemas.microsoft.com/office/drawing/2010/main">
                <a:solidFill>
                  <a:srgbClr val="FFFFFF"/>
                </a:solidFill>
              </a14:hiddenFill>
            </a:ext>
          </a:extLst>
        </p:spPr>
      </p:pic>
      <p:pic>
        <p:nvPicPr>
          <p:cNvPr id="46087"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r="33049"/>
          <a:stretch/>
        </p:blipFill>
        <p:spPr bwMode="auto">
          <a:xfrm>
            <a:off x="6315284" y="2766033"/>
            <a:ext cx="2748505" cy="1066800"/>
          </a:xfrm>
          <a:prstGeom prst="rect">
            <a:avLst/>
          </a:prstGeom>
          <a:noFill/>
          <a:extLst>
            <a:ext uri="{909E8E84-426E-40DD-AFC4-6F175D3DCCD1}">
              <a14:hiddenFill xmlns:a14="http://schemas.microsoft.com/office/drawing/2010/main">
                <a:solidFill>
                  <a:srgbClr val="FFFFFF"/>
                </a:solidFill>
              </a14:hiddenFill>
            </a:ext>
          </a:extLst>
        </p:spPr>
      </p:pic>
      <p:pic>
        <p:nvPicPr>
          <p:cNvPr id="46086"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r="33049"/>
          <a:stretch/>
        </p:blipFill>
        <p:spPr bwMode="auto">
          <a:xfrm>
            <a:off x="6315284" y="4413740"/>
            <a:ext cx="2748505" cy="1066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1"/>
          <p:cNvSpPr>
            <a:spLocks noChangeArrowheads="1"/>
          </p:cNvSpPr>
          <p:nvPr/>
        </p:nvSpPr>
        <p:spPr bwMode="auto">
          <a:xfrm>
            <a:off x="144379" y="3581400"/>
            <a:ext cx="2481770"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Example:</a:t>
            </a:r>
            <a:r>
              <a:rPr kumimoji="0" lang="en-GB" altLang="en-US"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V</a:t>
            </a:r>
            <a:r>
              <a:rPr kumimoji="0" lang="en-GB" altLang="en-US" b="0" i="0"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í</a:t>
            </a:r>
            <a:r>
              <a:rPr kumimoji="0" lang="en-GB" altLang="en-US"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ctor is a...</a:t>
            </a:r>
            <a:endParaRPr kumimoji="0" lang="en-GB" altLang="en-US" sz="9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800" b="0" i="0" u="none" strike="noStrike" cap="none" normalizeH="0" baseline="0" smtClean="0">
              <a:ln>
                <a:noFill/>
              </a:ln>
              <a:solidFill>
                <a:schemeClr val="tx1"/>
              </a:solidFill>
              <a:effectLst/>
              <a:latin typeface="Arial" panose="020B0604020202020204" pitchFamily="34" charset="0"/>
            </a:endParaRPr>
          </a:p>
        </p:txBody>
      </p:sp>
      <p:sp>
        <p:nvSpPr>
          <p:cNvPr id="6" name="Rectangle 12"/>
          <p:cNvSpPr>
            <a:spLocks noChangeArrowheads="1"/>
          </p:cNvSpPr>
          <p:nvPr/>
        </p:nvSpPr>
        <p:spPr bwMode="auto">
          <a:xfrm>
            <a:off x="144378" y="5245148"/>
            <a:ext cx="1970476"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kumimoji="0" lang="en-GB" alt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i</a:t>
            </a: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kumimoji="0" lang="en-GB" altLang="en-US"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He works for...</a:t>
            </a:r>
            <a:endParaRPr kumimoji="0" lang="en-GB" altLang="en-US" sz="9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800" b="0" i="0" u="none" strike="noStrike" cap="none" normalizeH="0" baseline="0" dirty="0" smtClean="0">
              <a:ln>
                <a:noFill/>
              </a:ln>
              <a:solidFill>
                <a:schemeClr val="tx1"/>
              </a:solidFill>
              <a:effectLst/>
              <a:latin typeface="Arial" panose="020B0604020202020204" pitchFamily="34" charset="0"/>
            </a:endParaRPr>
          </a:p>
        </p:txBody>
      </p:sp>
      <p:sp>
        <p:nvSpPr>
          <p:cNvPr id="7" name="Rectangle 13"/>
          <p:cNvSpPr>
            <a:spLocks noChangeArrowheads="1"/>
          </p:cNvSpPr>
          <p:nvPr/>
        </p:nvSpPr>
        <p:spPr bwMode="auto">
          <a:xfrm>
            <a:off x="6211804" y="727742"/>
            <a:ext cx="2547492"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(ii)</a:t>
            </a:r>
            <a:r>
              <a:rPr kumimoji="0" lang="en-GB" altLang="en-US" b="0" i="0"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r>
              <a:rPr kumimoji="0" lang="en-GB" altLang="en-US"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The business has...</a:t>
            </a:r>
            <a:endParaRPr kumimoji="0" lang="en-GB" altLang="en-US" sz="9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800" b="0" i="0" u="none" strike="noStrike" cap="none" normalizeH="0" baseline="0" smtClean="0">
              <a:ln>
                <a:noFill/>
              </a:ln>
              <a:solidFill>
                <a:schemeClr val="tx1"/>
              </a:solidFill>
              <a:effectLst/>
              <a:latin typeface="Arial" panose="020B0604020202020204" pitchFamily="34" charset="0"/>
            </a:endParaRPr>
          </a:p>
        </p:txBody>
      </p:sp>
      <p:sp>
        <p:nvSpPr>
          <p:cNvPr id="8" name="Rectangle 14"/>
          <p:cNvSpPr>
            <a:spLocks noChangeArrowheads="1"/>
          </p:cNvSpPr>
          <p:nvPr/>
        </p:nvSpPr>
        <p:spPr bwMode="auto">
          <a:xfrm>
            <a:off x="6211804" y="2141788"/>
            <a:ext cx="283594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(iii)</a:t>
            </a:r>
            <a:r>
              <a:rPr kumimoji="0" lang="en-GB" altLang="en-US"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Everyone that works with him is...</a:t>
            </a:r>
            <a:endParaRPr kumimoji="0" lang="en-GB" altLang="en-US" sz="9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800" b="0" i="0" u="none" strike="noStrike" cap="none" normalizeH="0" baseline="0" dirty="0" smtClean="0">
              <a:ln>
                <a:noFill/>
              </a:ln>
              <a:solidFill>
                <a:schemeClr val="tx1"/>
              </a:solidFill>
              <a:effectLst/>
              <a:latin typeface="Arial" panose="020B0604020202020204" pitchFamily="34" charset="0"/>
            </a:endParaRPr>
          </a:p>
        </p:txBody>
      </p:sp>
      <p:sp>
        <p:nvSpPr>
          <p:cNvPr id="9" name="Rectangle 15"/>
          <p:cNvSpPr>
            <a:spLocks noChangeArrowheads="1"/>
          </p:cNvSpPr>
          <p:nvPr/>
        </p:nvSpPr>
        <p:spPr bwMode="auto">
          <a:xfrm>
            <a:off x="6211804" y="3981509"/>
            <a:ext cx="3111749"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(iv)</a:t>
            </a:r>
            <a:r>
              <a:rPr kumimoji="0" lang="en-GB" altLang="en-US"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The products used are...</a:t>
            </a:r>
            <a:endParaRPr kumimoji="0" lang="en-GB" altLang="en-US" sz="9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800" b="0" i="0" u="none" strike="noStrike" cap="none" normalizeH="0" baseline="0" dirty="0" smtClean="0">
              <a:ln>
                <a:noFill/>
              </a:ln>
              <a:solidFill>
                <a:schemeClr val="tx1"/>
              </a:solidFill>
              <a:effectLst/>
              <a:latin typeface="Arial" panose="020B0604020202020204" pitchFamily="34" charset="0"/>
            </a:endParaRPr>
          </a:p>
        </p:txBody>
      </p:sp>
      <p:sp>
        <p:nvSpPr>
          <p:cNvPr id="10" name="Rectangle 16"/>
          <p:cNvSpPr>
            <a:spLocks noChangeArrowheads="1"/>
          </p:cNvSpPr>
          <p:nvPr/>
        </p:nvSpPr>
        <p:spPr bwMode="auto">
          <a:xfrm>
            <a:off x="5658177" y="6177260"/>
            <a:ext cx="340561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endParaRPr kumimoji="0" lang="en-GB" altLang="en-US" sz="9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(Total for question = 4 marks)</a:t>
            </a:r>
            <a:endParaRPr kumimoji="0" lang="en-GB" altLang="en-US" sz="9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endParaRPr kumimoji="0" lang="en-GB" altLang="en-US" sz="2800" b="0" i="0" u="none" strike="noStrike" cap="none" normalizeH="0" baseline="0" dirty="0" smtClean="0">
              <a:ln>
                <a:noFill/>
              </a:ln>
              <a:solidFill>
                <a:schemeClr val="tx1"/>
              </a:solidFill>
              <a:effectLst/>
              <a:latin typeface="Arial" panose="020B0604020202020204" pitchFamily="34" charset="0"/>
            </a:endParaRPr>
          </a:p>
        </p:txBody>
      </p:sp>
      <p:pic>
        <p:nvPicPr>
          <p:cNvPr id="18" name="Picture 2" descr="Image result for distracti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26411" y="80106"/>
            <a:ext cx="1021336" cy="53277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101621" y="-13774"/>
            <a:ext cx="3105936" cy="584775"/>
          </a:xfrm>
          <a:prstGeom prst="rect">
            <a:avLst/>
          </a:prstGeom>
          <a:noFill/>
        </p:spPr>
        <p:txBody>
          <a:bodyPr wrap="square" rtlCol="0">
            <a:spAutoFit/>
          </a:bodyPr>
          <a:lstStyle/>
          <a:p>
            <a:pPr algn="r"/>
            <a:r>
              <a:rPr lang="en-GB" sz="3200" b="1" dirty="0" smtClean="0">
                <a:solidFill>
                  <a:srgbClr val="FF00FF"/>
                </a:solidFill>
              </a:rPr>
              <a:t>ANSWERS</a:t>
            </a:r>
            <a:endParaRPr lang="en-GB" sz="3200" b="1" dirty="0">
              <a:solidFill>
                <a:srgbClr val="FF00FF"/>
              </a:solidFill>
            </a:endParaRPr>
          </a:p>
        </p:txBody>
      </p:sp>
      <p:sp>
        <p:nvSpPr>
          <p:cNvPr id="17" name="TextBox 16"/>
          <p:cNvSpPr txBox="1"/>
          <p:nvPr/>
        </p:nvSpPr>
        <p:spPr>
          <a:xfrm>
            <a:off x="197876" y="5884872"/>
            <a:ext cx="631119" cy="584775"/>
          </a:xfrm>
          <a:prstGeom prst="rect">
            <a:avLst/>
          </a:prstGeom>
          <a:noFill/>
        </p:spPr>
        <p:txBody>
          <a:bodyPr wrap="square" rtlCol="0">
            <a:spAutoFit/>
          </a:bodyPr>
          <a:lstStyle/>
          <a:p>
            <a:pPr algn="ctr"/>
            <a:r>
              <a:rPr lang="en-GB" sz="3200" b="1" dirty="0" smtClean="0">
                <a:solidFill>
                  <a:srgbClr val="FF00FF"/>
                </a:solidFill>
              </a:rPr>
              <a:t>X</a:t>
            </a:r>
            <a:endParaRPr lang="en-GB" sz="3200" b="1" dirty="0">
              <a:solidFill>
                <a:srgbClr val="FF00FF"/>
              </a:solidFill>
            </a:endParaRPr>
          </a:p>
        </p:txBody>
      </p:sp>
      <p:sp>
        <p:nvSpPr>
          <p:cNvPr id="19" name="TextBox 18"/>
          <p:cNvSpPr txBox="1"/>
          <p:nvPr/>
        </p:nvSpPr>
        <p:spPr>
          <a:xfrm>
            <a:off x="6408712" y="1370501"/>
            <a:ext cx="631119" cy="584775"/>
          </a:xfrm>
          <a:prstGeom prst="rect">
            <a:avLst/>
          </a:prstGeom>
          <a:noFill/>
        </p:spPr>
        <p:txBody>
          <a:bodyPr wrap="square" rtlCol="0">
            <a:spAutoFit/>
          </a:bodyPr>
          <a:lstStyle/>
          <a:p>
            <a:pPr algn="ctr"/>
            <a:r>
              <a:rPr lang="en-GB" sz="3200" b="1" dirty="0" smtClean="0">
                <a:solidFill>
                  <a:srgbClr val="FF00FF"/>
                </a:solidFill>
              </a:rPr>
              <a:t>X</a:t>
            </a:r>
            <a:endParaRPr lang="en-GB" sz="3200" b="1" dirty="0">
              <a:solidFill>
                <a:srgbClr val="FF00FF"/>
              </a:solidFill>
            </a:endParaRPr>
          </a:p>
        </p:txBody>
      </p:sp>
      <p:sp>
        <p:nvSpPr>
          <p:cNvPr id="20" name="TextBox 19"/>
          <p:cNvSpPr txBox="1"/>
          <p:nvPr/>
        </p:nvSpPr>
        <p:spPr>
          <a:xfrm>
            <a:off x="6315284" y="3350808"/>
            <a:ext cx="631119" cy="584775"/>
          </a:xfrm>
          <a:prstGeom prst="rect">
            <a:avLst/>
          </a:prstGeom>
          <a:noFill/>
        </p:spPr>
        <p:txBody>
          <a:bodyPr wrap="square" rtlCol="0">
            <a:spAutoFit/>
          </a:bodyPr>
          <a:lstStyle/>
          <a:p>
            <a:pPr algn="ctr"/>
            <a:r>
              <a:rPr lang="en-GB" sz="3200" b="1" dirty="0" smtClean="0">
                <a:solidFill>
                  <a:srgbClr val="FF00FF"/>
                </a:solidFill>
              </a:rPr>
              <a:t>X</a:t>
            </a:r>
            <a:endParaRPr lang="en-GB" sz="3200" b="1" dirty="0">
              <a:solidFill>
                <a:srgbClr val="FF00FF"/>
              </a:solidFill>
            </a:endParaRPr>
          </a:p>
        </p:txBody>
      </p:sp>
      <p:sp>
        <p:nvSpPr>
          <p:cNvPr id="21" name="TextBox 20"/>
          <p:cNvSpPr txBox="1"/>
          <p:nvPr/>
        </p:nvSpPr>
        <p:spPr>
          <a:xfrm>
            <a:off x="6255491" y="4322150"/>
            <a:ext cx="631119" cy="584775"/>
          </a:xfrm>
          <a:prstGeom prst="rect">
            <a:avLst/>
          </a:prstGeom>
          <a:noFill/>
        </p:spPr>
        <p:txBody>
          <a:bodyPr wrap="square" rtlCol="0">
            <a:spAutoFit/>
          </a:bodyPr>
          <a:lstStyle/>
          <a:p>
            <a:pPr algn="ctr"/>
            <a:r>
              <a:rPr lang="en-GB" sz="3200" b="1" dirty="0" smtClean="0">
                <a:solidFill>
                  <a:srgbClr val="FF00FF"/>
                </a:solidFill>
              </a:rPr>
              <a:t>X</a:t>
            </a:r>
            <a:endParaRPr lang="en-GB" sz="3200" b="1" dirty="0">
              <a:solidFill>
                <a:srgbClr val="FF00FF"/>
              </a:solidFill>
            </a:endParaRPr>
          </a:p>
        </p:txBody>
      </p:sp>
    </p:spTree>
    <p:extLst>
      <p:ext uri="{BB962C8B-B14F-4D97-AF65-F5344CB8AC3E}">
        <p14:creationId xmlns:p14="http://schemas.microsoft.com/office/powerpoint/2010/main" val="87834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732804" cy="1623060"/>
          </a:xfrm>
          <a:prstGeom prst="rect">
            <a:avLst/>
          </a:prstGeom>
        </p:spPr>
      </p:pic>
      <p:pic>
        <p:nvPicPr>
          <p:cNvPr id="48132" name="Picture 4" descr="Image result for the past the present and the future walked into a bar. it was te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290" y="1677176"/>
            <a:ext cx="3971925" cy="36766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60884" y="119032"/>
            <a:ext cx="6882063" cy="1384995"/>
          </a:xfrm>
          <a:prstGeom prst="rect">
            <a:avLst/>
          </a:prstGeom>
          <a:noFill/>
        </p:spPr>
        <p:txBody>
          <a:bodyPr wrap="square" rtlCol="0">
            <a:spAutoFit/>
          </a:bodyPr>
          <a:lstStyle/>
          <a:p>
            <a:r>
              <a:rPr lang="en-GB" sz="2800" b="1" dirty="0" smtClean="0"/>
              <a:t>TENSES</a:t>
            </a:r>
            <a:r>
              <a:rPr lang="en-GB" sz="2800" dirty="0" smtClean="0"/>
              <a:t>:  Overlap questions often test students’ ability to differentiate between three time frames.</a:t>
            </a:r>
            <a:endParaRPr lang="en-GB" sz="2800" dirty="0"/>
          </a:p>
        </p:txBody>
      </p:sp>
      <p:sp>
        <p:nvSpPr>
          <p:cNvPr id="6" name="TextBox 5"/>
          <p:cNvSpPr txBox="1"/>
          <p:nvPr/>
        </p:nvSpPr>
        <p:spPr>
          <a:xfrm>
            <a:off x="4580022" y="1677176"/>
            <a:ext cx="4387516" cy="3108543"/>
          </a:xfrm>
          <a:prstGeom prst="rect">
            <a:avLst/>
          </a:prstGeom>
          <a:noFill/>
        </p:spPr>
        <p:txBody>
          <a:bodyPr wrap="square" rtlCol="0">
            <a:spAutoFit/>
          </a:bodyPr>
          <a:lstStyle/>
          <a:p>
            <a:r>
              <a:rPr lang="en-GB" sz="2800" dirty="0" smtClean="0"/>
              <a:t>To get these questions right, make sure you:</a:t>
            </a:r>
            <a:br>
              <a:rPr lang="en-GB" sz="2800" dirty="0" smtClean="0"/>
            </a:br>
            <a:r>
              <a:rPr lang="en-GB" sz="2800" dirty="0" smtClean="0"/>
              <a:t>1) read the tense of the question VERY CAREFULLY</a:t>
            </a:r>
            <a:br>
              <a:rPr lang="en-GB" sz="2800" dirty="0" smtClean="0"/>
            </a:br>
            <a:r>
              <a:rPr lang="en-GB" sz="2800" dirty="0" smtClean="0"/>
              <a:t>2) use time phrase clues</a:t>
            </a:r>
            <a:br>
              <a:rPr lang="en-GB" sz="2800" dirty="0" smtClean="0"/>
            </a:br>
            <a:r>
              <a:rPr lang="en-GB" sz="2800" dirty="0" smtClean="0"/>
              <a:t>3) pay close attention to the verb forms</a:t>
            </a:r>
            <a:endParaRPr lang="en-GB" sz="2800" dirty="0"/>
          </a:p>
        </p:txBody>
      </p:sp>
      <p:sp>
        <p:nvSpPr>
          <p:cNvPr id="5" name="TextBox 4"/>
          <p:cNvSpPr txBox="1"/>
          <p:nvPr/>
        </p:nvSpPr>
        <p:spPr>
          <a:xfrm>
            <a:off x="4580022" y="4742976"/>
            <a:ext cx="4387516" cy="954107"/>
          </a:xfrm>
          <a:prstGeom prst="rect">
            <a:avLst/>
          </a:prstGeom>
          <a:noFill/>
        </p:spPr>
        <p:txBody>
          <a:bodyPr wrap="square" rtlCol="0">
            <a:spAutoFit/>
          </a:bodyPr>
          <a:lstStyle/>
          <a:p>
            <a:r>
              <a:rPr lang="en-GB" sz="2800" dirty="0" smtClean="0"/>
              <a:t>Question:  </a:t>
            </a:r>
            <a:r>
              <a:rPr lang="en-GB" sz="2800" dirty="0" smtClean="0">
                <a:solidFill>
                  <a:srgbClr val="FF00FF"/>
                </a:solidFill>
              </a:rPr>
              <a:t>“Who has recently been swimming?”</a:t>
            </a:r>
            <a:endParaRPr lang="en-GB" sz="2800" dirty="0">
              <a:solidFill>
                <a:srgbClr val="FF00FF"/>
              </a:solidFill>
            </a:endParaRPr>
          </a:p>
        </p:txBody>
      </p:sp>
      <p:sp>
        <p:nvSpPr>
          <p:cNvPr id="9" name="TextBox 8"/>
          <p:cNvSpPr txBox="1"/>
          <p:nvPr/>
        </p:nvSpPr>
        <p:spPr>
          <a:xfrm>
            <a:off x="96510" y="5788138"/>
            <a:ext cx="3272588" cy="954107"/>
          </a:xfrm>
          <a:prstGeom prst="rect">
            <a:avLst/>
          </a:prstGeom>
          <a:noFill/>
        </p:spPr>
        <p:txBody>
          <a:bodyPr wrap="square" rtlCol="0">
            <a:spAutoFit/>
          </a:bodyPr>
          <a:lstStyle/>
          <a:p>
            <a:r>
              <a:rPr lang="en-GB" sz="2800" dirty="0" err="1" smtClean="0"/>
              <a:t>Ania</a:t>
            </a:r>
            <a:r>
              <a:rPr lang="en-GB" sz="2800" dirty="0" smtClean="0"/>
              <a:t>:  </a:t>
            </a:r>
            <a:r>
              <a:rPr lang="en-GB" sz="2800" dirty="0" err="1" smtClean="0">
                <a:solidFill>
                  <a:srgbClr val="FF00FF"/>
                </a:solidFill>
              </a:rPr>
              <a:t>Mis</a:t>
            </a:r>
            <a:r>
              <a:rPr lang="en-GB" sz="2800" dirty="0" smtClean="0">
                <a:solidFill>
                  <a:srgbClr val="FF00FF"/>
                </a:solidFill>
              </a:rPr>
              <a:t> amigos y </a:t>
            </a:r>
            <a:r>
              <a:rPr lang="en-GB" sz="2800" dirty="0" err="1" smtClean="0">
                <a:solidFill>
                  <a:srgbClr val="FF00FF"/>
                </a:solidFill>
              </a:rPr>
              <a:t>yo</a:t>
            </a:r>
            <a:r>
              <a:rPr lang="en-GB" sz="2800" dirty="0" smtClean="0">
                <a:solidFill>
                  <a:srgbClr val="FF00FF"/>
                </a:solidFill>
              </a:rPr>
              <a:t> </a:t>
            </a:r>
            <a:r>
              <a:rPr lang="en-GB" sz="2800" dirty="0" err="1" smtClean="0">
                <a:solidFill>
                  <a:srgbClr val="FF00FF"/>
                </a:solidFill>
              </a:rPr>
              <a:t>nadamos</a:t>
            </a:r>
            <a:r>
              <a:rPr lang="en-GB" sz="2800" dirty="0" smtClean="0">
                <a:solidFill>
                  <a:srgbClr val="FF00FF"/>
                </a:solidFill>
              </a:rPr>
              <a:t> </a:t>
            </a:r>
            <a:r>
              <a:rPr lang="en-GB" sz="2800" dirty="0" err="1" smtClean="0">
                <a:solidFill>
                  <a:srgbClr val="FF00FF"/>
                </a:solidFill>
              </a:rPr>
              <a:t>ayer</a:t>
            </a:r>
            <a:r>
              <a:rPr lang="en-GB" sz="2800" dirty="0" smtClean="0">
                <a:solidFill>
                  <a:srgbClr val="FF00FF"/>
                </a:solidFill>
              </a:rPr>
              <a:t>.</a:t>
            </a:r>
            <a:endParaRPr lang="en-GB" sz="2800" dirty="0">
              <a:solidFill>
                <a:srgbClr val="FF00FF"/>
              </a:solidFill>
            </a:endParaRPr>
          </a:p>
        </p:txBody>
      </p:sp>
      <p:sp>
        <p:nvSpPr>
          <p:cNvPr id="10" name="TextBox 9"/>
          <p:cNvSpPr txBox="1"/>
          <p:nvPr/>
        </p:nvSpPr>
        <p:spPr>
          <a:xfrm>
            <a:off x="2943728" y="5804578"/>
            <a:ext cx="3272588" cy="954107"/>
          </a:xfrm>
          <a:prstGeom prst="rect">
            <a:avLst/>
          </a:prstGeom>
          <a:noFill/>
        </p:spPr>
        <p:txBody>
          <a:bodyPr wrap="square" rtlCol="0">
            <a:spAutoFit/>
          </a:bodyPr>
          <a:lstStyle/>
          <a:p>
            <a:r>
              <a:rPr lang="en-GB" sz="2800" dirty="0" smtClean="0"/>
              <a:t>Ignacio:  </a:t>
            </a:r>
            <a:r>
              <a:rPr lang="en-GB" sz="2800" dirty="0" err="1" smtClean="0">
                <a:solidFill>
                  <a:srgbClr val="FF00FF"/>
                </a:solidFill>
              </a:rPr>
              <a:t>Nunca</a:t>
            </a:r>
            <a:r>
              <a:rPr lang="en-GB" sz="2800" dirty="0" smtClean="0">
                <a:solidFill>
                  <a:srgbClr val="FF00FF"/>
                </a:solidFill>
              </a:rPr>
              <a:t> </a:t>
            </a:r>
            <a:r>
              <a:rPr lang="en-GB" sz="2800" dirty="0" err="1" smtClean="0">
                <a:solidFill>
                  <a:srgbClr val="FF00FF"/>
                </a:solidFill>
              </a:rPr>
              <a:t>hago</a:t>
            </a:r>
            <a:r>
              <a:rPr lang="en-GB" sz="2800" dirty="0" smtClean="0">
                <a:solidFill>
                  <a:srgbClr val="FF00FF"/>
                </a:solidFill>
              </a:rPr>
              <a:t> </a:t>
            </a:r>
            <a:r>
              <a:rPr lang="en-GB" sz="2800" dirty="0" err="1" smtClean="0">
                <a:solidFill>
                  <a:srgbClr val="FF00FF"/>
                </a:solidFill>
              </a:rPr>
              <a:t>natación</a:t>
            </a:r>
            <a:r>
              <a:rPr lang="en-GB" sz="2800" dirty="0" smtClean="0">
                <a:solidFill>
                  <a:srgbClr val="FF00FF"/>
                </a:solidFill>
              </a:rPr>
              <a:t>.</a:t>
            </a:r>
            <a:endParaRPr lang="en-GB" sz="2800" dirty="0">
              <a:solidFill>
                <a:srgbClr val="FF00FF"/>
              </a:solidFill>
            </a:endParaRPr>
          </a:p>
        </p:txBody>
      </p:sp>
      <p:sp>
        <p:nvSpPr>
          <p:cNvPr id="11" name="TextBox 10"/>
          <p:cNvSpPr txBox="1"/>
          <p:nvPr/>
        </p:nvSpPr>
        <p:spPr>
          <a:xfrm>
            <a:off x="6216316" y="5804578"/>
            <a:ext cx="3272588" cy="954107"/>
          </a:xfrm>
          <a:prstGeom prst="rect">
            <a:avLst/>
          </a:prstGeom>
          <a:noFill/>
        </p:spPr>
        <p:txBody>
          <a:bodyPr wrap="square" rtlCol="0">
            <a:spAutoFit/>
          </a:bodyPr>
          <a:lstStyle/>
          <a:p>
            <a:r>
              <a:rPr lang="en-GB" sz="2800" dirty="0" smtClean="0"/>
              <a:t>Elena: </a:t>
            </a:r>
            <a:r>
              <a:rPr lang="en-GB" sz="2800" dirty="0" err="1" smtClean="0">
                <a:solidFill>
                  <a:srgbClr val="FF00FF"/>
                </a:solidFill>
              </a:rPr>
              <a:t>Vamos</a:t>
            </a:r>
            <a:r>
              <a:rPr lang="en-GB" sz="2800" dirty="0" smtClean="0">
                <a:solidFill>
                  <a:srgbClr val="FF00FF"/>
                </a:solidFill>
              </a:rPr>
              <a:t> a </a:t>
            </a:r>
            <a:r>
              <a:rPr lang="en-GB" sz="2800" dirty="0" err="1" smtClean="0">
                <a:solidFill>
                  <a:srgbClr val="FF00FF"/>
                </a:solidFill>
              </a:rPr>
              <a:t>ir</a:t>
            </a:r>
            <a:r>
              <a:rPr lang="en-GB" sz="2800" dirty="0" smtClean="0">
                <a:solidFill>
                  <a:srgbClr val="FF00FF"/>
                </a:solidFill>
              </a:rPr>
              <a:t> a la </a:t>
            </a:r>
            <a:r>
              <a:rPr lang="en-GB" sz="2800" dirty="0" err="1" smtClean="0">
                <a:solidFill>
                  <a:srgbClr val="FF00FF"/>
                </a:solidFill>
              </a:rPr>
              <a:t>piscina</a:t>
            </a:r>
            <a:r>
              <a:rPr lang="en-GB" sz="2800" dirty="0" smtClean="0">
                <a:solidFill>
                  <a:srgbClr val="FF00FF"/>
                </a:solidFill>
              </a:rPr>
              <a:t> </a:t>
            </a:r>
            <a:r>
              <a:rPr lang="en-GB" sz="2800" dirty="0" err="1" smtClean="0">
                <a:solidFill>
                  <a:srgbClr val="FF00FF"/>
                </a:solidFill>
              </a:rPr>
              <a:t>mañana</a:t>
            </a:r>
            <a:r>
              <a:rPr lang="en-GB" sz="2800" dirty="0" smtClean="0">
                <a:solidFill>
                  <a:srgbClr val="FF00FF"/>
                </a:solidFill>
              </a:rPr>
              <a:t>.</a:t>
            </a:r>
            <a:endParaRPr lang="en-GB" sz="2800" dirty="0">
              <a:solidFill>
                <a:srgbClr val="FF00FF"/>
              </a:solidFill>
            </a:endParaRPr>
          </a:p>
        </p:txBody>
      </p:sp>
    </p:spTree>
    <p:extLst>
      <p:ext uri="{BB962C8B-B14F-4D97-AF65-F5344CB8AC3E}">
        <p14:creationId xmlns:p14="http://schemas.microsoft.com/office/powerpoint/2010/main" val="33350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120653" y="174199"/>
          <a:ext cx="6735102" cy="3945980"/>
        </p:xfrm>
        <a:graphic>
          <a:graphicData uri="http://schemas.openxmlformats.org/drawingml/2006/table">
            <a:tbl>
              <a:tblPr firstRow="1" bandRow="1"/>
              <a:tblGrid>
                <a:gridCol w="2245034"/>
                <a:gridCol w="2245034"/>
                <a:gridCol w="2245034"/>
              </a:tblGrid>
              <a:tr h="290462">
                <a:tc>
                  <a:txBody>
                    <a:bodyPr/>
                    <a:lstStyle>
                      <a:lvl1pPr marL="0" algn="l" rtl="0" eaLnBrk="1" hangingPunct="1">
                        <a:defRPr kern="1200">
                          <a:solidFill>
                            <a:schemeClr val="tx1"/>
                          </a:solidFill>
                          <a:latin typeface="Calibri" panose="020F0502020204030204"/>
                        </a:defRPr>
                      </a:lvl1pPr>
                      <a:lvl2pPr marL="457200" algn="l" rtl="0" eaLnBrk="1" hangingPunct="1">
                        <a:defRPr kern="1200">
                          <a:solidFill>
                            <a:schemeClr val="tx1"/>
                          </a:solidFill>
                          <a:latin typeface="Calibri" panose="020F0502020204030204"/>
                        </a:defRPr>
                      </a:lvl2pPr>
                      <a:lvl3pPr marL="914400" algn="l" rtl="0" eaLnBrk="1" hangingPunct="1">
                        <a:defRPr kern="1200">
                          <a:solidFill>
                            <a:schemeClr val="tx1"/>
                          </a:solidFill>
                          <a:latin typeface="Calibri" panose="020F0502020204030204"/>
                        </a:defRPr>
                      </a:lvl3pPr>
                      <a:lvl4pPr marL="1371600" algn="l" rtl="0" eaLnBrk="1" hangingPunct="1">
                        <a:defRPr kern="1200">
                          <a:solidFill>
                            <a:schemeClr val="tx1"/>
                          </a:solidFill>
                          <a:latin typeface="Calibri" panose="020F0502020204030204"/>
                        </a:defRPr>
                      </a:lvl4pPr>
                      <a:lvl5pPr marL="1828800" algn="l" rtl="0" eaLnBrk="1" hangingPunct="1">
                        <a:defRPr kern="1200">
                          <a:solidFill>
                            <a:schemeClr val="tx1"/>
                          </a:solidFill>
                          <a:latin typeface="Calibri" panose="020F0502020204030204"/>
                        </a:defRPr>
                      </a:lvl5pPr>
                      <a:lvl6pPr marL="2286000" algn="l" rtl="0" eaLnBrk="1" hangingPunct="1">
                        <a:defRPr kern="1200">
                          <a:solidFill>
                            <a:schemeClr val="tx1"/>
                          </a:solidFill>
                          <a:latin typeface="Calibri" panose="020F0502020204030204"/>
                        </a:defRPr>
                      </a:lvl6pPr>
                      <a:lvl7pPr marL="2743200" algn="l" rtl="0" eaLnBrk="1" hangingPunct="1">
                        <a:defRPr kern="1200">
                          <a:solidFill>
                            <a:schemeClr val="tx1"/>
                          </a:solidFill>
                          <a:latin typeface="Calibri" panose="020F0502020204030204"/>
                        </a:defRPr>
                      </a:lvl7pPr>
                      <a:lvl8pPr marL="3200400" algn="l" rtl="0" eaLnBrk="1" hangingPunct="1">
                        <a:defRPr kern="1200">
                          <a:solidFill>
                            <a:schemeClr val="tx1"/>
                          </a:solidFill>
                          <a:latin typeface="Calibri" panose="020F0502020204030204"/>
                        </a:defRPr>
                      </a:lvl8pPr>
                      <a:lvl9pPr marL="3657600" algn="l" rtl="0" eaLnBrk="1" hangingPunct="1">
                        <a:defRPr kern="1200">
                          <a:solidFill>
                            <a:schemeClr val="tx1"/>
                          </a:solidFill>
                          <a:latin typeface="Calibri" panose="020F0502020204030204"/>
                        </a:defRPr>
                      </a:lvl9pPr>
                    </a:lstStyle>
                    <a:p>
                      <a:pPr algn="ctr"/>
                      <a:r>
                        <a:rPr lang="en-GB" sz="2400" b="1" dirty="0" smtClean="0">
                          <a:solidFill>
                            <a:schemeClr val="tx1"/>
                          </a:solidFill>
                          <a:latin typeface="Arial" panose="020B0604020202020204" pitchFamily="34" charset="0"/>
                          <a:cs typeface="Arial" panose="020B0604020202020204" pitchFamily="34" charset="0"/>
                        </a:rPr>
                        <a:t>Past</a:t>
                      </a:r>
                      <a:endParaRPr lang="en-GB" sz="2400" b="1" dirty="0">
                        <a:solidFill>
                          <a:schemeClr val="tx1"/>
                        </a:solidFill>
                        <a:latin typeface="Arial" panose="020B0604020202020204" pitchFamily="34" charset="0"/>
                        <a:cs typeface="Arial" panose="020B0604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7E6E6">
                        <a:lumMod val="90000"/>
                      </a:srgbClr>
                    </a:solidFill>
                  </a:tcPr>
                </a:tc>
                <a:tc>
                  <a:txBody>
                    <a:bodyPr/>
                    <a:lstStyle>
                      <a:lvl1pPr marL="0" algn="l" rtl="0" eaLnBrk="1" hangingPunct="1">
                        <a:defRPr kern="1200">
                          <a:solidFill>
                            <a:schemeClr val="tx1"/>
                          </a:solidFill>
                          <a:latin typeface="Calibri" panose="020F0502020204030204"/>
                        </a:defRPr>
                      </a:lvl1pPr>
                      <a:lvl2pPr marL="457200" algn="l" rtl="0" eaLnBrk="1" hangingPunct="1">
                        <a:defRPr kern="1200">
                          <a:solidFill>
                            <a:schemeClr val="tx1"/>
                          </a:solidFill>
                          <a:latin typeface="Calibri" panose="020F0502020204030204"/>
                        </a:defRPr>
                      </a:lvl2pPr>
                      <a:lvl3pPr marL="914400" algn="l" rtl="0" eaLnBrk="1" hangingPunct="1">
                        <a:defRPr kern="1200">
                          <a:solidFill>
                            <a:schemeClr val="tx1"/>
                          </a:solidFill>
                          <a:latin typeface="Calibri" panose="020F0502020204030204"/>
                        </a:defRPr>
                      </a:lvl3pPr>
                      <a:lvl4pPr marL="1371600" algn="l" rtl="0" eaLnBrk="1" hangingPunct="1">
                        <a:defRPr kern="1200">
                          <a:solidFill>
                            <a:schemeClr val="tx1"/>
                          </a:solidFill>
                          <a:latin typeface="Calibri" panose="020F0502020204030204"/>
                        </a:defRPr>
                      </a:lvl4pPr>
                      <a:lvl5pPr marL="1828800" algn="l" rtl="0" eaLnBrk="1" hangingPunct="1">
                        <a:defRPr kern="1200">
                          <a:solidFill>
                            <a:schemeClr val="tx1"/>
                          </a:solidFill>
                          <a:latin typeface="Calibri" panose="020F0502020204030204"/>
                        </a:defRPr>
                      </a:lvl5pPr>
                      <a:lvl6pPr marL="2286000" algn="l" rtl="0" eaLnBrk="1" hangingPunct="1">
                        <a:defRPr kern="1200">
                          <a:solidFill>
                            <a:schemeClr val="tx1"/>
                          </a:solidFill>
                          <a:latin typeface="Calibri" panose="020F0502020204030204"/>
                        </a:defRPr>
                      </a:lvl6pPr>
                      <a:lvl7pPr marL="2743200" algn="l" rtl="0" eaLnBrk="1" hangingPunct="1">
                        <a:defRPr kern="1200">
                          <a:solidFill>
                            <a:schemeClr val="tx1"/>
                          </a:solidFill>
                          <a:latin typeface="Calibri" panose="020F0502020204030204"/>
                        </a:defRPr>
                      </a:lvl7pPr>
                      <a:lvl8pPr marL="3200400" algn="l" rtl="0" eaLnBrk="1" hangingPunct="1">
                        <a:defRPr kern="1200">
                          <a:solidFill>
                            <a:schemeClr val="tx1"/>
                          </a:solidFill>
                          <a:latin typeface="Calibri" panose="020F0502020204030204"/>
                        </a:defRPr>
                      </a:lvl8pPr>
                      <a:lvl9pPr marL="3657600" algn="l" rtl="0" eaLnBrk="1" hangingPunct="1">
                        <a:defRPr kern="1200">
                          <a:solidFill>
                            <a:schemeClr val="tx1"/>
                          </a:solidFill>
                          <a:latin typeface="Calibri" panose="020F0502020204030204"/>
                        </a:defRPr>
                      </a:lvl9pPr>
                    </a:lstStyle>
                    <a:p>
                      <a:pPr algn="ctr"/>
                      <a:r>
                        <a:rPr lang="en-GB" sz="2400" b="1" dirty="0" smtClean="0">
                          <a:solidFill>
                            <a:schemeClr val="tx1"/>
                          </a:solidFill>
                          <a:latin typeface="Arial" panose="020B0604020202020204" pitchFamily="34" charset="0"/>
                          <a:cs typeface="Arial" panose="020B0604020202020204" pitchFamily="34" charset="0"/>
                        </a:rPr>
                        <a:t>Present</a:t>
                      </a:r>
                      <a:endParaRPr lang="en-GB" sz="2400" b="1" dirty="0">
                        <a:solidFill>
                          <a:schemeClr val="tx1"/>
                        </a:solidFill>
                        <a:latin typeface="Arial" panose="020B0604020202020204" pitchFamily="34" charset="0"/>
                        <a:cs typeface="Arial" panose="020B0604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7E6E6">
                        <a:lumMod val="90000"/>
                      </a:srgbClr>
                    </a:solidFill>
                  </a:tcPr>
                </a:tc>
                <a:tc>
                  <a:txBody>
                    <a:bodyPr/>
                    <a:lstStyle>
                      <a:lvl1pPr marL="0" algn="l" rtl="0" eaLnBrk="1" hangingPunct="1">
                        <a:defRPr kern="1200">
                          <a:solidFill>
                            <a:schemeClr val="tx1"/>
                          </a:solidFill>
                          <a:latin typeface="Calibri" panose="020F0502020204030204"/>
                        </a:defRPr>
                      </a:lvl1pPr>
                      <a:lvl2pPr marL="457200" algn="l" rtl="0" eaLnBrk="1" hangingPunct="1">
                        <a:defRPr kern="1200">
                          <a:solidFill>
                            <a:schemeClr val="tx1"/>
                          </a:solidFill>
                          <a:latin typeface="Calibri" panose="020F0502020204030204"/>
                        </a:defRPr>
                      </a:lvl2pPr>
                      <a:lvl3pPr marL="914400" algn="l" rtl="0" eaLnBrk="1" hangingPunct="1">
                        <a:defRPr kern="1200">
                          <a:solidFill>
                            <a:schemeClr val="tx1"/>
                          </a:solidFill>
                          <a:latin typeface="Calibri" panose="020F0502020204030204"/>
                        </a:defRPr>
                      </a:lvl3pPr>
                      <a:lvl4pPr marL="1371600" algn="l" rtl="0" eaLnBrk="1" hangingPunct="1">
                        <a:defRPr kern="1200">
                          <a:solidFill>
                            <a:schemeClr val="tx1"/>
                          </a:solidFill>
                          <a:latin typeface="Calibri" panose="020F0502020204030204"/>
                        </a:defRPr>
                      </a:lvl4pPr>
                      <a:lvl5pPr marL="1828800" algn="l" rtl="0" eaLnBrk="1" hangingPunct="1">
                        <a:defRPr kern="1200">
                          <a:solidFill>
                            <a:schemeClr val="tx1"/>
                          </a:solidFill>
                          <a:latin typeface="Calibri" panose="020F0502020204030204"/>
                        </a:defRPr>
                      </a:lvl5pPr>
                      <a:lvl6pPr marL="2286000" algn="l" rtl="0" eaLnBrk="1" hangingPunct="1">
                        <a:defRPr kern="1200">
                          <a:solidFill>
                            <a:schemeClr val="tx1"/>
                          </a:solidFill>
                          <a:latin typeface="Calibri" panose="020F0502020204030204"/>
                        </a:defRPr>
                      </a:lvl6pPr>
                      <a:lvl7pPr marL="2743200" algn="l" rtl="0" eaLnBrk="1" hangingPunct="1">
                        <a:defRPr kern="1200">
                          <a:solidFill>
                            <a:schemeClr val="tx1"/>
                          </a:solidFill>
                          <a:latin typeface="Calibri" panose="020F0502020204030204"/>
                        </a:defRPr>
                      </a:lvl7pPr>
                      <a:lvl8pPr marL="3200400" algn="l" rtl="0" eaLnBrk="1" hangingPunct="1">
                        <a:defRPr kern="1200">
                          <a:solidFill>
                            <a:schemeClr val="tx1"/>
                          </a:solidFill>
                          <a:latin typeface="Calibri" panose="020F0502020204030204"/>
                        </a:defRPr>
                      </a:lvl8pPr>
                      <a:lvl9pPr marL="3657600" algn="l" rtl="0" eaLnBrk="1" hangingPunct="1">
                        <a:defRPr kern="1200">
                          <a:solidFill>
                            <a:schemeClr val="tx1"/>
                          </a:solidFill>
                          <a:latin typeface="Calibri" panose="020F0502020204030204"/>
                        </a:defRPr>
                      </a:lvl9pPr>
                    </a:lstStyle>
                    <a:p>
                      <a:pPr algn="ctr"/>
                      <a:r>
                        <a:rPr lang="en-GB" sz="2400" b="1" dirty="0" smtClean="0">
                          <a:solidFill>
                            <a:schemeClr val="tx1"/>
                          </a:solidFill>
                          <a:latin typeface="Arial" panose="020B0604020202020204" pitchFamily="34" charset="0"/>
                          <a:cs typeface="Arial" panose="020B0604020202020204" pitchFamily="34" charset="0"/>
                        </a:rPr>
                        <a:t>Future</a:t>
                      </a:r>
                      <a:endParaRPr lang="en-GB" sz="2400" b="1" dirty="0">
                        <a:solidFill>
                          <a:schemeClr val="tx1"/>
                        </a:solidFill>
                        <a:latin typeface="Arial" panose="020B0604020202020204" pitchFamily="34" charset="0"/>
                        <a:cs typeface="Arial" panose="020B0604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7E6E6">
                        <a:lumMod val="90000"/>
                      </a:srgbClr>
                    </a:solidFill>
                  </a:tcPr>
                </a:tc>
              </a:tr>
              <a:tr h="3488780">
                <a:tc>
                  <a:txBody>
                    <a:bodyPr/>
                    <a:lstStyle>
                      <a:lvl1pPr marL="0" algn="l" rtl="0" eaLnBrk="1" hangingPunct="1">
                        <a:defRPr kern="1200">
                          <a:solidFill>
                            <a:schemeClr val="tx1"/>
                          </a:solidFill>
                          <a:latin typeface="Calibri" panose="020F0502020204030204"/>
                        </a:defRPr>
                      </a:lvl1pPr>
                      <a:lvl2pPr marL="457200" algn="l" rtl="0" eaLnBrk="1" hangingPunct="1">
                        <a:defRPr kern="1200">
                          <a:solidFill>
                            <a:schemeClr val="tx1"/>
                          </a:solidFill>
                          <a:latin typeface="Calibri" panose="020F0502020204030204"/>
                        </a:defRPr>
                      </a:lvl2pPr>
                      <a:lvl3pPr marL="914400" algn="l" rtl="0" eaLnBrk="1" hangingPunct="1">
                        <a:defRPr kern="1200">
                          <a:solidFill>
                            <a:schemeClr val="tx1"/>
                          </a:solidFill>
                          <a:latin typeface="Calibri" panose="020F0502020204030204"/>
                        </a:defRPr>
                      </a:lvl3pPr>
                      <a:lvl4pPr marL="1371600" algn="l" rtl="0" eaLnBrk="1" hangingPunct="1">
                        <a:defRPr kern="1200">
                          <a:solidFill>
                            <a:schemeClr val="tx1"/>
                          </a:solidFill>
                          <a:latin typeface="Calibri" panose="020F0502020204030204"/>
                        </a:defRPr>
                      </a:lvl4pPr>
                      <a:lvl5pPr marL="1828800" algn="l" rtl="0" eaLnBrk="1" hangingPunct="1">
                        <a:defRPr kern="1200">
                          <a:solidFill>
                            <a:schemeClr val="tx1"/>
                          </a:solidFill>
                          <a:latin typeface="Calibri" panose="020F0502020204030204"/>
                        </a:defRPr>
                      </a:lvl5pPr>
                      <a:lvl6pPr marL="2286000" algn="l" rtl="0" eaLnBrk="1" hangingPunct="1">
                        <a:defRPr kern="1200">
                          <a:solidFill>
                            <a:schemeClr val="tx1"/>
                          </a:solidFill>
                          <a:latin typeface="Calibri" panose="020F0502020204030204"/>
                        </a:defRPr>
                      </a:lvl6pPr>
                      <a:lvl7pPr marL="2743200" algn="l" rtl="0" eaLnBrk="1" hangingPunct="1">
                        <a:defRPr kern="1200">
                          <a:solidFill>
                            <a:schemeClr val="tx1"/>
                          </a:solidFill>
                          <a:latin typeface="Calibri" panose="020F0502020204030204"/>
                        </a:defRPr>
                      </a:lvl7pPr>
                      <a:lvl8pPr marL="3200400" algn="l" rtl="0" eaLnBrk="1" hangingPunct="1">
                        <a:defRPr kern="1200">
                          <a:solidFill>
                            <a:schemeClr val="tx1"/>
                          </a:solidFill>
                          <a:latin typeface="Calibri" panose="020F0502020204030204"/>
                        </a:defRPr>
                      </a:lvl8pPr>
                      <a:lvl9pPr marL="3657600" algn="l" rtl="0" eaLnBrk="1" hangingPunct="1">
                        <a:defRPr kern="1200">
                          <a:solidFill>
                            <a:schemeClr val="tx1"/>
                          </a:solidFill>
                          <a:latin typeface="Calibri" panose="020F0502020204030204"/>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rtl="0" eaLnBrk="1" hangingPunct="1">
                        <a:defRPr kern="1200">
                          <a:solidFill>
                            <a:schemeClr val="tx1"/>
                          </a:solidFill>
                          <a:latin typeface="Calibri" panose="020F0502020204030204"/>
                        </a:defRPr>
                      </a:lvl1pPr>
                      <a:lvl2pPr marL="457200" algn="l" rtl="0" eaLnBrk="1" hangingPunct="1">
                        <a:defRPr kern="1200">
                          <a:solidFill>
                            <a:schemeClr val="tx1"/>
                          </a:solidFill>
                          <a:latin typeface="Calibri" panose="020F0502020204030204"/>
                        </a:defRPr>
                      </a:lvl2pPr>
                      <a:lvl3pPr marL="914400" algn="l" rtl="0" eaLnBrk="1" hangingPunct="1">
                        <a:defRPr kern="1200">
                          <a:solidFill>
                            <a:schemeClr val="tx1"/>
                          </a:solidFill>
                          <a:latin typeface="Calibri" panose="020F0502020204030204"/>
                        </a:defRPr>
                      </a:lvl3pPr>
                      <a:lvl4pPr marL="1371600" algn="l" rtl="0" eaLnBrk="1" hangingPunct="1">
                        <a:defRPr kern="1200">
                          <a:solidFill>
                            <a:schemeClr val="tx1"/>
                          </a:solidFill>
                          <a:latin typeface="Calibri" panose="020F0502020204030204"/>
                        </a:defRPr>
                      </a:lvl4pPr>
                      <a:lvl5pPr marL="1828800" algn="l" rtl="0" eaLnBrk="1" hangingPunct="1">
                        <a:defRPr kern="1200">
                          <a:solidFill>
                            <a:schemeClr val="tx1"/>
                          </a:solidFill>
                          <a:latin typeface="Calibri" panose="020F0502020204030204"/>
                        </a:defRPr>
                      </a:lvl5pPr>
                      <a:lvl6pPr marL="2286000" algn="l" rtl="0" eaLnBrk="1" hangingPunct="1">
                        <a:defRPr kern="1200">
                          <a:solidFill>
                            <a:schemeClr val="tx1"/>
                          </a:solidFill>
                          <a:latin typeface="Calibri" panose="020F0502020204030204"/>
                        </a:defRPr>
                      </a:lvl6pPr>
                      <a:lvl7pPr marL="2743200" algn="l" rtl="0" eaLnBrk="1" hangingPunct="1">
                        <a:defRPr kern="1200">
                          <a:solidFill>
                            <a:schemeClr val="tx1"/>
                          </a:solidFill>
                          <a:latin typeface="Calibri" panose="020F0502020204030204"/>
                        </a:defRPr>
                      </a:lvl7pPr>
                      <a:lvl8pPr marL="3200400" algn="l" rtl="0" eaLnBrk="1" hangingPunct="1">
                        <a:defRPr kern="1200">
                          <a:solidFill>
                            <a:schemeClr val="tx1"/>
                          </a:solidFill>
                          <a:latin typeface="Calibri" panose="020F0502020204030204"/>
                        </a:defRPr>
                      </a:lvl8pPr>
                      <a:lvl9pPr marL="3657600" algn="l" rtl="0" eaLnBrk="1" hangingPunct="1">
                        <a:defRPr kern="1200">
                          <a:solidFill>
                            <a:schemeClr val="tx1"/>
                          </a:solidFill>
                          <a:latin typeface="Calibri" panose="020F0502020204030204"/>
                        </a:defRPr>
                      </a:lvl9pPr>
                    </a:lstStyle>
                    <a:p>
                      <a:endParaRPr lang="en-GB" dirty="0" smtClean="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rtl="0" eaLnBrk="1" hangingPunct="1">
                        <a:defRPr kern="1200">
                          <a:solidFill>
                            <a:schemeClr val="tx1"/>
                          </a:solidFill>
                          <a:latin typeface="Calibri" panose="020F0502020204030204"/>
                        </a:defRPr>
                      </a:lvl1pPr>
                      <a:lvl2pPr marL="457200" algn="l" rtl="0" eaLnBrk="1" hangingPunct="1">
                        <a:defRPr kern="1200">
                          <a:solidFill>
                            <a:schemeClr val="tx1"/>
                          </a:solidFill>
                          <a:latin typeface="Calibri" panose="020F0502020204030204"/>
                        </a:defRPr>
                      </a:lvl2pPr>
                      <a:lvl3pPr marL="914400" algn="l" rtl="0" eaLnBrk="1" hangingPunct="1">
                        <a:defRPr kern="1200">
                          <a:solidFill>
                            <a:schemeClr val="tx1"/>
                          </a:solidFill>
                          <a:latin typeface="Calibri" panose="020F0502020204030204"/>
                        </a:defRPr>
                      </a:lvl3pPr>
                      <a:lvl4pPr marL="1371600" algn="l" rtl="0" eaLnBrk="1" hangingPunct="1">
                        <a:defRPr kern="1200">
                          <a:solidFill>
                            <a:schemeClr val="tx1"/>
                          </a:solidFill>
                          <a:latin typeface="Calibri" panose="020F0502020204030204"/>
                        </a:defRPr>
                      </a:lvl4pPr>
                      <a:lvl5pPr marL="1828800" algn="l" rtl="0" eaLnBrk="1" hangingPunct="1">
                        <a:defRPr kern="1200">
                          <a:solidFill>
                            <a:schemeClr val="tx1"/>
                          </a:solidFill>
                          <a:latin typeface="Calibri" panose="020F0502020204030204"/>
                        </a:defRPr>
                      </a:lvl5pPr>
                      <a:lvl6pPr marL="2286000" algn="l" rtl="0" eaLnBrk="1" hangingPunct="1">
                        <a:defRPr kern="1200">
                          <a:solidFill>
                            <a:schemeClr val="tx1"/>
                          </a:solidFill>
                          <a:latin typeface="Calibri" panose="020F0502020204030204"/>
                        </a:defRPr>
                      </a:lvl6pPr>
                      <a:lvl7pPr marL="2743200" algn="l" rtl="0" eaLnBrk="1" hangingPunct="1">
                        <a:defRPr kern="1200">
                          <a:solidFill>
                            <a:schemeClr val="tx1"/>
                          </a:solidFill>
                          <a:latin typeface="Calibri" panose="020F0502020204030204"/>
                        </a:defRPr>
                      </a:lvl7pPr>
                      <a:lvl8pPr marL="3200400" algn="l" rtl="0" eaLnBrk="1" hangingPunct="1">
                        <a:defRPr kern="1200">
                          <a:solidFill>
                            <a:schemeClr val="tx1"/>
                          </a:solidFill>
                          <a:latin typeface="Calibri" panose="020F0502020204030204"/>
                        </a:defRPr>
                      </a:lvl8pPr>
                      <a:lvl9pPr marL="3657600" algn="l" rtl="0" eaLnBrk="1" hangingPunct="1">
                        <a:defRPr kern="1200">
                          <a:solidFill>
                            <a:schemeClr val="tx1"/>
                          </a:solidFill>
                          <a:latin typeface="Calibri" panose="020F0502020204030204"/>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bl>
          </a:graphicData>
        </a:graphic>
      </p:graphicFrame>
      <p:graphicFrame>
        <p:nvGraphicFramePr>
          <p:cNvPr id="5" name="Table 4"/>
          <p:cNvGraphicFramePr>
            <a:graphicFrameLocks noGrp="1"/>
          </p:cNvGraphicFramePr>
          <p:nvPr>
            <p:extLst/>
          </p:nvPr>
        </p:nvGraphicFramePr>
        <p:xfrm>
          <a:off x="1210030" y="4093271"/>
          <a:ext cx="6645725" cy="2577005"/>
        </p:xfrm>
        <a:graphic>
          <a:graphicData uri="http://schemas.openxmlformats.org/drawingml/2006/table">
            <a:tbl>
              <a:tblPr firstRow="1" bandRow="1">
                <a:tableStyleId>{2D5ABB26-0587-4C30-8999-92F81FD0307C}</a:tableStyleId>
              </a:tblPr>
              <a:tblGrid>
                <a:gridCol w="1329145"/>
                <a:gridCol w="1329145"/>
                <a:gridCol w="1329145"/>
                <a:gridCol w="1329145"/>
                <a:gridCol w="1329145"/>
              </a:tblGrid>
              <a:tr h="515401">
                <a:tc>
                  <a:txBody>
                    <a:bodyPr/>
                    <a:lstStyle/>
                    <a:p>
                      <a:pPr algn="ctr"/>
                      <a:r>
                        <a:rPr lang="en-GB" sz="2000" dirty="0" err="1" smtClean="0">
                          <a:latin typeface="Arial" panose="020B0604020202020204" pitchFamily="34" charset="0"/>
                          <a:cs typeface="Arial" panose="020B0604020202020204" pitchFamily="34" charset="0"/>
                        </a:rPr>
                        <a:t>volveré</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compré</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bailo</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irá</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vamos</a:t>
                      </a:r>
                      <a:endParaRPr lang="en-GB" sz="2000" dirty="0">
                        <a:latin typeface="Arial" panose="020B0604020202020204" pitchFamily="34" charset="0"/>
                        <a:cs typeface="Arial" panose="020B0604020202020204" pitchFamily="34" charset="0"/>
                      </a:endParaRPr>
                    </a:p>
                  </a:txBody>
                  <a:tcPr anchor="ctr"/>
                </a:tc>
              </a:tr>
              <a:tr h="515401">
                <a:tc>
                  <a:txBody>
                    <a:bodyPr/>
                    <a:lstStyle/>
                    <a:p>
                      <a:pPr algn="ctr"/>
                      <a:r>
                        <a:rPr lang="en-GB" sz="2000" dirty="0" err="1" smtClean="0">
                          <a:latin typeface="Arial" panose="020B0604020202020204" pitchFamily="34" charset="0"/>
                          <a:cs typeface="Arial" panose="020B0604020202020204" pitchFamily="34" charset="0"/>
                        </a:rPr>
                        <a:t>estudiaba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tenía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tiene</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tendré</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había</a:t>
                      </a:r>
                      <a:endParaRPr lang="en-GB" sz="2000" dirty="0">
                        <a:latin typeface="Arial" panose="020B0604020202020204" pitchFamily="34" charset="0"/>
                        <a:cs typeface="Arial" panose="020B0604020202020204" pitchFamily="34" charset="0"/>
                      </a:endParaRPr>
                    </a:p>
                  </a:txBody>
                  <a:tcPr anchor="ctr"/>
                </a:tc>
              </a:tr>
              <a:tr h="515401">
                <a:tc>
                  <a:txBody>
                    <a:bodyPr/>
                    <a:lstStyle/>
                    <a:p>
                      <a:pPr algn="ctr"/>
                      <a:r>
                        <a:rPr lang="en-GB" sz="2000" dirty="0" err="1" smtClean="0">
                          <a:latin typeface="Arial" panose="020B0604020202020204" pitchFamily="34" charset="0"/>
                          <a:cs typeface="Arial" panose="020B0604020202020204" pitchFamily="34" charset="0"/>
                        </a:rPr>
                        <a:t>estaré</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estaba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hacía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fui</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hice</a:t>
                      </a:r>
                      <a:endParaRPr lang="en-GB" sz="2000" dirty="0">
                        <a:latin typeface="Arial" panose="020B0604020202020204" pitchFamily="34" charset="0"/>
                        <a:cs typeface="Arial" panose="020B0604020202020204" pitchFamily="34" charset="0"/>
                      </a:endParaRPr>
                    </a:p>
                  </a:txBody>
                  <a:tcPr anchor="ctr"/>
                </a:tc>
              </a:tr>
              <a:tr h="515401">
                <a:tc>
                  <a:txBody>
                    <a:bodyPr/>
                    <a:lstStyle/>
                    <a:p>
                      <a:pPr algn="ctr"/>
                      <a:r>
                        <a:rPr lang="en-GB" sz="2000" dirty="0" err="1" smtClean="0">
                          <a:latin typeface="Arial" panose="020B0604020202020204" pitchFamily="34" charset="0"/>
                          <a:cs typeface="Arial" panose="020B0604020202020204" pitchFamily="34" charset="0"/>
                        </a:rPr>
                        <a:t>hago</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trabaja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trabajé</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trabajaré</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compraré</a:t>
                      </a:r>
                      <a:endParaRPr lang="en-GB" sz="2000" dirty="0">
                        <a:latin typeface="Arial" panose="020B0604020202020204" pitchFamily="34" charset="0"/>
                        <a:cs typeface="Arial" panose="020B0604020202020204" pitchFamily="34" charset="0"/>
                      </a:endParaRPr>
                    </a:p>
                  </a:txBody>
                  <a:tcPr anchor="ctr"/>
                </a:tc>
              </a:tr>
              <a:tr h="515401">
                <a:tc>
                  <a:txBody>
                    <a:bodyPr/>
                    <a:lstStyle/>
                    <a:p>
                      <a:pPr algn="ctr"/>
                      <a:r>
                        <a:rPr lang="en-GB" sz="2000" dirty="0" err="1" smtClean="0">
                          <a:latin typeface="Arial" panose="020B0604020202020204" pitchFamily="34" charset="0"/>
                          <a:cs typeface="Arial" panose="020B0604020202020204" pitchFamily="34" charset="0"/>
                        </a:rPr>
                        <a:t>estudio</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estudié</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iré</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voy</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fuimos</a:t>
                      </a:r>
                      <a:endParaRPr lang="en-GB" sz="2000" dirty="0">
                        <a:latin typeface="Arial" panose="020B0604020202020204" pitchFamily="34" charset="0"/>
                        <a:cs typeface="Arial" panose="020B0604020202020204" pitchFamily="34" charset="0"/>
                      </a:endParaRPr>
                    </a:p>
                  </a:txBody>
                  <a:tcPr anchor="ctr"/>
                </a:tc>
              </a:tr>
            </a:tbl>
          </a:graphicData>
        </a:graphic>
      </p:graphicFrame>
      <p:pic>
        <p:nvPicPr>
          <p:cNvPr id="6" name="Picture 6" descr="Image result for magnifying glass clk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6581" y="208050"/>
            <a:ext cx="683162" cy="9231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294063" y="506363"/>
            <a:ext cx="2794242" cy="584775"/>
          </a:xfrm>
          <a:prstGeom prst="rect">
            <a:avLst/>
          </a:prstGeom>
          <a:noFill/>
        </p:spPr>
        <p:txBody>
          <a:bodyPr wrap="square" rtlCol="0">
            <a:spAutoFit/>
          </a:bodyPr>
          <a:lstStyle/>
          <a:p>
            <a:pPr algn="ctr"/>
            <a:r>
              <a:rPr lang="en-GB" sz="3200" b="1" dirty="0" err="1" smtClean="0">
                <a:solidFill>
                  <a:srgbClr val="FF00FF"/>
                </a:solidFill>
              </a:rPr>
              <a:t>volveré</a:t>
            </a:r>
            <a:endParaRPr lang="en-GB" sz="3200" b="1" dirty="0">
              <a:solidFill>
                <a:srgbClr val="FF00FF"/>
              </a:solidFill>
            </a:endParaRPr>
          </a:p>
        </p:txBody>
      </p:sp>
      <p:sp>
        <p:nvSpPr>
          <p:cNvPr id="8" name="TextBox 7"/>
          <p:cNvSpPr txBox="1"/>
          <p:nvPr/>
        </p:nvSpPr>
        <p:spPr>
          <a:xfrm>
            <a:off x="813011" y="528972"/>
            <a:ext cx="2794242" cy="584775"/>
          </a:xfrm>
          <a:prstGeom prst="rect">
            <a:avLst/>
          </a:prstGeom>
          <a:noFill/>
        </p:spPr>
        <p:txBody>
          <a:bodyPr wrap="square" rtlCol="0">
            <a:spAutoFit/>
          </a:bodyPr>
          <a:lstStyle/>
          <a:p>
            <a:pPr algn="ctr"/>
            <a:r>
              <a:rPr lang="en-GB" sz="3200" b="1" dirty="0" err="1" smtClean="0">
                <a:solidFill>
                  <a:srgbClr val="FF00FF"/>
                </a:solidFill>
              </a:rPr>
              <a:t>compré</a:t>
            </a:r>
            <a:endParaRPr lang="en-GB" sz="3200" b="1" dirty="0">
              <a:solidFill>
                <a:srgbClr val="FF00FF"/>
              </a:solidFill>
            </a:endParaRPr>
          </a:p>
        </p:txBody>
      </p:sp>
      <p:sp>
        <p:nvSpPr>
          <p:cNvPr id="9" name="TextBox 8"/>
          <p:cNvSpPr txBox="1"/>
          <p:nvPr/>
        </p:nvSpPr>
        <p:spPr>
          <a:xfrm>
            <a:off x="3053537" y="512570"/>
            <a:ext cx="2794242" cy="584775"/>
          </a:xfrm>
          <a:prstGeom prst="rect">
            <a:avLst/>
          </a:prstGeom>
          <a:noFill/>
        </p:spPr>
        <p:txBody>
          <a:bodyPr wrap="square" rtlCol="0">
            <a:spAutoFit/>
          </a:bodyPr>
          <a:lstStyle/>
          <a:p>
            <a:pPr algn="ctr"/>
            <a:r>
              <a:rPr lang="en-GB" sz="3200" b="1" dirty="0" err="1" smtClean="0">
                <a:solidFill>
                  <a:srgbClr val="FF00FF"/>
                </a:solidFill>
              </a:rPr>
              <a:t>bailo</a:t>
            </a:r>
            <a:endParaRPr lang="en-GB" sz="3200" b="1" dirty="0">
              <a:solidFill>
                <a:srgbClr val="FF00FF"/>
              </a:solidFill>
            </a:endParaRPr>
          </a:p>
        </p:txBody>
      </p:sp>
      <p:sp>
        <p:nvSpPr>
          <p:cNvPr id="10" name="TextBox 9"/>
          <p:cNvSpPr txBox="1"/>
          <p:nvPr/>
        </p:nvSpPr>
        <p:spPr>
          <a:xfrm>
            <a:off x="5294063" y="798750"/>
            <a:ext cx="2794242" cy="584775"/>
          </a:xfrm>
          <a:prstGeom prst="rect">
            <a:avLst/>
          </a:prstGeom>
          <a:noFill/>
        </p:spPr>
        <p:txBody>
          <a:bodyPr wrap="square" rtlCol="0">
            <a:spAutoFit/>
          </a:bodyPr>
          <a:lstStyle/>
          <a:p>
            <a:pPr algn="ctr"/>
            <a:r>
              <a:rPr lang="en-GB" sz="3200" b="1" dirty="0" err="1" smtClean="0">
                <a:solidFill>
                  <a:srgbClr val="FF00FF"/>
                </a:solidFill>
              </a:rPr>
              <a:t>irá</a:t>
            </a:r>
            <a:endParaRPr lang="en-GB" sz="3200" b="1" dirty="0">
              <a:solidFill>
                <a:srgbClr val="FF00FF"/>
              </a:solidFill>
            </a:endParaRPr>
          </a:p>
        </p:txBody>
      </p:sp>
      <p:sp>
        <p:nvSpPr>
          <p:cNvPr id="11" name="TextBox 10"/>
          <p:cNvSpPr txBox="1"/>
          <p:nvPr/>
        </p:nvSpPr>
        <p:spPr>
          <a:xfrm>
            <a:off x="3053537" y="819461"/>
            <a:ext cx="2794242" cy="584775"/>
          </a:xfrm>
          <a:prstGeom prst="rect">
            <a:avLst/>
          </a:prstGeom>
          <a:noFill/>
        </p:spPr>
        <p:txBody>
          <a:bodyPr wrap="square" rtlCol="0">
            <a:spAutoFit/>
          </a:bodyPr>
          <a:lstStyle/>
          <a:p>
            <a:pPr algn="ctr"/>
            <a:r>
              <a:rPr lang="en-GB" sz="3200" b="1" dirty="0" err="1" smtClean="0">
                <a:solidFill>
                  <a:srgbClr val="FF00FF"/>
                </a:solidFill>
              </a:rPr>
              <a:t>vamos</a:t>
            </a:r>
            <a:endParaRPr lang="en-GB" sz="3200" b="1" dirty="0">
              <a:solidFill>
                <a:srgbClr val="FF00FF"/>
              </a:solidFill>
            </a:endParaRPr>
          </a:p>
        </p:txBody>
      </p:sp>
      <p:sp>
        <p:nvSpPr>
          <p:cNvPr id="12" name="TextBox 11"/>
          <p:cNvSpPr txBox="1"/>
          <p:nvPr/>
        </p:nvSpPr>
        <p:spPr>
          <a:xfrm>
            <a:off x="813011" y="883745"/>
            <a:ext cx="2794242" cy="584775"/>
          </a:xfrm>
          <a:prstGeom prst="rect">
            <a:avLst/>
          </a:prstGeom>
          <a:noFill/>
        </p:spPr>
        <p:txBody>
          <a:bodyPr wrap="square" rtlCol="0">
            <a:spAutoFit/>
          </a:bodyPr>
          <a:lstStyle/>
          <a:p>
            <a:pPr algn="ctr"/>
            <a:r>
              <a:rPr lang="en-GB" sz="3200" b="1" dirty="0" err="1" smtClean="0">
                <a:solidFill>
                  <a:srgbClr val="FF00FF"/>
                </a:solidFill>
              </a:rPr>
              <a:t>estudiaba</a:t>
            </a:r>
            <a:endParaRPr lang="en-GB" sz="3200" b="1" dirty="0">
              <a:solidFill>
                <a:srgbClr val="FF00FF"/>
              </a:solidFill>
            </a:endParaRPr>
          </a:p>
        </p:txBody>
      </p:sp>
      <p:sp>
        <p:nvSpPr>
          <p:cNvPr id="13" name="TextBox 12"/>
          <p:cNvSpPr txBox="1"/>
          <p:nvPr/>
        </p:nvSpPr>
        <p:spPr>
          <a:xfrm>
            <a:off x="813011" y="1238518"/>
            <a:ext cx="2794242" cy="584775"/>
          </a:xfrm>
          <a:prstGeom prst="rect">
            <a:avLst/>
          </a:prstGeom>
          <a:noFill/>
        </p:spPr>
        <p:txBody>
          <a:bodyPr wrap="square" rtlCol="0">
            <a:spAutoFit/>
          </a:bodyPr>
          <a:lstStyle/>
          <a:p>
            <a:pPr algn="ctr"/>
            <a:r>
              <a:rPr lang="en-GB" sz="3200" b="1" dirty="0" err="1" smtClean="0">
                <a:solidFill>
                  <a:srgbClr val="FF00FF"/>
                </a:solidFill>
              </a:rPr>
              <a:t>tenía</a:t>
            </a:r>
            <a:endParaRPr lang="en-GB" sz="3200" b="1" dirty="0">
              <a:solidFill>
                <a:srgbClr val="FF00FF"/>
              </a:solidFill>
            </a:endParaRPr>
          </a:p>
        </p:txBody>
      </p:sp>
      <p:sp>
        <p:nvSpPr>
          <p:cNvPr id="14" name="TextBox 13"/>
          <p:cNvSpPr txBox="1"/>
          <p:nvPr/>
        </p:nvSpPr>
        <p:spPr>
          <a:xfrm>
            <a:off x="3053537" y="1131242"/>
            <a:ext cx="2794242" cy="584775"/>
          </a:xfrm>
          <a:prstGeom prst="rect">
            <a:avLst/>
          </a:prstGeom>
          <a:noFill/>
        </p:spPr>
        <p:txBody>
          <a:bodyPr wrap="square" rtlCol="0">
            <a:spAutoFit/>
          </a:bodyPr>
          <a:lstStyle/>
          <a:p>
            <a:pPr algn="ctr"/>
            <a:r>
              <a:rPr lang="en-GB" sz="3200" b="1" dirty="0" err="1" smtClean="0">
                <a:solidFill>
                  <a:srgbClr val="FF00FF"/>
                </a:solidFill>
              </a:rPr>
              <a:t>tiene</a:t>
            </a:r>
            <a:endParaRPr lang="en-GB" sz="3200" b="1" dirty="0">
              <a:solidFill>
                <a:srgbClr val="FF00FF"/>
              </a:solidFill>
            </a:endParaRPr>
          </a:p>
        </p:txBody>
      </p:sp>
      <p:sp>
        <p:nvSpPr>
          <p:cNvPr id="15" name="TextBox 14"/>
          <p:cNvSpPr txBox="1"/>
          <p:nvPr/>
        </p:nvSpPr>
        <p:spPr>
          <a:xfrm>
            <a:off x="5294063" y="1108633"/>
            <a:ext cx="2794242" cy="584775"/>
          </a:xfrm>
          <a:prstGeom prst="rect">
            <a:avLst/>
          </a:prstGeom>
          <a:noFill/>
        </p:spPr>
        <p:txBody>
          <a:bodyPr wrap="square" rtlCol="0">
            <a:spAutoFit/>
          </a:bodyPr>
          <a:lstStyle/>
          <a:p>
            <a:pPr algn="ctr"/>
            <a:r>
              <a:rPr lang="en-GB" sz="3200" b="1" dirty="0" err="1" smtClean="0">
                <a:solidFill>
                  <a:srgbClr val="FF00FF"/>
                </a:solidFill>
              </a:rPr>
              <a:t>tendré</a:t>
            </a:r>
            <a:endParaRPr lang="en-GB" sz="3200" b="1" dirty="0">
              <a:solidFill>
                <a:srgbClr val="FF00FF"/>
              </a:solidFill>
            </a:endParaRPr>
          </a:p>
        </p:txBody>
      </p:sp>
      <p:sp>
        <p:nvSpPr>
          <p:cNvPr id="16" name="TextBox 15"/>
          <p:cNvSpPr txBox="1"/>
          <p:nvPr/>
        </p:nvSpPr>
        <p:spPr>
          <a:xfrm>
            <a:off x="813011" y="1548400"/>
            <a:ext cx="2794242" cy="584775"/>
          </a:xfrm>
          <a:prstGeom prst="rect">
            <a:avLst/>
          </a:prstGeom>
          <a:noFill/>
        </p:spPr>
        <p:txBody>
          <a:bodyPr wrap="square" rtlCol="0">
            <a:spAutoFit/>
          </a:bodyPr>
          <a:lstStyle/>
          <a:p>
            <a:pPr algn="ctr"/>
            <a:r>
              <a:rPr lang="en-GB" sz="3200" b="1" dirty="0" err="1" smtClean="0">
                <a:solidFill>
                  <a:srgbClr val="FF00FF"/>
                </a:solidFill>
              </a:rPr>
              <a:t>había</a:t>
            </a:r>
            <a:endParaRPr lang="en-GB" sz="3200" b="1" dirty="0">
              <a:solidFill>
                <a:srgbClr val="FF00FF"/>
              </a:solidFill>
            </a:endParaRPr>
          </a:p>
        </p:txBody>
      </p:sp>
      <p:sp>
        <p:nvSpPr>
          <p:cNvPr id="17" name="TextBox 16"/>
          <p:cNvSpPr txBox="1"/>
          <p:nvPr/>
        </p:nvSpPr>
        <p:spPr>
          <a:xfrm>
            <a:off x="5294063" y="1412308"/>
            <a:ext cx="2794242" cy="584775"/>
          </a:xfrm>
          <a:prstGeom prst="rect">
            <a:avLst/>
          </a:prstGeom>
          <a:noFill/>
        </p:spPr>
        <p:txBody>
          <a:bodyPr wrap="square" rtlCol="0">
            <a:spAutoFit/>
          </a:bodyPr>
          <a:lstStyle/>
          <a:p>
            <a:pPr algn="ctr"/>
            <a:r>
              <a:rPr lang="en-GB" sz="3200" b="1" dirty="0" err="1" smtClean="0">
                <a:solidFill>
                  <a:srgbClr val="FF00FF"/>
                </a:solidFill>
              </a:rPr>
              <a:t>estaré</a:t>
            </a:r>
            <a:endParaRPr lang="en-GB" sz="3200" b="1" dirty="0">
              <a:solidFill>
                <a:srgbClr val="FF00FF"/>
              </a:solidFill>
            </a:endParaRPr>
          </a:p>
        </p:txBody>
      </p:sp>
      <p:sp>
        <p:nvSpPr>
          <p:cNvPr id="18" name="TextBox 17"/>
          <p:cNvSpPr txBox="1"/>
          <p:nvPr/>
        </p:nvSpPr>
        <p:spPr>
          <a:xfrm>
            <a:off x="813011" y="1858619"/>
            <a:ext cx="2794242" cy="584775"/>
          </a:xfrm>
          <a:prstGeom prst="rect">
            <a:avLst/>
          </a:prstGeom>
          <a:noFill/>
        </p:spPr>
        <p:txBody>
          <a:bodyPr wrap="square" rtlCol="0">
            <a:spAutoFit/>
          </a:bodyPr>
          <a:lstStyle/>
          <a:p>
            <a:pPr algn="ctr"/>
            <a:r>
              <a:rPr lang="en-GB" sz="3200" b="1" dirty="0" err="1" smtClean="0">
                <a:solidFill>
                  <a:srgbClr val="FF00FF"/>
                </a:solidFill>
              </a:rPr>
              <a:t>estaba</a:t>
            </a:r>
            <a:endParaRPr lang="en-GB" sz="3200" b="1" dirty="0">
              <a:solidFill>
                <a:srgbClr val="FF00FF"/>
              </a:solidFill>
            </a:endParaRPr>
          </a:p>
        </p:txBody>
      </p:sp>
      <p:sp>
        <p:nvSpPr>
          <p:cNvPr id="19" name="TextBox 18"/>
          <p:cNvSpPr txBox="1"/>
          <p:nvPr/>
        </p:nvSpPr>
        <p:spPr>
          <a:xfrm>
            <a:off x="813011" y="2168501"/>
            <a:ext cx="2794242" cy="584775"/>
          </a:xfrm>
          <a:prstGeom prst="rect">
            <a:avLst/>
          </a:prstGeom>
          <a:noFill/>
        </p:spPr>
        <p:txBody>
          <a:bodyPr wrap="square" rtlCol="0">
            <a:spAutoFit/>
          </a:bodyPr>
          <a:lstStyle/>
          <a:p>
            <a:pPr algn="ctr"/>
            <a:r>
              <a:rPr lang="en-GB" sz="3200" b="1" dirty="0" err="1" smtClean="0">
                <a:solidFill>
                  <a:srgbClr val="FF00FF"/>
                </a:solidFill>
              </a:rPr>
              <a:t>hacía</a:t>
            </a:r>
            <a:endParaRPr lang="en-GB" sz="3200" b="1" dirty="0">
              <a:solidFill>
                <a:srgbClr val="FF00FF"/>
              </a:solidFill>
            </a:endParaRPr>
          </a:p>
        </p:txBody>
      </p:sp>
      <p:sp>
        <p:nvSpPr>
          <p:cNvPr id="20" name="TextBox 19"/>
          <p:cNvSpPr txBox="1"/>
          <p:nvPr/>
        </p:nvSpPr>
        <p:spPr>
          <a:xfrm>
            <a:off x="813011" y="2461981"/>
            <a:ext cx="2794242" cy="584775"/>
          </a:xfrm>
          <a:prstGeom prst="rect">
            <a:avLst/>
          </a:prstGeom>
          <a:noFill/>
        </p:spPr>
        <p:txBody>
          <a:bodyPr wrap="square" rtlCol="0">
            <a:spAutoFit/>
          </a:bodyPr>
          <a:lstStyle/>
          <a:p>
            <a:pPr algn="ctr"/>
            <a:r>
              <a:rPr lang="en-GB" sz="3200" b="1" dirty="0" err="1" smtClean="0">
                <a:solidFill>
                  <a:srgbClr val="FF00FF"/>
                </a:solidFill>
              </a:rPr>
              <a:t>fui</a:t>
            </a:r>
            <a:endParaRPr lang="en-GB" sz="3200" b="1" dirty="0">
              <a:solidFill>
                <a:srgbClr val="FF00FF"/>
              </a:solidFill>
            </a:endParaRPr>
          </a:p>
        </p:txBody>
      </p:sp>
      <p:sp>
        <p:nvSpPr>
          <p:cNvPr id="21" name="TextBox 20"/>
          <p:cNvSpPr txBox="1"/>
          <p:nvPr/>
        </p:nvSpPr>
        <p:spPr>
          <a:xfrm>
            <a:off x="813011" y="2695093"/>
            <a:ext cx="2794242" cy="584775"/>
          </a:xfrm>
          <a:prstGeom prst="rect">
            <a:avLst/>
          </a:prstGeom>
          <a:noFill/>
        </p:spPr>
        <p:txBody>
          <a:bodyPr wrap="square" rtlCol="0">
            <a:spAutoFit/>
          </a:bodyPr>
          <a:lstStyle/>
          <a:p>
            <a:pPr algn="ctr"/>
            <a:r>
              <a:rPr lang="en-GB" sz="3200" b="1" dirty="0" err="1" smtClean="0">
                <a:solidFill>
                  <a:srgbClr val="FF00FF"/>
                </a:solidFill>
              </a:rPr>
              <a:t>hice</a:t>
            </a:r>
            <a:endParaRPr lang="en-GB" sz="3200" b="1" dirty="0">
              <a:solidFill>
                <a:srgbClr val="FF00FF"/>
              </a:solidFill>
            </a:endParaRPr>
          </a:p>
        </p:txBody>
      </p:sp>
      <p:sp>
        <p:nvSpPr>
          <p:cNvPr id="22" name="TextBox 21"/>
          <p:cNvSpPr txBox="1"/>
          <p:nvPr/>
        </p:nvSpPr>
        <p:spPr>
          <a:xfrm>
            <a:off x="3075264" y="1476881"/>
            <a:ext cx="2794242" cy="584775"/>
          </a:xfrm>
          <a:prstGeom prst="rect">
            <a:avLst/>
          </a:prstGeom>
          <a:noFill/>
        </p:spPr>
        <p:txBody>
          <a:bodyPr wrap="square" rtlCol="0">
            <a:spAutoFit/>
          </a:bodyPr>
          <a:lstStyle/>
          <a:p>
            <a:pPr algn="ctr"/>
            <a:r>
              <a:rPr lang="en-GB" sz="3200" b="1" dirty="0" err="1" smtClean="0">
                <a:solidFill>
                  <a:srgbClr val="FF00FF"/>
                </a:solidFill>
              </a:rPr>
              <a:t>hago</a:t>
            </a:r>
            <a:endParaRPr lang="en-GB" sz="3200" b="1" dirty="0">
              <a:solidFill>
                <a:srgbClr val="FF00FF"/>
              </a:solidFill>
            </a:endParaRPr>
          </a:p>
        </p:txBody>
      </p:sp>
      <p:sp>
        <p:nvSpPr>
          <p:cNvPr id="23" name="TextBox 22"/>
          <p:cNvSpPr txBox="1"/>
          <p:nvPr/>
        </p:nvSpPr>
        <p:spPr>
          <a:xfrm>
            <a:off x="3091083" y="1794636"/>
            <a:ext cx="2794242" cy="584775"/>
          </a:xfrm>
          <a:prstGeom prst="rect">
            <a:avLst/>
          </a:prstGeom>
          <a:noFill/>
        </p:spPr>
        <p:txBody>
          <a:bodyPr wrap="square" rtlCol="0">
            <a:spAutoFit/>
          </a:bodyPr>
          <a:lstStyle/>
          <a:p>
            <a:pPr algn="ctr"/>
            <a:r>
              <a:rPr lang="en-GB" sz="3200" b="1" dirty="0" err="1" smtClean="0">
                <a:solidFill>
                  <a:srgbClr val="FF00FF"/>
                </a:solidFill>
              </a:rPr>
              <a:t>trabaja</a:t>
            </a:r>
            <a:endParaRPr lang="en-GB" sz="3200" b="1" dirty="0">
              <a:solidFill>
                <a:srgbClr val="FF00FF"/>
              </a:solidFill>
            </a:endParaRPr>
          </a:p>
        </p:txBody>
      </p:sp>
      <p:sp>
        <p:nvSpPr>
          <p:cNvPr id="24" name="TextBox 23"/>
          <p:cNvSpPr txBox="1"/>
          <p:nvPr/>
        </p:nvSpPr>
        <p:spPr>
          <a:xfrm>
            <a:off x="713098" y="2994024"/>
            <a:ext cx="2794242" cy="584775"/>
          </a:xfrm>
          <a:prstGeom prst="rect">
            <a:avLst/>
          </a:prstGeom>
          <a:noFill/>
        </p:spPr>
        <p:txBody>
          <a:bodyPr wrap="square" rtlCol="0">
            <a:spAutoFit/>
          </a:bodyPr>
          <a:lstStyle/>
          <a:p>
            <a:pPr algn="ctr"/>
            <a:r>
              <a:rPr lang="en-GB" sz="3200" b="1" dirty="0" err="1" smtClean="0">
                <a:solidFill>
                  <a:srgbClr val="FF00FF"/>
                </a:solidFill>
              </a:rPr>
              <a:t>trabajé</a:t>
            </a:r>
            <a:endParaRPr lang="en-GB" sz="3200" b="1" dirty="0">
              <a:solidFill>
                <a:srgbClr val="FF00FF"/>
              </a:solidFill>
            </a:endParaRPr>
          </a:p>
        </p:txBody>
      </p:sp>
      <p:sp>
        <p:nvSpPr>
          <p:cNvPr id="25" name="TextBox 24"/>
          <p:cNvSpPr txBox="1"/>
          <p:nvPr/>
        </p:nvSpPr>
        <p:spPr>
          <a:xfrm>
            <a:off x="5294063" y="1754287"/>
            <a:ext cx="2794242" cy="584775"/>
          </a:xfrm>
          <a:prstGeom prst="rect">
            <a:avLst/>
          </a:prstGeom>
          <a:noFill/>
        </p:spPr>
        <p:txBody>
          <a:bodyPr wrap="square" rtlCol="0">
            <a:spAutoFit/>
          </a:bodyPr>
          <a:lstStyle/>
          <a:p>
            <a:pPr algn="ctr"/>
            <a:r>
              <a:rPr lang="en-GB" sz="3200" b="1" dirty="0" err="1" smtClean="0">
                <a:solidFill>
                  <a:srgbClr val="FF00FF"/>
                </a:solidFill>
              </a:rPr>
              <a:t>trabajaré</a:t>
            </a:r>
            <a:endParaRPr lang="en-GB" sz="3200" b="1" dirty="0">
              <a:solidFill>
                <a:srgbClr val="FF00FF"/>
              </a:solidFill>
            </a:endParaRPr>
          </a:p>
        </p:txBody>
      </p:sp>
      <p:sp>
        <p:nvSpPr>
          <p:cNvPr id="26" name="TextBox 25"/>
          <p:cNvSpPr txBox="1"/>
          <p:nvPr/>
        </p:nvSpPr>
        <p:spPr>
          <a:xfrm>
            <a:off x="5369155" y="2099926"/>
            <a:ext cx="2794242" cy="584775"/>
          </a:xfrm>
          <a:prstGeom prst="rect">
            <a:avLst/>
          </a:prstGeom>
          <a:noFill/>
        </p:spPr>
        <p:txBody>
          <a:bodyPr wrap="square" rtlCol="0">
            <a:spAutoFit/>
          </a:bodyPr>
          <a:lstStyle/>
          <a:p>
            <a:pPr algn="ctr"/>
            <a:r>
              <a:rPr lang="en-GB" sz="3200" b="1" dirty="0" err="1" smtClean="0">
                <a:solidFill>
                  <a:srgbClr val="FF00FF"/>
                </a:solidFill>
              </a:rPr>
              <a:t>compraré</a:t>
            </a:r>
            <a:endParaRPr lang="en-GB" sz="3200" b="1" dirty="0">
              <a:solidFill>
                <a:srgbClr val="FF00FF"/>
              </a:solidFill>
            </a:endParaRPr>
          </a:p>
        </p:txBody>
      </p:sp>
      <p:sp>
        <p:nvSpPr>
          <p:cNvPr id="27" name="TextBox 26"/>
          <p:cNvSpPr txBox="1"/>
          <p:nvPr/>
        </p:nvSpPr>
        <p:spPr>
          <a:xfrm>
            <a:off x="3053537" y="2193415"/>
            <a:ext cx="2794242" cy="584775"/>
          </a:xfrm>
          <a:prstGeom prst="rect">
            <a:avLst/>
          </a:prstGeom>
          <a:noFill/>
        </p:spPr>
        <p:txBody>
          <a:bodyPr wrap="square" rtlCol="0">
            <a:spAutoFit/>
          </a:bodyPr>
          <a:lstStyle/>
          <a:p>
            <a:pPr algn="ctr"/>
            <a:r>
              <a:rPr lang="en-GB" sz="3200" b="1" dirty="0" err="1" smtClean="0">
                <a:solidFill>
                  <a:srgbClr val="FF00FF"/>
                </a:solidFill>
              </a:rPr>
              <a:t>estudio</a:t>
            </a:r>
            <a:endParaRPr lang="en-GB" sz="3200" b="1" dirty="0">
              <a:solidFill>
                <a:srgbClr val="FF00FF"/>
              </a:solidFill>
            </a:endParaRPr>
          </a:p>
        </p:txBody>
      </p:sp>
      <p:sp>
        <p:nvSpPr>
          <p:cNvPr id="28" name="TextBox 27"/>
          <p:cNvSpPr txBox="1"/>
          <p:nvPr/>
        </p:nvSpPr>
        <p:spPr>
          <a:xfrm>
            <a:off x="763055" y="3323297"/>
            <a:ext cx="2794242" cy="584775"/>
          </a:xfrm>
          <a:prstGeom prst="rect">
            <a:avLst/>
          </a:prstGeom>
          <a:noFill/>
        </p:spPr>
        <p:txBody>
          <a:bodyPr wrap="square" rtlCol="0">
            <a:spAutoFit/>
          </a:bodyPr>
          <a:lstStyle/>
          <a:p>
            <a:pPr algn="ctr"/>
            <a:r>
              <a:rPr lang="en-GB" sz="3200" b="1" dirty="0" err="1" smtClean="0">
                <a:solidFill>
                  <a:srgbClr val="FF00FF"/>
                </a:solidFill>
              </a:rPr>
              <a:t>estudié</a:t>
            </a:r>
            <a:endParaRPr lang="en-GB" sz="3200" b="1" dirty="0">
              <a:solidFill>
                <a:srgbClr val="FF00FF"/>
              </a:solidFill>
            </a:endParaRPr>
          </a:p>
        </p:txBody>
      </p:sp>
      <p:sp>
        <p:nvSpPr>
          <p:cNvPr id="29" name="TextBox 28"/>
          <p:cNvSpPr txBox="1"/>
          <p:nvPr/>
        </p:nvSpPr>
        <p:spPr>
          <a:xfrm>
            <a:off x="5369155" y="2426929"/>
            <a:ext cx="2794242" cy="584775"/>
          </a:xfrm>
          <a:prstGeom prst="rect">
            <a:avLst/>
          </a:prstGeom>
          <a:noFill/>
        </p:spPr>
        <p:txBody>
          <a:bodyPr wrap="square" rtlCol="0">
            <a:spAutoFit/>
          </a:bodyPr>
          <a:lstStyle/>
          <a:p>
            <a:pPr algn="ctr"/>
            <a:r>
              <a:rPr lang="en-GB" sz="3200" b="1" dirty="0" err="1" smtClean="0">
                <a:solidFill>
                  <a:srgbClr val="FF00FF"/>
                </a:solidFill>
              </a:rPr>
              <a:t>iré</a:t>
            </a:r>
            <a:endParaRPr lang="en-GB" sz="3200" b="1" dirty="0">
              <a:solidFill>
                <a:srgbClr val="FF00FF"/>
              </a:solidFill>
            </a:endParaRPr>
          </a:p>
        </p:txBody>
      </p:sp>
      <p:sp>
        <p:nvSpPr>
          <p:cNvPr id="30" name="TextBox 29"/>
          <p:cNvSpPr txBox="1"/>
          <p:nvPr/>
        </p:nvSpPr>
        <p:spPr>
          <a:xfrm>
            <a:off x="3135771" y="2518098"/>
            <a:ext cx="2794242" cy="584775"/>
          </a:xfrm>
          <a:prstGeom prst="rect">
            <a:avLst/>
          </a:prstGeom>
          <a:noFill/>
        </p:spPr>
        <p:txBody>
          <a:bodyPr wrap="square" rtlCol="0">
            <a:spAutoFit/>
          </a:bodyPr>
          <a:lstStyle/>
          <a:p>
            <a:pPr algn="ctr"/>
            <a:r>
              <a:rPr lang="en-GB" sz="3200" b="1" dirty="0" err="1" smtClean="0">
                <a:solidFill>
                  <a:srgbClr val="FF00FF"/>
                </a:solidFill>
              </a:rPr>
              <a:t>voy</a:t>
            </a:r>
            <a:endParaRPr lang="en-GB" sz="3200" b="1" dirty="0">
              <a:solidFill>
                <a:srgbClr val="FF00FF"/>
              </a:solidFill>
            </a:endParaRPr>
          </a:p>
        </p:txBody>
      </p:sp>
      <p:sp>
        <p:nvSpPr>
          <p:cNvPr id="31" name="TextBox 30"/>
          <p:cNvSpPr txBox="1"/>
          <p:nvPr/>
        </p:nvSpPr>
        <p:spPr>
          <a:xfrm>
            <a:off x="778700" y="3604747"/>
            <a:ext cx="2794242" cy="584775"/>
          </a:xfrm>
          <a:prstGeom prst="rect">
            <a:avLst/>
          </a:prstGeom>
          <a:noFill/>
        </p:spPr>
        <p:txBody>
          <a:bodyPr wrap="square" rtlCol="0">
            <a:spAutoFit/>
          </a:bodyPr>
          <a:lstStyle/>
          <a:p>
            <a:pPr algn="ctr"/>
            <a:r>
              <a:rPr lang="en-GB" sz="3200" b="1" dirty="0" err="1" smtClean="0">
                <a:solidFill>
                  <a:srgbClr val="FF00FF"/>
                </a:solidFill>
              </a:rPr>
              <a:t>fuimos</a:t>
            </a:r>
            <a:endParaRPr lang="en-GB" sz="3200" b="1" dirty="0">
              <a:solidFill>
                <a:srgbClr val="FF00FF"/>
              </a:solidFill>
            </a:endParaRPr>
          </a:p>
        </p:txBody>
      </p:sp>
    </p:spTree>
    <p:extLst>
      <p:ext uri="{BB962C8B-B14F-4D97-AF65-F5344CB8AC3E}">
        <p14:creationId xmlns:p14="http://schemas.microsoft.com/office/powerpoint/2010/main" val="35935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50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fade">
                                      <p:cBhvr>
                                        <p:cTn id="87" dur="500"/>
                                        <p:tgtEl>
                                          <p:spTgt spid="23"/>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500"/>
                                        <p:tgtEl>
                                          <p:spTgt spid="24"/>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500"/>
                                        <p:tgtEl>
                                          <p:spTgt spid="25"/>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6"/>
                                        </p:tgtEl>
                                        <p:attrNameLst>
                                          <p:attrName>style.visibility</p:attrName>
                                        </p:attrNameLst>
                                      </p:cBhvr>
                                      <p:to>
                                        <p:strVal val="visible"/>
                                      </p:to>
                                    </p:set>
                                    <p:animEffect transition="in" filter="fade">
                                      <p:cBhvr>
                                        <p:cTn id="102" dur="500"/>
                                        <p:tgtEl>
                                          <p:spTgt spid="26"/>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500"/>
                                        <p:tgtEl>
                                          <p:spTgt spid="27"/>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fade">
                                      <p:cBhvr>
                                        <p:cTn id="112" dur="500"/>
                                        <p:tgtEl>
                                          <p:spTgt spid="28"/>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29"/>
                                        </p:tgtEl>
                                        <p:attrNameLst>
                                          <p:attrName>style.visibility</p:attrName>
                                        </p:attrNameLst>
                                      </p:cBhvr>
                                      <p:to>
                                        <p:strVal val="visible"/>
                                      </p:to>
                                    </p:set>
                                    <p:animEffect transition="in" filter="fade">
                                      <p:cBhvr>
                                        <p:cTn id="117" dur="500"/>
                                        <p:tgtEl>
                                          <p:spTgt spid="29"/>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30"/>
                                        </p:tgtEl>
                                        <p:attrNameLst>
                                          <p:attrName>style.visibility</p:attrName>
                                        </p:attrNameLst>
                                      </p:cBhvr>
                                      <p:to>
                                        <p:strVal val="visible"/>
                                      </p:to>
                                    </p:set>
                                    <p:animEffect transition="in" filter="fade">
                                      <p:cBhvr>
                                        <p:cTn id="122" dur="500"/>
                                        <p:tgtEl>
                                          <p:spTgt spid="30"/>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31"/>
                                        </p:tgtEl>
                                        <p:attrNameLst>
                                          <p:attrName>style.visibility</p:attrName>
                                        </p:attrNameLst>
                                      </p:cBhvr>
                                      <p:to>
                                        <p:strVal val="visible"/>
                                      </p:to>
                                    </p:set>
                                    <p:animEffect transition="in" filter="fade">
                                      <p:cBhvr>
                                        <p:cTn id="1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7812"/>
            <a:ext cx="8970043" cy="2192359"/>
          </a:xfrm>
          <a:prstGeom prst="rect">
            <a:avLst/>
          </a:prstGeom>
          <a:noFill/>
          <a:extLst>
            <a:ext uri="{909E8E84-426E-40DD-AFC4-6F175D3DCCD1}">
              <a14:hiddenFill xmlns:a14="http://schemas.microsoft.com/office/drawing/2010/main">
                <a:solidFill>
                  <a:srgbClr val="FFFFFF"/>
                </a:solidFill>
              </a14:hiddenFill>
            </a:ext>
          </a:extLst>
        </p:spPr>
      </p:pic>
      <p:pic>
        <p:nvPicPr>
          <p:cNvPr id="501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680" y="3925307"/>
            <a:ext cx="4114800" cy="27717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p:cNvSpPr>
            <a:spLocks noChangeArrowheads="1"/>
          </p:cNvSpPr>
          <p:nvPr/>
        </p:nvSpPr>
        <p:spPr bwMode="auto">
          <a:xfrm>
            <a:off x="66674" y="85201"/>
            <a:ext cx="3926716"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Q7. </a:t>
            </a:r>
            <a:r>
              <a:rPr kumimoji="0" lang="en-GB" altLang="en-US" sz="2400" b="1"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Almudena</a:t>
            </a:r>
            <a:r>
              <a:rPr kumimoji="0" lang="en-GB" altLang="en-US" sz="24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Serrano</a:t>
            </a:r>
            <a:endParaRPr kumimoji="0" lang="en-GB"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Read about </a:t>
            </a:r>
            <a:r>
              <a:rPr kumimoji="0" lang="en-GB" altLang="en-US" sz="240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Almudena's</a:t>
            </a:r>
            <a:r>
              <a:rPr kumimoji="0" lang="en-GB" altLang="en-US" sz="240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life</a:t>
            </a:r>
            <a:endParaRPr kumimoji="0" lang="en-GB" altLang="en-US" sz="110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4000" b="0" i="0" u="none" strike="noStrike" cap="none" normalizeH="0" baseline="0" dirty="0" smtClean="0">
              <a:ln>
                <a:noFill/>
              </a:ln>
              <a:solidFill>
                <a:schemeClr val="tx1"/>
              </a:solidFill>
              <a:effectLst/>
              <a:latin typeface="Arial" panose="020B0604020202020204" pitchFamily="34" charset="0"/>
            </a:endParaRPr>
          </a:p>
        </p:txBody>
      </p:sp>
      <p:sp>
        <p:nvSpPr>
          <p:cNvPr id="3" name="Rectangle 5"/>
          <p:cNvSpPr>
            <a:spLocks noChangeArrowheads="1"/>
          </p:cNvSpPr>
          <p:nvPr/>
        </p:nvSpPr>
        <p:spPr bwMode="auto">
          <a:xfrm>
            <a:off x="66674" y="3091785"/>
            <a:ext cx="890336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What happened before, what happens now, what will happen in the future?  Put a cross in the four correct boxes.</a:t>
            </a:r>
            <a:endParaRPr kumimoji="0" lang="en-GB" altLang="en-US" sz="4000" b="0" i="0" u="none" strike="noStrike" cap="none" normalizeH="0" baseline="0" dirty="0" smtClean="0">
              <a:ln>
                <a:noFill/>
              </a:ln>
              <a:solidFill>
                <a:schemeClr val="tx1"/>
              </a:solidFill>
              <a:effectLst/>
              <a:latin typeface="Arial" panose="020B0604020202020204" pitchFamily="34" charset="0"/>
            </a:endParaRPr>
          </a:p>
        </p:txBody>
      </p:sp>
      <p:sp>
        <p:nvSpPr>
          <p:cNvPr id="5" name="Rectangle 7"/>
          <p:cNvSpPr>
            <a:spLocks noChangeArrowheads="1"/>
          </p:cNvSpPr>
          <p:nvPr/>
        </p:nvSpPr>
        <p:spPr bwMode="auto">
          <a:xfrm>
            <a:off x="4666812" y="6027003"/>
            <a:ext cx="44771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r>
            <a:br>
              <a:rPr kumimoji="0" lang="en-GB" altLang="en-US" sz="2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r>
              <a:rPr kumimoji="0" lang="en-GB" altLang="en-US" sz="24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(Total for question = 4 marks)</a:t>
            </a:r>
            <a:endParaRPr kumimoji="0" lang="en-GB" altLang="en-US" sz="4000" b="0" i="0" u="none" strike="noStrike" cap="none" normalizeH="0" baseline="0" dirty="0" smtClean="0">
              <a:ln>
                <a:noFill/>
              </a:ln>
              <a:solidFill>
                <a:schemeClr val="tx1"/>
              </a:solidFill>
              <a:effectLst/>
              <a:latin typeface="Arial" panose="020B0604020202020204" pitchFamily="34" charset="0"/>
            </a:endParaRPr>
          </a:p>
        </p:txBody>
      </p:sp>
      <p:pic>
        <p:nvPicPr>
          <p:cNvPr id="9" name="Picture 10" descr="Image result for past, present and futu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7757" y="67027"/>
            <a:ext cx="858960" cy="858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0701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7812"/>
            <a:ext cx="8970043" cy="2192359"/>
          </a:xfrm>
          <a:prstGeom prst="rect">
            <a:avLst/>
          </a:prstGeom>
          <a:noFill/>
          <a:extLst>
            <a:ext uri="{909E8E84-426E-40DD-AFC4-6F175D3DCCD1}">
              <a14:hiddenFill xmlns:a14="http://schemas.microsoft.com/office/drawing/2010/main">
                <a:solidFill>
                  <a:srgbClr val="FFFFFF"/>
                </a:solidFill>
              </a14:hiddenFill>
            </a:ext>
          </a:extLst>
        </p:spPr>
      </p:pic>
      <p:pic>
        <p:nvPicPr>
          <p:cNvPr id="501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680" y="3925307"/>
            <a:ext cx="4114800" cy="27717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p:cNvSpPr>
            <a:spLocks noChangeArrowheads="1"/>
          </p:cNvSpPr>
          <p:nvPr/>
        </p:nvSpPr>
        <p:spPr bwMode="auto">
          <a:xfrm>
            <a:off x="66674" y="85201"/>
            <a:ext cx="3926716"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Q7. </a:t>
            </a:r>
            <a:r>
              <a:rPr kumimoji="0" lang="en-GB" altLang="en-US" sz="2400" b="1"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Almudena</a:t>
            </a:r>
            <a:r>
              <a:rPr kumimoji="0" lang="en-GB" altLang="en-US" sz="24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Serrano</a:t>
            </a:r>
            <a:endParaRPr kumimoji="0" lang="en-GB"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Read about </a:t>
            </a:r>
            <a:r>
              <a:rPr kumimoji="0" lang="en-GB" altLang="en-US" sz="240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Almudena's</a:t>
            </a:r>
            <a:r>
              <a:rPr kumimoji="0" lang="en-GB" altLang="en-US" sz="240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life</a:t>
            </a:r>
            <a:endParaRPr kumimoji="0" lang="en-GB" altLang="en-US" sz="110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4000" b="0" i="0" u="none" strike="noStrike" cap="none" normalizeH="0" baseline="0" dirty="0" smtClean="0">
              <a:ln>
                <a:noFill/>
              </a:ln>
              <a:solidFill>
                <a:schemeClr val="tx1"/>
              </a:solidFill>
              <a:effectLst/>
              <a:latin typeface="Arial" panose="020B0604020202020204" pitchFamily="34" charset="0"/>
            </a:endParaRPr>
          </a:p>
        </p:txBody>
      </p:sp>
      <p:sp>
        <p:nvSpPr>
          <p:cNvPr id="3" name="Rectangle 5"/>
          <p:cNvSpPr>
            <a:spLocks noChangeArrowheads="1"/>
          </p:cNvSpPr>
          <p:nvPr/>
        </p:nvSpPr>
        <p:spPr bwMode="auto">
          <a:xfrm>
            <a:off x="66674" y="3091785"/>
            <a:ext cx="890336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What happened before, what happens now, what will happen in the future?  Put a cross in the four correct boxes.</a:t>
            </a:r>
            <a:endParaRPr kumimoji="0" lang="en-GB" altLang="en-US" sz="4000" b="0" i="0" u="none" strike="noStrike" cap="none" normalizeH="0" baseline="0" dirty="0" smtClean="0">
              <a:ln>
                <a:noFill/>
              </a:ln>
              <a:solidFill>
                <a:schemeClr val="tx1"/>
              </a:solidFill>
              <a:effectLst/>
              <a:latin typeface="Arial" panose="020B0604020202020204" pitchFamily="34" charset="0"/>
            </a:endParaRPr>
          </a:p>
        </p:txBody>
      </p:sp>
      <p:sp>
        <p:nvSpPr>
          <p:cNvPr id="5" name="Rectangle 7"/>
          <p:cNvSpPr>
            <a:spLocks noChangeArrowheads="1"/>
          </p:cNvSpPr>
          <p:nvPr/>
        </p:nvSpPr>
        <p:spPr bwMode="auto">
          <a:xfrm>
            <a:off x="4666812" y="6027003"/>
            <a:ext cx="44771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r>
            <a:br>
              <a:rPr kumimoji="0" lang="en-GB" altLang="en-US" sz="2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r>
              <a:rPr kumimoji="0" lang="en-GB" altLang="en-US" sz="24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(Total for question = 4 marks)</a:t>
            </a:r>
            <a:endParaRPr kumimoji="0" lang="en-GB" altLang="en-US" sz="4000" b="0" i="0" u="none" strike="noStrike" cap="none" normalizeH="0" baseline="0" dirty="0" smtClean="0">
              <a:ln>
                <a:noFill/>
              </a:ln>
              <a:solidFill>
                <a:schemeClr val="tx1"/>
              </a:solidFill>
              <a:effectLst/>
              <a:latin typeface="Arial" panose="020B0604020202020204" pitchFamily="34" charset="0"/>
            </a:endParaRPr>
          </a:p>
        </p:txBody>
      </p:sp>
      <p:pic>
        <p:nvPicPr>
          <p:cNvPr id="9" name="Picture 10" descr="Image result for past, present and futu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7757" y="67027"/>
            <a:ext cx="858960" cy="8589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101621" y="-13774"/>
            <a:ext cx="3105936" cy="584775"/>
          </a:xfrm>
          <a:prstGeom prst="rect">
            <a:avLst/>
          </a:prstGeom>
          <a:noFill/>
        </p:spPr>
        <p:txBody>
          <a:bodyPr wrap="square" rtlCol="0">
            <a:spAutoFit/>
          </a:bodyPr>
          <a:lstStyle/>
          <a:p>
            <a:pPr algn="r"/>
            <a:r>
              <a:rPr lang="en-GB" sz="3200" b="1" dirty="0" smtClean="0">
                <a:solidFill>
                  <a:srgbClr val="FF00FF"/>
                </a:solidFill>
              </a:rPr>
              <a:t>ANSWERS</a:t>
            </a:r>
            <a:endParaRPr lang="en-GB" sz="3200" b="1" dirty="0">
              <a:solidFill>
                <a:srgbClr val="FF00FF"/>
              </a:solidFill>
            </a:endParaRPr>
          </a:p>
        </p:txBody>
      </p:sp>
      <p:sp>
        <p:nvSpPr>
          <p:cNvPr id="10" name="TextBox 9"/>
          <p:cNvSpPr txBox="1"/>
          <p:nvPr/>
        </p:nvSpPr>
        <p:spPr>
          <a:xfrm>
            <a:off x="2127675" y="4809555"/>
            <a:ext cx="631119" cy="584775"/>
          </a:xfrm>
          <a:prstGeom prst="rect">
            <a:avLst/>
          </a:prstGeom>
          <a:noFill/>
        </p:spPr>
        <p:txBody>
          <a:bodyPr wrap="square" rtlCol="0">
            <a:spAutoFit/>
          </a:bodyPr>
          <a:lstStyle/>
          <a:p>
            <a:pPr algn="ctr"/>
            <a:r>
              <a:rPr lang="en-GB" sz="3200" b="1" dirty="0" smtClean="0">
                <a:solidFill>
                  <a:srgbClr val="FF00FF"/>
                </a:solidFill>
              </a:rPr>
              <a:t>X</a:t>
            </a:r>
            <a:endParaRPr lang="en-GB" sz="3200" b="1" dirty="0">
              <a:solidFill>
                <a:srgbClr val="FF00FF"/>
              </a:solidFill>
            </a:endParaRPr>
          </a:p>
        </p:txBody>
      </p:sp>
      <p:sp>
        <p:nvSpPr>
          <p:cNvPr id="11" name="TextBox 10"/>
          <p:cNvSpPr txBox="1"/>
          <p:nvPr/>
        </p:nvSpPr>
        <p:spPr>
          <a:xfrm>
            <a:off x="3660409" y="5265969"/>
            <a:ext cx="631119" cy="584775"/>
          </a:xfrm>
          <a:prstGeom prst="rect">
            <a:avLst/>
          </a:prstGeom>
          <a:noFill/>
        </p:spPr>
        <p:txBody>
          <a:bodyPr wrap="square" rtlCol="0">
            <a:spAutoFit/>
          </a:bodyPr>
          <a:lstStyle/>
          <a:p>
            <a:pPr algn="ctr"/>
            <a:r>
              <a:rPr lang="en-GB" sz="3200" b="1" dirty="0" smtClean="0">
                <a:solidFill>
                  <a:srgbClr val="FF00FF"/>
                </a:solidFill>
              </a:rPr>
              <a:t>X</a:t>
            </a:r>
            <a:endParaRPr lang="en-GB" sz="3200" b="1" dirty="0">
              <a:solidFill>
                <a:srgbClr val="FF00FF"/>
              </a:solidFill>
            </a:endParaRPr>
          </a:p>
        </p:txBody>
      </p:sp>
      <p:sp>
        <p:nvSpPr>
          <p:cNvPr id="12" name="TextBox 11"/>
          <p:cNvSpPr txBox="1"/>
          <p:nvPr/>
        </p:nvSpPr>
        <p:spPr>
          <a:xfrm>
            <a:off x="2159949" y="5693803"/>
            <a:ext cx="631119" cy="584775"/>
          </a:xfrm>
          <a:prstGeom prst="rect">
            <a:avLst/>
          </a:prstGeom>
          <a:noFill/>
        </p:spPr>
        <p:txBody>
          <a:bodyPr wrap="square" rtlCol="0">
            <a:spAutoFit/>
          </a:bodyPr>
          <a:lstStyle/>
          <a:p>
            <a:pPr algn="ctr"/>
            <a:r>
              <a:rPr lang="en-GB" sz="3200" b="1" dirty="0" smtClean="0">
                <a:solidFill>
                  <a:srgbClr val="FF00FF"/>
                </a:solidFill>
              </a:rPr>
              <a:t>X</a:t>
            </a:r>
            <a:endParaRPr lang="en-GB" sz="3200" b="1" dirty="0">
              <a:solidFill>
                <a:srgbClr val="FF00FF"/>
              </a:solidFill>
            </a:endParaRPr>
          </a:p>
        </p:txBody>
      </p:sp>
      <p:sp>
        <p:nvSpPr>
          <p:cNvPr id="13" name="TextBox 12"/>
          <p:cNvSpPr txBox="1"/>
          <p:nvPr/>
        </p:nvSpPr>
        <p:spPr>
          <a:xfrm>
            <a:off x="2910179" y="6150113"/>
            <a:ext cx="631119" cy="584775"/>
          </a:xfrm>
          <a:prstGeom prst="rect">
            <a:avLst/>
          </a:prstGeom>
          <a:noFill/>
        </p:spPr>
        <p:txBody>
          <a:bodyPr wrap="square" rtlCol="0">
            <a:spAutoFit/>
          </a:bodyPr>
          <a:lstStyle/>
          <a:p>
            <a:pPr algn="ctr"/>
            <a:r>
              <a:rPr lang="en-GB" sz="3200" b="1" dirty="0" smtClean="0">
                <a:solidFill>
                  <a:srgbClr val="FF00FF"/>
                </a:solidFill>
              </a:rPr>
              <a:t>X</a:t>
            </a:r>
            <a:endParaRPr lang="en-GB" sz="3200" b="1" dirty="0">
              <a:solidFill>
                <a:srgbClr val="FF00FF"/>
              </a:solidFill>
            </a:endParaRPr>
          </a:p>
        </p:txBody>
      </p:sp>
    </p:spTree>
    <p:extLst>
      <p:ext uri="{BB962C8B-B14F-4D97-AF65-F5344CB8AC3E}">
        <p14:creationId xmlns:p14="http://schemas.microsoft.com/office/powerpoint/2010/main" val="263610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02742" y="63688"/>
            <a:ext cx="8928242" cy="6688477"/>
          </a:xfrm>
          <a:prstGeom prst="roundRect">
            <a:avLst/>
          </a:prstGeom>
          <a:solidFill>
            <a:srgbClr val="FF00FF"/>
          </a:solidFill>
          <a:ln w="12700" cap="flat" cmpd="sng" algn="ctr">
            <a:solidFill>
              <a:schemeClr val="bg2">
                <a:lumMod val="10000"/>
              </a:schemeClr>
            </a:solidFill>
            <a:prstDash val="solid"/>
            <a:miter lim="800000"/>
          </a:ln>
          <a:effectLst>
            <a:outerShdw blurRad="50800" dist="38100" dir="5400000" algn="t" rotWithShape="0">
              <a:prstClr val="black">
                <a:alpha val="40000"/>
              </a:prstClr>
            </a:outerShdw>
          </a:effectLst>
        </p:spPr>
        <p:txBody>
          <a:bodyPr rtlCol="0" anchor="ctr"/>
          <a:lstStyle/>
          <a:p>
            <a:pPr algn="ctr"/>
            <a:endParaRPr lang="en-GB" kern="0" smtClean="0">
              <a:solidFill>
                <a:prstClr val="white"/>
              </a:solidFill>
              <a:latin typeface="Calibri" panose="020F0502020204030204"/>
            </a:endParaRPr>
          </a:p>
        </p:txBody>
      </p:sp>
      <p:sp>
        <p:nvSpPr>
          <p:cNvPr id="7" name="Title 2"/>
          <p:cNvSpPr txBox="1">
            <a:spLocks/>
          </p:cNvSpPr>
          <p:nvPr/>
        </p:nvSpPr>
        <p:spPr>
          <a:xfrm>
            <a:off x="628650" y="316820"/>
            <a:ext cx="7886700" cy="1325563"/>
          </a:xfrm>
          <a:prstGeom prst="rect">
            <a:avLst/>
          </a:prstGeom>
          <a:solidFill>
            <a:srgbClr val="FFFDF7"/>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4400" b="1" dirty="0" smtClean="0">
                <a:solidFill>
                  <a:sysClr val="windowText" lastClr="000000">
                    <a:lumMod val="65000"/>
                    <a:lumOff val="35000"/>
                  </a:sysClr>
                </a:solidFill>
                <a:latin typeface="Rockwell" panose="02060603020205020403" pitchFamily="18" charset="0"/>
              </a:rPr>
              <a:t>What the examiners say about the A grade questions</a:t>
            </a:r>
            <a:endParaRPr lang="en-GB" sz="4400" b="1" dirty="0">
              <a:solidFill>
                <a:sysClr val="windowText" lastClr="000000">
                  <a:lumMod val="65000"/>
                  <a:lumOff val="35000"/>
                </a:sysClr>
              </a:solidFill>
              <a:latin typeface="Rockwell" panose="02060603020205020403" pitchFamily="18" charset="0"/>
            </a:endParaRPr>
          </a:p>
        </p:txBody>
      </p:sp>
      <p:sp>
        <p:nvSpPr>
          <p:cNvPr id="8" name="Content Placeholder 4"/>
          <p:cNvSpPr txBox="1">
            <a:spLocks/>
          </p:cNvSpPr>
          <p:nvPr/>
        </p:nvSpPr>
        <p:spPr>
          <a:xfrm>
            <a:off x="623513" y="2747320"/>
            <a:ext cx="7886700" cy="3653480"/>
          </a:xfrm>
          <a:prstGeom prst="rect">
            <a:avLst/>
          </a:prstGeom>
          <a:solidFill>
            <a:srgbClr val="FFFDF7"/>
          </a:solidFill>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2400" b="1" dirty="0" smtClean="0">
                <a:solidFill>
                  <a:sysClr val="windowText" lastClr="000000">
                    <a:lumMod val="65000"/>
                    <a:lumOff val="35000"/>
                  </a:sysClr>
                </a:solidFill>
                <a:latin typeface="Arial" panose="020B0604020202020204" pitchFamily="34" charset="0"/>
                <a:cs typeface="Arial" panose="020B0604020202020204" pitchFamily="34" charset="0"/>
              </a:rPr>
              <a:t>Read the rubric (instructions) VERY carefully</a:t>
            </a:r>
          </a:p>
          <a:p>
            <a:r>
              <a:rPr lang="en-GB" sz="2400" b="1" dirty="0" smtClean="0">
                <a:solidFill>
                  <a:sysClr val="windowText" lastClr="000000">
                    <a:lumMod val="65000"/>
                    <a:lumOff val="35000"/>
                  </a:sysClr>
                </a:solidFill>
                <a:latin typeface="Arial" panose="020B0604020202020204" pitchFamily="34" charset="0"/>
                <a:cs typeface="Arial" panose="020B0604020202020204" pitchFamily="34" charset="0"/>
              </a:rPr>
              <a:t>Underline the key question words</a:t>
            </a:r>
          </a:p>
          <a:p>
            <a:r>
              <a:rPr lang="en-GB" sz="2400" b="1" dirty="0" smtClean="0">
                <a:solidFill>
                  <a:sysClr val="windowText" lastClr="000000">
                    <a:lumMod val="65000"/>
                    <a:lumOff val="35000"/>
                  </a:sysClr>
                </a:solidFill>
                <a:latin typeface="Arial" panose="020B0604020202020204" pitchFamily="34" charset="0"/>
                <a:cs typeface="Arial" panose="020B0604020202020204" pitchFamily="34" charset="0"/>
              </a:rPr>
              <a:t>Note the number of points available</a:t>
            </a:r>
          </a:p>
          <a:p>
            <a:r>
              <a:rPr lang="en-GB" sz="2400" b="1" dirty="0" smtClean="0">
                <a:solidFill>
                  <a:sysClr val="windowText" lastClr="000000">
                    <a:lumMod val="65000"/>
                    <a:lumOff val="35000"/>
                  </a:sysClr>
                </a:solidFill>
                <a:latin typeface="Arial" panose="020B0604020202020204" pitchFamily="34" charset="0"/>
                <a:cs typeface="Arial" panose="020B0604020202020204" pitchFamily="34" charset="0"/>
              </a:rPr>
              <a:t>Answer </a:t>
            </a:r>
            <a:r>
              <a:rPr lang="en-GB" sz="2400" b="1" dirty="0">
                <a:solidFill>
                  <a:sysClr val="windowText" lastClr="000000">
                    <a:lumMod val="65000"/>
                    <a:lumOff val="35000"/>
                  </a:sysClr>
                </a:solidFill>
                <a:latin typeface="Arial" panose="020B0604020202020204" pitchFamily="34" charset="0"/>
                <a:cs typeface="Arial" panose="020B0604020202020204" pitchFamily="34" charset="0"/>
              </a:rPr>
              <a:t>in the correct </a:t>
            </a:r>
            <a:r>
              <a:rPr lang="en-GB" sz="2400" b="1" dirty="0" smtClean="0">
                <a:solidFill>
                  <a:sysClr val="windowText" lastClr="000000">
                    <a:lumMod val="65000"/>
                    <a:lumOff val="35000"/>
                  </a:sysClr>
                </a:solidFill>
                <a:latin typeface="Arial" panose="020B0604020202020204" pitchFamily="34" charset="0"/>
                <a:cs typeface="Arial" panose="020B0604020202020204" pitchFamily="34" charset="0"/>
              </a:rPr>
              <a:t>language</a:t>
            </a:r>
          </a:p>
          <a:p>
            <a:r>
              <a:rPr lang="en-GB" sz="2400" b="1" dirty="0" smtClean="0">
                <a:solidFill>
                  <a:sysClr val="windowText" lastClr="000000">
                    <a:lumMod val="65000"/>
                    <a:lumOff val="35000"/>
                  </a:sysClr>
                </a:solidFill>
                <a:latin typeface="Arial" panose="020B0604020202020204" pitchFamily="34" charset="0"/>
                <a:cs typeface="Arial" panose="020B0604020202020204" pitchFamily="34" charset="0"/>
              </a:rPr>
              <a:t>Be as precise and detailed as you can – don’t generalise / make things up!</a:t>
            </a:r>
          </a:p>
          <a:p>
            <a:r>
              <a:rPr lang="en-GB" sz="2400" b="1" dirty="0" smtClean="0">
                <a:solidFill>
                  <a:sysClr val="windowText" lastClr="000000">
                    <a:lumMod val="65000"/>
                    <a:lumOff val="35000"/>
                  </a:sysClr>
                </a:solidFill>
                <a:latin typeface="Arial" panose="020B0604020202020204" pitchFamily="34" charset="0"/>
                <a:cs typeface="Arial" panose="020B0604020202020204" pitchFamily="34" charset="0"/>
              </a:rPr>
              <a:t>Make final answers </a:t>
            </a:r>
            <a:r>
              <a:rPr lang="en-GB" sz="2400" b="1" u="sng" dirty="0" smtClean="0">
                <a:solidFill>
                  <a:sysClr val="windowText" lastClr="000000">
                    <a:lumMod val="65000"/>
                    <a:lumOff val="35000"/>
                  </a:sysClr>
                </a:solidFill>
                <a:latin typeface="Arial" panose="020B0604020202020204" pitchFamily="34" charset="0"/>
                <a:cs typeface="Arial" panose="020B0604020202020204" pitchFamily="34" charset="0"/>
              </a:rPr>
              <a:t>absolutely clear AND legible </a:t>
            </a:r>
            <a:r>
              <a:rPr lang="en-GB" sz="2400" b="1" dirty="0" smtClean="0">
                <a:solidFill>
                  <a:sysClr val="windowText" lastClr="000000">
                    <a:lumMod val="65000"/>
                    <a:lumOff val="35000"/>
                  </a:sysClr>
                </a:solidFill>
                <a:latin typeface="Arial" panose="020B0604020202020204" pitchFamily="34" charset="0"/>
                <a:cs typeface="Arial" panose="020B0604020202020204" pitchFamily="34" charset="0"/>
              </a:rPr>
              <a:t>(only first answer on each line is marked)</a:t>
            </a:r>
          </a:p>
          <a:p>
            <a:r>
              <a:rPr lang="en-GB" sz="2400" b="1" dirty="0" smtClean="0">
                <a:solidFill>
                  <a:sysClr val="windowText" lastClr="000000">
                    <a:lumMod val="65000"/>
                    <a:lumOff val="35000"/>
                  </a:sysClr>
                </a:solidFill>
                <a:latin typeface="Arial" panose="020B0604020202020204" pitchFamily="34" charset="0"/>
                <a:cs typeface="Arial" panose="020B0604020202020204" pitchFamily="34" charset="0"/>
              </a:rPr>
              <a:t>Answers may not be in order of the text</a:t>
            </a:r>
          </a:p>
        </p:txBody>
      </p:sp>
      <p:sp>
        <p:nvSpPr>
          <p:cNvPr id="9" name="Title 2"/>
          <p:cNvSpPr txBox="1">
            <a:spLocks/>
          </p:cNvSpPr>
          <p:nvPr/>
        </p:nvSpPr>
        <p:spPr>
          <a:xfrm>
            <a:off x="623513" y="1730308"/>
            <a:ext cx="7886700" cy="857144"/>
          </a:xfrm>
          <a:prstGeom prst="rect">
            <a:avLst/>
          </a:prstGeom>
          <a:solidFill>
            <a:srgbClr val="FFFDF7"/>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3200" b="1" dirty="0" smtClean="0">
                <a:solidFill>
                  <a:prstClr val="black">
                    <a:lumMod val="65000"/>
                    <a:lumOff val="35000"/>
                  </a:prstClr>
                </a:solidFill>
                <a:latin typeface="Rockwell" panose="02060603020205020403" pitchFamily="18" charset="0"/>
              </a:rPr>
              <a:t>To get more points…</a:t>
            </a:r>
          </a:p>
        </p:txBody>
      </p:sp>
    </p:spTree>
    <p:extLst>
      <p:ext uri="{BB962C8B-B14F-4D97-AF65-F5344CB8AC3E}">
        <p14:creationId xmlns:p14="http://schemas.microsoft.com/office/powerpoint/2010/main" val="13994803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539" y="681974"/>
            <a:ext cx="5972175" cy="2581275"/>
          </a:xfrm>
          <a:prstGeom prst="rect">
            <a:avLst/>
          </a:prstGeom>
          <a:noFill/>
          <a:extLst>
            <a:ext uri="{909E8E84-426E-40DD-AFC4-6F175D3DCCD1}">
              <a14:hiddenFill xmlns:a14="http://schemas.microsoft.com/office/drawing/2010/main">
                <a:solidFill>
                  <a:srgbClr val="FFFFFF"/>
                </a:solidFill>
              </a14:hiddenFill>
            </a:ext>
          </a:extLst>
        </p:spPr>
      </p:pic>
      <p:pic>
        <p:nvPicPr>
          <p:cNvPr id="716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322" y="3445039"/>
            <a:ext cx="6195392" cy="981448"/>
          </a:xfrm>
          <a:prstGeom prst="rect">
            <a:avLst/>
          </a:prstGeom>
          <a:noFill/>
          <a:extLst>
            <a:ext uri="{909E8E84-426E-40DD-AFC4-6F175D3DCCD1}">
              <a14:hiddenFill xmlns:a14="http://schemas.microsoft.com/office/drawing/2010/main">
                <a:solidFill>
                  <a:srgbClr val="FFFFFF"/>
                </a:solidFill>
              </a14:hiddenFill>
            </a:ext>
          </a:extLst>
        </p:spPr>
      </p:pic>
      <p:pic>
        <p:nvPicPr>
          <p:cNvPr id="71681"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0557" y="4467911"/>
            <a:ext cx="3790921" cy="230786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p:cNvSpPr>
            <a:spLocks noChangeArrowheads="1"/>
          </p:cNvSpPr>
          <p:nvPr/>
        </p:nvSpPr>
        <p:spPr bwMode="auto">
          <a:xfrm>
            <a:off x="-19704" y="66421"/>
            <a:ext cx="5429692"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Q9. A competition</a:t>
            </a:r>
            <a:endParaRPr kumimoji="0" lang="en-GB" altLang="en-US" sz="105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Read the following information about a competition.</a:t>
            </a:r>
            <a:endParaRPr kumimoji="0" lang="en-GB" altLang="en-US" sz="1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3600" b="0" i="0" u="none" strike="noStrike" cap="none" normalizeH="0" baseline="0" dirty="0" smtClean="0">
              <a:ln>
                <a:noFill/>
              </a:ln>
              <a:solidFill>
                <a:schemeClr val="tx1"/>
              </a:solidFill>
              <a:effectLst/>
              <a:latin typeface="Arial" panose="020B0604020202020204" pitchFamily="34" charset="0"/>
            </a:endParaRPr>
          </a:p>
        </p:txBody>
      </p:sp>
      <p:sp>
        <p:nvSpPr>
          <p:cNvPr id="3" name="Rectangle 5"/>
          <p:cNvSpPr>
            <a:spLocks noChangeArrowheads="1"/>
          </p:cNvSpPr>
          <p:nvPr/>
        </p:nvSpPr>
        <p:spPr bwMode="auto">
          <a:xfrm>
            <a:off x="-19704" y="3145419"/>
            <a:ext cx="6186374"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Choose the correct letter to complete the sentences below.</a:t>
            </a:r>
            <a:endParaRPr kumimoji="0" lang="en-GB" altLang="en-US" sz="1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3200" b="0" i="0" u="none" strike="noStrike" cap="none" normalizeH="0" baseline="0" dirty="0" smtClean="0">
              <a:ln>
                <a:noFill/>
              </a:ln>
              <a:solidFill>
                <a:schemeClr val="tx1"/>
              </a:solidFill>
              <a:effectLst/>
              <a:latin typeface="Arial" panose="020B0604020202020204" pitchFamily="34" charset="0"/>
            </a:endParaRPr>
          </a:p>
        </p:txBody>
      </p:sp>
      <p:sp>
        <p:nvSpPr>
          <p:cNvPr id="4" name="Rectangle 6"/>
          <p:cNvSpPr>
            <a:spLocks noChangeArrowheads="1"/>
          </p:cNvSpPr>
          <p:nvPr/>
        </p:nvSpPr>
        <p:spPr bwMode="auto">
          <a:xfrm>
            <a:off x="0" y="4467911"/>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sz="3600"/>
          </a:p>
        </p:txBody>
      </p:sp>
      <p:sp>
        <p:nvSpPr>
          <p:cNvPr id="5" name="Rectangle 7"/>
          <p:cNvSpPr>
            <a:spLocks noChangeArrowheads="1"/>
          </p:cNvSpPr>
          <p:nvPr/>
        </p:nvSpPr>
        <p:spPr bwMode="auto">
          <a:xfrm>
            <a:off x="6090793" y="6273225"/>
            <a:ext cx="305320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endParaRPr kumimoji="0" lang="en-GB" altLang="en-US" sz="900" b="0" i="0" u="none" strike="noStrike" cap="none" normalizeH="0" baseline="0" dirty="0" smtClean="0">
              <a:ln>
                <a:noFill/>
              </a:ln>
              <a:solidFill>
                <a:schemeClr val="tx1"/>
              </a:solidFill>
              <a:effectLst/>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(Total for question = 4 marks)</a:t>
            </a:r>
            <a:endParaRPr kumimoji="0" lang="en-GB" altLang="en-US" sz="2800" b="0" i="0" u="none" strike="noStrike" cap="none" normalizeH="0" baseline="0" dirty="0" smtClean="0">
              <a:ln>
                <a:noFill/>
              </a:ln>
              <a:solidFill>
                <a:schemeClr val="tx1"/>
              </a:solidFill>
              <a:effectLst/>
              <a:latin typeface="Arial" panose="020B0604020202020204" pitchFamily="34" charset="0"/>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107" y="3970351"/>
            <a:ext cx="1062406" cy="995120"/>
          </a:xfrm>
          <a:prstGeom prst="rect">
            <a:avLst/>
          </a:prstGeom>
        </p:spPr>
      </p:pic>
      <p:sp>
        <p:nvSpPr>
          <p:cNvPr id="10" name="TextBox 9"/>
          <p:cNvSpPr txBox="1"/>
          <p:nvPr/>
        </p:nvSpPr>
        <p:spPr>
          <a:xfrm>
            <a:off x="256648" y="4934396"/>
            <a:ext cx="1674660" cy="1631216"/>
          </a:xfrm>
          <a:prstGeom prst="rect">
            <a:avLst/>
          </a:prstGeom>
          <a:solidFill>
            <a:schemeClr val="accent2">
              <a:lumMod val="40000"/>
              <a:lumOff val="60000"/>
            </a:schemeClr>
          </a:solidFill>
        </p:spPr>
        <p:txBody>
          <a:bodyPr wrap="square" rtlCol="0">
            <a:spAutoFit/>
          </a:bodyPr>
          <a:lstStyle/>
          <a:p>
            <a:r>
              <a:rPr lang="en-GB" sz="2000" dirty="0" smtClean="0"/>
              <a:t>Don’t forget to cross through the example, to avoid confusion!</a:t>
            </a:r>
            <a:endParaRPr lang="en-GB" sz="2000" dirty="0"/>
          </a:p>
        </p:txBody>
      </p:sp>
      <p:sp>
        <p:nvSpPr>
          <p:cNvPr id="11" name="TextBox 10"/>
          <p:cNvSpPr txBox="1"/>
          <p:nvPr/>
        </p:nvSpPr>
        <p:spPr>
          <a:xfrm>
            <a:off x="1300585" y="3304673"/>
            <a:ext cx="1072730" cy="1323439"/>
          </a:xfrm>
          <a:prstGeom prst="rect">
            <a:avLst/>
          </a:prstGeom>
          <a:noFill/>
        </p:spPr>
        <p:txBody>
          <a:bodyPr wrap="square" rtlCol="0">
            <a:spAutoFit/>
          </a:bodyPr>
          <a:lstStyle/>
          <a:p>
            <a:r>
              <a:rPr lang="en-GB" sz="8000" b="1" dirty="0" smtClean="0"/>
              <a:t>X</a:t>
            </a:r>
            <a:endParaRPr lang="en-GB" sz="8000" b="1" dirty="0"/>
          </a:p>
        </p:txBody>
      </p:sp>
    </p:spTree>
    <p:extLst>
      <p:ext uri="{BB962C8B-B14F-4D97-AF65-F5344CB8AC3E}">
        <p14:creationId xmlns:p14="http://schemas.microsoft.com/office/powerpoint/2010/main" val="218079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539" y="681974"/>
            <a:ext cx="5972175" cy="2581275"/>
          </a:xfrm>
          <a:prstGeom prst="rect">
            <a:avLst/>
          </a:prstGeom>
          <a:noFill/>
          <a:extLst>
            <a:ext uri="{909E8E84-426E-40DD-AFC4-6F175D3DCCD1}">
              <a14:hiddenFill xmlns:a14="http://schemas.microsoft.com/office/drawing/2010/main">
                <a:solidFill>
                  <a:srgbClr val="FFFFFF"/>
                </a:solidFill>
              </a14:hiddenFill>
            </a:ext>
          </a:extLst>
        </p:spPr>
      </p:pic>
      <p:pic>
        <p:nvPicPr>
          <p:cNvPr id="716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322" y="3445039"/>
            <a:ext cx="6195392" cy="981448"/>
          </a:xfrm>
          <a:prstGeom prst="rect">
            <a:avLst/>
          </a:prstGeom>
          <a:noFill/>
          <a:extLst>
            <a:ext uri="{909E8E84-426E-40DD-AFC4-6F175D3DCCD1}">
              <a14:hiddenFill xmlns:a14="http://schemas.microsoft.com/office/drawing/2010/main">
                <a:solidFill>
                  <a:srgbClr val="FFFFFF"/>
                </a:solidFill>
              </a14:hiddenFill>
            </a:ext>
          </a:extLst>
        </p:spPr>
      </p:pic>
      <p:pic>
        <p:nvPicPr>
          <p:cNvPr id="71681"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0557" y="4467911"/>
            <a:ext cx="3790921" cy="230786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p:cNvSpPr>
            <a:spLocks noChangeArrowheads="1"/>
          </p:cNvSpPr>
          <p:nvPr/>
        </p:nvSpPr>
        <p:spPr bwMode="auto">
          <a:xfrm>
            <a:off x="-19704" y="66421"/>
            <a:ext cx="5429692"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Q9. A competition</a:t>
            </a:r>
            <a:endParaRPr kumimoji="0" lang="en-GB" altLang="en-US" sz="105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Read the following information about a competition.</a:t>
            </a:r>
            <a:endParaRPr kumimoji="0" lang="en-GB" altLang="en-US" sz="1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3600" b="0" i="0" u="none" strike="noStrike" cap="none" normalizeH="0" baseline="0" dirty="0" smtClean="0">
              <a:ln>
                <a:noFill/>
              </a:ln>
              <a:solidFill>
                <a:schemeClr val="tx1"/>
              </a:solidFill>
              <a:effectLst/>
              <a:latin typeface="Arial" panose="020B0604020202020204" pitchFamily="34" charset="0"/>
            </a:endParaRPr>
          </a:p>
        </p:txBody>
      </p:sp>
      <p:sp>
        <p:nvSpPr>
          <p:cNvPr id="3" name="Rectangle 5"/>
          <p:cNvSpPr>
            <a:spLocks noChangeArrowheads="1"/>
          </p:cNvSpPr>
          <p:nvPr/>
        </p:nvSpPr>
        <p:spPr bwMode="auto">
          <a:xfrm>
            <a:off x="-19704" y="3145419"/>
            <a:ext cx="6186374"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Choose the correct letter to complete the sentences below.</a:t>
            </a:r>
            <a:endParaRPr kumimoji="0" lang="en-GB" altLang="en-US" sz="1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3200" b="0" i="0" u="none" strike="noStrike" cap="none" normalizeH="0" baseline="0" dirty="0" smtClean="0">
              <a:ln>
                <a:noFill/>
              </a:ln>
              <a:solidFill>
                <a:schemeClr val="tx1"/>
              </a:solidFill>
              <a:effectLst/>
              <a:latin typeface="Arial" panose="020B0604020202020204" pitchFamily="34" charset="0"/>
            </a:endParaRPr>
          </a:p>
        </p:txBody>
      </p:sp>
      <p:sp>
        <p:nvSpPr>
          <p:cNvPr id="4" name="Rectangle 6"/>
          <p:cNvSpPr>
            <a:spLocks noChangeArrowheads="1"/>
          </p:cNvSpPr>
          <p:nvPr/>
        </p:nvSpPr>
        <p:spPr bwMode="auto">
          <a:xfrm>
            <a:off x="0" y="4467911"/>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sz="3600"/>
          </a:p>
        </p:txBody>
      </p:sp>
      <p:sp>
        <p:nvSpPr>
          <p:cNvPr id="5" name="Rectangle 7"/>
          <p:cNvSpPr>
            <a:spLocks noChangeArrowheads="1"/>
          </p:cNvSpPr>
          <p:nvPr/>
        </p:nvSpPr>
        <p:spPr bwMode="auto">
          <a:xfrm>
            <a:off x="6090793" y="6273225"/>
            <a:ext cx="305320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endParaRPr kumimoji="0" lang="en-GB" altLang="en-US" sz="900" b="0" i="0" u="none" strike="noStrike" cap="none" normalizeH="0" baseline="0" dirty="0" smtClean="0">
              <a:ln>
                <a:noFill/>
              </a:ln>
              <a:solidFill>
                <a:schemeClr val="tx1"/>
              </a:solidFill>
              <a:effectLst/>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(Total for question = 4 marks)</a:t>
            </a:r>
            <a:endParaRPr kumimoji="0" lang="en-GB" altLang="en-US" sz="2800" b="0" i="0" u="none" strike="noStrike" cap="none" normalizeH="0" baseline="0" dirty="0" smtClean="0">
              <a:ln>
                <a:noFill/>
              </a:ln>
              <a:solidFill>
                <a:schemeClr val="tx1"/>
              </a:solidFill>
              <a:effectLst/>
              <a:latin typeface="Arial" panose="020B0604020202020204" pitchFamily="34" charset="0"/>
            </a:endParaRPr>
          </a:p>
        </p:txBody>
      </p:sp>
      <p:sp>
        <p:nvSpPr>
          <p:cNvPr id="9" name="TextBox 8"/>
          <p:cNvSpPr txBox="1"/>
          <p:nvPr/>
        </p:nvSpPr>
        <p:spPr>
          <a:xfrm>
            <a:off x="6101621" y="-13774"/>
            <a:ext cx="3105936" cy="584775"/>
          </a:xfrm>
          <a:prstGeom prst="rect">
            <a:avLst/>
          </a:prstGeom>
          <a:noFill/>
        </p:spPr>
        <p:txBody>
          <a:bodyPr wrap="square" rtlCol="0">
            <a:spAutoFit/>
          </a:bodyPr>
          <a:lstStyle/>
          <a:p>
            <a:pPr algn="r"/>
            <a:r>
              <a:rPr lang="en-GB" sz="3200" b="1" dirty="0" smtClean="0">
                <a:solidFill>
                  <a:srgbClr val="FF00FF"/>
                </a:solidFill>
              </a:rPr>
              <a:t>ANSWERS</a:t>
            </a:r>
            <a:endParaRPr lang="en-GB" sz="3200" b="1" dirty="0">
              <a:solidFill>
                <a:srgbClr val="FF00FF"/>
              </a:solidFill>
            </a:endParaRPr>
          </a:p>
        </p:txBody>
      </p:sp>
      <p:sp>
        <p:nvSpPr>
          <p:cNvPr id="10" name="TextBox 9"/>
          <p:cNvSpPr txBox="1"/>
          <p:nvPr/>
        </p:nvSpPr>
        <p:spPr>
          <a:xfrm>
            <a:off x="5657639" y="4865238"/>
            <a:ext cx="631119" cy="584775"/>
          </a:xfrm>
          <a:prstGeom prst="rect">
            <a:avLst/>
          </a:prstGeom>
          <a:noFill/>
        </p:spPr>
        <p:txBody>
          <a:bodyPr wrap="square" rtlCol="0">
            <a:spAutoFit/>
          </a:bodyPr>
          <a:lstStyle/>
          <a:p>
            <a:pPr algn="ctr"/>
            <a:r>
              <a:rPr lang="en-GB" sz="3200" b="1" dirty="0" smtClean="0">
                <a:solidFill>
                  <a:srgbClr val="FF00FF"/>
                </a:solidFill>
              </a:rPr>
              <a:t>F</a:t>
            </a:r>
            <a:endParaRPr lang="en-GB" sz="3200" b="1" dirty="0">
              <a:solidFill>
                <a:srgbClr val="FF00FF"/>
              </a:solidFill>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107" y="3970351"/>
            <a:ext cx="1062406" cy="995120"/>
          </a:xfrm>
          <a:prstGeom prst="rect">
            <a:avLst/>
          </a:prstGeom>
        </p:spPr>
      </p:pic>
      <p:sp>
        <p:nvSpPr>
          <p:cNvPr id="12" name="TextBox 11"/>
          <p:cNvSpPr txBox="1"/>
          <p:nvPr/>
        </p:nvSpPr>
        <p:spPr>
          <a:xfrm>
            <a:off x="256648" y="4934396"/>
            <a:ext cx="1674660" cy="1631216"/>
          </a:xfrm>
          <a:prstGeom prst="rect">
            <a:avLst/>
          </a:prstGeom>
          <a:solidFill>
            <a:schemeClr val="accent2">
              <a:lumMod val="40000"/>
              <a:lumOff val="60000"/>
            </a:schemeClr>
          </a:solidFill>
        </p:spPr>
        <p:txBody>
          <a:bodyPr wrap="square" rtlCol="0">
            <a:spAutoFit/>
          </a:bodyPr>
          <a:lstStyle/>
          <a:p>
            <a:r>
              <a:rPr lang="en-GB" sz="2000" dirty="0" smtClean="0"/>
              <a:t>Don’t forget to cross through the example, to avoid confusion!</a:t>
            </a:r>
            <a:endParaRPr lang="en-GB" sz="2000" dirty="0"/>
          </a:p>
        </p:txBody>
      </p:sp>
      <p:sp>
        <p:nvSpPr>
          <p:cNvPr id="6" name="TextBox 5"/>
          <p:cNvSpPr txBox="1"/>
          <p:nvPr/>
        </p:nvSpPr>
        <p:spPr>
          <a:xfrm>
            <a:off x="1300585" y="3304673"/>
            <a:ext cx="1072730" cy="1323439"/>
          </a:xfrm>
          <a:prstGeom prst="rect">
            <a:avLst/>
          </a:prstGeom>
          <a:noFill/>
        </p:spPr>
        <p:txBody>
          <a:bodyPr wrap="square" rtlCol="0">
            <a:spAutoFit/>
          </a:bodyPr>
          <a:lstStyle/>
          <a:p>
            <a:r>
              <a:rPr lang="en-GB" sz="8000" b="1" dirty="0" smtClean="0"/>
              <a:t>X</a:t>
            </a:r>
            <a:endParaRPr lang="en-GB" sz="8000" b="1" dirty="0"/>
          </a:p>
        </p:txBody>
      </p:sp>
      <p:sp>
        <p:nvSpPr>
          <p:cNvPr id="14" name="TextBox 13"/>
          <p:cNvSpPr txBox="1"/>
          <p:nvPr/>
        </p:nvSpPr>
        <p:spPr>
          <a:xfrm>
            <a:off x="5657639" y="5332257"/>
            <a:ext cx="631119" cy="584775"/>
          </a:xfrm>
          <a:prstGeom prst="rect">
            <a:avLst/>
          </a:prstGeom>
          <a:noFill/>
        </p:spPr>
        <p:txBody>
          <a:bodyPr wrap="square" rtlCol="0">
            <a:spAutoFit/>
          </a:bodyPr>
          <a:lstStyle/>
          <a:p>
            <a:pPr algn="ctr"/>
            <a:r>
              <a:rPr lang="en-GB" sz="3200" b="1" dirty="0" smtClean="0">
                <a:solidFill>
                  <a:srgbClr val="FF00FF"/>
                </a:solidFill>
              </a:rPr>
              <a:t>D</a:t>
            </a:r>
            <a:endParaRPr lang="en-GB" sz="3200" b="1" dirty="0">
              <a:solidFill>
                <a:srgbClr val="FF00FF"/>
              </a:solidFill>
            </a:endParaRPr>
          </a:p>
        </p:txBody>
      </p:sp>
      <p:sp>
        <p:nvSpPr>
          <p:cNvPr id="15" name="TextBox 14"/>
          <p:cNvSpPr txBox="1"/>
          <p:nvPr/>
        </p:nvSpPr>
        <p:spPr>
          <a:xfrm>
            <a:off x="5657638" y="5802741"/>
            <a:ext cx="631119" cy="584775"/>
          </a:xfrm>
          <a:prstGeom prst="rect">
            <a:avLst/>
          </a:prstGeom>
          <a:noFill/>
        </p:spPr>
        <p:txBody>
          <a:bodyPr wrap="square" rtlCol="0">
            <a:spAutoFit/>
          </a:bodyPr>
          <a:lstStyle/>
          <a:p>
            <a:pPr algn="ctr"/>
            <a:r>
              <a:rPr lang="en-GB" sz="3200" b="1" dirty="0" smtClean="0">
                <a:solidFill>
                  <a:srgbClr val="FF00FF"/>
                </a:solidFill>
              </a:rPr>
              <a:t>C</a:t>
            </a:r>
            <a:endParaRPr lang="en-GB" sz="3200" b="1" dirty="0">
              <a:solidFill>
                <a:srgbClr val="FF00FF"/>
              </a:solidFill>
            </a:endParaRPr>
          </a:p>
        </p:txBody>
      </p:sp>
      <p:sp>
        <p:nvSpPr>
          <p:cNvPr id="16" name="TextBox 15"/>
          <p:cNvSpPr txBox="1"/>
          <p:nvPr/>
        </p:nvSpPr>
        <p:spPr>
          <a:xfrm>
            <a:off x="5657637" y="6289257"/>
            <a:ext cx="631119" cy="584775"/>
          </a:xfrm>
          <a:prstGeom prst="rect">
            <a:avLst/>
          </a:prstGeom>
          <a:noFill/>
        </p:spPr>
        <p:txBody>
          <a:bodyPr wrap="square" rtlCol="0">
            <a:spAutoFit/>
          </a:bodyPr>
          <a:lstStyle/>
          <a:p>
            <a:pPr algn="ctr"/>
            <a:r>
              <a:rPr lang="en-GB" sz="3200" b="1" dirty="0" smtClean="0">
                <a:solidFill>
                  <a:srgbClr val="FF00FF"/>
                </a:solidFill>
              </a:rPr>
              <a:t>E</a:t>
            </a:r>
            <a:endParaRPr lang="en-GB" sz="3200" b="1" dirty="0">
              <a:solidFill>
                <a:srgbClr val="FF00FF"/>
              </a:solidFill>
            </a:endParaRPr>
          </a:p>
        </p:txBody>
      </p:sp>
    </p:spTree>
    <p:extLst>
      <p:ext uri="{BB962C8B-B14F-4D97-AF65-F5344CB8AC3E}">
        <p14:creationId xmlns:p14="http://schemas.microsoft.com/office/powerpoint/2010/main" val="73038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02742" y="63688"/>
            <a:ext cx="8928242" cy="6688477"/>
          </a:xfrm>
          <a:prstGeom prst="roundRect">
            <a:avLst/>
          </a:prstGeom>
          <a:solidFill>
            <a:srgbClr val="FF00FF"/>
          </a:solidFill>
          <a:ln w="12700" cap="flat" cmpd="sng" algn="ctr">
            <a:solidFill>
              <a:schemeClr val="bg2">
                <a:lumMod val="10000"/>
              </a:schemeClr>
            </a:solidFill>
            <a:prstDash val="solid"/>
            <a:miter lim="800000"/>
          </a:ln>
          <a:effectLst>
            <a:outerShdw blurRad="50800" dist="38100" dir="5400000" algn="t" rotWithShape="0">
              <a:prstClr val="black">
                <a:alpha val="40000"/>
              </a:prstClr>
            </a:outerShdw>
          </a:effectLst>
        </p:spPr>
        <p:txBody>
          <a:bodyPr rtlCol="0" anchor="ctr"/>
          <a:lstStyle/>
          <a:p>
            <a:pPr algn="ctr"/>
            <a:endParaRPr lang="en-GB" kern="0" smtClean="0">
              <a:solidFill>
                <a:prstClr val="white"/>
              </a:solidFill>
              <a:latin typeface="Calibri" panose="020F0502020204030204"/>
            </a:endParaRPr>
          </a:p>
        </p:txBody>
      </p:sp>
      <p:sp>
        <p:nvSpPr>
          <p:cNvPr id="7" name="Title 2"/>
          <p:cNvSpPr txBox="1">
            <a:spLocks/>
          </p:cNvSpPr>
          <p:nvPr/>
        </p:nvSpPr>
        <p:spPr>
          <a:xfrm>
            <a:off x="628650" y="316820"/>
            <a:ext cx="7886700" cy="1325563"/>
          </a:xfrm>
          <a:prstGeom prst="rect">
            <a:avLst/>
          </a:prstGeom>
          <a:solidFill>
            <a:srgbClr val="FFFDF7"/>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4400" b="1" dirty="0" smtClean="0">
                <a:solidFill>
                  <a:sysClr val="windowText" lastClr="000000">
                    <a:lumMod val="65000"/>
                    <a:lumOff val="35000"/>
                  </a:sysClr>
                </a:solidFill>
                <a:latin typeface="Rockwell" panose="02060603020205020403" pitchFamily="18" charset="0"/>
              </a:rPr>
              <a:t>Tips for A* questions</a:t>
            </a:r>
            <a:endParaRPr lang="en-GB" sz="4400" b="1" dirty="0">
              <a:solidFill>
                <a:sysClr val="windowText" lastClr="000000">
                  <a:lumMod val="65000"/>
                  <a:lumOff val="35000"/>
                </a:sysClr>
              </a:solidFill>
              <a:latin typeface="Rockwell" panose="02060603020205020403" pitchFamily="18" charset="0"/>
            </a:endParaRPr>
          </a:p>
        </p:txBody>
      </p:sp>
      <p:sp>
        <p:nvSpPr>
          <p:cNvPr id="8" name="Content Placeholder 4"/>
          <p:cNvSpPr txBox="1">
            <a:spLocks/>
          </p:cNvSpPr>
          <p:nvPr/>
        </p:nvSpPr>
        <p:spPr>
          <a:xfrm>
            <a:off x="623513" y="1895515"/>
            <a:ext cx="7886700" cy="3252955"/>
          </a:xfrm>
          <a:prstGeom prst="rect">
            <a:avLst/>
          </a:prstGeom>
          <a:solidFill>
            <a:srgbClr val="FFFDF7"/>
          </a:solidFill>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2400" b="1" dirty="0" smtClean="0">
                <a:solidFill>
                  <a:sysClr val="windowText" lastClr="000000">
                    <a:lumMod val="65000"/>
                    <a:lumOff val="35000"/>
                  </a:sysClr>
                </a:solidFill>
                <a:latin typeface="Arial" panose="020B0604020202020204" pitchFamily="34" charset="0"/>
                <a:cs typeface="Arial" panose="020B0604020202020204" pitchFamily="34" charset="0"/>
              </a:rPr>
              <a:t>Read the rubric (instructions) VERY carefully</a:t>
            </a:r>
          </a:p>
          <a:p>
            <a:r>
              <a:rPr lang="en-GB" sz="2400" b="1" dirty="0" smtClean="0">
                <a:solidFill>
                  <a:sysClr val="windowText" lastClr="000000">
                    <a:lumMod val="65000"/>
                    <a:lumOff val="35000"/>
                  </a:sysClr>
                </a:solidFill>
                <a:latin typeface="Arial" panose="020B0604020202020204" pitchFamily="34" charset="0"/>
                <a:cs typeface="Arial" panose="020B0604020202020204" pitchFamily="34" charset="0"/>
              </a:rPr>
              <a:t>Underline the key words in the question starters</a:t>
            </a:r>
          </a:p>
          <a:p>
            <a:r>
              <a:rPr lang="en-GB" sz="2400" b="1" dirty="0" smtClean="0">
                <a:solidFill>
                  <a:sysClr val="windowText" lastClr="000000">
                    <a:lumMod val="65000"/>
                    <a:lumOff val="35000"/>
                  </a:sysClr>
                </a:solidFill>
                <a:latin typeface="Arial" panose="020B0604020202020204" pitchFamily="34" charset="0"/>
                <a:cs typeface="Arial" panose="020B0604020202020204" pitchFamily="34" charset="0"/>
              </a:rPr>
              <a:t>Expect </a:t>
            </a:r>
            <a:r>
              <a:rPr lang="en-GB" sz="2400" b="1" dirty="0">
                <a:solidFill>
                  <a:sysClr val="windowText" lastClr="000000">
                    <a:lumMod val="65000"/>
                    <a:lumOff val="35000"/>
                  </a:sysClr>
                </a:solidFill>
                <a:latin typeface="Arial" panose="020B0604020202020204" pitchFamily="34" charset="0"/>
                <a:cs typeface="Arial" panose="020B0604020202020204" pitchFamily="34" charset="0"/>
              </a:rPr>
              <a:t>‘distractors’ and don’t fall for </a:t>
            </a:r>
            <a:r>
              <a:rPr lang="en-GB" sz="2400" b="1" dirty="0" smtClean="0">
                <a:solidFill>
                  <a:sysClr val="windowText" lastClr="000000">
                    <a:lumMod val="65000"/>
                    <a:lumOff val="35000"/>
                  </a:sysClr>
                </a:solidFill>
                <a:latin typeface="Arial" panose="020B0604020202020204" pitchFamily="34" charset="0"/>
                <a:cs typeface="Arial" panose="020B0604020202020204" pitchFamily="34" charset="0"/>
              </a:rPr>
              <a:t>them</a:t>
            </a:r>
            <a:endParaRPr lang="en-GB" sz="2400" b="1" dirty="0">
              <a:solidFill>
                <a:sysClr val="windowText" lastClr="000000">
                  <a:lumMod val="65000"/>
                  <a:lumOff val="35000"/>
                </a:sysClr>
              </a:solidFill>
              <a:latin typeface="Arial" panose="020B0604020202020204" pitchFamily="34" charset="0"/>
              <a:cs typeface="Arial" panose="020B0604020202020204" pitchFamily="34" charset="0"/>
            </a:endParaRPr>
          </a:p>
          <a:p>
            <a:r>
              <a:rPr lang="en-GB" sz="2400" b="1" dirty="0">
                <a:solidFill>
                  <a:sysClr val="windowText" lastClr="000000">
                    <a:lumMod val="65000"/>
                    <a:lumOff val="35000"/>
                  </a:sysClr>
                </a:solidFill>
                <a:latin typeface="Arial" panose="020B0604020202020204" pitchFamily="34" charset="0"/>
                <a:cs typeface="Arial" panose="020B0604020202020204" pitchFamily="34" charset="0"/>
              </a:rPr>
              <a:t>Don’t jump to conclusions – </a:t>
            </a:r>
            <a:r>
              <a:rPr lang="en-GB" sz="2400" b="1" dirty="0" smtClean="0">
                <a:solidFill>
                  <a:sysClr val="windowText" lastClr="000000">
                    <a:lumMod val="65000"/>
                    <a:lumOff val="35000"/>
                  </a:sysClr>
                </a:solidFill>
                <a:latin typeface="Arial" panose="020B0604020202020204" pitchFamily="34" charset="0"/>
                <a:cs typeface="Arial" panose="020B0604020202020204" pitchFamily="34" charset="0"/>
              </a:rPr>
              <a:t>read key sentences over and over</a:t>
            </a:r>
          </a:p>
          <a:p>
            <a:r>
              <a:rPr lang="en-GB" sz="2400" b="1" dirty="0" smtClean="0">
                <a:solidFill>
                  <a:sysClr val="windowText" lastClr="000000">
                    <a:lumMod val="65000"/>
                    <a:lumOff val="35000"/>
                  </a:sysClr>
                </a:solidFill>
                <a:latin typeface="Arial" panose="020B0604020202020204" pitchFamily="34" charset="0"/>
                <a:cs typeface="Arial" panose="020B0604020202020204" pitchFamily="34" charset="0"/>
              </a:rPr>
              <a:t>Never leave ANY blanks – have an educated guess</a:t>
            </a:r>
          </a:p>
          <a:p>
            <a:r>
              <a:rPr lang="en-GB" sz="2400" b="1" dirty="0" smtClean="0">
                <a:solidFill>
                  <a:sysClr val="windowText" lastClr="000000">
                    <a:lumMod val="65000"/>
                    <a:lumOff val="35000"/>
                  </a:sysClr>
                </a:solidFill>
                <a:latin typeface="Arial" panose="020B0604020202020204" pitchFamily="34" charset="0"/>
                <a:cs typeface="Arial" panose="020B0604020202020204" pitchFamily="34" charset="0"/>
              </a:rPr>
              <a:t>Answers are not always in order of the passage</a:t>
            </a:r>
          </a:p>
        </p:txBody>
      </p:sp>
    </p:spTree>
    <p:extLst>
      <p:ext uri="{BB962C8B-B14F-4D97-AF65-F5344CB8AC3E}">
        <p14:creationId xmlns:p14="http://schemas.microsoft.com/office/powerpoint/2010/main" val="31706598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9"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601" y="376159"/>
            <a:ext cx="6948315" cy="3418482"/>
          </a:xfrm>
          <a:prstGeom prst="rect">
            <a:avLst/>
          </a:prstGeom>
          <a:noFill/>
          <a:extLst>
            <a:ext uri="{909E8E84-426E-40DD-AFC4-6F175D3DCCD1}">
              <a14:hiddenFill xmlns:a14="http://schemas.microsoft.com/office/drawing/2010/main">
                <a:solidFill>
                  <a:srgbClr val="FFFFFF"/>
                </a:solidFill>
              </a14:hiddenFill>
            </a:ext>
          </a:extLst>
        </p:spPr>
      </p:pic>
      <p:pic>
        <p:nvPicPr>
          <p:cNvPr id="7885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893" y="4402869"/>
            <a:ext cx="3105150" cy="1009650"/>
          </a:xfrm>
          <a:prstGeom prst="rect">
            <a:avLst/>
          </a:prstGeom>
          <a:noFill/>
          <a:extLst>
            <a:ext uri="{909E8E84-426E-40DD-AFC4-6F175D3DCCD1}">
              <a14:hiddenFill xmlns:a14="http://schemas.microsoft.com/office/drawing/2010/main">
                <a:solidFill>
                  <a:srgbClr val="FFFFFF"/>
                </a:solidFill>
              </a14:hiddenFill>
            </a:ext>
          </a:extLst>
        </p:spPr>
      </p:pic>
      <p:pic>
        <p:nvPicPr>
          <p:cNvPr id="7885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893" y="5798931"/>
            <a:ext cx="3105150" cy="1009650"/>
          </a:xfrm>
          <a:prstGeom prst="rect">
            <a:avLst/>
          </a:prstGeom>
          <a:noFill/>
          <a:extLst>
            <a:ext uri="{909E8E84-426E-40DD-AFC4-6F175D3DCCD1}">
              <a14:hiddenFill xmlns:a14="http://schemas.microsoft.com/office/drawing/2010/main">
                <a:solidFill>
                  <a:srgbClr val="FFFFFF"/>
                </a:solidFill>
              </a14:hiddenFill>
            </a:ext>
          </a:extLst>
        </p:spPr>
      </p:pic>
      <p:pic>
        <p:nvPicPr>
          <p:cNvPr id="788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0213" y="4340934"/>
            <a:ext cx="3105150" cy="1009650"/>
          </a:xfrm>
          <a:prstGeom prst="rect">
            <a:avLst/>
          </a:prstGeom>
          <a:noFill/>
          <a:extLst>
            <a:ext uri="{909E8E84-426E-40DD-AFC4-6F175D3DCCD1}">
              <a14:hiddenFill xmlns:a14="http://schemas.microsoft.com/office/drawing/2010/main">
                <a:solidFill>
                  <a:srgbClr val="FFFFFF"/>
                </a:solidFill>
              </a14:hiddenFill>
            </a:ext>
          </a:extLst>
        </p:spPr>
      </p:pic>
      <p:pic>
        <p:nvPicPr>
          <p:cNvPr id="788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9204" y="5797787"/>
            <a:ext cx="3200400" cy="10096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2"/>
          <p:cNvSpPr>
            <a:spLocks noChangeArrowheads="1"/>
          </p:cNvSpPr>
          <p:nvPr/>
        </p:nvSpPr>
        <p:spPr bwMode="auto">
          <a:xfrm>
            <a:off x="0" y="24452"/>
            <a:ext cx="6028253"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Q13.</a:t>
            </a:r>
            <a:r>
              <a:rPr kumimoji="0" lang="en-GB" altLang="en-US" b="1" i="0" u="none" strike="noStrike" cap="none" normalizeH="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Video games.  </a:t>
            </a:r>
            <a:r>
              <a:rPr kumimoji="0" lang="en-GB" altLang="en-US"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Read an article about video games.</a:t>
            </a:r>
            <a:endParaRPr kumimoji="0" lang="en-GB" altLang="en-US" sz="100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3200" i="0" u="none" strike="noStrike" cap="none" normalizeH="0" baseline="0" dirty="0" smtClean="0">
              <a:ln>
                <a:noFill/>
              </a:ln>
              <a:solidFill>
                <a:schemeClr val="tx1"/>
              </a:solidFill>
              <a:effectLst/>
              <a:latin typeface="Arial" panose="020B0604020202020204" pitchFamily="34" charset="0"/>
            </a:endParaRPr>
          </a:p>
        </p:txBody>
      </p:sp>
      <p:sp>
        <p:nvSpPr>
          <p:cNvPr id="4" name="Rectangle 14"/>
          <p:cNvSpPr>
            <a:spLocks noChangeArrowheads="1"/>
          </p:cNvSpPr>
          <p:nvPr/>
        </p:nvSpPr>
        <p:spPr bwMode="auto">
          <a:xfrm>
            <a:off x="486268" y="3752759"/>
            <a:ext cx="341632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Put</a:t>
            </a:r>
            <a:r>
              <a:rPr kumimoji="0" lang="en-GB" altLang="en-US" b="0" i="0" u="none" strike="noStrike" cap="none" normalizeH="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 cross </a:t>
            </a: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in the correct box.</a:t>
            </a:r>
            <a:endParaRPr kumimoji="0" lang="en-GB" altLang="en-US" sz="1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Example: </a:t>
            </a:r>
            <a:r>
              <a:rPr kumimoji="0" lang="en-GB" alt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Muchas</a:t>
            </a: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compa</a:t>
            </a:r>
            <a:r>
              <a:rPr kumimoji="0" lang="en-GB" altLang="en-US"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ñí</a:t>
            </a:r>
            <a:r>
              <a:rPr kumimoji="0" lang="en-GB" alt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as</a:t>
            </a:r>
            <a:r>
              <a:rPr kumimoji="0" lang="en-GB" altLang="en-US"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a:t>
            </a:r>
            <a:endParaRPr kumimoji="0" lang="en-GB" altLang="en-US" sz="1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3200" b="0" i="0" u="none" strike="noStrike" cap="none" normalizeH="0" baseline="0" dirty="0" smtClean="0">
              <a:ln>
                <a:noFill/>
              </a:ln>
              <a:solidFill>
                <a:schemeClr val="tx1"/>
              </a:solidFill>
              <a:effectLst/>
              <a:latin typeface="Arial" panose="020B0604020202020204" pitchFamily="34" charset="0"/>
            </a:endParaRPr>
          </a:p>
        </p:txBody>
      </p:sp>
      <p:sp>
        <p:nvSpPr>
          <p:cNvPr id="5" name="Rectangle 15"/>
          <p:cNvSpPr>
            <a:spLocks noChangeArrowheads="1"/>
          </p:cNvSpPr>
          <p:nvPr/>
        </p:nvSpPr>
        <p:spPr bwMode="auto">
          <a:xfrm>
            <a:off x="445075" y="5476186"/>
            <a:ext cx="3241593"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kumimoji="0" lang="en-GB" alt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i</a:t>
            </a: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Los </a:t>
            </a:r>
            <a:r>
              <a:rPr kumimoji="0" lang="en-GB" alt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videojuegos</a:t>
            </a: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son para</a:t>
            </a:r>
            <a:r>
              <a:rPr kumimoji="0" lang="en-GB" altLang="en-US"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a:t>
            </a:r>
            <a:endParaRPr kumimoji="0" lang="en-GB" altLang="en-US" sz="1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3200" b="0" i="0" u="none" strike="noStrike" cap="none" normalizeH="0" baseline="0" dirty="0" smtClean="0">
              <a:ln>
                <a:noFill/>
              </a:ln>
              <a:solidFill>
                <a:schemeClr val="tx1"/>
              </a:solidFill>
              <a:effectLst/>
              <a:latin typeface="Arial" panose="020B0604020202020204" pitchFamily="34" charset="0"/>
            </a:endParaRPr>
          </a:p>
        </p:txBody>
      </p:sp>
      <p:sp>
        <p:nvSpPr>
          <p:cNvPr id="6" name="Rectangle 16"/>
          <p:cNvSpPr>
            <a:spLocks noChangeArrowheads="1"/>
          </p:cNvSpPr>
          <p:nvPr/>
        </p:nvSpPr>
        <p:spPr bwMode="auto">
          <a:xfrm>
            <a:off x="3902588" y="3961628"/>
            <a:ext cx="2087431"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(ii) </a:t>
            </a:r>
            <a:r>
              <a:rPr kumimoji="0" lang="en-GB" alt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Es</a:t>
            </a: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normal </a:t>
            </a:r>
            <a:r>
              <a:rPr kumimoji="0" lang="en-GB" alt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ver</a:t>
            </a:r>
            <a:r>
              <a:rPr kumimoji="0" lang="en-GB" altLang="en-US"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a:t>
            </a:r>
            <a:endParaRPr kumimoji="0" lang="en-GB" altLang="en-US" sz="1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3200" b="0" i="0" u="none" strike="noStrike" cap="none" normalizeH="0" baseline="0" dirty="0" smtClean="0">
              <a:ln>
                <a:noFill/>
              </a:ln>
              <a:solidFill>
                <a:schemeClr val="tx1"/>
              </a:solidFill>
              <a:effectLst/>
              <a:latin typeface="Arial" panose="020B0604020202020204" pitchFamily="34" charset="0"/>
            </a:endParaRPr>
          </a:p>
        </p:txBody>
      </p:sp>
      <p:sp>
        <p:nvSpPr>
          <p:cNvPr id="7" name="Rectangle 17"/>
          <p:cNvSpPr>
            <a:spLocks noChangeArrowheads="1"/>
          </p:cNvSpPr>
          <p:nvPr/>
        </p:nvSpPr>
        <p:spPr bwMode="auto">
          <a:xfrm>
            <a:off x="3941784" y="5451984"/>
            <a:ext cx="4172937"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(iii) </a:t>
            </a:r>
            <a:r>
              <a:rPr kumimoji="0" lang="en-GB" alt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En</a:t>
            </a: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el </a:t>
            </a:r>
            <a:r>
              <a:rPr kumimoji="0" lang="en-GB" alt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futuro</a:t>
            </a: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los</a:t>
            </a: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videojuegos</a:t>
            </a: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ser</a:t>
            </a:r>
            <a:r>
              <a:rPr kumimoji="0" lang="en-GB" altLang="en-US"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á</a:t>
            </a:r>
            <a:r>
              <a:rPr kumimoji="0" lang="en-GB" alt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a:t>
            </a:r>
            <a:r>
              <a:rPr kumimoji="0" lang="en-GB" altLang="en-US"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a:t>
            </a:r>
            <a:endParaRPr kumimoji="0" lang="en-GB" altLang="en-US" sz="1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32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32073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clrChange>
              <a:clrFrom>
                <a:srgbClr val="F5F7FB"/>
              </a:clrFrom>
              <a:clrTo>
                <a:srgbClr val="F5F7FB">
                  <a:alpha val="0"/>
                </a:srgbClr>
              </a:clrTo>
            </a:clrChange>
          </a:blip>
          <a:stretch>
            <a:fillRect/>
          </a:stretch>
        </p:blipFill>
        <p:spPr>
          <a:xfrm>
            <a:off x="145473" y="659390"/>
            <a:ext cx="8832272" cy="2425018"/>
          </a:xfrm>
          <a:prstGeom prst="rect">
            <a:avLst/>
          </a:prstGeom>
        </p:spPr>
      </p:pic>
      <p:pic>
        <p:nvPicPr>
          <p:cNvPr id="5" name="47_Module3_Unit4_Ex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45581" y="0"/>
            <a:ext cx="609600" cy="609600"/>
          </a:xfrm>
          <a:prstGeom prst="rect">
            <a:avLst/>
          </a:prstGeom>
        </p:spPr>
      </p:pic>
      <p:sp>
        <p:nvSpPr>
          <p:cNvPr id="6" name="TextBox 5"/>
          <p:cNvSpPr txBox="1"/>
          <p:nvPr/>
        </p:nvSpPr>
        <p:spPr>
          <a:xfrm rot="20679087">
            <a:off x="873127" y="4196905"/>
            <a:ext cx="1579418" cy="707886"/>
          </a:xfrm>
          <a:prstGeom prst="rect">
            <a:avLst/>
          </a:prstGeom>
          <a:noFill/>
        </p:spPr>
        <p:txBody>
          <a:bodyPr wrap="square" rtlCol="0">
            <a:spAutoFit/>
          </a:bodyPr>
          <a:lstStyle/>
          <a:p>
            <a:pPr algn="ctr"/>
            <a:r>
              <a:rPr lang="en-GB" sz="4000" b="1" dirty="0" err="1" smtClean="0">
                <a:solidFill>
                  <a:srgbClr val="7030A0"/>
                </a:solidFill>
              </a:rPr>
              <a:t>agua</a:t>
            </a:r>
            <a:endParaRPr lang="en-GB" sz="4000" b="1" dirty="0">
              <a:solidFill>
                <a:srgbClr val="7030A0"/>
              </a:solidFill>
            </a:endParaRPr>
          </a:p>
        </p:txBody>
      </p:sp>
      <p:pic>
        <p:nvPicPr>
          <p:cNvPr id="1028" name="Picture 4" descr="Image result for lluvia de idea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7993" y="4000500"/>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rot="21130196">
            <a:off x="2327566" y="3292614"/>
            <a:ext cx="2743198" cy="707886"/>
          </a:xfrm>
          <a:prstGeom prst="rect">
            <a:avLst/>
          </a:prstGeom>
          <a:noFill/>
        </p:spPr>
        <p:txBody>
          <a:bodyPr wrap="square" rtlCol="0">
            <a:spAutoFit/>
          </a:bodyPr>
          <a:lstStyle/>
          <a:p>
            <a:pPr algn="ctr"/>
            <a:r>
              <a:rPr lang="en-GB" sz="4000" b="1" dirty="0" err="1" smtClean="0">
                <a:solidFill>
                  <a:srgbClr val="7030A0"/>
                </a:solidFill>
              </a:rPr>
              <a:t>bocadillo</a:t>
            </a:r>
            <a:endParaRPr lang="en-GB" sz="4000" b="1" dirty="0">
              <a:solidFill>
                <a:srgbClr val="7030A0"/>
              </a:solidFill>
            </a:endParaRPr>
          </a:p>
        </p:txBody>
      </p:sp>
      <p:sp>
        <p:nvSpPr>
          <p:cNvPr id="11" name="TextBox 10"/>
          <p:cNvSpPr txBox="1"/>
          <p:nvPr/>
        </p:nvSpPr>
        <p:spPr>
          <a:xfrm>
            <a:off x="152546" y="5167087"/>
            <a:ext cx="2545483" cy="707886"/>
          </a:xfrm>
          <a:prstGeom prst="rect">
            <a:avLst/>
          </a:prstGeom>
          <a:noFill/>
        </p:spPr>
        <p:txBody>
          <a:bodyPr wrap="square" rtlCol="0">
            <a:spAutoFit/>
          </a:bodyPr>
          <a:lstStyle/>
          <a:p>
            <a:pPr algn="ctr"/>
            <a:r>
              <a:rPr lang="en-GB" sz="4000" b="1" dirty="0" smtClean="0">
                <a:solidFill>
                  <a:srgbClr val="7030A0"/>
                </a:solidFill>
              </a:rPr>
              <a:t>chocolate</a:t>
            </a:r>
            <a:endParaRPr lang="en-GB" sz="4000" b="1" dirty="0">
              <a:solidFill>
                <a:srgbClr val="7030A0"/>
              </a:solidFill>
            </a:endParaRPr>
          </a:p>
        </p:txBody>
      </p:sp>
      <p:sp>
        <p:nvSpPr>
          <p:cNvPr id="12" name="TextBox 11"/>
          <p:cNvSpPr txBox="1"/>
          <p:nvPr/>
        </p:nvSpPr>
        <p:spPr>
          <a:xfrm rot="21094945">
            <a:off x="462187" y="5845193"/>
            <a:ext cx="3138054" cy="584775"/>
          </a:xfrm>
          <a:prstGeom prst="rect">
            <a:avLst/>
          </a:prstGeom>
          <a:noFill/>
        </p:spPr>
        <p:txBody>
          <a:bodyPr wrap="square" rtlCol="0">
            <a:spAutoFit/>
          </a:bodyPr>
          <a:lstStyle/>
          <a:p>
            <a:pPr algn="ctr"/>
            <a:r>
              <a:rPr lang="en-GB" sz="3200" b="1" dirty="0" err="1" smtClean="0">
                <a:solidFill>
                  <a:srgbClr val="7030A0"/>
                </a:solidFill>
              </a:rPr>
              <a:t>una</a:t>
            </a:r>
            <a:r>
              <a:rPr lang="en-GB" sz="3200" b="1" dirty="0" smtClean="0">
                <a:solidFill>
                  <a:srgbClr val="7030A0"/>
                </a:solidFill>
              </a:rPr>
              <a:t> </a:t>
            </a:r>
            <a:r>
              <a:rPr lang="en-GB" sz="3200" b="1" dirty="0" err="1" smtClean="0">
                <a:solidFill>
                  <a:srgbClr val="7030A0"/>
                </a:solidFill>
              </a:rPr>
              <a:t>chocolatina</a:t>
            </a:r>
            <a:endParaRPr lang="en-GB" sz="3200" b="1" dirty="0">
              <a:solidFill>
                <a:srgbClr val="7030A0"/>
              </a:solidFill>
            </a:endParaRPr>
          </a:p>
        </p:txBody>
      </p:sp>
      <p:sp>
        <p:nvSpPr>
          <p:cNvPr id="13" name="TextBox 12"/>
          <p:cNvSpPr txBox="1"/>
          <p:nvPr/>
        </p:nvSpPr>
        <p:spPr>
          <a:xfrm>
            <a:off x="4806247" y="3104054"/>
            <a:ext cx="2545483" cy="707886"/>
          </a:xfrm>
          <a:prstGeom prst="rect">
            <a:avLst/>
          </a:prstGeom>
          <a:noFill/>
        </p:spPr>
        <p:txBody>
          <a:bodyPr wrap="square" rtlCol="0">
            <a:spAutoFit/>
          </a:bodyPr>
          <a:lstStyle/>
          <a:p>
            <a:pPr algn="ctr"/>
            <a:r>
              <a:rPr lang="en-GB" sz="4000" b="1" dirty="0" smtClean="0">
                <a:solidFill>
                  <a:srgbClr val="7030A0"/>
                </a:solidFill>
              </a:rPr>
              <a:t>un </a:t>
            </a:r>
            <a:r>
              <a:rPr lang="en-GB" sz="4000" b="1" dirty="0" err="1" smtClean="0">
                <a:solidFill>
                  <a:srgbClr val="7030A0"/>
                </a:solidFill>
              </a:rPr>
              <a:t>refresco</a:t>
            </a:r>
            <a:endParaRPr lang="en-GB" sz="4000" b="1" dirty="0">
              <a:solidFill>
                <a:srgbClr val="7030A0"/>
              </a:solidFill>
            </a:endParaRPr>
          </a:p>
        </p:txBody>
      </p:sp>
      <p:sp>
        <p:nvSpPr>
          <p:cNvPr id="14" name="TextBox 13"/>
          <p:cNvSpPr txBox="1"/>
          <p:nvPr/>
        </p:nvSpPr>
        <p:spPr>
          <a:xfrm rot="511860">
            <a:off x="5193276" y="3810613"/>
            <a:ext cx="2545483" cy="707886"/>
          </a:xfrm>
          <a:prstGeom prst="rect">
            <a:avLst/>
          </a:prstGeom>
          <a:noFill/>
        </p:spPr>
        <p:txBody>
          <a:bodyPr wrap="square" rtlCol="0">
            <a:spAutoFit/>
          </a:bodyPr>
          <a:lstStyle/>
          <a:p>
            <a:pPr algn="ctr"/>
            <a:r>
              <a:rPr lang="en-GB" sz="4000" b="1" dirty="0" smtClean="0">
                <a:solidFill>
                  <a:srgbClr val="7030A0"/>
                </a:solidFill>
              </a:rPr>
              <a:t>un </a:t>
            </a:r>
            <a:r>
              <a:rPr lang="en-GB" sz="4000" b="1" dirty="0" err="1" smtClean="0">
                <a:solidFill>
                  <a:srgbClr val="7030A0"/>
                </a:solidFill>
              </a:rPr>
              <a:t>zumo</a:t>
            </a:r>
            <a:endParaRPr lang="en-GB" sz="4000" b="1" dirty="0">
              <a:solidFill>
                <a:srgbClr val="7030A0"/>
              </a:solidFill>
            </a:endParaRPr>
          </a:p>
        </p:txBody>
      </p:sp>
      <p:sp>
        <p:nvSpPr>
          <p:cNvPr id="15" name="TextBox 14"/>
          <p:cNvSpPr txBox="1"/>
          <p:nvPr/>
        </p:nvSpPr>
        <p:spPr>
          <a:xfrm>
            <a:off x="4806247" y="4467422"/>
            <a:ext cx="4454538" cy="707886"/>
          </a:xfrm>
          <a:prstGeom prst="rect">
            <a:avLst/>
          </a:prstGeom>
          <a:noFill/>
        </p:spPr>
        <p:txBody>
          <a:bodyPr wrap="square" rtlCol="0">
            <a:spAutoFit/>
          </a:bodyPr>
          <a:lstStyle/>
          <a:p>
            <a:pPr algn="ctr"/>
            <a:r>
              <a:rPr lang="en-GB" sz="4000" b="1" dirty="0" err="1" smtClean="0">
                <a:solidFill>
                  <a:srgbClr val="7030A0"/>
                </a:solidFill>
              </a:rPr>
              <a:t>juego</a:t>
            </a:r>
            <a:r>
              <a:rPr lang="en-GB" sz="4000" b="1" dirty="0" smtClean="0">
                <a:solidFill>
                  <a:srgbClr val="7030A0"/>
                </a:solidFill>
              </a:rPr>
              <a:t> al </a:t>
            </a:r>
            <a:r>
              <a:rPr lang="en-GB" sz="4000" b="1" dirty="0" err="1" smtClean="0">
                <a:solidFill>
                  <a:srgbClr val="7030A0"/>
                </a:solidFill>
              </a:rPr>
              <a:t>fútbol</a:t>
            </a:r>
            <a:endParaRPr lang="en-GB" sz="4000" b="1" dirty="0">
              <a:solidFill>
                <a:srgbClr val="7030A0"/>
              </a:solidFill>
            </a:endParaRPr>
          </a:p>
        </p:txBody>
      </p:sp>
      <p:sp>
        <p:nvSpPr>
          <p:cNvPr id="16" name="TextBox 15"/>
          <p:cNvSpPr txBox="1"/>
          <p:nvPr/>
        </p:nvSpPr>
        <p:spPr>
          <a:xfrm>
            <a:off x="4516279" y="5244704"/>
            <a:ext cx="4454538" cy="707886"/>
          </a:xfrm>
          <a:prstGeom prst="rect">
            <a:avLst/>
          </a:prstGeom>
          <a:noFill/>
        </p:spPr>
        <p:txBody>
          <a:bodyPr wrap="square" rtlCol="0">
            <a:spAutoFit/>
          </a:bodyPr>
          <a:lstStyle/>
          <a:p>
            <a:pPr algn="ctr"/>
            <a:r>
              <a:rPr lang="en-GB" sz="4000" b="1" dirty="0" err="1" smtClean="0">
                <a:solidFill>
                  <a:srgbClr val="7030A0"/>
                </a:solidFill>
              </a:rPr>
              <a:t>leo</a:t>
            </a:r>
            <a:r>
              <a:rPr lang="en-GB" sz="4000" b="1" dirty="0" smtClean="0">
                <a:solidFill>
                  <a:srgbClr val="7030A0"/>
                </a:solidFill>
              </a:rPr>
              <a:t> </a:t>
            </a:r>
            <a:r>
              <a:rPr lang="en-GB" sz="4000" b="1" dirty="0" err="1" smtClean="0">
                <a:solidFill>
                  <a:srgbClr val="7030A0"/>
                </a:solidFill>
              </a:rPr>
              <a:t>mis</a:t>
            </a:r>
            <a:r>
              <a:rPr lang="en-GB" sz="4000" b="1" dirty="0" smtClean="0">
                <a:solidFill>
                  <a:srgbClr val="7030A0"/>
                </a:solidFill>
              </a:rPr>
              <a:t> SMS</a:t>
            </a:r>
            <a:endParaRPr lang="en-GB" sz="4000" b="1" dirty="0">
              <a:solidFill>
                <a:srgbClr val="7030A0"/>
              </a:solidFill>
            </a:endParaRPr>
          </a:p>
        </p:txBody>
      </p:sp>
      <p:sp>
        <p:nvSpPr>
          <p:cNvPr id="17" name="TextBox 16"/>
          <p:cNvSpPr txBox="1"/>
          <p:nvPr/>
        </p:nvSpPr>
        <p:spPr>
          <a:xfrm>
            <a:off x="4806247" y="6167352"/>
            <a:ext cx="4454538" cy="584775"/>
          </a:xfrm>
          <a:prstGeom prst="rect">
            <a:avLst/>
          </a:prstGeom>
          <a:noFill/>
        </p:spPr>
        <p:txBody>
          <a:bodyPr wrap="square" rtlCol="0">
            <a:spAutoFit/>
          </a:bodyPr>
          <a:lstStyle/>
          <a:p>
            <a:pPr algn="ctr"/>
            <a:r>
              <a:rPr lang="en-GB" sz="3200" b="1" dirty="0" err="1" smtClean="0">
                <a:solidFill>
                  <a:srgbClr val="7030A0"/>
                </a:solidFill>
              </a:rPr>
              <a:t>juego</a:t>
            </a:r>
            <a:r>
              <a:rPr lang="en-GB" sz="3200" b="1" dirty="0" smtClean="0">
                <a:solidFill>
                  <a:srgbClr val="7030A0"/>
                </a:solidFill>
              </a:rPr>
              <a:t> al </a:t>
            </a:r>
            <a:r>
              <a:rPr lang="en-GB" sz="3200" b="1" dirty="0" err="1" smtClean="0">
                <a:solidFill>
                  <a:srgbClr val="7030A0"/>
                </a:solidFill>
              </a:rPr>
              <a:t>baloncesto</a:t>
            </a:r>
            <a:endParaRPr lang="en-GB" sz="3200" b="1" dirty="0">
              <a:solidFill>
                <a:srgbClr val="7030A0"/>
              </a:solidFill>
            </a:endParaRPr>
          </a:p>
        </p:txBody>
      </p:sp>
      <p:sp>
        <p:nvSpPr>
          <p:cNvPr id="8" name="Oval 7"/>
          <p:cNvSpPr/>
          <p:nvPr/>
        </p:nvSpPr>
        <p:spPr>
          <a:xfrm>
            <a:off x="2292134" y="810491"/>
            <a:ext cx="1334007" cy="1787236"/>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Oval 18"/>
          <p:cNvSpPr/>
          <p:nvPr/>
        </p:nvSpPr>
        <p:spPr>
          <a:xfrm>
            <a:off x="4487848" y="1128258"/>
            <a:ext cx="1334007" cy="1787236"/>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TextBox 19"/>
          <p:cNvSpPr txBox="1"/>
          <p:nvPr/>
        </p:nvSpPr>
        <p:spPr>
          <a:xfrm>
            <a:off x="92389" y="-49143"/>
            <a:ext cx="4713858" cy="707886"/>
          </a:xfrm>
          <a:prstGeom prst="rect">
            <a:avLst/>
          </a:prstGeom>
          <a:noFill/>
        </p:spPr>
        <p:txBody>
          <a:bodyPr wrap="square" rtlCol="0">
            <a:spAutoFit/>
          </a:bodyPr>
          <a:lstStyle/>
          <a:p>
            <a:r>
              <a:rPr lang="en-GB" sz="4000" b="1" dirty="0" smtClean="0">
                <a:solidFill>
                  <a:srgbClr val="7030A0"/>
                </a:solidFill>
              </a:rPr>
              <a:t>La </a:t>
            </a:r>
            <a:r>
              <a:rPr lang="en-GB" sz="4000" b="1" dirty="0" err="1" smtClean="0">
                <a:solidFill>
                  <a:srgbClr val="7030A0"/>
                </a:solidFill>
              </a:rPr>
              <a:t>predicción</a:t>
            </a:r>
            <a:endParaRPr lang="en-GB" sz="4000" b="1" dirty="0">
              <a:solidFill>
                <a:srgbClr val="7030A0"/>
              </a:solidFill>
            </a:endParaRPr>
          </a:p>
        </p:txBody>
      </p:sp>
    </p:spTree>
    <p:extLst>
      <p:ext uri="{BB962C8B-B14F-4D97-AF65-F5344CB8AC3E}">
        <p14:creationId xmlns:p14="http://schemas.microsoft.com/office/powerpoint/2010/main" val="181330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5"/>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59214" fill="hold"/>
                                        <p:tgtEl>
                                          <p:spTgt spid="5"/>
                                        </p:tgtEl>
                                      </p:cBhvr>
                                    </p:cmd>
                                  </p:childTnLst>
                                </p:cTn>
                              </p:par>
                            </p:childTnLst>
                          </p:cTn>
                        </p:par>
                      </p:childTnLst>
                    </p:cTn>
                  </p:par>
                </p:childTnLst>
              </p:cTn>
              <p:nextCondLst>
                <p:cond evt="onClick" delay="0">
                  <p:tgtEl>
                    <p:spTgt spid="5"/>
                  </p:tgtEl>
                </p:cond>
              </p:nextCondLst>
            </p:seq>
            <p:audio>
              <p:cMediaNode vol="80000">
                <p:cTn id="63" fill="hold" display="0">
                  <p:stCondLst>
                    <p:cond delay="indefinite"/>
                  </p:stCondLst>
                  <p:endCondLst>
                    <p:cond evt="onStopAudio" delay="0">
                      <p:tgtEl>
                        <p:sldTgt/>
                      </p:tgtEl>
                    </p:cond>
                  </p:endCondLst>
                </p:cTn>
                <p:tgtEl>
                  <p:spTgt spid="5"/>
                </p:tgtEl>
              </p:cMediaNode>
            </p:audio>
          </p:childTnLst>
        </p:cTn>
      </p:par>
    </p:tnLst>
    <p:bldLst>
      <p:bldP spid="6" grpId="0"/>
      <p:bldP spid="10" grpId="0"/>
      <p:bldP spid="11" grpId="0"/>
      <p:bldP spid="12" grpId="0"/>
      <p:bldP spid="13" grpId="0"/>
      <p:bldP spid="14" grpId="0"/>
      <p:bldP spid="15" grpId="0"/>
      <p:bldP spid="16" grpId="0"/>
      <p:bldP spid="17" grpId="0"/>
      <p:bldP spid="8" grpId="0" animBg="1"/>
      <p:bldP spid="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6206" y="71140"/>
            <a:ext cx="6632666" cy="32631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879" y="3944385"/>
            <a:ext cx="3200400" cy="10096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2" y="5386260"/>
            <a:ext cx="3200400" cy="10096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9531" y="3563593"/>
            <a:ext cx="2940112" cy="9275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0362" y="4771063"/>
            <a:ext cx="2940112" cy="9275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2799" y="5890954"/>
            <a:ext cx="2940112" cy="92753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8"/>
          <p:cNvSpPr>
            <a:spLocks noChangeArrowheads="1"/>
          </p:cNvSpPr>
          <p:nvPr/>
        </p:nvSpPr>
        <p:spPr bwMode="auto">
          <a:xfrm>
            <a:off x="143405" y="3513498"/>
            <a:ext cx="4544834"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(iv) </a:t>
            </a:r>
            <a:r>
              <a:rPr kumimoji="0" lang="en-GB" alt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Seg</a:t>
            </a:r>
            <a:r>
              <a:rPr kumimoji="0" lang="en-GB" altLang="en-US"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ú</a:t>
            </a:r>
            <a:r>
              <a:rPr kumimoji="0" lang="en-GB" alt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a:t>
            </a: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los</a:t>
            </a: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cient</a:t>
            </a:r>
            <a:r>
              <a:rPr kumimoji="0" lang="en-GB" altLang="en-US"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í</a:t>
            </a:r>
            <a:r>
              <a:rPr kumimoji="0" lang="en-GB" alt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ficos</a:t>
            </a: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los</a:t>
            </a: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videojuegos</a:t>
            </a:r>
            <a:r>
              <a:rPr kumimoji="0" lang="en-GB" altLang="en-US"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a:t>
            </a:r>
            <a:endParaRPr kumimoji="0" lang="en-GB" altLang="en-US" sz="1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3200" b="0" i="0" u="none" strike="noStrike" cap="none" normalizeH="0" baseline="0" dirty="0" smtClean="0">
              <a:ln>
                <a:noFill/>
              </a:ln>
              <a:solidFill>
                <a:schemeClr val="tx1"/>
              </a:solidFill>
              <a:effectLst/>
              <a:latin typeface="Arial" panose="020B0604020202020204" pitchFamily="34" charset="0"/>
            </a:endParaRPr>
          </a:p>
        </p:txBody>
      </p:sp>
      <p:sp>
        <p:nvSpPr>
          <p:cNvPr id="9" name="Rectangle 19"/>
          <p:cNvSpPr>
            <a:spLocks noChangeArrowheads="1"/>
          </p:cNvSpPr>
          <p:nvPr/>
        </p:nvSpPr>
        <p:spPr bwMode="auto">
          <a:xfrm>
            <a:off x="132116" y="5006661"/>
            <a:ext cx="2600392"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 La </a:t>
            </a:r>
            <a:r>
              <a:rPr kumimoji="0" lang="en-GB" alt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memoria</a:t>
            </a: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puede</a:t>
            </a:r>
            <a:r>
              <a:rPr kumimoji="0" lang="en-GB" altLang="en-US"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a:t>
            </a:r>
            <a:endParaRPr kumimoji="0" lang="en-GB" altLang="en-US" sz="1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3200" b="0" i="0" u="none" strike="noStrike" cap="none" normalizeH="0" baseline="0" dirty="0" smtClean="0">
              <a:ln>
                <a:noFill/>
              </a:ln>
              <a:solidFill>
                <a:schemeClr val="tx1"/>
              </a:solidFill>
              <a:effectLst/>
              <a:latin typeface="Arial" panose="020B0604020202020204" pitchFamily="34" charset="0"/>
            </a:endParaRPr>
          </a:p>
        </p:txBody>
      </p:sp>
      <p:sp>
        <p:nvSpPr>
          <p:cNvPr id="10" name="Rectangle 20"/>
          <p:cNvSpPr>
            <a:spLocks noChangeArrowheads="1"/>
          </p:cNvSpPr>
          <p:nvPr/>
        </p:nvSpPr>
        <p:spPr bwMode="auto">
          <a:xfrm>
            <a:off x="4688239" y="3300437"/>
            <a:ext cx="304923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(vi) Los </a:t>
            </a:r>
            <a:r>
              <a:rPr kumimoji="0" lang="en-GB" altLang="en-US" sz="16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videojuegos</a:t>
            </a:r>
            <a:r>
              <a:rPr kumimoji="0" lang="en-GB" altLang="en-US"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en-US" sz="16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ayudan</a:t>
            </a:r>
            <a:r>
              <a:rPr kumimoji="0" lang="en-GB" altLang="en-US"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a:t>
            </a:r>
            <a:r>
              <a:rPr kumimoji="0" lang="en-GB" altLang="en-US" sz="16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a:t>
            </a:r>
            <a:endParaRPr kumimoji="0" lang="en-GB" altLang="en-US" sz="9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800" b="0" i="0" u="none" strike="noStrike" cap="none" normalizeH="0" baseline="0" dirty="0" smtClean="0">
              <a:ln>
                <a:noFill/>
              </a:ln>
              <a:solidFill>
                <a:schemeClr val="tx1"/>
              </a:solidFill>
              <a:effectLst/>
              <a:latin typeface="Arial" panose="020B0604020202020204" pitchFamily="34" charset="0"/>
            </a:endParaRPr>
          </a:p>
        </p:txBody>
      </p:sp>
      <p:sp>
        <p:nvSpPr>
          <p:cNvPr id="11" name="Rectangle 21"/>
          <p:cNvSpPr>
            <a:spLocks noChangeArrowheads="1"/>
          </p:cNvSpPr>
          <p:nvPr/>
        </p:nvSpPr>
        <p:spPr bwMode="auto">
          <a:xfrm>
            <a:off x="4688239" y="4467005"/>
            <a:ext cx="437171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(vii) </a:t>
            </a:r>
            <a:r>
              <a:rPr kumimoji="0" lang="en-GB" altLang="en-US" sz="16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Jugar</a:t>
            </a:r>
            <a:r>
              <a:rPr kumimoji="0" lang="en-GB" altLang="en-US"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en-US" sz="16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videojuegos</a:t>
            </a:r>
            <a:r>
              <a:rPr kumimoji="0" lang="en-GB" altLang="en-US"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en-US" sz="16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puede</a:t>
            </a:r>
            <a:r>
              <a:rPr kumimoji="0" lang="en-GB" altLang="en-US"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en-US" sz="16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hacer</a:t>
            </a:r>
            <a:r>
              <a:rPr kumimoji="0" lang="en-GB" altLang="en-US"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que </a:t>
            </a:r>
            <a:r>
              <a:rPr kumimoji="0" lang="en-GB" altLang="en-US" sz="16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uno</a:t>
            </a:r>
            <a:r>
              <a:rPr kumimoji="0" lang="en-GB" altLang="en-US" sz="16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a:t>
            </a:r>
            <a:endParaRPr kumimoji="0" lang="en-GB" altLang="en-US" sz="9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800" b="0" i="0" u="none" strike="noStrike" cap="none" normalizeH="0" baseline="0" dirty="0" smtClean="0">
              <a:ln>
                <a:noFill/>
              </a:ln>
              <a:solidFill>
                <a:schemeClr val="tx1"/>
              </a:solidFill>
              <a:effectLst/>
              <a:latin typeface="Arial" panose="020B0604020202020204" pitchFamily="34" charset="0"/>
            </a:endParaRPr>
          </a:p>
        </p:txBody>
      </p:sp>
      <p:sp>
        <p:nvSpPr>
          <p:cNvPr id="12" name="Rectangle 22"/>
          <p:cNvSpPr>
            <a:spLocks noChangeArrowheads="1"/>
          </p:cNvSpPr>
          <p:nvPr/>
        </p:nvSpPr>
        <p:spPr bwMode="auto">
          <a:xfrm>
            <a:off x="4688239" y="5636836"/>
            <a:ext cx="412805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(viii) La </a:t>
            </a:r>
            <a:r>
              <a:rPr kumimoji="0" lang="en-GB" altLang="en-US" sz="16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violencia</a:t>
            </a:r>
            <a:r>
              <a:rPr kumimoji="0" lang="en-GB" altLang="en-US"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en-US" sz="16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a:t>
            </a:r>
            <a:r>
              <a:rPr kumimoji="0" lang="en-GB" altLang="en-US"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en-US" sz="16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los</a:t>
            </a:r>
            <a:r>
              <a:rPr kumimoji="0" lang="en-GB" altLang="en-US"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en-US" sz="16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videojuegos</a:t>
            </a:r>
            <a:r>
              <a:rPr kumimoji="0" lang="en-GB" altLang="en-US"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GB" altLang="en-US" sz="9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800" b="0" i="0" u="none" strike="noStrike" cap="none" normalizeH="0" baseline="0" dirty="0" smtClean="0">
              <a:ln>
                <a:noFill/>
              </a:ln>
              <a:solidFill>
                <a:schemeClr val="tx1"/>
              </a:solidFill>
              <a:effectLst/>
              <a:latin typeface="Arial" panose="020B0604020202020204" pitchFamily="34" charset="0"/>
            </a:endParaRPr>
          </a:p>
        </p:txBody>
      </p:sp>
      <p:sp>
        <p:nvSpPr>
          <p:cNvPr id="13" name="Rectangle 23"/>
          <p:cNvSpPr>
            <a:spLocks noChangeArrowheads="1"/>
          </p:cNvSpPr>
          <p:nvPr/>
        </p:nvSpPr>
        <p:spPr bwMode="auto">
          <a:xfrm>
            <a:off x="70482" y="6248034"/>
            <a:ext cx="3405612" cy="1415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r>
            <a:b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r>
              <a:rPr kumimoji="0" lang="en-GB" altLang="en-US"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(Total for question = 8 marks)</a:t>
            </a:r>
            <a:endParaRPr kumimoji="0" lang="en-GB" altLang="en-US" sz="1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r>
            <a:b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endParaRPr kumimoji="0" lang="en-GB" altLang="en-US" sz="32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150500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9"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601" y="376159"/>
            <a:ext cx="6948315" cy="3418482"/>
          </a:xfrm>
          <a:prstGeom prst="rect">
            <a:avLst/>
          </a:prstGeom>
          <a:noFill/>
          <a:extLst>
            <a:ext uri="{909E8E84-426E-40DD-AFC4-6F175D3DCCD1}">
              <a14:hiddenFill xmlns:a14="http://schemas.microsoft.com/office/drawing/2010/main">
                <a:solidFill>
                  <a:srgbClr val="FFFFFF"/>
                </a:solidFill>
              </a14:hiddenFill>
            </a:ext>
          </a:extLst>
        </p:spPr>
      </p:pic>
      <p:pic>
        <p:nvPicPr>
          <p:cNvPr id="7885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893" y="4402869"/>
            <a:ext cx="3105150" cy="1009650"/>
          </a:xfrm>
          <a:prstGeom prst="rect">
            <a:avLst/>
          </a:prstGeom>
          <a:noFill/>
          <a:extLst>
            <a:ext uri="{909E8E84-426E-40DD-AFC4-6F175D3DCCD1}">
              <a14:hiddenFill xmlns:a14="http://schemas.microsoft.com/office/drawing/2010/main">
                <a:solidFill>
                  <a:srgbClr val="FFFFFF"/>
                </a:solidFill>
              </a14:hiddenFill>
            </a:ext>
          </a:extLst>
        </p:spPr>
      </p:pic>
      <p:pic>
        <p:nvPicPr>
          <p:cNvPr id="7885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893" y="5798931"/>
            <a:ext cx="3105150" cy="1009650"/>
          </a:xfrm>
          <a:prstGeom prst="rect">
            <a:avLst/>
          </a:prstGeom>
          <a:noFill/>
          <a:extLst>
            <a:ext uri="{909E8E84-426E-40DD-AFC4-6F175D3DCCD1}">
              <a14:hiddenFill xmlns:a14="http://schemas.microsoft.com/office/drawing/2010/main">
                <a:solidFill>
                  <a:srgbClr val="FFFFFF"/>
                </a:solidFill>
              </a14:hiddenFill>
            </a:ext>
          </a:extLst>
        </p:spPr>
      </p:pic>
      <p:pic>
        <p:nvPicPr>
          <p:cNvPr id="788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0213" y="4340934"/>
            <a:ext cx="3105150" cy="1009650"/>
          </a:xfrm>
          <a:prstGeom prst="rect">
            <a:avLst/>
          </a:prstGeom>
          <a:noFill/>
          <a:extLst>
            <a:ext uri="{909E8E84-426E-40DD-AFC4-6F175D3DCCD1}">
              <a14:hiddenFill xmlns:a14="http://schemas.microsoft.com/office/drawing/2010/main">
                <a:solidFill>
                  <a:srgbClr val="FFFFFF"/>
                </a:solidFill>
              </a14:hiddenFill>
            </a:ext>
          </a:extLst>
        </p:spPr>
      </p:pic>
      <p:pic>
        <p:nvPicPr>
          <p:cNvPr id="788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9204" y="5797787"/>
            <a:ext cx="3200400" cy="10096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2"/>
          <p:cNvSpPr>
            <a:spLocks noChangeArrowheads="1"/>
          </p:cNvSpPr>
          <p:nvPr/>
        </p:nvSpPr>
        <p:spPr bwMode="auto">
          <a:xfrm>
            <a:off x="0" y="24452"/>
            <a:ext cx="6028253"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Q13.</a:t>
            </a:r>
            <a:r>
              <a:rPr kumimoji="0" lang="en-GB" altLang="en-US" b="1" i="0" u="none" strike="noStrike" cap="none" normalizeH="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Video games.  </a:t>
            </a:r>
            <a:r>
              <a:rPr kumimoji="0" lang="en-GB" altLang="en-US"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Read an article about video games.</a:t>
            </a:r>
            <a:endParaRPr kumimoji="0" lang="en-GB" altLang="en-US" sz="100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3200" i="0" u="none" strike="noStrike" cap="none" normalizeH="0" baseline="0" dirty="0" smtClean="0">
              <a:ln>
                <a:noFill/>
              </a:ln>
              <a:solidFill>
                <a:schemeClr val="tx1"/>
              </a:solidFill>
              <a:effectLst/>
              <a:latin typeface="Arial" panose="020B0604020202020204" pitchFamily="34" charset="0"/>
            </a:endParaRPr>
          </a:p>
        </p:txBody>
      </p:sp>
      <p:sp>
        <p:nvSpPr>
          <p:cNvPr id="4" name="Rectangle 14"/>
          <p:cNvSpPr>
            <a:spLocks noChangeArrowheads="1"/>
          </p:cNvSpPr>
          <p:nvPr/>
        </p:nvSpPr>
        <p:spPr bwMode="auto">
          <a:xfrm>
            <a:off x="486268" y="3752759"/>
            <a:ext cx="341632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Put</a:t>
            </a:r>
            <a:r>
              <a:rPr kumimoji="0" lang="en-GB" altLang="en-US" b="0" i="0" u="none" strike="noStrike" cap="none" normalizeH="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 cross </a:t>
            </a: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in the correct box.</a:t>
            </a:r>
            <a:endParaRPr kumimoji="0" lang="en-GB" altLang="en-US" sz="1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Example: </a:t>
            </a:r>
            <a:r>
              <a:rPr kumimoji="0" lang="en-GB" alt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Muchas</a:t>
            </a: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compa</a:t>
            </a:r>
            <a:r>
              <a:rPr kumimoji="0" lang="en-GB" altLang="en-US"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ñí</a:t>
            </a:r>
            <a:r>
              <a:rPr kumimoji="0" lang="en-GB" alt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as</a:t>
            </a:r>
            <a:r>
              <a:rPr kumimoji="0" lang="en-GB" altLang="en-US"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a:t>
            </a:r>
            <a:endParaRPr kumimoji="0" lang="en-GB" altLang="en-US" sz="1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3200" b="0" i="0" u="none" strike="noStrike" cap="none" normalizeH="0" baseline="0" dirty="0" smtClean="0">
              <a:ln>
                <a:noFill/>
              </a:ln>
              <a:solidFill>
                <a:schemeClr val="tx1"/>
              </a:solidFill>
              <a:effectLst/>
              <a:latin typeface="Arial" panose="020B0604020202020204" pitchFamily="34" charset="0"/>
            </a:endParaRPr>
          </a:p>
        </p:txBody>
      </p:sp>
      <p:sp>
        <p:nvSpPr>
          <p:cNvPr id="5" name="Rectangle 15"/>
          <p:cNvSpPr>
            <a:spLocks noChangeArrowheads="1"/>
          </p:cNvSpPr>
          <p:nvPr/>
        </p:nvSpPr>
        <p:spPr bwMode="auto">
          <a:xfrm>
            <a:off x="445075" y="5476186"/>
            <a:ext cx="3241593"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kumimoji="0" lang="en-GB" alt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i</a:t>
            </a: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Los </a:t>
            </a:r>
            <a:r>
              <a:rPr kumimoji="0" lang="en-GB" alt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videojuegos</a:t>
            </a: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son para</a:t>
            </a:r>
            <a:r>
              <a:rPr kumimoji="0" lang="en-GB" altLang="en-US"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a:t>
            </a:r>
            <a:endParaRPr kumimoji="0" lang="en-GB" altLang="en-US" sz="1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3200" b="0" i="0" u="none" strike="noStrike" cap="none" normalizeH="0" baseline="0" dirty="0" smtClean="0">
              <a:ln>
                <a:noFill/>
              </a:ln>
              <a:solidFill>
                <a:schemeClr val="tx1"/>
              </a:solidFill>
              <a:effectLst/>
              <a:latin typeface="Arial" panose="020B0604020202020204" pitchFamily="34" charset="0"/>
            </a:endParaRPr>
          </a:p>
        </p:txBody>
      </p:sp>
      <p:sp>
        <p:nvSpPr>
          <p:cNvPr id="6" name="Rectangle 16"/>
          <p:cNvSpPr>
            <a:spLocks noChangeArrowheads="1"/>
          </p:cNvSpPr>
          <p:nvPr/>
        </p:nvSpPr>
        <p:spPr bwMode="auto">
          <a:xfrm>
            <a:off x="3902588" y="3961628"/>
            <a:ext cx="2087431"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(ii) </a:t>
            </a:r>
            <a:r>
              <a:rPr kumimoji="0" lang="en-GB" alt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Es</a:t>
            </a: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normal </a:t>
            </a:r>
            <a:r>
              <a:rPr kumimoji="0" lang="en-GB" alt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ver</a:t>
            </a:r>
            <a:r>
              <a:rPr kumimoji="0" lang="en-GB" altLang="en-US"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a:t>
            </a:r>
            <a:endParaRPr kumimoji="0" lang="en-GB" altLang="en-US" sz="1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3200" b="0" i="0" u="none" strike="noStrike" cap="none" normalizeH="0" baseline="0" dirty="0" smtClean="0">
              <a:ln>
                <a:noFill/>
              </a:ln>
              <a:solidFill>
                <a:schemeClr val="tx1"/>
              </a:solidFill>
              <a:effectLst/>
              <a:latin typeface="Arial" panose="020B0604020202020204" pitchFamily="34" charset="0"/>
            </a:endParaRPr>
          </a:p>
        </p:txBody>
      </p:sp>
      <p:sp>
        <p:nvSpPr>
          <p:cNvPr id="7" name="Rectangle 17"/>
          <p:cNvSpPr>
            <a:spLocks noChangeArrowheads="1"/>
          </p:cNvSpPr>
          <p:nvPr/>
        </p:nvSpPr>
        <p:spPr bwMode="auto">
          <a:xfrm>
            <a:off x="3941784" y="5451984"/>
            <a:ext cx="4172937"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(iii) </a:t>
            </a:r>
            <a:r>
              <a:rPr kumimoji="0" lang="en-GB" alt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En</a:t>
            </a: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el </a:t>
            </a:r>
            <a:r>
              <a:rPr kumimoji="0" lang="en-GB" alt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futuro</a:t>
            </a: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los</a:t>
            </a: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videojuegos</a:t>
            </a: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ser</a:t>
            </a:r>
            <a:r>
              <a:rPr kumimoji="0" lang="en-GB" altLang="en-US"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á</a:t>
            </a:r>
            <a:r>
              <a:rPr kumimoji="0" lang="en-GB" alt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a:t>
            </a:r>
            <a:r>
              <a:rPr kumimoji="0" lang="en-GB" altLang="en-US"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a:t>
            </a:r>
            <a:endParaRPr kumimoji="0" lang="en-GB" altLang="en-US" sz="1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3200" b="0" i="0" u="none" strike="noStrike" cap="none" normalizeH="0" baseline="0" dirty="0" smtClean="0">
              <a:ln>
                <a:noFill/>
              </a:ln>
              <a:solidFill>
                <a:schemeClr val="tx1"/>
              </a:solidFill>
              <a:effectLst/>
              <a:latin typeface="Arial" panose="020B0604020202020204" pitchFamily="34" charset="0"/>
            </a:endParaRPr>
          </a:p>
        </p:txBody>
      </p:sp>
      <p:sp>
        <p:nvSpPr>
          <p:cNvPr id="12" name="TextBox 11"/>
          <p:cNvSpPr txBox="1"/>
          <p:nvPr/>
        </p:nvSpPr>
        <p:spPr>
          <a:xfrm>
            <a:off x="6101621" y="-13774"/>
            <a:ext cx="3105936" cy="584775"/>
          </a:xfrm>
          <a:prstGeom prst="rect">
            <a:avLst/>
          </a:prstGeom>
          <a:noFill/>
        </p:spPr>
        <p:txBody>
          <a:bodyPr wrap="square" rtlCol="0">
            <a:spAutoFit/>
          </a:bodyPr>
          <a:lstStyle/>
          <a:p>
            <a:pPr algn="r"/>
            <a:r>
              <a:rPr lang="en-GB" sz="3200" b="1" dirty="0" smtClean="0">
                <a:solidFill>
                  <a:srgbClr val="FF00FF"/>
                </a:solidFill>
              </a:rPr>
              <a:t>ANSWERS</a:t>
            </a:r>
            <a:endParaRPr lang="en-GB" sz="3200" b="1" dirty="0">
              <a:solidFill>
                <a:srgbClr val="FF00FF"/>
              </a:solidFill>
            </a:endParaRPr>
          </a:p>
        </p:txBody>
      </p:sp>
      <p:sp>
        <p:nvSpPr>
          <p:cNvPr id="13" name="TextBox 12"/>
          <p:cNvSpPr txBox="1"/>
          <p:nvPr/>
        </p:nvSpPr>
        <p:spPr>
          <a:xfrm>
            <a:off x="445075" y="6313758"/>
            <a:ext cx="631119" cy="584775"/>
          </a:xfrm>
          <a:prstGeom prst="rect">
            <a:avLst/>
          </a:prstGeom>
          <a:noFill/>
        </p:spPr>
        <p:txBody>
          <a:bodyPr wrap="square" rtlCol="0">
            <a:spAutoFit/>
          </a:bodyPr>
          <a:lstStyle/>
          <a:p>
            <a:pPr algn="ctr"/>
            <a:r>
              <a:rPr lang="en-GB" sz="3200" b="1" dirty="0" smtClean="0">
                <a:solidFill>
                  <a:srgbClr val="FF00FF"/>
                </a:solidFill>
              </a:rPr>
              <a:t>X</a:t>
            </a:r>
            <a:endParaRPr lang="en-GB" sz="3200" b="1" dirty="0">
              <a:solidFill>
                <a:srgbClr val="FF00FF"/>
              </a:solidFill>
            </a:endParaRPr>
          </a:p>
        </p:txBody>
      </p:sp>
      <p:sp>
        <p:nvSpPr>
          <p:cNvPr id="14" name="TextBox 13"/>
          <p:cNvSpPr txBox="1"/>
          <p:nvPr/>
        </p:nvSpPr>
        <p:spPr>
          <a:xfrm>
            <a:off x="3850573" y="4552917"/>
            <a:ext cx="631119" cy="584775"/>
          </a:xfrm>
          <a:prstGeom prst="rect">
            <a:avLst/>
          </a:prstGeom>
          <a:noFill/>
        </p:spPr>
        <p:txBody>
          <a:bodyPr wrap="square" rtlCol="0">
            <a:spAutoFit/>
          </a:bodyPr>
          <a:lstStyle/>
          <a:p>
            <a:pPr algn="ctr"/>
            <a:r>
              <a:rPr lang="en-GB" sz="3200" b="1" dirty="0" smtClean="0">
                <a:solidFill>
                  <a:srgbClr val="FF00FF"/>
                </a:solidFill>
              </a:rPr>
              <a:t>X</a:t>
            </a:r>
            <a:endParaRPr lang="en-GB" sz="3200" b="1" dirty="0">
              <a:solidFill>
                <a:srgbClr val="FF00FF"/>
              </a:solidFill>
            </a:endParaRPr>
          </a:p>
        </p:txBody>
      </p:sp>
      <p:sp>
        <p:nvSpPr>
          <p:cNvPr id="15" name="TextBox 14"/>
          <p:cNvSpPr txBox="1"/>
          <p:nvPr/>
        </p:nvSpPr>
        <p:spPr>
          <a:xfrm>
            <a:off x="3950213" y="5683435"/>
            <a:ext cx="631119" cy="584775"/>
          </a:xfrm>
          <a:prstGeom prst="rect">
            <a:avLst/>
          </a:prstGeom>
          <a:noFill/>
        </p:spPr>
        <p:txBody>
          <a:bodyPr wrap="square" rtlCol="0">
            <a:spAutoFit/>
          </a:bodyPr>
          <a:lstStyle/>
          <a:p>
            <a:pPr algn="ctr"/>
            <a:r>
              <a:rPr lang="en-GB" sz="3200" b="1" dirty="0" smtClean="0">
                <a:solidFill>
                  <a:srgbClr val="FF00FF"/>
                </a:solidFill>
              </a:rPr>
              <a:t>X</a:t>
            </a:r>
            <a:endParaRPr lang="en-GB" sz="3200" b="1" dirty="0">
              <a:solidFill>
                <a:srgbClr val="FF00FF"/>
              </a:solidFill>
            </a:endParaRPr>
          </a:p>
        </p:txBody>
      </p:sp>
      <p:pic>
        <p:nvPicPr>
          <p:cNvPr id="16" name="Picture 2" descr="Image result for distracti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45971" y="6073771"/>
            <a:ext cx="468255" cy="244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6206" y="71140"/>
            <a:ext cx="6632666" cy="32631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879" y="3944385"/>
            <a:ext cx="3200400" cy="10096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2" y="5386260"/>
            <a:ext cx="3200400" cy="10096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9531" y="3563593"/>
            <a:ext cx="2940112" cy="9275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0362" y="4771063"/>
            <a:ext cx="2940112" cy="9275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2799" y="5890954"/>
            <a:ext cx="2940112" cy="92753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8"/>
          <p:cNvSpPr>
            <a:spLocks noChangeArrowheads="1"/>
          </p:cNvSpPr>
          <p:nvPr/>
        </p:nvSpPr>
        <p:spPr bwMode="auto">
          <a:xfrm>
            <a:off x="143405" y="3513498"/>
            <a:ext cx="4544834"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(iv) </a:t>
            </a:r>
            <a:r>
              <a:rPr kumimoji="0" lang="en-GB" alt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Seg</a:t>
            </a:r>
            <a:r>
              <a:rPr kumimoji="0" lang="en-GB" altLang="en-US"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ú</a:t>
            </a:r>
            <a:r>
              <a:rPr kumimoji="0" lang="en-GB" alt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a:t>
            </a: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los</a:t>
            </a: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cient</a:t>
            </a:r>
            <a:r>
              <a:rPr kumimoji="0" lang="en-GB" altLang="en-US"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í</a:t>
            </a:r>
            <a:r>
              <a:rPr kumimoji="0" lang="en-GB" alt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ficos</a:t>
            </a: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los</a:t>
            </a: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videojuegos</a:t>
            </a:r>
            <a:r>
              <a:rPr kumimoji="0" lang="en-GB" altLang="en-US"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a:t>
            </a:r>
            <a:endParaRPr kumimoji="0" lang="en-GB" altLang="en-US" sz="1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3200" b="0" i="0" u="none" strike="noStrike" cap="none" normalizeH="0" baseline="0" dirty="0" smtClean="0">
              <a:ln>
                <a:noFill/>
              </a:ln>
              <a:solidFill>
                <a:schemeClr val="tx1"/>
              </a:solidFill>
              <a:effectLst/>
              <a:latin typeface="Arial" panose="020B0604020202020204" pitchFamily="34" charset="0"/>
            </a:endParaRPr>
          </a:p>
        </p:txBody>
      </p:sp>
      <p:sp>
        <p:nvSpPr>
          <p:cNvPr id="9" name="Rectangle 19"/>
          <p:cNvSpPr>
            <a:spLocks noChangeArrowheads="1"/>
          </p:cNvSpPr>
          <p:nvPr/>
        </p:nvSpPr>
        <p:spPr bwMode="auto">
          <a:xfrm>
            <a:off x="132116" y="5006661"/>
            <a:ext cx="2600392"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 La </a:t>
            </a:r>
            <a:r>
              <a:rPr kumimoji="0" lang="en-GB" alt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memoria</a:t>
            </a: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puede</a:t>
            </a:r>
            <a:r>
              <a:rPr kumimoji="0" lang="en-GB" altLang="en-US"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a:t>
            </a:r>
            <a:endParaRPr kumimoji="0" lang="en-GB" altLang="en-US" sz="1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3200" b="0" i="0" u="none" strike="noStrike" cap="none" normalizeH="0" baseline="0" dirty="0" smtClean="0">
              <a:ln>
                <a:noFill/>
              </a:ln>
              <a:solidFill>
                <a:schemeClr val="tx1"/>
              </a:solidFill>
              <a:effectLst/>
              <a:latin typeface="Arial" panose="020B0604020202020204" pitchFamily="34" charset="0"/>
            </a:endParaRPr>
          </a:p>
        </p:txBody>
      </p:sp>
      <p:sp>
        <p:nvSpPr>
          <p:cNvPr id="10" name="Rectangle 20"/>
          <p:cNvSpPr>
            <a:spLocks noChangeArrowheads="1"/>
          </p:cNvSpPr>
          <p:nvPr/>
        </p:nvSpPr>
        <p:spPr bwMode="auto">
          <a:xfrm>
            <a:off x="4688239" y="3300437"/>
            <a:ext cx="304923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(vi) Los </a:t>
            </a:r>
            <a:r>
              <a:rPr kumimoji="0" lang="en-GB" altLang="en-US" sz="16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videojuegos</a:t>
            </a:r>
            <a:r>
              <a:rPr kumimoji="0" lang="en-GB" altLang="en-US"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en-US" sz="16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ayudan</a:t>
            </a:r>
            <a:r>
              <a:rPr kumimoji="0" lang="en-GB" altLang="en-US"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a:t>
            </a:r>
            <a:r>
              <a:rPr kumimoji="0" lang="en-GB" altLang="en-US" sz="16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a:t>
            </a:r>
            <a:endParaRPr kumimoji="0" lang="en-GB" altLang="en-US" sz="9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800" b="0" i="0" u="none" strike="noStrike" cap="none" normalizeH="0" baseline="0" dirty="0" smtClean="0">
              <a:ln>
                <a:noFill/>
              </a:ln>
              <a:solidFill>
                <a:schemeClr val="tx1"/>
              </a:solidFill>
              <a:effectLst/>
              <a:latin typeface="Arial" panose="020B0604020202020204" pitchFamily="34" charset="0"/>
            </a:endParaRPr>
          </a:p>
        </p:txBody>
      </p:sp>
      <p:sp>
        <p:nvSpPr>
          <p:cNvPr id="11" name="Rectangle 21"/>
          <p:cNvSpPr>
            <a:spLocks noChangeArrowheads="1"/>
          </p:cNvSpPr>
          <p:nvPr/>
        </p:nvSpPr>
        <p:spPr bwMode="auto">
          <a:xfrm>
            <a:off x="4688239" y="4467005"/>
            <a:ext cx="437171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(vii) </a:t>
            </a:r>
            <a:r>
              <a:rPr kumimoji="0" lang="en-GB" altLang="en-US" sz="16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Jugar</a:t>
            </a:r>
            <a:r>
              <a:rPr kumimoji="0" lang="en-GB" altLang="en-US"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en-US" sz="16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videojuegos</a:t>
            </a:r>
            <a:r>
              <a:rPr kumimoji="0" lang="en-GB" altLang="en-US"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en-US" sz="16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puede</a:t>
            </a:r>
            <a:r>
              <a:rPr kumimoji="0" lang="en-GB" altLang="en-US"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en-US" sz="16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hacer</a:t>
            </a:r>
            <a:r>
              <a:rPr kumimoji="0" lang="en-GB" altLang="en-US"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que </a:t>
            </a:r>
            <a:r>
              <a:rPr kumimoji="0" lang="en-GB" altLang="en-US" sz="16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uno</a:t>
            </a:r>
            <a:r>
              <a:rPr kumimoji="0" lang="en-GB" altLang="en-US" sz="16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a:t>
            </a:r>
            <a:endParaRPr kumimoji="0" lang="en-GB" altLang="en-US" sz="9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800" b="0" i="0" u="none" strike="noStrike" cap="none" normalizeH="0" baseline="0" dirty="0" smtClean="0">
              <a:ln>
                <a:noFill/>
              </a:ln>
              <a:solidFill>
                <a:schemeClr val="tx1"/>
              </a:solidFill>
              <a:effectLst/>
              <a:latin typeface="Arial" panose="020B0604020202020204" pitchFamily="34" charset="0"/>
            </a:endParaRPr>
          </a:p>
        </p:txBody>
      </p:sp>
      <p:sp>
        <p:nvSpPr>
          <p:cNvPr id="12" name="Rectangle 22"/>
          <p:cNvSpPr>
            <a:spLocks noChangeArrowheads="1"/>
          </p:cNvSpPr>
          <p:nvPr/>
        </p:nvSpPr>
        <p:spPr bwMode="auto">
          <a:xfrm>
            <a:off x="4688239" y="5636836"/>
            <a:ext cx="412805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(viii) La </a:t>
            </a:r>
            <a:r>
              <a:rPr kumimoji="0" lang="en-GB" altLang="en-US" sz="16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violencia</a:t>
            </a:r>
            <a:r>
              <a:rPr kumimoji="0" lang="en-GB" altLang="en-US"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en-US" sz="16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a:t>
            </a:r>
            <a:r>
              <a:rPr kumimoji="0" lang="en-GB" altLang="en-US"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en-US" sz="16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los</a:t>
            </a:r>
            <a:r>
              <a:rPr kumimoji="0" lang="en-GB" altLang="en-US"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en-US" sz="16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videojuegos</a:t>
            </a:r>
            <a:r>
              <a:rPr kumimoji="0" lang="en-GB" altLang="en-US"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GB" altLang="en-US" sz="9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800" b="0" i="0" u="none" strike="noStrike" cap="none" normalizeH="0" baseline="0" dirty="0" smtClean="0">
              <a:ln>
                <a:noFill/>
              </a:ln>
              <a:solidFill>
                <a:schemeClr val="tx1"/>
              </a:solidFill>
              <a:effectLst/>
              <a:latin typeface="Arial" panose="020B0604020202020204" pitchFamily="34" charset="0"/>
            </a:endParaRPr>
          </a:p>
        </p:txBody>
      </p:sp>
      <p:sp>
        <p:nvSpPr>
          <p:cNvPr id="13" name="Rectangle 23"/>
          <p:cNvSpPr>
            <a:spLocks noChangeArrowheads="1"/>
          </p:cNvSpPr>
          <p:nvPr/>
        </p:nvSpPr>
        <p:spPr bwMode="auto">
          <a:xfrm>
            <a:off x="70482" y="6248034"/>
            <a:ext cx="3405612" cy="1415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r>
            <a:b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r>
              <a:rPr kumimoji="0" lang="en-GB" altLang="en-US"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(Total for question = 8 marks)</a:t>
            </a:r>
            <a:endParaRPr kumimoji="0" lang="en-GB" altLang="en-US" sz="1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r>
            <a:br>
              <a:rPr kumimoji="0" lang="en-GB"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endParaRPr kumimoji="0" lang="en-GB" altLang="en-US" sz="3200" b="0" i="0" u="none" strike="noStrike" cap="none" normalizeH="0" baseline="0" dirty="0" smtClean="0">
              <a:ln>
                <a:noFill/>
              </a:ln>
              <a:solidFill>
                <a:schemeClr val="tx1"/>
              </a:solidFill>
              <a:effectLst/>
              <a:latin typeface="Arial" panose="020B0604020202020204" pitchFamily="34" charset="0"/>
            </a:endParaRPr>
          </a:p>
        </p:txBody>
      </p:sp>
      <p:sp>
        <p:nvSpPr>
          <p:cNvPr id="14" name="TextBox 13"/>
          <p:cNvSpPr txBox="1"/>
          <p:nvPr/>
        </p:nvSpPr>
        <p:spPr>
          <a:xfrm>
            <a:off x="70482" y="3836363"/>
            <a:ext cx="631119" cy="584775"/>
          </a:xfrm>
          <a:prstGeom prst="rect">
            <a:avLst/>
          </a:prstGeom>
          <a:noFill/>
        </p:spPr>
        <p:txBody>
          <a:bodyPr wrap="square" rtlCol="0">
            <a:spAutoFit/>
          </a:bodyPr>
          <a:lstStyle/>
          <a:p>
            <a:pPr algn="ctr"/>
            <a:r>
              <a:rPr lang="en-GB" sz="3200" b="1" dirty="0" smtClean="0">
                <a:solidFill>
                  <a:srgbClr val="FF00FF"/>
                </a:solidFill>
              </a:rPr>
              <a:t>X</a:t>
            </a:r>
            <a:endParaRPr lang="en-GB" sz="3200" b="1" dirty="0">
              <a:solidFill>
                <a:srgbClr val="FF00FF"/>
              </a:solidFill>
            </a:endParaRPr>
          </a:p>
        </p:txBody>
      </p:sp>
      <p:sp>
        <p:nvSpPr>
          <p:cNvPr id="15" name="TextBox 14"/>
          <p:cNvSpPr txBox="1"/>
          <p:nvPr/>
        </p:nvSpPr>
        <p:spPr>
          <a:xfrm>
            <a:off x="6101621" y="-13774"/>
            <a:ext cx="3105936" cy="584775"/>
          </a:xfrm>
          <a:prstGeom prst="rect">
            <a:avLst/>
          </a:prstGeom>
          <a:noFill/>
        </p:spPr>
        <p:txBody>
          <a:bodyPr wrap="square" rtlCol="0">
            <a:spAutoFit/>
          </a:bodyPr>
          <a:lstStyle/>
          <a:p>
            <a:pPr algn="r"/>
            <a:r>
              <a:rPr lang="en-GB" sz="3200" b="1" dirty="0" smtClean="0">
                <a:solidFill>
                  <a:srgbClr val="FF00FF"/>
                </a:solidFill>
              </a:rPr>
              <a:t>ANSWERS</a:t>
            </a:r>
            <a:endParaRPr lang="en-GB" sz="3200" b="1" dirty="0">
              <a:solidFill>
                <a:srgbClr val="FF00FF"/>
              </a:solidFill>
            </a:endParaRPr>
          </a:p>
        </p:txBody>
      </p:sp>
      <p:sp>
        <p:nvSpPr>
          <p:cNvPr id="16" name="TextBox 15"/>
          <p:cNvSpPr txBox="1"/>
          <p:nvPr/>
        </p:nvSpPr>
        <p:spPr>
          <a:xfrm>
            <a:off x="7519" y="5897829"/>
            <a:ext cx="631119" cy="584775"/>
          </a:xfrm>
          <a:prstGeom prst="rect">
            <a:avLst/>
          </a:prstGeom>
          <a:noFill/>
        </p:spPr>
        <p:txBody>
          <a:bodyPr wrap="square" rtlCol="0">
            <a:spAutoFit/>
          </a:bodyPr>
          <a:lstStyle/>
          <a:p>
            <a:pPr algn="ctr"/>
            <a:r>
              <a:rPr lang="en-GB" sz="3200" b="1" dirty="0" smtClean="0">
                <a:solidFill>
                  <a:srgbClr val="FF00FF"/>
                </a:solidFill>
              </a:rPr>
              <a:t>X</a:t>
            </a:r>
            <a:endParaRPr lang="en-GB" sz="3200" b="1" dirty="0">
              <a:solidFill>
                <a:srgbClr val="FF00FF"/>
              </a:solidFill>
            </a:endParaRPr>
          </a:p>
        </p:txBody>
      </p:sp>
      <p:sp>
        <p:nvSpPr>
          <p:cNvPr id="17" name="TextBox 16"/>
          <p:cNvSpPr txBox="1"/>
          <p:nvPr/>
        </p:nvSpPr>
        <p:spPr>
          <a:xfrm>
            <a:off x="4685819" y="3730201"/>
            <a:ext cx="631119" cy="584775"/>
          </a:xfrm>
          <a:prstGeom prst="rect">
            <a:avLst/>
          </a:prstGeom>
          <a:noFill/>
        </p:spPr>
        <p:txBody>
          <a:bodyPr wrap="square" rtlCol="0">
            <a:spAutoFit/>
          </a:bodyPr>
          <a:lstStyle/>
          <a:p>
            <a:pPr algn="ctr"/>
            <a:r>
              <a:rPr lang="en-GB" sz="3200" b="1" dirty="0" smtClean="0">
                <a:solidFill>
                  <a:srgbClr val="FF00FF"/>
                </a:solidFill>
              </a:rPr>
              <a:t>X</a:t>
            </a:r>
            <a:endParaRPr lang="en-GB" sz="3200" b="1" dirty="0">
              <a:solidFill>
                <a:srgbClr val="FF00FF"/>
              </a:solidFill>
            </a:endParaRPr>
          </a:p>
        </p:txBody>
      </p:sp>
      <p:sp>
        <p:nvSpPr>
          <p:cNvPr id="18" name="TextBox 17"/>
          <p:cNvSpPr txBox="1"/>
          <p:nvPr/>
        </p:nvSpPr>
        <p:spPr>
          <a:xfrm>
            <a:off x="4665891" y="4636769"/>
            <a:ext cx="631119" cy="584775"/>
          </a:xfrm>
          <a:prstGeom prst="rect">
            <a:avLst/>
          </a:prstGeom>
          <a:noFill/>
        </p:spPr>
        <p:txBody>
          <a:bodyPr wrap="square" rtlCol="0">
            <a:spAutoFit/>
          </a:bodyPr>
          <a:lstStyle/>
          <a:p>
            <a:pPr algn="ctr"/>
            <a:r>
              <a:rPr lang="en-GB" sz="3200" b="1" dirty="0" smtClean="0">
                <a:solidFill>
                  <a:srgbClr val="FF00FF"/>
                </a:solidFill>
              </a:rPr>
              <a:t>X</a:t>
            </a:r>
            <a:endParaRPr lang="en-GB" sz="3200" b="1" dirty="0">
              <a:solidFill>
                <a:srgbClr val="FF00FF"/>
              </a:solidFill>
            </a:endParaRPr>
          </a:p>
        </p:txBody>
      </p:sp>
      <p:sp>
        <p:nvSpPr>
          <p:cNvPr id="19" name="TextBox 18"/>
          <p:cNvSpPr txBox="1"/>
          <p:nvPr/>
        </p:nvSpPr>
        <p:spPr>
          <a:xfrm>
            <a:off x="4665890" y="6062333"/>
            <a:ext cx="631119" cy="584775"/>
          </a:xfrm>
          <a:prstGeom prst="rect">
            <a:avLst/>
          </a:prstGeom>
          <a:noFill/>
        </p:spPr>
        <p:txBody>
          <a:bodyPr wrap="square" rtlCol="0">
            <a:spAutoFit/>
          </a:bodyPr>
          <a:lstStyle/>
          <a:p>
            <a:pPr algn="ctr"/>
            <a:r>
              <a:rPr lang="en-GB" sz="3200" b="1" dirty="0" smtClean="0">
                <a:solidFill>
                  <a:srgbClr val="FF00FF"/>
                </a:solidFill>
              </a:rPr>
              <a:t>X</a:t>
            </a:r>
            <a:endParaRPr lang="en-GB" sz="3200" b="1" dirty="0">
              <a:solidFill>
                <a:srgbClr val="FF00FF"/>
              </a:solidFill>
            </a:endParaRPr>
          </a:p>
        </p:txBody>
      </p:sp>
      <p:pic>
        <p:nvPicPr>
          <p:cNvPr id="20" name="Picture 2" descr="Image result for distracti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70127" y="5043178"/>
            <a:ext cx="468255" cy="2442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distracti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81346" y="6190216"/>
            <a:ext cx="468255" cy="244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781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18" grpId="0"/>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to target different grades in the same class</a:t>
            </a:r>
            <a:endParaRPr lang="en-GB" dirty="0"/>
          </a:p>
        </p:txBody>
      </p:sp>
      <p:sp>
        <p:nvSpPr>
          <p:cNvPr id="4" name="Text Placeholder 3"/>
          <p:cNvSpPr>
            <a:spLocks noGrp="1"/>
          </p:cNvSpPr>
          <p:nvPr>
            <p:ph type="body" idx="1"/>
          </p:nvPr>
        </p:nvSpPr>
        <p:spPr/>
        <p:txBody>
          <a:bodyPr/>
          <a:lstStyle/>
          <a:p>
            <a:r>
              <a:rPr lang="en-GB" dirty="0" smtClean="0"/>
              <a:t>Writing / Speaking</a:t>
            </a:r>
            <a:endParaRPr lang="en-GB" dirty="0"/>
          </a:p>
        </p:txBody>
      </p:sp>
      <p:sp>
        <p:nvSpPr>
          <p:cNvPr id="5" name="Content Placeholder 4"/>
          <p:cNvSpPr>
            <a:spLocks noGrp="1"/>
          </p:cNvSpPr>
          <p:nvPr>
            <p:ph sz="half" idx="2"/>
          </p:nvPr>
        </p:nvSpPr>
        <p:spPr/>
        <p:txBody>
          <a:bodyPr>
            <a:normAutofit fontScale="70000" lnSpcReduction="20000"/>
          </a:bodyPr>
          <a:lstStyle/>
          <a:p>
            <a:r>
              <a:rPr lang="en-GB" dirty="0" smtClean="0"/>
              <a:t>Provide models / guides of criteria with examples</a:t>
            </a:r>
          </a:p>
          <a:p>
            <a:r>
              <a:rPr lang="en-GB" dirty="0" smtClean="0"/>
              <a:t>Encourage higher ability students to include grammar structures not yet taught (grammar pages of text book)</a:t>
            </a:r>
          </a:p>
          <a:p>
            <a:r>
              <a:rPr lang="en-GB" dirty="0" smtClean="0"/>
              <a:t>Provide reference resources to extend vocabulary, particularly verbs and adjectives (could provide the specification list of verbs and adjectives)</a:t>
            </a:r>
          </a:p>
          <a:p>
            <a:r>
              <a:rPr lang="en-GB" dirty="0" smtClean="0"/>
              <a:t>Differentiated questioning in class / with FLA</a:t>
            </a:r>
            <a:endParaRPr lang="en-GB" dirty="0"/>
          </a:p>
        </p:txBody>
      </p:sp>
      <p:sp>
        <p:nvSpPr>
          <p:cNvPr id="6" name="Text Placeholder 5"/>
          <p:cNvSpPr>
            <a:spLocks noGrp="1"/>
          </p:cNvSpPr>
          <p:nvPr>
            <p:ph type="body" sz="quarter" idx="3"/>
          </p:nvPr>
        </p:nvSpPr>
        <p:spPr/>
        <p:txBody>
          <a:bodyPr/>
          <a:lstStyle/>
          <a:p>
            <a:r>
              <a:rPr lang="en-GB" dirty="0" smtClean="0"/>
              <a:t>Listening / Reading</a:t>
            </a:r>
            <a:endParaRPr lang="en-GB" dirty="0"/>
          </a:p>
        </p:txBody>
      </p:sp>
      <p:sp>
        <p:nvSpPr>
          <p:cNvPr id="7" name="Content Placeholder 6"/>
          <p:cNvSpPr>
            <a:spLocks noGrp="1"/>
          </p:cNvSpPr>
          <p:nvPr>
            <p:ph sz="quarter" idx="4"/>
          </p:nvPr>
        </p:nvSpPr>
        <p:spPr>
          <a:xfrm>
            <a:off x="4629150" y="2505075"/>
            <a:ext cx="4371975" cy="3684588"/>
          </a:xfrm>
        </p:spPr>
        <p:txBody>
          <a:bodyPr>
            <a:normAutofit/>
          </a:bodyPr>
          <a:lstStyle/>
          <a:p>
            <a:r>
              <a:rPr lang="en-GB" sz="2000" dirty="0"/>
              <a:t>P</a:t>
            </a:r>
            <a:r>
              <a:rPr lang="en-GB" sz="2000" dirty="0" smtClean="0"/>
              <a:t>rovide transcripts for weaker students when doing very challenging listening</a:t>
            </a:r>
          </a:p>
          <a:p>
            <a:r>
              <a:rPr lang="en-GB" sz="2000" dirty="0"/>
              <a:t>S</a:t>
            </a:r>
            <a:r>
              <a:rPr lang="en-GB" sz="2000" dirty="0" smtClean="0"/>
              <a:t>tronger students listen (blind) then read, weaker students listen (gap fill), then read</a:t>
            </a:r>
          </a:p>
          <a:p>
            <a:r>
              <a:rPr lang="en-GB" sz="2000" dirty="0">
                <a:solidFill>
                  <a:sysClr val="windowText" lastClr="000000"/>
                </a:solidFill>
                <a:latin typeface="Tw Cen MT" panose="020B0602020104020603" pitchFamily="34" charset="0"/>
              </a:rPr>
              <a:t>In reading (additional material folded over at the bottom – e.g. jumbled answers, first letter of answers, glossary of key words)</a:t>
            </a:r>
          </a:p>
          <a:p>
            <a:endParaRPr lang="en-GB" sz="2000" dirty="0" smtClean="0"/>
          </a:p>
          <a:p>
            <a:endParaRPr lang="en-GB" sz="2000" dirty="0" smtClean="0"/>
          </a:p>
        </p:txBody>
      </p:sp>
      <p:pic>
        <p:nvPicPr>
          <p:cNvPr id="8" name="Picture 7"/>
          <p:cNvPicPr>
            <a:picLocks noChangeAspect="1"/>
          </p:cNvPicPr>
          <p:nvPr/>
        </p:nvPicPr>
        <p:blipFill>
          <a:blip r:embed="rId2">
            <a:clrChange>
              <a:clrFrom>
                <a:srgbClr val="FFFFFF"/>
              </a:clrFrom>
              <a:clrTo>
                <a:srgbClr val="FFFFFF">
                  <a:alpha val="0"/>
                </a:srgbClr>
              </a:clrTo>
            </a:clrChange>
          </a:blip>
          <a:stretch>
            <a:fillRect/>
          </a:stretch>
        </p:blipFill>
        <p:spPr>
          <a:xfrm>
            <a:off x="6993182" y="942805"/>
            <a:ext cx="1846018" cy="984543"/>
          </a:xfrm>
          <a:prstGeom prst="rect">
            <a:avLst/>
          </a:prstGeom>
        </p:spPr>
      </p:pic>
      <p:sp>
        <p:nvSpPr>
          <p:cNvPr id="9" name="TextBox 8"/>
          <p:cNvSpPr txBox="1"/>
          <p:nvPr/>
        </p:nvSpPr>
        <p:spPr>
          <a:xfrm>
            <a:off x="92869" y="6244170"/>
            <a:ext cx="8543925" cy="523220"/>
          </a:xfrm>
          <a:prstGeom prst="rect">
            <a:avLst/>
          </a:prstGeom>
          <a:noFill/>
        </p:spPr>
        <p:txBody>
          <a:bodyPr wrap="square" rtlCol="0">
            <a:spAutoFit/>
          </a:bodyPr>
          <a:lstStyle/>
          <a:p>
            <a:r>
              <a:rPr lang="en-GB" sz="2800" b="1" dirty="0">
                <a:solidFill>
                  <a:srgbClr val="7030A0"/>
                </a:solidFill>
              </a:rPr>
              <a:t>Task – Support - Outcome</a:t>
            </a:r>
            <a:endParaRPr lang="en-GB" sz="2800" b="1" dirty="0">
              <a:solidFill>
                <a:srgbClr val="7030A0"/>
              </a:solidFill>
            </a:endParaRPr>
          </a:p>
        </p:txBody>
      </p:sp>
      <p:pic>
        <p:nvPicPr>
          <p:cNvPr id="4098" name="Picture 2" descr="Image result for carouse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6889" y="5505862"/>
            <a:ext cx="1412875" cy="12514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120732" y="5290062"/>
            <a:ext cx="1924050" cy="1477328"/>
          </a:xfrm>
          <a:prstGeom prst="rect">
            <a:avLst/>
          </a:prstGeom>
          <a:solidFill>
            <a:schemeClr val="accent4">
              <a:lumMod val="40000"/>
              <a:lumOff val="60000"/>
            </a:schemeClr>
          </a:solidFill>
        </p:spPr>
        <p:txBody>
          <a:bodyPr wrap="square" rtlCol="0">
            <a:spAutoFit/>
          </a:bodyPr>
          <a:lstStyle/>
          <a:p>
            <a:r>
              <a:rPr lang="en-GB" dirty="0">
                <a:solidFill>
                  <a:prstClr val="black"/>
                </a:solidFill>
              </a:rPr>
              <a:t>A carousel gives the teacher the opportunity to address individual needs in feedback.</a:t>
            </a:r>
            <a:endParaRPr lang="en-GB" dirty="0">
              <a:solidFill>
                <a:prstClr val="black"/>
              </a:solidFill>
            </a:endParaRPr>
          </a:p>
        </p:txBody>
      </p:sp>
    </p:spTree>
    <p:extLst>
      <p:ext uri="{BB962C8B-B14F-4D97-AF65-F5344CB8AC3E}">
        <p14:creationId xmlns:p14="http://schemas.microsoft.com/office/powerpoint/2010/main" val="8765064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2834" y="260649"/>
            <a:ext cx="8229600" cy="922114"/>
          </a:xfrm>
        </p:spPr>
        <p:txBody>
          <a:bodyPr/>
          <a:lstStyle/>
          <a:p>
            <a:r>
              <a:rPr lang="en-GB" b="1" u="sng" cap="none" dirty="0" smtClean="0"/>
              <a:t>La ciudad hoy y </a:t>
            </a:r>
            <a:r>
              <a:rPr lang="en-GB" b="1" u="sng" cap="none" dirty="0" err="1" smtClean="0"/>
              <a:t>mañana</a:t>
            </a:r>
            <a:endParaRPr lang="en-GB" b="1" u="sng" cap="none" dirty="0"/>
          </a:p>
        </p:txBody>
      </p:sp>
      <p:sp>
        <p:nvSpPr>
          <p:cNvPr id="5" name="Content Placeholder 4"/>
          <p:cNvSpPr>
            <a:spLocks noGrp="1"/>
          </p:cNvSpPr>
          <p:nvPr>
            <p:ph idx="1"/>
          </p:nvPr>
        </p:nvSpPr>
        <p:spPr>
          <a:xfrm>
            <a:off x="252834" y="1052736"/>
            <a:ext cx="8999686" cy="5544616"/>
          </a:xfrm>
        </p:spPr>
        <p:txBody>
          <a:bodyPr>
            <a:normAutofit fontScale="92500" lnSpcReduction="10000"/>
          </a:bodyPr>
          <a:lstStyle/>
          <a:p>
            <a:pPr marL="0" indent="0">
              <a:lnSpc>
                <a:spcPct val="210000"/>
              </a:lnSpc>
              <a:buNone/>
            </a:pPr>
            <a:r>
              <a:rPr lang="en-GB" b="1" dirty="0" err="1" smtClean="0"/>
              <a:t>Difícil</a:t>
            </a:r>
            <a:r>
              <a:rPr lang="en-GB" b="1" dirty="0" smtClean="0"/>
              <a:t> – </a:t>
            </a:r>
            <a:r>
              <a:rPr lang="en-GB" b="1" dirty="0" err="1" smtClean="0"/>
              <a:t>contesta</a:t>
            </a:r>
            <a:r>
              <a:rPr lang="en-GB" b="1" dirty="0" smtClean="0"/>
              <a:t> </a:t>
            </a:r>
            <a:r>
              <a:rPr lang="en-GB" b="1" dirty="0" err="1" smtClean="0"/>
              <a:t>las</a:t>
            </a:r>
            <a:r>
              <a:rPr lang="en-GB" b="1" dirty="0" smtClean="0"/>
              <a:t> </a:t>
            </a:r>
            <a:r>
              <a:rPr lang="en-GB" b="1" dirty="0" err="1" smtClean="0"/>
              <a:t>preguntas</a:t>
            </a:r>
            <a:r>
              <a:rPr lang="en-GB" b="1" dirty="0" smtClean="0"/>
              <a:t> en </a:t>
            </a:r>
            <a:r>
              <a:rPr lang="en-GB" b="1" dirty="0" err="1" smtClean="0"/>
              <a:t>inglés</a:t>
            </a:r>
            <a:endParaRPr lang="en-GB" b="1" dirty="0" smtClean="0"/>
          </a:p>
          <a:p>
            <a:pPr marL="514350" indent="-514350">
              <a:lnSpc>
                <a:spcPct val="210000"/>
              </a:lnSpc>
              <a:buFont typeface="+mj-lt"/>
              <a:buAutoNum type="arabicPeriod"/>
            </a:pPr>
            <a:r>
              <a:rPr lang="en-GB" dirty="0" smtClean="0"/>
              <a:t>What is Ramón </a:t>
            </a:r>
            <a:r>
              <a:rPr lang="en-GB" b="1" dirty="0" smtClean="0"/>
              <a:t>worried</a:t>
            </a:r>
            <a:r>
              <a:rPr lang="en-GB" dirty="0" smtClean="0"/>
              <a:t> about? (1)</a:t>
            </a:r>
          </a:p>
          <a:p>
            <a:pPr marL="514350" indent="-514350">
              <a:lnSpc>
                <a:spcPct val="210000"/>
              </a:lnSpc>
              <a:buFont typeface="+mj-lt"/>
              <a:buAutoNum type="arabicPeriod"/>
            </a:pPr>
            <a:r>
              <a:rPr lang="en-GB" dirty="0" smtClean="0"/>
              <a:t>What does he do </a:t>
            </a:r>
            <a:r>
              <a:rPr lang="en-GB" b="1" dirty="0" smtClean="0"/>
              <a:t>every day </a:t>
            </a:r>
            <a:r>
              <a:rPr lang="en-GB" dirty="0" smtClean="0"/>
              <a:t>and </a:t>
            </a:r>
            <a:r>
              <a:rPr lang="en-GB" b="1" dirty="0" smtClean="0"/>
              <a:t>why</a:t>
            </a:r>
            <a:r>
              <a:rPr lang="en-GB" dirty="0" smtClean="0"/>
              <a:t>? (2)</a:t>
            </a:r>
          </a:p>
          <a:p>
            <a:pPr marL="514350" indent="-514350">
              <a:lnSpc>
                <a:spcPct val="210000"/>
              </a:lnSpc>
              <a:buFont typeface="+mj-lt"/>
              <a:buAutoNum type="arabicPeriod"/>
            </a:pPr>
            <a:r>
              <a:rPr lang="en-GB" dirty="0" smtClean="0"/>
              <a:t>How does he </a:t>
            </a:r>
            <a:r>
              <a:rPr lang="en-GB" b="1" dirty="0" smtClean="0"/>
              <a:t>describe</a:t>
            </a:r>
            <a:r>
              <a:rPr lang="en-GB" dirty="0" smtClean="0"/>
              <a:t> the town where he lives? (3)</a:t>
            </a:r>
          </a:p>
          <a:p>
            <a:pPr marL="514350" indent="-514350">
              <a:lnSpc>
                <a:spcPct val="210000"/>
              </a:lnSpc>
              <a:buFont typeface="+mj-lt"/>
              <a:buAutoNum type="arabicPeriod"/>
            </a:pPr>
            <a:r>
              <a:rPr lang="en-GB" dirty="0" smtClean="0"/>
              <a:t>What </a:t>
            </a:r>
            <a:r>
              <a:rPr lang="en-GB" b="1" dirty="0" smtClean="0"/>
              <a:t>should</a:t>
            </a:r>
            <a:r>
              <a:rPr lang="en-GB" dirty="0" smtClean="0"/>
              <a:t> be done </a:t>
            </a:r>
            <a:r>
              <a:rPr lang="en-GB" b="1" dirty="0" smtClean="0"/>
              <a:t>to improve </a:t>
            </a:r>
            <a:r>
              <a:rPr lang="en-GB" dirty="0" smtClean="0"/>
              <a:t>the area he lives in? (2)</a:t>
            </a:r>
          </a:p>
          <a:p>
            <a:pPr marL="514350" indent="-514350">
              <a:lnSpc>
                <a:spcPct val="210000"/>
              </a:lnSpc>
              <a:buFont typeface="+mj-lt"/>
              <a:buAutoNum type="arabicPeriod"/>
            </a:pPr>
            <a:r>
              <a:rPr lang="en-GB" dirty="0" smtClean="0"/>
              <a:t>What does he suggest would be a </a:t>
            </a:r>
            <a:r>
              <a:rPr lang="en-GB" b="1" dirty="0" smtClean="0"/>
              <a:t>good idea</a:t>
            </a:r>
            <a:r>
              <a:rPr lang="en-GB" dirty="0" smtClean="0"/>
              <a:t>? (1)</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8012" y="260649"/>
            <a:ext cx="701674" cy="544512"/>
          </a:xfrm>
          <a:prstGeom prst="rect">
            <a:avLst/>
          </a:prstGeom>
        </p:spPr>
      </p:pic>
    </p:spTree>
    <p:extLst>
      <p:ext uri="{BB962C8B-B14F-4D97-AF65-F5344CB8AC3E}">
        <p14:creationId xmlns:p14="http://schemas.microsoft.com/office/powerpoint/2010/main" val="31544561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6413"/>
            <a:ext cx="8229600" cy="922114"/>
          </a:xfrm>
        </p:spPr>
        <p:txBody>
          <a:bodyPr>
            <a:normAutofit/>
          </a:bodyPr>
          <a:lstStyle/>
          <a:p>
            <a:r>
              <a:rPr lang="en-GB" sz="2400" b="1" u="sng" cap="none" dirty="0" smtClean="0"/>
              <a:t>La ciudad hoy y </a:t>
            </a:r>
            <a:r>
              <a:rPr lang="en-GB" sz="2400" b="1" u="sng" cap="none" dirty="0" err="1" smtClean="0"/>
              <a:t>mañana</a:t>
            </a:r>
            <a:endParaRPr lang="en-GB" sz="2400" b="1" u="sng" cap="none" dirty="0"/>
          </a:p>
        </p:txBody>
      </p:sp>
      <p:graphicFrame>
        <p:nvGraphicFramePr>
          <p:cNvPr id="2" name="Content Placeholder 1"/>
          <p:cNvGraphicFramePr>
            <a:graphicFrameLocks noGrp="1"/>
          </p:cNvGraphicFramePr>
          <p:nvPr>
            <p:ph idx="1"/>
            <p:extLst/>
          </p:nvPr>
        </p:nvGraphicFramePr>
        <p:xfrm>
          <a:off x="179512" y="5877272"/>
          <a:ext cx="8748463" cy="936104"/>
        </p:xfrm>
        <a:graphic>
          <a:graphicData uri="http://schemas.openxmlformats.org/drawingml/2006/table">
            <a:tbl>
              <a:tblPr firstRow="1" firstCol="1" bandRow="1">
                <a:tableStyleId>{5940675A-B579-460E-94D1-54222C63F5DA}</a:tableStyleId>
              </a:tblPr>
              <a:tblGrid>
                <a:gridCol w="1737878"/>
                <a:gridCol w="1744050"/>
                <a:gridCol w="1741404"/>
                <a:gridCol w="1638036"/>
                <a:gridCol w="1887095"/>
              </a:tblGrid>
              <a:tr h="237934">
                <a:tc>
                  <a:txBody>
                    <a:bodyPr/>
                    <a:lstStyle/>
                    <a:p>
                      <a:pPr algn="ctr">
                        <a:lnSpc>
                          <a:spcPts val="1600"/>
                        </a:lnSpc>
                        <a:spcAft>
                          <a:spcPts val="1000"/>
                        </a:spcAft>
                      </a:pPr>
                      <a:r>
                        <a:rPr lang="es-ES" sz="2000">
                          <a:effectLst/>
                        </a:rPr>
                        <a:t>mejorar</a:t>
                      </a:r>
                      <a:endParaRPr lang="en-GB" sz="2000">
                        <a:effectLst/>
                        <a:latin typeface="Arial"/>
                        <a:ea typeface="Calibri"/>
                        <a:cs typeface="Times New Roman"/>
                      </a:endParaRPr>
                    </a:p>
                  </a:txBody>
                  <a:tcPr marL="68580" marR="68580" marT="0" marB="0" anchor="ctr"/>
                </a:tc>
                <a:tc>
                  <a:txBody>
                    <a:bodyPr/>
                    <a:lstStyle/>
                    <a:p>
                      <a:pPr algn="ctr">
                        <a:lnSpc>
                          <a:spcPts val="1600"/>
                        </a:lnSpc>
                        <a:spcAft>
                          <a:spcPts val="1000"/>
                        </a:spcAft>
                      </a:pPr>
                      <a:r>
                        <a:rPr lang="es-ES" sz="2000">
                          <a:effectLst/>
                        </a:rPr>
                        <a:t>medio</a:t>
                      </a:r>
                      <a:endParaRPr lang="en-GB" sz="2000">
                        <a:effectLst/>
                        <a:latin typeface="Arial"/>
                        <a:ea typeface="Calibri"/>
                        <a:cs typeface="Times New Roman"/>
                      </a:endParaRPr>
                    </a:p>
                  </a:txBody>
                  <a:tcPr marL="68580" marR="68580" marT="0" marB="0" anchor="ctr"/>
                </a:tc>
                <a:tc>
                  <a:txBody>
                    <a:bodyPr/>
                    <a:lstStyle/>
                    <a:p>
                      <a:pPr algn="ctr">
                        <a:lnSpc>
                          <a:spcPts val="1600"/>
                        </a:lnSpc>
                        <a:spcAft>
                          <a:spcPts val="1000"/>
                        </a:spcAft>
                      </a:pPr>
                      <a:r>
                        <a:rPr lang="es-ES" sz="2000">
                          <a:effectLst/>
                        </a:rPr>
                        <a:t>ambiente</a:t>
                      </a:r>
                      <a:endParaRPr lang="en-GB" sz="2000">
                        <a:effectLst/>
                        <a:latin typeface="Arial"/>
                        <a:ea typeface="Calibri"/>
                        <a:cs typeface="Times New Roman"/>
                      </a:endParaRPr>
                    </a:p>
                  </a:txBody>
                  <a:tcPr marL="68580" marR="68580" marT="0" marB="0" anchor="ctr"/>
                </a:tc>
                <a:tc>
                  <a:txBody>
                    <a:bodyPr/>
                    <a:lstStyle/>
                    <a:p>
                      <a:pPr algn="ctr">
                        <a:lnSpc>
                          <a:spcPts val="1600"/>
                        </a:lnSpc>
                        <a:spcAft>
                          <a:spcPts val="1000"/>
                        </a:spcAft>
                      </a:pPr>
                      <a:r>
                        <a:rPr lang="es-ES" sz="2000">
                          <a:effectLst/>
                        </a:rPr>
                        <a:t>ocio</a:t>
                      </a:r>
                      <a:endParaRPr lang="en-GB" sz="2000">
                        <a:effectLst/>
                        <a:latin typeface="Arial"/>
                        <a:ea typeface="Calibri"/>
                        <a:cs typeface="Times New Roman"/>
                      </a:endParaRPr>
                    </a:p>
                  </a:txBody>
                  <a:tcPr marL="68580" marR="68580" marT="0" marB="0" anchor="ctr"/>
                </a:tc>
                <a:tc>
                  <a:txBody>
                    <a:bodyPr/>
                    <a:lstStyle/>
                    <a:p>
                      <a:pPr algn="ctr">
                        <a:lnSpc>
                          <a:spcPts val="1600"/>
                        </a:lnSpc>
                        <a:spcAft>
                          <a:spcPts val="1000"/>
                        </a:spcAft>
                      </a:pPr>
                      <a:r>
                        <a:rPr lang="es-ES" sz="2000">
                          <a:effectLst/>
                        </a:rPr>
                        <a:t>ciudad</a:t>
                      </a:r>
                      <a:endParaRPr lang="en-GB" sz="2000">
                        <a:effectLst/>
                        <a:latin typeface="Arial"/>
                        <a:ea typeface="Calibri"/>
                        <a:cs typeface="Times New Roman"/>
                      </a:endParaRPr>
                    </a:p>
                  </a:txBody>
                  <a:tcPr marL="68580" marR="68580" marT="0" marB="0" anchor="ctr"/>
                </a:tc>
              </a:tr>
              <a:tr h="460236">
                <a:tc>
                  <a:txBody>
                    <a:bodyPr/>
                    <a:lstStyle/>
                    <a:p>
                      <a:pPr algn="ctr">
                        <a:lnSpc>
                          <a:spcPts val="1600"/>
                        </a:lnSpc>
                        <a:spcAft>
                          <a:spcPts val="1000"/>
                        </a:spcAft>
                      </a:pPr>
                      <a:r>
                        <a:rPr lang="es-ES" sz="2000">
                          <a:effectLst/>
                        </a:rPr>
                        <a:t>lectura</a:t>
                      </a:r>
                      <a:endParaRPr lang="en-GB" sz="2000">
                        <a:effectLst/>
                        <a:latin typeface="Arial"/>
                        <a:ea typeface="Calibri"/>
                        <a:cs typeface="Times New Roman"/>
                      </a:endParaRPr>
                    </a:p>
                  </a:txBody>
                  <a:tcPr marL="68580" marR="68580" marT="0" marB="0" anchor="ctr"/>
                </a:tc>
                <a:tc>
                  <a:txBody>
                    <a:bodyPr/>
                    <a:lstStyle/>
                    <a:p>
                      <a:pPr algn="ctr">
                        <a:lnSpc>
                          <a:spcPts val="1600"/>
                        </a:lnSpc>
                        <a:spcAft>
                          <a:spcPts val="1000"/>
                        </a:spcAft>
                      </a:pPr>
                      <a:r>
                        <a:rPr lang="es-ES" sz="2000">
                          <a:effectLst/>
                        </a:rPr>
                        <a:t>sostenibles</a:t>
                      </a:r>
                      <a:endParaRPr lang="en-GB" sz="2000">
                        <a:effectLst/>
                        <a:latin typeface="Arial"/>
                        <a:ea typeface="Calibri"/>
                        <a:cs typeface="Times New Roman"/>
                      </a:endParaRPr>
                    </a:p>
                  </a:txBody>
                  <a:tcPr marL="68580" marR="68580" marT="0" marB="0" anchor="ctr"/>
                </a:tc>
                <a:tc>
                  <a:txBody>
                    <a:bodyPr/>
                    <a:lstStyle/>
                    <a:p>
                      <a:pPr algn="ctr">
                        <a:lnSpc>
                          <a:spcPts val="1600"/>
                        </a:lnSpc>
                        <a:spcAft>
                          <a:spcPts val="1000"/>
                        </a:spcAft>
                      </a:pPr>
                      <a:r>
                        <a:rPr lang="es-ES" sz="2000">
                          <a:effectLst/>
                        </a:rPr>
                        <a:t>jóvenes</a:t>
                      </a:r>
                      <a:endParaRPr lang="en-GB" sz="2000">
                        <a:effectLst/>
                        <a:latin typeface="Arial"/>
                        <a:ea typeface="Calibri"/>
                        <a:cs typeface="Times New Roman"/>
                      </a:endParaRPr>
                    </a:p>
                  </a:txBody>
                  <a:tcPr marL="68580" marR="68580" marT="0" marB="0" anchor="ctr"/>
                </a:tc>
                <a:tc>
                  <a:txBody>
                    <a:bodyPr/>
                    <a:lstStyle/>
                    <a:p>
                      <a:pPr algn="ctr">
                        <a:lnSpc>
                          <a:spcPts val="1600"/>
                        </a:lnSpc>
                        <a:spcAft>
                          <a:spcPts val="1000"/>
                        </a:spcAft>
                      </a:pPr>
                      <a:r>
                        <a:rPr lang="es-ES" sz="2000">
                          <a:effectLst/>
                        </a:rPr>
                        <a:t>bicicletas</a:t>
                      </a:r>
                      <a:endParaRPr lang="en-GB" sz="2000">
                        <a:effectLst/>
                        <a:latin typeface="Arial"/>
                        <a:ea typeface="Calibri"/>
                        <a:cs typeface="Times New Roman"/>
                      </a:endParaRPr>
                    </a:p>
                  </a:txBody>
                  <a:tcPr marL="68580" marR="68580" marT="0" marB="0" anchor="ctr"/>
                </a:tc>
                <a:tc>
                  <a:txBody>
                    <a:bodyPr/>
                    <a:lstStyle/>
                    <a:p>
                      <a:pPr algn="ctr">
                        <a:lnSpc>
                          <a:spcPts val="1600"/>
                        </a:lnSpc>
                        <a:spcAft>
                          <a:spcPts val="1000"/>
                        </a:spcAft>
                      </a:pPr>
                      <a:r>
                        <a:rPr lang="es-ES" sz="2000">
                          <a:effectLst/>
                        </a:rPr>
                        <a:t>contaminación</a:t>
                      </a:r>
                      <a:endParaRPr lang="en-GB" sz="2000">
                        <a:effectLst/>
                        <a:latin typeface="Arial"/>
                        <a:ea typeface="Calibri"/>
                        <a:cs typeface="Times New Roman"/>
                      </a:endParaRPr>
                    </a:p>
                  </a:txBody>
                  <a:tcPr marL="68580" marR="68580" marT="0" marB="0" anchor="ctr"/>
                </a:tc>
              </a:tr>
              <a:tr h="237934">
                <a:tc>
                  <a:txBody>
                    <a:bodyPr/>
                    <a:lstStyle/>
                    <a:p>
                      <a:pPr algn="ctr">
                        <a:lnSpc>
                          <a:spcPts val="1600"/>
                        </a:lnSpc>
                        <a:spcAft>
                          <a:spcPts val="1000"/>
                        </a:spcAft>
                      </a:pPr>
                      <a:r>
                        <a:rPr lang="es-ES" sz="2000">
                          <a:effectLst/>
                        </a:rPr>
                        <a:t>basura</a:t>
                      </a:r>
                      <a:endParaRPr lang="en-GB" sz="2000">
                        <a:effectLst/>
                        <a:latin typeface="Arial"/>
                        <a:ea typeface="Calibri"/>
                        <a:cs typeface="Times New Roman"/>
                      </a:endParaRPr>
                    </a:p>
                  </a:txBody>
                  <a:tcPr marL="68580" marR="68580" marT="0" marB="0" anchor="ctr"/>
                </a:tc>
                <a:tc>
                  <a:txBody>
                    <a:bodyPr/>
                    <a:lstStyle/>
                    <a:p>
                      <a:pPr algn="ctr">
                        <a:lnSpc>
                          <a:spcPts val="1600"/>
                        </a:lnSpc>
                        <a:spcAft>
                          <a:spcPts val="1000"/>
                        </a:spcAft>
                      </a:pPr>
                      <a:r>
                        <a:rPr lang="es-ES" sz="2000">
                          <a:effectLst/>
                        </a:rPr>
                        <a:t>grandes</a:t>
                      </a:r>
                      <a:endParaRPr lang="en-GB" sz="2000">
                        <a:effectLst/>
                        <a:latin typeface="Arial"/>
                        <a:ea typeface="Calibri"/>
                        <a:cs typeface="Times New Roman"/>
                      </a:endParaRPr>
                    </a:p>
                  </a:txBody>
                  <a:tcPr marL="68580" marR="68580" marT="0" marB="0" anchor="ctr"/>
                </a:tc>
                <a:tc>
                  <a:txBody>
                    <a:bodyPr/>
                    <a:lstStyle/>
                    <a:p>
                      <a:pPr algn="ctr">
                        <a:lnSpc>
                          <a:spcPts val="1600"/>
                        </a:lnSpc>
                        <a:spcAft>
                          <a:spcPts val="1000"/>
                        </a:spcAft>
                      </a:pPr>
                      <a:r>
                        <a:rPr lang="es-ES" sz="2000">
                          <a:effectLst/>
                        </a:rPr>
                        <a:t>tráfico</a:t>
                      </a:r>
                      <a:endParaRPr lang="en-GB" sz="2000">
                        <a:effectLst/>
                        <a:latin typeface="Arial"/>
                        <a:ea typeface="Calibri"/>
                        <a:cs typeface="Times New Roman"/>
                      </a:endParaRPr>
                    </a:p>
                  </a:txBody>
                  <a:tcPr marL="68580" marR="68580" marT="0" marB="0" anchor="ctr"/>
                </a:tc>
                <a:tc>
                  <a:txBody>
                    <a:bodyPr/>
                    <a:lstStyle/>
                    <a:p>
                      <a:pPr algn="ctr">
                        <a:lnSpc>
                          <a:spcPts val="1600"/>
                        </a:lnSpc>
                        <a:spcAft>
                          <a:spcPts val="1000"/>
                        </a:spcAft>
                      </a:pPr>
                      <a:r>
                        <a:rPr lang="es-ES" sz="2000">
                          <a:effectLst/>
                        </a:rPr>
                        <a:t>blog</a:t>
                      </a:r>
                      <a:endParaRPr lang="en-GB" sz="2000">
                        <a:effectLst/>
                        <a:latin typeface="Arial"/>
                        <a:ea typeface="Calibri"/>
                        <a:cs typeface="Times New Roman"/>
                      </a:endParaRPr>
                    </a:p>
                  </a:txBody>
                  <a:tcPr marL="68580" marR="68580" marT="0" marB="0" anchor="ctr"/>
                </a:tc>
                <a:tc>
                  <a:txBody>
                    <a:bodyPr/>
                    <a:lstStyle/>
                    <a:p>
                      <a:pPr algn="ctr">
                        <a:lnSpc>
                          <a:spcPts val="1600"/>
                        </a:lnSpc>
                        <a:spcAft>
                          <a:spcPts val="1000"/>
                        </a:spcAft>
                      </a:pPr>
                      <a:r>
                        <a:rPr lang="es-ES" sz="2000" dirty="0">
                          <a:effectLst/>
                        </a:rPr>
                        <a:t>pueblo</a:t>
                      </a:r>
                      <a:endParaRPr lang="en-GB" sz="2000" dirty="0">
                        <a:effectLst/>
                        <a:latin typeface="Arial"/>
                        <a:ea typeface="Calibri"/>
                        <a:cs typeface="Times New Roman"/>
                      </a:endParaRPr>
                    </a:p>
                  </a:txBody>
                  <a:tcPr marL="68580" marR="68580" marT="0" marB="0" anchor="ctr"/>
                </a:tc>
              </a:tr>
            </a:tbl>
          </a:graphicData>
        </a:graphic>
      </p:graphicFrame>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650" y="0"/>
            <a:ext cx="1403350" cy="1089025"/>
          </a:xfrm>
          <a:prstGeom prst="rect">
            <a:avLst/>
          </a:prstGeom>
        </p:spPr>
      </p:pic>
      <p:sp>
        <p:nvSpPr>
          <p:cNvPr id="3" name="Rectangle 1"/>
          <p:cNvSpPr>
            <a:spLocks noChangeArrowheads="1"/>
          </p:cNvSpPr>
          <p:nvPr/>
        </p:nvSpPr>
        <p:spPr bwMode="auto">
          <a:xfrm>
            <a:off x="0" y="404664"/>
            <a:ext cx="8999686" cy="549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457200" fontAlgn="base">
              <a:lnSpc>
                <a:spcPct val="150000"/>
              </a:lnSpc>
              <a:spcBef>
                <a:spcPct val="0"/>
              </a:spcBef>
              <a:spcAft>
                <a:spcPct val="0"/>
              </a:spcAft>
            </a:pPr>
            <a:r>
              <a:rPr lang="es-ES" altLang="en-US" b="1" dirty="0">
                <a:solidFill>
                  <a:prstClr val="black"/>
                </a:solidFill>
                <a:latin typeface="Arial" pitchFamily="34" charset="0"/>
                <a:ea typeface="Calibri" pitchFamily="34" charset="0"/>
                <a:cs typeface="Arial" pitchFamily="34" charset="0"/>
              </a:rPr>
              <a:t>Menos difícil – completa el texto con las palabras abajo</a:t>
            </a:r>
          </a:p>
          <a:p>
            <a:pPr defTabSz="457200" fontAlgn="base">
              <a:lnSpc>
                <a:spcPct val="150000"/>
              </a:lnSpc>
              <a:spcBef>
                <a:spcPct val="0"/>
              </a:spcBef>
              <a:spcAft>
                <a:spcPct val="0"/>
              </a:spcAft>
            </a:pPr>
            <a:r>
              <a:rPr lang="es-ES" altLang="en-US" dirty="0">
                <a:solidFill>
                  <a:prstClr val="black"/>
                </a:solidFill>
                <a:latin typeface="Arial" pitchFamily="34" charset="0"/>
                <a:ea typeface="Calibri" pitchFamily="34" charset="0"/>
                <a:cs typeface="Arial" pitchFamily="34" charset="0"/>
              </a:rPr>
              <a:t>Me llamo Ramón. Me preocupa mucho el ________  ____________, y por eso soy miembro de un grupo ecologista. Creo que tenemos que cambiar nuestra manera de vivir. Me gusta mucho la __________  y todos los días escribo un ______  sobre el medio ambiente.</a:t>
            </a:r>
            <a:endParaRPr lang="en-GB" altLang="en-US" sz="1000" dirty="0">
              <a:solidFill>
                <a:prstClr val="black"/>
              </a:solidFill>
              <a:latin typeface="Arial" pitchFamily="34" charset="0"/>
              <a:cs typeface="Arial" pitchFamily="34" charset="0"/>
            </a:endParaRPr>
          </a:p>
          <a:p>
            <a:pPr defTabSz="457200" eaLnBrk="0" fontAlgn="base" hangingPunct="0">
              <a:lnSpc>
                <a:spcPct val="150000"/>
              </a:lnSpc>
              <a:spcBef>
                <a:spcPct val="0"/>
              </a:spcBef>
              <a:spcAft>
                <a:spcPct val="0"/>
              </a:spcAft>
            </a:pPr>
            <a:r>
              <a:rPr lang="es-ES" altLang="en-US" dirty="0">
                <a:solidFill>
                  <a:prstClr val="black"/>
                </a:solidFill>
                <a:latin typeface="Arial" pitchFamily="34" charset="0"/>
                <a:ea typeface="Calibri" pitchFamily="34" charset="0"/>
                <a:cs typeface="Arial" pitchFamily="34" charset="0"/>
              </a:rPr>
              <a:t>Vivo en una __________ donde hay mucha _____________. Hay mucho tráfico, y lo malo es que también hay mucha ___________. No hay ni árboles, ni espacios verdes, ¡es una pena!</a:t>
            </a:r>
            <a:endParaRPr lang="en-GB" altLang="en-US" sz="1000" dirty="0">
              <a:solidFill>
                <a:prstClr val="black"/>
              </a:solidFill>
              <a:latin typeface="Arial" pitchFamily="34" charset="0"/>
              <a:cs typeface="Arial" pitchFamily="34" charset="0"/>
            </a:endParaRPr>
          </a:p>
          <a:p>
            <a:pPr defTabSz="457200" eaLnBrk="0" fontAlgn="base" hangingPunct="0">
              <a:lnSpc>
                <a:spcPct val="150000"/>
              </a:lnSpc>
              <a:spcBef>
                <a:spcPct val="0"/>
              </a:spcBef>
              <a:spcAft>
                <a:spcPct val="0"/>
              </a:spcAft>
            </a:pPr>
            <a:r>
              <a:rPr lang="es-ES" altLang="en-US" dirty="0">
                <a:solidFill>
                  <a:prstClr val="black"/>
                </a:solidFill>
                <a:latin typeface="Arial" pitchFamily="34" charset="0"/>
                <a:ea typeface="Calibri" pitchFamily="34" charset="0"/>
                <a:cs typeface="Arial" pitchFamily="34" charset="0"/>
              </a:rPr>
              <a:t>Deberíamos ______________ nuestro entorno. Deberíamos construir áreas de ________ con árboles para los _____________. Me gustaría mejorar la red de transporte público, así habría menos coches y menos contaminación. Un sistema de alquiler de _______________ sería una idea muy buena. También construiría casas ______________, es importante para nuestro futuro.</a:t>
            </a:r>
            <a:endParaRPr lang="en-GB" altLang="en-US" sz="10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1289061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401837" y="316820"/>
            <a:ext cx="8520487" cy="1325563"/>
          </a:xfrm>
          <a:prstGeom prst="rect">
            <a:avLst/>
          </a:prstGeom>
          <a:solidFill>
            <a:schemeClr val="bg2">
              <a:lumMod val="90000"/>
            </a:schemeClr>
          </a:solidFill>
          <a:effectLst>
            <a:outerShdw blurRad="50800" dist="38100" dir="5400000" algn="t" rotWithShape="0">
              <a:prstClr val="black">
                <a:alpha val="40000"/>
              </a:prstClr>
            </a:outerShdw>
          </a:effec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smtClean="0">
                <a:ln>
                  <a:noFill/>
                </a:ln>
                <a:effectLst/>
                <a:uLnTx/>
                <a:uFillTx/>
                <a:latin typeface="+mn-lt"/>
                <a:ea typeface="+mj-ea"/>
                <a:cs typeface="+mj-cs"/>
              </a:rPr>
              <a:t>Listening strategies and skills</a:t>
            </a:r>
            <a:endParaRPr kumimoji="0" lang="en-GB" sz="4400" b="1" i="0" u="none" strike="noStrike" kern="1200" cap="none" spc="0" normalizeH="0" baseline="0" noProof="0" dirty="0">
              <a:ln>
                <a:noFill/>
              </a:ln>
              <a:effectLst/>
              <a:uLnTx/>
              <a:uFillTx/>
              <a:latin typeface="+mn-lt"/>
              <a:ea typeface="+mj-ea"/>
              <a:cs typeface="+mj-cs"/>
            </a:endParaRPr>
          </a:p>
        </p:txBody>
      </p:sp>
      <p:sp>
        <p:nvSpPr>
          <p:cNvPr id="3" name="Content Placeholder 4"/>
          <p:cNvSpPr txBox="1">
            <a:spLocks/>
          </p:cNvSpPr>
          <p:nvPr/>
        </p:nvSpPr>
        <p:spPr>
          <a:xfrm>
            <a:off x="401839" y="1757250"/>
            <a:ext cx="8520487" cy="4892931"/>
          </a:xfrm>
          <a:prstGeom prst="rect">
            <a:avLst/>
          </a:prstGeom>
          <a:solidFill>
            <a:schemeClr val="accent2">
              <a:lumMod val="20000"/>
              <a:lumOff val="80000"/>
            </a:schemeClr>
          </a:solidFill>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2900" b="1" dirty="0">
                <a:cs typeface="Arial" panose="020B0604020202020204" pitchFamily="34" charset="0"/>
              </a:rPr>
              <a:t>A good knowledge of vocabulary, high frequency words and synonyms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GB" sz="2900" b="1" i="0" u="none" strike="noStrike" kern="1200" cap="none" spc="0" normalizeH="0" baseline="0" noProof="0" dirty="0" smtClean="0">
                <a:ln>
                  <a:noFill/>
                </a:ln>
                <a:effectLst/>
                <a:uLnTx/>
                <a:uFillTx/>
                <a:cs typeface="Arial" panose="020B0604020202020204" pitchFamily="34" charset="0"/>
              </a:rPr>
              <a:t>Prediction</a:t>
            </a:r>
          </a:p>
          <a:p>
            <a:r>
              <a:rPr lang="en-GB" sz="2900" b="1" dirty="0" smtClean="0">
                <a:cs typeface="Arial" panose="020B0604020202020204" pitchFamily="34" charset="0"/>
              </a:rPr>
              <a:t>Ability </a:t>
            </a:r>
            <a:r>
              <a:rPr lang="en-GB" sz="2900" b="1" dirty="0">
                <a:cs typeface="Arial" panose="020B0604020202020204" pitchFamily="34" charset="0"/>
              </a:rPr>
              <a:t>to spot opinions and changes of </a:t>
            </a:r>
            <a:r>
              <a:rPr lang="en-GB" sz="2900" b="1" dirty="0" smtClean="0">
                <a:cs typeface="Arial" panose="020B0604020202020204" pitchFamily="34" charset="0"/>
              </a:rPr>
              <a:t>opinion</a:t>
            </a:r>
          </a:p>
          <a:p>
            <a:r>
              <a:rPr lang="en-GB" sz="2900" b="1" dirty="0">
                <a:cs typeface="Arial" panose="020B0604020202020204" pitchFamily="34" charset="0"/>
              </a:rPr>
              <a:t>Avoidance of distractors and sustained </a:t>
            </a:r>
            <a:r>
              <a:rPr lang="en-GB" sz="2900" b="1" dirty="0" smtClean="0">
                <a:cs typeface="Arial" panose="020B0604020202020204" pitchFamily="34" charset="0"/>
              </a:rPr>
              <a:t>concentration</a:t>
            </a:r>
          </a:p>
          <a:p>
            <a:r>
              <a:rPr lang="en-GB" sz="2900" b="1" dirty="0">
                <a:cs typeface="Arial" panose="020B0604020202020204" pitchFamily="34" charset="0"/>
              </a:rPr>
              <a:t>Infer and make associations from synonymous </a:t>
            </a:r>
            <a:r>
              <a:rPr lang="en-GB" sz="2900" b="1" dirty="0" smtClean="0">
                <a:cs typeface="Arial" panose="020B0604020202020204" pitchFamily="34" charset="0"/>
              </a:rPr>
              <a:t>phrases</a:t>
            </a:r>
          </a:p>
          <a:p>
            <a:r>
              <a:rPr kumimoji="0" lang="en-GB" sz="2900" b="1" i="0" u="none" strike="noStrike" kern="1200" cap="none" spc="0" normalizeH="0" baseline="0" noProof="0" dirty="0">
                <a:ln>
                  <a:noFill/>
                </a:ln>
                <a:effectLst/>
                <a:uLnTx/>
                <a:uFillTx/>
                <a:cs typeface="Arial" panose="020B0604020202020204" pitchFamily="34" charset="0"/>
              </a:rPr>
              <a:t> </a:t>
            </a:r>
            <a:r>
              <a:rPr kumimoji="0" lang="en-GB" sz="2900" b="1" i="0" u="none" strike="noStrike" kern="1200" cap="none" spc="0" normalizeH="0" baseline="0" noProof="0" dirty="0" smtClean="0">
                <a:ln>
                  <a:noFill/>
                </a:ln>
                <a:effectLst/>
                <a:uLnTx/>
                <a:uFillTx/>
                <a:cs typeface="Arial" panose="020B0604020202020204" pitchFamily="34" charset="0"/>
              </a:rPr>
              <a:t>Ability to cope with unfamiliar language / manage the panic!</a:t>
            </a:r>
          </a:p>
          <a:p>
            <a:pPr lvl="0">
              <a:defRPr/>
            </a:pPr>
            <a:r>
              <a:rPr kumimoji="0" lang="en-GB" sz="2900" b="1" i="0" u="none" strike="noStrike" kern="1200" cap="none" spc="0" normalizeH="0" baseline="0" noProof="0" dirty="0" smtClean="0">
                <a:ln>
                  <a:noFill/>
                </a:ln>
                <a:effectLst/>
                <a:uLnTx/>
                <a:uFillTx/>
                <a:cs typeface="Arial" panose="020B0604020202020204" pitchFamily="34" charset="0"/>
              </a:rPr>
              <a:t>Ability to recognise and decode cognates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GB" sz="2900" b="1" i="0" u="none" strike="noStrike" kern="1200" cap="none" spc="0" normalizeH="0" baseline="0" noProof="0" dirty="0" smtClean="0">
              <a:ln>
                <a:noFill/>
              </a:ln>
              <a:effectLst/>
              <a:uLnTx/>
              <a:uFillTx/>
              <a:cs typeface="Arial" panose="020B0604020202020204" pitchFamily="34" charset="0"/>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GB" sz="2900" b="1" i="0" u="none" strike="noStrike" kern="1200" cap="none" spc="0" normalizeH="0" baseline="0" noProof="0" dirty="0">
              <a:ln>
                <a:noFill/>
              </a:ln>
              <a:effectLst/>
              <a:uLnTx/>
              <a:uFillTx/>
              <a:cs typeface="Arial" panose="020B0604020202020204" pitchFamily="34" charset="0"/>
            </a:endParaRPr>
          </a:p>
        </p:txBody>
      </p:sp>
      <p:pic>
        <p:nvPicPr>
          <p:cNvPr id="5" name="Picture 4"/>
          <p:cNvPicPr>
            <a:picLocks noChangeAspect="1"/>
          </p:cNvPicPr>
          <p:nvPr/>
        </p:nvPicPr>
        <p:blipFill>
          <a:blip r:embed="rId2">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val="0"/>
              </a:ext>
            </a:extLst>
          </a:blip>
          <a:stretch>
            <a:fillRect/>
          </a:stretch>
        </p:blipFill>
        <p:spPr>
          <a:xfrm>
            <a:off x="7038732" y="201953"/>
            <a:ext cx="1668834" cy="2145645"/>
          </a:xfrm>
          <a:prstGeom prst="rect">
            <a:avLst/>
          </a:prstGeom>
        </p:spPr>
      </p:pic>
    </p:spTree>
    <p:extLst>
      <p:ext uri="{BB962C8B-B14F-4D97-AF65-F5344CB8AC3E}">
        <p14:creationId xmlns:p14="http://schemas.microsoft.com/office/powerpoint/2010/main" val="14836417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predi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4126" y="1574458"/>
            <a:ext cx="5638800" cy="48101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3218" y="337625"/>
            <a:ext cx="8440616" cy="1384995"/>
          </a:xfrm>
          <a:prstGeom prst="rect">
            <a:avLst/>
          </a:prstGeom>
          <a:noFill/>
        </p:spPr>
        <p:txBody>
          <a:bodyPr wrap="square" rtlCol="0">
            <a:spAutoFit/>
          </a:bodyPr>
          <a:lstStyle/>
          <a:p>
            <a:r>
              <a:rPr lang="en-GB" sz="2800" dirty="0" smtClean="0"/>
              <a:t>Prediction = using the information available to make an educated guess about what we might hear and what the answers might be.</a:t>
            </a:r>
            <a:endParaRPr lang="en-GB" sz="2800" dirty="0"/>
          </a:p>
        </p:txBody>
      </p:sp>
    </p:spTree>
    <p:extLst>
      <p:ext uri="{BB962C8B-B14F-4D97-AF65-F5344CB8AC3E}">
        <p14:creationId xmlns:p14="http://schemas.microsoft.com/office/powerpoint/2010/main" val="37593154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mage result for opinions"/>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24"/>
          <a:stretch/>
        </p:blipFill>
        <p:spPr bwMode="auto">
          <a:xfrm>
            <a:off x="1260621" y="1204983"/>
            <a:ext cx="6341404" cy="40035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1015" y="250876"/>
            <a:ext cx="8440616" cy="954107"/>
          </a:xfrm>
          <a:prstGeom prst="rect">
            <a:avLst/>
          </a:prstGeom>
          <a:noFill/>
        </p:spPr>
        <p:txBody>
          <a:bodyPr wrap="square" rtlCol="0">
            <a:spAutoFit/>
          </a:bodyPr>
          <a:lstStyle/>
          <a:p>
            <a:r>
              <a:rPr lang="en-GB" sz="2800" b="1" dirty="0" smtClean="0">
                <a:solidFill>
                  <a:prstClr val="black"/>
                </a:solidFill>
              </a:rPr>
              <a:t>Opinions </a:t>
            </a:r>
            <a:r>
              <a:rPr lang="en-GB" sz="2800" dirty="0" smtClean="0">
                <a:solidFill>
                  <a:prstClr val="black"/>
                </a:solidFill>
              </a:rPr>
              <a:t>can be expressed in many different ways, and often without using the familiar verbs of opinion..</a:t>
            </a:r>
            <a:endParaRPr lang="en-GB" sz="2800" dirty="0">
              <a:solidFill>
                <a:prstClr val="black"/>
              </a:solidFill>
            </a:endParaRPr>
          </a:p>
        </p:txBody>
      </p:sp>
      <p:sp>
        <p:nvSpPr>
          <p:cNvPr id="4" name="TextBox 3"/>
          <p:cNvSpPr txBox="1"/>
          <p:nvPr/>
        </p:nvSpPr>
        <p:spPr>
          <a:xfrm>
            <a:off x="211015" y="5329502"/>
            <a:ext cx="8663354" cy="1384995"/>
          </a:xfrm>
          <a:prstGeom prst="rect">
            <a:avLst/>
          </a:prstGeom>
          <a:noFill/>
        </p:spPr>
        <p:txBody>
          <a:bodyPr wrap="square" rtlCol="0">
            <a:spAutoFit/>
          </a:bodyPr>
          <a:lstStyle/>
          <a:p>
            <a:r>
              <a:rPr lang="en-GB" sz="2800" b="1" dirty="0" smtClean="0">
                <a:solidFill>
                  <a:prstClr val="black"/>
                </a:solidFill>
              </a:rPr>
              <a:t>Changes of opinion </a:t>
            </a:r>
            <a:r>
              <a:rPr lang="en-GB" sz="2800" dirty="0" smtClean="0">
                <a:solidFill>
                  <a:prstClr val="black"/>
                </a:solidFill>
              </a:rPr>
              <a:t>can often be signalled by conjunctions or adverbs: </a:t>
            </a:r>
            <a:r>
              <a:rPr lang="en-GB" sz="2800" dirty="0" err="1" smtClean="0">
                <a:solidFill>
                  <a:prstClr val="black"/>
                </a:solidFill>
              </a:rPr>
              <a:t>pero</a:t>
            </a:r>
            <a:r>
              <a:rPr lang="en-GB" sz="2800" dirty="0" smtClean="0">
                <a:solidFill>
                  <a:prstClr val="black"/>
                </a:solidFill>
              </a:rPr>
              <a:t>, sin embargo, </a:t>
            </a:r>
            <a:r>
              <a:rPr lang="en-GB" sz="2800" dirty="0" err="1" smtClean="0">
                <a:solidFill>
                  <a:prstClr val="black"/>
                </a:solidFill>
              </a:rPr>
              <a:t>aunque</a:t>
            </a:r>
            <a:r>
              <a:rPr lang="en-GB" sz="2800" dirty="0" smtClean="0">
                <a:solidFill>
                  <a:prstClr val="black"/>
                </a:solidFill>
              </a:rPr>
              <a:t>, des(</a:t>
            </a:r>
            <a:r>
              <a:rPr lang="en-GB" sz="2800" dirty="0" err="1" smtClean="0">
                <a:solidFill>
                  <a:prstClr val="black"/>
                </a:solidFill>
              </a:rPr>
              <a:t>afortunadamente</a:t>
            </a:r>
            <a:r>
              <a:rPr lang="en-GB" sz="2800" dirty="0" smtClean="0">
                <a:solidFill>
                  <a:prstClr val="black"/>
                </a:solidFill>
              </a:rPr>
              <a:t>), </a:t>
            </a:r>
            <a:r>
              <a:rPr lang="en-GB" sz="2800" dirty="0" err="1" smtClean="0">
                <a:solidFill>
                  <a:prstClr val="black"/>
                </a:solidFill>
              </a:rPr>
              <a:t>por</a:t>
            </a:r>
            <a:r>
              <a:rPr lang="en-GB" sz="2800" dirty="0" smtClean="0">
                <a:solidFill>
                  <a:prstClr val="black"/>
                </a:solidFill>
              </a:rPr>
              <a:t> </a:t>
            </a:r>
            <a:r>
              <a:rPr lang="en-GB" sz="2800" dirty="0" err="1" smtClean="0">
                <a:solidFill>
                  <a:prstClr val="black"/>
                </a:solidFill>
              </a:rPr>
              <a:t>otro</a:t>
            </a:r>
            <a:r>
              <a:rPr lang="en-GB" sz="2800" dirty="0" smtClean="0">
                <a:solidFill>
                  <a:prstClr val="black"/>
                </a:solidFill>
              </a:rPr>
              <a:t> </a:t>
            </a:r>
            <a:r>
              <a:rPr lang="en-GB" sz="2800" dirty="0" err="1" smtClean="0">
                <a:solidFill>
                  <a:prstClr val="black"/>
                </a:solidFill>
              </a:rPr>
              <a:t>lado</a:t>
            </a:r>
            <a:r>
              <a:rPr lang="en-GB" sz="2800" dirty="0" smtClean="0">
                <a:solidFill>
                  <a:prstClr val="black"/>
                </a:solidFill>
              </a:rPr>
              <a:t>, </a:t>
            </a:r>
            <a:r>
              <a:rPr lang="en-GB" sz="2800" dirty="0" err="1" smtClean="0">
                <a:solidFill>
                  <a:prstClr val="black"/>
                </a:solidFill>
              </a:rPr>
              <a:t>mientras</a:t>
            </a:r>
            <a:r>
              <a:rPr lang="en-GB" sz="2800" dirty="0" smtClean="0">
                <a:solidFill>
                  <a:prstClr val="black"/>
                </a:solidFill>
              </a:rPr>
              <a:t> que </a:t>
            </a:r>
            <a:endParaRPr lang="en-GB" sz="2800" dirty="0">
              <a:solidFill>
                <a:prstClr val="black"/>
              </a:solidFill>
            </a:endParaRPr>
          </a:p>
        </p:txBody>
      </p:sp>
    </p:spTree>
    <p:extLst>
      <p:ext uri="{BB962C8B-B14F-4D97-AF65-F5344CB8AC3E}">
        <p14:creationId xmlns:p14="http://schemas.microsoft.com/office/powerpoint/2010/main" val="12974775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1014" y="250876"/>
            <a:ext cx="8804031" cy="1077218"/>
          </a:xfrm>
          <a:prstGeom prst="rect">
            <a:avLst/>
          </a:prstGeom>
          <a:noFill/>
        </p:spPr>
        <p:txBody>
          <a:bodyPr wrap="square" rtlCol="0">
            <a:spAutoFit/>
          </a:bodyPr>
          <a:lstStyle/>
          <a:p>
            <a:r>
              <a:rPr lang="en-GB" sz="3200" dirty="0" smtClean="0">
                <a:solidFill>
                  <a:prstClr val="black"/>
                </a:solidFill>
              </a:rPr>
              <a:t>Indicate if these statements are positive or negative.  </a:t>
            </a:r>
            <a:br>
              <a:rPr lang="en-GB" sz="3200" dirty="0" smtClean="0">
                <a:solidFill>
                  <a:prstClr val="black"/>
                </a:solidFill>
              </a:rPr>
            </a:br>
            <a:r>
              <a:rPr lang="en-GB" sz="3200" dirty="0" smtClean="0">
                <a:solidFill>
                  <a:prstClr val="black"/>
                </a:solidFill>
              </a:rPr>
              <a:t>Put </a:t>
            </a:r>
            <a:r>
              <a:rPr lang="en-GB" sz="3200" dirty="0" smtClean="0">
                <a:solidFill>
                  <a:prstClr val="black"/>
                </a:solidFill>
                <a:sym typeface="Wingdings" panose="05000000000000000000" pitchFamily="2" charset="2"/>
              </a:rPr>
              <a:t> or  next to each one.</a:t>
            </a:r>
            <a:endParaRPr lang="en-GB" sz="3200" dirty="0">
              <a:solidFill>
                <a:prstClr val="black"/>
              </a:solidFill>
            </a:endParaRPr>
          </a:p>
        </p:txBody>
      </p:sp>
      <p:graphicFrame>
        <p:nvGraphicFramePr>
          <p:cNvPr id="3" name="Table 2"/>
          <p:cNvGraphicFramePr>
            <a:graphicFrameLocks noGrp="1"/>
          </p:cNvGraphicFramePr>
          <p:nvPr>
            <p:extLst/>
          </p:nvPr>
        </p:nvGraphicFramePr>
        <p:xfrm>
          <a:off x="949569" y="1514231"/>
          <a:ext cx="6811108" cy="4572000"/>
        </p:xfrm>
        <a:graphic>
          <a:graphicData uri="http://schemas.openxmlformats.org/drawingml/2006/table">
            <a:tbl>
              <a:tblPr firstRow="1" bandRow="1">
                <a:tableStyleId>{5940675A-B579-460E-94D1-54222C63F5DA}</a:tableStyleId>
              </a:tblPr>
              <a:tblGrid>
                <a:gridCol w="5967046"/>
                <a:gridCol w="844062"/>
              </a:tblGrid>
              <a:tr h="370840">
                <a:tc>
                  <a:txBody>
                    <a:bodyPr/>
                    <a:lstStyle/>
                    <a:p>
                      <a:r>
                        <a:rPr lang="en-GB" sz="2400" dirty="0" smtClean="0"/>
                        <a:t>1. </a:t>
                      </a:r>
                      <a:endParaRPr lang="en-GB" sz="2400" dirty="0"/>
                    </a:p>
                  </a:txBody>
                  <a:tcPr/>
                </a:tc>
                <a:tc>
                  <a:txBody>
                    <a:bodyPr/>
                    <a:lstStyle/>
                    <a:p>
                      <a:endParaRPr lang="en-GB" sz="2400"/>
                    </a:p>
                  </a:txBody>
                  <a:tcPr/>
                </a:tc>
              </a:tr>
              <a:tr h="370840">
                <a:tc>
                  <a:txBody>
                    <a:bodyPr/>
                    <a:lstStyle/>
                    <a:p>
                      <a:r>
                        <a:rPr lang="en-GB" sz="2400" dirty="0" smtClean="0"/>
                        <a:t>2. </a:t>
                      </a:r>
                      <a:endParaRPr lang="en-GB" sz="2400" dirty="0"/>
                    </a:p>
                  </a:txBody>
                  <a:tcPr/>
                </a:tc>
                <a:tc>
                  <a:txBody>
                    <a:bodyPr/>
                    <a:lstStyle/>
                    <a:p>
                      <a:endParaRPr lang="en-GB" sz="2400"/>
                    </a:p>
                  </a:txBody>
                  <a:tcPr/>
                </a:tc>
              </a:tr>
              <a:tr h="370840">
                <a:tc>
                  <a:txBody>
                    <a:bodyPr/>
                    <a:lstStyle/>
                    <a:p>
                      <a:r>
                        <a:rPr lang="en-GB" sz="2400" dirty="0" smtClean="0"/>
                        <a:t>3. </a:t>
                      </a:r>
                      <a:endParaRPr lang="en-GB" sz="2400" dirty="0"/>
                    </a:p>
                  </a:txBody>
                  <a:tcPr/>
                </a:tc>
                <a:tc>
                  <a:txBody>
                    <a:bodyPr/>
                    <a:lstStyle/>
                    <a:p>
                      <a:endParaRPr lang="en-GB" sz="2400"/>
                    </a:p>
                  </a:txBody>
                  <a:tcPr/>
                </a:tc>
              </a:tr>
              <a:tr h="370840">
                <a:tc>
                  <a:txBody>
                    <a:bodyPr/>
                    <a:lstStyle/>
                    <a:p>
                      <a:r>
                        <a:rPr lang="en-GB" sz="2400" dirty="0" smtClean="0"/>
                        <a:t>4. </a:t>
                      </a:r>
                      <a:endParaRPr lang="en-GB" sz="2400" dirty="0"/>
                    </a:p>
                  </a:txBody>
                  <a:tcPr/>
                </a:tc>
                <a:tc>
                  <a:txBody>
                    <a:bodyPr/>
                    <a:lstStyle/>
                    <a:p>
                      <a:endParaRPr lang="en-GB" sz="2400"/>
                    </a:p>
                  </a:txBody>
                  <a:tcPr/>
                </a:tc>
              </a:tr>
              <a:tr h="370840">
                <a:tc>
                  <a:txBody>
                    <a:bodyPr/>
                    <a:lstStyle/>
                    <a:p>
                      <a:r>
                        <a:rPr lang="en-GB" sz="2400" dirty="0" smtClean="0"/>
                        <a:t>5. </a:t>
                      </a:r>
                      <a:endParaRPr lang="en-GB" sz="2400" dirty="0"/>
                    </a:p>
                  </a:txBody>
                  <a:tcPr/>
                </a:tc>
                <a:tc>
                  <a:txBody>
                    <a:bodyPr/>
                    <a:lstStyle/>
                    <a:p>
                      <a:endParaRPr lang="en-GB" sz="2400"/>
                    </a:p>
                  </a:txBody>
                  <a:tcPr/>
                </a:tc>
              </a:tr>
              <a:tr h="370840">
                <a:tc>
                  <a:txBody>
                    <a:bodyPr/>
                    <a:lstStyle/>
                    <a:p>
                      <a:r>
                        <a:rPr lang="en-GB" sz="2400" dirty="0" smtClean="0"/>
                        <a:t>6.</a:t>
                      </a:r>
                      <a:r>
                        <a:rPr lang="en-GB" sz="2400" baseline="0" dirty="0" smtClean="0"/>
                        <a:t>.</a:t>
                      </a:r>
                      <a:endParaRPr lang="en-GB" sz="2400" dirty="0"/>
                    </a:p>
                  </a:txBody>
                  <a:tcPr/>
                </a:tc>
                <a:tc>
                  <a:txBody>
                    <a:bodyPr/>
                    <a:lstStyle/>
                    <a:p>
                      <a:endParaRPr lang="en-GB" sz="2400"/>
                    </a:p>
                  </a:txBody>
                  <a:tcPr/>
                </a:tc>
              </a:tr>
              <a:tr h="370840">
                <a:tc>
                  <a:txBody>
                    <a:bodyPr/>
                    <a:lstStyle/>
                    <a:p>
                      <a:r>
                        <a:rPr lang="en-GB" sz="2400" dirty="0" smtClean="0"/>
                        <a:t>7. </a:t>
                      </a:r>
                      <a:endParaRPr lang="en-GB" sz="2400" dirty="0"/>
                    </a:p>
                  </a:txBody>
                  <a:tcPr/>
                </a:tc>
                <a:tc>
                  <a:txBody>
                    <a:bodyPr/>
                    <a:lstStyle/>
                    <a:p>
                      <a:endParaRPr lang="en-GB" sz="2400"/>
                    </a:p>
                  </a:txBody>
                  <a:tcPr/>
                </a:tc>
              </a:tr>
              <a:tr h="370840">
                <a:tc>
                  <a:txBody>
                    <a:bodyPr/>
                    <a:lstStyle/>
                    <a:p>
                      <a:r>
                        <a:rPr lang="en-GB" sz="2400" dirty="0" smtClean="0"/>
                        <a:t>8. </a:t>
                      </a:r>
                      <a:endParaRPr lang="en-GB" sz="2400" dirty="0"/>
                    </a:p>
                  </a:txBody>
                  <a:tcPr/>
                </a:tc>
                <a:tc>
                  <a:txBody>
                    <a:bodyPr/>
                    <a:lstStyle/>
                    <a:p>
                      <a:endParaRPr lang="en-GB" sz="2400" dirty="0"/>
                    </a:p>
                  </a:txBody>
                  <a:tcPr/>
                </a:tc>
              </a:tr>
              <a:tr h="370840">
                <a:tc>
                  <a:txBody>
                    <a:bodyPr/>
                    <a:lstStyle/>
                    <a:p>
                      <a:r>
                        <a:rPr lang="en-GB" sz="2400" dirty="0" smtClean="0"/>
                        <a:t>9. </a:t>
                      </a:r>
                      <a:endParaRPr lang="en-GB" sz="2400" dirty="0"/>
                    </a:p>
                  </a:txBody>
                  <a:tcPr/>
                </a:tc>
                <a:tc>
                  <a:txBody>
                    <a:bodyPr/>
                    <a:lstStyle/>
                    <a:p>
                      <a:endParaRPr lang="en-GB" sz="2400" dirty="0"/>
                    </a:p>
                  </a:txBody>
                  <a:tcPr/>
                </a:tc>
              </a:tr>
              <a:tr h="370840">
                <a:tc>
                  <a:txBody>
                    <a:bodyPr/>
                    <a:lstStyle/>
                    <a:p>
                      <a:r>
                        <a:rPr lang="en-GB" sz="2400" dirty="0" smtClean="0"/>
                        <a:t>10. </a:t>
                      </a:r>
                      <a:endParaRPr lang="en-GB" sz="2400" dirty="0"/>
                    </a:p>
                  </a:txBody>
                  <a:tcPr/>
                </a:tc>
                <a:tc>
                  <a:txBody>
                    <a:bodyPr/>
                    <a:lstStyle/>
                    <a:p>
                      <a:endParaRPr lang="en-GB" sz="2400" dirty="0"/>
                    </a:p>
                  </a:txBody>
                  <a:tcPr/>
                </a:tc>
              </a:tr>
            </a:tbl>
          </a:graphicData>
        </a:graphic>
      </p:graphicFrame>
      <p:sp>
        <p:nvSpPr>
          <p:cNvPr id="4" name="TextBox 3"/>
          <p:cNvSpPr txBox="1"/>
          <p:nvPr/>
        </p:nvSpPr>
        <p:spPr>
          <a:xfrm>
            <a:off x="7022123" y="1435556"/>
            <a:ext cx="738554" cy="646331"/>
          </a:xfrm>
          <a:prstGeom prst="rect">
            <a:avLst/>
          </a:prstGeom>
          <a:noFill/>
        </p:spPr>
        <p:txBody>
          <a:bodyPr wrap="square" rtlCol="0">
            <a:spAutoFit/>
          </a:bodyPr>
          <a:lstStyle/>
          <a:p>
            <a:r>
              <a:rPr lang="en-GB" sz="3600" b="1" dirty="0" smtClean="0">
                <a:solidFill>
                  <a:srgbClr val="FF00FF"/>
                </a:solidFill>
                <a:sym typeface="Wingdings" panose="05000000000000000000" pitchFamily="2" charset="2"/>
              </a:rPr>
              <a:t></a:t>
            </a:r>
            <a:endParaRPr lang="en-GB" sz="3600" b="1" dirty="0">
              <a:solidFill>
                <a:srgbClr val="FF00FF"/>
              </a:solidFill>
            </a:endParaRPr>
          </a:p>
        </p:txBody>
      </p:sp>
      <p:sp>
        <p:nvSpPr>
          <p:cNvPr id="5" name="TextBox 4"/>
          <p:cNvSpPr txBox="1"/>
          <p:nvPr/>
        </p:nvSpPr>
        <p:spPr>
          <a:xfrm>
            <a:off x="7022123" y="1866183"/>
            <a:ext cx="738554" cy="646331"/>
          </a:xfrm>
          <a:prstGeom prst="rect">
            <a:avLst/>
          </a:prstGeom>
          <a:noFill/>
        </p:spPr>
        <p:txBody>
          <a:bodyPr wrap="square" rtlCol="0">
            <a:spAutoFit/>
          </a:bodyPr>
          <a:lstStyle/>
          <a:p>
            <a:r>
              <a:rPr lang="en-GB" sz="3600" b="1" dirty="0" smtClean="0">
                <a:solidFill>
                  <a:srgbClr val="FF00FF"/>
                </a:solidFill>
                <a:sym typeface="Wingdings" panose="05000000000000000000" pitchFamily="2" charset="2"/>
              </a:rPr>
              <a:t></a:t>
            </a:r>
            <a:endParaRPr lang="en-GB" sz="3600" b="1" dirty="0">
              <a:solidFill>
                <a:srgbClr val="FF00FF"/>
              </a:solidFill>
            </a:endParaRPr>
          </a:p>
        </p:txBody>
      </p:sp>
      <p:sp>
        <p:nvSpPr>
          <p:cNvPr id="6" name="TextBox 5"/>
          <p:cNvSpPr txBox="1"/>
          <p:nvPr/>
        </p:nvSpPr>
        <p:spPr>
          <a:xfrm>
            <a:off x="7022123" y="2342008"/>
            <a:ext cx="738554" cy="646331"/>
          </a:xfrm>
          <a:prstGeom prst="rect">
            <a:avLst/>
          </a:prstGeom>
          <a:noFill/>
        </p:spPr>
        <p:txBody>
          <a:bodyPr wrap="square" rtlCol="0">
            <a:spAutoFit/>
          </a:bodyPr>
          <a:lstStyle/>
          <a:p>
            <a:r>
              <a:rPr lang="en-GB" sz="3600" b="1" dirty="0" smtClean="0">
                <a:solidFill>
                  <a:srgbClr val="FF00FF"/>
                </a:solidFill>
                <a:sym typeface="Wingdings" panose="05000000000000000000" pitchFamily="2" charset="2"/>
              </a:rPr>
              <a:t></a:t>
            </a:r>
            <a:endParaRPr lang="en-GB" sz="3600" b="1" dirty="0">
              <a:solidFill>
                <a:srgbClr val="FF00FF"/>
              </a:solidFill>
            </a:endParaRPr>
          </a:p>
        </p:txBody>
      </p:sp>
      <p:sp>
        <p:nvSpPr>
          <p:cNvPr id="7" name="TextBox 6"/>
          <p:cNvSpPr txBox="1"/>
          <p:nvPr/>
        </p:nvSpPr>
        <p:spPr>
          <a:xfrm>
            <a:off x="7022123" y="2799857"/>
            <a:ext cx="738554" cy="646331"/>
          </a:xfrm>
          <a:prstGeom prst="rect">
            <a:avLst/>
          </a:prstGeom>
          <a:noFill/>
        </p:spPr>
        <p:txBody>
          <a:bodyPr wrap="square" rtlCol="0">
            <a:spAutoFit/>
          </a:bodyPr>
          <a:lstStyle/>
          <a:p>
            <a:r>
              <a:rPr lang="en-GB" sz="3600" b="1" dirty="0" smtClean="0">
                <a:solidFill>
                  <a:srgbClr val="FF00FF"/>
                </a:solidFill>
                <a:sym typeface="Wingdings" panose="05000000000000000000" pitchFamily="2" charset="2"/>
              </a:rPr>
              <a:t></a:t>
            </a:r>
            <a:endParaRPr lang="en-GB" sz="3600" b="1" dirty="0">
              <a:solidFill>
                <a:srgbClr val="FF00FF"/>
              </a:solidFill>
            </a:endParaRPr>
          </a:p>
        </p:txBody>
      </p:sp>
      <p:sp>
        <p:nvSpPr>
          <p:cNvPr id="8" name="TextBox 7"/>
          <p:cNvSpPr txBox="1"/>
          <p:nvPr/>
        </p:nvSpPr>
        <p:spPr>
          <a:xfrm>
            <a:off x="7022123" y="3248460"/>
            <a:ext cx="738554" cy="646331"/>
          </a:xfrm>
          <a:prstGeom prst="rect">
            <a:avLst/>
          </a:prstGeom>
          <a:noFill/>
        </p:spPr>
        <p:txBody>
          <a:bodyPr wrap="square" rtlCol="0">
            <a:spAutoFit/>
          </a:bodyPr>
          <a:lstStyle/>
          <a:p>
            <a:r>
              <a:rPr lang="en-GB" sz="3600" b="1" dirty="0" smtClean="0">
                <a:solidFill>
                  <a:srgbClr val="FF00FF"/>
                </a:solidFill>
                <a:sym typeface="Wingdings" panose="05000000000000000000" pitchFamily="2" charset="2"/>
              </a:rPr>
              <a:t></a:t>
            </a:r>
            <a:endParaRPr lang="en-GB" sz="3600" b="1" dirty="0">
              <a:solidFill>
                <a:srgbClr val="FF00FF"/>
              </a:solidFill>
            </a:endParaRPr>
          </a:p>
        </p:txBody>
      </p:sp>
      <p:sp>
        <p:nvSpPr>
          <p:cNvPr id="9" name="TextBox 8"/>
          <p:cNvSpPr txBox="1"/>
          <p:nvPr/>
        </p:nvSpPr>
        <p:spPr>
          <a:xfrm>
            <a:off x="7022123" y="3706309"/>
            <a:ext cx="738554" cy="646331"/>
          </a:xfrm>
          <a:prstGeom prst="rect">
            <a:avLst/>
          </a:prstGeom>
          <a:noFill/>
        </p:spPr>
        <p:txBody>
          <a:bodyPr wrap="square" rtlCol="0">
            <a:spAutoFit/>
          </a:bodyPr>
          <a:lstStyle/>
          <a:p>
            <a:r>
              <a:rPr lang="en-GB" sz="3600" b="1" dirty="0" smtClean="0">
                <a:solidFill>
                  <a:srgbClr val="FF00FF"/>
                </a:solidFill>
                <a:sym typeface="Wingdings" panose="05000000000000000000" pitchFamily="2" charset="2"/>
              </a:rPr>
              <a:t></a:t>
            </a:r>
            <a:endParaRPr lang="en-GB" sz="3600" b="1" dirty="0">
              <a:solidFill>
                <a:srgbClr val="FF00FF"/>
              </a:solidFill>
            </a:endParaRPr>
          </a:p>
        </p:txBody>
      </p:sp>
      <p:sp>
        <p:nvSpPr>
          <p:cNvPr id="10" name="TextBox 9"/>
          <p:cNvSpPr txBox="1"/>
          <p:nvPr/>
        </p:nvSpPr>
        <p:spPr>
          <a:xfrm>
            <a:off x="7022123" y="4154912"/>
            <a:ext cx="738554" cy="646331"/>
          </a:xfrm>
          <a:prstGeom prst="rect">
            <a:avLst/>
          </a:prstGeom>
          <a:noFill/>
        </p:spPr>
        <p:txBody>
          <a:bodyPr wrap="square" rtlCol="0">
            <a:spAutoFit/>
          </a:bodyPr>
          <a:lstStyle/>
          <a:p>
            <a:r>
              <a:rPr lang="en-GB" sz="3600" b="1" dirty="0" smtClean="0">
                <a:solidFill>
                  <a:srgbClr val="FF00FF"/>
                </a:solidFill>
                <a:sym typeface="Wingdings" panose="05000000000000000000" pitchFamily="2" charset="2"/>
              </a:rPr>
              <a:t></a:t>
            </a:r>
            <a:endParaRPr lang="en-GB" sz="3600" b="1" dirty="0">
              <a:solidFill>
                <a:srgbClr val="FF00FF"/>
              </a:solidFill>
            </a:endParaRPr>
          </a:p>
        </p:txBody>
      </p:sp>
      <p:sp>
        <p:nvSpPr>
          <p:cNvPr id="11" name="TextBox 10"/>
          <p:cNvSpPr txBox="1"/>
          <p:nvPr/>
        </p:nvSpPr>
        <p:spPr>
          <a:xfrm>
            <a:off x="7022123" y="4647534"/>
            <a:ext cx="738554" cy="646331"/>
          </a:xfrm>
          <a:prstGeom prst="rect">
            <a:avLst/>
          </a:prstGeom>
          <a:noFill/>
        </p:spPr>
        <p:txBody>
          <a:bodyPr wrap="square" rtlCol="0">
            <a:spAutoFit/>
          </a:bodyPr>
          <a:lstStyle/>
          <a:p>
            <a:r>
              <a:rPr lang="en-GB" sz="3600" b="1" dirty="0" smtClean="0">
                <a:solidFill>
                  <a:srgbClr val="FF00FF"/>
                </a:solidFill>
                <a:sym typeface="Wingdings" panose="05000000000000000000" pitchFamily="2" charset="2"/>
              </a:rPr>
              <a:t></a:t>
            </a:r>
            <a:endParaRPr lang="en-GB" sz="3600" b="1" dirty="0">
              <a:solidFill>
                <a:srgbClr val="FF00FF"/>
              </a:solidFill>
            </a:endParaRPr>
          </a:p>
        </p:txBody>
      </p:sp>
      <p:sp>
        <p:nvSpPr>
          <p:cNvPr id="13" name="TextBox 12"/>
          <p:cNvSpPr txBox="1"/>
          <p:nvPr/>
        </p:nvSpPr>
        <p:spPr>
          <a:xfrm>
            <a:off x="7022123" y="5096137"/>
            <a:ext cx="738554" cy="646331"/>
          </a:xfrm>
          <a:prstGeom prst="rect">
            <a:avLst/>
          </a:prstGeom>
          <a:noFill/>
        </p:spPr>
        <p:txBody>
          <a:bodyPr wrap="square" rtlCol="0">
            <a:spAutoFit/>
          </a:bodyPr>
          <a:lstStyle/>
          <a:p>
            <a:r>
              <a:rPr lang="en-GB" sz="3600" b="1" dirty="0" smtClean="0">
                <a:solidFill>
                  <a:srgbClr val="FF00FF"/>
                </a:solidFill>
                <a:sym typeface="Wingdings" panose="05000000000000000000" pitchFamily="2" charset="2"/>
              </a:rPr>
              <a:t></a:t>
            </a:r>
            <a:endParaRPr lang="en-GB" sz="3600" b="1" dirty="0">
              <a:solidFill>
                <a:srgbClr val="FF00FF"/>
              </a:solidFill>
            </a:endParaRPr>
          </a:p>
        </p:txBody>
      </p:sp>
      <p:sp>
        <p:nvSpPr>
          <p:cNvPr id="14" name="TextBox 13"/>
          <p:cNvSpPr txBox="1"/>
          <p:nvPr/>
        </p:nvSpPr>
        <p:spPr>
          <a:xfrm>
            <a:off x="7022123" y="5544985"/>
            <a:ext cx="738554" cy="646331"/>
          </a:xfrm>
          <a:prstGeom prst="rect">
            <a:avLst/>
          </a:prstGeom>
          <a:noFill/>
        </p:spPr>
        <p:txBody>
          <a:bodyPr wrap="square" rtlCol="0">
            <a:spAutoFit/>
          </a:bodyPr>
          <a:lstStyle/>
          <a:p>
            <a:r>
              <a:rPr lang="en-GB" sz="3600" b="1" dirty="0" smtClean="0">
                <a:solidFill>
                  <a:srgbClr val="FF00FF"/>
                </a:solidFill>
                <a:sym typeface="Wingdings" panose="05000000000000000000" pitchFamily="2" charset="2"/>
              </a:rPr>
              <a:t></a:t>
            </a:r>
            <a:endParaRPr lang="en-GB" sz="3600" b="1" dirty="0">
              <a:solidFill>
                <a:srgbClr val="FF00FF"/>
              </a:solidFill>
            </a:endParaRPr>
          </a:p>
        </p:txBody>
      </p:sp>
      <p:sp>
        <p:nvSpPr>
          <p:cNvPr id="12" name="Rectangle 11"/>
          <p:cNvSpPr/>
          <p:nvPr/>
        </p:nvSpPr>
        <p:spPr>
          <a:xfrm>
            <a:off x="1318873" y="1459103"/>
            <a:ext cx="3462551" cy="523220"/>
          </a:xfrm>
          <a:prstGeom prst="rect">
            <a:avLst/>
          </a:prstGeom>
        </p:spPr>
        <p:txBody>
          <a:bodyPr wrap="none">
            <a:spAutoFit/>
          </a:bodyPr>
          <a:lstStyle/>
          <a:p>
            <a:r>
              <a:rPr lang="en-GB" sz="2800" dirty="0"/>
              <a:t>Hay </a:t>
            </a:r>
            <a:r>
              <a:rPr lang="en-GB" sz="2800" dirty="0" err="1"/>
              <a:t>demasiada</a:t>
            </a:r>
            <a:r>
              <a:rPr lang="en-GB" sz="2800" dirty="0"/>
              <a:t> </a:t>
            </a:r>
            <a:r>
              <a:rPr lang="en-GB" sz="2800" dirty="0" err="1"/>
              <a:t>gente</a:t>
            </a:r>
            <a:r>
              <a:rPr lang="en-GB" sz="2800" dirty="0"/>
              <a:t>.</a:t>
            </a:r>
          </a:p>
        </p:txBody>
      </p:sp>
      <p:sp>
        <p:nvSpPr>
          <p:cNvPr id="15" name="Rectangle 14"/>
          <p:cNvSpPr/>
          <p:nvPr/>
        </p:nvSpPr>
        <p:spPr>
          <a:xfrm>
            <a:off x="1318873" y="1906850"/>
            <a:ext cx="2997615" cy="523220"/>
          </a:xfrm>
          <a:prstGeom prst="rect">
            <a:avLst/>
          </a:prstGeom>
        </p:spPr>
        <p:txBody>
          <a:bodyPr wrap="none">
            <a:spAutoFit/>
          </a:bodyPr>
          <a:lstStyle/>
          <a:p>
            <a:r>
              <a:rPr lang="en-GB" sz="2800" dirty="0" err="1"/>
              <a:t>Es</a:t>
            </a:r>
            <a:r>
              <a:rPr lang="en-GB" sz="2800" dirty="0"/>
              <a:t> </a:t>
            </a:r>
            <a:r>
              <a:rPr lang="en-GB" sz="2800" dirty="0" err="1"/>
              <a:t>poco</a:t>
            </a:r>
            <a:r>
              <a:rPr lang="en-GB" sz="2800" dirty="0"/>
              <a:t> </a:t>
            </a:r>
            <a:r>
              <a:rPr lang="en-GB" sz="2800" dirty="0" err="1"/>
              <a:t>interesante</a:t>
            </a:r>
            <a:r>
              <a:rPr lang="en-GB" sz="2800" dirty="0"/>
              <a:t>.</a:t>
            </a:r>
          </a:p>
        </p:txBody>
      </p:sp>
      <p:sp>
        <p:nvSpPr>
          <p:cNvPr id="16" name="Rectangle 15"/>
          <p:cNvSpPr/>
          <p:nvPr/>
        </p:nvSpPr>
        <p:spPr>
          <a:xfrm>
            <a:off x="1318873" y="2366650"/>
            <a:ext cx="3183692" cy="523220"/>
          </a:xfrm>
          <a:prstGeom prst="rect">
            <a:avLst/>
          </a:prstGeom>
        </p:spPr>
        <p:txBody>
          <a:bodyPr wrap="none">
            <a:spAutoFit/>
          </a:bodyPr>
          <a:lstStyle/>
          <a:p>
            <a:r>
              <a:rPr lang="en-GB" sz="2800" dirty="0"/>
              <a:t>Hay </a:t>
            </a:r>
            <a:r>
              <a:rPr lang="en-GB" sz="2800" dirty="0" err="1"/>
              <a:t>tanto</a:t>
            </a:r>
            <a:r>
              <a:rPr lang="en-GB" sz="2800" dirty="0"/>
              <a:t> que </a:t>
            </a:r>
            <a:r>
              <a:rPr lang="en-GB" sz="2800" dirty="0" err="1"/>
              <a:t>hacer</a:t>
            </a:r>
            <a:r>
              <a:rPr lang="en-GB" sz="2800" dirty="0"/>
              <a:t>.</a:t>
            </a:r>
          </a:p>
        </p:txBody>
      </p:sp>
      <p:sp>
        <p:nvSpPr>
          <p:cNvPr id="17" name="Rectangle 16"/>
          <p:cNvSpPr/>
          <p:nvPr/>
        </p:nvSpPr>
        <p:spPr>
          <a:xfrm>
            <a:off x="1318873" y="2799857"/>
            <a:ext cx="4166782" cy="523220"/>
          </a:xfrm>
          <a:prstGeom prst="rect">
            <a:avLst/>
          </a:prstGeom>
        </p:spPr>
        <p:txBody>
          <a:bodyPr wrap="none">
            <a:spAutoFit/>
          </a:bodyPr>
          <a:lstStyle/>
          <a:p>
            <a:r>
              <a:rPr lang="en-GB" sz="2800" dirty="0" err="1"/>
              <a:t>Mi</a:t>
            </a:r>
            <a:r>
              <a:rPr lang="en-GB" sz="2800" dirty="0"/>
              <a:t> amigo Josh me </a:t>
            </a:r>
            <a:r>
              <a:rPr lang="en-GB" sz="2800" dirty="0" err="1"/>
              <a:t>hace</a:t>
            </a:r>
            <a:r>
              <a:rPr lang="en-GB" sz="2800" dirty="0"/>
              <a:t> </a:t>
            </a:r>
            <a:r>
              <a:rPr lang="en-GB" sz="2800" dirty="0" err="1"/>
              <a:t>reir</a:t>
            </a:r>
            <a:r>
              <a:rPr lang="en-GB" sz="2800" dirty="0"/>
              <a:t>.</a:t>
            </a:r>
          </a:p>
        </p:txBody>
      </p:sp>
      <p:sp>
        <p:nvSpPr>
          <p:cNvPr id="18" name="Rectangle 17"/>
          <p:cNvSpPr/>
          <p:nvPr/>
        </p:nvSpPr>
        <p:spPr>
          <a:xfrm>
            <a:off x="1318873" y="3288427"/>
            <a:ext cx="4193584" cy="523220"/>
          </a:xfrm>
          <a:prstGeom prst="rect">
            <a:avLst/>
          </a:prstGeom>
        </p:spPr>
        <p:txBody>
          <a:bodyPr wrap="none">
            <a:spAutoFit/>
          </a:bodyPr>
          <a:lstStyle/>
          <a:p>
            <a:r>
              <a:rPr lang="en-GB" sz="2800" dirty="0"/>
              <a:t>Las entradas son </a:t>
            </a:r>
            <a:r>
              <a:rPr lang="en-GB" sz="2800" dirty="0" err="1"/>
              <a:t>muy</a:t>
            </a:r>
            <a:r>
              <a:rPr lang="en-GB" sz="2800" dirty="0"/>
              <a:t> </a:t>
            </a:r>
            <a:r>
              <a:rPr lang="en-GB" sz="2800" dirty="0" err="1"/>
              <a:t>caras</a:t>
            </a:r>
            <a:r>
              <a:rPr lang="en-GB" sz="2800" dirty="0"/>
              <a:t>.</a:t>
            </a:r>
          </a:p>
        </p:txBody>
      </p:sp>
      <p:sp>
        <p:nvSpPr>
          <p:cNvPr id="19" name="Rectangle 18"/>
          <p:cNvSpPr/>
          <p:nvPr/>
        </p:nvSpPr>
        <p:spPr>
          <a:xfrm>
            <a:off x="1268688" y="3715696"/>
            <a:ext cx="4954690" cy="461665"/>
          </a:xfrm>
          <a:prstGeom prst="rect">
            <a:avLst/>
          </a:prstGeom>
        </p:spPr>
        <p:txBody>
          <a:bodyPr wrap="none">
            <a:spAutoFit/>
          </a:bodyPr>
          <a:lstStyle/>
          <a:p>
            <a:r>
              <a:rPr lang="en-GB" sz="2400" dirty="0" err="1"/>
              <a:t>Es</a:t>
            </a:r>
            <a:r>
              <a:rPr lang="en-GB" sz="2400" dirty="0"/>
              <a:t> </a:t>
            </a:r>
            <a:r>
              <a:rPr lang="en-GB" sz="2400" dirty="0" err="1"/>
              <a:t>muy</a:t>
            </a:r>
            <a:r>
              <a:rPr lang="en-GB" sz="2400" dirty="0"/>
              <a:t> </a:t>
            </a:r>
            <a:r>
              <a:rPr lang="en-GB" sz="2400" dirty="0" err="1"/>
              <a:t>fácil</a:t>
            </a:r>
            <a:r>
              <a:rPr lang="en-GB" sz="2400" dirty="0"/>
              <a:t> </a:t>
            </a:r>
            <a:r>
              <a:rPr lang="en-GB" sz="2400" dirty="0" err="1"/>
              <a:t>dejar</a:t>
            </a:r>
            <a:r>
              <a:rPr lang="en-GB" sz="2400" dirty="0"/>
              <a:t> el </a:t>
            </a:r>
            <a:r>
              <a:rPr lang="en-GB" sz="2400" dirty="0" err="1"/>
              <a:t>coche</a:t>
            </a:r>
            <a:r>
              <a:rPr lang="en-GB" sz="2400" dirty="0"/>
              <a:t> </a:t>
            </a:r>
            <a:r>
              <a:rPr lang="en-GB" sz="2400" dirty="0" err="1"/>
              <a:t>en</a:t>
            </a:r>
            <a:r>
              <a:rPr lang="en-GB" sz="2400" dirty="0"/>
              <a:t> el </a:t>
            </a:r>
            <a:r>
              <a:rPr lang="en-GB" sz="2400" dirty="0" err="1"/>
              <a:t>centro</a:t>
            </a:r>
            <a:endParaRPr lang="en-GB" sz="2400" dirty="0"/>
          </a:p>
        </p:txBody>
      </p:sp>
      <p:sp>
        <p:nvSpPr>
          <p:cNvPr id="20" name="Rectangle 19"/>
          <p:cNvSpPr/>
          <p:nvPr/>
        </p:nvSpPr>
        <p:spPr>
          <a:xfrm>
            <a:off x="1268688" y="4244487"/>
            <a:ext cx="5227137" cy="461665"/>
          </a:xfrm>
          <a:prstGeom prst="rect">
            <a:avLst/>
          </a:prstGeom>
        </p:spPr>
        <p:txBody>
          <a:bodyPr wrap="none">
            <a:spAutoFit/>
          </a:bodyPr>
          <a:lstStyle/>
          <a:p>
            <a:r>
              <a:rPr lang="en-GB" sz="2400" dirty="0"/>
              <a:t>Se </a:t>
            </a:r>
            <a:r>
              <a:rPr lang="en-GB" sz="2400" dirty="0" err="1"/>
              <a:t>aprende</a:t>
            </a:r>
            <a:r>
              <a:rPr lang="en-GB" sz="2400" dirty="0"/>
              <a:t> mucho </a:t>
            </a:r>
            <a:r>
              <a:rPr lang="en-GB" sz="2400" dirty="0" err="1"/>
              <a:t>en</a:t>
            </a:r>
            <a:r>
              <a:rPr lang="en-GB" sz="2400" dirty="0"/>
              <a:t> las </a:t>
            </a:r>
            <a:r>
              <a:rPr lang="en-GB" sz="2400" dirty="0" err="1"/>
              <a:t>visitas</a:t>
            </a:r>
            <a:r>
              <a:rPr lang="en-GB" sz="2400" dirty="0"/>
              <a:t> </a:t>
            </a:r>
            <a:r>
              <a:rPr lang="en-GB" sz="2400" dirty="0" err="1"/>
              <a:t>guiadas</a:t>
            </a:r>
            <a:r>
              <a:rPr lang="en-GB" sz="2400" dirty="0"/>
              <a:t>.</a:t>
            </a:r>
          </a:p>
        </p:txBody>
      </p:sp>
      <p:sp>
        <p:nvSpPr>
          <p:cNvPr id="21" name="Rectangle 20"/>
          <p:cNvSpPr/>
          <p:nvPr/>
        </p:nvSpPr>
        <p:spPr>
          <a:xfrm>
            <a:off x="1268688" y="4661609"/>
            <a:ext cx="4701031" cy="461665"/>
          </a:xfrm>
          <a:prstGeom prst="rect">
            <a:avLst/>
          </a:prstGeom>
        </p:spPr>
        <p:txBody>
          <a:bodyPr wrap="none">
            <a:spAutoFit/>
          </a:bodyPr>
          <a:lstStyle/>
          <a:p>
            <a:r>
              <a:rPr lang="en-GB" sz="2400" dirty="0"/>
              <a:t>El </a:t>
            </a:r>
            <a:r>
              <a:rPr lang="en-GB" sz="2400" dirty="0" err="1"/>
              <a:t>albergue</a:t>
            </a:r>
            <a:r>
              <a:rPr lang="en-GB" sz="2400" dirty="0"/>
              <a:t> </a:t>
            </a:r>
            <a:r>
              <a:rPr lang="en-GB" sz="2400" dirty="0" err="1"/>
              <a:t>juvenil</a:t>
            </a:r>
            <a:r>
              <a:rPr lang="en-GB" sz="2400" dirty="0"/>
              <a:t> no era </a:t>
            </a:r>
            <a:r>
              <a:rPr lang="en-GB" sz="2400" dirty="0" err="1"/>
              <a:t>adecuado</a:t>
            </a:r>
            <a:r>
              <a:rPr lang="en-GB" sz="2400" dirty="0"/>
              <a:t>.</a:t>
            </a:r>
          </a:p>
        </p:txBody>
      </p:sp>
      <p:sp>
        <p:nvSpPr>
          <p:cNvPr id="22" name="Rectangle 21"/>
          <p:cNvSpPr/>
          <p:nvPr/>
        </p:nvSpPr>
        <p:spPr>
          <a:xfrm>
            <a:off x="1257007" y="5126016"/>
            <a:ext cx="3818931" cy="461665"/>
          </a:xfrm>
          <a:prstGeom prst="rect">
            <a:avLst/>
          </a:prstGeom>
        </p:spPr>
        <p:txBody>
          <a:bodyPr wrap="none">
            <a:spAutoFit/>
          </a:bodyPr>
          <a:lstStyle/>
          <a:p>
            <a:r>
              <a:rPr lang="en-GB" sz="2400" dirty="0" err="1"/>
              <a:t>Merece</a:t>
            </a:r>
            <a:r>
              <a:rPr lang="en-GB" sz="2400" dirty="0"/>
              <a:t> la </a:t>
            </a:r>
            <a:r>
              <a:rPr lang="en-GB" sz="2400" dirty="0" err="1"/>
              <a:t>pena</a:t>
            </a:r>
            <a:r>
              <a:rPr lang="en-GB" sz="2400" dirty="0"/>
              <a:t> </a:t>
            </a:r>
            <a:r>
              <a:rPr lang="en-GB" sz="2400" dirty="0" err="1"/>
              <a:t>ver</a:t>
            </a:r>
            <a:r>
              <a:rPr lang="en-GB" sz="2400" dirty="0"/>
              <a:t> el </a:t>
            </a:r>
            <a:r>
              <a:rPr lang="en-GB" sz="2400" dirty="0" err="1"/>
              <a:t>museo</a:t>
            </a:r>
            <a:r>
              <a:rPr lang="en-GB" sz="2400" dirty="0"/>
              <a:t>.</a:t>
            </a:r>
          </a:p>
        </p:txBody>
      </p:sp>
      <p:sp>
        <p:nvSpPr>
          <p:cNvPr id="23" name="Rectangle 22"/>
          <p:cNvSpPr/>
          <p:nvPr/>
        </p:nvSpPr>
        <p:spPr>
          <a:xfrm>
            <a:off x="1458055" y="5621855"/>
            <a:ext cx="3416833" cy="461665"/>
          </a:xfrm>
          <a:prstGeom prst="rect">
            <a:avLst/>
          </a:prstGeom>
        </p:spPr>
        <p:txBody>
          <a:bodyPr wrap="none">
            <a:spAutoFit/>
          </a:bodyPr>
          <a:lstStyle/>
          <a:p>
            <a:r>
              <a:rPr lang="en-GB" sz="2400" dirty="0" err="1"/>
              <a:t>Mi</a:t>
            </a:r>
            <a:r>
              <a:rPr lang="en-GB" sz="2400" dirty="0"/>
              <a:t> </a:t>
            </a:r>
            <a:r>
              <a:rPr lang="en-GB" sz="2400" dirty="0" err="1"/>
              <a:t>profe</a:t>
            </a:r>
            <a:r>
              <a:rPr lang="en-GB" sz="2400" dirty="0"/>
              <a:t> </a:t>
            </a:r>
            <a:r>
              <a:rPr lang="en-GB" sz="2400" dirty="0" err="1"/>
              <a:t>nunca</a:t>
            </a:r>
            <a:r>
              <a:rPr lang="en-GB" sz="2400" dirty="0"/>
              <a:t> me </a:t>
            </a:r>
            <a:r>
              <a:rPr lang="en-GB" sz="2400" dirty="0" err="1"/>
              <a:t>ayuda</a:t>
            </a:r>
            <a:r>
              <a:rPr lang="en-GB" sz="2400" dirty="0"/>
              <a:t>.</a:t>
            </a:r>
          </a:p>
        </p:txBody>
      </p:sp>
    </p:spTree>
    <p:extLst>
      <p:ext uri="{BB962C8B-B14F-4D97-AF65-F5344CB8AC3E}">
        <p14:creationId xmlns:p14="http://schemas.microsoft.com/office/powerpoint/2010/main" val="358263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500"/>
                                        <p:tgtEl>
                                          <p:spTgt spid="1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500"/>
                                        <p:tgtEl>
                                          <p:spTgt spid="18"/>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500"/>
                                        <p:tgtEl>
                                          <p:spTgt spid="2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500"/>
                                        <p:tgtEl>
                                          <p:spTgt spid="21"/>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fade">
                                      <p:cBhvr>
                                        <p:cTn id="81" dur="500"/>
                                        <p:tgtEl>
                                          <p:spTgt spid="22"/>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fade">
                                      <p:cBhvr>
                                        <p:cTn id="8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3" grpId="0"/>
      <p:bldP spid="14" grpId="0"/>
      <p:bldP spid="12" grpId="0"/>
      <p:bldP spid="15" grpId="0"/>
      <p:bldP spid="16" grpId="0"/>
      <p:bldP spid="17" grpId="0"/>
      <p:bldP spid="18" grpId="0"/>
      <p:bldP spid="19" grpId="0"/>
      <p:bldP spid="20" grpId="0"/>
      <p:bldP spid="21"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814" y="1960936"/>
            <a:ext cx="4483186" cy="3686175"/>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0814" y="2385783"/>
            <a:ext cx="4262828" cy="29487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725711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Q1.  </a:t>
            </a:r>
            <a:r>
              <a:rPr kumimoji="0" lang="en-GB" altLang="en-US" sz="2400" b="1"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Pastora's</a:t>
            </a:r>
            <a:r>
              <a:rPr kumimoji="0" lang="en-GB" altLang="en-US" sz="24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holiday</a:t>
            </a:r>
            <a:endParaRPr kumimoji="0" lang="en-GB" altLang="en-US" sz="105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What did </a:t>
            </a:r>
            <a:r>
              <a:rPr kumimoji="0" lang="en-GB" altLang="en-US" sz="24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Pastora</a:t>
            </a:r>
            <a:r>
              <a:rPr kumimoji="0" lang="en-GB" altLang="en-US" sz="2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like and dislike about her holiday?</a:t>
            </a:r>
            <a:endParaRPr kumimoji="0" lang="en-GB" altLang="en-US" sz="105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3600" b="0" i="0" u="none" strike="noStrike" cap="none" normalizeH="0" baseline="0" dirty="0" smtClean="0">
              <a:ln>
                <a:noFill/>
              </a:ln>
              <a:solidFill>
                <a:schemeClr val="tx1"/>
              </a:solidFill>
              <a:effectLst/>
              <a:latin typeface="Arial" panose="020B0604020202020204" pitchFamily="34" charset="0"/>
            </a:endParaRPr>
          </a:p>
        </p:txBody>
      </p:sp>
      <p:sp>
        <p:nvSpPr>
          <p:cNvPr id="3" name="Rectangle 4"/>
          <p:cNvSpPr>
            <a:spLocks noChangeArrowheads="1"/>
          </p:cNvSpPr>
          <p:nvPr/>
        </p:nvSpPr>
        <p:spPr bwMode="auto">
          <a:xfrm>
            <a:off x="0" y="692497"/>
            <a:ext cx="9144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Listen to the recording and write the </a:t>
            </a:r>
            <a:r>
              <a:rPr kumimoji="0" lang="en-GB" altLang="en-US" sz="24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four</a:t>
            </a:r>
            <a:r>
              <a:rPr kumimoji="0" lang="en-GB" altLang="en-US" sz="2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correct letters in the boxes below.</a:t>
            </a:r>
            <a:endParaRPr kumimoji="0" lang="en-GB" altLang="en-US" sz="105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3600" b="0" i="0" u="none" strike="noStrike" cap="none" normalizeH="0" baseline="0" dirty="0" smtClean="0">
              <a:ln>
                <a:noFill/>
              </a:ln>
              <a:solidFill>
                <a:schemeClr val="tx1"/>
              </a:solidFill>
              <a:effectLst/>
              <a:latin typeface="Arial" panose="020B0604020202020204" pitchFamily="34" charset="0"/>
            </a:endParaRPr>
          </a:p>
        </p:txBody>
      </p:sp>
      <p:sp>
        <p:nvSpPr>
          <p:cNvPr id="4" name="Rectangle 5"/>
          <p:cNvSpPr>
            <a:spLocks noChangeArrowheads="1"/>
          </p:cNvSpPr>
          <p:nvPr/>
        </p:nvSpPr>
        <p:spPr bwMode="auto">
          <a:xfrm>
            <a:off x="4666877" y="6027003"/>
            <a:ext cx="447712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endParaRPr kumimoji="0" lang="en-GB" altLang="en-US" sz="1050" b="0" i="0" u="none" strike="noStrike" cap="none" normalizeH="0" baseline="0" dirty="0" smtClean="0">
              <a:ln>
                <a:noFill/>
              </a:ln>
              <a:solidFill>
                <a:schemeClr val="tx1"/>
              </a:solidFill>
              <a:effectLst/>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(Total for question = 4 marks)</a:t>
            </a:r>
            <a:endParaRPr kumimoji="0" lang="en-GB" altLang="en-US" sz="3600" b="0" i="0" u="none" strike="noStrike" cap="none" normalizeH="0" baseline="0" dirty="0" smtClean="0">
              <a:ln>
                <a:noFill/>
              </a:ln>
              <a:solidFill>
                <a:schemeClr val="tx1"/>
              </a:solidFill>
              <a:effectLst/>
              <a:latin typeface="Arial" panose="020B0604020202020204" pitchFamily="34" charset="0"/>
            </a:endParaRPr>
          </a:p>
        </p:txBody>
      </p:sp>
      <p:pic>
        <p:nvPicPr>
          <p:cNvPr id="5" name="Q3">
            <a:hlinkClick r:id="" action="ppaction://media"/>
          </p:cNvPr>
          <p:cNvPicPr>
            <a:picLocks noChangeAspect="1"/>
          </p:cNvPicPr>
          <p:nvPr>
            <a:audioFile r:link="rId1"/>
            <p:extLst>
              <p:ext uri="{DAA4B4D4-6D71-4841-9C94-3DE7FCFB9230}">
                <p14:media xmlns:p14="http://schemas.microsoft.com/office/powerpoint/2010/main" r:embed="rId2">
                  <p14:trim st="38845"/>
                </p14:media>
              </p:ext>
            </p:extLst>
          </p:nvPr>
        </p:nvPicPr>
        <p:blipFill>
          <a:blip r:embed="rId7"/>
          <a:stretch>
            <a:fillRect/>
          </a:stretch>
        </p:blipFill>
        <p:spPr>
          <a:xfrm>
            <a:off x="7286157" y="1080194"/>
            <a:ext cx="609600" cy="609600"/>
          </a:xfrm>
          <a:prstGeom prst="rect">
            <a:avLst/>
          </a:prstGeom>
        </p:spPr>
      </p:pic>
    </p:spTree>
    <p:extLst>
      <p:ext uri="{BB962C8B-B14F-4D97-AF65-F5344CB8AC3E}">
        <p14:creationId xmlns:p14="http://schemas.microsoft.com/office/powerpoint/2010/main" val="457053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48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st_it_best" id="{2B4782D1-3725-49E2-86EC-5D21F22BC470}" vid="{20FDAD1C-BDD9-4DDD-9D01-CCAAD8B07512}"/>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st_it_best" id="{2B4782D1-3725-49E2-86EC-5D21F22BC470}" vid="{20FDAD1C-BDD9-4DDD-9D01-CCAAD8B0751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TotalTime>
  <Words>3332</Words>
  <Application>Microsoft Office PowerPoint</Application>
  <PresentationFormat>On-screen Show (4:3)</PresentationFormat>
  <Paragraphs>786</Paragraphs>
  <Slides>45</Slides>
  <Notes>16</Notes>
  <HiddenSlides>0</HiddenSlides>
  <MMClips>5</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45</vt:i4>
      </vt:variant>
    </vt:vector>
  </HeadingPairs>
  <TitlesOfParts>
    <vt:vector size="58" baseType="lpstr">
      <vt:lpstr>SimSun</vt:lpstr>
      <vt:lpstr>Aharoni</vt:lpstr>
      <vt:lpstr>Arial</vt:lpstr>
      <vt:lpstr>Bauhaus 93</vt:lpstr>
      <vt:lpstr>Brush Script MT</vt:lpstr>
      <vt:lpstr>Calibri</vt:lpstr>
      <vt:lpstr>Harlow Solid Italic</vt:lpstr>
      <vt:lpstr>Rockwell</vt:lpstr>
      <vt:lpstr>Times New Roman</vt:lpstr>
      <vt:lpstr>Tw Cen MT</vt:lpstr>
      <vt:lpstr>Wingdings</vt:lpstr>
      <vt:lpstr>1_Office Theme</vt:lpstr>
      <vt:lpstr>Office Theme</vt:lpstr>
      <vt:lpstr>Languages cPD 18 October 2017 Preston</vt:lpstr>
      <vt:lpstr>PowerPoint Presentation</vt:lpstr>
      <vt:lpstr>Teach skills explicitly.  How to…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target different grades in the same class</vt:lpstr>
      <vt:lpstr>La ciudad hoy y mañana</vt:lpstr>
      <vt:lpstr>La ciudad hoy y mañana</vt:lpstr>
    </vt:vector>
  </TitlesOfParts>
  <Company>The Voyager Academy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Languages cPD 18 October 2017 Preston</dc:title>
  <dc:creator>Rachel Hawkes</dc:creator>
  <cp:lastModifiedBy>Rachel Hawkes</cp:lastModifiedBy>
  <cp:revision>7</cp:revision>
  <dcterms:created xsi:type="dcterms:W3CDTF">2017-10-13T07:24:48Z</dcterms:created>
  <dcterms:modified xsi:type="dcterms:W3CDTF">2017-10-13T07:42:55Z</dcterms:modified>
</cp:coreProperties>
</file>