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62"/>
  </p:notesMasterIdLst>
  <p:sldIdLst>
    <p:sldId id="311" r:id="rId4"/>
    <p:sldId id="318" r:id="rId5"/>
    <p:sldId id="312" r:id="rId6"/>
    <p:sldId id="261" r:id="rId7"/>
    <p:sldId id="313" r:id="rId8"/>
    <p:sldId id="256"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314" r:id="rId31"/>
    <p:sldId id="285" r:id="rId32"/>
    <p:sldId id="302"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7" r:id="rId50"/>
    <p:sldId id="309" r:id="rId51"/>
    <p:sldId id="304" r:id="rId52"/>
    <p:sldId id="305" r:id="rId53"/>
    <p:sldId id="258" r:id="rId54"/>
    <p:sldId id="303" r:id="rId55"/>
    <p:sldId id="308" r:id="rId56"/>
    <p:sldId id="315" r:id="rId57"/>
    <p:sldId id="316" r:id="rId58"/>
    <p:sldId id="317" r:id="rId59"/>
    <p:sldId id="310" r:id="rId60"/>
    <p:sldId id="30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410" autoAdjust="0"/>
  </p:normalViewPr>
  <p:slideViewPr>
    <p:cSldViewPr snapToGrid="0">
      <p:cViewPr varScale="1">
        <p:scale>
          <a:sx n="57" d="100"/>
          <a:sy n="57" d="100"/>
        </p:scale>
        <p:origin x="1758" y="66"/>
      </p:cViewPr>
      <p:guideLst/>
    </p:cSldViewPr>
  </p:slideViewPr>
  <p:notesTextViewPr>
    <p:cViewPr>
      <p:scale>
        <a:sx n="1" d="1"/>
        <a:sy n="1" d="1"/>
      </p:scale>
      <p:origin x="0" y="0"/>
    </p:cViewPr>
  </p:notesTextViewPr>
  <p:sorterViewPr>
    <p:cViewPr>
      <p:scale>
        <a:sx n="100" d="100"/>
        <a:sy n="100" d="100"/>
      </p:scale>
      <p:origin x="0" y="-16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7212E-4894-407C-BC4B-36F35AC0DAFB}" type="datetimeFigureOut">
              <a:rPr lang="en-GB" smtClean="0"/>
              <a:t>13/10/2017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508BE-1342-4CCF-AC5A-E18541E38F00}" type="slidenum">
              <a:rPr lang="en-GB" smtClean="0"/>
              <a:t>‹#›</a:t>
            </a:fld>
            <a:endParaRPr lang="en-GB"/>
          </a:p>
        </p:txBody>
      </p:sp>
    </p:spTree>
    <p:extLst>
      <p:ext uri="{BB962C8B-B14F-4D97-AF65-F5344CB8AC3E}">
        <p14:creationId xmlns:p14="http://schemas.microsoft.com/office/powerpoint/2010/main" val="205694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Consistent</a:t>
            </a:r>
            <a:br>
              <a:rPr lang="en-GB" dirty="0" smtClean="0"/>
            </a:br>
            <a:r>
              <a:rPr lang="en-GB" dirty="0" smtClean="0"/>
              <a:t>Absolutely</a:t>
            </a:r>
            <a:r>
              <a:rPr lang="en-GB" baseline="0" dirty="0" smtClean="0"/>
              <a:t> vital.  If you use the TL one day and not the next, you erode its effectiveness.  If you use the TL and then translate yourself, you reduce its effectiveness.  Consistency in TL use by the teacher involves planning, even scripting, and certainly thinking through each task / each explanation / each feedback and anticipating the language that you can use to communicate the meaning effectively to learners without resorting to English.  If, at the planning stage, you realise that the message you need to give is vital but that you cannot conceive of how to do it in TL (or that doing it would take 20 minutes instead of 1) then you are justifying the use of English for that explanation / message.  This is not the same for each teacher and it should be something we can all make progress in, such that we grow our use of TL and get more able to use it for a greater range of teaching activities.  One teacher in my department, who has been working on this hard for 6 years, is currently challenging herself to 100% TL with a beginner Y8 German class.  I observed and videoed several lessons at the start of the year and I’ve only seen her use English once for the word ‘exception’ which came up unexpectedly and she couldn’t immediately think how to convey its meaning clearly in the TL.</a:t>
            </a:r>
            <a:br>
              <a:rPr lang="en-GB" baseline="0" dirty="0" smtClean="0"/>
            </a:br>
            <a:r>
              <a:rPr lang="en-GB" baseline="0" dirty="0" smtClean="0"/>
              <a:t>2.  Clear / concise</a:t>
            </a:r>
            <a:br>
              <a:rPr lang="en-GB" baseline="0" dirty="0" smtClean="0"/>
            </a:br>
            <a:r>
              <a:rPr lang="en-GB" baseline="0" dirty="0" smtClean="0"/>
              <a:t>Using the TL makes us consider v carefully the words we use to explain things and the bring in additional non-verbal support mechanisms too, such as visuals, mimes, props, gestures.  At the very beginning we will need to be very concise indeed.  And the words that we do need to teach as TL in the course of our explanations will be incredibly useful language and should be flagged up in the lesson.  One method for this that works effectively is to arrive at a class understanding of the word through teacher TL explanation, example, miming etc.. and then to ask a class member to provide the English meaning orally.  The teacher only writes down the German and the students write down both (but still having to think rather than just copy down the English).  On the next slide I have an example of the words that have come up in this way over the first half-term of German lessons (2 x lessons per week).</a:t>
            </a:r>
            <a:br>
              <a:rPr lang="en-GB" baseline="0" dirty="0" smtClean="0"/>
            </a:br>
            <a:r>
              <a:rPr lang="en-GB" baseline="0" dirty="0" smtClean="0"/>
              <a:t>3.  Checks understanding</a:t>
            </a:r>
          </a:p>
          <a:p>
            <a:r>
              <a:rPr lang="en-GB" baseline="0" dirty="0" smtClean="0"/>
              <a:t>Of course we all use expressions to check understanding in our classrooms.  But sometimes we don’t perhaps put enough emphasis on the expectation for a reply!  I’ve often heard ‘</a:t>
            </a:r>
            <a:r>
              <a:rPr lang="en-GB" baseline="0" dirty="0" err="1" smtClean="0"/>
              <a:t>Alles</a:t>
            </a:r>
            <a:r>
              <a:rPr lang="en-GB" baseline="0" dirty="0" smtClean="0"/>
              <a:t> </a:t>
            </a:r>
            <a:r>
              <a:rPr lang="en-GB" baseline="0" dirty="0" err="1" smtClean="0"/>
              <a:t>klar</a:t>
            </a:r>
            <a:r>
              <a:rPr lang="en-GB" baseline="0" dirty="0" smtClean="0"/>
              <a:t>?’ by the teacher or ‘</a:t>
            </a:r>
            <a:r>
              <a:rPr lang="en-GB" baseline="0" dirty="0" err="1" smtClean="0"/>
              <a:t>Entendéis</a:t>
            </a:r>
            <a:r>
              <a:rPr lang="en-GB" baseline="0" dirty="0" smtClean="0"/>
              <a:t>?’ said almost as a rhetorical utterance.  When there is barely a murmur in response, the teacher has not followed this up.  if we think of the purpose of saying ‘ Is that clear?’ it seems really important that we accompany it with an expectation that students will either say confidently ‘</a:t>
            </a:r>
            <a:r>
              <a:rPr lang="en-GB" baseline="0" dirty="0" err="1" smtClean="0"/>
              <a:t>Ja</a:t>
            </a:r>
            <a:r>
              <a:rPr lang="en-GB" baseline="0" dirty="0" smtClean="0"/>
              <a:t>’ or will have questions because they are not clear about it.  We have a couple of legendary stories in our department about this.  In one class of lower ability learners one Y11 student, who had had the same teacher throughout Y10 too, and was used to his teacher saying to the class ‘</a:t>
            </a:r>
            <a:r>
              <a:rPr lang="en-GB" baseline="0" dirty="0" err="1" smtClean="0"/>
              <a:t>Entendéis</a:t>
            </a:r>
            <a:r>
              <a:rPr lang="en-GB" baseline="0" dirty="0" smtClean="0"/>
              <a:t>?’  suddenly asked her at Easter of Y11 – Miss, what is this about 10 days?  What is going to happen in 10 days?  You’ve been saying that since the start of Y10!  So it’s a salient lesson that we need to ensure that we check understanding, of crucial terms and also of our teacher talk, especially key terms that we are going to repeat and repeat.  Having said that, checking understanding also involves seeing how students respond.  If they do what we ask readily, if the work produced matches expectations, then we can also be confident that they have understood.</a:t>
            </a:r>
            <a:br>
              <a:rPr lang="en-GB" baseline="0" dirty="0" smtClean="0"/>
            </a:br>
            <a:r>
              <a:rPr lang="en-GB" baseline="0" dirty="0" smtClean="0"/>
              <a:t>4.  Creative</a:t>
            </a:r>
            <a:br>
              <a:rPr lang="en-GB" baseline="0" dirty="0" smtClean="0"/>
            </a:br>
            <a:r>
              <a:rPr lang="en-GB" baseline="0" dirty="0" smtClean="0"/>
              <a:t>With the still limited language of our learners, teachers have to be creative about TL use.  We will need to use cognates at the start (but also withdraw them as soon as we can if there is a better TL word) – I can think particularly of </a:t>
            </a:r>
            <a:r>
              <a:rPr lang="en-GB" baseline="0" dirty="0" err="1" smtClean="0"/>
              <a:t>Moglichkeit</a:t>
            </a:r>
            <a:r>
              <a:rPr lang="en-GB" baseline="0" dirty="0" smtClean="0"/>
              <a:t> in German rather than </a:t>
            </a:r>
            <a:r>
              <a:rPr lang="en-GB" baseline="0" dirty="0" err="1" smtClean="0"/>
              <a:t>Possibilitat</a:t>
            </a:r>
            <a:r>
              <a:rPr lang="en-GB" baseline="0" dirty="0" smtClean="0"/>
              <a:t>.  If we first teach </a:t>
            </a:r>
            <a:r>
              <a:rPr lang="en-GB" baseline="0" dirty="0" err="1" smtClean="0"/>
              <a:t>Possibilitat</a:t>
            </a:r>
            <a:r>
              <a:rPr lang="en-GB" baseline="0" dirty="0" smtClean="0"/>
              <a:t> and then we introduce them to </a:t>
            </a:r>
            <a:r>
              <a:rPr lang="en-GB" baseline="0" dirty="0" err="1" smtClean="0"/>
              <a:t>Moglichkeit</a:t>
            </a:r>
            <a:r>
              <a:rPr lang="en-GB" baseline="0" dirty="0" smtClean="0"/>
              <a:t> we can then stop using </a:t>
            </a:r>
            <a:r>
              <a:rPr lang="en-GB" baseline="0" dirty="0" err="1" smtClean="0"/>
              <a:t>possibilitat</a:t>
            </a:r>
            <a:r>
              <a:rPr lang="en-GB" baseline="0" dirty="0" smtClean="0"/>
              <a:t> fairly soon.  To get meanings across we will also need our ingenuity.  Getting into the habit of using examples to get meanings across is invaluable, especially if they involve the immediate setting of the classroom.  Referring to things that are too far removed from the classroom can lose beginner students.  I watched a teacher come up with a very good way to tell her learners in lesson one that she wanted to know their preferred names, not just their register names, by using a member of the class who she imagined would prefer Kate rather than Kathryn.  In this, as in other aspects of teacher talk, we can grow our ability.</a:t>
            </a:r>
            <a:br>
              <a:rPr lang="en-GB" baseline="0" dirty="0" smtClean="0"/>
            </a:br>
            <a:r>
              <a:rPr lang="en-GB" baseline="0" dirty="0" smtClean="0"/>
              <a:t>5.  Communicative</a:t>
            </a:r>
            <a:br>
              <a:rPr lang="en-GB" baseline="0" dirty="0" smtClean="0"/>
            </a:br>
            <a:r>
              <a:rPr lang="en-GB" baseline="0" dirty="0" smtClean="0"/>
              <a:t>Keeping it real.  This doesn’t necessarily mean having a conversation with learners that is ‘off-topic’ although it can be nice to do this occasionally.  It means responding to unplanned talk or learner questions in terms of the message rather than slipping into accuracy mode and correcting every utterance.  This is very much about clarity of purpose for each activity.  If you are practising pronunciation in a given task, then correct pronunciation errors.  If you are practising producing correct forms e.g. perfect tense, then correct errors.  But in every lesson there must be a decent chunk of time allocated to communicating through the TL.  In these sorts of activities, where communication of the message is dominant, correction of errors is an unhelpful addition, because it blurs the purpose and demotivates the learner who is actually trying to really tell you about his/her pet.  That doesn’t mean that as the teacher you don’t recognise that when Jimmy is talking he still hasn’t got the idea of where to put the adjective in French when he speaks spontaneously, but that doesn’t mean he wouldn’t know if he had time to plan to write or plan to speak.  What we can do accurately in an unplanned situation is different to what we can do when we have time to reflect.  And research is unclear at best about what a learner can take from explicit accuracy feedback while they’re in the act of talking. So if you notice in spontaneous speaking that there are fundamental errors, make a note that some more practice activities are needed down the line, but don’t stop him mid-flow.  Only signal problems if they are genuine communication problems – i.e. you don’t know what he means.  Then ask follow up questions to try to get to the meaning.  Smile as you do this and encourage further communication.  Offer alternatives to see if you can arrive at what he wanted to say.  </a:t>
            </a:r>
          </a:p>
          <a:p>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t>6</a:t>
            </a:fld>
            <a:endParaRPr lang="en-GB"/>
          </a:p>
        </p:txBody>
      </p:sp>
    </p:spTree>
    <p:extLst>
      <p:ext uri="{BB962C8B-B14F-4D97-AF65-F5344CB8AC3E}">
        <p14:creationId xmlns:p14="http://schemas.microsoft.com/office/powerpoint/2010/main" val="275209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83810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for </a:t>
            </a:r>
            <a:r>
              <a:rPr lang="en-GB" dirty="0" err="1" smtClean="0"/>
              <a:t>delgates</a:t>
            </a:r>
            <a:r>
              <a:rPr lang="en-GB" baseline="0" dirty="0" smtClean="0"/>
              <a:t> to suggest reasons (2-3 mins) and then share impressions (2-3 mins).</a:t>
            </a:r>
            <a:br>
              <a:rPr lang="en-GB" baseline="0" dirty="0" smtClean="0"/>
            </a:br>
            <a:r>
              <a:rPr lang="en-GB" baseline="0" dirty="0" smtClean="0"/>
              <a:t>NB:  Tell delegates that there is classroom footage of this activity in the toolkit.</a:t>
            </a:r>
            <a:br>
              <a:rPr lang="en-GB" baseline="0" dirty="0" smtClean="0"/>
            </a:br>
            <a:r>
              <a:rPr lang="en-GB" dirty="0" smtClean="0"/>
              <a:t/>
            </a:r>
            <a:br>
              <a:rPr lang="en-GB" dirty="0" smtClean="0"/>
            </a:br>
            <a:r>
              <a:rPr lang="en-GB" dirty="0" err="1" smtClean="0"/>
              <a:t>Cherche</a:t>
            </a:r>
            <a:r>
              <a:rPr lang="en-GB" baseline="0" dirty="0" smtClean="0"/>
              <a:t> </a:t>
            </a:r>
            <a:r>
              <a:rPr lang="en-GB" baseline="0" dirty="0" err="1" smtClean="0"/>
              <a:t>l’intrus</a:t>
            </a:r>
            <a:r>
              <a:rPr lang="en-GB" baseline="0" dirty="0" smtClean="0"/>
              <a:t>.  The key with this task is that there must be several plausible answers.  If there is topic specific language implicated in the task, then students should know this already.  The language you need to do this type of task is very useful because it is essentially: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 I think that the </a:t>
            </a:r>
            <a:br>
              <a:rPr lang="en-GB" baseline="0" dirty="0" smtClean="0"/>
            </a:br>
            <a:r>
              <a:rPr lang="en-GB" baseline="0" dirty="0" smtClean="0"/>
              <a:t>2) 3</a:t>
            </a:r>
            <a:r>
              <a:rPr lang="en-GB" baseline="30000" dirty="0" smtClean="0"/>
              <a:t>rd</a:t>
            </a:r>
            <a:r>
              <a:rPr lang="en-GB" baseline="0" dirty="0" smtClean="0"/>
              <a:t> persons (singular and plural) of the verb ‘to be’, …</a:t>
            </a:r>
            <a:br>
              <a:rPr lang="en-GB" baseline="0" dirty="0" smtClean="0"/>
            </a:br>
            <a:r>
              <a:rPr lang="en-GB" baseline="0" dirty="0" smtClean="0"/>
              <a:t>3) ‘because’</a:t>
            </a:r>
            <a:br>
              <a:rPr lang="en-GB" baseline="0" dirty="0" smtClean="0"/>
            </a:br>
            <a:r>
              <a:rPr lang="en-GB" baseline="0" dirty="0" smtClean="0"/>
              <a:t>4) 3</a:t>
            </a:r>
            <a:r>
              <a:rPr lang="en-GB" baseline="30000" dirty="0" smtClean="0"/>
              <a:t>rd</a:t>
            </a:r>
            <a:r>
              <a:rPr lang="en-GB" baseline="0" dirty="0" smtClean="0"/>
              <a:t> persons (singular and plural) of the verb ‘to be’, …</a:t>
            </a:r>
            <a:br>
              <a:rPr lang="en-GB" baseline="0" dirty="0" smtClean="0"/>
            </a:br>
            <a:r>
              <a:rPr lang="en-GB" baseline="0" dirty="0" smtClean="0"/>
              <a:t>5) complement (which can often be key grammatical words like noun, adjective, verb, masculine, feminine, singular, plural)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Hockey, rowing, table tennis and basketball.</a:t>
            </a:r>
            <a:br>
              <a:rPr lang="en-GB" baseline="0" dirty="0" smtClean="0"/>
            </a:br>
            <a:r>
              <a:rPr lang="en-GB" baseline="0" dirty="0" smtClean="0"/>
              <a:t>A)  Rowing because it’s the only water sport</a:t>
            </a:r>
            <a:br>
              <a:rPr lang="en-GB" baseline="0" dirty="0" smtClean="0"/>
            </a:br>
            <a:r>
              <a:rPr lang="en-GB" baseline="0" dirty="0" smtClean="0"/>
              <a:t>B) Rowing because the other sports are ball sports</a:t>
            </a:r>
            <a:br>
              <a:rPr lang="en-GB" baseline="0" dirty="0" smtClean="0"/>
            </a:br>
            <a:r>
              <a:rPr lang="en-GB" baseline="0" dirty="0" smtClean="0"/>
              <a:t>C) Table tennis because it’s the only individual sport</a:t>
            </a:r>
            <a:br>
              <a:rPr lang="en-GB" baseline="0" dirty="0" smtClean="0"/>
            </a:br>
            <a:r>
              <a:rPr lang="en-GB" baseline="0" dirty="0" smtClean="0"/>
              <a:t>D) Hockey because it’s the only sport on grass</a:t>
            </a:r>
            <a:br>
              <a:rPr lang="en-GB" baseline="0" dirty="0" smtClean="0"/>
            </a:br>
            <a:r>
              <a:rPr lang="en-GB" baseline="0" dirty="0" smtClean="0"/>
              <a:t>E) Hockey photo because it’s the only one without any people</a:t>
            </a:r>
            <a:br>
              <a:rPr lang="en-GB" baseline="0" dirty="0" smtClean="0"/>
            </a:br>
            <a:r>
              <a:rPr lang="en-GB" baseline="0" dirty="0" smtClean="0"/>
              <a:t>F)…?</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520393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Get them to do this task as students (5 mins)</a:t>
            </a:r>
          </a:p>
          <a:p>
            <a:pPr>
              <a:spcBef>
                <a:spcPct val="0"/>
              </a:spcBef>
            </a:pPr>
            <a:endParaRPr lang="en-GB" dirty="0" smtClean="0"/>
          </a:p>
          <a:p>
            <a:pPr>
              <a:spcBef>
                <a:spcPct val="0"/>
              </a:spcBef>
            </a:pPr>
            <a:r>
              <a:rPr lang="en-GB" dirty="0" smtClean="0"/>
              <a:t>Pictures and task taken from ASSET Breakthrough speaking task – grade 3</a:t>
            </a:r>
          </a:p>
          <a:p>
            <a:pPr>
              <a:spcBef>
                <a:spcPct val="0"/>
              </a:spcBef>
            </a:pPr>
            <a:r>
              <a:rPr lang="en-GB" dirty="0" smtClean="0">
                <a:latin typeface="Arial" charset="0"/>
                <a:cs typeface="Arial" charset="0"/>
              </a:rPr>
              <a:t>1) </a:t>
            </a:r>
            <a:r>
              <a:rPr lang="en-GB" dirty="0" err="1" smtClean="0">
                <a:latin typeface="Arial" charset="0"/>
                <a:cs typeface="Arial" charset="0"/>
              </a:rPr>
              <a:t>Menciona</a:t>
            </a:r>
            <a:r>
              <a:rPr lang="en-GB" dirty="0" smtClean="0">
                <a:latin typeface="Arial" charset="0"/>
                <a:cs typeface="Arial" charset="0"/>
              </a:rPr>
              <a:t> dos </a:t>
            </a:r>
            <a:r>
              <a:rPr lang="en-GB" dirty="0" err="1" smtClean="0">
                <a:latin typeface="Arial" charset="0"/>
                <a:cs typeface="Arial" charset="0"/>
              </a:rPr>
              <a:t>diferencias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2) </a:t>
            </a:r>
            <a:r>
              <a:rPr lang="en-GB" dirty="0" err="1" smtClean="0">
                <a:latin typeface="Arial" charset="0"/>
                <a:cs typeface="Arial" charset="0"/>
              </a:rPr>
              <a:t>Responde</a:t>
            </a:r>
            <a:r>
              <a:rPr lang="en-GB" dirty="0" smtClean="0">
                <a:latin typeface="Arial" charset="0"/>
                <a:cs typeface="Arial" charset="0"/>
              </a:rPr>
              <a:t> a dos </a:t>
            </a:r>
            <a:r>
              <a:rPr lang="en-GB" dirty="0" err="1" smtClean="0">
                <a:latin typeface="Arial" charset="0"/>
                <a:cs typeface="Arial" charset="0"/>
              </a:rPr>
              <a:t>preguntas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3) </a:t>
            </a:r>
            <a:r>
              <a:rPr lang="en-GB" dirty="0" err="1" smtClean="0">
                <a:latin typeface="Arial" charset="0"/>
                <a:cs typeface="Arial" charset="0"/>
              </a:rPr>
              <a:t>Haz</a:t>
            </a:r>
            <a:r>
              <a:rPr lang="en-GB" dirty="0" smtClean="0">
                <a:latin typeface="Arial" charset="0"/>
                <a:cs typeface="Arial" charset="0"/>
              </a:rPr>
              <a:t> dos </a:t>
            </a:r>
            <a:r>
              <a:rPr lang="en-GB" dirty="0" err="1" smtClean="0">
                <a:latin typeface="Arial" charset="0"/>
                <a:cs typeface="Arial" charset="0"/>
              </a:rPr>
              <a:t>preguntas</a:t>
            </a:r>
            <a:r>
              <a:rPr lang="en-GB" dirty="0" smtClean="0">
                <a:latin typeface="Arial" charset="0"/>
                <a:cs typeface="Arial" charset="0"/>
              </a:rPr>
              <a:t>.</a:t>
            </a:r>
            <a:endParaRPr lang="en-US" dirty="0" smtClean="0">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32116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986894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20</a:t>
            </a:fld>
            <a:endParaRPr lang="en-GB">
              <a:solidFill>
                <a:prstClr val="black"/>
              </a:solidFill>
            </a:endParaRPr>
          </a:p>
        </p:txBody>
      </p:sp>
    </p:spTree>
    <p:extLst>
      <p:ext uri="{BB962C8B-B14F-4D97-AF65-F5344CB8AC3E}">
        <p14:creationId xmlns:p14="http://schemas.microsoft.com/office/powerpoint/2010/main" val="151919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21</a:t>
            </a:fld>
            <a:endParaRPr lang="en-GB">
              <a:solidFill>
                <a:prstClr val="black"/>
              </a:solidFill>
            </a:endParaRPr>
          </a:p>
        </p:txBody>
      </p:sp>
    </p:spTree>
    <p:extLst>
      <p:ext uri="{BB962C8B-B14F-4D97-AF65-F5344CB8AC3E}">
        <p14:creationId xmlns:p14="http://schemas.microsoft.com/office/powerpoint/2010/main" val="117941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22</a:t>
            </a:fld>
            <a:endParaRPr lang="en-GB">
              <a:solidFill>
                <a:prstClr val="black"/>
              </a:solidFill>
            </a:endParaRPr>
          </a:p>
        </p:txBody>
      </p:sp>
    </p:spTree>
    <p:extLst>
      <p:ext uri="{BB962C8B-B14F-4D97-AF65-F5344CB8AC3E}">
        <p14:creationId xmlns:p14="http://schemas.microsoft.com/office/powerpoint/2010/main" val="1919497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23</a:t>
            </a:fld>
            <a:endParaRPr lang="en-GB">
              <a:solidFill>
                <a:prstClr val="black"/>
              </a:solidFill>
            </a:endParaRPr>
          </a:p>
        </p:txBody>
      </p:sp>
    </p:spTree>
    <p:extLst>
      <p:ext uri="{BB962C8B-B14F-4D97-AF65-F5344CB8AC3E}">
        <p14:creationId xmlns:p14="http://schemas.microsoft.com/office/powerpoint/2010/main" val="127936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24</a:t>
            </a:fld>
            <a:endParaRPr lang="en-GB">
              <a:solidFill>
                <a:prstClr val="black"/>
              </a:solidFill>
            </a:endParaRPr>
          </a:p>
        </p:txBody>
      </p:sp>
    </p:spTree>
    <p:extLst>
      <p:ext uri="{BB962C8B-B14F-4D97-AF65-F5344CB8AC3E}">
        <p14:creationId xmlns:p14="http://schemas.microsoft.com/office/powerpoint/2010/main" val="361615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25</a:t>
            </a:fld>
            <a:endParaRPr lang="en-GB">
              <a:solidFill>
                <a:prstClr val="black"/>
              </a:solidFill>
            </a:endParaRPr>
          </a:p>
        </p:txBody>
      </p:sp>
    </p:spTree>
    <p:extLst>
      <p:ext uri="{BB962C8B-B14F-4D97-AF65-F5344CB8AC3E}">
        <p14:creationId xmlns:p14="http://schemas.microsoft.com/office/powerpoint/2010/main" val="153989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448004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26</a:t>
            </a:fld>
            <a:endParaRPr lang="en-GB">
              <a:solidFill>
                <a:prstClr val="black"/>
              </a:solidFill>
            </a:endParaRPr>
          </a:p>
        </p:txBody>
      </p:sp>
    </p:spTree>
    <p:extLst>
      <p:ext uri="{BB962C8B-B14F-4D97-AF65-F5344CB8AC3E}">
        <p14:creationId xmlns:p14="http://schemas.microsoft.com/office/powerpoint/2010/main" val="169109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44468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184500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True/False</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779034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Translate vocabulary,</a:t>
            </a:r>
            <a:r>
              <a:rPr lang="en-GB" baseline="0" dirty="0" smtClean="0"/>
              <a:t> then sentences.</a:t>
            </a:r>
          </a:p>
          <a:p>
            <a:r>
              <a:rPr lang="en-GB" baseline="0" dirty="0" smtClean="0"/>
              <a:t>Focus on 3</a:t>
            </a:r>
            <a:r>
              <a:rPr lang="en-GB" baseline="30000" dirty="0" smtClean="0"/>
              <a:t>rd</a:t>
            </a:r>
            <a:r>
              <a:rPr lang="en-GB" baseline="0" dirty="0" smtClean="0"/>
              <a:t> person singular and plural forms.</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721195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Whenever possible, use the 3</a:t>
            </a:r>
            <a:r>
              <a:rPr lang="en-GB" baseline="30000" dirty="0" smtClean="0"/>
              <a:t>rd</a:t>
            </a:r>
            <a:r>
              <a:rPr lang="en-GB" dirty="0" smtClean="0"/>
              <a:t> person plural</a:t>
            </a:r>
            <a:r>
              <a:rPr lang="en-GB" baseline="0" dirty="0" smtClean="0"/>
              <a:t> – it’s the same as the infinitive, and never irregular so much easier to get accurate!</a:t>
            </a:r>
            <a:br>
              <a:rPr lang="en-GB" baseline="0" dirty="0" smtClean="0"/>
            </a:br>
            <a:r>
              <a:rPr lang="en-GB" baseline="0" dirty="0" smtClean="0"/>
              <a:t>Reminder that is/are + -</a:t>
            </a:r>
            <a:r>
              <a:rPr lang="en-GB" baseline="0" dirty="0" err="1" smtClean="0"/>
              <a:t>ing</a:t>
            </a:r>
            <a:r>
              <a:rPr lang="en-GB" baseline="0" dirty="0" smtClean="0"/>
              <a:t> in English is JUST THE PRESENT TENSE in GERMAN.</a:t>
            </a:r>
            <a:endParaRPr lang="en-GB" dirty="0"/>
          </a:p>
        </p:txBody>
      </p:sp>
      <p:sp>
        <p:nvSpPr>
          <p:cNvPr id="4" name="Slide Number Placeholder 3"/>
          <p:cNvSpPr>
            <a:spLocks noGrp="1"/>
          </p:cNvSpPr>
          <p:nvPr>
            <p:ph type="sldNum" sz="quarter" idx="10"/>
          </p:nvPr>
        </p:nvSpPr>
        <p:spPr/>
        <p:txBody>
          <a:bodyPr/>
          <a:lstStyle/>
          <a:p>
            <a:fld id="{EE031ECD-7208-498E-A7DB-08E3E5051003}"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3100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Aiming to elicit:</a:t>
            </a:r>
            <a:br>
              <a:rPr lang="en-GB" dirty="0" smtClean="0"/>
            </a:br>
            <a:r>
              <a:rPr lang="en-GB" dirty="0" smtClean="0"/>
              <a:t/>
            </a:r>
            <a:br>
              <a:rPr lang="en-GB" dirty="0" smtClean="0"/>
            </a:br>
            <a:r>
              <a:rPr lang="en-GB" dirty="0" err="1" smtClean="0"/>
              <a:t>En</a:t>
            </a:r>
            <a:r>
              <a:rPr lang="en-GB" baseline="0" dirty="0" smtClean="0"/>
              <a:t> la </a:t>
            </a:r>
            <a:r>
              <a:rPr lang="en-GB" baseline="0" dirty="0" err="1" smtClean="0"/>
              <a:t>foto</a:t>
            </a:r>
            <a:r>
              <a:rPr lang="en-GB" baseline="0" dirty="0" smtClean="0"/>
              <a:t> hay un </a:t>
            </a:r>
            <a:r>
              <a:rPr lang="en-GB" baseline="0" dirty="0" err="1" smtClean="0"/>
              <a:t>edificio</a:t>
            </a:r>
            <a:r>
              <a:rPr lang="en-GB" baseline="0" dirty="0" smtClean="0"/>
              <a:t> / un </a:t>
            </a:r>
            <a:r>
              <a:rPr lang="en-GB" baseline="0" dirty="0" err="1" smtClean="0"/>
              <a:t>monumento</a:t>
            </a:r>
            <a:r>
              <a:rPr lang="en-GB" baseline="0" dirty="0" smtClean="0"/>
              <a:t> / </a:t>
            </a:r>
            <a:r>
              <a:rPr lang="en-GB" baseline="0" dirty="0" err="1" smtClean="0"/>
              <a:t>una</a:t>
            </a:r>
            <a:r>
              <a:rPr lang="en-GB" baseline="0" dirty="0" smtClean="0"/>
              <a:t> </a:t>
            </a:r>
            <a:r>
              <a:rPr lang="en-GB" baseline="0" dirty="0" err="1" smtClean="0"/>
              <a:t>iglesia</a:t>
            </a:r>
            <a:r>
              <a:rPr lang="en-GB" baseline="0" dirty="0" smtClean="0"/>
              <a:t> (not exactly a </a:t>
            </a:r>
            <a:r>
              <a:rPr lang="en-GB" baseline="0" dirty="0" err="1" smtClean="0"/>
              <a:t>catedral</a:t>
            </a:r>
            <a:r>
              <a:rPr lang="en-GB" baseline="0" dirty="0" smtClean="0"/>
              <a:t>, it’s a basilica)</a:t>
            </a:r>
            <a:br>
              <a:rPr lang="en-GB" baseline="0" dirty="0" smtClean="0"/>
            </a:br>
            <a:r>
              <a:rPr lang="en-GB" baseline="0" dirty="0" smtClean="0"/>
              <a:t>El </a:t>
            </a:r>
            <a:r>
              <a:rPr lang="en-GB" baseline="0" dirty="0" err="1" smtClean="0"/>
              <a:t>edificio</a:t>
            </a:r>
            <a:r>
              <a:rPr lang="en-GB" baseline="0" dirty="0" smtClean="0"/>
              <a:t> / la </a:t>
            </a:r>
            <a:r>
              <a:rPr lang="en-GB" baseline="0" dirty="0" err="1" smtClean="0"/>
              <a:t>catedral</a:t>
            </a:r>
            <a:r>
              <a:rPr lang="en-GB" baseline="0" dirty="0" smtClean="0"/>
              <a:t> </a:t>
            </a:r>
            <a:r>
              <a:rPr lang="en-GB" baseline="0" dirty="0" err="1" smtClean="0"/>
              <a:t>es</a:t>
            </a:r>
            <a:r>
              <a:rPr lang="en-GB" baseline="0" dirty="0" smtClean="0"/>
              <a:t> </a:t>
            </a:r>
            <a:r>
              <a:rPr lang="en-GB" baseline="0" dirty="0" err="1" smtClean="0"/>
              <a:t>grande</a:t>
            </a:r>
            <a:r>
              <a:rPr lang="en-GB" baseline="0" dirty="0" smtClean="0"/>
              <a:t>, </a:t>
            </a:r>
            <a:r>
              <a:rPr lang="en-GB" baseline="0" dirty="0" err="1" smtClean="0"/>
              <a:t>enorme</a:t>
            </a:r>
            <a:r>
              <a:rPr lang="en-GB" baseline="0" dirty="0" smtClean="0"/>
              <a:t>, bonito/a, </a:t>
            </a:r>
            <a:r>
              <a:rPr lang="en-GB" baseline="0" dirty="0" err="1" smtClean="0"/>
              <a:t>histórico</a:t>
            </a:r>
            <a:r>
              <a:rPr lang="en-GB" baseline="0" dirty="0" smtClean="0"/>
              <a:t>/a, </a:t>
            </a:r>
            <a:r>
              <a:rPr lang="en-GB" baseline="0" dirty="0" err="1" smtClean="0"/>
              <a:t>antiguo</a:t>
            </a:r>
            <a:r>
              <a:rPr lang="en-GB" baseline="0" dirty="0" smtClean="0"/>
              <a:t>/a – (started 1882 - ?? possible completion date - 2026?), </a:t>
            </a:r>
            <a:r>
              <a:rPr lang="en-GB" baseline="0" dirty="0" err="1" smtClean="0"/>
              <a:t>impresionante</a:t>
            </a:r>
            <a:r>
              <a:rPr lang="en-GB" baseline="0" dirty="0" smtClean="0"/>
              <a:t>, </a:t>
            </a:r>
            <a:r>
              <a:rPr lang="en-GB" baseline="0" dirty="0" err="1" smtClean="0"/>
              <a:t>importante</a:t>
            </a:r>
            <a:r>
              <a:rPr lang="en-GB" baseline="0" dirty="0" smtClean="0"/>
              <a:t>, alto/a</a:t>
            </a:r>
          </a:p>
          <a:p>
            <a:r>
              <a:rPr lang="en-GB" baseline="0" dirty="0" err="1" smtClean="0"/>
              <a:t>También</a:t>
            </a:r>
            <a:r>
              <a:rPr lang="en-GB" baseline="0" dirty="0" smtClean="0"/>
              <a:t> hay </a:t>
            </a:r>
            <a:r>
              <a:rPr lang="en-GB" baseline="0" dirty="0" err="1" smtClean="0"/>
              <a:t>unas</a:t>
            </a:r>
            <a:r>
              <a:rPr lang="en-GB" baseline="0" dirty="0" smtClean="0"/>
              <a:t> personas (que </a:t>
            </a:r>
            <a:r>
              <a:rPr lang="en-GB" baseline="0" dirty="0" err="1" smtClean="0"/>
              <a:t>visitan</a:t>
            </a:r>
            <a:r>
              <a:rPr lang="en-GB" baseline="0" dirty="0" smtClean="0"/>
              <a:t> el </a:t>
            </a:r>
            <a:r>
              <a:rPr lang="en-GB" baseline="0" dirty="0" err="1" smtClean="0"/>
              <a:t>monumento</a:t>
            </a:r>
            <a:r>
              <a:rPr lang="en-GB" baseline="0" dirty="0" smtClean="0"/>
              <a:t>).</a:t>
            </a:r>
            <a:br>
              <a:rPr lang="en-GB" baseline="0" dirty="0" smtClean="0"/>
            </a:br>
            <a:r>
              <a:rPr lang="en-GB" baseline="0" dirty="0" smtClean="0"/>
              <a:t>Las personas son </a:t>
            </a:r>
            <a:r>
              <a:rPr lang="en-GB" baseline="0" dirty="0" err="1" smtClean="0"/>
              <a:t>turistas</a:t>
            </a:r>
            <a:r>
              <a:rPr lang="en-GB" baseline="0" dirty="0" smtClean="0"/>
              <a:t>.</a:t>
            </a:r>
            <a:br>
              <a:rPr lang="en-GB" baseline="0" dirty="0" smtClean="0"/>
            </a:br>
            <a:r>
              <a:rPr lang="en-GB" baseline="0" dirty="0" err="1" smtClean="0"/>
              <a:t>En</a:t>
            </a:r>
            <a:r>
              <a:rPr lang="en-GB" baseline="0" dirty="0" smtClean="0"/>
              <a:t> mi </a:t>
            </a:r>
            <a:r>
              <a:rPr lang="en-GB" baseline="0" dirty="0" err="1" smtClean="0"/>
              <a:t>opinión</a:t>
            </a:r>
            <a:r>
              <a:rPr lang="en-GB" baseline="0" dirty="0" smtClean="0"/>
              <a:t> / </a:t>
            </a:r>
            <a:r>
              <a:rPr lang="en-GB" baseline="0" dirty="0" err="1" smtClean="0"/>
              <a:t>Pienso</a:t>
            </a:r>
            <a:r>
              <a:rPr lang="en-GB" baseline="0" dirty="0" smtClean="0"/>
              <a:t> que </a:t>
            </a: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br>
              <a:rPr lang="en-GB" baseline="0" dirty="0" smtClean="0"/>
            </a:br>
            <a:r>
              <a:rPr lang="en-GB" baseline="0" dirty="0" err="1" smtClean="0"/>
              <a:t>También</a:t>
            </a:r>
            <a:r>
              <a:rPr lang="en-GB" baseline="0" dirty="0" smtClean="0"/>
              <a:t> hay </a:t>
            </a:r>
            <a:r>
              <a:rPr lang="en-GB" baseline="0" dirty="0" err="1" smtClean="0"/>
              <a:t>unos</a:t>
            </a:r>
            <a:r>
              <a:rPr lang="en-GB" baseline="0" dirty="0" smtClean="0"/>
              <a:t> </a:t>
            </a:r>
            <a:r>
              <a:rPr lang="en-GB" baseline="0" dirty="0" err="1" smtClean="0"/>
              <a:t>edificios</a:t>
            </a:r>
            <a:r>
              <a:rPr lang="en-GB" baseline="0" dirty="0" smtClean="0"/>
              <a:t> </a:t>
            </a:r>
            <a:r>
              <a:rPr lang="en-GB" baseline="0" dirty="0" err="1" smtClean="0"/>
              <a:t>modernos</a:t>
            </a:r>
            <a:r>
              <a:rPr lang="en-GB" baseline="0" dirty="0" smtClean="0"/>
              <a:t> y </a:t>
            </a:r>
            <a:r>
              <a:rPr lang="en-GB" baseline="0" dirty="0" err="1" smtClean="0"/>
              <a:t>una</a:t>
            </a:r>
            <a:r>
              <a:rPr lang="en-GB" baseline="0" dirty="0" smtClean="0"/>
              <a:t> </a:t>
            </a:r>
            <a:r>
              <a:rPr lang="en-GB" baseline="0" dirty="0" err="1" smtClean="0"/>
              <a:t>palmera</a:t>
            </a:r>
            <a:r>
              <a:rPr lang="en-GB" baseline="0" dirty="0" smtClean="0"/>
              <a:t>, </a:t>
            </a:r>
            <a:r>
              <a:rPr lang="en-GB" baseline="0" dirty="0" err="1" smtClean="0"/>
              <a:t>una</a:t>
            </a:r>
            <a:r>
              <a:rPr lang="en-GB" baseline="0" dirty="0" smtClean="0"/>
              <a:t> </a:t>
            </a:r>
            <a:r>
              <a:rPr lang="en-GB" baseline="0" dirty="0" err="1" smtClean="0"/>
              <a:t>grúa</a:t>
            </a:r>
            <a:r>
              <a:rPr lang="en-GB" baseline="0" dirty="0" smtClean="0"/>
              <a:t> (crane).</a:t>
            </a:r>
          </a:p>
          <a:p>
            <a:endParaRPr lang="en-GB" baseline="0" dirty="0" smtClean="0"/>
          </a:p>
          <a:p>
            <a:r>
              <a:rPr lang="en-GB" baseline="0" dirty="0" smtClean="0"/>
              <a:t>NB: the greyed out questions are extension – additional for higher attaining students.</a:t>
            </a:r>
          </a:p>
          <a:p>
            <a:endParaRPr lang="en-GB" dirty="0"/>
          </a:p>
        </p:txBody>
      </p:sp>
      <p:sp>
        <p:nvSpPr>
          <p:cNvPr id="4" name="Slide Number Placeholder 3"/>
          <p:cNvSpPr>
            <a:spLocks noGrp="1"/>
          </p:cNvSpPr>
          <p:nvPr>
            <p:ph type="sldNum" sz="quarter" idx="10"/>
          </p:nvPr>
        </p:nvSpPr>
        <p:spPr/>
        <p:txBody>
          <a:bodyPr/>
          <a:lstStyle/>
          <a:p>
            <a:fld id="{4765C099-18CA-442D-93A5-98A15DD39AD6}"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61606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498391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547652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piensas de las instalaciones en tu colegio?</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t>49</a:t>
            </a:fld>
            <a:endParaRPr lang="en-GB"/>
          </a:p>
        </p:txBody>
      </p:sp>
    </p:spTree>
    <p:extLst>
      <p:ext uri="{BB962C8B-B14F-4D97-AF65-F5344CB8AC3E}">
        <p14:creationId xmlns:p14="http://schemas.microsoft.com/office/powerpoint/2010/main" val="132674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FCED522-8391-4D9D-B78C-EDECC9C47EB4}" type="slidenum">
              <a:rPr lang="en-GB" sz="1200">
                <a:solidFill>
                  <a:prstClr val="black"/>
                </a:solidFill>
                <a:latin typeface="Calibri" pitchFamily="34" charset="0"/>
              </a:rPr>
              <a:pPr algn="r" eaLnBrk="1" hangingPunct="1"/>
              <a:t>8</a:t>
            </a:fld>
            <a:endParaRPr lang="en-GB" sz="1200">
              <a:solidFill>
                <a:prstClr val="black"/>
              </a:solidFill>
              <a:latin typeface="Calibri"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Layering memory of the key phonics sounds – iconic word, image, gesture</a:t>
            </a:r>
            <a:r>
              <a:rPr lang="en-GB" baseline="0" dirty="0" smtClean="0"/>
              <a:t> to represent each key sound, chosen for its difference to English pronunciation.</a:t>
            </a:r>
            <a:endParaRPr lang="en-GB" dirty="0" smtClean="0"/>
          </a:p>
        </p:txBody>
      </p:sp>
    </p:spTree>
    <p:extLst>
      <p:ext uri="{BB962C8B-B14F-4D97-AF65-F5344CB8AC3E}">
        <p14:creationId xmlns:p14="http://schemas.microsoft.com/office/powerpoint/2010/main" val="207462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sitios de interés hay en su región?</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t>50</a:t>
            </a:fld>
            <a:endParaRPr lang="en-GB"/>
          </a:p>
        </p:txBody>
      </p:sp>
    </p:spTree>
    <p:extLst>
      <p:ext uri="{BB962C8B-B14F-4D97-AF65-F5344CB8AC3E}">
        <p14:creationId xmlns:p14="http://schemas.microsoft.com/office/powerpoint/2010/main" val="3234697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piensas de las instalaciones en tu colegio?</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t>51</a:t>
            </a:fld>
            <a:endParaRPr lang="en-GB"/>
          </a:p>
        </p:txBody>
      </p:sp>
    </p:spTree>
    <p:extLst>
      <p:ext uri="{BB962C8B-B14F-4D97-AF65-F5344CB8AC3E}">
        <p14:creationId xmlns:p14="http://schemas.microsoft.com/office/powerpoint/2010/main" val="2089156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sitios de interés hay en su región?</a:t>
            </a:r>
            <a:endParaRPr lang="en-GB" dirty="0"/>
          </a:p>
        </p:txBody>
      </p:sp>
      <p:sp>
        <p:nvSpPr>
          <p:cNvPr id="4" name="Slide Number Placeholder 3"/>
          <p:cNvSpPr>
            <a:spLocks noGrp="1"/>
          </p:cNvSpPr>
          <p:nvPr>
            <p:ph type="sldNum" sz="quarter" idx="10"/>
          </p:nvPr>
        </p:nvSpPr>
        <p:spPr/>
        <p:txBody>
          <a:bodyPr/>
          <a:lstStyle/>
          <a:p>
            <a:fld id="{08E508BE-1342-4CCF-AC5A-E18541E38F00}" type="slidenum">
              <a:rPr lang="en-GB" smtClean="0"/>
              <a:t>52</a:t>
            </a:fld>
            <a:endParaRPr lang="en-GB"/>
          </a:p>
        </p:txBody>
      </p:sp>
    </p:spTree>
    <p:extLst>
      <p:ext uri="{BB962C8B-B14F-4D97-AF65-F5344CB8AC3E}">
        <p14:creationId xmlns:p14="http://schemas.microsoft.com/office/powerpoint/2010/main" val="1605666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Pupil</a:t>
            </a:r>
            <a:r>
              <a:rPr lang="en-GB" baseline="0" dirty="0" smtClean="0"/>
              <a:t> feedback sheet</a:t>
            </a:r>
            <a:endParaRPr lang="en-GB" dirty="0" smtClean="0"/>
          </a:p>
          <a:p>
            <a:endParaRPr lang="en-GB" dirty="0"/>
          </a:p>
        </p:txBody>
      </p:sp>
      <p:sp>
        <p:nvSpPr>
          <p:cNvPr id="4" name="Slide Number Placeholder 3"/>
          <p:cNvSpPr>
            <a:spLocks noGrp="1"/>
          </p:cNvSpPr>
          <p:nvPr>
            <p:ph type="sldNum" sz="quarter" idx="10"/>
          </p:nvPr>
        </p:nvSpPr>
        <p:spPr/>
        <p:txBody>
          <a:bodyPr/>
          <a:lstStyle/>
          <a:p>
            <a:fld id="{DB83EDE8-F68C-40B7-AE62-FD4936040902}"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1764414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has definitely trumped</a:t>
            </a:r>
            <a:r>
              <a:rPr lang="en-GB" baseline="0" dirty="0" smtClean="0"/>
              <a:t> assessment for us, in this new spec.  However, these are the assessment opportunities we have implemented.</a:t>
            </a:r>
            <a:endParaRPr lang="en-GB" dirty="0"/>
          </a:p>
        </p:txBody>
      </p:sp>
      <p:sp>
        <p:nvSpPr>
          <p:cNvPr id="4" name="Slide Number Placeholder 3"/>
          <p:cNvSpPr>
            <a:spLocks noGrp="1"/>
          </p:cNvSpPr>
          <p:nvPr>
            <p:ph type="sldNum" sz="quarter" idx="10"/>
          </p:nvPr>
        </p:nvSpPr>
        <p:spPr/>
        <p:txBody>
          <a:bodyPr/>
          <a:lstStyle/>
          <a:p>
            <a:fld id="{7CFCF8AF-2AA6-4314-B02B-D4BDBEFC012A}"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97000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version of </a:t>
            </a:r>
            <a:r>
              <a:rPr lang="en-GB" dirty="0" err="1" smtClean="0"/>
              <a:t>Francophoniques</a:t>
            </a:r>
            <a:r>
              <a:rPr lang="en-GB" dirty="0" smtClean="0"/>
              <a:t> – reduced to 16 key sounds.</a:t>
            </a:r>
            <a:endParaRPr lang="en-GB" dirty="0"/>
          </a:p>
        </p:txBody>
      </p:sp>
      <p:sp>
        <p:nvSpPr>
          <p:cNvPr id="4" name="Slide Number Placeholder 3"/>
          <p:cNvSpPr>
            <a:spLocks noGrp="1"/>
          </p:cNvSpPr>
          <p:nvPr>
            <p:ph type="sldNum" sz="quarter" idx="10"/>
          </p:nvPr>
        </p:nvSpPr>
        <p:spPr/>
        <p:txBody>
          <a:bodyPr/>
          <a:lstStyle/>
          <a:p>
            <a:fld id="{A4E14585-6745-4D51-ACC1-AADCB34DCAA9}"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387810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53769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21183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Text</a:t>
            </a:r>
            <a:r>
              <a:rPr lang="en-GB" baseline="0" dirty="0" smtClean="0"/>
              <a:t> taken from Studio 2 – Heinemann course.  Module 3 unit 5. p.56</a:t>
            </a:r>
            <a:endParaRPr lang="fr-F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AE08D23-73B6-48F4-A487-3F4BD07D6CF3}"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76234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26418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2704838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215343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36386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8761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17284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586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2151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61626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6367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4139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45048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6474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9384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5690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7085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0625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0953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149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1935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413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8740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5994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844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13/10/2017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13/10/2017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13/10/2017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13/10/2017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13/10/2017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13/10/2017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13/10/2017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750D2-5C90-4ACA-8264-84EC8E998FD2}" type="datetimeFigureOut">
              <a:rPr lang="fr-FR" smtClean="0">
                <a:solidFill>
                  <a:prstClr val="black">
                    <a:tint val="75000"/>
                  </a:prstClr>
                </a:solidFill>
              </a:rPr>
              <a:pPr/>
              <a:t>13/10/2017</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72750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26AEA-4B72-4A66-9B62-DFAB3616979A}"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C3FB8-21B5-4659-AE01-9A92F7CF23A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23650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youtube.com/watch?v=iqCvE258vY0" TargetMode="Externa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tes.co.uk/teaching-resource/German-Classroom-Display-6340641/" TargetMode="External"/><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www.tes.co.uk/teaching-resource/Spanish-Classroom-Display-6336470/" TargetMode="External"/><Relationship Id="rId4" Type="http://schemas.openxmlformats.org/officeDocument/2006/relationships/hyperlink" Target="http://www.tes.co.uk/teaching-resource/French-Classroom-Display-6336471/"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rachelhawkes.com/"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mailto:rhawkes@catrust.co.uk"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clker.com/clipart-raised-fist.html" TargetMode="External"/><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image" Target="../media/image22.png"/><Relationship Id="rId4" Type="http://schemas.openxmlformats.org/officeDocument/2006/relationships/image" Target="../media/image87.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95.png"/><Relationship Id="rId12" Type="http://schemas.openxmlformats.org/officeDocument/2006/relationships/image" Target="../media/image100.jp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7.png"/><Relationship Id="rId11" Type="http://schemas.openxmlformats.org/officeDocument/2006/relationships/image" Target="../media/image99.png"/><Relationship Id="rId5" Type="http://schemas.openxmlformats.org/officeDocument/2006/relationships/hyperlink" Target="http://www.clker.com/clipart-raised-fist.html" TargetMode="External"/><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hyperlink" Target="https://quizlet.com/221802852/module-1-vacaciones-flash-cards/" TargetMode="External"/><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18" Type="http://schemas.openxmlformats.org/officeDocument/2006/relationships/image" Target="../media/image37.jpg"/><Relationship Id="rId3" Type="http://schemas.openxmlformats.org/officeDocument/2006/relationships/image" Target="../media/image22.png"/><Relationship Id="rId7" Type="http://schemas.openxmlformats.org/officeDocument/2006/relationships/image" Target="../media/image26.gif"/><Relationship Id="rId12" Type="http://schemas.openxmlformats.org/officeDocument/2006/relationships/image" Target="../media/image31.gif"/><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gif"/><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gif"/><Relationship Id="rId15" Type="http://schemas.openxmlformats.org/officeDocument/2006/relationships/image" Target="../media/image34.jpg"/><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wmf"/><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5677" y="218977"/>
            <a:ext cx="7772400" cy="6048672"/>
          </a:xfrm>
        </p:spPr>
        <p:txBody>
          <a:bodyPr>
            <a:normAutofit fontScale="90000"/>
          </a:bodyPr>
          <a:lstStyle/>
          <a:p>
            <a:r>
              <a:rPr lang="en-GB" sz="14200" b="1" dirty="0" smtClean="0"/>
              <a:t>L</a:t>
            </a:r>
            <a:r>
              <a:rPr lang="en-GB" sz="14200" b="1" dirty="0" smtClean="0">
                <a:solidFill>
                  <a:srgbClr val="00B050"/>
                </a:solidFill>
                <a:latin typeface="Brush Script MT" pitchFamily="66" charset="0"/>
              </a:rPr>
              <a:t>a</a:t>
            </a:r>
            <a:r>
              <a:rPr lang="en-GB" sz="14200" b="1" dirty="0" smtClean="0"/>
              <a:t>n</a:t>
            </a:r>
            <a:r>
              <a:rPr lang="en-GB" sz="14200" b="1" dirty="0" smtClean="0">
                <a:solidFill>
                  <a:srgbClr val="0070C0"/>
                </a:solidFill>
                <a:latin typeface="Harlow Solid Italic" pitchFamily="82" charset="0"/>
              </a:rPr>
              <a:t>g</a:t>
            </a:r>
            <a:r>
              <a:rPr lang="en-GB" sz="14200" b="1" dirty="0" smtClean="0"/>
              <a:t>u</a:t>
            </a:r>
            <a:r>
              <a:rPr lang="en-GB" sz="14200" b="1" dirty="0" smtClean="0">
                <a:solidFill>
                  <a:srgbClr val="00B050"/>
                </a:solidFill>
                <a:latin typeface="Brush Script MT" pitchFamily="66" charset="0"/>
              </a:rPr>
              <a:t>a</a:t>
            </a:r>
            <a:r>
              <a:rPr lang="en-GB" sz="14200" b="1" dirty="0" smtClean="0"/>
              <a:t>g</a:t>
            </a:r>
            <a:r>
              <a:rPr lang="en-GB" sz="11900" b="1" dirty="0" smtClean="0">
                <a:solidFill>
                  <a:srgbClr val="FF0000"/>
                </a:solidFill>
                <a:latin typeface="Bauhaus 93" pitchFamily="82" charset="0"/>
              </a:rPr>
              <a:t>e</a:t>
            </a:r>
            <a:r>
              <a:rPr lang="en-GB" sz="14200" b="1" dirty="0" smtClean="0"/>
              <a:t>s</a:t>
            </a:r>
            <a:r>
              <a:rPr lang="en-GB" sz="8800" b="1" dirty="0" smtClean="0"/>
              <a:t/>
            </a:r>
            <a:br>
              <a:rPr lang="en-GB" sz="8800" b="1" dirty="0" smtClean="0"/>
            </a:br>
            <a:r>
              <a:rPr lang="en-GB" sz="16600" b="1" dirty="0" err="1" smtClean="0">
                <a:solidFill>
                  <a:srgbClr val="0070C0"/>
                </a:solidFill>
                <a:latin typeface="Harlow Solid Italic" pitchFamily="82" charset="0"/>
              </a:rPr>
              <a:t>c</a:t>
            </a:r>
            <a:r>
              <a:rPr lang="en-GB" sz="8000" b="1" dirty="0" err="1" smtClean="0">
                <a:latin typeface="Aharoni" pitchFamily="2" charset="-79"/>
                <a:cs typeface="Aharoni" pitchFamily="2" charset="-79"/>
              </a:rPr>
              <a:t>P</a:t>
            </a:r>
            <a:r>
              <a:rPr lang="en-GB" sz="8000" b="1" dirty="0" err="1" smtClean="0">
                <a:solidFill>
                  <a:srgbClr val="FF0000"/>
                </a:solidFill>
                <a:latin typeface="Bauhaus 93" pitchFamily="82" charset="0"/>
              </a:rPr>
              <a:t>D</a:t>
            </a:r>
            <a:r>
              <a:rPr lang="en-GB" sz="16600" b="1" dirty="0" smtClean="0"/>
              <a:t/>
            </a:r>
            <a:br>
              <a:rPr lang="en-GB" sz="16600" b="1" dirty="0" smtClean="0"/>
            </a:br>
            <a:r>
              <a:rPr lang="en-GB" sz="6600" b="1" dirty="0" smtClean="0"/>
              <a:t>18 </a:t>
            </a:r>
            <a:r>
              <a:rPr lang="en-GB" sz="6600" b="1" dirty="0" smtClean="0"/>
              <a:t>October 2017</a:t>
            </a:r>
            <a:br>
              <a:rPr lang="en-GB" sz="6600" b="1" dirty="0" smtClean="0"/>
            </a:br>
            <a:r>
              <a:rPr lang="en-GB" sz="6600" b="1" dirty="0" smtClean="0"/>
              <a:t>Preston</a:t>
            </a:r>
            <a:endParaRPr lang="fr-FR" sz="6600" b="1" dirty="0"/>
          </a:p>
        </p:txBody>
      </p:sp>
    </p:spTree>
    <p:extLst>
      <p:ext uri="{BB962C8B-B14F-4D97-AF65-F5344CB8AC3E}">
        <p14:creationId xmlns:p14="http://schemas.microsoft.com/office/powerpoint/2010/main" val="3340704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19" y="-457352"/>
            <a:ext cx="7693819" cy="3505504"/>
          </a:xfrm>
          <a:prstGeom prst="rect">
            <a:avLst/>
          </a:prstGeom>
        </p:spPr>
      </p:pic>
      <p:sp>
        <p:nvSpPr>
          <p:cNvPr id="11"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12" name="Rectangle 1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2 </a:t>
            </a:r>
            <a:r>
              <a:rPr lang="en-GB" sz="2800" b="1" dirty="0" smtClean="0">
                <a:solidFill>
                  <a:srgbClr val="F4FEFE"/>
                </a:solidFill>
              </a:rPr>
              <a:t> Students can initiate in the classroom as soon as they know the individual question words, so teach these with gestures asap!</a:t>
            </a:r>
          </a:p>
        </p:txBody>
      </p:sp>
      <p:pic>
        <p:nvPicPr>
          <p:cNvPr id="13" name="Picture 12"/>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90474" y="4065677"/>
            <a:ext cx="2712813" cy="3487905"/>
          </a:xfrm>
          <a:prstGeom prst="rect">
            <a:avLst/>
          </a:prstGeom>
        </p:spPr>
      </p:pic>
      <p:sp>
        <p:nvSpPr>
          <p:cNvPr id="14" name="Rectangle 13"/>
          <p:cNvSpPr/>
          <p:nvPr/>
        </p:nvSpPr>
        <p:spPr>
          <a:xfrm>
            <a:off x="4346881" y="6250308"/>
            <a:ext cx="5931594" cy="369332"/>
          </a:xfrm>
          <a:prstGeom prst="rect">
            <a:avLst/>
          </a:prstGeom>
        </p:spPr>
        <p:txBody>
          <a:bodyPr wrap="square">
            <a:spAutoFit/>
          </a:bodyPr>
          <a:lstStyle/>
          <a:p>
            <a:pPr>
              <a:defRPr/>
            </a:pPr>
            <a:r>
              <a:rPr lang="en-GB" dirty="0">
                <a:solidFill>
                  <a:prstClr val="black"/>
                </a:solidFill>
                <a:hlinkClick r:id="rId5"/>
              </a:rPr>
              <a:t>http://www.youtube.com/watch?v=iqCvE258vY0</a:t>
            </a:r>
            <a:r>
              <a:rPr lang="en-GB" dirty="0">
                <a:solidFill>
                  <a:prstClr val="black"/>
                </a:solidFill>
              </a:rPr>
              <a:t> </a:t>
            </a:r>
          </a:p>
        </p:txBody>
      </p:sp>
    </p:spTree>
    <p:extLst>
      <p:ext uri="{BB962C8B-B14F-4D97-AF65-F5344CB8AC3E}">
        <p14:creationId xmlns:p14="http://schemas.microsoft.com/office/powerpoint/2010/main" val="3491350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13" name="Rectangle 12"/>
          <p:cNvSpPr/>
          <p:nvPr/>
        </p:nvSpPr>
        <p:spPr>
          <a:xfrm>
            <a:off x="4000449" y="1044332"/>
            <a:ext cx="5240020" cy="5632311"/>
          </a:xfrm>
          <a:prstGeom prst="rect">
            <a:avLst/>
          </a:prstGeom>
        </p:spPr>
        <p:txBody>
          <a:bodyPr wrap="square">
            <a:spAutoFit/>
          </a:bodyPr>
          <a:lstStyle/>
          <a:p>
            <a:r>
              <a:rPr lang="es-MX" b="1" dirty="0">
                <a:solidFill>
                  <a:prstClr val="black"/>
                </a:solidFill>
                <a:latin typeface="Arial" panose="020B0604020202020204" pitchFamily="34" charset="0"/>
                <a:cs typeface="Arial" panose="020B0604020202020204" pitchFamily="34" charset="0"/>
              </a:rPr>
              <a:t>Argentina, el uno de enero, 2015</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¡Hola! ¿Qué tal? Me llamo Antonio y vivo en Argentina, en Buenos Aires. Tengo trece años y mi cumpleaños es el quince de mayo.</a:t>
            </a:r>
            <a:endParaRPr lang="en-GB" dirty="0">
              <a:solidFill>
                <a:prstClr val="black"/>
              </a:solidFill>
              <a:latin typeface="Arial" panose="020B0604020202020204" pitchFamily="34" charset="0"/>
              <a:cs typeface="Arial" panose="020B0604020202020204" pitchFamily="34" charset="0"/>
            </a:endParaRPr>
          </a:p>
          <a:p>
            <a:r>
              <a:rPr lang="es-MX" b="1"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Soy bastante sincero. También soy generoso, pero no soy tímido. Tengo una hermana que se llama Rosa. Tiene catorce años. En mi opinión, es un poco tonta.</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Tengo un ratón y dos peces. Mi ratón es blanco y muy divertido.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Mis peces son azules y amarillos y son estupendos, pero no son muy listos. Mi color favorito es el amarillo.</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pasión es el rugby y mi héroe es Felipe </a:t>
            </a:r>
            <a:r>
              <a:rPr lang="es-MX" dirty="0" err="1">
                <a:solidFill>
                  <a:prstClr val="black"/>
                </a:solidFill>
                <a:latin typeface="Arial" panose="020B0604020202020204" pitchFamily="34" charset="0"/>
                <a:cs typeface="Arial" panose="020B0604020202020204" pitchFamily="34" charset="0"/>
              </a:rPr>
              <a:t>Contepomi</a:t>
            </a:r>
            <a:r>
              <a:rPr lang="es-MX" dirty="0">
                <a:solidFill>
                  <a:prstClr val="black"/>
                </a:solidFill>
                <a:latin typeface="Arial" panose="020B0604020202020204" pitchFamily="34" charset="0"/>
                <a:cs typeface="Arial" panose="020B0604020202020204" pitchFamily="34" charset="0"/>
              </a:rPr>
              <a:t>. ¡Es genial! Mi cantante favorita es </a:t>
            </a:r>
            <a:r>
              <a:rPr lang="es-MX" dirty="0" err="1">
                <a:solidFill>
                  <a:prstClr val="black"/>
                </a:solidFill>
                <a:latin typeface="Arial" panose="020B0604020202020204" pitchFamily="34" charset="0"/>
                <a:cs typeface="Arial" panose="020B0604020202020204" pitchFamily="34" charset="0"/>
              </a:rPr>
              <a:t>Beyoncé</a:t>
            </a:r>
            <a:r>
              <a:rPr lang="es-MX" dirty="0">
                <a:solidFill>
                  <a:prstClr val="black"/>
                </a:solidFill>
                <a:latin typeface="Arial" panose="020B0604020202020204" pitchFamily="34" charset="0"/>
                <a:cs typeface="Arial" panose="020B0604020202020204" pitchFamily="34" charset="0"/>
              </a:rPr>
              <a:t> porque es fenomenal.</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programa favorito es ‘Factor X</a:t>
            </a:r>
            <a:r>
              <a:rPr lang="es-MX" dirty="0" smtClean="0">
                <a:solidFill>
                  <a:prstClr val="black"/>
                </a:solidFill>
                <a:latin typeface="Arial" panose="020B0604020202020204" pitchFamily="34" charset="0"/>
                <a:cs typeface="Arial" panose="020B0604020202020204" pitchFamily="34" charset="0"/>
              </a:rPr>
              <a:t>’.</a:t>
            </a:r>
            <a:endParaRPr lang="en-GB" dirty="0">
              <a:solidFill>
                <a:prstClr val="black"/>
              </a:solidFill>
              <a:latin typeface="Arial" panose="020B0604020202020204" pitchFamily="34" charset="0"/>
              <a:cs typeface="Arial" panose="020B0604020202020204" pitchFamily="34" charset="0"/>
            </a:endParaRPr>
          </a:p>
        </p:txBody>
      </p:sp>
      <p:sp>
        <p:nvSpPr>
          <p:cNvPr id="14" name="TextBox 4"/>
          <p:cNvSpPr txBox="1">
            <a:spLocks noChangeArrowheads="1"/>
          </p:cNvSpPr>
          <p:nvPr/>
        </p:nvSpPr>
        <p:spPr bwMode="auto">
          <a:xfrm>
            <a:off x="3483558" y="1444254"/>
            <a:ext cx="557213"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❶</a:t>
            </a:r>
            <a:endParaRPr lang="fr-FR" dirty="0">
              <a:solidFill>
                <a:prstClr val="black"/>
              </a:solidFill>
              <a:latin typeface="Verdana" pitchFamily="34" charset="0"/>
            </a:endParaRPr>
          </a:p>
        </p:txBody>
      </p:sp>
      <p:sp>
        <p:nvSpPr>
          <p:cNvPr id="15" name="TextBox 5"/>
          <p:cNvSpPr txBox="1">
            <a:spLocks noChangeArrowheads="1"/>
          </p:cNvSpPr>
          <p:nvPr/>
        </p:nvSpPr>
        <p:spPr bwMode="auto">
          <a:xfrm>
            <a:off x="3491141" y="2804007"/>
            <a:ext cx="557212"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❷</a:t>
            </a:r>
            <a:endParaRPr lang="fr-FR" dirty="0">
              <a:solidFill>
                <a:prstClr val="black"/>
              </a:solidFill>
              <a:latin typeface="Verdana" pitchFamily="34" charset="0"/>
            </a:endParaRPr>
          </a:p>
        </p:txBody>
      </p:sp>
      <p:sp>
        <p:nvSpPr>
          <p:cNvPr id="16" name="TextBox 6"/>
          <p:cNvSpPr txBox="1">
            <a:spLocks noChangeArrowheads="1"/>
          </p:cNvSpPr>
          <p:nvPr/>
        </p:nvSpPr>
        <p:spPr bwMode="auto">
          <a:xfrm>
            <a:off x="3514908" y="4143577"/>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❸</a:t>
            </a:r>
            <a:endParaRPr lang="fr-FR" dirty="0">
              <a:solidFill>
                <a:prstClr val="black"/>
              </a:solidFill>
              <a:latin typeface="Verdana" pitchFamily="34" charset="0"/>
            </a:endParaRPr>
          </a:p>
        </p:txBody>
      </p:sp>
      <p:sp>
        <p:nvSpPr>
          <p:cNvPr id="17" name="TextBox 7"/>
          <p:cNvSpPr txBox="1">
            <a:spLocks noChangeArrowheads="1"/>
          </p:cNvSpPr>
          <p:nvPr/>
        </p:nvSpPr>
        <p:spPr bwMode="auto">
          <a:xfrm>
            <a:off x="3547420" y="5773782"/>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❹</a:t>
            </a:r>
            <a:endParaRPr lang="fr-FR" dirty="0">
              <a:solidFill>
                <a:prstClr val="black"/>
              </a:solidFill>
              <a:latin typeface="Verdana" pitchFamily="34" charset="0"/>
            </a:endParaRPr>
          </a:p>
        </p:txBody>
      </p:sp>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870" y="-27384"/>
            <a:ext cx="1336425" cy="1336425"/>
          </a:xfrm>
          <a:prstGeom prst="rect">
            <a:avLst/>
          </a:prstGeom>
        </p:spPr>
      </p:pic>
      <p:sp>
        <p:nvSpPr>
          <p:cNvPr id="20"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Hotseating</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2785293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8331" y="476672"/>
            <a:ext cx="8932980" cy="5185870"/>
          </a:xfrm>
          <a:prstGeom prst="rect">
            <a:avLst/>
          </a:prstGeom>
        </p:spPr>
      </p:pic>
      <p:sp>
        <p:nvSpPr>
          <p:cNvPr id="5" name="TextBox 4"/>
          <p:cNvSpPr txBox="1"/>
          <p:nvPr/>
        </p:nvSpPr>
        <p:spPr>
          <a:xfrm>
            <a:off x="514800" y="260649"/>
            <a:ext cx="8809728" cy="6584494"/>
          </a:xfrm>
          <a:prstGeom prst="rect">
            <a:avLst/>
          </a:prstGeom>
          <a:noFill/>
        </p:spPr>
        <p:txBody>
          <a:bodyPr wrap="square" lIns="91435" tIns="45718" rIns="91435" bIns="45718" rtlCol="0">
            <a:spAutoFit/>
          </a:bodyPr>
          <a:lstStyle/>
          <a:p>
            <a:pPr defTabSz="457200"/>
            <a:r>
              <a:rPr lang="en-GB" sz="2800" b="1" dirty="0" err="1">
                <a:solidFill>
                  <a:prstClr val="black"/>
                </a:solidFill>
              </a:rPr>
              <a:t>Salut</a:t>
            </a:r>
            <a:r>
              <a:rPr lang="en-GB" sz="2800" b="1" dirty="0">
                <a:solidFill>
                  <a:prstClr val="black"/>
                </a:solidFill>
              </a:rPr>
              <a:t>!  Je </a:t>
            </a:r>
            <a:r>
              <a:rPr lang="en-GB" sz="2800" b="1" dirty="0" err="1">
                <a:solidFill>
                  <a:prstClr val="black"/>
                </a:solidFill>
              </a:rPr>
              <a:t>m’appelle</a:t>
            </a:r>
            <a:r>
              <a:rPr lang="en-GB" sz="2800" b="1" dirty="0">
                <a:solidFill>
                  <a:prstClr val="black"/>
                </a:solidFill>
              </a:rPr>
              <a:t> Clarisse et </a:t>
            </a:r>
            <a:r>
              <a:rPr lang="en-GB" sz="2800" b="1" dirty="0" err="1">
                <a:solidFill>
                  <a:prstClr val="black"/>
                </a:solidFill>
              </a:rPr>
              <a:t>j’habite</a:t>
            </a:r>
            <a:r>
              <a:rPr lang="en-GB" sz="2800" b="1" dirty="0">
                <a:solidFill>
                  <a:prstClr val="black"/>
                </a:solidFill>
              </a:rPr>
              <a:t> </a:t>
            </a:r>
            <a:r>
              <a:rPr lang="en-GB" sz="2800" b="1" dirty="0">
                <a:solidFill>
                  <a:prstClr val="black"/>
                </a:solidFill>
                <a:cs typeface="Calibri"/>
              </a:rPr>
              <a:t>à </a:t>
            </a:r>
            <a:r>
              <a:rPr lang="en-GB" sz="2800" b="1" dirty="0" err="1">
                <a:solidFill>
                  <a:prstClr val="black"/>
                </a:solidFill>
                <a:cs typeface="Calibri"/>
              </a:rPr>
              <a:t>Fonainebleau</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drôle</a:t>
            </a:r>
            <a:r>
              <a:rPr lang="en-GB" sz="2800" b="1" dirty="0">
                <a:solidFill>
                  <a:prstClr val="black"/>
                </a:solidFill>
                <a:cs typeface="Calibri"/>
              </a:rPr>
              <a:t> et </a:t>
            </a:r>
            <a:r>
              <a:rPr lang="en-GB" sz="2800" b="1" dirty="0" err="1">
                <a:solidFill>
                  <a:prstClr val="black"/>
                </a:solidFill>
                <a:cs typeface="Calibri"/>
              </a:rPr>
              <a:t>intelligente</a:t>
            </a:r>
            <a:r>
              <a:rPr lang="en-GB" sz="2800" b="1" dirty="0">
                <a:solidFill>
                  <a:prstClr val="black"/>
                </a:solidFill>
                <a:cs typeface="Calibri"/>
              </a:rPr>
              <a:t> et je </a:t>
            </a:r>
            <a:r>
              <a:rPr lang="en-GB" sz="2800" b="1" dirty="0" err="1">
                <a:solidFill>
                  <a:prstClr val="black"/>
                </a:solidFill>
                <a:cs typeface="Calibri"/>
              </a:rPr>
              <a:t>suis</a:t>
            </a:r>
            <a:r>
              <a:rPr lang="en-GB" sz="2800" b="1" dirty="0">
                <a:solidFill>
                  <a:prstClr val="black"/>
                </a:solidFill>
                <a:cs typeface="Calibri"/>
              </a:rPr>
              <a:t> fan de foot!  Le foot, </a:t>
            </a:r>
            <a:r>
              <a:rPr lang="en-GB" sz="2800" b="1" dirty="0" err="1">
                <a:solidFill>
                  <a:prstClr val="black"/>
                </a:solidFill>
                <a:cs typeface="Calibri"/>
              </a:rPr>
              <a:t>c’est</a:t>
            </a:r>
            <a:r>
              <a:rPr lang="en-GB" sz="2800" b="1" dirty="0">
                <a:solidFill>
                  <a:prstClr val="black"/>
                </a:solidFill>
                <a:cs typeface="Calibri"/>
              </a:rPr>
              <a:t> ma passion.  Mon </a:t>
            </a:r>
            <a:r>
              <a:rPr lang="en-GB" sz="2800" b="1" dirty="0" err="1">
                <a:solidFill>
                  <a:prstClr val="black"/>
                </a:solidFill>
                <a:cs typeface="Calibri"/>
              </a:rPr>
              <a:t>équipe</a:t>
            </a:r>
            <a:r>
              <a:rPr lang="en-GB" sz="2800" b="1" dirty="0">
                <a:solidFill>
                  <a:prstClr val="black"/>
                </a:solidFill>
                <a:cs typeface="Calibri"/>
              </a:rPr>
              <a:t>, </a:t>
            </a:r>
            <a:r>
              <a:rPr lang="en-GB" sz="2800" b="1" dirty="0" err="1">
                <a:solidFill>
                  <a:prstClr val="black"/>
                </a:solidFill>
                <a:cs typeface="Calibri"/>
              </a:rPr>
              <a:t>c’est</a:t>
            </a:r>
            <a:r>
              <a:rPr lang="en-GB" sz="2800" b="1" dirty="0">
                <a:solidFill>
                  <a:prstClr val="black"/>
                </a:solidFill>
                <a:cs typeface="Calibri"/>
              </a:rPr>
              <a:t> le PSG.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Mon frère </a:t>
            </a:r>
            <a:r>
              <a:rPr lang="en-GB" sz="2800" b="1" dirty="0" err="1">
                <a:solidFill>
                  <a:prstClr val="black"/>
                </a:solidFill>
                <a:cs typeface="Calibri"/>
              </a:rPr>
              <a:t>Rény</a:t>
            </a:r>
            <a:r>
              <a:rPr lang="en-GB" sz="2800" b="1" dirty="0">
                <a:solidFill>
                  <a:prstClr val="black"/>
                </a:solidFill>
                <a:cs typeface="Calibri"/>
              </a:rPr>
              <a:t> </a:t>
            </a:r>
            <a:r>
              <a:rPr lang="en-GB" sz="2800" b="1" dirty="0" err="1">
                <a:solidFill>
                  <a:prstClr val="black"/>
                </a:solidFill>
                <a:cs typeface="Calibri"/>
              </a:rPr>
              <a:t>est</a:t>
            </a:r>
            <a:r>
              <a:rPr lang="en-GB" sz="2800" b="1" dirty="0">
                <a:solidFill>
                  <a:prstClr val="black"/>
                </a:solidFill>
                <a:cs typeface="Calibri"/>
              </a:rPr>
              <a:t> </a:t>
            </a:r>
            <a:r>
              <a:rPr lang="en-GB" sz="2800" b="1" dirty="0" err="1">
                <a:solidFill>
                  <a:prstClr val="black"/>
                </a:solidFill>
                <a:cs typeface="Calibri"/>
              </a:rPr>
              <a:t>très</a:t>
            </a:r>
            <a:r>
              <a:rPr lang="en-GB" sz="2800" b="1" dirty="0">
                <a:solidFill>
                  <a:prstClr val="black"/>
                </a:solidFill>
                <a:cs typeface="Calibri"/>
              </a:rPr>
              <a:t> </a:t>
            </a:r>
            <a:r>
              <a:rPr lang="en-GB" sz="2800" b="1" dirty="0" err="1">
                <a:solidFill>
                  <a:prstClr val="black"/>
                </a:solidFill>
                <a:cs typeface="Calibri"/>
              </a:rPr>
              <a:t>sympa</a:t>
            </a:r>
            <a:r>
              <a:rPr lang="en-GB" sz="2800" b="1" dirty="0">
                <a:solidFill>
                  <a:prstClr val="black"/>
                </a:solidFill>
                <a:cs typeface="Calibri"/>
              </a:rPr>
              <a:t>.  En </a:t>
            </a:r>
            <a:r>
              <a:rPr lang="en-GB" sz="2800" b="1" dirty="0" err="1">
                <a:solidFill>
                  <a:prstClr val="black"/>
                </a:solidFill>
                <a:cs typeface="Calibri"/>
              </a:rPr>
              <a:t>genéral</a:t>
            </a:r>
            <a:r>
              <a:rPr lang="en-GB" sz="2800" b="1" dirty="0">
                <a:solidFill>
                  <a:prstClr val="black"/>
                </a:solidFill>
                <a:cs typeface="Calibri"/>
              </a:rPr>
              <a:t> on </a:t>
            </a:r>
            <a:r>
              <a:rPr lang="en-GB" sz="2800" b="1" dirty="0" err="1">
                <a:solidFill>
                  <a:prstClr val="black"/>
                </a:solidFill>
                <a:cs typeface="Calibri"/>
              </a:rPr>
              <a:t>s’entend</a:t>
            </a:r>
            <a:r>
              <a:rPr lang="en-GB" sz="2800" b="1" dirty="0">
                <a:solidFill>
                  <a:prstClr val="black"/>
                </a:solidFill>
                <a:cs typeface="Calibri"/>
              </a:rPr>
              <a:t> </a:t>
            </a:r>
            <a:r>
              <a:rPr lang="en-GB" sz="2800" b="1" dirty="0" err="1">
                <a:solidFill>
                  <a:prstClr val="black"/>
                </a:solidFill>
                <a:cs typeface="Calibri"/>
              </a:rPr>
              <a:t>bien</a:t>
            </a:r>
            <a:r>
              <a:rPr lang="en-GB" sz="2800" b="1" dirty="0">
                <a:solidFill>
                  <a:prstClr val="black"/>
                </a:solidFill>
                <a:cs typeface="Calibri"/>
              </a:rPr>
              <a:t> et </a:t>
            </a:r>
            <a:r>
              <a:rPr lang="en-GB" sz="2800" b="1" dirty="0" err="1">
                <a:solidFill>
                  <a:prstClr val="black"/>
                </a:solidFill>
                <a:cs typeface="Calibri"/>
              </a:rPr>
              <a:t>normalement</a:t>
            </a:r>
            <a:r>
              <a:rPr lang="en-GB" sz="2800" b="1" dirty="0">
                <a:solidFill>
                  <a:prstClr val="black"/>
                </a:solidFill>
                <a:cs typeface="Calibri"/>
              </a:rPr>
              <a:t> on </a:t>
            </a:r>
            <a:r>
              <a:rPr lang="en-GB" sz="2800" b="1" dirty="0" err="1">
                <a:solidFill>
                  <a:prstClr val="black"/>
                </a:solidFill>
                <a:cs typeface="Calibri"/>
              </a:rPr>
              <a:t>regarde</a:t>
            </a:r>
            <a:r>
              <a:rPr lang="en-GB" sz="2800" b="1" dirty="0">
                <a:solidFill>
                  <a:prstClr val="black"/>
                </a:solidFill>
                <a:cs typeface="Calibri"/>
              </a:rPr>
              <a:t> les matches de foot ensemble.</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err="1">
                <a:solidFill>
                  <a:prstClr val="black"/>
                </a:solidFill>
                <a:cs typeface="Calibri"/>
              </a:rPr>
              <a:t>Hier</a:t>
            </a:r>
            <a:r>
              <a:rPr lang="en-GB" sz="2800" b="1" dirty="0">
                <a:solidFill>
                  <a:prstClr val="black"/>
                </a:solidFill>
                <a:cs typeface="Calibri"/>
              </a:rPr>
              <a:t> </a:t>
            </a:r>
            <a:r>
              <a:rPr lang="en-GB" sz="2800" b="1" dirty="0" err="1">
                <a:solidFill>
                  <a:prstClr val="black"/>
                </a:solidFill>
                <a:cs typeface="Calibri"/>
              </a:rPr>
              <a:t>soir</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un match de foot international à la </a:t>
            </a:r>
            <a:r>
              <a:rPr lang="en-GB" sz="2800" b="1" dirty="0" err="1">
                <a:solidFill>
                  <a:prstClr val="black"/>
                </a:solidFill>
                <a:cs typeface="Calibri"/>
              </a:rPr>
              <a:t>télé</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du popcorn, </a:t>
            </a:r>
            <a:r>
              <a:rPr lang="en-GB" sz="2800" b="1" dirty="0" err="1">
                <a:solidFill>
                  <a:prstClr val="black"/>
                </a:solidFill>
                <a:cs typeface="Calibri"/>
              </a:rPr>
              <a:t>comme</a:t>
            </a:r>
            <a:r>
              <a:rPr lang="en-GB" sz="2800" b="1" dirty="0">
                <a:solidFill>
                  <a:prstClr val="black"/>
                </a:solidFill>
                <a:cs typeface="Calibri"/>
              </a:rPr>
              <a:t> </a:t>
            </a:r>
            <a:r>
              <a:rPr lang="en-GB" sz="2800" b="1" dirty="0" err="1">
                <a:solidFill>
                  <a:prstClr val="black"/>
                </a:solidFill>
                <a:cs typeface="Calibri"/>
              </a:rPr>
              <a:t>d’hab</a:t>
            </a:r>
            <a:r>
              <a:rPr lang="en-GB" sz="2800" b="1" dirty="0">
                <a:solidFill>
                  <a:prstClr val="black"/>
                </a:solidFill>
                <a:cs typeface="Calibri"/>
              </a:rPr>
              <a:t>.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Le weekend </a:t>
            </a:r>
            <a:r>
              <a:rPr lang="en-GB" sz="2800" b="1" dirty="0" err="1">
                <a:solidFill>
                  <a:prstClr val="black"/>
                </a:solidFill>
                <a:cs typeface="Calibri"/>
              </a:rPr>
              <a:t>dernier</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a:t>
            </a:r>
            <a:r>
              <a:rPr lang="en-GB" sz="2800" b="1" dirty="0" err="1">
                <a:solidFill>
                  <a:prstClr val="black"/>
                </a:solidFill>
                <a:cs typeface="Calibri"/>
              </a:rPr>
              <a:t>Parc</a:t>
            </a:r>
            <a:r>
              <a:rPr lang="en-GB" sz="2800" b="1" dirty="0">
                <a:solidFill>
                  <a:prstClr val="black"/>
                </a:solidFill>
                <a:cs typeface="Calibri"/>
              </a:rPr>
              <a:t> des Princes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le PSG </a:t>
            </a:r>
            <a:r>
              <a:rPr lang="en-GB" sz="2800" b="1" dirty="0" err="1">
                <a:solidFill>
                  <a:prstClr val="black"/>
                </a:solidFill>
                <a:cs typeface="Calibri"/>
              </a:rPr>
              <a:t>contre</a:t>
            </a:r>
            <a:r>
              <a:rPr lang="en-GB" sz="2800" b="1" dirty="0">
                <a:solidFill>
                  <a:prstClr val="black"/>
                </a:solidFill>
                <a:cs typeface="Calibri"/>
              </a:rPr>
              <a:t> </a:t>
            </a:r>
            <a:r>
              <a:rPr lang="en-GB" sz="2800" b="1" dirty="0" err="1">
                <a:solidFill>
                  <a:prstClr val="black"/>
                </a:solidFill>
                <a:cs typeface="Calibri"/>
              </a:rPr>
              <a:t>Auxerre</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aimé</a:t>
            </a:r>
            <a:r>
              <a:rPr lang="en-GB" sz="2800" b="1" dirty="0">
                <a:solidFill>
                  <a:prstClr val="black"/>
                </a:solidFill>
                <a:cs typeface="Calibri"/>
              </a:rPr>
              <a:t> le match </a:t>
            </a:r>
            <a:r>
              <a:rPr lang="en-GB" sz="2800" b="1" dirty="0" err="1">
                <a:solidFill>
                  <a:prstClr val="black"/>
                </a:solidFill>
                <a:cs typeface="Calibri"/>
              </a:rPr>
              <a:t>parce</a:t>
            </a:r>
            <a:r>
              <a:rPr lang="en-GB" sz="2800" b="1" dirty="0">
                <a:solidFill>
                  <a:prstClr val="black"/>
                </a:solidFill>
                <a:cs typeface="Calibri"/>
              </a:rPr>
              <a:t> </a:t>
            </a:r>
            <a:r>
              <a:rPr lang="en-GB" sz="2800" b="1" dirty="0" err="1">
                <a:solidFill>
                  <a:prstClr val="black"/>
                </a:solidFill>
                <a:cs typeface="Calibri"/>
              </a:rPr>
              <a:t>qu’il</a:t>
            </a:r>
            <a:r>
              <a:rPr lang="en-GB" sz="2800" b="1" dirty="0">
                <a:solidFill>
                  <a:prstClr val="black"/>
                </a:solidFill>
                <a:cs typeface="Calibri"/>
              </a:rPr>
              <a:t> y a </a:t>
            </a:r>
            <a:r>
              <a:rPr lang="en-GB" sz="2800" b="1" dirty="0" err="1">
                <a:solidFill>
                  <a:prstClr val="black"/>
                </a:solidFill>
                <a:cs typeface="Calibri"/>
              </a:rPr>
              <a:t>eu</a:t>
            </a:r>
            <a:r>
              <a:rPr lang="en-GB" sz="2800" b="1" dirty="0">
                <a:solidFill>
                  <a:prstClr val="black"/>
                </a:solidFill>
                <a:cs typeface="Calibri"/>
              </a:rPr>
              <a:t> </a:t>
            </a:r>
            <a:r>
              <a:rPr lang="en-GB" sz="2800" b="1" dirty="0" err="1">
                <a:solidFill>
                  <a:prstClr val="black"/>
                </a:solidFill>
                <a:cs typeface="Calibri"/>
              </a:rPr>
              <a:t>deux</a:t>
            </a:r>
            <a:r>
              <a:rPr lang="en-GB" sz="2800" b="1" dirty="0">
                <a:solidFill>
                  <a:prstClr val="black"/>
                </a:solidFill>
                <a:cs typeface="Calibri"/>
              </a:rPr>
              <a:t> </a:t>
            </a:r>
            <a:r>
              <a:rPr lang="en-GB" sz="2800" b="1" dirty="0" err="1">
                <a:solidFill>
                  <a:prstClr val="black"/>
                </a:solidFill>
                <a:cs typeface="Calibri"/>
              </a:rPr>
              <a:t>pénalties</a:t>
            </a:r>
            <a:r>
              <a:rPr lang="en-GB" sz="2800" b="1" dirty="0">
                <a:solidFill>
                  <a:prstClr val="black"/>
                </a:solidFill>
                <a:cs typeface="Calibri"/>
              </a:rPr>
              <a:t>.  Après le match,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café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un sandwich.</a:t>
            </a:r>
            <a:endParaRPr lang="fr-FR" sz="2800" b="1" dirty="0">
              <a:solidFill>
                <a:prstClr val="black"/>
              </a:solidFill>
            </a:endParaRPr>
          </a:p>
        </p:txBody>
      </p:sp>
      <p:sp>
        <p:nvSpPr>
          <p:cNvPr id="6" name="TextBox 5"/>
          <p:cNvSpPr txBox="1"/>
          <p:nvPr/>
        </p:nvSpPr>
        <p:spPr>
          <a:xfrm>
            <a:off x="42038" y="346828"/>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❶</a:t>
            </a:r>
          </a:p>
        </p:txBody>
      </p:sp>
      <p:sp>
        <p:nvSpPr>
          <p:cNvPr id="7" name="TextBox 6"/>
          <p:cNvSpPr txBox="1"/>
          <p:nvPr/>
        </p:nvSpPr>
        <p:spPr>
          <a:xfrm>
            <a:off x="6464" y="2365757"/>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❷</a:t>
            </a:r>
          </a:p>
        </p:txBody>
      </p:sp>
      <p:sp>
        <p:nvSpPr>
          <p:cNvPr id="8" name="TextBox 7"/>
          <p:cNvSpPr txBox="1"/>
          <p:nvPr/>
        </p:nvSpPr>
        <p:spPr>
          <a:xfrm>
            <a:off x="-20740" y="3834045"/>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❸</a:t>
            </a:r>
          </a:p>
        </p:txBody>
      </p:sp>
      <p:sp>
        <p:nvSpPr>
          <p:cNvPr id="9" name="TextBox 8"/>
          <p:cNvSpPr txBox="1"/>
          <p:nvPr/>
        </p:nvSpPr>
        <p:spPr>
          <a:xfrm>
            <a:off x="42038" y="5150441"/>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❹</a:t>
            </a:r>
          </a:p>
        </p:txBody>
      </p:sp>
    </p:spTree>
    <p:extLst>
      <p:ext uri="{BB962C8B-B14F-4D97-AF65-F5344CB8AC3E}">
        <p14:creationId xmlns:p14="http://schemas.microsoft.com/office/powerpoint/2010/main" val="3953195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528" y="188640"/>
          <a:ext cx="8424936" cy="64008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a:t>
                      </a:r>
                      <a:endParaRPr lang="fr-FR" sz="2400" dirty="0"/>
                    </a:p>
                  </a:txBody>
                  <a:tcPr/>
                </a:tc>
                <a:tc>
                  <a:txBody>
                    <a:bodyPr/>
                    <a:lstStyle/>
                    <a:p>
                      <a:r>
                        <a:rPr lang="en-GB" sz="2400" dirty="0" smtClean="0"/>
                        <a:t>Comment </a:t>
                      </a:r>
                      <a:r>
                        <a:rPr lang="en-GB" sz="2400" dirty="0" err="1" smtClean="0"/>
                        <a:t>t’appelles</a:t>
                      </a:r>
                      <a:r>
                        <a:rPr lang="en-GB" sz="2400" dirty="0" smtClean="0"/>
                        <a:t> </a:t>
                      </a:r>
                      <a:r>
                        <a:rPr lang="en-GB" sz="2400" dirty="0" err="1" smtClean="0"/>
                        <a:t>tu</a:t>
                      </a:r>
                      <a:r>
                        <a:rPr lang="en-GB" sz="2400" dirty="0" smtClean="0"/>
                        <a:t>?</a:t>
                      </a:r>
                      <a:endParaRPr lang="fr-FR" sz="2400" dirty="0"/>
                    </a:p>
                  </a:txBody>
                  <a:tcPr/>
                </a:tc>
              </a:tr>
              <a:tr h="344038">
                <a:tc>
                  <a:txBody>
                    <a:bodyPr/>
                    <a:lstStyle/>
                    <a:p>
                      <a:r>
                        <a:rPr lang="en-GB" sz="2400" dirty="0" smtClean="0"/>
                        <a:t>2</a:t>
                      </a:r>
                      <a:endParaRPr lang="fr-FR" sz="2400" dirty="0"/>
                    </a:p>
                  </a:txBody>
                  <a:tcPr/>
                </a:tc>
                <a:tc>
                  <a:txBody>
                    <a:bodyPr/>
                    <a:lstStyle/>
                    <a:p>
                      <a:r>
                        <a:rPr lang="en-GB" sz="2400" dirty="0" err="1" smtClean="0"/>
                        <a:t>O</a:t>
                      </a:r>
                      <a:r>
                        <a:rPr lang="en-GB" sz="2400" dirty="0" err="1" smtClean="0">
                          <a:latin typeface="Calibri"/>
                          <a:cs typeface="Calibri"/>
                        </a:rPr>
                        <a:t>ù</a:t>
                      </a:r>
                      <a:r>
                        <a:rPr lang="en-GB" sz="2400" dirty="0" smtClean="0">
                          <a:latin typeface="Calibri"/>
                          <a:cs typeface="Calibri"/>
                        </a:rPr>
                        <a:t> </a:t>
                      </a:r>
                      <a:r>
                        <a:rPr lang="en-GB" sz="2400" dirty="0" err="1" smtClean="0">
                          <a:latin typeface="Calibri"/>
                          <a:cs typeface="Calibri"/>
                        </a:rPr>
                        <a:t>habites-tu</a:t>
                      </a:r>
                      <a:r>
                        <a:rPr lang="en-GB" sz="2400" dirty="0" smtClean="0">
                          <a:latin typeface="Calibri"/>
                          <a:cs typeface="Calibri"/>
                        </a:rPr>
                        <a:t>?</a:t>
                      </a:r>
                      <a:endParaRPr lang="fr-FR" sz="2400" dirty="0"/>
                    </a:p>
                  </a:txBody>
                  <a:tcPr/>
                </a:tc>
              </a:tr>
              <a:tr h="344038">
                <a:tc>
                  <a:txBody>
                    <a:bodyPr/>
                    <a:lstStyle/>
                    <a:p>
                      <a:r>
                        <a:rPr lang="en-GB" sz="2400" dirty="0" smtClean="0"/>
                        <a:t>3</a:t>
                      </a:r>
                      <a:endParaRPr lang="fr-FR" sz="2400" dirty="0"/>
                    </a:p>
                  </a:txBody>
                  <a:tcPr/>
                </a:tc>
                <a:tc>
                  <a:txBody>
                    <a:bodyPr/>
                    <a:lstStyle/>
                    <a:p>
                      <a:r>
                        <a:rPr lang="en-GB" sz="2400" dirty="0" err="1" smtClean="0"/>
                        <a:t>Tu</a:t>
                      </a:r>
                      <a:r>
                        <a:rPr lang="en-GB" sz="2400" dirty="0" smtClean="0"/>
                        <a:t> es comment?</a:t>
                      </a:r>
                      <a:endParaRPr lang="fr-FR" sz="2400" dirty="0"/>
                    </a:p>
                  </a:txBody>
                  <a:tcPr/>
                </a:tc>
              </a:tr>
              <a:tr h="344038">
                <a:tc>
                  <a:txBody>
                    <a:bodyPr/>
                    <a:lstStyle/>
                    <a:p>
                      <a:r>
                        <a:rPr lang="en-GB" sz="2400" dirty="0" smtClean="0"/>
                        <a:t>4</a:t>
                      </a:r>
                      <a:endParaRPr lang="fr-FR" sz="2400" dirty="0"/>
                    </a:p>
                  </a:txBody>
                  <a:tcPr/>
                </a:tc>
                <a:tc>
                  <a:txBody>
                    <a:bodyPr/>
                    <a:lstStyle/>
                    <a:p>
                      <a:r>
                        <a:rPr lang="en-GB" sz="2400" dirty="0" err="1" smtClean="0"/>
                        <a:t>Tu</a:t>
                      </a:r>
                      <a:r>
                        <a:rPr lang="en-GB" sz="2400" dirty="0" smtClean="0"/>
                        <a:t> es </a:t>
                      </a:r>
                      <a:r>
                        <a:rPr lang="en-GB" sz="2400" dirty="0" err="1" smtClean="0"/>
                        <a:t>dr</a:t>
                      </a:r>
                      <a:r>
                        <a:rPr lang="en-GB" sz="2400" dirty="0" err="1" smtClean="0">
                          <a:latin typeface="Calibri"/>
                          <a:cs typeface="Calibri"/>
                        </a:rPr>
                        <a:t>ôle</a:t>
                      </a:r>
                      <a:r>
                        <a:rPr lang="en-GB" sz="2400" dirty="0" smtClean="0">
                          <a:latin typeface="Calibri"/>
                          <a:cs typeface="Calibri"/>
                        </a:rPr>
                        <a:t>?  </a:t>
                      </a:r>
                      <a:r>
                        <a:rPr lang="en-GB" sz="2400" dirty="0" err="1" smtClean="0">
                          <a:latin typeface="Calibri"/>
                          <a:cs typeface="Calibri"/>
                        </a:rPr>
                        <a:t>Tu</a:t>
                      </a:r>
                      <a:r>
                        <a:rPr lang="en-GB" sz="2400" baseline="0" dirty="0" smtClean="0">
                          <a:latin typeface="Calibri"/>
                          <a:cs typeface="Calibri"/>
                        </a:rPr>
                        <a:t> es intelligent?</a:t>
                      </a:r>
                      <a:endParaRPr lang="fr-FR" sz="2400" dirty="0"/>
                    </a:p>
                  </a:txBody>
                  <a:tcPr/>
                </a:tc>
              </a:tr>
              <a:tr h="344038">
                <a:tc>
                  <a:txBody>
                    <a:bodyPr/>
                    <a:lstStyle/>
                    <a:p>
                      <a:r>
                        <a:rPr lang="en-GB" sz="2400" dirty="0" smtClean="0"/>
                        <a:t>5</a:t>
                      </a:r>
                      <a:endParaRPr lang="fr-FR" sz="2400" dirty="0"/>
                    </a:p>
                  </a:txBody>
                  <a:tcPr/>
                </a:tc>
                <a:tc>
                  <a:txBody>
                    <a:bodyPr/>
                    <a:lstStyle/>
                    <a:p>
                      <a:r>
                        <a:rPr lang="en-GB" sz="2400" dirty="0" err="1" smtClean="0"/>
                        <a:t>Quel</a:t>
                      </a:r>
                      <a:r>
                        <a:rPr lang="en-GB" sz="2400" dirty="0" smtClean="0"/>
                        <a:t> </a:t>
                      </a:r>
                      <a:r>
                        <a:rPr lang="en-GB" sz="2400" dirty="0" err="1" smtClean="0"/>
                        <a:t>est</a:t>
                      </a:r>
                      <a:r>
                        <a:rPr lang="en-GB" sz="2400" dirty="0" smtClean="0"/>
                        <a:t> ton sport </a:t>
                      </a:r>
                      <a:r>
                        <a:rPr lang="en-GB" sz="2400" dirty="0" err="1" smtClean="0"/>
                        <a:t>préféré</a:t>
                      </a:r>
                      <a:r>
                        <a:rPr lang="en-GB" sz="2400" dirty="0" smtClean="0"/>
                        <a:t>?</a:t>
                      </a:r>
                      <a:endParaRPr lang="fr-FR" sz="2400" dirty="0"/>
                    </a:p>
                  </a:txBody>
                  <a:tcPr/>
                </a:tc>
              </a:tr>
              <a:tr h="344038">
                <a:tc>
                  <a:txBody>
                    <a:bodyPr/>
                    <a:lstStyle/>
                    <a:p>
                      <a:r>
                        <a:rPr lang="en-GB" sz="2400" dirty="0" smtClean="0"/>
                        <a:t>6</a:t>
                      </a:r>
                      <a:endParaRPr lang="fr-FR" sz="2400" dirty="0"/>
                    </a:p>
                  </a:txBody>
                  <a:tcPr/>
                </a:tc>
                <a:tc>
                  <a:txBody>
                    <a:bodyPr/>
                    <a:lstStyle/>
                    <a:p>
                      <a:r>
                        <a:rPr lang="en-GB" sz="2400" dirty="0" err="1" smtClean="0"/>
                        <a:t>Quelle</a:t>
                      </a:r>
                      <a:r>
                        <a:rPr lang="en-GB" sz="2400" dirty="0" smtClean="0"/>
                        <a:t> </a:t>
                      </a:r>
                      <a:r>
                        <a:rPr lang="en-GB" sz="2400" dirty="0" err="1" smtClean="0"/>
                        <a:t>est</a:t>
                      </a:r>
                      <a:r>
                        <a:rPr lang="en-GB" sz="2400" dirty="0" smtClean="0"/>
                        <a:t> ta passion?</a:t>
                      </a:r>
                      <a:endParaRPr lang="fr-FR" sz="2400" dirty="0"/>
                    </a:p>
                  </a:txBody>
                  <a:tcPr/>
                </a:tc>
              </a:tr>
              <a:tr h="344038">
                <a:tc>
                  <a:txBody>
                    <a:bodyPr/>
                    <a:lstStyle/>
                    <a:p>
                      <a:r>
                        <a:rPr lang="en-GB" sz="2400" dirty="0" smtClean="0"/>
                        <a:t>7</a:t>
                      </a:r>
                      <a:endParaRPr lang="fr-FR" sz="2400" dirty="0"/>
                    </a:p>
                  </a:txBody>
                  <a:tcPr/>
                </a:tc>
                <a:tc>
                  <a:txBody>
                    <a:bodyPr/>
                    <a:lstStyle/>
                    <a:p>
                      <a:r>
                        <a:rPr lang="en-GB" sz="2400" dirty="0" err="1" smtClean="0"/>
                        <a:t>Quelle</a:t>
                      </a:r>
                      <a:r>
                        <a:rPr lang="en-GB" sz="2400" baseline="0" dirty="0" smtClean="0"/>
                        <a:t> </a:t>
                      </a:r>
                      <a:r>
                        <a:rPr lang="en-GB" sz="2400" baseline="0" dirty="0" err="1" smtClean="0"/>
                        <a:t>est</a:t>
                      </a:r>
                      <a:r>
                        <a:rPr lang="en-GB" sz="2400" baseline="0" dirty="0" smtClean="0"/>
                        <a:t> ton </a:t>
                      </a:r>
                      <a:r>
                        <a:rPr lang="en-GB" sz="2400" baseline="0" dirty="0" err="1" smtClean="0"/>
                        <a:t>équipe</a:t>
                      </a:r>
                      <a:r>
                        <a:rPr lang="en-GB" sz="2400" baseline="0" dirty="0" smtClean="0"/>
                        <a:t> </a:t>
                      </a:r>
                      <a:r>
                        <a:rPr lang="en-GB" sz="2400" baseline="0" dirty="0" err="1" smtClean="0"/>
                        <a:t>préférée</a:t>
                      </a:r>
                      <a:r>
                        <a:rPr lang="en-GB" sz="2400" baseline="0" dirty="0" smtClean="0"/>
                        <a:t>?</a:t>
                      </a:r>
                      <a:endParaRPr lang="fr-FR" sz="2400" dirty="0"/>
                    </a:p>
                  </a:txBody>
                  <a:tcPr/>
                </a:tc>
              </a:tr>
              <a:tr h="344038">
                <a:tc>
                  <a:txBody>
                    <a:bodyPr/>
                    <a:lstStyle/>
                    <a:p>
                      <a:r>
                        <a:rPr lang="en-GB" sz="2400" dirty="0" smtClean="0"/>
                        <a:t>8</a:t>
                      </a:r>
                      <a:endParaRPr lang="fr-FR" sz="2400" dirty="0"/>
                    </a:p>
                  </a:txBody>
                  <a:tcPr/>
                </a:tc>
                <a:tc>
                  <a:txBody>
                    <a:bodyPr/>
                    <a:lstStyle/>
                    <a:p>
                      <a:r>
                        <a:rPr lang="en-GB" sz="2400" dirty="0" smtClean="0"/>
                        <a:t>Qui </a:t>
                      </a:r>
                      <a:r>
                        <a:rPr lang="en-GB" sz="2400" dirty="0" err="1" smtClean="0"/>
                        <a:t>est</a:t>
                      </a:r>
                      <a:r>
                        <a:rPr lang="en-GB" sz="2400" dirty="0" smtClean="0"/>
                        <a:t> </a:t>
                      </a:r>
                      <a:r>
                        <a:rPr lang="en-GB" sz="2400" dirty="0" err="1" smtClean="0"/>
                        <a:t>Rény</a:t>
                      </a:r>
                      <a:r>
                        <a:rPr lang="en-GB" sz="2400" dirty="0" smtClean="0"/>
                        <a:t>?</a:t>
                      </a:r>
                      <a:endParaRPr lang="fr-FR" sz="2400" dirty="0"/>
                    </a:p>
                  </a:txBody>
                  <a:tcPr/>
                </a:tc>
              </a:tr>
              <a:tr h="344038">
                <a:tc>
                  <a:txBody>
                    <a:bodyPr/>
                    <a:lstStyle/>
                    <a:p>
                      <a:r>
                        <a:rPr lang="en-GB" sz="2400" dirty="0" smtClean="0"/>
                        <a:t>9</a:t>
                      </a:r>
                      <a:endParaRPr lang="fr-FR" sz="2400" dirty="0"/>
                    </a:p>
                  </a:txBody>
                  <a:tcPr/>
                </a:tc>
                <a:tc>
                  <a:txBody>
                    <a:bodyPr/>
                    <a:lstStyle/>
                    <a:p>
                      <a:r>
                        <a:rPr lang="en-GB" sz="2400" dirty="0" err="1" smtClean="0"/>
                        <a:t>Tu</a:t>
                      </a:r>
                      <a:r>
                        <a:rPr lang="en-GB" sz="2400" dirty="0" smtClean="0"/>
                        <a:t> as des fr</a:t>
                      </a:r>
                      <a:r>
                        <a:rPr lang="en-GB" sz="2400" dirty="0" smtClean="0">
                          <a:latin typeface="Calibri"/>
                          <a:cs typeface="Calibri"/>
                        </a:rPr>
                        <a:t>ères </a:t>
                      </a:r>
                      <a:r>
                        <a:rPr lang="en-GB" sz="2400" dirty="0" err="1" smtClean="0">
                          <a:latin typeface="Calibri"/>
                          <a:cs typeface="Calibri"/>
                        </a:rPr>
                        <a:t>ou</a:t>
                      </a:r>
                      <a:r>
                        <a:rPr lang="en-GB" sz="2400" baseline="0" dirty="0" smtClean="0">
                          <a:latin typeface="Calibri"/>
                          <a:cs typeface="Calibri"/>
                        </a:rPr>
                        <a:t> des </a:t>
                      </a:r>
                      <a:r>
                        <a:rPr lang="en-GB" sz="2400" baseline="0" dirty="0" err="1" smtClean="0">
                          <a:latin typeface="Calibri"/>
                          <a:cs typeface="Calibri"/>
                        </a:rPr>
                        <a:t>soeurs</a:t>
                      </a:r>
                      <a:r>
                        <a:rPr lang="en-GB" sz="2400" baseline="0" dirty="0" smtClean="0">
                          <a:latin typeface="Calibri"/>
                          <a:cs typeface="Calibri"/>
                        </a:rPr>
                        <a:t>?</a:t>
                      </a:r>
                      <a:endParaRPr lang="fr-FR" sz="2400" dirty="0"/>
                    </a:p>
                  </a:txBody>
                  <a:tcPr/>
                </a:tc>
              </a:tr>
              <a:tr h="344038">
                <a:tc>
                  <a:txBody>
                    <a:bodyPr/>
                    <a:lstStyle/>
                    <a:p>
                      <a:r>
                        <a:rPr lang="en-GB" sz="2400" dirty="0" smtClean="0"/>
                        <a:t>10</a:t>
                      </a:r>
                      <a:endParaRPr lang="fr-FR" sz="2400" dirty="0"/>
                    </a:p>
                  </a:txBody>
                  <a:tcPr/>
                </a:tc>
                <a:tc>
                  <a:txBody>
                    <a:bodyPr/>
                    <a:lstStyle/>
                    <a:p>
                      <a:r>
                        <a:rPr lang="en-GB" sz="2400" dirty="0" smtClean="0"/>
                        <a:t>Comment </a:t>
                      </a:r>
                      <a:r>
                        <a:rPr lang="en-GB" sz="2400" dirty="0" err="1" smtClean="0"/>
                        <a:t>s’appelle</a:t>
                      </a:r>
                      <a:r>
                        <a:rPr lang="en-GB" sz="2400" dirty="0" smtClean="0"/>
                        <a:t> ton fr</a:t>
                      </a:r>
                      <a:r>
                        <a:rPr lang="en-GB" sz="2400" dirty="0" smtClean="0">
                          <a:latin typeface="Calibri"/>
                          <a:cs typeface="Calibri"/>
                        </a:rPr>
                        <a:t>ère?</a:t>
                      </a:r>
                      <a:endParaRPr lang="fr-FR" sz="2400" dirty="0"/>
                    </a:p>
                  </a:txBody>
                  <a:tcPr/>
                </a:tc>
              </a:tr>
              <a:tr h="344038">
                <a:tc>
                  <a:txBody>
                    <a:bodyPr/>
                    <a:lstStyle/>
                    <a:p>
                      <a:r>
                        <a:rPr lang="en-GB" sz="2400" dirty="0" smtClean="0"/>
                        <a:t>11</a:t>
                      </a:r>
                      <a:endParaRPr lang="fr-FR" sz="2400" dirty="0"/>
                    </a:p>
                  </a:txBody>
                  <a:tcPr/>
                </a:tc>
                <a:tc>
                  <a:txBody>
                    <a:bodyPr/>
                    <a:lstStyle/>
                    <a:p>
                      <a:r>
                        <a:rPr lang="en-GB" sz="2400" dirty="0" smtClean="0"/>
                        <a:t>Ton fr</a:t>
                      </a:r>
                      <a:r>
                        <a:rPr lang="en-GB" sz="2400" dirty="0" smtClean="0">
                          <a:latin typeface="Calibri"/>
                          <a:cs typeface="Calibri"/>
                        </a:rPr>
                        <a:t>ère, </a:t>
                      </a:r>
                      <a:r>
                        <a:rPr lang="en-GB" sz="2400" dirty="0" err="1" smtClean="0">
                          <a:latin typeface="Calibri"/>
                          <a:cs typeface="Calibri"/>
                        </a:rPr>
                        <a:t>il</a:t>
                      </a:r>
                      <a:r>
                        <a:rPr lang="en-GB" sz="2400" dirty="0" smtClean="0">
                          <a:latin typeface="Calibri"/>
                          <a:cs typeface="Calibri"/>
                        </a:rPr>
                        <a:t> </a:t>
                      </a:r>
                      <a:r>
                        <a:rPr lang="en-GB" sz="2400" dirty="0" err="1" smtClean="0">
                          <a:latin typeface="Calibri"/>
                          <a:cs typeface="Calibri"/>
                        </a:rPr>
                        <a:t>est</a:t>
                      </a:r>
                      <a:r>
                        <a:rPr lang="en-GB" sz="2400" dirty="0" smtClean="0">
                          <a:latin typeface="Calibri"/>
                          <a:cs typeface="Calibri"/>
                        </a:rPr>
                        <a:t> comment?</a:t>
                      </a:r>
                      <a:endParaRPr lang="fr-FR" sz="2400" dirty="0"/>
                    </a:p>
                  </a:txBody>
                  <a:tcPr/>
                </a:tc>
              </a:tr>
              <a:tr h="344038">
                <a:tc>
                  <a:txBody>
                    <a:bodyPr/>
                    <a:lstStyle/>
                    <a:p>
                      <a:r>
                        <a:rPr lang="en-GB" sz="2400" dirty="0" smtClean="0"/>
                        <a:t>12</a:t>
                      </a:r>
                      <a:endParaRPr lang="fr-FR" sz="2400" dirty="0"/>
                    </a:p>
                  </a:txBody>
                  <a:tcPr/>
                </a:tc>
                <a:tc>
                  <a:txBody>
                    <a:bodyPr/>
                    <a:lstStyle/>
                    <a:p>
                      <a:r>
                        <a:rPr lang="en-GB" sz="2400" dirty="0" smtClean="0"/>
                        <a:t>On se dispute?</a:t>
                      </a:r>
                      <a:endParaRPr lang="fr-FR" sz="2400" dirty="0"/>
                    </a:p>
                  </a:txBody>
                  <a:tcPr/>
                </a:tc>
              </a:tr>
              <a:tr h="344038">
                <a:tc>
                  <a:txBody>
                    <a:bodyPr/>
                    <a:lstStyle/>
                    <a:p>
                      <a:r>
                        <a:rPr lang="en-GB" sz="2400" dirty="0" smtClean="0"/>
                        <a:t>13</a:t>
                      </a:r>
                      <a:endParaRPr lang="fr-FR" sz="2400" dirty="0"/>
                    </a:p>
                  </a:txBody>
                  <a:tcPr/>
                </a:tc>
                <a:tc>
                  <a:txBody>
                    <a:bodyPr/>
                    <a:lstStyle/>
                    <a:p>
                      <a:r>
                        <a:rPr lang="en-GB" sz="2400" dirty="0" err="1" smtClean="0"/>
                        <a:t>Qu’est-ce</a:t>
                      </a:r>
                      <a:r>
                        <a:rPr lang="en-GB" sz="2400" dirty="0" smtClean="0"/>
                        <a:t> </a:t>
                      </a:r>
                      <a:r>
                        <a:rPr lang="en-GB" sz="2400" dirty="0" err="1" smtClean="0"/>
                        <a:t>qu’on</a:t>
                      </a:r>
                      <a:r>
                        <a:rPr lang="en-GB" sz="2400" dirty="0" smtClean="0"/>
                        <a:t> fait ensemble?</a:t>
                      </a:r>
                      <a:endParaRPr lang="fr-FR" sz="2400" dirty="0"/>
                    </a:p>
                  </a:txBody>
                  <a:tcPr/>
                </a:tc>
              </a:tr>
              <a:tr h="344038">
                <a:tc>
                  <a:txBody>
                    <a:bodyPr/>
                    <a:lstStyle/>
                    <a:p>
                      <a:r>
                        <a:rPr lang="en-GB" sz="2400" dirty="0" smtClean="0"/>
                        <a:t>14</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t>
                      </a:r>
                      <a:r>
                        <a:rPr lang="en-GB" sz="2400" baseline="0" dirty="0" err="1" smtClean="0"/>
                        <a:t>aimes</a:t>
                      </a:r>
                      <a:r>
                        <a:rPr lang="en-GB" sz="2400" baseline="0" dirty="0" smtClean="0"/>
                        <a:t> faire avec ton fr</a:t>
                      </a:r>
                      <a:r>
                        <a:rPr lang="en-GB" sz="2400" baseline="0" dirty="0" smtClean="0">
                          <a:latin typeface="Calibri"/>
                          <a:cs typeface="Calibri"/>
                        </a:rPr>
                        <a:t>ère?</a:t>
                      </a:r>
                      <a:endParaRPr lang="fr-FR" sz="2400" dirty="0"/>
                    </a:p>
                  </a:txBody>
                  <a:tcPr/>
                </a:tc>
              </a:tr>
            </a:tbl>
          </a:graphicData>
        </a:graphic>
      </p:graphicFrame>
    </p:spTree>
    <p:extLst>
      <p:ext uri="{BB962C8B-B14F-4D97-AF65-F5344CB8AC3E}">
        <p14:creationId xmlns:p14="http://schemas.microsoft.com/office/powerpoint/2010/main" val="51066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9512" y="260648"/>
          <a:ext cx="8424936" cy="36576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15</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t>
                      </a:r>
                      <a:r>
                        <a:rPr lang="en-GB" sz="2400" dirty="0" err="1" smtClean="0"/>
                        <a:t>fais</a:t>
                      </a:r>
                      <a:r>
                        <a:rPr lang="en-GB" sz="2400" baseline="0" dirty="0" smtClean="0"/>
                        <a:t> </a:t>
                      </a:r>
                      <a:r>
                        <a:rPr lang="en-GB" sz="2400" baseline="0" dirty="0" err="1" smtClean="0"/>
                        <a:t>normalement</a:t>
                      </a:r>
                      <a:r>
                        <a:rPr lang="en-GB" sz="2400" baseline="0" dirty="0" smtClean="0"/>
                        <a:t> avec ton fr</a:t>
                      </a:r>
                      <a:r>
                        <a:rPr lang="en-GB" sz="2400" baseline="0" dirty="0" smtClean="0">
                          <a:latin typeface="Calibri"/>
                          <a:cs typeface="Calibri"/>
                        </a:rPr>
                        <a:t>ère?</a:t>
                      </a:r>
                      <a:endParaRPr lang="fr-FR" sz="2400" dirty="0"/>
                    </a:p>
                  </a:txBody>
                  <a:tcPr/>
                </a:tc>
              </a:tr>
              <a:tr h="344038">
                <a:tc>
                  <a:txBody>
                    <a:bodyPr/>
                    <a:lstStyle/>
                    <a:p>
                      <a:r>
                        <a:rPr lang="en-GB" sz="2400" dirty="0" smtClean="0"/>
                        <a:t>16</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as</a:t>
                      </a:r>
                      <a:r>
                        <a:rPr lang="en-GB" sz="2400" baseline="0" dirty="0" smtClean="0"/>
                        <a:t> fait </a:t>
                      </a:r>
                      <a:r>
                        <a:rPr lang="en-GB" sz="2400" baseline="0" dirty="0" err="1" smtClean="0"/>
                        <a:t>hier</a:t>
                      </a:r>
                      <a:r>
                        <a:rPr lang="en-GB" sz="2400" baseline="0" dirty="0" smtClean="0"/>
                        <a:t> </a:t>
                      </a:r>
                      <a:r>
                        <a:rPr lang="en-GB" sz="2400" baseline="0" dirty="0" err="1" smtClean="0"/>
                        <a:t>soir</a:t>
                      </a:r>
                      <a:r>
                        <a:rPr lang="en-GB" sz="2400" baseline="0" dirty="0" smtClean="0"/>
                        <a:t>?</a:t>
                      </a:r>
                      <a:endParaRPr lang="fr-FR" sz="2400" dirty="0"/>
                    </a:p>
                  </a:txBody>
                  <a:tcPr/>
                </a:tc>
              </a:tr>
              <a:tr h="344038">
                <a:tc>
                  <a:txBody>
                    <a:bodyPr/>
                    <a:lstStyle/>
                    <a:p>
                      <a:r>
                        <a:rPr lang="en-GB" sz="2400" dirty="0" smtClean="0"/>
                        <a:t>17</a:t>
                      </a:r>
                      <a:endParaRPr lang="fr-FR" sz="2400" dirty="0"/>
                    </a:p>
                  </a:txBody>
                  <a:tcPr/>
                </a:tc>
                <a:tc>
                  <a:txBody>
                    <a:bodyPr/>
                    <a:lstStyle/>
                    <a:p>
                      <a:r>
                        <a:rPr lang="en-GB" sz="2400" dirty="0" err="1" smtClean="0"/>
                        <a:t>Tu</a:t>
                      </a:r>
                      <a:r>
                        <a:rPr lang="en-GB" sz="2400" dirty="0" smtClean="0"/>
                        <a:t> as </a:t>
                      </a:r>
                      <a:r>
                        <a:rPr lang="en-GB" sz="2400" dirty="0" err="1" smtClean="0"/>
                        <a:t>mangé</a:t>
                      </a:r>
                      <a:r>
                        <a:rPr lang="en-GB" sz="2400" dirty="0" smtClean="0"/>
                        <a:t> </a:t>
                      </a:r>
                      <a:r>
                        <a:rPr lang="en-GB" sz="2400" dirty="0" err="1" smtClean="0"/>
                        <a:t>quelquechose</a:t>
                      </a:r>
                      <a:r>
                        <a:rPr lang="en-GB" sz="2400" dirty="0" smtClean="0"/>
                        <a:t>?</a:t>
                      </a:r>
                      <a:endParaRPr lang="fr-FR" sz="2400" dirty="0"/>
                    </a:p>
                  </a:txBody>
                  <a:tcPr/>
                </a:tc>
              </a:tr>
              <a:tr h="344038">
                <a:tc>
                  <a:txBody>
                    <a:bodyPr/>
                    <a:lstStyle/>
                    <a:p>
                      <a:r>
                        <a:rPr lang="en-GB" sz="2400" dirty="0" smtClean="0"/>
                        <a:t>18</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le weekend </a:t>
                      </a:r>
                      <a:r>
                        <a:rPr lang="en-GB" sz="2400" baseline="0" dirty="0" err="1" smtClean="0"/>
                        <a:t>dernier</a:t>
                      </a:r>
                      <a:r>
                        <a:rPr lang="en-GB" sz="2400" baseline="0" dirty="0" smtClean="0"/>
                        <a:t>?</a:t>
                      </a:r>
                      <a:endParaRPr lang="fr-FR" sz="2400" dirty="0"/>
                    </a:p>
                  </a:txBody>
                  <a:tcPr/>
                </a:tc>
              </a:tr>
              <a:tr h="344038">
                <a:tc>
                  <a:txBody>
                    <a:bodyPr/>
                    <a:lstStyle/>
                    <a:p>
                      <a:r>
                        <a:rPr lang="en-GB" sz="2400" dirty="0" smtClean="0"/>
                        <a:t>19</a:t>
                      </a:r>
                      <a:endParaRPr lang="fr-FR" sz="2400" dirty="0"/>
                    </a:p>
                  </a:txBody>
                  <a:tcPr/>
                </a:tc>
                <a:tc>
                  <a:txBody>
                    <a:bodyPr/>
                    <a:lstStyle/>
                    <a:p>
                      <a:r>
                        <a:rPr lang="en-GB" sz="2400" dirty="0" smtClean="0"/>
                        <a:t>Le</a:t>
                      </a:r>
                      <a:r>
                        <a:rPr lang="en-GB" sz="2400" baseline="0" dirty="0" smtClean="0"/>
                        <a:t> PSG, </a:t>
                      </a:r>
                      <a:r>
                        <a:rPr lang="en-GB" sz="2400" baseline="0" dirty="0" err="1" smtClean="0"/>
                        <a:t>c’est</a:t>
                      </a:r>
                      <a:r>
                        <a:rPr lang="en-GB" sz="2400" baseline="0" dirty="0" smtClean="0"/>
                        <a:t> quoi?</a:t>
                      </a:r>
                      <a:endParaRPr lang="fr-FR" sz="2400" dirty="0"/>
                    </a:p>
                  </a:txBody>
                  <a:tcPr/>
                </a:tc>
              </a:tr>
              <a:tr h="344038">
                <a:tc>
                  <a:txBody>
                    <a:bodyPr/>
                    <a:lstStyle/>
                    <a:p>
                      <a:r>
                        <a:rPr lang="en-GB" sz="2400" dirty="0" smtClean="0"/>
                        <a:t>20</a:t>
                      </a:r>
                      <a:endParaRPr lang="fr-FR" sz="2400" dirty="0"/>
                    </a:p>
                  </a:txBody>
                  <a:tcPr/>
                </a:tc>
                <a:tc>
                  <a:txBody>
                    <a:bodyPr/>
                    <a:lstStyle/>
                    <a:p>
                      <a:r>
                        <a:rPr lang="en-GB" sz="2400" dirty="0" err="1" smtClean="0"/>
                        <a:t>C’était</a:t>
                      </a:r>
                      <a:r>
                        <a:rPr lang="en-GB" sz="2400" baseline="0" dirty="0" smtClean="0"/>
                        <a:t> </a:t>
                      </a:r>
                      <a:r>
                        <a:rPr lang="en-GB" sz="2400" baseline="0" dirty="0" err="1" smtClean="0"/>
                        <a:t>bien</a:t>
                      </a:r>
                      <a:r>
                        <a:rPr lang="en-GB" sz="2400" baseline="0" dirty="0" smtClean="0"/>
                        <a:t> le match?  </a:t>
                      </a:r>
                      <a:r>
                        <a:rPr lang="en-GB" sz="2400" baseline="0" dirty="0" err="1" smtClean="0"/>
                        <a:t>Pourquoi</a:t>
                      </a:r>
                      <a:r>
                        <a:rPr lang="en-GB" sz="2400" baseline="0" dirty="0" smtClean="0"/>
                        <a:t>?</a:t>
                      </a:r>
                      <a:endParaRPr lang="fr-FR" sz="2400" dirty="0"/>
                    </a:p>
                  </a:txBody>
                  <a:tcPr/>
                </a:tc>
              </a:tr>
              <a:tr h="344038">
                <a:tc>
                  <a:txBody>
                    <a:bodyPr/>
                    <a:lstStyle/>
                    <a:p>
                      <a:r>
                        <a:rPr lang="en-GB" sz="2400" dirty="0" smtClean="0"/>
                        <a:t>21</a:t>
                      </a:r>
                      <a:endParaRPr lang="fr-FR" sz="2400" dirty="0"/>
                    </a:p>
                  </a:txBody>
                  <a:tcPr/>
                </a:tc>
                <a:tc>
                  <a:txBody>
                    <a:bodyPr/>
                    <a:lstStyle/>
                    <a:p>
                      <a:r>
                        <a:rPr lang="en-GB" sz="2400" dirty="0" smtClean="0"/>
                        <a:t>Le PSG a </a:t>
                      </a:r>
                      <a:r>
                        <a:rPr lang="en-GB" sz="2400" dirty="0" err="1" smtClean="0"/>
                        <a:t>gagné</a:t>
                      </a:r>
                      <a:r>
                        <a:rPr lang="en-GB" sz="2400" dirty="0" smtClean="0"/>
                        <a:t>?  </a:t>
                      </a:r>
                      <a:endParaRPr lang="fr-FR" sz="2400" dirty="0"/>
                    </a:p>
                  </a:txBody>
                  <a:tcPr/>
                </a:tc>
              </a:tr>
              <a:tr h="344038">
                <a:tc>
                  <a:txBody>
                    <a:bodyPr/>
                    <a:lstStyle/>
                    <a:p>
                      <a:r>
                        <a:rPr lang="en-GB" sz="2400" dirty="0" smtClean="0"/>
                        <a:t>22</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apr</a:t>
                      </a:r>
                      <a:r>
                        <a:rPr lang="en-GB" sz="2400" baseline="0" dirty="0" smtClean="0">
                          <a:latin typeface="Calibri"/>
                          <a:cs typeface="Calibri"/>
                        </a:rPr>
                        <a:t>ès le match?</a:t>
                      </a:r>
                      <a:endParaRPr lang="fr-FR" sz="2400" dirty="0"/>
                    </a:p>
                  </a:txBody>
                  <a:tcPr/>
                </a:tc>
              </a:tr>
            </a:tbl>
          </a:graphicData>
        </a:graphic>
      </p:graphicFrame>
    </p:spTree>
    <p:extLst>
      <p:ext uri="{BB962C8B-B14F-4D97-AF65-F5344CB8AC3E}">
        <p14:creationId xmlns:p14="http://schemas.microsoft.com/office/powerpoint/2010/main" val="326499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a:defRPr/>
            </a:pPr>
            <a:endParaRPr lang="en-GB" kern="0" dirty="0">
              <a:solidFill>
                <a:srgbClr val="F4FEFE"/>
              </a:solidFill>
            </a:endParaRPr>
          </a:p>
        </p:txBody>
      </p:sp>
      <p:sp>
        <p:nvSpPr>
          <p:cNvPr id="12" name="Rectangle 1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3 </a:t>
            </a:r>
            <a:r>
              <a:rPr lang="en-GB" sz="2800" b="1" dirty="0" smtClean="0">
                <a:solidFill>
                  <a:srgbClr val="F4FEFE"/>
                </a:solidFill>
              </a:rPr>
              <a:t> Pictures and authentic texts can be a powerful stimulus for spontaneous talk in the foreign language classroom.</a:t>
            </a:r>
            <a:endParaRPr lang="en-GB" sz="2800" b="1" dirty="0">
              <a:solidFill>
                <a:srgbClr val="F4FEF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89" y="441032"/>
            <a:ext cx="7157324" cy="2627604"/>
          </a:xfrm>
          <a:prstGeom prst="rect">
            <a:avLst/>
          </a:prstGeom>
        </p:spPr>
      </p:pic>
    </p:spTree>
    <p:extLst>
      <p:ext uri="{BB962C8B-B14F-4D97-AF65-F5344CB8AC3E}">
        <p14:creationId xmlns:p14="http://schemas.microsoft.com/office/powerpoint/2010/main" val="3704830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541421"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367463"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7463"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541421"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2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8191500" y="5618163"/>
            <a:ext cx="1000125" cy="830262"/>
          </a:xfrm>
          <a:prstGeom prst="rect">
            <a:avLst/>
          </a:prstGeom>
          <a:noFill/>
          <a:ln w="9525">
            <a:noFill/>
            <a:miter lim="800000"/>
            <a:headEnd/>
            <a:tailEnd/>
          </a:ln>
        </p:spPr>
        <p:txBody>
          <a:bodyPr>
            <a:spAutoFit/>
          </a:bodyPr>
          <a:lstStyle/>
          <a:p>
            <a:pPr algn="ctr"/>
            <a:r>
              <a:rPr lang="en-GB" sz="4800" b="1">
                <a:solidFill>
                  <a:schemeClr val="bg1"/>
                </a:solidFill>
              </a:rPr>
              <a:t>B</a:t>
            </a:r>
            <a:endParaRPr lang="en-US" sz="4800" b="1">
              <a:solidFill>
                <a:schemeClr val="bg1"/>
              </a:solidFill>
            </a:endParaRPr>
          </a:p>
        </p:txBody>
      </p:sp>
      <p:pic>
        <p:nvPicPr>
          <p:cNvPr id="12" name="Picture 2" descr="C:\Users\louimorr\Downloads\s422561_aw_003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1" y="715028"/>
            <a:ext cx="3951809" cy="5543323"/>
          </a:xfrm>
          <a:prstGeom prst="rect">
            <a:avLst/>
          </a:prstGeom>
        </p:spPr>
        <p:style>
          <a:lnRef idx="2">
            <a:schemeClr val="dk1"/>
          </a:lnRef>
          <a:fillRef idx="1">
            <a:schemeClr val="lt1"/>
          </a:fillRef>
          <a:effectRef idx="0">
            <a:schemeClr val="dk1"/>
          </a:effectRef>
          <a:fontRef idx="minor">
            <a:schemeClr val="dk1"/>
          </a:fontRef>
        </p:style>
      </p:pic>
      <p:pic>
        <p:nvPicPr>
          <p:cNvPr id="13" name="Picture 3" descr="C:\Users\louimorr\Downloads\s422561_aw_004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72" y="733290"/>
            <a:ext cx="3938790" cy="5525061"/>
          </a:xfrm>
          <a:prstGeom prst="rect">
            <a:avLst/>
          </a:prstGeom>
        </p:spPr>
        <p:style>
          <a:lnRef idx="2">
            <a:schemeClr val="dk1"/>
          </a:lnRef>
          <a:fillRef idx="1">
            <a:schemeClr val="lt1"/>
          </a:fillRef>
          <a:effectRef idx="0">
            <a:schemeClr val="dk1"/>
          </a:effectRef>
          <a:fontRef idx="minor">
            <a:schemeClr val="dk1"/>
          </a:fontRef>
        </p:style>
      </p:pic>
      <p:sp>
        <p:nvSpPr>
          <p:cNvPr id="14" name="Rectangle 7"/>
          <p:cNvSpPr>
            <a:spLocks noChangeArrowheads="1"/>
          </p:cNvSpPr>
          <p:nvPr/>
        </p:nvSpPr>
        <p:spPr bwMode="auto">
          <a:xfrm>
            <a:off x="2500023" y="2895655"/>
            <a:ext cx="4715597" cy="1200329"/>
          </a:xfrm>
          <a:prstGeom prst="rect">
            <a:avLst/>
          </a:prstGeom>
          <a:solidFill>
            <a:schemeClr val="bg1"/>
          </a:solidFill>
          <a:ln w="9525">
            <a:noFill/>
            <a:miter lim="800000"/>
            <a:headEnd/>
            <a:tailEnd/>
          </a:ln>
        </p:spPr>
        <p:txBody>
          <a:bodyPr wrap="square">
            <a:spAutoFit/>
          </a:bodyPr>
          <a:lstStyle/>
          <a:p>
            <a:r>
              <a:rPr lang="en-GB" sz="2400" b="1" dirty="0" smtClean="0">
                <a:solidFill>
                  <a:srgbClr val="0FA9AD"/>
                </a:solidFill>
                <a:latin typeface="Arial" panose="020B0604020202020204" pitchFamily="34" charset="0"/>
              </a:rPr>
              <a:t>1</a:t>
            </a:r>
            <a:r>
              <a:rPr lang="en-GB" sz="2400" b="1" dirty="0">
                <a:solidFill>
                  <a:srgbClr val="0FA9AD"/>
                </a:solidFill>
                <a:latin typeface="Arial" panose="020B0604020202020204" pitchFamily="34" charset="0"/>
              </a:rPr>
              <a:t>) </a:t>
            </a:r>
            <a:r>
              <a:rPr lang="en-GB" sz="2400" b="1" dirty="0" err="1">
                <a:solidFill>
                  <a:srgbClr val="0FA9AD"/>
                </a:solidFill>
                <a:latin typeface="Arial" panose="020B0604020202020204" pitchFamily="34" charset="0"/>
              </a:rPr>
              <a:t>Menciona</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diferencias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2) </a:t>
            </a:r>
            <a:r>
              <a:rPr lang="en-GB" sz="2400" b="1" dirty="0" err="1">
                <a:solidFill>
                  <a:srgbClr val="0FA9AD"/>
                </a:solidFill>
                <a:latin typeface="Arial" panose="020B0604020202020204" pitchFamily="34" charset="0"/>
              </a:rPr>
              <a:t>Responde</a:t>
            </a:r>
            <a:r>
              <a:rPr lang="en-GB" sz="2400" b="1" dirty="0">
                <a:solidFill>
                  <a:srgbClr val="0FA9AD"/>
                </a:solidFill>
                <a:latin typeface="Arial" panose="020B0604020202020204" pitchFamily="34" charset="0"/>
              </a:rPr>
              <a:t> a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3) </a:t>
            </a:r>
            <a:r>
              <a:rPr lang="en-GB" sz="2400" b="1" dirty="0" err="1">
                <a:solidFill>
                  <a:srgbClr val="0FA9AD"/>
                </a:solidFill>
                <a:latin typeface="Arial" panose="020B0604020202020204" pitchFamily="34" charset="0"/>
              </a:rPr>
              <a:t>Haz</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endParaRPr lang="en-US" sz="2400" b="1" dirty="0">
              <a:solidFill>
                <a:srgbClr val="0FA9AD"/>
              </a:solidFill>
              <a:latin typeface="Arial" panose="020B0604020202020204" pitchFamily="34" charset="0"/>
            </a:endParaRPr>
          </a:p>
        </p:txBody>
      </p:sp>
    </p:spTree>
    <p:extLst>
      <p:ext uri="{BB962C8B-B14F-4D97-AF65-F5344CB8AC3E}">
        <p14:creationId xmlns:p14="http://schemas.microsoft.com/office/powerpoint/2010/main" val="34557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85" y="331929"/>
            <a:ext cx="6360878" cy="85725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n-GB" sz="3600" b="1" dirty="0" smtClean="0"/>
              <a:t>¿Est-</a:t>
            </a:r>
            <a:r>
              <a:rPr lang="en-GB" sz="3600" b="1" dirty="0" err="1" smtClean="0"/>
              <a:t>ce</a:t>
            </a:r>
            <a:r>
              <a:rPr lang="en-GB" sz="3600" b="1" dirty="0" smtClean="0"/>
              <a:t> que </a:t>
            </a:r>
            <a:r>
              <a:rPr lang="en-GB" sz="3600" b="1" dirty="0" err="1" smtClean="0"/>
              <a:t>tu</a:t>
            </a:r>
            <a:r>
              <a:rPr lang="en-GB" sz="3600" b="1" dirty="0" smtClean="0"/>
              <a:t> </a:t>
            </a:r>
            <a:r>
              <a:rPr lang="en-GB" sz="3600" b="1" dirty="0" err="1" smtClean="0"/>
              <a:t>joues</a:t>
            </a:r>
            <a:r>
              <a:rPr lang="en-GB" sz="3600" b="1" dirty="0" smtClean="0"/>
              <a:t> au basket?</a:t>
            </a:r>
            <a:endParaRPr lang="en-GB" sz="3600" b="1" dirty="0"/>
          </a:p>
        </p:txBody>
      </p:sp>
      <p:pic>
        <p:nvPicPr>
          <p:cNvPr id="5" name="Picture 4"/>
          <p:cNvPicPr>
            <a:picLocks noChangeAspect="1"/>
          </p:cNvPicPr>
          <p:nvPr/>
        </p:nvPicPr>
        <p:blipFill>
          <a:blip r:embed="rId2"/>
          <a:stretch>
            <a:fillRect/>
          </a:stretch>
        </p:blipFill>
        <p:spPr>
          <a:xfrm>
            <a:off x="1125211" y="1980849"/>
            <a:ext cx="6967427" cy="3398745"/>
          </a:xfrm>
          <a:prstGeom prst="rect">
            <a:avLst/>
          </a:prstGeom>
        </p:spPr>
      </p:pic>
      <p:sp>
        <p:nvSpPr>
          <p:cNvPr id="4" name="Oval Callout 3"/>
          <p:cNvSpPr/>
          <p:nvPr/>
        </p:nvSpPr>
        <p:spPr>
          <a:xfrm>
            <a:off x="482500" y="1453069"/>
            <a:ext cx="2185750" cy="1235746"/>
          </a:xfrm>
          <a:prstGeom prst="wedgeEllipseCallout">
            <a:avLst>
              <a:gd name="adj1" fmla="val 30295"/>
              <a:gd name="adj2" fmla="val 7717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prstClr val="black"/>
                </a:solidFill>
                <a:latin typeface="Rockwell" panose="02060603020205020403" pitchFamily="18" charset="0"/>
              </a:rPr>
              <a:t>Où</a:t>
            </a:r>
            <a:r>
              <a:rPr lang="en-GB" sz="4800" b="1" dirty="0">
                <a:solidFill>
                  <a:prstClr val="black"/>
                </a:solidFill>
                <a:latin typeface="Rockwell" panose="02060603020205020403" pitchFamily="18" charset="0"/>
              </a:rPr>
              <a:t>?</a:t>
            </a:r>
          </a:p>
        </p:txBody>
      </p:sp>
      <p:sp>
        <p:nvSpPr>
          <p:cNvPr id="6" name="Oval Callout 5"/>
          <p:cNvSpPr/>
          <p:nvPr/>
        </p:nvSpPr>
        <p:spPr>
          <a:xfrm>
            <a:off x="224853" y="4979956"/>
            <a:ext cx="3777521" cy="1198177"/>
          </a:xfrm>
          <a:prstGeom prst="wedgeEllipseCallout">
            <a:avLst>
              <a:gd name="adj1" fmla="val 51123"/>
              <a:gd name="adj2" fmla="val -4587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prstClr val="black"/>
                </a:solidFill>
                <a:latin typeface="Rockwell" panose="02060603020205020403" pitchFamily="18" charset="0"/>
              </a:rPr>
              <a:t>Quand</a:t>
            </a:r>
            <a:r>
              <a:rPr lang="en-GB" sz="4000" b="1" dirty="0">
                <a:solidFill>
                  <a:prstClr val="black"/>
                </a:solidFill>
                <a:latin typeface="Rockwell" panose="02060603020205020403" pitchFamily="18" charset="0"/>
              </a:rPr>
              <a:t>…?</a:t>
            </a:r>
          </a:p>
        </p:txBody>
      </p:sp>
      <p:sp>
        <p:nvSpPr>
          <p:cNvPr id="7" name="Oval Callout 6"/>
          <p:cNvSpPr/>
          <p:nvPr/>
        </p:nvSpPr>
        <p:spPr>
          <a:xfrm>
            <a:off x="4645085" y="5270377"/>
            <a:ext cx="4377128" cy="1273993"/>
          </a:xfrm>
          <a:prstGeom prst="wedgeEllipseCallout">
            <a:avLst>
              <a:gd name="adj1" fmla="val -26276"/>
              <a:gd name="adj2" fmla="val -7897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Rockwell" panose="02060603020205020403" pitchFamily="18" charset="0"/>
              </a:rPr>
              <a:t>Pourquoi</a:t>
            </a:r>
            <a:r>
              <a:rPr lang="en-GB" sz="3600" b="1" dirty="0">
                <a:solidFill>
                  <a:prstClr val="white"/>
                </a:solidFill>
                <a:latin typeface="Rockwell" panose="02060603020205020403" pitchFamily="18" charset="0"/>
              </a:rPr>
              <a:t>…?</a:t>
            </a:r>
          </a:p>
        </p:txBody>
      </p:sp>
      <p:sp>
        <p:nvSpPr>
          <p:cNvPr id="8" name="Oval Callout 7"/>
          <p:cNvSpPr/>
          <p:nvPr/>
        </p:nvSpPr>
        <p:spPr>
          <a:xfrm>
            <a:off x="5241500" y="1244757"/>
            <a:ext cx="3493849" cy="1652369"/>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Rockwell" panose="02060603020205020403" pitchFamily="18" charset="0"/>
              </a:rPr>
              <a:t>Avec qui…?</a:t>
            </a:r>
          </a:p>
        </p:txBody>
      </p:sp>
    </p:spTree>
    <p:extLst>
      <p:ext uri="{BB962C8B-B14F-4D97-AF65-F5344CB8AC3E}">
        <p14:creationId xmlns:p14="http://schemas.microsoft.com/office/powerpoint/2010/main" val="187275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p:cNvSpPr>
            <a:spLocks noChangeArrowheads="1"/>
          </p:cNvSpPr>
          <p:nvPr/>
        </p:nvSpPr>
        <p:spPr bwMode="auto">
          <a:xfrm>
            <a:off x="499232" y="2487977"/>
            <a:ext cx="8351838" cy="1584325"/>
          </a:xfrm>
          <a:prstGeom prst="roundRect">
            <a:avLst>
              <a:gd name="adj" fmla="val 16667"/>
            </a:avLst>
          </a:prstGeom>
          <a:solidFill>
            <a:srgbClr val="0FA9AD"/>
          </a:solidFill>
          <a:ln w="76200">
            <a:solidFill>
              <a:schemeClr val="tx1"/>
            </a:solidFill>
          </a:ln>
          <a:extLst/>
        </p:spPr>
        <p:txBody>
          <a:bodyPr wrap="none" anchor="ctr"/>
          <a:lstStyle/>
          <a:p>
            <a:pPr>
              <a:defRPr/>
            </a:pPr>
            <a:endParaRPr lang="en-GB" kern="0" dirty="0">
              <a:solidFill>
                <a:srgbClr val="F4FEFE"/>
              </a:solidFill>
            </a:endParaRPr>
          </a:p>
        </p:txBody>
      </p:sp>
      <p:sp>
        <p:nvSpPr>
          <p:cNvPr id="12" name="Rectangle 11"/>
          <p:cNvSpPr/>
          <p:nvPr/>
        </p:nvSpPr>
        <p:spPr>
          <a:xfrm>
            <a:off x="728219" y="2437699"/>
            <a:ext cx="8323895" cy="1569660"/>
          </a:xfrm>
          <a:prstGeom prst="rect">
            <a:avLst/>
          </a:prstGeom>
        </p:spPr>
        <p:txBody>
          <a:bodyPr wrap="square">
            <a:spAutoFit/>
          </a:bodyPr>
          <a:lstStyle/>
          <a:p>
            <a:r>
              <a:rPr lang="en-GB" sz="4000" b="1" dirty="0" smtClean="0">
                <a:solidFill>
                  <a:srgbClr val="F4FEFE"/>
                </a:solidFill>
              </a:rPr>
              <a:t>4 </a:t>
            </a:r>
            <a:r>
              <a:rPr lang="en-GB" sz="2800" b="1" dirty="0" smtClean="0">
                <a:solidFill>
                  <a:srgbClr val="F4FEFE"/>
                </a:solidFill>
              </a:rPr>
              <a:t>Interaction language needs teaching.  Introduce key structures and encourage students to use and re-use them often.</a:t>
            </a:r>
            <a:endParaRPr lang="en-GB" sz="2800" b="1" dirty="0">
              <a:solidFill>
                <a:srgbClr val="F4FEFE"/>
              </a:solidFill>
            </a:endParaRPr>
          </a:p>
        </p:txBody>
      </p:sp>
      <p:sp>
        <p:nvSpPr>
          <p:cNvPr id="13" name="Rectangle 12"/>
          <p:cNvSpPr/>
          <p:nvPr/>
        </p:nvSpPr>
        <p:spPr>
          <a:xfrm>
            <a:off x="745219" y="6185365"/>
            <a:ext cx="9764448" cy="369332"/>
          </a:xfrm>
          <a:prstGeom prst="rect">
            <a:avLst/>
          </a:prstGeom>
        </p:spPr>
        <p:txBody>
          <a:bodyPr wrap="square">
            <a:spAutoFit/>
          </a:bodyPr>
          <a:lstStyle/>
          <a:p>
            <a:r>
              <a:rPr lang="en-GB" dirty="0" smtClean="0">
                <a:hlinkClick r:id="rId3"/>
              </a:rPr>
              <a:t>http://www.tes.co.uk/teaching-resource/German-Classroom-Display-6340641/</a:t>
            </a:r>
            <a:r>
              <a:rPr lang="en-GB" dirty="0" smtClean="0"/>
              <a:t> </a:t>
            </a:r>
            <a:endParaRPr lang="en-GB" dirty="0"/>
          </a:p>
        </p:txBody>
      </p:sp>
      <p:sp>
        <p:nvSpPr>
          <p:cNvPr id="14" name="Rectangle 13"/>
          <p:cNvSpPr/>
          <p:nvPr/>
        </p:nvSpPr>
        <p:spPr>
          <a:xfrm>
            <a:off x="766569" y="5594869"/>
            <a:ext cx="8261469" cy="369332"/>
          </a:xfrm>
          <a:prstGeom prst="rect">
            <a:avLst/>
          </a:prstGeom>
        </p:spPr>
        <p:txBody>
          <a:bodyPr wrap="square">
            <a:spAutoFit/>
          </a:bodyPr>
          <a:lstStyle/>
          <a:p>
            <a:r>
              <a:rPr lang="en-GB" dirty="0" smtClean="0">
                <a:hlinkClick r:id="rId4"/>
              </a:rPr>
              <a:t>http://www.tes.co.uk/teaching-resource/French-Classroom-Display-6336471/</a:t>
            </a:r>
            <a:r>
              <a:rPr lang="en-GB" dirty="0" smtClean="0"/>
              <a:t> </a:t>
            </a:r>
            <a:endParaRPr lang="en-GB" dirty="0"/>
          </a:p>
        </p:txBody>
      </p:sp>
      <p:sp>
        <p:nvSpPr>
          <p:cNvPr id="15" name="Rectangle 14"/>
          <p:cNvSpPr/>
          <p:nvPr/>
        </p:nvSpPr>
        <p:spPr>
          <a:xfrm>
            <a:off x="745219" y="5890117"/>
            <a:ext cx="8261469" cy="369332"/>
          </a:xfrm>
          <a:prstGeom prst="rect">
            <a:avLst/>
          </a:prstGeom>
        </p:spPr>
        <p:txBody>
          <a:bodyPr wrap="square">
            <a:spAutoFit/>
          </a:bodyPr>
          <a:lstStyle/>
          <a:p>
            <a:r>
              <a:rPr lang="en-GB" dirty="0" smtClean="0">
                <a:hlinkClick r:id="rId5"/>
              </a:rPr>
              <a:t>http://www.tes.co.uk/teaching-resource/Spanish-Classroom-Display-6336470/</a:t>
            </a:r>
            <a:r>
              <a:rPr lang="en-GB" dirty="0" smtClean="0"/>
              <a:t> </a:t>
            </a:r>
            <a:endParaRPr lang="en-GB" dirty="0"/>
          </a:p>
        </p:txBody>
      </p:sp>
      <p:pic>
        <p:nvPicPr>
          <p:cNvPr id="16" name="Picture 15"/>
          <p:cNvPicPr>
            <a:picLocks noChangeAspect="1"/>
          </p:cNvPicPr>
          <p:nvPr/>
        </p:nvPicPr>
        <p:blipFill>
          <a:blip r:embed="rId6"/>
          <a:stretch>
            <a:fillRect/>
          </a:stretch>
        </p:blipFill>
        <p:spPr>
          <a:xfrm>
            <a:off x="3579292" y="4260435"/>
            <a:ext cx="1799281" cy="133443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94" y="-388091"/>
            <a:ext cx="7876715" cy="3481118"/>
          </a:xfrm>
          <a:prstGeom prst="rect">
            <a:avLst/>
          </a:prstGeom>
        </p:spPr>
      </p:pic>
    </p:spTree>
    <p:extLst>
      <p:ext uri="{BB962C8B-B14F-4D97-AF65-F5344CB8AC3E}">
        <p14:creationId xmlns:p14="http://schemas.microsoft.com/office/powerpoint/2010/main" val="238973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501452" y="660040"/>
            <a:ext cx="10151062" cy="6048672"/>
          </a:xfrm>
        </p:spPr>
        <p:txBody>
          <a:bodyPr>
            <a:normAutofit/>
          </a:bodyPr>
          <a:lstStyle/>
          <a:p>
            <a:r>
              <a:rPr lang="en-GB" sz="9600" b="1" dirty="0" smtClean="0"/>
              <a:t>S</a:t>
            </a:r>
            <a:r>
              <a:rPr lang="en-GB" sz="9600" b="1" dirty="0" smtClean="0">
                <a:solidFill>
                  <a:srgbClr val="00B050"/>
                </a:solidFill>
                <a:latin typeface="Brush Script MT" pitchFamily="66" charset="0"/>
              </a:rPr>
              <a:t>u</a:t>
            </a:r>
            <a:r>
              <a:rPr lang="en-GB" sz="9600" b="1" dirty="0" smtClean="0"/>
              <a:t>c</a:t>
            </a:r>
            <a:r>
              <a:rPr lang="en-GB" sz="9600" b="1" dirty="0" smtClean="0">
                <a:solidFill>
                  <a:srgbClr val="0070C0"/>
                </a:solidFill>
                <a:latin typeface="Harlow Solid Italic" pitchFamily="82" charset="0"/>
              </a:rPr>
              <a:t>c</a:t>
            </a:r>
            <a:r>
              <a:rPr lang="en-GB" sz="9600" b="1" dirty="0" smtClean="0"/>
              <a:t>e</a:t>
            </a:r>
            <a:r>
              <a:rPr lang="en-GB" sz="9600" b="1" dirty="0" smtClean="0">
                <a:solidFill>
                  <a:srgbClr val="FF0000"/>
                </a:solidFill>
                <a:latin typeface="Bauhaus 93" pitchFamily="82" charset="0"/>
              </a:rPr>
              <a:t>s</a:t>
            </a:r>
            <a:r>
              <a:rPr lang="en-GB" sz="9600" b="1" dirty="0" smtClean="0"/>
              <a:t>s</a:t>
            </a:r>
            <a:br>
              <a:rPr lang="en-GB" sz="9600" b="1" dirty="0" smtClean="0"/>
            </a:br>
            <a:r>
              <a:rPr lang="en-GB" sz="9600" b="1" dirty="0" smtClean="0">
                <a:solidFill>
                  <a:srgbClr val="00B050"/>
                </a:solidFill>
                <a:latin typeface="Brush Script MT" pitchFamily="66" charset="0"/>
              </a:rPr>
              <a:t>i</a:t>
            </a:r>
            <a:r>
              <a:rPr lang="en-GB" sz="9600" b="1" dirty="0" smtClean="0"/>
              <a:t>n </a:t>
            </a:r>
            <a:r>
              <a:rPr lang="en-GB" sz="9600" b="1" dirty="0" smtClean="0">
                <a:solidFill>
                  <a:srgbClr val="0070C0"/>
                </a:solidFill>
                <a:latin typeface="Harlow Solid Italic" pitchFamily="82" charset="0"/>
              </a:rPr>
              <a:t>t</a:t>
            </a:r>
            <a:r>
              <a:rPr lang="en-GB" sz="9600" b="1" dirty="0" smtClean="0">
                <a:latin typeface="Aharoni" pitchFamily="2" charset="-79"/>
                <a:cs typeface="Aharoni" pitchFamily="2" charset="-79"/>
              </a:rPr>
              <a:t>h</a:t>
            </a:r>
            <a:r>
              <a:rPr lang="en-GB" sz="9600" b="1" dirty="0" smtClean="0">
                <a:solidFill>
                  <a:srgbClr val="FF0000"/>
                </a:solidFill>
                <a:latin typeface="Bauhaus 93" pitchFamily="82" charset="0"/>
              </a:rPr>
              <a:t>e </a:t>
            </a:r>
            <a:r>
              <a:rPr lang="en-GB" sz="9600" b="1" dirty="0" smtClean="0"/>
              <a:t>GCSE </a:t>
            </a:r>
            <a:r>
              <a:rPr lang="en-GB" sz="9600" b="1" dirty="0" err="1" smtClean="0">
                <a:solidFill>
                  <a:srgbClr val="00B050"/>
                </a:solidFill>
                <a:latin typeface="Brush Script MT" pitchFamily="66" charset="0"/>
              </a:rPr>
              <a:t>S</a:t>
            </a:r>
            <a:r>
              <a:rPr lang="en-GB" sz="9600" b="1" dirty="0" err="1" smtClean="0"/>
              <a:t>p</a:t>
            </a:r>
            <a:r>
              <a:rPr lang="en-GB" sz="9600" b="1" dirty="0" err="1" smtClean="0">
                <a:solidFill>
                  <a:srgbClr val="0070C0"/>
                </a:solidFill>
                <a:latin typeface="Harlow Solid Italic" pitchFamily="82" charset="0"/>
              </a:rPr>
              <a:t>e</a:t>
            </a:r>
            <a:r>
              <a:rPr lang="en-GB" sz="9600" b="1" dirty="0" err="1" smtClean="0"/>
              <a:t>a</a:t>
            </a:r>
            <a:r>
              <a:rPr lang="en-GB" sz="9600" b="1" dirty="0" err="1" smtClean="0">
                <a:solidFill>
                  <a:srgbClr val="FF0000"/>
                </a:solidFill>
                <a:latin typeface="Bauhaus 93" pitchFamily="82" charset="0"/>
              </a:rPr>
              <a:t>k</a:t>
            </a:r>
            <a:r>
              <a:rPr lang="en-GB" sz="9600" b="1" dirty="0" err="1" smtClean="0">
                <a:latin typeface="Bauhaus 93" pitchFamily="82" charset="0"/>
                <a:cs typeface="Aharoni" pitchFamily="2" charset="-79"/>
              </a:rPr>
              <a:t>i</a:t>
            </a:r>
            <a:r>
              <a:rPr lang="en-GB" sz="9600" b="1" dirty="0" err="1" smtClean="0">
                <a:solidFill>
                  <a:srgbClr val="00B050"/>
                </a:solidFill>
                <a:latin typeface="Brush Script MT" pitchFamily="66" charset="0"/>
              </a:rPr>
              <a:t>i</a:t>
            </a:r>
            <a:r>
              <a:rPr lang="en-GB" sz="9600" b="1" dirty="0" err="1" smtClean="0"/>
              <a:t>n</a:t>
            </a:r>
            <a:r>
              <a:rPr lang="en-GB" sz="9600" b="1" dirty="0" err="1" smtClean="0">
                <a:solidFill>
                  <a:srgbClr val="0070C0"/>
                </a:solidFill>
                <a:latin typeface="Harlow Solid Italic" pitchFamily="82" charset="0"/>
              </a:rPr>
              <a:t>g</a:t>
            </a:r>
            <a:r>
              <a:rPr lang="en-GB" sz="9600" b="1" dirty="0" smtClean="0">
                <a:solidFill>
                  <a:srgbClr val="0070C0"/>
                </a:solidFill>
                <a:latin typeface="Harlow Solid Italic" pitchFamily="82" charset="0"/>
              </a:rPr>
              <a:t> </a:t>
            </a:r>
            <a:r>
              <a:rPr lang="en-GB" sz="9600" b="1" dirty="0" smtClean="0"/>
              <a:t>E</a:t>
            </a:r>
            <a:r>
              <a:rPr lang="en-GB" sz="9600" b="1" dirty="0" smtClean="0">
                <a:solidFill>
                  <a:srgbClr val="FF0000"/>
                </a:solidFill>
                <a:latin typeface="Bauhaus 93" pitchFamily="82" charset="0"/>
              </a:rPr>
              <a:t>x</a:t>
            </a:r>
            <a:r>
              <a:rPr lang="en-GB" sz="9600" b="1" dirty="0" smtClean="0"/>
              <a:t>a</a:t>
            </a:r>
            <a:r>
              <a:rPr lang="en-GB" sz="9600" b="1" dirty="0" smtClean="0">
                <a:solidFill>
                  <a:srgbClr val="00B050"/>
                </a:solidFill>
                <a:latin typeface="Brush Script MT" pitchFamily="66" charset="0"/>
              </a:rPr>
              <a:t>m</a:t>
            </a:r>
            <a:r>
              <a:rPr lang="en-GB" sz="9600" b="1" dirty="0" smtClean="0">
                <a:solidFill>
                  <a:srgbClr val="0070C0"/>
                </a:solidFill>
                <a:latin typeface="Harlow Solid Italic" pitchFamily="82" charset="0"/>
              </a:rPr>
              <a:t/>
            </a:r>
            <a:br>
              <a:rPr lang="en-GB" sz="9600" b="1" dirty="0" smtClean="0">
                <a:solidFill>
                  <a:srgbClr val="0070C0"/>
                </a:solidFill>
                <a:latin typeface="Harlow Solid Italic" pitchFamily="82" charset="0"/>
              </a:rPr>
            </a:br>
            <a:endParaRPr lang="fr-FR" sz="9600" b="1"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 name="TextBox 1"/>
          <p:cNvSpPr txBox="1"/>
          <p:nvPr/>
        </p:nvSpPr>
        <p:spPr>
          <a:xfrm>
            <a:off x="179462" y="6366617"/>
            <a:ext cx="2538101" cy="369332"/>
          </a:xfrm>
          <a:prstGeom prst="rect">
            <a:avLst/>
          </a:prstGeom>
          <a:noFill/>
        </p:spPr>
        <p:txBody>
          <a:bodyPr wrap="square" rtlCol="0">
            <a:spAutoFit/>
          </a:bodyPr>
          <a:lstStyle/>
          <a:p>
            <a:r>
              <a:rPr lang="en-GB" dirty="0" smtClean="0">
                <a:solidFill>
                  <a:prstClr val="black"/>
                </a:solidFill>
                <a:hlinkClick r:id="rId3"/>
              </a:rPr>
              <a:t>www.rachelhawkes.com</a:t>
            </a:r>
            <a:r>
              <a:rPr lang="en-GB" dirty="0" smtClean="0">
                <a:solidFill>
                  <a:prstClr val="black"/>
                </a:solidFill>
              </a:rPr>
              <a:t> </a:t>
            </a:r>
            <a:endParaRPr lang="en-GB" dirty="0">
              <a:solidFill>
                <a:prstClr val="black"/>
              </a:solidFill>
            </a:endParaRPr>
          </a:p>
        </p:txBody>
      </p:sp>
      <p:sp>
        <p:nvSpPr>
          <p:cNvPr id="6" name="TextBox 5"/>
          <p:cNvSpPr txBox="1"/>
          <p:nvPr/>
        </p:nvSpPr>
        <p:spPr>
          <a:xfrm>
            <a:off x="6681387" y="6428846"/>
            <a:ext cx="2538101" cy="369332"/>
          </a:xfrm>
          <a:prstGeom prst="rect">
            <a:avLst/>
          </a:prstGeom>
          <a:noFill/>
        </p:spPr>
        <p:txBody>
          <a:bodyPr wrap="square" rtlCol="0">
            <a:spAutoFit/>
          </a:bodyPr>
          <a:lstStyle/>
          <a:p>
            <a:r>
              <a:rPr lang="en-GB" smtClean="0">
                <a:solidFill>
                  <a:prstClr val="black"/>
                </a:solidFill>
                <a:hlinkClick r:id="rId4"/>
              </a:rPr>
              <a:t>rhawkes@catrust.co.uk</a:t>
            </a:r>
            <a:r>
              <a:rPr lang="en-GB"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2482431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GB" sz="4000" b="1" dirty="0" err="1">
                <a:solidFill>
                  <a:prstClr val="black"/>
                </a:solidFill>
                <a:latin typeface="Century Gothic" pitchFamily="34" charset="0"/>
              </a:rPr>
              <a:t>triste</a:t>
            </a:r>
            <a:endParaRPr lang="en-GB" sz="4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600" dirty="0">
                <a:ln w="11430"/>
                <a:solidFill>
                  <a:prstClr val="black"/>
                </a:solidFill>
                <a:latin typeface="Berlin Sans FB Demi" pitchFamily="34" charset="0"/>
              </a:rPr>
              <a:t>Je </a:t>
            </a:r>
            <a:r>
              <a:rPr lang="en-GB" sz="6600" dirty="0" err="1">
                <a:ln w="11430"/>
                <a:solidFill>
                  <a:prstClr val="black"/>
                </a:solidFill>
                <a:latin typeface="Berlin Sans FB Demi" pitchFamily="34" charset="0"/>
              </a:rPr>
              <a:t>suis</a:t>
            </a:r>
            <a:r>
              <a:rPr lang="en-GB" sz="6600" dirty="0">
                <a:ln w="11430"/>
                <a:solidFill>
                  <a:prstClr val="black"/>
                </a:solidFill>
                <a:latin typeface="Berlin Sans FB Demi" pitchFamily="34" charset="0"/>
              </a:rPr>
              <a:t>…</a:t>
            </a:r>
            <a:endParaRPr lang="en-GB" sz="48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70862"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00" y="1183922"/>
            <a:ext cx="1432694" cy="14326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261" y="1301116"/>
            <a:ext cx="1324147" cy="1370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4850904"/>
            <a:ext cx="1068751" cy="172379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971080"/>
            <a:ext cx="885844" cy="166583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5175640"/>
            <a:ext cx="1493719" cy="149371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424" y="5146995"/>
            <a:ext cx="2340495" cy="1427702"/>
          </a:xfrm>
          <a:prstGeom prst="rect">
            <a:avLst/>
          </a:prstGeom>
        </p:spPr>
      </p:pic>
      <p:sp>
        <p:nvSpPr>
          <p:cNvPr id="3" name="Rectangle 2"/>
          <p:cNvSpPr/>
          <p:nvPr/>
        </p:nvSpPr>
        <p:spPr>
          <a:xfrm>
            <a:off x="-810995" y="467961"/>
            <a:ext cx="4572000" cy="584775"/>
          </a:xfrm>
          <a:prstGeom prst="rect">
            <a:avLst/>
          </a:prstGeom>
        </p:spPr>
        <p:txBody>
          <a:bodyPr>
            <a:spAutoFit/>
          </a:bodyPr>
          <a:lstStyle/>
          <a:p>
            <a:pPr algn="ctr"/>
            <a:r>
              <a:rPr lang="en-GB" sz="3200" b="1" dirty="0">
                <a:solidFill>
                  <a:prstClr val="black"/>
                </a:solidFill>
                <a:latin typeface="Century Gothic" pitchFamily="34" charset="0"/>
              </a:rPr>
              <a:t>content(e)</a:t>
            </a:r>
          </a:p>
        </p:txBody>
      </p:sp>
      <p:sp>
        <p:nvSpPr>
          <p:cNvPr id="9" name="Rectangle 8"/>
          <p:cNvSpPr/>
          <p:nvPr/>
        </p:nvSpPr>
        <p:spPr>
          <a:xfrm>
            <a:off x="3637239" y="4355812"/>
            <a:ext cx="1941557" cy="584775"/>
          </a:xfrm>
          <a:prstGeom prst="rect">
            <a:avLst/>
          </a:prstGeom>
        </p:spPr>
        <p:txBody>
          <a:bodyPr wrap="none">
            <a:spAutoFit/>
          </a:bodyPr>
          <a:lstStyle/>
          <a:p>
            <a:pPr algn="ctr"/>
            <a:r>
              <a:rPr lang="en-GB" sz="3200" b="1" dirty="0" err="1">
                <a:solidFill>
                  <a:prstClr val="black"/>
                </a:solidFill>
                <a:latin typeface="Century Gothic" pitchFamily="34" charset="0"/>
              </a:rPr>
              <a:t>perdu</a:t>
            </a:r>
            <a:r>
              <a:rPr lang="en-GB" sz="3200" b="1" dirty="0">
                <a:solidFill>
                  <a:prstClr val="black"/>
                </a:solidFill>
                <a:latin typeface="Century Gothic" pitchFamily="34" charset="0"/>
              </a:rPr>
              <a:t>(e)</a:t>
            </a:r>
          </a:p>
        </p:txBody>
      </p:sp>
      <p:sp>
        <p:nvSpPr>
          <p:cNvPr id="25" name="Rectangle 24"/>
          <p:cNvSpPr/>
          <p:nvPr/>
        </p:nvSpPr>
        <p:spPr>
          <a:xfrm>
            <a:off x="-792088" y="4432756"/>
            <a:ext cx="4572000" cy="584775"/>
          </a:xfrm>
          <a:prstGeom prst="rect">
            <a:avLst/>
          </a:prstGeom>
        </p:spPr>
        <p:txBody>
          <a:bodyPr>
            <a:spAutoFit/>
          </a:bodyPr>
          <a:lstStyle/>
          <a:p>
            <a:pPr algn="ctr"/>
            <a:r>
              <a:rPr lang="en-GB" sz="3200" b="1" dirty="0" err="1">
                <a:solidFill>
                  <a:prstClr val="black"/>
                </a:solidFill>
                <a:latin typeface="Century Gothic" pitchFamily="34" charset="0"/>
              </a:rPr>
              <a:t>malade</a:t>
            </a:r>
            <a:endParaRPr lang="en-GB" sz="3200" b="1" dirty="0">
              <a:solidFill>
                <a:prstClr val="black"/>
              </a:solidFill>
              <a:latin typeface="Century Gothic" pitchFamily="34" charset="0"/>
            </a:endParaRPr>
          </a:p>
        </p:txBody>
      </p:sp>
      <p:sp>
        <p:nvSpPr>
          <p:cNvPr id="26" name="Rectangle 25"/>
          <p:cNvSpPr/>
          <p:nvPr/>
        </p:nvSpPr>
        <p:spPr>
          <a:xfrm>
            <a:off x="2339752" y="380571"/>
            <a:ext cx="4572000" cy="584775"/>
          </a:xfrm>
          <a:prstGeom prst="rect">
            <a:avLst/>
          </a:prstGeom>
        </p:spPr>
        <p:txBody>
          <a:bodyPr>
            <a:spAutoFit/>
          </a:bodyPr>
          <a:lstStyle/>
          <a:p>
            <a:pPr algn="ctr"/>
            <a:r>
              <a:rPr lang="en-GB" sz="3200" b="1" dirty="0" err="1">
                <a:solidFill>
                  <a:prstClr val="black"/>
                </a:solidFill>
                <a:latin typeface="Century Gothic" pitchFamily="34" charset="0"/>
              </a:rPr>
              <a:t>fatigué</a:t>
            </a:r>
            <a:r>
              <a:rPr lang="en-GB" sz="3200" b="1" dirty="0">
                <a:solidFill>
                  <a:prstClr val="black"/>
                </a:solidFill>
                <a:latin typeface="Century Gothic" pitchFamily="34" charset="0"/>
              </a:rPr>
              <a:t>(e)</a:t>
            </a:r>
          </a:p>
        </p:txBody>
      </p:sp>
      <p:sp>
        <p:nvSpPr>
          <p:cNvPr id="27" name="Rectangle 26"/>
          <p:cNvSpPr/>
          <p:nvPr/>
        </p:nvSpPr>
        <p:spPr>
          <a:xfrm>
            <a:off x="5400600" y="380570"/>
            <a:ext cx="4572000" cy="954107"/>
          </a:xfrm>
          <a:prstGeom prst="rect">
            <a:avLst/>
          </a:prstGeom>
        </p:spPr>
        <p:txBody>
          <a:bodyPr>
            <a:spAutoFit/>
          </a:bodyPr>
          <a:lstStyle/>
          <a:p>
            <a:pPr algn="ctr"/>
            <a:r>
              <a:rPr lang="en-GB" sz="2800" b="1" dirty="0">
                <a:solidFill>
                  <a:prstClr val="black"/>
                </a:solidFill>
                <a:latin typeface="Century Gothic" pitchFamily="34" charset="0"/>
              </a:rPr>
              <a:t>le </a:t>
            </a:r>
            <a:r>
              <a:rPr lang="en-GB" sz="2800" b="1" dirty="0" err="1">
                <a:solidFill>
                  <a:prstClr val="black"/>
                </a:solidFill>
                <a:latin typeface="Century Gothic" pitchFamily="34" charset="0"/>
              </a:rPr>
              <a:t>meilleur</a:t>
            </a:r>
            <a:r>
              <a:rPr lang="en-GB" sz="2800" b="1" dirty="0">
                <a:solidFill>
                  <a:prstClr val="black"/>
                </a:solidFill>
                <a:latin typeface="Century Gothic" pitchFamily="34" charset="0"/>
              </a:rPr>
              <a:t>/ </a:t>
            </a:r>
            <a:br>
              <a:rPr lang="en-GB" sz="2800" b="1" dirty="0">
                <a:solidFill>
                  <a:prstClr val="black"/>
                </a:solidFill>
                <a:latin typeface="Century Gothic" pitchFamily="34" charset="0"/>
              </a:rPr>
            </a:br>
            <a:r>
              <a:rPr lang="en-GB" sz="2800" b="1" dirty="0">
                <a:solidFill>
                  <a:prstClr val="black"/>
                </a:solidFill>
                <a:latin typeface="Century Gothic" pitchFamily="34" charset="0"/>
              </a:rPr>
              <a:t>la </a:t>
            </a:r>
            <a:r>
              <a:rPr lang="en-GB" sz="2800" b="1" dirty="0" err="1">
                <a:solidFill>
                  <a:prstClr val="black"/>
                </a:solidFill>
                <a:latin typeface="Century Gothic" pitchFamily="34" charset="0"/>
              </a:rPr>
              <a:t>meilleure</a:t>
            </a:r>
            <a:r>
              <a:rPr lang="en-GB" sz="2800" b="1" dirty="0">
                <a:solidFill>
                  <a:prstClr val="black"/>
                </a:solidFill>
                <a:latin typeface="Century Gothic" pitchFamily="34" charset="0"/>
              </a:rPr>
              <a:t>!</a:t>
            </a:r>
          </a:p>
        </p:txBody>
      </p:sp>
    </p:spTree>
    <p:extLst>
      <p:ext uri="{BB962C8B-B14F-4D97-AF65-F5344CB8AC3E}">
        <p14:creationId xmlns:p14="http://schemas.microsoft.com/office/powerpoint/2010/main" val="3054275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a:ln w="11430"/>
                <a:solidFill>
                  <a:prstClr val="black"/>
                </a:solidFill>
                <a:latin typeface="Berlin Sans FB Demi" pitchFamily="34" charset="0"/>
              </a:rPr>
              <a:t>Je </a:t>
            </a:r>
            <a:r>
              <a:rPr lang="en-GB" sz="6000" dirty="0" err="1">
                <a:ln w="11430"/>
                <a:solidFill>
                  <a:prstClr val="black"/>
                </a:solidFill>
                <a:latin typeface="Berlin Sans FB Demi" pitchFamily="34" charset="0"/>
              </a:rPr>
              <a:t>peux</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GB" sz="2000" b="1" dirty="0">
              <a:solidFill>
                <a:srgbClr val="002060"/>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42358" y="1432371"/>
            <a:ext cx="926179" cy="12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668">
            <a:off x="204879" y="1078077"/>
            <a:ext cx="957378" cy="82887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2432" y="1530876"/>
            <a:ext cx="1087960" cy="1102762"/>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2" y="5183606"/>
            <a:ext cx="1289271" cy="1293612"/>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3" y="1371425"/>
            <a:ext cx="1796214" cy="116753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899" y="5301007"/>
            <a:ext cx="1584176" cy="1176211"/>
          </a:xfrm>
          <a:prstGeom prst="rect">
            <a:avLst/>
          </a:prstGeom>
        </p:spPr>
      </p:pic>
      <p:sp>
        <p:nvSpPr>
          <p:cNvPr id="32" name="Down Arrow 31"/>
          <p:cNvSpPr/>
          <p:nvPr/>
        </p:nvSpPr>
        <p:spPr>
          <a:xfrm rot="18897945">
            <a:off x="3537597" y="5088689"/>
            <a:ext cx="484632" cy="489204"/>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3634806" y="4360008"/>
            <a:ext cx="2161330" cy="954107"/>
          </a:xfrm>
          <a:prstGeom prst="rect">
            <a:avLst/>
          </a:prstGeom>
        </p:spPr>
        <p:txBody>
          <a:bodyPr wrap="square">
            <a:spAutoFit/>
          </a:bodyPr>
          <a:lstStyle/>
          <a:p>
            <a:pPr algn="ctr"/>
            <a:r>
              <a:rPr lang="en-GB" sz="2800" b="1" dirty="0" err="1">
                <a:solidFill>
                  <a:prstClr val="black"/>
                </a:solidFill>
                <a:latin typeface="Century Gothic" pitchFamily="34" charset="0"/>
              </a:rPr>
              <a:t>travailler</a:t>
            </a:r>
            <a:r>
              <a:rPr lang="en-GB" sz="2800" b="1" dirty="0">
                <a:solidFill>
                  <a:prstClr val="black"/>
                </a:solidFill>
                <a:latin typeface="Century Gothic" pitchFamily="34" charset="0"/>
              </a:rPr>
              <a:t> avec…?</a:t>
            </a:r>
          </a:p>
        </p:txBody>
      </p:sp>
      <p:sp>
        <p:nvSpPr>
          <p:cNvPr id="34" name="Rectangle 33"/>
          <p:cNvSpPr/>
          <p:nvPr/>
        </p:nvSpPr>
        <p:spPr>
          <a:xfrm>
            <a:off x="6372200" y="4346900"/>
            <a:ext cx="2520280" cy="954107"/>
          </a:xfrm>
          <a:prstGeom prst="rect">
            <a:avLst/>
          </a:prstGeom>
        </p:spPr>
        <p:txBody>
          <a:bodyPr wrap="square">
            <a:spAutoFit/>
          </a:bodyPr>
          <a:lstStyle/>
          <a:p>
            <a:pPr algn="ctr"/>
            <a:r>
              <a:rPr lang="en-GB" sz="2800" b="1" dirty="0" err="1">
                <a:solidFill>
                  <a:prstClr val="black"/>
                </a:solidFill>
                <a:latin typeface="Century Gothic" pitchFamily="34" charset="0"/>
              </a:rPr>
              <a:t>utiliser</a:t>
            </a:r>
            <a:r>
              <a:rPr lang="en-GB" sz="2800" b="1" dirty="0">
                <a:solidFill>
                  <a:prstClr val="black"/>
                </a:solidFill>
                <a:latin typeface="Century Gothic" pitchFamily="34" charset="0"/>
              </a:rPr>
              <a:t> un </a:t>
            </a:r>
            <a:r>
              <a:rPr lang="en-GB" sz="2800" b="1" dirty="0" err="1">
                <a:solidFill>
                  <a:prstClr val="black"/>
                </a:solidFill>
                <a:latin typeface="Century Gothic" pitchFamily="34" charset="0"/>
              </a:rPr>
              <a:t>dictionnaire</a:t>
            </a:r>
            <a:r>
              <a:rPr lang="en-GB" sz="2800" b="1" dirty="0">
                <a:solidFill>
                  <a:prstClr val="black"/>
                </a:solidFill>
                <a:latin typeface="Century Gothic" pitchFamily="34" charset="0"/>
              </a:rPr>
              <a:t>?</a:t>
            </a:r>
          </a:p>
        </p:txBody>
      </p:sp>
      <p:sp>
        <p:nvSpPr>
          <p:cNvPr id="10" name="Rectangle 9"/>
          <p:cNvSpPr/>
          <p:nvPr/>
        </p:nvSpPr>
        <p:spPr>
          <a:xfrm>
            <a:off x="135040" y="4293096"/>
            <a:ext cx="2852784" cy="954107"/>
          </a:xfrm>
          <a:prstGeom prst="rect">
            <a:avLst/>
          </a:prstGeom>
        </p:spPr>
        <p:txBody>
          <a:bodyPr wrap="square">
            <a:spAutoFit/>
          </a:bodyPr>
          <a:lstStyle/>
          <a:p>
            <a:pPr algn="ctr"/>
            <a:r>
              <a:rPr lang="en-GB" sz="2800" b="1" dirty="0" err="1">
                <a:solidFill>
                  <a:prstClr val="black"/>
                </a:solidFill>
                <a:latin typeface="Century Gothic" pitchFamily="34" charset="0"/>
              </a:rPr>
              <a:t>aller</a:t>
            </a:r>
            <a:r>
              <a:rPr lang="en-GB" sz="2800" b="1" dirty="0">
                <a:solidFill>
                  <a:prstClr val="black"/>
                </a:solidFill>
                <a:latin typeface="Century Gothic" pitchFamily="34" charset="0"/>
              </a:rPr>
              <a:t> aux toilettes?</a:t>
            </a:r>
          </a:p>
        </p:txBody>
      </p:sp>
      <p:sp>
        <p:nvSpPr>
          <p:cNvPr id="35" name="Rectangle 34"/>
          <p:cNvSpPr/>
          <p:nvPr/>
        </p:nvSpPr>
        <p:spPr>
          <a:xfrm>
            <a:off x="6372200" y="260648"/>
            <a:ext cx="2520280" cy="1384995"/>
          </a:xfrm>
          <a:prstGeom prst="rect">
            <a:avLst/>
          </a:prstGeom>
        </p:spPr>
        <p:txBody>
          <a:bodyPr wrap="square">
            <a:spAutoFit/>
          </a:bodyPr>
          <a:lstStyle/>
          <a:p>
            <a:pPr algn="ctr">
              <a:defRPr/>
            </a:pPr>
            <a:r>
              <a:rPr lang="en-GB" sz="2800" b="1" dirty="0">
                <a:solidFill>
                  <a:prstClr val="black"/>
                </a:solidFill>
                <a:latin typeface="Century Gothic" pitchFamily="34" charset="0"/>
              </a:rPr>
              <a:t>consulter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vocabulaire</a:t>
            </a:r>
            <a:r>
              <a:rPr lang="en-GB" sz="2800" b="1" dirty="0">
                <a:solidFill>
                  <a:srgbClr val="002060"/>
                </a:solidFill>
                <a:latin typeface="Century Gothic" pitchFamily="34" charset="0"/>
              </a:rPr>
              <a:t>?</a:t>
            </a:r>
          </a:p>
        </p:txBody>
      </p:sp>
      <p:sp>
        <p:nvSpPr>
          <p:cNvPr id="11" name="Rectangle 10"/>
          <p:cNvSpPr/>
          <p:nvPr/>
        </p:nvSpPr>
        <p:spPr>
          <a:xfrm>
            <a:off x="370522" y="404664"/>
            <a:ext cx="2329270" cy="1077218"/>
          </a:xfrm>
          <a:prstGeom prst="rect">
            <a:avLst/>
          </a:prstGeom>
        </p:spPr>
        <p:txBody>
          <a:bodyPr wrap="square">
            <a:spAutoFit/>
          </a:bodyPr>
          <a:lstStyle/>
          <a:p>
            <a:pPr algn="ctr"/>
            <a:r>
              <a:rPr lang="en-GB" sz="3200" b="1" dirty="0" err="1">
                <a:solidFill>
                  <a:prstClr val="black"/>
                </a:solidFill>
                <a:latin typeface="Century Gothic" pitchFamily="34" charset="0"/>
              </a:rPr>
              <a:t>m’asseoir</a:t>
            </a:r>
            <a:r>
              <a:rPr lang="en-GB" sz="3200" b="1" dirty="0">
                <a:solidFill>
                  <a:prstClr val="black"/>
                </a:solidFill>
                <a:latin typeface="Century Gothic" pitchFamily="34" charset="0"/>
              </a:rPr>
              <a:t> </a:t>
            </a:r>
            <a:r>
              <a:rPr lang="en-GB" sz="3200" b="1" dirty="0" err="1">
                <a:solidFill>
                  <a:prstClr val="black"/>
                </a:solidFill>
                <a:latin typeface="Century Gothic" pitchFamily="34" charset="0"/>
              </a:rPr>
              <a:t>là</a:t>
            </a:r>
            <a:r>
              <a:rPr lang="en-GB" sz="3200" b="1" dirty="0">
                <a:solidFill>
                  <a:prstClr val="black"/>
                </a:solidFill>
                <a:latin typeface="Century Gothic" pitchFamily="34" charset="0"/>
              </a:rPr>
              <a:t>?</a:t>
            </a:r>
          </a:p>
        </p:txBody>
      </p:sp>
      <p:sp>
        <p:nvSpPr>
          <p:cNvPr id="12" name="Rectangle 11"/>
          <p:cNvSpPr/>
          <p:nvPr/>
        </p:nvSpPr>
        <p:spPr>
          <a:xfrm>
            <a:off x="3588593" y="260648"/>
            <a:ext cx="2038846" cy="1200329"/>
          </a:xfrm>
          <a:prstGeom prst="rect">
            <a:avLst/>
          </a:prstGeom>
        </p:spPr>
        <p:txBody>
          <a:bodyPr wrap="square">
            <a:spAutoFit/>
          </a:bodyPr>
          <a:lstStyle/>
          <a:p>
            <a:pPr algn="ctr"/>
            <a:r>
              <a:rPr lang="en-GB" sz="2400" b="1" dirty="0" err="1">
                <a:solidFill>
                  <a:prstClr val="black"/>
                </a:solidFill>
                <a:latin typeface="Century Gothic" pitchFamily="34" charset="0"/>
              </a:rPr>
              <a:t>aller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mon</a:t>
            </a:r>
            <a:r>
              <a:rPr lang="en-GB" sz="2400" b="1" dirty="0">
                <a:solidFill>
                  <a:prstClr val="black"/>
                </a:solidFill>
                <a:latin typeface="Century Gothic" pitchFamily="34" charset="0"/>
              </a:rPr>
              <a:t> </a:t>
            </a:r>
            <a:r>
              <a:rPr lang="en-GB" sz="2400" b="1" dirty="0" err="1">
                <a:solidFill>
                  <a:prstClr val="black"/>
                </a:solidFill>
                <a:latin typeface="Century Gothic" pitchFamily="34" charset="0"/>
              </a:rPr>
              <a:t>cours</a:t>
            </a:r>
            <a:r>
              <a:rPr lang="en-GB" sz="2400" b="1" dirty="0">
                <a:solidFill>
                  <a:prstClr val="black"/>
                </a:solidFill>
                <a:latin typeface="Century Gothic" pitchFamily="34" charset="0"/>
              </a:rPr>
              <a:t> de </a:t>
            </a:r>
            <a:r>
              <a:rPr lang="en-GB" sz="2400" b="1" dirty="0" err="1">
                <a:solidFill>
                  <a:prstClr val="black"/>
                </a:solidFill>
                <a:latin typeface="Century Gothic" pitchFamily="34" charset="0"/>
              </a:rPr>
              <a:t>musique</a:t>
            </a:r>
            <a:r>
              <a:rPr lang="en-GB" sz="2400" b="1" dirty="0">
                <a:solidFill>
                  <a:prstClr val="black"/>
                </a:solidFill>
                <a:latin typeface="Century Gothic" pitchFamily="34" charset="0"/>
              </a:rPr>
              <a:t>?</a:t>
            </a:r>
          </a:p>
        </p:txBody>
      </p:sp>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2431" y="5247203"/>
            <a:ext cx="1362183" cy="1362183"/>
          </a:xfrm>
          <a:prstGeom prst="rect">
            <a:avLst/>
          </a:prstGeom>
        </p:spPr>
      </p:pic>
    </p:spTree>
    <p:extLst>
      <p:ext uri="{BB962C8B-B14F-4D97-AF65-F5344CB8AC3E}">
        <p14:creationId xmlns:p14="http://schemas.microsoft.com/office/powerpoint/2010/main" val="3080355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a:ln w="11430"/>
                <a:solidFill>
                  <a:prstClr val="black"/>
                </a:solidFill>
                <a:latin typeface="Berlin Sans FB Demi" pitchFamily="34" charset="0"/>
              </a:rPr>
              <a:t>Il </a:t>
            </a:r>
            <a:r>
              <a:rPr lang="en-GB" sz="5400" dirty="0" err="1">
                <a:ln w="11430"/>
                <a:solidFill>
                  <a:prstClr val="black"/>
                </a:solidFill>
                <a:latin typeface="Berlin Sans FB Demi" pitchFamily="34" charset="0"/>
              </a:rPr>
              <a:t>faut</a:t>
            </a:r>
            <a:r>
              <a:rPr lang="en-GB" sz="5400" dirty="0">
                <a:ln w="11430"/>
                <a:solidFill>
                  <a:prstClr val="black"/>
                </a:solidFill>
                <a:latin typeface="Berlin Sans FB Demi" pitchFamily="34" charset="0"/>
              </a:rPr>
              <a:t>…</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55594" y="365755"/>
            <a:ext cx="1872208" cy="830997"/>
          </a:xfrm>
          <a:prstGeom prst="rect">
            <a:avLst/>
          </a:prstGeom>
          <a:noFill/>
        </p:spPr>
        <p:txBody>
          <a:bodyPr wrap="square" rtlCol="0">
            <a:spAutoFit/>
          </a:bodyPr>
          <a:lstStyle/>
          <a:p>
            <a:pPr algn="ctr"/>
            <a:r>
              <a:rPr lang="en-GB" sz="2400" b="1" dirty="0" err="1">
                <a:solidFill>
                  <a:prstClr val="black"/>
                </a:solidFill>
                <a:latin typeface="Century Gothic" pitchFamily="34" charset="0"/>
              </a:rPr>
              <a:t>travailler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deux</a:t>
            </a:r>
            <a:r>
              <a:rPr lang="en-GB" sz="2400" b="1" dirty="0">
                <a:solidFill>
                  <a:prstClr val="black"/>
                </a:solidFill>
                <a:latin typeface="Century Gothic" pitchFamily="34" charset="0"/>
              </a:rPr>
              <a:t>?</a:t>
            </a:r>
            <a:endParaRPr lang="en-GB" sz="1200" b="1" dirty="0">
              <a:solidFill>
                <a:prstClr val="black"/>
              </a:solidFill>
              <a:latin typeface="Century Gothic" pitchFamily="34" charset="0"/>
            </a:endParaRPr>
          </a:p>
        </p:txBody>
      </p:sp>
      <p:sp>
        <p:nvSpPr>
          <p:cNvPr id="26" name="TextBox 25"/>
          <p:cNvSpPr txBox="1"/>
          <p:nvPr/>
        </p:nvSpPr>
        <p:spPr>
          <a:xfrm>
            <a:off x="3547846" y="469121"/>
            <a:ext cx="2248290" cy="1015663"/>
          </a:xfrm>
          <a:prstGeom prst="rect">
            <a:avLst/>
          </a:prstGeom>
          <a:noFill/>
        </p:spPr>
        <p:txBody>
          <a:bodyPr wrap="square" rtlCol="0">
            <a:spAutoFit/>
          </a:bodyPr>
          <a:lstStyle/>
          <a:p>
            <a:pPr algn="ctr"/>
            <a:r>
              <a:rPr lang="en-GB" sz="3600" b="1" dirty="0" err="1">
                <a:solidFill>
                  <a:prstClr val="black"/>
                </a:solidFill>
                <a:latin typeface="Century Gothic" pitchFamily="34" charset="0"/>
              </a:rPr>
              <a:t>écrire</a:t>
            </a:r>
            <a:r>
              <a:rPr lang="en-GB" sz="3600" b="1" dirty="0">
                <a:solidFill>
                  <a:prstClr val="black"/>
                </a:solidFill>
                <a:latin typeface="Century Gothic" pitchFamily="34" charset="0"/>
              </a:rPr>
              <a:t>?</a:t>
            </a:r>
          </a:p>
          <a:p>
            <a:endParaRPr lang="en-GB" sz="2400" dirty="0">
              <a:solidFill>
                <a:prstClr val="black"/>
              </a:solidFill>
            </a:endParaRPr>
          </a:p>
        </p:txBody>
      </p:sp>
      <p:sp>
        <p:nvSpPr>
          <p:cNvPr id="27" name="TextBox 26"/>
          <p:cNvSpPr txBox="1"/>
          <p:nvPr/>
        </p:nvSpPr>
        <p:spPr>
          <a:xfrm>
            <a:off x="6380040" y="300572"/>
            <a:ext cx="2448272" cy="861774"/>
          </a:xfrm>
          <a:prstGeom prst="rect">
            <a:avLst/>
          </a:prstGeom>
          <a:noFill/>
        </p:spPr>
        <p:txBody>
          <a:bodyPr wrap="square" rtlCol="0">
            <a:spAutoFit/>
          </a:bodyPr>
          <a:lstStyle/>
          <a:p>
            <a:pPr algn="ctr"/>
            <a:r>
              <a:rPr lang="en-GB" sz="2800" b="1" dirty="0" err="1">
                <a:solidFill>
                  <a:prstClr val="black"/>
                </a:solidFill>
                <a:latin typeface="Century Gothic" pitchFamily="34" charset="0"/>
              </a:rPr>
              <a:t>parler</a:t>
            </a:r>
            <a:r>
              <a:rPr lang="en-GB" sz="32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412124" y="4430142"/>
            <a:ext cx="2448272" cy="1231106"/>
          </a:xfrm>
          <a:prstGeom prst="rect">
            <a:avLst/>
          </a:prstGeom>
          <a:noFill/>
        </p:spPr>
        <p:txBody>
          <a:bodyPr wrap="square" rtlCol="0">
            <a:spAutoFit/>
          </a:bodyPr>
          <a:lstStyle/>
          <a:p>
            <a:pPr algn="ctr"/>
            <a:r>
              <a:rPr lang="en-GB" sz="2800" b="1" dirty="0" err="1">
                <a:solidFill>
                  <a:prstClr val="black"/>
                </a:solidFill>
                <a:latin typeface="Century Gothic" pitchFamily="34" charset="0"/>
              </a:rPr>
              <a:t>vous</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donner</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nos</a:t>
            </a:r>
            <a:r>
              <a:rPr lang="en-GB" sz="2800" b="1" dirty="0">
                <a:solidFill>
                  <a:prstClr val="black"/>
                </a:solidFill>
                <a:latin typeface="Century Gothic" pitchFamily="34" charset="0"/>
              </a:rPr>
              <a:t> cahiers?</a:t>
            </a:r>
          </a:p>
          <a:p>
            <a:endParaRPr lang="en-GB" dirty="0">
              <a:solidFill>
                <a:prstClr val="black"/>
              </a:solidFill>
            </a:endParaRPr>
          </a:p>
        </p:txBody>
      </p:sp>
      <p:sp>
        <p:nvSpPr>
          <p:cNvPr id="30" name="TextBox 29"/>
          <p:cNvSpPr txBox="1"/>
          <p:nvPr/>
        </p:nvSpPr>
        <p:spPr>
          <a:xfrm>
            <a:off x="3459796" y="4417948"/>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coller</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0" y="1093244"/>
            <a:ext cx="875855" cy="126935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9938" y="1095566"/>
            <a:ext cx="875855" cy="12693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748" y="1093244"/>
            <a:ext cx="1490038" cy="13395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3242"/>
          <a:stretch/>
        </p:blipFill>
        <p:spPr>
          <a:xfrm>
            <a:off x="6672928" y="836712"/>
            <a:ext cx="1811386" cy="16487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964" y="4941168"/>
            <a:ext cx="695879" cy="156572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558" y="5244382"/>
            <a:ext cx="806919" cy="14217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2011" y="5461941"/>
            <a:ext cx="634266" cy="58775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66" y="4842277"/>
            <a:ext cx="1283236" cy="1827083"/>
          </a:xfrm>
          <a:prstGeom prst="rect">
            <a:avLst/>
          </a:prstGeom>
        </p:spPr>
      </p:pic>
      <p:sp>
        <p:nvSpPr>
          <p:cNvPr id="32" name="TextBox 31"/>
          <p:cNvSpPr txBox="1"/>
          <p:nvPr/>
        </p:nvSpPr>
        <p:spPr>
          <a:xfrm>
            <a:off x="251545" y="4365104"/>
            <a:ext cx="2592263" cy="461665"/>
          </a:xfrm>
          <a:prstGeom prst="rect">
            <a:avLst/>
          </a:prstGeom>
          <a:noFill/>
        </p:spPr>
        <p:txBody>
          <a:bodyPr wrap="square" rtlCol="0">
            <a:spAutoFit/>
          </a:bodyPr>
          <a:lstStyle/>
          <a:p>
            <a:pPr algn="ctr"/>
            <a:r>
              <a:rPr lang="en-GB" sz="2400" b="1" dirty="0" err="1">
                <a:solidFill>
                  <a:prstClr val="black"/>
                </a:solidFill>
                <a:latin typeface="Century Gothic" pitchFamily="34" charset="0"/>
              </a:rPr>
              <a:t>mémoriser</a:t>
            </a:r>
            <a:r>
              <a:rPr lang="en-GB" sz="2400" b="1" dirty="0">
                <a:solidFill>
                  <a:prstClr val="black"/>
                </a:solidFill>
                <a:latin typeface="Century Gothic" pitchFamily="34" charset="0"/>
              </a:rPr>
              <a:t>?</a:t>
            </a:r>
            <a:endParaRPr lang="en-GB" sz="1100" b="1" dirty="0">
              <a:solidFill>
                <a:prstClr val="black"/>
              </a:solidFill>
              <a:latin typeface="Century Gothic"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368" y="5045695"/>
            <a:ext cx="572367" cy="566643"/>
          </a:xfrm>
          <a:prstGeom prst="rect">
            <a:avLst/>
          </a:prstGeom>
        </p:spPr>
      </p:pic>
      <p:sp>
        <p:nvSpPr>
          <p:cNvPr id="10" name="Down Arrow 9"/>
          <p:cNvSpPr/>
          <p:nvPr/>
        </p:nvSpPr>
        <p:spPr>
          <a:xfrm>
            <a:off x="1651756" y="4725144"/>
            <a:ext cx="304074" cy="529171"/>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Plus 10"/>
          <p:cNvSpPr/>
          <p:nvPr/>
        </p:nvSpPr>
        <p:spPr>
          <a:xfrm>
            <a:off x="1315131" y="1162346"/>
            <a:ext cx="336625" cy="4022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53372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4800" dirty="0" err="1">
                <a:ln w="11430"/>
                <a:solidFill>
                  <a:prstClr val="black"/>
                </a:solidFill>
                <a:latin typeface="Berlin Sans FB Demi" pitchFamily="34" charset="0"/>
              </a:rPr>
              <a:t>Pouvez-vous</a:t>
            </a:r>
            <a:r>
              <a:rPr lang="en-GB" sz="4800" dirty="0">
                <a:ln w="11430"/>
                <a:solidFill>
                  <a:prstClr val="black"/>
                </a:solidFill>
                <a:latin typeface="Berlin Sans FB Demi" pitchFamily="34" charset="0"/>
              </a:rPr>
              <a:t>…</a:t>
            </a:r>
            <a:endParaRPr lang="en-GB" sz="36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9647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251520" y="436748"/>
            <a:ext cx="2576246" cy="446276"/>
          </a:xfrm>
          <a:prstGeom prst="rect">
            <a:avLst/>
          </a:prstGeom>
          <a:noFill/>
        </p:spPr>
        <p:txBody>
          <a:bodyPr wrap="square" rtlCol="0">
            <a:spAutoFit/>
          </a:bodyPr>
          <a:lstStyle/>
          <a:p>
            <a:pPr algn="ctr"/>
            <a:r>
              <a:rPr lang="en-GB" sz="2300" b="1" dirty="0" err="1">
                <a:solidFill>
                  <a:prstClr val="black"/>
                </a:solidFill>
                <a:latin typeface="Century Gothic" pitchFamily="34" charset="0"/>
              </a:rPr>
              <a:t>répéter</a:t>
            </a:r>
            <a:r>
              <a:rPr lang="en-GB" sz="2300" b="1" dirty="0">
                <a:solidFill>
                  <a:prstClr val="black"/>
                </a:solidFill>
                <a:latin typeface="Century Gothic" pitchFamily="34" charset="0"/>
              </a:rPr>
              <a:t>?</a:t>
            </a:r>
          </a:p>
        </p:txBody>
      </p:sp>
      <p:sp>
        <p:nvSpPr>
          <p:cNvPr id="26" name="TextBox 25"/>
          <p:cNvSpPr txBox="1"/>
          <p:nvPr/>
        </p:nvSpPr>
        <p:spPr>
          <a:xfrm>
            <a:off x="3507922" y="388693"/>
            <a:ext cx="2248290"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parler</a:t>
            </a:r>
            <a:r>
              <a:rPr lang="en-GB" sz="2400" b="1" dirty="0">
                <a:solidFill>
                  <a:prstClr val="black"/>
                </a:solidFill>
                <a:latin typeface="Century Gothic" pitchFamily="34" charset="0"/>
              </a:rPr>
              <a:t> plus </a:t>
            </a:r>
            <a:r>
              <a:rPr lang="en-GB" sz="2400" b="1" dirty="0" err="1">
                <a:solidFill>
                  <a:prstClr val="black"/>
                </a:solidFill>
                <a:latin typeface="Century Gothic" pitchFamily="34" charset="0"/>
              </a:rPr>
              <a:t>lentement</a:t>
            </a:r>
            <a:r>
              <a:rPr lang="en-GB" sz="2400" b="1" dirty="0">
                <a:solidFill>
                  <a:prstClr val="black"/>
                </a:solidFill>
                <a:latin typeface="Century Gothic" pitchFamily="34" charset="0"/>
              </a:rPr>
              <a:t>?</a:t>
            </a:r>
          </a:p>
          <a:p>
            <a:endParaRPr lang="en-GB" dirty="0">
              <a:solidFill>
                <a:prstClr val="black"/>
              </a:solidFill>
            </a:endParaRPr>
          </a:p>
        </p:txBody>
      </p:sp>
      <p:sp>
        <p:nvSpPr>
          <p:cNvPr id="27" name="TextBox 26"/>
          <p:cNvSpPr txBox="1"/>
          <p:nvPr/>
        </p:nvSpPr>
        <p:spPr>
          <a:xfrm>
            <a:off x="6372200" y="404664"/>
            <a:ext cx="2448272"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donner</a:t>
            </a:r>
            <a:r>
              <a:rPr lang="en-GB" sz="2400" b="1" dirty="0">
                <a:solidFill>
                  <a:prstClr val="black"/>
                </a:solidFill>
                <a:latin typeface="Century Gothic" pitchFamily="34" charset="0"/>
              </a:rPr>
              <a:t> un </a:t>
            </a:r>
            <a:r>
              <a:rPr lang="en-GB" sz="2400" b="1" dirty="0" err="1">
                <a:solidFill>
                  <a:prstClr val="black"/>
                </a:solidFill>
                <a:latin typeface="Century Gothic" pitchFamily="34" charset="0"/>
              </a:rPr>
              <a:t>exemple</a:t>
            </a:r>
            <a:r>
              <a:rPr lang="en-GB" sz="2400" b="1" dirty="0">
                <a:solidFill>
                  <a:prstClr val="black"/>
                </a:solidFill>
                <a:latin typeface="Century Gothic" pitchFamily="34" charset="0"/>
              </a:rPr>
              <a:t>?</a:t>
            </a:r>
          </a:p>
          <a:p>
            <a:endParaRPr lang="en-GB" dirty="0">
              <a:solidFill>
                <a:prstClr val="black"/>
              </a:solidFill>
            </a:endParaRPr>
          </a:p>
        </p:txBody>
      </p:sp>
      <p:sp>
        <p:nvSpPr>
          <p:cNvPr id="29" name="TextBox 28"/>
          <p:cNvSpPr txBox="1"/>
          <p:nvPr/>
        </p:nvSpPr>
        <p:spPr>
          <a:xfrm>
            <a:off x="6516216" y="4428981"/>
            <a:ext cx="2448272" cy="800219"/>
          </a:xfrm>
          <a:prstGeom prst="rect">
            <a:avLst/>
          </a:prstGeom>
          <a:noFill/>
        </p:spPr>
        <p:txBody>
          <a:bodyPr wrap="square" rtlCol="0">
            <a:spAutoFit/>
          </a:bodyPr>
          <a:lstStyle/>
          <a:p>
            <a:pPr algn="ctr"/>
            <a:r>
              <a:rPr lang="en-GB" sz="2800" b="1" dirty="0">
                <a:solidFill>
                  <a:prstClr val="black"/>
                </a:solidFill>
                <a:latin typeface="Century Gothic" pitchFamily="34" charset="0"/>
              </a:rPr>
              <a:t>lire </a:t>
            </a:r>
            <a:r>
              <a:rPr lang="en-GB" sz="2800" b="1" dirty="0" err="1">
                <a:solidFill>
                  <a:prstClr val="black"/>
                </a:solidFill>
                <a:latin typeface="Century Gothic" pitchFamily="34" charset="0"/>
              </a:rPr>
              <a:t>ça</a:t>
            </a:r>
            <a:r>
              <a:rPr lang="en-GB" sz="2800" b="1" dirty="0">
                <a:solidFill>
                  <a:prstClr val="black"/>
                </a:solidFill>
                <a:latin typeface="Century Gothic" pitchFamily="34" charset="0"/>
              </a:rPr>
              <a:t>?</a:t>
            </a:r>
          </a:p>
          <a:p>
            <a:endParaRPr lang="en-GB" dirty="0">
              <a:solidFill>
                <a:prstClr val="black"/>
              </a:solidFill>
            </a:endParaRPr>
          </a:p>
        </p:txBody>
      </p:sp>
      <p:sp>
        <p:nvSpPr>
          <p:cNvPr id="30" name="TextBox 29"/>
          <p:cNvSpPr txBox="1"/>
          <p:nvPr/>
        </p:nvSpPr>
        <p:spPr>
          <a:xfrm>
            <a:off x="3331847" y="4365104"/>
            <a:ext cx="2568381" cy="954107"/>
          </a:xfrm>
          <a:prstGeom prst="rect">
            <a:avLst/>
          </a:prstGeom>
          <a:noFill/>
        </p:spPr>
        <p:txBody>
          <a:bodyPr wrap="square" rtlCol="0">
            <a:spAutoFit/>
          </a:bodyPr>
          <a:lstStyle/>
          <a:p>
            <a:pPr algn="ctr"/>
            <a:r>
              <a:rPr lang="en-GB" sz="2800" b="1" dirty="0">
                <a:solidFill>
                  <a:prstClr val="black"/>
                </a:solidFill>
                <a:latin typeface="Century Gothic" pitchFamily="34" charset="0"/>
              </a:rPr>
              <a:t>signer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mérite</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sp>
        <p:nvSpPr>
          <p:cNvPr id="31" name="TextBox 30"/>
          <p:cNvSpPr txBox="1"/>
          <p:nvPr/>
        </p:nvSpPr>
        <p:spPr>
          <a:xfrm>
            <a:off x="235503" y="4417948"/>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m’aider</a:t>
            </a:r>
            <a:r>
              <a:rPr lang="en-GB" sz="2800" b="1" dirty="0">
                <a:solidFill>
                  <a:prstClr val="black"/>
                </a:solidFill>
                <a:latin typeface="Century Gothic" pitchFamily="34" charset="0"/>
              </a:rPr>
              <a:t>?</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67" y="1102606"/>
            <a:ext cx="807161" cy="1447998"/>
          </a:xfrm>
          <a:prstGeom prst="rect">
            <a:avLst/>
          </a:prstGeom>
          <a:solidFill>
            <a:schemeClr val="bg1"/>
          </a:solidFill>
        </p:spPr>
      </p:pic>
      <p:sp>
        <p:nvSpPr>
          <p:cNvPr id="6" name="Rounded Rectangular Callout 5"/>
          <p:cNvSpPr/>
          <p:nvPr/>
        </p:nvSpPr>
        <p:spPr>
          <a:xfrm>
            <a:off x="235503" y="989730"/>
            <a:ext cx="937048" cy="434804"/>
          </a:xfrm>
          <a:prstGeom prst="wedgeRoundRectCallout">
            <a:avLst>
              <a:gd name="adj1" fmla="val 42510"/>
              <a:gd name="adj2" fmla="val 981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5" name="Rounded Rectangular Callout 34"/>
          <p:cNvSpPr/>
          <p:nvPr/>
        </p:nvSpPr>
        <p:spPr>
          <a:xfrm>
            <a:off x="1858634" y="980728"/>
            <a:ext cx="937048" cy="443805"/>
          </a:xfrm>
          <a:prstGeom prst="wedgeRoundRectCallout">
            <a:avLst>
              <a:gd name="adj1" fmla="val -51649"/>
              <a:gd name="adj2" fmla="val 10138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7" name="Rounded Rectangular Callout 36"/>
          <p:cNvSpPr/>
          <p:nvPr/>
        </p:nvSpPr>
        <p:spPr>
          <a:xfrm>
            <a:off x="682624" y="1914076"/>
            <a:ext cx="937048" cy="434804"/>
          </a:xfrm>
          <a:prstGeom prst="wedgeRoundRectCallout">
            <a:avLst>
              <a:gd name="adj1" fmla="val 11694"/>
              <a:gd name="adj2" fmla="val -1269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374" y="1196752"/>
            <a:ext cx="1344650" cy="7126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055" y="1960439"/>
            <a:ext cx="783025" cy="532457"/>
          </a:xfrm>
          <a:prstGeom prst="rect">
            <a:avLst/>
          </a:prstGeom>
        </p:spPr>
      </p:pic>
      <p:sp>
        <p:nvSpPr>
          <p:cNvPr id="9" name="Rounded Rectangular Callout 8"/>
          <p:cNvSpPr/>
          <p:nvPr/>
        </p:nvSpPr>
        <p:spPr>
          <a:xfrm>
            <a:off x="5004048" y="1315144"/>
            <a:ext cx="896180" cy="457672"/>
          </a:xfrm>
          <a:prstGeom prst="wedgeRoundRectCallout">
            <a:avLst>
              <a:gd name="adj1" fmla="val -76791"/>
              <a:gd name="adj2" fmla="val 169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Bonjour</a:t>
            </a:r>
          </a:p>
        </p:txBody>
      </p:sp>
      <p:sp>
        <p:nvSpPr>
          <p:cNvPr id="38" name="Rounded Rectangular Callout 37"/>
          <p:cNvSpPr/>
          <p:nvPr/>
        </p:nvSpPr>
        <p:spPr>
          <a:xfrm>
            <a:off x="3779912" y="2018675"/>
            <a:ext cx="624905" cy="330205"/>
          </a:xfrm>
          <a:prstGeom prst="wedgeRoundRectCallout">
            <a:avLst>
              <a:gd name="adj1" fmla="val 70616"/>
              <a:gd name="adj2" fmla="val 60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prstClr val="black"/>
                </a:solidFill>
              </a:rPr>
              <a:t>Ça</a:t>
            </a:r>
            <a:r>
              <a:rPr lang="en-GB" sz="1200" dirty="0">
                <a:solidFill>
                  <a:prstClr val="black"/>
                </a:solidFill>
              </a:rPr>
              <a:t> </a:t>
            </a:r>
            <a:r>
              <a:rPr lang="en-GB" sz="1200" dirty="0" err="1">
                <a:solidFill>
                  <a:prstClr val="black"/>
                </a:solidFill>
              </a:rPr>
              <a:t>va</a:t>
            </a:r>
            <a:r>
              <a:rPr lang="en-GB" sz="1200" dirty="0">
                <a:solidFill>
                  <a:prstClr val="black"/>
                </a:solidFill>
              </a:rPr>
              <a:t>?</a:t>
            </a:r>
          </a:p>
        </p:txBody>
      </p:sp>
      <p:sp>
        <p:nvSpPr>
          <p:cNvPr id="39" name="TextBox 3"/>
          <p:cNvSpPr txBox="1">
            <a:spLocks noChangeArrowheads="1"/>
          </p:cNvSpPr>
          <p:nvPr/>
        </p:nvSpPr>
        <p:spPr bwMode="auto">
          <a:xfrm>
            <a:off x="6372200" y="1340768"/>
            <a:ext cx="26638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300" dirty="0">
                <a:solidFill>
                  <a:prstClr val="black"/>
                </a:solidFill>
                <a:latin typeface="Lucida Handwriting" pitchFamily="66" charset="0"/>
              </a:rPr>
              <a:t>e</a:t>
            </a:r>
            <a:r>
              <a:rPr lang="en-GB" sz="2300" dirty="0" smtClean="0">
                <a:solidFill>
                  <a:prstClr val="black"/>
                </a:solidFill>
                <a:latin typeface="Lucida Handwriting" pitchFamily="66" charset="0"/>
              </a:rPr>
              <a:t>x: </a:t>
            </a:r>
            <a:r>
              <a:rPr lang="en-GB" sz="2300" dirty="0" err="1" smtClean="0">
                <a:solidFill>
                  <a:prstClr val="black"/>
                </a:solidFill>
                <a:latin typeface="Lucida Handwriting" pitchFamily="66" charset="0"/>
              </a:rPr>
              <a:t>J’adore</a:t>
            </a:r>
            <a:r>
              <a:rPr lang="en-GB" sz="2300" dirty="0" smtClean="0">
                <a:solidFill>
                  <a:prstClr val="black"/>
                </a:solidFill>
                <a:latin typeface="Lucida Handwriting" pitchFamily="66" charset="0"/>
              </a:rPr>
              <a:t> la </a:t>
            </a:r>
            <a:r>
              <a:rPr lang="en-GB" sz="2300" dirty="0" err="1" smtClean="0">
                <a:solidFill>
                  <a:prstClr val="black"/>
                </a:solidFill>
                <a:latin typeface="Lucida Handwriting" pitchFamily="66" charset="0"/>
              </a:rPr>
              <a:t>musique</a:t>
            </a:r>
            <a:r>
              <a:rPr lang="en-GB" sz="2300" dirty="0" smtClean="0">
                <a:solidFill>
                  <a:prstClr val="black"/>
                </a:solidFill>
                <a:latin typeface="Lucida Handwriting" pitchFamily="66" charset="0"/>
              </a:rPr>
              <a:t>!</a:t>
            </a:r>
            <a:endParaRPr lang="en-GB" sz="2300" dirty="0">
              <a:solidFill>
                <a:prstClr val="black"/>
              </a:solidFill>
              <a:latin typeface="Lucida Handwriting" pitchFamily="66" charset="0"/>
            </a:endParaRP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4948438"/>
            <a:ext cx="1136760" cy="1546825"/>
          </a:xfrm>
          <a:prstGeom prst="rect">
            <a:avLst/>
          </a:prstGeom>
        </p:spPr>
      </p:pic>
      <p:pic>
        <p:nvPicPr>
          <p:cNvPr id="43"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59746" y="5229200"/>
            <a:ext cx="12763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5-Point Star 43"/>
          <p:cNvSpPr/>
          <p:nvPr/>
        </p:nvSpPr>
        <p:spPr>
          <a:xfrm>
            <a:off x="3659063" y="5369942"/>
            <a:ext cx="701675" cy="66198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41" name="Picture 2" descr="https://encrypted-tbn3.gstatic.com/images?q=tbn:ANd9GcTE5ZsxMlkDZA_v-Sza8ypHMt9ZxsdqwSp5tfolK1yIbKPO_Q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018" y="4924375"/>
            <a:ext cx="15017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759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C’était</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87678" y="262389"/>
            <a:ext cx="1872208"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facile</a:t>
            </a:r>
            <a:endParaRPr lang="en-GB" b="1" dirty="0">
              <a:solidFill>
                <a:prstClr val="black"/>
              </a:solidFill>
              <a:latin typeface="Century Gothic" pitchFamily="34" charset="0"/>
            </a:endParaRPr>
          </a:p>
        </p:txBody>
      </p:sp>
      <p:sp>
        <p:nvSpPr>
          <p:cNvPr id="26" name="TextBox 25"/>
          <p:cNvSpPr txBox="1"/>
          <p:nvPr/>
        </p:nvSpPr>
        <p:spPr>
          <a:xfrm>
            <a:off x="3491880" y="324525"/>
            <a:ext cx="2248290"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difficile</a:t>
            </a:r>
            <a:endParaRPr lang="en-GB" sz="28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372200" y="476672"/>
            <a:ext cx="2448272" cy="1200329"/>
          </a:xfrm>
          <a:prstGeom prst="rect">
            <a:avLst/>
          </a:prstGeom>
          <a:noFill/>
        </p:spPr>
        <p:txBody>
          <a:bodyPr wrap="square" rtlCol="0">
            <a:spAutoFit/>
          </a:bodyPr>
          <a:lstStyle/>
          <a:p>
            <a:pPr algn="ctr"/>
            <a:r>
              <a:rPr lang="en-GB" sz="4400" b="1" dirty="0">
                <a:solidFill>
                  <a:prstClr val="black"/>
                </a:solidFill>
                <a:latin typeface="Century Gothic" pitchFamily="34" charset="0"/>
              </a:rPr>
              <a:t>pas mal</a:t>
            </a:r>
          </a:p>
          <a:p>
            <a:endParaRPr lang="en-GB" sz="2800" dirty="0">
              <a:solidFill>
                <a:prstClr val="black"/>
              </a:solidFill>
            </a:endParaRPr>
          </a:p>
        </p:txBody>
      </p:sp>
      <p:sp>
        <p:nvSpPr>
          <p:cNvPr id="29" name="TextBox 28"/>
          <p:cNvSpPr txBox="1"/>
          <p:nvPr/>
        </p:nvSpPr>
        <p:spPr>
          <a:xfrm>
            <a:off x="6412124" y="4500989"/>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affreux</a:t>
            </a:r>
            <a:r>
              <a:rPr lang="en-GB" sz="2800" b="1" dirty="0">
                <a:solidFill>
                  <a:prstClr val="black"/>
                </a:solidFill>
                <a:latin typeface="Century Gothic" pitchFamily="34" charset="0"/>
              </a:rPr>
              <a:t>!</a:t>
            </a:r>
            <a:endParaRPr lang="en-GB" sz="20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87788" y="4642973"/>
            <a:ext cx="2536322"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ennuyeux</a:t>
            </a:r>
            <a:endParaRPr lang="en-GB" b="1" dirty="0">
              <a:solidFill>
                <a:prstClr val="black"/>
              </a:solidFill>
              <a:latin typeface="Century Gothic" pitchFamily="34" charset="0"/>
            </a:endParaRPr>
          </a:p>
        </p:txBody>
      </p:sp>
      <p:sp>
        <p:nvSpPr>
          <p:cNvPr id="31" name="TextBox 30"/>
          <p:cNvSpPr txBox="1"/>
          <p:nvPr/>
        </p:nvSpPr>
        <p:spPr>
          <a:xfrm>
            <a:off x="179512" y="4294837"/>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rigolo</a:t>
            </a:r>
            <a:r>
              <a:rPr lang="en-GB" sz="3200" b="1" dirty="0">
                <a:solidFill>
                  <a:prstClr val="black"/>
                </a:solidFill>
                <a:latin typeface="Century Gothic" pitchFamily="34" charset="0"/>
              </a:rPr>
              <a:t>!</a:t>
            </a:r>
            <a:endParaRPr lang="en-GB" sz="1400" b="1" dirty="0">
              <a:solidFill>
                <a:prstClr val="black"/>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856455"/>
            <a:ext cx="1512168" cy="1732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010256"/>
            <a:ext cx="1299326" cy="11737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092" y="5150151"/>
            <a:ext cx="1011930" cy="1431159"/>
          </a:xfrm>
          <a:prstGeom prst="rect">
            <a:avLst/>
          </a:prstGeom>
        </p:spPr>
      </p:pic>
      <p:sp>
        <p:nvSpPr>
          <p:cNvPr id="6" name="Oval Callout 5"/>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entury Gothic" pitchFamily="34" charset="0"/>
              </a:rPr>
              <a:t>Ha </a:t>
            </a:r>
            <a:r>
              <a:rPr lang="en-GB" b="1" dirty="0" err="1">
                <a:solidFill>
                  <a:prstClr val="black"/>
                </a:solidFill>
                <a:latin typeface="Century Gothic" pitchFamily="34" charset="0"/>
              </a:rPr>
              <a:t>ha</a:t>
            </a:r>
            <a:r>
              <a:rPr lang="en-GB" b="1" dirty="0">
                <a:solidFill>
                  <a:prstClr val="black"/>
                </a:solidFill>
                <a:latin typeface="Century Gothic" pitchFamily="34" charset="0"/>
              </a:rPr>
              <a:t> ha</a:t>
            </a:r>
            <a:r>
              <a:rPr lang="en-GB" b="1" dirty="0">
                <a:solidFill>
                  <a:prstClr val="black"/>
                </a:solidFill>
              </a:rPr>
              <a:t>!</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5085184"/>
            <a:ext cx="1268434" cy="1409371"/>
          </a:xfrm>
          <a:prstGeom prst="rect">
            <a:avLst/>
          </a:prstGeom>
        </p:spPr>
      </p:pic>
      <p:sp>
        <p:nvSpPr>
          <p:cNvPr id="32" name="TextBox 31"/>
          <p:cNvSpPr txBox="1"/>
          <p:nvPr/>
        </p:nvSpPr>
        <p:spPr>
          <a:xfrm rot="20443909">
            <a:off x="-659692" y="2634878"/>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très</a:t>
            </a:r>
            <a:endParaRPr lang="en-GB" sz="1600" b="1" dirty="0">
              <a:solidFill>
                <a:prstClr val="black"/>
              </a:solidFill>
              <a:latin typeface="Century Gothic" pitchFamily="34" charset="0"/>
            </a:endParaRPr>
          </a:p>
        </p:txBody>
      </p:sp>
      <p:sp>
        <p:nvSpPr>
          <p:cNvPr id="34" name="TextBox 33"/>
          <p:cNvSpPr txBox="1"/>
          <p:nvPr/>
        </p:nvSpPr>
        <p:spPr>
          <a:xfrm rot="20443909">
            <a:off x="7078579" y="246194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assez</a:t>
            </a:r>
            <a:endParaRPr lang="en-GB" sz="1400" b="1" dirty="0">
              <a:solidFill>
                <a:prstClr val="black"/>
              </a:solidFill>
              <a:latin typeface="Century Gothic" pitchFamily="34" charset="0"/>
            </a:endParaRPr>
          </a:p>
        </p:txBody>
      </p:sp>
      <p:sp>
        <p:nvSpPr>
          <p:cNvPr id="35" name="TextBox 34"/>
          <p:cNvSpPr txBox="1"/>
          <p:nvPr/>
        </p:nvSpPr>
        <p:spPr>
          <a:xfrm rot="20443909">
            <a:off x="7054310" y="3406561"/>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peu</a:t>
            </a:r>
            <a:endParaRPr lang="en-GB" sz="1600" b="1" dirty="0">
              <a:solidFill>
                <a:prstClr val="black"/>
              </a:solidFill>
              <a:latin typeface="Century Gothic"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94301">
            <a:off x="6999264" y="1449509"/>
            <a:ext cx="1461168" cy="871830"/>
          </a:xfrm>
          <a:prstGeom prst="rect">
            <a:avLst/>
          </a:prstGeom>
        </p:spPr>
      </p:pic>
    </p:spTree>
    <p:extLst>
      <p:ext uri="{BB962C8B-B14F-4D97-AF65-F5344CB8AC3E}">
        <p14:creationId xmlns:p14="http://schemas.microsoft.com/office/powerpoint/2010/main" val="2770736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err="1">
                <a:ln w="11430"/>
                <a:solidFill>
                  <a:prstClr val="black"/>
                </a:solidFill>
                <a:latin typeface="Berlin Sans FB Demi" pitchFamily="34" charset="0"/>
              </a:rPr>
              <a:t>J’ai</a:t>
            </a:r>
            <a:r>
              <a:rPr lang="en-GB" sz="5400" dirty="0">
                <a:ln w="11430"/>
                <a:solidFill>
                  <a:prstClr val="black"/>
                </a:solidFill>
                <a:latin typeface="Berlin Sans FB Demi" pitchFamily="34" charset="0"/>
              </a:rPr>
              <a:t> / Je </a:t>
            </a:r>
            <a:r>
              <a:rPr lang="en-GB" sz="5400" dirty="0" err="1">
                <a:ln w="11430"/>
                <a:solidFill>
                  <a:prstClr val="black"/>
                </a:solidFill>
                <a:latin typeface="Berlin Sans FB Demi" pitchFamily="34" charset="0"/>
              </a:rPr>
              <a:t>n’ai</a:t>
            </a:r>
            <a:r>
              <a:rPr lang="en-GB" sz="5400" dirty="0">
                <a:ln w="11430"/>
                <a:solidFill>
                  <a:prstClr val="black"/>
                </a:solidFill>
                <a:latin typeface="Berlin Sans FB Demi" pitchFamily="34" charset="0"/>
              </a:rPr>
              <a:t> pas…</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23528" y="260648"/>
            <a:ext cx="222438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fini</a:t>
            </a:r>
            <a:endParaRPr lang="en-GB" sz="1600" b="1" dirty="0">
              <a:solidFill>
                <a:prstClr val="black"/>
              </a:solidFill>
              <a:latin typeface="Century Gothic" pitchFamily="34" charset="0"/>
            </a:endParaRPr>
          </a:p>
        </p:txBody>
      </p:sp>
      <p:sp>
        <p:nvSpPr>
          <p:cNvPr id="26" name="TextBox 25"/>
          <p:cNvSpPr txBox="1"/>
          <p:nvPr/>
        </p:nvSpPr>
        <p:spPr>
          <a:xfrm>
            <a:off x="3331847" y="404664"/>
            <a:ext cx="2536297"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gagné</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oublié</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516216" y="4077072"/>
            <a:ext cx="2160240" cy="1384995"/>
          </a:xfrm>
          <a:prstGeom prst="rect">
            <a:avLst/>
          </a:prstGeom>
          <a:noFill/>
        </p:spPr>
        <p:txBody>
          <a:bodyPr wrap="square" rtlCol="0">
            <a:spAutoFit/>
          </a:bodyPr>
          <a:lstStyle/>
          <a:p>
            <a:pPr algn="ctr"/>
            <a:r>
              <a:rPr lang="en-GB" sz="3200" b="1" dirty="0" err="1">
                <a:solidFill>
                  <a:prstClr val="black"/>
                </a:solidFill>
                <a:latin typeface="Century Gothic" pitchFamily="34" charset="0"/>
              </a:rPr>
              <a:t>mon</a:t>
            </a:r>
            <a:r>
              <a:rPr lang="en-GB" sz="3200" b="1" dirty="0">
                <a:solidFill>
                  <a:prstClr val="black"/>
                </a:solidFill>
                <a:latin typeface="Century Gothic" pitchFamily="34" charset="0"/>
              </a:rPr>
              <a:t> cahier</a:t>
            </a:r>
          </a:p>
          <a:p>
            <a:endParaRPr lang="en-GB" sz="2000" dirty="0">
              <a:solidFill>
                <a:prstClr val="black"/>
              </a:solidFill>
            </a:endParaRPr>
          </a:p>
        </p:txBody>
      </p:sp>
      <p:sp>
        <p:nvSpPr>
          <p:cNvPr id="30" name="TextBox 29"/>
          <p:cNvSpPr txBox="1"/>
          <p:nvPr/>
        </p:nvSpPr>
        <p:spPr>
          <a:xfrm>
            <a:off x="3483871" y="4293096"/>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compris</a:t>
            </a:r>
            <a:endParaRPr lang="en-GB" b="1" dirty="0">
              <a:solidFill>
                <a:prstClr val="black"/>
              </a:solidFill>
              <a:latin typeface="Century Gothic" pitchFamily="34" charset="0"/>
            </a:endParaRPr>
          </a:p>
        </p:txBody>
      </p:sp>
      <p:sp>
        <p:nvSpPr>
          <p:cNvPr id="31" name="TextBox 30"/>
          <p:cNvSpPr txBox="1"/>
          <p:nvPr/>
        </p:nvSpPr>
        <p:spPr>
          <a:xfrm>
            <a:off x="235503" y="429309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perdu</a:t>
            </a:r>
            <a:endParaRPr lang="en-GB" sz="1400" b="1" dirty="0">
              <a:solidFill>
                <a:prstClr val="black"/>
              </a:solidFill>
              <a:latin typeface="Century Gothic" pitchFamily="34" charset="0"/>
            </a:endParaRPr>
          </a:p>
        </p:txBody>
      </p:sp>
      <p:pic>
        <p:nvPicPr>
          <p:cNvPr id="1028" name="Picture 4" descr="Raised Fist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879" y="764704"/>
            <a:ext cx="2032241" cy="20322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975994"/>
            <a:ext cx="952897" cy="15369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845">
            <a:off x="7822121" y="906272"/>
            <a:ext cx="1036858" cy="69701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349" y="5079010"/>
            <a:ext cx="1411989" cy="1308443"/>
          </a:xfrm>
          <a:prstGeom prst="rect">
            <a:avLst/>
          </a:prstGeom>
        </p:spPr>
      </p:pic>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r="8321" b="18094"/>
          <a:stretch/>
        </p:blipFill>
        <p:spPr>
          <a:xfrm rot="19986009" flipH="1">
            <a:off x="591326" y="793432"/>
            <a:ext cx="1867661" cy="141049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437" y="5149891"/>
            <a:ext cx="2186869" cy="147010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9795" y="4845532"/>
            <a:ext cx="916261" cy="1679812"/>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291" y="4930500"/>
            <a:ext cx="773639" cy="773639"/>
          </a:xfrm>
          <a:prstGeom prst="rect">
            <a:avLst/>
          </a:prstGeom>
        </p:spPr>
      </p:pic>
    </p:spTree>
    <p:extLst>
      <p:ext uri="{BB962C8B-B14F-4D97-AF65-F5344CB8AC3E}">
        <p14:creationId xmlns:p14="http://schemas.microsoft.com/office/powerpoint/2010/main" val="920452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J’ai</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99455" y="461543"/>
            <a:ext cx="2224383" cy="584775"/>
          </a:xfrm>
          <a:prstGeom prst="rect">
            <a:avLst/>
          </a:prstGeom>
          <a:noFill/>
        </p:spPr>
        <p:txBody>
          <a:bodyPr wrap="square" rtlCol="0">
            <a:spAutoFit/>
          </a:bodyPr>
          <a:lstStyle/>
          <a:p>
            <a:pPr algn="ctr"/>
            <a:r>
              <a:rPr lang="en-GB" sz="3200" b="1" dirty="0">
                <a:solidFill>
                  <a:prstClr val="black"/>
                </a:solidFill>
                <a:latin typeface="Century Gothic" pitchFamily="34" charset="0"/>
              </a:rPr>
              <a:t>tout bon!</a:t>
            </a:r>
            <a:endParaRPr lang="en-GB" sz="1600" b="1" dirty="0">
              <a:solidFill>
                <a:prstClr val="black"/>
              </a:solidFill>
              <a:latin typeface="Century Gothic" pitchFamily="34" charset="0"/>
            </a:endParaRPr>
          </a:p>
        </p:txBody>
      </p:sp>
      <p:sp>
        <p:nvSpPr>
          <p:cNvPr id="26" name="TextBox 25"/>
          <p:cNvSpPr txBox="1"/>
          <p:nvPr/>
        </p:nvSpPr>
        <p:spPr>
          <a:xfrm>
            <a:off x="3331847" y="130567"/>
            <a:ext cx="2536297" cy="1354217"/>
          </a:xfrm>
          <a:prstGeom prst="rect">
            <a:avLst/>
          </a:prstGeom>
          <a:noFill/>
        </p:spPr>
        <p:txBody>
          <a:bodyPr wrap="square" rtlCol="0">
            <a:spAutoFit/>
          </a:bodyPr>
          <a:lstStyle/>
          <a:p>
            <a:pPr algn="ctr"/>
            <a:r>
              <a:rPr lang="en-GB" sz="3200" b="1" dirty="0">
                <a:solidFill>
                  <a:prstClr val="black"/>
                </a:solidFill>
                <a:latin typeface="Century Gothic" pitchFamily="34" charset="0"/>
              </a:rPr>
              <a:t>un </a:t>
            </a:r>
            <a:r>
              <a:rPr lang="en-GB" sz="3200" b="1" dirty="0" err="1">
                <a:solidFill>
                  <a:prstClr val="black"/>
                </a:solidFill>
                <a:latin typeface="Century Gothic" pitchFamily="34" charset="0"/>
              </a:rPr>
              <a:t>problème</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une</a:t>
            </a:r>
            <a:r>
              <a:rPr lang="en-GB" sz="3200" b="1" dirty="0">
                <a:solidFill>
                  <a:prstClr val="black"/>
                </a:solidFill>
                <a:latin typeface="Century Gothic" pitchFamily="34" charset="0"/>
              </a:rPr>
              <a:t> idée</a:t>
            </a:r>
          </a:p>
          <a:p>
            <a:endParaRPr lang="en-GB" dirty="0">
              <a:solidFill>
                <a:prstClr val="black"/>
              </a:solidFill>
            </a:endParaRPr>
          </a:p>
        </p:txBody>
      </p:sp>
      <p:sp>
        <p:nvSpPr>
          <p:cNvPr id="29" name="TextBox 28"/>
          <p:cNvSpPr txBox="1"/>
          <p:nvPr/>
        </p:nvSpPr>
        <p:spPr>
          <a:xfrm>
            <a:off x="6412124" y="4428981"/>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einen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Hund</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523964" y="4421070"/>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Geburtstag</a:t>
            </a:r>
            <a:endParaRPr lang="en-GB" b="1" dirty="0">
              <a:solidFill>
                <a:prstClr val="black"/>
              </a:solidFill>
              <a:latin typeface="Century Gothic" pitchFamily="34" charset="0"/>
            </a:endParaRPr>
          </a:p>
        </p:txBody>
      </p:sp>
      <p:sp>
        <p:nvSpPr>
          <p:cNvPr id="31" name="TextBox 30"/>
          <p:cNvSpPr txBox="1"/>
          <p:nvPr/>
        </p:nvSpPr>
        <p:spPr>
          <a:xfrm>
            <a:off x="235503" y="4617930"/>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perdido</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55330"/>
            <a:ext cx="771991" cy="1265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59" y="1081515"/>
            <a:ext cx="1240477" cy="1564990"/>
          </a:xfrm>
          <a:prstGeom prst="rect">
            <a:avLst/>
          </a:prstGeom>
        </p:spPr>
      </p:pic>
      <p:pic>
        <p:nvPicPr>
          <p:cNvPr id="1028" name="Picture 4" descr="Raised Fist Clip 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4"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5" name="Oval 34"/>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8" name="Oval 37"/>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9" name="Oval 38"/>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42" name="TextBox 41"/>
          <p:cNvSpPr txBox="1"/>
          <p:nvPr/>
        </p:nvSpPr>
        <p:spPr>
          <a:xfrm>
            <a:off x="235503" y="4437112"/>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faim</a:t>
            </a:r>
            <a:r>
              <a:rPr lang="en-GB" sz="3600" b="1" dirty="0">
                <a:solidFill>
                  <a:prstClr val="black"/>
                </a:solidFill>
                <a:latin typeface="Century Gothic" pitchFamily="34" charset="0"/>
              </a:rPr>
              <a:t>/</a:t>
            </a:r>
            <a:r>
              <a:rPr lang="en-GB" sz="3600" b="1" dirty="0" err="1">
                <a:solidFill>
                  <a:prstClr val="black"/>
                </a:solidFill>
                <a:latin typeface="Century Gothic" pitchFamily="34" charset="0"/>
              </a:rPr>
              <a:t>soif</a:t>
            </a:r>
            <a:endParaRPr lang="en-GB" sz="1600" b="1" dirty="0">
              <a:solidFill>
                <a:prstClr val="black"/>
              </a:solidFill>
              <a:latin typeface="Century Gothic" pitchFamily="34"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439" y="4944290"/>
            <a:ext cx="1695994" cy="1667727"/>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5157192"/>
            <a:ext cx="1057743" cy="1057743"/>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5287" y="5157192"/>
            <a:ext cx="1057743" cy="1057743"/>
          </a:xfrm>
          <a:prstGeom prst="rect">
            <a:avLst/>
          </a:prstGeom>
        </p:spPr>
      </p:pic>
      <p:sp>
        <p:nvSpPr>
          <p:cNvPr id="47" name="TextBox 46"/>
          <p:cNvSpPr txBox="1"/>
          <p:nvPr/>
        </p:nvSpPr>
        <p:spPr>
          <a:xfrm>
            <a:off x="6292377" y="4421070"/>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chien</a:t>
            </a:r>
            <a:endParaRPr lang="en-GB" sz="1600" b="1" dirty="0">
              <a:solidFill>
                <a:prstClr val="black"/>
              </a:solidFill>
              <a:latin typeface="Century Gothic" pitchFamily="34" charset="0"/>
            </a:endParaRPr>
          </a:p>
        </p:txBody>
      </p:sp>
      <p:sp>
        <p:nvSpPr>
          <p:cNvPr id="48" name="TextBox 47"/>
          <p:cNvSpPr txBox="1"/>
          <p:nvPr/>
        </p:nvSpPr>
        <p:spPr>
          <a:xfrm>
            <a:off x="3491880" y="4479503"/>
            <a:ext cx="2232248" cy="461665"/>
          </a:xfrm>
          <a:prstGeom prst="rect">
            <a:avLst/>
          </a:prstGeom>
          <a:noFill/>
        </p:spPr>
        <p:txBody>
          <a:bodyPr wrap="square" rtlCol="0">
            <a:spAutoFit/>
          </a:bodyPr>
          <a:lstStyle/>
          <a:p>
            <a:pPr algn="ctr"/>
            <a:r>
              <a:rPr lang="en-GB" sz="2400" b="1" dirty="0">
                <a:solidFill>
                  <a:prstClr val="black"/>
                </a:solidFill>
                <a:latin typeface="Century Gothic" pitchFamily="34" charset="0"/>
              </a:rPr>
              <a:t>mal à la tête</a:t>
            </a:r>
            <a:endParaRPr lang="en-GB" sz="1100" b="1" dirty="0">
              <a:solidFill>
                <a:prstClr val="black"/>
              </a:solidFill>
              <a:latin typeface="Century Gothic" pitchFamily="34" charset="0"/>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2927" y="1117192"/>
            <a:ext cx="1983169" cy="1447712"/>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8264" y="881952"/>
            <a:ext cx="1605538" cy="1610944"/>
          </a:xfrm>
          <a:prstGeom prst="rect">
            <a:avLst/>
          </a:prstGeom>
        </p:spPr>
      </p:pic>
      <p:pic>
        <p:nvPicPr>
          <p:cNvPr id="4" name="Picture 3"/>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2348" r="5090" b="7267"/>
          <a:stretch/>
        </p:blipFill>
        <p:spPr>
          <a:xfrm>
            <a:off x="3523964" y="4926380"/>
            <a:ext cx="2019859" cy="1784527"/>
          </a:xfrm>
          <a:prstGeom prst="rect">
            <a:avLst/>
          </a:prstGeom>
        </p:spPr>
      </p:pic>
    </p:spTree>
    <p:extLst>
      <p:ext uri="{BB962C8B-B14F-4D97-AF65-F5344CB8AC3E}">
        <p14:creationId xmlns:p14="http://schemas.microsoft.com/office/powerpoint/2010/main" val="842853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p:cNvSpPr>
            <a:spLocks noChangeArrowheads="1"/>
          </p:cNvSpPr>
          <p:nvPr/>
        </p:nvSpPr>
        <p:spPr bwMode="auto">
          <a:xfrm>
            <a:off x="516232" y="2699424"/>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 name="Rectangle 1"/>
          <p:cNvSpPr/>
          <p:nvPr/>
        </p:nvSpPr>
        <p:spPr>
          <a:xfrm>
            <a:off x="614375" y="2699424"/>
            <a:ext cx="8253695" cy="1508105"/>
          </a:xfrm>
          <a:prstGeom prst="rect">
            <a:avLst/>
          </a:prstGeom>
        </p:spPr>
        <p:txBody>
          <a:bodyPr wrap="square">
            <a:spAutoFit/>
          </a:bodyPr>
          <a:lstStyle/>
          <a:p>
            <a:pPr>
              <a:buClr>
                <a:srgbClr val="D34817"/>
              </a:buClr>
            </a:pPr>
            <a:r>
              <a:rPr lang="en-GB" sz="3600" b="1" dirty="0" smtClean="0">
                <a:solidFill>
                  <a:srgbClr val="F4FEFE"/>
                </a:solidFill>
              </a:rPr>
              <a:t>5</a:t>
            </a:r>
            <a:r>
              <a:rPr lang="en-GB" sz="2800" b="1" dirty="0" smtClean="0">
                <a:solidFill>
                  <a:srgbClr val="F4FEFE"/>
                </a:solidFill>
              </a:rPr>
              <a:t>  Keep the language of pair and group tasks more straightforward than teacher – student talk. There can be a mixture of language ‘practice’ and ‘use’ tasks.</a:t>
            </a:r>
          </a:p>
        </p:txBody>
      </p:sp>
      <p:pic>
        <p:nvPicPr>
          <p:cNvPr id="1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179" y="4015835"/>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225" y="321557"/>
            <a:ext cx="5206435" cy="27129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50" y="-129584"/>
            <a:ext cx="4804064" cy="3487214"/>
          </a:xfrm>
          <a:prstGeom prst="rect">
            <a:avLst/>
          </a:prstGeom>
        </p:spPr>
      </p:pic>
    </p:spTree>
    <p:extLst>
      <p:ext uri="{BB962C8B-B14F-4D97-AF65-F5344CB8AC3E}">
        <p14:creationId xmlns:p14="http://schemas.microsoft.com/office/powerpoint/2010/main" val="492248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388436" y="603011"/>
            <a:ext cx="4572000" cy="5262979"/>
          </a:xfrm>
          <a:prstGeom prst="rect">
            <a:avLst/>
          </a:prstGeom>
        </p:spPr>
        <p:txBody>
          <a:bodyPr>
            <a:spAutoFit/>
          </a:bodyPr>
          <a:lstStyle/>
          <a:p>
            <a:r>
              <a:rPr lang="en-GB" sz="2400" dirty="0">
                <a:solidFill>
                  <a:srgbClr val="000000"/>
                </a:solidFill>
              </a:rPr>
              <a:t>Use a variety of tasks, as appropriate to the age, ability and interest of the </a:t>
            </a:r>
            <a:r>
              <a:rPr lang="en-GB" sz="2400" dirty="0" smtClean="0">
                <a:solidFill>
                  <a:srgbClr val="000000"/>
                </a:solidFill>
              </a:rPr>
              <a:t>pair / group:</a:t>
            </a:r>
            <a:br>
              <a:rPr lang="en-GB" sz="2400" dirty="0" smtClean="0">
                <a:solidFill>
                  <a:srgbClr val="000000"/>
                </a:solidFill>
              </a:rPr>
            </a:b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err="1">
                <a:solidFill>
                  <a:srgbClr val="000000"/>
                </a:solidFill>
              </a:rPr>
              <a:t>i</a:t>
            </a:r>
            <a:r>
              <a:rPr lang="en-GB" sz="2400" dirty="0">
                <a:solidFill>
                  <a:srgbClr val="000000"/>
                </a:solidFill>
              </a:rPr>
              <a:t>) tandem </a:t>
            </a:r>
            <a:r>
              <a:rPr lang="en-GB" sz="2400" dirty="0" smtClean="0">
                <a:solidFill>
                  <a:srgbClr val="000000"/>
                </a:solidFill>
              </a:rPr>
              <a:t/>
            </a:r>
            <a:br>
              <a:rPr lang="en-GB" sz="2400" dirty="0" smtClean="0">
                <a:solidFill>
                  <a:srgbClr val="000000"/>
                </a:solidFill>
              </a:rPr>
            </a:br>
            <a:r>
              <a:rPr lang="en-GB" sz="2400" dirty="0" smtClean="0">
                <a:solidFill>
                  <a:srgbClr val="000000"/>
                </a:solidFill>
              </a:rPr>
              <a:t>(</a:t>
            </a:r>
            <a:r>
              <a:rPr lang="en-GB" sz="2400" dirty="0">
                <a:solidFill>
                  <a:srgbClr val="000000"/>
                </a:solidFill>
              </a:rPr>
              <a:t>ii) </a:t>
            </a:r>
            <a:r>
              <a:rPr lang="en-GB" sz="2400" dirty="0" smtClean="0">
                <a:solidFill>
                  <a:srgbClr val="000000"/>
                </a:solidFill>
              </a:rPr>
              <a:t>speed-dating</a:t>
            </a:r>
            <a:br>
              <a:rPr lang="en-GB" sz="2400" dirty="0" smtClean="0">
                <a:solidFill>
                  <a:srgbClr val="000000"/>
                </a:solidFill>
              </a:rPr>
            </a:br>
            <a:r>
              <a:rPr lang="en-GB" sz="2400" dirty="0" smtClean="0">
                <a:solidFill>
                  <a:srgbClr val="000000"/>
                </a:solidFill>
              </a:rPr>
              <a:t>(</a:t>
            </a:r>
            <a:r>
              <a:rPr lang="en-GB" sz="2400" dirty="0">
                <a:solidFill>
                  <a:srgbClr val="000000"/>
                </a:solidFill>
              </a:rPr>
              <a:t>iii) speaking </a:t>
            </a:r>
            <a:r>
              <a:rPr lang="en-GB" sz="2400" dirty="0" smtClean="0">
                <a:solidFill>
                  <a:srgbClr val="000000"/>
                </a:solidFill>
              </a:rPr>
              <a:t>lines</a:t>
            </a:r>
            <a:br>
              <a:rPr lang="en-GB" sz="2400" dirty="0" smtClean="0">
                <a:solidFill>
                  <a:srgbClr val="000000"/>
                </a:solidFill>
              </a:rPr>
            </a:br>
            <a:r>
              <a:rPr lang="en-GB" sz="2400" dirty="0" smtClean="0">
                <a:solidFill>
                  <a:srgbClr val="000000"/>
                </a:solidFill>
              </a:rPr>
              <a:t>(</a:t>
            </a:r>
            <a:r>
              <a:rPr lang="en-GB" sz="2400" dirty="0">
                <a:solidFill>
                  <a:srgbClr val="000000"/>
                </a:solidFill>
              </a:rPr>
              <a:t>iv) </a:t>
            </a:r>
            <a:r>
              <a:rPr lang="en-GB" sz="2400" dirty="0" smtClean="0">
                <a:solidFill>
                  <a:srgbClr val="000000"/>
                </a:solidFill>
              </a:rPr>
              <a:t>brainstorming</a:t>
            </a:r>
            <a:br>
              <a:rPr lang="en-GB" sz="2400" dirty="0" smtClean="0">
                <a:solidFill>
                  <a:srgbClr val="000000"/>
                </a:solidFill>
              </a:rPr>
            </a:br>
            <a:r>
              <a:rPr lang="en-GB" sz="2400" dirty="0" smtClean="0">
                <a:solidFill>
                  <a:srgbClr val="000000"/>
                </a:solidFill>
              </a:rPr>
              <a:t>(</a:t>
            </a:r>
            <a:r>
              <a:rPr lang="en-GB" sz="2400" dirty="0">
                <a:solidFill>
                  <a:srgbClr val="000000"/>
                </a:solidFill>
              </a:rPr>
              <a:t>v) give one, get </a:t>
            </a:r>
            <a:r>
              <a:rPr lang="en-GB" sz="2400" dirty="0" smtClean="0">
                <a:solidFill>
                  <a:srgbClr val="000000"/>
                </a:solidFill>
              </a:rPr>
              <a:t>one</a:t>
            </a:r>
            <a:br>
              <a:rPr lang="en-GB" sz="2400" dirty="0" smtClean="0">
                <a:solidFill>
                  <a:srgbClr val="000000"/>
                </a:solidFill>
              </a:rPr>
            </a:br>
            <a:r>
              <a:rPr lang="en-GB" sz="2400" dirty="0" smtClean="0">
                <a:solidFill>
                  <a:srgbClr val="000000"/>
                </a:solidFill>
              </a:rPr>
              <a:t>(</a:t>
            </a:r>
            <a:r>
              <a:rPr lang="en-GB" sz="2400" dirty="0">
                <a:solidFill>
                  <a:srgbClr val="000000"/>
                </a:solidFill>
              </a:rPr>
              <a:t>vi) target </a:t>
            </a:r>
            <a:r>
              <a:rPr lang="en-GB" sz="2400" dirty="0" smtClean="0">
                <a:solidFill>
                  <a:srgbClr val="000000"/>
                </a:solidFill>
              </a:rPr>
              <a:t>talk</a:t>
            </a:r>
            <a:br>
              <a:rPr lang="en-GB" sz="2400" dirty="0" smtClean="0">
                <a:solidFill>
                  <a:srgbClr val="000000"/>
                </a:solidFill>
              </a:rPr>
            </a:br>
            <a:r>
              <a:rPr lang="en-GB" sz="2400" dirty="0" smtClean="0">
                <a:solidFill>
                  <a:srgbClr val="000000"/>
                </a:solidFill>
              </a:rPr>
              <a:t>(</a:t>
            </a:r>
            <a:r>
              <a:rPr lang="en-GB" sz="2400" dirty="0">
                <a:solidFill>
                  <a:srgbClr val="000000"/>
                </a:solidFill>
              </a:rPr>
              <a:t>vii) </a:t>
            </a:r>
            <a:r>
              <a:rPr lang="en-GB" sz="2400" dirty="0" smtClean="0">
                <a:solidFill>
                  <a:srgbClr val="000000"/>
                </a:solidFill>
              </a:rPr>
              <a:t>telepathy</a:t>
            </a:r>
            <a:br>
              <a:rPr lang="en-GB" sz="2400" dirty="0" smtClean="0">
                <a:solidFill>
                  <a:srgbClr val="000000"/>
                </a:solidFill>
              </a:rPr>
            </a:br>
            <a:r>
              <a:rPr lang="en-GB" sz="2400" dirty="0" smtClean="0">
                <a:solidFill>
                  <a:srgbClr val="000000"/>
                </a:solidFill>
              </a:rPr>
              <a:t>(</a:t>
            </a:r>
            <a:r>
              <a:rPr lang="en-GB" sz="2400" dirty="0">
                <a:solidFill>
                  <a:srgbClr val="000000"/>
                </a:solidFill>
              </a:rPr>
              <a:t>viii) pair </a:t>
            </a:r>
            <a:r>
              <a:rPr lang="en-GB" sz="2400" dirty="0" smtClean="0">
                <a:solidFill>
                  <a:srgbClr val="000000"/>
                </a:solidFill>
              </a:rPr>
              <a:t>share</a:t>
            </a:r>
            <a:br>
              <a:rPr lang="en-GB" sz="2400" dirty="0" smtClean="0">
                <a:solidFill>
                  <a:srgbClr val="000000"/>
                </a:solidFill>
              </a:rPr>
            </a:br>
            <a:r>
              <a:rPr lang="en-GB" sz="2400" dirty="0" smtClean="0">
                <a:solidFill>
                  <a:srgbClr val="000000"/>
                </a:solidFill>
              </a:rPr>
              <a:t>(</a:t>
            </a:r>
            <a:r>
              <a:rPr lang="en-GB" sz="2400" dirty="0">
                <a:solidFill>
                  <a:srgbClr val="000000"/>
                </a:solidFill>
              </a:rPr>
              <a:t>ix) say something </a:t>
            </a:r>
            <a:r>
              <a:rPr lang="en-GB" sz="2400" dirty="0" smtClean="0">
                <a:solidFill>
                  <a:srgbClr val="000000"/>
                </a:solidFill>
              </a:rPr>
              <a:t>else </a:t>
            </a:r>
            <a:br>
              <a:rPr lang="en-GB" sz="2400" dirty="0" smtClean="0">
                <a:solidFill>
                  <a:srgbClr val="000000"/>
                </a:solidFill>
              </a:rPr>
            </a:br>
            <a:r>
              <a:rPr lang="en-GB" sz="2400" dirty="0" smtClean="0">
                <a:solidFill>
                  <a:srgbClr val="000000"/>
                </a:solidFill>
              </a:rPr>
              <a:t>(</a:t>
            </a:r>
            <a:r>
              <a:rPr lang="en-GB" sz="2400" dirty="0">
                <a:solidFill>
                  <a:srgbClr val="000000"/>
                </a:solidFill>
              </a:rPr>
              <a:t>x) spend the words</a:t>
            </a:r>
            <a:endParaRPr lang="en-GB" sz="2400" dirty="0">
              <a:solidFill>
                <a:prstClr val="black"/>
              </a:solidFill>
            </a:endParaRPr>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6869" y="1541753"/>
            <a:ext cx="2658546" cy="1187484"/>
          </a:xfrm>
          <a:prstGeom prst="rect">
            <a:avLst/>
          </a:prstGeom>
        </p:spPr>
      </p:pic>
      <p:pic>
        <p:nvPicPr>
          <p:cNvPr id="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9313" y="3279958"/>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237747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8390" y="3073765"/>
            <a:ext cx="2866841" cy="1280523"/>
          </a:xfrm>
          <a:prstGeom prst="rect">
            <a:avLst/>
          </a:prstGeom>
        </p:spPr>
      </p:pic>
    </p:spTree>
    <p:extLst>
      <p:ext uri="{BB962C8B-B14F-4D97-AF65-F5344CB8AC3E}">
        <p14:creationId xmlns:p14="http://schemas.microsoft.com/office/powerpoint/2010/main" val="2171647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6032" y="1043786"/>
            <a:ext cx="4572000" cy="388696"/>
          </a:xfrm>
          <a:prstGeom prst="rect">
            <a:avLst/>
          </a:prstGeom>
        </p:spPr>
        <p:txBody>
          <a:bodyPr>
            <a:spAutoFit/>
          </a:bodyPr>
          <a:lstStyle/>
          <a:p>
            <a:pPr>
              <a:lnSpc>
                <a:spcPct val="107000"/>
              </a:lnSpc>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600" dirty="0">
              <a:solidFill>
                <a:prstClr val="black"/>
              </a:solidFill>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31142134"/>
              </p:ext>
            </p:extLst>
          </p:nvPr>
        </p:nvGraphicFramePr>
        <p:xfrm>
          <a:off x="486032" y="1774738"/>
          <a:ext cx="6096000" cy="3902160"/>
        </p:xfrm>
        <a:graphic>
          <a:graphicData uri="http://schemas.openxmlformats.org/drawingml/2006/table">
            <a:tbl>
              <a:tblPr firstRow="1" bandRow="1">
                <a:tableStyleId>{5940675A-B579-460E-94D1-54222C63F5DA}</a:tableStyleId>
              </a:tblPr>
              <a:tblGrid>
                <a:gridCol w="1704718"/>
                <a:gridCol w="4391282"/>
              </a:tblGrid>
              <a:tr h="622685">
                <a:tc>
                  <a:txBody>
                    <a:bodyPr/>
                    <a:lstStyle/>
                    <a:p>
                      <a:r>
                        <a:rPr lang="en-GB" sz="2400" b="1" dirty="0" smtClean="0"/>
                        <a:t>Timing</a:t>
                      </a:r>
                      <a:endParaRPr lang="en-GB" sz="2400" b="1" dirty="0"/>
                    </a:p>
                  </a:txBody>
                  <a:tcPr anchor="ctr"/>
                </a:tc>
                <a:tc>
                  <a:txBody>
                    <a:bodyPr/>
                    <a:lstStyle/>
                    <a:p>
                      <a:r>
                        <a:rPr lang="en-GB" sz="2400" b="1" dirty="0" smtClean="0"/>
                        <a:t>Session content</a:t>
                      </a:r>
                      <a:endParaRPr lang="en-GB" sz="2400" b="1" dirty="0"/>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9.30 </a:t>
                      </a:r>
                      <a:r>
                        <a:rPr lang="en-GB" b="0" dirty="0" smtClean="0">
                          <a:solidFill>
                            <a:schemeClr val="tx1"/>
                          </a:solidFill>
                        </a:rPr>
                        <a:t>-</a:t>
                      </a:r>
                      <a:r>
                        <a:rPr lang="en-GB" b="0" dirty="0" smtClean="0">
                          <a:solidFill>
                            <a:schemeClr val="tx1"/>
                          </a:solidFill>
                        </a:rPr>
                        <a:t>10.30 </a:t>
                      </a:r>
                      <a:endParaRPr lang="en-GB" sz="1600" b="0" dirty="0" smtClean="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tx1"/>
                          </a:solidFill>
                        </a:rPr>
                        <a:t>Vocabulary and grammar</a:t>
                      </a:r>
                      <a:endParaRPr lang="en-GB" b="0" dirty="0" smtClean="0">
                        <a:solidFill>
                          <a:schemeClr val="tx1"/>
                        </a:solidFill>
                        <a:latin typeface="Tw Cen MT" panose="020B0602020104020603" pitchFamily="34"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10.30 – 11.00</a:t>
                      </a:r>
                      <a:endParaRPr lang="en-GB" sz="16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w Cen MT" panose="020B0602020104020603" pitchFamily="34" charset="0"/>
                        </a:rPr>
                        <a:t>break</a:t>
                      </a:r>
                      <a:endParaRPr lang="en-GB" dirty="0" smtClean="0">
                        <a:latin typeface="Tw Cen MT" panose="020B0602020104020603" pitchFamily="34"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rgbClr val="7030A0"/>
                          </a:solidFill>
                        </a:rPr>
                        <a:t>11.00 – 12.30 </a:t>
                      </a:r>
                      <a:endParaRPr lang="en-GB" sz="1600" b="1" dirty="0" smtClean="0">
                        <a:solidFill>
                          <a:srgbClr val="7030A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rgbClr val="7030A0"/>
                          </a:solidFill>
                        </a:rPr>
                        <a:t>Success in the speaking exam</a:t>
                      </a:r>
                      <a:endParaRPr lang="en-GB" b="1" dirty="0" smtClean="0">
                        <a:solidFill>
                          <a:srgbClr val="7030A0"/>
                        </a:solidFill>
                        <a:latin typeface="Tw Cen MT" panose="020B0602020104020603" pitchFamily="34"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12.30 – 13.15</a:t>
                      </a:r>
                      <a:endParaRPr lang="en-GB" sz="16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lunch</a:t>
                      </a:r>
                      <a:endParaRPr lang="en-GB" sz="1600" dirty="0" smtClean="0">
                        <a:effectLst/>
                        <a:latin typeface="Calibri" panose="020F0502020204030204" pitchFamily="34" charset="0"/>
                        <a:ea typeface="SimSun" panose="02010600030101010101" pitchFamily="2" charset="-122"/>
                        <a:cs typeface="Times New Roman" panose="02020603050405020304" pitchFamily="18" charset="0"/>
                      </a:endParaRPr>
                    </a:p>
                  </a:txBody>
                  <a:tcPr anchor="ctr"/>
                </a:tc>
              </a:tr>
              <a:tr h="498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13.15 – 14.00</a:t>
                      </a:r>
                      <a:endParaRPr lang="en-GB" sz="160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Success in the writing exam</a:t>
                      </a:r>
                      <a:endParaRPr lang="en-GB" dirty="0" smtClean="0">
                        <a:latin typeface="Tw Cen MT" panose="020B0602020104020603" pitchFamily="34" charset="0"/>
                      </a:endParaRPr>
                    </a:p>
                  </a:txBody>
                  <a:tcPr anchor="ctr"/>
                </a:tc>
              </a:tr>
              <a:tr h="788735">
                <a:tc>
                  <a:txBody>
                    <a:bodyPr/>
                    <a:lstStyle/>
                    <a:p>
                      <a:r>
                        <a:rPr lang="en-GB" dirty="0" smtClean="0"/>
                        <a:t>14.00 – 15.00</a:t>
                      </a:r>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Listening and reading, questions / discussion, evaluations</a:t>
                      </a:r>
                      <a:endParaRPr lang="en-GB" sz="1600" dirty="0" smtClean="0">
                        <a:latin typeface="Tw Cen MT" panose="020B0602020104020603" pitchFamily="34" charset="0"/>
                      </a:endParaRPr>
                    </a:p>
                  </a:txBody>
                  <a:tcPr anchor="ctr"/>
                </a:tc>
              </a:tr>
            </a:tbl>
          </a:graphicData>
        </a:graphic>
      </p:graphicFrame>
    </p:spTree>
    <p:extLst>
      <p:ext uri="{BB962C8B-B14F-4D97-AF65-F5344CB8AC3E}">
        <p14:creationId xmlns:p14="http://schemas.microsoft.com/office/powerpoint/2010/main" val="2145984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452" y="542717"/>
            <a:ext cx="7620000" cy="5076825"/>
          </a:xfrm>
          <a:prstGeom prst="rect">
            <a:avLst/>
          </a:prstGeom>
        </p:spPr>
      </p:pic>
      <p:sp>
        <p:nvSpPr>
          <p:cNvPr id="5" name="TextBox 4"/>
          <p:cNvSpPr txBox="1"/>
          <p:nvPr/>
        </p:nvSpPr>
        <p:spPr>
          <a:xfrm>
            <a:off x="715617" y="5764696"/>
            <a:ext cx="7981122" cy="707886"/>
          </a:xfrm>
          <a:prstGeom prst="rect">
            <a:avLst/>
          </a:prstGeom>
          <a:noFill/>
        </p:spPr>
        <p:txBody>
          <a:bodyPr wrap="square" rtlCol="0">
            <a:spAutoFit/>
          </a:bodyPr>
          <a:lstStyle/>
          <a:p>
            <a:r>
              <a:rPr lang="en-GB" sz="2000" dirty="0" smtClean="0"/>
              <a:t>Escribe dos </a:t>
            </a:r>
            <a:r>
              <a:rPr lang="en-GB" sz="2000" dirty="0" err="1" smtClean="0"/>
              <a:t>frases</a:t>
            </a:r>
            <a:r>
              <a:rPr lang="en-GB" sz="2000" dirty="0" smtClean="0"/>
              <a:t> </a:t>
            </a:r>
            <a:r>
              <a:rPr lang="en-GB" sz="2000" dirty="0" err="1" smtClean="0"/>
              <a:t>verdaderas</a:t>
            </a:r>
            <a:r>
              <a:rPr lang="en-GB" sz="2000" dirty="0" smtClean="0"/>
              <a:t> y </a:t>
            </a:r>
            <a:r>
              <a:rPr lang="en-GB" sz="2000" dirty="0" err="1" smtClean="0"/>
              <a:t>una</a:t>
            </a:r>
            <a:r>
              <a:rPr lang="en-GB" sz="2000" dirty="0" smtClean="0"/>
              <a:t> </a:t>
            </a:r>
            <a:r>
              <a:rPr lang="en-GB" sz="2000" dirty="0" err="1" smtClean="0"/>
              <a:t>frase</a:t>
            </a:r>
            <a:r>
              <a:rPr lang="en-GB" sz="2000" dirty="0" smtClean="0"/>
              <a:t> falsa.</a:t>
            </a:r>
            <a:br>
              <a:rPr lang="en-GB" sz="2000" dirty="0" smtClean="0"/>
            </a:br>
            <a:r>
              <a:rPr lang="en-GB" sz="2000" dirty="0" err="1" smtClean="0"/>
              <a:t>Luego</a:t>
            </a:r>
            <a:r>
              <a:rPr lang="en-GB" sz="2000" dirty="0" smtClean="0"/>
              <a:t> </a:t>
            </a:r>
            <a:r>
              <a:rPr lang="en-GB" sz="2000" dirty="0" err="1" smtClean="0"/>
              <a:t>haz</a:t>
            </a:r>
            <a:r>
              <a:rPr lang="en-GB" sz="2000" dirty="0" smtClean="0"/>
              <a:t> ‘Quiz-Quiz-Trade’ </a:t>
            </a:r>
            <a:r>
              <a:rPr lang="en-GB" sz="2000" dirty="0" err="1" smtClean="0"/>
              <a:t>en</a:t>
            </a:r>
            <a:r>
              <a:rPr lang="en-GB" sz="2000" dirty="0" smtClean="0"/>
              <a:t> </a:t>
            </a:r>
            <a:r>
              <a:rPr lang="en-GB" sz="2000" dirty="0" err="1" smtClean="0"/>
              <a:t>clase</a:t>
            </a:r>
            <a:r>
              <a:rPr lang="en-GB" sz="2000" dirty="0" smtClean="0"/>
              <a:t>.</a:t>
            </a:r>
            <a:endParaRPr lang="en-GB" sz="2000" dirty="0"/>
          </a:p>
        </p:txBody>
      </p:sp>
      <p:sp>
        <p:nvSpPr>
          <p:cNvPr id="6" name="Rectangle 5"/>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581370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prstClr val="black"/>
                </a:solidFill>
              </a:rPr>
              <a:t>2.  </a:t>
            </a:r>
            <a:r>
              <a:rPr lang="en-GB" sz="2000" dirty="0" err="1" smtClean="0">
                <a:solidFill>
                  <a:prstClr val="black"/>
                </a:solidFill>
              </a:rPr>
              <a:t>Ils</a:t>
            </a:r>
            <a:r>
              <a:rPr lang="en-GB" sz="2000" dirty="0" smtClean="0">
                <a:solidFill>
                  <a:prstClr val="black"/>
                </a:solidFill>
              </a:rPr>
              <a:t> </a:t>
            </a:r>
            <a:r>
              <a:rPr lang="en-GB" sz="2000" dirty="0" err="1" smtClean="0">
                <a:solidFill>
                  <a:prstClr val="black"/>
                </a:solidFill>
              </a:rPr>
              <a:t>sont</a:t>
            </a:r>
            <a:r>
              <a:rPr lang="en-GB" sz="2000" dirty="0" smtClean="0">
                <a:solidFill>
                  <a:prstClr val="black"/>
                </a:solidFill>
              </a:rPr>
              <a:t> chez </a:t>
            </a:r>
            <a:r>
              <a:rPr lang="en-GB" sz="2000" dirty="0" err="1" smtClean="0">
                <a:solidFill>
                  <a:prstClr val="black"/>
                </a:solidFill>
              </a:rPr>
              <a:t>eux</a:t>
            </a:r>
            <a:r>
              <a:rPr lang="en-GB" sz="2000" dirty="0" smtClean="0">
                <a:solidFill>
                  <a:prstClr val="black"/>
                </a:solidFill>
              </a:rPr>
              <a:t>.</a:t>
            </a:r>
            <a:endParaRPr lang="en-GB" sz="2000" dirty="0">
              <a:solidFill>
                <a:prstClr val="black"/>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prstClr val="black"/>
                </a:solidFill>
              </a:rPr>
              <a:t>3.  Les </a:t>
            </a:r>
            <a:r>
              <a:rPr lang="en-GB" sz="2000" dirty="0" err="1" smtClean="0">
                <a:solidFill>
                  <a:prstClr val="black"/>
                </a:solidFill>
              </a:rPr>
              <a:t>élèves</a:t>
            </a:r>
            <a:r>
              <a:rPr lang="en-GB" sz="2000" dirty="0" smtClean="0">
                <a:solidFill>
                  <a:prstClr val="black"/>
                </a:solidFill>
              </a:rPr>
              <a:t> portent un </a:t>
            </a:r>
            <a:r>
              <a:rPr lang="en-GB" sz="2000" dirty="0" err="1" smtClean="0">
                <a:solidFill>
                  <a:prstClr val="black"/>
                </a:solidFill>
              </a:rPr>
              <a:t>uniforme</a:t>
            </a:r>
            <a:r>
              <a:rPr lang="en-GB" sz="2000" dirty="0" smtClean="0">
                <a:solidFill>
                  <a:prstClr val="black"/>
                </a:solidFill>
              </a:rPr>
              <a:t>.</a:t>
            </a:r>
            <a:endParaRPr lang="en-GB" sz="2000" dirty="0">
              <a:solidFill>
                <a:prstClr val="black"/>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prstClr val="black"/>
                </a:solidFill>
              </a:rPr>
              <a:t>5.  </a:t>
            </a:r>
            <a:r>
              <a:rPr lang="en-GB" sz="2000" dirty="0" err="1" smtClean="0">
                <a:solidFill>
                  <a:prstClr val="black"/>
                </a:solidFill>
              </a:rPr>
              <a:t>Tous</a:t>
            </a:r>
            <a:r>
              <a:rPr lang="en-GB" sz="2000" dirty="0" smtClean="0">
                <a:solidFill>
                  <a:prstClr val="black"/>
                </a:solidFill>
              </a:rPr>
              <a:t> les </a:t>
            </a:r>
            <a:r>
              <a:rPr lang="en-GB" sz="2000" dirty="0" err="1" smtClean="0">
                <a:solidFill>
                  <a:prstClr val="black"/>
                </a:solidFill>
              </a:rPr>
              <a:t>élèves</a:t>
            </a:r>
            <a:r>
              <a:rPr lang="en-GB" sz="2000" dirty="0" smtClean="0">
                <a:solidFill>
                  <a:prstClr val="black"/>
                </a:solidFill>
              </a:rPr>
              <a:t> </a:t>
            </a:r>
            <a:r>
              <a:rPr lang="en-GB" sz="2000" dirty="0" err="1" smtClean="0">
                <a:solidFill>
                  <a:prstClr val="black"/>
                </a:solidFill>
              </a:rPr>
              <a:t>travaillent</a:t>
            </a:r>
            <a:r>
              <a:rPr lang="en-GB" sz="2000" dirty="0" smtClean="0">
                <a:solidFill>
                  <a:prstClr val="black"/>
                </a:solidFill>
              </a:rPr>
              <a:t> </a:t>
            </a:r>
            <a:r>
              <a:rPr lang="en-GB" sz="2000" dirty="0" err="1" smtClean="0">
                <a:solidFill>
                  <a:prstClr val="black"/>
                </a:solidFill>
              </a:rPr>
              <a:t>bien</a:t>
            </a:r>
            <a:r>
              <a:rPr lang="en-GB" sz="2000" dirty="0" smtClean="0">
                <a:solidFill>
                  <a:prstClr val="black"/>
                </a:solidFill>
              </a:rPr>
              <a:t> .</a:t>
            </a:r>
            <a:endParaRPr lang="en-GB" sz="2000" dirty="0">
              <a:solidFill>
                <a:prstClr val="black"/>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sp>
        <p:nvSpPr>
          <p:cNvPr id="11" name="Rectangle 10"/>
          <p:cNvSpPr/>
          <p:nvPr/>
        </p:nvSpPr>
        <p:spPr>
          <a:xfrm>
            <a:off x="4505341" y="3915100"/>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2" name="Rectangle 11"/>
          <p:cNvSpPr/>
          <p:nvPr/>
        </p:nvSpPr>
        <p:spPr>
          <a:xfrm>
            <a:off x="3920589" y="4420608"/>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3" name="Rectangle 12"/>
          <p:cNvSpPr/>
          <p:nvPr/>
        </p:nvSpPr>
        <p:spPr>
          <a:xfrm>
            <a:off x="4844519" y="486431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
        <p:nvSpPr>
          <p:cNvPr id="14" name="Rectangle 13"/>
          <p:cNvSpPr/>
          <p:nvPr/>
        </p:nvSpPr>
        <p:spPr>
          <a:xfrm>
            <a:off x="4446804" y="5335045"/>
            <a:ext cx="588623"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R</a:t>
            </a:r>
            <a:endParaRPr lang="en-US" sz="5400" b="1" dirty="0">
              <a:ln w="22225">
                <a:solidFill>
                  <a:srgbClr val="ED7D31"/>
                </a:solidFill>
                <a:prstDash val="solid"/>
              </a:ln>
              <a:solidFill>
                <a:srgbClr val="ED7D31">
                  <a:lumMod val="40000"/>
                  <a:lumOff val="60000"/>
                </a:srgbClr>
              </a:solidFill>
            </a:endParaRPr>
          </a:p>
        </p:txBody>
      </p:sp>
      <p:sp>
        <p:nvSpPr>
          <p:cNvPr id="15" name="Rectangle 14"/>
          <p:cNvSpPr/>
          <p:nvPr/>
        </p:nvSpPr>
        <p:spPr>
          <a:xfrm>
            <a:off x="4272884" y="5960787"/>
            <a:ext cx="516488"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F</a:t>
            </a:r>
            <a:endParaRPr lang="en-US" sz="5400" b="1" dirty="0">
              <a:ln w="22225">
                <a:solidFill>
                  <a:srgbClr val="ED7D31"/>
                </a:solidFill>
                <a:prstDash val="solid"/>
              </a:ln>
              <a:solidFill>
                <a:srgbClr val="ED7D31">
                  <a:lumMod val="40000"/>
                  <a:lumOff val="60000"/>
                </a:srgbClr>
              </a:solidFill>
            </a:endParaRPr>
          </a:p>
        </p:txBody>
      </p:sp>
    </p:spTree>
    <p:extLst>
      <p:ext uri="{BB962C8B-B14F-4D97-AF65-F5344CB8AC3E}">
        <p14:creationId xmlns:p14="http://schemas.microsoft.com/office/powerpoint/2010/main" val="20425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987"/>
          <a:stretch/>
        </p:blipFill>
        <p:spPr>
          <a:xfrm>
            <a:off x="1486158" y="162309"/>
            <a:ext cx="6644589" cy="4029075"/>
          </a:xfrm>
          <a:prstGeom prst="rect">
            <a:avLst/>
          </a:prstGeom>
        </p:spPr>
      </p:pic>
      <p:sp>
        <p:nvSpPr>
          <p:cNvPr id="5" name="TextBox 4"/>
          <p:cNvSpPr txBox="1"/>
          <p:nvPr/>
        </p:nvSpPr>
        <p:spPr>
          <a:xfrm>
            <a:off x="518984" y="4275438"/>
            <a:ext cx="7908324" cy="400110"/>
          </a:xfrm>
          <a:prstGeom prst="rect">
            <a:avLst/>
          </a:prstGeom>
          <a:noFill/>
        </p:spPr>
        <p:txBody>
          <a:bodyPr wrap="square" rtlCol="0">
            <a:spAutoFit/>
          </a:bodyPr>
          <a:lstStyle/>
          <a:p>
            <a:r>
              <a:rPr lang="en-GB" sz="2000" dirty="0" smtClean="0">
                <a:solidFill>
                  <a:prstClr val="black"/>
                </a:solidFill>
              </a:rPr>
              <a:t>1.  Il y a cinq </a:t>
            </a:r>
            <a:r>
              <a:rPr lang="en-GB" sz="2000" dirty="0" err="1" smtClean="0">
                <a:solidFill>
                  <a:prstClr val="black"/>
                </a:solidFill>
              </a:rPr>
              <a:t>personnes</a:t>
            </a:r>
            <a:r>
              <a:rPr lang="en-GB" sz="2000" dirty="0" smtClean="0">
                <a:solidFill>
                  <a:prstClr val="black"/>
                </a:solidFill>
              </a:rPr>
              <a:t> </a:t>
            </a:r>
            <a:r>
              <a:rPr lang="en-GB" sz="2000" dirty="0" err="1" smtClean="0">
                <a:solidFill>
                  <a:prstClr val="black"/>
                </a:solidFill>
              </a:rPr>
              <a:t>dans</a:t>
            </a:r>
            <a:r>
              <a:rPr lang="en-GB" sz="2000" dirty="0" smtClean="0">
                <a:solidFill>
                  <a:prstClr val="black"/>
                </a:solidFill>
              </a:rPr>
              <a:t> la photo.</a:t>
            </a:r>
            <a:endParaRPr lang="en-GB" sz="2000" dirty="0">
              <a:solidFill>
                <a:prstClr val="black"/>
              </a:solidFill>
            </a:endParaRPr>
          </a:p>
        </p:txBody>
      </p:sp>
      <p:sp>
        <p:nvSpPr>
          <p:cNvPr id="6" name="TextBox 5"/>
          <p:cNvSpPr txBox="1"/>
          <p:nvPr/>
        </p:nvSpPr>
        <p:spPr>
          <a:xfrm>
            <a:off x="518984" y="4727322"/>
            <a:ext cx="7908324" cy="400110"/>
          </a:xfrm>
          <a:prstGeom prst="rect">
            <a:avLst/>
          </a:prstGeom>
          <a:noFill/>
        </p:spPr>
        <p:txBody>
          <a:bodyPr wrap="square" rtlCol="0">
            <a:spAutoFit/>
          </a:bodyPr>
          <a:lstStyle/>
          <a:p>
            <a:r>
              <a:rPr lang="en-GB" sz="2000" dirty="0" smtClean="0">
                <a:solidFill>
                  <a:srgbClr val="FF0066"/>
                </a:solidFill>
              </a:rPr>
              <a:t>2.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sont</a:t>
            </a:r>
            <a:r>
              <a:rPr lang="en-GB" sz="2000" dirty="0" smtClean="0">
                <a:solidFill>
                  <a:srgbClr val="FF0066"/>
                </a:solidFill>
              </a:rPr>
              <a:t> chez </a:t>
            </a:r>
            <a:r>
              <a:rPr lang="en-GB" sz="2000" dirty="0" err="1" smtClean="0">
                <a:solidFill>
                  <a:srgbClr val="FF0066"/>
                </a:solidFill>
              </a:rPr>
              <a:t>eux</a:t>
            </a:r>
            <a:r>
              <a:rPr lang="en-GB" sz="2000" dirty="0" smtClean="0">
                <a:solidFill>
                  <a:srgbClr val="FF0066"/>
                </a:solidFill>
              </a:rPr>
              <a:t>.</a:t>
            </a:r>
            <a:endParaRPr lang="en-GB" sz="2000" dirty="0">
              <a:solidFill>
                <a:srgbClr val="FF0066"/>
              </a:solidFill>
            </a:endParaRPr>
          </a:p>
        </p:txBody>
      </p:sp>
      <p:sp>
        <p:nvSpPr>
          <p:cNvPr id="7" name="TextBox 6"/>
          <p:cNvSpPr txBox="1"/>
          <p:nvPr/>
        </p:nvSpPr>
        <p:spPr>
          <a:xfrm>
            <a:off x="518984" y="5170968"/>
            <a:ext cx="7908324" cy="400110"/>
          </a:xfrm>
          <a:prstGeom prst="rect">
            <a:avLst/>
          </a:prstGeom>
          <a:noFill/>
        </p:spPr>
        <p:txBody>
          <a:bodyPr wrap="square" rtlCol="0">
            <a:spAutoFit/>
          </a:bodyPr>
          <a:lstStyle/>
          <a:p>
            <a:r>
              <a:rPr lang="en-GB" sz="2000" dirty="0" smtClean="0">
                <a:solidFill>
                  <a:srgbClr val="FF0066"/>
                </a:solidFill>
              </a:rPr>
              <a:t>3.  Les </a:t>
            </a:r>
            <a:r>
              <a:rPr lang="en-GB" sz="2000" dirty="0" err="1" smtClean="0">
                <a:solidFill>
                  <a:srgbClr val="FF0066"/>
                </a:solidFill>
              </a:rPr>
              <a:t>élèves</a:t>
            </a:r>
            <a:r>
              <a:rPr lang="en-GB" sz="2000" dirty="0" smtClean="0">
                <a:solidFill>
                  <a:srgbClr val="FF0066"/>
                </a:solidFill>
              </a:rPr>
              <a:t> portent un </a:t>
            </a:r>
            <a:r>
              <a:rPr lang="en-GB" sz="2000" dirty="0" err="1" smtClean="0">
                <a:solidFill>
                  <a:srgbClr val="FF0066"/>
                </a:solidFill>
              </a:rPr>
              <a:t>uniforme</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82915" y="6124280"/>
            <a:ext cx="7908324"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Tous</a:t>
            </a:r>
            <a:r>
              <a:rPr lang="en-GB" sz="2000" dirty="0" smtClean="0">
                <a:solidFill>
                  <a:srgbClr val="FF0066"/>
                </a:solidFill>
              </a:rPr>
              <a:t>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a:t>
            </a:r>
            <a:r>
              <a:rPr lang="en-GB" sz="2000" dirty="0" err="1" smtClean="0">
                <a:solidFill>
                  <a:srgbClr val="FF0066"/>
                </a:solidFill>
              </a:rPr>
              <a:t>bien</a:t>
            </a:r>
            <a:r>
              <a:rPr lang="en-GB" sz="2000" dirty="0" smtClean="0">
                <a:solidFill>
                  <a:srgbClr val="FF0066"/>
                </a:solidFill>
              </a:rPr>
              <a:t> .</a:t>
            </a:r>
            <a:endParaRPr lang="en-GB" sz="2000" dirty="0">
              <a:solidFill>
                <a:srgbClr val="FF0066"/>
              </a:solidFill>
            </a:endParaRPr>
          </a:p>
        </p:txBody>
      </p:sp>
      <p:sp>
        <p:nvSpPr>
          <p:cNvPr id="9" name="TextBox 8"/>
          <p:cNvSpPr txBox="1"/>
          <p:nvPr/>
        </p:nvSpPr>
        <p:spPr>
          <a:xfrm>
            <a:off x="518984" y="5667216"/>
            <a:ext cx="7908324" cy="400110"/>
          </a:xfrm>
          <a:prstGeom prst="rect">
            <a:avLst/>
          </a:prstGeom>
          <a:noFill/>
        </p:spPr>
        <p:txBody>
          <a:bodyPr wrap="square" rtlCol="0">
            <a:spAutoFit/>
          </a:bodyPr>
          <a:lstStyle/>
          <a:p>
            <a:r>
              <a:rPr lang="en-GB" sz="2000" dirty="0" smtClean="0">
                <a:solidFill>
                  <a:prstClr val="black"/>
                </a:solidFill>
              </a:rPr>
              <a:t>4.  </a:t>
            </a:r>
            <a:r>
              <a:rPr lang="en-GB" sz="2000" dirty="0" err="1" smtClean="0">
                <a:solidFill>
                  <a:prstClr val="black"/>
                </a:solidFill>
              </a:rPr>
              <a:t>C’est</a:t>
            </a:r>
            <a:r>
              <a:rPr lang="en-GB" sz="2000" dirty="0" smtClean="0">
                <a:solidFill>
                  <a:prstClr val="black"/>
                </a:solidFill>
              </a:rPr>
              <a:t> un </a:t>
            </a:r>
            <a:r>
              <a:rPr lang="en-GB" sz="2000" dirty="0" err="1" smtClean="0">
                <a:solidFill>
                  <a:prstClr val="black"/>
                </a:solidFill>
              </a:rPr>
              <a:t>cours</a:t>
            </a:r>
            <a:r>
              <a:rPr lang="en-GB" sz="2000" dirty="0" smtClean="0">
                <a:solidFill>
                  <a:prstClr val="black"/>
                </a:solidFill>
              </a:rPr>
              <a:t> de </a:t>
            </a:r>
            <a:r>
              <a:rPr lang="en-GB" sz="2000" dirty="0" err="1" smtClean="0">
                <a:solidFill>
                  <a:prstClr val="black"/>
                </a:solidFill>
              </a:rPr>
              <a:t>mathématiques</a:t>
            </a:r>
            <a:r>
              <a:rPr lang="en-GB" sz="2000" dirty="0" smtClean="0">
                <a:solidFill>
                  <a:prstClr val="black"/>
                </a:solidFill>
              </a:rPr>
              <a:t>.</a:t>
            </a:r>
            <a:endParaRPr lang="en-GB" sz="2000" dirty="0">
              <a:solidFill>
                <a:prstClr val="black"/>
              </a:solidFill>
            </a:endParaRPr>
          </a:p>
        </p:txBody>
      </p:sp>
      <p:sp>
        <p:nvSpPr>
          <p:cNvPr id="10" name="TextBox 9"/>
          <p:cNvSpPr txBox="1"/>
          <p:nvPr/>
        </p:nvSpPr>
        <p:spPr>
          <a:xfrm>
            <a:off x="1486158" y="63723"/>
            <a:ext cx="7908324" cy="523220"/>
          </a:xfrm>
          <a:prstGeom prst="rect">
            <a:avLst/>
          </a:prstGeom>
          <a:noFill/>
        </p:spPr>
        <p:txBody>
          <a:bodyPr wrap="square" rtlCol="0">
            <a:spAutoFit/>
          </a:bodyPr>
          <a:lstStyle/>
          <a:p>
            <a:r>
              <a:rPr lang="en-GB" sz="2800" b="1" dirty="0" err="1" smtClean="0">
                <a:solidFill>
                  <a:prstClr val="white"/>
                </a:solidFill>
              </a:rPr>
              <a:t>Vrai</a:t>
            </a:r>
            <a:r>
              <a:rPr lang="en-GB" sz="2800" b="1" dirty="0" smtClean="0">
                <a:solidFill>
                  <a:prstClr val="white"/>
                </a:solidFill>
              </a:rPr>
              <a:t> </a:t>
            </a:r>
            <a:r>
              <a:rPr lang="en-GB" sz="2800" b="1" dirty="0" err="1" smtClean="0">
                <a:solidFill>
                  <a:prstClr val="white"/>
                </a:solidFill>
              </a:rPr>
              <a:t>ou</a:t>
            </a:r>
            <a:r>
              <a:rPr lang="en-GB" sz="2800" b="1" dirty="0" smtClean="0">
                <a:solidFill>
                  <a:prstClr val="white"/>
                </a:solidFill>
              </a:rPr>
              <a:t> faux?</a:t>
            </a:r>
            <a:endParaRPr lang="en-GB" sz="2800" b="1" dirty="0">
              <a:solidFill>
                <a:prstClr val="white"/>
              </a:solidFill>
            </a:endParaRPr>
          </a:p>
        </p:txBody>
      </p:sp>
      <p:cxnSp>
        <p:nvCxnSpPr>
          <p:cNvPr id="16" name="Straight Connector 15"/>
          <p:cNvCxnSpPr/>
          <p:nvPr/>
        </p:nvCxnSpPr>
        <p:spPr>
          <a:xfrm>
            <a:off x="1641336" y="4927377"/>
            <a:ext cx="987973" cy="2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64221" y="4727322"/>
            <a:ext cx="1576551" cy="400110"/>
          </a:xfrm>
          <a:prstGeom prst="rect">
            <a:avLst/>
          </a:prstGeom>
          <a:noFill/>
        </p:spPr>
        <p:txBody>
          <a:bodyPr wrap="square" rtlCol="0">
            <a:spAutoFit/>
          </a:bodyPr>
          <a:lstStyle/>
          <a:p>
            <a:r>
              <a:rPr lang="en-GB" sz="2000" dirty="0" smtClean="0">
                <a:solidFill>
                  <a:prstClr val="black"/>
                </a:solidFill>
              </a:rPr>
              <a:t>au </a:t>
            </a:r>
            <a:r>
              <a:rPr lang="en-GB" sz="2000" dirty="0" err="1" smtClean="0">
                <a:solidFill>
                  <a:prstClr val="black"/>
                </a:solidFill>
              </a:rPr>
              <a:t>collège</a:t>
            </a:r>
            <a:r>
              <a:rPr lang="en-GB" sz="2000" dirty="0" smtClean="0">
                <a:solidFill>
                  <a:prstClr val="black"/>
                </a:solidFill>
              </a:rPr>
              <a:t>.</a:t>
            </a:r>
            <a:endParaRPr lang="en-GB" sz="2000" dirty="0">
              <a:solidFill>
                <a:prstClr val="black"/>
              </a:solidFill>
            </a:endParaRPr>
          </a:p>
        </p:txBody>
      </p:sp>
    </p:spTree>
    <p:extLst>
      <p:ext uri="{BB962C8B-B14F-4D97-AF65-F5344CB8AC3E}">
        <p14:creationId xmlns:p14="http://schemas.microsoft.com/office/powerpoint/2010/main" val="7312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8166" y="125249"/>
          <a:ext cx="2879834" cy="4114800"/>
        </p:xfrm>
        <a:graphic>
          <a:graphicData uri="http://schemas.openxmlformats.org/drawingml/2006/table">
            <a:tbl>
              <a:tblPr firstRow="1" bandRow="1">
                <a:tableStyleId>{5940675A-B579-460E-94D1-54222C63F5DA}</a:tableStyleId>
              </a:tblPr>
              <a:tblGrid>
                <a:gridCol w="1481958"/>
                <a:gridCol w="1397876"/>
              </a:tblGrid>
              <a:tr h="206801">
                <a:tc gridSpan="2">
                  <a:txBody>
                    <a:bodyPr/>
                    <a:lstStyle/>
                    <a:p>
                      <a:r>
                        <a:rPr lang="en-GB" sz="2400" dirty="0" smtClean="0"/>
                        <a:t>des </a:t>
                      </a:r>
                      <a:r>
                        <a:rPr lang="en-GB" sz="2400" dirty="0" err="1" smtClean="0"/>
                        <a:t>infinitifs</a:t>
                      </a:r>
                      <a:endParaRPr lang="en-GB" sz="2400" dirty="0"/>
                    </a:p>
                  </a:txBody>
                  <a:tcPr/>
                </a:tc>
                <a:tc hMerge="1">
                  <a:txBody>
                    <a:bodyPr/>
                    <a:lstStyle/>
                    <a:p>
                      <a:endParaRPr lang="en-GB" sz="2400" dirty="0"/>
                    </a:p>
                  </a:txBody>
                  <a:tcPr/>
                </a:tc>
              </a:tr>
              <a:tr h="206801">
                <a:tc>
                  <a:txBody>
                    <a:bodyPr/>
                    <a:lstStyle/>
                    <a:p>
                      <a:r>
                        <a:rPr lang="en-GB" sz="2400" dirty="0" smtClean="0"/>
                        <a:t>to be*</a:t>
                      </a:r>
                      <a:endParaRPr lang="en-GB" sz="2400" dirty="0"/>
                    </a:p>
                  </a:txBody>
                  <a:tcPr/>
                </a:tc>
                <a:tc>
                  <a:txBody>
                    <a:bodyPr/>
                    <a:lstStyle/>
                    <a:p>
                      <a:endParaRPr lang="en-GB" sz="2400"/>
                    </a:p>
                  </a:txBody>
                  <a:tcPr/>
                </a:tc>
              </a:tr>
              <a:tr h="206801">
                <a:tc>
                  <a:txBody>
                    <a:bodyPr/>
                    <a:lstStyle/>
                    <a:p>
                      <a:r>
                        <a:rPr lang="en-GB" sz="2400" dirty="0" smtClean="0"/>
                        <a:t>to learn</a:t>
                      </a:r>
                      <a:endParaRPr lang="en-GB" sz="2400" dirty="0"/>
                    </a:p>
                  </a:txBody>
                  <a:tcPr/>
                </a:tc>
                <a:tc>
                  <a:txBody>
                    <a:bodyPr/>
                    <a:lstStyle/>
                    <a:p>
                      <a:endParaRPr lang="en-GB" sz="2400"/>
                    </a:p>
                  </a:txBody>
                  <a:tcPr/>
                </a:tc>
              </a:tr>
              <a:tr h="206801">
                <a:tc>
                  <a:txBody>
                    <a:bodyPr/>
                    <a:lstStyle/>
                    <a:p>
                      <a:r>
                        <a:rPr lang="en-GB" sz="2400" dirty="0" smtClean="0"/>
                        <a:t>to work</a:t>
                      </a:r>
                      <a:endParaRPr lang="en-GB" sz="2400" dirty="0"/>
                    </a:p>
                  </a:txBody>
                  <a:tcPr/>
                </a:tc>
                <a:tc>
                  <a:txBody>
                    <a:bodyPr/>
                    <a:lstStyle/>
                    <a:p>
                      <a:endParaRPr lang="en-GB" sz="2400"/>
                    </a:p>
                  </a:txBody>
                  <a:tcPr/>
                </a:tc>
              </a:tr>
              <a:tr h="206801">
                <a:tc>
                  <a:txBody>
                    <a:bodyPr/>
                    <a:lstStyle/>
                    <a:p>
                      <a:r>
                        <a:rPr lang="en-GB" sz="2400" dirty="0" smtClean="0"/>
                        <a:t>to write</a:t>
                      </a:r>
                      <a:endParaRPr lang="en-GB" sz="2400" dirty="0"/>
                    </a:p>
                  </a:txBody>
                  <a:tcPr/>
                </a:tc>
                <a:tc>
                  <a:txBody>
                    <a:bodyPr/>
                    <a:lstStyle/>
                    <a:p>
                      <a:endParaRPr lang="en-GB" sz="2400"/>
                    </a:p>
                  </a:txBody>
                  <a:tcPr/>
                </a:tc>
              </a:tr>
              <a:tr h="206801">
                <a:tc>
                  <a:txBody>
                    <a:bodyPr/>
                    <a:lstStyle/>
                    <a:p>
                      <a:r>
                        <a:rPr lang="en-GB" sz="2400" dirty="0" smtClean="0"/>
                        <a:t>to teach</a:t>
                      </a:r>
                      <a:endParaRPr lang="en-GB" sz="2400" dirty="0"/>
                    </a:p>
                  </a:txBody>
                  <a:tcPr/>
                </a:tc>
                <a:tc>
                  <a:txBody>
                    <a:bodyPr/>
                    <a:lstStyle/>
                    <a:p>
                      <a:endParaRPr lang="en-GB" sz="2400" dirty="0"/>
                    </a:p>
                  </a:txBody>
                  <a:tcPr/>
                </a:tc>
              </a:tr>
              <a:tr h="206801">
                <a:tc>
                  <a:txBody>
                    <a:bodyPr/>
                    <a:lstStyle/>
                    <a:p>
                      <a:r>
                        <a:rPr lang="en-GB" sz="2400" dirty="0" smtClean="0"/>
                        <a:t>to read</a:t>
                      </a:r>
                      <a:endParaRPr lang="en-GB" sz="2400" dirty="0"/>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speak</a:t>
                      </a:r>
                    </a:p>
                  </a:txBody>
                  <a:tcPr/>
                </a:tc>
                <a:tc>
                  <a:txBody>
                    <a:bodyPr/>
                    <a:lstStyle/>
                    <a:p>
                      <a:endParaRPr lang="en-GB" sz="2400" dirty="0"/>
                    </a:p>
                  </a:txBody>
                  <a:tcPr/>
                </a:tc>
              </a:tr>
              <a:tr h="20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to wear</a:t>
                      </a:r>
                    </a:p>
                  </a:txBody>
                  <a:tcPr/>
                </a:tc>
                <a:tc>
                  <a:txBody>
                    <a:bodyPr/>
                    <a:lstStyle/>
                    <a:p>
                      <a:endParaRPr lang="en-GB" sz="2400" dirty="0"/>
                    </a:p>
                  </a:txBody>
                  <a:tcPr/>
                </a:tc>
              </a:tr>
            </a:tbl>
          </a:graphicData>
        </a:graphic>
      </p:graphicFrame>
      <p:sp>
        <p:nvSpPr>
          <p:cNvPr id="3" name="TextBox 2"/>
          <p:cNvSpPr txBox="1"/>
          <p:nvPr/>
        </p:nvSpPr>
        <p:spPr>
          <a:xfrm>
            <a:off x="1608083" y="515007"/>
            <a:ext cx="1439917" cy="523220"/>
          </a:xfrm>
          <a:prstGeom prst="rect">
            <a:avLst/>
          </a:prstGeom>
          <a:noFill/>
        </p:spPr>
        <p:txBody>
          <a:bodyPr wrap="square" rtlCol="0">
            <a:spAutoFit/>
          </a:bodyPr>
          <a:lstStyle/>
          <a:p>
            <a:r>
              <a:rPr lang="en-GB" sz="2800" dirty="0" err="1" smtClean="0">
                <a:solidFill>
                  <a:srgbClr val="FF0066"/>
                </a:solidFill>
              </a:rPr>
              <a:t>être</a:t>
            </a:r>
            <a:endParaRPr lang="en-GB" sz="2800" dirty="0">
              <a:solidFill>
                <a:srgbClr val="FF0066"/>
              </a:solidFill>
            </a:endParaRPr>
          </a:p>
        </p:txBody>
      </p:sp>
      <p:sp>
        <p:nvSpPr>
          <p:cNvPr id="4" name="TextBox 3"/>
          <p:cNvSpPr txBox="1"/>
          <p:nvPr/>
        </p:nvSpPr>
        <p:spPr>
          <a:xfrm>
            <a:off x="1623849" y="1007474"/>
            <a:ext cx="1728952" cy="461665"/>
          </a:xfrm>
          <a:prstGeom prst="rect">
            <a:avLst/>
          </a:prstGeom>
          <a:noFill/>
        </p:spPr>
        <p:txBody>
          <a:bodyPr wrap="square" rtlCol="0">
            <a:spAutoFit/>
          </a:bodyPr>
          <a:lstStyle/>
          <a:p>
            <a:r>
              <a:rPr lang="en-GB" sz="2400" dirty="0" err="1" smtClean="0">
                <a:solidFill>
                  <a:srgbClr val="FF0066"/>
                </a:solidFill>
              </a:rPr>
              <a:t>apprendre</a:t>
            </a:r>
            <a:endParaRPr lang="en-GB" sz="2400" dirty="0">
              <a:solidFill>
                <a:srgbClr val="FF0066"/>
              </a:solidFill>
            </a:endParaRPr>
          </a:p>
        </p:txBody>
      </p:sp>
      <p:sp>
        <p:nvSpPr>
          <p:cNvPr id="5" name="TextBox 4"/>
          <p:cNvSpPr txBox="1"/>
          <p:nvPr/>
        </p:nvSpPr>
        <p:spPr>
          <a:xfrm>
            <a:off x="1608083" y="1459515"/>
            <a:ext cx="1539767" cy="523220"/>
          </a:xfrm>
          <a:prstGeom prst="rect">
            <a:avLst/>
          </a:prstGeom>
          <a:noFill/>
        </p:spPr>
        <p:txBody>
          <a:bodyPr wrap="square" rtlCol="0">
            <a:spAutoFit/>
          </a:bodyPr>
          <a:lstStyle/>
          <a:p>
            <a:r>
              <a:rPr lang="en-GB" sz="2800" dirty="0" err="1" smtClean="0">
                <a:solidFill>
                  <a:srgbClr val="FF0066"/>
                </a:solidFill>
              </a:rPr>
              <a:t>travailler</a:t>
            </a:r>
            <a:endParaRPr lang="en-GB" sz="2800" dirty="0">
              <a:solidFill>
                <a:srgbClr val="FF0066"/>
              </a:solidFill>
            </a:endParaRPr>
          </a:p>
        </p:txBody>
      </p:sp>
      <p:sp>
        <p:nvSpPr>
          <p:cNvPr id="6" name="TextBox 5"/>
          <p:cNvSpPr txBox="1"/>
          <p:nvPr/>
        </p:nvSpPr>
        <p:spPr>
          <a:xfrm>
            <a:off x="1587064" y="1880803"/>
            <a:ext cx="1545020" cy="523220"/>
          </a:xfrm>
          <a:prstGeom prst="rect">
            <a:avLst/>
          </a:prstGeom>
          <a:noFill/>
        </p:spPr>
        <p:txBody>
          <a:bodyPr wrap="square" rtlCol="0">
            <a:spAutoFit/>
          </a:bodyPr>
          <a:lstStyle/>
          <a:p>
            <a:r>
              <a:rPr lang="en-GB" sz="2800" dirty="0" err="1" smtClean="0">
                <a:solidFill>
                  <a:srgbClr val="FF0066"/>
                </a:solidFill>
              </a:rPr>
              <a:t>écrire</a:t>
            </a:r>
            <a:endParaRPr lang="en-GB" sz="2800" dirty="0">
              <a:solidFill>
                <a:srgbClr val="FF0066"/>
              </a:solidFill>
            </a:endParaRPr>
          </a:p>
        </p:txBody>
      </p:sp>
      <p:sp>
        <p:nvSpPr>
          <p:cNvPr id="7" name="TextBox 6"/>
          <p:cNvSpPr txBox="1"/>
          <p:nvPr/>
        </p:nvSpPr>
        <p:spPr>
          <a:xfrm>
            <a:off x="1608083" y="2413374"/>
            <a:ext cx="1539767" cy="461665"/>
          </a:xfrm>
          <a:prstGeom prst="rect">
            <a:avLst/>
          </a:prstGeom>
          <a:noFill/>
        </p:spPr>
        <p:txBody>
          <a:bodyPr wrap="square" rtlCol="0">
            <a:spAutoFit/>
          </a:bodyPr>
          <a:lstStyle/>
          <a:p>
            <a:r>
              <a:rPr lang="en-GB" sz="2400" dirty="0" err="1" smtClean="0">
                <a:solidFill>
                  <a:srgbClr val="FF0066"/>
                </a:solidFill>
              </a:rPr>
              <a:t>enseigner</a:t>
            </a:r>
            <a:endParaRPr lang="en-GB" sz="2400" dirty="0">
              <a:solidFill>
                <a:srgbClr val="FF0066"/>
              </a:solidFill>
            </a:endParaRPr>
          </a:p>
        </p:txBody>
      </p:sp>
      <p:sp>
        <p:nvSpPr>
          <p:cNvPr id="8" name="TextBox 7"/>
          <p:cNvSpPr txBox="1"/>
          <p:nvPr/>
        </p:nvSpPr>
        <p:spPr>
          <a:xfrm>
            <a:off x="1639615" y="2820334"/>
            <a:ext cx="1439917" cy="523220"/>
          </a:xfrm>
          <a:prstGeom prst="rect">
            <a:avLst/>
          </a:prstGeom>
          <a:noFill/>
        </p:spPr>
        <p:txBody>
          <a:bodyPr wrap="square" rtlCol="0">
            <a:spAutoFit/>
          </a:bodyPr>
          <a:lstStyle/>
          <a:p>
            <a:r>
              <a:rPr lang="en-GB" sz="2800" dirty="0" smtClean="0">
                <a:solidFill>
                  <a:srgbClr val="FF0066"/>
                </a:solidFill>
              </a:rPr>
              <a:t>lire</a:t>
            </a:r>
            <a:endParaRPr lang="en-GB" sz="2800" dirty="0">
              <a:solidFill>
                <a:srgbClr val="FF0066"/>
              </a:solidFill>
            </a:endParaRPr>
          </a:p>
        </p:txBody>
      </p:sp>
      <p:sp>
        <p:nvSpPr>
          <p:cNvPr id="9" name="TextBox 8"/>
          <p:cNvSpPr txBox="1"/>
          <p:nvPr/>
        </p:nvSpPr>
        <p:spPr>
          <a:xfrm>
            <a:off x="1623849" y="3261278"/>
            <a:ext cx="1439917" cy="523220"/>
          </a:xfrm>
          <a:prstGeom prst="rect">
            <a:avLst/>
          </a:prstGeom>
          <a:noFill/>
        </p:spPr>
        <p:txBody>
          <a:bodyPr wrap="square" rtlCol="0">
            <a:spAutoFit/>
          </a:bodyPr>
          <a:lstStyle/>
          <a:p>
            <a:r>
              <a:rPr lang="en-GB" sz="2800" dirty="0" err="1" smtClean="0">
                <a:solidFill>
                  <a:srgbClr val="FF0066"/>
                </a:solidFill>
              </a:rPr>
              <a:t>parler</a:t>
            </a:r>
            <a:endParaRPr lang="en-GB" sz="2800" dirty="0">
              <a:solidFill>
                <a:srgbClr val="FF0066"/>
              </a:solidFill>
            </a:endParaRPr>
          </a:p>
        </p:txBody>
      </p:sp>
      <p:sp>
        <p:nvSpPr>
          <p:cNvPr id="10" name="TextBox 9"/>
          <p:cNvSpPr txBox="1"/>
          <p:nvPr/>
        </p:nvSpPr>
        <p:spPr>
          <a:xfrm>
            <a:off x="1615966" y="3727042"/>
            <a:ext cx="1439917" cy="523220"/>
          </a:xfrm>
          <a:prstGeom prst="rect">
            <a:avLst/>
          </a:prstGeom>
          <a:noFill/>
        </p:spPr>
        <p:txBody>
          <a:bodyPr wrap="square" rtlCol="0">
            <a:spAutoFit/>
          </a:bodyPr>
          <a:lstStyle/>
          <a:p>
            <a:r>
              <a:rPr lang="en-GB" sz="2800" dirty="0" smtClean="0">
                <a:solidFill>
                  <a:srgbClr val="FF0066"/>
                </a:solidFill>
              </a:rPr>
              <a:t>porter</a:t>
            </a:r>
            <a:endParaRPr lang="en-GB" sz="2800" dirty="0">
              <a:solidFill>
                <a:srgbClr val="FF0066"/>
              </a:solidFill>
            </a:endParaRPr>
          </a:p>
        </p:txBody>
      </p:sp>
      <p:sp>
        <p:nvSpPr>
          <p:cNvPr id="11" name="TextBox 10"/>
          <p:cNvSpPr txBox="1"/>
          <p:nvPr/>
        </p:nvSpPr>
        <p:spPr>
          <a:xfrm>
            <a:off x="52554" y="4253750"/>
            <a:ext cx="2858815" cy="461665"/>
          </a:xfrm>
          <a:prstGeom prst="rect">
            <a:avLst/>
          </a:prstGeom>
          <a:noFill/>
        </p:spPr>
        <p:txBody>
          <a:bodyPr wrap="square" rtlCol="0">
            <a:spAutoFit/>
          </a:bodyPr>
          <a:lstStyle/>
          <a:p>
            <a:r>
              <a:rPr lang="en-GB" sz="2400" dirty="0" smtClean="0">
                <a:solidFill>
                  <a:prstClr val="black"/>
                </a:solidFill>
              </a:rPr>
              <a:t>there is/are = </a:t>
            </a:r>
            <a:endParaRPr lang="en-GB" sz="2400" dirty="0">
              <a:solidFill>
                <a:prstClr val="black"/>
              </a:solidFill>
            </a:endParaRPr>
          </a:p>
        </p:txBody>
      </p:sp>
      <p:sp>
        <p:nvSpPr>
          <p:cNvPr id="12" name="TextBox 11"/>
          <p:cNvSpPr txBox="1"/>
          <p:nvPr/>
        </p:nvSpPr>
        <p:spPr>
          <a:xfrm>
            <a:off x="1912884" y="4215836"/>
            <a:ext cx="1439917" cy="523220"/>
          </a:xfrm>
          <a:prstGeom prst="rect">
            <a:avLst/>
          </a:prstGeom>
          <a:noFill/>
        </p:spPr>
        <p:txBody>
          <a:bodyPr wrap="square" rtlCol="0">
            <a:spAutoFit/>
          </a:bodyPr>
          <a:lstStyle/>
          <a:p>
            <a:r>
              <a:rPr lang="en-GB" sz="2800" dirty="0" err="1" smtClean="0">
                <a:solidFill>
                  <a:srgbClr val="FF0066"/>
                </a:solidFill>
              </a:rPr>
              <a:t>il</a:t>
            </a:r>
            <a:r>
              <a:rPr lang="en-GB" sz="2800" dirty="0" smtClean="0">
                <a:solidFill>
                  <a:srgbClr val="FF0066"/>
                </a:solidFill>
              </a:rPr>
              <a:t> y a</a:t>
            </a:r>
            <a:endParaRPr lang="en-GB" sz="2800" dirty="0">
              <a:solidFill>
                <a:srgbClr val="FF0066"/>
              </a:solidFill>
            </a:endParaRPr>
          </a:p>
        </p:txBody>
      </p:sp>
      <p:pic>
        <p:nvPicPr>
          <p:cNvPr id="13" name="Picture 12"/>
          <p:cNvPicPr>
            <a:picLocks noChangeAspect="1"/>
          </p:cNvPicPr>
          <p:nvPr/>
        </p:nvPicPr>
        <p:blipFill>
          <a:blip r:embed="rId3"/>
          <a:stretch>
            <a:fillRect/>
          </a:stretch>
        </p:blipFill>
        <p:spPr>
          <a:xfrm>
            <a:off x="3147850" y="132429"/>
            <a:ext cx="5810250" cy="3276600"/>
          </a:xfrm>
          <a:prstGeom prst="rect">
            <a:avLst/>
          </a:prstGeom>
        </p:spPr>
      </p:pic>
      <p:graphicFrame>
        <p:nvGraphicFramePr>
          <p:cNvPr id="15" name="Table 14"/>
          <p:cNvGraphicFramePr>
            <a:graphicFrameLocks noGrp="1"/>
          </p:cNvGraphicFramePr>
          <p:nvPr>
            <p:extLst/>
          </p:nvPr>
        </p:nvGraphicFramePr>
        <p:xfrm>
          <a:off x="141890" y="4741491"/>
          <a:ext cx="2864069" cy="1706880"/>
        </p:xfrm>
        <a:graphic>
          <a:graphicData uri="http://schemas.openxmlformats.org/drawingml/2006/table">
            <a:tbl>
              <a:tblPr firstRow="1" bandRow="1">
                <a:tableStyleId>{5940675A-B579-460E-94D1-54222C63F5DA}</a:tableStyleId>
              </a:tblPr>
              <a:tblGrid>
                <a:gridCol w="1481959"/>
                <a:gridCol w="138211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t>The teacher</a:t>
                      </a:r>
                      <a:br>
                        <a:rPr lang="en-GB" sz="2000" dirty="0" smtClean="0"/>
                      </a:br>
                      <a:r>
                        <a:rPr lang="en-GB" sz="2000" dirty="0" smtClean="0"/>
                        <a:t>One boy</a:t>
                      </a:r>
                      <a:br>
                        <a:rPr lang="en-GB" sz="2000" dirty="0" smtClean="0"/>
                      </a:br>
                      <a:r>
                        <a:rPr lang="en-GB" sz="2000" dirty="0" smtClean="0"/>
                        <a:t>One girl</a:t>
                      </a:r>
                    </a:p>
                  </a:txBody>
                  <a:tcPr/>
                </a:tc>
                <a:tc>
                  <a:txBody>
                    <a:bodyPr/>
                    <a:lstStyle/>
                    <a:p>
                      <a:endParaRPr lang="en-GB" sz="2000" dirty="0"/>
                    </a:p>
                  </a:txBody>
                  <a:tcPr/>
                </a:tc>
              </a:tr>
              <a:tr h="370840">
                <a:tc>
                  <a:txBody>
                    <a:bodyPr/>
                    <a:lstStyle/>
                    <a:p>
                      <a:r>
                        <a:rPr lang="en-GB" sz="2000" dirty="0" smtClean="0"/>
                        <a:t>The pupils</a:t>
                      </a:r>
                      <a:br>
                        <a:rPr lang="en-GB" sz="2000" dirty="0" smtClean="0"/>
                      </a:br>
                      <a:r>
                        <a:rPr lang="en-GB" sz="2000" dirty="0" smtClean="0"/>
                        <a:t>The people</a:t>
                      </a:r>
                      <a:endParaRPr lang="en-GB" sz="2000" dirty="0"/>
                    </a:p>
                  </a:txBody>
                  <a:tcPr/>
                </a:tc>
                <a:tc>
                  <a:txBody>
                    <a:bodyPr/>
                    <a:lstStyle/>
                    <a:p>
                      <a:endParaRPr lang="en-GB" sz="2000" dirty="0"/>
                    </a:p>
                  </a:txBody>
                  <a:tcPr/>
                </a:tc>
              </a:tr>
            </a:tbl>
          </a:graphicData>
        </a:graphic>
      </p:graphicFrame>
      <p:sp>
        <p:nvSpPr>
          <p:cNvPr id="16" name="TextBox 15"/>
          <p:cNvSpPr txBox="1"/>
          <p:nvPr/>
        </p:nvSpPr>
        <p:spPr>
          <a:xfrm>
            <a:off x="1650126" y="4773777"/>
            <a:ext cx="1439917" cy="338554"/>
          </a:xfrm>
          <a:prstGeom prst="rect">
            <a:avLst/>
          </a:prstGeom>
          <a:noFill/>
        </p:spPr>
        <p:txBody>
          <a:bodyPr wrap="square" rtlCol="0">
            <a:spAutoFit/>
          </a:bodyPr>
          <a:lstStyle/>
          <a:p>
            <a:r>
              <a:rPr lang="en-GB" sz="1600" dirty="0" smtClean="0">
                <a:solidFill>
                  <a:srgbClr val="FF0066"/>
                </a:solidFill>
              </a:rPr>
              <a:t>le/la prof</a:t>
            </a:r>
            <a:endParaRPr lang="en-GB" sz="1600" dirty="0">
              <a:solidFill>
                <a:srgbClr val="FF0066"/>
              </a:solidFill>
            </a:endParaRPr>
          </a:p>
        </p:txBody>
      </p:sp>
      <p:sp>
        <p:nvSpPr>
          <p:cNvPr id="17" name="TextBox 16"/>
          <p:cNvSpPr txBox="1"/>
          <p:nvPr/>
        </p:nvSpPr>
        <p:spPr>
          <a:xfrm>
            <a:off x="1639615" y="5131156"/>
            <a:ext cx="1439917" cy="584775"/>
          </a:xfrm>
          <a:prstGeom prst="rect">
            <a:avLst/>
          </a:prstGeom>
          <a:noFill/>
        </p:spPr>
        <p:txBody>
          <a:bodyPr wrap="square" rtlCol="0">
            <a:spAutoFit/>
          </a:bodyPr>
          <a:lstStyle/>
          <a:p>
            <a:r>
              <a:rPr lang="en-GB" sz="1600" dirty="0" smtClean="0">
                <a:solidFill>
                  <a:srgbClr val="FF0066"/>
                </a:solidFill>
              </a:rPr>
              <a:t>un </a:t>
            </a:r>
            <a:r>
              <a:rPr lang="en-GB" sz="1600" dirty="0" err="1" smtClean="0">
                <a:solidFill>
                  <a:srgbClr val="FF0066"/>
                </a:solidFill>
              </a:rPr>
              <a:t>garçon</a:t>
            </a:r>
            <a:r>
              <a:rPr lang="en-GB" sz="1600" dirty="0" smtClean="0">
                <a:solidFill>
                  <a:srgbClr val="FF0066"/>
                </a:solidFill>
              </a:rPr>
              <a:t/>
            </a:r>
            <a:br>
              <a:rPr lang="en-GB" sz="1600" dirty="0" smtClean="0">
                <a:solidFill>
                  <a:srgbClr val="FF0066"/>
                </a:solidFill>
              </a:rPr>
            </a:br>
            <a:r>
              <a:rPr lang="en-GB" sz="1600" dirty="0" err="1" smtClean="0">
                <a:solidFill>
                  <a:srgbClr val="FF0066"/>
                </a:solidFill>
              </a:rPr>
              <a:t>une</a:t>
            </a:r>
            <a:r>
              <a:rPr lang="en-GB" sz="1600" dirty="0" smtClean="0">
                <a:solidFill>
                  <a:srgbClr val="FF0066"/>
                </a:solidFill>
              </a:rPr>
              <a:t> </a:t>
            </a:r>
            <a:r>
              <a:rPr lang="en-GB" sz="1600" dirty="0" err="1" smtClean="0">
                <a:solidFill>
                  <a:srgbClr val="FF0066"/>
                </a:solidFill>
              </a:rPr>
              <a:t>fille</a:t>
            </a:r>
            <a:endParaRPr lang="en-GB" sz="1600" dirty="0">
              <a:solidFill>
                <a:srgbClr val="FF0066"/>
              </a:solidFill>
            </a:endParaRPr>
          </a:p>
        </p:txBody>
      </p:sp>
      <p:sp>
        <p:nvSpPr>
          <p:cNvPr id="18" name="TextBox 17"/>
          <p:cNvSpPr txBox="1"/>
          <p:nvPr/>
        </p:nvSpPr>
        <p:spPr>
          <a:xfrm>
            <a:off x="1652757" y="5813208"/>
            <a:ext cx="1258612" cy="584775"/>
          </a:xfrm>
          <a:prstGeom prst="rect">
            <a:avLst/>
          </a:prstGeom>
          <a:noFill/>
        </p:spPr>
        <p:txBody>
          <a:bodyPr wrap="square" rtlCol="0">
            <a:spAutoFit/>
          </a:bodyPr>
          <a:lstStyle/>
          <a:p>
            <a:r>
              <a:rPr lang="en-GB" sz="1600" dirty="0" smtClean="0">
                <a:solidFill>
                  <a:srgbClr val="FF0066"/>
                </a:solidFill>
              </a:rPr>
              <a:t>les </a:t>
            </a:r>
            <a:r>
              <a:rPr lang="en-GB" sz="1600" dirty="0" err="1" smtClean="0">
                <a:solidFill>
                  <a:srgbClr val="FF0066"/>
                </a:solidFill>
              </a:rPr>
              <a:t>élèves</a:t>
            </a:r>
            <a:r>
              <a:rPr lang="en-GB" sz="1600" dirty="0" smtClean="0">
                <a:solidFill>
                  <a:srgbClr val="FF0066"/>
                </a:solidFill>
              </a:rPr>
              <a:t/>
            </a:r>
            <a:br>
              <a:rPr lang="en-GB" sz="1600" dirty="0" smtClean="0">
                <a:solidFill>
                  <a:srgbClr val="FF0066"/>
                </a:solidFill>
              </a:rPr>
            </a:br>
            <a:r>
              <a:rPr lang="en-GB" sz="1600" dirty="0" smtClean="0">
                <a:solidFill>
                  <a:srgbClr val="FF0066"/>
                </a:solidFill>
              </a:rPr>
              <a:t>les gens</a:t>
            </a:r>
            <a:endParaRPr lang="en-GB" sz="1600" dirty="0">
              <a:solidFill>
                <a:srgbClr val="FF0066"/>
              </a:solidFill>
            </a:endParaRPr>
          </a:p>
        </p:txBody>
      </p:sp>
      <p:graphicFrame>
        <p:nvGraphicFramePr>
          <p:cNvPr id="19" name="Table 18"/>
          <p:cNvGraphicFramePr>
            <a:graphicFrameLocks noGrp="1"/>
          </p:cNvGraphicFramePr>
          <p:nvPr>
            <p:extLst/>
          </p:nvPr>
        </p:nvGraphicFramePr>
        <p:xfrm>
          <a:off x="3147850" y="3522888"/>
          <a:ext cx="5810250" cy="3169920"/>
        </p:xfrm>
        <a:graphic>
          <a:graphicData uri="http://schemas.openxmlformats.org/drawingml/2006/table">
            <a:tbl>
              <a:tblPr firstRow="1" bandRow="1">
                <a:tableStyleId>{5940675A-B579-460E-94D1-54222C63F5DA}</a:tableStyleId>
              </a:tblPr>
              <a:tblGrid>
                <a:gridCol w="5810250"/>
              </a:tblGrid>
              <a:tr h="370840">
                <a:tc>
                  <a:txBody>
                    <a:bodyPr/>
                    <a:lstStyle/>
                    <a:p>
                      <a:r>
                        <a:rPr lang="en-GB" sz="2000" dirty="0" smtClean="0"/>
                        <a:t>1.  It is a school.</a:t>
                      </a:r>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r>
              <a:tr h="370840">
                <a:tc>
                  <a:txBody>
                    <a:bodyPr/>
                    <a:lstStyle/>
                    <a:p>
                      <a:r>
                        <a:rPr lang="en-GB" sz="2000" dirty="0" smtClean="0"/>
                        <a:t>4.  The pupils are working on computers.</a:t>
                      </a:r>
                      <a:endParaRPr lang="en-GB" sz="2000" dirty="0"/>
                    </a:p>
                  </a:txBody>
                  <a:tcPr/>
                </a:tc>
              </a:tr>
              <a:tr h="370840">
                <a:tc>
                  <a:txBody>
                    <a:bodyPr/>
                    <a:lstStyle/>
                    <a:p>
                      <a:r>
                        <a:rPr lang="en-GB" sz="2000" dirty="0" smtClean="0"/>
                        <a:t>5. They are not wearing a school uniform.</a:t>
                      </a:r>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r>
              <a:tr h="370840">
                <a:tc>
                  <a:txBody>
                    <a:bodyPr/>
                    <a:lstStyle/>
                    <a:p>
                      <a:r>
                        <a:rPr lang="en-GB" sz="2000" dirty="0" smtClean="0"/>
                        <a:t>7.  The teacher is speaking.</a:t>
                      </a:r>
                      <a:endParaRPr lang="en-GB" sz="2000" dirty="0"/>
                    </a:p>
                  </a:txBody>
                  <a:tcPr/>
                </a:tc>
              </a:tr>
              <a:tr h="370840">
                <a:tc>
                  <a:txBody>
                    <a:bodyPr/>
                    <a:lstStyle/>
                    <a:p>
                      <a:r>
                        <a:rPr lang="en-GB" sz="2000" dirty="0" smtClean="0"/>
                        <a:t>8.  The pupils are not speaking.</a:t>
                      </a:r>
                      <a:endParaRPr lang="en-GB" sz="2000" dirty="0"/>
                    </a:p>
                  </a:txBody>
                  <a:tcPr/>
                </a:tc>
              </a:tr>
            </a:tbl>
          </a:graphicData>
        </a:graphic>
      </p:graphicFrame>
    </p:spTree>
    <p:extLst>
      <p:ext uri="{BB962C8B-B14F-4D97-AF65-F5344CB8AC3E}">
        <p14:creationId xmlns:p14="http://schemas.microsoft.com/office/powerpoint/2010/main" val="19394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2"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5974" y="117536"/>
          <a:ext cx="8802412" cy="3169920"/>
        </p:xfrm>
        <a:graphic>
          <a:graphicData uri="http://schemas.openxmlformats.org/drawingml/2006/table">
            <a:tbl>
              <a:tblPr firstRow="1" bandRow="1">
                <a:tableStyleId>{5940675A-B579-460E-94D1-54222C63F5DA}</a:tableStyleId>
              </a:tblPr>
              <a:tblGrid>
                <a:gridCol w="4401206"/>
                <a:gridCol w="4401206"/>
              </a:tblGrid>
              <a:tr h="370840">
                <a:tc>
                  <a:txBody>
                    <a:bodyPr/>
                    <a:lstStyle/>
                    <a:p>
                      <a:r>
                        <a:rPr lang="en-GB" sz="2000" dirty="0" smtClean="0"/>
                        <a:t>1.  It is a school.</a:t>
                      </a:r>
                      <a:endParaRPr lang="en-GB" sz="2000" dirty="0"/>
                    </a:p>
                  </a:txBody>
                  <a:tcPr/>
                </a:tc>
                <a:tc>
                  <a:txBody>
                    <a:bodyPr/>
                    <a:lstStyle/>
                    <a:p>
                      <a:endParaRPr lang="en-GB" sz="2000" dirty="0"/>
                    </a:p>
                  </a:txBody>
                  <a:tcPr/>
                </a:tc>
              </a:tr>
              <a:tr h="370840">
                <a:tc>
                  <a:txBody>
                    <a:bodyPr/>
                    <a:lstStyle/>
                    <a:p>
                      <a:r>
                        <a:rPr lang="en-GB" sz="2000" dirty="0" smtClean="0"/>
                        <a:t>2.  There</a:t>
                      </a:r>
                      <a:r>
                        <a:rPr lang="en-GB" sz="2000" baseline="0" dirty="0" smtClean="0"/>
                        <a:t> are some pupils.</a:t>
                      </a:r>
                      <a:endParaRPr lang="en-GB" sz="2000" dirty="0"/>
                    </a:p>
                  </a:txBody>
                  <a:tcPr/>
                </a:tc>
                <a:tc>
                  <a:txBody>
                    <a:bodyPr/>
                    <a:lstStyle/>
                    <a:p>
                      <a:endParaRPr lang="en-GB" sz="2000" dirty="0"/>
                    </a:p>
                  </a:txBody>
                  <a:tcPr/>
                </a:tc>
              </a:tr>
              <a:tr h="370840">
                <a:tc>
                  <a:txBody>
                    <a:bodyPr/>
                    <a:lstStyle/>
                    <a:p>
                      <a:r>
                        <a:rPr lang="en-GB" sz="2000" dirty="0" smtClean="0"/>
                        <a:t>3.  The teacher is</a:t>
                      </a:r>
                      <a:r>
                        <a:rPr lang="en-GB" sz="2000" baseline="0" dirty="0" smtClean="0"/>
                        <a:t> teaching geography.</a:t>
                      </a:r>
                      <a:endParaRPr lang="en-GB" sz="2000" dirty="0"/>
                    </a:p>
                  </a:txBody>
                  <a:tcPr/>
                </a:tc>
                <a:tc>
                  <a:txBody>
                    <a:bodyPr/>
                    <a:lstStyle/>
                    <a:p>
                      <a:endParaRPr lang="en-GB" sz="2000" dirty="0"/>
                    </a:p>
                  </a:txBody>
                  <a:tcPr/>
                </a:tc>
              </a:tr>
              <a:tr h="370840">
                <a:tc>
                  <a:txBody>
                    <a:bodyPr/>
                    <a:lstStyle/>
                    <a:p>
                      <a:r>
                        <a:rPr lang="en-GB" sz="2000" dirty="0" smtClean="0"/>
                        <a:t>4.  The pupils are working on computers.</a:t>
                      </a:r>
                      <a:endParaRPr lang="en-GB" sz="2000" dirty="0"/>
                    </a:p>
                  </a:txBody>
                  <a:tcPr/>
                </a:tc>
                <a:tc>
                  <a:txBody>
                    <a:bodyPr/>
                    <a:lstStyle/>
                    <a:p>
                      <a:endParaRPr lang="en-GB" sz="2000" dirty="0"/>
                    </a:p>
                  </a:txBody>
                  <a:tcPr/>
                </a:tc>
              </a:tr>
              <a:tr h="370840">
                <a:tc>
                  <a:txBody>
                    <a:bodyPr/>
                    <a:lstStyle/>
                    <a:p>
                      <a:r>
                        <a:rPr lang="en-GB" sz="2000" dirty="0" smtClean="0"/>
                        <a:t>5. They are not wearing a school uniform.</a:t>
                      </a:r>
                      <a:endParaRPr lang="en-GB" sz="2000" dirty="0"/>
                    </a:p>
                  </a:txBody>
                  <a:tcPr/>
                </a:tc>
                <a:tc>
                  <a:txBody>
                    <a:bodyPr/>
                    <a:lstStyle/>
                    <a:p>
                      <a:endParaRPr lang="en-GB" sz="2000" dirty="0"/>
                    </a:p>
                  </a:txBody>
                  <a:tcPr/>
                </a:tc>
              </a:tr>
              <a:tr h="370840">
                <a:tc>
                  <a:txBody>
                    <a:bodyPr/>
                    <a:lstStyle/>
                    <a:p>
                      <a:r>
                        <a:rPr lang="en-GB" sz="2000" dirty="0" smtClean="0"/>
                        <a:t>6. </a:t>
                      </a:r>
                      <a:r>
                        <a:rPr lang="en-GB" sz="2000" baseline="0" dirty="0" smtClean="0"/>
                        <a:t> They are learning geography.</a:t>
                      </a:r>
                      <a:endParaRPr lang="en-GB" sz="2000" dirty="0"/>
                    </a:p>
                  </a:txBody>
                  <a:tcPr/>
                </a:tc>
                <a:tc>
                  <a:txBody>
                    <a:bodyPr/>
                    <a:lstStyle/>
                    <a:p>
                      <a:endParaRPr lang="en-GB" sz="2000" dirty="0"/>
                    </a:p>
                  </a:txBody>
                  <a:tcPr/>
                </a:tc>
              </a:tr>
              <a:tr h="370840">
                <a:tc>
                  <a:txBody>
                    <a:bodyPr/>
                    <a:lstStyle/>
                    <a:p>
                      <a:r>
                        <a:rPr lang="en-GB" sz="2000" dirty="0" smtClean="0"/>
                        <a:t>7.  The teacher is speaking.</a:t>
                      </a:r>
                      <a:endParaRPr lang="en-GB" sz="2000" dirty="0"/>
                    </a:p>
                  </a:txBody>
                  <a:tcPr/>
                </a:tc>
                <a:tc>
                  <a:txBody>
                    <a:bodyPr/>
                    <a:lstStyle/>
                    <a:p>
                      <a:endParaRPr lang="en-GB" sz="2000" dirty="0"/>
                    </a:p>
                  </a:txBody>
                  <a:tcPr/>
                </a:tc>
              </a:tr>
              <a:tr h="370840">
                <a:tc>
                  <a:txBody>
                    <a:bodyPr/>
                    <a:lstStyle/>
                    <a:p>
                      <a:r>
                        <a:rPr lang="en-GB" sz="2000" dirty="0" smtClean="0"/>
                        <a:t>8.  The pupils are not speaking.</a:t>
                      </a:r>
                      <a:endParaRPr lang="en-GB" sz="2000" dirty="0"/>
                    </a:p>
                  </a:txBody>
                  <a:tcPr/>
                </a:tc>
                <a:tc>
                  <a:txBody>
                    <a:bodyPr/>
                    <a:lstStyle/>
                    <a:p>
                      <a:endParaRPr lang="en-GB" sz="2000" dirty="0"/>
                    </a:p>
                  </a:txBody>
                  <a:tcPr/>
                </a:tc>
              </a:tr>
            </a:tbl>
          </a:graphicData>
        </a:graphic>
      </p:graphicFrame>
      <p:pic>
        <p:nvPicPr>
          <p:cNvPr id="3" name="Picture 2"/>
          <p:cNvPicPr>
            <a:picLocks noChangeAspect="1"/>
          </p:cNvPicPr>
          <p:nvPr/>
        </p:nvPicPr>
        <p:blipFill>
          <a:blip r:embed="rId3"/>
          <a:stretch>
            <a:fillRect/>
          </a:stretch>
        </p:blipFill>
        <p:spPr>
          <a:xfrm>
            <a:off x="1466195" y="3464209"/>
            <a:ext cx="5810250" cy="3276600"/>
          </a:xfrm>
          <a:prstGeom prst="rect">
            <a:avLst/>
          </a:prstGeom>
        </p:spPr>
      </p:pic>
      <p:sp>
        <p:nvSpPr>
          <p:cNvPr id="4" name="TextBox 3"/>
          <p:cNvSpPr txBox="1"/>
          <p:nvPr/>
        </p:nvSpPr>
        <p:spPr>
          <a:xfrm>
            <a:off x="4627180" y="52550"/>
            <a:ext cx="3949261" cy="523220"/>
          </a:xfrm>
          <a:prstGeom prst="rect">
            <a:avLst/>
          </a:prstGeom>
          <a:noFill/>
        </p:spPr>
        <p:txBody>
          <a:bodyPr wrap="square" rtlCol="0">
            <a:spAutoFit/>
          </a:bodyPr>
          <a:lstStyle/>
          <a:p>
            <a:r>
              <a:rPr lang="en-GB" sz="2800" dirty="0" smtClean="0">
                <a:solidFill>
                  <a:srgbClr val="FF0066"/>
                </a:solidFill>
              </a:rPr>
              <a:t>1.  </a:t>
            </a:r>
            <a:r>
              <a:rPr lang="en-GB" sz="2800" dirty="0" err="1" smtClean="0">
                <a:solidFill>
                  <a:srgbClr val="FF0066"/>
                </a:solidFill>
              </a:rPr>
              <a:t>C’est</a:t>
            </a:r>
            <a:r>
              <a:rPr lang="en-GB" sz="2800" dirty="0" smtClean="0">
                <a:solidFill>
                  <a:srgbClr val="FF0066"/>
                </a:solidFill>
              </a:rPr>
              <a:t> un </a:t>
            </a:r>
            <a:r>
              <a:rPr lang="en-GB" sz="2800" dirty="0" err="1" smtClean="0">
                <a:solidFill>
                  <a:srgbClr val="FF0066"/>
                </a:solidFill>
              </a:rPr>
              <a:t>collège</a:t>
            </a:r>
            <a:endParaRPr lang="en-GB" sz="2800" dirty="0">
              <a:solidFill>
                <a:srgbClr val="FF0066"/>
              </a:solidFill>
            </a:endParaRPr>
          </a:p>
        </p:txBody>
      </p:sp>
      <p:sp>
        <p:nvSpPr>
          <p:cNvPr id="5" name="TextBox 4"/>
          <p:cNvSpPr txBox="1"/>
          <p:nvPr/>
        </p:nvSpPr>
        <p:spPr>
          <a:xfrm>
            <a:off x="4627179" y="426702"/>
            <a:ext cx="3949261" cy="523220"/>
          </a:xfrm>
          <a:prstGeom prst="rect">
            <a:avLst/>
          </a:prstGeom>
          <a:noFill/>
        </p:spPr>
        <p:txBody>
          <a:bodyPr wrap="square" rtlCol="0">
            <a:spAutoFit/>
          </a:bodyPr>
          <a:lstStyle/>
          <a:p>
            <a:r>
              <a:rPr lang="en-GB" sz="2800" dirty="0" smtClean="0">
                <a:solidFill>
                  <a:srgbClr val="FF0066"/>
                </a:solidFill>
              </a:rPr>
              <a:t>2.  Il y a des </a:t>
            </a:r>
            <a:r>
              <a:rPr lang="en-GB" sz="2800" dirty="0" err="1" smtClean="0">
                <a:solidFill>
                  <a:srgbClr val="FF0066"/>
                </a:solidFill>
              </a:rPr>
              <a:t>élèves</a:t>
            </a:r>
            <a:r>
              <a:rPr lang="en-GB" sz="2800" dirty="0" smtClean="0">
                <a:solidFill>
                  <a:srgbClr val="FF0066"/>
                </a:solidFill>
              </a:rPr>
              <a:t>.</a:t>
            </a:r>
            <a:endParaRPr lang="en-GB" sz="2800" dirty="0">
              <a:solidFill>
                <a:srgbClr val="FF0066"/>
              </a:solidFill>
            </a:endParaRPr>
          </a:p>
        </p:txBody>
      </p:sp>
      <p:sp>
        <p:nvSpPr>
          <p:cNvPr id="6" name="TextBox 5"/>
          <p:cNvSpPr txBox="1"/>
          <p:nvPr/>
        </p:nvSpPr>
        <p:spPr>
          <a:xfrm>
            <a:off x="4627178" y="884936"/>
            <a:ext cx="4401208" cy="400110"/>
          </a:xfrm>
          <a:prstGeom prst="rect">
            <a:avLst/>
          </a:prstGeom>
          <a:noFill/>
        </p:spPr>
        <p:txBody>
          <a:bodyPr wrap="square" rtlCol="0">
            <a:spAutoFit/>
          </a:bodyPr>
          <a:lstStyle/>
          <a:p>
            <a:r>
              <a:rPr lang="en-GB" sz="2000" dirty="0" smtClean="0">
                <a:solidFill>
                  <a:srgbClr val="FF0066"/>
                </a:solidFill>
              </a:rPr>
              <a:t>3.  La prof </a:t>
            </a:r>
            <a:r>
              <a:rPr lang="en-GB" sz="2000" dirty="0" err="1" smtClean="0">
                <a:solidFill>
                  <a:srgbClr val="FF0066"/>
                </a:solidFill>
              </a:rPr>
              <a:t>enseigne</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7" name="TextBox 6"/>
          <p:cNvSpPr txBox="1"/>
          <p:nvPr/>
        </p:nvSpPr>
        <p:spPr>
          <a:xfrm>
            <a:off x="4627178" y="1285046"/>
            <a:ext cx="4401208" cy="400110"/>
          </a:xfrm>
          <a:prstGeom prst="rect">
            <a:avLst/>
          </a:prstGeom>
          <a:noFill/>
        </p:spPr>
        <p:txBody>
          <a:bodyPr wrap="square" rtlCol="0">
            <a:spAutoFit/>
          </a:bodyPr>
          <a:lstStyle/>
          <a:p>
            <a:r>
              <a:rPr lang="en-GB" sz="2000" dirty="0" smtClean="0">
                <a:solidFill>
                  <a:srgbClr val="FF0066"/>
                </a:solidFill>
              </a:rPr>
              <a:t>4.  Les </a:t>
            </a:r>
            <a:r>
              <a:rPr lang="en-GB" sz="2000" dirty="0" err="1" smtClean="0">
                <a:solidFill>
                  <a:srgbClr val="FF0066"/>
                </a:solidFill>
              </a:rPr>
              <a:t>élèves</a:t>
            </a:r>
            <a:r>
              <a:rPr lang="en-GB" sz="2000" dirty="0" smtClean="0">
                <a:solidFill>
                  <a:srgbClr val="FF0066"/>
                </a:solidFill>
              </a:rPr>
              <a:t> </a:t>
            </a:r>
            <a:r>
              <a:rPr lang="en-GB" sz="2000" dirty="0" err="1" smtClean="0">
                <a:solidFill>
                  <a:srgbClr val="FF0066"/>
                </a:solidFill>
              </a:rPr>
              <a:t>travaillent</a:t>
            </a:r>
            <a:r>
              <a:rPr lang="en-GB" sz="2000" dirty="0" smtClean="0">
                <a:solidFill>
                  <a:srgbClr val="FF0066"/>
                </a:solidFill>
              </a:rPr>
              <a:t> à </a:t>
            </a:r>
            <a:r>
              <a:rPr lang="en-GB" sz="2000" dirty="0" err="1" smtClean="0">
                <a:solidFill>
                  <a:srgbClr val="FF0066"/>
                </a:solidFill>
              </a:rPr>
              <a:t>l’ordinateur</a:t>
            </a:r>
            <a:r>
              <a:rPr lang="en-GB" sz="2000" dirty="0" smtClean="0">
                <a:solidFill>
                  <a:srgbClr val="FF0066"/>
                </a:solidFill>
              </a:rPr>
              <a:t>.</a:t>
            </a:r>
            <a:endParaRPr lang="en-GB" sz="2000" dirty="0">
              <a:solidFill>
                <a:srgbClr val="FF0066"/>
              </a:solidFill>
            </a:endParaRPr>
          </a:p>
        </p:txBody>
      </p:sp>
      <p:sp>
        <p:nvSpPr>
          <p:cNvPr id="8" name="TextBox 7"/>
          <p:cNvSpPr txBox="1"/>
          <p:nvPr/>
        </p:nvSpPr>
        <p:spPr>
          <a:xfrm>
            <a:off x="4627178" y="1700628"/>
            <a:ext cx="4401208" cy="400110"/>
          </a:xfrm>
          <a:prstGeom prst="rect">
            <a:avLst/>
          </a:prstGeom>
          <a:noFill/>
        </p:spPr>
        <p:txBody>
          <a:bodyPr wrap="square" rtlCol="0">
            <a:spAutoFit/>
          </a:bodyPr>
          <a:lstStyle/>
          <a:p>
            <a:r>
              <a:rPr lang="en-GB" sz="2000" dirty="0" smtClean="0">
                <a:solidFill>
                  <a:srgbClr val="FF0066"/>
                </a:solidFill>
              </a:rPr>
              <a:t>5.  </a:t>
            </a:r>
            <a:r>
              <a:rPr lang="en-GB" sz="2000" dirty="0" err="1" smtClean="0">
                <a:solidFill>
                  <a:srgbClr val="FF0066"/>
                </a:solidFill>
              </a:rPr>
              <a:t>Ils</a:t>
            </a:r>
            <a:r>
              <a:rPr lang="en-GB" sz="2000" dirty="0" smtClean="0">
                <a:solidFill>
                  <a:srgbClr val="FF0066"/>
                </a:solidFill>
              </a:rPr>
              <a:t> ne portent pas </a:t>
            </a:r>
            <a:r>
              <a:rPr lang="en-GB" sz="2000" dirty="0" err="1" smtClean="0">
                <a:solidFill>
                  <a:srgbClr val="FF0066"/>
                </a:solidFill>
              </a:rPr>
              <a:t>d’uniforme</a:t>
            </a:r>
            <a:r>
              <a:rPr lang="en-GB" sz="2000" dirty="0" smtClean="0">
                <a:solidFill>
                  <a:srgbClr val="FF0066"/>
                </a:solidFill>
              </a:rPr>
              <a:t>.</a:t>
            </a:r>
            <a:endParaRPr lang="en-GB" sz="2000" dirty="0">
              <a:solidFill>
                <a:srgbClr val="FF0066"/>
              </a:solidFill>
            </a:endParaRPr>
          </a:p>
        </p:txBody>
      </p:sp>
      <p:sp>
        <p:nvSpPr>
          <p:cNvPr id="9" name="TextBox 8"/>
          <p:cNvSpPr txBox="1"/>
          <p:nvPr/>
        </p:nvSpPr>
        <p:spPr>
          <a:xfrm>
            <a:off x="4627178" y="2109690"/>
            <a:ext cx="4401208" cy="400110"/>
          </a:xfrm>
          <a:prstGeom prst="rect">
            <a:avLst/>
          </a:prstGeom>
          <a:noFill/>
        </p:spPr>
        <p:txBody>
          <a:bodyPr wrap="square" rtlCol="0">
            <a:spAutoFit/>
          </a:bodyPr>
          <a:lstStyle/>
          <a:p>
            <a:r>
              <a:rPr lang="en-GB" sz="2000" dirty="0" smtClean="0">
                <a:solidFill>
                  <a:srgbClr val="FF0066"/>
                </a:solidFill>
              </a:rPr>
              <a:t>6.  </a:t>
            </a:r>
            <a:r>
              <a:rPr lang="en-GB" sz="2000" dirty="0" err="1" smtClean="0">
                <a:solidFill>
                  <a:srgbClr val="FF0066"/>
                </a:solidFill>
              </a:rPr>
              <a:t>Ils</a:t>
            </a:r>
            <a:r>
              <a:rPr lang="en-GB" sz="2000" dirty="0" smtClean="0">
                <a:solidFill>
                  <a:srgbClr val="FF0066"/>
                </a:solidFill>
              </a:rPr>
              <a:t> </a:t>
            </a:r>
            <a:r>
              <a:rPr lang="en-GB" sz="2000" dirty="0" err="1" smtClean="0">
                <a:solidFill>
                  <a:srgbClr val="FF0066"/>
                </a:solidFill>
              </a:rPr>
              <a:t>apprennent</a:t>
            </a:r>
            <a:r>
              <a:rPr lang="en-GB" sz="2000" dirty="0" smtClean="0">
                <a:solidFill>
                  <a:srgbClr val="FF0066"/>
                </a:solidFill>
              </a:rPr>
              <a:t> la </a:t>
            </a:r>
            <a:r>
              <a:rPr lang="en-GB" sz="2000" dirty="0" err="1" smtClean="0">
                <a:solidFill>
                  <a:srgbClr val="FF0066"/>
                </a:solidFill>
              </a:rPr>
              <a:t>géo</a:t>
            </a:r>
            <a:endParaRPr lang="en-GB" sz="2000" dirty="0">
              <a:solidFill>
                <a:srgbClr val="FF0066"/>
              </a:solidFill>
            </a:endParaRPr>
          </a:p>
        </p:txBody>
      </p:sp>
      <p:sp>
        <p:nvSpPr>
          <p:cNvPr id="10" name="TextBox 9"/>
          <p:cNvSpPr txBox="1"/>
          <p:nvPr/>
        </p:nvSpPr>
        <p:spPr>
          <a:xfrm>
            <a:off x="4627178" y="2518752"/>
            <a:ext cx="4401208" cy="400110"/>
          </a:xfrm>
          <a:prstGeom prst="rect">
            <a:avLst/>
          </a:prstGeom>
          <a:noFill/>
        </p:spPr>
        <p:txBody>
          <a:bodyPr wrap="square" rtlCol="0">
            <a:spAutoFit/>
          </a:bodyPr>
          <a:lstStyle/>
          <a:p>
            <a:r>
              <a:rPr lang="en-GB" sz="2000" dirty="0" smtClean="0">
                <a:solidFill>
                  <a:srgbClr val="FF0066"/>
                </a:solidFill>
              </a:rPr>
              <a:t>7.  La prof </a:t>
            </a:r>
            <a:r>
              <a:rPr lang="en-GB" sz="2000" dirty="0" err="1" smtClean="0">
                <a:solidFill>
                  <a:srgbClr val="FF0066"/>
                </a:solidFill>
              </a:rPr>
              <a:t>parle</a:t>
            </a:r>
            <a:r>
              <a:rPr lang="en-GB" sz="2000" dirty="0" smtClean="0">
                <a:solidFill>
                  <a:srgbClr val="FF0066"/>
                </a:solidFill>
              </a:rPr>
              <a:t>.</a:t>
            </a:r>
            <a:endParaRPr lang="en-GB" sz="2000" dirty="0">
              <a:solidFill>
                <a:srgbClr val="FF0066"/>
              </a:solidFill>
            </a:endParaRPr>
          </a:p>
        </p:txBody>
      </p:sp>
      <p:sp>
        <p:nvSpPr>
          <p:cNvPr id="11" name="TextBox 10"/>
          <p:cNvSpPr txBox="1"/>
          <p:nvPr/>
        </p:nvSpPr>
        <p:spPr>
          <a:xfrm>
            <a:off x="4606157" y="2896584"/>
            <a:ext cx="4401208" cy="400110"/>
          </a:xfrm>
          <a:prstGeom prst="rect">
            <a:avLst/>
          </a:prstGeom>
          <a:noFill/>
        </p:spPr>
        <p:txBody>
          <a:bodyPr wrap="square" rtlCol="0">
            <a:spAutoFit/>
          </a:bodyPr>
          <a:lstStyle/>
          <a:p>
            <a:r>
              <a:rPr lang="en-GB" sz="2000" dirty="0" smtClean="0">
                <a:solidFill>
                  <a:srgbClr val="FF0066"/>
                </a:solidFill>
              </a:rPr>
              <a:t>8.  Les </a:t>
            </a:r>
            <a:r>
              <a:rPr lang="en-GB" sz="2000" dirty="0" err="1" smtClean="0">
                <a:solidFill>
                  <a:srgbClr val="FF0066"/>
                </a:solidFill>
              </a:rPr>
              <a:t>élèves</a:t>
            </a:r>
            <a:r>
              <a:rPr lang="en-GB" sz="2000" dirty="0" smtClean="0">
                <a:solidFill>
                  <a:srgbClr val="FF0066"/>
                </a:solidFill>
              </a:rPr>
              <a:t> ne </a:t>
            </a:r>
            <a:r>
              <a:rPr lang="en-GB" sz="2000" dirty="0" err="1" smtClean="0">
                <a:solidFill>
                  <a:srgbClr val="FF0066"/>
                </a:solidFill>
              </a:rPr>
              <a:t>parlent</a:t>
            </a:r>
            <a:r>
              <a:rPr lang="en-GB" sz="2000" dirty="0" smtClean="0">
                <a:solidFill>
                  <a:srgbClr val="FF0066"/>
                </a:solidFill>
              </a:rPr>
              <a:t> pas.</a:t>
            </a:r>
            <a:endParaRPr lang="en-GB" sz="2000" dirty="0">
              <a:solidFill>
                <a:srgbClr val="FF0066"/>
              </a:solidFill>
            </a:endParaRPr>
          </a:p>
        </p:txBody>
      </p:sp>
    </p:spTree>
    <p:extLst>
      <p:ext uri="{BB962C8B-B14F-4D97-AF65-F5344CB8AC3E}">
        <p14:creationId xmlns:p14="http://schemas.microsoft.com/office/powerpoint/2010/main" val="1107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Ecris</a:t>
            </a:r>
            <a:r>
              <a:rPr lang="en-GB" sz="2000" b="1" dirty="0" smtClean="0">
                <a:solidFill>
                  <a:prstClr val="black"/>
                </a:solidFill>
              </a:rPr>
              <a:t> les phrases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français</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Tree>
    <p:extLst>
      <p:ext uri="{BB962C8B-B14F-4D97-AF65-F5344CB8AC3E}">
        <p14:creationId xmlns:p14="http://schemas.microsoft.com/office/powerpoint/2010/main" val="3674486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rotWithShape="1">
          <a:blip r:embed="rId2"/>
          <a:srcRect l="14017" r="9362"/>
          <a:stretch/>
        </p:blipFill>
        <p:spPr>
          <a:xfrm>
            <a:off x="131689" y="350150"/>
            <a:ext cx="4174578" cy="3067050"/>
          </a:xfrm>
          <a:prstGeom prst="rect">
            <a:avLst/>
          </a:prstGeom>
        </p:spPr>
      </p:pic>
      <p:pic>
        <p:nvPicPr>
          <p:cNvPr id="3" name="Picture 2"/>
          <p:cNvPicPr>
            <a:picLocks noChangeAspect="1"/>
          </p:cNvPicPr>
          <p:nvPr/>
        </p:nvPicPr>
        <p:blipFill>
          <a:blip r:embed="rId3"/>
          <a:stretch>
            <a:fillRect/>
          </a:stretch>
        </p:blipFill>
        <p:spPr>
          <a:xfrm>
            <a:off x="131689" y="3529021"/>
            <a:ext cx="4171604" cy="3134662"/>
          </a:xfrm>
          <a:prstGeom prst="rect">
            <a:avLst/>
          </a:prstGeom>
        </p:spPr>
      </p:pic>
      <p:graphicFrame>
        <p:nvGraphicFramePr>
          <p:cNvPr id="4" name="Table 3"/>
          <p:cNvGraphicFramePr>
            <a:graphicFrameLocks noGrp="1"/>
          </p:cNvGraphicFramePr>
          <p:nvPr>
            <p:extLst/>
          </p:nvPr>
        </p:nvGraphicFramePr>
        <p:xfrm>
          <a:off x="4489847" y="572145"/>
          <a:ext cx="4483013" cy="5010132"/>
        </p:xfrm>
        <a:graphic>
          <a:graphicData uri="http://schemas.openxmlformats.org/drawingml/2006/table">
            <a:tbl>
              <a:tblPr firstRow="1" bandRow="1">
                <a:tableStyleId>{5940675A-B579-460E-94D1-54222C63F5DA}</a:tableStyleId>
              </a:tblPr>
              <a:tblGrid>
                <a:gridCol w="4483013"/>
              </a:tblGrid>
              <a:tr h="417511">
                <a:tc>
                  <a:txBody>
                    <a:bodyPr/>
                    <a:lstStyle/>
                    <a:p>
                      <a:r>
                        <a:rPr lang="en-GB" sz="2000" dirty="0" smtClean="0"/>
                        <a:t>1.  </a:t>
                      </a:r>
                      <a:r>
                        <a:rPr lang="en-GB" sz="2000" b="1" u="sng" dirty="0" smtClean="0"/>
                        <a:t>The</a:t>
                      </a:r>
                      <a:r>
                        <a:rPr lang="en-GB" sz="2000" b="1" u="sng" baseline="0" dirty="0" smtClean="0"/>
                        <a:t> pupils are</a:t>
                      </a:r>
                      <a:r>
                        <a:rPr lang="en-GB" sz="2000" baseline="0" dirty="0" smtClean="0"/>
                        <a:t> in school.</a:t>
                      </a:r>
                      <a:endParaRPr lang="en-GB" sz="2000" dirty="0"/>
                    </a:p>
                  </a:txBody>
                  <a:tcPr/>
                </a:tc>
              </a:tr>
              <a:tr h="417511">
                <a:tc>
                  <a:txBody>
                    <a:bodyPr/>
                    <a:lstStyle/>
                    <a:p>
                      <a:endParaRPr lang="en-GB" sz="2000" dirty="0"/>
                    </a:p>
                  </a:txBody>
                  <a:tcPr/>
                </a:tc>
              </a:tr>
              <a:tr h="417511">
                <a:tc>
                  <a:txBody>
                    <a:bodyPr/>
                    <a:lstStyle/>
                    <a:p>
                      <a:r>
                        <a:rPr lang="en-GB" sz="2000" dirty="0" smtClean="0"/>
                        <a:t>2.  </a:t>
                      </a:r>
                      <a:r>
                        <a:rPr lang="en-GB" sz="2000" b="1" u="sng" dirty="0" smtClean="0"/>
                        <a:t>They are reading </a:t>
                      </a:r>
                      <a:r>
                        <a:rPr lang="en-GB" sz="2000" dirty="0" smtClean="0"/>
                        <a:t>the newspaper.</a:t>
                      </a:r>
                      <a:endParaRPr lang="en-GB" sz="2000" dirty="0"/>
                    </a:p>
                  </a:txBody>
                  <a:tcPr/>
                </a:tc>
              </a:tr>
              <a:tr h="417511">
                <a:tc>
                  <a:txBody>
                    <a:bodyPr/>
                    <a:lstStyle/>
                    <a:p>
                      <a:endParaRPr lang="en-GB" sz="2000" dirty="0"/>
                    </a:p>
                  </a:txBody>
                  <a:tcPr/>
                </a:tc>
              </a:tr>
              <a:tr h="417511">
                <a:tc>
                  <a:txBody>
                    <a:bodyPr/>
                    <a:lstStyle/>
                    <a:p>
                      <a:r>
                        <a:rPr lang="en-GB" sz="2000" dirty="0" smtClean="0"/>
                        <a:t>3.  All </a:t>
                      </a:r>
                      <a:r>
                        <a:rPr lang="en-GB" sz="2000" b="1" u="sng" dirty="0" smtClean="0"/>
                        <a:t>the pupils are working</a:t>
                      </a:r>
                      <a:r>
                        <a:rPr lang="en-GB" sz="2000" dirty="0" smtClean="0"/>
                        <a:t>.</a:t>
                      </a:r>
                      <a:endParaRPr lang="en-GB" sz="2000" dirty="0"/>
                    </a:p>
                  </a:txBody>
                  <a:tcPr/>
                </a:tc>
              </a:tr>
              <a:tr h="417511">
                <a:tc>
                  <a:txBody>
                    <a:bodyPr/>
                    <a:lstStyle/>
                    <a:p>
                      <a:endParaRPr lang="en-GB" sz="2000" dirty="0"/>
                    </a:p>
                  </a:txBody>
                  <a:tcPr/>
                </a:tc>
              </a:tr>
              <a:tr h="417511">
                <a:tc>
                  <a:txBody>
                    <a:bodyPr/>
                    <a:lstStyle/>
                    <a:p>
                      <a:r>
                        <a:rPr lang="en-GB" sz="2000" dirty="0" smtClean="0"/>
                        <a:t>4.  </a:t>
                      </a:r>
                      <a:r>
                        <a:rPr lang="en-GB" sz="2000" b="1" u="sng" dirty="0" smtClean="0"/>
                        <a:t>It is </a:t>
                      </a:r>
                      <a:r>
                        <a:rPr lang="en-GB" sz="2000" dirty="0" smtClean="0"/>
                        <a:t>a secondary school.</a:t>
                      </a:r>
                      <a:endParaRPr lang="en-GB" sz="2000" dirty="0"/>
                    </a:p>
                  </a:txBody>
                  <a:tcPr/>
                </a:tc>
              </a:tr>
              <a:tr h="417511">
                <a:tc>
                  <a:txBody>
                    <a:bodyPr/>
                    <a:lstStyle/>
                    <a:p>
                      <a:endParaRPr lang="en-GB" sz="2000" dirty="0"/>
                    </a:p>
                  </a:txBody>
                  <a:tcPr/>
                </a:tc>
              </a:tr>
              <a:tr h="417511">
                <a:tc>
                  <a:txBody>
                    <a:bodyPr/>
                    <a:lstStyle/>
                    <a:p>
                      <a:r>
                        <a:rPr lang="en-GB" sz="2000" dirty="0" smtClean="0"/>
                        <a:t>5.  </a:t>
                      </a:r>
                      <a:r>
                        <a:rPr lang="en-GB" sz="2000" b="1" u="sng" dirty="0" smtClean="0"/>
                        <a:t>It is</a:t>
                      </a:r>
                      <a:r>
                        <a:rPr lang="en-GB" sz="2000" dirty="0" smtClean="0"/>
                        <a:t> a primary school.</a:t>
                      </a:r>
                      <a:endParaRPr lang="en-GB" sz="2000" dirty="0"/>
                    </a:p>
                  </a:txBody>
                  <a:tcPr/>
                </a:tc>
              </a:tr>
              <a:tr h="417511">
                <a:tc>
                  <a:txBody>
                    <a:bodyPr/>
                    <a:lstStyle/>
                    <a:p>
                      <a:endParaRPr lang="en-GB" sz="2000" dirty="0"/>
                    </a:p>
                  </a:txBody>
                  <a:tcPr/>
                </a:tc>
              </a:tr>
              <a:tr h="417511">
                <a:tc>
                  <a:txBody>
                    <a:bodyPr/>
                    <a:lstStyle/>
                    <a:p>
                      <a:r>
                        <a:rPr lang="en-GB" sz="2000" dirty="0" smtClean="0"/>
                        <a:t>6.  </a:t>
                      </a:r>
                      <a:r>
                        <a:rPr lang="en-GB" sz="2000" b="1" u="sng" dirty="0" smtClean="0"/>
                        <a:t>They are answering </a:t>
                      </a:r>
                      <a:r>
                        <a:rPr lang="en-GB" sz="2000" dirty="0" smtClean="0"/>
                        <a:t>questions.</a:t>
                      </a:r>
                      <a:endParaRPr lang="en-GB" sz="2000" dirty="0"/>
                    </a:p>
                  </a:txBody>
                  <a:tcPr/>
                </a:tc>
              </a:tr>
              <a:tr h="417511">
                <a:tc>
                  <a:txBody>
                    <a:bodyPr/>
                    <a:lstStyle/>
                    <a:p>
                      <a:endParaRPr lang="en-GB" sz="2000" dirty="0"/>
                    </a:p>
                  </a:txBody>
                  <a:tcPr/>
                </a:tc>
              </a:tr>
            </a:tbl>
          </a:graphicData>
        </a:graphic>
      </p:graphicFrame>
      <p:sp>
        <p:nvSpPr>
          <p:cNvPr id="5" name="Rectangle 4"/>
          <p:cNvSpPr/>
          <p:nvPr/>
        </p:nvSpPr>
        <p:spPr>
          <a:xfrm>
            <a:off x="68819" y="164757"/>
            <a:ext cx="660757"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A</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8" name="Rectangle 7"/>
          <p:cNvSpPr/>
          <p:nvPr/>
        </p:nvSpPr>
        <p:spPr>
          <a:xfrm>
            <a:off x="123320" y="3351683"/>
            <a:ext cx="551754" cy="923330"/>
          </a:xfrm>
          <a:prstGeom prst="rect">
            <a:avLst/>
          </a:prstGeom>
          <a:noFill/>
        </p:spPr>
        <p:txBody>
          <a:bodyPr wrap="none" lIns="91440" tIns="45720" rIns="91440" bIns="45720">
            <a:spAutoFit/>
          </a:bodyPr>
          <a:lstStyle/>
          <a:p>
            <a:pPr algn="ctr"/>
            <a:r>
              <a:rPr lang="en-US" sz="5400" b="1" dirty="0" smtClean="0">
                <a:ln w="6600">
                  <a:solidFill>
                    <a:srgbClr val="ED7D31"/>
                  </a:solidFill>
                  <a:prstDash val="solid"/>
                </a:ln>
                <a:solidFill>
                  <a:srgbClr val="FFFFFF"/>
                </a:solidFill>
                <a:effectLst>
                  <a:outerShdw dist="38100" dir="2700000" algn="tl" rotWithShape="0">
                    <a:srgbClr val="ED7D31"/>
                  </a:outerShdw>
                </a:effectLst>
              </a:rPr>
              <a:t>B</a:t>
            </a:r>
            <a:endParaRPr lang="en-US" sz="5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9" name="TextBox 8"/>
          <p:cNvSpPr txBox="1"/>
          <p:nvPr/>
        </p:nvSpPr>
        <p:spPr>
          <a:xfrm>
            <a:off x="4489847" y="164757"/>
            <a:ext cx="4483013" cy="400110"/>
          </a:xfrm>
          <a:prstGeom prst="rect">
            <a:avLst/>
          </a:prstGeom>
          <a:noFill/>
        </p:spPr>
        <p:txBody>
          <a:bodyPr wrap="square" rtlCol="0">
            <a:spAutoFit/>
          </a:bodyPr>
          <a:lstStyle/>
          <a:p>
            <a:r>
              <a:rPr lang="en-GB" sz="2000" b="1" dirty="0" err="1" smtClean="0">
                <a:solidFill>
                  <a:prstClr val="black"/>
                </a:solidFill>
              </a:rPr>
              <a:t>Schreib</a:t>
            </a:r>
            <a:r>
              <a:rPr lang="en-GB" sz="2000" b="1" dirty="0" smtClean="0">
                <a:solidFill>
                  <a:prstClr val="black"/>
                </a:solidFill>
              </a:rPr>
              <a:t> die </a:t>
            </a:r>
            <a:r>
              <a:rPr lang="en-GB" sz="2000" b="1" dirty="0" err="1" smtClean="0">
                <a:solidFill>
                  <a:prstClr val="black"/>
                </a:solidFill>
              </a:rPr>
              <a:t>Sätze</a:t>
            </a:r>
            <a:r>
              <a:rPr lang="en-GB" sz="2000" b="1" dirty="0" smtClean="0">
                <a:solidFill>
                  <a:prstClr val="black"/>
                </a:solidFill>
              </a:rPr>
              <a:t> auf Deutsch.</a:t>
            </a:r>
            <a:endParaRPr lang="en-GB" sz="2000" b="1" dirty="0">
              <a:solidFill>
                <a:prstClr val="black"/>
              </a:solidFill>
            </a:endParaRPr>
          </a:p>
        </p:txBody>
      </p:sp>
      <p:sp>
        <p:nvSpPr>
          <p:cNvPr id="10" name="TextBox 9"/>
          <p:cNvSpPr txBox="1"/>
          <p:nvPr/>
        </p:nvSpPr>
        <p:spPr>
          <a:xfrm>
            <a:off x="4489846" y="5606606"/>
            <a:ext cx="4483013" cy="400110"/>
          </a:xfrm>
          <a:prstGeom prst="rect">
            <a:avLst/>
          </a:prstGeom>
          <a:noFill/>
        </p:spPr>
        <p:txBody>
          <a:bodyPr wrap="square" rtlCol="0">
            <a:spAutoFit/>
          </a:bodyPr>
          <a:lstStyle/>
          <a:p>
            <a:r>
              <a:rPr lang="en-GB" sz="2000" b="1" dirty="0" smtClean="0">
                <a:solidFill>
                  <a:prstClr val="black"/>
                </a:solidFill>
              </a:rPr>
              <a:t>Photo A </a:t>
            </a:r>
            <a:r>
              <a:rPr lang="en-GB" sz="2000" b="1" dirty="0" err="1" smtClean="0">
                <a:solidFill>
                  <a:prstClr val="black"/>
                </a:solidFill>
              </a:rPr>
              <a:t>ou</a:t>
            </a:r>
            <a:r>
              <a:rPr lang="en-GB" sz="2000" b="1" dirty="0" smtClean="0">
                <a:solidFill>
                  <a:prstClr val="black"/>
                </a:solidFill>
              </a:rPr>
              <a:t> Photo B?</a:t>
            </a:r>
            <a:endParaRPr lang="en-GB" sz="2000" b="1" dirty="0">
              <a:solidFill>
                <a:prstClr val="black"/>
              </a:solidFill>
            </a:endParaRPr>
          </a:p>
        </p:txBody>
      </p:sp>
      <p:sp>
        <p:nvSpPr>
          <p:cNvPr id="11" name="TextBox 10"/>
          <p:cNvSpPr txBox="1"/>
          <p:nvPr/>
        </p:nvSpPr>
        <p:spPr>
          <a:xfrm>
            <a:off x="4455394" y="930876"/>
            <a:ext cx="4853446" cy="461665"/>
          </a:xfrm>
          <a:prstGeom prst="rect">
            <a:avLst/>
          </a:prstGeom>
          <a:noFill/>
        </p:spPr>
        <p:txBody>
          <a:bodyPr wrap="square" rtlCol="0">
            <a:spAutoFit/>
          </a:bodyPr>
          <a:lstStyle/>
          <a:p>
            <a:r>
              <a:rPr lang="en-GB" sz="2400" dirty="0" smtClean="0">
                <a:solidFill>
                  <a:srgbClr val="FF0066"/>
                </a:solidFill>
              </a:rPr>
              <a:t>1.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sont</a:t>
            </a:r>
            <a:r>
              <a:rPr lang="en-GB" sz="2400" dirty="0" smtClean="0">
                <a:solidFill>
                  <a:srgbClr val="FF0066"/>
                </a:solidFill>
              </a:rPr>
              <a:t> au </a:t>
            </a:r>
            <a:r>
              <a:rPr lang="en-GB" sz="2400" dirty="0" err="1" smtClean="0">
                <a:solidFill>
                  <a:srgbClr val="FF0066"/>
                </a:solidFill>
              </a:rPr>
              <a:t>collège</a:t>
            </a:r>
            <a:r>
              <a:rPr lang="en-GB" sz="2400" dirty="0" smtClean="0">
                <a:solidFill>
                  <a:srgbClr val="FF0066"/>
                </a:solidFill>
              </a:rPr>
              <a:t>.</a:t>
            </a:r>
            <a:endParaRPr lang="en-GB" sz="2400" dirty="0">
              <a:solidFill>
                <a:srgbClr val="FF0066"/>
              </a:solidFill>
            </a:endParaRPr>
          </a:p>
        </p:txBody>
      </p:sp>
      <p:sp>
        <p:nvSpPr>
          <p:cNvPr id="12" name="TextBox 11"/>
          <p:cNvSpPr txBox="1"/>
          <p:nvPr/>
        </p:nvSpPr>
        <p:spPr>
          <a:xfrm>
            <a:off x="4489846" y="1758550"/>
            <a:ext cx="4853446" cy="461665"/>
          </a:xfrm>
          <a:prstGeom prst="rect">
            <a:avLst/>
          </a:prstGeom>
          <a:noFill/>
        </p:spPr>
        <p:txBody>
          <a:bodyPr wrap="square" rtlCol="0">
            <a:spAutoFit/>
          </a:bodyPr>
          <a:lstStyle/>
          <a:p>
            <a:r>
              <a:rPr lang="en-GB" sz="2400" dirty="0" smtClean="0">
                <a:solidFill>
                  <a:srgbClr val="FF0066"/>
                </a:solidFill>
              </a:rPr>
              <a:t>2.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lisent</a:t>
            </a:r>
            <a:r>
              <a:rPr lang="en-GB" sz="2400" dirty="0" smtClean="0">
                <a:solidFill>
                  <a:srgbClr val="FF0066"/>
                </a:solidFill>
              </a:rPr>
              <a:t> un journal.</a:t>
            </a:r>
            <a:endParaRPr lang="en-GB" sz="2400" dirty="0">
              <a:solidFill>
                <a:srgbClr val="FF0066"/>
              </a:solidFill>
            </a:endParaRPr>
          </a:p>
        </p:txBody>
      </p:sp>
      <p:sp>
        <p:nvSpPr>
          <p:cNvPr id="13" name="TextBox 12"/>
          <p:cNvSpPr txBox="1"/>
          <p:nvPr/>
        </p:nvSpPr>
        <p:spPr>
          <a:xfrm>
            <a:off x="4489846" y="2624071"/>
            <a:ext cx="4853446" cy="461665"/>
          </a:xfrm>
          <a:prstGeom prst="rect">
            <a:avLst/>
          </a:prstGeom>
          <a:noFill/>
        </p:spPr>
        <p:txBody>
          <a:bodyPr wrap="square" rtlCol="0">
            <a:spAutoFit/>
          </a:bodyPr>
          <a:lstStyle/>
          <a:p>
            <a:r>
              <a:rPr lang="en-GB" sz="2400" dirty="0" smtClean="0">
                <a:solidFill>
                  <a:srgbClr val="FF0066"/>
                </a:solidFill>
              </a:rPr>
              <a:t>3. </a:t>
            </a:r>
            <a:r>
              <a:rPr lang="en-GB" sz="2400" dirty="0" err="1" smtClean="0">
                <a:solidFill>
                  <a:srgbClr val="FF0066"/>
                </a:solidFill>
              </a:rPr>
              <a:t>Tous</a:t>
            </a:r>
            <a:r>
              <a:rPr lang="en-GB" sz="2400" dirty="0" smtClean="0">
                <a:solidFill>
                  <a:srgbClr val="FF0066"/>
                </a:solidFill>
              </a:rPr>
              <a:t> les </a:t>
            </a:r>
            <a:r>
              <a:rPr lang="en-GB" sz="2400" dirty="0" err="1" smtClean="0">
                <a:solidFill>
                  <a:srgbClr val="FF0066"/>
                </a:solidFill>
              </a:rPr>
              <a:t>élèves</a:t>
            </a:r>
            <a:r>
              <a:rPr lang="en-GB" sz="2400" dirty="0" smtClean="0">
                <a:solidFill>
                  <a:srgbClr val="FF0066"/>
                </a:solidFill>
              </a:rPr>
              <a:t> </a:t>
            </a:r>
            <a:r>
              <a:rPr lang="en-GB" sz="2400" dirty="0" err="1" smtClean="0">
                <a:solidFill>
                  <a:srgbClr val="FF0066"/>
                </a:solidFill>
              </a:rPr>
              <a:t>travaillent</a:t>
            </a:r>
            <a:r>
              <a:rPr lang="en-GB" sz="2400" dirty="0" smtClean="0">
                <a:solidFill>
                  <a:srgbClr val="FF0066"/>
                </a:solidFill>
              </a:rPr>
              <a:t>.</a:t>
            </a:r>
            <a:endParaRPr lang="en-GB" sz="2400" dirty="0">
              <a:solidFill>
                <a:srgbClr val="FF0066"/>
              </a:solidFill>
            </a:endParaRPr>
          </a:p>
        </p:txBody>
      </p:sp>
      <p:sp>
        <p:nvSpPr>
          <p:cNvPr id="14" name="TextBox 13"/>
          <p:cNvSpPr txBox="1"/>
          <p:nvPr/>
        </p:nvSpPr>
        <p:spPr>
          <a:xfrm>
            <a:off x="4489846" y="3461310"/>
            <a:ext cx="4853446" cy="461665"/>
          </a:xfrm>
          <a:prstGeom prst="rect">
            <a:avLst/>
          </a:prstGeom>
          <a:noFill/>
        </p:spPr>
        <p:txBody>
          <a:bodyPr wrap="square" rtlCol="0">
            <a:spAutoFit/>
          </a:bodyPr>
          <a:lstStyle/>
          <a:p>
            <a:r>
              <a:rPr lang="en-GB" sz="2400" dirty="0" smtClean="0">
                <a:solidFill>
                  <a:srgbClr val="FF0066"/>
                </a:solidFill>
              </a:rPr>
              <a:t>4.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secondaire</a:t>
            </a:r>
            <a:r>
              <a:rPr lang="en-GB" sz="2400" dirty="0" smtClean="0">
                <a:solidFill>
                  <a:srgbClr val="FF0066"/>
                </a:solidFill>
              </a:rPr>
              <a:t>.</a:t>
            </a:r>
            <a:endParaRPr lang="en-GB" sz="2400" dirty="0">
              <a:solidFill>
                <a:srgbClr val="FF0066"/>
              </a:solidFill>
            </a:endParaRPr>
          </a:p>
        </p:txBody>
      </p:sp>
      <p:sp>
        <p:nvSpPr>
          <p:cNvPr id="15" name="TextBox 14"/>
          <p:cNvSpPr txBox="1"/>
          <p:nvPr/>
        </p:nvSpPr>
        <p:spPr>
          <a:xfrm>
            <a:off x="4455394" y="4290960"/>
            <a:ext cx="4853446" cy="461665"/>
          </a:xfrm>
          <a:prstGeom prst="rect">
            <a:avLst/>
          </a:prstGeom>
          <a:noFill/>
        </p:spPr>
        <p:txBody>
          <a:bodyPr wrap="square" rtlCol="0">
            <a:spAutoFit/>
          </a:bodyPr>
          <a:lstStyle/>
          <a:p>
            <a:r>
              <a:rPr lang="en-GB" sz="2400" dirty="0" smtClean="0">
                <a:solidFill>
                  <a:srgbClr val="FF0066"/>
                </a:solidFill>
              </a:rPr>
              <a:t>5. </a:t>
            </a:r>
            <a:r>
              <a:rPr lang="en-GB" sz="2400" dirty="0" err="1" smtClean="0">
                <a:solidFill>
                  <a:srgbClr val="FF0066"/>
                </a:solidFill>
              </a:rPr>
              <a:t>C’est</a:t>
            </a:r>
            <a:r>
              <a:rPr lang="en-GB" sz="2400" dirty="0" smtClean="0">
                <a:solidFill>
                  <a:srgbClr val="FF0066"/>
                </a:solidFill>
              </a:rPr>
              <a:t> </a:t>
            </a:r>
            <a:r>
              <a:rPr lang="en-GB" sz="2400" dirty="0" err="1" smtClean="0">
                <a:solidFill>
                  <a:srgbClr val="FF0066"/>
                </a:solidFill>
              </a:rPr>
              <a:t>une</a:t>
            </a:r>
            <a:r>
              <a:rPr lang="en-GB" sz="2400" dirty="0" smtClean="0">
                <a:solidFill>
                  <a:srgbClr val="FF0066"/>
                </a:solidFill>
              </a:rPr>
              <a:t> </a:t>
            </a:r>
            <a:r>
              <a:rPr lang="en-GB" sz="2400" dirty="0" err="1" smtClean="0">
                <a:solidFill>
                  <a:srgbClr val="FF0066"/>
                </a:solidFill>
              </a:rPr>
              <a:t>école</a:t>
            </a:r>
            <a:r>
              <a:rPr lang="en-GB" sz="2400" dirty="0" smtClean="0">
                <a:solidFill>
                  <a:srgbClr val="FF0066"/>
                </a:solidFill>
              </a:rPr>
              <a:t> </a:t>
            </a:r>
            <a:r>
              <a:rPr lang="en-GB" sz="2400" dirty="0" err="1" smtClean="0">
                <a:solidFill>
                  <a:srgbClr val="FF0066"/>
                </a:solidFill>
              </a:rPr>
              <a:t>primaire</a:t>
            </a:r>
            <a:r>
              <a:rPr lang="en-GB" sz="2400" dirty="0" smtClean="0">
                <a:solidFill>
                  <a:srgbClr val="FF0066"/>
                </a:solidFill>
              </a:rPr>
              <a:t>.</a:t>
            </a:r>
            <a:endParaRPr lang="en-GB" sz="2400" dirty="0">
              <a:solidFill>
                <a:srgbClr val="FF0066"/>
              </a:solidFill>
            </a:endParaRPr>
          </a:p>
        </p:txBody>
      </p:sp>
      <p:sp>
        <p:nvSpPr>
          <p:cNvPr id="16" name="TextBox 15"/>
          <p:cNvSpPr txBox="1"/>
          <p:nvPr/>
        </p:nvSpPr>
        <p:spPr>
          <a:xfrm>
            <a:off x="4455394" y="5132776"/>
            <a:ext cx="4853446" cy="461665"/>
          </a:xfrm>
          <a:prstGeom prst="rect">
            <a:avLst/>
          </a:prstGeom>
          <a:noFill/>
        </p:spPr>
        <p:txBody>
          <a:bodyPr wrap="square" rtlCol="0">
            <a:spAutoFit/>
          </a:bodyPr>
          <a:lstStyle/>
          <a:p>
            <a:r>
              <a:rPr lang="en-GB" sz="2400" dirty="0" smtClean="0">
                <a:solidFill>
                  <a:srgbClr val="FF0066"/>
                </a:solidFill>
              </a:rPr>
              <a:t>6.  </a:t>
            </a:r>
            <a:r>
              <a:rPr lang="en-GB" sz="2400" dirty="0" err="1" smtClean="0">
                <a:solidFill>
                  <a:srgbClr val="FF0066"/>
                </a:solidFill>
              </a:rPr>
              <a:t>Ils</a:t>
            </a:r>
            <a:r>
              <a:rPr lang="en-GB" sz="2400" dirty="0" smtClean="0">
                <a:solidFill>
                  <a:srgbClr val="FF0066"/>
                </a:solidFill>
              </a:rPr>
              <a:t> </a:t>
            </a:r>
            <a:r>
              <a:rPr lang="en-GB" sz="2400" dirty="0" err="1" smtClean="0">
                <a:solidFill>
                  <a:srgbClr val="FF0066"/>
                </a:solidFill>
              </a:rPr>
              <a:t>répondent</a:t>
            </a:r>
            <a:r>
              <a:rPr lang="en-GB" sz="2400" dirty="0" smtClean="0">
                <a:solidFill>
                  <a:srgbClr val="FF0066"/>
                </a:solidFill>
              </a:rPr>
              <a:t> aux questions.</a:t>
            </a:r>
            <a:endParaRPr lang="en-GB" sz="2400" dirty="0">
              <a:solidFill>
                <a:srgbClr val="FF0066"/>
              </a:solidFill>
            </a:endParaRPr>
          </a:p>
        </p:txBody>
      </p:sp>
      <p:sp>
        <p:nvSpPr>
          <p:cNvPr id="17" name="TextBox 16"/>
          <p:cNvSpPr txBox="1"/>
          <p:nvPr/>
        </p:nvSpPr>
        <p:spPr>
          <a:xfrm>
            <a:off x="4455394" y="5956345"/>
            <a:ext cx="4853446" cy="707886"/>
          </a:xfrm>
          <a:prstGeom prst="rect">
            <a:avLst/>
          </a:prstGeom>
          <a:noFill/>
        </p:spPr>
        <p:txBody>
          <a:bodyPr wrap="square" rtlCol="0">
            <a:spAutoFit/>
          </a:bodyPr>
          <a:lstStyle/>
          <a:p>
            <a:r>
              <a:rPr lang="en-GB" sz="2000" i="1" dirty="0" smtClean="0">
                <a:solidFill>
                  <a:srgbClr val="FF0066"/>
                </a:solidFill>
              </a:rPr>
              <a:t>le journal (the newspaper)</a:t>
            </a:r>
            <a:br>
              <a:rPr lang="en-GB" sz="2000" i="1" dirty="0" smtClean="0">
                <a:solidFill>
                  <a:srgbClr val="FF0066"/>
                </a:solidFill>
              </a:rPr>
            </a:br>
            <a:r>
              <a:rPr lang="en-GB" sz="2000" i="1" dirty="0" err="1" smtClean="0">
                <a:solidFill>
                  <a:srgbClr val="FF0066"/>
                </a:solidFill>
              </a:rPr>
              <a:t>répondre</a:t>
            </a:r>
            <a:r>
              <a:rPr lang="en-GB" sz="2000" i="1" dirty="0" smtClean="0">
                <a:solidFill>
                  <a:srgbClr val="FF0066"/>
                </a:solidFill>
              </a:rPr>
              <a:t> (to answer)</a:t>
            </a:r>
            <a:endParaRPr lang="en-GB" sz="2000" i="1" dirty="0">
              <a:solidFill>
                <a:srgbClr val="FF0066"/>
              </a:solidFill>
            </a:endParaRPr>
          </a:p>
        </p:txBody>
      </p:sp>
    </p:spTree>
    <p:extLst>
      <p:ext uri="{BB962C8B-B14F-4D97-AF65-F5344CB8AC3E}">
        <p14:creationId xmlns:p14="http://schemas.microsoft.com/office/powerpoint/2010/main" val="81462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6" name="Picture 5"/>
          <p:cNvPicPr>
            <a:picLocks noChangeAspect="1"/>
          </p:cNvPicPr>
          <p:nvPr/>
        </p:nvPicPr>
        <p:blipFill>
          <a:blip r:embed="rId2"/>
          <a:stretch>
            <a:fillRect/>
          </a:stretch>
        </p:blipFill>
        <p:spPr>
          <a:xfrm>
            <a:off x="130095" y="334588"/>
            <a:ext cx="4218799" cy="2811781"/>
          </a:xfrm>
          <a:prstGeom prst="rect">
            <a:avLst/>
          </a:prstGeom>
        </p:spPr>
      </p:pic>
      <p:sp>
        <p:nvSpPr>
          <p:cNvPr id="7" name="TextBox 6"/>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pic>
        <p:nvPicPr>
          <p:cNvPr id="12" name="Picture 11"/>
          <p:cNvPicPr>
            <a:picLocks noChangeAspect="1"/>
          </p:cNvPicPr>
          <p:nvPr/>
        </p:nvPicPr>
        <p:blipFill>
          <a:blip r:embed="rId3"/>
          <a:stretch>
            <a:fillRect/>
          </a:stretch>
        </p:blipFill>
        <p:spPr>
          <a:xfrm>
            <a:off x="244748" y="3757757"/>
            <a:ext cx="3989494" cy="2992121"/>
          </a:xfrm>
          <a:prstGeom prst="rect">
            <a:avLst/>
          </a:prstGeom>
        </p:spPr>
      </p:pic>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10932"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2634985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8666"/>
          <a:stretch/>
        </p:blipFill>
        <p:spPr>
          <a:xfrm>
            <a:off x="136281" y="322276"/>
            <a:ext cx="4482611" cy="2974783"/>
          </a:xfrm>
          <a:prstGeom prst="rect">
            <a:avLst/>
          </a:prstGeom>
        </p:spPr>
      </p:pic>
      <p:pic>
        <p:nvPicPr>
          <p:cNvPr id="3" name="Picture 2"/>
          <p:cNvPicPr>
            <a:picLocks noChangeAspect="1"/>
          </p:cNvPicPr>
          <p:nvPr/>
        </p:nvPicPr>
        <p:blipFill>
          <a:blip r:embed="rId3"/>
          <a:stretch>
            <a:fillRect/>
          </a:stretch>
        </p:blipFill>
        <p:spPr>
          <a:xfrm>
            <a:off x="296740" y="3555434"/>
            <a:ext cx="4161692" cy="3121269"/>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765914" y="345936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2513920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810932" y="336009"/>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dirty="0"/>
                    </a:p>
                  </a:txBody>
                  <a:tcPr/>
                </a:tc>
              </a:tr>
              <a:tr h="745685">
                <a:tc>
                  <a:txBody>
                    <a:bodyPr/>
                    <a:lstStyle/>
                    <a:p>
                      <a:pPr algn="ctr"/>
                      <a:r>
                        <a:rPr lang="en-GB" dirty="0" smtClean="0"/>
                        <a:t>2</a:t>
                      </a:r>
                      <a:endParaRPr lang="en-GB" dirty="0"/>
                    </a:p>
                  </a:txBody>
                  <a:tcPr anchor="ctr"/>
                </a:tc>
                <a:tc>
                  <a:txBody>
                    <a:bodyPr/>
                    <a:lstStyle/>
                    <a:p>
                      <a:endParaRPr lang="en-GB" dirty="0"/>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graphicFrame>
        <p:nvGraphicFramePr>
          <p:cNvPr id="10" name="Table 9"/>
          <p:cNvGraphicFramePr>
            <a:graphicFrameLocks noGrp="1"/>
          </p:cNvGraphicFramePr>
          <p:nvPr>
            <p:extLst/>
          </p:nvPr>
        </p:nvGraphicFramePr>
        <p:xfrm>
          <a:off x="4810933" y="3767138"/>
          <a:ext cx="4183119" cy="2982740"/>
        </p:xfrm>
        <a:graphic>
          <a:graphicData uri="http://schemas.openxmlformats.org/drawingml/2006/table">
            <a:tbl>
              <a:tblPr firstRow="1" bandRow="1">
                <a:tableStyleId>{5940675A-B579-460E-94D1-54222C63F5DA}</a:tableStyleId>
              </a:tblPr>
              <a:tblGrid>
                <a:gridCol w="353402"/>
                <a:gridCol w="3829717"/>
              </a:tblGrid>
              <a:tr h="745685">
                <a:tc>
                  <a:txBody>
                    <a:bodyPr/>
                    <a:lstStyle/>
                    <a:p>
                      <a:pPr algn="ctr"/>
                      <a:r>
                        <a:rPr lang="en-GB" dirty="0" smtClean="0"/>
                        <a:t>1</a:t>
                      </a:r>
                      <a:endParaRPr lang="en-GB" dirty="0"/>
                    </a:p>
                  </a:txBody>
                  <a:tcPr anchor="ctr"/>
                </a:tc>
                <a:tc>
                  <a:txBody>
                    <a:bodyPr/>
                    <a:lstStyle/>
                    <a:p>
                      <a:endParaRPr lang="en-GB"/>
                    </a:p>
                  </a:txBody>
                  <a:tcPr/>
                </a:tc>
              </a:tr>
              <a:tr h="745685">
                <a:tc>
                  <a:txBody>
                    <a:bodyPr/>
                    <a:lstStyle/>
                    <a:p>
                      <a:pPr algn="ctr"/>
                      <a:r>
                        <a:rPr lang="en-GB" dirty="0" smtClean="0"/>
                        <a:t>2</a:t>
                      </a:r>
                      <a:endParaRPr lang="en-GB" dirty="0"/>
                    </a:p>
                  </a:txBody>
                  <a:tcPr anchor="ctr"/>
                </a:tc>
                <a:tc>
                  <a:txBody>
                    <a:bodyPr/>
                    <a:lstStyle/>
                    <a:p>
                      <a:endParaRPr lang="en-GB"/>
                    </a:p>
                  </a:txBody>
                  <a:tcPr/>
                </a:tc>
              </a:tr>
              <a:tr h="745685">
                <a:tc>
                  <a:txBody>
                    <a:bodyPr/>
                    <a:lstStyle/>
                    <a:p>
                      <a:pPr algn="ctr"/>
                      <a:r>
                        <a:rPr lang="en-GB" dirty="0" smtClean="0"/>
                        <a:t>3</a:t>
                      </a:r>
                      <a:endParaRPr lang="en-GB" dirty="0"/>
                    </a:p>
                  </a:txBody>
                  <a:tcPr anchor="ctr"/>
                </a:tc>
                <a:tc>
                  <a:txBody>
                    <a:bodyPr/>
                    <a:lstStyle/>
                    <a:p>
                      <a:endParaRPr lang="en-GB" dirty="0"/>
                    </a:p>
                  </a:txBody>
                  <a:tcPr/>
                </a:tc>
              </a:tr>
              <a:tr h="745685">
                <a:tc>
                  <a:txBody>
                    <a:bodyPr/>
                    <a:lstStyle/>
                    <a:p>
                      <a:pPr algn="ctr"/>
                      <a:r>
                        <a:rPr lang="en-GB" dirty="0" smtClean="0"/>
                        <a:t>4</a:t>
                      </a:r>
                      <a:endParaRPr lang="en-GB" dirty="0"/>
                    </a:p>
                  </a:txBody>
                  <a:tcPr anchor="ctr"/>
                </a:tc>
                <a:tc>
                  <a:txBody>
                    <a:bodyPr/>
                    <a:lstStyle/>
                    <a:p>
                      <a:endParaRPr lang="en-GB" dirty="0"/>
                    </a:p>
                  </a:txBody>
                  <a:tcPr/>
                </a:tc>
              </a:tr>
            </a:tbl>
          </a:graphicData>
        </a:graphic>
      </p:graphicFrame>
      <p:cxnSp>
        <p:nvCxnSpPr>
          <p:cNvPr id="16" name="Straight Connector 15"/>
          <p:cNvCxnSpPr/>
          <p:nvPr/>
        </p:nvCxnSpPr>
        <p:spPr>
          <a:xfrm>
            <a:off x="0" y="3426246"/>
            <a:ext cx="9144000"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r="16799"/>
          <a:stretch/>
        </p:blipFill>
        <p:spPr>
          <a:xfrm>
            <a:off x="82062" y="188114"/>
            <a:ext cx="4630615" cy="3130635"/>
          </a:xfrm>
          <a:prstGeom prst="rect">
            <a:avLst/>
          </a:prstGeom>
        </p:spPr>
      </p:pic>
      <p:pic>
        <p:nvPicPr>
          <p:cNvPr id="3" name="Picture 2"/>
          <p:cNvPicPr>
            <a:picLocks noChangeAspect="1"/>
          </p:cNvPicPr>
          <p:nvPr/>
        </p:nvPicPr>
        <p:blipFill>
          <a:blip r:embed="rId3"/>
          <a:stretch>
            <a:fillRect/>
          </a:stretch>
        </p:blipFill>
        <p:spPr>
          <a:xfrm>
            <a:off x="106240" y="3662653"/>
            <a:ext cx="4582258" cy="3053450"/>
          </a:xfrm>
          <a:prstGeom prst="rect">
            <a:avLst/>
          </a:prstGeom>
        </p:spPr>
      </p:pic>
      <p:sp>
        <p:nvSpPr>
          <p:cNvPr id="9" name="TextBox 8"/>
          <p:cNvSpPr txBox="1"/>
          <p:nvPr/>
        </p:nvSpPr>
        <p:spPr>
          <a:xfrm>
            <a:off x="4810932" y="65831"/>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
        <p:nvSpPr>
          <p:cNvPr id="11" name="TextBox 10"/>
          <p:cNvSpPr txBox="1"/>
          <p:nvPr/>
        </p:nvSpPr>
        <p:spPr>
          <a:xfrm>
            <a:off x="4810931" y="3426246"/>
            <a:ext cx="4183119" cy="307777"/>
          </a:xfrm>
          <a:prstGeom prst="rect">
            <a:avLst/>
          </a:prstGeom>
          <a:noFill/>
        </p:spPr>
        <p:txBody>
          <a:bodyPr wrap="square" rtlCol="0">
            <a:spAutoFit/>
          </a:bodyPr>
          <a:lstStyle/>
          <a:p>
            <a:r>
              <a:rPr lang="en-GB" sz="1400" dirty="0" err="1" smtClean="0">
                <a:solidFill>
                  <a:prstClr val="black"/>
                </a:solidFill>
              </a:rPr>
              <a:t>Ecris</a:t>
            </a:r>
            <a:r>
              <a:rPr lang="en-GB" sz="1400" dirty="0" smtClean="0">
                <a:solidFill>
                  <a:prstClr val="black"/>
                </a:solidFill>
              </a:rPr>
              <a:t> </a:t>
            </a:r>
            <a:r>
              <a:rPr lang="en-GB" sz="1400" dirty="0" err="1" smtClean="0">
                <a:solidFill>
                  <a:prstClr val="black"/>
                </a:solidFill>
              </a:rPr>
              <a:t>quatre</a:t>
            </a:r>
            <a:r>
              <a:rPr lang="en-GB" sz="1400" dirty="0" smtClean="0">
                <a:solidFill>
                  <a:prstClr val="black"/>
                </a:solidFill>
              </a:rPr>
              <a:t> phrases.  </a:t>
            </a:r>
            <a:r>
              <a:rPr lang="en-GB" sz="1400" dirty="0" err="1" smtClean="0">
                <a:solidFill>
                  <a:prstClr val="black"/>
                </a:solidFill>
              </a:rPr>
              <a:t>Une</a:t>
            </a:r>
            <a:r>
              <a:rPr lang="en-GB" sz="1400" dirty="0" smtClean="0">
                <a:solidFill>
                  <a:prstClr val="black"/>
                </a:solidFill>
              </a:rPr>
              <a:t> phrase </a:t>
            </a:r>
            <a:r>
              <a:rPr lang="en-GB" sz="1400" dirty="0" err="1" smtClean="0">
                <a:solidFill>
                  <a:prstClr val="black"/>
                </a:solidFill>
              </a:rPr>
              <a:t>doit</a:t>
            </a:r>
            <a:r>
              <a:rPr lang="en-GB" sz="1400" dirty="0" smtClean="0">
                <a:solidFill>
                  <a:prstClr val="black"/>
                </a:solidFill>
              </a:rPr>
              <a:t> </a:t>
            </a:r>
            <a:r>
              <a:rPr lang="en-GB" sz="1400" dirty="0" err="1" smtClean="0">
                <a:solidFill>
                  <a:prstClr val="black"/>
                </a:solidFill>
              </a:rPr>
              <a:t>être</a:t>
            </a:r>
            <a:r>
              <a:rPr lang="en-GB" sz="1400" dirty="0" smtClean="0">
                <a:solidFill>
                  <a:prstClr val="black"/>
                </a:solidFill>
              </a:rPr>
              <a:t> </a:t>
            </a:r>
            <a:r>
              <a:rPr lang="en-GB" sz="1400" dirty="0" err="1" smtClean="0">
                <a:solidFill>
                  <a:prstClr val="black"/>
                </a:solidFill>
              </a:rPr>
              <a:t>fausse</a:t>
            </a:r>
            <a:r>
              <a:rPr lang="en-GB"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3296277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8390" y="3073765"/>
            <a:ext cx="2866841" cy="1280523"/>
          </a:xfrm>
          <a:prstGeom prst="rect">
            <a:avLst/>
          </a:prstGeom>
        </p:spPr>
      </p:pic>
    </p:spTree>
    <p:extLst>
      <p:ext uri="{BB962C8B-B14F-4D97-AF65-F5344CB8AC3E}">
        <p14:creationId xmlns:p14="http://schemas.microsoft.com/office/powerpoint/2010/main" val="1711930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a:blip r:embed="rId3"/>
          <a:stretch>
            <a:fillRect/>
          </a:stretch>
        </p:blipFill>
        <p:spPr>
          <a:xfrm>
            <a:off x="968716" y="317954"/>
            <a:ext cx="7429500" cy="5467350"/>
          </a:xfrm>
          <a:prstGeom prst="rect">
            <a:avLst/>
          </a:prstGeom>
        </p:spPr>
      </p:pic>
      <p:sp>
        <p:nvSpPr>
          <p:cNvPr id="4" name="Cloud Callout 3"/>
          <p:cNvSpPr/>
          <p:nvPr/>
        </p:nvSpPr>
        <p:spPr>
          <a:xfrm>
            <a:off x="255373" y="164757"/>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5" name="Cloud Callout 4"/>
          <p:cNvSpPr/>
          <p:nvPr/>
        </p:nvSpPr>
        <p:spPr>
          <a:xfrm>
            <a:off x="6842113" y="164757"/>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255373" y="5502618"/>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0" name="Cloud Callout 9"/>
          <p:cNvSpPr/>
          <p:nvPr/>
        </p:nvSpPr>
        <p:spPr>
          <a:xfrm>
            <a:off x="4927715" y="5600699"/>
            <a:ext cx="2046514" cy="1190625"/>
          </a:xfrm>
          <a:prstGeom prst="cloudCallout">
            <a:avLst>
              <a:gd name="adj1" fmla="val -44742"/>
              <a:gd name="adj2" fmla="val -637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11" name="Rectangle 10"/>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34665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402432"/>
            <a:ext cx="9048750" cy="5486400"/>
          </a:xfrm>
          <a:prstGeom prst="rect">
            <a:avLst/>
          </a:prstGeom>
        </p:spPr>
      </p:pic>
      <p:sp>
        <p:nvSpPr>
          <p:cNvPr id="3" name="Rectangle 2"/>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4927715" y="5600699"/>
            <a:ext cx="2046514" cy="1190625"/>
          </a:xfrm>
          <a:prstGeom prst="cloudCallout">
            <a:avLst>
              <a:gd name="adj1" fmla="val -44742"/>
              <a:gd name="adj2" fmla="val -63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13533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p>
          <a:p>
            <a:r>
              <a:rPr lang="en-GB" sz="1600" dirty="0" err="1" smtClean="0">
                <a:solidFill>
                  <a:prstClr val="black"/>
                </a:solidFill>
              </a:rPr>
              <a:t>en</a:t>
            </a:r>
            <a:r>
              <a:rPr lang="en-GB" sz="1600" dirty="0" smtClean="0">
                <a:solidFill>
                  <a:prstClr val="black"/>
                </a:solidFill>
              </a:rPr>
              <a:t> el mar / </a:t>
            </a:r>
            <a:r>
              <a:rPr lang="en-GB" sz="1600" dirty="0" err="1" smtClean="0">
                <a:solidFill>
                  <a:prstClr val="black"/>
                </a:solidFill>
              </a:rPr>
              <a:t>en</a:t>
            </a:r>
            <a:r>
              <a:rPr lang="en-GB" sz="1600" dirty="0" smtClean="0">
                <a:solidFill>
                  <a:prstClr val="black"/>
                </a:solidFill>
              </a:rPr>
              <a:t> la </a:t>
            </a:r>
            <a:r>
              <a:rPr lang="en-GB" sz="1600" dirty="0" err="1" smtClean="0">
                <a:solidFill>
                  <a:prstClr val="black"/>
                </a:solidFill>
              </a:rPr>
              <a:t>piscina</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caballo</a:t>
            </a:r>
            <a:r>
              <a:rPr lang="en-GB" sz="1600" dirty="0" smtClean="0">
                <a:solidFill>
                  <a:prstClr val="black"/>
                </a:solidFill>
              </a:rPr>
              <a:t> /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bici</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a:t>
            </a:r>
            <a:r>
              <a:rPr lang="en-GB" sz="1600" dirty="0" err="1" smtClean="0">
                <a:solidFill>
                  <a:prstClr val="black"/>
                </a:solidFill>
              </a:rPr>
              <a:t>guitarra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helado</a:t>
            </a:r>
            <a:r>
              <a:rPr lang="en-GB" sz="1600" dirty="0" smtClean="0">
                <a:solidFill>
                  <a:prstClr val="black"/>
                </a:solidFill>
              </a:rPr>
              <a:t/>
            </a:r>
            <a:br>
              <a:rPr lang="en-GB" sz="1600" dirty="0" smtClean="0">
                <a:solidFill>
                  <a:prstClr val="black"/>
                </a:solidFill>
              </a:rPr>
            </a:br>
            <a:r>
              <a:rPr lang="en-GB" sz="1600" dirty="0" smtClean="0">
                <a:solidFill>
                  <a:prstClr val="black"/>
                </a:solidFill>
              </a:rPr>
              <a:t>el </a:t>
            </a:r>
            <a:r>
              <a:rPr lang="en-GB" sz="1600" dirty="0" err="1" smtClean="0">
                <a:solidFill>
                  <a:prstClr val="black"/>
                </a:solidFill>
              </a:rPr>
              <a:t>ordenador</a:t>
            </a:r>
            <a:r>
              <a:rPr lang="en-GB" sz="1600" dirty="0" smtClean="0">
                <a:solidFill>
                  <a:prstClr val="black"/>
                </a:solidFill>
              </a:rPr>
              <a:t/>
            </a:r>
            <a:br>
              <a:rPr lang="en-GB" sz="1600" dirty="0" smtClean="0">
                <a:solidFill>
                  <a:prstClr val="black"/>
                </a:solidFill>
              </a:rPr>
            </a:br>
            <a:r>
              <a:rPr lang="en-GB" sz="1600" dirty="0" smtClean="0">
                <a:solidFill>
                  <a:prstClr val="black"/>
                </a:solidFill>
              </a:rPr>
              <a:t>al </a:t>
            </a:r>
            <a:r>
              <a:rPr lang="en-GB" sz="1600" dirty="0" err="1" smtClean="0">
                <a:solidFill>
                  <a:prstClr val="black"/>
                </a:solidFill>
              </a:rPr>
              <a:t>aire</a:t>
            </a:r>
            <a:r>
              <a:rPr lang="en-GB" sz="1600" dirty="0" smtClean="0">
                <a:solidFill>
                  <a:prstClr val="black"/>
                </a:solidFill>
              </a:rPr>
              <a:t> </a:t>
            </a:r>
            <a:r>
              <a:rPr lang="en-GB" sz="1600" dirty="0" err="1" smtClean="0">
                <a:solidFill>
                  <a:prstClr val="black"/>
                </a:solidFill>
              </a:rPr>
              <a:t>libre</a:t>
            </a:r>
            <a:r>
              <a:rPr lang="en-GB" sz="1600" dirty="0" smtClean="0">
                <a:solidFill>
                  <a:prstClr val="black"/>
                </a:solidFill>
              </a:rPr>
              <a:t> / de </a:t>
            </a:r>
            <a:r>
              <a:rPr lang="en-GB" sz="1600" dirty="0" err="1" smtClean="0">
                <a:solidFill>
                  <a:prstClr val="black"/>
                </a:solidFill>
              </a:rPr>
              <a:t>vacaciones</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los</a:t>
            </a:r>
            <a:r>
              <a:rPr lang="en-GB" sz="1600" dirty="0" smtClean="0">
                <a:solidFill>
                  <a:prstClr val="black"/>
                </a:solidFill>
              </a:rPr>
              <a:t> </a:t>
            </a:r>
            <a:r>
              <a:rPr lang="en-GB" sz="1600" dirty="0" err="1" smtClean="0">
                <a:solidFill>
                  <a:prstClr val="black"/>
                </a:solidFill>
              </a:rPr>
              <a:t>videojuegos</a:t>
            </a:r>
            <a:r>
              <a:rPr lang="en-GB" sz="1600" dirty="0" smtClean="0">
                <a:solidFill>
                  <a:prstClr val="black"/>
                </a:solidFill>
              </a:rPr>
              <a:t> / al </a:t>
            </a:r>
            <a:r>
              <a:rPr lang="en-GB" sz="1600" dirty="0" err="1" smtClean="0">
                <a:solidFill>
                  <a:prstClr val="black"/>
                </a:solidFill>
              </a:rPr>
              <a:t>voleibol</a:t>
            </a:r>
            <a:r>
              <a:rPr lang="en-GB" sz="1600" dirty="0" smtClean="0">
                <a:solidFill>
                  <a:prstClr val="black"/>
                </a:solidFill>
              </a:rPr>
              <a:t> / a la pelota</a:t>
            </a:r>
            <a:br>
              <a:rPr lang="en-GB" sz="1600" dirty="0" smtClean="0">
                <a:solidFill>
                  <a:prstClr val="black"/>
                </a:solidFill>
              </a:rPr>
            </a:br>
            <a:r>
              <a:rPr lang="en-GB" sz="1600" dirty="0" err="1" smtClean="0">
                <a:solidFill>
                  <a:prstClr val="black"/>
                </a:solidFill>
              </a:rPr>
              <a:t>deportes</a:t>
            </a:r>
            <a:r>
              <a:rPr lang="en-GB" sz="1600" dirty="0" smtClean="0">
                <a:solidFill>
                  <a:prstClr val="black"/>
                </a:solidFill>
              </a:rPr>
              <a:t> </a:t>
            </a:r>
            <a:r>
              <a:rPr lang="en-GB" sz="1600" dirty="0" err="1" smtClean="0">
                <a:solidFill>
                  <a:prstClr val="black"/>
                </a:solidFill>
              </a:rPr>
              <a:t>acuáticos</a:t>
            </a:r>
            <a:r>
              <a:rPr lang="en-GB" sz="1600" dirty="0" smtClean="0">
                <a:solidFill>
                  <a:prstClr val="black"/>
                </a:solidFill>
              </a:rPr>
              <a:t/>
            </a:r>
            <a:br>
              <a:rPr lang="en-GB" sz="1600" dirty="0" smtClean="0">
                <a:solidFill>
                  <a:prstClr val="black"/>
                </a:solidFill>
              </a:rPr>
            </a:br>
            <a:r>
              <a:rPr lang="en-GB" sz="1600" dirty="0" err="1" smtClean="0">
                <a:solidFill>
                  <a:prstClr val="black"/>
                </a:solidFill>
              </a:rPr>
              <a:t>submarinismo</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tele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película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libro</a:t>
            </a:r>
            <a:r>
              <a:rPr lang="en-GB" sz="1600" dirty="0" smtClean="0">
                <a:solidFill>
                  <a:prstClr val="black"/>
                </a:solidFill>
              </a:rPr>
              <a:t> / un </a:t>
            </a:r>
            <a:r>
              <a:rPr lang="en-GB" sz="1600" dirty="0" err="1" smtClean="0">
                <a:solidFill>
                  <a:prstClr val="black"/>
                </a:solidFill>
              </a:rPr>
              <a:t>periódico</a:t>
            </a:r>
            <a:r>
              <a:rPr lang="en-GB" sz="1600" dirty="0" smtClean="0">
                <a:solidFill>
                  <a:prstClr val="black"/>
                </a:solidFill>
              </a:rPr>
              <a:t>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revista</a:t>
            </a:r>
            <a:r>
              <a:rPr lang="en-GB" sz="1600" dirty="0" smtClean="0">
                <a:solidFill>
                  <a:prstClr val="black"/>
                </a:solidFill>
              </a:rPr>
              <a:t/>
            </a:r>
            <a:br>
              <a:rPr lang="en-GB" sz="1600" dirty="0" smtClean="0">
                <a:solidFill>
                  <a:prstClr val="black"/>
                </a:solidFill>
              </a:rPr>
            </a:br>
            <a:r>
              <a:rPr lang="en-GB" sz="1600" dirty="0" smtClean="0">
                <a:solidFill>
                  <a:prstClr val="black"/>
                </a:solidFill>
              </a:rPr>
              <a:t>con </a:t>
            </a:r>
            <a:r>
              <a:rPr lang="en-GB" sz="1600" dirty="0" err="1" smtClean="0">
                <a:solidFill>
                  <a:prstClr val="black"/>
                </a:solidFill>
              </a:rPr>
              <a:t>mis</a:t>
            </a:r>
            <a:r>
              <a:rPr lang="en-GB" sz="1600" dirty="0" smtClean="0">
                <a:solidFill>
                  <a:prstClr val="black"/>
                </a:solidFill>
              </a:rPr>
              <a:t> amigos</a:t>
            </a:r>
            <a:br>
              <a:rPr lang="en-GB" sz="1600" dirty="0" smtClean="0">
                <a:solidFill>
                  <a:prstClr val="black"/>
                </a:solidFill>
              </a:rPr>
            </a:br>
            <a:r>
              <a:rPr lang="en-GB" sz="1600" dirty="0" smtClean="0">
                <a:solidFill>
                  <a:prstClr val="black"/>
                </a:solidFill>
              </a:rPr>
              <a:t>de </a:t>
            </a:r>
            <a:r>
              <a:rPr lang="en-GB" sz="1600" dirty="0" err="1" smtClean="0">
                <a:solidFill>
                  <a:prstClr val="black"/>
                </a:solidFill>
              </a:rPr>
              <a:t>compras</a:t>
            </a:r>
            <a:r>
              <a:rPr lang="en-GB" sz="1600" dirty="0" smtClean="0">
                <a:solidFill>
                  <a:prstClr val="black"/>
                </a:solidFill>
              </a:rPr>
              <a:t> / de </a:t>
            </a:r>
            <a:r>
              <a:rPr lang="en-GB" sz="1600" dirty="0" err="1" smtClean="0">
                <a:solidFill>
                  <a:prstClr val="black"/>
                </a:solidFill>
              </a:rPr>
              <a:t>excursión</a:t>
            </a:r>
            <a:r>
              <a:rPr lang="en-GB" sz="1600" dirty="0" smtClean="0">
                <a:solidFill>
                  <a:prstClr val="black"/>
                </a:solidFill>
              </a:rPr>
              <a:t>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barco</a:t>
            </a:r>
            <a:r>
              <a:rPr lang="en-GB" sz="1600" dirty="0" smtClean="0">
                <a:solidFill>
                  <a:prstClr val="black"/>
                </a:solidFill>
              </a:rPr>
              <a:t>) / de </a:t>
            </a:r>
            <a:r>
              <a:rPr lang="en-GB" sz="1600" dirty="0" err="1" smtClean="0">
                <a:solidFill>
                  <a:prstClr val="black"/>
                </a:solidFill>
              </a:rPr>
              <a:t>paseo</a:t>
            </a:r>
            <a:endParaRPr lang="en-GB" sz="1600" dirty="0">
              <a:solidFill>
                <a:prstClr val="black"/>
              </a:solidFill>
            </a:endParaRPr>
          </a:p>
        </p:txBody>
      </p:sp>
      <p:graphicFrame>
        <p:nvGraphicFramePr>
          <p:cNvPr id="7" name="Table 6"/>
          <p:cNvGraphicFramePr>
            <a:graphicFrameLocks noGrp="1"/>
          </p:cNvGraphicFramePr>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59327" y="5839056"/>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3251806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endParaRPr lang="en-GB" sz="2000" b="1" dirty="0">
              <a:solidFill>
                <a:prstClr val="black"/>
              </a:solidFill>
            </a:endParaRPr>
          </a:p>
        </p:txBody>
      </p:sp>
      <p:graphicFrame>
        <p:nvGraphicFramePr>
          <p:cNvPr id="7" name="Table 6"/>
          <p:cNvGraphicFramePr>
            <a:graphicFrameLocks noGrp="1"/>
          </p:cNvGraphicFramePr>
          <p:nvPr>
            <p:extLst/>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extLst/>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extLst/>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73183" y="5842337"/>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3876898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6166" y="349703"/>
            <a:ext cx="7565840" cy="4938637"/>
          </a:xfrm>
          <a:prstGeom prst="rect">
            <a:avLst/>
          </a:prstGeom>
        </p:spPr>
      </p:pic>
      <p:sp>
        <p:nvSpPr>
          <p:cNvPr id="7" name="Rectangle 6"/>
          <p:cNvSpPr/>
          <p:nvPr/>
        </p:nvSpPr>
        <p:spPr>
          <a:xfrm>
            <a:off x="733659" y="5467906"/>
            <a:ext cx="4070345" cy="1200329"/>
          </a:xfrm>
          <a:prstGeom prst="rect">
            <a:avLst/>
          </a:prstGeom>
        </p:spPr>
        <p:txBody>
          <a:bodyPr wrap="none">
            <a:spAutoFit/>
          </a:bodyPr>
          <a:lstStyle/>
          <a:p>
            <a:r>
              <a:rPr lang="en-GB" sz="2400" dirty="0" err="1" smtClean="0">
                <a:latin typeface="Tw Cen MT" panose="020B0602020104020603" pitchFamily="34" charset="0"/>
              </a:rPr>
              <a:t>Qu’est-ce</a:t>
            </a:r>
            <a:r>
              <a:rPr lang="en-GB" sz="2400" dirty="0" smtClean="0">
                <a:latin typeface="Tw Cen MT" panose="020B0602020104020603" pitchFamily="34" charset="0"/>
              </a:rPr>
              <a:t> </a:t>
            </a:r>
            <a:r>
              <a:rPr lang="en-GB" sz="2400" dirty="0" err="1">
                <a:latin typeface="Tw Cen MT" panose="020B0602020104020603" pitchFamily="34" charset="0"/>
              </a:rPr>
              <a:t>qu’il</a:t>
            </a:r>
            <a:r>
              <a:rPr lang="en-GB" sz="2400" dirty="0">
                <a:latin typeface="Tw Cen MT" panose="020B0602020104020603" pitchFamily="34" charset="0"/>
              </a:rPr>
              <a:t> y a sur la </a:t>
            </a:r>
            <a:r>
              <a:rPr lang="en-GB" sz="2400" dirty="0" smtClean="0">
                <a:latin typeface="Tw Cen MT" panose="020B0602020104020603" pitchFamily="34" charset="0"/>
              </a:rPr>
              <a:t>photo?</a:t>
            </a:r>
            <a:br>
              <a:rPr lang="en-GB" sz="2400" dirty="0" smtClean="0">
                <a:latin typeface="Tw Cen MT" panose="020B0602020104020603" pitchFamily="34" charset="0"/>
              </a:rPr>
            </a:br>
            <a:r>
              <a:rPr lang="en-GB" sz="2400" dirty="0" smtClean="0">
                <a:latin typeface="Tw Cen MT" panose="020B0602020104020603" pitchFamily="34" charset="0"/>
              </a:rPr>
              <a:t>¿</a:t>
            </a:r>
            <a:r>
              <a:rPr lang="en-GB" sz="2400" dirty="0" err="1" smtClean="0">
                <a:latin typeface="Tw Cen MT" panose="020B0602020104020603" pitchFamily="34" charset="0"/>
              </a:rPr>
              <a:t>Qué</a:t>
            </a:r>
            <a:r>
              <a:rPr lang="en-GB" sz="2400" dirty="0" smtClean="0">
                <a:latin typeface="Tw Cen MT" panose="020B0602020104020603" pitchFamily="34" charset="0"/>
              </a:rPr>
              <a:t> hay </a:t>
            </a:r>
            <a:r>
              <a:rPr lang="en-GB" sz="2400" dirty="0" err="1" smtClean="0">
                <a:latin typeface="Tw Cen MT" panose="020B0602020104020603" pitchFamily="34" charset="0"/>
              </a:rPr>
              <a:t>en</a:t>
            </a:r>
            <a:r>
              <a:rPr lang="en-GB" sz="2400" dirty="0" smtClean="0">
                <a:latin typeface="Tw Cen MT" panose="020B0602020104020603" pitchFamily="34" charset="0"/>
              </a:rPr>
              <a:t> la </a:t>
            </a:r>
            <a:r>
              <a:rPr lang="en-GB" sz="2400" dirty="0" err="1" smtClean="0">
                <a:latin typeface="Tw Cen MT" panose="020B0602020104020603" pitchFamily="34" charset="0"/>
              </a:rPr>
              <a:t>foto</a:t>
            </a:r>
            <a:r>
              <a:rPr lang="en-GB" sz="2400" dirty="0" smtClean="0">
                <a:latin typeface="Tw Cen MT" panose="020B0602020104020603" pitchFamily="34" charset="0"/>
              </a:rPr>
              <a:t>?</a:t>
            </a:r>
          </a:p>
          <a:p>
            <a:r>
              <a:rPr lang="en-GB" sz="2400" dirty="0" smtClean="0">
                <a:latin typeface="Tw Cen MT" panose="020B0602020104020603" pitchFamily="34" charset="0"/>
              </a:rPr>
              <a:t>Was </a:t>
            </a:r>
            <a:r>
              <a:rPr lang="en-GB" sz="2400" dirty="0" err="1" smtClean="0">
                <a:latin typeface="Tw Cen MT" panose="020B0602020104020603" pitchFamily="34" charset="0"/>
              </a:rPr>
              <a:t>gibt</a:t>
            </a:r>
            <a:r>
              <a:rPr lang="en-GB" sz="2400" dirty="0" smtClean="0">
                <a:latin typeface="Tw Cen MT" panose="020B0602020104020603" pitchFamily="34" charset="0"/>
              </a:rPr>
              <a:t> </a:t>
            </a:r>
            <a:r>
              <a:rPr lang="en-GB" sz="2400" dirty="0" err="1" smtClean="0">
                <a:latin typeface="Tw Cen MT" panose="020B0602020104020603" pitchFamily="34" charset="0"/>
              </a:rPr>
              <a:t>es</a:t>
            </a:r>
            <a:r>
              <a:rPr lang="en-GB" sz="2400" dirty="0" smtClean="0">
                <a:latin typeface="Tw Cen MT" panose="020B0602020104020603" pitchFamily="34" charset="0"/>
              </a:rPr>
              <a:t> auf </a:t>
            </a:r>
            <a:r>
              <a:rPr lang="en-GB" sz="2400" dirty="0" err="1" smtClean="0">
                <a:latin typeface="Tw Cen MT" panose="020B0602020104020603" pitchFamily="34" charset="0"/>
              </a:rPr>
              <a:t>dem</a:t>
            </a:r>
            <a:r>
              <a:rPr lang="en-GB" sz="2400" dirty="0" smtClean="0">
                <a:latin typeface="Tw Cen MT" panose="020B0602020104020603" pitchFamily="34" charset="0"/>
              </a:rPr>
              <a:t> </a:t>
            </a:r>
            <a:r>
              <a:rPr lang="en-GB" sz="2400" dirty="0" err="1" smtClean="0">
                <a:latin typeface="Tw Cen MT" panose="020B0602020104020603" pitchFamily="34" charset="0"/>
              </a:rPr>
              <a:t>Foto</a:t>
            </a:r>
            <a:r>
              <a:rPr lang="en-GB" sz="2400" dirty="0" smtClean="0">
                <a:latin typeface="Tw Cen MT" panose="020B0602020104020603" pitchFamily="34" charset="0"/>
              </a:rPr>
              <a:t>? </a:t>
            </a:r>
            <a:endParaRPr lang="en-GB" sz="2400" dirty="0"/>
          </a:p>
        </p:txBody>
      </p:sp>
      <p:sp>
        <p:nvSpPr>
          <p:cNvPr id="8" name="Rectangle 7"/>
          <p:cNvSpPr>
            <a:spLocks noChangeArrowheads="1"/>
          </p:cNvSpPr>
          <p:nvPr/>
        </p:nvSpPr>
        <p:spPr bwMode="auto">
          <a:xfrm>
            <a:off x="7605658"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altLang="en-US" sz="1200" dirty="0" smtClean="0">
                <a:solidFill>
                  <a:prstClr val="black"/>
                </a:solidFill>
              </a:rPr>
              <a:t>(</a:t>
            </a:r>
            <a:r>
              <a:rPr lang="en-GB" altLang="en-US" sz="1200" b="1" dirty="0" smtClean="0">
                <a:solidFill>
                  <a:prstClr val="black"/>
                </a:solidFill>
              </a:rPr>
              <a:t>W</a:t>
            </a:r>
            <a:r>
              <a:rPr lang="en-GB" altLang="en-US" sz="1200" dirty="0" smtClean="0">
                <a:solidFill>
                  <a:prstClr val="black"/>
                </a:solidFill>
              </a:rPr>
              <a:t>eather)</a:t>
            </a:r>
            <a:endParaRPr lang="en-GB" altLang="en-US" sz="12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740" y="5881593"/>
            <a:ext cx="937150" cy="937150"/>
          </a:xfrm>
          <a:prstGeom prst="rect">
            <a:avLst/>
          </a:prstGeom>
        </p:spPr>
      </p:pic>
    </p:spTree>
    <p:extLst>
      <p:ext uri="{BB962C8B-B14F-4D97-AF65-F5344CB8AC3E}">
        <p14:creationId xmlns:p14="http://schemas.microsoft.com/office/powerpoint/2010/main" val="467784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1975" y="137725"/>
          <a:ext cx="8608345" cy="6625154"/>
        </p:xfrm>
        <a:graphic>
          <a:graphicData uri="http://schemas.openxmlformats.org/drawingml/2006/table">
            <a:tbl>
              <a:tblPr firstRow="1" bandRow="1"/>
              <a:tblGrid>
                <a:gridCol w="3508025"/>
                <a:gridCol w="5100320"/>
              </a:tblGrid>
              <a:tr h="3439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Language</a:t>
                      </a:r>
                      <a:r>
                        <a:rPr lang="en-GB" sz="2000" b="1" baseline="0" dirty="0" smtClean="0">
                          <a:latin typeface="+mn-lt"/>
                          <a:cs typeface="Arial" panose="020B0604020202020204" pitchFamily="34" charset="0"/>
                        </a:rPr>
                        <a:t> functions/structures</a:t>
                      </a:r>
                      <a:endParaRPr lang="en-GB" sz="20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Examples from</a:t>
                      </a:r>
                      <a:r>
                        <a:rPr lang="en-GB" sz="2000" i="1" baseline="0" dirty="0" smtClean="0">
                          <a:latin typeface="+mn-lt"/>
                          <a:cs typeface="Arial" panose="020B0604020202020204" pitchFamily="34" charset="0"/>
                        </a:rPr>
                        <a:t> the model answer</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P</a:t>
                      </a:r>
                      <a:r>
                        <a:rPr lang="en-GB" sz="2000" dirty="0" smtClean="0">
                          <a:latin typeface="+mn-lt"/>
                          <a:cs typeface="Arial" panose="020B0604020202020204" pitchFamily="34" charset="0"/>
                        </a:rPr>
                        <a:t>hysical</a:t>
                      </a:r>
                      <a:r>
                        <a:rPr lang="en-GB" sz="2000" baseline="0" dirty="0" smtClean="0">
                          <a:latin typeface="+mn-lt"/>
                          <a:cs typeface="Arial" panose="020B0604020202020204" pitchFamily="34" charset="0"/>
                        </a:rPr>
                        <a:t> description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tiene</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pelo</a:t>
                      </a:r>
                      <a:r>
                        <a:rPr lang="en-GB" sz="2000" i="1" dirty="0" smtClean="0">
                          <a:latin typeface="+mn-lt"/>
                          <a:cs typeface="Arial" panose="020B0604020202020204" pitchFamily="34" charset="0"/>
                        </a:rPr>
                        <a:t> largo y </a:t>
                      </a:r>
                      <a:r>
                        <a:rPr lang="en-GB" sz="2000" i="1" dirty="0" err="1" smtClean="0">
                          <a:latin typeface="+mn-lt"/>
                          <a:cs typeface="Arial" panose="020B0604020202020204" pitchFamily="34" charset="0"/>
                        </a:rPr>
                        <a:t>marrón</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52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A</a:t>
                      </a:r>
                      <a:r>
                        <a:rPr lang="en-GB" sz="2000" dirty="0" smtClean="0">
                          <a:latin typeface="+mn-lt"/>
                          <a:cs typeface="Arial" panose="020B0604020202020204" pitchFamily="34" charset="0"/>
                        </a:rPr>
                        <a:t>ction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comiendo</a:t>
                      </a:r>
                      <a:r>
                        <a:rPr lang="en-GB" sz="2000" i="1" baseline="0" dirty="0" smtClean="0">
                          <a:latin typeface="+mn-lt"/>
                          <a:cs typeface="Arial" panose="020B0604020202020204" pitchFamily="34" charset="0"/>
                        </a:rPr>
                        <a:t> y </a:t>
                      </a:r>
                      <a:r>
                        <a:rPr lang="en-GB" sz="2000" i="1" baseline="0" dirty="0" err="1" smtClean="0">
                          <a:latin typeface="+mn-lt"/>
                          <a:cs typeface="Arial" panose="020B0604020202020204" pitchFamily="34" charset="0"/>
                        </a:rPr>
                        <a:t>charlando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todos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sonriendo</a:t>
                      </a:r>
                      <a:r>
                        <a:rPr lang="en-GB" sz="2000" i="1" baseline="0" dirty="0" smtClean="0">
                          <a:latin typeface="+mn-lt"/>
                          <a:cs typeface="Arial" panose="020B0604020202020204" pitchFamily="34" charset="0"/>
                        </a:rPr>
                        <a:t> </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00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t>
                      </a:r>
                      <a:r>
                        <a:rPr lang="en-GB" sz="2000" dirty="0" smtClean="0">
                          <a:latin typeface="+mn-lt"/>
                          <a:cs typeface="Arial" panose="020B0604020202020204" pitchFamily="34" charset="0"/>
                        </a:rPr>
                        <a:t>ocation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la </a:t>
                      </a:r>
                      <a:r>
                        <a:rPr lang="en-GB" sz="2000" i="1" dirty="0" err="1" smtClean="0">
                          <a:latin typeface="+mn-lt"/>
                          <a:cs typeface="Arial" panose="020B0604020202020204" pitchFamily="34" charset="0"/>
                        </a:rPr>
                        <a:t>foto</a:t>
                      </a:r>
                      <a:r>
                        <a:rPr lang="en-GB" sz="2000" i="1" baseline="0" dirty="0" smtClean="0">
                          <a:latin typeface="+mn-lt"/>
                          <a:cs typeface="Arial" panose="020B0604020202020204" pitchFamily="34" charset="0"/>
                        </a:rPr>
                        <a:t> hay…,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centro</a:t>
                      </a:r>
                      <a:r>
                        <a:rPr lang="en-GB" sz="2000" i="1" baseline="0" dirty="0" smtClean="0">
                          <a:latin typeface="+mn-lt"/>
                          <a:cs typeface="Arial" panose="020B0604020202020204" pitchFamily="34" charset="0"/>
                        </a:rPr>
                        <a:t>, a la </a:t>
                      </a:r>
                      <a:r>
                        <a:rPr lang="en-GB" sz="2000" i="1" baseline="0" dirty="0" err="1" smtClean="0">
                          <a:latin typeface="+mn-lt"/>
                          <a:cs typeface="Arial" panose="020B0604020202020204" pitchFamily="34" charset="0"/>
                        </a:rPr>
                        <a:t>derecha</a:t>
                      </a:r>
                      <a:r>
                        <a:rPr lang="en-GB" sz="2000" i="1" baseline="0" dirty="0" smtClean="0">
                          <a:latin typeface="+mn-lt"/>
                          <a:cs typeface="Arial" panose="020B0604020202020204" pitchFamily="34" charset="0"/>
                        </a:rPr>
                        <a:t>, al </a:t>
                      </a:r>
                      <a:r>
                        <a:rPr lang="en-GB" sz="2000" i="1" baseline="0" dirty="0" err="1" smtClean="0">
                          <a:latin typeface="+mn-lt"/>
                          <a:cs typeface="Arial" panose="020B0604020202020204" pitchFamily="34" charset="0"/>
                        </a:rPr>
                        <a:t>lado</a:t>
                      </a:r>
                      <a:r>
                        <a:rPr lang="en-GB" sz="2000" i="1" baseline="0" dirty="0" smtClean="0">
                          <a:latin typeface="+mn-lt"/>
                          <a:cs typeface="Arial" panose="020B0604020202020204" pitchFamily="34" charset="0"/>
                        </a:rPr>
                        <a:t> del (padre),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fondo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sentados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una</a:t>
                      </a:r>
                      <a:r>
                        <a:rPr lang="en-GB" sz="2000" i="1" baseline="0" dirty="0" smtClean="0">
                          <a:latin typeface="+mn-lt"/>
                          <a:cs typeface="Arial" panose="020B0604020202020204" pitchFamily="34" charset="0"/>
                        </a:rPr>
                        <a:t> mesa, </a:t>
                      </a:r>
                      <a:r>
                        <a:rPr lang="en-GB" sz="2000" i="1" baseline="0" dirty="0" err="1" smtClean="0">
                          <a:latin typeface="+mn-lt"/>
                          <a:cs typeface="Arial" panose="020B0604020202020204" pitchFamily="34" charset="0"/>
                        </a:rPr>
                        <a:t>fuera</a:t>
                      </a:r>
                      <a:r>
                        <a:rPr lang="en-GB" sz="2000" i="1" baseline="0" dirty="0" smtClean="0">
                          <a:latin typeface="+mn-lt"/>
                          <a:cs typeface="Arial" panose="020B0604020202020204" pitchFamily="34" charset="0"/>
                        </a:rPr>
                        <a:t>, </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M</a:t>
                      </a:r>
                      <a:r>
                        <a:rPr lang="en-GB" sz="2000" dirty="0" smtClean="0">
                          <a:latin typeface="+mn-lt"/>
                          <a:cs typeface="Arial" panose="020B0604020202020204" pitchFamily="34" charset="0"/>
                        </a:rPr>
                        <a:t>ood</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contentos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sonriendo</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67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W</a:t>
                      </a:r>
                      <a:r>
                        <a:rPr lang="en-GB" sz="2000" dirty="0" smtClean="0">
                          <a:latin typeface="+mn-lt"/>
                          <a:cs typeface="Arial" panose="020B0604020202020204" pitchFamily="34" charset="0"/>
                        </a:rPr>
                        <a:t>eather</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hace</a:t>
                      </a:r>
                      <a:r>
                        <a:rPr lang="en-GB" sz="2000" i="1" dirty="0" smtClean="0">
                          <a:latin typeface="+mn-lt"/>
                          <a:cs typeface="Arial" panose="020B0604020202020204" pitchFamily="34" charset="0"/>
                        </a:rPr>
                        <a:t> mucho sol y </a:t>
                      </a:r>
                      <a:r>
                        <a:rPr lang="en-GB" sz="2000" i="1" dirty="0" err="1" smtClean="0">
                          <a:latin typeface="+mn-lt"/>
                          <a:cs typeface="Arial" panose="020B0604020202020204" pitchFamily="34" charset="0"/>
                        </a:rPr>
                        <a:t>calor</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0707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Speculation / Hypothesis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A lo </a:t>
                      </a:r>
                      <a:r>
                        <a:rPr lang="en-GB" sz="2000" i="1" dirty="0" err="1" smtClean="0">
                          <a:latin typeface="+mn-lt"/>
                          <a:cs typeface="Arial" panose="020B0604020202020204" pitchFamily="34" charset="0"/>
                        </a:rPr>
                        <a:t>mejor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podría</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quizás</a:t>
                      </a:r>
                      <a:r>
                        <a:rPr lang="en-GB" sz="2000" i="1" dirty="0" smtClean="0">
                          <a:latin typeface="+mn-lt"/>
                          <a:cs typeface="Arial" panose="020B0604020202020204" pitchFamily="34" charset="0"/>
                        </a:rPr>
                        <a:t>, a mi </a:t>
                      </a:r>
                      <a:r>
                        <a:rPr lang="en-GB" sz="2000" i="1" dirty="0" err="1" smtClean="0">
                          <a:latin typeface="+mn-lt"/>
                          <a:cs typeface="Arial" panose="020B0604020202020204" pitchFamily="34" charset="0"/>
                        </a:rPr>
                        <a:t>parecer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mi </a:t>
                      </a:r>
                      <a:r>
                        <a:rPr lang="en-GB" sz="2000" i="1" dirty="0" err="1" smtClean="0">
                          <a:latin typeface="+mn-lt"/>
                          <a:cs typeface="Arial" panose="020B0604020202020204" pitchFamily="34" charset="0"/>
                        </a:rPr>
                        <a:t>opinión</a:t>
                      </a:r>
                      <a:r>
                        <a:rPr lang="en-GB" sz="2000" i="1" dirty="0" smtClean="0">
                          <a:latin typeface="+mn-lt"/>
                          <a:cs typeface="Arial" panose="020B0604020202020204" pitchFamily="34" charset="0"/>
                        </a:rPr>
                        <a:t>,</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podrían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estar</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pienso</a:t>
                      </a:r>
                      <a:r>
                        <a:rPr lang="en-GB" sz="2000" i="1" baseline="0" dirty="0" smtClean="0">
                          <a:latin typeface="+mn-lt"/>
                          <a:cs typeface="Arial" panose="020B0604020202020204" pitchFamily="34" charset="0"/>
                        </a:rPr>
                        <a:t> que, </a:t>
                      </a:r>
                      <a:r>
                        <a:rPr lang="en-GB" sz="2000" i="1" baseline="0" dirty="0" err="1" smtClean="0">
                          <a:latin typeface="+mn-lt"/>
                          <a:cs typeface="Arial" panose="020B0604020202020204" pitchFamily="34" charset="0"/>
                        </a:rPr>
                        <a:t>parece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posiblemente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por</a:t>
                      </a:r>
                      <a:r>
                        <a:rPr lang="en-GB" sz="2000" i="1" baseline="0" dirty="0" smtClean="0">
                          <a:latin typeface="+mn-lt"/>
                          <a:cs typeface="Arial" panose="020B0604020202020204" pitchFamily="34" charset="0"/>
                        </a:rPr>
                        <a:t> lo </a:t>
                      </a:r>
                      <a:r>
                        <a:rPr lang="en-GB" sz="2000" i="1" baseline="0" dirty="0" err="1" smtClean="0">
                          <a:latin typeface="+mn-lt"/>
                          <a:cs typeface="Arial" panose="020B0604020202020204" pitchFamily="34" charset="0"/>
                        </a:rPr>
                        <a:t>visto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parecen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creo</a:t>
                      </a:r>
                      <a:r>
                        <a:rPr lang="en-GB" sz="2000" i="1" baseline="0" dirty="0" smtClean="0">
                          <a:latin typeface="+mn-lt"/>
                          <a:cs typeface="Arial" panose="020B0604020202020204" pitchFamily="34" charset="0"/>
                        </a:rPr>
                        <a:t> 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68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Reasons</a:t>
                      </a:r>
                      <a:r>
                        <a:rPr lang="en-GB" sz="2000" i="1" baseline="0" dirty="0" smtClean="0">
                          <a:latin typeface="+mn-lt"/>
                          <a:cs typeface="Arial" panose="020B0604020202020204" pitchFamily="34" charset="0"/>
                        </a:rPr>
                        <a:t> / Justifications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porque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pero</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aunque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porque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692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Negation</a:t>
                      </a:r>
                      <a:r>
                        <a:rPr lang="en-GB" sz="2000" i="1" baseline="0" dirty="0" smtClean="0">
                          <a:latin typeface="+mn-lt"/>
                          <a:cs typeface="Arial" panose="020B0604020202020204" pitchFamily="34" charset="0"/>
                        </a:rPr>
                        <a:t> – i.e. </a:t>
                      </a:r>
                      <a:r>
                        <a:rPr lang="en-GB" sz="2000" i="1" dirty="0" smtClean="0">
                          <a:latin typeface="+mn-lt"/>
                          <a:cs typeface="Arial" panose="020B0604020202020204" pitchFamily="34" charset="0"/>
                        </a:rPr>
                        <a:t>Saying what isn’t there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no </a:t>
                      </a:r>
                      <a:r>
                        <a:rPr lang="en-GB" sz="2000" i="1" dirty="0" err="1" smtClean="0">
                          <a:latin typeface="+mn-lt"/>
                          <a:cs typeface="Arial" panose="020B0604020202020204" pitchFamily="34" charset="0"/>
                        </a:rPr>
                        <a:t>es</a:t>
                      </a:r>
                      <a:r>
                        <a:rPr lang="en-GB" sz="2000" i="1" dirty="0" smtClean="0">
                          <a:latin typeface="+mn-lt"/>
                          <a:cs typeface="Arial" panose="020B0604020202020204" pitchFamily="34" charset="0"/>
                        </a:rPr>
                        <a:t> un picnic, no se </a:t>
                      </a:r>
                      <a:r>
                        <a:rPr lang="en-GB" sz="2000" i="1" dirty="0" err="1" smtClean="0">
                          <a:latin typeface="+mn-lt"/>
                          <a:cs typeface="Arial" panose="020B0604020202020204" pitchFamily="34" charset="0"/>
                        </a:rPr>
                        <a:t>puede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ver</a:t>
                      </a:r>
                      <a:r>
                        <a:rPr lang="en-GB" sz="2000" i="1" dirty="0" smtClean="0">
                          <a:latin typeface="+mn-lt"/>
                          <a:cs typeface="Arial" panose="020B0604020202020204" pitchFamily="34" charset="0"/>
                        </a:rPr>
                        <a:t> mucho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fondo</a:t>
                      </a:r>
                      <a:r>
                        <a:rPr lang="en-GB" sz="2000" i="1" dirty="0" smtClean="0">
                          <a:latin typeface="+mn-lt"/>
                          <a:cs typeface="Arial" panose="020B0604020202020204" pitchFamily="34" charset="0"/>
                        </a:rPr>
                        <a:t>, no hay </a:t>
                      </a:r>
                      <a:r>
                        <a:rPr lang="en-GB" sz="2000" i="1" dirty="0" err="1" smtClean="0">
                          <a:latin typeface="+mn-lt"/>
                          <a:cs typeface="Arial" panose="020B0604020202020204" pitchFamily="34" charset="0"/>
                        </a:rPr>
                        <a:t>regalos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ni</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tarta</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807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General</a:t>
                      </a:r>
                      <a:r>
                        <a:rPr lang="en-GB" sz="2000" i="1" baseline="0" dirty="0" smtClean="0">
                          <a:latin typeface="+mn-lt"/>
                          <a:cs typeface="Arial" panose="020B0604020202020204" pitchFamily="34" charset="0"/>
                        </a:rPr>
                        <a:t> </a:t>
                      </a:r>
                      <a:r>
                        <a:rPr lang="en-GB" sz="2000" i="1" baseline="0" dirty="0" smtClean="0">
                          <a:latin typeface="+mn-lt"/>
                          <a:cs typeface="Arial" panose="020B0604020202020204" pitchFamily="34" charset="0"/>
                          <a:sym typeface="Wingdings" panose="05000000000000000000" pitchFamily="2" charset="2"/>
                        </a:rPr>
                        <a:t> specific vocabulary</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i="1" dirty="0" smtClean="0">
                          <a:latin typeface="+mn-lt"/>
                          <a:cs typeface="Arial" panose="020B0604020202020204" pitchFamily="34" charset="0"/>
                        </a:rPr>
                        <a:t>un </a:t>
                      </a:r>
                      <a:r>
                        <a:rPr lang="en-GB" sz="1800" i="1" dirty="0" err="1" smtClean="0">
                          <a:latin typeface="+mn-lt"/>
                          <a:cs typeface="Arial" panose="020B0604020202020204" pitchFamily="34" charset="0"/>
                        </a:rPr>
                        <a:t>grupo</a:t>
                      </a:r>
                      <a:r>
                        <a:rPr lang="en-GB" sz="1800" i="1" baseline="0" dirty="0" smtClean="0">
                          <a:latin typeface="+mn-lt"/>
                          <a:cs typeface="Arial" panose="020B0604020202020204" pitchFamily="34" charset="0"/>
                        </a:rPr>
                        <a:t> de personas </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familia</a:t>
                      </a:r>
                      <a:r>
                        <a:rPr lang="en-GB" sz="1800" i="1" baseline="0" dirty="0" smtClean="0">
                          <a:latin typeface="+mn-lt"/>
                          <a:cs typeface="Arial" panose="020B0604020202020204" pitchFamily="34" charset="0"/>
                          <a:sym typeface="Wingdings" panose="05000000000000000000" pitchFamily="2" charset="2"/>
                        </a:rPr>
                        <a:t>  el padre, la </a:t>
                      </a:r>
                      <a:r>
                        <a:rPr lang="en-GB" sz="1800" i="1" baseline="0" dirty="0" err="1" smtClean="0">
                          <a:latin typeface="+mn-lt"/>
                          <a:cs typeface="Arial" panose="020B0604020202020204" pitchFamily="34" charset="0"/>
                          <a:sym typeface="Wingdings" panose="05000000000000000000" pitchFamily="2" charset="2"/>
                        </a:rPr>
                        <a:t>madre</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chica</a:t>
                      </a:r>
                      <a:r>
                        <a:rPr lang="en-GB" sz="1800" i="1" dirty="0" smtClean="0">
                          <a:latin typeface="+mn-lt"/>
                          <a:cs typeface="Arial" panose="020B0604020202020204" pitchFamily="34" charset="0"/>
                        </a:rPr>
                        <a:t/>
                      </a:r>
                      <a:br>
                        <a:rPr lang="en-GB" sz="1800" i="1" dirty="0" smtClean="0">
                          <a:latin typeface="+mn-lt"/>
                          <a:cs typeface="Arial" panose="020B0604020202020204" pitchFamily="34" charset="0"/>
                        </a:rPr>
                      </a:br>
                      <a:r>
                        <a:rPr lang="en-GB" sz="1800" i="1" dirty="0" smtClean="0">
                          <a:latin typeface="+mn-lt"/>
                          <a:cs typeface="Arial" panose="020B0604020202020204" pitchFamily="34" charset="0"/>
                        </a:rPr>
                        <a:t>un</a:t>
                      </a:r>
                      <a:r>
                        <a:rPr lang="en-GB" sz="1800" i="1" baseline="0" dirty="0" smtClean="0">
                          <a:latin typeface="+mn-lt"/>
                          <a:cs typeface="Arial" panose="020B0604020202020204" pitchFamily="34" charset="0"/>
                        </a:rPr>
                        <a:t> event especial / </a:t>
                      </a:r>
                      <a:r>
                        <a:rPr lang="en-GB" sz="1800" i="1" baseline="0" dirty="0" err="1" smtClean="0">
                          <a:latin typeface="+mn-lt"/>
                          <a:cs typeface="Arial" panose="020B0604020202020204" pitchFamily="34" charset="0"/>
                        </a:rPr>
                        <a:t>una</a:t>
                      </a:r>
                      <a:r>
                        <a:rPr lang="en-GB" sz="1800" i="1" baseline="0" dirty="0" smtClean="0">
                          <a:latin typeface="+mn-lt"/>
                          <a:cs typeface="Arial" panose="020B0604020202020204" pitchFamily="34" charset="0"/>
                        </a:rPr>
                        <a:t> </a:t>
                      </a:r>
                      <a:r>
                        <a:rPr lang="en-GB" sz="1800" i="1" baseline="0" dirty="0" err="1" smtClean="0">
                          <a:latin typeface="+mn-lt"/>
                          <a:cs typeface="Arial" panose="020B0604020202020204" pitchFamily="34" charset="0"/>
                        </a:rPr>
                        <a:t>celebración</a:t>
                      </a:r>
                      <a:r>
                        <a:rPr lang="en-GB" sz="1800" i="1" baseline="0" dirty="0" smtClean="0">
                          <a:latin typeface="+mn-lt"/>
                          <a:cs typeface="Arial" panose="020B0604020202020204" pitchFamily="34" charset="0"/>
                        </a:rPr>
                        <a:t> </a:t>
                      </a:r>
                      <a:r>
                        <a:rPr lang="en-GB" sz="1800" i="1" baseline="0" dirty="0" smtClean="0">
                          <a:latin typeface="+mn-lt"/>
                          <a:cs typeface="Arial" panose="020B0604020202020204" pitchFamily="34" charset="0"/>
                          <a:sym typeface="Wingdings" panose="05000000000000000000" pitchFamily="2" charset="2"/>
                        </a:rPr>
                        <a:t> un </a:t>
                      </a:r>
                      <a:r>
                        <a:rPr lang="en-GB" sz="1800" i="1" baseline="0" dirty="0" err="1" smtClean="0">
                          <a:latin typeface="+mn-lt"/>
                          <a:cs typeface="Arial" panose="020B0604020202020204" pitchFamily="34" charset="0"/>
                          <a:sym typeface="Wingdings" panose="05000000000000000000" pitchFamily="2" charset="2"/>
                        </a:rPr>
                        <a:t>cumpleaños</a:t>
                      </a:r>
                      <a:endParaRPr lang="en-GB" sz="18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1610622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8390" y="3073765"/>
            <a:ext cx="2866841" cy="1280523"/>
          </a:xfrm>
          <a:prstGeom prst="rect">
            <a:avLst/>
          </a:prstGeom>
        </p:spPr>
      </p:pic>
    </p:spTree>
    <p:extLst>
      <p:ext uri="{BB962C8B-B14F-4D97-AF65-F5344CB8AC3E}">
        <p14:creationId xmlns:p14="http://schemas.microsoft.com/office/powerpoint/2010/main" val="32697620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90499" y="652462"/>
            <a:ext cx="8737919" cy="5043487"/>
          </a:xfrm>
          <a:prstGeom prst="rect">
            <a:avLst/>
          </a:prstGeom>
        </p:spPr>
      </p:pic>
    </p:spTree>
    <p:extLst>
      <p:ext uri="{BB962C8B-B14F-4D97-AF65-F5344CB8AC3E}">
        <p14:creationId xmlns:p14="http://schemas.microsoft.com/office/powerpoint/2010/main" val="3313695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11" y="1703149"/>
            <a:ext cx="8847681" cy="2334404"/>
          </a:xfrm>
          <a:prstGeom prst="rect">
            <a:avLst/>
          </a:prstGeom>
        </p:spPr>
      </p:pic>
      <p:sp>
        <p:nvSpPr>
          <p:cNvPr id="5" name="TextBox 4"/>
          <p:cNvSpPr txBox="1"/>
          <p:nvPr/>
        </p:nvSpPr>
        <p:spPr>
          <a:xfrm>
            <a:off x="196111" y="764088"/>
            <a:ext cx="8129391" cy="584775"/>
          </a:xfrm>
          <a:prstGeom prst="rect">
            <a:avLst/>
          </a:prstGeom>
          <a:noFill/>
        </p:spPr>
        <p:txBody>
          <a:bodyPr wrap="square" rtlCol="0">
            <a:spAutoFit/>
          </a:bodyPr>
          <a:lstStyle/>
          <a:p>
            <a:r>
              <a:rPr lang="en-GB" sz="3200" dirty="0" smtClean="0"/>
              <a:t>Database of RP prompts from the SAMS</a:t>
            </a:r>
            <a:endParaRPr lang="en-GB" sz="3200" dirty="0"/>
          </a:p>
        </p:txBody>
      </p:sp>
    </p:spTree>
    <p:extLst>
      <p:ext uri="{BB962C8B-B14F-4D97-AF65-F5344CB8AC3E}">
        <p14:creationId xmlns:p14="http://schemas.microsoft.com/office/powerpoint/2010/main" val="1903072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normAutofit/>
          </a:bodyPr>
          <a:lstStyle/>
          <a:p>
            <a:r>
              <a:rPr lang="fr-FR" dirty="0"/>
              <a:t>Votre opinion sur les vacances et une raison</a:t>
            </a:r>
            <a:r>
              <a:rPr lang="fr-FR" dirty="0" smtClean="0"/>
              <a:t>.</a:t>
            </a:r>
          </a:p>
          <a:p>
            <a:r>
              <a:rPr lang="fr-FR" dirty="0"/>
              <a:t>Dernière visite en France (deux détails).</a:t>
            </a:r>
          </a:p>
          <a:p>
            <a:r>
              <a:rPr lang="en-GB" dirty="0" err="1" smtClean="0"/>
              <a:t>Projets</a:t>
            </a:r>
            <a:r>
              <a:rPr lang="en-GB" dirty="0" smtClean="0"/>
              <a:t> </a:t>
            </a:r>
            <a:r>
              <a:rPr lang="en-GB" dirty="0" err="1" smtClean="0"/>
              <a:t>en</a:t>
            </a:r>
            <a:r>
              <a:rPr lang="en-GB" dirty="0" smtClean="0"/>
              <a:t> </a:t>
            </a:r>
            <a:r>
              <a:rPr lang="en-GB" dirty="0" err="1" smtClean="0"/>
              <a:t>septembre</a:t>
            </a:r>
            <a:r>
              <a:rPr lang="en-GB" dirty="0" smtClean="0"/>
              <a:t>?</a:t>
            </a:r>
            <a:endParaRPr lang="en-GB" dirty="0"/>
          </a:p>
        </p:txBody>
      </p:sp>
      <p:sp>
        <p:nvSpPr>
          <p:cNvPr id="5" name="Content Placeholder 4"/>
          <p:cNvSpPr>
            <a:spLocks noGrp="1"/>
          </p:cNvSpPr>
          <p:nvPr>
            <p:ph sz="half" idx="2"/>
          </p:nvPr>
        </p:nvSpPr>
        <p:spPr/>
        <p:txBody>
          <a:bodyPr>
            <a:normAutofit/>
          </a:bodyPr>
          <a:lstStyle/>
          <a:p>
            <a:r>
              <a:rPr lang="en-GB" dirty="0" err="1" smtClean="0">
                <a:solidFill>
                  <a:srgbClr val="7030A0"/>
                </a:solidFill>
              </a:rPr>
              <a:t>J’adore</a:t>
            </a:r>
            <a:r>
              <a:rPr lang="en-GB" dirty="0" smtClean="0">
                <a:solidFill>
                  <a:srgbClr val="7030A0"/>
                </a:solidFill>
              </a:rPr>
              <a:t> les </a:t>
            </a:r>
            <a:r>
              <a:rPr lang="en-GB" dirty="0" err="1" smtClean="0">
                <a:solidFill>
                  <a:srgbClr val="7030A0"/>
                </a:solidFill>
              </a:rPr>
              <a:t>vacances</a:t>
            </a:r>
            <a:r>
              <a:rPr lang="en-GB" dirty="0" smtClean="0">
                <a:solidFill>
                  <a:srgbClr val="7030A0"/>
                </a:solidFill>
              </a:rPr>
              <a:t> </a:t>
            </a:r>
            <a:r>
              <a:rPr lang="en-GB" dirty="0" err="1" smtClean="0">
                <a:solidFill>
                  <a:srgbClr val="7030A0"/>
                </a:solidFill>
              </a:rPr>
              <a:t>parce</a:t>
            </a:r>
            <a:r>
              <a:rPr lang="en-GB" dirty="0" smtClean="0">
                <a:solidFill>
                  <a:srgbClr val="7030A0"/>
                </a:solidFill>
              </a:rPr>
              <a:t> que je </a:t>
            </a:r>
            <a:r>
              <a:rPr lang="en-GB" dirty="0" err="1" smtClean="0">
                <a:solidFill>
                  <a:srgbClr val="7030A0"/>
                </a:solidFill>
              </a:rPr>
              <a:t>peux</a:t>
            </a:r>
            <a:r>
              <a:rPr lang="en-GB" dirty="0" smtClean="0">
                <a:solidFill>
                  <a:srgbClr val="7030A0"/>
                </a:solidFill>
              </a:rPr>
              <a:t> me </a:t>
            </a:r>
            <a:r>
              <a:rPr lang="en-GB" dirty="0" err="1" smtClean="0">
                <a:solidFill>
                  <a:srgbClr val="7030A0"/>
                </a:solidFill>
              </a:rPr>
              <a:t>détendre</a:t>
            </a:r>
            <a:r>
              <a:rPr lang="en-GB" dirty="0" smtClean="0">
                <a:solidFill>
                  <a:srgbClr val="7030A0"/>
                </a:solidFill>
              </a:rPr>
              <a:t>.</a:t>
            </a:r>
          </a:p>
          <a:p>
            <a:r>
              <a:rPr lang="en-GB" dirty="0" err="1" smtClean="0">
                <a:solidFill>
                  <a:srgbClr val="7030A0"/>
                </a:solidFill>
              </a:rPr>
              <a:t>L’année</a:t>
            </a:r>
            <a:r>
              <a:rPr lang="en-GB" dirty="0" smtClean="0">
                <a:solidFill>
                  <a:srgbClr val="7030A0"/>
                </a:solidFill>
              </a:rPr>
              <a:t> </a:t>
            </a:r>
            <a:r>
              <a:rPr lang="en-GB" dirty="0" err="1" smtClean="0">
                <a:solidFill>
                  <a:srgbClr val="7030A0"/>
                </a:solidFill>
              </a:rPr>
              <a:t>dernière</a:t>
            </a:r>
            <a:r>
              <a:rPr lang="en-GB" dirty="0" smtClean="0">
                <a:solidFill>
                  <a:srgbClr val="7030A0"/>
                </a:solidFill>
              </a:rPr>
              <a:t> je </a:t>
            </a:r>
            <a:r>
              <a:rPr lang="en-GB" dirty="0" err="1" smtClean="0">
                <a:solidFill>
                  <a:srgbClr val="7030A0"/>
                </a:solidFill>
              </a:rPr>
              <a:t>suis</a:t>
            </a:r>
            <a:r>
              <a:rPr lang="en-GB" dirty="0" smtClean="0">
                <a:solidFill>
                  <a:srgbClr val="7030A0"/>
                </a:solidFill>
              </a:rPr>
              <a:t> </a:t>
            </a:r>
            <a:r>
              <a:rPr lang="en-GB" dirty="0" err="1" smtClean="0">
                <a:solidFill>
                  <a:srgbClr val="7030A0"/>
                </a:solidFill>
              </a:rPr>
              <a:t>allé</a:t>
            </a:r>
            <a:r>
              <a:rPr lang="en-GB" dirty="0" smtClean="0">
                <a:solidFill>
                  <a:srgbClr val="7030A0"/>
                </a:solidFill>
              </a:rPr>
              <a:t>(e) à Paris avec ma </a:t>
            </a:r>
            <a:r>
              <a:rPr lang="en-GB" dirty="0" err="1" smtClean="0">
                <a:solidFill>
                  <a:srgbClr val="7030A0"/>
                </a:solidFill>
              </a:rPr>
              <a:t>famille</a:t>
            </a:r>
            <a:r>
              <a:rPr lang="en-GB" dirty="0" smtClean="0">
                <a:solidFill>
                  <a:srgbClr val="7030A0"/>
                </a:solidFill>
              </a:rPr>
              <a:t>.</a:t>
            </a:r>
          </a:p>
          <a:p>
            <a:r>
              <a:rPr lang="en-GB" dirty="0" err="1" smtClean="0">
                <a:solidFill>
                  <a:srgbClr val="7030A0"/>
                </a:solidFill>
              </a:rPr>
              <a:t>Qu’est-ce</a:t>
            </a:r>
            <a:r>
              <a:rPr lang="en-GB" dirty="0" smtClean="0">
                <a:solidFill>
                  <a:srgbClr val="7030A0"/>
                </a:solidFill>
              </a:rPr>
              <a:t> que </a:t>
            </a:r>
            <a:r>
              <a:rPr lang="en-GB" dirty="0" err="1" smtClean="0">
                <a:solidFill>
                  <a:srgbClr val="7030A0"/>
                </a:solidFill>
              </a:rPr>
              <a:t>tu</a:t>
            </a:r>
            <a:r>
              <a:rPr lang="en-GB" dirty="0" smtClean="0">
                <a:solidFill>
                  <a:srgbClr val="7030A0"/>
                </a:solidFill>
              </a:rPr>
              <a:t> vas faire </a:t>
            </a:r>
            <a:r>
              <a:rPr lang="en-GB" dirty="0" err="1" smtClean="0">
                <a:solidFill>
                  <a:srgbClr val="7030A0"/>
                </a:solidFill>
              </a:rPr>
              <a:t>en</a:t>
            </a:r>
            <a:r>
              <a:rPr lang="en-GB" dirty="0" smtClean="0">
                <a:solidFill>
                  <a:srgbClr val="7030A0"/>
                </a:solidFill>
              </a:rPr>
              <a:t> </a:t>
            </a:r>
            <a:r>
              <a:rPr lang="en-GB" dirty="0" err="1" smtClean="0">
                <a:solidFill>
                  <a:srgbClr val="7030A0"/>
                </a:solidFill>
              </a:rPr>
              <a:t>septembre</a:t>
            </a:r>
            <a:r>
              <a:rPr lang="en-GB" dirty="0" smtClean="0">
                <a:solidFill>
                  <a:srgbClr val="7030A0"/>
                </a:solidFill>
              </a:rPr>
              <a:t>?</a:t>
            </a:r>
            <a:endParaRPr lang="en-GB" dirty="0">
              <a:solidFill>
                <a:srgbClr val="7030A0"/>
              </a:solidFill>
            </a:endParaRPr>
          </a:p>
        </p:txBody>
      </p:sp>
    </p:spTree>
    <p:extLst>
      <p:ext uri="{BB962C8B-B14F-4D97-AF65-F5344CB8AC3E}">
        <p14:creationId xmlns:p14="http://schemas.microsoft.com/office/powerpoint/2010/main" val="20986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9836" y="1971834"/>
            <a:ext cx="78867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dirty="0" smtClean="0">
                <a:solidFill>
                  <a:prstClr val="black"/>
                </a:solidFill>
              </a:rPr>
              <a:t>What </a:t>
            </a:r>
            <a:r>
              <a:rPr lang="en-GB" sz="4000" b="1" dirty="0">
                <a:solidFill>
                  <a:prstClr val="black"/>
                </a:solidFill>
              </a:rPr>
              <a:t>strategies can a teacher conducting the test use to ensure the student demonstrates spontaneity? </a:t>
            </a:r>
            <a:r>
              <a:rPr lang="en-GB" sz="4000" b="1" dirty="0" smtClean="0">
                <a:solidFill>
                  <a:prstClr val="black"/>
                </a:solidFill>
              </a:rPr>
              <a:t/>
            </a:r>
            <a:br>
              <a:rPr lang="en-GB" sz="4000" b="1" dirty="0" smtClean="0">
                <a:solidFill>
                  <a:prstClr val="black"/>
                </a:solidFill>
              </a:rPr>
            </a:br>
            <a:r>
              <a:rPr lang="en-GB" sz="4000" dirty="0" smtClean="0">
                <a:solidFill>
                  <a:prstClr val="black"/>
                </a:solidFill>
              </a:rPr>
              <a:t>It </a:t>
            </a:r>
            <a:r>
              <a:rPr lang="en-GB" sz="4000" dirty="0">
                <a:solidFill>
                  <a:prstClr val="black"/>
                </a:solidFill>
              </a:rPr>
              <a:t>is important to follow up on students’ replies to develop a natural conversation. This will demonstrate a student’s ability to use language spontaneously.</a:t>
            </a:r>
            <a:endParaRPr lang="en-GB" sz="4400" dirty="0">
              <a:solidFill>
                <a:prstClr val="black"/>
              </a:solidFill>
            </a:endParaRPr>
          </a:p>
        </p:txBody>
      </p:sp>
      <p:sp>
        <p:nvSpPr>
          <p:cNvPr id="5" name="Title 1"/>
          <p:cNvSpPr txBox="1">
            <a:spLocks/>
          </p:cNvSpPr>
          <p:nvPr/>
        </p:nvSpPr>
        <p:spPr>
          <a:xfrm>
            <a:off x="985208" y="400210"/>
            <a:ext cx="7455955" cy="107114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anchor="ctr">
            <a:no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Aft>
                <a:spcPts val="0"/>
              </a:spcAft>
              <a:defRPr/>
            </a:pPr>
            <a:r>
              <a:rPr lang="en-GB" sz="4800" b="1" i="1" dirty="0" smtClean="0">
                <a:solidFill>
                  <a:prstClr val="black"/>
                </a:solidFill>
                <a:latin typeface="Tw Cen MT" panose="020B0602020104020603"/>
              </a:rPr>
              <a:t>The new GCSE speaking exam</a:t>
            </a:r>
            <a:endParaRPr lang="en-US" sz="4800" dirty="0">
              <a:solidFill>
                <a:prstClr val="black"/>
              </a:solidFill>
              <a:latin typeface="Tw Cen MT" panose="020B0602020104020603"/>
            </a:endParaRPr>
          </a:p>
        </p:txBody>
      </p:sp>
    </p:spTree>
    <p:extLst>
      <p:ext uri="{BB962C8B-B14F-4D97-AF65-F5344CB8AC3E}">
        <p14:creationId xmlns:p14="http://schemas.microsoft.com/office/powerpoint/2010/main" val="2216539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lstStyle/>
          <a:p>
            <a:r>
              <a:rPr lang="fr-FR" dirty="0"/>
              <a:t>Une soirée typique (deux activités</a:t>
            </a:r>
            <a:r>
              <a:rPr lang="fr-FR" dirty="0" smtClean="0"/>
              <a:t>).</a:t>
            </a:r>
          </a:p>
          <a:p>
            <a:r>
              <a:rPr lang="fr-FR" dirty="0"/>
              <a:t>Tes projets - septembre (deux détails</a:t>
            </a:r>
            <a:r>
              <a:rPr lang="fr-FR" dirty="0" smtClean="0"/>
              <a:t>).</a:t>
            </a:r>
          </a:p>
          <a:p>
            <a:r>
              <a:rPr lang="en-GB" dirty="0"/>
              <a:t> ?</a:t>
            </a:r>
            <a:r>
              <a:rPr lang="en-GB" dirty="0" err="1"/>
              <a:t>Goûts</a:t>
            </a:r>
            <a:r>
              <a:rPr lang="en-GB" dirty="0"/>
              <a:t> </a:t>
            </a:r>
            <a:r>
              <a:rPr lang="en-GB" dirty="0" err="1"/>
              <a:t>musicaux</a:t>
            </a:r>
            <a:r>
              <a:rPr lang="en-GB" dirty="0"/>
              <a:t>.</a:t>
            </a:r>
          </a:p>
        </p:txBody>
      </p:sp>
      <p:sp>
        <p:nvSpPr>
          <p:cNvPr id="5" name="Content Placeholder 4"/>
          <p:cNvSpPr>
            <a:spLocks noGrp="1"/>
          </p:cNvSpPr>
          <p:nvPr>
            <p:ph sz="half" idx="2"/>
          </p:nvPr>
        </p:nvSpPr>
        <p:spPr/>
        <p:txBody>
          <a:bodyPr/>
          <a:lstStyle/>
          <a:p>
            <a:r>
              <a:rPr lang="en-GB" dirty="0" err="1" smtClean="0">
                <a:solidFill>
                  <a:srgbClr val="7030A0"/>
                </a:solidFill>
              </a:rPr>
              <a:t>D’habitude</a:t>
            </a:r>
            <a:r>
              <a:rPr lang="en-GB" dirty="0" smtClean="0">
                <a:solidFill>
                  <a:srgbClr val="7030A0"/>
                </a:solidFill>
              </a:rPr>
              <a:t> je </a:t>
            </a:r>
            <a:r>
              <a:rPr lang="en-GB" dirty="0" err="1" smtClean="0">
                <a:solidFill>
                  <a:srgbClr val="7030A0"/>
                </a:solidFill>
              </a:rPr>
              <a:t>sors</a:t>
            </a:r>
            <a:r>
              <a:rPr lang="en-GB" dirty="0" smtClean="0">
                <a:solidFill>
                  <a:srgbClr val="7030A0"/>
                </a:solidFill>
              </a:rPr>
              <a:t> avec </a:t>
            </a:r>
            <a:r>
              <a:rPr lang="en-GB" dirty="0" err="1" smtClean="0">
                <a:solidFill>
                  <a:srgbClr val="7030A0"/>
                </a:solidFill>
              </a:rPr>
              <a:t>mes</a:t>
            </a:r>
            <a:r>
              <a:rPr lang="en-GB" dirty="0" smtClean="0">
                <a:solidFill>
                  <a:srgbClr val="7030A0"/>
                </a:solidFill>
              </a:rPr>
              <a:t> </a:t>
            </a:r>
            <a:r>
              <a:rPr lang="en-GB" dirty="0" err="1" smtClean="0">
                <a:solidFill>
                  <a:srgbClr val="7030A0"/>
                </a:solidFill>
              </a:rPr>
              <a:t>copains</a:t>
            </a:r>
            <a:r>
              <a:rPr lang="en-GB" dirty="0" smtClean="0">
                <a:solidFill>
                  <a:srgbClr val="7030A0"/>
                </a:solidFill>
              </a:rPr>
              <a:t> et on </a:t>
            </a:r>
            <a:r>
              <a:rPr lang="en-GB" dirty="0" err="1" smtClean="0">
                <a:solidFill>
                  <a:srgbClr val="7030A0"/>
                </a:solidFill>
              </a:rPr>
              <a:t>va</a:t>
            </a:r>
            <a:r>
              <a:rPr lang="en-GB" dirty="0" smtClean="0">
                <a:solidFill>
                  <a:srgbClr val="7030A0"/>
                </a:solidFill>
              </a:rPr>
              <a:t> </a:t>
            </a:r>
            <a:r>
              <a:rPr lang="en-GB" dirty="0" err="1" smtClean="0">
                <a:solidFill>
                  <a:srgbClr val="7030A0"/>
                </a:solidFill>
              </a:rPr>
              <a:t>en</a:t>
            </a:r>
            <a:r>
              <a:rPr lang="en-GB" dirty="0" smtClean="0">
                <a:solidFill>
                  <a:srgbClr val="7030A0"/>
                </a:solidFill>
              </a:rPr>
              <a:t> </a:t>
            </a:r>
            <a:r>
              <a:rPr lang="en-GB" dirty="0" err="1" smtClean="0">
                <a:solidFill>
                  <a:srgbClr val="7030A0"/>
                </a:solidFill>
              </a:rPr>
              <a:t>ville</a:t>
            </a:r>
            <a:r>
              <a:rPr lang="en-GB" dirty="0" smtClean="0">
                <a:solidFill>
                  <a:srgbClr val="7030A0"/>
                </a:solidFill>
              </a:rPr>
              <a:t>.</a:t>
            </a:r>
          </a:p>
          <a:p>
            <a:r>
              <a:rPr lang="en-GB" dirty="0" smtClean="0">
                <a:solidFill>
                  <a:srgbClr val="7030A0"/>
                </a:solidFill>
              </a:rPr>
              <a:t>Je </a:t>
            </a:r>
            <a:r>
              <a:rPr lang="en-GB" dirty="0" err="1" smtClean="0">
                <a:solidFill>
                  <a:srgbClr val="7030A0"/>
                </a:solidFill>
              </a:rPr>
              <a:t>vais</a:t>
            </a:r>
            <a:r>
              <a:rPr lang="en-GB" dirty="0" smtClean="0">
                <a:solidFill>
                  <a:srgbClr val="7030A0"/>
                </a:solidFill>
              </a:rPr>
              <a:t> </a:t>
            </a:r>
            <a:r>
              <a:rPr lang="en-GB" dirty="0" err="1" smtClean="0">
                <a:solidFill>
                  <a:srgbClr val="7030A0"/>
                </a:solidFill>
              </a:rPr>
              <a:t>aller</a:t>
            </a:r>
            <a:r>
              <a:rPr lang="en-GB" dirty="0" smtClean="0">
                <a:solidFill>
                  <a:srgbClr val="7030A0"/>
                </a:solidFill>
              </a:rPr>
              <a:t> au club de judo et faire de la </a:t>
            </a:r>
            <a:r>
              <a:rPr lang="en-GB" dirty="0" err="1" smtClean="0">
                <a:solidFill>
                  <a:srgbClr val="7030A0"/>
                </a:solidFill>
              </a:rPr>
              <a:t>danse</a:t>
            </a:r>
            <a:r>
              <a:rPr lang="en-GB" dirty="0" smtClean="0">
                <a:solidFill>
                  <a:srgbClr val="7030A0"/>
                </a:solidFill>
              </a:rPr>
              <a:t> </a:t>
            </a:r>
            <a:r>
              <a:rPr lang="en-GB" dirty="0" err="1" smtClean="0">
                <a:solidFill>
                  <a:srgbClr val="7030A0"/>
                </a:solidFill>
              </a:rPr>
              <a:t>aussi</a:t>
            </a:r>
            <a:r>
              <a:rPr lang="en-GB" dirty="0" smtClean="0">
                <a:solidFill>
                  <a:srgbClr val="7030A0"/>
                </a:solidFill>
              </a:rPr>
              <a:t>.</a:t>
            </a:r>
          </a:p>
          <a:p>
            <a:r>
              <a:rPr lang="en-GB" dirty="0" err="1" smtClean="0">
                <a:solidFill>
                  <a:srgbClr val="7030A0"/>
                </a:solidFill>
              </a:rPr>
              <a:t>Tu</a:t>
            </a:r>
            <a:r>
              <a:rPr lang="en-GB" dirty="0" smtClean="0">
                <a:solidFill>
                  <a:srgbClr val="7030A0"/>
                </a:solidFill>
              </a:rPr>
              <a:t> </a:t>
            </a:r>
            <a:r>
              <a:rPr lang="en-GB" dirty="0" err="1" smtClean="0">
                <a:solidFill>
                  <a:srgbClr val="7030A0"/>
                </a:solidFill>
              </a:rPr>
              <a:t>aimes</a:t>
            </a:r>
            <a:r>
              <a:rPr lang="en-GB" dirty="0" smtClean="0">
                <a:solidFill>
                  <a:srgbClr val="7030A0"/>
                </a:solidFill>
              </a:rPr>
              <a:t> </a:t>
            </a:r>
            <a:r>
              <a:rPr lang="en-GB" dirty="0" err="1" smtClean="0">
                <a:solidFill>
                  <a:srgbClr val="7030A0"/>
                </a:solidFill>
              </a:rPr>
              <a:t>quelle</a:t>
            </a:r>
            <a:r>
              <a:rPr lang="en-GB" dirty="0" smtClean="0">
                <a:solidFill>
                  <a:srgbClr val="7030A0"/>
                </a:solidFill>
              </a:rPr>
              <a:t> </a:t>
            </a:r>
            <a:r>
              <a:rPr lang="en-GB" dirty="0" err="1" smtClean="0">
                <a:solidFill>
                  <a:srgbClr val="7030A0"/>
                </a:solidFill>
              </a:rPr>
              <a:t>sorte</a:t>
            </a:r>
            <a:r>
              <a:rPr lang="en-GB" dirty="0" smtClean="0">
                <a:solidFill>
                  <a:srgbClr val="7030A0"/>
                </a:solidFill>
              </a:rPr>
              <a:t> de </a:t>
            </a:r>
            <a:r>
              <a:rPr lang="en-GB" dirty="0" err="1" smtClean="0">
                <a:solidFill>
                  <a:srgbClr val="7030A0"/>
                </a:solidFill>
              </a:rPr>
              <a:t>musique</a:t>
            </a:r>
            <a:r>
              <a:rPr lang="en-GB" dirty="0" smtClean="0">
                <a:solidFill>
                  <a:srgbClr val="7030A0"/>
                </a:solidFill>
              </a:rPr>
              <a:t>?</a:t>
            </a:r>
            <a:endParaRPr lang="en-GB" dirty="0">
              <a:solidFill>
                <a:srgbClr val="7030A0"/>
              </a:solidFill>
            </a:endParaRPr>
          </a:p>
        </p:txBody>
      </p:sp>
    </p:spTree>
    <p:extLst>
      <p:ext uri="{BB962C8B-B14F-4D97-AF65-F5344CB8AC3E}">
        <p14:creationId xmlns:p14="http://schemas.microsoft.com/office/powerpoint/2010/main" val="16548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lstStyle/>
          <a:p>
            <a:r>
              <a:rPr lang="en-GB" dirty="0" err="1" smtClean="0"/>
              <a:t>Tu</a:t>
            </a:r>
            <a:r>
              <a:rPr lang="en-GB" dirty="0" smtClean="0"/>
              <a:t> </a:t>
            </a:r>
            <a:r>
              <a:rPr lang="en-GB" dirty="0" err="1" smtClean="0"/>
              <a:t>profesor</a:t>
            </a:r>
            <a:r>
              <a:rPr lang="en-GB" dirty="0" smtClean="0"/>
              <a:t>/</a:t>
            </a:r>
            <a:r>
              <a:rPr lang="en-GB" dirty="0" err="1" smtClean="0"/>
              <a:t>profesora</a:t>
            </a:r>
            <a:r>
              <a:rPr lang="en-GB" dirty="0" smtClean="0"/>
              <a:t> ideal (dos </a:t>
            </a:r>
            <a:r>
              <a:rPr lang="en-GB" dirty="0" err="1" smtClean="0"/>
              <a:t>detalles</a:t>
            </a:r>
            <a:r>
              <a:rPr lang="en-GB" dirty="0" smtClean="0"/>
              <a:t>)</a:t>
            </a:r>
          </a:p>
          <a:p>
            <a:r>
              <a:rPr lang="en-GB" dirty="0" err="1" smtClean="0"/>
              <a:t>Importancia</a:t>
            </a:r>
            <a:r>
              <a:rPr lang="en-GB" dirty="0" smtClean="0"/>
              <a:t> de </a:t>
            </a:r>
            <a:r>
              <a:rPr lang="en-GB" dirty="0" err="1" smtClean="0"/>
              <a:t>aprender</a:t>
            </a:r>
            <a:r>
              <a:rPr lang="en-GB" dirty="0" smtClean="0"/>
              <a:t> </a:t>
            </a:r>
            <a:r>
              <a:rPr lang="en-GB" dirty="0" err="1" smtClean="0"/>
              <a:t>español</a:t>
            </a:r>
            <a:r>
              <a:rPr lang="en-GB" dirty="0"/>
              <a:t> </a:t>
            </a:r>
            <a:r>
              <a:rPr lang="en-GB" dirty="0" smtClean="0"/>
              <a:t>(</a:t>
            </a:r>
            <a:r>
              <a:rPr lang="en-GB" dirty="0" err="1" smtClean="0"/>
              <a:t>una</a:t>
            </a:r>
            <a:r>
              <a:rPr lang="en-GB" dirty="0" smtClean="0"/>
              <a:t> </a:t>
            </a:r>
            <a:r>
              <a:rPr lang="en-GB" dirty="0" err="1" smtClean="0"/>
              <a:t>razón</a:t>
            </a:r>
            <a:r>
              <a:rPr lang="en-GB" dirty="0" smtClean="0"/>
              <a:t>)</a:t>
            </a:r>
          </a:p>
          <a:p>
            <a:r>
              <a:rPr lang="en-GB" dirty="0" smtClean="0"/>
              <a:t>?</a:t>
            </a:r>
            <a:r>
              <a:rPr lang="en-GB" dirty="0" err="1" smtClean="0"/>
              <a:t>Actividades</a:t>
            </a:r>
            <a:r>
              <a:rPr lang="en-GB" dirty="0" smtClean="0"/>
              <a:t> </a:t>
            </a:r>
            <a:r>
              <a:rPr lang="en-GB" dirty="0" err="1" smtClean="0"/>
              <a:t>extraescolares</a:t>
            </a:r>
            <a:r>
              <a:rPr lang="en-GB" dirty="0" smtClean="0"/>
              <a:t>?</a:t>
            </a:r>
            <a:endParaRPr lang="en-GB" dirty="0"/>
          </a:p>
        </p:txBody>
      </p:sp>
      <p:sp>
        <p:nvSpPr>
          <p:cNvPr id="5" name="Content Placeholder 4"/>
          <p:cNvSpPr>
            <a:spLocks noGrp="1"/>
          </p:cNvSpPr>
          <p:nvPr>
            <p:ph sz="half" idx="2"/>
          </p:nvPr>
        </p:nvSpPr>
        <p:spPr/>
        <p:txBody>
          <a:bodyPr/>
          <a:lstStyle/>
          <a:p>
            <a:r>
              <a:rPr lang="en-GB" dirty="0" err="1" smtClean="0">
                <a:solidFill>
                  <a:srgbClr val="7030A0"/>
                </a:solidFill>
              </a:rPr>
              <a:t>Mi</a:t>
            </a:r>
            <a:r>
              <a:rPr lang="en-GB" dirty="0" smtClean="0">
                <a:solidFill>
                  <a:srgbClr val="7030A0"/>
                </a:solidFill>
              </a:rPr>
              <a:t> </a:t>
            </a:r>
            <a:r>
              <a:rPr lang="en-GB" dirty="0" err="1" smtClean="0">
                <a:solidFill>
                  <a:srgbClr val="7030A0"/>
                </a:solidFill>
              </a:rPr>
              <a:t>profe</a:t>
            </a:r>
            <a:r>
              <a:rPr lang="en-GB" dirty="0" smtClean="0">
                <a:solidFill>
                  <a:srgbClr val="7030A0"/>
                </a:solidFill>
              </a:rPr>
              <a:t> ideal </a:t>
            </a:r>
            <a:r>
              <a:rPr lang="en-GB" dirty="0" err="1" smtClean="0">
                <a:solidFill>
                  <a:srgbClr val="7030A0"/>
                </a:solidFill>
              </a:rPr>
              <a:t>es</a:t>
            </a:r>
            <a:r>
              <a:rPr lang="en-GB" dirty="0" smtClean="0">
                <a:solidFill>
                  <a:srgbClr val="7030A0"/>
                </a:solidFill>
              </a:rPr>
              <a:t> mi </a:t>
            </a:r>
            <a:r>
              <a:rPr lang="en-GB" dirty="0" err="1" smtClean="0">
                <a:solidFill>
                  <a:srgbClr val="7030A0"/>
                </a:solidFill>
              </a:rPr>
              <a:t>profe</a:t>
            </a:r>
            <a:r>
              <a:rPr lang="en-GB" dirty="0" smtClean="0">
                <a:solidFill>
                  <a:srgbClr val="7030A0"/>
                </a:solidFill>
              </a:rPr>
              <a:t> de </a:t>
            </a:r>
            <a:r>
              <a:rPr lang="en-GB" dirty="0" err="1" smtClean="0">
                <a:solidFill>
                  <a:srgbClr val="7030A0"/>
                </a:solidFill>
              </a:rPr>
              <a:t>matemáticas</a:t>
            </a:r>
            <a:r>
              <a:rPr lang="en-GB" dirty="0" smtClean="0">
                <a:solidFill>
                  <a:srgbClr val="7030A0"/>
                </a:solidFill>
              </a:rPr>
              <a:t> </a:t>
            </a:r>
            <a:r>
              <a:rPr lang="en-GB" dirty="0" err="1" smtClean="0">
                <a:solidFill>
                  <a:srgbClr val="7030A0"/>
                </a:solidFill>
              </a:rPr>
              <a:t>porque</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muy</a:t>
            </a:r>
            <a:r>
              <a:rPr lang="en-GB" dirty="0" smtClean="0">
                <a:solidFill>
                  <a:srgbClr val="7030A0"/>
                </a:solidFill>
              </a:rPr>
              <a:t> </a:t>
            </a:r>
            <a:r>
              <a:rPr lang="en-GB" dirty="0" err="1" smtClean="0">
                <a:solidFill>
                  <a:srgbClr val="7030A0"/>
                </a:solidFill>
              </a:rPr>
              <a:t>paciente</a:t>
            </a:r>
            <a:endParaRPr lang="en-GB" dirty="0" smtClean="0">
              <a:solidFill>
                <a:srgbClr val="7030A0"/>
              </a:solidFill>
            </a:endParaRPr>
          </a:p>
          <a:p>
            <a:r>
              <a:rPr lang="en-GB" dirty="0" smtClean="0">
                <a:solidFill>
                  <a:srgbClr val="7030A0"/>
                </a:solidFill>
              </a:rPr>
              <a:t>Para </a:t>
            </a:r>
            <a:r>
              <a:rPr lang="en-GB" dirty="0" err="1" smtClean="0">
                <a:solidFill>
                  <a:srgbClr val="7030A0"/>
                </a:solidFill>
              </a:rPr>
              <a:t>mí</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importante</a:t>
            </a:r>
            <a:r>
              <a:rPr lang="en-GB" dirty="0" smtClean="0">
                <a:solidFill>
                  <a:srgbClr val="7030A0"/>
                </a:solidFill>
              </a:rPr>
              <a:t> </a:t>
            </a:r>
            <a:r>
              <a:rPr lang="en-GB" dirty="0" err="1" smtClean="0">
                <a:solidFill>
                  <a:srgbClr val="7030A0"/>
                </a:solidFill>
              </a:rPr>
              <a:t>aprender</a:t>
            </a:r>
            <a:r>
              <a:rPr lang="en-GB" dirty="0" smtClean="0">
                <a:solidFill>
                  <a:srgbClr val="7030A0"/>
                </a:solidFill>
              </a:rPr>
              <a:t> </a:t>
            </a:r>
            <a:r>
              <a:rPr lang="en-GB" dirty="0" err="1" smtClean="0">
                <a:solidFill>
                  <a:srgbClr val="7030A0"/>
                </a:solidFill>
              </a:rPr>
              <a:t>español</a:t>
            </a:r>
            <a:r>
              <a:rPr lang="en-GB" dirty="0" smtClean="0">
                <a:solidFill>
                  <a:srgbClr val="7030A0"/>
                </a:solidFill>
              </a:rPr>
              <a:t> </a:t>
            </a:r>
            <a:r>
              <a:rPr lang="en-GB" dirty="0" err="1" smtClean="0">
                <a:solidFill>
                  <a:srgbClr val="7030A0"/>
                </a:solidFill>
              </a:rPr>
              <a:t>porque</a:t>
            </a:r>
            <a:r>
              <a:rPr lang="en-GB" dirty="0" smtClean="0">
                <a:solidFill>
                  <a:srgbClr val="7030A0"/>
                </a:solidFill>
              </a:rPr>
              <a:t> me </a:t>
            </a:r>
            <a:r>
              <a:rPr lang="en-GB" dirty="0" err="1" smtClean="0">
                <a:solidFill>
                  <a:srgbClr val="7030A0"/>
                </a:solidFill>
              </a:rPr>
              <a:t>encanta</a:t>
            </a:r>
            <a:r>
              <a:rPr lang="en-GB" dirty="0" smtClean="0">
                <a:solidFill>
                  <a:srgbClr val="7030A0"/>
                </a:solidFill>
              </a:rPr>
              <a:t> </a:t>
            </a:r>
            <a:r>
              <a:rPr lang="en-GB" dirty="0" err="1" smtClean="0">
                <a:solidFill>
                  <a:srgbClr val="7030A0"/>
                </a:solidFill>
              </a:rPr>
              <a:t>España</a:t>
            </a:r>
            <a:endParaRPr lang="en-GB" dirty="0" smtClean="0">
              <a:solidFill>
                <a:srgbClr val="7030A0"/>
              </a:solidFill>
            </a:endParaRPr>
          </a:p>
          <a:p>
            <a:r>
              <a:rPr lang="en-GB" dirty="0" smtClean="0">
                <a:solidFill>
                  <a:srgbClr val="7030A0"/>
                </a:solidFill>
              </a:rPr>
              <a:t>¿</a:t>
            </a:r>
            <a:r>
              <a:rPr lang="en-GB" dirty="0" err="1" smtClean="0">
                <a:solidFill>
                  <a:srgbClr val="7030A0"/>
                </a:solidFill>
              </a:rPr>
              <a:t>Qué</a:t>
            </a:r>
            <a:r>
              <a:rPr lang="en-GB" dirty="0" smtClean="0">
                <a:solidFill>
                  <a:srgbClr val="7030A0"/>
                </a:solidFill>
              </a:rPr>
              <a:t> </a:t>
            </a:r>
            <a:r>
              <a:rPr lang="en-GB" dirty="0" err="1" smtClean="0">
                <a:solidFill>
                  <a:srgbClr val="7030A0"/>
                </a:solidFill>
              </a:rPr>
              <a:t>actividades</a:t>
            </a:r>
            <a:r>
              <a:rPr lang="en-GB" dirty="0" smtClean="0">
                <a:solidFill>
                  <a:srgbClr val="7030A0"/>
                </a:solidFill>
              </a:rPr>
              <a:t> </a:t>
            </a:r>
            <a:r>
              <a:rPr lang="en-GB" dirty="0" err="1" smtClean="0">
                <a:solidFill>
                  <a:srgbClr val="7030A0"/>
                </a:solidFill>
              </a:rPr>
              <a:t>extraescolares</a:t>
            </a:r>
            <a:r>
              <a:rPr lang="en-GB" dirty="0" smtClean="0">
                <a:solidFill>
                  <a:srgbClr val="7030A0"/>
                </a:solidFill>
              </a:rPr>
              <a:t> </a:t>
            </a:r>
            <a:r>
              <a:rPr lang="en-GB" dirty="0" err="1" smtClean="0">
                <a:solidFill>
                  <a:srgbClr val="7030A0"/>
                </a:solidFill>
              </a:rPr>
              <a:t>haces</a:t>
            </a:r>
            <a:r>
              <a:rPr lang="en-GB" dirty="0" smtClean="0">
                <a:solidFill>
                  <a:srgbClr val="7030A0"/>
                </a:solidFill>
              </a:rPr>
              <a:t>?</a:t>
            </a:r>
            <a:endParaRPr lang="en-GB" dirty="0">
              <a:solidFill>
                <a:srgbClr val="7030A0"/>
              </a:solidFill>
            </a:endParaRPr>
          </a:p>
        </p:txBody>
      </p:sp>
    </p:spTree>
    <p:extLst>
      <p:ext uri="{BB962C8B-B14F-4D97-AF65-F5344CB8AC3E}">
        <p14:creationId xmlns:p14="http://schemas.microsoft.com/office/powerpoint/2010/main" val="18817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w Cen MT" panose="020B0602020104020603" pitchFamily="34" charset="0"/>
              </a:rPr>
              <a:t>Role play</a:t>
            </a:r>
            <a:endParaRPr lang="en-GB" dirty="0">
              <a:latin typeface="Tw Cen MT" panose="020B0602020104020603" pitchFamily="34" charset="0"/>
            </a:endParaRPr>
          </a:p>
        </p:txBody>
      </p:sp>
      <p:sp>
        <p:nvSpPr>
          <p:cNvPr id="4" name="Content Placeholder 3"/>
          <p:cNvSpPr>
            <a:spLocks noGrp="1"/>
          </p:cNvSpPr>
          <p:nvPr>
            <p:ph sz="half" idx="1"/>
          </p:nvPr>
        </p:nvSpPr>
        <p:spPr/>
        <p:txBody>
          <a:bodyPr/>
          <a:lstStyle/>
          <a:p>
            <a:r>
              <a:rPr lang="en-GB" dirty="0" err="1" smtClean="0"/>
              <a:t>Tu</a:t>
            </a:r>
            <a:r>
              <a:rPr lang="en-GB" dirty="0" smtClean="0"/>
              <a:t> pueblo – </a:t>
            </a:r>
            <a:r>
              <a:rPr lang="en-GB" dirty="0" err="1" smtClean="0"/>
              <a:t>situación</a:t>
            </a:r>
            <a:r>
              <a:rPr lang="en-GB" dirty="0" smtClean="0"/>
              <a:t> y </a:t>
            </a:r>
            <a:r>
              <a:rPr lang="en-GB" dirty="0" err="1" smtClean="0"/>
              <a:t>tamaño</a:t>
            </a:r>
            <a:endParaRPr lang="en-GB" dirty="0" smtClean="0"/>
          </a:p>
          <a:p>
            <a:r>
              <a:rPr lang="en-GB" dirty="0" err="1" smtClean="0"/>
              <a:t>Tu</a:t>
            </a:r>
            <a:r>
              <a:rPr lang="en-GB" dirty="0" smtClean="0"/>
              <a:t> pueblo – </a:t>
            </a:r>
            <a:r>
              <a:rPr lang="en-GB" dirty="0" err="1" smtClean="0"/>
              <a:t>tu</a:t>
            </a:r>
            <a:r>
              <a:rPr lang="en-GB" dirty="0" smtClean="0"/>
              <a:t> </a:t>
            </a:r>
            <a:r>
              <a:rPr lang="en-GB" dirty="0" err="1" smtClean="0"/>
              <a:t>opinión</a:t>
            </a:r>
            <a:r>
              <a:rPr lang="en-GB" dirty="0" smtClean="0"/>
              <a:t> y </a:t>
            </a:r>
            <a:r>
              <a:rPr lang="en-GB" dirty="0" err="1" smtClean="0"/>
              <a:t>una</a:t>
            </a:r>
            <a:r>
              <a:rPr lang="en-GB" dirty="0" smtClean="0"/>
              <a:t> </a:t>
            </a:r>
            <a:r>
              <a:rPr lang="en-GB" dirty="0" err="1" smtClean="0"/>
              <a:t>razón</a:t>
            </a:r>
            <a:endParaRPr lang="en-GB" dirty="0" smtClean="0"/>
          </a:p>
          <a:p>
            <a:r>
              <a:rPr lang="en-GB" dirty="0" smtClean="0"/>
              <a:t>?Casa</a:t>
            </a:r>
            <a:endParaRPr lang="en-GB" dirty="0"/>
          </a:p>
        </p:txBody>
      </p:sp>
      <p:sp>
        <p:nvSpPr>
          <p:cNvPr id="5" name="Content Placeholder 4"/>
          <p:cNvSpPr>
            <a:spLocks noGrp="1"/>
          </p:cNvSpPr>
          <p:nvPr>
            <p:ph sz="half" idx="2"/>
          </p:nvPr>
        </p:nvSpPr>
        <p:spPr/>
        <p:txBody>
          <a:bodyPr/>
          <a:lstStyle/>
          <a:p>
            <a:r>
              <a:rPr lang="en-GB" dirty="0" err="1" smtClean="0">
                <a:solidFill>
                  <a:srgbClr val="7030A0"/>
                </a:solidFill>
              </a:rPr>
              <a:t>Mi</a:t>
            </a:r>
            <a:r>
              <a:rPr lang="en-GB" dirty="0" smtClean="0">
                <a:solidFill>
                  <a:srgbClr val="7030A0"/>
                </a:solidFill>
              </a:rPr>
              <a:t> pueblo </a:t>
            </a:r>
            <a:r>
              <a:rPr lang="en-GB" dirty="0" err="1" smtClean="0">
                <a:solidFill>
                  <a:srgbClr val="7030A0"/>
                </a:solidFill>
              </a:rPr>
              <a:t>está</a:t>
            </a:r>
            <a:r>
              <a:rPr lang="en-GB" dirty="0" smtClean="0">
                <a:solidFill>
                  <a:srgbClr val="7030A0"/>
                </a:solidFill>
              </a:rPr>
              <a:t> </a:t>
            </a:r>
            <a:r>
              <a:rPr lang="en-GB" dirty="0" err="1" smtClean="0">
                <a:solidFill>
                  <a:srgbClr val="7030A0"/>
                </a:solidFill>
              </a:rPr>
              <a:t>en</a:t>
            </a:r>
            <a:r>
              <a:rPr lang="en-GB" dirty="0" smtClean="0">
                <a:solidFill>
                  <a:srgbClr val="7030A0"/>
                </a:solidFill>
              </a:rPr>
              <a:t> el </a:t>
            </a:r>
            <a:r>
              <a:rPr lang="en-GB" dirty="0" err="1" smtClean="0">
                <a:solidFill>
                  <a:srgbClr val="7030A0"/>
                </a:solidFill>
              </a:rPr>
              <a:t>este</a:t>
            </a:r>
            <a:r>
              <a:rPr lang="en-GB" dirty="0" smtClean="0">
                <a:solidFill>
                  <a:srgbClr val="7030A0"/>
                </a:solidFill>
              </a:rPr>
              <a:t> de </a:t>
            </a:r>
            <a:r>
              <a:rPr lang="en-GB" dirty="0" err="1" smtClean="0">
                <a:solidFill>
                  <a:srgbClr val="7030A0"/>
                </a:solidFill>
              </a:rPr>
              <a:t>Inglaterra</a:t>
            </a:r>
            <a:r>
              <a:rPr lang="en-GB" dirty="0" smtClean="0">
                <a:solidFill>
                  <a:srgbClr val="7030A0"/>
                </a:solidFill>
              </a:rPr>
              <a:t> y </a:t>
            </a:r>
            <a:r>
              <a:rPr lang="en-GB" dirty="0" err="1" smtClean="0">
                <a:solidFill>
                  <a:srgbClr val="7030A0"/>
                </a:solidFill>
              </a:rPr>
              <a:t>es</a:t>
            </a:r>
            <a:r>
              <a:rPr lang="en-GB" dirty="0" smtClean="0">
                <a:solidFill>
                  <a:srgbClr val="7030A0"/>
                </a:solidFill>
              </a:rPr>
              <a:t> </a:t>
            </a:r>
            <a:r>
              <a:rPr lang="en-GB" dirty="0" err="1" smtClean="0">
                <a:solidFill>
                  <a:srgbClr val="7030A0"/>
                </a:solidFill>
              </a:rPr>
              <a:t>bastante</a:t>
            </a:r>
            <a:r>
              <a:rPr lang="en-GB" dirty="0" smtClean="0">
                <a:solidFill>
                  <a:srgbClr val="7030A0"/>
                </a:solidFill>
              </a:rPr>
              <a:t> </a:t>
            </a:r>
            <a:r>
              <a:rPr lang="en-GB" dirty="0" err="1" smtClean="0">
                <a:solidFill>
                  <a:srgbClr val="7030A0"/>
                </a:solidFill>
              </a:rPr>
              <a:t>grande</a:t>
            </a:r>
            <a:endParaRPr lang="en-GB" dirty="0" smtClean="0">
              <a:solidFill>
                <a:srgbClr val="7030A0"/>
              </a:solidFill>
            </a:endParaRPr>
          </a:p>
          <a:p>
            <a:r>
              <a:rPr lang="en-GB" dirty="0" smtClean="0">
                <a:solidFill>
                  <a:srgbClr val="7030A0"/>
                </a:solidFill>
              </a:rPr>
              <a:t>Me </a:t>
            </a:r>
            <a:r>
              <a:rPr lang="en-GB" dirty="0" err="1" smtClean="0">
                <a:solidFill>
                  <a:srgbClr val="7030A0"/>
                </a:solidFill>
              </a:rPr>
              <a:t>gusta</a:t>
            </a:r>
            <a:r>
              <a:rPr lang="en-GB" dirty="0" smtClean="0">
                <a:solidFill>
                  <a:srgbClr val="7030A0"/>
                </a:solidFill>
              </a:rPr>
              <a:t> mi pueblo </a:t>
            </a:r>
            <a:r>
              <a:rPr lang="en-GB" dirty="0" err="1" smtClean="0">
                <a:solidFill>
                  <a:srgbClr val="7030A0"/>
                </a:solidFill>
              </a:rPr>
              <a:t>porque</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tranquilo</a:t>
            </a:r>
            <a:endParaRPr lang="en-GB" dirty="0" smtClean="0">
              <a:solidFill>
                <a:srgbClr val="7030A0"/>
              </a:solidFill>
            </a:endParaRPr>
          </a:p>
          <a:p>
            <a:r>
              <a:rPr lang="en-GB" dirty="0" smtClean="0">
                <a:solidFill>
                  <a:srgbClr val="7030A0"/>
                </a:solidFill>
              </a:rPr>
              <a:t>¿</a:t>
            </a:r>
            <a:r>
              <a:rPr lang="en-GB" dirty="0" err="1" smtClean="0">
                <a:solidFill>
                  <a:srgbClr val="7030A0"/>
                </a:solidFill>
              </a:rPr>
              <a:t>Cómo</a:t>
            </a:r>
            <a:r>
              <a:rPr lang="en-GB" dirty="0" smtClean="0">
                <a:solidFill>
                  <a:srgbClr val="7030A0"/>
                </a:solidFill>
              </a:rPr>
              <a:t> </a:t>
            </a:r>
            <a:r>
              <a:rPr lang="en-GB" dirty="0" err="1" smtClean="0">
                <a:solidFill>
                  <a:srgbClr val="7030A0"/>
                </a:solidFill>
              </a:rPr>
              <a:t>es</a:t>
            </a:r>
            <a:r>
              <a:rPr lang="en-GB" dirty="0" smtClean="0">
                <a:solidFill>
                  <a:srgbClr val="7030A0"/>
                </a:solidFill>
              </a:rPr>
              <a:t> </a:t>
            </a:r>
            <a:r>
              <a:rPr lang="en-GB" dirty="0" err="1" smtClean="0">
                <a:solidFill>
                  <a:srgbClr val="7030A0"/>
                </a:solidFill>
              </a:rPr>
              <a:t>tu</a:t>
            </a:r>
            <a:r>
              <a:rPr lang="en-GB" dirty="0" smtClean="0">
                <a:solidFill>
                  <a:srgbClr val="7030A0"/>
                </a:solidFill>
              </a:rPr>
              <a:t> casa?</a:t>
            </a:r>
            <a:endParaRPr lang="en-GB" dirty="0">
              <a:solidFill>
                <a:srgbClr val="7030A0"/>
              </a:solidFill>
            </a:endParaRPr>
          </a:p>
        </p:txBody>
      </p:sp>
    </p:spTree>
    <p:extLst>
      <p:ext uri="{BB962C8B-B14F-4D97-AF65-F5344CB8AC3E}">
        <p14:creationId xmlns:p14="http://schemas.microsoft.com/office/powerpoint/2010/main" val="5520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659" y="98854"/>
            <a:ext cx="7772400" cy="2387600"/>
          </a:xfrm>
        </p:spPr>
        <p:txBody>
          <a:bodyPr/>
          <a:lstStyle/>
          <a:p>
            <a:r>
              <a:rPr lang="en-GB" sz="9600" b="1" dirty="0" smtClean="0"/>
              <a:t>S</a:t>
            </a:r>
            <a:r>
              <a:rPr lang="en-GB" sz="9600" b="1" dirty="0" smtClean="0">
                <a:solidFill>
                  <a:srgbClr val="00B050"/>
                </a:solidFill>
                <a:latin typeface="Brush Script MT" pitchFamily="66" charset="0"/>
              </a:rPr>
              <a:t>p</a:t>
            </a:r>
            <a:r>
              <a:rPr lang="en-GB" sz="9600" b="1" dirty="0" smtClean="0"/>
              <a:t>e</a:t>
            </a:r>
            <a:r>
              <a:rPr lang="en-GB" sz="9600" b="1" dirty="0" smtClean="0">
                <a:solidFill>
                  <a:srgbClr val="0070C0"/>
                </a:solidFill>
                <a:latin typeface="Harlow Solid Italic" pitchFamily="82" charset="0"/>
              </a:rPr>
              <a:t>a</a:t>
            </a:r>
            <a:r>
              <a:rPr lang="en-GB" sz="9600" b="1" dirty="0" smtClean="0"/>
              <a:t>k</a:t>
            </a:r>
            <a:r>
              <a:rPr lang="en-GB" sz="9600" b="1" dirty="0" smtClean="0">
                <a:solidFill>
                  <a:srgbClr val="FF0000"/>
                </a:solidFill>
                <a:latin typeface="Bauhaus 93" pitchFamily="82" charset="0"/>
              </a:rPr>
              <a:t>i</a:t>
            </a:r>
            <a:r>
              <a:rPr lang="en-GB" sz="9600" b="1" dirty="0" smtClean="0"/>
              <a:t>n</a:t>
            </a:r>
            <a:r>
              <a:rPr lang="en-GB" sz="9600" b="1" dirty="0" smtClean="0">
                <a:solidFill>
                  <a:srgbClr val="00B050"/>
                </a:solidFill>
                <a:latin typeface="Brush Script MT" pitchFamily="66" charset="0"/>
              </a:rPr>
              <a:t>g</a:t>
            </a:r>
            <a:endParaRPr lang="en-GB" sz="9600" dirty="0">
              <a:latin typeface="Tw Cen MT" panose="020B0602020104020603" pitchFamily="34" charset="0"/>
            </a:endParaRPr>
          </a:p>
        </p:txBody>
      </p:sp>
      <p:sp>
        <p:nvSpPr>
          <p:cNvPr id="4" name="Subtitle 3"/>
          <p:cNvSpPr>
            <a:spLocks noGrp="1"/>
          </p:cNvSpPr>
          <p:nvPr>
            <p:ph type="subTitle" idx="1"/>
          </p:nvPr>
        </p:nvSpPr>
        <p:spPr>
          <a:xfrm>
            <a:off x="879390" y="2835919"/>
            <a:ext cx="6858000" cy="3787302"/>
          </a:xfrm>
        </p:spPr>
        <p:txBody>
          <a:bodyPr>
            <a:noAutofit/>
          </a:bodyPr>
          <a:lstStyle/>
          <a:p>
            <a:pPr algn="l"/>
            <a:r>
              <a:rPr lang="en-GB" sz="2800" dirty="0" smtClean="0"/>
              <a:t>Use of TL</a:t>
            </a:r>
            <a:br>
              <a:rPr lang="en-GB" sz="2800" dirty="0" smtClean="0"/>
            </a:br>
            <a:r>
              <a:rPr lang="en-GB" sz="2800" dirty="0" smtClean="0"/>
              <a:t>Photo card</a:t>
            </a:r>
            <a:br>
              <a:rPr lang="en-GB" sz="2800" dirty="0" smtClean="0"/>
            </a:br>
            <a:r>
              <a:rPr lang="en-GB" sz="2800" dirty="0" smtClean="0"/>
              <a:t>Role play</a:t>
            </a:r>
            <a:br>
              <a:rPr lang="en-GB" sz="2800" dirty="0" smtClean="0"/>
            </a:br>
            <a:r>
              <a:rPr lang="en-GB" sz="2800" dirty="0" smtClean="0"/>
              <a:t>General conversation</a:t>
            </a:r>
            <a:br>
              <a:rPr lang="en-GB" sz="2800" dirty="0" smtClean="0"/>
            </a:br>
            <a:endParaRPr lang="en-GB" sz="2800"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8390" y="3073765"/>
            <a:ext cx="2866841" cy="1280523"/>
          </a:xfrm>
          <a:prstGeom prst="rect">
            <a:avLst/>
          </a:prstGeom>
        </p:spPr>
      </p:pic>
    </p:spTree>
    <p:extLst>
      <p:ext uri="{BB962C8B-B14F-4D97-AF65-F5344CB8AC3E}">
        <p14:creationId xmlns:p14="http://schemas.microsoft.com/office/powerpoint/2010/main" val="3227116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sp>
        <p:nvSpPr>
          <p:cNvPr id="2" name="Title 1"/>
          <p:cNvSpPr>
            <a:spLocks noGrp="1"/>
          </p:cNvSpPr>
          <p:nvPr>
            <p:ph type="title"/>
          </p:nvPr>
        </p:nvSpPr>
        <p:spPr/>
        <p:txBody>
          <a:bodyPr/>
          <a:lstStyle/>
          <a:p>
            <a:r>
              <a:rPr lang="en-GB" dirty="0" smtClean="0"/>
              <a:t>General conversation</a:t>
            </a:r>
            <a:endParaRPr lang="en-GB" dirty="0"/>
          </a:p>
        </p:txBody>
      </p:sp>
      <p:sp>
        <p:nvSpPr>
          <p:cNvPr id="3" name="Content Placeholder 2"/>
          <p:cNvSpPr>
            <a:spLocks noGrp="1"/>
          </p:cNvSpPr>
          <p:nvPr>
            <p:ph idx="1"/>
          </p:nvPr>
        </p:nvSpPr>
        <p:spPr>
          <a:xfrm>
            <a:off x="590550" y="1520824"/>
            <a:ext cx="7886700" cy="4879975"/>
          </a:xfrm>
        </p:spPr>
        <p:txBody>
          <a:bodyPr>
            <a:normAutofit/>
          </a:bodyPr>
          <a:lstStyle/>
          <a:p>
            <a:r>
              <a:rPr lang="en-GB" dirty="0" smtClean="0"/>
              <a:t>Prepare developed answers to topic questions for homework (1++++ answers = 5 clauses) – </a:t>
            </a:r>
            <a:r>
              <a:rPr lang="en-GB" dirty="0" smtClean="0">
                <a:solidFill>
                  <a:srgbClr val="7030A0"/>
                </a:solidFill>
              </a:rPr>
              <a:t>length and complexity</a:t>
            </a:r>
          </a:p>
          <a:p>
            <a:r>
              <a:rPr lang="en-GB" dirty="0" smtClean="0"/>
              <a:t>Practise those in class (to confident mastery) in speaking lines</a:t>
            </a:r>
          </a:p>
          <a:p>
            <a:r>
              <a:rPr lang="en-GB" dirty="0" smtClean="0"/>
              <a:t>Recycle the topics from time to time (e.g. Y11 now recycling questions from the start of Y10)</a:t>
            </a:r>
          </a:p>
          <a:p>
            <a:r>
              <a:rPr lang="en-GB" dirty="0" smtClean="0"/>
              <a:t>Ensure that students curate their best work together in one place for the general conversation (either in paper booklet OR on Quizlet)</a:t>
            </a:r>
          </a:p>
          <a:p>
            <a:r>
              <a:rPr lang="en-GB" dirty="0" smtClean="0"/>
              <a:t>Use FLA time to practise previous topics with students</a:t>
            </a:r>
          </a:p>
          <a:p>
            <a:endParaRPr lang="en-GB" dirty="0"/>
          </a:p>
        </p:txBody>
      </p:sp>
      <p:pic>
        <p:nvPicPr>
          <p:cNvPr id="1028" name="Picture 4" descr="Image result for hand clip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8809" y="1457857"/>
            <a:ext cx="866402" cy="866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8580600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1635"/>
          <a:stretch/>
        </p:blipFill>
        <p:spPr>
          <a:xfrm>
            <a:off x="102038" y="445593"/>
            <a:ext cx="4597433" cy="1240174"/>
          </a:xfrm>
          <a:prstGeom prst="rect">
            <a:avLst/>
          </a:prstGeom>
        </p:spPr>
      </p:pic>
      <p:pic>
        <p:nvPicPr>
          <p:cNvPr id="3" name="Picture 2"/>
          <p:cNvPicPr>
            <a:picLocks noChangeAspect="1"/>
          </p:cNvPicPr>
          <p:nvPr/>
        </p:nvPicPr>
        <p:blipFill rotWithShape="1">
          <a:blip r:embed="rId4"/>
          <a:srcRect l="1032" r="17403"/>
          <a:stretch/>
        </p:blipFill>
        <p:spPr>
          <a:xfrm>
            <a:off x="102038" y="1782838"/>
            <a:ext cx="4388948" cy="2090307"/>
          </a:xfrm>
          <a:prstGeom prst="rect">
            <a:avLst/>
          </a:prstGeom>
        </p:spPr>
      </p:pic>
      <p:sp>
        <p:nvSpPr>
          <p:cNvPr id="5" name="TextBox 4"/>
          <p:cNvSpPr txBox="1"/>
          <p:nvPr/>
        </p:nvSpPr>
        <p:spPr>
          <a:xfrm rot="5400000">
            <a:off x="12869166" y="1091819"/>
            <a:ext cx="1640115" cy="261610"/>
          </a:xfrm>
          <a:prstGeom prst="rect">
            <a:avLst/>
          </a:prstGeom>
          <a:noFill/>
        </p:spPr>
        <p:txBody>
          <a:bodyPr wrap="square" rtlCol="0">
            <a:spAutoFit/>
          </a:bodyPr>
          <a:lstStyle/>
          <a:p>
            <a:r>
              <a:rPr lang="en-GB" sz="1050" b="1" dirty="0" smtClean="0">
                <a:solidFill>
                  <a:prstClr val="black"/>
                </a:solidFill>
              </a:rPr>
              <a:t>Part 2</a:t>
            </a:r>
            <a:endParaRPr lang="en-GB" sz="1050" b="1" dirty="0">
              <a:solidFill>
                <a:prstClr val="black"/>
              </a:solidFill>
            </a:endParaRPr>
          </a:p>
        </p:txBody>
      </p:sp>
      <p:graphicFrame>
        <p:nvGraphicFramePr>
          <p:cNvPr id="7" name="Table 6"/>
          <p:cNvGraphicFramePr>
            <a:graphicFrameLocks noGrp="1"/>
          </p:cNvGraphicFramePr>
          <p:nvPr>
            <p:extLst/>
          </p:nvPr>
        </p:nvGraphicFramePr>
        <p:xfrm>
          <a:off x="4801508" y="312354"/>
          <a:ext cx="4290095" cy="6451600"/>
        </p:xfrm>
        <a:graphic>
          <a:graphicData uri="http://schemas.openxmlformats.org/drawingml/2006/table">
            <a:tbl>
              <a:tblPr firstRow="1" bandRow="1">
                <a:tableStyleId>{5940675A-B579-460E-94D1-54222C63F5DA}</a:tableStyleId>
              </a:tblPr>
              <a:tblGrid>
                <a:gridCol w="389977"/>
                <a:gridCol w="406532"/>
                <a:gridCol w="1594907"/>
                <a:gridCol w="1898679"/>
              </a:tblGrid>
              <a:tr h="370840">
                <a:tc>
                  <a:txBody>
                    <a:bodyPr/>
                    <a:lstStyle/>
                    <a:p>
                      <a:pPr algn="ctr"/>
                      <a:r>
                        <a:rPr lang="en-GB" sz="600" dirty="0" smtClean="0"/>
                        <a:t>Indicative</a:t>
                      </a:r>
                      <a:br>
                        <a:rPr lang="en-GB" sz="600" dirty="0" smtClean="0"/>
                      </a:br>
                      <a:r>
                        <a:rPr lang="en-GB" sz="600" dirty="0" smtClean="0"/>
                        <a:t>Grade</a:t>
                      </a:r>
                    </a:p>
                  </a:txBody>
                  <a:tcPr/>
                </a:tc>
                <a:tc>
                  <a:txBody>
                    <a:bodyPr/>
                    <a:lstStyle/>
                    <a:p>
                      <a:pPr algn="ctr"/>
                      <a:r>
                        <a:rPr lang="en-GB" sz="800" dirty="0" smtClean="0"/>
                        <a:t>Mark</a:t>
                      </a:r>
                      <a:endParaRPr lang="en-GB" sz="800" dirty="0">
                        <a:latin typeface="Arial" panose="020B0604020202020204" pitchFamily="34" charset="0"/>
                        <a:cs typeface="Arial" panose="020B0604020202020204" pitchFamily="34" charset="0"/>
                      </a:endParaRPr>
                    </a:p>
                  </a:txBody>
                  <a:tcPr/>
                </a:tc>
                <a:tc>
                  <a:txBody>
                    <a:bodyPr/>
                    <a:lstStyle/>
                    <a:p>
                      <a:r>
                        <a:rPr lang="en-GB" sz="1200" dirty="0" smtClean="0"/>
                        <a:t>AQA criteria</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t>additional notes</a:t>
                      </a:r>
                      <a:endParaRPr lang="en-GB" sz="1200" dirty="0">
                        <a:latin typeface="Arial" panose="020B0604020202020204" pitchFamily="34" charset="0"/>
                        <a:cs typeface="Arial" panose="020B0604020202020204" pitchFamily="34" charset="0"/>
                      </a:endParaRPr>
                    </a:p>
                  </a:txBody>
                  <a:tcPr/>
                </a:tc>
              </a:tr>
              <a:tr h="370840">
                <a:tc>
                  <a:txBody>
                    <a:bodyPr/>
                    <a:lstStyle/>
                    <a:p>
                      <a:pPr algn="ctr"/>
                      <a:r>
                        <a:rPr lang="en-GB" sz="1100" dirty="0" smtClean="0"/>
                        <a:t>8/9</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14-15</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all questions clearly and develops most answers. He/she gives and explains an opinion.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b="1" i="1" dirty="0" smtClean="0"/>
                        <a:t>clearly </a:t>
                      </a:r>
                      <a:r>
                        <a:rPr lang="en-GB" sz="1100" dirty="0" smtClean="0"/>
                        <a:t>means </a:t>
                      </a:r>
                      <a:r>
                        <a:rPr lang="en-GB" sz="1100" b="1" dirty="0" smtClean="0"/>
                        <a:t>no ambiguity</a:t>
                      </a:r>
                      <a:r>
                        <a:rPr lang="en-GB" sz="1100" b="1" baseline="0" dirty="0" smtClean="0"/>
                        <a:t> </a:t>
                      </a:r>
                      <a:r>
                        <a:rPr lang="en-GB" sz="1100" baseline="0" dirty="0" smtClean="0"/>
                        <a:t>– needed for 14 or 15.  Three of five questions developed.</a:t>
                      </a:r>
                      <a:endParaRPr lang="en-GB" sz="1100" dirty="0" smtClean="0"/>
                    </a:p>
                    <a:p>
                      <a:r>
                        <a:rPr lang="en-GB" sz="1100" dirty="0" smtClean="0"/>
                        <a:t>Both unprepared questions need to be answered clearly (with an unambiguous verb).</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7</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13</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all (or nearly all) questions clearly and develops most answers. He/she gives and explains an opinion. </a:t>
                      </a:r>
                      <a:endParaRPr lang="en-GB" sz="11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smtClean="0"/>
                        <a:t>There</a:t>
                      </a:r>
                      <a:r>
                        <a:rPr lang="en-GB" sz="1100" baseline="0" dirty="0" smtClean="0"/>
                        <a:t> could be one minor moment of ambiguity. Three of five questions developed.</a:t>
                      </a:r>
                      <a:br>
                        <a:rPr lang="en-GB" sz="1100" baseline="0" dirty="0" smtClean="0"/>
                      </a:br>
                      <a:r>
                        <a:rPr lang="en-GB" sz="1100" baseline="0" dirty="0" smtClean="0"/>
                        <a:t>Answer both unprepared questions (although one could contain ambiguity)</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6</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10-12</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all or nearly all questions clearly and develops some answers. He/she gives and explains an opinion.</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Minor</a:t>
                      </a:r>
                      <a:r>
                        <a:rPr lang="en-GB" sz="1100" baseline="0" dirty="0" smtClean="0"/>
                        <a:t> ambiguity allowed.</a:t>
                      </a:r>
                      <a:br>
                        <a:rPr lang="en-GB" sz="1100" baseline="0" dirty="0" smtClean="0"/>
                      </a:br>
                      <a:r>
                        <a:rPr lang="en-GB" sz="1100" baseline="0" dirty="0" smtClean="0"/>
                        <a:t>2 prepared Qs need 1++ development.</a:t>
                      </a:r>
                      <a:br>
                        <a:rPr lang="en-GB" sz="1100" baseline="0" dirty="0" smtClean="0"/>
                      </a:br>
                      <a:r>
                        <a:rPr lang="en-GB" sz="1100" baseline="0" dirty="0" smtClean="0"/>
                        <a:t>At least 1 unprepared question need to be answered.</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5</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7-9</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gives understandable replies to most questions and develops at</a:t>
                      </a:r>
                    </a:p>
                    <a:p>
                      <a:r>
                        <a:rPr lang="en-GB" sz="1100" dirty="0" smtClean="0"/>
                        <a:t>least one answer. He/she gives an opinion.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Permits 1/5 bullets not to be answered.</a:t>
                      </a:r>
                      <a:br>
                        <a:rPr lang="en-GB" sz="1100" dirty="0" smtClean="0"/>
                      </a:br>
                      <a:r>
                        <a:rPr lang="en-GB" sz="1100" dirty="0" smtClean="0"/>
                        <a:t>1+ development needed at least once.</a:t>
                      </a:r>
                      <a:br>
                        <a:rPr lang="en-GB" sz="1100" dirty="0" smtClean="0"/>
                      </a:br>
                      <a:r>
                        <a:rPr lang="en-GB" sz="1100" dirty="0" smtClean="0"/>
                        <a:t>At</a:t>
                      </a:r>
                      <a:r>
                        <a:rPr lang="en-GB" sz="1100" baseline="0" dirty="0" smtClean="0"/>
                        <a:t> least one opinion.</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4</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4-6</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gives understandable replies to most questions but they may be short and/or repetitive.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Permits 1/5 bullets not to be answered.</a:t>
                      </a:r>
                    </a:p>
                    <a:p>
                      <a:r>
                        <a:rPr lang="en-GB" sz="1100" dirty="0" smtClean="0"/>
                        <a:t>All answers can be short</a:t>
                      </a:r>
                      <a:r>
                        <a:rPr lang="en-GB" sz="1100" baseline="0" dirty="0" smtClean="0"/>
                        <a:t> / undeveloped / repetitive.</a:t>
                      </a:r>
                      <a:endParaRPr lang="en-GB" sz="1100" dirty="0">
                        <a:latin typeface="Arial" panose="020B0604020202020204" pitchFamily="34" charset="0"/>
                        <a:cs typeface="Arial" panose="020B0604020202020204" pitchFamily="34" charset="0"/>
                      </a:endParaRPr>
                    </a:p>
                  </a:txBody>
                  <a:tcPr anchor="ctr"/>
                </a:tc>
              </a:tr>
              <a:tr h="370840">
                <a:tc>
                  <a:txBody>
                    <a:bodyPr/>
                    <a:lstStyle/>
                    <a:p>
                      <a:pPr algn="ctr"/>
                      <a:r>
                        <a:rPr lang="en-GB" sz="1100" dirty="0" smtClean="0"/>
                        <a:t>3-</a:t>
                      </a:r>
                      <a:endParaRPr lang="en-GB" sz="1100" dirty="0">
                        <a:latin typeface="Arial" panose="020B0604020202020204" pitchFamily="34" charset="0"/>
                        <a:cs typeface="Arial" panose="020B0604020202020204" pitchFamily="34" charset="0"/>
                      </a:endParaRPr>
                    </a:p>
                  </a:txBody>
                  <a:tcPr anchor="ctr"/>
                </a:tc>
                <a:tc>
                  <a:txBody>
                    <a:bodyPr/>
                    <a:lstStyle/>
                    <a:p>
                      <a:pPr algn="ctr"/>
                      <a:r>
                        <a:rPr lang="en-GB" sz="1100" dirty="0" smtClean="0"/>
                        <a:t>1-3</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The speaker replies to some questions but the answers are likely to be short and/or repetitive. </a:t>
                      </a:r>
                      <a:endParaRPr lang="en-GB" sz="1100" dirty="0">
                        <a:latin typeface="Arial" panose="020B0604020202020204" pitchFamily="34" charset="0"/>
                        <a:cs typeface="Arial" panose="020B0604020202020204" pitchFamily="34" charset="0"/>
                      </a:endParaRPr>
                    </a:p>
                  </a:txBody>
                  <a:tcPr anchor="ctr"/>
                </a:tc>
                <a:tc>
                  <a:txBody>
                    <a:bodyPr/>
                    <a:lstStyle/>
                    <a:p>
                      <a:r>
                        <a:rPr lang="en-GB" sz="1100" dirty="0" smtClean="0"/>
                        <a:t>3/5 questions answered with short, repetitive utterances.</a:t>
                      </a:r>
                      <a:endParaRPr lang="en-GB" sz="1100" dirty="0">
                        <a:latin typeface="Arial" panose="020B0604020202020204" pitchFamily="34" charset="0"/>
                        <a:cs typeface="Arial" panose="020B0604020202020204" pitchFamily="34" charset="0"/>
                      </a:endParaRPr>
                    </a:p>
                  </a:txBody>
                  <a:tcPr anchor="ctr"/>
                </a:tc>
              </a:tr>
            </a:tbl>
          </a:graphicData>
        </a:graphic>
      </p:graphicFrame>
      <p:sp>
        <p:nvSpPr>
          <p:cNvPr id="8" name="TextBox 7"/>
          <p:cNvSpPr txBox="1"/>
          <p:nvPr/>
        </p:nvSpPr>
        <p:spPr>
          <a:xfrm>
            <a:off x="6806633" y="9979"/>
            <a:ext cx="4853354" cy="276999"/>
          </a:xfrm>
          <a:prstGeom prst="rect">
            <a:avLst/>
          </a:prstGeom>
          <a:noFill/>
        </p:spPr>
        <p:txBody>
          <a:bodyPr wrap="square" rtlCol="0">
            <a:spAutoFit/>
          </a:bodyPr>
          <a:lstStyle/>
          <a:p>
            <a:r>
              <a:rPr lang="en-GB" sz="1200" b="1" dirty="0" smtClean="0">
                <a:solidFill>
                  <a:prstClr val="black"/>
                </a:solidFill>
              </a:rPr>
              <a:t>Mark scheme: Photo card - HIGHER</a:t>
            </a:r>
            <a:endParaRPr lang="en-GB" sz="1200" b="1" dirty="0">
              <a:solidFill>
                <a:prstClr val="black"/>
              </a:solidFill>
            </a:endParaRPr>
          </a:p>
        </p:txBody>
      </p:sp>
      <p:graphicFrame>
        <p:nvGraphicFramePr>
          <p:cNvPr id="9" name="Table 8"/>
          <p:cNvGraphicFramePr>
            <a:graphicFrameLocks noGrp="1"/>
          </p:cNvGraphicFramePr>
          <p:nvPr>
            <p:extLst/>
          </p:nvPr>
        </p:nvGraphicFramePr>
        <p:xfrm>
          <a:off x="117796" y="4047157"/>
          <a:ext cx="1559856" cy="1676400"/>
        </p:xfrm>
        <a:graphic>
          <a:graphicData uri="http://schemas.openxmlformats.org/drawingml/2006/table">
            <a:tbl>
              <a:tblPr firstRow="1" bandRow="1">
                <a:tableStyleId>{5940675A-B579-460E-94D1-54222C63F5DA}</a:tableStyleId>
              </a:tblPr>
              <a:tblGrid>
                <a:gridCol w="779927"/>
                <a:gridCol w="779929"/>
              </a:tblGrid>
              <a:tr h="184000">
                <a:tc>
                  <a:txBody>
                    <a:bodyPr/>
                    <a:lstStyle/>
                    <a:p>
                      <a:pPr algn="ctr"/>
                      <a:r>
                        <a:rPr lang="en-GB" sz="700" dirty="0" smtClean="0"/>
                        <a:t>Indicative</a:t>
                      </a:r>
                      <a:br>
                        <a:rPr lang="en-GB" sz="700" dirty="0" smtClean="0"/>
                      </a:br>
                      <a:r>
                        <a:rPr lang="en-GB" sz="700" dirty="0" smtClean="0"/>
                        <a:t>Grade</a:t>
                      </a:r>
                    </a:p>
                  </a:txBody>
                  <a:tcPr/>
                </a:tc>
                <a:tc>
                  <a:txBody>
                    <a:bodyPr/>
                    <a:lstStyle/>
                    <a:p>
                      <a:pPr algn="ctr"/>
                      <a:r>
                        <a:rPr lang="en-GB" sz="900" dirty="0" smtClean="0"/>
                        <a:t>Mark</a:t>
                      </a:r>
                      <a:endParaRPr lang="en-GB" sz="900" dirty="0">
                        <a:latin typeface="Arial" panose="020B0604020202020204" pitchFamily="34" charset="0"/>
                        <a:cs typeface="Arial" panose="020B0604020202020204" pitchFamily="34" charset="0"/>
                      </a:endParaRPr>
                    </a:p>
                  </a:txBody>
                  <a:tcPr/>
                </a:tc>
              </a:tr>
              <a:tr h="184000">
                <a:tc>
                  <a:txBody>
                    <a:bodyPr/>
                    <a:lstStyle/>
                    <a:p>
                      <a:pPr algn="ctr"/>
                      <a:r>
                        <a:rPr lang="en-GB" sz="900" dirty="0" smtClean="0"/>
                        <a:t>8/9</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14-15</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7</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13</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6</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10-12</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5</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7-9</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4</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4-6</a:t>
                      </a:r>
                      <a:endParaRPr lang="en-GB" sz="900" dirty="0">
                        <a:latin typeface="Arial" panose="020B0604020202020204" pitchFamily="34" charset="0"/>
                        <a:cs typeface="Arial" panose="020B0604020202020204" pitchFamily="34" charset="0"/>
                      </a:endParaRPr>
                    </a:p>
                  </a:txBody>
                  <a:tcPr anchor="ctr"/>
                </a:tc>
              </a:tr>
              <a:tr h="184000">
                <a:tc>
                  <a:txBody>
                    <a:bodyPr/>
                    <a:lstStyle/>
                    <a:p>
                      <a:pPr algn="ctr"/>
                      <a:r>
                        <a:rPr lang="en-GB" sz="900" dirty="0" smtClean="0"/>
                        <a:t>3-</a:t>
                      </a:r>
                      <a:endParaRPr lang="en-GB" sz="900" dirty="0">
                        <a:latin typeface="Arial" panose="020B0604020202020204" pitchFamily="34" charset="0"/>
                        <a:cs typeface="Arial" panose="020B0604020202020204" pitchFamily="34" charset="0"/>
                      </a:endParaRPr>
                    </a:p>
                  </a:txBody>
                  <a:tcPr anchor="ctr"/>
                </a:tc>
                <a:tc>
                  <a:txBody>
                    <a:bodyPr/>
                    <a:lstStyle/>
                    <a:p>
                      <a:pPr algn="ctr"/>
                      <a:r>
                        <a:rPr lang="en-GB" sz="900" dirty="0" smtClean="0"/>
                        <a:t>1-3</a:t>
                      </a:r>
                      <a:endParaRPr lang="en-GB" sz="900" dirty="0">
                        <a:latin typeface="Arial" panose="020B0604020202020204" pitchFamily="34" charset="0"/>
                        <a:cs typeface="Arial" panose="020B0604020202020204" pitchFamily="34" charset="0"/>
                      </a:endParaRPr>
                    </a:p>
                  </a:txBody>
                  <a:tcPr anchor="ctr"/>
                </a:tc>
              </a:tr>
            </a:tbl>
          </a:graphicData>
        </a:graphic>
      </p:graphicFrame>
      <p:sp>
        <p:nvSpPr>
          <p:cNvPr id="11" name="TextBox 10"/>
          <p:cNvSpPr txBox="1"/>
          <p:nvPr/>
        </p:nvSpPr>
        <p:spPr>
          <a:xfrm>
            <a:off x="1747786" y="3970216"/>
            <a:ext cx="2743200" cy="830997"/>
          </a:xfrm>
          <a:prstGeom prst="rect">
            <a:avLst/>
          </a:prstGeom>
          <a:noFill/>
        </p:spPr>
        <p:txBody>
          <a:bodyPr wrap="square" rtlCol="0">
            <a:spAutoFit/>
          </a:bodyPr>
          <a:lstStyle/>
          <a:p>
            <a:r>
              <a:rPr lang="en-GB" sz="1200" dirty="0" smtClean="0">
                <a:solidFill>
                  <a:prstClr val="black"/>
                </a:solidFill>
              </a:rPr>
              <a:t>The 5 utterances are marked separately for communication = 5 x 2 points.</a:t>
            </a:r>
            <a:br>
              <a:rPr lang="en-GB" sz="1200" dirty="0" smtClean="0">
                <a:solidFill>
                  <a:prstClr val="black"/>
                </a:solidFill>
              </a:rPr>
            </a:br>
            <a:r>
              <a:rPr lang="en-GB" sz="1200" dirty="0">
                <a:solidFill>
                  <a:prstClr val="black"/>
                </a:solidFill>
              </a:rPr>
              <a:t>K</a:t>
            </a:r>
            <a:r>
              <a:rPr lang="en-GB" sz="1200" dirty="0" smtClean="0">
                <a:solidFill>
                  <a:prstClr val="black"/>
                </a:solidFill>
              </a:rPr>
              <a:t>nowledge / use of language (up to 5 points) is awarded overall. </a:t>
            </a:r>
            <a:endParaRPr lang="en-GB" sz="1200" dirty="0">
              <a:solidFill>
                <a:prstClr val="black"/>
              </a:solidFill>
            </a:endParaRPr>
          </a:p>
        </p:txBody>
      </p:sp>
      <p:sp>
        <p:nvSpPr>
          <p:cNvPr id="12" name="TextBox 11"/>
          <p:cNvSpPr txBox="1"/>
          <p:nvPr/>
        </p:nvSpPr>
        <p:spPr>
          <a:xfrm>
            <a:off x="0" y="72088"/>
            <a:ext cx="4853354" cy="276999"/>
          </a:xfrm>
          <a:prstGeom prst="rect">
            <a:avLst/>
          </a:prstGeom>
          <a:noFill/>
        </p:spPr>
        <p:txBody>
          <a:bodyPr wrap="square" rtlCol="0">
            <a:spAutoFit/>
          </a:bodyPr>
          <a:lstStyle/>
          <a:p>
            <a:r>
              <a:rPr lang="en-GB" sz="1200" b="1" dirty="0" smtClean="0">
                <a:solidFill>
                  <a:prstClr val="black"/>
                </a:solidFill>
              </a:rPr>
              <a:t>Mark scheme: Role Play - HIGHER</a:t>
            </a:r>
            <a:endParaRPr lang="en-GB" sz="1200" b="1" dirty="0">
              <a:solidFill>
                <a:prstClr val="black"/>
              </a:solidFill>
            </a:endParaRPr>
          </a:p>
        </p:txBody>
      </p:sp>
      <p:graphicFrame>
        <p:nvGraphicFramePr>
          <p:cNvPr id="10" name="Table 9"/>
          <p:cNvGraphicFramePr>
            <a:graphicFrameLocks noGrp="1"/>
          </p:cNvGraphicFramePr>
          <p:nvPr>
            <p:extLst/>
          </p:nvPr>
        </p:nvGraphicFramePr>
        <p:xfrm>
          <a:off x="1779689" y="4981877"/>
          <a:ext cx="2866560" cy="741680"/>
        </p:xfrm>
        <a:graphic>
          <a:graphicData uri="http://schemas.openxmlformats.org/drawingml/2006/table">
            <a:tbl>
              <a:tblPr firstRow="1" bandRow="1">
                <a:tableStyleId>{5940675A-B579-460E-94D1-54222C63F5DA}</a:tableStyleId>
              </a:tblPr>
              <a:tblGrid>
                <a:gridCol w="562557"/>
                <a:gridCol w="584067"/>
                <a:gridCol w="573312"/>
                <a:gridCol w="573312"/>
                <a:gridCol w="573312"/>
              </a:tblGrid>
              <a:tr h="370840">
                <a:tc>
                  <a:txBody>
                    <a:bodyPr/>
                    <a:lstStyle/>
                    <a:p>
                      <a:pPr algn="ctr"/>
                      <a:r>
                        <a:rPr lang="en-GB" sz="1600" dirty="0" smtClean="0"/>
                        <a:t>1</a:t>
                      </a:r>
                      <a:endParaRPr lang="en-GB" sz="1600" dirty="0"/>
                    </a:p>
                  </a:txBody>
                  <a:tcPr anchor="ctr"/>
                </a:tc>
                <a:tc>
                  <a:txBody>
                    <a:bodyPr/>
                    <a:lstStyle/>
                    <a:p>
                      <a:pPr algn="ctr"/>
                      <a:r>
                        <a:rPr lang="en-GB" sz="1600" dirty="0" smtClean="0"/>
                        <a:t>2</a:t>
                      </a:r>
                      <a:endParaRPr lang="en-GB" sz="1600" dirty="0"/>
                    </a:p>
                  </a:txBody>
                  <a:tcPr anchor="ctr"/>
                </a:tc>
                <a:tc>
                  <a:txBody>
                    <a:bodyPr/>
                    <a:lstStyle/>
                    <a:p>
                      <a:pPr algn="ctr"/>
                      <a:r>
                        <a:rPr lang="en-GB" sz="1600" dirty="0" smtClean="0"/>
                        <a:t>3</a:t>
                      </a:r>
                      <a:endParaRPr lang="en-GB" sz="1600" dirty="0"/>
                    </a:p>
                  </a:txBody>
                  <a:tcPr anchor="ctr"/>
                </a:tc>
                <a:tc>
                  <a:txBody>
                    <a:bodyPr/>
                    <a:lstStyle/>
                    <a:p>
                      <a:pPr algn="ctr"/>
                      <a:r>
                        <a:rPr lang="en-GB" sz="1600" dirty="0" smtClean="0"/>
                        <a:t>4</a:t>
                      </a:r>
                      <a:endParaRPr lang="en-GB" sz="1600" dirty="0"/>
                    </a:p>
                  </a:txBody>
                  <a:tcPr anchor="ctr"/>
                </a:tc>
                <a:tc>
                  <a:txBody>
                    <a:bodyPr/>
                    <a:lstStyle/>
                    <a:p>
                      <a:pPr algn="ctr"/>
                      <a:r>
                        <a:rPr lang="en-GB" sz="1600" dirty="0" smtClean="0"/>
                        <a:t>5</a:t>
                      </a:r>
                      <a:endParaRPr lang="en-GB" sz="1600" dirty="0"/>
                    </a:p>
                  </a:txBody>
                  <a:tcPr anchor="ctr"/>
                </a:tc>
              </a:tr>
              <a:tr h="370840">
                <a:tc>
                  <a:txBody>
                    <a:bodyPr/>
                    <a:lstStyle/>
                    <a:p>
                      <a:pPr algn="ctr"/>
                      <a:endParaRPr lang="en-GB" sz="1200" dirty="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dirty="0"/>
                    </a:p>
                  </a:txBody>
                  <a:tcPr/>
                </a:tc>
              </a:tr>
            </a:tbl>
          </a:graphicData>
        </a:graphic>
      </p:graphicFrame>
      <p:graphicFrame>
        <p:nvGraphicFramePr>
          <p:cNvPr id="13" name="Table 12"/>
          <p:cNvGraphicFramePr>
            <a:graphicFrameLocks noGrp="1"/>
          </p:cNvGraphicFramePr>
          <p:nvPr>
            <p:extLst/>
          </p:nvPr>
        </p:nvGraphicFramePr>
        <p:xfrm>
          <a:off x="362037" y="6103917"/>
          <a:ext cx="4129279" cy="660037"/>
        </p:xfrm>
        <a:graphic>
          <a:graphicData uri="http://schemas.openxmlformats.org/drawingml/2006/table">
            <a:tbl>
              <a:tblPr firstRow="1" bandRow="1">
                <a:tableStyleId>{5940675A-B579-460E-94D1-54222C63F5DA}</a:tableStyleId>
              </a:tblPr>
              <a:tblGrid>
                <a:gridCol w="578831"/>
                <a:gridCol w="600963"/>
                <a:gridCol w="589897"/>
                <a:gridCol w="589897"/>
                <a:gridCol w="589897"/>
                <a:gridCol w="589897"/>
                <a:gridCol w="589897"/>
              </a:tblGrid>
              <a:tr h="324757">
                <a:tc>
                  <a:txBody>
                    <a:bodyPr/>
                    <a:lstStyle/>
                    <a:p>
                      <a:pPr algn="ctr"/>
                      <a:r>
                        <a:rPr lang="en-GB" sz="1600" dirty="0" smtClean="0"/>
                        <a:t>1</a:t>
                      </a:r>
                      <a:endParaRPr lang="en-GB" sz="1600" dirty="0"/>
                    </a:p>
                  </a:txBody>
                  <a:tcPr anchor="ctr"/>
                </a:tc>
                <a:tc>
                  <a:txBody>
                    <a:bodyPr/>
                    <a:lstStyle/>
                    <a:p>
                      <a:pPr algn="ctr"/>
                      <a:r>
                        <a:rPr lang="en-GB" sz="1600" dirty="0" smtClean="0"/>
                        <a:t>2</a:t>
                      </a:r>
                      <a:endParaRPr lang="en-GB" sz="1600" dirty="0"/>
                    </a:p>
                  </a:txBody>
                  <a:tcPr anchor="ctr"/>
                </a:tc>
                <a:tc>
                  <a:txBody>
                    <a:bodyPr/>
                    <a:lstStyle/>
                    <a:p>
                      <a:pPr algn="ctr"/>
                      <a:r>
                        <a:rPr lang="en-GB" sz="1600" dirty="0" smtClean="0"/>
                        <a:t>3</a:t>
                      </a:r>
                      <a:endParaRPr lang="en-GB" sz="1600" dirty="0"/>
                    </a:p>
                  </a:txBody>
                  <a:tcPr anchor="ctr"/>
                </a:tc>
                <a:tc>
                  <a:txBody>
                    <a:bodyPr/>
                    <a:lstStyle/>
                    <a:p>
                      <a:pPr algn="ctr"/>
                      <a:r>
                        <a:rPr lang="en-GB" sz="1600" dirty="0" smtClean="0"/>
                        <a:t>4</a:t>
                      </a:r>
                      <a:endParaRPr lang="en-GB" sz="1600" dirty="0"/>
                    </a:p>
                  </a:txBody>
                  <a:tcPr anchor="ctr"/>
                </a:tc>
                <a:tc>
                  <a:txBody>
                    <a:bodyPr/>
                    <a:lstStyle/>
                    <a:p>
                      <a:pPr algn="ctr"/>
                      <a:r>
                        <a:rPr lang="en-GB" sz="1600" dirty="0" smtClean="0"/>
                        <a:t>5</a:t>
                      </a:r>
                      <a:endParaRPr lang="en-GB" sz="1600" dirty="0"/>
                    </a:p>
                  </a:txBody>
                  <a:tcPr anchor="ctr"/>
                </a:tc>
                <a:tc>
                  <a:txBody>
                    <a:bodyPr/>
                    <a:lstStyle/>
                    <a:p>
                      <a:pPr algn="ctr"/>
                      <a:r>
                        <a:rPr lang="en-GB" sz="900" dirty="0" smtClean="0"/>
                        <a:t>Opinion</a:t>
                      </a:r>
                      <a:endParaRPr lang="en-GB" sz="900" dirty="0"/>
                    </a:p>
                  </a:txBody>
                  <a:tcPr anchor="ctr"/>
                </a:tc>
                <a:tc>
                  <a:txBody>
                    <a:bodyPr/>
                    <a:lstStyle/>
                    <a:p>
                      <a:pPr algn="ctr"/>
                      <a:r>
                        <a:rPr lang="en-GB" sz="900" dirty="0" smtClean="0"/>
                        <a:t>Reason</a:t>
                      </a:r>
                      <a:endParaRPr lang="en-GB" sz="900" dirty="0"/>
                    </a:p>
                  </a:txBody>
                  <a:tcPr anchor="ctr"/>
                </a:tc>
              </a:tr>
              <a:tr h="324757">
                <a:tc>
                  <a:txBody>
                    <a:bodyPr/>
                    <a:lstStyle/>
                    <a:p>
                      <a:pPr algn="ctr"/>
                      <a:endParaRPr lang="en-GB" sz="1200" dirty="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a:p>
                  </a:txBody>
                  <a:tcPr/>
                </a:tc>
                <a:tc>
                  <a:txBody>
                    <a:bodyPr/>
                    <a:lstStyle/>
                    <a:p>
                      <a:pPr algn="ctr"/>
                      <a:endParaRPr lang="en-GB" sz="1200" dirty="0"/>
                    </a:p>
                  </a:txBody>
                  <a:tcPr/>
                </a:tc>
                <a:tc>
                  <a:txBody>
                    <a:bodyPr/>
                    <a:lstStyle/>
                    <a:p>
                      <a:pPr algn="ctr"/>
                      <a:endParaRPr lang="en-GB" sz="1200" dirty="0"/>
                    </a:p>
                  </a:txBody>
                  <a:tcPr/>
                </a:tc>
                <a:tc>
                  <a:txBody>
                    <a:bodyPr/>
                    <a:lstStyle/>
                    <a:p>
                      <a:pPr algn="ctr"/>
                      <a:endParaRPr lang="en-GB" sz="1200" dirty="0"/>
                    </a:p>
                  </a:txBody>
                  <a:tcPr/>
                </a:tc>
              </a:tr>
            </a:tbl>
          </a:graphicData>
        </a:graphic>
      </p:graphicFrame>
      <p:sp>
        <p:nvSpPr>
          <p:cNvPr id="4" name="TextBox 3"/>
          <p:cNvSpPr txBox="1"/>
          <p:nvPr/>
        </p:nvSpPr>
        <p:spPr>
          <a:xfrm>
            <a:off x="1735156" y="4759784"/>
            <a:ext cx="1504424" cy="276999"/>
          </a:xfrm>
          <a:prstGeom prst="rect">
            <a:avLst/>
          </a:prstGeom>
          <a:noFill/>
        </p:spPr>
        <p:txBody>
          <a:bodyPr wrap="square" rtlCol="0">
            <a:spAutoFit/>
          </a:bodyPr>
          <a:lstStyle/>
          <a:p>
            <a:r>
              <a:rPr lang="en-GB" sz="1200" b="1" dirty="0" smtClean="0">
                <a:solidFill>
                  <a:prstClr val="black"/>
                </a:solidFill>
              </a:rPr>
              <a:t>Role play</a:t>
            </a:r>
            <a:endParaRPr lang="en-GB" sz="1200" b="1" dirty="0">
              <a:solidFill>
                <a:prstClr val="black"/>
              </a:solidFill>
            </a:endParaRPr>
          </a:p>
        </p:txBody>
      </p:sp>
      <p:sp>
        <p:nvSpPr>
          <p:cNvPr id="14" name="TextBox 13"/>
          <p:cNvSpPr txBox="1"/>
          <p:nvPr/>
        </p:nvSpPr>
        <p:spPr>
          <a:xfrm>
            <a:off x="288144" y="5880262"/>
            <a:ext cx="1504424" cy="276999"/>
          </a:xfrm>
          <a:prstGeom prst="rect">
            <a:avLst/>
          </a:prstGeom>
          <a:noFill/>
        </p:spPr>
        <p:txBody>
          <a:bodyPr wrap="square" rtlCol="0">
            <a:spAutoFit/>
          </a:bodyPr>
          <a:lstStyle/>
          <a:p>
            <a:r>
              <a:rPr lang="en-GB" sz="1200" b="1" dirty="0" smtClean="0">
                <a:solidFill>
                  <a:prstClr val="black"/>
                </a:solidFill>
              </a:rPr>
              <a:t>Photo card</a:t>
            </a:r>
            <a:endParaRPr lang="en-GB" sz="1200" b="1" dirty="0">
              <a:solidFill>
                <a:prstClr val="black"/>
              </a:solidFill>
            </a:endParaRPr>
          </a:p>
        </p:txBody>
      </p:sp>
      <p:sp>
        <p:nvSpPr>
          <p:cNvPr id="15" name="TextBox 14"/>
          <p:cNvSpPr txBox="1"/>
          <p:nvPr/>
        </p:nvSpPr>
        <p:spPr>
          <a:xfrm>
            <a:off x="1224176" y="370754"/>
            <a:ext cx="2639485" cy="338554"/>
          </a:xfrm>
          <a:prstGeom prst="rect">
            <a:avLst/>
          </a:prstGeom>
          <a:noFill/>
          <a:ln>
            <a:solidFill>
              <a:schemeClr val="tx1"/>
            </a:solidFill>
          </a:ln>
        </p:spPr>
        <p:txBody>
          <a:bodyPr wrap="square" rtlCol="0">
            <a:spAutoFit/>
          </a:bodyPr>
          <a:lstStyle/>
          <a:p>
            <a:r>
              <a:rPr lang="en-GB" sz="1200" b="1" dirty="0" smtClean="0">
                <a:solidFill>
                  <a:prstClr val="black"/>
                </a:solidFill>
              </a:rPr>
              <a:t>Name</a:t>
            </a:r>
            <a:r>
              <a:rPr lang="en-GB" sz="1600" b="1" dirty="0" smtClean="0">
                <a:solidFill>
                  <a:prstClr val="black"/>
                </a:solidFill>
              </a:rPr>
              <a:t>: </a:t>
            </a:r>
            <a:endParaRPr lang="en-GB" sz="1600" b="1" dirty="0">
              <a:solidFill>
                <a:prstClr val="black"/>
              </a:solidFill>
            </a:endParaRPr>
          </a:p>
        </p:txBody>
      </p:sp>
    </p:spTree>
    <p:extLst>
      <p:ext uri="{BB962C8B-B14F-4D97-AF65-F5344CB8AC3E}">
        <p14:creationId xmlns:p14="http://schemas.microsoft.com/office/powerpoint/2010/main" val="18932466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1461" y="0"/>
            <a:ext cx="7886700" cy="367025"/>
          </a:xfrm>
        </p:spPr>
        <p:txBody>
          <a:bodyPr>
            <a:noAutofit/>
          </a:bodyPr>
          <a:lstStyle/>
          <a:p>
            <a:r>
              <a:rPr lang="en-GB" sz="1800" b="1" dirty="0" smtClean="0"/>
              <a:t>Part 3: General conversation – Assessment criteria (Higher)</a:t>
            </a:r>
            <a:endParaRPr lang="en-GB" sz="1800" b="1" dirty="0"/>
          </a:p>
        </p:txBody>
      </p:sp>
      <p:pic>
        <p:nvPicPr>
          <p:cNvPr id="8" name="Picture 7"/>
          <p:cNvPicPr>
            <a:picLocks noChangeAspect="1"/>
          </p:cNvPicPr>
          <p:nvPr/>
        </p:nvPicPr>
        <p:blipFill>
          <a:blip r:embed="rId2"/>
          <a:stretch>
            <a:fillRect/>
          </a:stretch>
        </p:blipFill>
        <p:spPr>
          <a:xfrm>
            <a:off x="176159" y="367025"/>
            <a:ext cx="4281773" cy="3052899"/>
          </a:xfrm>
          <a:prstGeom prst="rect">
            <a:avLst/>
          </a:prstGeom>
        </p:spPr>
      </p:pic>
      <p:pic>
        <p:nvPicPr>
          <p:cNvPr id="9" name="Picture 8"/>
          <p:cNvPicPr>
            <a:picLocks noChangeAspect="1"/>
          </p:cNvPicPr>
          <p:nvPr/>
        </p:nvPicPr>
        <p:blipFill>
          <a:blip r:embed="rId3"/>
          <a:stretch>
            <a:fillRect/>
          </a:stretch>
        </p:blipFill>
        <p:spPr>
          <a:xfrm>
            <a:off x="267714" y="3442783"/>
            <a:ext cx="4098661" cy="3358258"/>
          </a:xfrm>
          <a:prstGeom prst="rect">
            <a:avLst/>
          </a:prstGeom>
        </p:spPr>
      </p:pic>
      <p:pic>
        <p:nvPicPr>
          <p:cNvPr id="10" name="Picture 9"/>
          <p:cNvPicPr>
            <a:picLocks noChangeAspect="1"/>
          </p:cNvPicPr>
          <p:nvPr/>
        </p:nvPicPr>
        <p:blipFill>
          <a:blip r:embed="rId4"/>
          <a:stretch>
            <a:fillRect/>
          </a:stretch>
        </p:blipFill>
        <p:spPr>
          <a:xfrm>
            <a:off x="4580979" y="673275"/>
            <a:ext cx="4469378" cy="1848802"/>
          </a:xfrm>
          <a:prstGeom prst="rect">
            <a:avLst/>
          </a:prstGeom>
        </p:spPr>
      </p:pic>
      <p:pic>
        <p:nvPicPr>
          <p:cNvPr id="11" name="Picture 10"/>
          <p:cNvPicPr>
            <a:picLocks noChangeAspect="1"/>
          </p:cNvPicPr>
          <p:nvPr/>
        </p:nvPicPr>
        <p:blipFill>
          <a:blip r:embed="rId5"/>
          <a:stretch>
            <a:fillRect/>
          </a:stretch>
        </p:blipFill>
        <p:spPr>
          <a:xfrm>
            <a:off x="4606043" y="2646858"/>
            <a:ext cx="4389368" cy="3003549"/>
          </a:xfrm>
          <a:prstGeom prst="rect">
            <a:avLst/>
          </a:prstGeom>
        </p:spPr>
      </p:pic>
      <p:sp>
        <p:nvSpPr>
          <p:cNvPr id="12" name="TextBox 11"/>
          <p:cNvSpPr txBox="1"/>
          <p:nvPr/>
        </p:nvSpPr>
        <p:spPr>
          <a:xfrm>
            <a:off x="7128906" y="67556"/>
            <a:ext cx="1867906" cy="338554"/>
          </a:xfrm>
          <a:prstGeom prst="rect">
            <a:avLst/>
          </a:prstGeom>
          <a:noFill/>
          <a:ln>
            <a:solidFill>
              <a:schemeClr val="tx1"/>
            </a:solidFill>
          </a:ln>
        </p:spPr>
        <p:txBody>
          <a:bodyPr wrap="square" rtlCol="0">
            <a:spAutoFit/>
          </a:bodyPr>
          <a:lstStyle/>
          <a:p>
            <a:r>
              <a:rPr lang="en-GB" sz="1200" b="1" dirty="0" smtClean="0">
                <a:solidFill>
                  <a:prstClr val="black"/>
                </a:solidFill>
              </a:rPr>
              <a:t>Total speaking mark</a:t>
            </a:r>
            <a:r>
              <a:rPr lang="en-GB" sz="1600" b="1" dirty="0" smtClean="0">
                <a:solidFill>
                  <a:prstClr val="black"/>
                </a:solidFill>
              </a:rPr>
              <a:t>: </a:t>
            </a:r>
            <a:endParaRPr lang="en-GB" sz="1600" b="1" dirty="0">
              <a:solidFill>
                <a:prstClr val="black"/>
              </a:solidFill>
            </a:endParaRPr>
          </a:p>
        </p:txBody>
      </p:sp>
      <p:graphicFrame>
        <p:nvGraphicFramePr>
          <p:cNvPr id="13" name="Table 12"/>
          <p:cNvGraphicFramePr>
            <a:graphicFrameLocks noGrp="1"/>
          </p:cNvGraphicFramePr>
          <p:nvPr>
            <p:extLst/>
          </p:nvPr>
        </p:nvGraphicFramePr>
        <p:xfrm>
          <a:off x="4635925" y="5775189"/>
          <a:ext cx="4359486" cy="685005"/>
        </p:xfrm>
        <a:graphic>
          <a:graphicData uri="http://schemas.openxmlformats.org/drawingml/2006/table">
            <a:tbl>
              <a:tblPr firstRow="1" bandRow="1">
                <a:tableStyleId>{5940675A-B579-460E-94D1-54222C63F5DA}</a:tableStyleId>
              </a:tblPr>
              <a:tblGrid>
                <a:gridCol w="726581"/>
                <a:gridCol w="726581"/>
                <a:gridCol w="726581"/>
                <a:gridCol w="726581"/>
                <a:gridCol w="726581"/>
                <a:gridCol w="726581"/>
              </a:tblGrid>
              <a:tr h="319245">
                <a:tc>
                  <a:txBody>
                    <a:bodyPr/>
                    <a:lstStyle/>
                    <a:p>
                      <a:pPr algn="ctr"/>
                      <a:r>
                        <a:rPr lang="en-GB" sz="1200" dirty="0" smtClean="0"/>
                        <a:t>Present</a:t>
                      </a:r>
                      <a:endParaRPr lang="en-GB" sz="1200" dirty="0"/>
                    </a:p>
                  </a:txBody>
                  <a:tcPr/>
                </a:tc>
                <a:tc>
                  <a:txBody>
                    <a:bodyPr/>
                    <a:lstStyle/>
                    <a:p>
                      <a:pPr algn="ctr"/>
                      <a:r>
                        <a:rPr lang="en-GB" sz="1200" dirty="0" smtClean="0"/>
                        <a:t>Future</a:t>
                      </a:r>
                      <a:endParaRPr lang="en-GB" sz="1200" dirty="0"/>
                    </a:p>
                  </a:txBody>
                  <a:tcPr/>
                </a:tc>
                <a:tc>
                  <a:txBody>
                    <a:bodyPr/>
                    <a:lstStyle/>
                    <a:p>
                      <a:pPr algn="ctr"/>
                      <a:r>
                        <a:rPr lang="en-GB" sz="1200" dirty="0" smtClean="0"/>
                        <a:t>Past</a:t>
                      </a:r>
                      <a:endParaRPr lang="en-GB" sz="1200" dirty="0"/>
                    </a:p>
                  </a:txBody>
                  <a:tcPr/>
                </a:tc>
                <a:tc>
                  <a:txBody>
                    <a:bodyPr/>
                    <a:lstStyle/>
                    <a:p>
                      <a:pPr algn="ctr"/>
                      <a:r>
                        <a:rPr lang="en-GB" sz="1200" dirty="0" smtClean="0"/>
                        <a:t>Opinion</a:t>
                      </a:r>
                      <a:endParaRPr lang="en-GB" sz="1200" dirty="0"/>
                    </a:p>
                  </a:txBody>
                  <a:tcPr/>
                </a:tc>
                <a:tc>
                  <a:txBody>
                    <a:bodyPr/>
                    <a:lstStyle/>
                    <a:p>
                      <a:pPr algn="ctr"/>
                      <a:r>
                        <a:rPr lang="en-GB" sz="1200" dirty="0" smtClean="0"/>
                        <a:t>Reason</a:t>
                      </a:r>
                      <a:endParaRPr lang="en-GB" sz="1200" dirty="0"/>
                    </a:p>
                  </a:txBody>
                  <a:tcPr/>
                </a:tc>
                <a:tc>
                  <a:txBody>
                    <a:bodyPr/>
                    <a:lstStyle/>
                    <a:p>
                      <a:pPr algn="ctr"/>
                      <a:r>
                        <a:rPr lang="en-GB" sz="1100" dirty="0" smtClean="0"/>
                        <a:t>Question</a:t>
                      </a:r>
                      <a:endParaRPr lang="en-GB" sz="1100" dirty="0"/>
                    </a:p>
                  </a:txBody>
                  <a:tcPr/>
                </a:tc>
              </a:tr>
              <a:tr h="319245">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2459838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457200"/>
            <a:ext cx="8540157" cy="5753100"/>
          </a:xfrm>
          <a:prstGeom prst="rect">
            <a:avLst/>
          </a:prstGeom>
        </p:spPr>
      </p:pic>
      <p:sp>
        <p:nvSpPr>
          <p:cNvPr id="2" name="Rectangle 1"/>
          <p:cNvSpPr/>
          <p:nvPr/>
        </p:nvSpPr>
        <p:spPr>
          <a:xfrm>
            <a:off x="2286000" y="3105835"/>
            <a:ext cx="4572000" cy="646331"/>
          </a:xfrm>
          <a:prstGeom prst="rect">
            <a:avLst/>
          </a:prstGeom>
        </p:spPr>
        <p:txBody>
          <a:bodyPr>
            <a:spAutoFit/>
          </a:bodyPr>
          <a:lstStyle/>
          <a:p>
            <a:r>
              <a:rPr lang="en-GB">
                <a:hlinkClick r:id="rId3"/>
              </a:rPr>
              <a:t>https://quizlet.com/221802852/module-1-vacaciones-flash-cards</a:t>
            </a:r>
            <a:r>
              <a:rPr lang="en-GB" smtClean="0">
                <a:hlinkClick r:id="rId3"/>
              </a:rPr>
              <a:t>/</a:t>
            </a:r>
            <a:r>
              <a:rPr lang="en-GB" smtClean="0"/>
              <a:t> </a:t>
            </a:r>
            <a:endParaRPr lang="en-GB"/>
          </a:p>
        </p:txBody>
      </p:sp>
    </p:spTree>
    <p:extLst>
      <p:ext uri="{BB962C8B-B14F-4D97-AF65-F5344CB8AC3E}">
        <p14:creationId xmlns:p14="http://schemas.microsoft.com/office/powerpoint/2010/main" val="1228777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Assessment Y10/Y11</a:t>
            </a:r>
            <a:endParaRPr lang="en-GB" u="sng" dirty="0">
              <a:latin typeface="Tw Cen MT" panose="020B0602020104020603" pitchFamily="34" charset="0"/>
            </a:endParaRPr>
          </a:p>
        </p:txBody>
      </p:sp>
      <p:sp>
        <p:nvSpPr>
          <p:cNvPr id="3" name="Content Placeholder 2"/>
          <p:cNvSpPr>
            <a:spLocks noGrp="1"/>
          </p:cNvSpPr>
          <p:nvPr>
            <p:ph idx="1"/>
          </p:nvPr>
        </p:nvSpPr>
        <p:spPr/>
        <p:txBody>
          <a:bodyPr/>
          <a:lstStyle/>
          <a:p>
            <a:r>
              <a:rPr lang="en-GB" dirty="0" smtClean="0">
                <a:latin typeface="Tw Cen MT" panose="020B0602020104020603" pitchFamily="34" charset="0"/>
              </a:rPr>
              <a:t> Speaking assessment (two of three elements) each term</a:t>
            </a:r>
          </a:p>
          <a:p>
            <a:r>
              <a:rPr lang="en-GB" dirty="0" smtClean="0">
                <a:latin typeface="Tw Cen MT" panose="020B0602020104020603" pitchFamily="34" charset="0"/>
              </a:rPr>
              <a:t>Full use of text book exam spreads</a:t>
            </a:r>
          </a:p>
          <a:p>
            <a:r>
              <a:rPr lang="en-GB" dirty="0" smtClean="0">
                <a:latin typeface="Tw Cen MT" panose="020B0602020104020603" pitchFamily="34" charset="0"/>
              </a:rPr>
              <a:t>Y10 summer exam (all three elements) run as full ‘mock’ exam</a:t>
            </a:r>
          </a:p>
          <a:p>
            <a:r>
              <a:rPr lang="en-GB" dirty="0">
                <a:latin typeface="Tw Cen MT" panose="020B0602020104020603" pitchFamily="34" charset="0"/>
              </a:rPr>
              <a:t>Speaking HWs, marked </a:t>
            </a:r>
            <a:r>
              <a:rPr lang="en-GB" dirty="0" smtClean="0">
                <a:latin typeface="Tw Cen MT" panose="020B0602020104020603" pitchFamily="34" charset="0"/>
              </a:rPr>
              <a:t>with exam criteria, in Y11</a:t>
            </a:r>
          </a:p>
          <a:p>
            <a:r>
              <a:rPr lang="en-GB" dirty="0" smtClean="0">
                <a:latin typeface="Tw Cen MT" panose="020B0602020104020603" pitchFamily="34" charset="0"/>
              </a:rPr>
              <a:t>Y11 full mock exam in January</a:t>
            </a:r>
            <a:endParaRPr lang="en-GB" dirty="0">
              <a:latin typeface="Tw Cen MT" panose="020B0602020104020603"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1524" y="230190"/>
            <a:ext cx="2658546" cy="1187484"/>
          </a:xfrm>
          <a:prstGeom prst="rect">
            <a:avLst/>
          </a:prstGeom>
        </p:spPr>
      </p:pic>
    </p:spTree>
    <p:extLst>
      <p:ext uri="{BB962C8B-B14F-4D97-AF65-F5344CB8AC3E}">
        <p14:creationId xmlns:p14="http://schemas.microsoft.com/office/powerpoint/2010/main" val="604308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Using the target language</a:t>
            </a:r>
            <a:endParaRPr lang="en-GB" dirty="0"/>
          </a:p>
        </p:txBody>
      </p:sp>
      <p:sp>
        <p:nvSpPr>
          <p:cNvPr id="5" name="Content Placeholder 4"/>
          <p:cNvSpPr>
            <a:spLocks noGrp="1"/>
          </p:cNvSpPr>
          <p:nvPr>
            <p:ph idx="1"/>
          </p:nvPr>
        </p:nvSpPr>
        <p:spPr>
          <a:xfrm>
            <a:off x="628650" y="1825625"/>
            <a:ext cx="5533253" cy="4351338"/>
          </a:xfrm>
        </p:spPr>
        <p:txBody>
          <a:bodyPr/>
          <a:lstStyle/>
          <a:p>
            <a:r>
              <a:rPr lang="en-GB" dirty="0" smtClean="0"/>
              <a:t>If teachers don’t, students don’t</a:t>
            </a:r>
          </a:p>
          <a:p>
            <a:r>
              <a:rPr lang="en-GB" dirty="0" smtClean="0"/>
              <a:t>If teachers do, that’s not in itself a guarantee that students will!</a:t>
            </a:r>
          </a:p>
          <a:p>
            <a:r>
              <a:rPr lang="en-GB" dirty="0" smtClean="0"/>
              <a:t>Consistency is what counts, and also…</a:t>
            </a:r>
          </a:p>
          <a:p>
            <a:r>
              <a:rPr lang="en-GB" dirty="0" smtClean="0"/>
              <a:t>Careful planning and routines</a:t>
            </a:r>
          </a:p>
          <a:p>
            <a:r>
              <a:rPr lang="en-GB" dirty="0" smtClean="0"/>
              <a:t>Openness to interruptions / asides</a:t>
            </a:r>
          </a:p>
          <a:p>
            <a:r>
              <a:rPr lang="en-GB" dirty="0" smtClean="0"/>
              <a:t>Clarity of purpose (spontaneous / prepared)</a:t>
            </a:r>
          </a:p>
          <a:p>
            <a:endParaRPr lang="en-GB" dirty="0" smtClean="0"/>
          </a:p>
          <a:p>
            <a:endParaRPr lang="en-GB" dirty="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013622" y="1933303"/>
            <a:ext cx="3064089" cy="2961773"/>
          </a:xfrm>
          <a:prstGeom prst="rect">
            <a:avLst/>
          </a:prstGeom>
        </p:spPr>
      </p:pic>
    </p:spTree>
    <p:extLst>
      <p:ext uri="{BB962C8B-B14F-4D97-AF65-F5344CB8AC3E}">
        <p14:creationId xmlns:p14="http://schemas.microsoft.com/office/powerpoint/2010/main" val="135018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70" y="-418578"/>
            <a:ext cx="7139035" cy="3487214"/>
          </a:xfrm>
          <a:prstGeom prst="rect">
            <a:avLst/>
          </a:prstGeom>
        </p:spPr>
      </p:pic>
      <p:sp>
        <p:nvSpPr>
          <p:cNvPr id="16"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2" name="Rectangle 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1 </a:t>
            </a:r>
            <a:r>
              <a:rPr lang="en-GB" sz="2800" b="1" dirty="0" smtClean="0">
                <a:solidFill>
                  <a:srgbClr val="F4FEFE"/>
                </a:solidFill>
              </a:rPr>
              <a:t> Students will be more confident at speaking in the target language if they have a secure grasp of the sound/writing relationship.</a:t>
            </a:r>
            <a:endParaRPr lang="en-GB" sz="2800" b="1" dirty="0">
              <a:solidFill>
                <a:srgbClr val="F4FEFE"/>
              </a:solidFill>
            </a:endParaRPr>
          </a:p>
        </p:txBody>
      </p:sp>
      <p:sp>
        <p:nvSpPr>
          <p:cNvPr id="4" name="TextBox 3"/>
          <p:cNvSpPr txBox="1"/>
          <p:nvPr/>
        </p:nvSpPr>
        <p:spPr>
          <a:xfrm>
            <a:off x="715504" y="4615031"/>
            <a:ext cx="7953294" cy="1015663"/>
          </a:xfrm>
          <a:prstGeom prst="rect">
            <a:avLst/>
          </a:prstGeom>
          <a:solidFill>
            <a:srgbClr val="FFFF00"/>
          </a:solidFill>
        </p:spPr>
        <p:txBody>
          <a:bodyPr wrap="square" rtlCol="0">
            <a:spAutoFit/>
          </a:bodyPr>
          <a:lstStyle/>
          <a:p>
            <a:r>
              <a:rPr lang="en-GB" sz="2000" dirty="0" smtClean="0"/>
              <a:t>Not to mention the fact that they need to be able to read aloud accurately, with good pronunciation and intonation, what they have prepared to say for the role play and the photo card.</a:t>
            </a:r>
            <a:endParaRPr lang="en-GB" sz="2000" dirty="0"/>
          </a:p>
        </p:txBody>
      </p:sp>
    </p:spTree>
    <p:extLst>
      <p:ext uri="{BB962C8B-B14F-4D97-AF65-F5344CB8AC3E}">
        <p14:creationId xmlns:p14="http://schemas.microsoft.com/office/powerpoint/2010/main" val="3924056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55"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37"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a</a:t>
            </a:r>
            <a:r>
              <a:rPr lang="en-GB" sz="2800" b="1">
                <a:solidFill>
                  <a:prstClr val="black"/>
                </a:solidFill>
                <a:latin typeface="Calibri" pitchFamily="34" charset="0"/>
              </a:rPr>
              <a:t>r</a:t>
            </a:r>
            <a:r>
              <a:rPr lang="en-GB" sz="2800" b="1" u="sng">
                <a:solidFill>
                  <a:prstClr val="black"/>
                </a:solidFill>
                <a:latin typeface="Calibri" pitchFamily="34" charset="0"/>
              </a:rPr>
              <a:t>a</a:t>
            </a:r>
            <a:r>
              <a:rPr lang="en-GB" sz="2800" b="1">
                <a:solidFill>
                  <a:prstClr val="black"/>
                </a:solidFill>
                <a:latin typeface="Calibri" pitchFamily="34" charset="0"/>
                <a:cs typeface="Times New Roman" pitchFamily="18" charset="0"/>
              </a:rPr>
              <a:t>ñ</a:t>
            </a:r>
            <a:r>
              <a:rPr lang="en-GB" sz="2800" b="1" u="sng">
                <a:solidFill>
                  <a:prstClr val="black"/>
                </a:solidFill>
                <a:latin typeface="Calibri" pitchFamily="34" charset="0"/>
                <a:cs typeface="Times New Roman" pitchFamily="18" charset="0"/>
              </a:rPr>
              <a:t>a</a:t>
            </a:r>
          </a:p>
        </p:txBody>
      </p:sp>
      <p:sp>
        <p:nvSpPr>
          <p:cNvPr id="43038"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e</a:t>
            </a:r>
            <a:r>
              <a:rPr lang="en-GB" sz="2800" b="1">
                <a:solidFill>
                  <a:prstClr val="black"/>
                </a:solidFill>
                <a:latin typeface="Calibri" pitchFamily="34" charset="0"/>
              </a:rPr>
              <a:t>l</a:t>
            </a:r>
            <a:r>
              <a:rPr lang="en-GB" sz="2800" b="1" u="sng">
                <a:solidFill>
                  <a:prstClr val="black"/>
                </a:solidFill>
                <a:latin typeface="Calibri" pitchFamily="34" charset="0"/>
              </a:rPr>
              <a:t>e</a:t>
            </a:r>
            <a:r>
              <a:rPr lang="en-GB" sz="2800" b="1">
                <a:solidFill>
                  <a:prstClr val="black"/>
                </a:solidFill>
                <a:latin typeface="Calibri" pitchFamily="34" charset="0"/>
              </a:rPr>
              <a:t>fant</a:t>
            </a:r>
            <a:r>
              <a:rPr lang="en-GB" sz="2800" b="1" u="sng">
                <a:solidFill>
                  <a:prstClr val="black"/>
                </a:solidFill>
                <a:latin typeface="Calibri" pitchFamily="34" charset="0"/>
              </a:rPr>
              <a:t>e</a:t>
            </a:r>
            <a:endParaRPr lang="en-GB" sz="2800" b="1" u="sng">
              <a:solidFill>
                <a:prstClr val="black"/>
              </a:solidFill>
              <a:latin typeface="Calibri" pitchFamily="34" charset="0"/>
              <a:cs typeface="Times New Roman" pitchFamily="18" charset="0"/>
            </a:endParaRPr>
          </a:p>
        </p:txBody>
      </p:sp>
      <p:sp>
        <p:nvSpPr>
          <p:cNvPr id="43039"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a:solidFill>
                  <a:prstClr val="black"/>
                </a:solidFill>
                <a:latin typeface="Calibri" pitchFamily="34" charset="0"/>
              </a:rPr>
              <a:t>i</a:t>
            </a:r>
            <a:r>
              <a:rPr lang="en-GB" sz="2800" b="1" dirty="0">
                <a:solidFill>
                  <a:prstClr val="black"/>
                </a:solidFill>
                <a:latin typeface="Calibri" pitchFamily="34" charset="0"/>
              </a:rPr>
              <a:t>dea</a:t>
            </a:r>
            <a:endParaRPr lang="en-GB" sz="2800" b="1" dirty="0">
              <a:solidFill>
                <a:prstClr val="black"/>
              </a:solidFill>
              <a:latin typeface="Calibri" pitchFamily="34" charset="0"/>
              <a:cs typeface="Times New Roman" pitchFamily="18" charset="0"/>
            </a:endParaRPr>
          </a:p>
        </p:txBody>
      </p:sp>
      <p:sp>
        <p:nvSpPr>
          <p:cNvPr id="43040"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o</a:t>
            </a:r>
            <a:r>
              <a:rPr lang="en-GB" sz="2800" b="1">
                <a:solidFill>
                  <a:prstClr val="black"/>
                </a:solidFill>
                <a:latin typeface="Calibri" pitchFamily="34" charset="0"/>
              </a:rPr>
              <a:t>lvidar</a:t>
            </a:r>
            <a:endParaRPr lang="en-GB" sz="2800" b="1">
              <a:solidFill>
                <a:prstClr val="black"/>
              </a:solidFill>
              <a:latin typeface="Calibri" pitchFamily="34" charset="0"/>
              <a:cs typeface="Times New Roman" pitchFamily="18" charset="0"/>
            </a:endParaRPr>
          </a:p>
        </p:txBody>
      </p:sp>
      <p:sp>
        <p:nvSpPr>
          <p:cNvPr id="43041"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u</a:t>
            </a:r>
            <a:r>
              <a:rPr lang="en-GB" sz="2800" b="1">
                <a:solidFill>
                  <a:prstClr val="black"/>
                </a:solidFill>
                <a:latin typeface="Calibri" pitchFamily="34" charset="0"/>
              </a:rPr>
              <a:t>niverso</a:t>
            </a:r>
            <a:endParaRPr lang="en-GB" sz="2800" b="1">
              <a:solidFill>
                <a:prstClr val="black"/>
              </a:solidFill>
              <a:latin typeface="Calibri" pitchFamily="34" charset="0"/>
              <a:cs typeface="Times New Roman" pitchFamily="18" charset="0"/>
            </a:endParaRPr>
          </a:p>
        </p:txBody>
      </p:sp>
      <p:sp>
        <p:nvSpPr>
          <p:cNvPr id="43042"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ce</a:t>
            </a:r>
            <a:r>
              <a:rPr lang="en-GB" sz="2800" b="1">
                <a:solidFill>
                  <a:prstClr val="black"/>
                </a:solidFill>
                <a:latin typeface="Calibri" pitchFamily="34" charset="0"/>
              </a:rPr>
              <a:t>rdo</a:t>
            </a:r>
            <a:endParaRPr lang="en-GB" sz="2800" b="1">
              <a:solidFill>
                <a:prstClr val="black"/>
              </a:solidFill>
              <a:latin typeface="Calibri" pitchFamily="34" charset="0"/>
              <a:cs typeface="Times New Roman" pitchFamily="18" charset="0"/>
            </a:endParaRPr>
          </a:p>
        </p:txBody>
      </p:sp>
      <p:sp>
        <p:nvSpPr>
          <p:cNvPr id="43043"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ci</a:t>
            </a:r>
            <a:r>
              <a:rPr lang="en-GB" sz="2800" b="1">
                <a:solidFill>
                  <a:prstClr val="black"/>
                </a:solidFill>
                <a:latin typeface="Calibri" pitchFamily="34" charset="0"/>
              </a:rPr>
              <a:t>clista</a:t>
            </a:r>
            <a:endParaRPr lang="en-GB" sz="2800" b="1">
              <a:solidFill>
                <a:prstClr val="black"/>
              </a:solidFill>
              <a:latin typeface="Calibri" pitchFamily="34" charset="0"/>
              <a:cs typeface="Times New Roman" pitchFamily="18" charset="0"/>
            </a:endParaRPr>
          </a:p>
        </p:txBody>
      </p:sp>
      <p:sp>
        <p:nvSpPr>
          <p:cNvPr id="43044"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ca</a:t>
            </a:r>
            <a:r>
              <a:rPr lang="en-GB" sz="2800" b="1">
                <a:solidFill>
                  <a:prstClr val="black"/>
                </a:solidFill>
                <a:latin typeface="Calibri" pitchFamily="34" charset="0"/>
              </a:rPr>
              <a:t>sa</a:t>
            </a:r>
            <a:endParaRPr lang="en-GB" sz="2800" b="1">
              <a:solidFill>
                <a:prstClr val="black"/>
              </a:solidFill>
              <a:latin typeface="Calibri" pitchFamily="34" charset="0"/>
              <a:cs typeface="Times New Roman" pitchFamily="18" charset="0"/>
            </a:endParaRPr>
          </a:p>
        </p:txBody>
      </p:sp>
      <p:sp>
        <p:nvSpPr>
          <p:cNvPr id="43045"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co</a:t>
            </a:r>
            <a:r>
              <a:rPr lang="en-GB" sz="2800" b="1">
                <a:solidFill>
                  <a:prstClr val="black"/>
                </a:solidFill>
                <a:latin typeface="Calibri" pitchFamily="34" charset="0"/>
              </a:rPr>
              <a:t>che</a:t>
            </a:r>
            <a:endParaRPr lang="en-GB" sz="2800" b="1">
              <a:solidFill>
                <a:prstClr val="black"/>
              </a:solidFill>
              <a:latin typeface="Calibri" pitchFamily="34" charset="0"/>
              <a:cs typeface="Times New Roman" pitchFamily="18" charset="0"/>
            </a:endParaRPr>
          </a:p>
        </p:txBody>
      </p:sp>
      <p:sp>
        <p:nvSpPr>
          <p:cNvPr id="43046"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cu</a:t>
            </a:r>
            <a:r>
              <a:rPr lang="en-GB" sz="2800" b="1">
                <a:solidFill>
                  <a:prstClr val="black"/>
                </a:solidFill>
                <a:latin typeface="Calibri" pitchFamily="34" charset="0"/>
              </a:rPr>
              <a:t>caracha</a:t>
            </a:r>
            <a:endParaRPr lang="en-GB" sz="2800" b="1">
              <a:solidFill>
                <a:prstClr val="black"/>
              </a:solidFill>
              <a:latin typeface="Calibri" pitchFamily="34" charset="0"/>
              <a:cs typeface="Times New Roman" pitchFamily="18" charset="0"/>
            </a:endParaRPr>
          </a:p>
        </p:txBody>
      </p:sp>
      <p:sp>
        <p:nvSpPr>
          <p:cNvPr id="43047"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gi</a:t>
            </a:r>
            <a:r>
              <a:rPr lang="en-GB" sz="2800" b="1">
                <a:solidFill>
                  <a:prstClr val="black"/>
                </a:solidFill>
                <a:latin typeface="Calibri" pitchFamily="34" charset="0"/>
              </a:rPr>
              <a:t>mn</a:t>
            </a:r>
            <a:r>
              <a:rPr lang="en-GB" sz="2800" b="1">
                <a:solidFill>
                  <a:prstClr val="black"/>
                </a:solidFill>
                <a:latin typeface="Calibri" pitchFamily="34" charset="0"/>
                <a:cs typeface="Arial" pitchFamily="34" charset="0"/>
              </a:rPr>
              <a:t>asia</a:t>
            </a:r>
            <a:endParaRPr lang="en-GB" sz="2800" b="1">
              <a:solidFill>
                <a:prstClr val="black"/>
              </a:solidFill>
              <a:latin typeface="Calibri" pitchFamily="34" charset="0"/>
              <a:cs typeface="Times New Roman" pitchFamily="18" charset="0"/>
            </a:endParaRPr>
          </a:p>
        </p:txBody>
      </p:sp>
      <p:sp>
        <p:nvSpPr>
          <p:cNvPr id="43048"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solidFill>
                  <a:prstClr val="black"/>
                </a:solidFill>
                <a:latin typeface="Calibri" pitchFamily="34" charset="0"/>
              </a:rPr>
              <a:t>h</a:t>
            </a:r>
            <a:r>
              <a:rPr lang="en-GB" sz="2000" b="1">
                <a:solidFill>
                  <a:prstClr val="black"/>
                </a:solidFill>
                <a:latin typeface="Calibri" pitchFamily="34" charset="0"/>
              </a:rPr>
              <a:t>amburguesa</a:t>
            </a:r>
            <a:endParaRPr lang="en-GB" sz="2000" b="1">
              <a:solidFill>
                <a:prstClr val="black"/>
              </a:solidFill>
              <a:latin typeface="Calibri" pitchFamily="34" charset="0"/>
              <a:cs typeface="Times New Roman" pitchFamily="18" charset="0"/>
            </a:endParaRPr>
          </a:p>
        </p:txBody>
      </p:sp>
      <p:sp>
        <p:nvSpPr>
          <p:cNvPr id="43049"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solidFill>
                  <a:prstClr val="black"/>
                </a:solidFill>
                <a:latin typeface="Calibri" pitchFamily="34" charset="0"/>
              </a:rPr>
              <a:t>Espa</a:t>
            </a:r>
            <a:r>
              <a:rPr lang="en-GB" sz="2800" b="1" u="sng">
                <a:solidFill>
                  <a:prstClr val="black"/>
                </a:solidFill>
                <a:latin typeface="Calibri" pitchFamily="34" charset="0"/>
                <a:cs typeface="Times New Roman" pitchFamily="18" charset="0"/>
              </a:rPr>
              <a:t>ñ</a:t>
            </a:r>
            <a:r>
              <a:rPr lang="en-GB" sz="2800" b="1">
                <a:solidFill>
                  <a:prstClr val="black"/>
                </a:solidFill>
                <a:latin typeface="Calibri" pitchFamily="34" charset="0"/>
                <a:cs typeface="Times New Roman" pitchFamily="18" charset="0"/>
              </a:rPr>
              <a:t>a</a:t>
            </a:r>
          </a:p>
        </p:txBody>
      </p:sp>
      <p:sp>
        <p:nvSpPr>
          <p:cNvPr id="43050"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z</a:t>
            </a:r>
            <a:r>
              <a:rPr lang="en-GB" sz="2800" b="1">
                <a:solidFill>
                  <a:prstClr val="black"/>
                </a:solidFill>
                <a:latin typeface="Calibri" pitchFamily="34" charset="0"/>
              </a:rPr>
              <a:t>umo</a:t>
            </a:r>
            <a:endParaRPr lang="en-GB" sz="2800" b="1">
              <a:solidFill>
                <a:prstClr val="black"/>
              </a:solidFill>
              <a:latin typeface="Calibri" pitchFamily="34" charset="0"/>
              <a:cs typeface="Times New Roman" pitchFamily="18" charset="0"/>
            </a:endParaRPr>
          </a:p>
        </p:txBody>
      </p:sp>
      <p:sp>
        <p:nvSpPr>
          <p:cNvPr id="43051"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solidFill>
                  <a:prstClr val="black"/>
                </a:solidFill>
                <a:latin typeface="Calibri" pitchFamily="34" charset="0"/>
              </a:rPr>
              <a:t>gu</a:t>
            </a:r>
            <a:r>
              <a:rPr lang="en-GB" sz="2800" b="1" dirty="0" err="1" smtClean="0">
                <a:solidFill>
                  <a:prstClr val="black"/>
                </a:solidFill>
                <a:latin typeface="Calibri" pitchFamily="34" charset="0"/>
              </a:rPr>
              <a:t>sano</a:t>
            </a:r>
            <a:endParaRPr lang="en-GB" sz="2800" b="1" dirty="0">
              <a:solidFill>
                <a:prstClr val="black"/>
              </a:solidFill>
              <a:latin typeface="Calibri" pitchFamily="34" charset="0"/>
              <a:cs typeface="Times New Roman" pitchFamily="18" charset="0"/>
            </a:endParaRPr>
          </a:p>
        </p:txBody>
      </p:sp>
      <p:sp>
        <p:nvSpPr>
          <p:cNvPr id="43052"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ll</a:t>
            </a:r>
            <a:r>
              <a:rPr lang="en-GB" sz="2800" b="1">
                <a:solidFill>
                  <a:prstClr val="black"/>
                </a:solidFill>
                <a:latin typeface="Calibri" pitchFamily="34" charset="0"/>
              </a:rPr>
              <a:t>ave</a:t>
            </a:r>
            <a:endParaRPr lang="en-GB" sz="2800" b="1">
              <a:solidFill>
                <a:prstClr val="black"/>
              </a:solidFill>
              <a:latin typeface="Calibri" pitchFamily="34" charset="0"/>
              <a:cs typeface="Times New Roman" pitchFamily="18" charset="0"/>
            </a:endParaRPr>
          </a:p>
        </p:txBody>
      </p:sp>
      <p:pic>
        <p:nvPicPr>
          <p:cNvPr id="43053" name="Picture 6" descr="elephant"/>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2"/>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5" descr="c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7" descr="cosmos"/>
          <p:cNvPicPr>
            <a:picLocks noChangeAspect="1" noChangeArrowheads="1"/>
          </p:cNvPicPr>
          <p:nvPr/>
        </p:nvPicPr>
        <p:blipFill>
          <a:blip r:embed="rId7"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162" y="1795713"/>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1" name="Picture 6"/>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9"/>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
          <p:cNvPicPr>
            <a:picLocks noChangeAspect="1" noChangeArrowheads="1"/>
          </p:cNvPicPr>
          <p:nvPr/>
        </p:nvPicPr>
        <p:blipFill>
          <a:blip r:embed="rId14"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worm"/>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225" y="5297908"/>
            <a:ext cx="1490137" cy="10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64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41679" y="3699647"/>
            <a:ext cx="1703341" cy="1145056"/>
          </a:xfrm>
          <a:prstGeom prst="rect">
            <a:avLst/>
          </a:prstGeom>
          <a:solidFill>
            <a:schemeClr val="bg1"/>
          </a:solidFill>
        </p:spPr>
      </p:pic>
      <p:graphicFrame>
        <p:nvGraphicFramePr>
          <p:cNvPr id="4" name="Table 3"/>
          <p:cNvGraphicFramePr>
            <a:graphicFrameLocks noGrp="1"/>
          </p:cNvGraphicFramePr>
          <p:nvPr/>
        </p:nvGraphicFramePr>
        <p:xfrm>
          <a:off x="0" y="23247"/>
          <a:ext cx="9144000" cy="6834752"/>
        </p:xfrm>
        <a:graphic>
          <a:graphicData uri="http://schemas.openxmlformats.org/drawingml/2006/table">
            <a:tbl>
              <a:tblPr firstRow="1" bandRow="1">
                <a:tableStyleId>{5940675A-B579-460E-94D1-54222C63F5DA}</a:tableStyleId>
              </a:tblPr>
              <a:tblGrid>
                <a:gridCol w="2286000"/>
                <a:gridCol w="2286000"/>
                <a:gridCol w="2286000"/>
                <a:gridCol w="2286000"/>
              </a:tblGrid>
              <a:tr h="1708688">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r>
              <a:tr h="170868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170868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170868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pic>
        <p:nvPicPr>
          <p:cNvPr id="12" name="Picture 13" descr="boy_playing_video_games_h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2213" y="-27384"/>
            <a:ext cx="1163180" cy="17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276918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3060" y="69071"/>
            <a:ext cx="1588284" cy="15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6"/>
          <p:cNvSpPr txBox="1">
            <a:spLocks noChangeArrowheads="1"/>
          </p:cNvSpPr>
          <p:nvPr/>
        </p:nvSpPr>
        <p:spPr bwMode="auto">
          <a:xfrm>
            <a:off x="-274281"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oi</a:t>
            </a:r>
            <a:r>
              <a:rPr lang="en-GB" sz="2800" b="1" dirty="0" err="1">
                <a:solidFill>
                  <a:prstClr val="black"/>
                </a:solidFill>
                <a:latin typeface="Calibri" panose="020F0502020204030204" pitchFamily="34" charset="0"/>
                <a:cs typeface="Arial" panose="020B0604020202020204" pitchFamily="34" charset="0"/>
              </a:rPr>
              <a:t>sson</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7" name="Oval 23"/>
          <p:cNvSpPr>
            <a:spLocks noChangeArrowheads="1"/>
          </p:cNvSpPr>
          <p:nvPr/>
        </p:nvSpPr>
        <p:spPr bwMode="auto">
          <a:xfrm>
            <a:off x="37662" y="69071"/>
            <a:ext cx="710773" cy="59785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oi</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8" name="Oval 23"/>
          <p:cNvSpPr>
            <a:spLocks noChangeArrowheads="1"/>
          </p:cNvSpPr>
          <p:nvPr/>
        </p:nvSpPr>
        <p:spPr bwMode="auto">
          <a:xfrm>
            <a:off x="2351734" y="44625"/>
            <a:ext cx="705906" cy="575202"/>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ui</a:t>
            </a:r>
          </a:p>
        </p:txBody>
      </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5486" y="379415"/>
            <a:ext cx="1185374" cy="1185374"/>
          </a:xfrm>
          <a:prstGeom prst="rect">
            <a:avLst/>
          </a:prstGeom>
        </p:spPr>
      </p:pic>
      <p:sp>
        <p:nvSpPr>
          <p:cNvPr id="10" name="Text Box 36"/>
          <p:cNvSpPr txBox="1">
            <a:spLocks noChangeArrowheads="1"/>
          </p:cNvSpPr>
          <p:nvPr/>
        </p:nvSpPr>
        <p:spPr bwMode="auto">
          <a:xfrm>
            <a:off x="1587202"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O</a:t>
            </a:r>
            <a:r>
              <a:rPr lang="en-GB" sz="2800" b="1" i="1" u="sng" dirty="0" err="1">
                <a:solidFill>
                  <a:srgbClr val="0000FF"/>
                </a:solidFill>
                <a:latin typeface="Calibri" panose="020F0502020204030204" pitchFamily="34" charset="0"/>
                <a:cs typeface="Arial" panose="020B0604020202020204" pitchFamily="34" charset="0"/>
              </a:rPr>
              <a:t>ui</a:t>
            </a:r>
            <a:r>
              <a:rPr lang="en-GB" sz="2800" b="1" dirty="0">
                <a:solidFill>
                  <a:prstClr val="black"/>
                </a:solidFill>
                <a:latin typeface="Calibri" panose="020F0502020204030204" pitchFamily="34" charset="0"/>
                <a:cs typeface="Arial" panose="020B0604020202020204" pitchFamily="34" charset="0"/>
              </a:rPr>
              <a: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4" name="Rectangle 13"/>
          <p:cNvSpPr/>
          <p:nvPr/>
        </p:nvSpPr>
        <p:spPr>
          <a:xfrm>
            <a:off x="5220072" y="1096189"/>
            <a:ext cx="1224136" cy="60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3" name="Oval 23"/>
          <p:cNvSpPr>
            <a:spLocks noChangeArrowheads="1"/>
          </p:cNvSpPr>
          <p:nvPr/>
        </p:nvSpPr>
        <p:spPr bwMode="auto">
          <a:xfrm>
            <a:off x="4615509" y="44624"/>
            <a:ext cx="732080" cy="575203"/>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eu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11" name="Text Box 36"/>
          <p:cNvSpPr txBox="1">
            <a:spLocks noChangeArrowheads="1"/>
          </p:cNvSpPr>
          <p:nvPr/>
        </p:nvSpPr>
        <p:spPr bwMode="auto">
          <a:xfrm>
            <a:off x="4404506" y="1262885"/>
            <a:ext cx="2195512" cy="519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j</a:t>
            </a:r>
            <a:r>
              <a:rPr lang="en-GB" sz="2800" b="1" i="1" u="sng" dirty="0" err="1">
                <a:solidFill>
                  <a:srgbClr val="0000FF"/>
                </a:solidFill>
                <a:latin typeface="Calibri" panose="020F0502020204030204" pitchFamily="34" charset="0"/>
                <a:cs typeface="Arial" panose="020B0604020202020204" pitchFamily="34" charset="0"/>
              </a:rPr>
              <a:t>eu</a:t>
            </a:r>
            <a:r>
              <a:rPr lang="en-GB" sz="2800" b="1" dirty="0" err="1">
                <a:solidFill>
                  <a:prstClr val="black"/>
                </a:solidFill>
                <a:latin typeface="Calibri" panose="020F0502020204030204" pitchFamily="34" charset="0"/>
                <a:cs typeface="Arial" panose="020B0604020202020204" pitchFamily="34" charset="0"/>
              </a:rPr>
              <a:t>-vidéo</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15" name="Picture 16" descr="scissors_cut_hg_cl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5221" y="212064"/>
            <a:ext cx="1945129"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6"/>
          <p:cNvSpPr txBox="1">
            <a:spLocks noChangeArrowheads="1"/>
          </p:cNvSpPr>
          <p:nvPr/>
        </p:nvSpPr>
        <p:spPr bwMode="auto">
          <a:xfrm>
            <a:off x="6600018" y="1246998"/>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a:t>
            </a:r>
            <a:r>
              <a:rPr lang="en-GB" sz="2800" b="1" dirty="0" err="1">
                <a:solidFill>
                  <a:prstClr val="black"/>
                </a:solidFill>
                <a:latin typeface="Calibri" panose="020F0502020204030204" pitchFamily="34" charset="0"/>
                <a:cs typeface="Arial" panose="020B0604020202020204" pitchFamily="34" charset="0"/>
              </a:rPr>
              <a:t>cise</a:t>
            </a:r>
            <a:r>
              <a:rPr lang="en-GB" sz="2800" b="1" i="1" u="sng" dirty="0" err="1">
                <a:solidFill>
                  <a:srgbClr val="0000FF"/>
                </a:solidFill>
                <a:latin typeface="Calibri" panose="020F0502020204030204" pitchFamily="34" charset="0"/>
                <a:cs typeface="Arial" panose="020B0604020202020204" pitchFamily="34" charset="0"/>
              </a:rPr>
              <a:t>au</a:t>
            </a:r>
            <a:r>
              <a:rPr lang="en-GB" sz="2800" b="1" dirty="0" err="1">
                <a:solidFill>
                  <a:prstClr val="black"/>
                </a:solidFill>
                <a:latin typeface="Calibri" panose="020F0502020204030204" pitchFamily="34" charset="0"/>
                <a:cs typeface="Arial" panose="020B0604020202020204" pitchFamily="34" charset="0"/>
              </a:rPr>
              <a:t>x</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7" name="Oval 23"/>
          <p:cNvSpPr>
            <a:spLocks noChangeArrowheads="1"/>
          </p:cNvSpPr>
          <p:nvPr/>
        </p:nvSpPr>
        <p:spPr bwMode="auto">
          <a:xfrm>
            <a:off x="6911183" y="44625"/>
            <a:ext cx="675564" cy="6222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a:solidFill>
                  <a:prstClr val="black"/>
                </a:solidFill>
                <a:latin typeface="AntigoniBd" pitchFamily="34" charset="0"/>
                <a:ea typeface="Batang" panose="02030600000101010101" pitchFamily="18" charset="-127"/>
                <a:cs typeface="Arial" panose="020B0604020202020204" pitchFamily="34" charset="0"/>
              </a:rPr>
              <a:t>au</a:t>
            </a:r>
          </a:p>
        </p:txBody>
      </p:sp>
      <p:pic>
        <p:nvPicPr>
          <p:cNvPr id="18" name="Picture 24" descr="chicken_eating_hg_clr.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0620" y="1403017"/>
            <a:ext cx="1249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430212" y="2973925"/>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FF0000"/>
                </a:solidFill>
                <a:latin typeface="Calibri" panose="020F0502020204030204" pitchFamily="34" charset="0"/>
                <a:cs typeface="Arial" panose="020B0604020202020204" pitchFamily="34" charset="0"/>
              </a:rPr>
              <a:t>ou</a:t>
            </a:r>
            <a:r>
              <a:rPr lang="en-GB" sz="2800" b="1" dirty="0" err="1">
                <a:solidFill>
                  <a:prstClr val="black"/>
                </a:solidFill>
                <a:latin typeface="Calibri" panose="020F0502020204030204" pitchFamily="34" charset="0"/>
                <a:cs typeface="Arial" panose="020B0604020202020204" pitchFamily="34" charset="0"/>
              </a:rPr>
              <a:t>le</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0" name="Oval 34"/>
          <p:cNvSpPr>
            <a:spLocks noChangeArrowheads="1"/>
          </p:cNvSpPr>
          <p:nvPr/>
        </p:nvSpPr>
        <p:spPr bwMode="auto">
          <a:xfrm>
            <a:off x="14155" y="1781998"/>
            <a:ext cx="778905" cy="59596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21" name="Text Box 36"/>
          <p:cNvSpPr txBox="1">
            <a:spLocks noChangeArrowheads="1"/>
          </p:cNvSpPr>
          <p:nvPr/>
        </p:nvSpPr>
        <p:spPr bwMode="auto">
          <a:xfrm>
            <a:off x="1761200" y="2976306"/>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m</a:t>
            </a:r>
            <a:r>
              <a:rPr lang="en-GB" sz="2800" b="1" i="1" u="sng" dirty="0">
                <a:solidFill>
                  <a:srgbClr val="0000FF"/>
                </a:solidFill>
                <a:latin typeface="Calibri" panose="020F0502020204030204" pitchFamily="34" charset="0"/>
                <a:cs typeface="Arial" panose="020B0604020202020204" pitchFamily="34" charset="0"/>
              </a:rPr>
              <a:t>i</a:t>
            </a:r>
            <a:r>
              <a:rPr lang="en-GB" sz="2800" b="1" dirty="0">
                <a:solidFill>
                  <a:prstClr val="black"/>
                </a:solidFill>
                <a:latin typeface="Calibri" panose="020F0502020204030204" pitchFamily="34" charset="0"/>
                <a:cs typeface="Arial" panose="020B0604020202020204" pitchFamily="34" charset="0"/>
              </a:rPr>
              <a:t>d</a:t>
            </a:r>
            <a:r>
              <a:rPr lang="en-GB" sz="2800" b="1" i="1" u="sng" dirty="0">
                <a:solidFill>
                  <a:srgbClr val="0000FF"/>
                </a:solidFill>
                <a:latin typeface="Calibri" panose="020F0502020204030204" pitchFamily="34" charset="0"/>
                <a:cs typeface="Arial" panose="020B0604020202020204" pitchFamily="34" charset="0"/>
              </a:rPr>
              <a:t>i</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22" name="Picture 71" descr="MCHH02154_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5004" y="1841216"/>
            <a:ext cx="1266726" cy="12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3"/>
          <p:cNvSpPr>
            <a:spLocks noChangeArrowheads="1"/>
          </p:cNvSpPr>
          <p:nvPr/>
        </p:nvSpPr>
        <p:spPr bwMode="auto">
          <a:xfrm>
            <a:off x="2309475" y="1788007"/>
            <a:ext cx="683568" cy="5899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24" name="Text Box 36"/>
          <p:cNvSpPr txBox="1">
            <a:spLocks noChangeArrowheads="1"/>
          </p:cNvSpPr>
          <p:nvPr/>
        </p:nvSpPr>
        <p:spPr bwMode="auto">
          <a:xfrm>
            <a:off x="4392146" y="297154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l</a:t>
            </a:r>
            <a:r>
              <a:rPr lang="en-GB" sz="2800" b="1" i="1" u="sng" dirty="0">
                <a:solidFill>
                  <a:srgbClr val="FF0000"/>
                </a:solidFill>
                <a:latin typeface="Calibri" panose="020F0502020204030204" pitchFamily="34" charset="0"/>
                <a:cs typeface="Arial" panose="020B0604020202020204" pitchFamily="34" charset="0"/>
              </a:rPr>
              <a:t>u</a:t>
            </a:r>
            <a:r>
              <a:rPr lang="en-GB" sz="2800" b="1" dirty="0">
                <a:solidFill>
                  <a:prstClr val="black"/>
                </a:solidFill>
                <a:latin typeface="Calibri" panose="020F0502020204030204" pitchFamily="34" charset="0"/>
                <a:cs typeface="Arial" panose="020B0604020202020204" pitchFamily="34" charset="0"/>
              </a:rPr>
              <a:t>nettes</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5" name="Oval 23"/>
          <p:cNvSpPr>
            <a:spLocks noChangeArrowheads="1"/>
          </p:cNvSpPr>
          <p:nvPr/>
        </p:nvSpPr>
        <p:spPr bwMode="auto">
          <a:xfrm>
            <a:off x="4647481" y="1781834"/>
            <a:ext cx="732080" cy="58007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u</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4006" y="1919735"/>
            <a:ext cx="1145224" cy="1141407"/>
          </a:xfrm>
          <a:prstGeom prst="rect">
            <a:avLst/>
          </a:prstGeom>
        </p:spPr>
      </p:pic>
      <p:sp>
        <p:nvSpPr>
          <p:cNvPr id="28" name="Text Box 36"/>
          <p:cNvSpPr txBox="1">
            <a:spLocks noChangeArrowheads="1"/>
          </p:cNvSpPr>
          <p:nvPr/>
        </p:nvSpPr>
        <p:spPr bwMode="auto">
          <a:xfrm>
            <a:off x="6361810" y="2971542"/>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29" name="Oval 23"/>
          <p:cNvSpPr>
            <a:spLocks noChangeArrowheads="1"/>
          </p:cNvSpPr>
          <p:nvPr/>
        </p:nvSpPr>
        <p:spPr bwMode="auto">
          <a:xfrm>
            <a:off x="6907191" y="1759876"/>
            <a:ext cx="710382" cy="57316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é</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8428" y="1841216"/>
            <a:ext cx="994771" cy="1363209"/>
          </a:xfrm>
          <a:prstGeom prst="rect">
            <a:avLst/>
          </a:prstGeom>
        </p:spPr>
      </p:pic>
      <p:pic>
        <p:nvPicPr>
          <p:cNvPr id="31" name="Picture 20" descr="red_nosed_man_hg_clr.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08773" y="3411106"/>
            <a:ext cx="1204367" cy="17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6"/>
          <p:cNvSpPr txBox="1">
            <a:spLocks noChangeArrowheads="1"/>
          </p:cNvSpPr>
          <p:nvPr/>
        </p:nvSpPr>
        <p:spPr bwMode="auto">
          <a:xfrm>
            <a:off x="-584556" y="462720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n</a:t>
            </a:r>
            <a:r>
              <a:rPr lang="en-GB" sz="2800" b="1" i="1" u="sng" dirty="0" err="1">
                <a:solidFill>
                  <a:srgbClr val="0000FF"/>
                </a:solidFill>
                <a:latin typeface="Calibri" panose="020F0502020204030204" pitchFamily="34" charset="0"/>
                <a:cs typeface="Arial" panose="020B0604020202020204" pitchFamily="34" charset="0"/>
              </a:rPr>
              <a:t>ez</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33" name="Oval 23"/>
          <p:cNvSpPr>
            <a:spLocks noChangeArrowheads="1"/>
          </p:cNvSpPr>
          <p:nvPr/>
        </p:nvSpPr>
        <p:spPr bwMode="auto">
          <a:xfrm>
            <a:off x="37662" y="3490729"/>
            <a:ext cx="727081" cy="60303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ez</a:t>
            </a:r>
          </a:p>
        </p:txBody>
      </p:sp>
      <p:sp>
        <p:nvSpPr>
          <p:cNvPr id="34" name="Text Box 36"/>
          <p:cNvSpPr txBox="1">
            <a:spLocks noChangeArrowheads="1"/>
          </p:cNvSpPr>
          <p:nvPr/>
        </p:nvSpPr>
        <p:spPr bwMode="auto">
          <a:xfrm>
            <a:off x="1754268" y="4622445"/>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dans</a:t>
            </a:r>
            <a:r>
              <a:rPr lang="en-GB" sz="2800" b="1" i="1" u="sng" dirty="0" err="1">
                <a:solidFill>
                  <a:srgbClr val="0000FF"/>
                </a:solidFill>
                <a:latin typeface="Calibri" panose="020F0502020204030204" pitchFamily="34" charset="0"/>
                <a:cs typeface="Arial" panose="020B0604020202020204" pitchFamily="34" charset="0"/>
              </a:rPr>
              <a:t>er</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35" name="Picture 29" descr="Homer fingers.gif"/>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0620" y="3490729"/>
            <a:ext cx="818977" cy="16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23"/>
          <p:cNvSpPr>
            <a:spLocks noChangeArrowheads="1"/>
          </p:cNvSpPr>
          <p:nvPr/>
        </p:nvSpPr>
        <p:spPr bwMode="auto">
          <a:xfrm>
            <a:off x="2328350" y="3497799"/>
            <a:ext cx="742594" cy="657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er</a:t>
            </a:r>
          </a:p>
        </p:txBody>
      </p:sp>
      <p:sp>
        <p:nvSpPr>
          <p:cNvPr id="37" name="Text Box 36"/>
          <p:cNvSpPr txBox="1">
            <a:spLocks noChangeArrowheads="1"/>
          </p:cNvSpPr>
          <p:nvPr/>
        </p:nvSpPr>
        <p:spPr bwMode="auto">
          <a:xfrm>
            <a:off x="-576644" y="6375843"/>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prstClr val="black"/>
                </a:solidFill>
                <a:latin typeface="Calibri" panose="020F0502020204030204" pitchFamily="34" charset="0"/>
                <a:cs typeface="Arial" panose="020B0604020202020204" pitchFamily="34" charset="0"/>
              </a:rPr>
              <a:t>le v</a:t>
            </a:r>
            <a:r>
              <a:rPr lang="en-GB" sz="2800" b="1" i="1" u="sng">
                <a:solidFill>
                  <a:srgbClr val="0000FF"/>
                </a:solidFill>
                <a:latin typeface="Calibri" panose="020F0502020204030204" pitchFamily="34" charset="0"/>
                <a:cs typeface="Arial" panose="020B0604020202020204" pitchFamily="34" charset="0"/>
              </a:rPr>
              <a:t>in</a:t>
            </a:r>
            <a:endParaRPr lang="en-GB" sz="2800" b="1" i="1" u="sng">
              <a:solidFill>
                <a:srgbClr val="0000FF"/>
              </a:solidFill>
              <a:latin typeface="Calibri" panose="020F0502020204030204" pitchFamily="34" charset="0"/>
              <a:cs typeface="Times New Roman" panose="02020603050405020304" pitchFamily="18" charset="0"/>
            </a:endParaRPr>
          </a:p>
        </p:txBody>
      </p:sp>
      <p:pic>
        <p:nvPicPr>
          <p:cNvPr id="38" name="Picture 14" descr="ice_bucket_wine_chilling_hg_clr.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7287" y="5128683"/>
            <a:ext cx="1390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23"/>
          <p:cNvSpPr>
            <a:spLocks noChangeArrowheads="1"/>
          </p:cNvSpPr>
          <p:nvPr/>
        </p:nvSpPr>
        <p:spPr bwMode="auto">
          <a:xfrm>
            <a:off x="63921" y="5223171"/>
            <a:ext cx="677045" cy="57022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40" name="Text Box 36"/>
          <p:cNvSpPr txBox="1">
            <a:spLocks noChangeArrowheads="1"/>
          </p:cNvSpPr>
          <p:nvPr/>
        </p:nvSpPr>
        <p:spPr bwMode="auto">
          <a:xfrm>
            <a:off x="2005486" y="635537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serp</a:t>
            </a:r>
            <a:r>
              <a:rPr lang="en-GB" sz="2800" b="1" i="1" u="sng" dirty="0">
                <a:solidFill>
                  <a:srgbClr val="0000FF"/>
                </a:solidFill>
                <a:latin typeface="Calibri" panose="020F0502020204030204" pitchFamily="34" charset="0"/>
                <a:cs typeface="Arial" panose="020B0604020202020204" pitchFamily="34" charset="0"/>
              </a:rPr>
              <a:t>en</a:t>
            </a:r>
            <a:r>
              <a:rPr lang="en-GB" sz="2800" b="1" dirty="0">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41" name="Oval 28"/>
          <p:cNvSpPr>
            <a:spLocks noChangeArrowheads="1"/>
          </p:cNvSpPr>
          <p:nvPr/>
        </p:nvSpPr>
        <p:spPr bwMode="auto">
          <a:xfrm>
            <a:off x="2351734" y="5179623"/>
            <a:ext cx="773270" cy="61377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en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2" name="Picture 41"/>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545" y="5231423"/>
            <a:ext cx="1215906" cy="1163041"/>
          </a:xfrm>
          <a:prstGeom prst="rect">
            <a:avLst/>
          </a:prstGeom>
        </p:spPr>
      </p:pic>
      <p:sp>
        <p:nvSpPr>
          <p:cNvPr id="44" name="Text Box 36"/>
          <p:cNvSpPr txBox="1">
            <a:spLocks noChangeArrowheads="1"/>
          </p:cNvSpPr>
          <p:nvPr/>
        </p:nvSpPr>
        <p:spPr bwMode="auto">
          <a:xfrm>
            <a:off x="6608192" y="4673868"/>
            <a:ext cx="25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monta</a:t>
            </a:r>
            <a:r>
              <a:rPr lang="en-GB" sz="2800" b="1" i="1" u="sng" dirty="0" err="1">
                <a:solidFill>
                  <a:srgbClr val="FF0000"/>
                </a:solidFill>
                <a:latin typeface="Calibri" panose="020F0502020204030204" pitchFamily="34" charset="0"/>
                <a:cs typeface="Arial" panose="020B0604020202020204" pitchFamily="34" charset="0"/>
              </a:rPr>
              <a:t>gn</a:t>
            </a:r>
            <a:r>
              <a:rPr lang="en-GB" sz="2800" b="1" dirty="0" err="1">
                <a:solidFill>
                  <a:prstClr val="black"/>
                </a:solidFill>
                <a:latin typeface="Calibri" panose="020F0502020204030204" pitchFamily="34" charset="0"/>
                <a:cs typeface="Arial" panose="020B0604020202020204" pitchFamily="34" charset="0"/>
              </a:rPr>
              <a:t>e</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45" name="Picture 31" descr="32806940"/>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64339" y="4733992"/>
            <a:ext cx="15700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36"/>
          <p:cNvSpPr txBox="1">
            <a:spLocks noChangeArrowheads="1"/>
          </p:cNvSpPr>
          <p:nvPr/>
        </p:nvSpPr>
        <p:spPr bwMode="auto">
          <a:xfrm>
            <a:off x="6620373" y="6394464"/>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pollu</a:t>
            </a:r>
            <a:r>
              <a:rPr lang="en-GB" sz="2800" b="1" i="1" u="sng" dirty="0">
                <a:solidFill>
                  <a:srgbClr val="FF0000"/>
                </a:solidFill>
                <a:latin typeface="Calibri" panose="020F0502020204030204" pitchFamily="34" charset="0"/>
                <a:cs typeface="Arial" panose="020B0604020202020204" pitchFamily="34" charset="0"/>
              </a:rPr>
              <a:t>tion</a:t>
            </a:r>
            <a:endParaRPr lang="en-GB" sz="2800" b="1" i="1" u="sng" dirty="0">
              <a:solidFill>
                <a:srgbClr val="FF0000"/>
              </a:solidFill>
              <a:latin typeface="Calibri" panose="020F0502020204030204" pitchFamily="34" charset="0"/>
              <a:cs typeface="Times New Roman" panose="02020603050405020304" pitchFamily="18" charset="0"/>
            </a:endParaRPr>
          </a:p>
        </p:txBody>
      </p:sp>
      <p:sp>
        <p:nvSpPr>
          <p:cNvPr id="47" name="Oval 23"/>
          <p:cNvSpPr>
            <a:spLocks noChangeArrowheads="1"/>
          </p:cNvSpPr>
          <p:nvPr/>
        </p:nvSpPr>
        <p:spPr bwMode="auto">
          <a:xfrm>
            <a:off x="6904140" y="5197088"/>
            <a:ext cx="1079500" cy="71913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tion</a:t>
            </a:r>
          </a:p>
        </p:txBody>
      </p:sp>
      <p:sp>
        <p:nvSpPr>
          <p:cNvPr id="48" name="Oval 23"/>
          <p:cNvSpPr>
            <a:spLocks noChangeArrowheads="1"/>
          </p:cNvSpPr>
          <p:nvPr/>
        </p:nvSpPr>
        <p:spPr bwMode="auto">
          <a:xfrm>
            <a:off x="4624297" y="3486840"/>
            <a:ext cx="767741" cy="67911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qu</a:t>
            </a:r>
          </a:p>
        </p:txBody>
      </p:sp>
      <p:sp>
        <p:nvSpPr>
          <p:cNvPr id="49" name="Oval 23"/>
          <p:cNvSpPr>
            <a:spLocks noChangeArrowheads="1"/>
          </p:cNvSpPr>
          <p:nvPr/>
        </p:nvSpPr>
        <p:spPr bwMode="auto">
          <a:xfrm>
            <a:off x="6893749" y="3517807"/>
            <a:ext cx="772561" cy="6616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gn</a:t>
            </a:r>
          </a:p>
        </p:txBody>
      </p:sp>
      <p:sp>
        <p:nvSpPr>
          <p:cNvPr id="50" name="Text Box 36"/>
          <p:cNvSpPr txBox="1">
            <a:spLocks noChangeArrowheads="1"/>
          </p:cNvSpPr>
          <p:nvPr/>
        </p:nvSpPr>
        <p:spPr bwMode="auto">
          <a:xfrm>
            <a:off x="3916612" y="6368564"/>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on</a:t>
            </a:r>
            <a:r>
              <a:rPr lang="en-GB" sz="2800" b="1" dirty="0" err="1">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52" name="Oval 23"/>
          <p:cNvSpPr>
            <a:spLocks noChangeArrowheads="1"/>
          </p:cNvSpPr>
          <p:nvPr/>
        </p:nvSpPr>
        <p:spPr bwMode="auto">
          <a:xfrm>
            <a:off x="4637992" y="5179623"/>
            <a:ext cx="754046" cy="62696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on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53" name="Text Box 36"/>
          <p:cNvSpPr txBox="1">
            <a:spLocks noChangeArrowheads="1"/>
          </p:cNvSpPr>
          <p:nvPr/>
        </p:nvSpPr>
        <p:spPr bwMode="auto">
          <a:xfrm>
            <a:off x="4360860" y="4661536"/>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i="1" u="sng" dirty="0">
                <a:solidFill>
                  <a:srgbClr val="FF0000"/>
                </a:solidFill>
                <a:latin typeface="Calibri" panose="020F0502020204030204" pitchFamily="34" charset="0"/>
                <a:cs typeface="Arial" panose="020B0604020202020204" pitchFamily="34" charset="0"/>
              </a:rPr>
              <a:t>qu</a:t>
            </a:r>
            <a:r>
              <a:rPr lang="en-GB" sz="2800" b="1" dirty="0">
                <a:solidFill>
                  <a:prstClr val="black"/>
                </a:solidFill>
                <a:latin typeface="Calibri" panose="020F0502020204030204" pitchFamily="34" charset="0"/>
                <a:cs typeface="Arial" panose="020B0604020202020204" pitchFamily="34" charset="0"/>
              </a:rPr>
              <a:t>estion</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55" name="Picture 3" descr="mountain_clipart_9_1_"/>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8129" y="3594186"/>
            <a:ext cx="1280590" cy="11140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4331" y="5309473"/>
            <a:ext cx="1314835" cy="1229824"/>
          </a:xfrm>
          <a:prstGeom prst="rect">
            <a:avLst/>
          </a:prstGeom>
        </p:spPr>
      </p:pic>
    </p:spTree>
    <p:extLst>
      <p:ext uri="{BB962C8B-B14F-4D97-AF65-F5344CB8AC3E}">
        <p14:creationId xmlns:p14="http://schemas.microsoft.com/office/powerpoint/2010/main" val="1874772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826</TotalTime>
  <Words>2769</Words>
  <Application>Microsoft Office PowerPoint</Application>
  <PresentationFormat>On-screen Show (4:3)</PresentationFormat>
  <Paragraphs>644</Paragraphs>
  <Slides>58</Slides>
  <Notes>34</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58</vt:i4>
      </vt:variant>
    </vt:vector>
  </HeadingPairs>
  <TitlesOfParts>
    <vt:vector size="80" baseType="lpstr">
      <vt:lpstr>Batang</vt:lpstr>
      <vt:lpstr>SimSun</vt:lpstr>
      <vt:lpstr>Aharoni</vt:lpstr>
      <vt:lpstr>AntigoniBd</vt:lpstr>
      <vt:lpstr>Arial</vt:lpstr>
      <vt:lpstr>Arial Rounded MT Bold</vt:lpstr>
      <vt:lpstr>Bauhaus 93</vt:lpstr>
      <vt:lpstr>Berlin Sans FB Demi</vt:lpstr>
      <vt:lpstr>Brush Script MT</vt:lpstr>
      <vt:lpstr>Calibri</vt:lpstr>
      <vt:lpstr>Calibri Light</vt:lpstr>
      <vt:lpstr>Century Gothic</vt:lpstr>
      <vt:lpstr>Harlow Solid Italic</vt:lpstr>
      <vt:lpstr>Lucida Handwriting</vt:lpstr>
      <vt:lpstr>Rockwell</vt:lpstr>
      <vt:lpstr>Times New Roman</vt:lpstr>
      <vt:lpstr>Tw Cen MT</vt:lpstr>
      <vt:lpstr>Verdana</vt:lpstr>
      <vt:lpstr>Wingdings</vt:lpstr>
      <vt:lpstr>Office Theme</vt:lpstr>
      <vt:lpstr>8_Office Theme</vt:lpstr>
      <vt:lpstr>1_Office Theme</vt:lpstr>
      <vt:lpstr>Languages cPD 18 October 2017 Preston</vt:lpstr>
      <vt:lpstr>Success in the GCSE Speakiing Exam </vt:lpstr>
      <vt:lpstr>PowerPoint Presentation</vt:lpstr>
      <vt:lpstr>Speaking</vt:lpstr>
      <vt:lpstr>PowerPoint Presentation</vt:lpstr>
      <vt:lpstr>Using the target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¿Est-ce que tu joues au basket?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vt:lpstr>
      <vt:lpstr>PowerPoint Presentation</vt:lpstr>
      <vt:lpstr>PowerPoint Presentation</vt:lpstr>
      <vt:lpstr>Role play</vt:lpstr>
      <vt:lpstr>Role play</vt:lpstr>
      <vt:lpstr>Role play</vt:lpstr>
      <vt:lpstr>Role play</vt:lpstr>
      <vt:lpstr>Speaking</vt:lpstr>
      <vt:lpstr>General conversation</vt:lpstr>
      <vt:lpstr>PowerPoint Presentation</vt:lpstr>
      <vt:lpstr>Part 3: General conversation – Assessment criteria (Higher)</vt:lpstr>
      <vt:lpstr>PowerPoint Presentation</vt:lpstr>
      <vt:lpstr>Assessment Y10/Y11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Languages cPD 18 September 2017</dc:title>
  <dc:creator>Study</dc:creator>
  <cp:lastModifiedBy>Rachel Hawkes</cp:lastModifiedBy>
  <cp:revision>24</cp:revision>
  <dcterms:created xsi:type="dcterms:W3CDTF">2017-09-15T17:06:31Z</dcterms:created>
  <dcterms:modified xsi:type="dcterms:W3CDTF">2017-10-13T07:20:59Z</dcterms:modified>
</cp:coreProperties>
</file>