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77"/>
  </p:notesMasterIdLst>
  <p:sldIdLst>
    <p:sldId id="259" r:id="rId5"/>
    <p:sldId id="260" r:id="rId6"/>
    <p:sldId id="341" r:id="rId7"/>
    <p:sldId id="342" r:id="rId8"/>
    <p:sldId id="343" r:id="rId9"/>
    <p:sldId id="335" r:id="rId10"/>
    <p:sldId id="336" r:id="rId11"/>
    <p:sldId id="337" r:id="rId12"/>
    <p:sldId id="338" r:id="rId13"/>
    <p:sldId id="339" r:id="rId14"/>
    <p:sldId id="340" r:id="rId15"/>
    <p:sldId id="344" r:id="rId16"/>
    <p:sldId id="279" r:id="rId17"/>
    <p:sldId id="281" r:id="rId18"/>
    <p:sldId id="282" r:id="rId19"/>
    <p:sldId id="283" r:id="rId20"/>
    <p:sldId id="284" r:id="rId21"/>
    <p:sldId id="371" r:id="rId22"/>
    <p:sldId id="370" r:id="rId23"/>
    <p:sldId id="372"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80" r:id="rId40"/>
    <p:sldId id="383" r:id="rId41"/>
    <p:sldId id="379" r:id="rId42"/>
    <p:sldId id="382" r:id="rId43"/>
    <p:sldId id="302" r:id="rId44"/>
    <p:sldId id="303" r:id="rId45"/>
    <p:sldId id="304" r:id="rId46"/>
    <p:sldId id="305" r:id="rId47"/>
    <p:sldId id="306" r:id="rId48"/>
    <p:sldId id="307" r:id="rId49"/>
    <p:sldId id="308" r:id="rId50"/>
    <p:sldId id="309" r:id="rId51"/>
    <p:sldId id="316" r:id="rId52"/>
    <p:sldId id="317" r:id="rId53"/>
    <p:sldId id="318" r:id="rId54"/>
    <p:sldId id="319" r:id="rId55"/>
    <p:sldId id="358" r:id="rId56"/>
    <p:sldId id="359" r:id="rId57"/>
    <p:sldId id="360" r:id="rId58"/>
    <p:sldId id="361" r:id="rId59"/>
    <p:sldId id="333" r:id="rId60"/>
    <p:sldId id="345" r:id="rId61"/>
    <p:sldId id="346" r:id="rId62"/>
    <p:sldId id="347" r:id="rId63"/>
    <p:sldId id="348" r:id="rId64"/>
    <p:sldId id="349" r:id="rId65"/>
    <p:sldId id="350" r:id="rId66"/>
    <p:sldId id="351" r:id="rId67"/>
    <p:sldId id="352" r:id="rId68"/>
    <p:sldId id="353" r:id="rId69"/>
    <p:sldId id="354" r:id="rId70"/>
    <p:sldId id="384" r:id="rId71"/>
    <p:sldId id="320" r:id="rId72"/>
    <p:sldId id="321" r:id="rId73"/>
    <p:sldId id="322" r:id="rId74"/>
    <p:sldId id="323" r:id="rId75"/>
    <p:sldId id="32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60"/>
  </p:normalViewPr>
  <p:slideViewPr>
    <p:cSldViewPr snapToGrid="0">
      <p:cViewPr varScale="1">
        <p:scale>
          <a:sx n="110" d="100"/>
          <a:sy n="110" d="100"/>
        </p:scale>
        <p:origin x="57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E7E92-1D0F-431D-9E35-41BBE079FBB6}" type="datetimeFigureOut">
              <a:rPr lang="en-GB" smtClean="0"/>
              <a:t>08/11/2017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0CEA4-72FB-4D33-997A-1FA0F81A670E}" type="slidenum">
              <a:rPr lang="en-GB" smtClean="0"/>
              <a:t>‹#›</a:t>
            </a:fld>
            <a:endParaRPr lang="en-GB"/>
          </a:p>
        </p:txBody>
      </p:sp>
    </p:spTree>
    <p:extLst>
      <p:ext uri="{BB962C8B-B14F-4D97-AF65-F5344CB8AC3E}">
        <p14:creationId xmlns:p14="http://schemas.microsoft.com/office/powerpoint/2010/main" val="1026441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mazon.co.uk/Spanish-Novels-F%C3%BAtbol-Madrid-Beginners-ebook/dp/B00K86FUZG?ie=UTF8&amp;camp=1634&amp;creative=6738&amp;linkCode=as2&amp;redirect=true&amp;ref_=x_gr_w_bb&amp;tag=x_gr_w_bb_uk-2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Exploring the challenge of the new GCSE reading examinations</a:t>
            </a:r>
          </a:p>
          <a:p>
            <a:pPr lvl="0"/>
            <a:r>
              <a:rPr lang="en-GB" sz="1200" kern="1200" dirty="0" smtClean="0">
                <a:solidFill>
                  <a:schemeClr val="tx1"/>
                </a:solidFill>
                <a:effectLst/>
                <a:latin typeface="+mn-lt"/>
                <a:ea typeface="+mn-ea"/>
                <a:cs typeface="+mn-cs"/>
              </a:rPr>
              <a:t>Authentic sources and resources for KS3 and KS4</a:t>
            </a:r>
          </a:p>
          <a:p>
            <a:pPr lvl="0"/>
            <a:r>
              <a:rPr lang="en-GB" sz="1200" kern="1200" dirty="0" smtClean="0">
                <a:solidFill>
                  <a:schemeClr val="tx1"/>
                </a:solidFill>
                <a:effectLst/>
                <a:latin typeface="+mn-lt"/>
                <a:ea typeface="+mn-ea"/>
                <a:cs typeface="+mn-cs"/>
              </a:rPr>
              <a:t>Exploitation routines for busy teachers</a:t>
            </a: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722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r>
            <a:br>
              <a:rPr lang="en-GB" baseline="0" dirty="0" smtClean="0"/>
            </a:br>
            <a:r>
              <a:rPr lang="en-GB" baseline="0" dirty="0" smtClean="0"/>
              <a:t>German: </a:t>
            </a:r>
            <a:br>
              <a:rPr lang="en-GB" baseline="0" dirty="0" smtClean="0"/>
            </a:br>
            <a:r>
              <a:rPr lang="en-GB" baseline="0" dirty="0" smtClean="0"/>
              <a:t>http://www.tivi.de/fernsehen/logo/start/ </a:t>
            </a:r>
            <a:br>
              <a:rPr lang="en-GB" baseline="0" dirty="0" smtClean="0"/>
            </a:br>
            <a:r>
              <a:rPr lang="en-GB" baseline="0" dirty="0" smtClean="0"/>
              <a:t>http://www.blinde-kuh.de/aktuell/</a:t>
            </a:r>
          </a:p>
          <a:p>
            <a:r>
              <a:rPr lang="en-GB" dirty="0" smtClean="0"/>
              <a:t>http://www.sowieso.de/portal/</a:t>
            </a:r>
            <a:br>
              <a:rPr lang="en-GB" dirty="0" smtClean="0"/>
            </a:br>
            <a:r>
              <a:rPr lang="en-GB" dirty="0" smtClean="0"/>
              <a:t>Spanish:</a:t>
            </a:r>
          </a:p>
          <a:p>
            <a:r>
              <a:rPr lang="en-GB" dirty="0" smtClean="0"/>
              <a:t>http://cnnespanol.cnn.com/category/ninos/</a:t>
            </a:r>
          </a:p>
          <a:p>
            <a:r>
              <a:rPr lang="en-GB" dirty="0" smtClean="0"/>
              <a:t>French:</a:t>
            </a:r>
            <a:br>
              <a:rPr lang="en-GB" dirty="0" smtClean="0"/>
            </a:br>
            <a:r>
              <a:rPr lang="en-GB" dirty="0" smtClean="0"/>
              <a:t>http://www.1jour1actu.com/</a:t>
            </a:r>
            <a:br>
              <a:rPr lang="en-GB" dirty="0" smtClean="0"/>
            </a:br>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60334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ideas I’m going to share do more than just one reading skill</a:t>
            </a:r>
            <a:r>
              <a:rPr lang="en-GB" baseline="0" dirty="0" smtClean="0"/>
              <a:t> – they can do several in one task.</a:t>
            </a:r>
            <a:br>
              <a:rPr lang="en-GB" baseline="0" dirty="0" smtClean="0"/>
            </a:br>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019759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1  Themed authentic pre-starter</a:t>
            </a:r>
            <a:r>
              <a:rPr lang="en-GB" b="1" baseline="0" dirty="0" smtClean="0"/>
              <a:t> slides.</a:t>
            </a:r>
            <a:r>
              <a:rPr lang="en-GB" baseline="0" dirty="0" smtClean="0"/>
              <a:t/>
            </a:r>
            <a:br>
              <a:rPr lang="en-GB" baseline="0" dirty="0" smtClean="0"/>
            </a:br>
            <a:r>
              <a:rPr lang="en-GB" baseline="0" dirty="0" smtClean="0"/>
              <a:t>1) one minute to ‘read the slide’ aloud</a:t>
            </a:r>
            <a:br>
              <a:rPr lang="en-GB" baseline="0" dirty="0" smtClean="0"/>
            </a:br>
            <a:r>
              <a:rPr lang="en-GB" baseline="0" dirty="0" smtClean="0"/>
              <a:t>2) 30 seconds to ‘understand’ and ‘harvest’ something from the slide that you can re-use in your own speaking / writing.</a:t>
            </a:r>
          </a:p>
          <a:p>
            <a:r>
              <a:rPr lang="en-GB" baseline="0" dirty="0" smtClean="0"/>
              <a:t>3) Easy to differentiate – can also ask specific questions of students to develop noticing / link making – e.g. </a:t>
            </a:r>
            <a:r>
              <a:rPr lang="en-GB" baseline="0" dirty="0" err="1" smtClean="0"/>
              <a:t>Musik</a:t>
            </a:r>
            <a:r>
              <a:rPr lang="en-GB" baseline="0" dirty="0" smtClean="0"/>
              <a:t> </a:t>
            </a:r>
            <a:r>
              <a:rPr lang="en-GB" baseline="0" dirty="0" err="1" smtClean="0"/>
              <a:t>ist</a:t>
            </a:r>
            <a:r>
              <a:rPr lang="en-GB" baseline="0" dirty="0" smtClean="0"/>
              <a:t> </a:t>
            </a:r>
            <a:r>
              <a:rPr lang="en-GB" baseline="0" dirty="0" err="1" smtClean="0"/>
              <a:t>mein</a:t>
            </a:r>
            <a:r>
              <a:rPr lang="en-GB" baseline="0" dirty="0" smtClean="0"/>
              <a:t> </a:t>
            </a:r>
            <a:r>
              <a:rPr lang="en-GB" baseline="0" dirty="0" err="1" smtClean="0"/>
              <a:t>Herzschlag</a:t>
            </a:r>
            <a:r>
              <a:rPr lang="en-GB" baseline="0" dirty="0" smtClean="0"/>
              <a:t> (</a:t>
            </a:r>
            <a:r>
              <a:rPr lang="en-GB" baseline="0" dirty="0" err="1" smtClean="0"/>
              <a:t>Schlagzeug</a:t>
            </a:r>
            <a:r>
              <a:rPr lang="en-GB" baseline="0" dirty="0" smtClean="0"/>
              <a:t> / </a:t>
            </a:r>
            <a:r>
              <a:rPr lang="en-GB" baseline="0" dirty="0" err="1" smtClean="0"/>
              <a:t>schlagen</a:t>
            </a:r>
            <a:r>
              <a:rPr lang="en-GB" baseline="0" dirty="0" smtClean="0"/>
              <a:t> / Brittney Spears song ‘ </a:t>
            </a:r>
            <a:r>
              <a:rPr lang="en-GB" baseline="0" dirty="0" err="1" smtClean="0"/>
              <a:t>Schlag</a:t>
            </a:r>
            <a:r>
              <a:rPr lang="en-GB" baseline="0" dirty="0" smtClean="0"/>
              <a:t> </a:t>
            </a:r>
            <a:r>
              <a:rPr lang="en-GB" baseline="0" dirty="0" err="1" smtClean="0"/>
              <a:t>mich</a:t>
            </a:r>
            <a:r>
              <a:rPr lang="en-GB" baseline="0" dirty="0" smtClean="0"/>
              <a:t> Baby </a:t>
            </a:r>
            <a:r>
              <a:rPr lang="en-GB" baseline="0" dirty="0" err="1" smtClean="0"/>
              <a:t>noch</a:t>
            </a:r>
            <a:r>
              <a:rPr lang="en-GB" baseline="0" dirty="0" smtClean="0"/>
              <a:t> </a:t>
            </a:r>
            <a:r>
              <a:rPr lang="en-GB" baseline="0" dirty="0" err="1" smtClean="0"/>
              <a:t>einmal</a:t>
            </a:r>
            <a:r>
              <a:rPr lang="en-GB" baseline="0" dirty="0" smtClean="0"/>
              <a:t>’</a:t>
            </a:r>
            <a:br>
              <a:rPr lang="en-GB" baseline="0" dirty="0" smtClean="0"/>
            </a:br>
            <a:r>
              <a:rPr lang="en-GB" baseline="0" dirty="0" smtClean="0"/>
              <a:t>3) Provides material for later differentiation in the lesson e.g. translate the blog post.</a:t>
            </a:r>
            <a:endParaRPr lang="en-GB" dirty="0"/>
          </a:p>
        </p:txBody>
      </p:sp>
      <p:sp>
        <p:nvSpPr>
          <p:cNvPr id="4" name="Slide Number Placeholder 3"/>
          <p:cNvSpPr>
            <a:spLocks noGrp="1"/>
          </p:cNvSpPr>
          <p:nvPr>
            <p:ph type="sldNum" sz="quarter" idx="10"/>
          </p:nvPr>
        </p:nvSpPr>
        <p:spPr/>
        <p:txBody>
          <a:bodyPr/>
          <a:lstStyle/>
          <a:p>
            <a:fld id="{9A8166FE-5518-4D24-8B5E-01EAA4C3EFF8}" type="slidenum">
              <a:rPr lang="en-GB" smtClean="0"/>
              <a:t>15</a:t>
            </a:fld>
            <a:endParaRPr lang="en-GB"/>
          </a:p>
        </p:txBody>
      </p:sp>
    </p:spTree>
    <p:extLst>
      <p:ext uri="{BB962C8B-B14F-4D97-AF65-F5344CB8AC3E}">
        <p14:creationId xmlns:p14="http://schemas.microsoft.com/office/powerpoint/2010/main" val="1342622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example</a:t>
            </a:r>
            <a:endParaRPr lang="en-GB" dirty="0"/>
          </a:p>
        </p:txBody>
      </p:sp>
      <p:sp>
        <p:nvSpPr>
          <p:cNvPr id="4" name="Slide Number Placeholder 3"/>
          <p:cNvSpPr>
            <a:spLocks noGrp="1"/>
          </p:cNvSpPr>
          <p:nvPr>
            <p:ph type="sldNum" sz="quarter" idx="10"/>
          </p:nvPr>
        </p:nvSpPr>
        <p:spPr/>
        <p:txBody>
          <a:bodyPr/>
          <a:lstStyle/>
          <a:p>
            <a:fld id="{9A8166FE-5518-4D24-8B5E-01EAA4C3EFF8}" type="slidenum">
              <a:rPr lang="en-GB" smtClean="0"/>
              <a:t>16</a:t>
            </a:fld>
            <a:endParaRPr lang="en-GB"/>
          </a:p>
        </p:txBody>
      </p:sp>
    </p:spTree>
    <p:extLst>
      <p:ext uri="{BB962C8B-B14F-4D97-AF65-F5344CB8AC3E}">
        <p14:creationId xmlns:p14="http://schemas.microsoft.com/office/powerpoint/2010/main" val="1561142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619184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Reminder to</a:t>
            </a:r>
            <a:r>
              <a:rPr lang="en-GB" baseline="0" dirty="0" smtClean="0"/>
              <a:t> include a short authentic reading every four lessons / two weeks or so.  This one is from last year but could easily be used again. </a:t>
            </a:r>
            <a:br>
              <a:rPr lang="en-GB" baseline="0" dirty="0" smtClean="0"/>
            </a:br>
            <a:r>
              <a:rPr lang="en-GB" baseline="0" dirty="0" smtClean="0"/>
              <a:t>Students to focus first on pronunciation, then on recognition of familiar words, gist understanding, then can use the questions on the next slide to prompt understanding of the detail.</a:t>
            </a:r>
            <a:endParaRPr lang="en-GB" dirty="0"/>
          </a:p>
        </p:txBody>
      </p:sp>
      <p:sp>
        <p:nvSpPr>
          <p:cNvPr id="4" name="Slide Number Placeholder 3"/>
          <p:cNvSpPr>
            <a:spLocks noGrp="1"/>
          </p:cNvSpPr>
          <p:nvPr>
            <p:ph type="sldNum" sz="quarter" idx="10"/>
          </p:nvPr>
        </p:nvSpPr>
        <p:spPr/>
        <p:txBody>
          <a:bodyPr/>
          <a:lstStyle/>
          <a:p>
            <a:fld id="{DDE7F6C7-222C-4F58-A5B3-5A0E3F0EA991}"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9998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Reminder to</a:t>
            </a:r>
            <a:r>
              <a:rPr lang="en-GB" baseline="0" dirty="0" smtClean="0"/>
              <a:t> include a short authentic reading every four lessons / two weeks or so.  This one is from last year but could easily be used again. </a:t>
            </a:r>
            <a:br>
              <a:rPr lang="en-GB" baseline="0" dirty="0" smtClean="0"/>
            </a:br>
            <a:r>
              <a:rPr lang="en-GB" baseline="0" dirty="0" smtClean="0"/>
              <a:t>Students to focus first on pronunciation, then on recognition of familiar words, gist understanding, then can use the questions on the next slide to prompt understanding of the detail.</a:t>
            </a:r>
            <a:endParaRPr lang="en-GB" dirty="0"/>
          </a:p>
        </p:txBody>
      </p:sp>
      <p:sp>
        <p:nvSpPr>
          <p:cNvPr id="4" name="Slide Number Placeholder 3"/>
          <p:cNvSpPr>
            <a:spLocks noGrp="1"/>
          </p:cNvSpPr>
          <p:nvPr>
            <p:ph type="sldNum" sz="quarter" idx="10"/>
          </p:nvPr>
        </p:nvSpPr>
        <p:spPr/>
        <p:txBody>
          <a:bodyPr/>
          <a:lstStyle/>
          <a:p>
            <a:fld id="{DDE7F6C7-222C-4F58-A5B3-5A0E3F0EA991}"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72728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039896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Discuss with delegates the value of pictures, symbols, titles as the point of departure for working on a challenging text.</a:t>
            </a:r>
            <a:br>
              <a:rPr lang="en-GB" baseline="0" dirty="0" smtClean="0"/>
            </a:br>
            <a:r>
              <a:rPr lang="en-GB" baseline="0" dirty="0" smtClean="0"/>
              <a:t>If these ideas haven’t surfaced in the group work, mention also the value of:</a:t>
            </a:r>
            <a:br>
              <a:rPr lang="en-GB" baseline="0" dirty="0" smtClean="0"/>
            </a:br>
            <a:r>
              <a:rPr lang="en-GB" baseline="0" dirty="0" smtClean="0"/>
              <a:t/>
            </a:r>
            <a:br>
              <a:rPr lang="en-GB" baseline="0" dirty="0" smtClean="0"/>
            </a:br>
            <a:r>
              <a:rPr lang="en-GB" baseline="0" dirty="0" smtClean="0"/>
              <a:t>1  A multiple choice quiz in the TL to get students familiar with the key ideas.</a:t>
            </a:r>
            <a:br>
              <a:rPr lang="en-GB" baseline="0" dirty="0" smtClean="0"/>
            </a:br>
            <a:r>
              <a:rPr lang="en-GB" baseline="0" dirty="0" smtClean="0"/>
              <a:t>2  Subtitles (in TL or English) for each of the paragraphs, for students to match up.</a:t>
            </a:r>
            <a:br>
              <a:rPr lang="en-GB" baseline="0" dirty="0" smtClean="0"/>
            </a:br>
            <a:r>
              <a:rPr lang="en-GB" baseline="0" dirty="0" smtClean="0"/>
              <a:t>3  Using all of the numbers, asking students what they refer to OR giving them their referents from the text but in a jumbled order.</a:t>
            </a:r>
            <a:br>
              <a:rPr lang="en-GB" baseline="0" dirty="0" smtClean="0"/>
            </a:br>
            <a:r>
              <a:rPr lang="en-GB" baseline="0" dirty="0" smtClean="0"/>
              <a:t>4  Find numbers of different things e.g. all the words that refer to girls, all of the school equipment, three things about Senegal, etc..</a:t>
            </a:r>
            <a:br>
              <a:rPr lang="en-GB" baseline="0" dirty="0" smtClean="0"/>
            </a:br>
            <a:r>
              <a:rPr lang="en-GB" baseline="0" dirty="0" smtClean="0"/>
              <a:t>5  Sentence completion task (in English if you want to support later translation work) which summarises the main content.</a:t>
            </a:r>
            <a:br>
              <a:rPr lang="en-GB" baseline="0" dirty="0" smtClean="0"/>
            </a:br>
            <a:r>
              <a:rPr lang="en-GB" baseline="0" dirty="0" smtClean="0"/>
              <a:t>6  Verb reference work – after identifying specific verbs, ask students to re-constitute the infinitive forms, look them up, re-insert them back into the text and translate those phrases only.</a:t>
            </a:r>
            <a:br>
              <a:rPr lang="en-GB" baseline="0" dirty="0" smtClean="0"/>
            </a:br>
            <a:r>
              <a:rPr lang="en-GB" baseline="0" dirty="0" smtClean="0"/>
              <a:t>(5 mins)</a:t>
            </a:r>
            <a:endParaRPr lang="en-GB" dirty="0" smtClean="0"/>
          </a:p>
          <a:p>
            <a:endParaRPr lang="en-GB" dirty="0"/>
          </a:p>
        </p:txBody>
      </p:sp>
      <p:sp>
        <p:nvSpPr>
          <p:cNvPr id="4" name="Slide Number Placeholder 3"/>
          <p:cNvSpPr>
            <a:spLocks noGrp="1"/>
          </p:cNvSpPr>
          <p:nvPr>
            <p:ph type="sldNum" sz="quarter" idx="10"/>
          </p:nvPr>
        </p:nvSpPr>
        <p:spPr/>
        <p:txBody>
          <a:bodyPr/>
          <a:lstStyle/>
          <a:p>
            <a:fld id="{9A8166FE-5518-4D24-8B5E-01EAA4C3EFF8}" type="slidenum">
              <a:rPr lang="en-GB" smtClean="0"/>
              <a:t>22</a:t>
            </a:fld>
            <a:endParaRPr lang="en-GB"/>
          </a:p>
        </p:txBody>
      </p:sp>
    </p:spTree>
    <p:extLst>
      <p:ext uri="{BB962C8B-B14F-4D97-AF65-F5344CB8AC3E}">
        <p14:creationId xmlns:p14="http://schemas.microsoft.com/office/powerpoint/2010/main" val="1094453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4668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24726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931615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a:t>
            </a:r>
            <a:r>
              <a:rPr lang="en-GB" baseline="30000" dirty="0" smtClean="0"/>
              <a:t>rd</a:t>
            </a:r>
            <a:r>
              <a:rPr lang="en-GB" dirty="0" smtClean="0"/>
              <a:t> person questions?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https://www.amazon.co.uk/Spanish-Novels-F%C3%BAtbol-Madrid-Beginners-ebook/dp/B00K86FUZG?ie=UTF8&amp;camp=1634&amp;creative=6738&amp;linkCode=as2&amp;redirect=true&amp;ref_=x_gr_w_bb&amp;tag=x_gr_w_bb_uk-21</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There are lots of different ones at different</a:t>
            </a:r>
            <a:r>
              <a:rPr lang="en-GB" sz="1200" kern="1200" baseline="0" dirty="0" smtClean="0">
                <a:solidFill>
                  <a:schemeClr val="tx1"/>
                </a:solidFill>
                <a:effectLst/>
                <a:latin typeface="+mn-lt"/>
                <a:ea typeface="+mn-ea"/>
                <a:cs typeface="+mn-cs"/>
              </a:rPr>
              <a:t> CEFR levels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They are for e-readers and very cheap</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Encourage independent reading.</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A8166FE-5518-4D24-8B5E-01EAA4C3EFF8}" type="slidenum">
              <a:rPr lang="en-GB" smtClean="0"/>
              <a:t>26</a:t>
            </a:fld>
            <a:endParaRPr lang="en-GB"/>
          </a:p>
        </p:txBody>
      </p:sp>
    </p:spTree>
    <p:extLst>
      <p:ext uri="{BB962C8B-B14F-4D97-AF65-F5344CB8AC3E}">
        <p14:creationId xmlns:p14="http://schemas.microsoft.com/office/powerpoint/2010/main" val="1037010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420056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a:t>
            </a:r>
            <a:r>
              <a:rPr lang="en-GB" baseline="0" dirty="0" smtClean="0"/>
              <a:t> £15 subscription for unlimited access BUT for free you can download </a:t>
            </a:r>
            <a:r>
              <a:rPr lang="en-GB" baseline="0" dirty="0" err="1" smtClean="0"/>
              <a:t>listen+read</a:t>
            </a:r>
            <a:r>
              <a:rPr lang="en-GB" baseline="0" dirty="0" smtClean="0"/>
              <a:t> articles at 3-4 different levels.</a:t>
            </a:r>
            <a:br>
              <a:rPr lang="en-GB" baseline="0" dirty="0" smtClean="0"/>
            </a:br>
            <a:r>
              <a:rPr lang="en-GB" baseline="0" dirty="0" smtClean="0"/>
              <a:t>This one was obviously great for last month!</a:t>
            </a:r>
          </a:p>
          <a:p>
            <a:endParaRPr lang="en-GB" baseline="0" dirty="0" smtClean="0"/>
          </a:p>
          <a:p>
            <a:r>
              <a:rPr lang="en-GB" baseline="0" dirty="0" smtClean="0"/>
              <a:t>Also excellent for the news slots in starters OR for more involved reading work.</a:t>
            </a:r>
            <a:endParaRPr lang="en-GB" dirty="0"/>
          </a:p>
        </p:txBody>
      </p:sp>
      <p:sp>
        <p:nvSpPr>
          <p:cNvPr id="4" name="Slide Number Placeholder 3"/>
          <p:cNvSpPr>
            <a:spLocks noGrp="1"/>
          </p:cNvSpPr>
          <p:nvPr>
            <p:ph type="sldNum" sz="quarter" idx="10"/>
          </p:nvPr>
        </p:nvSpPr>
        <p:spPr/>
        <p:txBody>
          <a:bodyPr/>
          <a:lstStyle/>
          <a:p>
            <a:fld id="{9A8166FE-5518-4D24-8B5E-01EAA4C3EFF8}" type="slidenum">
              <a:rPr lang="en-GB" smtClean="0"/>
              <a:t>28</a:t>
            </a:fld>
            <a:endParaRPr lang="en-GB"/>
          </a:p>
        </p:txBody>
      </p:sp>
    </p:spTree>
    <p:extLst>
      <p:ext uri="{BB962C8B-B14F-4D97-AF65-F5344CB8AC3E}">
        <p14:creationId xmlns:p14="http://schemas.microsoft.com/office/powerpoint/2010/main" val="914545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KS3</a:t>
            </a:r>
            <a:r>
              <a:rPr lang="en-GB" baseline="0" dirty="0" smtClean="0"/>
              <a:t> – Y7/8</a:t>
            </a:r>
            <a:endParaRPr lang="en-GB" dirty="0"/>
          </a:p>
        </p:txBody>
      </p:sp>
      <p:sp>
        <p:nvSpPr>
          <p:cNvPr id="4" name="Slide Number Placeholder 3"/>
          <p:cNvSpPr>
            <a:spLocks noGrp="1"/>
          </p:cNvSpPr>
          <p:nvPr>
            <p:ph type="sldNum" sz="quarter" idx="10"/>
          </p:nvPr>
        </p:nvSpPr>
        <p:spPr/>
        <p:txBody>
          <a:bodyPr/>
          <a:lstStyle/>
          <a:p>
            <a:fld id="{8571807E-3912-48B8-9E1F-F4525EA2DC9E}" type="slidenum">
              <a:rPr lang="en-GB">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2157965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KS3</a:t>
            </a:r>
            <a:r>
              <a:rPr lang="en-GB" baseline="0" dirty="0" smtClean="0"/>
              <a:t> – Y8/9</a:t>
            </a:r>
            <a:endParaRPr lang="en-GB" dirty="0"/>
          </a:p>
        </p:txBody>
      </p:sp>
      <p:sp>
        <p:nvSpPr>
          <p:cNvPr id="4" name="Slide Number Placeholder 3"/>
          <p:cNvSpPr>
            <a:spLocks noGrp="1"/>
          </p:cNvSpPr>
          <p:nvPr>
            <p:ph type="sldNum" sz="quarter" idx="10"/>
          </p:nvPr>
        </p:nvSpPr>
        <p:spPr/>
        <p:txBody>
          <a:bodyPr/>
          <a:lstStyle/>
          <a:p>
            <a:fld id="{8571807E-3912-48B8-9E1F-F4525EA2DC9E}"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621488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GCSE level</a:t>
            </a:r>
            <a:endParaRPr lang="en-GB" dirty="0"/>
          </a:p>
        </p:txBody>
      </p:sp>
      <p:sp>
        <p:nvSpPr>
          <p:cNvPr id="4" name="Slide Number Placeholder 3"/>
          <p:cNvSpPr>
            <a:spLocks noGrp="1"/>
          </p:cNvSpPr>
          <p:nvPr>
            <p:ph type="sldNum" sz="quarter" idx="10"/>
          </p:nvPr>
        </p:nvSpPr>
        <p:spPr/>
        <p:txBody>
          <a:bodyPr/>
          <a:lstStyle/>
          <a:p>
            <a:fld id="{8571807E-3912-48B8-9E1F-F4525EA2DC9E}"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774034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for ideas</a:t>
            </a:r>
            <a:br>
              <a:rPr lang="en-GB" dirty="0" smtClean="0"/>
            </a:br>
            <a:r>
              <a:rPr lang="en-GB" dirty="0" smtClean="0"/>
              <a:t>Read to develop noticing skills / accuracy (i.e. find the mistakes)</a:t>
            </a:r>
            <a:endParaRPr lang="en-GB" dirty="0"/>
          </a:p>
        </p:txBody>
      </p:sp>
      <p:sp>
        <p:nvSpPr>
          <p:cNvPr id="4" name="Slide Number Placeholder 3"/>
          <p:cNvSpPr>
            <a:spLocks noGrp="1"/>
          </p:cNvSpPr>
          <p:nvPr>
            <p:ph type="sldNum" sz="quarter" idx="10"/>
          </p:nvPr>
        </p:nvSpPr>
        <p:spPr/>
        <p:txBody>
          <a:bodyPr/>
          <a:lstStyle/>
          <a:p>
            <a:fld id="{8571807E-3912-48B8-9E1F-F4525EA2DC9E}"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657659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384988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task needs a bit </a:t>
            </a:r>
            <a:r>
              <a:rPr lang="en-GB" baseline="0" smtClean="0"/>
              <a:t>of explanation – ask Rachel.</a:t>
            </a:r>
            <a:endParaRPr lang="en-GB"/>
          </a:p>
        </p:txBody>
      </p:sp>
      <p:sp>
        <p:nvSpPr>
          <p:cNvPr id="4" name="Slide Number Placeholder 3"/>
          <p:cNvSpPr>
            <a:spLocks noGrp="1"/>
          </p:cNvSpPr>
          <p:nvPr>
            <p:ph type="sldNum" sz="quarter" idx="10"/>
          </p:nvPr>
        </p:nvSpPr>
        <p:spPr/>
        <p:txBody>
          <a:bodyPr/>
          <a:lstStyle/>
          <a:p>
            <a:fld id="{1A133BCC-70F9-4184-AFDD-82748C03C96C}"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09263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Enrique Fierro nació en Montevideo, Uruguay en 1942 y vivió, entre 1974 y 1984, en la ciudad de México y, desde 1989 hasta hoy, es profesor de la Universidad de Texas en Austin. Entre 1985 y 1989 fue director de la Biblioteca Nacional del Uruguay. </a:t>
            </a:r>
          </a:p>
          <a:p>
            <a:endParaRPr lang="es-ES" dirty="0" smtClean="0"/>
          </a:p>
          <a:p>
            <a:r>
              <a:rPr lang="es-ES" dirty="0" smtClean="0"/>
              <a:t>Su primer título de poesía apareció en 1964 ("De la invención", Montevideo, Siete Poetas Hispanoamericanos), el último en 2002 ("Mutaciones, 2", México, Ediciones Sin Nombre). </a:t>
            </a:r>
          </a:p>
          <a:p>
            <a:endParaRPr lang="es-ES" dirty="0" smtClean="0"/>
          </a:p>
          <a:p>
            <a:r>
              <a:rPr lang="es-ES" dirty="0" smtClean="0"/>
              <a:t>Vintén Editor ha publicado cuatro de sus libros: "Quiero ver una vaca" (1989), "Homenajes" (1991), "La savia duda" (1996, Premio Nacional de Poesía del Ministerio de Educación y Cultura) y "Selección natural" (1999).</a:t>
            </a:r>
            <a:endParaRPr lang="en-GB"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190020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825972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First look at the English phrase.  Then look at 1) and</a:t>
            </a:r>
            <a:r>
              <a:rPr lang="en-GB" baseline="0" dirty="0" smtClean="0"/>
              <a:t> 2) sets of resolutions and see if there are any phrases that talk about fitness.  If so, write them in.  If the phrase is exactly the same  in both 1) and 2) write it in the overlap.</a:t>
            </a:r>
            <a:endParaRPr lang="en-GB" dirty="0"/>
          </a:p>
        </p:txBody>
      </p:sp>
      <p:sp>
        <p:nvSpPr>
          <p:cNvPr id="4" name="Slide Number Placeholder 3"/>
          <p:cNvSpPr>
            <a:spLocks noGrp="1"/>
          </p:cNvSpPr>
          <p:nvPr>
            <p:ph type="sldNum" sz="quarter" idx="10"/>
          </p:nvPr>
        </p:nvSpPr>
        <p:spPr/>
        <p:txBody>
          <a:bodyPr/>
          <a:lstStyle/>
          <a:p>
            <a:fld id="{DE097FD8-5F0F-44BE-89CE-23C40AD7C171}"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035081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a:pPr>
            <a:r>
              <a:rPr lang="en-GB" dirty="0" smtClean="0"/>
              <a:t>First look at the English phrase.  Then look at 1) and</a:t>
            </a:r>
            <a:r>
              <a:rPr lang="en-GB" baseline="0" dirty="0" smtClean="0"/>
              <a:t> 2) sets of resolutions and see if there are any phrases that talk about fitness.  If so, write them in.  If the phrase is exactly the same  in both 1) and 2) write it in the overlap.</a:t>
            </a:r>
          </a:p>
          <a:p>
            <a:pPr marL="0" indent="0">
              <a:buNone/>
            </a:pPr>
            <a:r>
              <a:rPr lang="en-GB" baseline="0" dirty="0" smtClean="0"/>
              <a:t>No. 3 isn’t represented so ask students for suggestions – several different ones:</a:t>
            </a:r>
            <a:br>
              <a:rPr lang="en-GB" baseline="0" dirty="0" smtClean="0"/>
            </a:br>
            <a:r>
              <a:rPr lang="en-GB" baseline="0" dirty="0" err="1" smtClean="0"/>
              <a:t>Voy</a:t>
            </a:r>
            <a:r>
              <a:rPr lang="en-GB" baseline="0" dirty="0" smtClean="0"/>
              <a:t> a comer </a:t>
            </a:r>
            <a:r>
              <a:rPr lang="en-GB" baseline="0" dirty="0" err="1" smtClean="0"/>
              <a:t>menos</a:t>
            </a:r>
            <a:r>
              <a:rPr lang="en-GB" baseline="0" dirty="0" smtClean="0"/>
              <a:t> comida </a:t>
            </a:r>
            <a:r>
              <a:rPr lang="en-GB" baseline="0" dirty="0" err="1" smtClean="0"/>
              <a:t>basura</a:t>
            </a:r>
            <a:r>
              <a:rPr lang="en-GB" baseline="0" dirty="0" smtClean="0"/>
              <a:t> / </a:t>
            </a:r>
            <a:r>
              <a:rPr lang="en-GB" baseline="0" dirty="0" err="1" smtClean="0"/>
              <a:t>rápida</a:t>
            </a:r>
            <a:r>
              <a:rPr lang="en-GB" baseline="0" dirty="0" smtClean="0"/>
              <a:t> / </a:t>
            </a:r>
            <a:r>
              <a:rPr lang="en-GB" baseline="0" dirty="0" err="1" smtClean="0"/>
              <a:t>menos</a:t>
            </a:r>
            <a:r>
              <a:rPr lang="en-GB" baseline="0" dirty="0" smtClean="0"/>
              <a:t> </a:t>
            </a:r>
            <a:r>
              <a:rPr lang="en-GB" baseline="0" dirty="0" err="1" smtClean="0"/>
              <a:t>grasa</a:t>
            </a:r>
            <a:r>
              <a:rPr lang="en-GB" baseline="0" dirty="0" smtClean="0"/>
              <a:t> y </a:t>
            </a:r>
            <a:r>
              <a:rPr lang="en-GB" baseline="0" dirty="0" err="1" smtClean="0"/>
              <a:t>sal</a:t>
            </a:r>
            <a:endParaRPr lang="en-GB" baseline="0" dirty="0" smtClean="0"/>
          </a:p>
          <a:p>
            <a:pPr marL="0" indent="0">
              <a:buNone/>
            </a:pPr>
            <a:r>
              <a:rPr lang="en-GB" baseline="0" dirty="0" err="1" smtClean="0"/>
              <a:t>Voy</a:t>
            </a:r>
            <a:r>
              <a:rPr lang="en-GB" baseline="0" dirty="0" smtClean="0"/>
              <a:t> a comer </a:t>
            </a:r>
            <a:r>
              <a:rPr lang="en-GB" baseline="0" dirty="0" err="1" smtClean="0"/>
              <a:t>sano</a:t>
            </a:r>
            <a:r>
              <a:rPr lang="en-GB" baseline="0" dirty="0" smtClean="0"/>
              <a:t> / </a:t>
            </a:r>
            <a:r>
              <a:rPr lang="en-GB" baseline="0" dirty="0" err="1" smtClean="0"/>
              <a:t>más</a:t>
            </a:r>
            <a:r>
              <a:rPr lang="en-GB" baseline="0" dirty="0" smtClean="0"/>
              <a:t> </a:t>
            </a:r>
            <a:r>
              <a:rPr lang="en-GB" baseline="0" dirty="0" err="1" smtClean="0"/>
              <a:t>sano</a:t>
            </a:r>
            <a:r>
              <a:rPr lang="en-GB" baseline="0" dirty="0" smtClean="0"/>
              <a:t/>
            </a:r>
            <a:br>
              <a:rPr lang="en-GB" baseline="0" dirty="0" smtClean="0"/>
            </a:br>
            <a:r>
              <a:rPr lang="en-GB" baseline="0" dirty="0" err="1" smtClean="0"/>
              <a:t>Voy</a:t>
            </a:r>
            <a:r>
              <a:rPr lang="en-GB" baseline="0" dirty="0" smtClean="0"/>
              <a:t> a comer </a:t>
            </a:r>
            <a:r>
              <a:rPr lang="en-GB" baseline="0" dirty="0" err="1" smtClean="0"/>
              <a:t>más</a:t>
            </a:r>
            <a:r>
              <a:rPr lang="en-GB" baseline="0" dirty="0" smtClean="0"/>
              <a:t> </a:t>
            </a:r>
            <a:r>
              <a:rPr lang="en-GB" baseline="0" dirty="0" err="1" smtClean="0"/>
              <a:t>verduras</a:t>
            </a:r>
            <a:r>
              <a:rPr lang="en-GB" baseline="0" dirty="0" smtClean="0"/>
              <a:t> y </a:t>
            </a:r>
            <a:r>
              <a:rPr lang="en-GB" baseline="0" dirty="0" err="1" smtClean="0"/>
              <a:t>fruta</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DE097FD8-5F0F-44BE-89CE-23C40AD7C171}"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569406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781492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 Pearson Education Ltd 2015. Copying permitted for purchasing institution only. This material is not copyright free. </a:t>
            </a:r>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194514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Edexcel Literature support</a:t>
            </a:r>
            <a:endParaRPr lang="en-GB" dirty="0"/>
          </a:p>
        </p:txBody>
      </p:sp>
      <p:sp>
        <p:nvSpPr>
          <p:cNvPr id="4" name="Slide Number Placeholder 3"/>
          <p:cNvSpPr>
            <a:spLocks noGrp="1"/>
          </p:cNvSpPr>
          <p:nvPr>
            <p:ph type="sldNum" sz="quarter" idx="10"/>
          </p:nvPr>
        </p:nvSpPr>
        <p:spPr/>
        <p:txBody>
          <a:bodyPr/>
          <a:lstStyle/>
          <a:p>
            <a:fld id="{9A8166FE-5518-4D24-8B5E-01EAA4C3EFF8}" type="slidenum">
              <a:rPr lang="en-GB" smtClean="0"/>
              <a:t>46</a:t>
            </a:fld>
            <a:endParaRPr lang="en-GB"/>
          </a:p>
        </p:txBody>
      </p:sp>
    </p:spTree>
    <p:extLst>
      <p:ext uri="{BB962C8B-B14F-4D97-AF65-F5344CB8AC3E}">
        <p14:creationId xmlns:p14="http://schemas.microsoft.com/office/powerpoint/2010/main" val="2929522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841960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658FE48-AF5F-4F2F-89D1-23778DF92E1E}"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3483683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complete the poem with possible</a:t>
            </a:r>
            <a:r>
              <a:rPr lang="en-GB" baseline="0" dirty="0" smtClean="0"/>
              <a:t> infinitives, then we check to see what the real version is like.</a:t>
            </a:r>
            <a:br>
              <a:rPr lang="en-GB" baseline="0" dirty="0" smtClean="0"/>
            </a:br>
            <a:r>
              <a:rPr lang="en-GB" baseline="0" dirty="0" smtClean="0"/>
              <a:t>They can draw on the 40 infinitives they have encountered this year.</a:t>
            </a:r>
            <a:endParaRPr lang="en-GB" dirty="0"/>
          </a:p>
        </p:txBody>
      </p:sp>
      <p:sp>
        <p:nvSpPr>
          <p:cNvPr id="4" name="Slide Number Placeholder 3"/>
          <p:cNvSpPr>
            <a:spLocks noGrp="1"/>
          </p:cNvSpPr>
          <p:nvPr>
            <p:ph type="sldNum" sz="quarter" idx="10"/>
          </p:nvPr>
        </p:nvSpPr>
        <p:spPr/>
        <p:txBody>
          <a:bodyPr/>
          <a:lstStyle/>
          <a:p>
            <a:fld id="{C8F77020-F5BD-44E7-8515-A43AAC6F0BB4}"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086139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complete the poem with possible</a:t>
            </a:r>
            <a:r>
              <a:rPr lang="en-GB" baseline="0" dirty="0" smtClean="0"/>
              <a:t> infinitives, then we check to see what the real version is like.</a:t>
            </a:r>
            <a:br>
              <a:rPr lang="en-GB" baseline="0" dirty="0" smtClean="0"/>
            </a:br>
            <a:r>
              <a:rPr lang="en-GB" baseline="0" dirty="0" smtClean="0"/>
              <a:t>They can draw on the 40 infinitives they have encountered this year.</a:t>
            </a:r>
            <a:endParaRPr lang="en-GB" dirty="0"/>
          </a:p>
        </p:txBody>
      </p:sp>
      <p:sp>
        <p:nvSpPr>
          <p:cNvPr id="4" name="Slide Number Placeholder 3"/>
          <p:cNvSpPr>
            <a:spLocks noGrp="1"/>
          </p:cNvSpPr>
          <p:nvPr>
            <p:ph type="sldNum" sz="quarter" idx="10"/>
          </p:nvPr>
        </p:nvSpPr>
        <p:spPr/>
        <p:txBody>
          <a:bodyPr/>
          <a:lstStyle/>
          <a:p>
            <a:fld id="{C8F77020-F5BD-44E7-8515-A43AAC6F0BB4}"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37151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Reinforce</a:t>
            </a:r>
            <a:r>
              <a:rPr lang="en-GB" baseline="0" dirty="0" smtClean="0"/>
              <a:t> the meaning, bringing up the pictures, and read aloud chorally, with optional gestures.</a:t>
            </a:r>
            <a:br>
              <a:rPr lang="en-GB" baseline="0" dirty="0" smtClean="0"/>
            </a:br>
            <a:r>
              <a:rPr lang="en-GB" baseline="0" dirty="0" smtClean="0"/>
              <a:t>I do as follows:</a:t>
            </a:r>
            <a:br>
              <a:rPr lang="en-GB" baseline="0" dirty="0" smtClean="0"/>
            </a:br>
            <a:r>
              <a:rPr lang="en-GB" baseline="0" dirty="0" smtClean="0"/>
              <a:t/>
            </a:r>
            <a:br>
              <a:rPr lang="en-GB" baseline="0" dirty="0" smtClean="0"/>
            </a:br>
            <a:r>
              <a:rPr lang="en-GB" baseline="0" dirty="0" err="1" smtClean="0"/>
              <a:t>Quiero</a:t>
            </a:r>
            <a:r>
              <a:rPr lang="en-GB" baseline="0" dirty="0" smtClean="0"/>
              <a:t> = turning key motion with right hand, finishing with thumb and forefinger forming a circle to reinforce the verb ending ‘o’.</a:t>
            </a:r>
            <a:br>
              <a:rPr lang="en-GB" baseline="0" dirty="0" smtClean="0"/>
            </a:br>
            <a:r>
              <a:rPr lang="en-GB" baseline="0" dirty="0" err="1" smtClean="0"/>
              <a:t>ver</a:t>
            </a:r>
            <a:r>
              <a:rPr lang="en-GB" baseline="0" dirty="0" smtClean="0"/>
              <a:t> = first and second fingers of right hand point to own eyes (makes a V) and then motion away from yourself</a:t>
            </a:r>
            <a:br>
              <a:rPr lang="en-GB" baseline="0" dirty="0" smtClean="0"/>
            </a:br>
            <a:r>
              <a:rPr lang="en-GB" baseline="0" dirty="0" err="1" smtClean="0"/>
              <a:t>una</a:t>
            </a:r>
            <a:r>
              <a:rPr lang="en-GB" baseline="0" dirty="0" smtClean="0"/>
              <a:t> </a:t>
            </a:r>
            <a:r>
              <a:rPr lang="en-GB" baseline="0" dirty="0" err="1" smtClean="0"/>
              <a:t>vaca</a:t>
            </a:r>
            <a:r>
              <a:rPr lang="en-GB" baseline="0" dirty="0" smtClean="0"/>
              <a:t> = ‘milking’ gesture right hand, then left hand (x 2) for each syllable u-</a:t>
            </a:r>
            <a:r>
              <a:rPr lang="en-GB" baseline="0" dirty="0" err="1" smtClean="0"/>
              <a:t>na</a:t>
            </a:r>
            <a:r>
              <a:rPr lang="en-GB" baseline="0" dirty="0" smtClean="0"/>
              <a:t> </a:t>
            </a:r>
            <a:r>
              <a:rPr lang="en-GB" baseline="0" dirty="0" err="1" smtClean="0"/>
              <a:t>va</a:t>
            </a:r>
            <a:r>
              <a:rPr lang="en-GB" baseline="0" dirty="0" smtClean="0"/>
              <a:t>-ca</a:t>
            </a:r>
          </a:p>
          <a:p>
            <a:r>
              <a:rPr lang="en-GB" baseline="0" dirty="0" err="1" smtClean="0"/>
              <a:t>colorada</a:t>
            </a:r>
            <a:r>
              <a:rPr lang="en-GB" baseline="0" dirty="0" smtClean="0"/>
              <a:t> = rainbow gesture – palm facing away, starting left to right, ‘draw’ a rainbow shape with your hand</a:t>
            </a:r>
          </a:p>
          <a:p>
            <a:endParaRPr lang="en-GB" baseline="0" dirty="0" smtClean="0"/>
          </a:p>
          <a:p>
            <a:r>
              <a:rPr lang="en-GB" baseline="0" dirty="0" smtClean="0"/>
              <a:t>a las 3 de la </a:t>
            </a:r>
            <a:r>
              <a:rPr lang="en-GB" baseline="0" dirty="0" err="1" smtClean="0"/>
              <a:t>tarde</a:t>
            </a:r>
            <a:r>
              <a:rPr lang="en-GB" baseline="0" dirty="0" smtClean="0"/>
              <a:t> = hold 3 fingers up, then tap your left wrist for watch</a:t>
            </a:r>
          </a:p>
          <a:p>
            <a:r>
              <a:rPr lang="en-GB" baseline="0" dirty="0" smtClean="0"/>
              <a:t>de un </a:t>
            </a:r>
            <a:r>
              <a:rPr lang="en-GB" baseline="0" dirty="0" err="1" smtClean="0"/>
              <a:t>día</a:t>
            </a:r>
            <a:r>
              <a:rPr lang="en-GB" baseline="0" dirty="0" smtClean="0"/>
              <a:t> de </a:t>
            </a:r>
            <a:r>
              <a:rPr lang="en-GB" baseline="0" dirty="0" err="1" smtClean="0"/>
              <a:t>febrero</a:t>
            </a:r>
            <a:r>
              <a:rPr lang="en-GB" baseline="0" dirty="0" smtClean="0"/>
              <a:t> = left palm up raise towards sky on ‘</a:t>
            </a:r>
            <a:r>
              <a:rPr lang="en-GB" baseline="0" dirty="0" err="1" smtClean="0"/>
              <a:t>dí</a:t>
            </a:r>
            <a:r>
              <a:rPr lang="en-GB" baseline="0" dirty="0" smtClean="0"/>
              <a:t>’ and right palm up raise towards sky for ‘a’ to show the day/night that = 1 x day, then hands overlap and touch your heart twice on </a:t>
            </a:r>
            <a:r>
              <a:rPr lang="en-GB" baseline="0" dirty="0" err="1" smtClean="0"/>
              <a:t>febrero</a:t>
            </a:r>
            <a:r>
              <a:rPr lang="en-GB" baseline="0" dirty="0" smtClean="0"/>
              <a:t>.</a:t>
            </a:r>
          </a:p>
          <a:p>
            <a:r>
              <a:rPr lang="en-GB" baseline="0" dirty="0" err="1" smtClean="0"/>
              <a:t>en</a:t>
            </a:r>
            <a:r>
              <a:rPr lang="en-GB" baseline="0" dirty="0" smtClean="0"/>
              <a:t> un campo </a:t>
            </a:r>
            <a:r>
              <a:rPr lang="en-GB" baseline="0" dirty="0" err="1" smtClean="0"/>
              <a:t>verde</a:t>
            </a:r>
            <a:r>
              <a:rPr lang="en-GB" baseline="0" dirty="0" smtClean="0"/>
              <a:t> – right hand make motion from left to right like ‘undulating hills’</a:t>
            </a:r>
          </a:p>
          <a:p>
            <a:r>
              <a:rPr lang="en-GB" baseline="0" dirty="0" smtClean="0"/>
              <a:t>o </a:t>
            </a:r>
            <a:r>
              <a:rPr lang="en-GB" baseline="0" dirty="0" err="1" smtClean="0"/>
              <a:t>amarillo</a:t>
            </a:r>
            <a:r>
              <a:rPr lang="en-GB" baseline="0" dirty="0" smtClean="0"/>
              <a:t> – make sunburst gesture to represent ‘yellow’</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885257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2408089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Exploring the challenge of the new GCSE reading examinations</a:t>
            </a:r>
          </a:p>
          <a:p>
            <a:pPr lvl="0"/>
            <a:r>
              <a:rPr lang="en-GB" sz="1200" kern="1200" dirty="0" smtClean="0">
                <a:solidFill>
                  <a:schemeClr val="tx1"/>
                </a:solidFill>
                <a:effectLst/>
                <a:latin typeface="+mn-lt"/>
                <a:ea typeface="+mn-ea"/>
                <a:cs typeface="+mn-cs"/>
              </a:rPr>
              <a:t>Authentic sources and resources for KS3 and KS4</a:t>
            </a:r>
          </a:p>
          <a:p>
            <a:pPr lvl="0"/>
            <a:r>
              <a:rPr lang="en-GB" sz="1200" kern="1200" dirty="0" smtClean="0">
                <a:solidFill>
                  <a:schemeClr val="tx1"/>
                </a:solidFill>
                <a:effectLst/>
                <a:latin typeface="+mn-lt"/>
                <a:ea typeface="+mn-ea"/>
                <a:cs typeface="+mn-cs"/>
              </a:rPr>
              <a:t>Exploitation routines for busy teachers</a:t>
            </a: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2533839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196345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the </a:t>
            </a:r>
            <a:r>
              <a:rPr lang="en-GB" dirty="0" err="1" smtClean="0"/>
              <a:t>Textploitation</a:t>
            </a:r>
            <a:r>
              <a:rPr lang="en-GB" baseline="0" dirty="0" smtClean="0"/>
              <a:t> </a:t>
            </a:r>
            <a:r>
              <a:rPr lang="en-GB" baseline="0" dirty="0" err="1" smtClean="0"/>
              <a:t>proforma</a:t>
            </a:r>
            <a:r>
              <a:rPr lang="en-GB" baseline="0" dirty="0" smtClean="0"/>
              <a:t> </a:t>
            </a:r>
          </a:p>
          <a:p>
            <a:r>
              <a:rPr lang="en-GB" dirty="0" smtClean="0"/>
              <a:t>Here is a suggested</a:t>
            </a:r>
            <a:r>
              <a:rPr lang="en-GB" baseline="0" dirty="0" smtClean="0"/>
              <a:t> set of purposes that the reading of / listening to a text (of whatever kind) might involve.</a:t>
            </a:r>
            <a:br>
              <a:rPr lang="en-GB" baseline="0" dirty="0" smtClean="0"/>
            </a:br>
            <a:r>
              <a:rPr lang="en-GB" baseline="0" dirty="0" smtClean="0"/>
              <a:t>The precise activities (to be filled in on the RHS) will change according to each text.  Not every resource will lend itself to every activity.  Not every activity will fit the learning objectives of the class.</a:t>
            </a:r>
            <a:br>
              <a:rPr lang="en-GB" baseline="0" dirty="0" smtClean="0"/>
            </a:br>
            <a:r>
              <a:rPr lang="en-GB" baseline="0" dirty="0" smtClean="0"/>
              <a:t>So each learning sequence planned around a specific text will be unique and it will be appropriate to differentiate the approach to each resource, depending on the age / ability / interest of the learners.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4041757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3063924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small on the screen, but delegates have this as </a:t>
            </a:r>
            <a:r>
              <a:rPr lang="en-GB" dirty="0" err="1" smtClean="0"/>
              <a:t>Handout</a:t>
            </a:r>
            <a:r>
              <a:rPr lang="en-GB" dirty="0" smtClean="0"/>
              <a:t> 4.</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360702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to produce the poem orally from the cued letters, visual prompts and teacher gestures.</a:t>
            </a:r>
            <a:br>
              <a:rPr lang="en-GB" baseline="0" dirty="0" smtClean="0"/>
            </a:br>
            <a:r>
              <a:rPr lang="en-GB" baseline="0" dirty="0" smtClean="0"/>
              <a:t>You could repeat this stage several times.</a:t>
            </a:r>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78686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to ‘read’ the poem aloud from memory just from the visual prompts</a:t>
            </a:r>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89345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to analyse the structure of the poem.</a:t>
            </a:r>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75114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to write their own poem</a:t>
            </a:r>
            <a:r>
              <a:rPr lang="en-GB" baseline="0" dirty="0" smtClean="0"/>
              <a:t> with the same structure / style.</a:t>
            </a:r>
          </a:p>
          <a:p>
            <a:r>
              <a:rPr lang="en-GB" baseline="0" dirty="0" smtClean="0"/>
              <a:t>There are easy and more challenging ways to do these variations on a theme.</a:t>
            </a:r>
            <a:br>
              <a:rPr lang="en-GB" baseline="0" dirty="0" smtClean="0"/>
            </a:br>
            <a:r>
              <a:rPr lang="en-GB" baseline="0" dirty="0" smtClean="0"/>
              <a:t>E.g.</a:t>
            </a:r>
            <a:br>
              <a:rPr lang="en-GB" baseline="0" dirty="0" smtClean="0"/>
            </a:br>
            <a:r>
              <a:rPr lang="en-GB" baseline="0" dirty="0" smtClean="0"/>
              <a:t>Just change the cow, time, month, colour of field</a:t>
            </a:r>
            <a:br>
              <a:rPr lang="en-GB" baseline="0" dirty="0" smtClean="0"/>
            </a:br>
            <a:r>
              <a:rPr lang="en-GB" baseline="0" dirty="0" smtClean="0"/>
              <a:t>OR</a:t>
            </a:r>
            <a:br>
              <a:rPr lang="en-GB" baseline="0" dirty="0" smtClean="0"/>
            </a:br>
            <a:r>
              <a:rPr lang="en-GB" baseline="0" dirty="0" smtClean="0"/>
              <a:t>Change the </a:t>
            </a:r>
            <a:r>
              <a:rPr lang="en-GB" baseline="0" dirty="0" err="1" smtClean="0"/>
              <a:t>Quiero</a:t>
            </a:r>
            <a:r>
              <a:rPr lang="en-GB" baseline="0" dirty="0" smtClean="0"/>
              <a:t> as well to </a:t>
            </a:r>
            <a:r>
              <a:rPr lang="en-GB" baseline="0" dirty="0" err="1" smtClean="0"/>
              <a:t>Puedo</a:t>
            </a:r>
            <a:r>
              <a:rPr lang="en-GB" baseline="0" dirty="0" smtClean="0"/>
              <a:t> / </a:t>
            </a:r>
            <a:r>
              <a:rPr lang="en-GB" baseline="0" dirty="0" err="1" smtClean="0"/>
              <a:t>Debo</a:t>
            </a:r>
            <a:r>
              <a:rPr lang="en-GB" baseline="0" dirty="0" smtClean="0"/>
              <a:t> / </a:t>
            </a:r>
            <a:r>
              <a:rPr lang="en-GB" baseline="0" dirty="0" err="1" smtClean="0"/>
              <a:t>Tengo</a:t>
            </a:r>
            <a:r>
              <a:rPr lang="en-GB" baseline="0" dirty="0" smtClean="0"/>
              <a:t> que / </a:t>
            </a:r>
            <a:r>
              <a:rPr lang="en-GB" baseline="0" dirty="0" err="1" smtClean="0"/>
              <a:t>Voy</a:t>
            </a:r>
            <a:r>
              <a:rPr lang="en-GB" baseline="0" dirty="0" smtClean="0"/>
              <a:t> a / Me </a:t>
            </a:r>
            <a:r>
              <a:rPr lang="en-GB" baseline="0" dirty="0" err="1" smtClean="0"/>
              <a:t>gusta</a:t>
            </a:r>
            <a:r>
              <a:rPr lang="en-GB" baseline="0" dirty="0" smtClean="0"/>
              <a:t> / </a:t>
            </a:r>
            <a:r>
              <a:rPr lang="en-GB" baseline="0" dirty="0" err="1" smtClean="0"/>
              <a:t>Odio</a:t>
            </a:r>
            <a:r>
              <a:rPr lang="en-GB" baseline="0" dirty="0" smtClean="0"/>
              <a:t> / </a:t>
            </a:r>
            <a:r>
              <a:rPr lang="en-GB" baseline="0" dirty="0" err="1" smtClean="0"/>
              <a:t>etc</a:t>
            </a:r>
            <a:r>
              <a:rPr lang="en-GB" baseline="0" dirty="0" smtClean="0"/>
              <a:t>…</a:t>
            </a:r>
            <a:br>
              <a:rPr lang="en-GB" baseline="0" dirty="0" smtClean="0"/>
            </a:br>
            <a:r>
              <a:rPr lang="en-GB" baseline="0" dirty="0" smtClean="0"/>
              <a:t>OR</a:t>
            </a:r>
            <a:br>
              <a:rPr lang="en-GB" baseline="0" dirty="0" smtClean="0"/>
            </a:br>
            <a:r>
              <a:rPr lang="en-GB" baseline="0" dirty="0" smtClean="0"/>
              <a:t>Change the VER as well</a:t>
            </a:r>
            <a:br>
              <a:rPr lang="en-GB" baseline="0" dirty="0" smtClean="0"/>
            </a:br>
            <a:r>
              <a:rPr lang="en-GB" baseline="0" dirty="0" smtClean="0"/>
              <a:t>OR</a:t>
            </a:r>
            <a:br>
              <a:rPr lang="en-GB" baseline="0" dirty="0" smtClean="0"/>
            </a:br>
            <a:r>
              <a:rPr lang="en-GB" baseline="0" dirty="0" smtClean="0"/>
              <a:t>Change everything except the essential structure</a:t>
            </a:r>
            <a:endParaRPr lang="en-GB"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532470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Enrique Fierro nació en Montevideo, Uruguay en 1942 y vivió, entre 1974 y 1984, en la ciudad de México y, desde 1989 hasta hoy, es profesor de la Universidad de Texas en Austin. Entre 1985 y 1989 fue director de la Biblioteca Nacional del Uruguay. </a:t>
            </a:r>
          </a:p>
          <a:p>
            <a:endParaRPr lang="es-ES" dirty="0" smtClean="0"/>
          </a:p>
          <a:p>
            <a:r>
              <a:rPr lang="es-ES" dirty="0" smtClean="0"/>
              <a:t>Su primer título de poesía apareció en 1964 ("De la invención", Montevideo, Siete Poetas Hispanoamericanos), el último en 2002 ("Mutaciones, 2", México, Ediciones Sin Nombre). </a:t>
            </a:r>
          </a:p>
          <a:p>
            <a:endParaRPr lang="es-ES" dirty="0" smtClean="0"/>
          </a:p>
          <a:p>
            <a:r>
              <a:rPr lang="es-ES" dirty="0" smtClean="0"/>
              <a:t>Vintén Editor ha publicado cuatro de sus libros: "Quiero ver una vaca" (1989), "Homenajes" (1991), "La savia duda" (1996, Premio Nacional de Poesía del Ministerio de Educación y Cultura) y "Selección natural" (1999).</a:t>
            </a:r>
            <a:endParaRPr lang="en-GB"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484733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943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6136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797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030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0267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7812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2141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624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08/11/2017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2268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199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063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3226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8674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8446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2318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6078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5921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529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08/11/2017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7202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9272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5693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195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43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16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8140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3818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7960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6857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08/11/2017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2466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1843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7744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0588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419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08/11/2017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08/11/2017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08/11/2017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08/11/2017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08/11/2017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08/11/2017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140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E74E9-25FE-4C12-B6BC-524BFA8E5E57}"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5EB54-2BBD-4339-BAF3-22D9D6B6C8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7804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7EF">
            <a:alpha val="7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6A445-5B3C-4896-BF28-D76431B8163E}" type="datetimeFigureOut">
              <a:rPr lang="en-GB" smtClean="0">
                <a:solidFill>
                  <a:prstClr val="black">
                    <a:tint val="75000"/>
                  </a:prstClr>
                </a:solidFill>
              </a:rPr>
              <a:pPr/>
              <a:t>08/11/2017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50706-EADF-4E49-8CA7-C4714863DE4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7637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www.jde.fr/" TargetMode="External"/><Relationship Id="rId7" Type="http://schemas.openxmlformats.org/officeDocument/2006/relationships/image" Target="../media/image36.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Resource%20ideas%20-authentic%20reading/NEWS_QUIZ_160509_aufDeutsch.pptx" TargetMode="External"/><Relationship Id="rId5" Type="http://schemas.openxmlformats.org/officeDocument/2006/relationships/hyperlink" Target="http://www.nachrichtenfuerkinder.de/" TargetMode="External"/><Relationship Id="rId4" Type="http://schemas.openxmlformats.org/officeDocument/2006/relationships/hyperlink" Target="http://www.noticiasfacil.es/ES/NOTICIAS/Paginas/default.aspx%2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www.senegazelle.fr/" TargetMode="External"/><Relationship Id="rId9" Type="http://schemas.openxmlformats.org/officeDocument/2006/relationships/hyperlink" Target="https://www.youtube.com/watch?v=j1JiCFarqP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maryglasgowplus.com/"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fr.maryglasgowplus.com/students/features/31983"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hyperlink" Target="http://es.maryglasgowplus.com/students/features/32062?level=el+sol" TargetMode="Externa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4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qualifications.pearson.com/content/dam/pdf/GCSE/French/2016/teaching-and-learning/Approaches_to_translation.pdf"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8.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1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1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8.xml"/><Relationship Id="rId4" Type="http://schemas.openxmlformats.org/officeDocument/2006/relationships/image" Target="../media/image119.jpeg"/></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8.xml"/><Relationship Id="rId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wmf"/><Relationship Id="rId4" Type="http://schemas.openxmlformats.org/officeDocument/2006/relationships/image" Target="../media/image13.pn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hyperlink" Target="http://www.pearsonschoolsandfecolleges.co.uk/Secondary/ModernLanguages/GlobalPages/KS3-MFL-toolkits/KS3-French,-German-and-Spanish-toolkits-by-Rachel-Hawkes.aspx"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www.pearsonschoolsandfecolleges.co.uk/Secondary/ModernLanguages/GlobalPages/KS3-MFL-toolkits/KS3-French,-German-and-Spanish-toolkits-by-Rachel-Hawkes.aspx"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wmf"/><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19.wmf"/><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extBox 1"/>
          <p:cNvSpPr txBox="1"/>
          <p:nvPr/>
        </p:nvSpPr>
        <p:spPr>
          <a:xfrm>
            <a:off x="1546428" y="20981"/>
            <a:ext cx="6215865" cy="1015663"/>
          </a:xfrm>
          <a:prstGeom prst="rect">
            <a:avLst/>
          </a:prstGeom>
          <a:noFill/>
        </p:spPr>
        <p:txBody>
          <a:bodyPr wrap="square" rtlCol="0">
            <a:spAutoFit/>
          </a:bodyPr>
          <a:lstStyle/>
          <a:p>
            <a:pPr algn="ctr"/>
            <a:r>
              <a:rPr lang="en-GB" sz="6000" b="1" dirty="0" smtClean="0">
                <a:solidFill>
                  <a:schemeClr val="accent4">
                    <a:lumMod val="20000"/>
                    <a:lumOff val="80000"/>
                  </a:schemeClr>
                </a:solidFill>
                <a:latin typeface="Rockwell" panose="02060603020205020403" pitchFamily="18" charset="0"/>
              </a:rPr>
              <a:t>Get real!</a:t>
            </a:r>
            <a:endParaRPr lang="en-GB" sz="6000" b="1" dirty="0">
              <a:solidFill>
                <a:schemeClr val="accent4">
                  <a:lumMod val="20000"/>
                  <a:lumOff val="80000"/>
                </a:schemeClr>
              </a:solidFill>
              <a:latin typeface="Rockwell" panose="02060603020205020403" pitchFamily="18" charset="0"/>
            </a:endParaRPr>
          </a:p>
        </p:txBody>
      </p:sp>
      <p:sp>
        <p:nvSpPr>
          <p:cNvPr id="8" name="TextBox 7"/>
          <p:cNvSpPr txBox="1"/>
          <p:nvPr/>
        </p:nvSpPr>
        <p:spPr>
          <a:xfrm>
            <a:off x="512590" y="5813406"/>
            <a:ext cx="8283539" cy="954107"/>
          </a:xfrm>
          <a:prstGeom prst="rect">
            <a:avLst/>
          </a:prstGeom>
          <a:noFill/>
        </p:spPr>
        <p:txBody>
          <a:bodyPr wrap="square" rtlCol="0">
            <a:spAutoFit/>
          </a:bodyPr>
          <a:lstStyle/>
          <a:p>
            <a:pPr algn="ctr"/>
            <a:r>
              <a:rPr lang="en-GB" sz="2800" b="1" dirty="0">
                <a:solidFill>
                  <a:schemeClr val="accent4">
                    <a:lumMod val="20000"/>
                    <a:lumOff val="80000"/>
                  </a:schemeClr>
                </a:solidFill>
              </a:rPr>
              <a:t>Using the genuine article and other authentic resources in the languages classroom</a:t>
            </a:r>
          </a:p>
        </p:txBody>
      </p:sp>
      <p:pic>
        <p:nvPicPr>
          <p:cNvPr id="7" name="Picture 6"/>
          <p:cNvPicPr>
            <a:picLocks noChangeAspect="1"/>
          </p:cNvPicPr>
          <p:nvPr/>
        </p:nvPicPr>
        <p:blipFill rotWithShape="1">
          <a:blip r:embed="rId3"/>
          <a:srcRect l="6744" r="6744"/>
          <a:stretch/>
        </p:blipFill>
        <p:spPr>
          <a:xfrm>
            <a:off x="307857" y="1239075"/>
            <a:ext cx="3616495" cy="2194688"/>
          </a:xfrm>
          <a:prstGeom prst="rect">
            <a:avLst/>
          </a:prstGeom>
          <a:effectLst>
            <a:outerShdw blurRad="50800" dist="38100" dir="8100000" algn="tr" rotWithShape="0">
              <a:prstClr val="black">
                <a:alpha val="40000"/>
              </a:prstClr>
            </a:outerShdw>
          </a:effectLst>
        </p:spPr>
      </p:pic>
      <p:pic>
        <p:nvPicPr>
          <p:cNvPr id="9" name="Picture 8"/>
          <p:cNvPicPr>
            <a:picLocks noChangeAspect="1"/>
          </p:cNvPicPr>
          <p:nvPr/>
        </p:nvPicPr>
        <p:blipFill>
          <a:blip r:embed="rId4"/>
          <a:stretch>
            <a:fillRect/>
          </a:stretch>
        </p:blipFill>
        <p:spPr>
          <a:xfrm>
            <a:off x="6061862" y="1288401"/>
            <a:ext cx="2680198" cy="3350247"/>
          </a:xfrm>
          <a:prstGeom prst="rect">
            <a:avLst/>
          </a:prstGeom>
          <a:effectLst>
            <a:outerShdw blurRad="50800" dist="38100" dir="8100000" algn="tr" rotWithShape="0">
              <a:prstClr val="black">
                <a:alpha val="40000"/>
              </a:prstClr>
            </a:outerShdw>
          </a:effectLst>
        </p:spPr>
      </p:pic>
      <p:pic>
        <p:nvPicPr>
          <p:cNvPr id="10" name="Picture 9"/>
          <p:cNvPicPr>
            <a:picLocks noChangeAspect="1"/>
          </p:cNvPicPr>
          <p:nvPr/>
        </p:nvPicPr>
        <p:blipFill>
          <a:blip r:embed="rId5"/>
          <a:stretch>
            <a:fillRect/>
          </a:stretch>
        </p:blipFill>
        <p:spPr>
          <a:xfrm>
            <a:off x="4069029" y="918834"/>
            <a:ext cx="1838397" cy="2622780"/>
          </a:xfrm>
          <a:prstGeom prst="rect">
            <a:avLst/>
          </a:prstGeom>
          <a:effectLst>
            <a:outerShdw blurRad="50800" dist="38100" dir="8100000" algn="tr" rotWithShape="0">
              <a:prstClr val="black">
                <a:alpha val="40000"/>
              </a:prstClr>
            </a:outerShdw>
          </a:effectLst>
        </p:spPr>
      </p:pic>
      <p:pic>
        <p:nvPicPr>
          <p:cNvPr id="11" name="Picture 10"/>
          <p:cNvPicPr>
            <a:picLocks noChangeAspect="1"/>
          </p:cNvPicPr>
          <p:nvPr/>
        </p:nvPicPr>
        <p:blipFill>
          <a:blip r:embed="rId6"/>
          <a:stretch>
            <a:fillRect/>
          </a:stretch>
        </p:blipFill>
        <p:spPr>
          <a:xfrm>
            <a:off x="822150" y="3482049"/>
            <a:ext cx="2838649" cy="2375397"/>
          </a:xfrm>
          <a:prstGeom prst="rect">
            <a:avLst/>
          </a:prstGeom>
          <a:effectLst>
            <a:outerShdw blurRad="50800" dist="38100" dir="8100000" algn="tr" rotWithShape="0">
              <a:prstClr val="black">
                <a:alpha val="40000"/>
              </a:prstClr>
            </a:outerShdw>
          </a:effectLst>
        </p:spPr>
      </p:pic>
      <p:sp>
        <p:nvSpPr>
          <p:cNvPr id="12" name="Rectangle 11"/>
          <p:cNvSpPr/>
          <p:nvPr/>
        </p:nvSpPr>
        <p:spPr>
          <a:xfrm>
            <a:off x="3754770" y="5155940"/>
            <a:ext cx="4982700" cy="584775"/>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wrap="square">
            <a:spAutoFit/>
          </a:bodyPr>
          <a:lstStyle/>
          <a:p>
            <a:r>
              <a:rPr lang="fr-FR" dirty="0">
                <a:latin typeface="Arial" panose="020B0604020202020204" pitchFamily="34" charset="0"/>
                <a:cs typeface="Arial" panose="020B0604020202020204" pitchFamily="34" charset="0"/>
              </a:rPr>
              <a:t>Vivre sans aimer n'est pas proprement vivre.</a:t>
            </a:r>
          </a:p>
          <a:p>
            <a:r>
              <a:rPr lang="fr-FR" sz="1400" i="1" dirty="0">
                <a:latin typeface="Arial" panose="020B0604020202020204" pitchFamily="34" charset="0"/>
                <a:cs typeface="Arial" panose="020B0604020202020204" pitchFamily="34" charset="0"/>
              </a:rPr>
              <a:t>Molière ; La princesse d'Élide, 2, 1 (1664</a:t>
            </a:r>
            <a:r>
              <a:rPr lang="fr-FR" sz="1400" i="1" dirty="0" smtClean="0">
                <a:latin typeface="Arial" panose="020B0604020202020204" pitchFamily="34" charset="0"/>
                <a:cs typeface="Arial" panose="020B0604020202020204" pitchFamily="34" charset="0"/>
              </a:rPr>
              <a:t>)</a:t>
            </a:r>
            <a:endParaRPr lang="fr-FR" sz="1400" i="1" dirty="0">
              <a:latin typeface="Arial" panose="020B0604020202020204" pitchFamily="34" charset="0"/>
              <a:cs typeface="Arial" panose="020B0604020202020204" pitchFamily="34" charset="0"/>
            </a:endParaRPr>
          </a:p>
        </p:txBody>
      </p:sp>
      <p:sp>
        <p:nvSpPr>
          <p:cNvPr id="13" name="Rectangle 12"/>
          <p:cNvSpPr/>
          <p:nvPr/>
        </p:nvSpPr>
        <p:spPr>
          <a:xfrm>
            <a:off x="3776337" y="3649509"/>
            <a:ext cx="2131089" cy="1354217"/>
          </a:xfrm>
          <a:prstGeom prst="rect">
            <a:avLst/>
          </a:prstGeom>
          <a:solidFill>
            <a:schemeClr val="accent2">
              <a:lumMod val="20000"/>
              <a:lumOff val="80000"/>
            </a:schemeClr>
          </a:solidFill>
          <a:effectLst>
            <a:outerShdw blurRad="50800" dist="38100" dir="8100000" algn="tr" rotWithShape="0">
              <a:prstClr val="black">
                <a:alpha val="40000"/>
              </a:prstClr>
            </a:outerShdw>
          </a:effectLst>
        </p:spPr>
        <p:txBody>
          <a:bodyPr wrap="square">
            <a:spAutoFit/>
          </a:bodyPr>
          <a:lstStyle/>
          <a:p>
            <a:r>
              <a:rPr lang="fr-FR" dirty="0" err="1" smtClean="0">
                <a:latin typeface="Arial" panose="020B0604020202020204" pitchFamily="34" charset="0"/>
                <a:cs typeface="Arial" panose="020B0604020202020204" pitchFamily="34" charset="0"/>
              </a:rPr>
              <a:t>Ohne</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Musik</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wäre</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das</a:t>
            </a:r>
            <a:r>
              <a:rPr lang="fr-FR" dirty="0" smtClean="0">
                <a:latin typeface="Arial" panose="020B0604020202020204" pitchFamily="34" charset="0"/>
                <a:cs typeface="Arial" panose="020B0604020202020204" pitchFamily="34" charset="0"/>
              </a:rPr>
              <a:t> Leben </a:t>
            </a:r>
            <a:r>
              <a:rPr lang="fr-FR" dirty="0" err="1" smtClean="0">
                <a:latin typeface="Arial" panose="020B0604020202020204" pitchFamily="34" charset="0"/>
                <a:cs typeface="Arial" panose="020B0604020202020204" pitchFamily="34" charset="0"/>
              </a:rPr>
              <a:t>ein</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Irrtum</a:t>
            </a:r>
            <a:r>
              <a:rPr lang="fr-FR" dirty="0" smtClean="0">
                <a:latin typeface="Arial" panose="020B0604020202020204" pitchFamily="34" charset="0"/>
                <a:cs typeface="Arial" panose="020B0604020202020204" pitchFamily="34" charset="0"/>
              </a:rPr>
              <a:t>.  </a:t>
            </a:r>
            <a:br>
              <a:rPr lang="fr-FR" dirty="0" smtClean="0">
                <a:latin typeface="Arial" panose="020B0604020202020204" pitchFamily="34" charset="0"/>
                <a:cs typeface="Arial" panose="020B0604020202020204" pitchFamily="34" charset="0"/>
              </a:rPr>
            </a:br>
            <a:r>
              <a:rPr lang="fr-FR" sz="1400" i="1" dirty="0" smtClean="0">
                <a:latin typeface="Arial" panose="020B0604020202020204" pitchFamily="34" charset="0"/>
                <a:cs typeface="Arial" panose="020B0604020202020204" pitchFamily="34" charset="0"/>
              </a:rPr>
              <a:t>Friedrich Nietzsche, </a:t>
            </a:r>
            <a:r>
              <a:rPr lang="en-GB" sz="1400" i="1" dirty="0">
                <a:solidFill>
                  <a:prstClr val="black"/>
                </a:solidFill>
                <a:latin typeface="Arial" panose="020B0604020202020204" pitchFamily="34" charset="0"/>
                <a:cs typeface="Arial" panose="020B0604020202020204" pitchFamily="34" charset="0"/>
              </a:rPr>
              <a:t>(</a:t>
            </a:r>
            <a:r>
              <a:rPr lang="en-GB" sz="1400" i="1" dirty="0" err="1">
                <a:solidFill>
                  <a:prstClr val="black"/>
                </a:solidFill>
                <a:latin typeface="Arial" panose="020B0604020202020204" pitchFamily="34" charset="0"/>
                <a:cs typeface="Arial" panose="020B0604020202020204" pitchFamily="34" charset="0"/>
              </a:rPr>
              <a:t>Philosoph</a:t>
            </a:r>
            <a:r>
              <a:rPr lang="en-GB" sz="1400" i="1" dirty="0">
                <a:solidFill>
                  <a:prstClr val="black"/>
                </a:solidFill>
                <a:latin typeface="Arial" panose="020B0604020202020204" pitchFamily="34" charset="0"/>
                <a:cs typeface="Arial" panose="020B0604020202020204" pitchFamily="34" charset="0"/>
              </a:rPr>
              <a:t>) 1844 – </a:t>
            </a:r>
            <a:r>
              <a:rPr lang="en-GB" sz="1400" i="1" dirty="0" smtClean="0">
                <a:solidFill>
                  <a:prstClr val="black"/>
                </a:solidFill>
                <a:latin typeface="Arial" panose="020B0604020202020204" pitchFamily="34" charset="0"/>
                <a:cs typeface="Arial" panose="020B0604020202020204" pitchFamily="34" charset="0"/>
              </a:rPr>
              <a:t>1900</a:t>
            </a:r>
            <a:endParaRPr lang="en-GB" sz="1400" i="1"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75589" y="0"/>
            <a:ext cx="683990" cy="484629"/>
          </a:xfrm>
          <a:prstGeom prst="rect">
            <a:avLst/>
          </a:prstGeom>
        </p:spPr>
      </p:pic>
    </p:spTree>
    <p:extLst>
      <p:ext uri="{BB962C8B-B14F-4D97-AF65-F5344CB8AC3E}">
        <p14:creationId xmlns:p14="http://schemas.microsoft.com/office/powerpoint/2010/main" val="4266093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pic>
        <p:nvPicPr>
          <p:cNvPr id="6" name="Picture 5"/>
          <p:cNvPicPr>
            <a:picLocks noChangeAspect="1"/>
          </p:cNvPicPr>
          <p:nvPr/>
        </p:nvPicPr>
        <p:blipFill>
          <a:blip r:embed="rId3"/>
          <a:stretch>
            <a:fillRect/>
          </a:stretch>
        </p:blipFill>
        <p:spPr>
          <a:xfrm>
            <a:off x="6635156" y="157785"/>
            <a:ext cx="2145323" cy="1608992"/>
          </a:xfrm>
          <a:prstGeom prst="rect">
            <a:avLst/>
          </a:prstGeom>
        </p:spPr>
      </p:pic>
      <p:pic>
        <p:nvPicPr>
          <p:cNvPr id="7" name="Picture 6"/>
          <p:cNvPicPr>
            <a:picLocks noChangeAspect="1"/>
          </p:cNvPicPr>
          <p:nvPr/>
        </p:nvPicPr>
        <p:blipFill>
          <a:blip r:embed="rId4"/>
          <a:stretch>
            <a:fillRect/>
          </a:stretch>
        </p:blipFill>
        <p:spPr>
          <a:xfrm>
            <a:off x="6132024" y="2020220"/>
            <a:ext cx="2872364" cy="1912872"/>
          </a:xfrm>
          <a:prstGeom prst="rect">
            <a:avLst/>
          </a:prstGeom>
        </p:spPr>
      </p:pic>
      <p:pic>
        <p:nvPicPr>
          <p:cNvPr id="9" name="Picture 8"/>
          <p:cNvPicPr>
            <a:picLocks noChangeAspect="1"/>
          </p:cNvPicPr>
          <p:nvPr/>
        </p:nvPicPr>
        <p:blipFill>
          <a:blip r:embed="rId5"/>
          <a:stretch>
            <a:fillRect/>
          </a:stretch>
        </p:blipFill>
        <p:spPr>
          <a:xfrm>
            <a:off x="6747133" y="4186535"/>
            <a:ext cx="2066925" cy="2209800"/>
          </a:xfrm>
          <a:prstGeom prst="rect">
            <a:avLst/>
          </a:prstGeom>
        </p:spPr>
      </p:pic>
      <p:graphicFrame>
        <p:nvGraphicFramePr>
          <p:cNvPr id="2" name="Table 1"/>
          <p:cNvGraphicFramePr>
            <a:graphicFrameLocks noGrp="1"/>
          </p:cNvGraphicFramePr>
          <p:nvPr>
            <p:extLst/>
          </p:nvPr>
        </p:nvGraphicFramePr>
        <p:xfrm>
          <a:off x="4066309" y="114300"/>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2</a:t>
                      </a:r>
                      <a:endParaRPr lang="en-GB" sz="2000" dirty="0"/>
                    </a:p>
                  </a:txBody>
                  <a:tcPr/>
                </a:tc>
              </a:tr>
            </a:tbl>
          </a:graphicData>
        </a:graphic>
      </p:graphicFrame>
      <p:graphicFrame>
        <p:nvGraphicFramePr>
          <p:cNvPr id="10" name="Table 9"/>
          <p:cNvGraphicFramePr>
            <a:graphicFrameLocks noGrp="1"/>
          </p:cNvGraphicFramePr>
          <p:nvPr>
            <p:extLst/>
          </p:nvPr>
        </p:nvGraphicFramePr>
        <p:xfrm>
          <a:off x="4066309" y="1787936"/>
          <a:ext cx="1052945" cy="118872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1" name="Table 10"/>
          <p:cNvGraphicFramePr>
            <a:graphicFrameLocks noGrp="1"/>
          </p:cNvGraphicFramePr>
          <p:nvPr>
            <p:extLst/>
          </p:nvPr>
        </p:nvGraphicFramePr>
        <p:xfrm>
          <a:off x="4046221" y="3140612"/>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2" name="Table 11"/>
          <p:cNvGraphicFramePr>
            <a:graphicFrameLocks noGrp="1"/>
          </p:cNvGraphicFramePr>
          <p:nvPr>
            <p:extLst/>
          </p:nvPr>
        </p:nvGraphicFramePr>
        <p:xfrm>
          <a:off x="4046220" y="4837961"/>
          <a:ext cx="1052945" cy="198120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sp>
        <p:nvSpPr>
          <p:cNvPr id="5" name="TextBox 4"/>
          <p:cNvSpPr txBox="1"/>
          <p:nvPr/>
        </p:nvSpPr>
        <p:spPr>
          <a:xfrm>
            <a:off x="4309109" y="1811649"/>
            <a:ext cx="567344" cy="400110"/>
          </a:xfrm>
          <a:prstGeom prst="rect">
            <a:avLst/>
          </a:prstGeom>
          <a:noFill/>
        </p:spPr>
        <p:txBody>
          <a:bodyPr wrap="square" rtlCol="0">
            <a:spAutoFit/>
          </a:bodyPr>
          <a:lstStyle/>
          <a:p>
            <a:r>
              <a:rPr lang="en-GB" sz="2000" b="1" dirty="0" smtClean="0">
                <a:solidFill>
                  <a:srgbClr val="FF0066"/>
                </a:solidFill>
              </a:rPr>
              <a:t>1+</a:t>
            </a:r>
            <a:endParaRPr lang="en-GB" sz="2000" b="1" dirty="0">
              <a:solidFill>
                <a:srgbClr val="FF0066"/>
              </a:solidFill>
            </a:endParaRPr>
          </a:p>
        </p:txBody>
      </p:sp>
      <p:sp>
        <p:nvSpPr>
          <p:cNvPr id="13" name="TextBox 12"/>
          <p:cNvSpPr txBox="1"/>
          <p:nvPr/>
        </p:nvSpPr>
        <p:spPr>
          <a:xfrm>
            <a:off x="4377343" y="2168569"/>
            <a:ext cx="567344" cy="400110"/>
          </a:xfrm>
          <a:prstGeom prst="rect">
            <a:avLst/>
          </a:prstGeom>
          <a:noFill/>
        </p:spPr>
        <p:txBody>
          <a:bodyPr wrap="square" rtlCol="0">
            <a:spAutoFit/>
          </a:bodyPr>
          <a:lstStyle/>
          <a:p>
            <a:r>
              <a:rPr lang="en-GB" sz="2000" b="1" dirty="0" smtClean="0">
                <a:solidFill>
                  <a:srgbClr val="FF0066"/>
                </a:solidFill>
              </a:rPr>
              <a:t>2</a:t>
            </a:r>
            <a:endParaRPr lang="en-GB" sz="2000" b="1" dirty="0">
              <a:solidFill>
                <a:srgbClr val="FF0066"/>
              </a:solidFill>
            </a:endParaRPr>
          </a:p>
        </p:txBody>
      </p:sp>
      <p:sp>
        <p:nvSpPr>
          <p:cNvPr id="14" name="TextBox 13"/>
          <p:cNvSpPr txBox="1"/>
          <p:nvPr/>
        </p:nvSpPr>
        <p:spPr>
          <a:xfrm>
            <a:off x="4377343" y="2586587"/>
            <a:ext cx="567344" cy="400110"/>
          </a:xfrm>
          <a:prstGeom prst="rect">
            <a:avLst/>
          </a:prstGeom>
          <a:noFill/>
        </p:spPr>
        <p:txBody>
          <a:bodyPr wrap="square" rtlCol="0">
            <a:spAutoFit/>
          </a:bodyPr>
          <a:lstStyle/>
          <a:p>
            <a:r>
              <a:rPr lang="en-GB" sz="2000" b="1" dirty="0" smtClean="0">
                <a:solidFill>
                  <a:srgbClr val="FF0066"/>
                </a:solidFill>
              </a:rPr>
              <a:t>3</a:t>
            </a:r>
            <a:endParaRPr lang="en-GB" sz="2000" b="1" dirty="0">
              <a:solidFill>
                <a:srgbClr val="FF0066"/>
              </a:solidFill>
            </a:endParaRPr>
          </a:p>
        </p:txBody>
      </p:sp>
      <p:sp>
        <p:nvSpPr>
          <p:cNvPr id="15" name="TextBox 14"/>
          <p:cNvSpPr txBox="1"/>
          <p:nvPr/>
        </p:nvSpPr>
        <p:spPr>
          <a:xfrm>
            <a:off x="4309109" y="3159049"/>
            <a:ext cx="567344" cy="400110"/>
          </a:xfrm>
          <a:prstGeom prst="rect">
            <a:avLst/>
          </a:prstGeom>
          <a:noFill/>
        </p:spPr>
        <p:txBody>
          <a:bodyPr wrap="square" rtlCol="0">
            <a:spAutoFit/>
          </a:bodyPr>
          <a:lstStyle/>
          <a:p>
            <a:r>
              <a:rPr lang="en-GB" sz="2000" b="1" dirty="0" smtClean="0">
                <a:solidFill>
                  <a:srgbClr val="FF0066"/>
                </a:solidFill>
              </a:rPr>
              <a:t>1+</a:t>
            </a:r>
            <a:endParaRPr lang="en-GB" sz="2000" b="1" dirty="0">
              <a:solidFill>
                <a:srgbClr val="FF0066"/>
              </a:solidFill>
            </a:endParaRPr>
          </a:p>
        </p:txBody>
      </p:sp>
      <p:sp>
        <p:nvSpPr>
          <p:cNvPr id="16" name="TextBox 15"/>
          <p:cNvSpPr txBox="1"/>
          <p:nvPr/>
        </p:nvSpPr>
        <p:spPr>
          <a:xfrm>
            <a:off x="4396566" y="3544442"/>
            <a:ext cx="567344" cy="400110"/>
          </a:xfrm>
          <a:prstGeom prst="rect">
            <a:avLst/>
          </a:prstGeom>
          <a:noFill/>
        </p:spPr>
        <p:txBody>
          <a:bodyPr wrap="square" rtlCol="0">
            <a:spAutoFit/>
          </a:bodyPr>
          <a:lstStyle/>
          <a:p>
            <a:r>
              <a:rPr lang="en-GB" sz="2000" b="1" dirty="0" smtClean="0">
                <a:solidFill>
                  <a:srgbClr val="FF0066"/>
                </a:solidFill>
              </a:rPr>
              <a:t>2</a:t>
            </a:r>
            <a:endParaRPr lang="en-GB" sz="2000" b="1" dirty="0">
              <a:solidFill>
                <a:srgbClr val="FF0066"/>
              </a:solidFill>
            </a:endParaRPr>
          </a:p>
        </p:txBody>
      </p:sp>
      <p:sp>
        <p:nvSpPr>
          <p:cNvPr id="17" name="TextBox 16"/>
          <p:cNvSpPr txBox="1"/>
          <p:nvPr/>
        </p:nvSpPr>
        <p:spPr>
          <a:xfrm>
            <a:off x="4365827" y="3961201"/>
            <a:ext cx="567344" cy="400110"/>
          </a:xfrm>
          <a:prstGeom prst="rect">
            <a:avLst/>
          </a:prstGeom>
          <a:noFill/>
        </p:spPr>
        <p:txBody>
          <a:bodyPr wrap="square" rtlCol="0">
            <a:spAutoFit/>
          </a:bodyPr>
          <a:lstStyle/>
          <a:p>
            <a:r>
              <a:rPr lang="en-GB" sz="2000" b="1" dirty="0" smtClean="0">
                <a:solidFill>
                  <a:srgbClr val="FF0066"/>
                </a:solidFill>
              </a:rPr>
              <a:t>3</a:t>
            </a:r>
            <a:endParaRPr lang="en-GB" sz="2000" b="1" dirty="0">
              <a:solidFill>
                <a:srgbClr val="FF0066"/>
              </a:solidFill>
            </a:endParaRPr>
          </a:p>
        </p:txBody>
      </p:sp>
      <p:sp>
        <p:nvSpPr>
          <p:cNvPr id="18" name="TextBox 17"/>
          <p:cNvSpPr txBox="1"/>
          <p:nvPr/>
        </p:nvSpPr>
        <p:spPr>
          <a:xfrm>
            <a:off x="4353444" y="4336029"/>
            <a:ext cx="567344" cy="400110"/>
          </a:xfrm>
          <a:prstGeom prst="rect">
            <a:avLst/>
          </a:prstGeom>
          <a:noFill/>
        </p:spPr>
        <p:txBody>
          <a:bodyPr wrap="square" rtlCol="0">
            <a:spAutoFit/>
          </a:bodyPr>
          <a:lstStyle/>
          <a:p>
            <a:r>
              <a:rPr lang="en-GB" sz="2000" b="1" dirty="0" smtClean="0">
                <a:solidFill>
                  <a:srgbClr val="FF0066"/>
                </a:solidFill>
              </a:rPr>
              <a:t>4</a:t>
            </a:r>
            <a:endParaRPr lang="en-GB" sz="2000" b="1" dirty="0">
              <a:solidFill>
                <a:srgbClr val="FF0066"/>
              </a:solidFill>
            </a:endParaRPr>
          </a:p>
        </p:txBody>
      </p:sp>
      <p:sp>
        <p:nvSpPr>
          <p:cNvPr id="19" name="TextBox 18"/>
          <p:cNvSpPr txBox="1"/>
          <p:nvPr/>
        </p:nvSpPr>
        <p:spPr>
          <a:xfrm>
            <a:off x="4265987" y="4865815"/>
            <a:ext cx="925310" cy="400110"/>
          </a:xfrm>
          <a:prstGeom prst="rect">
            <a:avLst/>
          </a:prstGeom>
          <a:noFill/>
        </p:spPr>
        <p:txBody>
          <a:bodyPr wrap="square" rtlCol="0">
            <a:spAutoFit/>
          </a:bodyPr>
          <a:lstStyle/>
          <a:p>
            <a:r>
              <a:rPr lang="en-GB" sz="2000" b="1" dirty="0" smtClean="0">
                <a:solidFill>
                  <a:srgbClr val="FF0066"/>
                </a:solidFill>
              </a:rPr>
              <a:t>1+</a:t>
            </a:r>
            <a:endParaRPr lang="en-GB" sz="2000" b="1" dirty="0">
              <a:solidFill>
                <a:srgbClr val="FF0066"/>
              </a:solidFill>
            </a:endParaRPr>
          </a:p>
        </p:txBody>
      </p:sp>
      <p:sp>
        <p:nvSpPr>
          <p:cNvPr id="20" name="TextBox 19"/>
          <p:cNvSpPr txBox="1"/>
          <p:nvPr/>
        </p:nvSpPr>
        <p:spPr>
          <a:xfrm>
            <a:off x="4308263" y="5252555"/>
            <a:ext cx="925310" cy="400110"/>
          </a:xfrm>
          <a:prstGeom prst="rect">
            <a:avLst/>
          </a:prstGeom>
          <a:noFill/>
        </p:spPr>
        <p:txBody>
          <a:bodyPr wrap="square" rtlCol="0">
            <a:spAutoFit/>
          </a:bodyPr>
          <a:lstStyle/>
          <a:p>
            <a:r>
              <a:rPr lang="en-GB" sz="2000" b="1" dirty="0" smtClean="0">
                <a:solidFill>
                  <a:srgbClr val="FF0066"/>
                </a:solidFill>
              </a:rPr>
              <a:t>2</a:t>
            </a:r>
            <a:endParaRPr lang="en-GB" sz="2000" b="1" dirty="0">
              <a:solidFill>
                <a:srgbClr val="FF0066"/>
              </a:solidFill>
            </a:endParaRPr>
          </a:p>
        </p:txBody>
      </p:sp>
      <p:sp>
        <p:nvSpPr>
          <p:cNvPr id="21" name="TextBox 20"/>
          <p:cNvSpPr txBox="1"/>
          <p:nvPr/>
        </p:nvSpPr>
        <p:spPr>
          <a:xfrm>
            <a:off x="4324717" y="5628506"/>
            <a:ext cx="925310" cy="400110"/>
          </a:xfrm>
          <a:prstGeom prst="rect">
            <a:avLst/>
          </a:prstGeom>
          <a:noFill/>
        </p:spPr>
        <p:txBody>
          <a:bodyPr wrap="square" rtlCol="0">
            <a:spAutoFit/>
          </a:bodyPr>
          <a:lstStyle/>
          <a:p>
            <a:r>
              <a:rPr lang="en-GB" sz="2000" b="1" dirty="0" smtClean="0">
                <a:solidFill>
                  <a:srgbClr val="FF0066"/>
                </a:solidFill>
              </a:rPr>
              <a:t>3</a:t>
            </a:r>
            <a:endParaRPr lang="en-GB" sz="2000" b="1" dirty="0">
              <a:solidFill>
                <a:srgbClr val="FF0066"/>
              </a:solidFill>
            </a:endParaRPr>
          </a:p>
        </p:txBody>
      </p:sp>
      <p:sp>
        <p:nvSpPr>
          <p:cNvPr id="22" name="TextBox 21"/>
          <p:cNvSpPr txBox="1"/>
          <p:nvPr/>
        </p:nvSpPr>
        <p:spPr>
          <a:xfrm>
            <a:off x="4308263" y="6011153"/>
            <a:ext cx="925310" cy="400110"/>
          </a:xfrm>
          <a:prstGeom prst="rect">
            <a:avLst/>
          </a:prstGeom>
          <a:noFill/>
        </p:spPr>
        <p:txBody>
          <a:bodyPr wrap="square" rtlCol="0">
            <a:spAutoFit/>
          </a:bodyPr>
          <a:lstStyle/>
          <a:p>
            <a:r>
              <a:rPr lang="en-GB" sz="2000" b="1" dirty="0" smtClean="0">
                <a:solidFill>
                  <a:srgbClr val="FF0066"/>
                </a:solidFill>
              </a:rPr>
              <a:t>4</a:t>
            </a:r>
            <a:endParaRPr lang="en-GB" sz="2000" b="1" dirty="0">
              <a:solidFill>
                <a:srgbClr val="FF0066"/>
              </a:solidFill>
            </a:endParaRPr>
          </a:p>
        </p:txBody>
      </p:sp>
      <p:sp>
        <p:nvSpPr>
          <p:cNvPr id="23" name="TextBox 22"/>
          <p:cNvSpPr txBox="1"/>
          <p:nvPr/>
        </p:nvSpPr>
        <p:spPr>
          <a:xfrm>
            <a:off x="4265987" y="6433135"/>
            <a:ext cx="925310" cy="400110"/>
          </a:xfrm>
          <a:prstGeom prst="rect">
            <a:avLst/>
          </a:prstGeom>
          <a:noFill/>
        </p:spPr>
        <p:txBody>
          <a:bodyPr wrap="square" rtlCol="0">
            <a:spAutoFit/>
          </a:bodyPr>
          <a:lstStyle/>
          <a:p>
            <a:r>
              <a:rPr lang="en-GB" sz="2000" b="1" dirty="0" smtClean="0">
                <a:solidFill>
                  <a:srgbClr val="FF0066"/>
                </a:solidFill>
              </a:rPr>
              <a:t>5</a:t>
            </a:r>
            <a:endParaRPr lang="en-GB" sz="2000" b="1" dirty="0">
              <a:solidFill>
                <a:srgbClr val="FF0066"/>
              </a:solidFill>
            </a:endParaRPr>
          </a:p>
        </p:txBody>
      </p:sp>
    </p:spTree>
    <p:extLst>
      <p:ext uri="{BB962C8B-B14F-4D97-AF65-F5344CB8AC3E}">
        <p14:creationId xmlns:p14="http://schemas.microsoft.com/office/powerpoint/2010/main" val="57295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graphicFrame>
        <p:nvGraphicFramePr>
          <p:cNvPr id="2" name="Table 1"/>
          <p:cNvGraphicFramePr>
            <a:graphicFrameLocks noGrp="1"/>
          </p:cNvGraphicFramePr>
          <p:nvPr>
            <p:extLst/>
          </p:nvPr>
        </p:nvGraphicFramePr>
        <p:xfrm>
          <a:off x="4066309" y="114300"/>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1+</a:t>
                      </a:r>
                      <a:endParaRPr lang="en-GB" sz="2000" dirty="0"/>
                    </a:p>
                  </a:txBody>
                  <a:tcPr/>
                </a:tc>
              </a:tr>
              <a:tr h="370840">
                <a:tc>
                  <a:txBody>
                    <a:bodyPr/>
                    <a:lstStyle/>
                    <a:p>
                      <a:pPr algn="ctr"/>
                      <a:r>
                        <a:rPr lang="en-GB" sz="2000" dirty="0" smtClean="0"/>
                        <a:t>2</a:t>
                      </a:r>
                      <a:endParaRPr lang="en-GB" sz="2000" dirty="0"/>
                    </a:p>
                  </a:txBody>
                  <a:tcPr/>
                </a:tc>
              </a:tr>
            </a:tbl>
          </a:graphicData>
        </a:graphic>
      </p:graphicFrame>
      <p:graphicFrame>
        <p:nvGraphicFramePr>
          <p:cNvPr id="10" name="Table 9"/>
          <p:cNvGraphicFramePr>
            <a:graphicFrameLocks noGrp="1"/>
          </p:cNvGraphicFramePr>
          <p:nvPr>
            <p:extLst/>
          </p:nvPr>
        </p:nvGraphicFramePr>
        <p:xfrm>
          <a:off x="4066309" y="1787936"/>
          <a:ext cx="1052945" cy="118872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1" name="Table 10"/>
          <p:cNvGraphicFramePr>
            <a:graphicFrameLocks noGrp="1"/>
          </p:cNvGraphicFramePr>
          <p:nvPr>
            <p:extLst/>
          </p:nvPr>
        </p:nvGraphicFramePr>
        <p:xfrm>
          <a:off x="4046221" y="3140612"/>
          <a:ext cx="1052945" cy="158496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graphicFrame>
        <p:nvGraphicFramePr>
          <p:cNvPr id="12" name="Table 11"/>
          <p:cNvGraphicFramePr>
            <a:graphicFrameLocks noGrp="1"/>
          </p:cNvGraphicFramePr>
          <p:nvPr>
            <p:extLst/>
          </p:nvPr>
        </p:nvGraphicFramePr>
        <p:xfrm>
          <a:off x="4046220" y="4837961"/>
          <a:ext cx="1052945" cy="1981200"/>
        </p:xfrm>
        <a:graphic>
          <a:graphicData uri="http://schemas.openxmlformats.org/drawingml/2006/table">
            <a:tbl>
              <a:tblPr firstRow="1" bandRow="1">
                <a:tableStyleId>{5940675A-B579-460E-94D1-54222C63F5DA}</a:tableStyleId>
              </a:tblPr>
              <a:tblGrid>
                <a:gridCol w="1052945"/>
              </a:tblGrid>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r h="370840">
                <a:tc>
                  <a:txBody>
                    <a:bodyPr/>
                    <a:lstStyle/>
                    <a:p>
                      <a:pPr algn="ctr"/>
                      <a:endParaRPr lang="en-GB" sz="2000" dirty="0"/>
                    </a:p>
                  </a:txBody>
                  <a:tcPr/>
                </a:tc>
              </a:tr>
            </a:tbl>
          </a:graphicData>
        </a:graphic>
      </p:graphicFrame>
      <p:sp>
        <p:nvSpPr>
          <p:cNvPr id="3" name="Rectangle 2"/>
          <p:cNvSpPr/>
          <p:nvPr/>
        </p:nvSpPr>
        <p:spPr>
          <a:xfrm>
            <a:off x="5400263" y="114300"/>
            <a:ext cx="3526915" cy="4524315"/>
          </a:xfrm>
          <a:prstGeom prst="rect">
            <a:avLst/>
          </a:prstGeom>
        </p:spPr>
        <p:txBody>
          <a:bodyPr wrap="square">
            <a:spAutoFit/>
          </a:bodyPr>
          <a:lstStyle/>
          <a:p>
            <a:r>
              <a:rPr lang="en-GB" dirty="0" smtClean="0">
                <a:solidFill>
                  <a:prstClr val="black"/>
                </a:solidFill>
              </a:rPr>
              <a:t>To write your own poem in this style there are several possibilities:</a:t>
            </a:r>
            <a:br>
              <a:rPr lang="en-GB" dirty="0" smtClean="0">
                <a:solidFill>
                  <a:prstClr val="black"/>
                </a:solidFill>
              </a:rPr>
            </a:br>
            <a:r>
              <a:rPr lang="en-GB" dirty="0" smtClean="0">
                <a:solidFill>
                  <a:prstClr val="black"/>
                </a:solidFill>
              </a:rPr>
              <a:t/>
            </a:r>
            <a:br>
              <a:rPr lang="en-GB" dirty="0" smtClean="0">
                <a:solidFill>
                  <a:prstClr val="black"/>
                </a:solidFill>
              </a:rPr>
            </a:br>
            <a:r>
              <a:rPr lang="en-GB" dirty="0" smtClean="0">
                <a:solidFill>
                  <a:prstClr val="black"/>
                </a:solidFill>
              </a:rPr>
              <a:t>1.  Just </a:t>
            </a:r>
            <a:r>
              <a:rPr lang="en-GB" dirty="0">
                <a:solidFill>
                  <a:prstClr val="black"/>
                </a:solidFill>
              </a:rPr>
              <a:t>change the cow, time, month, colour of field</a:t>
            </a:r>
            <a:br>
              <a:rPr lang="en-GB" dirty="0">
                <a:solidFill>
                  <a:prstClr val="black"/>
                </a:solidFill>
              </a:rPr>
            </a:br>
            <a:r>
              <a:rPr lang="en-GB" dirty="0">
                <a:solidFill>
                  <a:prstClr val="black"/>
                </a:solidFill>
              </a:rPr>
              <a:t>OR</a:t>
            </a:r>
            <a:br>
              <a:rPr lang="en-GB" dirty="0">
                <a:solidFill>
                  <a:prstClr val="black"/>
                </a:solidFill>
              </a:rPr>
            </a:br>
            <a:r>
              <a:rPr lang="en-GB" dirty="0" smtClean="0">
                <a:solidFill>
                  <a:prstClr val="black"/>
                </a:solidFill>
              </a:rPr>
              <a:t>2.  Change </a:t>
            </a:r>
            <a:r>
              <a:rPr lang="en-GB" dirty="0">
                <a:solidFill>
                  <a:prstClr val="black"/>
                </a:solidFill>
              </a:rPr>
              <a:t>the </a:t>
            </a:r>
            <a:r>
              <a:rPr lang="en-GB" dirty="0" err="1">
                <a:solidFill>
                  <a:prstClr val="black"/>
                </a:solidFill>
              </a:rPr>
              <a:t>Quiero</a:t>
            </a:r>
            <a:r>
              <a:rPr lang="en-GB" dirty="0">
                <a:solidFill>
                  <a:prstClr val="black"/>
                </a:solidFill>
              </a:rPr>
              <a:t> as well to </a:t>
            </a:r>
            <a:r>
              <a:rPr lang="en-GB" dirty="0" err="1" smtClean="0">
                <a:solidFill>
                  <a:prstClr val="black"/>
                </a:solidFill>
              </a:rPr>
              <a:t>Puedo</a:t>
            </a:r>
            <a:r>
              <a:rPr lang="en-GB" dirty="0" smtClean="0">
                <a:solidFill>
                  <a:prstClr val="black"/>
                </a:solidFill>
              </a:rPr>
              <a:t> (I can) </a:t>
            </a:r>
            <a:r>
              <a:rPr lang="en-GB" dirty="0">
                <a:solidFill>
                  <a:prstClr val="black"/>
                </a:solidFill>
              </a:rPr>
              <a:t>/ </a:t>
            </a:r>
            <a:r>
              <a:rPr lang="en-GB" dirty="0" err="1" smtClean="0">
                <a:solidFill>
                  <a:prstClr val="black"/>
                </a:solidFill>
              </a:rPr>
              <a:t>Debo</a:t>
            </a:r>
            <a:r>
              <a:rPr lang="en-GB" dirty="0" smtClean="0">
                <a:solidFill>
                  <a:prstClr val="black"/>
                </a:solidFill>
              </a:rPr>
              <a:t> (I must) </a:t>
            </a:r>
            <a:r>
              <a:rPr lang="en-GB" dirty="0">
                <a:solidFill>
                  <a:prstClr val="black"/>
                </a:solidFill>
              </a:rPr>
              <a:t>/ </a:t>
            </a:r>
            <a:r>
              <a:rPr lang="en-GB" dirty="0" err="1">
                <a:solidFill>
                  <a:prstClr val="black"/>
                </a:solidFill>
              </a:rPr>
              <a:t>Tengo</a:t>
            </a:r>
            <a:r>
              <a:rPr lang="en-GB" dirty="0">
                <a:solidFill>
                  <a:prstClr val="black"/>
                </a:solidFill>
              </a:rPr>
              <a:t> </a:t>
            </a:r>
            <a:r>
              <a:rPr lang="en-GB" dirty="0" smtClean="0">
                <a:solidFill>
                  <a:prstClr val="black"/>
                </a:solidFill>
              </a:rPr>
              <a:t>que (I have to) </a:t>
            </a:r>
            <a:r>
              <a:rPr lang="en-GB" dirty="0">
                <a:solidFill>
                  <a:prstClr val="black"/>
                </a:solidFill>
              </a:rPr>
              <a:t>/ </a:t>
            </a:r>
            <a:r>
              <a:rPr lang="en-GB" dirty="0" err="1">
                <a:solidFill>
                  <a:prstClr val="black"/>
                </a:solidFill>
              </a:rPr>
              <a:t>Voy</a:t>
            </a:r>
            <a:r>
              <a:rPr lang="en-GB" dirty="0">
                <a:solidFill>
                  <a:prstClr val="black"/>
                </a:solidFill>
              </a:rPr>
              <a:t> </a:t>
            </a:r>
            <a:r>
              <a:rPr lang="en-GB" dirty="0" smtClean="0">
                <a:solidFill>
                  <a:prstClr val="black"/>
                </a:solidFill>
              </a:rPr>
              <a:t>a (I’m going to) </a:t>
            </a:r>
            <a:r>
              <a:rPr lang="en-GB" dirty="0">
                <a:solidFill>
                  <a:prstClr val="black"/>
                </a:solidFill>
              </a:rPr>
              <a:t>/ Me </a:t>
            </a:r>
            <a:r>
              <a:rPr lang="en-GB" dirty="0" err="1" smtClean="0">
                <a:solidFill>
                  <a:prstClr val="black"/>
                </a:solidFill>
              </a:rPr>
              <a:t>gusta</a:t>
            </a:r>
            <a:r>
              <a:rPr lang="en-GB" dirty="0" smtClean="0">
                <a:solidFill>
                  <a:prstClr val="black"/>
                </a:solidFill>
              </a:rPr>
              <a:t> (I like) </a:t>
            </a:r>
            <a:r>
              <a:rPr lang="en-GB" dirty="0">
                <a:solidFill>
                  <a:prstClr val="black"/>
                </a:solidFill>
              </a:rPr>
              <a:t>/ </a:t>
            </a:r>
            <a:r>
              <a:rPr lang="en-GB" dirty="0" err="1" smtClean="0">
                <a:solidFill>
                  <a:prstClr val="black"/>
                </a:solidFill>
              </a:rPr>
              <a:t>Odio</a:t>
            </a:r>
            <a:r>
              <a:rPr lang="en-GB" dirty="0" smtClean="0">
                <a:solidFill>
                  <a:prstClr val="black"/>
                </a:solidFill>
              </a:rPr>
              <a:t> (I hate) /</a:t>
            </a:r>
            <a:r>
              <a:rPr lang="en-GB" dirty="0">
                <a:solidFill>
                  <a:prstClr val="black"/>
                </a:solidFill>
              </a:rPr>
              <a:t/>
            </a:r>
            <a:br>
              <a:rPr lang="en-GB" dirty="0">
                <a:solidFill>
                  <a:prstClr val="black"/>
                </a:solidFill>
              </a:rPr>
            </a:br>
            <a:r>
              <a:rPr lang="en-GB" dirty="0" smtClean="0">
                <a:solidFill>
                  <a:prstClr val="black"/>
                </a:solidFill>
              </a:rPr>
              <a:t>OR</a:t>
            </a:r>
            <a:r>
              <a:rPr lang="en-GB" dirty="0">
                <a:solidFill>
                  <a:prstClr val="black"/>
                </a:solidFill>
              </a:rPr>
              <a:t/>
            </a:r>
            <a:br>
              <a:rPr lang="en-GB" dirty="0">
                <a:solidFill>
                  <a:prstClr val="black"/>
                </a:solidFill>
              </a:rPr>
            </a:br>
            <a:r>
              <a:rPr lang="en-GB" dirty="0" smtClean="0">
                <a:solidFill>
                  <a:prstClr val="black"/>
                </a:solidFill>
              </a:rPr>
              <a:t>3.  Change </a:t>
            </a:r>
            <a:r>
              <a:rPr lang="en-GB" dirty="0">
                <a:solidFill>
                  <a:prstClr val="black"/>
                </a:solidFill>
              </a:rPr>
              <a:t>the VER as well</a:t>
            </a:r>
            <a:br>
              <a:rPr lang="en-GB" dirty="0">
                <a:solidFill>
                  <a:prstClr val="black"/>
                </a:solidFill>
              </a:rPr>
            </a:br>
            <a:r>
              <a:rPr lang="en-GB" dirty="0">
                <a:solidFill>
                  <a:prstClr val="black"/>
                </a:solidFill>
              </a:rPr>
              <a:t>OR</a:t>
            </a:r>
            <a:br>
              <a:rPr lang="en-GB" dirty="0">
                <a:solidFill>
                  <a:prstClr val="black"/>
                </a:solidFill>
              </a:rPr>
            </a:br>
            <a:r>
              <a:rPr lang="en-GB" dirty="0" smtClean="0">
                <a:solidFill>
                  <a:prstClr val="black"/>
                </a:solidFill>
              </a:rPr>
              <a:t>4.  Change </a:t>
            </a:r>
            <a:r>
              <a:rPr lang="en-GB" dirty="0">
                <a:solidFill>
                  <a:prstClr val="black"/>
                </a:solidFill>
              </a:rPr>
              <a:t>everything except the essential structure</a:t>
            </a:r>
          </a:p>
        </p:txBody>
      </p:sp>
      <p:pic>
        <p:nvPicPr>
          <p:cNvPr id="8" name="Picture 7"/>
          <p:cNvPicPr>
            <a:picLocks noChangeAspect="1"/>
          </p:cNvPicPr>
          <p:nvPr/>
        </p:nvPicPr>
        <p:blipFill>
          <a:blip r:embed="rId3"/>
          <a:stretch>
            <a:fillRect/>
          </a:stretch>
        </p:blipFill>
        <p:spPr>
          <a:xfrm>
            <a:off x="5707504" y="5024065"/>
            <a:ext cx="2145323" cy="1608992"/>
          </a:xfrm>
          <a:prstGeom prst="rect">
            <a:avLst/>
          </a:prstGeom>
        </p:spPr>
      </p:pic>
    </p:spTree>
    <p:extLst>
      <p:ext uri="{BB962C8B-B14F-4D97-AF65-F5344CB8AC3E}">
        <p14:creationId xmlns:p14="http://schemas.microsoft.com/office/powerpoint/2010/main" val="2454238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5191" y="6396335"/>
            <a:ext cx="6172201" cy="461665"/>
          </a:xfrm>
          <a:prstGeom prst="rect">
            <a:avLst/>
          </a:prstGeom>
        </p:spPr>
        <p:txBody>
          <a:bodyPr wrap="square">
            <a:spAutoFit/>
          </a:bodyPr>
          <a:lstStyle/>
          <a:p>
            <a:r>
              <a:rPr lang="es-ES" sz="2400" dirty="0" smtClean="0">
                <a:solidFill>
                  <a:prstClr val="black"/>
                </a:solidFill>
              </a:rPr>
              <a:t>Enrique </a:t>
            </a:r>
            <a:r>
              <a:rPr lang="es-ES" sz="2400" dirty="0">
                <a:solidFill>
                  <a:prstClr val="black"/>
                </a:solidFill>
              </a:rPr>
              <a:t>Fierro (1942-). Poeta </a:t>
            </a:r>
            <a:r>
              <a:rPr lang="es-ES" sz="2400" dirty="0" smtClean="0">
                <a:solidFill>
                  <a:prstClr val="black"/>
                </a:solidFill>
              </a:rPr>
              <a:t>uruguayo</a:t>
            </a:r>
            <a:endParaRPr lang="es-ES" sz="2400" dirty="0">
              <a:solidFill>
                <a:prstClr val="black"/>
              </a:solidFill>
            </a:endParaRPr>
          </a:p>
        </p:txBody>
      </p:sp>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pic>
        <p:nvPicPr>
          <p:cNvPr id="9" name="Picture 8"/>
          <p:cNvPicPr>
            <a:picLocks noChangeAspect="1"/>
          </p:cNvPicPr>
          <p:nvPr/>
        </p:nvPicPr>
        <p:blipFill>
          <a:blip r:embed="rId3"/>
          <a:stretch>
            <a:fillRect/>
          </a:stretch>
        </p:blipFill>
        <p:spPr>
          <a:xfrm>
            <a:off x="6747133" y="4186535"/>
            <a:ext cx="2066925" cy="2209800"/>
          </a:xfrm>
          <a:prstGeom prst="rect">
            <a:avLst/>
          </a:prstGeom>
        </p:spPr>
      </p:pic>
      <p:sp>
        <p:nvSpPr>
          <p:cNvPr id="5" name="Rectangle 4"/>
          <p:cNvSpPr/>
          <p:nvPr/>
        </p:nvSpPr>
        <p:spPr>
          <a:xfrm>
            <a:off x="4461133" y="3460462"/>
            <a:ext cx="4572000" cy="2862322"/>
          </a:xfrm>
          <a:prstGeom prst="rect">
            <a:avLst/>
          </a:prstGeom>
        </p:spPr>
        <p:txBody>
          <a:bodyPr>
            <a:spAutoFit/>
          </a:bodyPr>
          <a:lstStyle/>
          <a:p>
            <a:pPr lvl="0">
              <a:defRPr/>
            </a:pPr>
            <a:r>
              <a:rPr lang="es-ES" dirty="0">
                <a:solidFill>
                  <a:srgbClr val="000000"/>
                </a:solidFill>
                <a:cs typeface="Times New Roman" pitchFamily="18" charset="0"/>
              </a:rPr>
              <a:t>¿</a:t>
            </a:r>
            <a:r>
              <a:rPr lang="es-ES" b="1" dirty="0">
                <a:solidFill>
                  <a:srgbClr val="000000"/>
                </a:solidFill>
                <a:cs typeface="Times New Roman" pitchFamily="18" charset="0"/>
              </a:rPr>
              <a:t>Cómo</a:t>
            </a:r>
            <a:r>
              <a:rPr lang="es-ES" dirty="0">
                <a:solidFill>
                  <a:srgbClr val="000000"/>
                </a:solidFill>
                <a:cs typeface="Times New Roman" pitchFamily="18" charset="0"/>
              </a:rPr>
              <a:t> </a:t>
            </a:r>
            <a:r>
              <a:rPr lang="es-ES" dirty="0" smtClean="0">
                <a:solidFill>
                  <a:srgbClr val="000000"/>
                </a:solidFill>
                <a:cs typeface="Times New Roman" pitchFamily="18" charset="0"/>
              </a:rPr>
              <a:t>se llama? </a:t>
            </a:r>
          </a:p>
          <a:p>
            <a:pPr lvl="0">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Dónde</a:t>
            </a:r>
            <a:r>
              <a:rPr lang="en-GB" dirty="0">
                <a:solidFill>
                  <a:srgbClr val="000000"/>
                </a:solidFill>
                <a:cs typeface="Times New Roman" pitchFamily="18" charset="0"/>
              </a:rPr>
              <a:t> </a:t>
            </a:r>
            <a:r>
              <a:rPr lang="en-GB" dirty="0" smtClean="0">
                <a:solidFill>
                  <a:srgbClr val="000000"/>
                </a:solidFill>
                <a:cs typeface="Times New Roman" pitchFamily="18" charset="0"/>
              </a:rPr>
              <a:t>vive? </a:t>
            </a:r>
          </a:p>
          <a:p>
            <a:pPr lvl="0">
              <a:defRPr/>
            </a:pPr>
            <a:r>
              <a:rPr lang="en-GB" dirty="0" smtClean="0">
                <a:solidFill>
                  <a:srgbClr val="000000"/>
                </a:solidFill>
                <a:cs typeface="Times New Roman" pitchFamily="18" charset="0"/>
              </a:rPr>
              <a:t>¿</a:t>
            </a:r>
            <a:r>
              <a:rPr lang="en-GB" b="1" dirty="0">
                <a:solidFill>
                  <a:srgbClr val="000000"/>
                </a:solidFill>
                <a:cs typeface="Times New Roman" pitchFamily="18" charset="0"/>
              </a:rPr>
              <a:t>De </a:t>
            </a:r>
            <a:r>
              <a:rPr lang="en-GB" b="1" dirty="0" err="1">
                <a:solidFill>
                  <a:srgbClr val="000000"/>
                </a:solidFill>
                <a:cs typeface="Times New Roman" pitchFamily="18" charset="0"/>
              </a:rPr>
              <a:t>dónde</a:t>
            </a:r>
            <a:r>
              <a:rPr lang="en-GB" b="1" dirty="0">
                <a:solidFill>
                  <a:srgbClr val="000000"/>
                </a:solidFill>
                <a:cs typeface="Times New Roman" pitchFamily="18" charset="0"/>
              </a:rPr>
              <a:t> </a:t>
            </a:r>
            <a:r>
              <a:rPr lang="en-GB" dirty="0" err="1" smtClean="0">
                <a:solidFill>
                  <a:srgbClr val="000000"/>
                </a:solidFill>
                <a:cs typeface="Times New Roman" pitchFamily="18" charset="0"/>
              </a:rPr>
              <a:t>es</a:t>
            </a:r>
            <a:r>
              <a:rPr lang="en-GB" dirty="0" smtClean="0">
                <a:solidFill>
                  <a:srgbClr val="000000"/>
                </a:solidFill>
                <a:cs typeface="Times New Roman" pitchFamily="18" charset="0"/>
              </a:rPr>
              <a:t>? </a:t>
            </a:r>
          </a:p>
          <a:p>
            <a:pPr lvl="0">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Cuál</a:t>
            </a:r>
            <a:r>
              <a:rPr lang="en-GB" dirty="0">
                <a:solidFill>
                  <a:srgbClr val="000000"/>
                </a:solidFill>
                <a:cs typeface="Times New Roman" pitchFamily="18" charset="0"/>
              </a:rPr>
              <a:t> </a:t>
            </a:r>
            <a:r>
              <a:rPr lang="en-GB" dirty="0" err="1">
                <a:solidFill>
                  <a:srgbClr val="000000"/>
                </a:solidFill>
                <a:cs typeface="Times New Roman" pitchFamily="18" charset="0"/>
              </a:rPr>
              <a:t>es</a:t>
            </a:r>
            <a:r>
              <a:rPr lang="en-GB" dirty="0">
                <a:solidFill>
                  <a:srgbClr val="000000"/>
                </a:solidFill>
                <a:cs typeface="Times New Roman" pitchFamily="18" charset="0"/>
              </a:rPr>
              <a:t> </a:t>
            </a:r>
            <a:r>
              <a:rPr lang="en-GB" dirty="0" err="1" smtClean="0">
                <a:solidFill>
                  <a:srgbClr val="000000"/>
                </a:solidFill>
                <a:cs typeface="Times New Roman" pitchFamily="18" charset="0"/>
              </a:rPr>
              <a:t>su</a:t>
            </a:r>
            <a:r>
              <a:rPr lang="en-GB" dirty="0" smtClean="0">
                <a:solidFill>
                  <a:srgbClr val="000000"/>
                </a:solidFill>
                <a:cs typeface="Times New Roman" pitchFamily="18" charset="0"/>
              </a:rPr>
              <a:t> </a:t>
            </a:r>
            <a:r>
              <a:rPr lang="en-GB" dirty="0" err="1">
                <a:solidFill>
                  <a:srgbClr val="000000"/>
                </a:solidFill>
                <a:cs typeface="Times New Roman" pitchFamily="18" charset="0"/>
              </a:rPr>
              <a:t>nacionalidad</a:t>
            </a:r>
            <a:r>
              <a:rPr lang="en-GB" dirty="0">
                <a:solidFill>
                  <a:srgbClr val="000000"/>
                </a:solidFill>
                <a:cs typeface="Times New Roman" pitchFamily="18" charset="0"/>
              </a:rPr>
              <a:t>? </a:t>
            </a:r>
            <a:endParaRPr lang="en-GB" dirty="0" smtClean="0">
              <a:solidFill>
                <a:srgbClr val="000000"/>
              </a:solidFill>
              <a:cs typeface="Times New Roman" pitchFamily="18" charset="0"/>
            </a:endParaRPr>
          </a:p>
          <a:p>
            <a:pPr lvl="0">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Qué</a:t>
            </a:r>
            <a:r>
              <a:rPr lang="en-GB" dirty="0">
                <a:solidFill>
                  <a:srgbClr val="000000"/>
                </a:solidFill>
                <a:cs typeface="Times New Roman" pitchFamily="18" charset="0"/>
              </a:rPr>
              <a:t> </a:t>
            </a:r>
            <a:r>
              <a:rPr lang="en-GB" dirty="0" err="1">
                <a:solidFill>
                  <a:srgbClr val="000000"/>
                </a:solidFill>
                <a:cs typeface="Times New Roman" pitchFamily="18" charset="0"/>
              </a:rPr>
              <a:t>idiomas</a:t>
            </a:r>
            <a:r>
              <a:rPr lang="en-GB" dirty="0">
                <a:solidFill>
                  <a:srgbClr val="000000"/>
                </a:solidFill>
                <a:cs typeface="Times New Roman" pitchFamily="18" charset="0"/>
              </a:rPr>
              <a:t> </a:t>
            </a:r>
            <a:r>
              <a:rPr lang="en-GB" dirty="0" err="1" smtClean="0">
                <a:solidFill>
                  <a:srgbClr val="000000"/>
                </a:solidFill>
                <a:cs typeface="Times New Roman" pitchFamily="18" charset="0"/>
              </a:rPr>
              <a:t>habla</a:t>
            </a:r>
            <a:r>
              <a:rPr lang="en-GB" dirty="0" smtClean="0">
                <a:solidFill>
                  <a:srgbClr val="000000"/>
                </a:solidFill>
                <a:cs typeface="Times New Roman" pitchFamily="18" charset="0"/>
              </a:rPr>
              <a:t>? </a:t>
            </a:r>
          </a:p>
          <a:p>
            <a:pPr lvl="0">
              <a:defRPr/>
            </a:pPr>
            <a:r>
              <a:rPr lang="en-GB" dirty="0" smtClean="0">
                <a:solidFill>
                  <a:srgbClr val="000000"/>
                </a:solidFill>
                <a:cs typeface="Times New Roman" pitchFamily="18" charset="0"/>
              </a:rPr>
              <a:t>¿</a:t>
            </a:r>
            <a:r>
              <a:rPr lang="en-GB" b="1" dirty="0" err="1">
                <a:solidFill>
                  <a:srgbClr val="000000"/>
                </a:solidFill>
                <a:cs typeface="Times New Roman" pitchFamily="18" charset="0"/>
              </a:rPr>
              <a:t>Cuántos</a:t>
            </a:r>
            <a:r>
              <a:rPr lang="en-GB" dirty="0">
                <a:solidFill>
                  <a:srgbClr val="000000"/>
                </a:solidFill>
                <a:cs typeface="Times New Roman" pitchFamily="18" charset="0"/>
              </a:rPr>
              <a:t> </a:t>
            </a:r>
            <a:r>
              <a:rPr lang="en-GB" dirty="0" err="1">
                <a:solidFill>
                  <a:srgbClr val="000000"/>
                </a:solidFill>
                <a:cs typeface="Times New Roman" pitchFamily="18" charset="0"/>
              </a:rPr>
              <a:t>anos</a:t>
            </a:r>
            <a:r>
              <a:rPr lang="en-GB" dirty="0">
                <a:solidFill>
                  <a:srgbClr val="000000"/>
                </a:solidFill>
                <a:cs typeface="Times New Roman" pitchFamily="18" charset="0"/>
              </a:rPr>
              <a:t> </a:t>
            </a:r>
            <a:r>
              <a:rPr lang="en-GB" dirty="0" err="1" smtClean="0">
                <a:solidFill>
                  <a:srgbClr val="000000"/>
                </a:solidFill>
                <a:cs typeface="Times New Roman" pitchFamily="18" charset="0"/>
              </a:rPr>
              <a:t>tiene</a:t>
            </a:r>
            <a:r>
              <a:rPr lang="en-GB" dirty="0" smtClean="0">
                <a:solidFill>
                  <a:srgbClr val="000000"/>
                </a:solidFill>
                <a:cs typeface="Times New Roman" pitchFamily="18" charset="0"/>
              </a:rPr>
              <a:t>? </a:t>
            </a:r>
          </a:p>
          <a:p>
            <a:pPr lvl="0">
              <a:defRPr/>
            </a:pPr>
            <a:r>
              <a:rPr lang="es-ES" dirty="0" smtClean="0">
                <a:solidFill>
                  <a:srgbClr val="000000"/>
                </a:solidFill>
                <a:cs typeface="Times New Roman" pitchFamily="18" charset="0"/>
              </a:rPr>
              <a:t>¿</a:t>
            </a:r>
            <a:r>
              <a:rPr lang="es-ES" b="1" dirty="0">
                <a:solidFill>
                  <a:srgbClr val="000000"/>
                </a:solidFill>
                <a:cs typeface="Times New Roman" pitchFamily="18" charset="0"/>
              </a:rPr>
              <a:t>Cuándo</a:t>
            </a:r>
            <a:r>
              <a:rPr lang="es-ES" dirty="0">
                <a:solidFill>
                  <a:srgbClr val="000000"/>
                </a:solidFill>
                <a:cs typeface="Times New Roman" pitchFamily="18" charset="0"/>
              </a:rPr>
              <a:t> es </a:t>
            </a:r>
            <a:r>
              <a:rPr lang="es-ES" dirty="0" smtClean="0">
                <a:solidFill>
                  <a:srgbClr val="000000"/>
                </a:solidFill>
                <a:cs typeface="Times New Roman" pitchFamily="18" charset="0"/>
              </a:rPr>
              <a:t>su </a:t>
            </a:r>
            <a:r>
              <a:rPr lang="es-ES" dirty="0">
                <a:solidFill>
                  <a:srgbClr val="000000"/>
                </a:solidFill>
                <a:cs typeface="Times New Roman" pitchFamily="18" charset="0"/>
              </a:rPr>
              <a:t>cumpleaños? </a:t>
            </a:r>
            <a:br>
              <a:rPr lang="es-ES" dirty="0">
                <a:solidFill>
                  <a:srgbClr val="000000"/>
                </a:solidFill>
                <a:cs typeface="Times New Roman" pitchFamily="18" charset="0"/>
              </a:rPr>
            </a:br>
            <a:r>
              <a:rPr lang="es-ES" dirty="0">
                <a:solidFill>
                  <a:srgbClr val="000000"/>
                </a:solidFill>
                <a:cs typeface="Times New Roman" pitchFamily="18" charset="0"/>
              </a:rPr>
              <a:t>¿</a:t>
            </a:r>
            <a:r>
              <a:rPr lang="es-ES" b="1" dirty="0">
                <a:solidFill>
                  <a:srgbClr val="000000"/>
                </a:solidFill>
                <a:cs typeface="Times New Roman" pitchFamily="18" charset="0"/>
              </a:rPr>
              <a:t>Qué</a:t>
            </a:r>
            <a:r>
              <a:rPr lang="es-ES" dirty="0">
                <a:solidFill>
                  <a:srgbClr val="000000"/>
                </a:solidFill>
                <a:cs typeface="Times New Roman" pitchFamily="18" charset="0"/>
              </a:rPr>
              <a:t> tipo de </a:t>
            </a:r>
            <a:r>
              <a:rPr lang="es-ES" dirty="0" smtClean="0">
                <a:solidFill>
                  <a:srgbClr val="000000"/>
                </a:solidFill>
                <a:cs typeface="Times New Roman" pitchFamily="18" charset="0"/>
              </a:rPr>
              <a:t>vaca es? </a:t>
            </a:r>
            <a:r>
              <a:rPr lang="es-ES" dirty="0">
                <a:solidFill>
                  <a:srgbClr val="000000"/>
                </a:solidFill>
                <a:cs typeface="Times New Roman" pitchFamily="18" charset="0"/>
              </a:rPr>
              <a:t/>
            </a:r>
            <a:br>
              <a:rPr lang="es-ES" dirty="0">
                <a:solidFill>
                  <a:srgbClr val="000000"/>
                </a:solidFill>
                <a:cs typeface="Times New Roman" pitchFamily="18" charset="0"/>
              </a:rPr>
            </a:br>
            <a:r>
              <a:rPr lang="es-ES" dirty="0">
                <a:solidFill>
                  <a:srgbClr val="000000"/>
                </a:solidFill>
                <a:cs typeface="Times New Roman" pitchFamily="18" charset="0"/>
              </a:rPr>
              <a:t>¿</a:t>
            </a:r>
            <a:r>
              <a:rPr lang="es-ES" b="1" dirty="0">
                <a:solidFill>
                  <a:srgbClr val="000000"/>
                </a:solidFill>
                <a:cs typeface="Times New Roman" pitchFamily="18" charset="0"/>
              </a:rPr>
              <a:t>Quién</a:t>
            </a:r>
            <a:r>
              <a:rPr lang="es-ES" dirty="0">
                <a:solidFill>
                  <a:srgbClr val="000000"/>
                </a:solidFill>
                <a:cs typeface="Times New Roman" pitchFamily="18" charset="0"/>
              </a:rPr>
              <a:t> es </a:t>
            </a:r>
            <a:r>
              <a:rPr lang="es-ES" dirty="0" smtClean="0">
                <a:solidFill>
                  <a:srgbClr val="000000"/>
                </a:solidFill>
                <a:cs typeface="Times New Roman" pitchFamily="18" charset="0"/>
              </a:rPr>
              <a:t>su </a:t>
            </a:r>
            <a:r>
              <a:rPr lang="es-ES" dirty="0">
                <a:solidFill>
                  <a:srgbClr val="000000"/>
                </a:solidFill>
                <a:cs typeface="Times New Roman" pitchFamily="18" charset="0"/>
              </a:rPr>
              <a:t>mejor amigo/a? </a:t>
            </a:r>
            <a:endParaRPr lang="es-ES" dirty="0" smtClean="0">
              <a:solidFill>
                <a:srgbClr val="000000"/>
              </a:solidFill>
              <a:cs typeface="Times New Roman" pitchFamily="18" charset="0"/>
            </a:endParaRPr>
          </a:p>
          <a:p>
            <a:pPr lvl="0">
              <a:defRPr/>
            </a:pPr>
            <a:r>
              <a:rPr lang="en-GB" dirty="0" smtClean="0">
                <a:solidFill>
                  <a:srgbClr val="000000"/>
                </a:solidFill>
                <a:cs typeface="Times New Roman" pitchFamily="18" charset="0"/>
              </a:rPr>
              <a:t>¿La </a:t>
            </a:r>
            <a:r>
              <a:rPr lang="en-GB" dirty="0" err="1" smtClean="0">
                <a:solidFill>
                  <a:srgbClr val="000000"/>
                </a:solidFill>
                <a:cs typeface="Times New Roman" pitchFamily="18" charset="0"/>
              </a:rPr>
              <a:t>vaca</a:t>
            </a:r>
            <a:r>
              <a:rPr lang="en-GB" dirty="0" smtClean="0">
                <a:solidFill>
                  <a:srgbClr val="000000"/>
                </a:solidFill>
                <a:cs typeface="Times New Roman" pitchFamily="18" charset="0"/>
              </a:rPr>
              <a:t> </a:t>
            </a:r>
            <a:r>
              <a:rPr lang="en-GB" dirty="0" err="1" smtClean="0">
                <a:solidFill>
                  <a:srgbClr val="000000"/>
                </a:solidFill>
                <a:cs typeface="Times New Roman" pitchFamily="18" charset="0"/>
              </a:rPr>
              <a:t>tiene</a:t>
            </a:r>
            <a:r>
              <a:rPr lang="en-GB" dirty="0" smtClean="0">
                <a:solidFill>
                  <a:srgbClr val="000000"/>
                </a:solidFill>
                <a:cs typeface="Times New Roman" pitchFamily="18" charset="0"/>
              </a:rPr>
              <a:t> </a:t>
            </a:r>
            <a:r>
              <a:rPr lang="en-GB" dirty="0" err="1">
                <a:solidFill>
                  <a:srgbClr val="000000"/>
                </a:solidFill>
                <a:cs typeface="Times New Roman" pitchFamily="18" charset="0"/>
              </a:rPr>
              <a:t>mascotas</a:t>
            </a:r>
            <a:r>
              <a:rPr lang="en-GB" dirty="0">
                <a:solidFill>
                  <a:srgbClr val="000000"/>
                </a:solidFill>
                <a:cs typeface="Times New Roman" pitchFamily="18" charset="0"/>
              </a:rPr>
              <a:t>?</a:t>
            </a:r>
          </a:p>
        </p:txBody>
      </p:sp>
      <p:sp>
        <p:nvSpPr>
          <p:cNvPr id="10" name="Rectangle 9"/>
          <p:cNvSpPr/>
          <p:nvPr/>
        </p:nvSpPr>
        <p:spPr>
          <a:xfrm rot="21198162">
            <a:off x="5132421" y="200633"/>
            <a:ext cx="1518364" cy="646331"/>
          </a:xfrm>
          <a:prstGeom prst="rect">
            <a:avLst/>
          </a:prstGeom>
        </p:spPr>
        <p:txBody>
          <a:bodyPr wrap="none">
            <a:spAutoFit/>
          </a:bodyPr>
          <a:lstStyle/>
          <a:p>
            <a:r>
              <a:rPr lang="en-GB" sz="3600" dirty="0">
                <a:solidFill>
                  <a:srgbClr val="FF0066"/>
                </a:solidFill>
                <a:cs typeface="Times New Roman" pitchFamily="18" charset="0"/>
              </a:rPr>
              <a:t>¿</a:t>
            </a:r>
            <a:r>
              <a:rPr lang="en-GB" sz="3600" b="1" dirty="0" err="1" smtClean="0">
                <a:solidFill>
                  <a:srgbClr val="FF0066"/>
                </a:solidFill>
                <a:cs typeface="Times New Roman" pitchFamily="18" charset="0"/>
              </a:rPr>
              <a:t>Qué</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1" name="Rectangle 10"/>
          <p:cNvSpPr/>
          <p:nvPr/>
        </p:nvSpPr>
        <p:spPr>
          <a:xfrm rot="593301">
            <a:off x="7177345" y="239871"/>
            <a:ext cx="1835759"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err="1" smtClean="0">
                <a:solidFill>
                  <a:srgbClr val="FF0066"/>
                </a:solidFill>
                <a:cs typeface="Times New Roman" pitchFamily="18" charset="0"/>
              </a:rPr>
              <a:t>Cómo</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2" name="Rectangle 11"/>
          <p:cNvSpPr/>
          <p:nvPr/>
        </p:nvSpPr>
        <p:spPr>
          <a:xfrm rot="21198162">
            <a:off x="4448677" y="1165369"/>
            <a:ext cx="2204450"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err="1" smtClean="0">
                <a:solidFill>
                  <a:srgbClr val="FF0066"/>
                </a:solidFill>
                <a:cs typeface="Times New Roman" pitchFamily="18" charset="0"/>
              </a:rPr>
              <a:t>Cuándo</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3" name="Rectangle 12"/>
          <p:cNvSpPr/>
          <p:nvPr/>
        </p:nvSpPr>
        <p:spPr>
          <a:xfrm rot="456033">
            <a:off x="6573853" y="1108134"/>
            <a:ext cx="2686633" cy="646331"/>
          </a:xfrm>
          <a:prstGeom prst="rect">
            <a:avLst/>
          </a:prstGeom>
        </p:spPr>
        <p:txBody>
          <a:bodyPr wrap="none">
            <a:spAutoFit/>
          </a:bodyPr>
          <a:lstStyle/>
          <a:p>
            <a:r>
              <a:rPr lang="en-GB" sz="3600" dirty="0">
                <a:solidFill>
                  <a:srgbClr val="FF0066"/>
                </a:solidFill>
                <a:cs typeface="Times New Roman" pitchFamily="18" charset="0"/>
              </a:rPr>
              <a:t>¿</a:t>
            </a:r>
            <a:r>
              <a:rPr lang="en-GB" sz="3600" b="1" dirty="0" err="1" smtClean="0">
                <a:solidFill>
                  <a:srgbClr val="FF0066"/>
                </a:solidFill>
                <a:cs typeface="Times New Roman" pitchFamily="18" charset="0"/>
              </a:rPr>
              <a:t>Qué</a:t>
            </a:r>
            <a:r>
              <a:rPr lang="en-GB" sz="3600" b="1" dirty="0" smtClean="0">
                <a:solidFill>
                  <a:srgbClr val="FF0066"/>
                </a:solidFill>
                <a:cs typeface="Times New Roman" pitchFamily="18" charset="0"/>
              </a:rPr>
              <a:t> </a:t>
            </a:r>
            <a:r>
              <a:rPr lang="en-GB" sz="3600" b="1" dirty="0" err="1" smtClean="0">
                <a:solidFill>
                  <a:srgbClr val="FF0066"/>
                </a:solidFill>
                <a:cs typeface="Times New Roman" pitchFamily="18" charset="0"/>
              </a:rPr>
              <a:t>fecha</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4" name="Rectangle 13"/>
          <p:cNvSpPr/>
          <p:nvPr/>
        </p:nvSpPr>
        <p:spPr>
          <a:xfrm rot="21198162">
            <a:off x="4812788" y="2028456"/>
            <a:ext cx="1960793"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err="1" smtClean="0">
                <a:solidFill>
                  <a:srgbClr val="FF0066"/>
                </a:solidFill>
                <a:cs typeface="Times New Roman" pitchFamily="18" charset="0"/>
              </a:rPr>
              <a:t>Dónde</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
        <p:nvSpPr>
          <p:cNvPr id="15" name="Rectangle 14"/>
          <p:cNvSpPr/>
          <p:nvPr/>
        </p:nvSpPr>
        <p:spPr>
          <a:xfrm rot="21198162">
            <a:off x="5148066" y="2575715"/>
            <a:ext cx="4126451" cy="646331"/>
          </a:xfrm>
          <a:prstGeom prst="rect">
            <a:avLst/>
          </a:prstGeom>
        </p:spPr>
        <p:txBody>
          <a:bodyPr wrap="none">
            <a:spAutoFit/>
          </a:bodyPr>
          <a:lstStyle/>
          <a:p>
            <a:r>
              <a:rPr lang="en-GB" sz="3600" dirty="0" smtClean="0">
                <a:solidFill>
                  <a:srgbClr val="FF0066"/>
                </a:solidFill>
                <a:cs typeface="Times New Roman" pitchFamily="18" charset="0"/>
              </a:rPr>
              <a:t>¿</a:t>
            </a:r>
            <a:r>
              <a:rPr lang="en-GB" sz="3600" b="1" dirty="0" smtClean="0">
                <a:solidFill>
                  <a:srgbClr val="FF0066"/>
                </a:solidFill>
                <a:cs typeface="Times New Roman" pitchFamily="18" charset="0"/>
              </a:rPr>
              <a:t>De </a:t>
            </a:r>
            <a:r>
              <a:rPr lang="en-GB" sz="3600" b="1" dirty="0" err="1" smtClean="0">
                <a:solidFill>
                  <a:srgbClr val="FF0066"/>
                </a:solidFill>
                <a:cs typeface="Times New Roman" pitchFamily="18" charset="0"/>
              </a:rPr>
              <a:t>qué</a:t>
            </a:r>
            <a:r>
              <a:rPr lang="en-GB" sz="3600" b="1" dirty="0" smtClean="0">
                <a:solidFill>
                  <a:srgbClr val="FF0066"/>
                </a:solidFill>
                <a:cs typeface="Times New Roman" pitchFamily="18" charset="0"/>
              </a:rPr>
              <a:t> </a:t>
            </a:r>
            <a:r>
              <a:rPr lang="en-GB" sz="3600" b="1" dirty="0" err="1" smtClean="0">
                <a:solidFill>
                  <a:srgbClr val="FF0066"/>
                </a:solidFill>
                <a:cs typeface="Times New Roman" pitchFamily="18" charset="0"/>
              </a:rPr>
              <a:t>color</a:t>
            </a:r>
            <a:r>
              <a:rPr lang="en-GB" sz="3600" b="1" dirty="0" smtClean="0">
                <a:solidFill>
                  <a:srgbClr val="FF0066"/>
                </a:solidFill>
                <a:cs typeface="Times New Roman" pitchFamily="18" charset="0"/>
              </a:rPr>
              <a:t> </a:t>
            </a:r>
            <a:r>
              <a:rPr lang="en-GB" sz="3600" b="1" dirty="0" err="1" smtClean="0">
                <a:solidFill>
                  <a:srgbClr val="FF0066"/>
                </a:solidFill>
                <a:cs typeface="Times New Roman" pitchFamily="18" charset="0"/>
              </a:rPr>
              <a:t>es</a:t>
            </a:r>
            <a:r>
              <a:rPr lang="en-GB" sz="3600" b="1" dirty="0" smtClean="0">
                <a:solidFill>
                  <a:srgbClr val="FF0066"/>
                </a:solidFill>
                <a:cs typeface="Times New Roman" pitchFamily="18" charset="0"/>
              </a:rPr>
              <a:t>…?</a:t>
            </a:r>
            <a:r>
              <a:rPr lang="en-GB" sz="3600" dirty="0" smtClean="0">
                <a:solidFill>
                  <a:srgbClr val="FF0066"/>
                </a:solidFill>
                <a:cs typeface="Times New Roman" pitchFamily="18" charset="0"/>
              </a:rPr>
              <a:t> </a:t>
            </a:r>
            <a:endParaRPr lang="en-GB" sz="3600" dirty="0">
              <a:solidFill>
                <a:srgbClr val="FF0066"/>
              </a:solidFill>
            </a:endParaRPr>
          </a:p>
        </p:txBody>
      </p:sp>
    </p:spTree>
    <p:extLst>
      <p:ext uri="{BB962C8B-B14F-4D97-AF65-F5344CB8AC3E}">
        <p14:creationId xmlns:p14="http://schemas.microsoft.com/office/powerpoint/2010/main" val="16973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34630" y="1209676"/>
            <a:ext cx="864427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Our KS3 SOW say:</a:t>
            </a:r>
            <a:endParaRPr lang="en-GB" dirty="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Content Placeholder 2"/>
          <p:cNvSpPr txBox="1">
            <a:spLocks/>
          </p:cNvSpPr>
          <p:nvPr/>
        </p:nvSpPr>
        <p:spPr>
          <a:xfrm>
            <a:off x="410127" y="2368774"/>
            <a:ext cx="8200473" cy="435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ct val="0"/>
              </a:spcBef>
            </a:pPr>
            <a:r>
              <a:rPr lang="en-GB" altLang="en-US" sz="2400" dirty="0" smtClean="0">
                <a:solidFill>
                  <a:schemeClr val="accent4">
                    <a:lumMod val="20000"/>
                    <a:lumOff val="80000"/>
                  </a:schemeClr>
                </a:solidFill>
                <a:latin typeface="Arial" panose="020B0604020202020204" pitchFamily="34" charset="0"/>
                <a:cs typeface="Arial" panose="020B0604020202020204" pitchFamily="34" charset="0"/>
              </a:rPr>
              <a:t>Every two weeks please do a starter activity based on authentic texts (recommended </a:t>
            </a:r>
            <a:r>
              <a:rPr lang="en-GB" altLang="en-US" sz="2400" dirty="0" smtClean="0">
                <a:solidFill>
                  <a:schemeClr val="accent4">
                    <a:lumMod val="20000"/>
                    <a:lumOff val="80000"/>
                  </a:schemeClr>
                </a:solidFill>
                <a:latin typeface="Arial" panose="020B0604020202020204" pitchFamily="34" charset="0"/>
                <a:cs typeface="Arial" panose="020B0604020202020204" pitchFamily="34" charset="0"/>
                <a:hlinkClick r:id="rId3"/>
              </a:rPr>
              <a:t>www.jde.fr</a:t>
            </a:r>
            <a:r>
              <a:rPr lang="en-GB" altLang="en-US" sz="2400" dirty="0" smtClean="0">
                <a:solidFill>
                  <a:schemeClr val="accent4">
                    <a:lumMod val="20000"/>
                    <a:lumOff val="80000"/>
                  </a:schemeClr>
                </a:solidFill>
                <a:latin typeface="Arial" panose="020B0604020202020204" pitchFamily="34" charset="0"/>
                <a:cs typeface="Arial" panose="020B0604020202020204" pitchFamily="34" charset="0"/>
              </a:rPr>
              <a:t> </a:t>
            </a:r>
            <a:r>
              <a:rPr lang="en-GB" altLang="en-US" sz="2400" dirty="0">
                <a:solidFill>
                  <a:schemeClr val="accent4">
                    <a:lumMod val="20000"/>
                    <a:lumOff val="80000"/>
                  </a:schemeClr>
                </a:solidFill>
                <a:latin typeface="Arial" panose="020B0604020202020204" pitchFamily="34" charset="0"/>
                <a:cs typeface="Arial" panose="020B0604020202020204" pitchFamily="34" charset="0"/>
              </a:rPr>
              <a:t>/ </a:t>
            </a:r>
            <a:r>
              <a:rPr lang="en-GB" altLang="en-US" sz="2400" dirty="0">
                <a:solidFill>
                  <a:schemeClr val="accent4">
                    <a:lumMod val="20000"/>
                    <a:lumOff val="80000"/>
                  </a:schemeClr>
                </a:solidFill>
                <a:latin typeface="Arial" panose="020B0604020202020204" pitchFamily="34" charset="0"/>
                <a:cs typeface="Arial" panose="020B0604020202020204" pitchFamily="34" charset="0"/>
                <a:hlinkClick r:id="rId4"/>
              </a:rPr>
              <a:t>http://</a:t>
            </a:r>
            <a:r>
              <a:rPr lang="en-GB" altLang="en-US" sz="2400" dirty="0" smtClean="0">
                <a:solidFill>
                  <a:schemeClr val="accent4">
                    <a:lumMod val="20000"/>
                    <a:lumOff val="80000"/>
                  </a:schemeClr>
                </a:solidFill>
                <a:latin typeface="Arial" panose="020B0604020202020204" pitchFamily="34" charset="0"/>
                <a:cs typeface="Arial" panose="020B0604020202020204" pitchFamily="34" charset="0"/>
                <a:hlinkClick r:id="rId4"/>
              </a:rPr>
              <a:t>www.noticiasfacil.es/ES/NOTICIAS/Paginas/default.aspx /</a:t>
            </a:r>
            <a:r>
              <a:rPr lang="en-GB" altLang="en-US" sz="2400" dirty="0">
                <a:solidFill>
                  <a:schemeClr val="accent4">
                    <a:lumMod val="20000"/>
                    <a:lumOff val="80000"/>
                  </a:schemeClr>
                </a:solidFill>
                <a:latin typeface="Arial" panose="020B0604020202020204" pitchFamily="34" charset="0"/>
                <a:cs typeface="Arial" panose="020B0604020202020204" pitchFamily="34" charset="0"/>
              </a:rPr>
              <a:t> </a:t>
            </a:r>
            <a:r>
              <a:rPr lang="en-GB" altLang="en-US" sz="2400" dirty="0">
                <a:solidFill>
                  <a:schemeClr val="accent4">
                    <a:lumMod val="20000"/>
                    <a:lumOff val="80000"/>
                  </a:schemeClr>
                </a:solidFill>
                <a:latin typeface="Arial" panose="020B0604020202020204" pitchFamily="34" charset="0"/>
                <a:cs typeface="Arial" panose="020B0604020202020204" pitchFamily="34" charset="0"/>
                <a:hlinkClick r:id="rId5"/>
              </a:rPr>
              <a:t>http://www.nachrichtenfuerkinder.de</a:t>
            </a:r>
            <a:r>
              <a:rPr lang="en-GB" altLang="en-US" sz="2400" dirty="0" smtClean="0">
                <a:solidFill>
                  <a:schemeClr val="accent4">
                    <a:lumMod val="20000"/>
                    <a:lumOff val="80000"/>
                  </a:schemeClr>
                </a:solidFill>
                <a:latin typeface="Arial" panose="020B0604020202020204" pitchFamily="34" charset="0"/>
                <a:cs typeface="Arial" panose="020B0604020202020204" pitchFamily="34" charset="0"/>
                <a:hlinkClick r:id="rId5"/>
              </a:rPr>
              <a:t>/</a:t>
            </a:r>
            <a:r>
              <a:rPr lang="en-GB" altLang="en-US" sz="2400" dirty="0" smtClean="0">
                <a:solidFill>
                  <a:schemeClr val="accent4">
                    <a:lumMod val="20000"/>
                    <a:lumOff val="80000"/>
                  </a:schemeClr>
                </a:solidFill>
                <a:latin typeface="Arial" panose="020B0604020202020204" pitchFamily="34" charset="0"/>
                <a:cs typeface="Arial" panose="020B0604020202020204" pitchFamily="34" charset="0"/>
              </a:rPr>
              <a:t>  ) to familiarise students with authentic texts and develop their reading strategies.  </a:t>
            </a:r>
          </a:p>
          <a:p>
            <a:pPr>
              <a:spcBef>
                <a:spcPct val="0"/>
              </a:spcBef>
            </a:pPr>
            <a:endParaRPr lang="en-GB" altLang="en-US" sz="2400" dirty="0" smtClean="0">
              <a:solidFill>
                <a:schemeClr val="accent4">
                  <a:lumMod val="20000"/>
                  <a:lumOff val="80000"/>
                </a:schemeClr>
              </a:solidFill>
              <a:latin typeface="Arial" panose="020B0604020202020204" pitchFamily="34" charset="0"/>
              <a:cs typeface="Arial" panose="020B0604020202020204" pitchFamily="34" charset="0"/>
            </a:endParaRPr>
          </a:p>
          <a:p>
            <a:pPr>
              <a:spcBef>
                <a:spcPct val="0"/>
              </a:spcBef>
            </a:pPr>
            <a:r>
              <a:rPr lang="en-GB" altLang="en-US" sz="2400" dirty="0" smtClean="0">
                <a:solidFill>
                  <a:schemeClr val="accent4">
                    <a:lumMod val="20000"/>
                    <a:lumOff val="80000"/>
                  </a:schemeClr>
                </a:solidFill>
                <a:latin typeface="Arial" panose="020B0604020202020204" pitchFamily="34" charset="0"/>
                <a:cs typeface="Arial" panose="020B0604020202020204" pitchFamily="34" charset="0"/>
              </a:rPr>
              <a:t>You are encouraged to supplement the resources with your own material, especially to encourage use of the target language from the students.</a:t>
            </a:r>
            <a:endParaRPr lang="en-GB" sz="2400" dirty="0">
              <a:solidFill>
                <a:schemeClr val="accent4">
                  <a:lumMod val="20000"/>
                  <a:lumOff val="80000"/>
                </a:schemeClr>
              </a:solidFill>
              <a:latin typeface="Arial" panose="020B0604020202020204" pitchFamily="34" charset="0"/>
              <a:cs typeface="Arial" panose="020B0604020202020204" pitchFamily="34" charset="0"/>
            </a:endParaRPr>
          </a:p>
        </p:txBody>
      </p:sp>
      <p:pic>
        <p:nvPicPr>
          <p:cNvPr id="9" name="Picture 2" descr="http://topicallanka.com/imeges/animated_globe.gif">
            <a:hlinkClick r:id="rId6" action="ppaction://hlinkpres?slideindex=1&amp;slidetitle="/>
          </p:cNvPr>
          <p:cNvPicPr>
            <a:picLocks noChangeAspect="1" noChangeArrowheads="1" noCrop="1"/>
          </p:cNvPicPr>
          <p:nvPr/>
        </p:nvPicPr>
        <p:blipFill>
          <a:blip r:embed="rId7" cstate="print"/>
          <a:srcRect/>
          <a:stretch>
            <a:fillRect/>
          </a:stretch>
        </p:blipFill>
        <p:spPr bwMode="auto">
          <a:xfrm>
            <a:off x="6604182" y="5449029"/>
            <a:ext cx="1345116" cy="1197544"/>
          </a:xfrm>
          <a:prstGeom prst="rect">
            <a:avLst/>
          </a:prstGeom>
          <a:noFill/>
        </p:spPr>
      </p:pic>
      <p:sp>
        <p:nvSpPr>
          <p:cNvPr id="10" name="TextBox 9"/>
          <p:cNvSpPr txBox="1"/>
          <p:nvPr/>
        </p:nvSpPr>
        <p:spPr>
          <a:xfrm>
            <a:off x="6913986" y="5449029"/>
            <a:ext cx="725508" cy="954107"/>
          </a:xfrm>
          <a:prstGeom prst="rect">
            <a:avLst/>
          </a:prstGeom>
          <a:noFill/>
        </p:spPr>
        <p:txBody>
          <a:bodyPr wrap="square" rtlCol="0">
            <a:spAutoFit/>
          </a:bodyPr>
          <a:lstStyle/>
          <a:p>
            <a:pPr algn="ctr"/>
            <a:r>
              <a:rPr lang="en-GB" sz="1400" b="1" dirty="0">
                <a:solidFill>
                  <a:prstClr val="white"/>
                </a:solidFill>
              </a:rPr>
              <a:t>d</a:t>
            </a:r>
            <a:r>
              <a:rPr lang="en-GB" sz="1400" b="1" dirty="0" smtClean="0">
                <a:solidFill>
                  <a:prstClr val="white"/>
                </a:solidFill>
              </a:rPr>
              <a:t>as Quiz der </a:t>
            </a:r>
            <a:r>
              <a:rPr lang="en-GB" sz="1400" b="1" dirty="0" err="1" smtClean="0">
                <a:solidFill>
                  <a:prstClr val="white"/>
                </a:solidFill>
              </a:rPr>
              <a:t>Woche</a:t>
            </a:r>
            <a:endParaRPr lang="en-GB" sz="1400" b="1" dirty="0">
              <a:solidFill>
                <a:prstClr val="white"/>
              </a:solidFill>
            </a:endParaRPr>
          </a:p>
        </p:txBody>
      </p:sp>
      <p:pic>
        <p:nvPicPr>
          <p:cNvPr id="11" name="Picture 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872101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7" name="Title 1"/>
          <p:cNvSpPr txBox="1">
            <a:spLocks/>
          </p:cNvSpPr>
          <p:nvPr/>
        </p:nvSpPr>
        <p:spPr>
          <a:xfrm>
            <a:off x="334630" y="2708384"/>
            <a:ext cx="864427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1  Themed authentic starter slide </a:t>
            </a:r>
            <a:r>
              <a:rPr lang="en-GB" dirty="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(pronunciation </a:t>
            </a:r>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a:t>
            </a:r>
            <a:endParaRPr lang="en-GB" dirty="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807011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7187" y="103602"/>
            <a:ext cx="4476750" cy="1371600"/>
          </a:xfrm>
          <a:prstGeom prst="rect">
            <a:avLst/>
          </a:prstGeom>
        </p:spPr>
      </p:pic>
      <p:pic>
        <p:nvPicPr>
          <p:cNvPr id="5" name="Picture 4"/>
          <p:cNvPicPr>
            <a:picLocks noChangeAspect="1"/>
          </p:cNvPicPr>
          <p:nvPr/>
        </p:nvPicPr>
        <p:blipFill>
          <a:blip r:embed="rId4"/>
          <a:stretch>
            <a:fillRect/>
          </a:stretch>
        </p:blipFill>
        <p:spPr>
          <a:xfrm>
            <a:off x="99425" y="2287351"/>
            <a:ext cx="5715000" cy="4286250"/>
          </a:xfrm>
          <a:prstGeom prst="rect">
            <a:avLst/>
          </a:prstGeom>
        </p:spPr>
      </p:pic>
      <p:pic>
        <p:nvPicPr>
          <p:cNvPr id="6" name="Picture 5"/>
          <p:cNvPicPr>
            <a:picLocks noChangeAspect="1"/>
          </p:cNvPicPr>
          <p:nvPr/>
        </p:nvPicPr>
        <p:blipFill>
          <a:blip r:embed="rId5"/>
          <a:stretch>
            <a:fillRect/>
          </a:stretch>
        </p:blipFill>
        <p:spPr>
          <a:xfrm>
            <a:off x="5814425" y="3619147"/>
            <a:ext cx="2178398" cy="2954454"/>
          </a:xfrm>
          <a:prstGeom prst="rect">
            <a:avLst/>
          </a:prstGeom>
        </p:spPr>
      </p:pic>
      <p:sp>
        <p:nvSpPr>
          <p:cNvPr id="7" name="TextBox 6"/>
          <p:cNvSpPr txBox="1"/>
          <p:nvPr/>
        </p:nvSpPr>
        <p:spPr>
          <a:xfrm>
            <a:off x="3361512" y="5851601"/>
            <a:ext cx="2794359" cy="646331"/>
          </a:xfrm>
          <a:prstGeom prst="rect">
            <a:avLst/>
          </a:prstGeom>
          <a:noFill/>
        </p:spPr>
        <p:txBody>
          <a:bodyPr wrap="square" rtlCol="0">
            <a:spAutoFit/>
          </a:bodyPr>
          <a:lstStyle/>
          <a:p>
            <a:r>
              <a:rPr lang="en-GB" dirty="0" smtClean="0">
                <a:solidFill>
                  <a:prstClr val="black"/>
                </a:solidFill>
              </a:rPr>
              <a:t>Friedrich Nietzsche (</a:t>
            </a:r>
            <a:r>
              <a:rPr lang="en-GB" dirty="0" err="1" smtClean="0">
                <a:solidFill>
                  <a:prstClr val="black"/>
                </a:solidFill>
              </a:rPr>
              <a:t>Philosoph</a:t>
            </a:r>
            <a:r>
              <a:rPr lang="en-GB" dirty="0" smtClean="0">
                <a:solidFill>
                  <a:prstClr val="black"/>
                </a:solidFill>
              </a:rPr>
              <a:t>) 1844 – 1900</a:t>
            </a:r>
            <a:endParaRPr lang="en-GB" dirty="0">
              <a:solidFill>
                <a:prstClr val="black"/>
              </a:solidFill>
            </a:endParaRPr>
          </a:p>
        </p:txBody>
      </p:sp>
      <p:pic>
        <p:nvPicPr>
          <p:cNvPr id="8" name="Picture 7"/>
          <p:cNvPicPr>
            <a:picLocks noChangeAspect="1"/>
          </p:cNvPicPr>
          <p:nvPr/>
        </p:nvPicPr>
        <p:blipFill>
          <a:blip r:embed="rId6"/>
          <a:stretch>
            <a:fillRect/>
          </a:stretch>
        </p:blipFill>
        <p:spPr>
          <a:xfrm>
            <a:off x="6903624" y="54897"/>
            <a:ext cx="2240376" cy="3452705"/>
          </a:xfrm>
          <a:prstGeom prst="rect">
            <a:avLst/>
          </a:prstGeom>
        </p:spPr>
      </p:pic>
      <p:pic>
        <p:nvPicPr>
          <p:cNvPr id="9" name="Picture 8"/>
          <p:cNvPicPr>
            <a:picLocks noChangeAspect="1"/>
          </p:cNvPicPr>
          <p:nvPr/>
        </p:nvPicPr>
        <p:blipFill rotWithShape="1">
          <a:blip r:embed="rId7"/>
          <a:srcRect l="8917" t="19211" r="8668" b="18088"/>
          <a:stretch/>
        </p:blipFill>
        <p:spPr>
          <a:xfrm>
            <a:off x="0" y="54897"/>
            <a:ext cx="3018971" cy="2289311"/>
          </a:xfrm>
          <a:prstGeom prst="rect">
            <a:avLst/>
          </a:prstGeom>
        </p:spPr>
      </p:pic>
      <p:pic>
        <p:nvPicPr>
          <p:cNvPr id="10" name="Picture 9"/>
          <p:cNvPicPr>
            <a:picLocks noChangeAspect="1"/>
          </p:cNvPicPr>
          <p:nvPr/>
        </p:nvPicPr>
        <p:blipFill>
          <a:blip r:embed="rId8"/>
          <a:stretch>
            <a:fillRect/>
          </a:stretch>
        </p:blipFill>
        <p:spPr>
          <a:xfrm>
            <a:off x="2621909" y="1475202"/>
            <a:ext cx="4281715" cy="2068276"/>
          </a:xfrm>
          <a:prstGeom prst="rect">
            <a:avLst/>
          </a:prstGeom>
        </p:spPr>
      </p:pic>
    </p:spTree>
    <p:extLst>
      <p:ext uri="{BB962C8B-B14F-4D97-AF65-F5344CB8AC3E}">
        <p14:creationId xmlns:p14="http://schemas.microsoft.com/office/powerpoint/2010/main" val="2734389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376369" y="25963"/>
            <a:ext cx="1954117" cy="132035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401733" y="2524743"/>
            <a:ext cx="3536487" cy="4332197"/>
          </a:xfrm>
          <a:prstGeom prst="rect">
            <a:avLst/>
          </a:prstGeom>
        </p:spPr>
      </p:pic>
      <p:pic>
        <p:nvPicPr>
          <p:cNvPr id="2" name="Picture 1"/>
          <p:cNvPicPr>
            <a:picLocks noChangeAspect="1"/>
          </p:cNvPicPr>
          <p:nvPr/>
        </p:nvPicPr>
        <p:blipFill>
          <a:blip r:embed="rId5"/>
          <a:stretch>
            <a:fillRect/>
          </a:stretch>
        </p:blipFill>
        <p:spPr>
          <a:xfrm>
            <a:off x="0" y="3605740"/>
            <a:ext cx="5210258" cy="3251201"/>
          </a:xfrm>
          <a:prstGeom prst="rect">
            <a:avLst/>
          </a:prstGeom>
        </p:spPr>
      </p:pic>
      <p:pic>
        <p:nvPicPr>
          <p:cNvPr id="3" name="Picture 2"/>
          <p:cNvPicPr>
            <a:picLocks noChangeAspect="1"/>
          </p:cNvPicPr>
          <p:nvPr/>
        </p:nvPicPr>
        <p:blipFill>
          <a:blip r:embed="rId6"/>
          <a:stretch>
            <a:fillRect/>
          </a:stretch>
        </p:blipFill>
        <p:spPr>
          <a:xfrm>
            <a:off x="154538" y="145168"/>
            <a:ext cx="2218266" cy="2587977"/>
          </a:xfrm>
          <a:prstGeom prst="rect">
            <a:avLst/>
          </a:prstGeom>
        </p:spPr>
      </p:pic>
      <p:pic>
        <p:nvPicPr>
          <p:cNvPr id="5" name="Picture 4"/>
          <p:cNvPicPr>
            <a:picLocks noChangeAspect="1"/>
          </p:cNvPicPr>
          <p:nvPr/>
        </p:nvPicPr>
        <p:blipFill>
          <a:blip r:embed="rId7"/>
          <a:stretch>
            <a:fillRect/>
          </a:stretch>
        </p:blipFill>
        <p:spPr>
          <a:xfrm>
            <a:off x="3613776" y="2539998"/>
            <a:ext cx="1733551" cy="1733551"/>
          </a:xfrm>
          <a:prstGeom prst="rect">
            <a:avLst/>
          </a:prstGeom>
        </p:spPr>
      </p:pic>
      <p:pic>
        <p:nvPicPr>
          <p:cNvPr id="7" name="Picture 6"/>
          <p:cNvPicPr>
            <a:picLocks noChangeAspect="1"/>
          </p:cNvPicPr>
          <p:nvPr/>
        </p:nvPicPr>
        <p:blipFill>
          <a:blip r:embed="rId8">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2063466" y="-29242"/>
            <a:ext cx="1696019" cy="2250051"/>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22876">
            <a:off x="-41741" y="1555880"/>
            <a:ext cx="3515867" cy="3515867"/>
          </a:xfrm>
          <a:prstGeom prst="rect">
            <a:avLst/>
          </a:prstGeom>
        </p:spPr>
      </p:pic>
      <p:pic>
        <p:nvPicPr>
          <p:cNvPr id="8" name="Picture 7"/>
          <p:cNvPicPr>
            <a:picLocks noChangeAspect="1"/>
          </p:cNvPicPr>
          <p:nvPr/>
        </p:nvPicPr>
        <p:blipFill>
          <a:blip r:embed="rId10"/>
          <a:stretch>
            <a:fillRect/>
          </a:stretch>
        </p:blipFill>
        <p:spPr>
          <a:xfrm>
            <a:off x="5327207" y="56018"/>
            <a:ext cx="3703087" cy="2468725"/>
          </a:xfrm>
          <a:prstGeom prst="rect">
            <a:avLst/>
          </a:prstGeom>
        </p:spPr>
      </p:pic>
      <p:pic>
        <p:nvPicPr>
          <p:cNvPr id="9" name="Picture 8"/>
          <p:cNvPicPr>
            <a:picLocks noChangeAspect="1"/>
          </p:cNvPicPr>
          <p:nvPr/>
        </p:nvPicPr>
        <p:blipFill>
          <a:blip r:embed="rId11">
            <a:clrChange>
              <a:clrFrom>
                <a:srgbClr val="FFFFFF"/>
              </a:clrFrom>
              <a:clrTo>
                <a:srgbClr val="FFFFFF">
                  <a:alpha val="0"/>
                </a:srgbClr>
              </a:clrTo>
            </a:clrChange>
          </a:blip>
          <a:stretch>
            <a:fillRect/>
          </a:stretch>
        </p:blipFill>
        <p:spPr>
          <a:xfrm rot="20086567">
            <a:off x="3338421" y="1309353"/>
            <a:ext cx="1975783" cy="935204"/>
          </a:xfrm>
          <a:prstGeom prst="rect">
            <a:avLst/>
          </a:prstGeom>
        </p:spPr>
      </p:pic>
    </p:spTree>
    <p:extLst>
      <p:ext uri="{BB962C8B-B14F-4D97-AF65-F5344CB8AC3E}">
        <p14:creationId xmlns:p14="http://schemas.microsoft.com/office/powerpoint/2010/main" val="275036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91776"/>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7" name="Title 1"/>
          <p:cNvSpPr txBox="1">
            <a:spLocks/>
          </p:cNvSpPr>
          <p:nvPr/>
        </p:nvSpPr>
        <p:spPr>
          <a:xfrm>
            <a:off x="334630" y="2708384"/>
            <a:ext cx="864427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2  Read for main details</a:t>
            </a:r>
            <a:endParaRPr lang="en-GB" dirty="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3421191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34101" y="-19730"/>
            <a:ext cx="3651280" cy="1569660"/>
          </a:xfrm>
          <a:prstGeom prst="rect">
            <a:avLst/>
          </a:prstGeom>
        </p:spPr>
        <p:txBody>
          <a:bodyPr wrap="square">
            <a:spAutoFit/>
          </a:bodyPr>
          <a:lstStyle/>
          <a:p>
            <a:r>
              <a:rPr lang="de-DE" sz="2400" b="1" dirty="0">
                <a:solidFill>
                  <a:prstClr val="black"/>
                </a:solidFill>
              </a:rPr>
              <a:t>Die Briten sind begeistert: Prinz William und seine Frau Kate bekommen noch ein Baby.</a:t>
            </a:r>
            <a:endParaRPr lang="en-GB" sz="24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95193" y="159151"/>
            <a:ext cx="4638908" cy="3697175"/>
          </a:xfrm>
          <a:prstGeom prst="rect">
            <a:avLst/>
          </a:prstGeom>
        </p:spPr>
      </p:pic>
      <p:sp>
        <p:nvSpPr>
          <p:cNvPr id="3" name="Rectangle 2"/>
          <p:cNvSpPr/>
          <p:nvPr/>
        </p:nvSpPr>
        <p:spPr>
          <a:xfrm>
            <a:off x="4834101" y="1549930"/>
            <a:ext cx="4309899" cy="2585323"/>
          </a:xfrm>
          <a:prstGeom prst="rect">
            <a:avLst/>
          </a:prstGeom>
        </p:spPr>
        <p:txBody>
          <a:bodyPr wrap="square">
            <a:spAutoFit/>
          </a:bodyPr>
          <a:lstStyle/>
          <a:p>
            <a:r>
              <a:rPr lang="de-DE" dirty="0">
                <a:solidFill>
                  <a:srgbClr val="000000"/>
                </a:solidFill>
                <a:latin typeface="Verdana" panose="020B0604030504040204" pitchFamily="34" charset="0"/>
              </a:rPr>
              <a:t>Prinz William ist mit Kate verheiratet. Die beiden haben sich im Jahr 2011 in der Westminster Abbey in London in Großbritannien das Ja-Wort gegeben. Heute hat das Paar bereits zwei Kinder. Das sind Prinz George, der im Juli vier geworden ist. Und seine Schwester Charlotte, die zwei Jahre alt ist.</a:t>
            </a:r>
            <a:endParaRPr lang="en-GB" dirty="0">
              <a:solidFill>
                <a:prstClr val="black"/>
              </a:solidFill>
            </a:endParaRPr>
          </a:p>
        </p:txBody>
      </p:sp>
      <p:sp>
        <p:nvSpPr>
          <p:cNvPr id="9" name="Rectangle 8"/>
          <p:cNvSpPr/>
          <p:nvPr/>
        </p:nvSpPr>
        <p:spPr>
          <a:xfrm>
            <a:off x="195193" y="4135253"/>
            <a:ext cx="8686047" cy="1200329"/>
          </a:xfrm>
          <a:prstGeom prst="rect">
            <a:avLst/>
          </a:prstGeom>
        </p:spPr>
        <p:txBody>
          <a:bodyPr wrap="square">
            <a:spAutoFit/>
          </a:bodyPr>
          <a:lstStyle/>
          <a:p>
            <a:r>
              <a:rPr lang="de-DE" dirty="0">
                <a:solidFill>
                  <a:srgbClr val="000000"/>
                </a:solidFill>
                <a:latin typeface="Verdana" panose="020B0604030504040204" pitchFamily="34" charset="0"/>
              </a:rPr>
              <a:t>Großbritannien ist in Europa nicht das einzige Land, das noch ein Königshaus hat. Auch in anderen Ländern gibt es das noch. In Großbritannien ist Elizabeth II. (ausgesprochen: die Zweite) auf dem Thron. Sie ist bereits 91 Jahre alt.</a:t>
            </a:r>
            <a:endParaRPr lang="en-GB" dirty="0">
              <a:solidFill>
                <a:prstClr val="black"/>
              </a:solidFill>
            </a:endParaRPr>
          </a:p>
        </p:txBody>
      </p:sp>
      <p:sp>
        <p:nvSpPr>
          <p:cNvPr id="6" name="Rectangle 5"/>
          <p:cNvSpPr/>
          <p:nvPr/>
        </p:nvSpPr>
        <p:spPr>
          <a:xfrm>
            <a:off x="0" y="5520247"/>
            <a:ext cx="7788442" cy="1200329"/>
          </a:xfrm>
          <a:prstGeom prst="rect">
            <a:avLst/>
          </a:prstGeom>
        </p:spPr>
        <p:txBody>
          <a:bodyPr wrap="square">
            <a:spAutoFit/>
          </a:bodyPr>
          <a:lstStyle/>
          <a:p>
            <a:r>
              <a:rPr lang="en-GB" dirty="0">
                <a:solidFill>
                  <a:prstClr val="black"/>
                </a:solidFill>
                <a:latin typeface="Arial" panose="020B0604020202020204" pitchFamily="34" charset="0"/>
                <a:cs typeface="Arial" panose="020B0604020202020204" pitchFamily="34" charset="0"/>
              </a:rPr>
              <a:t>1  </a:t>
            </a:r>
            <a:r>
              <a:rPr lang="en-GB" b="1" dirty="0" err="1">
                <a:solidFill>
                  <a:prstClr val="black"/>
                </a:solidFill>
                <a:latin typeface="Arial" panose="020B0604020202020204" pitchFamily="34" charset="0"/>
                <a:cs typeface="Arial" panose="020B0604020202020204" pitchFamily="34" charset="0"/>
              </a:rPr>
              <a:t>Warum</a:t>
            </a:r>
            <a:r>
              <a:rPr lang="en-GB" b="1"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sind</a:t>
            </a:r>
            <a:r>
              <a:rPr lang="en-GB" dirty="0">
                <a:solidFill>
                  <a:prstClr val="black"/>
                </a:solidFill>
                <a:latin typeface="Arial" panose="020B0604020202020204" pitchFamily="34" charset="0"/>
                <a:cs typeface="Arial" panose="020B0604020202020204" pitchFamily="34" charset="0"/>
              </a:rPr>
              <a:t> die </a:t>
            </a:r>
            <a:r>
              <a:rPr lang="en-GB" dirty="0" err="1">
                <a:solidFill>
                  <a:prstClr val="black"/>
                </a:solidFill>
                <a:latin typeface="Arial" panose="020B0604020202020204" pitchFamily="34" charset="0"/>
                <a:cs typeface="Arial" panose="020B0604020202020204" pitchFamily="34" charset="0"/>
              </a:rPr>
              <a:t>Briten</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begeistert</a:t>
            </a:r>
            <a:r>
              <a:rPr lang="en-GB" dirty="0">
                <a:solidFill>
                  <a:prstClr val="black"/>
                </a:solidFill>
                <a:latin typeface="Arial" panose="020B0604020202020204" pitchFamily="34" charset="0"/>
                <a:cs typeface="Arial" panose="020B0604020202020204" pitchFamily="34" charset="0"/>
              </a:rPr>
              <a:t>?</a:t>
            </a:r>
            <a:br>
              <a:rPr lang="en-GB" dirty="0">
                <a:solidFill>
                  <a:prstClr val="black"/>
                </a:solidFill>
                <a:latin typeface="Arial" panose="020B0604020202020204" pitchFamily="34" charset="0"/>
                <a:cs typeface="Arial" panose="020B0604020202020204" pitchFamily="34" charset="0"/>
              </a:rPr>
            </a:br>
            <a:r>
              <a:rPr lang="en-GB" dirty="0">
                <a:solidFill>
                  <a:prstClr val="black"/>
                </a:solidFill>
                <a:latin typeface="Arial" panose="020B0604020202020204" pitchFamily="34" charset="0"/>
                <a:cs typeface="Arial" panose="020B0604020202020204" pitchFamily="34" charset="0"/>
              </a:rPr>
              <a:t>2  </a:t>
            </a:r>
            <a:r>
              <a:rPr lang="en-GB" b="1" dirty="0" err="1">
                <a:solidFill>
                  <a:prstClr val="black"/>
                </a:solidFill>
                <a:latin typeface="Arial" panose="020B0604020202020204" pitchFamily="34" charset="0"/>
                <a:cs typeface="Arial" panose="020B0604020202020204" pitchFamily="34" charset="0"/>
              </a:rPr>
              <a:t>Wie</a:t>
            </a:r>
            <a:r>
              <a:rPr lang="en-GB" b="1" dirty="0">
                <a:solidFill>
                  <a:prstClr val="black"/>
                </a:solidFill>
                <a:latin typeface="Arial" panose="020B0604020202020204" pitchFamily="34" charset="0"/>
                <a:cs typeface="Arial" panose="020B0604020202020204" pitchFamily="34" charset="0"/>
              </a:rPr>
              <a:t> </a:t>
            </a:r>
            <a:r>
              <a:rPr lang="en-GB" b="1" dirty="0" err="1">
                <a:solidFill>
                  <a:prstClr val="black"/>
                </a:solidFill>
                <a:latin typeface="Arial" panose="020B0604020202020204" pitchFamily="34" charset="0"/>
                <a:cs typeface="Arial" panose="020B0604020202020204" pitchFamily="34" charset="0"/>
              </a:rPr>
              <a:t>viele</a:t>
            </a:r>
            <a:r>
              <a:rPr lang="en-GB" b="1" dirty="0">
                <a:solidFill>
                  <a:prstClr val="black"/>
                </a:solidFill>
                <a:latin typeface="Arial" panose="020B0604020202020204" pitchFamily="34" charset="0"/>
                <a:cs typeface="Arial" panose="020B0604020202020204" pitchFamily="34" charset="0"/>
              </a:rPr>
              <a:t> </a:t>
            </a:r>
            <a:r>
              <a:rPr lang="en-GB" dirty="0">
                <a:solidFill>
                  <a:prstClr val="black"/>
                </a:solidFill>
                <a:latin typeface="Arial" panose="020B0604020202020204" pitchFamily="34" charset="0"/>
                <a:cs typeface="Arial" panose="020B0604020202020204" pitchFamily="34" charset="0"/>
              </a:rPr>
              <a:t>Kinder </a:t>
            </a:r>
            <a:r>
              <a:rPr lang="en-GB" dirty="0" err="1">
                <a:solidFill>
                  <a:prstClr val="black"/>
                </a:solidFill>
                <a:latin typeface="Arial" panose="020B0604020202020204" pitchFamily="34" charset="0"/>
                <a:cs typeface="Arial" panose="020B0604020202020204" pitchFamily="34" charset="0"/>
              </a:rPr>
              <a:t>haben</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sie</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schon</a:t>
            </a:r>
            <a:r>
              <a:rPr lang="en-GB" dirty="0">
                <a:solidFill>
                  <a:prstClr val="black"/>
                </a:solidFill>
                <a:latin typeface="Arial" panose="020B0604020202020204" pitchFamily="34" charset="0"/>
                <a:cs typeface="Arial" panose="020B0604020202020204" pitchFamily="34" charset="0"/>
              </a:rPr>
              <a:t>?</a:t>
            </a:r>
          </a:p>
          <a:p>
            <a:r>
              <a:rPr lang="en-GB" dirty="0">
                <a:solidFill>
                  <a:prstClr val="black"/>
                </a:solidFill>
                <a:latin typeface="Arial" panose="020B0604020202020204" pitchFamily="34" charset="0"/>
                <a:cs typeface="Arial" panose="020B0604020202020204" pitchFamily="34" charset="0"/>
              </a:rPr>
              <a:t>3  </a:t>
            </a:r>
            <a:r>
              <a:rPr lang="en-GB" b="1" dirty="0" err="1">
                <a:solidFill>
                  <a:prstClr val="black"/>
                </a:solidFill>
                <a:latin typeface="Arial" panose="020B0604020202020204" pitchFamily="34" charset="0"/>
                <a:cs typeface="Arial" panose="020B0604020202020204" pitchFamily="34" charset="0"/>
              </a:rPr>
              <a:t>Wie</a:t>
            </a:r>
            <a:r>
              <a:rPr lang="en-GB" b="1" dirty="0">
                <a:solidFill>
                  <a:prstClr val="black"/>
                </a:solidFill>
                <a:latin typeface="Arial" panose="020B0604020202020204" pitchFamily="34" charset="0"/>
                <a:cs typeface="Arial" panose="020B0604020202020204" pitchFamily="34" charset="0"/>
              </a:rPr>
              <a:t> alt  </a:t>
            </a:r>
            <a:r>
              <a:rPr lang="en-GB" dirty="0" err="1">
                <a:solidFill>
                  <a:prstClr val="black"/>
                </a:solidFill>
                <a:latin typeface="Arial" panose="020B0604020202020204" pitchFamily="34" charset="0"/>
                <a:cs typeface="Arial" panose="020B0604020202020204" pitchFamily="34" charset="0"/>
              </a:rPr>
              <a:t>ist</a:t>
            </a:r>
            <a:r>
              <a:rPr lang="en-GB" dirty="0">
                <a:solidFill>
                  <a:prstClr val="black"/>
                </a:solidFill>
                <a:latin typeface="Arial" panose="020B0604020202020204" pitchFamily="34" charset="0"/>
                <a:cs typeface="Arial" panose="020B0604020202020204" pitchFamily="34" charset="0"/>
              </a:rPr>
              <a:t> die </a:t>
            </a:r>
            <a:r>
              <a:rPr lang="en-GB" dirty="0" err="1">
                <a:solidFill>
                  <a:prstClr val="black"/>
                </a:solidFill>
                <a:latin typeface="Arial" panose="020B0604020202020204" pitchFamily="34" charset="0"/>
                <a:cs typeface="Arial" panose="020B0604020202020204" pitchFamily="34" charset="0"/>
              </a:rPr>
              <a:t>Königin</a:t>
            </a:r>
            <a:r>
              <a:rPr lang="en-GB" dirty="0">
                <a:solidFill>
                  <a:prstClr val="black"/>
                </a:solidFill>
                <a:latin typeface="Arial" panose="020B0604020202020204" pitchFamily="34" charset="0"/>
                <a:cs typeface="Arial" panose="020B0604020202020204" pitchFamily="34" charset="0"/>
              </a:rPr>
              <a:t> Elizabeth die </a:t>
            </a:r>
            <a:r>
              <a:rPr lang="en-GB" dirty="0" err="1">
                <a:solidFill>
                  <a:prstClr val="black"/>
                </a:solidFill>
                <a:latin typeface="Arial" panose="020B0604020202020204" pitchFamily="34" charset="0"/>
                <a:cs typeface="Arial" panose="020B0604020202020204" pitchFamily="34" charset="0"/>
              </a:rPr>
              <a:t>Zweite</a:t>
            </a:r>
            <a:r>
              <a:rPr lang="en-GB" dirty="0">
                <a:solidFill>
                  <a:prstClr val="black"/>
                </a:solidFill>
                <a:latin typeface="Arial" panose="020B0604020202020204" pitchFamily="34" charset="0"/>
                <a:cs typeface="Arial" panose="020B0604020202020204" pitchFamily="34" charset="0"/>
              </a:rPr>
              <a:t>?</a:t>
            </a:r>
            <a:br>
              <a:rPr lang="en-GB" dirty="0">
                <a:solidFill>
                  <a:prstClr val="black"/>
                </a:solidFill>
                <a:latin typeface="Arial" panose="020B0604020202020204" pitchFamily="34" charset="0"/>
                <a:cs typeface="Arial" panose="020B0604020202020204" pitchFamily="34" charset="0"/>
              </a:rPr>
            </a:br>
            <a:r>
              <a:rPr lang="en-GB" dirty="0">
                <a:solidFill>
                  <a:prstClr val="black"/>
                </a:solidFill>
                <a:latin typeface="Arial" panose="020B0604020202020204" pitchFamily="34" charset="0"/>
                <a:cs typeface="Arial" panose="020B0604020202020204" pitchFamily="34" charset="0"/>
              </a:rPr>
              <a:t>4  </a:t>
            </a:r>
            <a:r>
              <a:rPr lang="en-GB" b="1" dirty="0" err="1">
                <a:solidFill>
                  <a:prstClr val="black"/>
                </a:solidFill>
                <a:latin typeface="Arial" panose="020B0604020202020204" pitchFamily="34" charset="0"/>
                <a:cs typeface="Arial" panose="020B0604020202020204" pitchFamily="34" charset="0"/>
              </a:rPr>
              <a:t>Welche</a:t>
            </a:r>
            <a:r>
              <a:rPr lang="en-GB" b="1"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andere</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Länder</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haben</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auch</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ein</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Königshaus</a:t>
            </a:r>
            <a:r>
              <a:rPr lang="en-GB" dirty="0">
                <a:solidFill>
                  <a:prstClr val="black"/>
                </a:solidFill>
                <a:latin typeface="Arial" panose="020B0604020202020204" pitchFamily="34" charset="0"/>
                <a:cs typeface="Arial" panose="020B0604020202020204" pitchFamily="34" charset="0"/>
              </a:rPr>
              <a:t>?</a:t>
            </a:r>
            <a:endParaRPr lang="en-GB" dirty="0">
              <a:solidFill>
                <a:prstClr val="black"/>
              </a:solidFill>
            </a:endParaRPr>
          </a:p>
        </p:txBody>
      </p:sp>
      <p:sp>
        <p:nvSpPr>
          <p:cNvPr id="8" name="Rectangle 7"/>
          <p:cNvSpPr/>
          <p:nvPr/>
        </p:nvSpPr>
        <p:spPr>
          <a:xfrm>
            <a:off x="3894221" y="5460622"/>
            <a:ext cx="4584397" cy="400110"/>
          </a:xfrm>
          <a:prstGeom prst="rect">
            <a:avLst/>
          </a:prstGeom>
        </p:spPr>
        <p:txBody>
          <a:bodyPr wrap="none">
            <a:spAutoFit/>
          </a:bodyPr>
          <a:lstStyle/>
          <a:p>
            <a:r>
              <a:rPr lang="en-GB" sz="2000" b="1" i="1" dirty="0">
                <a:solidFill>
                  <a:srgbClr val="7030A0"/>
                </a:solidFill>
                <a:latin typeface="Arial" panose="020B0604020202020204" pitchFamily="34" charset="0"/>
                <a:cs typeface="Arial" panose="020B0604020202020204" pitchFamily="34" charset="0"/>
              </a:rPr>
              <a:t>William und Kate </a:t>
            </a:r>
            <a:r>
              <a:rPr lang="en-GB" sz="2000" b="1" i="1" dirty="0" err="1">
                <a:solidFill>
                  <a:srgbClr val="7030A0"/>
                </a:solidFill>
                <a:latin typeface="Arial" panose="020B0604020202020204" pitchFamily="34" charset="0"/>
                <a:cs typeface="Arial" panose="020B0604020202020204" pitchFamily="34" charset="0"/>
              </a:rPr>
              <a:t>erwarten</a:t>
            </a:r>
            <a:r>
              <a:rPr lang="en-GB" sz="2000" b="1" i="1" dirty="0">
                <a:solidFill>
                  <a:srgbClr val="7030A0"/>
                </a:solidFill>
                <a:latin typeface="Arial" panose="020B0604020202020204" pitchFamily="34" charset="0"/>
                <a:cs typeface="Arial" panose="020B0604020202020204" pitchFamily="34" charset="0"/>
              </a:rPr>
              <a:t> </a:t>
            </a:r>
            <a:r>
              <a:rPr lang="en-GB" sz="2000" b="1" i="1" dirty="0" err="1">
                <a:solidFill>
                  <a:srgbClr val="7030A0"/>
                </a:solidFill>
                <a:latin typeface="Arial" panose="020B0604020202020204" pitchFamily="34" charset="0"/>
                <a:cs typeface="Arial" panose="020B0604020202020204" pitchFamily="34" charset="0"/>
              </a:rPr>
              <a:t>ein</a:t>
            </a:r>
            <a:r>
              <a:rPr lang="en-GB" sz="2000" b="1" i="1" dirty="0">
                <a:solidFill>
                  <a:srgbClr val="7030A0"/>
                </a:solidFill>
                <a:latin typeface="Arial" panose="020B0604020202020204" pitchFamily="34" charset="0"/>
                <a:cs typeface="Arial" panose="020B0604020202020204" pitchFamily="34" charset="0"/>
              </a:rPr>
              <a:t> Baby.</a:t>
            </a:r>
            <a:endParaRPr lang="en-GB" sz="2000" b="1" i="1" dirty="0">
              <a:solidFill>
                <a:srgbClr val="7030A0"/>
              </a:solidFill>
            </a:endParaRPr>
          </a:p>
        </p:txBody>
      </p:sp>
      <p:sp>
        <p:nvSpPr>
          <p:cNvPr id="10" name="Rectangle 9"/>
          <p:cNvSpPr/>
          <p:nvPr/>
        </p:nvSpPr>
        <p:spPr>
          <a:xfrm>
            <a:off x="3894221" y="5753009"/>
            <a:ext cx="724878" cy="400110"/>
          </a:xfrm>
          <a:prstGeom prst="rect">
            <a:avLst/>
          </a:prstGeom>
        </p:spPr>
        <p:txBody>
          <a:bodyPr wrap="none">
            <a:spAutoFit/>
          </a:bodyPr>
          <a:lstStyle/>
          <a:p>
            <a:r>
              <a:rPr lang="en-GB" sz="2000" b="1" i="1" dirty="0" err="1">
                <a:solidFill>
                  <a:srgbClr val="7030A0"/>
                </a:solidFill>
                <a:latin typeface="Arial" panose="020B0604020202020204" pitchFamily="34" charset="0"/>
                <a:cs typeface="Arial" panose="020B0604020202020204" pitchFamily="34" charset="0"/>
              </a:rPr>
              <a:t>zwei</a:t>
            </a:r>
            <a:endParaRPr lang="en-GB" sz="2000" b="1" i="1" dirty="0">
              <a:solidFill>
                <a:srgbClr val="7030A0"/>
              </a:solidFill>
            </a:endParaRPr>
          </a:p>
        </p:txBody>
      </p:sp>
      <p:sp>
        <p:nvSpPr>
          <p:cNvPr id="11" name="Rectangle 10"/>
          <p:cNvSpPr/>
          <p:nvPr/>
        </p:nvSpPr>
        <p:spPr>
          <a:xfrm>
            <a:off x="4834101" y="5953064"/>
            <a:ext cx="470000" cy="400110"/>
          </a:xfrm>
          <a:prstGeom prst="rect">
            <a:avLst/>
          </a:prstGeom>
        </p:spPr>
        <p:txBody>
          <a:bodyPr wrap="none">
            <a:spAutoFit/>
          </a:bodyPr>
          <a:lstStyle/>
          <a:p>
            <a:r>
              <a:rPr lang="en-GB" sz="2000" b="1" i="1" dirty="0">
                <a:solidFill>
                  <a:srgbClr val="7030A0"/>
                </a:solidFill>
                <a:latin typeface="Arial" panose="020B0604020202020204" pitchFamily="34" charset="0"/>
                <a:cs typeface="Arial" panose="020B0604020202020204" pitchFamily="34" charset="0"/>
              </a:rPr>
              <a:t>91</a:t>
            </a:r>
            <a:endParaRPr lang="en-GB" sz="2000" b="1" i="1" dirty="0">
              <a:solidFill>
                <a:srgbClr val="7030A0"/>
              </a:solidFill>
            </a:endParaRPr>
          </a:p>
        </p:txBody>
      </p:sp>
    </p:spTree>
    <p:extLst>
      <p:ext uri="{BB962C8B-B14F-4D97-AF65-F5344CB8AC3E}">
        <p14:creationId xmlns:p14="http://schemas.microsoft.com/office/powerpoint/2010/main" val="12377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34101" y="269026"/>
            <a:ext cx="3651280" cy="1569660"/>
          </a:xfrm>
          <a:prstGeom prst="rect">
            <a:avLst/>
          </a:prstGeom>
        </p:spPr>
        <p:txBody>
          <a:bodyPr wrap="square">
            <a:spAutoFit/>
          </a:bodyPr>
          <a:lstStyle/>
          <a:p>
            <a:r>
              <a:rPr lang="de-DE" sz="2400" b="1" dirty="0">
                <a:solidFill>
                  <a:prstClr val="black"/>
                </a:solidFill>
              </a:rPr>
              <a:t>Die Briten sind begeistert: Prinz William und seine Frau Kate bekommen noch ein Baby.</a:t>
            </a:r>
            <a:endParaRPr lang="en-GB" sz="24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95193" y="447907"/>
            <a:ext cx="4638908" cy="3697175"/>
          </a:xfrm>
          <a:prstGeom prst="rect">
            <a:avLst/>
          </a:prstGeom>
        </p:spPr>
      </p:pic>
      <p:sp>
        <p:nvSpPr>
          <p:cNvPr id="3" name="Rectangle 2"/>
          <p:cNvSpPr/>
          <p:nvPr/>
        </p:nvSpPr>
        <p:spPr>
          <a:xfrm>
            <a:off x="4834101" y="1838686"/>
            <a:ext cx="4309899" cy="2585323"/>
          </a:xfrm>
          <a:prstGeom prst="rect">
            <a:avLst/>
          </a:prstGeom>
        </p:spPr>
        <p:txBody>
          <a:bodyPr wrap="square">
            <a:spAutoFit/>
          </a:bodyPr>
          <a:lstStyle/>
          <a:p>
            <a:r>
              <a:rPr lang="de-DE" dirty="0">
                <a:solidFill>
                  <a:srgbClr val="000000"/>
                </a:solidFill>
                <a:latin typeface="Verdana" panose="020B0604030504040204" pitchFamily="34" charset="0"/>
              </a:rPr>
              <a:t>Prinz William ist mit Kate verheiratet. Die beiden haben sich im Jahr 2011 in der Westminster Abbey in London in Großbritannien das Ja-Wort gegeben. Heute hat das Paar bereits zwei Kinder. Das sind Prinz George, der im Juli vier geworden ist. Und seine Schwester Charlotte, die zwei Jahre alt ist.</a:t>
            </a:r>
            <a:endParaRPr lang="en-GB" dirty="0">
              <a:solidFill>
                <a:prstClr val="black"/>
              </a:solidFill>
            </a:endParaRPr>
          </a:p>
        </p:txBody>
      </p:sp>
      <p:sp>
        <p:nvSpPr>
          <p:cNvPr id="9" name="Rectangle 8"/>
          <p:cNvSpPr/>
          <p:nvPr/>
        </p:nvSpPr>
        <p:spPr>
          <a:xfrm>
            <a:off x="195193" y="4424009"/>
            <a:ext cx="8686047" cy="1200329"/>
          </a:xfrm>
          <a:prstGeom prst="rect">
            <a:avLst/>
          </a:prstGeom>
        </p:spPr>
        <p:txBody>
          <a:bodyPr wrap="square">
            <a:spAutoFit/>
          </a:bodyPr>
          <a:lstStyle/>
          <a:p>
            <a:r>
              <a:rPr lang="de-DE" dirty="0">
                <a:solidFill>
                  <a:srgbClr val="000000"/>
                </a:solidFill>
                <a:latin typeface="Verdana" panose="020B0604030504040204" pitchFamily="34" charset="0"/>
              </a:rPr>
              <a:t>Großbritannien ist in Europa nicht das einzige Land, das noch ein Königshaus hat. Auch in anderen Ländern gibt es das noch. In Großbritannien ist Elizabeth II. (ausgesprochen: die Zweite) auf dem Thron. Sie ist bereits 91 Jahre alt.</a:t>
            </a:r>
            <a:endParaRPr lang="en-GB" dirty="0">
              <a:solidFill>
                <a:prstClr val="black"/>
              </a:solidFill>
            </a:endParaRPr>
          </a:p>
        </p:txBody>
      </p:sp>
      <p:sp>
        <p:nvSpPr>
          <p:cNvPr id="4" name="Rectangle 3"/>
          <p:cNvSpPr/>
          <p:nvPr/>
        </p:nvSpPr>
        <p:spPr>
          <a:xfrm>
            <a:off x="120410" y="5780584"/>
            <a:ext cx="4572000" cy="1200329"/>
          </a:xfrm>
          <a:prstGeom prst="rect">
            <a:avLst/>
          </a:prstGeom>
        </p:spPr>
        <p:txBody>
          <a:bodyPr>
            <a:spAutoFit/>
          </a:bodyPr>
          <a:lstStyle/>
          <a:p>
            <a:r>
              <a:rPr lang="en-GB" dirty="0">
                <a:solidFill>
                  <a:srgbClr val="7030A0"/>
                </a:solidFill>
                <a:latin typeface="Arial" panose="020B0604020202020204" pitchFamily="34" charset="0"/>
                <a:cs typeface="Arial" panose="020B0604020202020204" pitchFamily="34" charset="0"/>
              </a:rPr>
              <a:t>1  married</a:t>
            </a:r>
            <a:br>
              <a:rPr lang="en-GB" dirty="0">
                <a:solidFill>
                  <a:srgbClr val="7030A0"/>
                </a:solidFill>
                <a:latin typeface="Arial" panose="020B0604020202020204" pitchFamily="34" charset="0"/>
                <a:cs typeface="Arial" panose="020B0604020202020204" pitchFamily="34" charset="0"/>
              </a:rPr>
            </a:br>
            <a:r>
              <a:rPr lang="en-GB" dirty="0">
                <a:solidFill>
                  <a:srgbClr val="7030A0"/>
                </a:solidFill>
                <a:latin typeface="Arial" panose="020B0604020202020204" pitchFamily="34" charset="0"/>
                <a:cs typeface="Arial" panose="020B0604020202020204" pitchFamily="34" charset="0"/>
              </a:rPr>
              <a:t>2  a royal household/family</a:t>
            </a:r>
            <a:br>
              <a:rPr lang="en-GB" dirty="0">
                <a:solidFill>
                  <a:srgbClr val="7030A0"/>
                </a:solidFill>
                <a:latin typeface="Arial" panose="020B0604020202020204" pitchFamily="34" charset="0"/>
                <a:cs typeface="Arial" panose="020B0604020202020204" pitchFamily="34" charset="0"/>
              </a:rPr>
            </a:br>
            <a:r>
              <a:rPr lang="en-GB" dirty="0">
                <a:solidFill>
                  <a:srgbClr val="7030A0"/>
                </a:solidFill>
                <a:latin typeface="Arial" panose="020B0604020202020204" pitchFamily="34" charset="0"/>
                <a:cs typeface="Arial" panose="020B0604020202020204" pitchFamily="34" charset="0"/>
              </a:rPr>
              <a:t>3  thrilled / over the moon</a:t>
            </a:r>
            <a:br>
              <a:rPr lang="en-GB" dirty="0">
                <a:solidFill>
                  <a:srgbClr val="7030A0"/>
                </a:solidFill>
                <a:latin typeface="Arial" panose="020B0604020202020204" pitchFamily="34" charset="0"/>
                <a:cs typeface="Arial" panose="020B0604020202020204" pitchFamily="34" charset="0"/>
              </a:rPr>
            </a:br>
            <a:endParaRPr lang="en-GB" dirty="0">
              <a:solidFill>
                <a:srgbClr val="7030A0"/>
              </a:solidFill>
            </a:endParaRPr>
          </a:p>
        </p:txBody>
      </p:sp>
    </p:spTree>
    <p:extLst>
      <p:ext uri="{BB962C8B-B14F-4D97-AF65-F5344CB8AC3E}">
        <p14:creationId xmlns:p14="http://schemas.microsoft.com/office/powerpoint/2010/main" val="2076962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4">
                  <a:lumMod val="20000"/>
                  <a:lumOff val="80000"/>
                </a:schemeClr>
              </a:solidFill>
              <a:latin typeface="Rockwell" panose="02060603020205020403" pitchFamily="18" charset="0"/>
            </a:endParaRPr>
          </a:p>
        </p:txBody>
      </p:sp>
      <p:sp>
        <p:nvSpPr>
          <p:cNvPr id="3" name="Title 2"/>
          <p:cNvSpPr>
            <a:spLocks noGrp="1"/>
          </p:cNvSpPr>
          <p:nvPr>
            <p:ph type="title"/>
          </p:nvPr>
        </p:nvSpPr>
        <p:spPr>
          <a:xfrm>
            <a:off x="1740478" y="680862"/>
            <a:ext cx="7886700" cy="1325563"/>
          </a:xfrm>
        </p:spPr>
        <p:txBody>
          <a:bodyPr>
            <a:normAutofit/>
          </a:bodyPr>
          <a:lstStyle/>
          <a:p>
            <a:r>
              <a:rPr lang="en-GB" sz="4400" b="1" dirty="0" smtClean="0">
                <a:solidFill>
                  <a:schemeClr val="accent4">
                    <a:lumMod val="20000"/>
                    <a:lumOff val="80000"/>
                  </a:schemeClr>
                </a:solidFill>
                <a:latin typeface="Rockwell" panose="02060603020205020403" pitchFamily="18" charset="0"/>
              </a:rPr>
              <a:t>Aims of the session</a:t>
            </a:r>
            <a:endParaRPr lang="en-GB" sz="4400" b="1" dirty="0">
              <a:solidFill>
                <a:schemeClr val="accent4">
                  <a:lumMod val="20000"/>
                  <a:lumOff val="80000"/>
                </a:schemeClr>
              </a:solidFill>
              <a:latin typeface="Rockwell" panose="02060603020205020403" pitchFamily="18" charset="0"/>
            </a:endParaRPr>
          </a:p>
        </p:txBody>
      </p:sp>
      <p:sp>
        <p:nvSpPr>
          <p:cNvPr id="7" name="Content Placeholder 6"/>
          <p:cNvSpPr>
            <a:spLocks noGrp="1"/>
          </p:cNvSpPr>
          <p:nvPr>
            <p:ph idx="1"/>
          </p:nvPr>
        </p:nvSpPr>
        <p:spPr>
          <a:xfrm>
            <a:off x="609600" y="2019125"/>
            <a:ext cx="7886700" cy="4351338"/>
          </a:xfrm>
        </p:spPr>
        <p:txBody>
          <a:bodyPr>
            <a:normAutofit/>
          </a:bodyPr>
          <a:lstStyle/>
          <a:p>
            <a:pPr>
              <a:lnSpc>
                <a:spcPct val="100000"/>
              </a:lnSpc>
            </a:pPr>
            <a:r>
              <a:rPr lang="en-GB" sz="2800" b="1" dirty="0" smtClean="0">
                <a:solidFill>
                  <a:schemeClr val="accent4">
                    <a:lumMod val="20000"/>
                    <a:lumOff val="80000"/>
                  </a:schemeClr>
                </a:solidFill>
              </a:rPr>
              <a:t>To examine the particular challenges of the new reading GCSE paper</a:t>
            </a:r>
          </a:p>
          <a:p>
            <a:pPr>
              <a:lnSpc>
                <a:spcPct val="100000"/>
              </a:lnSpc>
            </a:pPr>
            <a:r>
              <a:rPr lang="en-GB" sz="2800" b="1" dirty="0" smtClean="0">
                <a:solidFill>
                  <a:schemeClr val="accent4">
                    <a:lumMod val="20000"/>
                    <a:lumOff val="80000"/>
                  </a:schemeClr>
                </a:solidFill>
              </a:rPr>
              <a:t>To consider how to develop reading skills from KS3 into KS4</a:t>
            </a:r>
          </a:p>
          <a:p>
            <a:pPr>
              <a:lnSpc>
                <a:spcPct val="100000"/>
              </a:lnSpc>
            </a:pPr>
            <a:r>
              <a:rPr lang="en-GB" sz="2800" b="1" dirty="0" smtClean="0">
                <a:solidFill>
                  <a:schemeClr val="accent4">
                    <a:lumMod val="20000"/>
                    <a:lumOff val="80000"/>
                  </a:schemeClr>
                </a:solidFill>
              </a:rPr>
              <a:t>To learn some simple-to-use exploitation routines</a:t>
            </a:r>
          </a:p>
          <a:p>
            <a:pPr>
              <a:lnSpc>
                <a:spcPct val="100000"/>
              </a:lnSpc>
            </a:pPr>
            <a:r>
              <a:rPr lang="en-GB" sz="2800" b="1" dirty="0">
                <a:solidFill>
                  <a:schemeClr val="accent4">
                    <a:lumMod val="20000"/>
                    <a:lumOff val="80000"/>
                  </a:schemeClr>
                </a:solidFill>
              </a:rPr>
              <a:t>To explore sources of authentic material for KS3 and KS4</a:t>
            </a:r>
          </a:p>
          <a:p>
            <a:pPr>
              <a:lnSpc>
                <a:spcPct val="100000"/>
              </a:lnSpc>
            </a:pPr>
            <a:endParaRPr lang="en-GB" sz="2800" b="1" dirty="0">
              <a:solidFill>
                <a:schemeClr val="accent4">
                  <a:lumMod val="20000"/>
                  <a:lumOff val="80000"/>
                </a:schemeClr>
              </a:solidFill>
              <a:latin typeface="Rockwell" panose="02060603020205020403" pitchFamily="18"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75589" y="0"/>
            <a:ext cx="683990" cy="484629"/>
          </a:xfrm>
          <a:prstGeom prst="rect">
            <a:avLst/>
          </a:prstGeom>
        </p:spPr>
      </p:pic>
    </p:spTree>
    <p:extLst>
      <p:ext uri="{BB962C8B-B14F-4D97-AF65-F5344CB8AC3E}">
        <p14:creationId xmlns:p14="http://schemas.microsoft.com/office/powerpoint/2010/main" val="590400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529" y="259315"/>
            <a:ext cx="8660524" cy="6124754"/>
          </a:xfrm>
          <a:prstGeom prst="rect">
            <a:avLst/>
          </a:prstGeom>
          <a:noFill/>
        </p:spPr>
        <p:txBody>
          <a:bodyPr wrap="square" rtlCol="0">
            <a:spAutoFit/>
          </a:bodyPr>
          <a:lstStyle/>
          <a:p>
            <a:r>
              <a:rPr lang="en-GB" sz="2800" dirty="0" err="1" smtClean="0">
                <a:solidFill>
                  <a:prstClr val="black"/>
                </a:solidFill>
                <a:latin typeface="Arial" panose="020B0604020202020204" pitchFamily="34" charset="0"/>
                <a:cs typeface="Arial" panose="020B0604020202020204" pitchFamily="34" charset="0"/>
              </a:rPr>
              <a:t>Beantworte</a:t>
            </a:r>
            <a:r>
              <a:rPr lang="en-GB" sz="2800" dirty="0" smtClean="0">
                <a:solidFill>
                  <a:prstClr val="black"/>
                </a:solidFill>
                <a:latin typeface="Arial" panose="020B0604020202020204" pitchFamily="34" charset="0"/>
                <a:cs typeface="Arial" panose="020B0604020202020204" pitchFamily="34" charset="0"/>
              </a:rPr>
              <a:t> </a:t>
            </a:r>
            <a:r>
              <a:rPr lang="en-GB" sz="2800" dirty="0">
                <a:solidFill>
                  <a:prstClr val="black"/>
                </a:solidFill>
                <a:latin typeface="Arial" panose="020B0604020202020204" pitchFamily="34" charset="0"/>
                <a:cs typeface="Arial" panose="020B0604020202020204" pitchFamily="34" charset="0"/>
              </a:rPr>
              <a:t>die </a:t>
            </a:r>
            <a:r>
              <a:rPr lang="en-GB" sz="2800" dirty="0" err="1">
                <a:solidFill>
                  <a:prstClr val="black"/>
                </a:solidFill>
                <a:latin typeface="Arial" panose="020B0604020202020204" pitchFamily="34" charset="0"/>
                <a:cs typeface="Arial" panose="020B0604020202020204" pitchFamily="34" charset="0"/>
              </a:rPr>
              <a:t>folgenden</a:t>
            </a:r>
            <a:r>
              <a:rPr lang="en-GB" sz="2800"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Fragen</a:t>
            </a:r>
            <a:r>
              <a:rPr lang="en-GB" sz="2800" dirty="0">
                <a:solidFill>
                  <a:prstClr val="black"/>
                </a:solidFill>
                <a:latin typeface="Arial" panose="020B0604020202020204" pitchFamily="34" charset="0"/>
                <a:cs typeface="Arial" panose="020B0604020202020204" pitchFamily="34" charset="0"/>
              </a:rPr>
              <a:t> auf Deutsch:</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1  </a:t>
            </a:r>
            <a:r>
              <a:rPr lang="en-GB" sz="2800" b="1" dirty="0" err="1">
                <a:solidFill>
                  <a:prstClr val="black"/>
                </a:solidFill>
                <a:latin typeface="Arial" panose="020B0604020202020204" pitchFamily="34" charset="0"/>
                <a:cs typeface="Arial" panose="020B0604020202020204" pitchFamily="34" charset="0"/>
              </a:rPr>
              <a:t>Warum</a:t>
            </a:r>
            <a:r>
              <a:rPr lang="en-GB" sz="2800" b="1"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sind</a:t>
            </a:r>
            <a:r>
              <a:rPr lang="en-GB" sz="2800" dirty="0">
                <a:solidFill>
                  <a:prstClr val="black"/>
                </a:solidFill>
                <a:latin typeface="Arial" panose="020B0604020202020204" pitchFamily="34" charset="0"/>
                <a:cs typeface="Arial" panose="020B0604020202020204" pitchFamily="34" charset="0"/>
              </a:rPr>
              <a:t> die </a:t>
            </a:r>
            <a:r>
              <a:rPr lang="en-GB" sz="2800" dirty="0" err="1">
                <a:solidFill>
                  <a:prstClr val="black"/>
                </a:solidFill>
                <a:latin typeface="Arial" panose="020B0604020202020204" pitchFamily="34" charset="0"/>
                <a:cs typeface="Arial" panose="020B0604020202020204" pitchFamily="34" charset="0"/>
              </a:rPr>
              <a:t>Briten</a:t>
            </a:r>
            <a:r>
              <a:rPr lang="en-GB" sz="2800"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begeistert</a:t>
            </a:r>
            <a:r>
              <a:rPr lang="en-GB" sz="2800" dirty="0">
                <a:solidFill>
                  <a:prstClr val="black"/>
                </a:solidFill>
                <a:latin typeface="Arial" panose="020B0604020202020204" pitchFamily="34" charset="0"/>
                <a:cs typeface="Arial" panose="020B0604020202020204" pitchFamily="34" charset="0"/>
              </a:rPr>
              <a:t>?</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2  </a:t>
            </a:r>
            <a:r>
              <a:rPr lang="en-GB" sz="2800" b="1" dirty="0" err="1">
                <a:solidFill>
                  <a:prstClr val="black"/>
                </a:solidFill>
                <a:latin typeface="Arial" panose="020B0604020202020204" pitchFamily="34" charset="0"/>
                <a:cs typeface="Arial" panose="020B0604020202020204" pitchFamily="34" charset="0"/>
              </a:rPr>
              <a:t>Wie</a:t>
            </a:r>
            <a:r>
              <a:rPr lang="en-GB" sz="2800" b="1" dirty="0">
                <a:solidFill>
                  <a:prstClr val="black"/>
                </a:solidFill>
                <a:latin typeface="Arial" panose="020B0604020202020204" pitchFamily="34" charset="0"/>
                <a:cs typeface="Arial" panose="020B0604020202020204" pitchFamily="34" charset="0"/>
              </a:rPr>
              <a:t> </a:t>
            </a:r>
            <a:r>
              <a:rPr lang="en-GB" sz="2800" b="1" dirty="0" err="1">
                <a:solidFill>
                  <a:prstClr val="black"/>
                </a:solidFill>
                <a:latin typeface="Arial" panose="020B0604020202020204" pitchFamily="34" charset="0"/>
                <a:cs typeface="Arial" panose="020B0604020202020204" pitchFamily="34" charset="0"/>
              </a:rPr>
              <a:t>viele</a:t>
            </a:r>
            <a:r>
              <a:rPr lang="en-GB" sz="2800" b="1" dirty="0">
                <a:solidFill>
                  <a:prstClr val="black"/>
                </a:solidFill>
                <a:latin typeface="Arial" panose="020B0604020202020204" pitchFamily="34" charset="0"/>
                <a:cs typeface="Arial" panose="020B0604020202020204" pitchFamily="34" charset="0"/>
              </a:rPr>
              <a:t> </a:t>
            </a:r>
            <a:r>
              <a:rPr lang="en-GB" sz="2800" dirty="0">
                <a:solidFill>
                  <a:prstClr val="black"/>
                </a:solidFill>
                <a:latin typeface="Arial" panose="020B0604020202020204" pitchFamily="34" charset="0"/>
                <a:cs typeface="Arial" panose="020B0604020202020204" pitchFamily="34" charset="0"/>
              </a:rPr>
              <a:t>Kinder </a:t>
            </a:r>
            <a:r>
              <a:rPr lang="en-GB" sz="2800" dirty="0" err="1">
                <a:solidFill>
                  <a:prstClr val="black"/>
                </a:solidFill>
                <a:latin typeface="Arial" panose="020B0604020202020204" pitchFamily="34" charset="0"/>
                <a:cs typeface="Arial" panose="020B0604020202020204" pitchFamily="34" charset="0"/>
              </a:rPr>
              <a:t>haben</a:t>
            </a:r>
            <a:r>
              <a:rPr lang="en-GB" sz="2800"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sie</a:t>
            </a:r>
            <a:r>
              <a:rPr lang="en-GB" sz="2800"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schon</a:t>
            </a:r>
            <a:r>
              <a:rPr lang="en-GB" sz="2800" dirty="0">
                <a:solidFill>
                  <a:prstClr val="black"/>
                </a:solidFill>
                <a:latin typeface="Arial" panose="020B0604020202020204" pitchFamily="34" charset="0"/>
                <a:cs typeface="Arial" panose="020B0604020202020204" pitchFamily="34" charset="0"/>
              </a:rPr>
              <a:t>?</a:t>
            </a:r>
          </a:p>
          <a:p>
            <a:r>
              <a:rPr lang="en-GB" sz="2800" dirty="0">
                <a:solidFill>
                  <a:prstClr val="black"/>
                </a:solidFill>
                <a:latin typeface="Arial" panose="020B0604020202020204" pitchFamily="34" charset="0"/>
                <a:cs typeface="Arial" panose="020B0604020202020204" pitchFamily="34" charset="0"/>
              </a:rPr>
              <a:t>3  </a:t>
            </a:r>
            <a:r>
              <a:rPr lang="en-GB" sz="2800" b="1" dirty="0" err="1">
                <a:solidFill>
                  <a:prstClr val="black"/>
                </a:solidFill>
                <a:latin typeface="Arial" panose="020B0604020202020204" pitchFamily="34" charset="0"/>
                <a:cs typeface="Arial" panose="020B0604020202020204" pitchFamily="34" charset="0"/>
              </a:rPr>
              <a:t>Wie</a:t>
            </a:r>
            <a:r>
              <a:rPr lang="en-GB" sz="2800" b="1" dirty="0">
                <a:solidFill>
                  <a:prstClr val="black"/>
                </a:solidFill>
                <a:latin typeface="Arial" panose="020B0604020202020204" pitchFamily="34" charset="0"/>
                <a:cs typeface="Arial" panose="020B0604020202020204" pitchFamily="34" charset="0"/>
              </a:rPr>
              <a:t> alt  </a:t>
            </a:r>
            <a:r>
              <a:rPr lang="en-GB" sz="2800" dirty="0" err="1">
                <a:solidFill>
                  <a:prstClr val="black"/>
                </a:solidFill>
                <a:latin typeface="Arial" panose="020B0604020202020204" pitchFamily="34" charset="0"/>
                <a:cs typeface="Arial" panose="020B0604020202020204" pitchFamily="34" charset="0"/>
              </a:rPr>
              <a:t>ist</a:t>
            </a:r>
            <a:r>
              <a:rPr lang="en-GB" sz="2800" dirty="0">
                <a:solidFill>
                  <a:prstClr val="black"/>
                </a:solidFill>
                <a:latin typeface="Arial" panose="020B0604020202020204" pitchFamily="34" charset="0"/>
                <a:cs typeface="Arial" panose="020B0604020202020204" pitchFamily="34" charset="0"/>
              </a:rPr>
              <a:t> die </a:t>
            </a:r>
            <a:r>
              <a:rPr lang="en-GB" sz="2800" dirty="0" err="1">
                <a:solidFill>
                  <a:prstClr val="black"/>
                </a:solidFill>
                <a:latin typeface="Arial" panose="020B0604020202020204" pitchFamily="34" charset="0"/>
                <a:cs typeface="Arial" panose="020B0604020202020204" pitchFamily="34" charset="0"/>
              </a:rPr>
              <a:t>Königin</a:t>
            </a:r>
            <a:r>
              <a:rPr lang="en-GB" sz="2800" dirty="0">
                <a:solidFill>
                  <a:prstClr val="black"/>
                </a:solidFill>
                <a:latin typeface="Arial" panose="020B0604020202020204" pitchFamily="34" charset="0"/>
                <a:cs typeface="Arial" panose="020B0604020202020204" pitchFamily="34" charset="0"/>
              </a:rPr>
              <a:t> Elizabeth die </a:t>
            </a:r>
            <a:r>
              <a:rPr lang="en-GB" sz="2800" dirty="0" err="1">
                <a:solidFill>
                  <a:prstClr val="black"/>
                </a:solidFill>
                <a:latin typeface="Arial" panose="020B0604020202020204" pitchFamily="34" charset="0"/>
                <a:cs typeface="Arial" panose="020B0604020202020204" pitchFamily="34" charset="0"/>
              </a:rPr>
              <a:t>Zweite</a:t>
            </a:r>
            <a:r>
              <a:rPr lang="en-GB" sz="2800" dirty="0">
                <a:solidFill>
                  <a:prstClr val="black"/>
                </a:solidFill>
                <a:latin typeface="Arial" panose="020B0604020202020204" pitchFamily="34" charset="0"/>
                <a:cs typeface="Arial" panose="020B0604020202020204" pitchFamily="34" charset="0"/>
              </a:rPr>
              <a:t>?</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4  </a:t>
            </a:r>
            <a:r>
              <a:rPr lang="en-GB" sz="2800" b="1" dirty="0" err="1">
                <a:solidFill>
                  <a:prstClr val="black"/>
                </a:solidFill>
                <a:latin typeface="Arial" panose="020B0604020202020204" pitchFamily="34" charset="0"/>
                <a:cs typeface="Arial" panose="020B0604020202020204" pitchFamily="34" charset="0"/>
              </a:rPr>
              <a:t>Welche</a:t>
            </a:r>
            <a:r>
              <a:rPr lang="en-GB" sz="2800" b="1"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andere</a:t>
            </a:r>
            <a:r>
              <a:rPr lang="en-GB" sz="2800"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Länder</a:t>
            </a:r>
            <a:r>
              <a:rPr lang="en-GB" sz="2800" dirty="0">
                <a:solidFill>
                  <a:prstClr val="black"/>
                </a:solidFill>
                <a:latin typeface="Arial" panose="020B0604020202020204" pitchFamily="34" charset="0"/>
                <a:cs typeface="Arial" panose="020B0604020202020204" pitchFamily="34" charset="0"/>
              </a:rPr>
              <a:t> </a:t>
            </a:r>
            <a:r>
              <a:rPr lang="en-GB" sz="2800" dirty="0" smtClean="0">
                <a:solidFill>
                  <a:prstClr val="black"/>
                </a:solidFill>
                <a:latin typeface="Arial" panose="020B0604020202020204" pitchFamily="34" charset="0"/>
                <a:cs typeface="Arial" panose="020B0604020202020204" pitchFamily="34" charset="0"/>
              </a:rPr>
              <a:t>in Europa </a:t>
            </a:r>
            <a:r>
              <a:rPr lang="en-GB" sz="2800" dirty="0" err="1" smtClean="0">
                <a:solidFill>
                  <a:prstClr val="black"/>
                </a:solidFill>
                <a:latin typeface="Arial" panose="020B0604020202020204" pitchFamily="34" charset="0"/>
                <a:cs typeface="Arial" panose="020B0604020202020204" pitchFamily="34" charset="0"/>
              </a:rPr>
              <a:t>haben</a:t>
            </a:r>
            <a:r>
              <a:rPr lang="en-GB" sz="2800" dirty="0" smtClean="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auch</a:t>
            </a:r>
            <a:r>
              <a:rPr lang="en-GB" sz="2800"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ein</a:t>
            </a:r>
            <a:r>
              <a:rPr lang="en-GB" sz="2800" dirty="0">
                <a:solidFill>
                  <a:prstClr val="black"/>
                </a:solidFill>
                <a:latin typeface="Arial" panose="020B0604020202020204" pitchFamily="34" charset="0"/>
                <a:cs typeface="Arial" panose="020B0604020202020204" pitchFamily="34" charset="0"/>
              </a:rPr>
              <a:t> </a:t>
            </a:r>
            <a:r>
              <a:rPr lang="en-GB" sz="2800" dirty="0" err="1">
                <a:solidFill>
                  <a:prstClr val="black"/>
                </a:solidFill>
                <a:latin typeface="Arial" panose="020B0604020202020204" pitchFamily="34" charset="0"/>
                <a:cs typeface="Arial" panose="020B0604020202020204" pitchFamily="34" charset="0"/>
              </a:rPr>
              <a:t>Königshaus</a:t>
            </a:r>
            <a:r>
              <a:rPr lang="en-GB" sz="2800" dirty="0" smtClean="0">
                <a:solidFill>
                  <a:prstClr val="black"/>
                </a:solidFill>
                <a:latin typeface="Arial" panose="020B0604020202020204" pitchFamily="34" charset="0"/>
                <a:cs typeface="Arial" panose="020B0604020202020204" pitchFamily="34" charset="0"/>
              </a:rPr>
              <a:t>?</a:t>
            </a:r>
            <a:br>
              <a:rPr lang="en-GB" sz="2800" dirty="0" smtClean="0">
                <a:solidFill>
                  <a:prstClr val="black"/>
                </a:solidFill>
                <a:latin typeface="Arial" panose="020B0604020202020204" pitchFamily="34" charset="0"/>
                <a:cs typeface="Arial" panose="020B0604020202020204" pitchFamily="34" charset="0"/>
              </a:rPr>
            </a:br>
            <a:r>
              <a:rPr lang="en-GB" sz="2800" dirty="0" smtClean="0">
                <a:solidFill>
                  <a:prstClr val="black"/>
                </a:solidFill>
                <a:latin typeface="Arial" panose="020B0604020202020204" pitchFamily="34" charset="0"/>
                <a:cs typeface="Arial" panose="020B0604020202020204" pitchFamily="34" charset="0"/>
              </a:rPr>
              <a:t/>
            </a:r>
            <a:br>
              <a:rPr lang="en-GB" sz="2800" dirty="0" smtClean="0">
                <a:solidFill>
                  <a:prstClr val="black"/>
                </a:solidFill>
                <a:latin typeface="Arial" panose="020B0604020202020204" pitchFamily="34" charset="0"/>
                <a:cs typeface="Arial" panose="020B0604020202020204" pitchFamily="34" charset="0"/>
              </a:rPr>
            </a:br>
            <a:r>
              <a:rPr lang="en-GB" sz="2800" dirty="0" smtClean="0">
                <a:solidFill>
                  <a:prstClr val="black"/>
                </a:solidFill>
                <a:latin typeface="Arial" panose="020B0604020202020204" pitchFamily="34" charset="0"/>
                <a:cs typeface="Arial" panose="020B0604020202020204" pitchFamily="34" charset="0"/>
              </a:rPr>
              <a:t/>
            </a:r>
            <a:br>
              <a:rPr lang="en-GB" sz="2800" dirty="0" smtClean="0">
                <a:solidFill>
                  <a:prstClr val="black"/>
                </a:solidFill>
                <a:latin typeface="Arial" panose="020B0604020202020204" pitchFamily="34" charset="0"/>
                <a:cs typeface="Arial" panose="020B0604020202020204" pitchFamily="34" charset="0"/>
              </a:rPr>
            </a:br>
            <a:r>
              <a:rPr lang="en-GB" sz="2800" dirty="0" err="1">
                <a:solidFill>
                  <a:prstClr val="black"/>
                </a:solidFill>
                <a:latin typeface="Arial" panose="020B0604020202020204" pitchFamily="34" charset="0"/>
                <a:cs typeface="Arial" panose="020B0604020202020204" pitchFamily="34" charset="0"/>
              </a:rPr>
              <a:t>Findet</a:t>
            </a:r>
            <a:r>
              <a:rPr lang="en-GB" sz="2800" dirty="0">
                <a:solidFill>
                  <a:prstClr val="black"/>
                </a:solidFill>
                <a:latin typeface="Arial" panose="020B0604020202020204" pitchFamily="34" charset="0"/>
                <a:cs typeface="Arial" panose="020B0604020202020204" pitchFamily="34" charset="0"/>
              </a:rPr>
              <a:t> das Wort auf Deutsch </a:t>
            </a:r>
            <a:r>
              <a:rPr lang="en-GB" sz="2800" dirty="0" err="1">
                <a:solidFill>
                  <a:prstClr val="black"/>
                </a:solidFill>
                <a:latin typeface="Arial" panose="020B0604020202020204" pitchFamily="34" charset="0"/>
                <a:cs typeface="Arial" panose="020B0604020202020204" pitchFamily="34" charset="0"/>
              </a:rPr>
              <a:t>für</a:t>
            </a:r>
            <a:r>
              <a:rPr lang="en-GB" sz="2800" dirty="0">
                <a:solidFill>
                  <a:prstClr val="black"/>
                </a:solidFill>
                <a:latin typeface="Arial" panose="020B0604020202020204" pitchFamily="34" charset="0"/>
                <a:cs typeface="Arial" panose="020B0604020202020204" pitchFamily="34" charset="0"/>
              </a:rPr>
              <a:t>:</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1  married</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2  a royal household/family</a:t>
            </a:r>
            <a:br>
              <a:rPr lang="en-GB" sz="2800" dirty="0">
                <a:solidFill>
                  <a:prstClr val="black"/>
                </a:solidFill>
                <a:latin typeface="Arial" panose="020B0604020202020204" pitchFamily="34" charset="0"/>
                <a:cs typeface="Arial" panose="020B0604020202020204" pitchFamily="34" charset="0"/>
              </a:rPr>
            </a:br>
            <a:r>
              <a:rPr lang="en-GB" sz="2800" dirty="0">
                <a:solidFill>
                  <a:prstClr val="black"/>
                </a:solidFill>
                <a:latin typeface="Arial" panose="020B0604020202020204" pitchFamily="34" charset="0"/>
                <a:cs typeface="Arial" panose="020B0604020202020204" pitchFamily="34" charset="0"/>
              </a:rPr>
              <a:t>3  thrilled / over the moon</a:t>
            </a:r>
          </a:p>
        </p:txBody>
      </p:sp>
      <p:sp>
        <p:nvSpPr>
          <p:cNvPr id="5" name="Rectangle 4"/>
          <p:cNvSpPr/>
          <p:nvPr/>
        </p:nvSpPr>
        <p:spPr>
          <a:xfrm>
            <a:off x="1883024" y="4976691"/>
            <a:ext cx="2024913"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verheiratet</a:t>
            </a:r>
            <a:endParaRPr lang="en-GB" sz="2800" b="1" i="1" dirty="0">
              <a:solidFill>
                <a:srgbClr val="7030A0"/>
              </a:solidFill>
            </a:endParaRPr>
          </a:p>
        </p:txBody>
      </p:sp>
      <p:sp>
        <p:nvSpPr>
          <p:cNvPr id="6" name="Rectangle 5"/>
          <p:cNvSpPr/>
          <p:nvPr/>
        </p:nvSpPr>
        <p:spPr>
          <a:xfrm>
            <a:off x="4421791" y="5366656"/>
            <a:ext cx="2861681"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ein</a:t>
            </a:r>
            <a:r>
              <a:rPr lang="en-GB" sz="2800" b="1" i="1" dirty="0">
                <a:solidFill>
                  <a:srgbClr val="7030A0"/>
                </a:solidFill>
                <a:latin typeface="Arial" panose="020B0604020202020204" pitchFamily="34" charset="0"/>
                <a:cs typeface="Arial" panose="020B0604020202020204" pitchFamily="34" charset="0"/>
              </a:rPr>
              <a:t> </a:t>
            </a:r>
            <a:r>
              <a:rPr lang="en-GB" sz="2800" b="1" i="1" dirty="0" err="1">
                <a:solidFill>
                  <a:srgbClr val="7030A0"/>
                </a:solidFill>
                <a:latin typeface="Arial" panose="020B0604020202020204" pitchFamily="34" charset="0"/>
                <a:cs typeface="Arial" panose="020B0604020202020204" pitchFamily="34" charset="0"/>
              </a:rPr>
              <a:t>Königshaus</a:t>
            </a:r>
            <a:endParaRPr lang="en-GB" sz="2800" b="1" i="1" dirty="0">
              <a:solidFill>
                <a:srgbClr val="7030A0"/>
              </a:solidFill>
            </a:endParaRPr>
          </a:p>
        </p:txBody>
      </p:sp>
      <p:sp>
        <p:nvSpPr>
          <p:cNvPr id="7" name="Rectangle 6"/>
          <p:cNvSpPr/>
          <p:nvPr/>
        </p:nvSpPr>
        <p:spPr>
          <a:xfrm>
            <a:off x="2411537" y="787221"/>
            <a:ext cx="6357381" cy="523220"/>
          </a:xfrm>
          <a:prstGeom prst="rect">
            <a:avLst/>
          </a:prstGeom>
        </p:spPr>
        <p:txBody>
          <a:bodyPr wrap="none">
            <a:spAutoFit/>
          </a:bodyPr>
          <a:lstStyle/>
          <a:p>
            <a:r>
              <a:rPr lang="en-GB" sz="2800" b="1" i="1" dirty="0">
                <a:solidFill>
                  <a:srgbClr val="7030A0"/>
                </a:solidFill>
                <a:latin typeface="Arial" panose="020B0604020202020204" pitchFamily="34" charset="0"/>
                <a:cs typeface="Arial" panose="020B0604020202020204" pitchFamily="34" charset="0"/>
              </a:rPr>
              <a:t>William und Kate </a:t>
            </a:r>
            <a:r>
              <a:rPr lang="en-GB" sz="2800" b="1" i="1" dirty="0" err="1">
                <a:solidFill>
                  <a:srgbClr val="7030A0"/>
                </a:solidFill>
                <a:latin typeface="Arial" panose="020B0604020202020204" pitchFamily="34" charset="0"/>
                <a:cs typeface="Arial" panose="020B0604020202020204" pitchFamily="34" charset="0"/>
              </a:rPr>
              <a:t>erwarten</a:t>
            </a:r>
            <a:r>
              <a:rPr lang="en-GB" sz="2800" b="1" i="1" dirty="0">
                <a:solidFill>
                  <a:srgbClr val="7030A0"/>
                </a:solidFill>
                <a:latin typeface="Arial" panose="020B0604020202020204" pitchFamily="34" charset="0"/>
                <a:cs typeface="Arial" panose="020B0604020202020204" pitchFamily="34" charset="0"/>
              </a:rPr>
              <a:t> </a:t>
            </a:r>
            <a:r>
              <a:rPr lang="en-GB" sz="2800" b="1" i="1" dirty="0" err="1">
                <a:solidFill>
                  <a:srgbClr val="7030A0"/>
                </a:solidFill>
                <a:latin typeface="Arial" panose="020B0604020202020204" pitchFamily="34" charset="0"/>
                <a:cs typeface="Arial" panose="020B0604020202020204" pitchFamily="34" charset="0"/>
              </a:rPr>
              <a:t>ein</a:t>
            </a:r>
            <a:r>
              <a:rPr lang="en-GB" sz="2800" b="1" i="1" dirty="0">
                <a:solidFill>
                  <a:srgbClr val="7030A0"/>
                </a:solidFill>
                <a:latin typeface="Arial" panose="020B0604020202020204" pitchFamily="34" charset="0"/>
                <a:cs typeface="Arial" panose="020B0604020202020204" pitchFamily="34" charset="0"/>
              </a:rPr>
              <a:t> Baby.</a:t>
            </a:r>
            <a:endParaRPr lang="en-GB" sz="2800" b="1" i="1" dirty="0">
              <a:solidFill>
                <a:srgbClr val="7030A0"/>
              </a:solidFill>
            </a:endParaRPr>
          </a:p>
        </p:txBody>
      </p:sp>
      <p:sp>
        <p:nvSpPr>
          <p:cNvPr id="8" name="Rectangle 7"/>
          <p:cNvSpPr/>
          <p:nvPr/>
        </p:nvSpPr>
        <p:spPr>
          <a:xfrm>
            <a:off x="6397729" y="1502840"/>
            <a:ext cx="942887"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zwei</a:t>
            </a:r>
            <a:endParaRPr lang="en-GB" sz="2800" b="1" i="1" dirty="0">
              <a:solidFill>
                <a:srgbClr val="7030A0"/>
              </a:solidFill>
            </a:endParaRPr>
          </a:p>
        </p:txBody>
      </p:sp>
      <p:sp>
        <p:nvSpPr>
          <p:cNvPr id="9" name="Rectangle 8"/>
          <p:cNvSpPr/>
          <p:nvPr/>
        </p:nvSpPr>
        <p:spPr>
          <a:xfrm>
            <a:off x="7768847" y="2017518"/>
            <a:ext cx="585417" cy="523220"/>
          </a:xfrm>
          <a:prstGeom prst="rect">
            <a:avLst/>
          </a:prstGeom>
        </p:spPr>
        <p:txBody>
          <a:bodyPr wrap="none">
            <a:spAutoFit/>
          </a:bodyPr>
          <a:lstStyle/>
          <a:p>
            <a:r>
              <a:rPr lang="en-GB" sz="2800" b="1" i="1" dirty="0">
                <a:solidFill>
                  <a:srgbClr val="7030A0"/>
                </a:solidFill>
                <a:latin typeface="Arial" panose="020B0604020202020204" pitchFamily="34" charset="0"/>
                <a:cs typeface="Arial" panose="020B0604020202020204" pitchFamily="34" charset="0"/>
              </a:rPr>
              <a:t>91</a:t>
            </a:r>
            <a:endParaRPr lang="en-GB" sz="2800" b="1" i="1" dirty="0">
              <a:solidFill>
                <a:srgbClr val="7030A0"/>
              </a:solidFill>
            </a:endParaRPr>
          </a:p>
        </p:txBody>
      </p:sp>
      <p:sp>
        <p:nvSpPr>
          <p:cNvPr id="10" name="Rectangle 9"/>
          <p:cNvSpPr/>
          <p:nvPr/>
        </p:nvSpPr>
        <p:spPr>
          <a:xfrm>
            <a:off x="2409948" y="2864468"/>
            <a:ext cx="1582484"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Spanien</a:t>
            </a:r>
            <a:endParaRPr lang="en-GB" sz="2800" b="1" i="1" dirty="0">
              <a:solidFill>
                <a:srgbClr val="7030A0"/>
              </a:solidFill>
            </a:endParaRPr>
          </a:p>
        </p:txBody>
      </p:sp>
      <p:sp>
        <p:nvSpPr>
          <p:cNvPr id="11" name="Rectangle 10"/>
          <p:cNvSpPr/>
          <p:nvPr/>
        </p:nvSpPr>
        <p:spPr>
          <a:xfrm>
            <a:off x="4186359" y="5829263"/>
            <a:ext cx="1904689"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begeistert</a:t>
            </a:r>
            <a:endParaRPr lang="en-GB" sz="2800" b="1" i="1" dirty="0">
              <a:solidFill>
                <a:srgbClr val="7030A0"/>
              </a:solidFill>
            </a:endParaRPr>
          </a:p>
        </p:txBody>
      </p:sp>
      <p:sp>
        <p:nvSpPr>
          <p:cNvPr id="12" name="Rectangle 11"/>
          <p:cNvSpPr/>
          <p:nvPr/>
        </p:nvSpPr>
        <p:spPr>
          <a:xfrm>
            <a:off x="3968051" y="2871975"/>
            <a:ext cx="1922321"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Norwegen</a:t>
            </a:r>
            <a:endParaRPr lang="en-GB" sz="2800" b="1" i="1" dirty="0">
              <a:solidFill>
                <a:srgbClr val="7030A0"/>
              </a:solidFill>
            </a:endParaRPr>
          </a:p>
        </p:txBody>
      </p:sp>
      <p:sp>
        <p:nvSpPr>
          <p:cNvPr id="13" name="Rectangle 12"/>
          <p:cNvSpPr/>
          <p:nvPr/>
        </p:nvSpPr>
        <p:spPr>
          <a:xfrm>
            <a:off x="3176307" y="3652191"/>
            <a:ext cx="1962397"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Schweden</a:t>
            </a:r>
            <a:endParaRPr lang="en-GB" sz="2800" b="1" i="1" dirty="0">
              <a:solidFill>
                <a:srgbClr val="7030A0"/>
              </a:solidFill>
            </a:endParaRPr>
          </a:p>
        </p:txBody>
      </p:sp>
      <p:sp>
        <p:nvSpPr>
          <p:cNvPr id="14" name="Rectangle 13"/>
          <p:cNvSpPr/>
          <p:nvPr/>
        </p:nvSpPr>
        <p:spPr>
          <a:xfrm>
            <a:off x="5824769" y="2864468"/>
            <a:ext cx="1923925"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Dänemark</a:t>
            </a:r>
            <a:endParaRPr lang="en-GB" sz="2800" b="1" i="1" dirty="0">
              <a:solidFill>
                <a:srgbClr val="7030A0"/>
              </a:solidFill>
            </a:endParaRPr>
          </a:p>
        </p:txBody>
      </p:sp>
      <p:sp>
        <p:nvSpPr>
          <p:cNvPr id="15" name="Rectangle 14"/>
          <p:cNvSpPr/>
          <p:nvPr/>
        </p:nvSpPr>
        <p:spPr>
          <a:xfrm>
            <a:off x="96673" y="3248277"/>
            <a:ext cx="1483098" cy="523220"/>
          </a:xfrm>
          <a:prstGeom prst="rect">
            <a:avLst/>
          </a:prstGeom>
        </p:spPr>
        <p:txBody>
          <a:bodyPr wrap="none">
            <a:spAutoFit/>
          </a:bodyPr>
          <a:lstStyle/>
          <a:p>
            <a:r>
              <a:rPr lang="en-GB" sz="2800" b="1" i="1" dirty="0" err="1">
                <a:solidFill>
                  <a:srgbClr val="7030A0"/>
                </a:solidFill>
                <a:latin typeface="Arial" panose="020B0604020202020204" pitchFamily="34" charset="0"/>
                <a:cs typeface="Arial" panose="020B0604020202020204" pitchFamily="34" charset="0"/>
              </a:rPr>
              <a:t>Belgien</a:t>
            </a:r>
            <a:endParaRPr lang="en-GB" sz="2800" b="1" i="1" dirty="0">
              <a:solidFill>
                <a:srgbClr val="7030A0"/>
              </a:solidFill>
            </a:endParaRPr>
          </a:p>
        </p:txBody>
      </p:sp>
      <p:sp>
        <p:nvSpPr>
          <p:cNvPr id="16" name="Rectangle 15"/>
          <p:cNvSpPr/>
          <p:nvPr/>
        </p:nvSpPr>
        <p:spPr>
          <a:xfrm>
            <a:off x="1601979" y="3281902"/>
            <a:ext cx="2141933" cy="523220"/>
          </a:xfrm>
          <a:prstGeom prst="rect">
            <a:avLst/>
          </a:prstGeom>
        </p:spPr>
        <p:txBody>
          <a:bodyPr wrap="none">
            <a:spAutoFit/>
          </a:bodyPr>
          <a:lstStyle/>
          <a:p>
            <a:r>
              <a:rPr lang="en-GB" sz="2800" b="1" i="1" dirty="0">
                <a:solidFill>
                  <a:srgbClr val="7030A0"/>
                </a:solidFill>
                <a:latin typeface="Arial" panose="020B0604020202020204" pitchFamily="34" charset="0"/>
                <a:cs typeface="Arial" panose="020B0604020202020204" pitchFamily="34" charset="0"/>
              </a:rPr>
              <a:t>Luxemburg</a:t>
            </a:r>
            <a:endParaRPr lang="en-GB" sz="2800" b="1" i="1" dirty="0">
              <a:solidFill>
                <a:srgbClr val="7030A0"/>
              </a:solidFill>
            </a:endParaRPr>
          </a:p>
        </p:txBody>
      </p:sp>
      <p:sp>
        <p:nvSpPr>
          <p:cNvPr id="17" name="Rectangle 16"/>
          <p:cNvSpPr/>
          <p:nvPr/>
        </p:nvSpPr>
        <p:spPr>
          <a:xfrm>
            <a:off x="3743912" y="3281902"/>
            <a:ext cx="2504212" cy="523220"/>
          </a:xfrm>
          <a:prstGeom prst="rect">
            <a:avLst/>
          </a:prstGeom>
        </p:spPr>
        <p:txBody>
          <a:bodyPr wrap="none">
            <a:spAutoFit/>
          </a:bodyPr>
          <a:lstStyle/>
          <a:p>
            <a:r>
              <a:rPr lang="en-GB" sz="2800" b="1" i="1" dirty="0">
                <a:solidFill>
                  <a:srgbClr val="7030A0"/>
                </a:solidFill>
                <a:latin typeface="Arial" panose="020B0604020202020204" pitchFamily="34" charset="0"/>
                <a:cs typeface="Arial" panose="020B0604020202020204" pitchFamily="34" charset="0"/>
              </a:rPr>
              <a:t>Liechtenstein</a:t>
            </a:r>
            <a:endParaRPr lang="en-GB" sz="2800" b="1" i="1" dirty="0">
              <a:solidFill>
                <a:srgbClr val="7030A0"/>
              </a:solidFill>
            </a:endParaRPr>
          </a:p>
        </p:txBody>
      </p:sp>
      <p:sp>
        <p:nvSpPr>
          <p:cNvPr id="18" name="Rectangle 17"/>
          <p:cNvSpPr/>
          <p:nvPr/>
        </p:nvSpPr>
        <p:spPr>
          <a:xfrm>
            <a:off x="74664" y="3699336"/>
            <a:ext cx="1582484" cy="523220"/>
          </a:xfrm>
          <a:prstGeom prst="rect">
            <a:avLst/>
          </a:prstGeom>
        </p:spPr>
        <p:txBody>
          <a:bodyPr wrap="none">
            <a:spAutoFit/>
          </a:bodyPr>
          <a:lstStyle/>
          <a:p>
            <a:r>
              <a:rPr lang="en-GB" sz="2800" b="1" i="1" dirty="0">
                <a:solidFill>
                  <a:srgbClr val="7030A0"/>
                </a:solidFill>
                <a:latin typeface="Arial" panose="020B0604020202020204" pitchFamily="34" charset="0"/>
                <a:cs typeface="Arial" panose="020B0604020202020204" pitchFamily="34" charset="0"/>
              </a:rPr>
              <a:t>Andorra</a:t>
            </a:r>
            <a:endParaRPr lang="en-GB" sz="2800" b="1" i="1" dirty="0">
              <a:solidFill>
                <a:srgbClr val="7030A0"/>
              </a:solidFill>
            </a:endParaRPr>
          </a:p>
        </p:txBody>
      </p:sp>
      <p:sp>
        <p:nvSpPr>
          <p:cNvPr id="19" name="Rectangle 18"/>
          <p:cNvSpPr/>
          <p:nvPr/>
        </p:nvSpPr>
        <p:spPr>
          <a:xfrm>
            <a:off x="1674013" y="3673255"/>
            <a:ext cx="1502334" cy="523220"/>
          </a:xfrm>
          <a:prstGeom prst="rect">
            <a:avLst/>
          </a:prstGeom>
        </p:spPr>
        <p:txBody>
          <a:bodyPr wrap="none">
            <a:spAutoFit/>
          </a:bodyPr>
          <a:lstStyle/>
          <a:p>
            <a:r>
              <a:rPr lang="en-GB" sz="2800" b="1" i="1" dirty="0">
                <a:solidFill>
                  <a:srgbClr val="7030A0"/>
                </a:solidFill>
                <a:latin typeface="Arial" panose="020B0604020202020204" pitchFamily="34" charset="0"/>
                <a:cs typeface="Arial" panose="020B0604020202020204" pitchFamily="34" charset="0"/>
              </a:rPr>
              <a:t>Holland</a:t>
            </a:r>
            <a:endParaRPr lang="en-GB" sz="2800" b="1" i="1" dirty="0">
              <a:solidFill>
                <a:srgbClr val="7030A0"/>
              </a:solidFill>
            </a:endParaRPr>
          </a:p>
        </p:txBody>
      </p:sp>
      <p:sp>
        <p:nvSpPr>
          <p:cNvPr id="20" name="Rectangle 19"/>
          <p:cNvSpPr/>
          <p:nvPr/>
        </p:nvSpPr>
        <p:spPr>
          <a:xfrm>
            <a:off x="6298212" y="3281902"/>
            <a:ext cx="1544012" cy="523220"/>
          </a:xfrm>
          <a:prstGeom prst="rect">
            <a:avLst/>
          </a:prstGeom>
        </p:spPr>
        <p:txBody>
          <a:bodyPr wrap="none">
            <a:spAutoFit/>
          </a:bodyPr>
          <a:lstStyle/>
          <a:p>
            <a:r>
              <a:rPr lang="en-GB" sz="2800" b="1" i="1" dirty="0">
                <a:solidFill>
                  <a:srgbClr val="7030A0"/>
                </a:solidFill>
                <a:latin typeface="Arial" panose="020B0604020202020204" pitchFamily="34" charset="0"/>
                <a:cs typeface="Arial" panose="020B0604020202020204" pitchFamily="34" charset="0"/>
              </a:rPr>
              <a:t>Monaco</a:t>
            </a:r>
            <a:endParaRPr lang="en-GB" sz="2800" b="1" i="1" dirty="0">
              <a:solidFill>
                <a:srgbClr val="7030A0"/>
              </a:solidFill>
            </a:endParaRPr>
          </a:p>
        </p:txBody>
      </p:sp>
    </p:spTree>
    <p:extLst>
      <p:ext uri="{BB962C8B-B14F-4D97-AF65-F5344CB8AC3E}">
        <p14:creationId xmlns:p14="http://schemas.microsoft.com/office/powerpoint/2010/main" val="376726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34630" y="1872868"/>
            <a:ext cx="8963606"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3  Read for skimming and scanning</a:t>
            </a:r>
            <a:endParaRPr lang="en-GB" dirty="0">
              <a:solidFill>
                <a:schemeClr val="accent4">
                  <a:lumMod val="20000"/>
                  <a:lumOff val="80000"/>
                </a:schemeClr>
              </a:solidFill>
            </a:endParaRPr>
          </a:p>
        </p:txBody>
      </p:sp>
      <p:sp>
        <p:nvSpPr>
          <p:cNvPr id="2" name="Rectangle 1"/>
          <p:cNvSpPr/>
          <p:nvPr/>
        </p:nvSpPr>
        <p:spPr>
          <a:xfrm>
            <a:off x="410127" y="4048409"/>
            <a:ext cx="8200473" cy="2308324"/>
          </a:xfrm>
          <a:prstGeom prst="rect">
            <a:avLst/>
          </a:prstGeom>
        </p:spPr>
        <p:txBody>
          <a:bodyPr wrap="square">
            <a:spAutoFit/>
          </a:bodyPr>
          <a:lstStyle/>
          <a:p>
            <a:r>
              <a:rPr lang="en-GB" b="1" dirty="0" smtClean="0">
                <a:solidFill>
                  <a:schemeClr val="accent4">
                    <a:lumMod val="20000"/>
                    <a:lumOff val="80000"/>
                  </a:schemeClr>
                </a:solidFill>
                <a:latin typeface="Arial" panose="020B0604020202020204" pitchFamily="34" charset="0"/>
                <a:cs typeface="Arial" panose="020B0604020202020204" pitchFamily="34" charset="0"/>
              </a:rPr>
              <a:t>Gist to detail routine </a:t>
            </a:r>
            <a:r>
              <a:rPr lang="en-GB" dirty="0" smtClean="0">
                <a:solidFill>
                  <a:schemeClr val="accent4">
                    <a:lumMod val="20000"/>
                    <a:lumOff val="80000"/>
                  </a:schemeClr>
                </a:solidFill>
                <a:latin typeface="Arial" panose="020B0604020202020204" pitchFamily="34" charset="0"/>
                <a:cs typeface="Arial" panose="020B0604020202020204" pitchFamily="34" charset="0"/>
              </a:rPr>
              <a:t/>
            </a:r>
            <a:br>
              <a:rPr lang="en-GB" dirty="0" smtClean="0">
                <a:solidFill>
                  <a:schemeClr val="accent4">
                    <a:lumMod val="20000"/>
                    <a:lumOff val="80000"/>
                  </a:schemeClr>
                </a:solidFill>
                <a:latin typeface="Arial" panose="020B0604020202020204" pitchFamily="34" charset="0"/>
                <a:cs typeface="Arial" panose="020B0604020202020204" pitchFamily="34" charset="0"/>
              </a:rPr>
            </a:br>
            <a:r>
              <a:rPr lang="en-GB" dirty="0" smtClean="0">
                <a:solidFill>
                  <a:schemeClr val="accent4">
                    <a:lumMod val="20000"/>
                    <a:lumOff val="80000"/>
                  </a:schemeClr>
                </a:solidFill>
                <a:latin typeface="Arial" panose="020B0604020202020204" pitchFamily="34" charset="0"/>
                <a:cs typeface="Arial" panose="020B0604020202020204" pitchFamily="34" charset="0"/>
              </a:rPr>
              <a:t>1</a:t>
            </a:r>
            <a:r>
              <a:rPr lang="en-GB" dirty="0">
                <a:solidFill>
                  <a:schemeClr val="accent4">
                    <a:lumMod val="20000"/>
                    <a:lumOff val="80000"/>
                  </a:schemeClr>
                </a:solidFill>
                <a:latin typeface="Arial" panose="020B0604020202020204" pitchFamily="34" charset="0"/>
                <a:cs typeface="Arial" panose="020B0604020202020204" pitchFamily="34" charset="0"/>
              </a:rPr>
              <a:t>. Read once and match paragraph headings to the correct paragraph. </a:t>
            </a:r>
            <a:r>
              <a:rPr lang="en-GB" dirty="0" smtClean="0">
                <a:solidFill>
                  <a:schemeClr val="accent4">
                    <a:lumMod val="20000"/>
                    <a:lumOff val="80000"/>
                  </a:schemeClr>
                </a:solidFill>
                <a:latin typeface="Arial" panose="020B0604020202020204" pitchFamily="34" charset="0"/>
                <a:cs typeface="Arial" panose="020B0604020202020204" pitchFamily="34" charset="0"/>
              </a:rPr>
              <a:t/>
            </a:r>
            <a:br>
              <a:rPr lang="en-GB" dirty="0" smtClean="0">
                <a:solidFill>
                  <a:schemeClr val="accent4">
                    <a:lumMod val="20000"/>
                    <a:lumOff val="80000"/>
                  </a:schemeClr>
                </a:solidFill>
                <a:latin typeface="Arial" panose="020B0604020202020204" pitchFamily="34" charset="0"/>
                <a:cs typeface="Arial" panose="020B0604020202020204" pitchFamily="34" charset="0"/>
              </a:rPr>
            </a:br>
            <a:r>
              <a:rPr lang="en-GB" dirty="0" smtClean="0">
                <a:solidFill>
                  <a:schemeClr val="accent4">
                    <a:lumMod val="20000"/>
                    <a:lumOff val="80000"/>
                  </a:schemeClr>
                </a:solidFill>
                <a:latin typeface="Arial" panose="020B0604020202020204" pitchFamily="34" charset="0"/>
                <a:cs typeface="Arial" panose="020B0604020202020204" pitchFamily="34" charset="0"/>
              </a:rPr>
              <a:t>2</a:t>
            </a:r>
            <a:r>
              <a:rPr lang="en-GB" dirty="0">
                <a:solidFill>
                  <a:schemeClr val="accent4">
                    <a:lumMod val="20000"/>
                    <a:lumOff val="80000"/>
                  </a:schemeClr>
                </a:solidFill>
                <a:latin typeface="Arial" panose="020B0604020202020204" pitchFamily="34" charset="0"/>
                <a:cs typeface="Arial" panose="020B0604020202020204" pitchFamily="34" charset="0"/>
              </a:rPr>
              <a:t>. Read a second time and highlight any sentences that you can ‘guess’ the overall meaning of and record the number of sentences </a:t>
            </a:r>
            <a:r>
              <a:rPr lang="en-GB" dirty="0" smtClean="0">
                <a:solidFill>
                  <a:schemeClr val="accent4">
                    <a:lumMod val="20000"/>
                    <a:lumOff val="80000"/>
                  </a:schemeClr>
                </a:solidFill>
                <a:latin typeface="Arial" panose="020B0604020202020204" pitchFamily="34" charset="0"/>
                <a:cs typeface="Arial" panose="020B0604020202020204" pitchFamily="34" charset="0"/>
              </a:rPr>
              <a:t/>
            </a:r>
            <a:br>
              <a:rPr lang="en-GB" dirty="0" smtClean="0">
                <a:solidFill>
                  <a:schemeClr val="accent4">
                    <a:lumMod val="20000"/>
                    <a:lumOff val="80000"/>
                  </a:schemeClr>
                </a:solidFill>
                <a:latin typeface="Arial" panose="020B0604020202020204" pitchFamily="34" charset="0"/>
                <a:cs typeface="Arial" panose="020B0604020202020204" pitchFamily="34" charset="0"/>
              </a:rPr>
            </a:br>
            <a:r>
              <a:rPr lang="en-GB" dirty="0" smtClean="0">
                <a:solidFill>
                  <a:schemeClr val="accent4">
                    <a:lumMod val="20000"/>
                    <a:lumOff val="80000"/>
                  </a:schemeClr>
                </a:solidFill>
                <a:latin typeface="Arial" panose="020B0604020202020204" pitchFamily="34" charset="0"/>
                <a:cs typeface="Arial" panose="020B0604020202020204" pitchFamily="34" charset="0"/>
              </a:rPr>
              <a:t>3</a:t>
            </a:r>
            <a:r>
              <a:rPr lang="en-GB" dirty="0">
                <a:solidFill>
                  <a:schemeClr val="accent4">
                    <a:lumMod val="20000"/>
                    <a:lumOff val="80000"/>
                  </a:schemeClr>
                </a:solidFill>
                <a:latin typeface="Arial" panose="020B0604020202020204" pitchFamily="34" charset="0"/>
                <a:cs typeface="Arial" panose="020B0604020202020204" pitchFamily="34" charset="0"/>
              </a:rPr>
              <a:t>. Read a third time and infer the meanings of several words from the words either side in the sentence </a:t>
            </a:r>
            <a:r>
              <a:rPr lang="en-GB" dirty="0" smtClean="0">
                <a:solidFill>
                  <a:schemeClr val="accent4">
                    <a:lumMod val="20000"/>
                    <a:lumOff val="80000"/>
                  </a:schemeClr>
                </a:solidFill>
                <a:latin typeface="Arial" panose="020B0604020202020204" pitchFamily="34" charset="0"/>
                <a:cs typeface="Arial" panose="020B0604020202020204" pitchFamily="34" charset="0"/>
              </a:rPr>
              <a:t/>
            </a:r>
            <a:br>
              <a:rPr lang="en-GB" dirty="0" smtClean="0">
                <a:solidFill>
                  <a:schemeClr val="accent4">
                    <a:lumMod val="20000"/>
                    <a:lumOff val="80000"/>
                  </a:schemeClr>
                </a:solidFill>
                <a:latin typeface="Arial" panose="020B0604020202020204" pitchFamily="34" charset="0"/>
                <a:cs typeface="Arial" panose="020B0604020202020204" pitchFamily="34" charset="0"/>
              </a:rPr>
            </a:br>
            <a:r>
              <a:rPr lang="en-GB" dirty="0" smtClean="0">
                <a:solidFill>
                  <a:schemeClr val="accent4">
                    <a:lumMod val="20000"/>
                    <a:lumOff val="80000"/>
                  </a:schemeClr>
                </a:solidFill>
                <a:latin typeface="Arial" panose="020B0604020202020204" pitchFamily="34" charset="0"/>
                <a:cs typeface="Arial" panose="020B0604020202020204" pitchFamily="34" charset="0"/>
              </a:rPr>
              <a:t>4</a:t>
            </a:r>
            <a:r>
              <a:rPr lang="en-GB" dirty="0">
                <a:solidFill>
                  <a:schemeClr val="accent4">
                    <a:lumMod val="20000"/>
                    <a:lumOff val="80000"/>
                  </a:schemeClr>
                </a:solidFill>
                <a:latin typeface="Arial" panose="020B0604020202020204" pitchFamily="34" charset="0"/>
                <a:cs typeface="Arial" panose="020B0604020202020204" pitchFamily="34" charset="0"/>
              </a:rPr>
              <a:t>. Record your own impression of how much of the text you understand (this is important for teacher feedback later).</a:t>
            </a:r>
            <a:endParaRPr lang="en-GB" dirty="0">
              <a:solidFill>
                <a:schemeClr val="accent4">
                  <a:lumMod val="20000"/>
                  <a:lumOff val="80000"/>
                </a:schemeClr>
              </a:solidFill>
              <a:latin typeface="Arial" panose="020B0604020202020204" pitchFamily="34" charset="0"/>
              <a:ea typeface="Segoe UI Black" panose="020B0A02040204020203" pitchFamily="34" charset="0"/>
              <a:cs typeface="Arial" panose="020B0604020202020204" pitchFamily="34"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3884239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539" y="1223096"/>
            <a:ext cx="7633252" cy="5262979"/>
          </a:xfrm>
          <a:prstGeom prst="rect">
            <a:avLst/>
          </a:prstGeom>
        </p:spPr>
        <p:txBody>
          <a:bodyPr wrap="square">
            <a:spAutoFit/>
          </a:bodyPr>
          <a:lstStyle/>
          <a:p>
            <a:pPr>
              <a:spcAft>
                <a:spcPts val="0"/>
              </a:spcAft>
            </a:pPr>
            <a:r>
              <a:rPr lang="en-US" sz="1600" dirty="0">
                <a:latin typeface="Arial" panose="020B0604020202020204" pitchFamily="34" charset="0"/>
                <a:ea typeface="MS ??"/>
                <a:cs typeface="Cambria" panose="02040503050406030204" pitchFamily="18" charset="0"/>
              </a:rPr>
              <a:t>La </a:t>
            </a:r>
            <a:r>
              <a:rPr lang="en-US" sz="1600" dirty="0" err="1">
                <a:latin typeface="Arial" panose="020B0604020202020204" pitchFamily="34" charset="0"/>
                <a:ea typeface="MS ??"/>
                <a:cs typeface="Cambria" panose="02040503050406030204" pitchFamily="18" charset="0"/>
              </a:rPr>
              <a:t>Sénégazelle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course à pied </a:t>
            </a:r>
            <a:r>
              <a:rPr lang="en-US" sz="1600" dirty="0" err="1">
                <a:latin typeface="Arial" panose="020B0604020202020204" pitchFamily="34" charset="0"/>
                <a:ea typeface="MS ??"/>
                <a:cs typeface="Cambria" panose="02040503050406030204" pitchFamily="18" charset="0"/>
              </a:rPr>
              <a:t>humanitaire</a:t>
            </a:r>
            <a:r>
              <a:rPr lang="en-US" sz="1600" dirty="0">
                <a:latin typeface="Arial" panose="020B0604020202020204" pitchFamily="34" charset="0"/>
                <a:ea typeface="MS ??"/>
                <a:cs typeface="Cambria" panose="02040503050406030204" pitchFamily="18" charset="0"/>
              </a:rPr>
              <a:t>.  Son but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de </a:t>
            </a:r>
            <a:r>
              <a:rPr lang="en-US" sz="1600" dirty="0" err="1">
                <a:latin typeface="Arial" panose="020B0604020202020204" pitchFamily="34" charset="0"/>
                <a:ea typeface="MS ??"/>
                <a:cs typeface="Cambria" panose="02040503050406030204" pitchFamily="18" charset="0"/>
              </a:rPr>
              <a:t>distribuer</a:t>
            </a:r>
            <a:r>
              <a:rPr lang="en-US" sz="1600" dirty="0">
                <a:latin typeface="Arial" panose="020B0604020202020204" pitchFamily="34" charset="0"/>
                <a:ea typeface="MS ??"/>
                <a:cs typeface="Cambria" panose="02040503050406030204" pitchFamily="18" charset="0"/>
              </a:rPr>
              <a:t> du </a:t>
            </a:r>
            <a:r>
              <a:rPr lang="en-US" sz="1600" dirty="0" err="1">
                <a:latin typeface="Arial" panose="020B0604020202020204" pitchFamily="34" charset="0"/>
                <a:ea typeface="MS ??"/>
                <a:cs typeface="Cambria" panose="02040503050406030204" pitchFamily="18" charset="0"/>
              </a:rPr>
              <a:t>matériel</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scolaire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dans</a:t>
            </a:r>
            <a:r>
              <a:rPr lang="en-US" sz="1600" dirty="0">
                <a:latin typeface="Arial" panose="020B0604020202020204" pitchFamily="34" charset="0"/>
                <a:ea typeface="MS ??"/>
                <a:cs typeface="Cambria" panose="02040503050406030204" pitchFamily="18" charset="0"/>
              </a:rPr>
              <a:t> des </a:t>
            </a:r>
            <a:r>
              <a:rPr lang="en-US" sz="1600" dirty="0" err="1">
                <a:latin typeface="Arial" panose="020B0604020202020204" pitchFamily="34" charset="0"/>
                <a:ea typeface="MS ??"/>
                <a:cs typeface="Cambria" panose="02040503050406030204" pitchFamily="18" charset="0"/>
              </a:rPr>
              <a:t>écoles</a:t>
            </a:r>
            <a:r>
              <a:rPr lang="en-US" sz="1600" dirty="0">
                <a:latin typeface="Arial" panose="020B0604020202020204" pitchFamily="34" charset="0"/>
                <a:ea typeface="MS ??"/>
                <a:cs typeface="Cambria" panose="02040503050406030204" pitchFamily="18" charset="0"/>
              </a:rPr>
              <a:t> du </a:t>
            </a:r>
            <a:r>
              <a:rPr lang="en-US" sz="1600" dirty="0" err="1">
                <a:latin typeface="Arial" panose="020B0604020202020204" pitchFamily="34" charset="0"/>
                <a:ea typeface="MS ??"/>
                <a:cs typeface="Cambria" panose="02040503050406030204" pitchFamily="18" charset="0"/>
              </a:rPr>
              <a:t>Sénégal</a:t>
            </a:r>
            <a:r>
              <a:rPr lang="en-US" sz="1600" dirty="0">
                <a:latin typeface="Arial" panose="020B0604020202020204" pitchFamily="34" charset="0"/>
                <a:ea typeface="MS ??"/>
                <a:cs typeface="Cambria" panose="02040503050406030204" pitchFamily="18" charset="0"/>
              </a:rPr>
              <a:t>, en </a:t>
            </a:r>
            <a:r>
              <a:rPr lang="en-US" sz="1600" dirty="0" err="1">
                <a:latin typeface="Arial" panose="020B0604020202020204" pitchFamily="34" charset="0"/>
                <a:ea typeface="MS ??"/>
                <a:cs typeface="Cambria" panose="02040503050406030204" pitchFamily="18" charset="0"/>
              </a:rPr>
              <a:t>Afrique</a:t>
            </a:r>
            <a:r>
              <a:rPr lang="en-US" sz="1600" dirty="0">
                <a:latin typeface="Arial" panose="020B0604020202020204" pitchFamily="34" charset="0"/>
                <a:ea typeface="MS ??"/>
                <a:cs typeface="Cambria" panose="02040503050406030204" pitchFamily="18" charset="0"/>
              </a:rPr>
              <a:t>.</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err="1">
                <a:latin typeface="Arial" panose="020B0604020202020204" pitchFamily="34" charset="0"/>
                <a:ea typeface="MS ??"/>
                <a:cs typeface="Cambria" panose="02040503050406030204" pitchFamily="18" charset="0"/>
              </a:rPr>
              <a:t>C’est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aussi</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épreuve</a:t>
            </a:r>
            <a:r>
              <a:rPr lang="en-US" sz="1600" dirty="0">
                <a:latin typeface="Arial" panose="020B0604020202020204" pitchFamily="34" charset="0"/>
                <a:ea typeface="MS ??"/>
                <a:cs typeface="Cambria" panose="02040503050406030204" pitchFamily="18" charset="0"/>
              </a:rPr>
              <a:t> sportive </a:t>
            </a:r>
            <a:r>
              <a:rPr lang="en-US" sz="1600" dirty="0" err="1">
                <a:latin typeface="Arial" panose="020B0604020202020204" pitchFamily="34" charset="0"/>
                <a:ea typeface="MS ??"/>
                <a:cs typeface="Cambria" panose="02040503050406030204" pitchFamily="18" charset="0"/>
              </a:rPr>
              <a:t>uniquement</a:t>
            </a:r>
            <a:r>
              <a:rPr lang="en-US" sz="1600" dirty="0">
                <a:latin typeface="Arial" panose="020B0604020202020204" pitchFamily="34" charset="0"/>
                <a:ea typeface="MS ??"/>
                <a:cs typeface="Cambria" panose="02040503050406030204" pitchFamily="18" charset="0"/>
              </a:rPr>
              <a:t> feminine.  </a:t>
            </a:r>
            <a:r>
              <a:rPr lang="en-US" sz="1600" dirty="0" err="1">
                <a:latin typeface="Arial" panose="020B0604020202020204" pitchFamily="34" charset="0"/>
                <a:ea typeface="MS ??"/>
                <a:cs typeface="Cambria" panose="02040503050406030204" pitchFamily="18" charset="0"/>
              </a:rPr>
              <a:t>Tous</a:t>
            </a:r>
            <a:r>
              <a:rPr lang="en-US" sz="1600" dirty="0">
                <a:latin typeface="Arial" panose="020B0604020202020204" pitchFamily="34" charset="0"/>
                <a:ea typeface="MS ??"/>
                <a:cs typeface="Cambria" panose="02040503050406030204" pitchFamily="18" charset="0"/>
              </a:rPr>
              <a:t> les </a:t>
            </a:r>
            <a:r>
              <a:rPr lang="en-US" sz="1600" dirty="0" err="1">
                <a:latin typeface="Arial" panose="020B0604020202020204" pitchFamily="34" charset="0"/>
                <a:ea typeface="MS ??"/>
                <a:cs typeface="Cambria" panose="02040503050406030204" pitchFamily="18" charset="0"/>
              </a:rPr>
              <a:t>ans</a:t>
            </a:r>
            <a:r>
              <a:rPr lang="en-US" sz="1600" dirty="0">
                <a:latin typeface="Arial" panose="020B0604020202020204" pitchFamily="34" charset="0"/>
                <a:ea typeface="MS ??"/>
                <a:cs typeface="Cambria" panose="02040503050406030204" pitchFamily="18" charset="0"/>
              </a:rPr>
              <a:t>, 40 “gazelles” participant à </a:t>
            </a:r>
            <a:r>
              <a:rPr lang="en-US" sz="1600" dirty="0" err="1">
                <a:latin typeface="Arial" panose="020B0604020202020204" pitchFamily="34" charset="0"/>
                <a:ea typeface="MS ??"/>
                <a:cs typeface="Cambria" panose="02040503050406030204" pitchFamily="18" charset="0"/>
              </a:rPr>
              <a:t>cette</a:t>
            </a:r>
            <a:r>
              <a:rPr lang="en-US" sz="1600" dirty="0">
                <a:latin typeface="Arial" panose="020B0604020202020204" pitchFamily="34" charset="0"/>
                <a:ea typeface="MS ??"/>
                <a:cs typeface="Cambria" panose="02040503050406030204" pitchFamily="18" charset="0"/>
              </a:rPr>
              <a:t> course extraordinaire.</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Avant de </a:t>
            </a:r>
            <a:r>
              <a:rPr lang="en-US" sz="1600" dirty="0" err="1">
                <a:latin typeface="Arial" panose="020B0604020202020204" pitchFamily="34" charset="0"/>
                <a:ea typeface="MS ??"/>
                <a:cs typeface="Cambria" panose="02040503050406030204" pitchFamily="18" charset="0"/>
              </a:rPr>
              <a:t>partir</a:t>
            </a:r>
            <a:r>
              <a:rPr lang="en-US" sz="1600" dirty="0">
                <a:latin typeface="Arial" panose="020B0604020202020204" pitchFamily="34" charset="0"/>
                <a:ea typeface="MS ??"/>
                <a:cs typeface="Cambria" panose="02040503050406030204" pitchFamily="18" charset="0"/>
              </a:rPr>
              <a:t> de la France, </a:t>
            </a:r>
            <a:r>
              <a:rPr lang="en-US" sz="1600" dirty="0" err="1">
                <a:latin typeface="Arial" panose="020B0604020202020204" pitchFamily="34" charset="0"/>
                <a:ea typeface="MS ??"/>
                <a:cs typeface="Cambria" panose="02040503050406030204" pitchFamily="18" charset="0"/>
              </a:rPr>
              <a:t>chaque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participante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doit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rassembler</a:t>
            </a:r>
            <a:r>
              <a:rPr lang="en-US" sz="1600" dirty="0">
                <a:latin typeface="Arial" panose="020B0604020202020204" pitchFamily="34" charset="0"/>
                <a:ea typeface="MS ??"/>
                <a:cs typeface="Cambria" panose="02040503050406030204" pitchFamily="18" charset="0"/>
              </a:rPr>
              <a:t> les </a:t>
            </a:r>
            <a:r>
              <a:rPr lang="en-US" sz="1600" dirty="0" err="1">
                <a:latin typeface="Arial" panose="020B0604020202020204" pitchFamily="34" charset="0"/>
                <a:ea typeface="MS ??"/>
                <a:cs typeface="Cambria" panose="02040503050406030204" pitchFamily="18" charset="0"/>
              </a:rPr>
              <a:t>fournitures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scolaires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règles</a:t>
            </a:r>
            <a:r>
              <a:rPr lang="en-US" sz="1600" dirty="0">
                <a:latin typeface="Arial" panose="020B0604020202020204" pitchFamily="34" charset="0"/>
                <a:ea typeface="MS ??"/>
                <a:cs typeface="Cambria" panose="02040503050406030204" pitchFamily="18" charset="0"/>
              </a:rPr>
              <a:t>, cahiers, </a:t>
            </a:r>
            <a:r>
              <a:rPr lang="en-US" sz="1600" dirty="0" err="1">
                <a:latin typeface="Arial" panose="020B0604020202020204" pitchFamily="34" charset="0"/>
                <a:ea typeface="MS ??"/>
                <a:cs typeface="Cambria" panose="02040503050406030204" pitchFamily="18" charset="0"/>
              </a:rPr>
              <a:t>stylos</a:t>
            </a:r>
            <a:r>
              <a:rPr lang="en-US" sz="1600" dirty="0">
                <a:latin typeface="Arial" panose="020B0604020202020204" pitchFamily="34" charset="0"/>
                <a:ea typeface="MS ??"/>
                <a:cs typeface="Cambria" panose="02040503050406030204" pitchFamily="18" charset="0"/>
              </a:rPr>
              <a:t>, crayons – </a:t>
            </a:r>
            <a:r>
              <a:rPr lang="en-US" sz="1600" dirty="0" err="1">
                <a:latin typeface="Arial" panose="020B0604020202020204" pitchFamily="34" charset="0"/>
                <a:ea typeface="MS ??"/>
                <a:cs typeface="Cambria" panose="02040503050406030204" pitchFamily="18" charset="0"/>
              </a:rPr>
              <a:t>même</a:t>
            </a:r>
            <a:r>
              <a:rPr lang="en-US" sz="1600" dirty="0">
                <a:latin typeface="Arial" panose="020B0604020202020204" pitchFamily="34" charset="0"/>
                <a:ea typeface="MS ??"/>
                <a:cs typeface="Cambria" panose="02040503050406030204" pitchFamily="18" charset="0"/>
              </a:rPr>
              <a:t> des </a:t>
            </a:r>
            <a:r>
              <a:rPr lang="en-US" sz="1600" dirty="0" err="1">
                <a:latin typeface="Arial" panose="020B0604020202020204" pitchFamily="34" charset="0"/>
                <a:ea typeface="MS ??"/>
                <a:cs typeface="Cambria" panose="02040503050406030204" pitchFamily="18" charset="0"/>
              </a:rPr>
              <a:t>craies</a:t>
            </a:r>
            <a:r>
              <a:rPr lang="en-US" sz="1600" dirty="0">
                <a:latin typeface="Arial" panose="020B0604020202020204" pitchFamily="34" charset="0"/>
                <a:ea typeface="MS ??"/>
                <a:cs typeface="Cambria" panose="02040503050406030204" pitchFamily="18" charset="0"/>
              </a:rPr>
              <a:t> et des </a:t>
            </a:r>
            <a:r>
              <a:rPr lang="en-US" sz="1600" dirty="0" err="1">
                <a:latin typeface="Arial" panose="020B0604020202020204" pitchFamily="34" charset="0"/>
                <a:ea typeface="MS ??"/>
                <a:cs typeface="Cambria" panose="02040503050406030204" pitchFamily="18" charset="0"/>
              </a:rPr>
              <a:t>ardoises</a:t>
            </a:r>
            <a:r>
              <a:rPr lang="en-US" sz="1600" dirty="0">
                <a:latin typeface="Arial" panose="020B0604020202020204" pitchFamily="34" charset="0"/>
                <a:ea typeface="MS ??"/>
                <a:cs typeface="Cambria" panose="02040503050406030204" pitchFamily="18" charset="0"/>
              </a:rPr>
              <a:t> à </a:t>
            </a:r>
            <a:r>
              <a:rPr lang="en-US" sz="1600" dirty="0" err="1">
                <a:latin typeface="Arial" panose="020B0604020202020204" pitchFamily="34" charset="0"/>
                <a:ea typeface="MS ??"/>
                <a:cs typeface="Cambria" panose="02040503050406030204" pitchFamily="18" charset="0"/>
              </a:rPr>
              <a:t>l’ancienne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qu’elle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distribuera</a:t>
            </a:r>
            <a:r>
              <a:rPr lang="en-US" sz="1600" dirty="0">
                <a:latin typeface="Arial" panose="020B0604020202020204" pitchFamily="34" charset="0"/>
                <a:ea typeface="MS ??"/>
                <a:cs typeface="Cambria" panose="02040503050406030204" pitchFamily="18" charset="0"/>
              </a:rPr>
              <a:t> aux </a:t>
            </a:r>
            <a:r>
              <a:rPr lang="en-US" sz="1600" dirty="0" err="1">
                <a:latin typeface="Arial" panose="020B0604020202020204" pitchFamily="34" charset="0"/>
                <a:ea typeface="MS ??"/>
                <a:cs typeface="Cambria" panose="02040503050406030204" pitchFamily="18" charset="0"/>
              </a:rPr>
              <a:t>élèves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sénégalais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Normalement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matériel</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donné</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gratuitement</a:t>
            </a:r>
            <a:r>
              <a:rPr lang="en-US" sz="1600" dirty="0">
                <a:latin typeface="Arial" panose="020B0604020202020204" pitchFamily="34" charset="0"/>
                <a:ea typeface="MS ??"/>
                <a:cs typeface="Cambria" panose="02040503050406030204" pitchFamily="18" charset="0"/>
              </a:rPr>
              <a:t> par des </a:t>
            </a:r>
            <a:r>
              <a:rPr lang="en-US" sz="1600" dirty="0" err="1">
                <a:latin typeface="Arial" panose="020B0604020202020204" pitchFamily="34" charset="0"/>
                <a:ea typeface="MS ??"/>
                <a:cs typeface="Cambria" panose="02040503050406030204" pitchFamily="18" charset="0"/>
              </a:rPr>
              <a:t>collèges</a:t>
            </a:r>
            <a:r>
              <a:rPr lang="en-US" sz="1600" dirty="0">
                <a:latin typeface="Arial" panose="020B0604020202020204" pitchFamily="34" charset="0"/>
                <a:ea typeface="MS ??"/>
                <a:cs typeface="Cambria" panose="02040503050406030204" pitchFamily="18" charset="0"/>
              </a:rPr>
              <a:t> et des </a:t>
            </a:r>
            <a:r>
              <a:rPr lang="en-US" sz="1600" dirty="0" err="1">
                <a:latin typeface="Arial" panose="020B0604020202020204" pitchFamily="34" charset="0"/>
                <a:ea typeface="MS ??"/>
                <a:cs typeface="Cambria" panose="02040503050406030204" pitchFamily="18" charset="0"/>
              </a:rPr>
              <a:t>commerces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locaux</a:t>
            </a:r>
            <a:r>
              <a:rPr lang="en-US" sz="1600" dirty="0">
                <a:latin typeface="Arial" panose="020B0604020202020204" pitchFamily="34" charset="0"/>
                <a:ea typeface="MS ??"/>
                <a:cs typeface="Cambria" panose="02040503050406030204" pitchFamily="18" charset="0"/>
              </a:rPr>
              <a:t>.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La course se </a:t>
            </a:r>
            <a:r>
              <a:rPr lang="en-US" sz="1600" dirty="0" err="1">
                <a:latin typeface="Arial" panose="020B0604020202020204" pitchFamily="34" charset="0"/>
                <a:ea typeface="MS ??"/>
                <a:cs typeface="Cambria" panose="02040503050406030204" pitchFamily="18" charset="0"/>
              </a:rPr>
              <a:t>déroule</a:t>
            </a:r>
            <a:r>
              <a:rPr lang="en-US" sz="1600" dirty="0">
                <a:latin typeface="Arial" panose="020B0604020202020204" pitchFamily="34" charset="0"/>
                <a:ea typeface="MS ??"/>
                <a:cs typeface="Cambria" panose="02040503050406030204" pitchFamily="18" charset="0"/>
              </a:rPr>
              <a:t> en </a:t>
            </a:r>
            <a:r>
              <a:rPr lang="en-US" sz="1600" dirty="0" err="1">
                <a:latin typeface="Arial" panose="020B0604020202020204" pitchFamily="34" charset="0"/>
                <a:ea typeface="MS ??"/>
                <a:cs typeface="Cambria" panose="02040503050406030204" pitchFamily="18" charset="0"/>
              </a:rPr>
              <a:t>cinq</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étapes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fois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arrivées</a:t>
            </a:r>
            <a:r>
              <a:rPr lang="en-US" sz="1600" dirty="0">
                <a:latin typeface="Arial" panose="020B0604020202020204" pitchFamily="34" charset="0"/>
                <a:ea typeface="MS ??"/>
                <a:cs typeface="Cambria" panose="02040503050406030204" pitchFamily="18" charset="0"/>
              </a:rPr>
              <a:t> au </a:t>
            </a:r>
            <a:r>
              <a:rPr lang="en-US" sz="1600" dirty="0" err="1">
                <a:latin typeface="Arial" panose="020B0604020202020204" pitchFamily="34" charset="0"/>
                <a:ea typeface="MS ??"/>
                <a:cs typeface="Cambria" panose="02040503050406030204" pitchFamily="18" charset="0"/>
              </a:rPr>
              <a:t>Sénégal</a:t>
            </a:r>
            <a:r>
              <a:rPr lang="en-US" sz="1600" dirty="0">
                <a:latin typeface="Arial" panose="020B0604020202020204" pitchFamily="34" charset="0"/>
                <a:ea typeface="MS ??"/>
                <a:cs typeface="Cambria" panose="02040503050406030204" pitchFamily="18" charset="0"/>
              </a:rPr>
              <a:t>, les gazelles </a:t>
            </a:r>
            <a:r>
              <a:rPr lang="en-US" sz="1600" dirty="0" err="1">
                <a:latin typeface="Arial" panose="020B0604020202020204" pitchFamily="34" charset="0"/>
                <a:ea typeface="MS ??"/>
                <a:cs typeface="Cambria" panose="02040503050406030204" pitchFamily="18" charset="0"/>
              </a:rPr>
              <a:t>doivent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courir</a:t>
            </a:r>
            <a:r>
              <a:rPr lang="en-US" sz="1600" dirty="0">
                <a:latin typeface="Arial" panose="020B0604020202020204" pitchFamily="34" charset="0"/>
                <a:ea typeface="MS ??"/>
                <a:cs typeface="Cambria" panose="02040503050406030204" pitchFamily="18" charset="0"/>
              </a:rPr>
              <a:t> entre </a:t>
            </a:r>
            <a:r>
              <a:rPr lang="en-US" sz="1600" dirty="0" err="1">
                <a:latin typeface="Arial" panose="020B0604020202020204" pitchFamily="34" charset="0"/>
                <a:ea typeface="MS ??"/>
                <a:cs typeface="Cambria" panose="02040503050406030204" pitchFamily="18" charset="0"/>
              </a:rPr>
              <a:t>huit</a:t>
            </a:r>
            <a:r>
              <a:rPr lang="en-US" sz="1600" dirty="0">
                <a:latin typeface="Arial" panose="020B0604020202020204" pitchFamily="34" charset="0"/>
                <a:ea typeface="MS ??"/>
                <a:cs typeface="Cambria" panose="02040503050406030204" pitchFamily="18" charset="0"/>
              </a:rPr>
              <a:t> et </a:t>
            </a:r>
            <a:r>
              <a:rPr lang="en-US" sz="1600" dirty="0" err="1">
                <a:latin typeface="Arial" panose="020B0604020202020204" pitchFamily="34" charset="0"/>
                <a:ea typeface="MS ??"/>
                <a:cs typeface="Cambria" panose="02040503050406030204" pitchFamily="18" charset="0"/>
              </a:rPr>
              <a:t>treize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kilomètres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chaque</a:t>
            </a:r>
            <a:r>
              <a:rPr lang="en-US" sz="1600" dirty="0">
                <a:latin typeface="Arial" panose="020B0604020202020204" pitchFamily="34" charset="0"/>
                <a:ea typeface="MS ??"/>
                <a:cs typeface="Cambria" panose="02040503050406030204" pitchFamily="18" charset="0"/>
              </a:rPr>
              <a:t> jour, pour se </a:t>
            </a:r>
            <a:r>
              <a:rPr lang="en-US" sz="1600" dirty="0" err="1">
                <a:latin typeface="Arial" panose="020B0604020202020204" pitchFamily="34" charset="0"/>
                <a:ea typeface="MS ??"/>
                <a:cs typeface="Cambria" panose="02040503050406030204" pitchFamily="18" charset="0"/>
              </a:rPr>
              <a:t>rendre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dans</a:t>
            </a:r>
            <a:r>
              <a:rPr lang="en-US" sz="1600" dirty="0">
                <a:latin typeface="Arial" panose="020B0604020202020204" pitchFamily="34" charset="0"/>
                <a:ea typeface="MS ??"/>
                <a:cs typeface="Cambria" panose="02040503050406030204" pitchFamily="18" charset="0"/>
              </a:rPr>
              <a:t> divers villages.</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Bien </a:t>
            </a:r>
            <a:r>
              <a:rPr lang="en-US" sz="1600" dirty="0" err="1">
                <a:latin typeface="Arial" panose="020B0604020202020204" pitchFamily="34" charset="0"/>
                <a:ea typeface="MS ??"/>
                <a:cs typeface="Cambria" panose="02040503050406030204" pitchFamily="18" charset="0"/>
              </a:rPr>
              <a:t>sûr</a:t>
            </a:r>
            <a:r>
              <a:rPr lang="en-US" sz="1600" dirty="0">
                <a:latin typeface="Arial" panose="020B0604020202020204" pitchFamily="34" charset="0"/>
                <a:ea typeface="MS ??"/>
                <a:cs typeface="Cambria" panose="02040503050406030204" pitchFamily="18" charset="0"/>
              </a:rPr>
              <a:t>, les </a:t>
            </a:r>
            <a:r>
              <a:rPr lang="en-US" sz="1600" dirty="0" err="1">
                <a:latin typeface="Arial" panose="020B0604020202020204" pitchFamily="34" charset="0"/>
                <a:ea typeface="MS ??"/>
                <a:cs typeface="Cambria" panose="02040503050406030204" pitchFamily="18" charset="0"/>
              </a:rPr>
              <a:t>coureuses</a:t>
            </a:r>
            <a:r>
              <a:rPr lang="en-US" sz="1600" dirty="0">
                <a:latin typeface="Arial" panose="020B0604020202020204" pitchFamily="34" charset="0"/>
                <a:ea typeface="MS ??"/>
                <a:cs typeface="Cambria" panose="02040503050406030204" pitchFamily="18" charset="0"/>
              </a:rPr>
              <a:t> se </a:t>
            </a:r>
            <a:r>
              <a:rPr lang="en-US" sz="1600" dirty="0" err="1">
                <a:latin typeface="Arial" panose="020B0604020202020204" pitchFamily="34" charset="0"/>
                <a:ea typeface="MS ??"/>
                <a:cs typeface="Cambria" panose="02040503050406030204" pitchFamily="18" charset="0"/>
              </a:rPr>
              <a:t>sont</a:t>
            </a:r>
            <a:r>
              <a:rPr lang="en-US" sz="1600" dirty="0">
                <a:latin typeface="Arial" panose="020B0604020202020204" pitchFamily="34" charset="0"/>
                <a:ea typeface="MS ??"/>
                <a:cs typeface="Cambria" panose="02040503050406030204" pitchFamily="18" charset="0"/>
              </a:rPr>
              <a:t> beaucoup </a:t>
            </a:r>
            <a:r>
              <a:rPr lang="en-US" sz="1600" dirty="0" err="1">
                <a:latin typeface="Arial" panose="020B0604020202020204" pitchFamily="34" charset="0"/>
                <a:ea typeface="MS ??"/>
                <a:cs typeface="Cambria" panose="02040503050406030204" pitchFamily="18" charset="0"/>
              </a:rPr>
              <a:t>entraînées</a:t>
            </a:r>
            <a:r>
              <a:rPr lang="en-US" sz="1600" dirty="0">
                <a:latin typeface="Arial" panose="020B0604020202020204" pitchFamily="34" charset="0"/>
                <a:ea typeface="MS ??"/>
                <a:cs typeface="Cambria" panose="02040503050406030204" pitchFamily="18" charset="0"/>
              </a:rPr>
              <a:t> pour </a:t>
            </a:r>
            <a:r>
              <a:rPr lang="en-US" sz="1600" dirty="0" err="1">
                <a:latin typeface="Arial" panose="020B0604020202020204" pitchFamily="34" charset="0"/>
                <a:ea typeface="MS ??"/>
                <a:cs typeface="Cambria" panose="02040503050406030204" pitchFamily="18" charset="0"/>
              </a:rPr>
              <a:t>ça</a:t>
            </a:r>
            <a:r>
              <a:rPr lang="en-US" sz="1600" dirty="0">
                <a:latin typeface="Arial" panose="020B0604020202020204" pitchFamily="34" charset="0"/>
                <a:ea typeface="MS ??"/>
                <a:cs typeface="Cambria" panose="02040503050406030204" pitchFamily="18" charset="0"/>
              </a:rPr>
              <a:t> en France, </a:t>
            </a:r>
            <a:r>
              <a:rPr lang="en-US" sz="1600" dirty="0" err="1">
                <a:latin typeface="Arial" panose="020B0604020202020204" pitchFamily="34" charset="0"/>
                <a:ea typeface="MS ??"/>
                <a:cs typeface="Cambria" panose="02040503050406030204" pitchFamily="18" charset="0"/>
              </a:rPr>
              <a:t>mais</a:t>
            </a:r>
            <a:r>
              <a:rPr lang="en-US" sz="1600" dirty="0">
                <a:latin typeface="Arial" panose="020B0604020202020204" pitchFamily="34" charset="0"/>
                <a:ea typeface="MS ??"/>
                <a:cs typeface="Cambria" panose="02040503050406030204" pitchFamily="18" charset="0"/>
              </a:rPr>
              <a:t> les conditions au </a:t>
            </a:r>
            <a:r>
              <a:rPr lang="en-US" sz="1600" dirty="0" err="1">
                <a:latin typeface="Arial" panose="020B0604020202020204" pitchFamily="34" charset="0"/>
                <a:ea typeface="MS ??"/>
                <a:cs typeface="Cambria" panose="02040503050406030204" pitchFamily="18" charset="0"/>
              </a:rPr>
              <a:t>Sénégal</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sont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complètement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différentes</a:t>
            </a:r>
            <a:r>
              <a:rPr lang="en-US" sz="1600" dirty="0">
                <a:latin typeface="Arial" panose="020B0604020202020204" pitchFamily="34" charset="0"/>
                <a:ea typeface="MS ??"/>
                <a:cs typeface="Cambria" panose="02040503050406030204" pitchFamily="18" charset="0"/>
              </a:rPr>
              <a:t> à cause de la </a:t>
            </a:r>
            <a:r>
              <a:rPr lang="en-US" sz="1600" dirty="0" err="1">
                <a:latin typeface="Arial" panose="020B0604020202020204" pitchFamily="34" charset="0"/>
                <a:ea typeface="MS ??"/>
                <a:cs typeface="Cambria" panose="02040503050406030204" pitchFamily="18" charset="0"/>
              </a:rPr>
              <a:t>chaleur</a:t>
            </a:r>
            <a:r>
              <a:rPr lang="en-US" sz="1600" dirty="0">
                <a:latin typeface="Arial" panose="020B0604020202020204" pitchFamily="34" charset="0"/>
                <a:ea typeface="MS ??"/>
                <a:cs typeface="Cambria" panose="02040503050406030204" pitchFamily="18" charset="0"/>
              </a:rPr>
              <a:t>.</a:t>
            </a:r>
            <a:br>
              <a:rPr lang="en-US" sz="1600" dirty="0">
                <a:latin typeface="Arial" panose="020B0604020202020204" pitchFamily="34" charset="0"/>
                <a:ea typeface="MS ??"/>
                <a:cs typeface="Cambria" panose="02040503050406030204" pitchFamily="18" charset="0"/>
              </a:rPr>
            </a:br>
            <a:r>
              <a:rPr lang="en-US" sz="1600" dirty="0">
                <a:latin typeface="Arial" panose="020B0604020202020204" pitchFamily="34" charset="0"/>
                <a:ea typeface="MS ??"/>
                <a:cs typeface="Cambria" panose="02040503050406030204" pitchFamily="18" charset="0"/>
              </a:rPr>
              <a:t/>
            </a:r>
            <a:br>
              <a:rPr lang="en-US" sz="1600" dirty="0">
                <a:latin typeface="Arial" panose="020B0604020202020204" pitchFamily="34" charset="0"/>
                <a:ea typeface="MS ??"/>
                <a:cs typeface="Cambria" panose="02040503050406030204" pitchFamily="18" charset="0"/>
              </a:rPr>
            </a:br>
            <a:r>
              <a:rPr lang="en-US" sz="1600" dirty="0" err="1">
                <a:latin typeface="Arial" panose="020B0604020202020204" pitchFamily="34" charset="0"/>
                <a:ea typeface="MS ??"/>
                <a:cs typeface="Cambria" panose="02040503050406030204" pitchFamily="18" charset="0"/>
              </a:rPr>
              <a:t>Néanmoins</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chaque</a:t>
            </a:r>
            <a:r>
              <a:rPr lang="en-US" sz="1600" dirty="0">
                <a:latin typeface="Arial" panose="020B0604020202020204" pitchFamily="34" charset="0"/>
                <a:ea typeface="MS ??"/>
                <a:cs typeface="Cambria" panose="02040503050406030204" pitchFamily="18" charset="0"/>
              </a:rPr>
              <a:t> gazelle </a:t>
            </a:r>
            <a:r>
              <a:rPr lang="en-US" sz="1600" dirty="0" err="1">
                <a:latin typeface="Arial" panose="020B0604020202020204" pitchFamily="34" charset="0"/>
                <a:ea typeface="MS ??"/>
                <a:cs typeface="Cambria" panose="02040503050406030204" pitchFamily="18" charset="0"/>
              </a:rPr>
              <a:t>est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naturellement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fière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d’y</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avoir</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participé</a:t>
            </a:r>
            <a:r>
              <a:rPr lang="en-US" sz="1600" dirty="0">
                <a:latin typeface="Arial" panose="020B0604020202020204" pitchFamily="34" charset="0"/>
                <a:ea typeface="MS ??"/>
                <a:cs typeface="Cambria" panose="02040503050406030204" pitchFamily="18" charset="0"/>
              </a:rPr>
              <a:t> et </a:t>
            </a:r>
            <a:r>
              <a:rPr lang="en-US" sz="1600" dirty="0" err="1">
                <a:latin typeface="Arial" panose="020B0604020202020204" pitchFamily="34" charset="0"/>
                <a:ea typeface="MS ??"/>
                <a:cs typeface="Cambria" panose="02040503050406030204" pitchFamily="18" charset="0"/>
              </a:rPr>
              <a:t>dit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que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c’était</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une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expérience</a:t>
            </a:r>
            <a:r>
              <a:rPr lang="en-US" sz="1600" dirty="0">
                <a:latin typeface="Arial" panose="020B0604020202020204" pitchFamily="34" charset="0"/>
                <a:ea typeface="MS ??"/>
                <a:cs typeface="Cambria" panose="02040503050406030204" pitchFamily="18" charset="0"/>
              </a:rPr>
              <a:t> </a:t>
            </a:r>
            <a:r>
              <a:rPr lang="en-US" sz="1600" dirty="0" err="1">
                <a:latin typeface="Arial" panose="020B0604020202020204" pitchFamily="34" charset="0"/>
                <a:ea typeface="MS ??"/>
                <a:cs typeface="Cambria" panose="02040503050406030204" pitchFamily="18" charset="0"/>
              </a:rPr>
              <a:t>inoubliable</a:t>
            </a:r>
            <a:r>
              <a:rPr lang="en-US" sz="1600" dirty="0">
                <a:latin typeface="Arial" panose="020B0604020202020204" pitchFamily="34" charset="0"/>
                <a:ea typeface="MS ??"/>
                <a:cs typeface="Cambria" panose="02040503050406030204" pitchFamily="18" charset="0"/>
              </a:rPr>
              <a:t>.</a:t>
            </a:r>
            <a:r>
              <a:rPr lang="en-US" sz="1600" dirty="0">
                <a:solidFill>
                  <a:srgbClr val="FF0000"/>
                </a:solidFill>
                <a:latin typeface="Arial" panose="020B0604020202020204" pitchFamily="34" charset="0"/>
                <a:ea typeface="MS ??"/>
                <a:cs typeface="Cambria" panose="02040503050406030204" pitchFamily="18" charset="0"/>
              </a:rPr>
              <a:t/>
            </a:r>
            <a:br>
              <a:rPr lang="en-US" sz="1600" dirty="0">
                <a:solidFill>
                  <a:srgbClr val="FF0000"/>
                </a:solidFill>
                <a:latin typeface="Arial" panose="020B0604020202020204" pitchFamily="34" charset="0"/>
                <a:ea typeface="MS ??"/>
                <a:cs typeface="Cambria" panose="02040503050406030204" pitchFamily="18" charset="0"/>
              </a:rPr>
            </a:br>
            <a:endParaRPr lang="en-GB" sz="1600" dirty="0">
              <a:effectLst/>
              <a:latin typeface="Cambria" panose="02040503050406030204" pitchFamily="18" charset="0"/>
              <a:ea typeface="MS ??"/>
              <a:cs typeface="Cambria" panose="02040503050406030204" pitchFamily="18" charset="0"/>
            </a:endParaRPr>
          </a:p>
        </p:txBody>
      </p:sp>
      <p:sp>
        <p:nvSpPr>
          <p:cNvPr id="3" name="TextBox 2"/>
          <p:cNvSpPr txBox="1"/>
          <p:nvPr/>
        </p:nvSpPr>
        <p:spPr>
          <a:xfrm rot="16200000">
            <a:off x="6639338" y="3896138"/>
            <a:ext cx="4492487" cy="369332"/>
          </a:xfrm>
          <a:prstGeom prst="rect">
            <a:avLst/>
          </a:prstGeom>
          <a:noFill/>
        </p:spPr>
        <p:txBody>
          <a:bodyPr wrap="square" rtlCol="0">
            <a:spAutoFit/>
          </a:bodyPr>
          <a:lstStyle/>
          <a:p>
            <a:r>
              <a:rPr lang="en-GB" dirty="0" smtClean="0"/>
              <a:t>Studio 3 Rouge p.127</a:t>
            </a:r>
            <a:endParaRPr lang="en-GB" dirty="0"/>
          </a:p>
        </p:txBody>
      </p:sp>
      <p:sp>
        <p:nvSpPr>
          <p:cNvPr id="4" name="Rectangle 3"/>
          <p:cNvSpPr/>
          <p:nvPr/>
        </p:nvSpPr>
        <p:spPr>
          <a:xfrm>
            <a:off x="238539" y="694737"/>
            <a:ext cx="1838965" cy="369332"/>
          </a:xfrm>
          <a:prstGeom prst="rect">
            <a:avLst/>
          </a:prstGeom>
        </p:spPr>
        <p:txBody>
          <a:bodyPr wrap="none">
            <a:spAutoFit/>
          </a:bodyPr>
          <a:lstStyle/>
          <a:p>
            <a:r>
              <a:rPr lang="en-US" b="1" dirty="0">
                <a:latin typeface="Arial" panose="020B0604020202020204" pitchFamily="34" charset="0"/>
                <a:ea typeface="MS ??"/>
              </a:rPr>
              <a:t>La </a:t>
            </a:r>
            <a:r>
              <a:rPr lang="en-US" b="1" dirty="0" err="1">
                <a:latin typeface="Arial" panose="020B0604020202020204" pitchFamily="34" charset="0"/>
                <a:ea typeface="MS ??"/>
              </a:rPr>
              <a:t>Sénégazelle</a:t>
            </a:r>
            <a:endParaRPr lang="en-GB" b="1" dirty="0"/>
          </a:p>
        </p:txBody>
      </p:sp>
      <p:pic>
        <p:nvPicPr>
          <p:cNvPr id="5" name="Picture 4"/>
          <p:cNvPicPr>
            <a:picLocks noChangeAspect="1"/>
          </p:cNvPicPr>
          <p:nvPr/>
        </p:nvPicPr>
        <p:blipFill>
          <a:blip r:embed="rId3"/>
          <a:stretch>
            <a:fillRect/>
          </a:stretch>
        </p:blipFill>
        <p:spPr>
          <a:xfrm>
            <a:off x="2077504" y="162150"/>
            <a:ext cx="5201478" cy="901919"/>
          </a:xfrm>
          <a:prstGeom prst="rect">
            <a:avLst/>
          </a:prstGeom>
        </p:spPr>
      </p:pic>
      <p:sp>
        <p:nvSpPr>
          <p:cNvPr id="6" name="Rectangle 5"/>
          <p:cNvSpPr/>
          <p:nvPr/>
        </p:nvSpPr>
        <p:spPr>
          <a:xfrm>
            <a:off x="6284164" y="6196257"/>
            <a:ext cx="2786084" cy="369332"/>
          </a:xfrm>
          <a:prstGeom prst="rect">
            <a:avLst/>
          </a:prstGeom>
        </p:spPr>
        <p:txBody>
          <a:bodyPr wrap="none">
            <a:spAutoFit/>
          </a:bodyPr>
          <a:lstStyle/>
          <a:p>
            <a:r>
              <a:rPr lang="en-GB" dirty="0">
                <a:hlinkClick r:id="rId4"/>
              </a:rPr>
              <a:t>http://www.senegazelle.fr</a:t>
            </a:r>
            <a:r>
              <a:rPr lang="en-GB" dirty="0" smtClean="0">
                <a:hlinkClick r:id="rId4"/>
              </a:rPr>
              <a:t>/</a:t>
            </a:r>
            <a:r>
              <a:rPr lang="en-GB" dirty="0" smtClean="0"/>
              <a:t> </a:t>
            </a:r>
            <a:endParaRPr lang="en-GB" dirty="0"/>
          </a:p>
        </p:txBody>
      </p:sp>
      <p:pic>
        <p:nvPicPr>
          <p:cNvPr id="7" name="Picture 6"/>
          <p:cNvPicPr>
            <a:picLocks noChangeAspect="1"/>
          </p:cNvPicPr>
          <p:nvPr/>
        </p:nvPicPr>
        <p:blipFill>
          <a:blip r:embed="rId5"/>
          <a:stretch>
            <a:fillRect/>
          </a:stretch>
        </p:blipFill>
        <p:spPr>
          <a:xfrm>
            <a:off x="7591423" y="216023"/>
            <a:ext cx="1294158" cy="860859"/>
          </a:xfrm>
          <a:prstGeom prst="rect">
            <a:avLst/>
          </a:prstGeom>
        </p:spPr>
      </p:pic>
      <p:pic>
        <p:nvPicPr>
          <p:cNvPr id="8" name="Picture 7"/>
          <p:cNvPicPr>
            <a:picLocks noChangeAspect="1"/>
          </p:cNvPicPr>
          <p:nvPr/>
        </p:nvPicPr>
        <p:blipFill>
          <a:blip r:embed="rId6"/>
          <a:stretch>
            <a:fillRect/>
          </a:stretch>
        </p:blipFill>
        <p:spPr>
          <a:xfrm>
            <a:off x="7595469" y="1223096"/>
            <a:ext cx="1291686" cy="728041"/>
          </a:xfrm>
          <a:prstGeom prst="rect">
            <a:avLst/>
          </a:prstGeom>
        </p:spPr>
      </p:pic>
      <p:pic>
        <p:nvPicPr>
          <p:cNvPr id="9" name="Picture 8"/>
          <p:cNvPicPr>
            <a:picLocks noChangeAspect="1"/>
          </p:cNvPicPr>
          <p:nvPr/>
        </p:nvPicPr>
        <p:blipFill>
          <a:blip r:embed="rId7"/>
          <a:stretch>
            <a:fillRect/>
          </a:stretch>
        </p:blipFill>
        <p:spPr>
          <a:xfrm>
            <a:off x="7591423" y="2110164"/>
            <a:ext cx="1294158" cy="970619"/>
          </a:xfrm>
          <a:prstGeom prst="rect">
            <a:avLst/>
          </a:prstGeom>
        </p:spPr>
      </p:pic>
      <p:pic>
        <p:nvPicPr>
          <p:cNvPr id="10" name="Picture 9"/>
          <p:cNvPicPr>
            <a:picLocks noChangeAspect="1"/>
          </p:cNvPicPr>
          <p:nvPr/>
        </p:nvPicPr>
        <p:blipFill>
          <a:blip r:embed="rId8"/>
          <a:stretch>
            <a:fillRect/>
          </a:stretch>
        </p:blipFill>
        <p:spPr>
          <a:xfrm>
            <a:off x="7591422" y="3239810"/>
            <a:ext cx="1294159" cy="862773"/>
          </a:xfrm>
          <a:prstGeom prst="rect">
            <a:avLst/>
          </a:prstGeom>
        </p:spPr>
      </p:pic>
      <p:sp>
        <p:nvSpPr>
          <p:cNvPr id="11" name="Rectangle 10"/>
          <p:cNvSpPr/>
          <p:nvPr/>
        </p:nvSpPr>
        <p:spPr>
          <a:xfrm>
            <a:off x="0" y="6447623"/>
            <a:ext cx="5673687" cy="369332"/>
          </a:xfrm>
          <a:prstGeom prst="rect">
            <a:avLst/>
          </a:prstGeom>
        </p:spPr>
        <p:txBody>
          <a:bodyPr wrap="square">
            <a:spAutoFit/>
          </a:bodyPr>
          <a:lstStyle/>
          <a:p>
            <a:r>
              <a:rPr lang="en-GB" dirty="0">
                <a:hlinkClick r:id="rId9"/>
              </a:rPr>
              <a:t>https://</a:t>
            </a:r>
            <a:r>
              <a:rPr lang="en-GB" dirty="0" smtClean="0">
                <a:hlinkClick r:id="rId9"/>
              </a:rPr>
              <a:t>www.youtube.com/watch?v=j1JiCFarqPU</a:t>
            </a:r>
            <a:r>
              <a:rPr lang="en-GB" dirty="0" smtClean="0"/>
              <a:t> </a:t>
            </a:r>
            <a:endParaRPr lang="en-GB" dirty="0"/>
          </a:p>
        </p:txBody>
      </p:sp>
    </p:spTree>
    <p:extLst>
      <p:ext uri="{BB962C8B-B14F-4D97-AF65-F5344CB8AC3E}">
        <p14:creationId xmlns:p14="http://schemas.microsoft.com/office/powerpoint/2010/main" val="289390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19" y="220934"/>
            <a:ext cx="8923662" cy="4801314"/>
          </a:xfrm>
          <a:prstGeom prst="rect">
            <a:avLst/>
          </a:prstGeom>
        </p:spPr>
        <p:txBody>
          <a:bodyPr wrap="square">
            <a:spAutoFit/>
          </a:bodyPr>
          <a:lstStyle/>
          <a:p>
            <a:pPr>
              <a:spcAft>
                <a:spcPts val="0"/>
              </a:spcAft>
            </a:pPr>
            <a:r>
              <a:rPr lang="es-ES" dirty="0">
                <a:latin typeface="Arial" panose="020B0604020202020204" pitchFamily="34" charset="0"/>
                <a:ea typeface="MS ??"/>
                <a:cs typeface="Cambria" panose="02040503050406030204" pitchFamily="18" charset="0"/>
              </a:rPr>
              <a:t>1 Lis le </a:t>
            </a:r>
            <a:r>
              <a:rPr lang="es-ES" dirty="0" err="1">
                <a:latin typeface="Arial" panose="020B0604020202020204" pitchFamily="34" charset="0"/>
                <a:ea typeface="MS ??"/>
                <a:cs typeface="Cambria" panose="02040503050406030204" pitchFamily="18" charset="0"/>
              </a:rPr>
              <a:t>texte</a:t>
            </a:r>
            <a:r>
              <a:rPr lang="es-ES" dirty="0">
                <a:latin typeface="Arial" panose="020B0604020202020204" pitchFamily="34" charset="0"/>
                <a:ea typeface="MS ??"/>
                <a:cs typeface="Cambria" panose="02040503050406030204" pitchFamily="18" charset="0"/>
              </a:rPr>
              <a:t>. </a:t>
            </a:r>
            <a:r>
              <a:rPr lang="es-ES" dirty="0" err="1">
                <a:latin typeface="Arial" panose="020B0604020202020204" pitchFamily="34" charset="0"/>
                <a:ea typeface="MS ??"/>
                <a:cs typeface="Cambria" panose="02040503050406030204" pitchFamily="18" charset="0"/>
              </a:rPr>
              <a:t>Mets</a:t>
            </a:r>
            <a:r>
              <a:rPr lang="es-ES" dirty="0">
                <a:latin typeface="Arial" panose="020B0604020202020204" pitchFamily="34" charset="0"/>
                <a:ea typeface="MS ??"/>
                <a:cs typeface="Cambria" panose="02040503050406030204" pitchFamily="18" charset="0"/>
              </a:rPr>
              <a:t> les </a:t>
            </a:r>
            <a:r>
              <a:rPr lang="es-ES" dirty="0" err="1">
                <a:latin typeface="Arial" panose="020B0604020202020204" pitchFamily="34" charset="0"/>
                <a:ea typeface="MS ??"/>
                <a:cs typeface="Cambria" panose="02040503050406030204" pitchFamily="18" charset="0"/>
              </a:rPr>
              <a:t>titres</a:t>
            </a:r>
            <a:r>
              <a:rPr lang="es-ES" dirty="0">
                <a:latin typeface="Arial" panose="020B0604020202020204" pitchFamily="34" charset="0"/>
                <a:ea typeface="MS ??"/>
                <a:cs typeface="Cambria" panose="02040503050406030204" pitchFamily="18" charset="0"/>
              </a:rPr>
              <a:t> </a:t>
            </a:r>
            <a:r>
              <a:rPr lang="es-ES" dirty="0" err="1">
                <a:latin typeface="Arial" panose="020B0604020202020204" pitchFamily="34" charset="0"/>
                <a:ea typeface="MS ??"/>
                <a:cs typeface="Cambria" panose="02040503050406030204" pitchFamily="18" charset="0"/>
              </a:rPr>
              <a:t>dans</a:t>
            </a:r>
            <a:r>
              <a:rPr lang="es-ES" dirty="0">
                <a:latin typeface="Arial" panose="020B0604020202020204" pitchFamily="34" charset="0"/>
                <a:ea typeface="MS ??"/>
                <a:cs typeface="Cambria" panose="02040503050406030204" pitchFamily="18" charset="0"/>
              </a:rPr>
              <a:t> </a:t>
            </a:r>
            <a:r>
              <a:rPr lang="es-ES" dirty="0" err="1">
                <a:latin typeface="Arial" panose="020B0604020202020204" pitchFamily="34" charset="0"/>
                <a:ea typeface="MS ??"/>
                <a:cs typeface="Cambria" panose="02040503050406030204" pitchFamily="18" charset="0"/>
              </a:rPr>
              <a:t>l’ordre</a:t>
            </a:r>
            <a:r>
              <a:rPr lang="es-ES" dirty="0">
                <a:latin typeface="Arial" panose="020B0604020202020204" pitchFamily="34" charset="0"/>
                <a:ea typeface="MS ??"/>
                <a:cs typeface="Cambria" panose="02040503050406030204" pitchFamily="18" charset="0"/>
              </a:rPr>
              <a:t> du </a:t>
            </a:r>
            <a:r>
              <a:rPr lang="es-ES" dirty="0" err="1">
                <a:latin typeface="Arial" panose="020B0604020202020204" pitchFamily="34" charset="0"/>
                <a:ea typeface="MS ??"/>
                <a:cs typeface="Cambria" panose="02040503050406030204" pitchFamily="18" charset="0"/>
              </a:rPr>
              <a:t>texte</a:t>
            </a:r>
            <a:r>
              <a:rPr lang="es-ES" dirty="0">
                <a:latin typeface="Arial" panose="020B0604020202020204" pitchFamily="34" charset="0"/>
                <a:ea typeface="MS ??"/>
                <a:cs typeface="Cambria" panose="02040503050406030204" pitchFamily="18" charset="0"/>
              </a:rPr>
              <a:t>.</a:t>
            </a:r>
            <a:endParaRPr lang="en-GB" dirty="0">
              <a:latin typeface="Cambria" panose="02040503050406030204" pitchFamily="18" charset="0"/>
              <a:ea typeface="MS ??"/>
              <a:cs typeface="Cambria" panose="02040503050406030204" pitchFamily="18" charset="0"/>
            </a:endParaRPr>
          </a:p>
          <a:p>
            <a:pPr>
              <a:spcAft>
                <a:spcPts val="0"/>
              </a:spcAft>
            </a:pPr>
            <a:r>
              <a:rPr lang="fr-FR" dirty="0">
                <a:solidFill>
                  <a:srgbClr val="FF0000"/>
                </a:solidFill>
                <a:latin typeface="Arial" panose="020B0604020202020204" pitchFamily="34" charset="0"/>
                <a:ea typeface="MS ??"/>
                <a:cs typeface="Cambria" panose="02040503050406030204" pitchFamily="18" charset="0"/>
              </a:rPr>
              <a:t> </a:t>
            </a:r>
            <a:endParaRPr lang="en-GB" dirty="0">
              <a:latin typeface="Cambria" panose="02040503050406030204" pitchFamily="18" charset="0"/>
              <a:ea typeface="MS ??"/>
              <a:cs typeface="Cambria" panose="02040503050406030204" pitchFamily="18" charset="0"/>
            </a:endParaRPr>
          </a:p>
          <a:p>
            <a:pPr>
              <a:spcAft>
                <a:spcPts val="0"/>
              </a:spcAft>
            </a:pPr>
            <a:r>
              <a:rPr lang="en-US" dirty="0">
                <a:latin typeface="Arial" panose="020B0604020202020204" pitchFamily="34" charset="0"/>
                <a:ea typeface="MS ??"/>
                <a:cs typeface="Cambria" panose="02040503050406030204" pitchFamily="18" charset="0"/>
              </a:rPr>
              <a:t>a Proud participants</a:t>
            </a:r>
            <a:endParaRPr lang="en-GB" dirty="0">
              <a:latin typeface="Cambria" panose="02040503050406030204" pitchFamily="18" charset="0"/>
              <a:ea typeface="MS ??"/>
              <a:cs typeface="Cambria" panose="02040503050406030204" pitchFamily="18" charset="0"/>
            </a:endParaRPr>
          </a:p>
          <a:p>
            <a:pPr>
              <a:spcAft>
                <a:spcPts val="0"/>
              </a:spcAft>
            </a:pPr>
            <a:r>
              <a:rPr lang="en-US" dirty="0">
                <a:latin typeface="Arial" panose="020B0604020202020204" pitchFamily="34" charset="0"/>
                <a:ea typeface="MS ??"/>
                <a:cs typeface="Cambria" panose="02040503050406030204" pitchFamily="18" charset="0"/>
              </a:rPr>
              <a:t>b Feeling the heat!</a:t>
            </a:r>
            <a:endParaRPr lang="en-GB" dirty="0">
              <a:latin typeface="Cambria" panose="02040503050406030204" pitchFamily="18" charset="0"/>
              <a:ea typeface="MS ??"/>
              <a:cs typeface="Cambria" panose="02040503050406030204" pitchFamily="18" charset="0"/>
            </a:endParaRPr>
          </a:p>
          <a:p>
            <a:pPr>
              <a:spcAft>
                <a:spcPts val="0"/>
              </a:spcAft>
            </a:pPr>
            <a:r>
              <a:rPr lang="en-US" dirty="0">
                <a:latin typeface="Arial" panose="020B0604020202020204" pitchFamily="34" charset="0"/>
                <a:ea typeface="MS ??"/>
                <a:cs typeface="Cambria" panose="02040503050406030204" pitchFamily="18" charset="0"/>
              </a:rPr>
              <a:t>c No boys allowed in this race</a:t>
            </a:r>
            <a:endParaRPr lang="en-GB" dirty="0">
              <a:latin typeface="Cambria" panose="02040503050406030204" pitchFamily="18" charset="0"/>
              <a:ea typeface="MS ??"/>
              <a:cs typeface="Cambria" panose="02040503050406030204" pitchFamily="18" charset="0"/>
            </a:endParaRPr>
          </a:p>
          <a:p>
            <a:pPr>
              <a:spcAft>
                <a:spcPts val="0"/>
              </a:spcAft>
            </a:pPr>
            <a:r>
              <a:rPr lang="en-US" dirty="0">
                <a:latin typeface="Arial" panose="020B0604020202020204" pitchFamily="34" charset="0"/>
                <a:ea typeface="MS ??"/>
                <a:cs typeface="Cambria" panose="02040503050406030204" pitchFamily="18" charset="0"/>
              </a:rPr>
              <a:t>d The five stages</a:t>
            </a:r>
            <a:endParaRPr lang="en-GB" dirty="0">
              <a:latin typeface="Cambria" panose="02040503050406030204" pitchFamily="18" charset="0"/>
              <a:ea typeface="MS ??"/>
              <a:cs typeface="Cambria" panose="02040503050406030204" pitchFamily="18" charset="0"/>
            </a:endParaRPr>
          </a:p>
          <a:p>
            <a:pPr>
              <a:spcAft>
                <a:spcPts val="0"/>
              </a:spcAft>
            </a:pPr>
            <a:r>
              <a:rPr lang="en-US" dirty="0">
                <a:latin typeface="Arial" panose="020B0604020202020204" pitchFamily="34" charset="0"/>
                <a:ea typeface="MS ??"/>
                <a:cs typeface="Cambria" panose="02040503050406030204" pitchFamily="18" charset="0"/>
              </a:rPr>
              <a:t>e A race with an educational purpose</a:t>
            </a:r>
            <a:endParaRPr lang="en-GB" dirty="0">
              <a:latin typeface="Cambria" panose="02040503050406030204" pitchFamily="18" charset="0"/>
              <a:ea typeface="MS ??"/>
              <a:cs typeface="Cambria" panose="02040503050406030204" pitchFamily="18" charset="0"/>
            </a:endParaRPr>
          </a:p>
          <a:p>
            <a:pPr>
              <a:spcAft>
                <a:spcPts val="0"/>
              </a:spcAft>
            </a:pPr>
            <a:r>
              <a:rPr lang="en-US" dirty="0">
                <a:latin typeface="Arial" panose="020B0604020202020204" pitchFamily="34" charset="0"/>
                <a:ea typeface="MS ??"/>
                <a:cs typeface="Cambria" panose="02040503050406030204" pitchFamily="18" charset="0"/>
              </a:rPr>
              <a:t>f  Schools and businesses lend a hand</a:t>
            </a:r>
            <a:br>
              <a:rPr lang="en-US" dirty="0">
                <a:latin typeface="Arial" panose="020B0604020202020204" pitchFamily="34" charset="0"/>
                <a:ea typeface="MS ??"/>
                <a:cs typeface="Cambria" panose="02040503050406030204" pitchFamily="18" charset="0"/>
              </a:rPr>
            </a:br>
            <a:r>
              <a:rPr lang="en-US" dirty="0">
                <a:latin typeface="Arial" panose="020B0604020202020204" pitchFamily="34" charset="0"/>
                <a:ea typeface="MS ??"/>
                <a:cs typeface="Cambria" panose="02040503050406030204" pitchFamily="18" charset="0"/>
              </a:rPr>
              <a:t/>
            </a:r>
            <a:br>
              <a:rPr lang="en-US" dirty="0">
                <a:latin typeface="Arial" panose="020B0604020202020204" pitchFamily="34" charset="0"/>
                <a:ea typeface="MS ??"/>
                <a:cs typeface="Cambria" panose="02040503050406030204" pitchFamily="18" charset="0"/>
              </a:rPr>
            </a:br>
            <a:r>
              <a:rPr lang="en-US" dirty="0">
                <a:latin typeface="Arial" panose="020B0604020202020204" pitchFamily="34" charset="0"/>
                <a:ea typeface="MS ??"/>
                <a:cs typeface="Cambria" panose="02040503050406030204" pitchFamily="18" charset="0"/>
              </a:rPr>
              <a:t>2 </a:t>
            </a:r>
            <a:r>
              <a:rPr lang="en-US" dirty="0" err="1">
                <a:latin typeface="Arial" panose="020B0604020202020204" pitchFamily="34" charset="0"/>
                <a:ea typeface="MS ??"/>
                <a:cs typeface="Cambria" panose="02040503050406030204" pitchFamily="18" charset="0"/>
              </a:rPr>
              <a:t>Relis</a:t>
            </a:r>
            <a:r>
              <a:rPr lang="en-US" dirty="0">
                <a:latin typeface="Arial" panose="020B0604020202020204" pitchFamily="34" charset="0"/>
                <a:ea typeface="MS ??"/>
                <a:cs typeface="Cambria" panose="02040503050406030204" pitchFamily="18" charset="0"/>
              </a:rPr>
              <a:t> le </a:t>
            </a:r>
            <a:r>
              <a:rPr lang="en-US" dirty="0" err="1">
                <a:latin typeface="Arial" panose="020B0604020202020204" pitchFamily="34" charset="0"/>
                <a:ea typeface="MS ??"/>
                <a:cs typeface="Cambria" panose="02040503050406030204" pitchFamily="18" charset="0"/>
              </a:rPr>
              <a:t>texte</a:t>
            </a:r>
            <a:r>
              <a:rPr lang="en-US" dirty="0">
                <a:latin typeface="Arial" panose="020B0604020202020204" pitchFamily="34" charset="0"/>
                <a:ea typeface="MS ??"/>
                <a:cs typeface="Cambria" panose="02040503050406030204" pitchFamily="18" charset="0"/>
              </a:rPr>
              <a:t>. </a:t>
            </a:r>
            <a:r>
              <a:rPr lang="en-US" dirty="0" err="1">
                <a:latin typeface="Arial" panose="020B0604020202020204" pitchFamily="34" charset="0"/>
                <a:ea typeface="MS ??"/>
                <a:cs typeface="Cambria" panose="02040503050406030204" pitchFamily="18" charset="0"/>
              </a:rPr>
              <a:t>Complète</a:t>
            </a:r>
            <a:r>
              <a:rPr lang="en-US" dirty="0">
                <a:latin typeface="Arial" panose="020B0604020202020204" pitchFamily="34" charset="0"/>
                <a:ea typeface="MS ??"/>
                <a:cs typeface="Cambria" panose="02040503050406030204" pitchFamily="18" charset="0"/>
              </a:rPr>
              <a:t> the phrases </a:t>
            </a:r>
            <a:r>
              <a:rPr lang="en-US" dirty="0" err="1">
                <a:latin typeface="Arial" panose="020B0604020202020204" pitchFamily="34" charset="0"/>
                <a:ea typeface="MS ??"/>
                <a:cs typeface="Cambria" panose="02040503050406030204" pitchFamily="18" charset="0"/>
              </a:rPr>
              <a:t>en</a:t>
            </a:r>
            <a:r>
              <a:rPr lang="en-US" dirty="0">
                <a:latin typeface="Arial" panose="020B0604020202020204" pitchFamily="34" charset="0"/>
                <a:ea typeface="MS ??"/>
                <a:cs typeface="Cambria" panose="02040503050406030204" pitchFamily="18" charset="0"/>
              </a:rPr>
              <a:t> </a:t>
            </a:r>
            <a:r>
              <a:rPr lang="en-US" dirty="0" err="1">
                <a:latin typeface="Arial" panose="020B0604020202020204" pitchFamily="34" charset="0"/>
                <a:ea typeface="MS ??"/>
                <a:cs typeface="Cambria" panose="02040503050406030204" pitchFamily="18" charset="0"/>
              </a:rPr>
              <a:t>anglais</a:t>
            </a:r>
            <a:r>
              <a:rPr lang="en-US" dirty="0">
                <a:latin typeface="Arial" panose="020B0604020202020204" pitchFamily="34" charset="0"/>
                <a:ea typeface="MS ??"/>
                <a:cs typeface="Cambria" panose="02040503050406030204" pitchFamily="18" charset="0"/>
              </a:rPr>
              <a:t>.</a:t>
            </a:r>
            <a:br>
              <a:rPr lang="en-US" dirty="0">
                <a:latin typeface="Arial" panose="020B0604020202020204" pitchFamily="34" charset="0"/>
                <a:ea typeface="MS ??"/>
                <a:cs typeface="Cambria" panose="02040503050406030204" pitchFamily="18" charset="0"/>
              </a:rPr>
            </a:br>
            <a:r>
              <a:rPr lang="en-US" dirty="0">
                <a:latin typeface="Arial" panose="020B0604020202020204" pitchFamily="34" charset="0"/>
                <a:ea typeface="MS ??"/>
                <a:cs typeface="Cambria" panose="02040503050406030204" pitchFamily="18" charset="0"/>
              </a:rPr>
              <a:t/>
            </a:r>
            <a:br>
              <a:rPr lang="en-US" dirty="0">
                <a:latin typeface="Arial" panose="020B0604020202020204" pitchFamily="34" charset="0"/>
                <a:ea typeface="MS ??"/>
                <a:cs typeface="Cambria" panose="02040503050406030204" pitchFamily="18" charset="0"/>
              </a:rPr>
            </a:br>
            <a:r>
              <a:rPr lang="en-US" dirty="0">
                <a:latin typeface="Arial" panose="020B0604020202020204" pitchFamily="34" charset="0"/>
                <a:ea typeface="MS ??"/>
                <a:cs typeface="Cambria" panose="02040503050406030204" pitchFamily="18" charset="0"/>
              </a:rPr>
              <a:t>1  The </a:t>
            </a:r>
            <a:r>
              <a:rPr lang="en-US" dirty="0" err="1">
                <a:latin typeface="Arial" panose="020B0604020202020204" pitchFamily="34" charset="0"/>
                <a:ea typeface="MS ??"/>
                <a:cs typeface="Cambria" panose="02040503050406030204" pitchFamily="18" charset="0"/>
              </a:rPr>
              <a:t>Sénégazelle</a:t>
            </a:r>
            <a:r>
              <a:rPr lang="en-US" dirty="0">
                <a:latin typeface="Arial" panose="020B0604020202020204" pitchFamily="34" charset="0"/>
                <a:ea typeface="MS ??"/>
                <a:cs typeface="Cambria" panose="02040503050406030204" pitchFamily="18" charset="0"/>
              </a:rPr>
              <a:t> is a ________.</a:t>
            </a:r>
            <a:br>
              <a:rPr lang="en-US" dirty="0">
                <a:latin typeface="Arial" panose="020B0604020202020204" pitchFamily="34" charset="0"/>
                <a:ea typeface="MS ??"/>
                <a:cs typeface="Cambria" panose="02040503050406030204" pitchFamily="18" charset="0"/>
              </a:rPr>
            </a:br>
            <a:r>
              <a:rPr lang="en-US" dirty="0">
                <a:latin typeface="Arial" panose="020B0604020202020204" pitchFamily="34" charset="0"/>
                <a:ea typeface="MS ??"/>
                <a:cs typeface="Cambria" panose="02040503050406030204" pitchFamily="18" charset="0"/>
              </a:rPr>
              <a:t>2 Every year, 40 ‘gazelles’ ____________.</a:t>
            </a:r>
            <a:br>
              <a:rPr lang="en-US" dirty="0">
                <a:latin typeface="Arial" panose="020B0604020202020204" pitchFamily="34" charset="0"/>
                <a:ea typeface="MS ??"/>
                <a:cs typeface="Cambria" panose="02040503050406030204" pitchFamily="18" charset="0"/>
              </a:rPr>
            </a:br>
            <a:r>
              <a:rPr lang="en-US" dirty="0">
                <a:latin typeface="Arial" panose="020B0604020202020204" pitchFamily="34" charset="0"/>
                <a:ea typeface="MS ??"/>
                <a:cs typeface="Cambria" panose="02040503050406030204" pitchFamily="18" charset="0"/>
              </a:rPr>
              <a:t>3 Before leaving France, each participant has to _________.</a:t>
            </a:r>
            <a:br>
              <a:rPr lang="en-US" dirty="0">
                <a:latin typeface="Arial" panose="020B0604020202020204" pitchFamily="34" charset="0"/>
                <a:ea typeface="MS ??"/>
                <a:cs typeface="Cambria" panose="02040503050406030204" pitchFamily="18" charset="0"/>
              </a:rPr>
            </a:br>
            <a:r>
              <a:rPr lang="en-US" dirty="0">
                <a:latin typeface="Arial" panose="020B0604020202020204" pitchFamily="34" charset="0"/>
                <a:ea typeface="MS ??"/>
                <a:cs typeface="Cambria" panose="02040503050406030204" pitchFamily="18" charset="0"/>
              </a:rPr>
              <a:t>4 Every participant is proud to have taken part and says ____________.</a:t>
            </a:r>
            <a:br>
              <a:rPr lang="en-US" dirty="0">
                <a:latin typeface="Arial" panose="020B0604020202020204" pitchFamily="34" charset="0"/>
                <a:ea typeface="MS ??"/>
                <a:cs typeface="Cambria" panose="02040503050406030204" pitchFamily="18" charset="0"/>
              </a:rPr>
            </a:br>
            <a:endParaRPr lang="en-GB" dirty="0">
              <a:latin typeface="Cambria" panose="02040503050406030204" pitchFamily="18" charset="0"/>
              <a:ea typeface="MS ??"/>
              <a:cs typeface="Cambria" panose="02040503050406030204" pitchFamily="18" charset="0"/>
            </a:endParaRPr>
          </a:p>
          <a:p>
            <a:pPr>
              <a:spcAft>
                <a:spcPts val="0"/>
              </a:spcAft>
            </a:pPr>
            <a:r>
              <a:rPr lang="es-ES" dirty="0">
                <a:latin typeface="Arial" panose="020B0604020202020204" pitchFamily="34" charset="0"/>
                <a:ea typeface="MS ??"/>
                <a:cs typeface="Cambria" panose="02040503050406030204" pitchFamily="18" charset="0"/>
              </a:rPr>
              <a:t>3 </a:t>
            </a:r>
            <a:r>
              <a:rPr lang="es-ES" dirty="0" err="1">
                <a:latin typeface="Arial" panose="020B0604020202020204" pitchFamily="34" charset="0"/>
                <a:ea typeface="MS ??"/>
                <a:cs typeface="Cambria" panose="02040503050406030204" pitchFamily="18" charset="0"/>
              </a:rPr>
              <a:t>Traduis</a:t>
            </a:r>
            <a:r>
              <a:rPr lang="es-ES" dirty="0">
                <a:latin typeface="Arial" panose="020B0604020202020204" pitchFamily="34" charset="0"/>
                <a:ea typeface="MS ??"/>
                <a:cs typeface="Cambria" panose="02040503050406030204" pitchFamily="18" charset="0"/>
              </a:rPr>
              <a:t> le </a:t>
            </a:r>
            <a:r>
              <a:rPr lang="es-ES" dirty="0" err="1">
                <a:latin typeface="Arial" panose="020B0604020202020204" pitchFamily="34" charset="0"/>
                <a:ea typeface="MS ??"/>
                <a:cs typeface="Cambria" panose="02040503050406030204" pitchFamily="18" charset="0"/>
              </a:rPr>
              <a:t>texte</a:t>
            </a:r>
            <a:r>
              <a:rPr lang="es-ES" dirty="0">
                <a:latin typeface="Arial" panose="020B0604020202020204" pitchFamily="34" charset="0"/>
                <a:ea typeface="MS ??"/>
                <a:cs typeface="Cambria" panose="02040503050406030204" pitchFamily="18" charset="0"/>
              </a:rPr>
              <a:t> en </a:t>
            </a:r>
            <a:r>
              <a:rPr lang="es-ES" dirty="0" err="1">
                <a:latin typeface="Arial" panose="020B0604020202020204" pitchFamily="34" charset="0"/>
                <a:ea typeface="MS ??"/>
                <a:cs typeface="Cambria" panose="02040503050406030204" pitchFamily="18" charset="0"/>
              </a:rPr>
              <a:t>anglais</a:t>
            </a:r>
            <a:r>
              <a:rPr lang="es-ES" dirty="0" smtClean="0">
                <a:latin typeface="Arial" panose="020B0604020202020204" pitchFamily="34" charset="0"/>
                <a:ea typeface="MS ??"/>
                <a:cs typeface="Cambria" panose="02040503050406030204" pitchFamily="18" charset="0"/>
              </a:rPr>
              <a:t>.</a:t>
            </a:r>
            <a:endParaRPr lang="en-GB" dirty="0">
              <a:latin typeface="Cambria" panose="02040503050406030204" pitchFamily="18" charset="0"/>
              <a:ea typeface="MS ??"/>
              <a:cs typeface="Cambria" panose="02040503050406030204" pitchFamily="18" charset="0"/>
            </a:endParaRPr>
          </a:p>
        </p:txBody>
      </p:sp>
      <p:sp>
        <p:nvSpPr>
          <p:cNvPr id="3" name="Rectangle 2"/>
          <p:cNvSpPr/>
          <p:nvPr/>
        </p:nvSpPr>
        <p:spPr>
          <a:xfrm>
            <a:off x="132204" y="5099366"/>
            <a:ext cx="8813492" cy="1600438"/>
          </a:xfrm>
          <a:prstGeom prst="rect">
            <a:avLst/>
          </a:prstGeom>
          <a:solidFill>
            <a:srgbClr val="FFEFEF"/>
          </a:solidFill>
          <a:effectLst>
            <a:outerShdw blurRad="50800" dist="38100" dir="8100000" algn="tr" rotWithShape="0">
              <a:prstClr val="black">
                <a:alpha val="40000"/>
              </a:prstClr>
            </a:outerShdw>
          </a:effectLst>
        </p:spPr>
        <p:txBody>
          <a:bodyPr wrap="square">
            <a:spAutoFit/>
          </a:bodyPr>
          <a:lstStyle/>
          <a:p>
            <a:pPr>
              <a:spcAft>
                <a:spcPts val="0"/>
              </a:spcAft>
            </a:pPr>
            <a:r>
              <a:rPr lang="es-ES" sz="1400" dirty="0">
                <a:latin typeface="Cambria" panose="02040503050406030204" pitchFamily="18" charset="0"/>
                <a:ea typeface="MS ??"/>
                <a:cs typeface="Cambria" panose="02040503050406030204" pitchFamily="18" charset="0"/>
              </a:rPr>
              <a:t> </a:t>
            </a:r>
            <a:r>
              <a:rPr lang="en-US" sz="1400" dirty="0" smtClean="0">
                <a:solidFill>
                  <a:srgbClr val="000000"/>
                </a:solidFill>
                <a:latin typeface="Arial" panose="020B0604020202020204" pitchFamily="34" charset="0"/>
                <a:ea typeface="MS ??"/>
                <a:cs typeface="Cambria" panose="02040503050406030204" pitchFamily="18" charset="0"/>
              </a:rPr>
              <a:t>Translating</a:t>
            </a:r>
            <a:endParaRPr lang="en-GB" sz="1400" dirty="0">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1400" dirty="0">
                <a:solidFill>
                  <a:srgbClr val="000000"/>
                </a:solidFill>
                <a:latin typeface="Arial" panose="020B0604020202020204" pitchFamily="34" charset="0"/>
                <a:ea typeface="MS ??"/>
                <a:cs typeface="Cambria" panose="02040503050406030204" pitchFamily="18" charset="0"/>
              </a:rPr>
              <a:t>You cannot always translate word-for-word. </a:t>
            </a:r>
            <a:endParaRPr lang="en-GB" sz="1400" dirty="0">
              <a:solidFill>
                <a:srgbClr val="000000"/>
              </a:solidFill>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1400" dirty="0">
                <a:solidFill>
                  <a:srgbClr val="000000"/>
                </a:solidFill>
                <a:latin typeface="Arial" panose="020B0604020202020204" pitchFamily="34" charset="0"/>
                <a:ea typeface="MS ??"/>
                <a:cs typeface="Cambria" panose="02040503050406030204" pitchFamily="18" charset="0"/>
              </a:rPr>
              <a:t>Once you have the meaning of the sentence in your head, play with the word order until you have English that sounds natural when you read it.</a:t>
            </a:r>
            <a:endParaRPr lang="en-GB" sz="1400" dirty="0">
              <a:solidFill>
                <a:srgbClr val="000000"/>
              </a:solidFill>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1400" dirty="0">
                <a:solidFill>
                  <a:srgbClr val="000000"/>
                </a:solidFill>
                <a:latin typeface="Arial" panose="020B0604020202020204" pitchFamily="34" charset="0"/>
                <a:ea typeface="MS ??"/>
                <a:cs typeface="Cambria" panose="02040503050406030204" pitchFamily="18" charset="0"/>
              </a:rPr>
              <a:t>If you look up a word in a dictionary, don’t accept the first definition you find. Try different possibilities in context and see which one fits best.</a:t>
            </a:r>
            <a:endParaRPr lang="en-GB" sz="1400" dirty="0">
              <a:solidFill>
                <a:srgbClr val="000000"/>
              </a:solidFill>
              <a:latin typeface="Cambria" panose="02040503050406030204" pitchFamily="18" charset="0"/>
              <a:ea typeface="MS ??"/>
              <a:cs typeface="Cambria" panose="02040503050406030204" pitchFamily="18" charset="0"/>
            </a:endParaRPr>
          </a:p>
          <a:p>
            <a:pPr marL="342900" lvl="0" indent="-342900">
              <a:spcAft>
                <a:spcPts val="0"/>
              </a:spcAft>
              <a:buFont typeface="Symbol" panose="05050102010706020507" pitchFamily="18" charset="2"/>
              <a:buChar char=""/>
            </a:pPr>
            <a:r>
              <a:rPr lang="en-US" sz="1400" dirty="0">
                <a:solidFill>
                  <a:srgbClr val="000000"/>
                </a:solidFill>
                <a:latin typeface="Arial" panose="020B0604020202020204" pitchFamily="34" charset="0"/>
                <a:ea typeface="MS ??"/>
                <a:cs typeface="Cambria" panose="02040503050406030204" pitchFamily="18" charset="0"/>
              </a:rPr>
              <a:t>Read aloud what you have written. Make sure it sounds right to you.  </a:t>
            </a:r>
            <a:endParaRPr lang="en-GB" sz="1400" dirty="0">
              <a:solidFill>
                <a:srgbClr val="000000"/>
              </a:solidFill>
              <a:latin typeface="Cambria" panose="02040503050406030204" pitchFamily="18" charset="0"/>
              <a:ea typeface="MS ??"/>
              <a:cs typeface="Cambria" panose="02040503050406030204" pitchFamily="18" charset="0"/>
            </a:endParaRPr>
          </a:p>
        </p:txBody>
      </p:sp>
    </p:spTree>
    <p:extLst>
      <p:ext uri="{BB962C8B-B14F-4D97-AF65-F5344CB8AC3E}">
        <p14:creationId xmlns:p14="http://schemas.microsoft.com/office/powerpoint/2010/main" val="314760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12596" y="1961003"/>
            <a:ext cx="8963606"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4  Read for talk (</a:t>
            </a:r>
            <a:r>
              <a:rPr lang="en-GB" dirty="0" err="1"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hotseating</a:t>
            </a:r>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 routine)</a:t>
            </a:r>
            <a:endParaRPr lang="en-GB" dirty="0">
              <a:solidFill>
                <a:schemeClr val="accent4">
                  <a:lumMod val="20000"/>
                  <a:lumOff val="80000"/>
                </a:schemeClr>
              </a:solidFill>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33160" y="0"/>
            <a:ext cx="743042" cy="526469"/>
          </a:xfrm>
          <a:prstGeom prst="rect">
            <a:avLst/>
          </a:prstGeom>
        </p:spPr>
      </p:pic>
    </p:spTree>
    <p:extLst>
      <p:ext uri="{BB962C8B-B14F-4D97-AF65-F5344CB8AC3E}">
        <p14:creationId xmlns:p14="http://schemas.microsoft.com/office/powerpoint/2010/main" val="1583799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108194" y="638176"/>
            <a:ext cx="8229600" cy="1143000"/>
          </a:xfrm>
          <a:prstGeom prst="rect">
            <a:avLst/>
          </a:prstGeom>
          <a:ln w="5715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err="1" smtClean="0">
                <a:solidFill>
                  <a:prstClr val="black"/>
                </a:solidFill>
                <a:latin typeface="MV Boli" panose="02000500030200090000" pitchFamily="2" charset="0"/>
                <a:cs typeface="MV Boli" panose="02000500030200090000" pitchFamily="2" charset="0"/>
              </a:rPr>
              <a:t>Hotseating</a:t>
            </a:r>
            <a:endParaRPr lang="fr-FR" sz="4000" b="1" dirty="0">
              <a:solidFill>
                <a:prstClr val="black"/>
              </a:solidFill>
              <a:latin typeface="MV Boli" panose="02000500030200090000" pitchFamily="2" charset="0"/>
              <a:cs typeface="MV Boli" panose="02000500030200090000"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sp>
        <p:nvSpPr>
          <p:cNvPr id="9" name="Rectangle 8"/>
          <p:cNvSpPr/>
          <p:nvPr/>
        </p:nvSpPr>
        <p:spPr>
          <a:xfrm>
            <a:off x="3812083" y="1764771"/>
            <a:ext cx="5240020" cy="4616648"/>
          </a:xfrm>
          <a:prstGeom prst="rect">
            <a:avLst/>
          </a:prstGeom>
        </p:spPr>
        <p:txBody>
          <a:bodyPr wrap="square">
            <a:spAutoFit/>
          </a:bodyPr>
          <a:lstStyle/>
          <a:p>
            <a:r>
              <a:rPr lang="es-MX" sz="1400" b="1" dirty="0">
                <a:solidFill>
                  <a:prstClr val="black"/>
                </a:solidFill>
                <a:latin typeface="Arial" panose="020B0604020202020204" pitchFamily="34" charset="0"/>
                <a:cs typeface="Arial" panose="020B0604020202020204" pitchFamily="34" charset="0"/>
              </a:rPr>
              <a:t>Argentina, el uno de enero, 2015</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¡Hola! ¿Qué tal? Me llamo Antonio y vivo en Argentina, en Buenos Aires. Tengo trece años y mi cumpleaños es el quince de mayo.</a:t>
            </a:r>
            <a:endParaRPr lang="en-GB" sz="1400" dirty="0">
              <a:solidFill>
                <a:prstClr val="black"/>
              </a:solidFill>
              <a:latin typeface="Arial" panose="020B0604020202020204" pitchFamily="34" charset="0"/>
              <a:cs typeface="Arial" panose="020B0604020202020204" pitchFamily="34" charset="0"/>
            </a:endParaRPr>
          </a:p>
          <a:p>
            <a:r>
              <a:rPr lang="es-MX" sz="1400" b="1" dirty="0">
                <a:solidFill>
                  <a:prstClr val="black"/>
                </a:solidFill>
                <a:latin typeface="Arial" panose="020B0604020202020204" pitchFamily="34" charset="0"/>
                <a:cs typeface="Arial" panose="020B0604020202020204" pitchFamily="34" charset="0"/>
              </a:rPr>
              <a:t> </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Soy bastante sincero. También soy generoso, pero no soy tímido. Tengo una hermana que se llama Rosa. Tiene catorce años. En mi opinión, es un poco tonta.</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 </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Tengo un ratón y dos peces. Mi ratón es blanco y muy divertido. </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Mis peces son azules y amarillos y son estupendos, pero no son muy listos. Mi color favorito es el amarillo.</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 </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Mi pasión es el rugby y mi héroe es Felipe </a:t>
            </a:r>
            <a:r>
              <a:rPr lang="es-MX" sz="1400" dirty="0" err="1">
                <a:solidFill>
                  <a:prstClr val="black"/>
                </a:solidFill>
                <a:latin typeface="Arial" panose="020B0604020202020204" pitchFamily="34" charset="0"/>
                <a:cs typeface="Arial" panose="020B0604020202020204" pitchFamily="34" charset="0"/>
              </a:rPr>
              <a:t>Contepomi</a:t>
            </a:r>
            <a:r>
              <a:rPr lang="es-MX" sz="1400" dirty="0">
                <a:solidFill>
                  <a:prstClr val="black"/>
                </a:solidFill>
                <a:latin typeface="Arial" panose="020B0604020202020204" pitchFamily="34" charset="0"/>
                <a:cs typeface="Arial" panose="020B0604020202020204" pitchFamily="34" charset="0"/>
              </a:rPr>
              <a:t>. ¡Es genial! Mi cantante favorita es </a:t>
            </a:r>
            <a:r>
              <a:rPr lang="es-MX" sz="1400" dirty="0" err="1">
                <a:solidFill>
                  <a:prstClr val="black"/>
                </a:solidFill>
                <a:latin typeface="Arial" panose="020B0604020202020204" pitchFamily="34" charset="0"/>
                <a:cs typeface="Arial" panose="020B0604020202020204" pitchFamily="34" charset="0"/>
              </a:rPr>
              <a:t>Beyoncé</a:t>
            </a:r>
            <a:r>
              <a:rPr lang="es-MX" sz="1400" dirty="0">
                <a:solidFill>
                  <a:prstClr val="black"/>
                </a:solidFill>
                <a:latin typeface="Arial" panose="020B0604020202020204" pitchFamily="34" charset="0"/>
                <a:cs typeface="Arial" panose="020B0604020202020204" pitchFamily="34" charset="0"/>
              </a:rPr>
              <a:t> porque es fenomenal.</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Mi programa favorito es ‘Factor X’.</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 </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¿Y tú? ¿Qué tipo de persona eres?</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¿Tienes mascotas?</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¿Tienes hermanos?</a:t>
            </a:r>
            <a:endParaRPr lang="en-GB" sz="1400" dirty="0">
              <a:solidFill>
                <a:prstClr val="black"/>
              </a:solidFill>
              <a:latin typeface="Arial" panose="020B0604020202020204" pitchFamily="34" charset="0"/>
              <a:cs typeface="Arial" panose="020B0604020202020204" pitchFamily="34" charset="0"/>
            </a:endParaRPr>
          </a:p>
          <a:p>
            <a:r>
              <a:rPr lang="es-MX" sz="1400" dirty="0">
                <a:solidFill>
                  <a:prstClr val="black"/>
                </a:solidFill>
                <a:latin typeface="Arial" panose="020B0604020202020204" pitchFamily="34" charset="0"/>
                <a:cs typeface="Arial" panose="020B0604020202020204" pitchFamily="34" charset="0"/>
              </a:rPr>
              <a:t>¿Cuándo es tu cumpleaños?</a:t>
            </a:r>
            <a:endParaRPr lang="en-GB" sz="1400" dirty="0">
              <a:solidFill>
                <a:prstClr val="black"/>
              </a:solidFill>
              <a:latin typeface="Arial" panose="020B0604020202020204" pitchFamily="34" charset="0"/>
              <a:cs typeface="Arial" panose="020B0604020202020204" pitchFamily="34" charset="0"/>
            </a:endParaRPr>
          </a:p>
        </p:txBody>
      </p:sp>
      <p:sp>
        <p:nvSpPr>
          <p:cNvPr id="10" name="TextBox 4"/>
          <p:cNvSpPr txBox="1">
            <a:spLocks noChangeArrowheads="1"/>
          </p:cNvSpPr>
          <p:nvPr/>
        </p:nvSpPr>
        <p:spPr bwMode="auto">
          <a:xfrm>
            <a:off x="3445490" y="2083707"/>
            <a:ext cx="557213"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❶</a:t>
            </a:r>
            <a:endParaRPr lang="fr-FR" dirty="0">
              <a:solidFill>
                <a:prstClr val="black"/>
              </a:solidFill>
              <a:latin typeface="Verdana" pitchFamily="34" charset="0"/>
            </a:endParaRPr>
          </a:p>
        </p:txBody>
      </p:sp>
      <p:sp>
        <p:nvSpPr>
          <p:cNvPr id="11" name="TextBox 5"/>
          <p:cNvSpPr txBox="1">
            <a:spLocks noChangeArrowheads="1"/>
          </p:cNvSpPr>
          <p:nvPr/>
        </p:nvSpPr>
        <p:spPr bwMode="auto">
          <a:xfrm>
            <a:off x="3411806" y="2995347"/>
            <a:ext cx="557212"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❷</a:t>
            </a:r>
            <a:endParaRPr lang="fr-FR" dirty="0">
              <a:solidFill>
                <a:prstClr val="black"/>
              </a:solidFill>
              <a:latin typeface="Verdana" pitchFamily="34" charset="0"/>
            </a:endParaRPr>
          </a:p>
        </p:txBody>
      </p:sp>
      <p:sp>
        <p:nvSpPr>
          <p:cNvPr id="12" name="TextBox 6"/>
          <p:cNvSpPr txBox="1">
            <a:spLocks noChangeArrowheads="1"/>
          </p:cNvSpPr>
          <p:nvPr/>
        </p:nvSpPr>
        <p:spPr bwMode="auto">
          <a:xfrm>
            <a:off x="3457194" y="3845479"/>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❸</a:t>
            </a:r>
            <a:endParaRPr lang="fr-FR" dirty="0">
              <a:solidFill>
                <a:prstClr val="black"/>
              </a:solidFill>
              <a:latin typeface="Verdana" pitchFamily="34" charset="0"/>
            </a:endParaRPr>
          </a:p>
        </p:txBody>
      </p:sp>
      <p:sp>
        <p:nvSpPr>
          <p:cNvPr id="13" name="TextBox 7"/>
          <p:cNvSpPr txBox="1">
            <a:spLocks noChangeArrowheads="1"/>
          </p:cNvSpPr>
          <p:nvPr/>
        </p:nvSpPr>
        <p:spPr bwMode="auto">
          <a:xfrm>
            <a:off x="3445490" y="4710774"/>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❹</a:t>
            </a:r>
            <a:endParaRPr lang="fr-FR" dirty="0">
              <a:solidFill>
                <a:prstClr val="black"/>
              </a:solidFill>
              <a:latin typeface="Verdana" pitchFamily="34" charset="0"/>
            </a:endParaRPr>
          </a:p>
        </p:txBody>
      </p:sp>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5573" y="243502"/>
            <a:ext cx="1336425" cy="1336425"/>
          </a:xfrm>
          <a:prstGeom prst="rect">
            <a:avLst/>
          </a:prstGeom>
        </p:spPr>
      </p:pic>
    </p:spTree>
    <p:extLst>
      <p:ext uri="{BB962C8B-B14F-4D97-AF65-F5344CB8AC3E}">
        <p14:creationId xmlns:p14="http://schemas.microsoft.com/office/powerpoint/2010/main" val="713563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6841" y="967394"/>
            <a:ext cx="3234268" cy="5051755"/>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54579" y="331743"/>
            <a:ext cx="3019425" cy="2076450"/>
          </a:xfrm>
          <a:prstGeom prst="rect">
            <a:avLst/>
          </a:prstGeom>
        </p:spPr>
      </p:pic>
      <p:pic>
        <p:nvPicPr>
          <p:cNvPr id="5" name="Picture 4"/>
          <p:cNvPicPr>
            <a:picLocks noChangeAspect="1"/>
          </p:cNvPicPr>
          <p:nvPr/>
        </p:nvPicPr>
        <p:blipFill>
          <a:blip r:embed="rId5"/>
          <a:stretch>
            <a:fillRect/>
          </a:stretch>
        </p:blipFill>
        <p:spPr>
          <a:xfrm>
            <a:off x="211741" y="2772674"/>
            <a:ext cx="2705100" cy="2057400"/>
          </a:xfrm>
          <a:prstGeom prst="rect">
            <a:avLst/>
          </a:prstGeom>
        </p:spPr>
      </p:pic>
      <p:pic>
        <p:nvPicPr>
          <p:cNvPr id="6" name="Picture 5"/>
          <p:cNvPicPr>
            <a:picLocks noChangeAspect="1"/>
          </p:cNvPicPr>
          <p:nvPr/>
        </p:nvPicPr>
        <p:blipFill>
          <a:blip r:embed="rId6"/>
          <a:stretch>
            <a:fillRect/>
          </a:stretch>
        </p:blipFill>
        <p:spPr>
          <a:xfrm>
            <a:off x="6362700" y="398418"/>
            <a:ext cx="2781300" cy="2009775"/>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6151109" y="2849768"/>
            <a:ext cx="3014662" cy="1980306"/>
          </a:xfrm>
          <a:prstGeom prst="rect">
            <a:avLst/>
          </a:prstGeom>
        </p:spPr>
      </p:pic>
    </p:spTree>
    <p:extLst>
      <p:ext uri="{BB962C8B-B14F-4D97-AF65-F5344CB8AC3E}">
        <p14:creationId xmlns:p14="http://schemas.microsoft.com/office/powerpoint/2010/main" val="335689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256743" y="1424418"/>
            <a:ext cx="8963606"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5  Reading + listening</a:t>
            </a:r>
            <a:b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7  Reading to learn new information</a:t>
            </a:r>
            <a:endParaRPr lang="en-GB" dirty="0">
              <a:solidFill>
                <a:schemeClr val="accent4">
                  <a:lumMod val="20000"/>
                  <a:lumOff val="80000"/>
                </a:schemeClr>
              </a:solidFill>
            </a:endParaRPr>
          </a:p>
        </p:txBody>
      </p:sp>
      <p:pic>
        <p:nvPicPr>
          <p:cNvPr id="8" name="Picture 7"/>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08832" y="1222376"/>
            <a:ext cx="3175000" cy="2540000"/>
          </a:xfrm>
          <a:prstGeom prst="rect">
            <a:avLst/>
          </a:prstGeom>
        </p:spPr>
      </p:pic>
      <p:pic>
        <p:nvPicPr>
          <p:cNvPr id="9" name="Picture 8"/>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82287" y="3019838"/>
            <a:ext cx="2996190" cy="2996190"/>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2655501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7115" y="0"/>
            <a:ext cx="8255000" cy="6715786"/>
          </a:xfrm>
          <a:prstGeom prst="rect">
            <a:avLst/>
          </a:prstGeom>
        </p:spPr>
      </p:pic>
      <p:sp>
        <p:nvSpPr>
          <p:cNvPr id="2" name="Rectangle 1"/>
          <p:cNvSpPr/>
          <p:nvPr/>
        </p:nvSpPr>
        <p:spPr>
          <a:xfrm>
            <a:off x="114912" y="6075669"/>
            <a:ext cx="4171335" cy="461665"/>
          </a:xfrm>
          <a:prstGeom prst="rect">
            <a:avLst/>
          </a:prstGeom>
        </p:spPr>
        <p:txBody>
          <a:bodyPr wrap="none">
            <a:spAutoFit/>
          </a:bodyPr>
          <a:lstStyle/>
          <a:p>
            <a:r>
              <a:rPr lang="en-GB" sz="2400" dirty="0">
                <a:latin typeface="Arial" panose="020B0604020202020204" pitchFamily="34" charset="0"/>
                <a:cs typeface="Arial" panose="020B0604020202020204" pitchFamily="34" charset="0"/>
                <a:hlinkClick r:id="rId4"/>
              </a:rPr>
              <a:t>http://maryglasgowplus.com/</a:t>
            </a:r>
            <a:r>
              <a:rPr lang="en-GB"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3339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800" y="164049"/>
            <a:ext cx="6451600" cy="6463308"/>
          </a:xfrm>
          <a:prstGeom prst="rect">
            <a:avLst/>
          </a:prstGeom>
        </p:spPr>
        <p:txBody>
          <a:bodyPr wrap="square">
            <a:spAutoFit/>
          </a:bodyPr>
          <a:lstStyle/>
          <a:p>
            <a:r>
              <a:rPr lang="fr-FR" dirty="0" smtClean="0">
                <a:solidFill>
                  <a:prstClr val="black"/>
                </a:solidFill>
              </a:rPr>
              <a:t>Eurovision Song </a:t>
            </a:r>
            <a:r>
              <a:rPr lang="fr-FR" dirty="0" err="1" smtClean="0">
                <a:solidFill>
                  <a:prstClr val="black"/>
                </a:solidFill>
              </a:rPr>
              <a:t>Contest</a:t>
            </a:r>
            <a:r>
              <a:rPr lang="fr-FR" dirty="0" smtClean="0">
                <a:solidFill>
                  <a:prstClr val="black"/>
                </a:solidFill>
              </a:rPr>
              <a:t> 2016 Grand Final</a:t>
            </a:r>
          </a:p>
          <a:p>
            <a:r>
              <a:rPr lang="fr-FR" dirty="0" smtClean="0">
                <a:solidFill>
                  <a:prstClr val="black"/>
                </a:solidFill>
              </a:rPr>
              <a:t>Performer: Amir</a:t>
            </a:r>
          </a:p>
          <a:p>
            <a:r>
              <a:rPr lang="fr-FR" dirty="0" smtClean="0">
                <a:solidFill>
                  <a:prstClr val="black"/>
                </a:solidFill>
              </a:rPr>
              <a:t>Song </a:t>
            </a:r>
            <a:r>
              <a:rPr lang="fr-FR" dirty="0" err="1" smtClean="0">
                <a:solidFill>
                  <a:prstClr val="black"/>
                </a:solidFill>
              </a:rPr>
              <a:t>title</a:t>
            </a:r>
            <a:r>
              <a:rPr lang="fr-FR" dirty="0" smtClean="0">
                <a:solidFill>
                  <a:prstClr val="black"/>
                </a:solidFill>
              </a:rPr>
              <a:t>: J'ai cherché</a:t>
            </a:r>
          </a:p>
          <a:p>
            <a:r>
              <a:rPr lang="fr-FR" dirty="0" smtClean="0">
                <a:solidFill>
                  <a:prstClr val="black"/>
                </a:solidFill>
              </a:rPr>
              <a:t>Music by: Nazim Khaled, Amir Haddad, Johan </a:t>
            </a:r>
            <a:r>
              <a:rPr lang="fr-FR" dirty="0" err="1" smtClean="0">
                <a:solidFill>
                  <a:prstClr val="black"/>
                </a:solidFill>
              </a:rPr>
              <a:t>Errami</a:t>
            </a:r>
            <a:endParaRPr lang="fr-FR" dirty="0" smtClean="0">
              <a:solidFill>
                <a:prstClr val="black"/>
              </a:solidFill>
            </a:endParaRPr>
          </a:p>
          <a:p>
            <a:r>
              <a:rPr lang="fr-FR" dirty="0" smtClean="0">
                <a:solidFill>
                  <a:prstClr val="black"/>
                </a:solidFill>
              </a:rPr>
              <a:t>Lyrics by: Nazim Khaled, Amir Haddad</a:t>
            </a:r>
          </a:p>
          <a:p>
            <a:endParaRPr lang="fr-FR" dirty="0" smtClean="0">
              <a:solidFill>
                <a:prstClr val="black"/>
              </a:solidFill>
            </a:endParaRPr>
          </a:p>
          <a:p>
            <a:r>
              <a:rPr lang="fr-FR" dirty="0" smtClean="0">
                <a:solidFill>
                  <a:prstClr val="black"/>
                </a:solidFill>
              </a:rPr>
              <a:t>J’ai cherché</a:t>
            </a:r>
          </a:p>
          <a:p>
            <a:r>
              <a:rPr lang="fr-FR" dirty="0" smtClean="0">
                <a:solidFill>
                  <a:prstClr val="black"/>
                </a:solidFill>
              </a:rPr>
              <a:t>un sens à mon existence</a:t>
            </a:r>
          </a:p>
          <a:p>
            <a:r>
              <a:rPr lang="fr-FR" dirty="0" smtClean="0">
                <a:solidFill>
                  <a:prstClr val="black"/>
                </a:solidFill>
              </a:rPr>
              <a:t>J’y ai laissé mon innocence</a:t>
            </a:r>
          </a:p>
          <a:p>
            <a:r>
              <a:rPr lang="fr-FR" dirty="0" smtClean="0">
                <a:solidFill>
                  <a:prstClr val="black"/>
                </a:solidFill>
              </a:rPr>
              <a:t>J’ai fini le </a:t>
            </a:r>
            <a:r>
              <a:rPr lang="fr-FR" dirty="0" err="1" smtClean="0">
                <a:solidFill>
                  <a:prstClr val="black"/>
                </a:solidFill>
              </a:rPr>
              <a:t>coeur</a:t>
            </a:r>
            <a:r>
              <a:rPr lang="fr-FR" dirty="0" smtClean="0">
                <a:solidFill>
                  <a:prstClr val="black"/>
                </a:solidFill>
              </a:rPr>
              <a:t> sans défense</a:t>
            </a:r>
          </a:p>
          <a:p>
            <a:r>
              <a:rPr lang="fr-FR" dirty="0" smtClean="0">
                <a:solidFill>
                  <a:prstClr val="black"/>
                </a:solidFill>
              </a:rPr>
              <a:t>J’ai cherché</a:t>
            </a:r>
          </a:p>
          <a:p>
            <a:r>
              <a:rPr lang="fr-FR" dirty="0" smtClean="0">
                <a:solidFill>
                  <a:prstClr val="black"/>
                </a:solidFill>
              </a:rPr>
              <a:t>L’amour et la reconnaissance</a:t>
            </a:r>
          </a:p>
          <a:p>
            <a:r>
              <a:rPr lang="fr-FR" dirty="0" smtClean="0">
                <a:solidFill>
                  <a:prstClr val="black"/>
                </a:solidFill>
              </a:rPr>
              <a:t>J’ai payé</a:t>
            </a:r>
          </a:p>
          <a:p>
            <a:r>
              <a:rPr lang="fr-FR" dirty="0" smtClean="0">
                <a:solidFill>
                  <a:prstClr val="black"/>
                </a:solidFill>
              </a:rPr>
              <a:t>Le prix du silence</a:t>
            </a:r>
          </a:p>
          <a:p>
            <a:r>
              <a:rPr lang="fr-FR" dirty="0" smtClean="0">
                <a:solidFill>
                  <a:prstClr val="black"/>
                </a:solidFill>
              </a:rPr>
              <a:t>Je me blesse et je recommence</a:t>
            </a:r>
          </a:p>
          <a:p>
            <a:endParaRPr lang="fr-FR" dirty="0" smtClean="0">
              <a:solidFill>
                <a:prstClr val="black"/>
              </a:solidFill>
            </a:endParaRPr>
          </a:p>
          <a:p>
            <a:r>
              <a:rPr lang="fr-FR" dirty="0" smtClean="0">
                <a:solidFill>
                  <a:prstClr val="black"/>
                </a:solidFill>
              </a:rPr>
              <a:t>Tu m’as</a:t>
            </a:r>
          </a:p>
          <a:p>
            <a:r>
              <a:rPr lang="fr-FR" dirty="0" smtClean="0">
                <a:solidFill>
                  <a:prstClr val="black"/>
                </a:solidFill>
              </a:rPr>
              <a:t>Comme donné l’envie d’être moi</a:t>
            </a:r>
          </a:p>
          <a:p>
            <a:r>
              <a:rPr lang="fr-FR" dirty="0" smtClean="0">
                <a:solidFill>
                  <a:prstClr val="black"/>
                </a:solidFill>
              </a:rPr>
              <a:t>Donné un sens à mes pourquoi</a:t>
            </a:r>
          </a:p>
          <a:p>
            <a:r>
              <a:rPr lang="fr-FR" dirty="0" smtClean="0">
                <a:solidFill>
                  <a:prstClr val="black"/>
                </a:solidFill>
              </a:rPr>
              <a:t>Tu as tué la peur</a:t>
            </a:r>
          </a:p>
          <a:p>
            <a:r>
              <a:rPr lang="fr-FR" dirty="0" smtClean="0">
                <a:solidFill>
                  <a:prstClr val="black"/>
                </a:solidFill>
              </a:rPr>
              <a:t>Qui dormait là</a:t>
            </a:r>
          </a:p>
          <a:p>
            <a:r>
              <a:rPr lang="fr-FR" dirty="0" smtClean="0">
                <a:solidFill>
                  <a:prstClr val="black"/>
                </a:solidFill>
              </a:rPr>
              <a:t>Qui dormait là</a:t>
            </a:r>
          </a:p>
          <a:p>
            <a:r>
              <a:rPr lang="fr-FR" dirty="0" smtClean="0">
                <a:solidFill>
                  <a:prstClr val="black"/>
                </a:solidFill>
              </a:rPr>
              <a:t>Dans mes bras</a:t>
            </a:r>
            <a:endParaRPr lang="en-GB" dirty="0" smtClean="0">
              <a:solidFill>
                <a:prstClr val="black"/>
              </a:solidFill>
            </a:endParaRPr>
          </a:p>
        </p:txBody>
      </p:sp>
      <p:sp>
        <p:nvSpPr>
          <p:cNvPr id="5" name="Rectangle 4"/>
          <p:cNvSpPr/>
          <p:nvPr/>
        </p:nvSpPr>
        <p:spPr>
          <a:xfrm>
            <a:off x="3670300" y="6488668"/>
            <a:ext cx="6642100" cy="369332"/>
          </a:xfrm>
          <a:prstGeom prst="rect">
            <a:avLst/>
          </a:prstGeom>
        </p:spPr>
        <p:txBody>
          <a:bodyPr wrap="square">
            <a:spAutoFit/>
          </a:bodyPr>
          <a:lstStyle/>
          <a:p>
            <a:r>
              <a:rPr lang="en-GB" dirty="0" smtClean="0">
                <a:solidFill>
                  <a:prstClr val="black"/>
                </a:solidFill>
                <a:hlinkClick r:id="rId2"/>
              </a:rPr>
              <a:t>http://fr.maryglasgowplus.com/students/features/31983</a:t>
            </a:r>
            <a:r>
              <a:rPr lang="en-GB" dirty="0" smtClean="0">
                <a:solidFill>
                  <a:prstClr val="black"/>
                </a:solidFill>
              </a:rPr>
              <a:t> </a:t>
            </a:r>
          </a:p>
        </p:txBody>
      </p:sp>
    </p:spTree>
    <p:extLst>
      <p:ext uri="{BB962C8B-B14F-4D97-AF65-F5344CB8AC3E}">
        <p14:creationId xmlns:p14="http://schemas.microsoft.com/office/powerpoint/2010/main" val="11863159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Summary of </a:t>
            </a:r>
            <a:r>
              <a:rPr lang="en-GB" dirty="0" smtClean="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challenges</a:t>
            </a:r>
            <a:endParaRPr lang="en-GB" dirty="0">
              <a:solidFill>
                <a:schemeClr val="bg2">
                  <a:lumMod val="50000"/>
                </a:schemeClr>
              </a:solidFill>
            </a:endParaRPr>
          </a:p>
        </p:txBody>
      </p:sp>
      <p:sp>
        <p:nvSpPr>
          <p:cNvPr id="4" name="Content Placeholder 6"/>
          <p:cNvSpPr txBox="1">
            <a:spLocks noGrp="1"/>
          </p:cNvSpPr>
          <p:nvPr>
            <p:ph idx="1"/>
          </p:nvPr>
        </p:nvSpPr>
        <p:spPr>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buFont typeface="Wingdings" panose="05000000000000000000" pitchFamily="2" charset="2"/>
              <a:buChar char="§"/>
            </a:pPr>
            <a:r>
              <a:rPr lang="en-GB" sz="2800" dirty="0" smtClean="0">
                <a:solidFill>
                  <a:schemeClr val="bg2">
                    <a:lumMod val="50000"/>
                  </a:schemeClr>
                </a:solidFill>
                <a:latin typeface="Rockwell" panose="02060603020205020403" pitchFamily="18" charset="0"/>
                <a:cs typeface="Arial" panose="020B0604020202020204" pitchFamily="34" charset="0"/>
              </a:rPr>
              <a:t> Unpredictable / unfamiliar vocabulary</a:t>
            </a:r>
          </a:p>
          <a:p>
            <a:pPr>
              <a:lnSpc>
                <a:spcPct val="100000"/>
              </a:lnSpc>
              <a:buFont typeface="Wingdings" panose="05000000000000000000" pitchFamily="2" charset="2"/>
              <a:buChar char="§"/>
            </a:pPr>
            <a:r>
              <a:rPr lang="en-GB" sz="2800" dirty="0" smtClean="0">
                <a:solidFill>
                  <a:schemeClr val="bg2">
                    <a:lumMod val="50000"/>
                  </a:schemeClr>
                </a:solidFill>
                <a:latin typeface="Rockwell" panose="02060603020205020403" pitchFamily="18" charset="0"/>
                <a:cs typeface="Arial" panose="020B0604020202020204" pitchFamily="34" charset="0"/>
              </a:rPr>
              <a:t> Tasks that focus on precise word level comprehension (translation, gap-fill tasks)</a:t>
            </a:r>
          </a:p>
          <a:p>
            <a:pPr>
              <a:lnSpc>
                <a:spcPct val="100000"/>
              </a:lnSpc>
              <a:buFont typeface="Wingdings" panose="05000000000000000000" pitchFamily="2" charset="2"/>
              <a:buChar char="§"/>
            </a:pPr>
            <a:r>
              <a:rPr lang="en-GB" sz="2800" dirty="0" smtClean="0">
                <a:solidFill>
                  <a:schemeClr val="bg2">
                    <a:lumMod val="50000"/>
                  </a:schemeClr>
                </a:solidFill>
                <a:latin typeface="Rockwell" panose="02060603020205020403" pitchFamily="18" charset="0"/>
                <a:cs typeface="Arial" panose="020B0604020202020204" pitchFamily="34" charset="0"/>
              </a:rPr>
              <a:t> Greater range of styles of text (interviews, play/novel extracts with dialogue, formal reports)</a:t>
            </a:r>
          </a:p>
          <a:p>
            <a:pPr>
              <a:lnSpc>
                <a:spcPct val="100000"/>
              </a:lnSpc>
              <a:buFont typeface="Wingdings" panose="05000000000000000000" pitchFamily="2" charset="2"/>
              <a:buChar char="§"/>
            </a:pPr>
            <a:r>
              <a:rPr lang="en-GB" sz="2800" dirty="0" smtClean="0">
                <a:solidFill>
                  <a:schemeClr val="bg2">
                    <a:lumMod val="50000"/>
                  </a:schemeClr>
                </a:solidFill>
                <a:latin typeface="Rockwell" panose="02060603020205020403" pitchFamily="18" charset="0"/>
                <a:cs typeface="Arial" panose="020B0604020202020204" pitchFamily="34" charset="0"/>
              </a:rPr>
              <a:t> Broader range of structures (as a result of the inclusion of literary and other authentic texts)</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8941" y="0"/>
            <a:ext cx="1367730" cy="969081"/>
          </a:xfrm>
          <a:prstGeom prst="rect">
            <a:avLst/>
          </a:prstGeom>
        </p:spPr>
      </p:pic>
    </p:spTree>
    <p:extLst>
      <p:ext uri="{BB962C8B-B14F-4D97-AF65-F5344CB8AC3E}">
        <p14:creationId xmlns:p14="http://schemas.microsoft.com/office/powerpoint/2010/main" val="32605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7325" y="222778"/>
            <a:ext cx="4095750" cy="3076575"/>
          </a:xfrm>
          <a:prstGeom prst="rect">
            <a:avLst/>
          </a:prstGeom>
        </p:spPr>
      </p:pic>
      <p:pic>
        <p:nvPicPr>
          <p:cNvPr id="5" name="Picture 4"/>
          <p:cNvPicPr>
            <a:picLocks noChangeAspect="1"/>
          </p:cNvPicPr>
          <p:nvPr/>
        </p:nvPicPr>
        <p:blipFill>
          <a:blip r:embed="rId3"/>
          <a:stretch>
            <a:fillRect/>
          </a:stretch>
        </p:blipFill>
        <p:spPr>
          <a:xfrm>
            <a:off x="4446058" y="222778"/>
            <a:ext cx="4095750" cy="3305175"/>
          </a:xfrm>
          <a:prstGeom prst="rect">
            <a:avLst/>
          </a:prstGeom>
        </p:spPr>
      </p:pic>
      <p:pic>
        <p:nvPicPr>
          <p:cNvPr id="6" name="Picture 5"/>
          <p:cNvPicPr>
            <a:picLocks noChangeAspect="1"/>
          </p:cNvPicPr>
          <p:nvPr/>
        </p:nvPicPr>
        <p:blipFill>
          <a:blip r:embed="rId4"/>
          <a:stretch>
            <a:fillRect/>
          </a:stretch>
        </p:blipFill>
        <p:spPr>
          <a:xfrm>
            <a:off x="187325" y="2160402"/>
            <a:ext cx="5493808" cy="4420599"/>
          </a:xfrm>
          <a:prstGeom prst="rect">
            <a:avLst/>
          </a:prstGeom>
        </p:spPr>
      </p:pic>
      <p:sp>
        <p:nvSpPr>
          <p:cNvPr id="7" name="Rectangle 6"/>
          <p:cNvSpPr/>
          <p:nvPr/>
        </p:nvSpPr>
        <p:spPr>
          <a:xfrm>
            <a:off x="0" y="6581001"/>
            <a:ext cx="4572000" cy="276999"/>
          </a:xfrm>
          <a:prstGeom prst="rect">
            <a:avLst/>
          </a:prstGeom>
        </p:spPr>
        <p:txBody>
          <a:bodyPr>
            <a:spAutoFit/>
          </a:bodyPr>
          <a:lstStyle/>
          <a:p>
            <a:pPr fontAlgn="base"/>
            <a:r>
              <a:rPr lang="es-ES" sz="1200" b="1" i="1" dirty="0" smtClean="0">
                <a:solidFill>
                  <a:srgbClr val="666666"/>
                </a:solidFill>
                <a:latin typeface="inherit"/>
              </a:rPr>
              <a:t>© </a:t>
            </a:r>
            <a:r>
              <a:rPr lang="es-ES" sz="1200" b="1" i="1" dirty="0" err="1" smtClean="0">
                <a:solidFill>
                  <a:srgbClr val="666666"/>
                </a:solidFill>
                <a:latin typeface="inherit"/>
              </a:rPr>
              <a:t>Elegant</a:t>
            </a:r>
            <a:r>
              <a:rPr lang="es-ES" sz="1200" b="1" i="1" dirty="0" smtClean="0">
                <a:solidFill>
                  <a:srgbClr val="666666"/>
                </a:solidFill>
                <a:latin typeface="inherit"/>
              </a:rPr>
              <a:t> </a:t>
            </a:r>
            <a:r>
              <a:rPr lang="es-ES" sz="1200" b="1" i="1" dirty="0" err="1" smtClean="0">
                <a:solidFill>
                  <a:srgbClr val="666666"/>
                </a:solidFill>
                <a:latin typeface="inherit"/>
              </a:rPr>
              <a:t>embellishments</a:t>
            </a:r>
            <a:r>
              <a:rPr lang="es-ES" sz="1200" b="1" i="1" dirty="0" smtClean="0">
                <a:solidFill>
                  <a:srgbClr val="666666"/>
                </a:solidFill>
                <a:latin typeface="inherit"/>
              </a:rPr>
              <a:t>/Alejandro Cartagena</a:t>
            </a:r>
          </a:p>
        </p:txBody>
      </p:sp>
      <p:sp>
        <p:nvSpPr>
          <p:cNvPr id="8" name="Rectangle 7"/>
          <p:cNvSpPr/>
          <p:nvPr/>
        </p:nvSpPr>
        <p:spPr>
          <a:xfrm>
            <a:off x="5681133" y="4097795"/>
            <a:ext cx="3400114" cy="1477328"/>
          </a:xfrm>
          <a:prstGeom prst="rect">
            <a:avLst/>
          </a:prstGeom>
        </p:spPr>
        <p:txBody>
          <a:bodyPr wrap="square">
            <a:spAutoFit/>
          </a:bodyPr>
          <a:lstStyle/>
          <a:p>
            <a:pPr marL="285750" indent="-285750" fontAlgn="base">
              <a:buFont typeface="Wingdings" panose="05000000000000000000" pitchFamily="2" charset="2"/>
              <a:buChar char="§"/>
            </a:pPr>
            <a:r>
              <a:rPr lang="es-ES" b="1" dirty="0" smtClean="0">
                <a:solidFill>
                  <a:srgbClr val="333333"/>
                </a:solidFill>
                <a:latin typeface="inherit"/>
              </a:rPr>
              <a:t>¿Qué hay en la foto? </a:t>
            </a:r>
          </a:p>
          <a:p>
            <a:pPr marL="285750" indent="-285750" fontAlgn="base">
              <a:buFont typeface="Wingdings" panose="05000000000000000000" pitchFamily="2" charset="2"/>
              <a:buChar char="§"/>
            </a:pPr>
            <a:r>
              <a:rPr lang="es-ES" b="1" dirty="0" smtClean="0">
                <a:solidFill>
                  <a:srgbClr val="333333"/>
                </a:solidFill>
                <a:latin typeface="inherit"/>
              </a:rPr>
              <a:t>¿Cómo es? </a:t>
            </a:r>
          </a:p>
          <a:p>
            <a:pPr marL="285750" indent="-285750" fontAlgn="base">
              <a:buFont typeface="Wingdings" panose="05000000000000000000" pitchFamily="2" charset="2"/>
              <a:buChar char="§"/>
            </a:pPr>
            <a:r>
              <a:rPr lang="es-ES" b="1" dirty="0" smtClean="0">
                <a:solidFill>
                  <a:srgbClr val="333333"/>
                </a:solidFill>
                <a:latin typeface="inherit"/>
              </a:rPr>
              <a:t>¿Dónde está?</a:t>
            </a:r>
          </a:p>
          <a:p>
            <a:pPr marL="285750" indent="-285750" fontAlgn="base">
              <a:buFont typeface="Wingdings" panose="05000000000000000000" pitchFamily="2" charset="2"/>
              <a:buChar char="§"/>
            </a:pPr>
            <a:r>
              <a:rPr lang="es-ES" b="1" dirty="0" smtClean="0">
                <a:solidFill>
                  <a:srgbClr val="333333"/>
                </a:solidFill>
                <a:latin typeface="inherit"/>
              </a:rPr>
              <a:t>¿Por qué crees que el edificio es especial?</a:t>
            </a:r>
          </a:p>
        </p:txBody>
      </p:sp>
      <p:sp>
        <p:nvSpPr>
          <p:cNvPr id="9" name="Rectangle 8"/>
          <p:cNvSpPr/>
          <p:nvPr/>
        </p:nvSpPr>
        <p:spPr>
          <a:xfrm>
            <a:off x="5868458" y="5934670"/>
            <a:ext cx="3112256" cy="923330"/>
          </a:xfrm>
          <a:prstGeom prst="rect">
            <a:avLst/>
          </a:prstGeom>
        </p:spPr>
        <p:txBody>
          <a:bodyPr wrap="square">
            <a:spAutoFit/>
          </a:bodyPr>
          <a:lstStyle/>
          <a:p>
            <a:r>
              <a:rPr lang="en-GB" dirty="0" smtClean="0">
                <a:solidFill>
                  <a:prstClr val="black"/>
                </a:solidFill>
                <a:hlinkClick r:id="rId5"/>
              </a:rPr>
              <a:t>http://es.maryglasgowplus.com/students/features/32062?level=el+sol</a:t>
            </a:r>
            <a:r>
              <a:rPr lang="en-GB" dirty="0" smtClean="0">
                <a:solidFill>
                  <a:prstClr val="black"/>
                </a:solidFill>
              </a:rPr>
              <a:t> </a:t>
            </a:r>
          </a:p>
        </p:txBody>
      </p:sp>
    </p:spTree>
    <p:extLst>
      <p:ext uri="{BB962C8B-B14F-4D97-AF65-F5344CB8AC3E}">
        <p14:creationId xmlns:p14="http://schemas.microsoft.com/office/powerpoint/2010/main" val="136188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01600" y="5358342"/>
            <a:ext cx="8974667" cy="1412679"/>
          </a:xfrm>
          <a:prstGeom prst="rect">
            <a:avLst/>
          </a:prstGeom>
        </p:spPr>
      </p:pic>
      <p:sp>
        <p:nvSpPr>
          <p:cNvPr id="5" name="Rectangle 4"/>
          <p:cNvSpPr/>
          <p:nvPr/>
        </p:nvSpPr>
        <p:spPr>
          <a:xfrm>
            <a:off x="101600" y="403909"/>
            <a:ext cx="6756400" cy="4524315"/>
          </a:xfrm>
          <a:prstGeom prst="rect">
            <a:avLst/>
          </a:prstGeom>
        </p:spPr>
        <p:txBody>
          <a:bodyPr wrap="square">
            <a:spAutoFit/>
          </a:bodyPr>
          <a:lstStyle/>
          <a:p>
            <a:pPr fontAlgn="base"/>
            <a:r>
              <a:rPr lang="es-ES" b="1" dirty="0" smtClean="0">
                <a:solidFill>
                  <a:srgbClr val="335FAB"/>
                </a:solidFill>
                <a:latin typeface="arial" panose="020B0604020202020204" pitchFamily="34" charset="0"/>
              </a:rPr>
              <a:t>¡El edificio que come esmog!</a:t>
            </a:r>
          </a:p>
          <a:p>
            <a:pPr fontAlgn="base"/>
            <a:r>
              <a:rPr lang="es-ES" i="1" dirty="0" smtClean="0">
                <a:solidFill>
                  <a:srgbClr val="FF1700"/>
                </a:solidFill>
                <a:latin typeface="inherit"/>
              </a:rPr>
              <a:t>Está en Ciudad de México</a:t>
            </a:r>
          </a:p>
          <a:p>
            <a:pPr fontAlgn="base"/>
            <a:r>
              <a:rPr lang="es-ES" dirty="0" smtClean="0">
                <a:solidFill>
                  <a:srgbClr val="333333"/>
                </a:solidFill>
                <a:latin typeface="inherit"/>
              </a:rPr>
              <a:t>En Ciudad de México hay un edificio muy especial. ¡Es un edificio que come esmog! El edificio es un hospital. Es el hospital Manuel Gea González. Su fachada es increíble. Es de color blanco y tiene la forma de un coral.</a:t>
            </a:r>
          </a:p>
          <a:p>
            <a:pPr fontAlgn="base"/>
            <a:endParaRPr lang="es-ES" dirty="0" smtClean="0">
              <a:solidFill>
                <a:srgbClr val="333333"/>
              </a:solidFill>
              <a:latin typeface="inherit"/>
            </a:endParaRPr>
          </a:p>
          <a:p>
            <a:pPr fontAlgn="base"/>
            <a:r>
              <a:rPr lang="es-ES" dirty="0" smtClean="0">
                <a:solidFill>
                  <a:srgbClr val="333333"/>
                </a:solidFill>
                <a:latin typeface="inherit"/>
              </a:rPr>
              <a:t>«En la fachada usamos un material que se llama dióxido de titanio», dice Daniel </a:t>
            </a:r>
            <a:r>
              <a:rPr lang="es-ES" dirty="0" err="1" smtClean="0">
                <a:solidFill>
                  <a:srgbClr val="333333"/>
                </a:solidFill>
                <a:latin typeface="inherit"/>
              </a:rPr>
              <a:t>Schwaag</a:t>
            </a:r>
            <a:r>
              <a:rPr lang="es-ES" dirty="0" smtClean="0">
                <a:solidFill>
                  <a:srgbClr val="333333"/>
                </a:solidFill>
                <a:latin typeface="inherit"/>
              </a:rPr>
              <a:t>. «Este material reacciona con la luz del sol y rompe las partículas contaminantes. ¡Es un material inteligente!». Daniel es alemán. Es experto en materiales y diseñador.</a:t>
            </a:r>
          </a:p>
          <a:p>
            <a:pPr fontAlgn="base"/>
            <a:endParaRPr lang="es-ES" dirty="0" smtClean="0">
              <a:solidFill>
                <a:srgbClr val="333333"/>
              </a:solidFill>
              <a:latin typeface="inherit"/>
            </a:endParaRPr>
          </a:p>
          <a:p>
            <a:pPr fontAlgn="base"/>
            <a:r>
              <a:rPr lang="es-ES" dirty="0" smtClean="0">
                <a:solidFill>
                  <a:srgbClr val="333333"/>
                </a:solidFill>
                <a:latin typeface="inherit"/>
              </a:rPr>
              <a:t>«Podemos usar materiales inteligentes para combatir el esmog», dice. En Ciudad de México hay mucha contaminación. ¡Cada día circulan 4 millones de automóviles!</a:t>
            </a:r>
          </a:p>
        </p:txBody>
      </p:sp>
      <p:pic>
        <p:nvPicPr>
          <p:cNvPr id="2" name="smog-qt-1507002 Y7&amp;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1012" y="201706"/>
            <a:ext cx="609600" cy="609600"/>
          </a:xfrm>
          <a:prstGeom prst="rect">
            <a:avLst/>
          </a:prstGeom>
        </p:spPr>
      </p:pic>
    </p:spTree>
    <p:extLst>
      <p:ext uri="{BB962C8B-B14F-4D97-AF65-F5344CB8AC3E}">
        <p14:creationId xmlns:p14="http://schemas.microsoft.com/office/powerpoint/2010/main" val="3418825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01600" y="5358342"/>
            <a:ext cx="8974667" cy="1412679"/>
          </a:xfrm>
          <a:prstGeom prst="rect">
            <a:avLst/>
          </a:prstGeom>
        </p:spPr>
      </p:pic>
      <p:sp>
        <p:nvSpPr>
          <p:cNvPr id="5" name="Rectangle 4"/>
          <p:cNvSpPr/>
          <p:nvPr/>
        </p:nvSpPr>
        <p:spPr>
          <a:xfrm>
            <a:off x="101600" y="143933"/>
            <a:ext cx="6756400" cy="4801314"/>
          </a:xfrm>
          <a:prstGeom prst="rect">
            <a:avLst/>
          </a:prstGeom>
        </p:spPr>
        <p:txBody>
          <a:bodyPr wrap="square">
            <a:spAutoFit/>
          </a:bodyPr>
          <a:lstStyle/>
          <a:p>
            <a:pPr fontAlgn="base"/>
            <a:r>
              <a:rPr lang="es-ES" b="1" dirty="0" smtClean="0">
                <a:solidFill>
                  <a:srgbClr val="335FAB"/>
                </a:solidFill>
                <a:latin typeface="arial" panose="020B0604020202020204" pitchFamily="34" charset="0"/>
              </a:rPr>
              <a:t>¡El edificio que come esmog!</a:t>
            </a:r>
          </a:p>
          <a:p>
            <a:pPr fontAlgn="base"/>
            <a:r>
              <a:rPr lang="es-ES" i="1" dirty="0" smtClean="0">
                <a:solidFill>
                  <a:srgbClr val="FF1700"/>
                </a:solidFill>
                <a:latin typeface="inherit"/>
              </a:rPr>
              <a:t>Está en Ciudad de México</a:t>
            </a:r>
          </a:p>
          <a:p>
            <a:pPr fontAlgn="base"/>
            <a:r>
              <a:rPr lang="es-ES" dirty="0" smtClean="0">
                <a:solidFill>
                  <a:srgbClr val="333333"/>
                </a:solidFill>
                <a:latin typeface="inherit"/>
              </a:rPr>
              <a:t>En Ciudad de México hay un edificio muy especial. ¡Es un edificio que come esmog! El edificio es el hospital Manuel Gea González. Su fachada es increíble. Fue diseñada para limpiar el aire de la ciudad.</a:t>
            </a:r>
          </a:p>
          <a:p>
            <a:pPr fontAlgn="base"/>
            <a:endParaRPr lang="es-ES" dirty="0" smtClean="0">
              <a:solidFill>
                <a:srgbClr val="333333"/>
              </a:solidFill>
              <a:latin typeface="inherit"/>
            </a:endParaRPr>
          </a:p>
          <a:p>
            <a:pPr fontAlgn="base"/>
            <a:r>
              <a:rPr lang="es-ES" dirty="0" smtClean="0">
                <a:solidFill>
                  <a:srgbClr val="333333"/>
                </a:solidFill>
                <a:latin typeface="inherit"/>
              </a:rPr>
              <a:t>«En la fachada usamos un material que se llama dióxido de titanio», dice Daniel </a:t>
            </a:r>
            <a:r>
              <a:rPr lang="es-ES" dirty="0" err="1" smtClean="0">
                <a:solidFill>
                  <a:srgbClr val="333333"/>
                </a:solidFill>
                <a:latin typeface="inherit"/>
              </a:rPr>
              <a:t>Schwaag</a:t>
            </a:r>
            <a:r>
              <a:rPr lang="es-ES" dirty="0" smtClean="0">
                <a:solidFill>
                  <a:srgbClr val="333333"/>
                </a:solidFill>
                <a:latin typeface="inherit"/>
              </a:rPr>
              <a:t>. «Este material reacciona con la luz del sol y rompe las partículas contaminantes. ¡Es un material inteligente!». Daniel es alemán. Es experto en materiales y diseñó la fachada.</a:t>
            </a:r>
          </a:p>
          <a:p>
            <a:pPr fontAlgn="base"/>
            <a:endParaRPr lang="es-ES" dirty="0" smtClean="0">
              <a:solidFill>
                <a:srgbClr val="333333"/>
              </a:solidFill>
              <a:latin typeface="inherit"/>
            </a:endParaRPr>
          </a:p>
          <a:p>
            <a:pPr fontAlgn="base"/>
            <a:r>
              <a:rPr lang="es-ES" dirty="0" smtClean="0">
                <a:solidFill>
                  <a:srgbClr val="333333"/>
                </a:solidFill>
                <a:latin typeface="inherit"/>
              </a:rPr>
              <a:t>«Podemos usar materiales inteligentes para combatir la contaminación», dice. Ciudad de México es una de las ciudades más contaminadas del mundo. ¡Cada día circulan 4 millones de automóviles!</a:t>
            </a:r>
          </a:p>
        </p:txBody>
      </p:sp>
      <p:pic>
        <p:nvPicPr>
          <p:cNvPr id="2" name="smog-ah-1507022 Y8&amp;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219636"/>
            <a:ext cx="609600" cy="609600"/>
          </a:xfrm>
          <a:prstGeom prst="rect">
            <a:avLst/>
          </a:prstGeom>
        </p:spPr>
      </p:pic>
    </p:spTree>
    <p:extLst>
      <p:ext uri="{BB962C8B-B14F-4D97-AF65-F5344CB8AC3E}">
        <p14:creationId xmlns:p14="http://schemas.microsoft.com/office/powerpoint/2010/main" val="1344623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01600" y="5358342"/>
            <a:ext cx="8974667" cy="1412679"/>
          </a:xfrm>
          <a:prstGeom prst="rect">
            <a:avLst/>
          </a:prstGeom>
        </p:spPr>
      </p:pic>
      <p:sp>
        <p:nvSpPr>
          <p:cNvPr id="5" name="Rectangle 4"/>
          <p:cNvSpPr/>
          <p:nvPr/>
        </p:nvSpPr>
        <p:spPr>
          <a:xfrm>
            <a:off x="101600" y="143933"/>
            <a:ext cx="6756400" cy="5078313"/>
          </a:xfrm>
          <a:prstGeom prst="rect">
            <a:avLst/>
          </a:prstGeom>
        </p:spPr>
        <p:txBody>
          <a:bodyPr wrap="square">
            <a:spAutoFit/>
          </a:bodyPr>
          <a:lstStyle/>
          <a:p>
            <a:pPr fontAlgn="base"/>
            <a:r>
              <a:rPr lang="es-ES" b="1" dirty="0" smtClean="0">
                <a:solidFill>
                  <a:srgbClr val="335FAB"/>
                </a:solidFill>
                <a:latin typeface="inherit"/>
              </a:rPr>
              <a:t>¡El edificio que come esmog!</a:t>
            </a:r>
          </a:p>
          <a:p>
            <a:pPr fontAlgn="base"/>
            <a:r>
              <a:rPr lang="es-ES" i="1" dirty="0" smtClean="0">
                <a:solidFill>
                  <a:srgbClr val="FF1700"/>
                </a:solidFill>
                <a:latin typeface="inherit"/>
              </a:rPr>
              <a:t>Está en Ciudad de México</a:t>
            </a:r>
          </a:p>
          <a:p>
            <a:pPr fontAlgn="base"/>
            <a:r>
              <a:rPr lang="es-ES" dirty="0" smtClean="0">
                <a:solidFill>
                  <a:srgbClr val="333333"/>
                </a:solidFill>
                <a:latin typeface="arial" panose="020B0604020202020204" pitchFamily="34" charset="0"/>
              </a:rPr>
              <a:t>En Ciudad de México hay un edificio muy especial. ¡Es un edificio que come esmog! El edificio es el hospital Manuel Gea González y tiene una fachada increíble. La fachada fue diseñada para limpiar el aire de la ciudad.</a:t>
            </a:r>
          </a:p>
          <a:p>
            <a:pPr fontAlgn="base"/>
            <a:endParaRPr lang="es-ES" dirty="0" smtClean="0">
              <a:solidFill>
                <a:srgbClr val="333333"/>
              </a:solidFill>
              <a:latin typeface="arial" panose="020B0604020202020204" pitchFamily="34" charset="0"/>
            </a:endParaRPr>
          </a:p>
          <a:p>
            <a:pPr fontAlgn="base"/>
            <a:r>
              <a:rPr lang="es-ES" dirty="0" smtClean="0">
                <a:solidFill>
                  <a:srgbClr val="333333"/>
                </a:solidFill>
                <a:latin typeface="arial" panose="020B0604020202020204" pitchFamily="34" charset="0"/>
              </a:rPr>
              <a:t>«En la fachada usamos un material que se llama dióxido de titanio», dice Daniel </a:t>
            </a:r>
            <a:r>
              <a:rPr lang="es-ES" dirty="0" err="1" smtClean="0">
                <a:solidFill>
                  <a:srgbClr val="333333"/>
                </a:solidFill>
                <a:latin typeface="arial" panose="020B0604020202020204" pitchFamily="34" charset="0"/>
              </a:rPr>
              <a:t>Schwaag</a:t>
            </a:r>
            <a:r>
              <a:rPr lang="es-ES" dirty="0" smtClean="0">
                <a:solidFill>
                  <a:srgbClr val="333333"/>
                </a:solidFill>
                <a:latin typeface="arial" panose="020B0604020202020204" pitchFamily="34" charset="0"/>
              </a:rPr>
              <a:t>. «Este material reacciona con la luz del sol y rompe las partículas contaminantes. ¡Es un material inteligente!».  Daniel es alemán. Es experto en materiales y diseñó la fachada.</a:t>
            </a:r>
          </a:p>
          <a:p>
            <a:pPr fontAlgn="base"/>
            <a:endParaRPr lang="es-ES" dirty="0" smtClean="0">
              <a:solidFill>
                <a:srgbClr val="333333"/>
              </a:solidFill>
              <a:latin typeface="arial" panose="020B0604020202020204" pitchFamily="34" charset="0"/>
            </a:endParaRPr>
          </a:p>
          <a:p>
            <a:pPr fontAlgn="base"/>
            <a:r>
              <a:rPr lang="es-ES" dirty="0" smtClean="0">
                <a:solidFill>
                  <a:srgbClr val="333333"/>
                </a:solidFill>
                <a:latin typeface="arial" panose="020B0604020202020204" pitchFamily="34" charset="0"/>
              </a:rPr>
              <a:t>«Podemos usar materiales inteligentes para combatir la contaminación», dice. Ciudad de México es una de las ciudades más contaminadas del mundo. ¡Cada día circulan 4 millones de automóviles! «Creo que Ciudad de México necesitará muchos edificios ‘come esmog’ en el futuro», dice.</a:t>
            </a:r>
          </a:p>
        </p:txBody>
      </p:sp>
      <p:pic>
        <p:nvPicPr>
          <p:cNvPr id="6" name="smog-es-1507023 GC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3788" y="143933"/>
            <a:ext cx="609600" cy="609600"/>
          </a:xfrm>
          <a:prstGeom prst="rect">
            <a:avLst/>
          </a:prstGeom>
        </p:spPr>
      </p:pic>
    </p:spTree>
    <p:extLst>
      <p:ext uri="{BB962C8B-B14F-4D97-AF65-F5344CB8AC3E}">
        <p14:creationId xmlns:p14="http://schemas.microsoft.com/office/powerpoint/2010/main" val="1156733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9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765" y="3825731"/>
            <a:ext cx="5844988" cy="2862322"/>
          </a:xfrm>
          <a:prstGeom prst="rect">
            <a:avLst/>
          </a:prstGeom>
        </p:spPr>
        <p:txBody>
          <a:bodyPr wrap="square">
            <a:spAutoFit/>
          </a:bodyPr>
          <a:lstStyle/>
          <a:p>
            <a:pPr fontAlgn="base"/>
            <a:r>
              <a:rPr lang="es-ES" b="1" dirty="0" smtClean="0">
                <a:solidFill>
                  <a:srgbClr val="333333"/>
                </a:solidFill>
                <a:latin typeface="inherit"/>
              </a:rPr>
              <a:t>¡Habla! </a:t>
            </a:r>
            <a:endParaRPr lang="es-ES" dirty="0" smtClean="0">
              <a:solidFill>
                <a:srgbClr val="333333"/>
              </a:solidFill>
              <a:latin typeface="arial" panose="020B0604020202020204" pitchFamily="34" charset="0"/>
            </a:endParaRPr>
          </a:p>
          <a:p>
            <a:pPr marL="285750" indent="-285750" fontAlgn="base">
              <a:buFont typeface="Wingdings" panose="05000000000000000000" pitchFamily="2" charset="2"/>
              <a:buChar char="§"/>
            </a:pPr>
            <a:r>
              <a:rPr lang="es-ES" b="1" dirty="0" smtClean="0">
                <a:solidFill>
                  <a:srgbClr val="333333"/>
                </a:solidFill>
                <a:latin typeface="inherit"/>
              </a:rPr>
              <a:t>¿En tu ciudad hay contaminación? </a:t>
            </a:r>
          </a:p>
          <a:p>
            <a:pPr marL="285750" indent="-285750" fontAlgn="base">
              <a:buFont typeface="Wingdings" panose="05000000000000000000" pitchFamily="2" charset="2"/>
              <a:buChar char="§"/>
            </a:pPr>
            <a:r>
              <a:rPr lang="es-ES" b="1" dirty="0" smtClean="0">
                <a:solidFill>
                  <a:srgbClr val="333333"/>
                </a:solidFill>
                <a:latin typeface="inherit"/>
              </a:rPr>
              <a:t>En tu opinión, ¿cómo podemos combatir la contaminación? </a:t>
            </a:r>
          </a:p>
          <a:p>
            <a:pPr marL="285750" indent="-285750" fontAlgn="base">
              <a:buFont typeface="Wingdings" panose="05000000000000000000" pitchFamily="2" charset="2"/>
              <a:buChar char="§"/>
            </a:pPr>
            <a:r>
              <a:rPr lang="es-ES" b="1" dirty="0" smtClean="0">
                <a:solidFill>
                  <a:srgbClr val="333333"/>
                </a:solidFill>
                <a:latin typeface="inherit"/>
              </a:rPr>
              <a:t>¿Crees que la tecnología es la solución? ¿Por qué?</a:t>
            </a:r>
          </a:p>
          <a:p>
            <a:pPr fontAlgn="base"/>
            <a:endParaRPr lang="es-ES" b="1" dirty="0" smtClean="0">
              <a:solidFill>
                <a:srgbClr val="333333"/>
              </a:solidFill>
              <a:latin typeface="inherit"/>
            </a:endParaRPr>
          </a:p>
          <a:p>
            <a:pPr fontAlgn="base"/>
            <a:r>
              <a:rPr lang="es-ES" b="1" u="sng" dirty="0" smtClean="0">
                <a:solidFill>
                  <a:srgbClr val="333333"/>
                </a:solidFill>
                <a:latin typeface="inherit"/>
              </a:rPr>
              <a:t>Frases útiles </a:t>
            </a:r>
            <a:r>
              <a:rPr lang="es-ES" b="1" dirty="0" smtClean="0">
                <a:solidFill>
                  <a:srgbClr val="333333"/>
                </a:solidFill>
                <a:latin typeface="inherit"/>
              </a:rPr>
              <a:t/>
            </a:r>
            <a:br>
              <a:rPr lang="es-ES" b="1" dirty="0" smtClean="0">
                <a:solidFill>
                  <a:srgbClr val="333333"/>
                </a:solidFill>
                <a:latin typeface="inherit"/>
              </a:rPr>
            </a:br>
            <a:r>
              <a:rPr lang="es-ES" b="1" dirty="0" smtClean="0">
                <a:solidFill>
                  <a:srgbClr val="333333"/>
                </a:solidFill>
                <a:latin typeface="inherit"/>
              </a:rPr>
              <a:t>Creo que… / Pienso que… / Opino que … / Me parece que…</a:t>
            </a:r>
            <a:endParaRPr lang="es-ES" dirty="0" smtClean="0">
              <a:solidFill>
                <a:srgbClr val="333333"/>
              </a:solidFill>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343585" y="327492"/>
            <a:ext cx="6742579" cy="3329497"/>
          </a:xfrm>
          <a:prstGeom prst="rect">
            <a:avLst/>
          </a:prstGeom>
        </p:spPr>
      </p:pic>
      <p:cxnSp>
        <p:nvCxnSpPr>
          <p:cNvPr id="5" name="Straight Connector 4"/>
          <p:cNvCxnSpPr/>
          <p:nvPr/>
        </p:nvCxnSpPr>
        <p:spPr>
          <a:xfrm>
            <a:off x="4626429" y="1240972"/>
            <a:ext cx="13171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712029" y="1545772"/>
            <a:ext cx="13171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77673" y="1861457"/>
            <a:ext cx="13171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12439" y="1861457"/>
            <a:ext cx="7863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70382" y="1861457"/>
            <a:ext cx="7863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275319" y="2155370"/>
            <a:ext cx="262537" cy="108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80760" y="2166256"/>
            <a:ext cx="789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12332" y="2143567"/>
            <a:ext cx="262537" cy="108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05605" y="2160813"/>
            <a:ext cx="789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32187" y="2476499"/>
            <a:ext cx="789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97704" y="2492827"/>
            <a:ext cx="789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12029" y="2781299"/>
            <a:ext cx="789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90905" y="3053442"/>
            <a:ext cx="789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758247" y="1241582"/>
            <a:ext cx="262537" cy="108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844419" y="2471056"/>
            <a:ext cx="262537" cy="108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56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12596" y="1961003"/>
            <a:ext cx="8963606"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6  Reading to develop memory and attention</a:t>
            </a:r>
            <a:endParaRPr lang="en-GB" dirty="0">
              <a:solidFill>
                <a:schemeClr val="accent4">
                  <a:lumMod val="20000"/>
                  <a:lumOff val="80000"/>
                </a:schemeClr>
              </a:solidFill>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2968194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418532" y="957090"/>
          <a:ext cx="8370628" cy="2779004"/>
        </p:xfrm>
        <a:graphic>
          <a:graphicData uri="http://schemas.openxmlformats.org/drawingml/2006/table">
            <a:tbl>
              <a:tblPr firstRow="1" bandRow="1">
                <a:tableStyleId>{5940675A-B579-460E-94D1-54222C63F5DA}</a:tableStyleId>
              </a:tblPr>
              <a:tblGrid>
                <a:gridCol w="2092657"/>
                <a:gridCol w="2092657"/>
                <a:gridCol w="2092657"/>
                <a:gridCol w="2092657"/>
              </a:tblGrid>
              <a:tr h="773511">
                <a:tc>
                  <a:txBody>
                    <a:bodyPr/>
                    <a:lstStyle/>
                    <a:p>
                      <a:pPr algn="ctr"/>
                      <a:r>
                        <a:rPr lang="en-GB" sz="2400" dirty="0" smtClean="0">
                          <a:latin typeface="Arial" panose="020B0604020202020204" pitchFamily="34" charset="0"/>
                          <a:cs typeface="Arial" panose="020B0604020202020204" pitchFamily="34" charset="0"/>
                        </a:rPr>
                        <a:t>Person 1</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2</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3</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4</a:t>
                      </a:r>
                      <a:endParaRPr lang="en-GB" sz="2400" dirty="0">
                        <a:latin typeface="Arial" panose="020B0604020202020204" pitchFamily="34" charset="0"/>
                        <a:cs typeface="Arial" panose="020B0604020202020204" pitchFamily="34" charset="0"/>
                      </a:endParaRPr>
                    </a:p>
                  </a:txBody>
                  <a:tcPr anchor="ctr"/>
                </a:tc>
              </a:tr>
              <a:tr h="2005493">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8191" y="1975534"/>
            <a:ext cx="1357090" cy="12630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23" y="1975534"/>
            <a:ext cx="1685899" cy="14330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731" y="1841350"/>
            <a:ext cx="1372479" cy="137247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39" y="4735920"/>
            <a:ext cx="1572221" cy="1746913"/>
          </a:xfrm>
          <a:prstGeom prst="rect">
            <a:avLst/>
          </a:prstGeom>
        </p:spPr>
      </p:pic>
      <p:sp>
        <p:nvSpPr>
          <p:cNvPr id="13" name="Rectangle 12"/>
          <p:cNvSpPr/>
          <p:nvPr/>
        </p:nvSpPr>
        <p:spPr>
          <a:xfrm>
            <a:off x="559321" y="4006130"/>
            <a:ext cx="3922869" cy="523220"/>
          </a:xfrm>
          <a:prstGeom prst="rect">
            <a:avLst/>
          </a:prstGeom>
        </p:spPr>
        <p:txBody>
          <a:bodyPr wrap="none">
            <a:spAutoFit/>
          </a:bodyPr>
          <a:lstStyle/>
          <a:p>
            <a:pPr algn="ctr"/>
            <a:r>
              <a:rPr lang="en-GB" sz="2800" dirty="0" err="1">
                <a:solidFill>
                  <a:prstClr val="black"/>
                </a:solidFill>
                <a:latin typeface="Arial" panose="020B0604020202020204" pitchFamily="34" charset="0"/>
                <a:cs typeface="Arial" panose="020B0604020202020204" pitchFamily="34" charset="0"/>
              </a:rPr>
              <a:t>Personen</a:t>
            </a:r>
            <a:r>
              <a:rPr lang="en-GB" sz="2800" dirty="0">
                <a:solidFill>
                  <a:prstClr val="black"/>
                </a:solidFill>
                <a:latin typeface="Arial" panose="020B0604020202020204" pitchFamily="34" charset="0"/>
                <a:cs typeface="Arial" panose="020B0604020202020204" pitchFamily="34" charset="0"/>
              </a:rPr>
              <a:t> 1, 2, 3 und 4:</a:t>
            </a:r>
          </a:p>
        </p:txBody>
      </p:sp>
      <p:grpSp>
        <p:nvGrpSpPr>
          <p:cNvPr id="7" name="Group 6"/>
          <p:cNvGrpSpPr/>
          <p:nvPr/>
        </p:nvGrpSpPr>
        <p:grpSpPr>
          <a:xfrm>
            <a:off x="6715394" y="1690271"/>
            <a:ext cx="2177086" cy="2015808"/>
            <a:chOff x="6715394" y="1690271"/>
            <a:chExt cx="2177086" cy="2015808"/>
          </a:xfrm>
        </p:grpSpPr>
        <p:sp>
          <p:nvSpPr>
            <p:cNvPr id="11" name="TextBox 10"/>
            <p:cNvSpPr txBox="1"/>
            <p:nvPr/>
          </p:nvSpPr>
          <p:spPr>
            <a:xfrm>
              <a:off x="6715394" y="1690271"/>
              <a:ext cx="2177086" cy="400110"/>
            </a:xfrm>
            <a:prstGeom prst="rect">
              <a:avLst/>
            </a:prstGeom>
            <a:noFill/>
          </p:spPr>
          <p:txBody>
            <a:bodyPr wrap="square" rtlCol="0">
              <a:spAutoFit/>
            </a:bodyPr>
            <a:lstStyle/>
            <a:p>
              <a:r>
                <a:rPr lang="en-GB" sz="2000" dirty="0">
                  <a:solidFill>
                    <a:prstClr val="black"/>
                  </a:solidFill>
                </a:rPr>
                <a:t> </a:t>
              </a:r>
              <a:r>
                <a:rPr lang="en-GB" sz="2000" dirty="0" err="1">
                  <a:solidFill>
                    <a:prstClr val="black"/>
                  </a:solidFill>
                </a:rPr>
                <a:t>Richtig</a:t>
              </a:r>
              <a:r>
                <a:rPr lang="en-GB" sz="2000" dirty="0">
                  <a:solidFill>
                    <a:prstClr val="black"/>
                  </a:solidFill>
                </a:rPr>
                <a:t> / </a:t>
              </a:r>
              <a:r>
                <a:rPr lang="en-GB" sz="2000" dirty="0" err="1">
                  <a:solidFill>
                    <a:prstClr val="black"/>
                  </a:solidFill>
                </a:rPr>
                <a:t>falsch</a:t>
              </a:r>
              <a:r>
                <a:rPr lang="en-GB" sz="2000" dirty="0">
                  <a:solidFill>
                    <a:prstClr val="black"/>
                  </a:solidFill>
                </a:rPr>
                <a:t>?</a:t>
              </a:r>
            </a:p>
          </p:txBody>
        </p:sp>
        <p:sp>
          <p:nvSpPr>
            <p:cNvPr id="12" name="TextBox 11"/>
            <p:cNvSpPr txBox="1"/>
            <p:nvPr/>
          </p:nvSpPr>
          <p:spPr>
            <a:xfrm>
              <a:off x="7284851" y="3305969"/>
              <a:ext cx="1504309" cy="400110"/>
            </a:xfrm>
            <a:prstGeom prst="rect">
              <a:avLst/>
            </a:prstGeom>
            <a:noFill/>
          </p:spPr>
          <p:txBody>
            <a:bodyPr wrap="square" rtlCol="0">
              <a:spAutoFit/>
            </a:bodyPr>
            <a:lstStyle/>
            <a:p>
              <a:r>
                <a:rPr lang="en-GB" sz="2000" dirty="0" err="1">
                  <a:solidFill>
                    <a:prstClr val="black"/>
                  </a:solidFill>
                </a:rPr>
                <a:t>Aussprache</a:t>
              </a:r>
              <a:r>
                <a:rPr lang="en-GB" sz="2000" dirty="0">
                  <a:solidFill>
                    <a:prstClr val="black"/>
                  </a:solidFill>
                </a:rPr>
                <a:t>?</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4735" y="2090381"/>
              <a:ext cx="1347203" cy="1237181"/>
            </a:xfrm>
            <a:prstGeom prst="rect">
              <a:avLst/>
            </a:prstGeom>
          </p:spPr>
        </p:pic>
      </p:grpSp>
      <p:sp>
        <p:nvSpPr>
          <p:cNvPr id="15" name="TextBox 14"/>
          <p:cNvSpPr txBox="1"/>
          <p:nvPr/>
        </p:nvSpPr>
        <p:spPr>
          <a:xfrm>
            <a:off x="4941265" y="3995678"/>
            <a:ext cx="4306939" cy="2862322"/>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There are 4 rounds.</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Swap roles each round.</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Everyone must do each role once.</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(If you have 3 in your group – you have to make it work!)</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Organise yourselves into roles (quickly!)</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Everyone writes answers.</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No-one speaks English!</a:t>
            </a:r>
          </a:p>
        </p:txBody>
      </p:sp>
      <p:grpSp>
        <p:nvGrpSpPr>
          <p:cNvPr id="17" name="Group 16"/>
          <p:cNvGrpSpPr/>
          <p:nvPr/>
        </p:nvGrpSpPr>
        <p:grpSpPr>
          <a:xfrm>
            <a:off x="2573486" y="4735920"/>
            <a:ext cx="1932967" cy="1932967"/>
            <a:chOff x="2573486" y="4735920"/>
            <a:chExt cx="1932967" cy="1932967"/>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8366" y="5048111"/>
              <a:ext cx="1886603" cy="112252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3486" y="4735920"/>
              <a:ext cx="1932967" cy="1932967"/>
            </a:xfrm>
            <a:prstGeom prst="rect">
              <a:avLst/>
            </a:prstGeom>
          </p:spPr>
        </p:pic>
      </p:grpSp>
      <p:sp>
        <p:nvSpPr>
          <p:cNvPr id="2" name="TextBox 1"/>
          <p:cNvSpPr txBox="1"/>
          <p:nvPr/>
        </p:nvSpPr>
        <p:spPr>
          <a:xfrm>
            <a:off x="418532" y="163773"/>
            <a:ext cx="5108811" cy="584775"/>
          </a:xfrm>
          <a:prstGeom prst="rect">
            <a:avLst/>
          </a:prstGeom>
          <a:noFill/>
        </p:spPr>
        <p:txBody>
          <a:bodyPr wrap="square" rtlCol="0">
            <a:spAutoFit/>
          </a:bodyPr>
          <a:lstStyle/>
          <a:p>
            <a:r>
              <a:rPr lang="en-GB" sz="3200" dirty="0" err="1">
                <a:solidFill>
                  <a:prstClr val="black"/>
                </a:solidFill>
                <a:latin typeface="Arial" panose="020B0604020202020204" pitchFamily="34" charset="0"/>
                <a:cs typeface="Arial" panose="020B0604020202020204" pitchFamily="34" charset="0"/>
              </a:rPr>
              <a:t>Gruppenarbeit</a:t>
            </a:r>
            <a:endParaRPr lang="en-GB" sz="3200"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0667" y="135342"/>
            <a:ext cx="1000093" cy="686730"/>
          </a:xfrm>
          <a:prstGeom prst="rect">
            <a:avLst/>
          </a:prstGeom>
        </p:spPr>
      </p:pic>
    </p:spTree>
    <p:extLst>
      <p:ext uri="{BB962C8B-B14F-4D97-AF65-F5344CB8AC3E}">
        <p14:creationId xmlns:p14="http://schemas.microsoft.com/office/powerpoint/2010/main" val="366205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63" y="-171714"/>
            <a:ext cx="9532732" cy="7119883"/>
          </a:xfrm>
          <a:prstGeom prst="rect">
            <a:avLst/>
          </a:prstGeom>
        </p:spPr>
      </p:pic>
      <p:sp>
        <p:nvSpPr>
          <p:cNvPr id="2" name="TextBox 1"/>
          <p:cNvSpPr txBox="1"/>
          <p:nvPr/>
        </p:nvSpPr>
        <p:spPr>
          <a:xfrm>
            <a:off x="683568" y="572071"/>
            <a:ext cx="4752528" cy="5632311"/>
          </a:xfrm>
          <a:prstGeom prst="rect">
            <a:avLst/>
          </a:prstGeom>
          <a:noFill/>
        </p:spPr>
        <p:txBody>
          <a:bodyPr wrap="square" rtlCol="0">
            <a:spAutoFit/>
          </a:bodyPr>
          <a:lstStyle/>
          <a:p>
            <a:r>
              <a:rPr lang="en-GB" sz="3600" dirty="0">
                <a:solidFill>
                  <a:prstClr val="black"/>
                </a:solidFill>
              </a:rPr>
              <a:t>Hallo! </a:t>
            </a:r>
            <a:r>
              <a:rPr lang="en-GB" sz="3600" dirty="0" err="1">
                <a:solidFill>
                  <a:prstClr val="black"/>
                </a:solidFill>
              </a:rPr>
              <a:t>Ich</a:t>
            </a:r>
            <a:r>
              <a:rPr lang="en-GB" sz="3600" dirty="0">
                <a:solidFill>
                  <a:prstClr val="black"/>
                </a:solidFill>
              </a:rPr>
              <a:t> bin in Salzburg, in </a:t>
            </a:r>
            <a:r>
              <a:rPr lang="en-GB" sz="3600" dirty="0" err="1">
                <a:solidFill>
                  <a:prstClr val="black"/>
                </a:solidFill>
              </a:rPr>
              <a:t>Österreich</a:t>
            </a:r>
            <a:r>
              <a:rPr lang="en-GB" sz="3600" dirty="0">
                <a:solidFill>
                  <a:prstClr val="black"/>
                </a:solidFill>
              </a:rPr>
              <a:t> </a:t>
            </a:r>
            <a:r>
              <a:rPr lang="en-GB" sz="3600" dirty="0" err="1">
                <a:solidFill>
                  <a:prstClr val="black"/>
                </a:solidFill>
              </a:rPr>
              <a:t>mit</a:t>
            </a:r>
            <a:r>
              <a:rPr lang="en-GB" sz="3600" dirty="0">
                <a:solidFill>
                  <a:prstClr val="black"/>
                </a:solidFill>
              </a:rPr>
              <a:t> </a:t>
            </a:r>
            <a:r>
              <a:rPr lang="en-GB" sz="3600" dirty="0" err="1">
                <a:solidFill>
                  <a:prstClr val="black"/>
                </a:solidFill>
              </a:rPr>
              <a:t>meiner</a:t>
            </a:r>
            <a:r>
              <a:rPr lang="en-GB" sz="3600" dirty="0">
                <a:solidFill>
                  <a:prstClr val="black"/>
                </a:solidFill>
              </a:rPr>
              <a:t> Mutter. </a:t>
            </a:r>
            <a:r>
              <a:rPr lang="en-GB" sz="3600" dirty="0" err="1">
                <a:solidFill>
                  <a:prstClr val="black"/>
                </a:solidFill>
              </a:rPr>
              <a:t>Wir</a:t>
            </a:r>
            <a:r>
              <a:rPr lang="en-GB" sz="3600" dirty="0">
                <a:solidFill>
                  <a:prstClr val="black"/>
                </a:solidFill>
              </a:rPr>
              <a:t> </a:t>
            </a:r>
            <a:r>
              <a:rPr lang="en-GB" sz="3600" dirty="0" err="1">
                <a:solidFill>
                  <a:prstClr val="black"/>
                </a:solidFill>
              </a:rPr>
              <a:t>wohnen</a:t>
            </a:r>
            <a:r>
              <a:rPr lang="en-GB" sz="3600" dirty="0">
                <a:solidFill>
                  <a:prstClr val="black"/>
                </a:solidFill>
              </a:rPr>
              <a:t> in </a:t>
            </a:r>
            <a:r>
              <a:rPr lang="en-GB" sz="3600" dirty="0" err="1">
                <a:solidFill>
                  <a:prstClr val="black"/>
                </a:solidFill>
              </a:rPr>
              <a:t>einem</a:t>
            </a:r>
            <a:r>
              <a:rPr lang="en-GB" sz="3600" dirty="0">
                <a:solidFill>
                  <a:prstClr val="black"/>
                </a:solidFill>
              </a:rPr>
              <a:t> </a:t>
            </a:r>
            <a:r>
              <a:rPr lang="en-GB" sz="3600" dirty="0" err="1">
                <a:solidFill>
                  <a:prstClr val="black"/>
                </a:solidFill>
              </a:rPr>
              <a:t>tollen</a:t>
            </a:r>
            <a:r>
              <a:rPr lang="en-GB" sz="3600" dirty="0">
                <a:solidFill>
                  <a:prstClr val="black"/>
                </a:solidFill>
              </a:rPr>
              <a:t> </a:t>
            </a:r>
            <a:r>
              <a:rPr lang="en-GB" sz="3600" dirty="0" err="1">
                <a:solidFill>
                  <a:prstClr val="black"/>
                </a:solidFill>
              </a:rPr>
              <a:t>Ferienhaus</a:t>
            </a:r>
            <a:r>
              <a:rPr lang="en-GB" sz="3600" dirty="0">
                <a:solidFill>
                  <a:prstClr val="black"/>
                </a:solidFill>
              </a:rPr>
              <a:t>.  Das Wetter </a:t>
            </a:r>
            <a:r>
              <a:rPr lang="en-GB" sz="3600" dirty="0" err="1">
                <a:solidFill>
                  <a:prstClr val="black"/>
                </a:solidFill>
              </a:rPr>
              <a:t>ist</a:t>
            </a:r>
            <a:r>
              <a:rPr lang="en-GB" sz="3600" dirty="0">
                <a:solidFill>
                  <a:prstClr val="black"/>
                </a:solidFill>
              </a:rPr>
              <a:t> </a:t>
            </a:r>
            <a:r>
              <a:rPr lang="en-GB" sz="3600" dirty="0" err="1">
                <a:solidFill>
                  <a:prstClr val="black"/>
                </a:solidFill>
              </a:rPr>
              <a:t>sehr</a:t>
            </a:r>
            <a:r>
              <a:rPr lang="en-GB" sz="3600" dirty="0">
                <a:solidFill>
                  <a:prstClr val="black"/>
                </a:solidFill>
              </a:rPr>
              <a:t> </a:t>
            </a:r>
            <a:r>
              <a:rPr lang="en-GB" sz="3600" dirty="0" err="1">
                <a:solidFill>
                  <a:prstClr val="black"/>
                </a:solidFill>
              </a:rPr>
              <a:t>heiß</a:t>
            </a:r>
            <a:r>
              <a:rPr lang="en-GB" sz="3600" dirty="0">
                <a:solidFill>
                  <a:prstClr val="black"/>
                </a:solidFill>
              </a:rPr>
              <a:t>.  </a:t>
            </a:r>
            <a:r>
              <a:rPr lang="en-GB" sz="3600" dirty="0" err="1">
                <a:solidFill>
                  <a:prstClr val="black"/>
                </a:solidFill>
              </a:rPr>
              <a:t>Hier</a:t>
            </a:r>
            <a:r>
              <a:rPr lang="en-GB" sz="3600" dirty="0">
                <a:solidFill>
                  <a:prstClr val="black"/>
                </a:solidFill>
              </a:rPr>
              <a:t> </a:t>
            </a:r>
            <a:r>
              <a:rPr lang="en-GB" sz="3600" dirty="0" err="1">
                <a:solidFill>
                  <a:prstClr val="black"/>
                </a:solidFill>
              </a:rPr>
              <a:t>kann</a:t>
            </a:r>
            <a:r>
              <a:rPr lang="en-GB" sz="3600" dirty="0">
                <a:solidFill>
                  <a:prstClr val="black"/>
                </a:solidFill>
              </a:rPr>
              <a:t> man </a:t>
            </a:r>
            <a:r>
              <a:rPr lang="en-GB" sz="3600" dirty="0" err="1">
                <a:solidFill>
                  <a:prstClr val="black"/>
                </a:solidFill>
              </a:rPr>
              <a:t>sich</a:t>
            </a:r>
            <a:r>
              <a:rPr lang="en-GB" sz="3600" dirty="0">
                <a:solidFill>
                  <a:prstClr val="black"/>
                </a:solidFill>
              </a:rPr>
              <a:t> </a:t>
            </a:r>
            <a:r>
              <a:rPr lang="en-GB" sz="3600" dirty="0" err="1">
                <a:solidFill>
                  <a:prstClr val="black"/>
                </a:solidFill>
              </a:rPr>
              <a:t>entspannen</a:t>
            </a:r>
            <a:r>
              <a:rPr lang="en-GB" sz="3600" dirty="0">
                <a:solidFill>
                  <a:prstClr val="black"/>
                </a:solidFill>
              </a:rPr>
              <a:t> und </a:t>
            </a:r>
            <a:r>
              <a:rPr lang="en-GB" sz="3600" dirty="0" err="1">
                <a:solidFill>
                  <a:prstClr val="black"/>
                </a:solidFill>
              </a:rPr>
              <a:t>eine</a:t>
            </a:r>
            <a:r>
              <a:rPr lang="en-GB" sz="3600" dirty="0">
                <a:solidFill>
                  <a:prstClr val="black"/>
                </a:solidFill>
              </a:rPr>
              <a:t> </a:t>
            </a:r>
            <a:r>
              <a:rPr lang="en-GB" sz="3600" dirty="0" err="1">
                <a:solidFill>
                  <a:prstClr val="black"/>
                </a:solidFill>
              </a:rPr>
              <a:t>neue</a:t>
            </a:r>
            <a:r>
              <a:rPr lang="en-GB" sz="3600" dirty="0">
                <a:solidFill>
                  <a:prstClr val="black"/>
                </a:solidFill>
              </a:rPr>
              <a:t> </a:t>
            </a:r>
            <a:r>
              <a:rPr lang="en-GB" sz="3600" dirty="0" err="1">
                <a:solidFill>
                  <a:prstClr val="black"/>
                </a:solidFill>
              </a:rPr>
              <a:t>Kultur</a:t>
            </a:r>
            <a:r>
              <a:rPr lang="en-GB" sz="3600" dirty="0">
                <a:solidFill>
                  <a:prstClr val="black"/>
                </a:solidFill>
              </a:rPr>
              <a:t> </a:t>
            </a:r>
            <a:r>
              <a:rPr lang="en-GB" sz="3600" dirty="0" err="1">
                <a:solidFill>
                  <a:prstClr val="black"/>
                </a:solidFill>
              </a:rPr>
              <a:t>erleben</a:t>
            </a:r>
            <a:r>
              <a:rPr lang="en-GB" sz="3600" dirty="0">
                <a:solidFill>
                  <a:prstClr val="black"/>
                </a:solidFill>
              </a:rPr>
              <a:t>.  </a:t>
            </a:r>
            <a:r>
              <a:rPr lang="en-GB" sz="3600" dirty="0" err="1">
                <a:solidFill>
                  <a:prstClr val="black"/>
                </a:solidFill>
              </a:rPr>
              <a:t>Ich</a:t>
            </a:r>
            <a:r>
              <a:rPr lang="en-GB" sz="3600" dirty="0">
                <a:solidFill>
                  <a:prstClr val="black"/>
                </a:solidFill>
              </a:rPr>
              <a:t> </a:t>
            </a:r>
            <a:r>
              <a:rPr lang="en-GB" sz="3600" dirty="0" err="1">
                <a:solidFill>
                  <a:prstClr val="black"/>
                </a:solidFill>
              </a:rPr>
              <a:t>finde</a:t>
            </a:r>
            <a:r>
              <a:rPr lang="en-GB" sz="3600" dirty="0">
                <a:solidFill>
                  <a:prstClr val="black"/>
                </a:solidFill>
              </a:rPr>
              <a:t> </a:t>
            </a:r>
            <a:r>
              <a:rPr lang="en-GB" sz="3600" dirty="0" err="1">
                <a:solidFill>
                  <a:prstClr val="black"/>
                </a:solidFill>
              </a:rPr>
              <a:t>es</a:t>
            </a:r>
            <a:r>
              <a:rPr lang="en-GB" sz="3600" dirty="0">
                <a:solidFill>
                  <a:prstClr val="black"/>
                </a:solidFill>
              </a:rPr>
              <a:t> prima </a:t>
            </a:r>
            <a:r>
              <a:rPr lang="en-GB" sz="3600" dirty="0" err="1">
                <a:solidFill>
                  <a:prstClr val="black"/>
                </a:solidFill>
              </a:rPr>
              <a:t>hier</a:t>
            </a:r>
            <a:r>
              <a:rPr lang="en-GB" sz="3600" dirty="0">
                <a:solidFill>
                  <a:prstClr val="black"/>
                </a:solidFill>
              </a:rPr>
              <a:t>! </a:t>
            </a:r>
          </a:p>
        </p:txBody>
      </p:sp>
      <p:sp>
        <p:nvSpPr>
          <p:cNvPr id="5" name="Rectangle 4"/>
          <p:cNvSpPr/>
          <p:nvPr/>
        </p:nvSpPr>
        <p:spPr>
          <a:xfrm>
            <a:off x="0" y="160652"/>
            <a:ext cx="535724" cy="923330"/>
          </a:xfrm>
          <a:prstGeom prst="rect">
            <a:avLst/>
          </a:prstGeom>
          <a:noFill/>
        </p:spPr>
        <p:txBody>
          <a:bodyPr wrap="non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rPr>
              <a:t>1</a:t>
            </a:r>
          </a:p>
        </p:txBody>
      </p:sp>
    </p:spTree>
    <p:extLst>
      <p:ext uri="{BB962C8B-B14F-4D97-AF65-F5344CB8AC3E}">
        <p14:creationId xmlns:p14="http://schemas.microsoft.com/office/powerpoint/2010/main" val="24317640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
          <a:ext cx="9144000" cy="6810233"/>
        </p:xfrm>
        <a:graphic>
          <a:graphicData uri="http://schemas.openxmlformats.org/drawingml/2006/table">
            <a:tbl>
              <a:tblPr firstRow="1" bandRow="1">
                <a:tableStyleId>{5940675A-B579-460E-94D1-54222C63F5DA}</a:tableStyleId>
              </a:tblPr>
              <a:tblGrid>
                <a:gridCol w="4572000"/>
                <a:gridCol w="4572000"/>
              </a:tblGrid>
              <a:tr h="3241813">
                <a:tc>
                  <a:txBody>
                    <a:bodyPr/>
                    <a:lstStyle/>
                    <a:p>
                      <a:pPr>
                        <a:lnSpc>
                          <a:spcPct val="200000"/>
                        </a:lnSpc>
                      </a:pPr>
                      <a:endParaRPr lang="en-GB" sz="2400"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r>
              <a:tr h="3568420">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862" y="2668050"/>
            <a:ext cx="527861" cy="5278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896" y="2660617"/>
            <a:ext cx="527861" cy="527861"/>
          </a:xfrm>
          <a:prstGeom prst="rect">
            <a:avLst/>
          </a:prstGeom>
        </p:spPr>
      </p:pic>
      <p:sp>
        <p:nvSpPr>
          <p:cNvPr id="12" name="Rectangle 11"/>
          <p:cNvSpPr/>
          <p:nvPr/>
        </p:nvSpPr>
        <p:spPr>
          <a:xfrm>
            <a:off x="-48707" y="-85007"/>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1</a:t>
            </a:r>
          </a:p>
        </p:txBody>
      </p:sp>
      <p:sp>
        <p:nvSpPr>
          <p:cNvPr id="13" name="Rectangle 12"/>
          <p:cNvSpPr/>
          <p:nvPr/>
        </p:nvSpPr>
        <p:spPr>
          <a:xfrm>
            <a:off x="4579777" y="-55048"/>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2</a:t>
            </a:r>
          </a:p>
        </p:txBody>
      </p:sp>
      <p:sp>
        <p:nvSpPr>
          <p:cNvPr id="14" name="Rectangle 13"/>
          <p:cNvSpPr/>
          <p:nvPr/>
        </p:nvSpPr>
        <p:spPr>
          <a:xfrm>
            <a:off x="-19518" y="3149716"/>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3</a:t>
            </a:r>
          </a:p>
        </p:txBody>
      </p:sp>
      <p:sp>
        <p:nvSpPr>
          <p:cNvPr id="15" name="Rectangle 14"/>
          <p:cNvSpPr/>
          <p:nvPr/>
        </p:nvSpPr>
        <p:spPr>
          <a:xfrm>
            <a:off x="4566129" y="3191177"/>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4</a:t>
            </a:r>
          </a:p>
        </p:txBody>
      </p:sp>
      <p:sp>
        <p:nvSpPr>
          <p:cNvPr id="3" name="TextBox 2"/>
          <p:cNvSpPr txBox="1"/>
          <p:nvPr/>
        </p:nvSpPr>
        <p:spPr>
          <a:xfrm>
            <a:off x="310233" y="-28422"/>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28" name="TextBox 27"/>
          <p:cNvSpPr txBox="1"/>
          <p:nvPr/>
        </p:nvSpPr>
        <p:spPr>
          <a:xfrm>
            <a:off x="4992351" y="-54784"/>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29" name="TextBox 28"/>
          <p:cNvSpPr txBox="1"/>
          <p:nvPr/>
        </p:nvSpPr>
        <p:spPr>
          <a:xfrm>
            <a:off x="203724" y="3355216"/>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30" name="TextBox 29"/>
          <p:cNvSpPr txBox="1"/>
          <p:nvPr/>
        </p:nvSpPr>
        <p:spPr>
          <a:xfrm>
            <a:off x="4847965" y="3313541"/>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557" y="2678827"/>
            <a:ext cx="527861" cy="527861"/>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591" y="2671394"/>
            <a:ext cx="527861" cy="527861"/>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5635" y="6187196"/>
            <a:ext cx="527861" cy="527861"/>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669" y="6179763"/>
            <a:ext cx="527861" cy="527861"/>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285" y="6192302"/>
            <a:ext cx="527861" cy="527861"/>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319" y="6184869"/>
            <a:ext cx="527861" cy="527861"/>
          </a:xfrm>
          <a:prstGeom prst="rect">
            <a:avLst/>
          </a:prstGeom>
        </p:spPr>
      </p:pic>
      <p:sp>
        <p:nvSpPr>
          <p:cNvPr id="38" name="TextBox 37"/>
          <p:cNvSpPr txBox="1"/>
          <p:nvPr/>
        </p:nvSpPr>
        <p:spPr>
          <a:xfrm>
            <a:off x="740932" y="10742"/>
            <a:ext cx="3572206" cy="461665"/>
          </a:xfrm>
          <a:prstGeom prst="rect">
            <a:avLst/>
          </a:prstGeom>
          <a:noFill/>
        </p:spPr>
        <p:txBody>
          <a:bodyPr wrap="square" rtlCol="0">
            <a:spAutoFit/>
          </a:bodyPr>
          <a:lstStyle/>
          <a:p>
            <a:pPr algn="ctr"/>
            <a:r>
              <a:rPr lang="en-GB" sz="2400" b="1" dirty="0">
                <a:solidFill>
                  <a:prstClr val="black"/>
                </a:solidFill>
                <a:latin typeface="Segoe Print" panose="02000600000000000000" pitchFamily="2" charset="0"/>
              </a:rPr>
              <a:t>Salzburg, </a:t>
            </a:r>
            <a:r>
              <a:rPr lang="en-GB" sz="2400" b="1" dirty="0" err="1">
                <a:solidFill>
                  <a:prstClr val="black"/>
                </a:solidFill>
                <a:latin typeface="Segoe Print" panose="02000600000000000000" pitchFamily="2" charset="0"/>
              </a:rPr>
              <a:t>Österreich</a:t>
            </a:r>
            <a:endParaRPr lang="en-GB" sz="2400"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121880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
          <a:ext cx="9144000" cy="6810233"/>
        </p:xfrm>
        <a:graphic>
          <a:graphicData uri="http://schemas.openxmlformats.org/drawingml/2006/table">
            <a:tbl>
              <a:tblPr firstRow="1" bandRow="1">
                <a:tableStyleId>{5940675A-B579-460E-94D1-54222C63F5DA}</a:tableStyleId>
              </a:tblPr>
              <a:tblGrid>
                <a:gridCol w="4572000"/>
                <a:gridCol w="4572000"/>
              </a:tblGrid>
              <a:tr h="3241813">
                <a:tc>
                  <a:txBody>
                    <a:bodyPr/>
                    <a:lstStyle/>
                    <a:p>
                      <a:pPr>
                        <a:lnSpc>
                          <a:spcPct val="200000"/>
                        </a:lnSpc>
                      </a:pPr>
                      <a:endParaRPr lang="en-GB" sz="2400"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r>
              <a:tr h="3568420">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862" y="2668050"/>
            <a:ext cx="527861" cy="52786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896" y="2660617"/>
            <a:ext cx="527861" cy="527861"/>
          </a:xfrm>
          <a:prstGeom prst="rect">
            <a:avLst/>
          </a:prstGeom>
        </p:spPr>
      </p:pic>
      <p:sp>
        <p:nvSpPr>
          <p:cNvPr id="12" name="Rectangle 11"/>
          <p:cNvSpPr/>
          <p:nvPr/>
        </p:nvSpPr>
        <p:spPr>
          <a:xfrm>
            <a:off x="-48707" y="-85007"/>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1</a:t>
            </a:r>
          </a:p>
        </p:txBody>
      </p:sp>
      <p:sp>
        <p:nvSpPr>
          <p:cNvPr id="13" name="Rectangle 12"/>
          <p:cNvSpPr/>
          <p:nvPr/>
        </p:nvSpPr>
        <p:spPr>
          <a:xfrm>
            <a:off x="4579777" y="-55048"/>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2</a:t>
            </a:r>
          </a:p>
        </p:txBody>
      </p:sp>
      <p:sp>
        <p:nvSpPr>
          <p:cNvPr id="14" name="Rectangle 13"/>
          <p:cNvSpPr/>
          <p:nvPr/>
        </p:nvSpPr>
        <p:spPr>
          <a:xfrm>
            <a:off x="-19518" y="3149716"/>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3</a:t>
            </a:r>
          </a:p>
        </p:txBody>
      </p:sp>
      <p:sp>
        <p:nvSpPr>
          <p:cNvPr id="15" name="Rectangle 14"/>
          <p:cNvSpPr/>
          <p:nvPr/>
        </p:nvSpPr>
        <p:spPr>
          <a:xfrm>
            <a:off x="4566129" y="3191177"/>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4</a:t>
            </a:r>
          </a:p>
        </p:txBody>
      </p:sp>
      <p:sp>
        <p:nvSpPr>
          <p:cNvPr id="3" name="TextBox 2"/>
          <p:cNvSpPr txBox="1"/>
          <p:nvPr/>
        </p:nvSpPr>
        <p:spPr>
          <a:xfrm>
            <a:off x="310233" y="-28422"/>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23" name="TextBox 22"/>
          <p:cNvSpPr txBox="1"/>
          <p:nvPr/>
        </p:nvSpPr>
        <p:spPr>
          <a:xfrm>
            <a:off x="740932" y="10742"/>
            <a:ext cx="3572206" cy="461665"/>
          </a:xfrm>
          <a:prstGeom prst="rect">
            <a:avLst/>
          </a:prstGeom>
          <a:noFill/>
        </p:spPr>
        <p:txBody>
          <a:bodyPr wrap="square" rtlCol="0">
            <a:spAutoFit/>
          </a:bodyPr>
          <a:lstStyle/>
          <a:p>
            <a:pPr algn="ctr"/>
            <a:r>
              <a:rPr lang="en-GB" sz="2400" b="1" dirty="0">
                <a:solidFill>
                  <a:prstClr val="black"/>
                </a:solidFill>
                <a:latin typeface="Segoe Print" panose="02000600000000000000" pitchFamily="2" charset="0"/>
              </a:rPr>
              <a:t>Salzburg, </a:t>
            </a:r>
            <a:r>
              <a:rPr lang="en-GB" sz="2400" b="1" dirty="0" err="1">
                <a:solidFill>
                  <a:prstClr val="black"/>
                </a:solidFill>
                <a:latin typeface="Segoe Print" panose="02000600000000000000" pitchFamily="2" charset="0"/>
              </a:rPr>
              <a:t>Österreich</a:t>
            </a:r>
            <a:endParaRPr lang="en-GB" sz="2400" b="1" dirty="0">
              <a:solidFill>
                <a:prstClr val="black"/>
              </a:solidFill>
              <a:latin typeface="Segoe Print" panose="02000600000000000000" pitchFamily="2" charset="0"/>
            </a:endParaRPr>
          </a:p>
        </p:txBody>
      </p:sp>
      <p:sp>
        <p:nvSpPr>
          <p:cNvPr id="24" name="TextBox 23"/>
          <p:cNvSpPr txBox="1"/>
          <p:nvPr/>
        </p:nvSpPr>
        <p:spPr>
          <a:xfrm>
            <a:off x="1511944" y="498881"/>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Mutter</a:t>
            </a:r>
          </a:p>
        </p:txBody>
      </p:sp>
      <p:sp>
        <p:nvSpPr>
          <p:cNvPr id="25" name="TextBox 24"/>
          <p:cNvSpPr txBox="1"/>
          <p:nvPr/>
        </p:nvSpPr>
        <p:spPr>
          <a:xfrm>
            <a:off x="1291624" y="979598"/>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sehr</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heiß</a:t>
            </a:r>
            <a:endParaRPr lang="en-GB" sz="2400" b="1" dirty="0">
              <a:solidFill>
                <a:prstClr val="black"/>
              </a:solidFill>
              <a:latin typeface="Segoe Print" panose="02000600000000000000" pitchFamily="2" charset="0"/>
            </a:endParaRPr>
          </a:p>
        </p:txBody>
      </p:sp>
      <p:sp>
        <p:nvSpPr>
          <p:cNvPr id="26" name="TextBox 25"/>
          <p:cNvSpPr txBox="1"/>
          <p:nvPr/>
        </p:nvSpPr>
        <p:spPr>
          <a:xfrm>
            <a:off x="1124131" y="1444286"/>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in </a:t>
            </a:r>
            <a:r>
              <a:rPr lang="en-GB" sz="2400" b="1" dirty="0" err="1">
                <a:solidFill>
                  <a:prstClr val="black"/>
                </a:solidFill>
                <a:latin typeface="Segoe Print" panose="02000600000000000000" pitchFamily="2" charset="0"/>
              </a:rPr>
              <a:t>einer</a:t>
            </a:r>
            <a:r>
              <a:rPr lang="en-GB" sz="2400" b="1" dirty="0">
                <a:solidFill>
                  <a:prstClr val="black"/>
                </a:solidFill>
                <a:latin typeface="Segoe Print" panose="02000600000000000000" pitchFamily="2" charset="0"/>
              </a:rPr>
              <a:t> Pension</a:t>
            </a:r>
          </a:p>
        </p:txBody>
      </p:sp>
      <p:sp>
        <p:nvSpPr>
          <p:cNvPr id="27" name="TextBox 26"/>
          <p:cNvSpPr txBox="1"/>
          <p:nvPr/>
        </p:nvSpPr>
        <p:spPr>
          <a:xfrm>
            <a:off x="962603" y="1960734"/>
            <a:ext cx="3572206" cy="707886"/>
          </a:xfrm>
          <a:prstGeom prst="rect">
            <a:avLst/>
          </a:prstGeom>
          <a:noFill/>
        </p:spPr>
        <p:txBody>
          <a:bodyPr wrap="square" rtlCol="0">
            <a:spAutoFit/>
          </a:bodyPr>
          <a:lstStyle/>
          <a:p>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sich</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entspannen</a:t>
            </a:r>
            <a:r>
              <a:rPr lang="en-GB" sz="2000" b="1" dirty="0">
                <a:solidFill>
                  <a:prstClr val="black"/>
                </a:solidFill>
                <a:latin typeface="Segoe Print" panose="02000600000000000000" pitchFamily="2" charset="0"/>
              </a:rPr>
              <a:t>, </a:t>
            </a:r>
            <a:br>
              <a:rPr lang="en-GB" sz="2000" b="1" dirty="0">
                <a:solidFill>
                  <a:prstClr val="black"/>
                </a:solidFill>
                <a:latin typeface="Segoe Print" panose="02000600000000000000" pitchFamily="2" charset="0"/>
              </a:rPr>
            </a:br>
            <a:r>
              <a:rPr lang="en-GB" sz="2000" b="1" dirty="0" err="1">
                <a:solidFill>
                  <a:prstClr val="black"/>
                </a:solidFill>
                <a:latin typeface="Segoe Print" panose="02000600000000000000" pitchFamily="2" charset="0"/>
              </a:rPr>
              <a:t>eine</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neue</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Kultur</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erleben</a:t>
            </a:r>
            <a:endParaRPr lang="en-GB" sz="2000" b="1" dirty="0">
              <a:solidFill>
                <a:prstClr val="black"/>
              </a:solidFill>
              <a:latin typeface="Segoe Print" panose="02000600000000000000" pitchFamily="2" charset="0"/>
            </a:endParaRPr>
          </a:p>
        </p:txBody>
      </p:sp>
      <p:sp>
        <p:nvSpPr>
          <p:cNvPr id="28" name="TextBox 27"/>
          <p:cNvSpPr txBox="1"/>
          <p:nvPr/>
        </p:nvSpPr>
        <p:spPr>
          <a:xfrm>
            <a:off x="4992351" y="-54784"/>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29" name="TextBox 28"/>
          <p:cNvSpPr txBox="1"/>
          <p:nvPr/>
        </p:nvSpPr>
        <p:spPr>
          <a:xfrm>
            <a:off x="203724" y="3355216"/>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30" name="TextBox 29"/>
          <p:cNvSpPr txBox="1"/>
          <p:nvPr/>
        </p:nvSpPr>
        <p:spPr>
          <a:xfrm>
            <a:off x="4847965" y="3313541"/>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31" name="TextBox 30"/>
          <p:cNvSpPr txBox="1"/>
          <p:nvPr/>
        </p:nvSpPr>
        <p:spPr>
          <a:xfrm>
            <a:off x="1432425" y="2788486"/>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prima!</a:t>
            </a: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5557" y="2678827"/>
            <a:ext cx="527861" cy="527861"/>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4591" y="2671394"/>
            <a:ext cx="527861" cy="527861"/>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5635" y="6187196"/>
            <a:ext cx="527861" cy="527861"/>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669" y="6179763"/>
            <a:ext cx="527861" cy="527861"/>
          </a:xfrm>
          <a:prstGeom prst="rect">
            <a:avLst/>
          </a:prstGeom>
        </p:spPr>
      </p:pic>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285" y="6192302"/>
            <a:ext cx="527861" cy="527861"/>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319" y="6184869"/>
            <a:ext cx="527861" cy="527861"/>
          </a:xfrm>
          <a:prstGeom prst="rect">
            <a:avLst/>
          </a:prstGeom>
        </p:spPr>
      </p:pic>
      <p:sp>
        <p:nvSpPr>
          <p:cNvPr id="38" name="TextBox 37"/>
          <p:cNvSpPr txBox="1"/>
          <p:nvPr/>
        </p:nvSpPr>
        <p:spPr>
          <a:xfrm>
            <a:off x="5700315" y="41824"/>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Sylt</a:t>
            </a:r>
          </a:p>
        </p:txBody>
      </p:sp>
      <p:sp>
        <p:nvSpPr>
          <p:cNvPr id="39" name="TextBox 38"/>
          <p:cNvSpPr txBox="1"/>
          <p:nvPr/>
        </p:nvSpPr>
        <p:spPr>
          <a:xfrm>
            <a:off x="6159946" y="428890"/>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Onkel</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Tante</a:t>
            </a:r>
            <a:endParaRPr lang="en-GB" sz="2400" b="1" dirty="0">
              <a:solidFill>
                <a:prstClr val="black"/>
              </a:solidFill>
              <a:latin typeface="Segoe Print" panose="02000600000000000000" pitchFamily="2" charset="0"/>
            </a:endParaRPr>
          </a:p>
        </p:txBody>
      </p:sp>
      <p:sp>
        <p:nvSpPr>
          <p:cNvPr id="40" name="TextBox 39"/>
          <p:cNvSpPr txBox="1"/>
          <p:nvPr/>
        </p:nvSpPr>
        <p:spPr>
          <a:xfrm>
            <a:off x="5943045" y="934893"/>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sonnig</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aber</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windig</a:t>
            </a:r>
            <a:endParaRPr lang="en-GB" sz="2400" b="1" dirty="0">
              <a:solidFill>
                <a:prstClr val="black"/>
              </a:solidFill>
              <a:latin typeface="Segoe Print" panose="02000600000000000000" pitchFamily="2" charset="0"/>
            </a:endParaRPr>
          </a:p>
        </p:txBody>
      </p:sp>
      <p:sp>
        <p:nvSpPr>
          <p:cNvPr id="41" name="TextBox 40"/>
          <p:cNvSpPr txBox="1"/>
          <p:nvPr/>
        </p:nvSpPr>
        <p:spPr>
          <a:xfrm>
            <a:off x="5933756" y="1376376"/>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in </a:t>
            </a:r>
            <a:r>
              <a:rPr lang="en-GB" sz="2400" b="1" dirty="0" err="1">
                <a:solidFill>
                  <a:prstClr val="black"/>
                </a:solidFill>
                <a:latin typeface="Segoe Print" panose="02000600000000000000" pitchFamily="2" charset="0"/>
              </a:rPr>
              <a:t>einem</a:t>
            </a:r>
            <a:r>
              <a:rPr lang="en-GB" sz="2400" b="1" dirty="0">
                <a:solidFill>
                  <a:prstClr val="black"/>
                </a:solidFill>
                <a:latin typeface="Segoe Print" panose="02000600000000000000" pitchFamily="2" charset="0"/>
              </a:rPr>
              <a:t> Hotel</a:t>
            </a:r>
          </a:p>
        </p:txBody>
      </p:sp>
      <p:sp>
        <p:nvSpPr>
          <p:cNvPr id="42" name="TextBox 41"/>
          <p:cNvSpPr txBox="1"/>
          <p:nvPr/>
        </p:nvSpPr>
        <p:spPr>
          <a:xfrm>
            <a:off x="5759354" y="1910462"/>
            <a:ext cx="4373389" cy="707886"/>
          </a:xfrm>
          <a:prstGeom prst="rect">
            <a:avLst/>
          </a:prstGeom>
          <a:noFill/>
        </p:spPr>
        <p:txBody>
          <a:bodyPr wrap="square" rtlCol="0">
            <a:spAutoFit/>
          </a:bodyPr>
          <a:lstStyle/>
          <a:p>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Wassersport</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treiben</a:t>
            </a:r>
            <a:r>
              <a:rPr lang="en-GB" sz="2000" b="1" dirty="0">
                <a:solidFill>
                  <a:prstClr val="black"/>
                </a:solidFill>
                <a:latin typeface="Segoe Print" panose="02000600000000000000" pitchFamily="2" charset="0"/>
              </a:rPr>
              <a:t>, </a:t>
            </a:r>
            <a:br>
              <a:rPr lang="en-GB" sz="2000" b="1" dirty="0">
                <a:solidFill>
                  <a:prstClr val="black"/>
                </a:solidFill>
                <a:latin typeface="Segoe Print" panose="02000600000000000000" pitchFamily="2" charset="0"/>
              </a:rPr>
            </a:br>
            <a:r>
              <a:rPr lang="en-GB" sz="2000" b="1" dirty="0">
                <a:solidFill>
                  <a:prstClr val="black"/>
                </a:solidFill>
                <a:latin typeface="Segoe Print" panose="02000600000000000000" pitchFamily="2" charset="0"/>
              </a:rPr>
              <a:t>am Strand </a:t>
            </a:r>
            <a:r>
              <a:rPr lang="en-GB" sz="2000" b="1" dirty="0" err="1">
                <a:solidFill>
                  <a:prstClr val="black"/>
                </a:solidFill>
                <a:latin typeface="Segoe Print" panose="02000600000000000000" pitchFamily="2" charset="0"/>
              </a:rPr>
              <a:t>liegen</a:t>
            </a:r>
            <a:endParaRPr lang="en-GB" sz="2000" b="1" dirty="0">
              <a:solidFill>
                <a:prstClr val="black"/>
              </a:solidFill>
              <a:latin typeface="Segoe Print" panose="02000600000000000000" pitchFamily="2" charset="0"/>
            </a:endParaRPr>
          </a:p>
        </p:txBody>
      </p:sp>
      <p:sp>
        <p:nvSpPr>
          <p:cNvPr id="43" name="TextBox 42"/>
          <p:cNvSpPr txBox="1"/>
          <p:nvPr/>
        </p:nvSpPr>
        <p:spPr>
          <a:xfrm>
            <a:off x="6083111" y="2781721"/>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großartig</a:t>
            </a:r>
            <a:endParaRPr lang="en-GB" sz="2400" b="1" dirty="0">
              <a:solidFill>
                <a:prstClr val="black"/>
              </a:solidFill>
              <a:latin typeface="Segoe Print" panose="02000600000000000000" pitchFamily="2" charset="0"/>
            </a:endParaRPr>
          </a:p>
        </p:txBody>
      </p:sp>
      <p:sp>
        <p:nvSpPr>
          <p:cNvPr id="44" name="TextBox 43"/>
          <p:cNvSpPr txBox="1"/>
          <p:nvPr/>
        </p:nvSpPr>
        <p:spPr>
          <a:xfrm>
            <a:off x="963781" y="3401411"/>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Bayern, Deutschland</a:t>
            </a:r>
          </a:p>
        </p:txBody>
      </p:sp>
      <p:sp>
        <p:nvSpPr>
          <p:cNvPr id="45" name="TextBox 44"/>
          <p:cNvSpPr txBox="1"/>
          <p:nvPr/>
        </p:nvSpPr>
        <p:spPr>
          <a:xfrm>
            <a:off x="1385330" y="3881798"/>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Schule</a:t>
            </a:r>
            <a:endParaRPr lang="en-GB" sz="2400" b="1" dirty="0">
              <a:solidFill>
                <a:prstClr val="black"/>
              </a:solidFill>
              <a:latin typeface="Segoe Print" panose="02000600000000000000" pitchFamily="2" charset="0"/>
            </a:endParaRPr>
          </a:p>
        </p:txBody>
      </p:sp>
      <p:sp>
        <p:nvSpPr>
          <p:cNvPr id="46" name="TextBox 45"/>
          <p:cNvSpPr txBox="1"/>
          <p:nvPr/>
        </p:nvSpPr>
        <p:spPr>
          <a:xfrm>
            <a:off x="1275759" y="4338448"/>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Es</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schneit</a:t>
            </a:r>
            <a:endParaRPr lang="en-GB" sz="2400" b="1" dirty="0">
              <a:solidFill>
                <a:prstClr val="black"/>
              </a:solidFill>
              <a:latin typeface="Segoe Print" panose="02000600000000000000" pitchFamily="2" charset="0"/>
            </a:endParaRPr>
          </a:p>
        </p:txBody>
      </p:sp>
      <p:sp>
        <p:nvSpPr>
          <p:cNvPr id="47" name="TextBox 46"/>
          <p:cNvSpPr txBox="1"/>
          <p:nvPr/>
        </p:nvSpPr>
        <p:spPr>
          <a:xfrm>
            <a:off x="1251406" y="4797738"/>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Ferienhaus</a:t>
            </a:r>
            <a:endParaRPr lang="en-GB" sz="2400" b="1" dirty="0">
              <a:solidFill>
                <a:prstClr val="black"/>
              </a:solidFill>
              <a:latin typeface="Segoe Print" panose="02000600000000000000" pitchFamily="2" charset="0"/>
            </a:endParaRPr>
          </a:p>
        </p:txBody>
      </p:sp>
      <p:sp>
        <p:nvSpPr>
          <p:cNvPr id="48" name="TextBox 47"/>
          <p:cNvSpPr txBox="1"/>
          <p:nvPr/>
        </p:nvSpPr>
        <p:spPr>
          <a:xfrm>
            <a:off x="787412" y="5300368"/>
            <a:ext cx="4768042" cy="707886"/>
          </a:xfrm>
          <a:prstGeom prst="rect">
            <a:avLst/>
          </a:prstGeom>
          <a:noFill/>
        </p:spPr>
        <p:txBody>
          <a:bodyPr wrap="square" rtlCol="0">
            <a:spAutoFit/>
          </a:bodyPr>
          <a:lstStyle/>
          <a:p>
            <a:r>
              <a:rPr lang="en-GB" sz="2000" b="1" dirty="0">
                <a:solidFill>
                  <a:prstClr val="black"/>
                </a:solidFill>
                <a:latin typeface="Segoe Print" panose="02000600000000000000" pitchFamily="2" charset="0"/>
              </a:rPr>
              <a:t>      Ski </a:t>
            </a:r>
            <a:r>
              <a:rPr lang="en-GB" sz="2000" b="1" dirty="0" err="1">
                <a:solidFill>
                  <a:prstClr val="black"/>
                </a:solidFill>
                <a:latin typeface="Segoe Print" panose="02000600000000000000" pitchFamily="2" charset="0"/>
              </a:rPr>
              <a:t>fahren</a:t>
            </a:r>
            <a:r>
              <a:rPr lang="en-GB" sz="2000" b="1" dirty="0">
                <a:solidFill>
                  <a:prstClr val="black"/>
                </a:solidFill>
                <a:latin typeface="Segoe Print" panose="02000600000000000000" pitchFamily="2" charset="0"/>
              </a:rPr>
              <a:t/>
            </a:r>
            <a:br>
              <a:rPr lang="en-GB" sz="2000" b="1" dirty="0">
                <a:solidFill>
                  <a:prstClr val="black"/>
                </a:solidFill>
                <a:latin typeface="Segoe Print" panose="02000600000000000000" pitchFamily="2" charset="0"/>
              </a:rPr>
            </a:br>
            <a:r>
              <a:rPr lang="en-GB" sz="2000" b="1" dirty="0" err="1">
                <a:solidFill>
                  <a:prstClr val="black"/>
                </a:solidFill>
                <a:latin typeface="Segoe Print" panose="02000600000000000000" pitchFamily="2" charset="0"/>
              </a:rPr>
              <a:t>neue</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Leute</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kennen</a:t>
            </a:r>
            <a:r>
              <a:rPr lang="en-GB" sz="2000" b="1" dirty="0">
                <a:solidFill>
                  <a:prstClr val="black"/>
                </a:solidFill>
                <a:latin typeface="Segoe Print" panose="02000600000000000000" pitchFamily="2" charset="0"/>
              </a:rPr>
              <a:t> </a:t>
            </a:r>
            <a:r>
              <a:rPr lang="en-GB" sz="2000" b="1" dirty="0" err="1">
                <a:solidFill>
                  <a:prstClr val="black"/>
                </a:solidFill>
                <a:latin typeface="Segoe Print" panose="02000600000000000000" pitchFamily="2" charset="0"/>
              </a:rPr>
              <a:t>lernen</a:t>
            </a:r>
            <a:endParaRPr lang="en-GB" sz="2000" b="1" dirty="0">
              <a:solidFill>
                <a:prstClr val="black"/>
              </a:solidFill>
              <a:latin typeface="Segoe Print" panose="02000600000000000000" pitchFamily="2" charset="0"/>
            </a:endParaRPr>
          </a:p>
        </p:txBody>
      </p:sp>
      <p:sp>
        <p:nvSpPr>
          <p:cNvPr id="49" name="TextBox 48"/>
          <p:cNvSpPr txBox="1"/>
          <p:nvPr/>
        </p:nvSpPr>
        <p:spPr>
          <a:xfrm>
            <a:off x="1396560" y="6137892"/>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wunderbar</a:t>
            </a:r>
            <a:r>
              <a:rPr lang="en-GB" sz="2400" b="1" dirty="0">
                <a:solidFill>
                  <a:prstClr val="black"/>
                </a:solidFill>
                <a:latin typeface="Segoe Print" panose="02000600000000000000" pitchFamily="2" charset="0"/>
              </a:rPr>
              <a:t>!</a:t>
            </a:r>
          </a:p>
        </p:txBody>
      </p:sp>
      <p:sp>
        <p:nvSpPr>
          <p:cNvPr id="50" name="TextBox 49"/>
          <p:cNvSpPr txBox="1"/>
          <p:nvPr/>
        </p:nvSpPr>
        <p:spPr>
          <a:xfrm>
            <a:off x="5814594" y="3370373"/>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Zürich</a:t>
            </a:r>
          </a:p>
        </p:txBody>
      </p:sp>
      <p:sp>
        <p:nvSpPr>
          <p:cNvPr id="51" name="TextBox 50"/>
          <p:cNvSpPr txBox="1"/>
          <p:nvPr/>
        </p:nvSpPr>
        <p:spPr>
          <a:xfrm>
            <a:off x="6066166" y="3860459"/>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Freunden</a:t>
            </a:r>
            <a:endParaRPr lang="en-GB" sz="2400" b="1" dirty="0">
              <a:solidFill>
                <a:prstClr val="black"/>
              </a:solidFill>
              <a:latin typeface="Segoe Print" panose="02000600000000000000" pitchFamily="2" charset="0"/>
            </a:endParaRPr>
          </a:p>
        </p:txBody>
      </p:sp>
      <p:sp>
        <p:nvSpPr>
          <p:cNvPr id="52" name="TextBox 51"/>
          <p:cNvSpPr txBox="1"/>
          <p:nvPr/>
        </p:nvSpPr>
        <p:spPr>
          <a:xfrm>
            <a:off x="5886390" y="4297242"/>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mies</a:t>
            </a:r>
            <a:r>
              <a:rPr lang="en-GB" sz="2400" b="1" dirty="0">
                <a:solidFill>
                  <a:prstClr val="black"/>
                </a:solidFill>
                <a:latin typeface="Segoe Print" panose="02000600000000000000" pitchFamily="2" charset="0"/>
              </a:rPr>
              <a:t>!</a:t>
            </a:r>
          </a:p>
        </p:txBody>
      </p:sp>
      <p:sp>
        <p:nvSpPr>
          <p:cNvPr id="53" name="TextBox 52"/>
          <p:cNvSpPr txBox="1"/>
          <p:nvPr/>
        </p:nvSpPr>
        <p:spPr>
          <a:xfrm>
            <a:off x="5958406" y="4744701"/>
            <a:ext cx="3572206" cy="461665"/>
          </a:xfrm>
          <a:prstGeom prst="rect">
            <a:avLst/>
          </a:prstGeom>
          <a:noFill/>
        </p:spPr>
        <p:txBody>
          <a:bodyPr wrap="square" rtlCol="0">
            <a:spAutoFit/>
          </a:bodyPr>
          <a:lstStyle/>
          <a:p>
            <a:r>
              <a:rPr lang="en-GB" sz="2400" b="1" dirty="0" err="1">
                <a:solidFill>
                  <a:prstClr val="black"/>
                </a:solidFill>
                <a:latin typeface="Segoe Print" panose="02000600000000000000" pitchFamily="2" charset="0"/>
              </a:rPr>
              <a:t>Jugendherberge</a:t>
            </a:r>
            <a:endParaRPr lang="en-GB" sz="2400" b="1" dirty="0">
              <a:solidFill>
                <a:prstClr val="black"/>
              </a:solidFill>
              <a:latin typeface="Segoe Print" panose="02000600000000000000" pitchFamily="2" charset="0"/>
            </a:endParaRPr>
          </a:p>
        </p:txBody>
      </p:sp>
      <p:sp>
        <p:nvSpPr>
          <p:cNvPr id="54" name="TextBox 53"/>
          <p:cNvSpPr txBox="1"/>
          <p:nvPr/>
        </p:nvSpPr>
        <p:spPr>
          <a:xfrm>
            <a:off x="6172841" y="5316874"/>
            <a:ext cx="3572206" cy="307777"/>
          </a:xfrm>
          <a:prstGeom prst="rect">
            <a:avLst/>
          </a:prstGeom>
          <a:noFill/>
        </p:spPr>
        <p:txBody>
          <a:bodyPr wrap="square" rtlCol="0">
            <a:spAutoFit/>
          </a:bodyPr>
          <a:lstStyle/>
          <a:p>
            <a:r>
              <a:rPr lang="en-GB" sz="1400" b="1" dirty="0" err="1">
                <a:solidFill>
                  <a:prstClr val="black"/>
                </a:solidFill>
                <a:latin typeface="Segoe Print" panose="02000600000000000000" pitchFamily="2" charset="0"/>
              </a:rPr>
              <a:t>Sehenswürdigkeiten</a:t>
            </a:r>
            <a:r>
              <a:rPr lang="en-GB" sz="1400" b="1" dirty="0">
                <a:solidFill>
                  <a:prstClr val="black"/>
                </a:solidFill>
                <a:latin typeface="Segoe Print" panose="02000600000000000000" pitchFamily="2" charset="0"/>
              </a:rPr>
              <a:t> </a:t>
            </a:r>
            <a:r>
              <a:rPr lang="en-GB" sz="1400" b="1" dirty="0" err="1">
                <a:solidFill>
                  <a:prstClr val="black"/>
                </a:solidFill>
                <a:latin typeface="Segoe Print" panose="02000600000000000000" pitchFamily="2" charset="0"/>
              </a:rPr>
              <a:t>besichtigen</a:t>
            </a:r>
            <a:endParaRPr lang="en-GB" sz="1400" b="1" dirty="0">
              <a:solidFill>
                <a:prstClr val="black"/>
              </a:solidFill>
              <a:latin typeface="Segoe Print" panose="02000600000000000000" pitchFamily="2" charset="0"/>
            </a:endParaRPr>
          </a:p>
        </p:txBody>
      </p:sp>
      <p:sp>
        <p:nvSpPr>
          <p:cNvPr id="55" name="TextBox 54"/>
          <p:cNvSpPr txBox="1"/>
          <p:nvPr/>
        </p:nvSpPr>
        <p:spPr>
          <a:xfrm>
            <a:off x="4893145" y="5655435"/>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Essen </a:t>
            </a:r>
            <a:r>
              <a:rPr lang="en-GB" sz="2400" b="1" dirty="0" err="1">
                <a:solidFill>
                  <a:prstClr val="black"/>
                </a:solidFill>
                <a:latin typeface="Segoe Print" panose="02000600000000000000" pitchFamily="2" charset="0"/>
              </a:rPr>
              <a:t>probieren</a:t>
            </a:r>
            <a:endParaRPr lang="en-GB" sz="2400" b="1" dirty="0">
              <a:solidFill>
                <a:prstClr val="black"/>
              </a:solidFill>
              <a:latin typeface="Segoe Print" panose="02000600000000000000" pitchFamily="2" charset="0"/>
            </a:endParaRPr>
          </a:p>
        </p:txBody>
      </p:sp>
      <p:sp>
        <p:nvSpPr>
          <p:cNvPr id="56" name="TextBox 55"/>
          <p:cNvSpPr txBox="1"/>
          <p:nvPr/>
        </p:nvSpPr>
        <p:spPr>
          <a:xfrm>
            <a:off x="6040828" y="6153945"/>
            <a:ext cx="3572206" cy="461665"/>
          </a:xfrm>
          <a:prstGeom prst="rect">
            <a:avLst/>
          </a:prstGeom>
          <a:noFill/>
        </p:spPr>
        <p:txBody>
          <a:bodyPr wrap="square" rtlCol="0">
            <a:spAutoFit/>
          </a:bodyPr>
          <a:lstStyle/>
          <a:p>
            <a:r>
              <a:rPr lang="en-GB" sz="2400" b="1" dirty="0">
                <a:solidFill>
                  <a:prstClr val="black"/>
                </a:solidFill>
                <a:latin typeface="Segoe Print" panose="02000600000000000000" pitchFamily="2" charset="0"/>
              </a:rPr>
              <a:t>toll!</a:t>
            </a:r>
          </a:p>
        </p:txBody>
      </p:sp>
    </p:spTree>
    <p:extLst>
      <p:ext uri="{BB962C8B-B14F-4D97-AF65-F5344CB8AC3E}">
        <p14:creationId xmlns:p14="http://schemas.microsoft.com/office/powerpoint/2010/main" val="12031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fade">
                                      <p:cBhvr>
                                        <p:cTn id="112" dur="500"/>
                                        <p:tgtEl>
                                          <p:spTgt spid="5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fade">
                                      <p:cBhvr>
                                        <p:cTn id="117" dur="500"/>
                                        <p:tgtEl>
                                          <p:spTgt spid="5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fade">
                                      <p:cBhvr>
                                        <p:cTn id="1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31"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34" y="0"/>
            <a:ext cx="7886700" cy="1325563"/>
          </a:xfrm>
        </p:spPr>
        <p:txBody>
          <a:bodyPr/>
          <a:lstStyle/>
          <a:p>
            <a:r>
              <a:rPr lang="en-GB" dirty="0" smtClean="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Successful readers…</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574365605"/>
              </p:ext>
            </p:extLst>
          </p:nvPr>
        </p:nvGraphicFramePr>
        <p:xfrm>
          <a:off x="297649" y="932887"/>
          <a:ext cx="8532225" cy="5760720"/>
        </p:xfrm>
        <a:graphic>
          <a:graphicData uri="http://schemas.openxmlformats.org/drawingml/2006/table">
            <a:tbl>
              <a:tblPr firstRow="1" bandRow="1">
                <a:tableStyleId>{5940675A-B579-460E-94D1-54222C63F5DA}</a:tableStyleId>
              </a:tblPr>
              <a:tblGrid>
                <a:gridCol w="8532225"/>
              </a:tblGrid>
              <a:tr h="346830">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approach reading</a:t>
                      </a:r>
                      <a:r>
                        <a:rPr lang="en-GB" baseline="0" dirty="0" smtClean="0">
                          <a:solidFill>
                            <a:schemeClr val="bg2">
                              <a:lumMod val="50000"/>
                            </a:schemeClr>
                          </a:solidFill>
                          <a:latin typeface="Arial" panose="020B0604020202020204" pitchFamily="34" charset="0"/>
                          <a:cs typeface="Arial" panose="020B0604020202020204" pitchFamily="34" charset="0"/>
                        </a:rPr>
                        <a:t> positively</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346830">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are 100% confident with question words.</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346830">
                <a:tc>
                  <a:txBody>
                    <a:bodyPr/>
                    <a:lstStyle/>
                    <a:p>
                      <a:pPr marL="285750" marR="0" indent="-2857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baseline="0" dirty="0" smtClean="0">
                          <a:solidFill>
                            <a:schemeClr val="bg2">
                              <a:lumMod val="50000"/>
                            </a:schemeClr>
                          </a:solidFill>
                          <a:latin typeface="Arial" panose="020B0604020202020204" pitchFamily="34" charset="0"/>
                          <a:cs typeface="Arial" panose="020B0604020202020204" pitchFamily="34" charset="0"/>
                        </a:rPr>
                        <a:t>slow down to ensure they don’t jump to conclusions</a:t>
                      </a:r>
                      <a:endParaRPr lang="en-GB" baseline="0" dirty="0" smtClean="0">
                        <a:solidFill>
                          <a:schemeClr val="bg2">
                            <a:lumMod val="50000"/>
                          </a:schemeClr>
                        </a:solidFill>
                        <a:latin typeface="Arial" panose="020B0604020202020204" pitchFamily="34" charset="0"/>
                        <a:cs typeface="Arial" panose="020B0604020202020204" pitchFamily="34" charset="0"/>
                      </a:endParaRPr>
                    </a:p>
                  </a:txBody>
                  <a:tcPr anchor="ctr"/>
                </a:tc>
              </a:tr>
              <a:tr h="571942">
                <a:tc>
                  <a:txBody>
                    <a:bodyPr/>
                    <a:lstStyle/>
                    <a:p>
                      <a:pPr marL="285750" marR="0" indent="-2857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smtClean="0">
                          <a:solidFill>
                            <a:schemeClr val="bg2">
                              <a:lumMod val="50000"/>
                            </a:schemeClr>
                          </a:solidFill>
                          <a:latin typeface="Arial" panose="020B0604020202020204" pitchFamily="34" charset="0"/>
                          <a:cs typeface="Arial" panose="020B0604020202020204" pitchFamily="34" charset="0"/>
                        </a:rPr>
                        <a:t>have a good level of vocabulary</a:t>
                      </a:r>
                      <a:r>
                        <a:rPr lang="en-GB" baseline="0" dirty="0" smtClean="0">
                          <a:solidFill>
                            <a:schemeClr val="bg2">
                              <a:lumMod val="50000"/>
                            </a:schemeClr>
                          </a:solidFill>
                          <a:latin typeface="Arial" panose="020B0604020202020204" pitchFamily="34" charset="0"/>
                          <a:cs typeface="Arial" panose="020B0604020202020204" pitchFamily="34" charset="0"/>
                        </a:rPr>
                        <a:t> (in long-term memory, in particular high-frequency words.</a:t>
                      </a:r>
                    </a:p>
                  </a:txBody>
                  <a:tcPr anchor="ctr"/>
                </a:tc>
              </a:tr>
              <a:tr h="571942">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recognise the links within</a:t>
                      </a:r>
                      <a:r>
                        <a:rPr lang="en-GB" baseline="0" dirty="0" smtClean="0">
                          <a:solidFill>
                            <a:schemeClr val="bg2">
                              <a:lumMod val="50000"/>
                            </a:schemeClr>
                          </a:solidFill>
                          <a:latin typeface="Arial" panose="020B0604020202020204" pitchFamily="34" charset="0"/>
                          <a:cs typeface="Arial" panose="020B0604020202020204" pitchFamily="34" charset="0"/>
                        </a:rPr>
                        <a:t> word families and use this knowledge (and knowledge of syntax) to support their understanding.</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346830">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use cognates to support understanding but do not rely on them too much.</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571942">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are attentive</a:t>
                      </a:r>
                      <a:r>
                        <a:rPr lang="en-GB" baseline="0" dirty="0" smtClean="0">
                          <a:solidFill>
                            <a:schemeClr val="bg2">
                              <a:lumMod val="50000"/>
                            </a:schemeClr>
                          </a:solidFill>
                          <a:latin typeface="Arial" panose="020B0604020202020204" pitchFamily="34" charset="0"/>
                          <a:cs typeface="Arial" panose="020B0604020202020204" pitchFamily="34" charset="0"/>
                        </a:rPr>
                        <a:t> to detail and read carefully (e.g. spotting negatives or ‘change of direction’ words (but, although, however) that impact meaning).</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346830">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cope confidently without understanding</a:t>
                      </a:r>
                      <a:r>
                        <a:rPr lang="en-GB" baseline="0" dirty="0" smtClean="0">
                          <a:solidFill>
                            <a:schemeClr val="bg2">
                              <a:lumMod val="50000"/>
                            </a:schemeClr>
                          </a:solidFill>
                          <a:latin typeface="Arial" panose="020B0604020202020204" pitchFamily="34" charset="0"/>
                          <a:cs typeface="Arial" panose="020B0604020202020204" pitchFamily="34" charset="0"/>
                        </a:rPr>
                        <a:t> every word.</a:t>
                      </a:r>
                    </a:p>
                  </a:txBody>
                  <a:tcPr anchor="ctr"/>
                </a:tc>
              </a:tr>
              <a:tr h="346830">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interrogate</a:t>
                      </a:r>
                      <a:r>
                        <a:rPr lang="en-GB" baseline="0" dirty="0" smtClean="0">
                          <a:solidFill>
                            <a:schemeClr val="bg2">
                              <a:lumMod val="50000"/>
                            </a:schemeClr>
                          </a:solidFill>
                          <a:latin typeface="Arial" panose="020B0604020202020204" pitchFamily="34" charset="0"/>
                          <a:cs typeface="Arial" panose="020B0604020202020204" pitchFamily="34" charset="0"/>
                        </a:rPr>
                        <a:t> sentences, asking ‘who’ is doing ‘what’ to ‘whom’?</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571942">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can deduce the meaning of unfamiliar words by using the ‘mental</a:t>
                      </a:r>
                      <a:r>
                        <a:rPr lang="en-GB" baseline="0" dirty="0" smtClean="0">
                          <a:solidFill>
                            <a:schemeClr val="bg2">
                              <a:lumMod val="50000"/>
                            </a:schemeClr>
                          </a:solidFill>
                          <a:latin typeface="Arial" panose="020B0604020202020204" pitchFamily="34" charset="0"/>
                          <a:cs typeface="Arial" panose="020B0604020202020204" pitchFamily="34" charset="0"/>
                        </a:rPr>
                        <a:t> working translation’ strategy.</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346830">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are secure with verb endings in different tenses.</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r h="571942">
                <a:tc>
                  <a:txBody>
                    <a:bodyPr/>
                    <a:lstStyle/>
                    <a:p>
                      <a:pPr marL="285750" indent="-285750">
                        <a:buFont typeface="Wingdings" panose="05000000000000000000" pitchFamily="2" charset="2"/>
                        <a:buChar char="§"/>
                      </a:pPr>
                      <a:r>
                        <a:rPr lang="en-GB" dirty="0" smtClean="0">
                          <a:solidFill>
                            <a:schemeClr val="bg2">
                              <a:lumMod val="50000"/>
                            </a:schemeClr>
                          </a:solidFill>
                          <a:latin typeface="Arial" panose="020B0604020202020204" pitchFamily="34" charset="0"/>
                          <a:cs typeface="Arial" panose="020B0604020202020204" pitchFamily="34" charset="0"/>
                        </a:rPr>
                        <a:t>use grammatical knowledge to ‘narrow down’ possible</a:t>
                      </a:r>
                      <a:r>
                        <a:rPr lang="en-GB" baseline="0" dirty="0" smtClean="0">
                          <a:solidFill>
                            <a:schemeClr val="bg2">
                              <a:lumMod val="50000"/>
                            </a:schemeClr>
                          </a:solidFill>
                          <a:latin typeface="Arial" panose="020B0604020202020204" pitchFamily="34" charset="0"/>
                          <a:cs typeface="Arial" panose="020B0604020202020204" pitchFamily="34" charset="0"/>
                        </a:rPr>
                        <a:t> options in exam questions.</a:t>
                      </a:r>
                      <a:endParaRPr lang="en-GB" dirty="0">
                        <a:solidFill>
                          <a:schemeClr val="bg2">
                            <a:lumMod val="50000"/>
                          </a:schemeClr>
                        </a:solidFill>
                        <a:latin typeface="Arial" panose="020B0604020202020204" pitchFamily="34" charset="0"/>
                        <a:cs typeface="Arial" panose="020B0604020202020204" pitchFamily="34" charset="0"/>
                      </a:endParaRPr>
                    </a:p>
                  </a:txBody>
                  <a:tcPr anchor="ctr"/>
                </a:tc>
              </a:tr>
            </a:tbl>
          </a:graphicData>
        </a:graphic>
      </p:graphicFrame>
      <p:pic>
        <p:nvPicPr>
          <p:cNvPr id="5" name="Picture 4"/>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06973" y="31273"/>
            <a:ext cx="967517" cy="967517"/>
          </a:xfrm>
          <a:prstGeom prst="rect">
            <a:avLst/>
          </a:prstGeom>
        </p:spPr>
      </p:pic>
    </p:spTree>
    <p:extLst>
      <p:ext uri="{BB962C8B-B14F-4D97-AF65-F5344CB8AC3E}">
        <p14:creationId xmlns:p14="http://schemas.microsoft.com/office/powerpoint/2010/main" val="3670687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12596" y="1961003"/>
            <a:ext cx="8963606"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8  Reading to analyse and make judgements</a:t>
            </a:r>
            <a:endParaRPr lang="en-GB" dirty="0">
              <a:solidFill>
                <a:schemeClr val="accent4">
                  <a:lumMod val="20000"/>
                  <a:lumOff val="80000"/>
                </a:schemeClr>
              </a:solidFill>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20222744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4037" y="1152844"/>
            <a:ext cx="4731506" cy="2365753"/>
          </a:xfrm>
          <a:prstGeom prst="rect">
            <a:avLst/>
          </a:prstGeom>
        </p:spPr>
      </p:pic>
      <p:pic>
        <p:nvPicPr>
          <p:cNvPr id="6" name="Picture 5"/>
          <p:cNvPicPr>
            <a:picLocks noChangeAspect="1"/>
          </p:cNvPicPr>
          <p:nvPr/>
        </p:nvPicPr>
        <p:blipFill>
          <a:blip r:embed="rId3"/>
          <a:stretch>
            <a:fillRect/>
          </a:stretch>
        </p:blipFill>
        <p:spPr>
          <a:xfrm>
            <a:off x="264037" y="3824963"/>
            <a:ext cx="5326272" cy="2873709"/>
          </a:xfrm>
          <a:prstGeom prst="rect">
            <a:avLst/>
          </a:prstGeom>
        </p:spPr>
      </p:pic>
      <p:pic>
        <p:nvPicPr>
          <p:cNvPr id="7" name="Picture 6"/>
          <p:cNvPicPr>
            <a:picLocks noChangeAspect="1"/>
          </p:cNvPicPr>
          <p:nvPr/>
        </p:nvPicPr>
        <p:blipFill rotWithShape="1">
          <a:blip r:embed="rId4"/>
          <a:srcRect l="37012"/>
          <a:stretch/>
        </p:blipFill>
        <p:spPr>
          <a:xfrm>
            <a:off x="5742014" y="3737353"/>
            <a:ext cx="3183081" cy="2961319"/>
          </a:xfrm>
          <a:prstGeom prst="rect">
            <a:avLst/>
          </a:prstGeom>
        </p:spPr>
      </p:pic>
      <p:pic>
        <p:nvPicPr>
          <p:cNvPr id="8" name="Picture 7"/>
          <p:cNvPicPr>
            <a:picLocks noChangeAspect="1"/>
          </p:cNvPicPr>
          <p:nvPr/>
        </p:nvPicPr>
        <p:blipFill rotWithShape="1">
          <a:blip r:embed="rId5"/>
          <a:srcRect l="25578" r="8419" b="21372"/>
          <a:stretch/>
        </p:blipFill>
        <p:spPr>
          <a:xfrm>
            <a:off x="5189221" y="453828"/>
            <a:ext cx="3735874" cy="3064769"/>
          </a:xfrm>
          <a:prstGeom prst="rect">
            <a:avLst/>
          </a:prstGeom>
        </p:spPr>
      </p:pic>
      <p:sp>
        <p:nvSpPr>
          <p:cNvPr id="9" name="Rectangle 8"/>
          <p:cNvSpPr/>
          <p:nvPr/>
        </p:nvSpPr>
        <p:spPr>
          <a:xfrm>
            <a:off x="267380" y="1062882"/>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10" name="Rectangle 9"/>
          <p:cNvSpPr/>
          <p:nvPr/>
        </p:nvSpPr>
        <p:spPr>
          <a:xfrm>
            <a:off x="8391928" y="326828"/>
            <a:ext cx="533167" cy="923330"/>
          </a:xfrm>
          <a:prstGeom prst="rect">
            <a:avLst/>
          </a:prstGeom>
          <a:noFill/>
        </p:spPr>
        <p:txBody>
          <a:bodyPr wrap="square" lIns="91440" tIns="45720" rIns="91440" bIns="45720">
            <a:spAutoFit/>
          </a:bodyPr>
          <a:lstStyle/>
          <a:p>
            <a:pPr algn="ctr"/>
            <a:r>
              <a:rPr lang="en-US" sz="5400" b="1" dirty="0" smtClean="0">
                <a:ln w="0"/>
                <a:solidFill>
                  <a:prstClr val="white"/>
                </a:solidFill>
              </a:rPr>
              <a:t>3</a:t>
            </a:r>
            <a:endParaRPr lang="en-US" sz="5400" b="1" dirty="0">
              <a:ln w="0"/>
              <a:solidFill>
                <a:prstClr val="white"/>
              </a:solidFill>
            </a:endParaRPr>
          </a:p>
        </p:txBody>
      </p:sp>
      <p:sp>
        <p:nvSpPr>
          <p:cNvPr id="11" name="Rectangle 10"/>
          <p:cNvSpPr/>
          <p:nvPr/>
        </p:nvSpPr>
        <p:spPr>
          <a:xfrm>
            <a:off x="264037" y="3737353"/>
            <a:ext cx="535723" cy="923330"/>
          </a:xfrm>
          <a:prstGeom prst="rect">
            <a:avLst/>
          </a:prstGeom>
          <a:noFill/>
        </p:spPr>
        <p:txBody>
          <a:bodyPr wrap="none" lIns="91440" tIns="45720" rIns="91440" bIns="45720">
            <a:spAutoFit/>
          </a:bodyPr>
          <a:lstStyle/>
          <a:p>
            <a:pPr algn="ctr"/>
            <a:r>
              <a:rPr lang="en-US" sz="5400" dirty="0" smtClean="0">
                <a:ln w="0"/>
                <a:solidFill>
                  <a:prstClr val="white"/>
                </a:solidFill>
                <a:effectLst>
                  <a:outerShdw blurRad="38100" dist="19050" dir="2700000" algn="tl" rotWithShape="0">
                    <a:prstClr val="black">
                      <a:alpha val="40000"/>
                    </a:prstClr>
                  </a:outerShdw>
                </a:effectLst>
              </a:rPr>
              <a:t>2</a:t>
            </a:r>
            <a:endParaRPr lang="en-US" sz="5400" dirty="0">
              <a:ln w="0"/>
              <a:solidFill>
                <a:prstClr val="white"/>
              </a:solidFill>
              <a:effectLst>
                <a:outerShdw blurRad="38100" dist="19050" dir="2700000" algn="tl" rotWithShape="0">
                  <a:prstClr val="black">
                    <a:alpha val="40000"/>
                  </a:prstClr>
                </a:outerShdw>
              </a:effectLst>
            </a:endParaRPr>
          </a:p>
        </p:txBody>
      </p:sp>
      <p:sp>
        <p:nvSpPr>
          <p:cNvPr id="12" name="Rectangle 11"/>
          <p:cNvSpPr/>
          <p:nvPr/>
        </p:nvSpPr>
        <p:spPr>
          <a:xfrm>
            <a:off x="8389372" y="3645597"/>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13" name="TextBox 12"/>
          <p:cNvSpPr txBox="1"/>
          <p:nvPr/>
        </p:nvSpPr>
        <p:spPr>
          <a:xfrm>
            <a:off x="96839" y="120136"/>
            <a:ext cx="4995543" cy="923330"/>
          </a:xfrm>
          <a:prstGeom prst="rect">
            <a:avLst/>
          </a:prstGeom>
          <a:noFill/>
        </p:spPr>
        <p:txBody>
          <a:bodyPr wrap="square" rtlCol="0">
            <a:spAutoFit/>
          </a:bodyPr>
          <a:lstStyle/>
          <a:p>
            <a:r>
              <a:rPr lang="en-GB" dirty="0" smtClean="0">
                <a:solidFill>
                  <a:prstClr val="black"/>
                </a:solidFill>
              </a:rPr>
              <a:t>1 Complete the Venn diagram for 1) and 2)</a:t>
            </a:r>
            <a:r>
              <a:rPr lang="en-GB" dirty="0">
                <a:solidFill>
                  <a:prstClr val="black"/>
                </a:solidFill>
              </a:rPr>
              <a:t/>
            </a:r>
            <a:br>
              <a:rPr lang="en-GB" dirty="0">
                <a:solidFill>
                  <a:prstClr val="black"/>
                </a:solidFill>
              </a:rPr>
            </a:br>
            <a:r>
              <a:rPr lang="en-GB" dirty="0" smtClean="0">
                <a:solidFill>
                  <a:prstClr val="black"/>
                </a:solidFill>
              </a:rPr>
              <a:t>2 </a:t>
            </a:r>
            <a:r>
              <a:rPr lang="en-GB" dirty="0">
                <a:solidFill>
                  <a:prstClr val="black"/>
                </a:solidFill>
              </a:rPr>
              <a:t>Which set of New Year’s resolutions can you best identify with</a:t>
            </a:r>
            <a:r>
              <a:rPr lang="en-GB" dirty="0" smtClean="0">
                <a:solidFill>
                  <a:prstClr val="black"/>
                </a:solidFill>
              </a:rPr>
              <a:t>? Why?</a:t>
            </a:r>
            <a:endParaRPr lang="en-GB" dirty="0">
              <a:solidFill>
                <a:prstClr val="black"/>
              </a:solidFill>
            </a:endParaRPr>
          </a:p>
        </p:txBody>
      </p:sp>
    </p:spTree>
    <p:extLst>
      <p:ext uri="{BB962C8B-B14F-4D97-AF65-F5344CB8AC3E}">
        <p14:creationId xmlns:p14="http://schemas.microsoft.com/office/powerpoint/2010/main" val="1095587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66253" y="727364"/>
            <a:ext cx="6130637" cy="45096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2899063" y="727364"/>
            <a:ext cx="6064828" cy="45096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363340" y="-195966"/>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7" name="Rectangle 6"/>
          <p:cNvSpPr/>
          <p:nvPr/>
        </p:nvSpPr>
        <p:spPr>
          <a:xfrm>
            <a:off x="6148524" y="-195966"/>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2</a:t>
            </a:r>
            <a:endParaRPr lang="en-US" sz="5400" dirty="0">
              <a:ln w="0"/>
              <a:solidFill>
                <a:prstClr val="black"/>
              </a:solidFill>
              <a:effectLst>
                <a:outerShdw blurRad="38100" dist="19050" dir="2700000" algn="tl" rotWithShape="0">
                  <a:prstClr val="black">
                    <a:alpha val="40000"/>
                  </a:prstClr>
                </a:outerShdw>
              </a:effectLst>
            </a:endParaRPr>
          </a:p>
        </p:txBody>
      </p:sp>
      <p:graphicFrame>
        <p:nvGraphicFramePr>
          <p:cNvPr id="8" name="Table 7"/>
          <p:cNvGraphicFramePr>
            <a:graphicFrameLocks noGrp="1"/>
          </p:cNvGraphicFramePr>
          <p:nvPr>
            <p:extLst/>
          </p:nvPr>
        </p:nvGraphicFramePr>
        <p:xfrm>
          <a:off x="351556" y="5393268"/>
          <a:ext cx="8643507" cy="1280160"/>
        </p:xfrm>
        <a:graphic>
          <a:graphicData uri="http://schemas.openxmlformats.org/drawingml/2006/table">
            <a:tbl>
              <a:tblPr firstRow="1" bandRow="1">
                <a:tableStyleId>{5940675A-B579-460E-94D1-54222C63F5DA}</a:tableStyleId>
              </a:tblPr>
              <a:tblGrid>
                <a:gridCol w="2881169"/>
                <a:gridCol w="2881169"/>
                <a:gridCol w="2881169"/>
              </a:tblGrid>
              <a:tr h="370840">
                <a:tc>
                  <a:txBody>
                    <a:bodyPr/>
                    <a:lstStyle/>
                    <a:p>
                      <a:r>
                        <a:rPr lang="en-GB" dirty="0" smtClean="0">
                          <a:latin typeface="Arial" panose="020B0604020202020204" pitchFamily="34" charset="0"/>
                          <a:cs typeface="Arial" panose="020B0604020202020204" pitchFamily="34" charset="0"/>
                        </a:rPr>
                        <a:t>1 I’m going to get fitter</a:t>
                      </a:r>
                      <a:r>
                        <a:rPr lang="en-GB" baseline="0" dirty="0" smtClean="0">
                          <a:latin typeface="Arial" panose="020B0604020202020204" pitchFamily="34" charset="0"/>
                          <a:cs typeface="Arial" panose="020B0604020202020204" pitchFamily="34" charset="0"/>
                        </a:rPr>
                        <a:t> / do more exercise.</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3 I’m going to eat more healthily.</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5 I’m going to lose weight.</a:t>
                      </a:r>
                      <a:endParaRPr lang="en-GB" dirty="0">
                        <a:latin typeface="Arial" panose="020B0604020202020204" pitchFamily="34" charset="0"/>
                        <a:cs typeface="Arial" panose="020B0604020202020204" pitchFamily="34" charset="0"/>
                      </a:endParaRPr>
                    </a:p>
                  </a:txBody>
                  <a:tcPr/>
                </a:tc>
              </a:tr>
              <a:tr h="370840">
                <a:tc>
                  <a:txBody>
                    <a:bodyPr/>
                    <a:lstStyle/>
                    <a:p>
                      <a:r>
                        <a:rPr lang="en-GB" dirty="0" smtClean="0">
                          <a:latin typeface="Arial" panose="020B0604020202020204" pitchFamily="34" charset="0"/>
                          <a:cs typeface="Arial" panose="020B0604020202020204" pitchFamily="34" charset="0"/>
                        </a:rPr>
                        <a:t>2 I’m going to drink more healthily</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4 I’m going to stop smoking.</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6 I’m going to help others.</a:t>
                      </a:r>
                      <a:endParaRPr lang="en-GB" dirty="0">
                        <a:latin typeface="Arial" panose="020B0604020202020204" pitchFamily="34" charset="0"/>
                        <a:cs typeface="Arial" panose="020B0604020202020204" pitchFamily="34" charset="0"/>
                      </a:endParaRPr>
                    </a:p>
                  </a:txBody>
                  <a:tcPr/>
                </a:tc>
              </a:tr>
            </a:tbl>
          </a:graphicData>
        </a:graphic>
      </p:graphicFrame>
      <p:sp>
        <p:nvSpPr>
          <p:cNvPr id="9" name="TextBox 8"/>
          <p:cNvSpPr txBox="1"/>
          <p:nvPr/>
        </p:nvSpPr>
        <p:spPr>
          <a:xfrm>
            <a:off x="0" y="52617"/>
            <a:ext cx="2345453" cy="830997"/>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A </a:t>
            </a:r>
            <a:r>
              <a:rPr lang="en-GB" sz="2400" dirty="0" err="1" smtClean="0">
                <a:solidFill>
                  <a:prstClr val="black"/>
                </a:solidFill>
                <a:latin typeface="Arial" panose="020B0604020202020204" pitchFamily="34" charset="0"/>
                <a:cs typeface="Arial" panose="020B0604020202020204" pitchFamily="34" charset="0"/>
              </a:rPr>
              <a:t>partir</a:t>
            </a:r>
            <a:r>
              <a:rPr lang="en-GB" sz="2400" dirty="0" smtClean="0">
                <a:solidFill>
                  <a:prstClr val="black"/>
                </a:solidFill>
                <a:latin typeface="Arial" panose="020B0604020202020204" pitchFamily="34" charset="0"/>
                <a:cs typeface="Arial" panose="020B0604020202020204" pitchFamily="34" charset="0"/>
              </a:rPr>
              <a:t> de </a:t>
            </a:r>
            <a:r>
              <a:rPr lang="en-GB" sz="2400" dirty="0" err="1" smtClean="0">
                <a:solidFill>
                  <a:prstClr val="black"/>
                </a:solidFill>
                <a:latin typeface="Arial" panose="020B0604020202020204" pitchFamily="34" charset="0"/>
                <a:cs typeface="Arial" panose="020B0604020202020204" pitchFamily="34" charset="0"/>
              </a:rPr>
              <a:t>ahora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Voy</a:t>
            </a:r>
            <a:r>
              <a:rPr lang="en-GB" sz="2400" dirty="0" smtClean="0">
                <a:solidFill>
                  <a:prstClr val="black"/>
                </a:solidFill>
                <a:latin typeface="Arial" panose="020B0604020202020204" pitchFamily="34" charset="0"/>
                <a:cs typeface="Arial" panose="020B0604020202020204" pitchFamily="34" charset="0"/>
              </a:rPr>
              <a:t> a…</a:t>
            </a:r>
            <a:endParaRPr lang="en-GB" sz="24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197256" y="1189029"/>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1 </a:t>
            </a:r>
            <a:r>
              <a:rPr lang="en-GB" b="1" dirty="0" err="1" smtClean="0">
                <a:solidFill>
                  <a:prstClr val="black"/>
                </a:solidFill>
                <a:latin typeface="Arial" panose="020B0604020202020204" pitchFamily="34" charset="0"/>
                <a:cs typeface="Arial" panose="020B0604020202020204" pitchFamily="34" charset="0"/>
              </a:rPr>
              <a:t>hacer</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más</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ejercicio</a:t>
            </a:r>
            <a:endParaRPr lang="en-GB"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05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66253" y="727364"/>
            <a:ext cx="6130637" cy="45096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2899063" y="727364"/>
            <a:ext cx="6064828" cy="45096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363340" y="-195966"/>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7" name="Rectangle 6"/>
          <p:cNvSpPr/>
          <p:nvPr/>
        </p:nvSpPr>
        <p:spPr>
          <a:xfrm>
            <a:off x="6148524" y="-195966"/>
            <a:ext cx="535723"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2</a:t>
            </a:r>
            <a:endParaRPr lang="en-US" sz="5400" dirty="0">
              <a:ln w="0"/>
              <a:solidFill>
                <a:prstClr val="black"/>
              </a:solidFill>
              <a:effectLst>
                <a:outerShdw blurRad="38100" dist="19050" dir="2700000" algn="tl" rotWithShape="0">
                  <a:prstClr val="black">
                    <a:alpha val="40000"/>
                  </a:prstClr>
                </a:outerShdw>
              </a:effectLst>
            </a:endParaRPr>
          </a:p>
        </p:txBody>
      </p:sp>
      <p:graphicFrame>
        <p:nvGraphicFramePr>
          <p:cNvPr id="8" name="Table 7"/>
          <p:cNvGraphicFramePr>
            <a:graphicFrameLocks noGrp="1"/>
          </p:cNvGraphicFramePr>
          <p:nvPr/>
        </p:nvGraphicFramePr>
        <p:xfrm>
          <a:off x="351556" y="5393268"/>
          <a:ext cx="8643507" cy="1280160"/>
        </p:xfrm>
        <a:graphic>
          <a:graphicData uri="http://schemas.openxmlformats.org/drawingml/2006/table">
            <a:tbl>
              <a:tblPr firstRow="1" bandRow="1">
                <a:tableStyleId>{5940675A-B579-460E-94D1-54222C63F5DA}</a:tableStyleId>
              </a:tblPr>
              <a:tblGrid>
                <a:gridCol w="2881169"/>
                <a:gridCol w="2881169"/>
                <a:gridCol w="2881169"/>
              </a:tblGrid>
              <a:tr h="370840">
                <a:tc>
                  <a:txBody>
                    <a:bodyPr/>
                    <a:lstStyle/>
                    <a:p>
                      <a:r>
                        <a:rPr lang="en-GB" dirty="0" smtClean="0">
                          <a:latin typeface="Arial" panose="020B0604020202020204" pitchFamily="34" charset="0"/>
                          <a:cs typeface="Arial" panose="020B0604020202020204" pitchFamily="34" charset="0"/>
                        </a:rPr>
                        <a:t>1 I’m going to get fitter</a:t>
                      </a:r>
                      <a:r>
                        <a:rPr lang="en-GB" baseline="0" dirty="0" smtClean="0">
                          <a:latin typeface="Arial" panose="020B0604020202020204" pitchFamily="34" charset="0"/>
                          <a:cs typeface="Arial" panose="020B0604020202020204" pitchFamily="34" charset="0"/>
                        </a:rPr>
                        <a:t> / do more exercise.</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3 I’m going to eat more healthily.</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5 I’m going to lose weight.</a:t>
                      </a:r>
                      <a:endParaRPr lang="en-GB" dirty="0">
                        <a:latin typeface="Arial" panose="020B0604020202020204" pitchFamily="34" charset="0"/>
                        <a:cs typeface="Arial" panose="020B0604020202020204" pitchFamily="34" charset="0"/>
                      </a:endParaRPr>
                    </a:p>
                  </a:txBody>
                  <a:tcPr/>
                </a:tc>
              </a:tr>
              <a:tr h="370840">
                <a:tc>
                  <a:txBody>
                    <a:bodyPr/>
                    <a:lstStyle/>
                    <a:p>
                      <a:r>
                        <a:rPr lang="en-GB" dirty="0" smtClean="0">
                          <a:latin typeface="Arial" panose="020B0604020202020204" pitchFamily="34" charset="0"/>
                          <a:cs typeface="Arial" panose="020B0604020202020204" pitchFamily="34" charset="0"/>
                        </a:rPr>
                        <a:t>2 I’m going to drink more healthily</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4 I’m going to stop smoking.</a:t>
                      </a:r>
                      <a:endParaRPr lang="en-GB" dirty="0">
                        <a:latin typeface="Arial" panose="020B0604020202020204" pitchFamily="34" charset="0"/>
                        <a:cs typeface="Arial" panose="020B0604020202020204" pitchFamily="34" charset="0"/>
                      </a:endParaRPr>
                    </a:p>
                  </a:txBody>
                  <a:tcPr/>
                </a:tc>
                <a:tc>
                  <a:txBody>
                    <a:bodyPr/>
                    <a:lstStyle/>
                    <a:p>
                      <a:r>
                        <a:rPr lang="en-GB" dirty="0" smtClean="0">
                          <a:latin typeface="Arial" panose="020B0604020202020204" pitchFamily="34" charset="0"/>
                          <a:cs typeface="Arial" panose="020B0604020202020204" pitchFamily="34" charset="0"/>
                        </a:rPr>
                        <a:t>6 I’m going to help others.</a:t>
                      </a:r>
                      <a:endParaRPr lang="en-GB" dirty="0">
                        <a:latin typeface="Arial" panose="020B0604020202020204" pitchFamily="34" charset="0"/>
                        <a:cs typeface="Arial" panose="020B0604020202020204" pitchFamily="34" charset="0"/>
                      </a:endParaRPr>
                    </a:p>
                  </a:txBody>
                  <a:tcPr/>
                </a:tc>
              </a:tr>
            </a:tbl>
          </a:graphicData>
        </a:graphic>
      </p:graphicFrame>
      <p:sp>
        <p:nvSpPr>
          <p:cNvPr id="9" name="TextBox 8"/>
          <p:cNvSpPr txBox="1"/>
          <p:nvPr/>
        </p:nvSpPr>
        <p:spPr>
          <a:xfrm>
            <a:off x="0" y="52617"/>
            <a:ext cx="2345453" cy="830997"/>
          </a:xfrm>
          <a:prstGeom prst="rect">
            <a:avLst/>
          </a:prstGeom>
          <a:noFill/>
        </p:spPr>
        <p:txBody>
          <a:bodyPr wrap="square" rtlCol="0">
            <a:spAutoFit/>
          </a:bodyPr>
          <a:lstStyle/>
          <a:p>
            <a:r>
              <a:rPr lang="en-GB" sz="2400" dirty="0" smtClean="0">
                <a:solidFill>
                  <a:prstClr val="black"/>
                </a:solidFill>
                <a:latin typeface="Arial" panose="020B0604020202020204" pitchFamily="34" charset="0"/>
                <a:cs typeface="Arial" panose="020B0604020202020204" pitchFamily="34" charset="0"/>
              </a:rPr>
              <a:t>A </a:t>
            </a:r>
            <a:r>
              <a:rPr lang="en-GB" sz="2400" dirty="0" err="1" smtClean="0">
                <a:solidFill>
                  <a:prstClr val="black"/>
                </a:solidFill>
                <a:latin typeface="Arial" panose="020B0604020202020204" pitchFamily="34" charset="0"/>
                <a:cs typeface="Arial" panose="020B0604020202020204" pitchFamily="34" charset="0"/>
              </a:rPr>
              <a:t>partir</a:t>
            </a:r>
            <a:r>
              <a:rPr lang="en-GB" sz="2400" dirty="0" smtClean="0">
                <a:solidFill>
                  <a:prstClr val="black"/>
                </a:solidFill>
                <a:latin typeface="Arial" panose="020B0604020202020204" pitchFamily="34" charset="0"/>
                <a:cs typeface="Arial" panose="020B0604020202020204" pitchFamily="34" charset="0"/>
              </a:rPr>
              <a:t> de </a:t>
            </a:r>
            <a:r>
              <a:rPr lang="en-GB" sz="2400" dirty="0" err="1" smtClean="0">
                <a:solidFill>
                  <a:prstClr val="black"/>
                </a:solidFill>
                <a:latin typeface="Arial" panose="020B0604020202020204" pitchFamily="34" charset="0"/>
                <a:cs typeface="Arial" panose="020B0604020202020204" pitchFamily="34" charset="0"/>
              </a:rPr>
              <a:t>ahora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Voy</a:t>
            </a:r>
            <a:r>
              <a:rPr lang="en-GB" sz="2400" dirty="0" smtClean="0">
                <a:solidFill>
                  <a:prstClr val="black"/>
                </a:solidFill>
                <a:latin typeface="Arial" panose="020B0604020202020204" pitchFamily="34" charset="0"/>
                <a:cs typeface="Arial" panose="020B0604020202020204" pitchFamily="34" charset="0"/>
              </a:rPr>
              <a:t> a…</a:t>
            </a:r>
            <a:endParaRPr lang="en-GB" sz="24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197256" y="1189029"/>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1 </a:t>
            </a:r>
            <a:r>
              <a:rPr lang="en-GB" b="1" dirty="0" err="1" smtClean="0">
                <a:solidFill>
                  <a:prstClr val="black"/>
                </a:solidFill>
                <a:latin typeface="Arial" panose="020B0604020202020204" pitchFamily="34" charset="0"/>
                <a:cs typeface="Arial" panose="020B0604020202020204" pitchFamily="34" charset="0"/>
              </a:rPr>
              <a:t>hacer</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más</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ejercicio</a:t>
            </a:r>
            <a:endParaRPr lang="en-GB" b="1"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5250301" y="1032779"/>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1 </a:t>
            </a:r>
            <a:r>
              <a:rPr lang="en-GB" b="1" dirty="0" err="1" smtClean="0">
                <a:solidFill>
                  <a:prstClr val="black"/>
                </a:solidFill>
                <a:latin typeface="Arial" panose="020B0604020202020204" pitchFamily="34" charset="0"/>
                <a:cs typeface="Arial" panose="020B0604020202020204" pitchFamily="34" charset="0"/>
              </a:rPr>
              <a:t>ponerme</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en</a:t>
            </a:r>
            <a:r>
              <a:rPr lang="en-GB" b="1" dirty="0" smtClean="0">
                <a:solidFill>
                  <a:prstClr val="black"/>
                </a:solidFill>
                <a:latin typeface="Arial" panose="020B0604020202020204" pitchFamily="34" charset="0"/>
                <a:cs typeface="Arial" panose="020B0604020202020204" pitchFamily="34" charset="0"/>
              </a:rPr>
              <a:t> forma</a:t>
            </a:r>
            <a:endParaRPr lang="en-GB"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5821210" y="1373695"/>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1 </a:t>
            </a:r>
            <a:r>
              <a:rPr lang="en-GB" b="1" dirty="0" err="1" smtClean="0">
                <a:solidFill>
                  <a:prstClr val="black"/>
                </a:solidFill>
                <a:latin typeface="Arial" panose="020B0604020202020204" pitchFamily="34" charset="0"/>
                <a:cs typeface="Arial" panose="020B0604020202020204" pitchFamily="34" charset="0"/>
              </a:rPr>
              <a:t>apuntarme</a:t>
            </a:r>
            <a:r>
              <a:rPr lang="en-GB" b="1" dirty="0" smtClean="0">
                <a:solidFill>
                  <a:prstClr val="black"/>
                </a:solidFill>
                <a:latin typeface="Arial" panose="020B0604020202020204" pitchFamily="34" charset="0"/>
                <a:cs typeface="Arial" panose="020B0604020202020204" pitchFamily="34" charset="0"/>
              </a:rPr>
              <a:t> al </a:t>
            </a:r>
            <a:r>
              <a:rPr lang="en-GB" b="1" dirty="0" err="1" smtClean="0">
                <a:solidFill>
                  <a:prstClr val="black"/>
                </a:solidFill>
                <a:latin typeface="Arial" panose="020B0604020202020204" pitchFamily="34" charset="0"/>
                <a:cs typeface="Arial" panose="020B0604020202020204" pitchFamily="34" charset="0"/>
              </a:rPr>
              <a:t>gimnasio</a:t>
            </a:r>
            <a:endParaRPr lang="en-GB"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781618" y="1542045"/>
            <a:ext cx="2867891" cy="646331"/>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1 </a:t>
            </a:r>
            <a:r>
              <a:rPr lang="en-GB" b="1" dirty="0" err="1" smtClean="0">
                <a:solidFill>
                  <a:prstClr val="black"/>
                </a:solidFill>
                <a:latin typeface="Arial" panose="020B0604020202020204" pitchFamily="34" charset="0"/>
                <a:cs typeface="Arial" panose="020B0604020202020204" pitchFamily="34" charset="0"/>
              </a:rPr>
              <a:t>salir</a:t>
            </a:r>
            <a:r>
              <a:rPr lang="en-GB" b="1" dirty="0" smtClean="0">
                <a:solidFill>
                  <a:prstClr val="black"/>
                </a:solidFill>
                <a:latin typeface="Arial" panose="020B0604020202020204" pitchFamily="34" charset="0"/>
                <a:cs typeface="Arial" panose="020B0604020202020204" pitchFamily="34" charset="0"/>
              </a:rPr>
              <a:t> a </a:t>
            </a:r>
            <a:r>
              <a:rPr lang="en-GB" b="1" dirty="0" err="1" smtClean="0">
                <a:solidFill>
                  <a:prstClr val="black"/>
                </a:solidFill>
                <a:latin typeface="Arial" panose="020B0604020202020204" pitchFamily="34" charset="0"/>
                <a:cs typeface="Arial" panose="020B0604020202020204" pitchFamily="34" charset="0"/>
              </a:rPr>
              <a:t>caminar</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todos</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los</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días</a:t>
            </a:r>
            <a:r>
              <a:rPr lang="en-GB" b="1" dirty="0" smtClean="0">
                <a:solidFill>
                  <a:prstClr val="black"/>
                </a:solidFill>
                <a:latin typeface="Arial" panose="020B0604020202020204" pitchFamily="34" charset="0"/>
                <a:cs typeface="Arial" panose="020B0604020202020204" pitchFamily="34" charset="0"/>
              </a:rPr>
              <a:t>.</a:t>
            </a:r>
            <a:endParaRPr lang="en-GB" b="1"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6196445" y="1819044"/>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2 </a:t>
            </a:r>
            <a:r>
              <a:rPr lang="en-GB" b="1" dirty="0" err="1" smtClean="0">
                <a:solidFill>
                  <a:prstClr val="black"/>
                </a:solidFill>
                <a:latin typeface="Arial" panose="020B0604020202020204" pitchFamily="34" charset="0"/>
                <a:cs typeface="Arial" panose="020B0604020202020204" pitchFamily="34" charset="0"/>
              </a:rPr>
              <a:t>beber</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menos</a:t>
            </a:r>
            <a:endParaRPr lang="en-GB" b="1"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3428999" y="1811658"/>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4 </a:t>
            </a:r>
            <a:r>
              <a:rPr lang="en-GB" b="1" dirty="0" err="1" smtClean="0">
                <a:solidFill>
                  <a:prstClr val="black"/>
                </a:solidFill>
                <a:latin typeface="Arial" panose="020B0604020202020204" pitchFamily="34" charset="0"/>
                <a:cs typeface="Arial" panose="020B0604020202020204" pitchFamily="34" charset="0"/>
              </a:rPr>
              <a:t>dejar</a:t>
            </a:r>
            <a:r>
              <a:rPr lang="en-GB" b="1" dirty="0" smtClean="0">
                <a:solidFill>
                  <a:prstClr val="black"/>
                </a:solidFill>
                <a:latin typeface="Arial" panose="020B0604020202020204" pitchFamily="34" charset="0"/>
                <a:cs typeface="Arial" panose="020B0604020202020204" pitchFamily="34" charset="0"/>
              </a:rPr>
              <a:t> de </a:t>
            </a:r>
            <a:r>
              <a:rPr lang="en-GB" b="1" dirty="0" err="1" smtClean="0">
                <a:solidFill>
                  <a:prstClr val="black"/>
                </a:solidFill>
                <a:latin typeface="Arial" panose="020B0604020202020204" pitchFamily="34" charset="0"/>
                <a:cs typeface="Arial" panose="020B0604020202020204" pitchFamily="34" charset="0"/>
              </a:rPr>
              <a:t>fumar</a:t>
            </a:r>
            <a:endParaRPr lang="en-GB" b="1"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3595252" y="2201968"/>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5 </a:t>
            </a:r>
            <a:r>
              <a:rPr lang="en-GB" b="1" dirty="0" err="1" smtClean="0">
                <a:solidFill>
                  <a:prstClr val="black"/>
                </a:solidFill>
                <a:latin typeface="Arial" panose="020B0604020202020204" pitchFamily="34" charset="0"/>
                <a:cs typeface="Arial" panose="020B0604020202020204" pitchFamily="34" charset="0"/>
              </a:rPr>
              <a:t>perder</a:t>
            </a:r>
            <a:r>
              <a:rPr lang="en-GB" b="1" dirty="0" smtClean="0">
                <a:solidFill>
                  <a:prstClr val="black"/>
                </a:solidFill>
                <a:latin typeface="Arial" panose="020B0604020202020204" pitchFamily="34" charset="0"/>
                <a:cs typeface="Arial" panose="020B0604020202020204" pitchFamily="34" charset="0"/>
              </a:rPr>
              <a:t> peso</a:t>
            </a:r>
            <a:endParaRPr lang="en-GB"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6296890" y="2262062"/>
            <a:ext cx="2867891" cy="369332"/>
          </a:xfrm>
          <a:prstGeom prst="rect">
            <a:avLst/>
          </a:prstGeom>
          <a:noFill/>
        </p:spPr>
        <p:txBody>
          <a:bodyPr wrap="square" rtlCol="0">
            <a:spAutoFit/>
          </a:bodyPr>
          <a:lstStyle/>
          <a:p>
            <a:r>
              <a:rPr lang="en-GB" b="1" dirty="0" smtClean="0">
                <a:solidFill>
                  <a:prstClr val="black"/>
                </a:solidFill>
                <a:latin typeface="Arial" panose="020B0604020202020204" pitchFamily="34" charset="0"/>
                <a:cs typeface="Arial" panose="020B0604020202020204" pitchFamily="34" charset="0"/>
              </a:rPr>
              <a:t>6 </a:t>
            </a:r>
            <a:r>
              <a:rPr lang="en-GB" b="1" dirty="0" err="1" smtClean="0">
                <a:solidFill>
                  <a:prstClr val="black"/>
                </a:solidFill>
                <a:latin typeface="Arial" panose="020B0604020202020204" pitchFamily="34" charset="0"/>
                <a:cs typeface="Arial" panose="020B0604020202020204" pitchFamily="34" charset="0"/>
              </a:rPr>
              <a:t>ayudar</a:t>
            </a:r>
            <a:r>
              <a:rPr lang="en-GB" b="1" dirty="0" smtClean="0">
                <a:solidFill>
                  <a:prstClr val="black"/>
                </a:solidFill>
                <a:latin typeface="Arial" panose="020B0604020202020204" pitchFamily="34" charset="0"/>
                <a:cs typeface="Arial" panose="020B0604020202020204" pitchFamily="34" charset="0"/>
              </a:rPr>
              <a:t> a </a:t>
            </a:r>
            <a:r>
              <a:rPr lang="en-GB" b="1" dirty="0" err="1" smtClean="0">
                <a:solidFill>
                  <a:prstClr val="black"/>
                </a:solidFill>
                <a:latin typeface="Arial" panose="020B0604020202020204" pitchFamily="34" charset="0"/>
                <a:cs typeface="Arial" panose="020B0604020202020204" pitchFamily="34" charset="0"/>
              </a:rPr>
              <a:t>los</a:t>
            </a:r>
            <a:r>
              <a:rPr lang="en-GB" b="1" dirty="0" smtClean="0">
                <a:solidFill>
                  <a:prstClr val="black"/>
                </a:solidFill>
                <a:latin typeface="Arial" panose="020B0604020202020204" pitchFamily="34" charset="0"/>
                <a:cs typeface="Arial" panose="020B0604020202020204" pitchFamily="34" charset="0"/>
              </a:rPr>
              <a:t> </a:t>
            </a:r>
            <a:r>
              <a:rPr lang="en-GB" b="1" dirty="0" err="1" smtClean="0">
                <a:solidFill>
                  <a:prstClr val="black"/>
                </a:solidFill>
                <a:latin typeface="Arial" panose="020B0604020202020204" pitchFamily="34" charset="0"/>
                <a:cs typeface="Arial" panose="020B0604020202020204" pitchFamily="34" charset="0"/>
              </a:rPr>
              <a:t>demás</a:t>
            </a:r>
            <a:endParaRPr lang="en-GB"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2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127000" y="1938969"/>
            <a:ext cx="9349197"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9 Reading for comprehension</a:t>
            </a:r>
            <a:endParaRPr lang="en-GB" dirty="0">
              <a:solidFill>
                <a:schemeClr val="accent4">
                  <a:lumMod val="20000"/>
                  <a:lumOff val="80000"/>
                </a:schemeClr>
              </a:solidFill>
            </a:endParaRPr>
          </a:p>
        </p:txBody>
      </p:sp>
      <p:sp>
        <p:nvSpPr>
          <p:cNvPr id="2" name="Rectangle 1"/>
          <p:cNvSpPr/>
          <p:nvPr/>
        </p:nvSpPr>
        <p:spPr>
          <a:xfrm>
            <a:off x="410127" y="3742251"/>
            <a:ext cx="4572000" cy="2677656"/>
          </a:xfrm>
          <a:prstGeom prst="rect">
            <a:avLst/>
          </a:prstGeom>
        </p:spPr>
        <p:txBody>
          <a:bodyPr>
            <a:spAutoFit/>
          </a:bodyPr>
          <a:lstStyle/>
          <a:p>
            <a:r>
              <a:rPr lang="en-GB" sz="2400" dirty="0">
                <a:solidFill>
                  <a:schemeClr val="accent4">
                    <a:lumMod val="20000"/>
                    <a:lumOff val="80000"/>
                  </a:schemeClr>
                </a:solidFill>
                <a:latin typeface="Arial" panose="020B0604020202020204" pitchFamily="34" charset="0"/>
              </a:rPr>
              <a:t>1) Multiple choice </a:t>
            </a:r>
            <a:r>
              <a:rPr lang="en-GB" sz="2400" dirty="0" smtClean="0">
                <a:solidFill>
                  <a:schemeClr val="accent4">
                    <a:lumMod val="20000"/>
                    <a:lumOff val="80000"/>
                  </a:schemeClr>
                </a:solidFill>
                <a:latin typeface="Arial" panose="020B0604020202020204" pitchFamily="34" charset="0"/>
              </a:rPr>
              <a:t/>
            </a:r>
            <a:br>
              <a:rPr lang="en-GB" sz="2400" dirty="0" smtClean="0">
                <a:solidFill>
                  <a:schemeClr val="accent4">
                    <a:lumMod val="20000"/>
                    <a:lumOff val="80000"/>
                  </a:schemeClr>
                </a:solidFill>
                <a:latin typeface="Arial" panose="020B0604020202020204" pitchFamily="34" charset="0"/>
              </a:rPr>
            </a:br>
            <a:r>
              <a:rPr lang="en-GB" sz="2400" dirty="0" smtClean="0">
                <a:solidFill>
                  <a:schemeClr val="accent4">
                    <a:lumMod val="20000"/>
                    <a:lumOff val="80000"/>
                  </a:schemeClr>
                </a:solidFill>
                <a:latin typeface="Arial" panose="020B0604020202020204" pitchFamily="34" charset="0"/>
              </a:rPr>
              <a:t>2</a:t>
            </a:r>
            <a:r>
              <a:rPr lang="en-GB" sz="2400" dirty="0">
                <a:solidFill>
                  <a:schemeClr val="accent4">
                    <a:lumMod val="20000"/>
                    <a:lumOff val="80000"/>
                  </a:schemeClr>
                </a:solidFill>
                <a:latin typeface="Arial" panose="020B0604020202020204" pitchFamily="34" charset="0"/>
              </a:rPr>
              <a:t>) Find the English for </a:t>
            </a:r>
            <a:r>
              <a:rPr lang="en-GB" sz="2400" dirty="0" smtClean="0">
                <a:solidFill>
                  <a:schemeClr val="accent4">
                    <a:lumMod val="20000"/>
                    <a:lumOff val="80000"/>
                  </a:schemeClr>
                </a:solidFill>
                <a:latin typeface="Arial" panose="020B0604020202020204" pitchFamily="34" charset="0"/>
              </a:rPr>
              <a:t/>
            </a:r>
            <a:br>
              <a:rPr lang="en-GB" sz="2400" dirty="0" smtClean="0">
                <a:solidFill>
                  <a:schemeClr val="accent4">
                    <a:lumMod val="20000"/>
                    <a:lumOff val="80000"/>
                  </a:schemeClr>
                </a:solidFill>
                <a:latin typeface="Arial" panose="020B0604020202020204" pitchFamily="34" charset="0"/>
              </a:rPr>
            </a:br>
            <a:r>
              <a:rPr lang="en-GB" sz="2400" dirty="0" smtClean="0">
                <a:solidFill>
                  <a:schemeClr val="accent4">
                    <a:lumMod val="20000"/>
                    <a:lumOff val="80000"/>
                  </a:schemeClr>
                </a:solidFill>
                <a:latin typeface="Arial" panose="020B0604020202020204" pitchFamily="34" charset="0"/>
              </a:rPr>
              <a:t>3</a:t>
            </a:r>
            <a:r>
              <a:rPr lang="en-GB" sz="2400" dirty="0">
                <a:solidFill>
                  <a:schemeClr val="accent4">
                    <a:lumMod val="20000"/>
                    <a:lumOff val="80000"/>
                  </a:schemeClr>
                </a:solidFill>
                <a:latin typeface="Arial" panose="020B0604020202020204" pitchFamily="34" charset="0"/>
              </a:rPr>
              <a:t>) True / </a:t>
            </a:r>
            <a:r>
              <a:rPr lang="en-GB" sz="2400" dirty="0" smtClean="0">
                <a:solidFill>
                  <a:schemeClr val="accent4">
                    <a:lumMod val="20000"/>
                    <a:lumOff val="80000"/>
                  </a:schemeClr>
                </a:solidFill>
                <a:latin typeface="Arial" panose="020B0604020202020204" pitchFamily="34" charset="0"/>
              </a:rPr>
              <a:t>False </a:t>
            </a:r>
            <a:br>
              <a:rPr lang="en-GB" sz="2400" dirty="0" smtClean="0">
                <a:solidFill>
                  <a:schemeClr val="accent4">
                    <a:lumMod val="20000"/>
                    <a:lumOff val="80000"/>
                  </a:schemeClr>
                </a:solidFill>
                <a:latin typeface="Arial" panose="020B0604020202020204" pitchFamily="34" charset="0"/>
              </a:rPr>
            </a:br>
            <a:r>
              <a:rPr lang="en-GB" sz="2400" dirty="0" smtClean="0">
                <a:solidFill>
                  <a:schemeClr val="accent4">
                    <a:lumMod val="20000"/>
                    <a:lumOff val="80000"/>
                  </a:schemeClr>
                </a:solidFill>
                <a:latin typeface="Arial" panose="020B0604020202020204" pitchFamily="34" charset="0"/>
              </a:rPr>
              <a:t>4</a:t>
            </a:r>
            <a:r>
              <a:rPr lang="en-GB" sz="2400" dirty="0">
                <a:solidFill>
                  <a:schemeClr val="accent4">
                    <a:lumMod val="20000"/>
                    <a:lumOff val="80000"/>
                  </a:schemeClr>
                </a:solidFill>
                <a:latin typeface="Arial" panose="020B0604020202020204" pitchFamily="34" charset="0"/>
              </a:rPr>
              <a:t>) Picture sequencing </a:t>
            </a:r>
            <a:r>
              <a:rPr lang="en-GB" sz="2400" dirty="0" smtClean="0">
                <a:solidFill>
                  <a:schemeClr val="accent4">
                    <a:lumMod val="20000"/>
                    <a:lumOff val="80000"/>
                  </a:schemeClr>
                </a:solidFill>
                <a:latin typeface="Arial" panose="020B0604020202020204" pitchFamily="34" charset="0"/>
              </a:rPr>
              <a:t/>
            </a:r>
            <a:br>
              <a:rPr lang="en-GB" sz="2400" dirty="0" smtClean="0">
                <a:solidFill>
                  <a:schemeClr val="accent4">
                    <a:lumMod val="20000"/>
                    <a:lumOff val="80000"/>
                  </a:schemeClr>
                </a:solidFill>
                <a:latin typeface="Arial" panose="020B0604020202020204" pitchFamily="34" charset="0"/>
              </a:rPr>
            </a:br>
            <a:r>
              <a:rPr lang="en-GB" sz="2400" dirty="0" smtClean="0">
                <a:solidFill>
                  <a:schemeClr val="accent4">
                    <a:lumMod val="20000"/>
                    <a:lumOff val="80000"/>
                  </a:schemeClr>
                </a:solidFill>
                <a:latin typeface="Arial" panose="020B0604020202020204" pitchFamily="34" charset="0"/>
              </a:rPr>
              <a:t>5</a:t>
            </a:r>
            <a:r>
              <a:rPr lang="en-GB" sz="2400" dirty="0">
                <a:solidFill>
                  <a:schemeClr val="accent4">
                    <a:lumMod val="20000"/>
                    <a:lumOff val="80000"/>
                  </a:schemeClr>
                </a:solidFill>
                <a:latin typeface="Arial" panose="020B0604020202020204" pitchFamily="34" charset="0"/>
              </a:rPr>
              <a:t>) Table / grid completion </a:t>
            </a:r>
            <a:r>
              <a:rPr lang="en-GB" sz="2400" dirty="0" smtClean="0">
                <a:solidFill>
                  <a:schemeClr val="accent4">
                    <a:lumMod val="20000"/>
                    <a:lumOff val="80000"/>
                  </a:schemeClr>
                </a:solidFill>
                <a:latin typeface="Arial" panose="020B0604020202020204" pitchFamily="34" charset="0"/>
              </a:rPr>
              <a:t/>
            </a:r>
            <a:br>
              <a:rPr lang="en-GB" sz="2400" dirty="0" smtClean="0">
                <a:solidFill>
                  <a:schemeClr val="accent4">
                    <a:lumMod val="20000"/>
                    <a:lumOff val="80000"/>
                  </a:schemeClr>
                </a:solidFill>
                <a:latin typeface="Arial" panose="020B0604020202020204" pitchFamily="34" charset="0"/>
              </a:rPr>
            </a:br>
            <a:r>
              <a:rPr lang="en-GB" sz="2400" dirty="0" smtClean="0">
                <a:solidFill>
                  <a:schemeClr val="accent4">
                    <a:lumMod val="20000"/>
                    <a:lumOff val="80000"/>
                  </a:schemeClr>
                </a:solidFill>
                <a:latin typeface="Arial" panose="020B0604020202020204" pitchFamily="34" charset="0"/>
              </a:rPr>
              <a:t>6</a:t>
            </a:r>
            <a:r>
              <a:rPr lang="en-GB" sz="2400" dirty="0">
                <a:solidFill>
                  <a:schemeClr val="accent4">
                    <a:lumMod val="20000"/>
                    <a:lumOff val="80000"/>
                  </a:schemeClr>
                </a:solidFill>
                <a:latin typeface="Arial" panose="020B0604020202020204" pitchFamily="34" charset="0"/>
              </a:rPr>
              <a:t>) Cloze </a:t>
            </a:r>
            <a:r>
              <a:rPr lang="en-GB" sz="2400" dirty="0" smtClean="0">
                <a:solidFill>
                  <a:schemeClr val="accent4">
                    <a:lumMod val="20000"/>
                    <a:lumOff val="80000"/>
                  </a:schemeClr>
                </a:solidFill>
                <a:latin typeface="Arial" panose="020B0604020202020204" pitchFamily="34" charset="0"/>
              </a:rPr>
              <a:t>text </a:t>
            </a:r>
            <a:br>
              <a:rPr lang="en-GB" sz="2400" dirty="0" smtClean="0">
                <a:solidFill>
                  <a:schemeClr val="accent4">
                    <a:lumMod val="20000"/>
                    <a:lumOff val="80000"/>
                  </a:schemeClr>
                </a:solidFill>
                <a:latin typeface="Arial" panose="020B0604020202020204" pitchFamily="34" charset="0"/>
              </a:rPr>
            </a:br>
            <a:r>
              <a:rPr lang="en-GB" sz="2400" dirty="0" smtClean="0">
                <a:solidFill>
                  <a:schemeClr val="accent4">
                    <a:lumMod val="20000"/>
                    <a:lumOff val="80000"/>
                  </a:schemeClr>
                </a:solidFill>
                <a:latin typeface="Arial" panose="020B0604020202020204" pitchFamily="34" charset="0"/>
              </a:rPr>
              <a:t>7</a:t>
            </a:r>
            <a:r>
              <a:rPr lang="en-GB" sz="2400" dirty="0">
                <a:solidFill>
                  <a:schemeClr val="accent4">
                    <a:lumMod val="20000"/>
                    <a:lumOff val="80000"/>
                  </a:schemeClr>
                </a:solidFill>
                <a:latin typeface="Arial" panose="020B0604020202020204" pitchFamily="34" charset="0"/>
              </a:rPr>
              <a:t>) Question / answer</a:t>
            </a:r>
            <a:endParaRPr lang="en-GB" sz="2400" dirty="0">
              <a:solidFill>
                <a:schemeClr val="accent4">
                  <a:lumMod val="20000"/>
                  <a:lumOff val="80000"/>
                </a:schemeClr>
              </a:solidFill>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1271957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0834" y="873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50000"/>
                </a:schemeClr>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2" name="Rectangle 1"/>
          <p:cNvSpPr/>
          <p:nvPr/>
        </p:nvSpPr>
        <p:spPr>
          <a:xfrm>
            <a:off x="466113" y="1038050"/>
            <a:ext cx="8582607" cy="5632311"/>
          </a:xfrm>
          <a:prstGeom prst="rect">
            <a:avLst/>
          </a:prstGeom>
        </p:spPr>
        <p:txBody>
          <a:bodyPr wrap="square">
            <a:spAutoFit/>
          </a:bodyPr>
          <a:lstStyle/>
          <a:p>
            <a:r>
              <a:rPr lang="en-GB" sz="2400" b="1" dirty="0" smtClean="0">
                <a:solidFill>
                  <a:schemeClr val="accent5">
                    <a:lumMod val="50000"/>
                  </a:schemeClr>
                </a:solidFill>
                <a:latin typeface="Verdana" panose="020B0604030504040204" pitchFamily="34" charset="0"/>
              </a:rPr>
              <a:t>P</a:t>
            </a:r>
            <a:r>
              <a:rPr lang="en-GB" sz="1400" dirty="0" smtClean="0">
                <a:solidFill>
                  <a:schemeClr val="accent5">
                    <a:lumMod val="50000"/>
                  </a:schemeClr>
                </a:solidFill>
                <a:latin typeface="Verdana" panose="020B0604030504040204" pitchFamily="34" charset="0"/>
              </a:rPr>
              <a:t>rediction</a:t>
            </a:r>
            <a:r>
              <a:rPr lang="en-GB" sz="2400" b="1" dirty="0" smtClean="0">
                <a:solidFill>
                  <a:schemeClr val="accent5">
                    <a:lumMod val="50000"/>
                  </a:schemeClr>
                </a:solidFill>
                <a:latin typeface="Verdana" panose="020B0604030504040204" pitchFamily="34" charset="0"/>
              </a:rPr>
              <a:t> </a:t>
            </a:r>
            <a:r>
              <a:rPr lang="en-GB" sz="2400" dirty="0">
                <a:solidFill>
                  <a:schemeClr val="accent5">
                    <a:lumMod val="50000"/>
                  </a:schemeClr>
                </a:solidFill>
                <a:latin typeface="Verdana" panose="020B0604030504040204" pitchFamily="34" charset="0"/>
              </a:rPr>
              <a:t>	</a:t>
            </a:r>
            <a:r>
              <a:rPr lang="en-GB" sz="2400" dirty="0" smtClean="0">
                <a:solidFill>
                  <a:schemeClr val="accent5">
                    <a:lumMod val="50000"/>
                  </a:schemeClr>
                </a:solidFill>
                <a:latin typeface="Verdana" panose="020B0604030504040204" pitchFamily="34" charset="0"/>
              </a:rPr>
              <a:t>	</a:t>
            </a:r>
            <a:r>
              <a:rPr lang="en-GB" sz="1200" dirty="0" smtClean="0">
                <a:solidFill>
                  <a:schemeClr val="accent5">
                    <a:lumMod val="50000"/>
                  </a:schemeClr>
                </a:solidFill>
                <a:latin typeface="Verdana" panose="020B0604030504040204" pitchFamily="34" charset="0"/>
              </a:rPr>
              <a:t>What </a:t>
            </a:r>
            <a:r>
              <a:rPr lang="en-GB" sz="1200" dirty="0">
                <a:solidFill>
                  <a:schemeClr val="accent5">
                    <a:lumMod val="50000"/>
                  </a:schemeClr>
                </a:solidFill>
                <a:latin typeface="Verdana" panose="020B0604030504040204" pitchFamily="34" charset="0"/>
              </a:rPr>
              <a:t>can you tell about the text from the </a:t>
            </a:r>
            <a:r>
              <a:rPr lang="en-GB" sz="1200" b="1" dirty="0">
                <a:solidFill>
                  <a:schemeClr val="accent5">
                    <a:lumMod val="50000"/>
                  </a:schemeClr>
                </a:solidFill>
                <a:latin typeface="Verdana" panose="020B0604030504040204" pitchFamily="34" charset="0"/>
              </a:rPr>
              <a:t>title</a:t>
            </a:r>
            <a:r>
              <a:rPr lang="en-GB" sz="1200" dirty="0">
                <a:solidFill>
                  <a:schemeClr val="accent5">
                    <a:lumMod val="50000"/>
                  </a:schemeClr>
                </a:solidFill>
                <a:latin typeface="Verdana" panose="020B0604030504040204" pitchFamily="34" charset="0"/>
              </a:rPr>
              <a:t>, the </a:t>
            </a:r>
            <a:r>
              <a:rPr lang="en-GB" sz="1200" dirty="0" smtClean="0">
                <a:solidFill>
                  <a:schemeClr val="accent5">
                    <a:lumMod val="50000"/>
                  </a:schemeClr>
                </a:solidFill>
                <a:latin typeface="Verdana" panose="020B0604030504040204" pitchFamily="34" charset="0"/>
              </a:rPr>
              <a:t>					</a:t>
            </a:r>
            <a:r>
              <a:rPr lang="en-GB" sz="1200" b="1" dirty="0" smtClean="0">
                <a:solidFill>
                  <a:schemeClr val="accent5">
                    <a:lumMod val="50000"/>
                  </a:schemeClr>
                </a:solidFill>
                <a:latin typeface="Verdana" panose="020B0604030504040204" pitchFamily="34" charset="0"/>
              </a:rPr>
              <a:t>exam </a:t>
            </a:r>
            <a:r>
              <a:rPr lang="en-GB" sz="1200" b="1" dirty="0">
                <a:solidFill>
                  <a:schemeClr val="accent5">
                    <a:lumMod val="50000"/>
                  </a:schemeClr>
                </a:solidFill>
                <a:latin typeface="Verdana" panose="020B0604030504040204" pitchFamily="34" charset="0"/>
              </a:rPr>
              <a:t>rubric</a:t>
            </a:r>
            <a:r>
              <a:rPr lang="en-GB" sz="1200" dirty="0">
                <a:solidFill>
                  <a:schemeClr val="accent5">
                    <a:lumMod val="50000"/>
                  </a:schemeClr>
                </a:solidFill>
                <a:latin typeface="Verdana" panose="020B0604030504040204" pitchFamily="34" charset="0"/>
              </a:rPr>
              <a:t>, any </a:t>
            </a:r>
            <a:r>
              <a:rPr lang="en-GB" sz="1200" b="1" dirty="0">
                <a:solidFill>
                  <a:schemeClr val="accent5">
                    <a:lumMod val="50000"/>
                  </a:schemeClr>
                </a:solidFill>
                <a:latin typeface="Verdana" panose="020B0604030504040204" pitchFamily="34" charset="0"/>
              </a:rPr>
              <a:t>visuals</a:t>
            </a:r>
            <a:r>
              <a:rPr lang="en-GB" sz="1200" dirty="0">
                <a:solidFill>
                  <a:schemeClr val="accent5">
                    <a:lumMod val="50000"/>
                  </a:schemeClr>
                </a:solidFill>
                <a:latin typeface="Verdana" panose="020B0604030504040204" pitchFamily="34" charset="0"/>
              </a:rPr>
              <a:t>, the </a:t>
            </a:r>
            <a:r>
              <a:rPr lang="en-GB" sz="1200" b="1" dirty="0">
                <a:solidFill>
                  <a:schemeClr val="accent5">
                    <a:lumMod val="50000"/>
                  </a:schemeClr>
                </a:solidFill>
                <a:latin typeface="Verdana" panose="020B0604030504040204" pitchFamily="34" charset="0"/>
              </a:rPr>
              <a:t>layout</a:t>
            </a:r>
            <a:r>
              <a:rPr lang="en-GB" sz="1200" dirty="0">
                <a:solidFill>
                  <a:schemeClr val="accent5">
                    <a:lumMod val="50000"/>
                  </a:schemeClr>
                </a:solidFill>
                <a:latin typeface="Verdana" panose="020B0604030504040204" pitchFamily="34" charset="0"/>
              </a:rPr>
              <a:t>, the </a:t>
            </a:r>
            <a:r>
              <a:rPr lang="en-GB" sz="1200" dirty="0" smtClean="0">
                <a:solidFill>
                  <a:schemeClr val="accent5">
                    <a:lumMod val="50000"/>
                  </a:schemeClr>
                </a:solidFill>
                <a:latin typeface="Verdana" panose="020B0604030504040204" pitchFamily="34" charset="0"/>
              </a:rPr>
              <a:t>						</a:t>
            </a:r>
            <a:r>
              <a:rPr lang="en-GB" sz="1200" b="1" dirty="0" smtClean="0">
                <a:solidFill>
                  <a:schemeClr val="accent5">
                    <a:lumMod val="50000"/>
                  </a:schemeClr>
                </a:solidFill>
                <a:latin typeface="Verdana" panose="020B0604030504040204" pitchFamily="34" charset="0"/>
              </a:rPr>
              <a:t>punctuation</a:t>
            </a:r>
            <a:r>
              <a:rPr lang="en-GB" sz="1200" dirty="0">
                <a:solidFill>
                  <a:schemeClr val="accent5">
                    <a:lumMod val="50000"/>
                  </a:schemeClr>
                </a:solidFill>
                <a:latin typeface="Verdana" panose="020B0604030504040204" pitchFamily="34" charset="0"/>
              </a:rPr>
              <a:t>? </a:t>
            </a:r>
            <a:r>
              <a:rPr lang="en-GB" sz="1400" dirty="0">
                <a:solidFill>
                  <a:schemeClr val="accent5">
                    <a:lumMod val="50000"/>
                  </a:schemeClr>
                </a:solidFill>
                <a:latin typeface="Verdana" panose="020B0604030504040204" pitchFamily="34" charset="0"/>
              </a:rPr>
              <a:t>	</a:t>
            </a:r>
          </a:p>
          <a:p>
            <a:r>
              <a:rPr lang="en-GB" sz="2400" b="1" dirty="0">
                <a:solidFill>
                  <a:schemeClr val="accent5">
                    <a:lumMod val="50000"/>
                  </a:schemeClr>
                </a:solidFill>
                <a:latin typeface="Verdana" panose="020B0604030504040204" pitchFamily="34" charset="0"/>
              </a:rPr>
              <a:t>A</a:t>
            </a:r>
            <a:r>
              <a:rPr lang="en-GB" sz="1400" dirty="0">
                <a:solidFill>
                  <a:schemeClr val="accent5">
                    <a:lumMod val="50000"/>
                  </a:schemeClr>
                </a:solidFill>
                <a:latin typeface="Verdana" panose="020B0604030504040204" pitchFamily="34" charset="0"/>
              </a:rPr>
              <a:t>nticipation</a:t>
            </a:r>
            <a:r>
              <a:rPr lang="en-GB" sz="2400" b="1" dirty="0">
                <a:solidFill>
                  <a:schemeClr val="accent5">
                    <a:lumMod val="50000"/>
                  </a:schemeClr>
                </a:solidFill>
                <a:latin typeface="Verdana" panose="020B0604030504040204" pitchFamily="34" charset="0"/>
              </a:rPr>
              <a:t> </a:t>
            </a:r>
            <a:r>
              <a:rPr lang="en-GB" sz="2400" dirty="0">
                <a:solidFill>
                  <a:schemeClr val="accent5">
                    <a:lumMod val="50000"/>
                  </a:schemeClr>
                </a:solidFill>
                <a:latin typeface="Verdana" panose="020B0604030504040204" pitchFamily="34" charset="0"/>
              </a:rPr>
              <a:t>	</a:t>
            </a:r>
            <a:r>
              <a:rPr lang="en-GB" sz="2400" dirty="0" smtClean="0">
                <a:solidFill>
                  <a:schemeClr val="accent5">
                    <a:lumMod val="50000"/>
                  </a:schemeClr>
                </a:solidFill>
                <a:latin typeface="Verdana" panose="020B0604030504040204" pitchFamily="34" charset="0"/>
              </a:rPr>
              <a:t>	</a:t>
            </a:r>
            <a:r>
              <a:rPr lang="en-GB" sz="1200" dirty="0" smtClean="0">
                <a:solidFill>
                  <a:schemeClr val="accent5">
                    <a:lumMod val="50000"/>
                  </a:schemeClr>
                </a:solidFill>
                <a:latin typeface="Verdana" panose="020B0604030504040204" pitchFamily="34" charset="0"/>
              </a:rPr>
              <a:t>Read </a:t>
            </a:r>
            <a:r>
              <a:rPr lang="en-GB" sz="1200" dirty="0">
                <a:solidFill>
                  <a:schemeClr val="accent5">
                    <a:lumMod val="50000"/>
                  </a:schemeClr>
                </a:solidFill>
                <a:latin typeface="Verdana" panose="020B0604030504040204" pitchFamily="34" charset="0"/>
              </a:rPr>
              <a:t>the </a:t>
            </a:r>
            <a:r>
              <a:rPr lang="en-GB" sz="1200" b="1" dirty="0">
                <a:solidFill>
                  <a:schemeClr val="accent5">
                    <a:lumMod val="50000"/>
                  </a:schemeClr>
                </a:solidFill>
                <a:latin typeface="Verdana" panose="020B0604030504040204" pitchFamily="34" charset="0"/>
              </a:rPr>
              <a:t>English questions </a:t>
            </a:r>
            <a:r>
              <a:rPr lang="en-GB" sz="1200" dirty="0">
                <a:solidFill>
                  <a:schemeClr val="accent5">
                    <a:lumMod val="50000"/>
                  </a:schemeClr>
                </a:solidFill>
                <a:latin typeface="Verdana" panose="020B0604030504040204" pitchFamily="34" charset="0"/>
              </a:rPr>
              <a:t>to add to your overall sense </a:t>
            </a:r>
            <a:r>
              <a:rPr lang="en-GB" sz="1200" dirty="0" smtClean="0">
                <a:solidFill>
                  <a:schemeClr val="accent5">
                    <a:lumMod val="50000"/>
                  </a:schemeClr>
                </a:solidFill>
                <a:latin typeface="Verdana" panose="020B0604030504040204" pitchFamily="34" charset="0"/>
              </a:rPr>
              <a:t>					of </a:t>
            </a:r>
            <a:r>
              <a:rPr lang="en-GB" sz="1200" dirty="0">
                <a:solidFill>
                  <a:schemeClr val="accent5">
                    <a:lumMod val="50000"/>
                  </a:schemeClr>
                </a:solidFill>
                <a:latin typeface="Verdana" panose="020B0604030504040204" pitchFamily="34" charset="0"/>
              </a:rPr>
              <a:t>what the text is about, and anticipate </a:t>
            </a:r>
            <a:r>
              <a:rPr lang="en-GB" sz="1200" b="1" dirty="0">
                <a:solidFill>
                  <a:schemeClr val="accent5">
                    <a:lumMod val="50000"/>
                  </a:schemeClr>
                </a:solidFill>
                <a:latin typeface="Verdana" panose="020B0604030504040204" pitchFamily="34" charset="0"/>
              </a:rPr>
              <a:t>possible </a:t>
            </a:r>
            <a:r>
              <a:rPr lang="en-GB" sz="1200" b="1" dirty="0" smtClean="0">
                <a:solidFill>
                  <a:schemeClr val="accent5">
                    <a:lumMod val="50000"/>
                  </a:schemeClr>
                </a:solidFill>
                <a:latin typeface="Verdana" panose="020B0604030504040204" pitchFamily="34" charset="0"/>
              </a:rPr>
              <a:t>					answers </a:t>
            </a:r>
            <a:r>
              <a:rPr lang="en-GB" sz="1200" dirty="0">
                <a:solidFill>
                  <a:schemeClr val="accent5">
                    <a:lumMod val="50000"/>
                  </a:schemeClr>
                </a:solidFill>
                <a:latin typeface="Verdana" panose="020B0604030504040204" pitchFamily="34" charset="0"/>
              </a:rPr>
              <a:t>based on real world logic and probability. </a:t>
            </a:r>
            <a:r>
              <a:rPr lang="en-GB" sz="1400" dirty="0">
                <a:solidFill>
                  <a:schemeClr val="accent5">
                    <a:lumMod val="50000"/>
                  </a:schemeClr>
                </a:solidFill>
                <a:latin typeface="Verdana" panose="020B0604030504040204" pitchFamily="34" charset="0"/>
              </a:rPr>
              <a:t>	</a:t>
            </a:r>
          </a:p>
          <a:p>
            <a:r>
              <a:rPr lang="en-GB" sz="2400" b="1" dirty="0">
                <a:solidFill>
                  <a:schemeClr val="accent5">
                    <a:lumMod val="50000"/>
                  </a:schemeClr>
                </a:solidFill>
                <a:latin typeface="Verdana" panose="020B0604030504040204" pitchFamily="34" charset="0"/>
              </a:rPr>
              <a:t>S</a:t>
            </a:r>
            <a:r>
              <a:rPr lang="en-GB" sz="1400" dirty="0">
                <a:solidFill>
                  <a:schemeClr val="accent5">
                    <a:lumMod val="50000"/>
                  </a:schemeClr>
                </a:solidFill>
                <a:latin typeface="Verdana" panose="020B0604030504040204" pitchFamily="34" charset="0"/>
              </a:rPr>
              <a:t>kim reading </a:t>
            </a:r>
            <a:r>
              <a:rPr lang="en-GB" sz="2400" dirty="0">
                <a:solidFill>
                  <a:schemeClr val="accent5">
                    <a:lumMod val="50000"/>
                  </a:schemeClr>
                </a:solidFill>
                <a:latin typeface="Verdana" panose="020B0604030504040204" pitchFamily="34" charset="0"/>
              </a:rPr>
              <a:t>	</a:t>
            </a:r>
            <a:r>
              <a:rPr lang="en-GB" sz="2400" dirty="0" smtClean="0">
                <a:solidFill>
                  <a:schemeClr val="accent5">
                    <a:lumMod val="50000"/>
                  </a:schemeClr>
                </a:solidFill>
                <a:latin typeface="Verdana" panose="020B0604030504040204" pitchFamily="34" charset="0"/>
              </a:rPr>
              <a:t>	</a:t>
            </a:r>
            <a:r>
              <a:rPr lang="en-GB" sz="1200" dirty="0" smtClean="0">
                <a:solidFill>
                  <a:schemeClr val="accent5">
                    <a:lumMod val="50000"/>
                  </a:schemeClr>
                </a:solidFill>
                <a:latin typeface="Verdana" panose="020B0604030504040204" pitchFamily="34" charset="0"/>
              </a:rPr>
              <a:t>Read </a:t>
            </a:r>
            <a:r>
              <a:rPr lang="en-GB" sz="1200" dirty="0">
                <a:solidFill>
                  <a:schemeClr val="accent5">
                    <a:lumMod val="50000"/>
                  </a:schemeClr>
                </a:solidFill>
                <a:latin typeface="Verdana" panose="020B0604030504040204" pitchFamily="34" charset="0"/>
              </a:rPr>
              <a:t>the </a:t>
            </a:r>
            <a:r>
              <a:rPr lang="en-GB" sz="1200" b="1" dirty="0">
                <a:solidFill>
                  <a:schemeClr val="accent5">
                    <a:lumMod val="50000"/>
                  </a:schemeClr>
                </a:solidFill>
                <a:latin typeface="Verdana" panose="020B0604030504040204" pitchFamily="34" charset="0"/>
              </a:rPr>
              <a:t>whole text </a:t>
            </a:r>
            <a:r>
              <a:rPr lang="en-GB" sz="1200" dirty="0">
                <a:solidFill>
                  <a:schemeClr val="accent5">
                    <a:lumMod val="50000"/>
                  </a:schemeClr>
                </a:solidFill>
                <a:latin typeface="Verdana" panose="020B0604030504040204" pitchFamily="34" charset="0"/>
              </a:rPr>
              <a:t>once through to add to your gist </a:t>
            </a:r>
            <a:r>
              <a:rPr lang="en-GB" sz="1200" dirty="0" smtClean="0">
                <a:solidFill>
                  <a:schemeClr val="accent5">
                    <a:lumMod val="50000"/>
                  </a:schemeClr>
                </a:solidFill>
                <a:latin typeface="Verdana" panose="020B0604030504040204" pitchFamily="34" charset="0"/>
              </a:rPr>
              <a:t>					understanding</a:t>
            </a:r>
            <a:r>
              <a:rPr lang="en-GB" sz="1200" dirty="0">
                <a:solidFill>
                  <a:schemeClr val="accent5">
                    <a:lumMod val="50000"/>
                  </a:schemeClr>
                </a:solidFill>
                <a:latin typeface="Verdana" panose="020B0604030504040204" pitchFamily="34" charset="0"/>
              </a:rPr>
              <a:t>. Don’t stop when there are unfamiliar </a:t>
            </a:r>
            <a:r>
              <a:rPr lang="en-GB" sz="1200" dirty="0" smtClean="0">
                <a:solidFill>
                  <a:schemeClr val="accent5">
                    <a:lumMod val="50000"/>
                  </a:schemeClr>
                </a:solidFill>
                <a:latin typeface="Verdana" panose="020B0604030504040204" pitchFamily="34" charset="0"/>
              </a:rPr>
              <a:t>					words</a:t>
            </a:r>
            <a:r>
              <a:rPr lang="en-GB" sz="1200" dirty="0">
                <a:solidFill>
                  <a:schemeClr val="accent5">
                    <a:lumMod val="50000"/>
                  </a:schemeClr>
                </a:solidFill>
                <a:latin typeface="Verdana" panose="020B0604030504040204" pitchFamily="34" charset="0"/>
              </a:rPr>
              <a:t>. </a:t>
            </a:r>
            <a:r>
              <a:rPr lang="en-GB" sz="1400" dirty="0">
                <a:solidFill>
                  <a:schemeClr val="accent5">
                    <a:lumMod val="50000"/>
                  </a:schemeClr>
                </a:solidFill>
                <a:latin typeface="Verdana" panose="020B0604030504040204" pitchFamily="34" charset="0"/>
              </a:rPr>
              <a:t>	</a:t>
            </a:r>
          </a:p>
          <a:p>
            <a:r>
              <a:rPr lang="en-GB" sz="2400" b="1" dirty="0">
                <a:solidFill>
                  <a:schemeClr val="accent5">
                    <a:lumMod val="50000"/>
                  </a:schemeClr>
                </a:solidFill>
                <a:latin typeface="Verdana" panose="020B0604030504040204" pitchFamily="34" charset="0"/>
              </a:rPr>
              <a:t>S</a:t>
            </a:r>
            <a:r>
              <a:rPr lang="en-GB" sz="1400" dirty="0">
                <a:solidFill>
                  <a:schemeClr val="accent5">
                    <a:lumMod val="50000"/>
                  </a:schemeClr>
                </a:solidFill>
                <a:latin typeface="Verdana" panose="020B0604030504040204" pitchFamily="34" charset="0"/>
              </a:rPr>
              <a:t>canning</a:t>
            </a:r>
            <a:r>
              <a:rPr lang="en-GB" sz="2400" b="1" dirty="0">
                <a:solidFill>
                  <a:schemeClr val="accent5">
                    <a:lumMod val="50000"/>
                  </a:schemeClr>
                </a:solidFill>
                <a:latin typeface="Verdana" panose="020B0604030504040204" pitchFamily="34" charset="0"/>
              </a:rPr>
              <a:t> </a:t>
            </a:r>
            <a:r>
              <a:rPr lang="en-GB" sz="2400" dirty="0">
                <a:solidFill>
                  <a:schemeClr val="accent5">
                    <a:lumMod val="50000"/>
                  </a:schemeClr>
                </a:solidFill>
                <a:latin typeface="Verdana" panose="020B0604030504040204" pitchFamily="34" charset="0"/>
              </a:rPr>
              <a:t>	</a:t>
            </a:r>
            <a:r>
              <a:rPr lang="en-GB" sz="2400" dirty="0" smtClean="0">
                <a:solidFill>
                  <a:schemeClr val="accent5">
                    <a:lumMod val="50000"/>
                  </a:schemeClr>
                </a:solidFill>
                <a:latin typeface="Verdana" panose="020B0604030504040204" pitchFamily="34" charset="0"/>
              </a:rPr>
              <a:t>	</a:t>
            </a:r>
            <a:r>
              <a:rPr lang="en-GB" sz="1200" b="1" dirty="0" smtClean="0">
                <a:solidFill>
                  <a:schemeClr val="accent5">
                    <a:lumMod val="50000"/>
                  </a:schemeClr>
                </a:solidFill>
                <a:latin typeface="Verdana" panose="020B0604030504040204" pitchFamily="34" charset="0"/>
              </a:rPr>
              <a:t>Go </a:t>
            </a:r>
            <a:r>
              <a:rPr lang="en-GB" sz="1200" b="1" dirty="0">
                <a:solidFill>
                  <a:schemeClr val="accent5">
                    <a:lumMod val="50000"/>
                  </a:schemeClr>
                </a:solidFill>
                <a:latin typeface="Verdana" panose="020B0604030504040204" pitchFamily="34" charset="0"/>
              </a:rPr>
              <a:t>back to the questions</a:t>
            </a:r>
            <a:r>
              <a:rPr lang="en-GB" sz="1200" dirty="0">
                <a:solidFill>
                  <a:schemeClr val="accent5">
                    <a:lumMod val="50000"/>
                  </a:schemeClr>
                </a:solidFill>
                <a:latin typeface="Verdana" panose="020B0604030504040204" pitchFamily="34" charset="0"/>
              </a:rPr>
              <a:t>, one by one. Decide what </a:t>
            </a:r>
            <a:r>
              <a:rPr lang="en-GB" sz="1200" dirty="0" smtClean="0">
                <a:solidFill>
                  <a:schemeClr val="accent5">
                    <a:lumMod val="50000"/>
                  </a:schemeClr>
                </a:solidFill>
                <a:latin typeface="Verdana" panose="020B0604030504040204" pitchFamily="34" charset="0"/>
              </a:rPr>
              <a:t>					information </a:t>
            </a:r>
            <a:r>
              <a:rPr lang="en-GB" sz="1200" dirty="0">
                <a:solidFill>
                  <a:schemeClr val="accent5">
                    <a:lumMod val="50000"/>
                  </a:schemeClr>
                </a:solidFill>
                <a:latin typeface="Verdana" panose="020B0604030504040204" pitchFamily="34" charset="0"/>
              </a:rPr>
              <a:t>you need. </a:t>
            </a:r>
            <a:r>
              <a:rPr lang="en-GB" sz="1200" b="1" dirty="0">
                <a:solidFill>
                  <a:schemeClr val="accent5">
                    <a:lumMod val="50000"/>
                  </a:schemeClr>
                </a:solidFill>
                <a:latin typeface="Verdana" panose="020B0604030504040204" pitchFamily="34" charset="0"/>
              </a:rPr>
              <a:t>Who? What? Where? When? </a:t>
            </a:r>
            <a:r>
              <a:rPr lang="en-GB" sz="1200" b="1" dirty="0" smtClean="0">
                <a:solidFill>
                  <a:schemeClr val="accent5">
                    <a:lumMod val="50000"/>
                  </a:schemeClr>
                </a:solidFill>
                <a:latin typeface="Verdana" panose="020B0604030504040204" pitchFamily="34" charset="0"/>
              </a:rPr>
              <a:t>					Why</a:t>
            </a:r>
            <a:r>
              <a:rPr lang="en-GB" sz="1200" b="1" dirty="0">
                <a:solidFill>
                  <a:schemeClr val="accent5">
                    <a:lumMod val="50000"/>
                  </a:schemeClr>
                </a:solidFill>
                <a:latin typeface="Verdana" panose="020B0604030504040204" pitchFamily="34" charset="0"/>
              </a:rPr>
              <a:t>? </a:t>
            </a:r>
            <a:r>
              <a:rPr lang="en-GB" sz="1200" dirty="0">
                <a:solidFill>
                  <a:schemeClr val="accent5">
                    <a:lumMod val="50000"/>
                  </a:schemeClr>
                </a:solidFill>
                <a:latin typeface="Verdana" panose="020B0604030504040204" pitchFamily="34" charset="0"/>
              </a:rPr>
              <a:t>If the task is multiple choice, </a:t>
            </a:r>
            <a:r>
              <a:rPr lang="en-GB" sz="1200" b="1" dirty="0">
                <a:solidFill>
                  <a:schemeClr val="accent5">
                    <a:lumMod val="50000"/>
                  </a:schemeClr>
                </a:solidFill>
                <a:latin typeface="Verdana" panose="020B0604030504040204" pitchFamily="34" charset="0"/>
              </a:rPr>
              <a:t>scan the text </a:t>
            </a:r>
            <a:r>
              <a:rPr lang="en-GB" sz="1200" dirty="0">
                <a:solidFill>
                  <a:schemeClr val="accent5">
                    <a:lumMod val="50000"/>
                  </a:schemeClr>
                </a:solidFill>
                <a:latin typeface="Verdana" panose="020B0604030504040204" pitchFamily="34" charset="0"/>
              </a:rPr>
              <a:t>for </a:t>
            </a:r>
            <a:r>
              <a:rPr lang="en-GB" sz="1200" dirty="0" smtClean="0">
                <a:solidFill>
                  <a:schemeClr val="accent5">
                    <a:lumMod val="50000"/>
                  </a:schemeClr>
                </a:solidFill>
                <a:latin typeface="Verdana" panose="020B0604030504040204" pitchFamily="34" charset="0"/>
              </a:rPr>
              <a:t>					those </a:t>
            </a:r>
            <a:r>
              <a:rPr lang="en-GB" sz="1200" dirty="0">
                <a:solidFill>
                  <a:schemeClr val="accent5">
                    <a:lumMod val="50000"/>
                  </a:schemeClr>
                </a:solidFill>
                <a:latin typeface="Verdana" panose="020B0604030504040204" pitchFamily="34" charset="0"/>
              </a:rPr>
              <a:t>specific words. If not, scan for possible answers </a:t>
            </a:r>
            <a:r>
              <a:rPr lang="en-GB" sz="1200" dirty="0" smtClean="0">
                <a:solidFill>
                  <a:schemeClr val="accent5">
                    <a:lumMod val="50000"/>
                  </a:schemeClr>
                </a:solidFill>
                <a:latin typeface="Verdana" panose="020B0604030504040204" pitchFamily="34" charset="0"/>
              </a:rPr>
              <a:t>					that </a:t>
            </a:r>
            <a:r>
              <a:rPr lang="en-GB" sz="1200" dirty="0">
                <a:solidFill>
                  <a:schemeClr val="accent5">
                    <a:lumMod val="50000"/>
                  </a:schemeClr>
                </a:solidFill>
                <a:latin typeface="Verdana" panose="020B0604030504040204" pitchFamily="34" charset="0"/>
              </a:rPr>
              <a:t>fit, e.g. a person for ‘Who?’. </a:t>
            </a:r>
            <a:r>
              <a:rPr lang="en-GB" sz="1400" dirty="0">
                <a:solidFill>
                  <a:schemeClr val="accent5">
                    <a:lumMod val="50000"/>
                  </a:schemeClr>
                </a:solidFill>
                <a:latin typeface="Verdana" panose="020B0604030504040204" pitchFamily="34" charset="0"/>
              </a:rPr>
              <a:t>	</a:t>
            </a:r>
          </a:p>
          <a:p>
            <a:r>
              <a:rPr lang="en-GB" sz="2400" b="1" dirty="0">
                <a:solidFill>
                  <a:schemeClr val="accent5">
                    <a:lumMod val="50000"/>
                  </a:schemeClr>
                </a:solidFill>
                <a:latin typeface="Verdana" panose="020B0604030504040204" pitchFamily="34" charset="0"/>
              </a:rPr>
              <a:t>E</a:t>
            </a:r>
            <a:r>
              <a:rPr lang="en-GB" sz="1400" dirty="0">
                <a:solidFill>
                  <a:schemeClr val="accent5">
                    <a:lumMod val="50000"/>
                  </a:schemeClr>
                </a:solidFill>
                <a:latin typeface="Verdana" panose="020B0604030504040204" pitchFamily="34" charset="0"/>
              </a:rPr>
              <a:t>valuation</a:t>
            </a:r>
            <a:r>
              <a:rPr lang="en-GB" sz="2400" b="1" dirty="0">
                <a:solidFill>
                  <a:schemeClr val="accent5">
                    <a:lumMod val="50000"/>
                  </a:schemeClr>
                </a:solidFill>
                <a:latin typeface="Verdana" panose="020B0604030504040204" pitchFamily="34" charset="0"/>
              </a:rPr>
              <a:t> </a:t>
            </a:r>
            <a:r>
              <a:rPr lang="en-GB" sz="2400" dirty="0">
                <a:solidFill>
                  <a:schemeClr val="accent5">
                    <a:lumMod val="50000"/>
                  </a:schemeClr>
                </a:solidFill>
                <a:latin typeface="Verdana" panose="020B0604030504040204" pitchFamily="34" charset="0"/>
              </a:rPr>
              <a:t>	</a:t>
            </a:r>
            <a:r>
              <a:rPr lang="en-GB" sz="2400" dirty="0" smtClean="0">
                <a:solidFill>
                  <a:schemeClr val="accent5">
                    <a:lumMod val="50000"/>
                  </a:schemeClr>
                </a:solidFill>
                <a:latin typeface="Verdana" panose="020B0604030504040204" pitchFamily="34" charset="0"/>
              </a:rPr>
              <a:t>	</a:t>
            </a:r>
            <a:r>
              <a:rPr lang="en-GB" sz="1200" b="1" dirty="0" smtClean="0">
                <a:solidFill>
                  <a:schemeClr val="accent5">
                    <a:lumMod val="50000"/>
                  </a:schemeClr>
                </a:solidFill>
                <a:latin typeface="Verdana" panose="020B0604030504040204" pitchFamily="34" charset="0"/>
              </a:rPr>
              <a:t>Keep </a:t>
            </a:r>
            <a:r>
              <a:rPr lang="en-GB" sz="1200" b="1" dirty="0">
                <a:solidFill>
                  <a:schemeClr val="accent5">
                    <a:lumMod val="50000"/>
                  </a:schemeClr>
                </a:solidFill>
                <a:latin typeface="Verdana" panose="020B0604030504040204" pitchFamily="34" charset="0"/>
              </a:rPr>
              <a:t>the overall text and context in mind. </a:t>
            </a:r>
            <a:r>
              <a:rPr lang="en-GB" sz="1200" dirty="0">
                <a:solidFill>
                  <a:schemeClr val="accent5">
                    <a:lumMod val="50000"/>
                  </a:schemeClr>
                </a:solidFill>
                <a:latin typeface="Verdana" panose="020B0604030504040204" pitchFamily="34" charset="0"/>
              </a:rPr>
              <a:t>Ensure </a:t>
            </a:r>
            <a:r>
              <a:rPr lang="en-GB" sz="1200" dirty="0" smtClean="0">
                <a:solidFill>
                  <a:schemeClr val="accent5">
                    <a:lumMod val="50000"/>
                  </a:schemeClr>
                </a:solidFill>
                <a:latin typeface="Verdana" panose="020B0604030504040204" pitchFamily="34" charset="0"/>
              </a:rPr>
              <a:t>					that </a:t>
            </a:r>
            <a:r>
              <a:rPr lang="en-GB" sz="1200" dirty="0">
                <a:solidFill>
                  <a:schemeClr val="accent5">
                    <a:lumMod val="50000"/>
                  </a:schemeClr>
                </a:solidFill>
                <a:latin typeface="Verdana" panose="020B0604030504040204" pitchFamily="34" charset="0"/>
              </a:rPr>
              <a:t>answers don’t contradict each other (use in-text </a:t>
            </a:r>
            <a:r>
              <a:rPr lang="en-GB" sz="1200" dirty="0" smtClean="0">
                <a:solidFill>
                  <a:schemeClr val="accent5">
                    <a:lumMod val="50000"/>
                  </a:schemeClr>
                </a:solidFill>
                <a:latin typeface="Verdana" panose="020B0604030504040204" pitchFamily="34" charset="0"/>
              </a:rPr>
              <a:t>					logic</a:t>
            </a:r>
            <a:r>
              <a:rPr lang="en-GB" sz="1200" dirty="0">
                <a:solidFill>
                  <a:schemeClr val="accent5">
                    <a:lumMod val="50000"/>
                  </a:schemeClr>
                </a:solidFill>
                <a:latin typeface="Verdana" panose="020B0604030504040204" pitchFamily="34" charset="0"/>
              </a:rPr>
              <a:t>) and are not impossible or unlikely (use real world </a:t>
            </a:r>
            <a:r>
              <a:rPr lang="en-GB" sz="1200" dirty="0" smtClean="0">
                <a:solidFill>
                  <a:schemeClr val="accent5">
                    <a:lumMod val="50000"/>
                  </a:schemeClr>
                </a:solidFill>
                <a:latin typeface="Verdana" panose="020B0604030504040204" pitchFamily="34" charset="0"/>
              </a:rPr>
              <a:t>					logic</a:t>
            </a:r>
            <a:r>
              <a:rPr lang="en-GB" sz="1200" dirty="0">
                <a:solidFill>
                  <a:schemeClr val="accent5">
                    <a:lumMod val="50000"/>
                  </a:schemeClr>
                </a:solidFill>
                <a:latin typeface="Verdana" panose="020B0604030504040204" pitchFamily="34" charset="0"/>
              </a:rPr>
              <a:t>). </a:t>
            </a:r>
            <a:r>
              <a:rPr lang="en-GB" sz="1400" dirty="0">
                <a:solidFill>
                  <a:schemeClr val="accent5">
                    <a:lumMod val="50000"/>
                  </a:schemeClr>
                </a:solidFill>
                <a:latin typeface="Verdana" panose="020B0604030504040204" pitchFamily="34" charset="0"/>
              </a:rPr>
              <a:t>	</a:t>
            </a:r>
          </a:p>
          <a:p>
            <a:r>
              <a:rPr lang="en-GB" sz="2400" b="1" dirty="0">
                <a:solidFill>
                  <a:schemeClr val="accent5">
                    <a:lumMod val="50000"/>
                  </a:schemeClr>
                </a:solidFill>
                <a:latin typeface="Verdana" panose="020B0604030504040204" pitchFamily="34" charset="0"/>
              </a:rPr>
              <a:t>D</a:t>
            </a:r>
            <a:r>
              <a:rPr lang="en-GB" sz="1400" dirty="0">
                <a:solidFill>
                  <a:schemeClr val="accent5">
                    <a:lumMod val="50000"/>
                  </a:schemeClr>
                </a:solidFill>
                <a:latin typeface="Verdana" panose="020B0604030504040204" pitchFamily="34" charset="0"/>
              </a:rPr>
              <a:t>eduction </a:t>
            </a:r>
            <a:r>
              <a:rPr lang="en-GB" sz="1400" dirty="0" smtClean="0">
                <a:solidFill>
                  <a:schemeClr val="accent5">
                    <a:lumMod val="50000"/>
                  </a:schemeClr>
                </a:solidFill>
                <a:latin typeface="Verdana" panose="020B0604030504040204" pitchFamily="34" charset="0"/>
              </a:rPr>
              <a:t>and </a:t>
            </a:r>
            <a:r>
              <a:rPr lang="en-GB" sz="1400" dirty="0">
                <a:solidFill>
                  <a:schemeClr val="accent5">
                    <a:lumMod val="50000"/>
                  </a:schemeClr>
                </a:solidFill>
                <a:latin typeface="Verdana" panose="020B0604030504040204" pitchFamily="34" charset="0"/>
              </a:rPr>
              <a:t>inference 	</a:t>
            </a:r>
            <a:r>
              <a:rPr lang="en-GB" sz="1200" dirty="0">
                <a:solidFill>
                  <a:schemeClr val="accent5">
                    <a:lumMod val="50000"/>
                  </a:schemeClr>
                </a:solidFill>
                <a:latin typeface="Verdana" panose="020B0604030504040204" pitchFamily="34" charset="0"/>
              </a:rPr>
              <a:t>In more challenging questions, the </a:t>
            </a:r>
            <a:r>
              <a:rPr lang="en-GB" sz="1200" b="1" dirty="0">
                <a:solidFill>
                  <a:schemeClr val="accent5">
                    <a:lumMod val="50000"/>
                  </a:schemeClr>
                </a:solidFill>
                <a:latin typeface="Verdana" panose="020B0604030504040204" pitchFamily="34" charset="0"/>
              </a:rPr>
              <a:t>answers are not </a:t>
            </a:r>
            <a:r>
              <a:rPr lang="en-GB" sz="1200" b="1" dirty="0" smtClean="0">
                <a:solidFill>
                  <a:schemeClr val="accent5">
                    <a:lumMod val="50000"/>
                  </a:schemeClr>
                </a:solidFill>
                <a:latin typeface="Verdana" panose="020B0604030504040204" pitchFamily="34" charset="0"/>
              </a:rPr>
              <a:t>					directly </a:t>
            </a:r>
            <a:r>
              <a:rPr lang="en-GB" sz="1200" b="1" dirty="0">
                <a:solidFill>
                  <a:schemeClr val="accent5">
                    <a:lumMod val="50000"/>
                  </a:schemeClr>
                </a:solidFill>
                <a:latin typeface="Verdana" panose="020B0604030504040204" pitchFamily="34" charset="0"/>
              </a:rPr>
              <a:t>given </a:t>
            </a:r>
            <a:r>
              <a:rPr lang="en-GB" sz="1200" dirty="0">
                <a:solidFill>
                  <a:schemeClr val="accent5">
                    <a:lumMod val="50000"/>
                  </a:schemeClr>
                </a:solidFill>
                <a:latin typeface="Verdana" panose="020B0604030504040204" pitchFamily="34" charset="0"/>
              </a:rPr>
              <a:t>but are built-up by </a:t>
            </a:r>
            <a:r>
              <a:rPr lang="en-GB" sz="1200" b="1" dirty="0">
                <a:solidFill>
                  <a:schemeClr val="accent5">
                    <a:lumMod val="50000"/>
                  </a:schemeClr>
                </a:solidFill>
                <a:latin typeface="Verdana" panose="020B0604030504040204" pitchFamily="34" charset="0"/>
              </a:rPr>
              <a:t>piecing together </a:t>
            </a:r>
            <a:r>
              <a:rPr lang="en-GB" sz="1200" b="1" dirty="0" smtClean="0">
                <a:solidFill>
                  <a:schemeClr val="accent5">
                    <a:lumMod val="50000"/>
                  </a:schemeClr>
                </a:solidFill>
                <a:latin typeface="Verdana" panose="020B0604030504040204" pitchFamily="34" charset="0"/>
              </a:rPr>
              <a:t>					hints </a:t>
            </a:r>
            <a:r>
              <a:rPr lang="en-GB" sz="1200" dirty="0">
                <a:solidFill>
                  <a:schemeClr val="accent5">
                    <a:lumMod val="50000"/>
                  </a:schemeClr>
                </a:solidFill>
                <a:latin typeface="Verdana" panose="020B0604030504040204" pitchFamily="34" charset="0"/>
              </a:rPr>
              <a:t>from the text. Where the answer is not </a:t>
            </a:r>
            <a:r>
              <a:rPr lang="en-GB" sz="1200" dirty="0" smtClean="0">
                <a:solidFill>
                  <a:schemeClr val="accent5">
                    <a:lumMod val="50000"/>
                  </a:schemeClr>
                </a:solidFill>
                <a:latin typeface="Verdana" panose="020B0604030504040204" pitchFamily="34" charset="0"/>
              </a:rPr>
              <a:t>						immediately </a:t>
            </a:r>
            <a:r>
              <a:rPr lang="en-GB" sz="1200" dirty="0">
                <a:solidFill>
                  <a:schemeClr val="accent5">
                    <a:lumMod val="50000"/>
                  </a:schemeClr>
                </a:solidFill>
                <a:latin typeface="Verdana" panose="020B0604030504040204" pitchFamily="34" charset="0"/>
              </a:rPr>
              <a:t>clear, </a:t>
            </a:r>
            <a:r>
              <a:rPr lang="en-GB" sz="1200" b="1" dirty="0">
                <a:solidFill>
                  <a:schemeClr val="accent5">
                    <a:lumMod val="50000"/>
                  </a:schemeClr>
                </a:solidFill>
                <a:latin typeface="Verdana" panose="020B0604030504040204" pitchFamily="34" charset="0"/>
              </a:rPr>
              <a:t>look at the sentence before and </a:t>
            </a:r>
            <a:r>
              <a:rPr lang="en-GB" sz="1200" b="1" dirty="0" smtClean="0">
                <a:solidFill>
                  <a:schemeClr val="accent5">
                    <a:lumMod val="50000"/>
                  </a:schemeClr>
                </a:solidFill>
                <a:latin typeface="Verdana" panose="020B0604030504040204" pitchFamily="34" charset="0"/>
              </a:rPr>
              <a:t>					after </a:t>
            </a:r>
            <a:r>
              <a:rPr lang="en-GB" sz="1200" b="1" dirty="0">
                <a:solidFill>
                  <a:schemeClr val="accent5">
                    <a:lumMod val="50000"/>
                  </a:schemeClr>
                </a:solidFill>
                <a:latin typeface="Verdana" panose="020B0604030504040204" pitchFamily="34" charset="0"/>
              </a:rPr>
              <a:t>the keyword </a:t>
            </a:r>
            <a:r>
              <a:rPr lang="en-GB" sz="1200" dirty="0">
                <a:solidFill>
                  <a:schemeClr val="accent5">
                    <a:lumMod val="50000"/>
                  </a:schemeClr>
                </a:solidFill>
                <a:latin typeface="Verdana" panose="020B0604030504040204" pitchFamily="34" charset="0"/>
              </a:rPr>
              <a:t>to get more information. </a:t>
            </a:r>
            <a:r>
              <a:rPr lang="en-GB" sz="1400" dirty="0">
                <a:solidFill>
                  <a:schemeClr val="accent5">
                    <a:lumMod val="50000"/>
                  </a:schemeClr>
                </a:solidFill>
                <a:latin typeface="Verdana" panose="020B0604030504040204" pitchFamily="34" charset="0"/>
              </a:rPr>
              <a:t>	</a:t>
            </a:r>
          </a:p>
        </p:txBody>
      </p:sp>
      <p:sp>
        <p:nvSpPr>
          <p:cNvPr id="3" name="Rectangle 2"/>
          <p:cNvSpPr/>
          <p:nvPr/>
        </p:nvSpPr>
        <p:spPr>
          <a:xfrm>
            <a:off x="2417249" y="500109"/>
            <a:ext cx="4099199" cy="523220"/>
          </a:xfrm>
          <a:prstGeom prst="rect">
            <a:avLst/>
          </a:prstGeom>
        </p:spPr>
        <p:txBody>
          <a:bodyPr wrap="none">
            <a:spAutoFit/>
          </a:bodyPr>
          <a:lstStyle/>
          <a:p>
            <a:r>
              <a:rPr lang="en-GB" sz="2800" b="1" dirty="0">
                <a:solidFill>
                  <a:schemeClr val="accent5">
                    <a:lumMod val="50000"/>
                  </a:schemeClr>
                </a:solidFill>
                <a:latin typeface="Verdana" panose="020B0604030504040204" pitchFamily="34" charset="0"/>
              </a:rPr>
              <a:t>Reading strategies </a:t>
            </a:r>
            <a:endParaRPr lang="en-GB" sz="2800" dirty="0">
              <a:solidFill>
                <a:schemeClr val="accent5">
                  <a:lumMod val="50000"/>
                </a:schemeClr>
              </a:solidFill>
              <a:latin typeface="Verdana" panose="020B0604030504040204" pitchFamily="34" charset="0"/>
            </a:endParaRPr>
          </a:p>
        </p:txBody>
      </p:sp>
    </p:spTree>
    <p:extLst>
      <p:ext uri="{BB962C8B-B14F-4D97-AF65-F5344CB8AC3E}">
        <p14:creationId xmlns:p14="http://schemas.microsoft.com/office/powerpoint/2010/main" val="2388653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03" y="946237"/>
            <a:ext cx="4834818" cy="3323987"/>
          </a:xfrm>
          <a:prstGeom prst="rect">
            <a:avLst/>
          </a:prstGeom>
          <a:solidFill>
            <a:srgbClr val="FFEFEF"/>
          </a:solidFill>
          <a:effectLst>
            <a:outerShdw blurRad="50800" dist="38100" dir="8100000" algn="tr" rotWithShape="0">
              <a:prstClr val="black">
                <a:alpha val="40000"/>
              </a:prstClr>
            </a:outerShdw>
          </a:effectLst>
        </p:spPr>
        <p:txBody>
          <a:bodyPr wrap="square">
            <a:spAutoFit/>
          </a:bodyPr>
          <a:lstStyle/>
          <a:p>
            <a:r>
              <a:rPr lang="fr-FR" sz="1400" dirty="0">
                <a:solidFill>
                  <a:srgbClr val="000000"/>
                </a:solidFill>
                <a:latin typeface="Arial" panose="020B0604020202020204" pitchFamily="34" charset="0"/>
                <a:cs typeface="Arial" panose="020B0604020202020204" pitchFamily="34" charset="0"/>
              </a:rPr>
              <a:t>La sonnerie me tire de mes pensées. C’est déjà la fin de la journée. Dans le bruit général des chaises et des cartables qu’on referme, la prof principale réclame du silence, un peu de silence. Elle dit: </a:t>
            </a:r>
          </a:p>
          <a:p>
            <a:r>
              <a:rPr lang="fr-FR" sz="1400" dirty="0">
                <a:solidFill>
                  <a:srgbClr val="000000"/>
                </a:solidFill>
                <a:latin typeface="Arial" panose="020B0604020202020204" pitchFamily="34" charset="0"/>
                <a:cs typeface="Arial" panose="020B0604020202020204" pitchFamily="34" charset="0"/>
              </a:rPr>
              <a:t>-Marcus, j’ai cru comprendre que ton père était pilote de ligne, c’est formidable! Le collège organise un forum des métiers. Tu pourrais peut-être lui demander de venir nous parler? </a:t>
            </a:r>
          </a:p>
          <a:p>
            <a:r>
              <a:rPr lang="fr-FR" sz="1400" dirty="0">
                <a:solidFill>
                  <a:srgbClr val="000000"/>
                </a:solidFill>
                <a:latin typeface="Arial" panose="020B0604020202020204" pitchFamily="34" charset="0"/>
                <a:cs typeface="Arial" panose="020B0604020202020204" pitchFamily="34" charset="0"/>
              </a:rPr>
              <a:t>-Ouais, trop chouette, Madame! s’écrie Brice, aussitôt suivi par presque toute la classe. </a:t>
            </a:r>
          </a:p>
          <a:p>
            <a:r>
              <a:rPr lang="fr-FR" sz="1400" dirty="0">
                <a:solidFill>
                  <a:srgbClr val="000000"/>
                </a:solidFill>
                <a:latin typeface="Arial" panose="020B0604020202020204" pitchFamily="34" charset="0"/>
                <a:cs typeface="Arial" panose="020B0604020202020204" pitchFamily="34" charset="0"/>
              </a:rPr>
              <a:t>Je sens mes joues devenir pourpre, je n’ai pas encore mis mon blouson, mais j’ai chaud, et là, au lieu de tout avouer, attendez, tout ça c’est une blague, ce n’est pas vrai, j’ai menti, mon père il est chômeur, je dis avec hésitation: </a:t>
            </a:r>
          </a:p>
          <a:p>
            <a:r>
              <a:rPr lang="fr-FR" sz="1400" dirty="0">
                <a:solidFill>
                  <a:srgbClr val="000000"/>
                </a:solidFill>
                <a:latin typeface="Arial" panose="020B0604020202020204" pitchFamily="34" charset="0"/>
                <a:cs typeface="Arial" panose="020B0604020202020204" pitchFamily="34" charset="0"/>
              </a:rPr>
              <a:t>-Ben … euh … oui, pourquoi pas! </a:t>
            </a:r>
            <a:endParaRPr lang="en-GB" sz="1400" dirty="0">
              <a:latin typeface="Arial" panose="020B0604020202020204" pitchFamily="34" charset="0"/>
              <a:cs typeface="Arial" panose="020B0604020202020204" pitchFamily="34" charset="0"/>
            </a:endParaRPr>
          </a:p>
        </p:txBody>
      </p:sp>
      <p:sp>
        <p:nvSpPr>
          <p:cNvPr id="5" name="Rectangle 4"/>
          <p:cNvSpPr/>
          <p:nvPr/>
        </p:nvSpPr>
        <p:spPr>
          <a:xfrm>
            <a:off x="0" y="53685"/>
            <a:ext cx="4572000" cy="892552"/>
          </a:xfrm>
          <a:prstGeom prst="rect">
            <a:avLst/>
          </a:prstGeom>
        </p:spPr>
        <p:txBody>
          <a:bodyPr>
            <a:spAutoFit/>
          </a:bodyPr>
          <a:lstStyle/>
          <a:p>
            <a:r>
              <a:rPr lang="fr-FR" sz="1600" b="1" i="1" dirty="0">
                <a:solidFill>
                  <a:srgbClr val="000000"/>
                </a:solidFill>
                <a:latin typeface="Verdana" panose="020B0604030504040204" pitchFamily="34" charset="0"/>
              </a:rPr>
              <a:t>Vendeur de rêves </a:t>
            </a:r>
            <a:r>
              <a:rPr lang="fr-FR" sz="1600" b="1" dirty="0">
                <a:solidFill>
                  <a:srgbClr val="000000"/>
                </a:solidFill>
                <a:latin typeface="Verdana" panose="020B0604030504040204" pitchFamily="34" charset="0"/>
              </a:rPr>
              <a:t>by Christine </a:t>
            </a:r>
            <a:r>
              <a:rPr lang="fr-FR" sz="1600" b="1" dirty="0" err="1">
                <a:solidFill>
                  <a:srgbClr val="000000"/>
                </a:solidFill>
                <a:latin typeface="Verdana" panose="020B0604030504040204" pitchFamily="34" charset="0"/>
              </a:rPr>
              <a:t>Beigel</a:t>
            </a:r>
            <a:r>
              <a:rPr lang="fr-FR" sz="1600" b="1" dirty="0">
                <a:solidFill>
                  <a:srgbClr val="000000"/>
                </a:solidFill>
                <a:latin typeface="Verdana" panose="020B0604030504040204" pitchFamily="34" charset="0"/>
              </a:rPr>
              <a:t> </a:t>
            </a:r>
            <a:endParaRPr lang="fr-FR" sz="1600" dirty="0">
              <a:solidFill>
                <a:srgbClr val="000000"/>
              </a:solidFill>
              <a:latin typeface="Verdana" panose="020B0604030504040204" pitchFamily="34" charset="0"/>
            </a:endParaRPr>
          </a:p>
          <a:p>
            <a:r>
              <a:rPr lang="en-GB" sz="1200" dirty="0">
                <a:solidFill>
                  <a:srgbClr val="000000"/>
                </a:solidFill>
                <a:latin typeface="Verdana" panose="020B0604030504040204" pitchFamily="34" charset="0"/>
              </a:rPr>
              <a:t>(Theme: School) </a:t>
            </a:r>
          </a:p>
          <a:p>
            <a:r>
              <a:rPr lang="en-GB" sz="1200" b="1" dirty="0">
                <a:solidFill>
                  <a:srgbClr val="000000"/>
                </a:solidFill>
                <a:latin typeface="Verdana" panose="020B0604030504040204" pitchFamily="34" charset="0"/>
              </a:rPr>
              <a:t>Read the text. Marcus is caught up in an embarrassing situation at school. </a:t>
            </a:r>
            <a:endParaRPr lang="en-GB" sz="1200" dirty="0"/>
          </a:p>
        </p:txBody>
      </p:sp>
      <p:sp>
        <p:nvSpPr>
          <p:cNvPr id="6" name="Rectangle 5"/>
          <p:cNvSpPr/>
          <p:nvPr/>
        </p:nvSpPr>
        <p:spPr>
          <a:xfrm>
            <a:off x="4309242" y="6611779"/>
            <a:ext cx="5838497" cy="246221"/>
          </a:xfrm>
          <a:prstGeom prst="rect">
            <a:avLst/>
          </a:prstGeom>
        </p:spPr>
        <p:txBody>
          <a:bodyPr wrap="square">
            <a:spAutoFit/>
          </a:bodyPr>
          <a:lstStyle/>
          <a:p>
            <a:r>
              <a:rPr lang="fr-FR" sz="1000" dirty="0" smtClean="0">
                <a:solidFill>
                  <a:srgbClr val="000000"/>
                </a:solidFill>
                <a:latin typeface="Verdana" panose="020B0604030504040204" pitchFamily="34" charset="0"/>
              </a:rPr>
              <a:t>Source: </a:t>
            </a:r>
            <a:r>
              <a:rPr lang="fr-FR" sz="1000" dirty="0">
                <a:solidFill>
                  <a:srgbClr val="000000"/>
                </a:solidFill>
                <a:latin typeface="Verdana" panose="020B0604030504040204" pitchFamily="34" charset="0"/>
              </a:rPr>
              <a:t>Christine </a:t>
            </a:r>
            <a:r>
              <a:rPr lang="fr-FR" sz="1000" dirty="0" err="1">
                <a:solidFill>
                  <a:srgbClr val="000000"/>
                </a:solidFill>
                <a:latin typeface="Verdana" panose="020B0604030504040204" pitchFamily="34" charset="0"/>
              </a:rPr>
              <a:t>Beigel</a:t>
            </a:r>
            <a:r>
              <a:rPr lang="fr-FR" sz="1000" dirty="0">
                <a:solidFill>
                  <a:srgbClr val="000000"/>
                </a:solidFill>
                <a:latin typeface="Verdana" panose="020B0604030504040204" pitchFamily="34" charset="0"/>
              </a:rPr>
              <a:t>, ‘Vendeur de rêves’, © 2011 Editions Sarbacane </a:t>
            </a:r>
            <a:endParaRPr lang="en-GB" sz="1000" dirty="0"/>
          </a:p>
        </p:txBody>
      </p:sp>
      <p:sp>
        <p:nvSpPr>
          <p:cNvPr id="7" name="Rectangle 6"/>
          <p:cNvSpPr/>
          <p:nvPr/>
        </p:nvSpPr>
        <p:spPr>
          <a:xfrm>
            <a:off x="189713" y="4545960"/>
            <a:ext cx="411952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at the end of a journey.	</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at the start of a journey.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at the start of the day.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at the end of the day. 	</a:t>
            </a:r>
            <a:r>
              <a:rPr lang="en-GB" sz="1400" b="1" dirty="0" smtClean="0">
                <a:solidFill>
                  <a:srgbClr val="000000"/>
                </a:solidFill>
                <a:latin typeface="Arial" panose="020B0604020202020204" pitchFamily="34" charset="0"/>
                <a:cs typeface="Arial" panose="020B0604020202020204" pitchFamily="34" charset="0"/>
              </a:rPr>
              <a:t> </a:t>
            </a:r>
            <a:r>
              <a:rPr lang="en-GB" sz="1400" dirty="0" smtClean="0">
                <a:solidFill>
                  <a:srgbClr val="000000"/>
                </a:solidFill>
                <a:latin typeface="Arial" panose="020B0604020202020204" pitchFamily="34" charset="0"/>
                <a:cs typeface="Arial" panose="020B0604020202020204" pitchFamily="34" charset="0"/>
              </a:rPr>
              <a:t>	</a:t>
            </a:r>
          </a:p>
        </p:txBody>
      </p:sp>
      <p:sp>
        <p:nvSpPr>
          <p:cNvPr id="8" name="Rectangle 7"/>
          <p:cNvSpPr/>
          <p:nvPr/>
        </p:nvSpPr>
        <p:spPr>
          <a:xfrm>
            <a:off x="126710" y="4251929"/>
            <a:ext cx="2350259"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1 The scene takes place… </a:t>
            </a:r>
            <a:endParaRPr lang="en-GB" sz="14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168048" y="5791580"/>
            <a:ext cx="411952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silent.</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excited.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noisy.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serious.	</a:t>
            </a:r>
            <a:r>
              <a:rPr lang="en-GB" sz="1400" b="1" dirty="0" smtClean="0">
                <a:solidFill>
                  <a:srgbClr val="000000"/>
                </a:solidFill>
                <a:latin typeface="Arial" panose="020B0604020202020204" pitchFamily="34" charset="0"/>
                <a:cs typeface="Arial" panose="020B0604020202020204" pitchFamily="34" charset="0"/>
              </a:rPr>
              <a:t> </a:t>
            </a:r>
            <a:r>
              <a:rPr lang="en-GB" sz="1400" dirty="0" smtClean="0">
                <a:solidFill>
                  <a:srgbClr val="000000"/>
                </a:solidFill>
                <a:latin typeface="Arial" panose="020B0604020202020204" pitchFamily="34" charset="0"/>
                <a:cs typeface="Arial" panose="020B0604020202020204" pitchFamily="34" charset="0"/>
              </a:rPr>
              <a:t>	</a:t>
            </a:r>
          </a:p>
        </p:txBody>
      </p:sp>
      <p:sp>
        <p:nvSpPr>
          <p:cNvPr id="11" name="Rectangle 10"/>
          <p:cNvSpPr/>
          <p:nvPr/>
        </p:nvSpPr>
        <p:spPr>
          <a:xfrm>
            <a:off x="105045" y="5508057"/>
            <a:ext cx="4158446"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2 The atmosphere at the start of the passage is… </a:t>
            </a:r>
            <a:endParaRPr lang="en-GB" sz="140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4960823" y="469183"/>
            <a:ext cx="411952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she is hoping for a cheap flight.</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she thinks it’s a good job.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she wants Marcus to travel.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the school is organising a careers fair.</a:t>
            </a:r>
          </a:p>
        </p:txBody>
      </p:sp>
      <p:sp>
        <p:nvSpPr>
          <p:cNvPr id="14" name="Rectangle 13"/>
          <p:cNvSpPr/>
          <p:nvPr/>
        </p:nvSpPr>
        <p:spPr>
          <a:xfrm>
            <a:off x="4897822" y="-9375"/>
            <a:ext cx="4182532" cy="523220"/>
          </a:xfrm>
          <a:prstGeom prst="rect">
            <a:avLst/>
          </a:prstGeom>
        </p:spPr>
        <p:txBody>
          <a:bodyPr wrap="square">
            <a:spAutoFit/>
          </a:bodyPr>
          <a:lstStyle/>
          <a:p>
            <a:r>
              <a:rPr lang="en-GB" sz="1400" dirty="0" smtClean="0">
                <a:latin typeface="Arial" panose="020B0604020202020204" pitchFamily="34" charset="0"/>
                <a:cs typeface="Arial" panose="020B0604020202020204" pitchFamily="34" charset="0"/>
              </a:rPr>
              <a:t>3 The </a:t>
            </a:r>
            <a:r>
              <a:rPr lang="en-GB" sz="1400" dirty="0">
                <a:latin typeface="Arial" panose="020B0604020202020204" pitchFamily="34" charset="0"/>
                <a:cs typeface="Arial" panose="020B0604020202020204" pitchFamily="34" charset="0"/>
              </a:rPr>
              <a:t>teacher is interested when she hears that Marcus’s father is an airline pilot because … </a:t>
            </a:r>
            <a:r>
              <a:rPr lang="en-GB" sz="1400" dirty="0" smtClean="0">
                <a:solidFill>
                  <a:srgbClr val="000000"/>
                </a:solidFill>
                <a:latin typeface="Arial" panose="020B0604020202020204" pitchFamily="34" charset="0"/>
                <a:cs typeface="Arial" panose="020B0604020202020204" pitchFamily="34" charset="0"/>
              </a:rPr>
              <a:t>… </a:t>
            </a:r>
            <a:endParaRPr lang="en-GB" sz="1400" dirty="0">
              <a:solidFill>
                <a:prstClr val="black"/>
              </a:solidFill>
              <a:latin typeface="Arial" panose="020B0604020202020204" pitchFamily="34" charset="0"/>
              <a:cs typeface="Arial" panose="020B0604020202020204" pitchFamily="34" charset="0"/>
            </a:endParaRPr>
          </a:p>
        </p:txBody>
      </p:sp>
      <p:sp>
        <p:nvSpPr>
          <p:cNvPr id="15" name="Rectangle 14"/>
          <p:cNvSpPr/>
          <p:nvPr/>
        </p:nvSpPr>
        <p:spPr>
          <a:xfrm>
            <a:off x="4960824" y="1643753"/>
            <a:ext cx="411952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give a presentation about his father.</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become a pilot.</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ask his father to give a presentation.</a:t>
            </a:r>
            <a:r>
              <a:rPr lang="en-GB" sz="1400" dirty="0">
                <a:solidFill>
                  <a:srgbClr val="000000"/>
                </a:solidFill>
                <a:latin typeface="Arial" panose="020B0604020202020204" pitchFamily="34" charset="0"/>
                <a:cs typeface="Arial" panose="020B0604020202020204" pitchFamily="34" charset="0"/>
              </a:rPr>
              <a:t/>
            </a:r>
            <a:br>
              <a:rPr lang="en-GB" sz="1400" dirty="0">
                <a:solidFill>
                  <a:srgbClr val="000000"/>
                </a:solidFill>
                <a:latin typeface="Arial" panose="020B0604020202020204" pitchFamily="34" charset="0"/>
                <a:cs typeface="Arial" panose="020B0604020202020204" pitchFamily="34" charset="0"/>
              </a:rPr>
            </a:br>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become a teacher at the school.</a:t>
            </a:r>
            <a:r>
              <a:rPr lang="en-GB" sz="1400" b="1" dirty="0" smtClean="0">
                <a:solidFill>
                  <a:srgbClr val="000000"/>
                </a:solidFill>
                <a:latin typeface="Arial" panose="020B0604020202020204" pitchFamily="34" charset="0"/>
                <a:cs typeface="Arial" panose="020B0604020202020204" pitchFamily="34" charset="0"/>
              </a:rPr>
              <a:t> </a:t>
            </a:r>
            <a:r>
              <a:rPr lang="en-GB" sz="1400" dirty="0" smtClean="0">
                <a:solidFill>
                  <a:srgbClr val="000000"/>
                </a:solidFill>
                <a:latin typeface="Arial" panose="020B0604020202020204" pitchFamily="34" charset="0"/>
                <a:cs typeface="Arial" panose="020B0604020202020204" pitchFamily="34" charset="0"/>
              </a:rPr>
              <a:t>	</a:t>
            </a:r>
          </a:p>
        </p:txBody>
      </p:sp>
      <p:sp>
        <p:nvSpPr>
          <p:cNvPr id="16" name="Rectangle 15"/>
          <p:cNvSpPr/>
          <p:nvPr/>
        </p:nvSpPr>
        <p:spPr>
          <a:xfrm>
            <a:off x="4897821" y="1379633"/>
            <a:ext cx="2866426"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4 The teacher wants Marcus to… </a:t>
            </a:r>
            <a:endParaRPr lang="en-GB" sz="1400" dirty="0">
              <a:solidFill>
                <a:prstClr val="black"/>
              </a:solidFill>
              <a:latin typeface="Arial" panose="020B0604020202020204" pitchFamily="34" charset="0"/>
              <a:cs typeface="Arial" panose="020B0604020202020204" pitchFamily="34" charset="0"/>
            </a:endParaRPr>
          </a:p>
        </p:txBody>
      </p:sp>
      <p:sp>
        <p:nvSpPr>
          <p:cNvPr id="17" name="Rectangle 16"/>
          <p:cNvSpPr/>
          <p:nvPr/>
        </p:nvSpPr>
        <p:spPr>
          <a:xfrm>
            <a:off x="4960823" y="2865241"/>
            <a:ext cx="411952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goes red.</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shakes his head.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goes pale.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feels cold.	</a:t>
            </a:r>
            <a:r>
              <a:rPr lang="en-GB" sz="1400" b="1" dirty="0" smtClean="0">
                <a:solidFill>
                  <a:srgbClr val="000000"/>
                </a:solidFill>
                <a:latin typeface="Arial" panose="020B0604020202020204" pitchFamily="34" charset="0"/>
                <a:cs typeface="Arial" panose="020B0604020202020204" pitchFamily="34" charset="0"/>
              </a:rPr>
              <a:t> </a:t>
            </a:r>
            <a:r>
              <a:rPr lang="en-GB" sz="1400" dirty="0" smtClean="0">
                <a:solidFill>
                  <a:srgbClr val="000000"/>
                </a:solidFill>
                <a:latin typeface="Arial" panose="020B0604020202020204" pitchFamily="34" charset="0"/>
                <a:cs typeface="Arial" panose="020B0604020202020204" pitchFamily="34" charset="0"/>
              </a:rPr>
              <a:t>	</a:t>
            </a:r>
          </a:p>
        </p:txBody>
      </p:sp>
      <p:sp>
        <p:nvSpPr>
          <p:cNvPr id="18" name="Rectangle 17"/>
          <p:cNvSpPr/>
          <p:nvPr/>
        </p:nvSpPr>
        <p:spPr>
          <a:xfrm>
            <a:off x="4897821" y="2601121"/>
            <a:ext cx="4422557" cy="276999"/>
          </a:xfrm>
          <a:prstGeom prst="rect">
            <a:avLst/>
          </a:prstGeom>
        </p:spPr>
        <p:txBody>
          <a:bodyPr wrap="none">
            <a:spAutoFit/>
          </a:bodyPr>
          <a:lstStyle/>
          <a:p>
            <a:r>
              <a:rPr lang="en-GB" sz="1200" dirty="0" smtClean="0">
                <a:solidFill>
                  <a:srgbClr val="000000"/>
                </a:solidFill>
                <a:latin typeface="Arial" panose="020B0604020202020204" pitchFamily="34" charset="0"/>
                <a:cs typeface="Arial" panose="020B0604020202020204" pitchFamily="34" charset="0"/>
              </a:rPr>
              <a:t>5 When the teacher asks him to speak to his father, Marcus… </a:t>
            </a:r>
            <a:endParaRPr lang="en-GB" sz="1200"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4960823" y="4357809"/>
            <a:ext cx="411952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he has been given a detention.</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he does not know his father.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he does not want to talk in public.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he lied about his father’s job.</a:t>
            </a:r>
            <a:r>
              <a:rPr lang="en-GB" sz="1400" b="1" dirty="0" smtClean="0">
                <a:solidFill>
                  <a:srgbClr val="000000"/>
                </a:solidFill>
                <a:latin typeface="Arial" panose="020B0604020202020204" pitchFamily="34" charset="0"/>
                <a:cs typeface="Arial" panose="020B0604020202020204" pitchFamily="34" charset="0"/>
              </a:rPr>
              <a:t> </a:t>
            </a:r>
            <a:r>
              <a:rPr lang="en-GB" sz="1400" dirty="0" smtClean="0">
                <a:solidFill>
                  <a:srgbClr val="000000"/>
                </a:solidFill>
                <a:latin typeface="Arial" panose="020B0604020202020204" pitchFamily="34" charset="0"/>
                <a:cs typeface="Arial" panose="020B0604020202020204" pitchFamily="34" charset="0"/>
              </a:rPr>
              <a:t>	</a:t>
            </a:r>
          </a:p>
        </p:txBody>
      </p:sp>
      <p:sp>
        <p:nvSpPr>
          <p:cNvPr id="20" name="Rectangle 19"/>
          <p:cNvSpPr/>
          <p:nvPr/>
        </p:nvSpPr>
        <p:spPr>
          <a:xfrm>
            <a:off x="4873903" y="3849154"/>
            <a:ext cx="4206450" cy="523220"/>
          </a:xfrm>
          <a:prstGeom prst="rect">
            <a:avLst/>
          </a:prstGeom>
        </p:spPr>
        <p:txBody>
          <a:bodyPr wrap="square">
            <a:spAutoFit/>
          </a:bodyPr>
          <a:lstStyle/>
          <a:p>
            <a:r>
              <a:rPr lang="en-GB" sz="1400" dirty="0" smtClean="0">
                <a:solidFill>
                  <a:srgbClr val="000000"/>
                </a:solidFill>
                <a:latin typeface="Arial" panose="020B0604020202020204" pitchFamily="34" charset="0"/>
                <a:cs typeface="Arial" panose="020B0604020202020204" pitchFamily="34" charset="0"/>
              </a:rPr>
              <a:t>6 </a:t>
            </a:r>
            <a:r>
              <a:rPr lang="en-GB" sz="1400" dirty="0">
                <a:latin typeface="Arial" panose="020B0604020202020204" pitchFamily="34" charset="0"/>
                <a:cs typeface="Arial" panose="020B0604020202020204" pitchFamily="34" charset="0"/>
              </a:rPr>
              <a:t>Marcus feels uncomfortable about the teacher’s suggestion because … </a:t>
            </a:r>
            <a:endParaRPr lang="en-GB" sz="14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4461105" y="5269350"/>
            <a:ext cx="4619247" cy="1384995"/>
          </a:xfrm>
          <a:prstGeom prst="rect">
            <a:avLst/>
          </a:prstGeom>
          <a:noFill/>
        </p:spPr>
        <p:txBody>
          <a:bodyPr wrap="square" rtlCol="0">
            <a:spAutoFit/>
          </a:bodyPr>
          <a:lstStyle/>
          <a:p>
            <a:r>
              <a:rPr lang="en-GB" sz="1200" dirty="0" smtClean="0">
                <a:solidFill>
                  <a:prstClr val="black"/>
                </a:solidFill>
                <a:latin typeface="Arial" panose="020B0604020202020204" pitchFamily="34" charset="0"/>
                <a:cs typeface="Arial" panose="020B0604020202020204" pitchFamily="34" charset="0"/>
              </a:rPr>
              <a:t>1. Do the multiple choice without a dictionary.</a:t>
            </a:r>
            <a:br>
              <a:rPr lang="en-GB" sz="1200" dirty="0" smtClean="0">
                <a:solidFill>
                  <a:prstClr val="black"/>
                </a:solidFill>
                <a:latin typeface="Arial" panose="020B0604020202020204" pitchFamily="34" charset="0"/>
                <a:cs typeface="Arial" panose="020B0604020202020204" pitchFamily="34" charset="0"/>
              </a:rPr>
            </a:br>
            <a:r>
              <a:rPr lang="en-GB" sz="1200" dirty="0" smtClean="0">
                <a:solidFill>
                  <a:prstClr val="black"/>
                </a:solidFill>
                <a:latin typeface="Arial" panose="020B0604020202020204" pitchFamily="34" charset="0"/>
                <a:cs typeface="Arial" panose="020B0604020202020204" pitchFamily="34" charset="0"/>
              </a:rPr>
              <a:t>2. Then identify / highlight a) words you know (green), b) words you can guess from the context (leave blank), c) words you need to look up to be sure about (another colour/underline) </a:t>
            </a:r>
            <a:br>
              <a:rPr lang="en-GB" sz="1200" dirty="0" smtClean="0">
                <a:solidFill>
                  <a:prstClr val="black"/>
                </a:solidFill>
                <a:latin typeface="Arial" panose="020B0604020202020204" pitchFamily="34" charset="0"/>
                <a:cs typeface="Arial" panose="020B0604020202020204" pitchFamily="34" charset="0"/>
              </a:rPr>
            </a:br>
            <a:r>
              <a:rPr lang="en-GB" sz="1200" dirty="0" smtClean="0">
                <a:solidFill>
                  <a:prstClr val="black"/>
                </a:solidFill>
                <a:latin typeface="Arial" panose="020B0604020202020204" pitchFamily="34" charset="0"/>
                <a:cs typeface="Arial" panose="020B0604020202020204" pitchFamily="34" charset="0"/>
              </a:rPr>
              <a:t>3. Create a working English translation of the text.</a:t>
            </a:r>
            <a:br>
              <a:rPr lang="en-GB" sz="1200" dirty="0" smtClean="0">
                <a:solidFill>
                  <a:prstClr val="black"/>
                </a:solidFill>
                <a:latin typeface="Arial" panose="020B0604020202020204" pitchFamily="34" charset="0"/>
                <a:cs typeface="Arial" panose="020B0604020202020204" pitchFamily="34" charset="0"/>
              </a:rPr>
            </a:br>
            <a:r>
              <a:rPr lang="en-GB" sz="1200" dirty="0" smtClean="0">
                <a:solidFill>
                  <a:prstClr val="black"/>
                </a:solidFill>
                <a:latin typeface="Arial" panose="020B0604020202020204" pitchFamily="34" charset="0"/>
                <a:cs typeface="Arial" panose="020B0604020202020204" pitchFamily="34" charset="0"/>
              </a:rPr>
              <a:t>4.  Extract all the verbs and write them up in their infinitive form (add these to your memory!).</a:t>
            </a:r>
            <a:endParaRPr lang="en-GB"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9057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3" y="491067"/>
            <a:ext cx="4182533" cy="3539430"/>
          </a:xfrm>
          <a:prstGeom prst="rect">
            <a:avLst/>
          </a:prstGeom>
          <a:solidFill>
            <a:srgbClr val="FFEFEF"/>
          </a:solidFill>
          <a:ln>
            <a:solidFill>
              <a:schemeClr val="tx1"/>
            </a:solidFill>
          </a:ln>
          <a:effectLst>
            <a:outerShdw blurRad="50800" dist="38100" dir="8100000" algn="tr" rotWithShape="0">
              <a:prstClr val="black">
                <a:alpha val="40000"/>
              </a:prstClr>
            </a:outerShdw>
          </a:effectLst>
        </p:spPr>
        <p:txBody>
          <a:bodyPr wrap="square" rtlCol="0">
            <a:spAutoFit/>
          </a:bodyPr>
          <a:lstStyle/>
          <a:p>
            <a:r>
              <a:rPr lang="en-GB" sz="1400" dirty="0" err="1">
                <a:solidFill>
                  <a:prstClr val="black"/>
                </a:solidFill>
                <a:latin typeface="Arial" panose="020B0604020202020204" pitchFamily="34" charset="0"/>
                <a:cs typeface="Arial" panose="020B0604020202020204" pitchFamily="34" charset="0"/>
              </a:rPr>
              <a:t>Eine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Stimme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weckt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Jolly </a:t>
            </a:r>
            <a:r>
              <a:rPr lang="en-GB" sz="1400" dirty="0" err="1">
                <a:solidFill>
                  <a:prstClr val="black"/>
                </a:solidFill>
                <a:latin typeface="Arial" panose="020B0604020202020204" pitchFamily="34" charset="0"/>
                <a:cs typeface="Arial" panose="020B0604020202020204" pitchFamily="34" charset="0"/>
              </a:rPr>
              <a:t>wacht</a:t>
            </a:r>
            <a:r>
              <a:rPr lang="en-GB" sz="1400" dirty="0">
                <a:solidFill>
                  <a:prstClr val="black"/>
                </a:solidFill>
                <a:latin typeface="Arial" panose="020B0604020202020204" pitchFamily="34" charset="0"/>
                <a:cs typeface="Arial" panose="020B0604020202020204" pitchFamily="34" charset="0"/>
              </a:rPr>
              <a:t> auf und hat </a:t>
            </a:r>
            <a:r>
              <a:rPr lang="en-GB" sz="1400" dirty="0" err="1">
                <a:solidFill>
                  <a:prstClr val="black"/>
                </a:solidFill>
                <a:latin typeface="Arial" panose="020B0604020202020204" pitchFamily="34" charset="0"/>
                <a:cs typeface="Arial" panose="020B0604020202020204" pitchFamily="34" charset="0"/>
              </a:rPr>
              <a:t>schlechte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Kopfschmerzen</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liegt</a:t>
            </a:r>
            <a:r>
              <a:rPr lang="en-GB" sz="1400" dirty="0">
                <a:solidFill>
                  <a:prstClr val="black"/>
                </a:solidFill>
                <a:latin typeface="Arial" panose="020B0604020202020204" pitchFamily="34" charset="0"/>
                <a:cs typeface="Arial" panose="020B0604020202020204" pitchFamily="34" charset="0"/>
              </a:rPr>
              <a:t> auf </a:t>
            </a:r>
            <a:r>
              <a:rPr lang="en-GB" sz="1400" dirty="0" err="1">
                <a:solidFill>
                  <a:prstClr val="black"/>
                </a:solidFill>
                <a:latin typeface="Arial" panose="020B0604020202020204" pitchFamily="34" charset="0"/>
                <a:cs typeface="Arial" panose="020B0604020202020204" pitchFamily="34" charset="0"/>
              </a:rPr>
              <a:t>einer</a:t>
            </a:r>
            <a:r>
              <a:rPr lang="en-GB" sz="1400" dirty="0">
                <a:solidFill>
                  <a:prstClr val="black"/>
                </a:solidFill>
                <a:latin typeface="Arial" panose="020B0604020202020204" pitchFamily="34" charset="0"/>
                <a:cs typeface="Arial" panose="020B0604020202020204" pitchFamily="34" charset="0"/>
              </a:rPr>
              <a:t> Matte auf </a:t>
            </a:r>
            <a:r>
              <a:rPr lang="en-GB" sz="1400" dirty="0" err="1">
                <a:solidFill>
                  <a:prstClr val="black"/>
                </a:solidFill>
                <a:latin typeface="Arial" panose="020B0604020202020204" pitchFamily="34" charset="0"/>
                <a:cs typeface="Arial" panose="020B0604020202020204" pitchFamily="34" charset="0"/>
              </a:rPr>
              <a:t>dem</a:t>
            </a:r>
            <a:r>
              <a:rPr lang="en-GB" sz="1400" dirty="0">
                <a:solidFill>
                  <a:prstClr val="black"/>
                </a:solidFill>
                <a:latin typeface="Arial" panose="020B0604020202020204" pitchFamily="34" charset="0"/>
                <a:cs typeface="Arial" panose="020B0604020202020204" pitchFamily="34" charset="0"/>
              </a:rPr>
              <a:t> Boden in </a:t>
            </a:r>
            <a:r>
              <a:rPr lang="en-GB" sz="1400" dirty="0" err="1">
                <a:solidFill>
                  <a:prstClr val="black"/>
                </a:solidFill>
                <a:latin typeface="Arial" panose="020B0604020202020204" pitchFamily="34" charset="0"/>
                <a:cs typeface="Arial" panose="020B0604020202020204" pitchFamily="34" charset="0"/>
              </a:rPr>
              <a:t>einer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Hütte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Es</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gibt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eine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Höhle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als</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Fenster</a:t>
            </a:r>
            <a:r>
              <a:rPr lang="en-GB" sz="1400" dirty="0">
                <a:solidFill>
                  <a:prstClr val="black"/>
                </a:solidFill>
                <a:latin typeface="Arial" panose="020B0604020202020204" pitchFamily="34" charset="0"/>
                <a:cs typeface="Arial" panose="020B0604020202020204" pitchFamily="34" charset="0"/>
              </a:rPr>
              <a:t> in der </a:t>
            </a:r>
            <a:r>
              <a:rPr lang="en-GB" sz="1400" dirty="0" err="1">
                <a:solidFill>
                  <a:prstClr val="black"/>
                </a:solidFill>
                <a:latin typeface="Arial" panose="020B0604020202020204" pitchFamily="34" charset="0"/>
                <a:cs typeface="Arial" panose="020B0604020202020204" pitchFamily="34" charset="0"/>
              </a:rPr>
              <a:t>Hütte</a:t>
            </a:r>
            <a:r>
              <a:rPr lang="en-GB" sz="1400" dirty="0">
                <a:solidFill>
                  <a:prstClr val="black"/>
                </a:solidFill>
                <a:latin typeface="Arial" panose="020B0604020202020204" pitchFamily="34" charset="0"/>
                <a:cs typeface="Arial" panose="020B0604020202020204" pitchFamily="34" charset="0"/>
              </a:rPr>
              <a:t>, und </a:t>
            </a:r>
            <a:r>
              <a:rPr lang="en-GB" sz="1400" dirty="0" err="1">
                <a:solidFill>
                  <a:prstClr val="black"/>
                </a:solidFill>
                <a:latin typeface="Arial" panose="020B0604020202020204" pitchFamily="34" charset="0"/>
                <a:cs typeface="Arial" panose="020B0604020202020204" pitchFamily="34" charset="0"/>
              </a:rPr>
              <a:t>durch</a:t>
            </a:r>
            <a:r>
              <a:rPr lang="en-GB" sz="1400" dirty="0">
                <a:solidFill>
                  <a:prstClr val="black"/>
                </a:solidFill>
                <a:latin typeface="Arial" panose="020B0604020202020204" pitchFamily="34" charset="0"/>
                <a:cs typeface="Arial" panose="020B0604020202020204" pitchFamily="34" charset="0"/>
              </a:rPr>
              <a:t> das </a:t>
            </a:r>
            <a:r>
              <a:rPr lang="en-GB" sz="1400" dirty="0" err="1">
                <a:solidFill>
                  <a:prstClr val="black"/>
                </a:solidFill>
                <a:latin typeface="Arial" panose="020B0604020202020204" pitchFamily="34" charset="0"/>
                <a:cs typeface="Arial" panose="020B0604020202020204" pitchFamily="34" charset="0"/>
              </a:rPr>
              <a:t>Fenster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kommt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ein</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kleiner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Streifen</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Tageslicht</a:t>
            </a:r>
            <a:r>
              <a:rPr lang="en-GB" sz="1400" dirty="0">
                <a:solidFill>
                  <a:prstClr val="black"/>
                </a:solidFill>
                <a:latin typeface="Arial" panose="020B0604020202020204" pitchFamily="34" charset="0"/>
                <a:cs typeface="Arial" panose="020B0604020202020204" pitchFamily="34" charset="0"/>
              </a:rPr>
              <a:t>. </a:t>
            </a:r>
          </a:p>
          <a:p>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hört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ein</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Schrei</a:t>
            </a:r>
            <a:r>
              <a:rPr lang="en-GB" sz="1400" dirty="0">
                <a:solidFill>
                  <a:prstClr val="black"/>
                </a:solidFill>
                <a:latin typeface="Arial" panose="020B0604020202020204" pitchFamily="34" charset="0"/>
                <a:cs typeface="Arial" panose="020B0604020202020204" pitchFamily="34" charset="0"/>
              </a:rPr>
              <a:t>. </a:t>
            </a:r>
          </a:p>
          <a:p>
            <a:r>
              <a:rPr lang="en-GB" sz="1400" dirty="0" err="1">
                <a:solidFill>
                  <a:prstClr val="black"/>
                </a:solidFill>
                <a:latin typeface="Arial" panose="020B0604020202020204" pitchFamily="34" charset="0"/>
                <a:cs typeface="Arial" panose="020B0604020202020204" pitchFamily="34" charset="0"/>
              </a:rPr>
              <a:t>Jetzt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ist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es</a:t>
            </a:r>
            <a:r>
              <a:rPr lang="en-GB" sz="1400" dirty="0">
                <a:solidFill>
                  <a:prstClr val="black"/>
                </a:solidFill>
                <a:latin typeface="Arial" panose="020B0604020202020204" pitchFamily="34" charset="0"/>
                <a:cs typeface="Arial" panose="020B0604020202020204" pitchFamily="34" charset="0"/>
              </a:rPr>
              <a:t> still.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hört</a:t>
            </a:r>
            <a:r>
              <a:rPr lang="en-GB" sz="1400" dirty="0">
                <a:solidFill>
                  <a:prstClr val="black"/>
                </a:solidFill>
                <a:latin typeface="Arial" panose="020B0604020202020204" pitchFamily="34" charset="0"/>
                <a:cs typeface="Arial" panose="020B0604020202020204" pitchFamily="34" charset="0"/>
              </a:rPr>
              <a:t> an.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hört</a:t>
            </a:r>
            <a:r>
              <a:rPr lang="en-GB" sz="1400" dirty="0">
                <a:solidFill>
                  <a:prstClr val="black"/>
                </a:solidFill>
                <a:latin typeface="Arial" panose="020B0604020202020204" pitchFamily="34" charset="0"/>
                <a:cs typeface="Arial" panose="020B0604020202020204" pitchFamily="34" charset="0"/>
              </a:rPr>
              <a:t> das Meer, den Wind. Und... </a:t>
            </a:r>
            <a:r>
              <a:rPr lang="en-GB" sz="1400" dirty="0" err="1">
                <a:solidFill>
                  <a:prstClr val="black"/>
                </a:solidFill>
                <a:latin typeface="Arial" panose="020B0604020202020204" pitchFamily="34" charset="0"/>
                <a:cs typeface="Arial" panose="020B0604020202020204" pitchFamily="34" charset="0"/>
              </a:rPr>
              <a:t>ja</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Stimmen</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Sehr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weit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enfernt</a:t>
            </a:r>
            <a:r>
              <a:rPr lang="en-GB" sz="1400" dirty="0">
                <a:solidFill>
                  <a:prstClr val="black"/>
                </a:solidFill>
                <a:latin typeface="Arial" panose="020B0604020202020204" pitchFamily="34" charset="0"/>
                <a:cs typeface="Arial" panose="020B0604020202020204" pitchFamily="34" charset="0"/>
              </a:rPr>
              <a:t>. </a:t>
            </a:r>
          </a:p>
          <a:p>
            <a:r>
              <a:rPr lang="en-GB" sz="1400" dirty="0">
                <a:solidFill>
                  <a:prstClr val="black"/>
                </a:solidFill>
                <a:latin typeface="Arial" panose="020B0604020202020204" pitchFamily="34" charset="0"/>
                <a:cs typeface="Arial" panose="020B0604020202020204" pitchFamily="34" charset="0"/>
              </a:rPr>
              <a:t>Wo </a:t>
            </a:r>
            <a:r>
              <a:rPr lang="en-GB" sz="1400" dirty="0" err="1">
                <a:solidFill>
                  <a:prstClr val="black"/>
                </a:solidFill>
                <a:latin typeface="Arial" panose="020B0604020202020204" pitchFamily="34" charset="0"/>
                <a:cs typeface="Arial" panose="020B0604020202020204" pitchFamily="34" charset="0"/>
              </a:rPr>
              <a:t>ist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Was </a:t>
            </a:r>
            <a:r>
              <a:rPr lang="en-GB" sz="1400" dirty="0" err="1">
                <a:solidFill>
                  <a:prstClr val="black"/>
                </a:solidFill>
                <a:latin typeface="Arial" panose="020B0604020202020204" pitchFamily="34" charset="0"/>
                <a:cs typeface="Arial" panose="020B0604020202020204" pitchFamily="34" charset="0"/>
              </a:rPr>
              <a:t>macht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hier</a:t>
            </a:r>
            <a:r>
              <a:rPr lang="en-GB" sz="1400" dirty="0">
                <a:solidFill>
                  <a:prstClr val="black"/>
                </a:solidFill>
                <a:latin typeface="Arial" panose="020B0604020202020204" pitchFamily="34" charset="0"/>
                <a:cs typeface="Arial" panose="020B0604020202020204" pitchFamily="34" charset="0"/>
              </a:rPr>
              <a:t>? </a:t>
            </a:r>
          </a:p>
          <a:p>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denkt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ein</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bisschen</a:t>
            </a:r>
            <a:r>
              <a:rPr lang="en-GB" sz="1400" dirty="0">
                <a:solidFill>
                  <a:prstClr val="black"/>
                </a:solidFill>
                <a:latin typeface="Arial" panose="020B0604020202020204" pitchFamily="34" charset="0"/>
                <a:cs typeface="Arial" panose="020B0604020202020204" pitchFamily="34" charset="0"/>
              </a:rPr>
              <a:t>. Dann </a:t>
            </a:r>
            <a:r>
              <a:rPr lang="en-GB" sz="1400" dirty="0" err="1">
                <a:solidFill>
                  <a:prstClr val="black"/>
                </a:solidFill>
                <a:latin typeface="Arial" panose="020B0604020202020204" pitchFamily="34" charset="0"/>
                <a:cs typeface="Arial" panose="020B0604020202020204" pitchFamily="34" charset="0"/>
              </a:rPr>
              <a:t>erinnert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sich</a:t>
            </a:r>
            <a:r>
              <a:rPr lang="en-GB" sz="1400" dirty="0">
                <a:solidFill>
                  <a:prstClr val="black"/>
                </a:solidFill>
                <a:latin typeface="Arial" panose="020B0604020202020204" pitchFamily="34" charset="0"/>
                <a:cs typeface="Arial" panose="020B0604020202020204" pitchFamily="34" charset="0"/>
              </a:rPr>
              <a:t>. In </a:t>
            </a:r>
            <a:r>
              <a:rPr lang="en-GB" sz="1400" dirty="0" err="1">
                <a:solidFill>
                  <a:prstClr val="black"/>
                </a:solidFill>
                <a:latin typeface="Arial" panose="020B0604020202020204" pitchFamily="34" charset="0"/>
                <a:cs typeface="Arial" panose="020B0604020202020204" pitchFamily="34" charset="0"/>
              </a:rPr>
              <a:t>ihrer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Erinnerung</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sieht</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Bilder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schreckliche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Bilder</a:t>
            </a:r>
            <a:r>
              <a:rPr lang="en-GB" sz="1400" dirty="0">
                <a:solidFill>
                  <a:prstClr val="black"/>
                </a:solidFill>
                <a:latin typeface="Arial" panose="020B0604020202020204" pitchFamily="34" charset="0"/>
                <a:cs typeface="Arial" panose="020B0604020202020204" pitchFamily="34" charset="0"/>
              </a:rPr>
              <a:t>. Die </a:t>
            </a:r>
            <a:r>
              <a:rPr lang="en-GB" sz="1400" dirty="0" err="1">
                <a:solidFill>
                  <a:prstClr val="black"/>
                </a:solidFill>
                <a:latin typeface="Arial" panose="020B0604020202020204" pitchFamily="34" charset="0"/>
                <a:cs typeface="Arial" panose="020B0604020202020204" pitchFamily="34" charset="0"/>
              </a:rPr>
              <a:t>Bilder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tun</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ihr</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weh</a:t>
            </a:r>
            <a:r>
              <a:rPr lang="en-GB" sz="1400" dirty="0">
                <a:solidFill>
                  <a:prstClr val="black"/>
                </a:solidFill>
                <a:latin typeface="Arial" panose="020B0604020202020204" pitchFamily="34" charset="0"/>
                <a:cs typeface="Arial" panose="020B0604020202020204" pitchFamily="34" charset="0"/>
              </a:rPr>
              <a:t>, so </a:t>
            </a:r>
            <a:r>
              <a:rPr lang="en-GB" sz="1400" dirty="0" err="1">
                <a:solidFill>
                  <a:prstClr val="black"/>
                </a:solidFill>
                <a:latin typeface="Arial" panose="020B0604020202020204" pitchFamily="34" charset="0"/>
                <a:cs typeface="Arial" panose="020B0604020202020204" pitchFamily="34" charset="0"/>
              </a:rPr>
              <a:t>viel</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weh</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wie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ihre</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Kopfschmerzen</a:t>
            </a:r>
            <a:r>
              <a:rPr lang="en-GB" sz="1400" dirty="0">
                <a:solidFill>
                  <a:prstClr val="black"/>
                </a:solidFill>
                <a:latin typeface="Arial" panose="020B0604020202020204" pitchFamily="34" charset="0"/>
                <a:cs typeface="Arial" panose="020B0604020202020204" pitchFamily="34" charset="0"/>
              </a:rPr>
              <a:t>. </a:t>
            </a:r>
          </a:p>
          <a:p>
            <a:r>
              <a:rPr lang="es-ES_tradnl" sz="1400" dirty="0" err="1">
                <a:solidFill>
                  <a:prstClr val="black"/>
                </a:solidFill>
                <a:latin typeface="Arial" panose="020B0604020202020204" pitchFamily="34" charset="0"/>
                <a:cs typeface="Arial" panose="020B0604020202020204" pitchFamily="34" charset="0"/>
              </a:rPr>
              <a:t>Sie</a:t>
            </a:r>
            <a:r>
              <a:rPr lang="es-ES_tradnl" sz="1400" dirty="0">
                <a:solidFill>
                  <a:prstClr val="black"/>
                </a:solidFill>
                <a:latin typeface="Arial" panose="020B0604020202020204" pitchFamily="34" charset="0"/>
                <a:cs typeface="Arial" panose="020B0604020202020204" pitchFamily="34" charset="0"/>
              </a:rPr>
              <a:t> </a:t>
            </a:r>
            <a:r>
              <a:rPr lang="es-ES_tradnl" sz="1400" dirty="0" err="1">
                <a:solidFill>
                  <a:prstClr val="black"/>
                </a:solidFill>
                <a:latin typeface="Arial" panose="020B0604020202020204" pitchFamily="34" charset="0"/>
                <a:cs typeface="Arial" panose="020B0604020202020204" pitchFamily="34" charset="0"/>
              </a:rPr>
              <a:t>sind</a:t>
            </a:r>
            <a:r>
              <a:rPr lang="es-ES_tradnl" sz="1400" dirty="0">
                <a:solidFill>
                  <a:prstClr val="black"/>
                </a:solidFill>
                <a:latin typeface="Arial" panose="020B0604020202020204" pitchFamily="34" charset="0"/>
                <a:cs typeface="Arial" panose="020B0604020202020204" pitchFamily="34" charset="0"/>
              </a:rPr>
              <a:t> </a:t>
            </a:r>
            <a:r>
              <a:rPr lang="es-ES_tradnl" sz="1400" dirty="0" err="1">
                <a:solidFill>
                  <a:prstClr val="black"/>
                </a:solidFill>
                <a:latin typeface="Arial" panose="020B0604020202020204" pitchFamily="34" charset="0"/>
                <a:cs typeface="Arial" panose="020B0604020202020204" pitchFamily="34" charset="0"/>
              </a:rPr>
              <a:t>über</a:t>
            </a:r>
            <a:r>
              <a:rPr lang="es-ES_tradnl" sz="1400" dirty="0">
                <a:solidFill>
                  <a:prstClr val="black"/>
                </a:solidFill>
                <a:latin typeface="Arial" panose="020B0604020202020204" pitchFamily="34" charset="0"/>
                <a:cs typeface="Arial" panose="020B0604020202020204" pitchFamily="34" charset="0"/>
              </a:rPr>
              <a:t> </a:t>
            </a:r>
            <a:r>
              <a:rPr lang="es-ES_tradnl" sz="1400" dirty="0" err="1">
                <a:solidFill>
                  <a:prstClr val="black"/>
                </a:solidFill>
                <a:latin typeface="Arial" panose="020B0604020202020204" pitchFamily="34" charset="0"/>
                <a:cs typeface="Arial" panose="020B0604020202020204" pitchFamily="34" charset="0"/>
              </a:rPr>
              <a:t>Bord</a:t>
            </a:r>
            <a:r>
              <a:rPr lang="es-ES_tradnl" sz="1400" dirty="0">
                <a:solidFill>
                  <a:prstClr val="black"/>
                </a:solidFill>
                <a:latin typeface="Arial" panose="020B0604020202020204" pitchFamily="34" charset="0"/>
                <a:cs typeface="Arial" panose="020B0604020202020204" pitchFamily="34" charset="0"/>
              </a:rPr>
              <a:t> </a:t>
            </a:r>
            <a:r>
              <a:rPr lang="es-ES_tradnl" sz="1400" dirty="0" err="1">
                <a:solidFill>
                  <a:prstClr val="black"/>
                </a:solidFill>
                <a:latin typeface="Arial" panose="020B0604020202020204" pitchFamily="34" charset="0"/>
                <a:cs typeface="Arial" panose="020B0604020202020204" pitchFamily="34" charset="0"/>
              </a:rPr>
              <a:t>gegangen</a:t>
            </a:r>
            <a:r>
              <a:rPr lang="es-ES_tradnl" sz="1400" dirty="0">
                <a:solidFill>
                  <a:prstClr val="black"/>
                </a:solidFill>
                <a:latin typeface="Arial" panose="020B0604020202020204" pitchFamily="34" charset="0"/>
                <a:cs typeface="Arial" panose="020B0604020202020204" pitchFamily="34" charset="0"/>
              </a:rPr>
              <a:t>. Es </a:t>
            </a:r>
            <a:r>
              <a:rPr lang="es-ES_tradnl" sz="1400" dirty="0" err="1">
                <a:solidFill>
                  <a:prstClr val="black"/>
                </a:solidFill>
                <a:latin typeface="Arial" panose="020B0604020202020204" pitchFamily="34" charset="0"/>
                <a:cs typeface="Arial" panose="020B0604020202020204" pitchFamily="34" charset="0"/>
              </a:rPr>
              <a:t>gab</a:t>
            </a:r>
            <a:r>
              <a:rPr lang="es-ES_tradnl" sz="1400" dirty="0">
                <a:solidFill>
                  <a:prstClr val="black"/>
                </a:solidFill>
                <a:latin typeface="Arial" panose="020B0604020202020204" pitchFamily="34" charset="0"/>
                <a:cs typeface="Arial" panose="020B0604020202020204" pitchFamily="34" charset="0"/>
              </a:rPr>
              <a:t> </a:t>
            </a:r>
            <a:r>
              <a:rPr lang="es-ES_tradnl" sz="1400" dirty="0" err="1">
                <a:solidFill>
                  <a:prstClr val="black"/>
                </a:solidFill>
                <a:latin typeface="Arial" panose="020B0604020202020204" pitchFamily="34" charset="0"/>
                <a:cs typeface="Arial" panose="020B0604020202020204" pitchFamily="34" charset="0"/>
              </a:rPr>
              <a:t>einen</a:t>
            </a:r>
            <a:r>
              <a:rPr lang="es-ES_tradnl" sz="1400" dirty="0">
                <a:solidFill>
                  <a:prstClr val="black"/>
                </a:solidFill>
                <a:latin typeface="Arial" panose="020B0604020202020204" pitchFamily="34" charset="0"/>
                <a:cs typeface="Arial" panose="020B0604020202020204" pitchFamily="34" charset="0"/>
              </a:rPr>
              <a:t> </a:t>
            </a:r>
            <a:r>
              <a:rPr lang="es-ES_tradnl" sz="1400" dirty="0" err="1">
                <a:solidFill>
                  <a:prstClr val="black"/>
                </a:solidFill>
                <a:latin typeface="Arial" panose="020B0604020202020204" pitchFamily="34" charset="0"/>
                <a:cs typeface="Arial" panose="020B0604020202020204" pitchFamily="34" charset="0"/>
              </a:rPr>
              <a:t>Seesturm</a:t>
            </a:r>
            <a:r>
              <a:rPr lang="es-ES_tradnl" sz="1400"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Jolly und Griffin </a:t>
            </a:r>
            <a:r>
              <a:rPr lang="en-GB" sz="1400" dirty="0" err="1">
                <a:solidFill>
                  <a:prstClr val="black"/>
                </a:solidFill>
                <a:latin typeface="Arial" panose="020B0604020202020204" pitchFamily="34" charset="0"/>
                <a:cs typeface="Arial" panose="020B0604020202020204" pitchFamily="34" charset="0"/>
              </a:rPr>
              <a:t>sind</a:t>
            </a:r>
            <a:r>
              <a:rPr lang="en-GB" sz="1400" dirty="0">
                <a:solidFill>
                  <a:prstClr val="black"/>
                </a:solidFill>
                <a:latin typeface="Arial" panose="020B0604020202020204" pitchFamily="34" charset="0"/>
                <a:cs typeface="Arial" panose="020B0604020202020204" pitchFamily="34" charset="0"/>
              </a:rPr>
              <a:t> </a:t>
            </a:r>
            <a:r>
              <a:rPr lang="en-GB" sz="1400" dirty="0" err="1">
                <a:solidFill>
                  <a:prstClr val="black"/>
                </a:solidFill>
                <a:latin typeface="Arial" panose="020B0604020202020204" pitchFamily="34" charset="0"/>
                <a:cs typeface="Arial" panose="020B0604020202020204" pitchFamily="34" charset="0"/>
              </a:rPr>
              <a:t>im</a:t>
            </a:r>
            <a:r>
              <a:rPr lang="en-GB" sz="1400" dirty="0">
                <a:solidFill>
                  <a:prstClr val="black"/>
                </a:solidFill>
                <a:latin typeface="Arial" panose="020B0604020202020204" pitchFamily="34" charset="0"/>
                <a:cs typeface="Arial" panose="020B0604020202020204" pitchFamily="34" charset="0"/>
              </a:rPr>
              <a:t> Wasser </a:t>
            </a:r>
            <a:r>
              <a:rPr lang="en-GB" sz="1400" dirty="0" err="1">
                <a:solidFill>
                  <a:prstClr val="black"/>
                </a:solidFill>
                <a:latin typeface="Arial" panose="020B0604020202020204" pitchFamily="34" charset="0"/>
                <a:cs typeface="Arial" panose="020B0604020202020204" pitchFamily="34" charset="0"/>
              </a:rPr>
              <a:t>gelandet</a:t>
            </a:r>
            <a:r>
              <a:rPr lang="en-GB" sz="1400" dirty="0" smtClean="0">
                <a:solidFill>
                  <a:prstClr val="black"/>
                </a:solidFill>
                <a:latin typeface="Arial" panose="020B0604020202020204" pitchFamily="34" charset="0"/>
                <a:cs typeface="Arial" panose="020B0604020202020204" pitchFamily="34" charset="0"/>
              </a:rPr>
              <a:t>.</a:t>
            </a:r>
            <a:endParaRPr lang="en-GB" sz="14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47245" y="121735"/>
            <a:ext cx="4477508" cy="369332"/>
          </a:xfrm>
          <a:prstGeom prst="rect">
            <a:avLst/>
          </a:prstGeom>
        </p:spPr>
        <p:txBody>
          <a:bodyPr wrap="none">
            <a:spAutoFit/>
          </a:bodyPr>
          <a:lstStyle/>
          <a:p>
            <a:r>
              <a:rPr lang="de-DE" b="1" i="1" dirty="0" smtClean="0">
                <a:solidFill>
                  <a:srgbClr val="000000"/>
                </a:solidFill>
                <a:latin typeface="Verdana" panose="020B0604030504040204" pitchFamily="34" charset="0"/>
              </a:rPr>
              <a:t>Die Muschelmagier </a:t>
            </a:r>
            <a:r>
              <a:rPr lang="de-DE" b="1" dirty="0" smtClean="0">
                <a:solidFill>
                  <a:srgbClr val="000000"/>
                </a:solidFill>
                <a:latin typeface="Verdana" panose="020B0604030504040204" pitchFamily="34" charset="0"/>
              </a:rPr>
              <a:t>by Kai Meyer </a:t>
            </a:r>
            <a:endParaRPr lang="en-GB" dirty="0">
              <a:solidFill>
                <a:prstClr val="black"/>
              </a:solidFill>
            </a:endParaRPr>
          </a:p>
        </p:txBody>
      </p:sp>
      <p:sp>
        <p:nvSpPr>
          <p:cNvPr id="6" name="Rectangle 5"/>
          <p:cNvSpPr/>
          <p:nvPr/>
        </p:nvSpPr>
        <p:spPr>
          <a:xfrm>
            <a:off x="257736" y="4353453"/>
            <a:ext cx="411952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a storm. 	</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an alarm clock.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a scream.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a voice. 	</a:t>
            </a:r>
            <a:r>
              <a:rPr lang="en-GB" sz="1400" b="1" dirty="0" smtClean="0">
                <a:solidFill>
                  <a:srgbClr val="000000"/>
                </a:solidFill>
                <a:latin typeface="Arial" panose="020B0604020202020204" pitchFamily="34" charset="0"/>
                <a:cs typeface="Arial" panose="020B0604020202020204" pitchFamily="34" charset="0"/>
              </a:rPr>
              <a:t> </a:t>
            </a:r>
            <a:r>
              <a:rPr lang="en-GB" sz="1400" dirty="0" smtClean="0">
                <a:solidFill>
                  <a:srgbClr val="000000"/>
                </a:solidFill>
                <a:latin typeface="Arial" panose="020B0604020202020204" pitchFamily="34" charset="0"/>
                <a:cs typeface="Arial" panose="020B0604020202020204" pitchFamily="34" charset="0"/>
              </a:rPr>
              <a:t>	</a:t>
            </a:r>
          </a:p>
        </p:txBody>
      </p:sp>
      <p:sp>
        <p:nvSpPr>
          <p:cNvPr id="7" name="Rectangle 6"/>
          <p:cNvSpPr/>
          <p:nvPr/>
        </p:nvSpPr>
        <p:spPr>
          <a:xfrm>
            <a:off x="171696" y="5685137"/>
            <a:ext cx="4205569"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has toothache. 	</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has back pain.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feels sick.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has a headache. 	</a:t>
            </a:r>
          </a:p>
        </p:txBody>
      </p:sp>
      <p:sp>
        <p:nvSpPr>
          <p:cNvPr id="8" name="Rectangle 7"/>
          <p:cNvSpPr/>
          <p:nvPr/>
        </p:nvSpPr>
        <p:spPr>
          <a:xfrm>
            <a:off x="194733" y="4059422"/>
            <a:ext cx="2056973"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Jolly is woken up by … </a:t>
            </a:r>
            <a:endParaRPr lang="en-GB" sz="14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194733" y="5349333"/>
            <a:ext cx="2454518"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When Jolly wakes up she ... </a:t>
            </a:r>
            <a:endParaRPr lang="en-GB" sz="14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4524753" y="121735"/>
            <a:ext cx="2353529"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Jolly has spent the night ... </a:t>
            </a:r>
            <a:endParaRPr lang="en-GB" sz="14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4572000" y="398734"/>
            <a:ext cx="3793067"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on a mat. 	</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at home.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under the stars.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in hospital 	</a:t>
            </a:r>
          </a:p>
        </p:txBody>
      </p:sp>
      <p:sp>
        <p:nvSpPr>
          <p:cNvPr id="12" name="Rectangle 11"/>
          <p:cNvSpPr/>
          <p:nvPr/>
        </p:nvSpPr>
        <p:spPr>
          <a:xfrm>
            <a:off x="4572000" y="1629840"/>
            <a:ext cx="3793067"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in the hut. 	</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far away.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on the phone.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in her head. 	</a:t>
            </a:r>
          </a:p>
        </p:txBody>
      </p:sp>
      <p:sp>
        <p:nvSpPr>
          <p:cNvPr id="13" name="Rectangle 12"/>
          <p:cNvSpPr/>
          <p:nvPr/>
        </p:nvSpPr>
        <p:spPr>
          <a:xfrm>
            <a:off x="4524753" y="1367486"/>
            <a:ext cx="2095445"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Jolly can hear voices ... </a:t>
            </a:r>
            <a:endParaRPr lang="en-GB" sz="1400"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4572000" y="2915293"/>
            <a:ext cx="3793067"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 </a:t>
            </a:r>
            <a:r>
              <a:rPr lang="en-GB" sz="1400" dirty="0" smtClean="0">
                <a:solidFill>
                  <a:srgbClr val="000000"/>
                </a:solidFill>
                <a:latin typeface="Arial" panose="020B0604020202020204" pitchFamily="34" charset="0"/>
                <a:cs typeface="Arial" panose="020B0604020202020204" pitchFamily="34" charset="0"/>
              </a:rPr>
              <a:t>	fun. 	</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boring.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pleasant.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horrible. 	</a:t>
            </a:r>
          </a:p>
        </p:txBody>
      </p:sp>
      <p:sp>
        <p:nvSpPr>
          <p:cNvPr id="15" name="Rectangle 14"/>
          <p:cNvSpPr/>
          <p:nvPr/>
        </p:nvSpPr>
        <p:spPr>
          <a:xfrm>
            <a:off x="4571999" y="4240778"/>
            <a:ext cx="3793067" cy="954107"/>
          </a:xfrm>
          <a:prstGeom prst="rect">
            <a:avLst/>
          </a:prstGeom>
          <a:ln>
            <a:solidFill>
              <a:schemeClr val="tx1"/>
            </a:solidFill>
          </a:ln>
        </p:spPr>
        <p:txBody>
          <a:bodyPr wrap="square">
            <a:spAutoFit/>
          </a:bodyPr>
          <a:lstStyle/>
          <a:p>
            <a:r>
              <a:rPr lang="en-GB" sz="1400" b="1" dirty="0" smtClean="0">
                <a:solidFill>
                  <a:srgbClr val="000000"/>
                </a:solidFill>
                <a:latin typeface="Arial" panose="020B0604020202020204" pitchFamily="34" charset="0"/>
                <a:cs typeface="Arial" panose="020B0604020202020204" pitchFamily="34" charset="0"/>
              </a:rPr>
              <a:t>A</a:t>
            </a:r>
            <a:r>
              <a:rPr lang="en-GB" sz="1400" dirty="0" smtClean="0">
                <a:solidFill>
                  <a:srgbClr val="000000"/>
                </a:solidFill>
                <a:latin typeface="Arial" panose="020B0604020202020204" pitchFamily="34" charset="0"/>
                <a:cs typeface="Arial" panose="020B0604020202020204" pitchFamily="34" charset="0"/>
              </a:rPr>
              <a:t>	finding the mat. 	</a:t>
            </a:r>
          </a:p>
          <a:p>
            <a:r>
              <a:rPr lang="en-GB" sz="1400" b="1" dirty="0" smtClean="0">
                <a:solidFill>
                  <a:srgbClr val="000000"/>
                </a:solidFill>
                <a:latin typeface="Arial" panose="020B0604020202020204" pitchFamily="34" charset="0"/>
                <a:cs typeface="Arial" panose="020B0604020202020204" pitchFamily="34" charset="0"/>
              </a:rPr>
              <a:t>B </a:t>
            </a:r>
            <a:r>
              <a:rPr lang="en-GB" sz="1400" dirty="0" smtClean="0">
                <a:solidFill>
                  <a:srgbClr val="000000"/>
                </a:solidFill>
                <a:latin typeface="Arial" panose="020B0604020202020204" pitchFamily="34" charset="0"/>
                <a:cs typeface="Arial" panose="020B0604020202020204" pitchFamily="34" charset="0"/>
              </a:rPr>
              <a:t>	landing the boat. 	</a:t>
            </a:r>
          </a:p>
          <a:p>
            <a:r>
              <a:rPr lang="en-GB" sz="1400" b="1" dirty="0" smtClean="0">
                <a:solidFill>
                  <a:srgbClr val="000000"/>
                </a:solidFill>
                <a:latin typeface="Arial" panose="020B0604020202020204" pitchFamily="34" charset="0"/>
                <a:cs typeface="Arial" panose="020B0604020202020204" pitchFamily="34" charset="0"/>
              </a:rPr>
              <a:t>C </a:t>
            </a:r>
            <a:r>
              <a:rPr lang="en-GB" sz="1400" dirty="0" smtClean="0">
                <a:solidFill>
                  <a:srgbClr val="000000"/>
                </a:solidFill>
                <a:latin typeface="Arial" panose="020B0604020202020204" pitchFamily="34" charset="0"/>
                <a:cs typeface="Arial" panose="020B0604020202020204" pitchFamily="34" charset="0"/>
              </a:rPr>
              <a:t>	falling into the sea. 	</a:t>
            </a:r>
          </a:p>
          <a:p>
            <a:r>
              <a:rPr lang="en-GB" sz="1400" b="1" dirty="0" smtClean="0">
                <a:solidFill>
                  <a:srgbClr val="000000"/>
                </a:solidFill>
                <a:latin typeface="Arial" panose="020B0604020202020204" pitchFamily="34" charset="0"/>
                <a:cs typeface="Arial" panose="020B0604020202020204" pitchFamily="34" charset="0"/>
              </a:rPr>
              <a:t>D </a:t>
            </a:r>
            <a:r>
              <a:rPr lang="en-GB" sz="1400" dirty="0" smtClean="0">
                <a:solidFill>
                  <a:srgbClr val="000000"/>
                </a:solidFill>
                <a:latin typeface="Arial" panose="020B0604020202020204" pitchFamily="34" charset="0"/>
                <a:cs typeface="Arial" panose="020B0604020202020204" pitchFamily="34" charset="0"/>
              </a:rPr>
              <a:t>	building the hut. 	</a:t>
            </a:r>
          </a:p>
        </p:txBody>
      </p:sp>
      <p:sp>
        <p:nvSpPr>
          <p:cNvPr id="16" name="Rectangle 15"/>
          <p:cNvSpPr/>
          <p:nvPr/>
        </p:nvSpPr>
        <p:spPr>
          <a:xfrm>
            <a:off x="4524753" y="2613237"/>
            <a:ext cx="4572000" cy="307777"/>
          </a:xfrm>
          <a:prstGeom prst="rect">
            <a:avLst/>
          </a:prstGeom>
        </p:spPr>
        <p:txBody>
          <a:bodyPr>
            <a:spAutoFit/>
          </a:bodyPr>
          <a:lstStyle/>
          <a:p>
            <a:r>
              <a:rPr lang="en-GB" sz="1400" dirty="0" smtClean="0">
                <a:solidFill>
                  <a:srgbClr val="000000"/>
                </a:solidFill>
                <a:latin typeface="Arial" panose="020B0604020202020204" pitchFamily="34" charset="0"/>
                <a:cs typeface="Arial" panose="020B0604020202020204" pitchFamily="34" charset="0"/>
              </a:rPr>
              <a:t>The images that come back to her are ... </a:t>
            </a:r>
            <a:endParaRPr lang="en-GB" sz="1400" dirty="0">
              <a:solidFill>
                <a:prstClr val="black"/>
              </a:solidFill>
              <a:latin typeface="Arial" panose="020B0604020202020204" pitchFamily="34" charset="0"/>
              <a:cs typeface="Arial" panose="020B0604020202020204" pitchFamily="34" charset="0"/>
            </a:endParaRPr>
          </a:p>
        </p:txBody>
      </p:sp>
      <p:sp>
        <p:nvSpPr>
          <p:cNvPr id="17" name="Rectangle 16"/>
          <p:cNvSpPr/>
          <p:nvPr/>
        </p:nvSpPr>
        <p:spPr>
          <a:xfrm>
            <a:off x="4524753" y="3985409"/>
            <a:ext cx="1745991" cy="307777"/>
          </a:xfrm>
          <a:prstGeom prst="rect">
            <a:avLst/>
          </a:prstGeom>
        </p:spPr>
        <p:txBody>
          <a:bodyPr wrap="none">
            <a:spAutoFit/>
          </a:bodyPr>
          <a:lstStyle/>
          <a:p>
            <a:r>
              <a:rPr lang="en-GB" sz="1400" dirty="0" smtClean="0">
                <a:solidFill>
                  <a:srgbClr val="000000"/>
                </a:solidFill>
                <a:latin typeface="Arial" panose="020B0604020202020204" pitchFamily="34" charset="0"/>
                <a:cs typeface="Arial" panose="020B0604020202020204" pitchFamily="34" charset="0"/>
              </a:rPr>
              <a:t>Jolly remembers ... </a:t>
            </a:r>
            <a:endParaRPr lang="en-GB" sz="1400"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4524753" y="5194885"/>
            <a:ext cx="4394201" cy="1569660"/>
          </a:xfrm>
          <a:prstGeom prst="rect">
            <a:avLst/>
          </a:prstGeom>
          <a:noFill/>
        </p:spPr>
        <p:txBody>
          <a:bodyPr wrap="square" rtlCol="0">
            <a:spAutoFit/>
          </a:bodyPr>
          <a:lstStyle/>
          <a:p>
            <a:r>
              <a:rPr lang="en-GB" sz="1200" dirty="0" smtClean="0">
                <a:solidFill>
                  <a:prstClr val="black"/>
                </a:solidFill>
                <a:latin typeface="Arial" panose="020B0604020202020204" pitchFamily="34" charset="0"/>
                <a:cs typeface="Arial" panose="020B0604020202020204" pitchFamily="34" charset="0"/>
              </a:rPr>
              <a:t>1. Do the multiple choice without a dictionary.</a:t>
            </a:r>
            <a:br>
              <a:rPr lang="en-GB" sz="1200" dirty="0" smtClean="0">
                <a:solidFill>
                  <a:prstClr val="black"/>
                </a:solidFill>
                <a:latin typeface="Arial" panose="020B0604020202020204" pitchFamily="34" charset="0"/>
                <a:cs typeface="Arial" panose="020B0604020202020204" pitchFamily="34" charset="0"/>
              </a:rPr>
            </a:br>
            <a:r>
              <a:rPr lang="en-GB" sz="1200" dirty="0" smtClean="0">
                <a:solidFill>
                  <a:prstClr val="black"/>
                </a:solidFill>
                <a:latin typeface="Arial" panose="020B0604020202020204" pitchFamily="34" charset="0"/>
                <a:cs typeface="Arial" panose="020B0604020202020204" pitchFamily="34" charset="0"/>
              </a:rPr>
              <a:t>2. Then identify / highlight a) words you know (green), b) words you can guess from the context (leave blank), c) words you need to look up to be sure about (another colour/underline) </a:t>
            </a:r>
            <a:br>
              <a:rPr lang="en-GB" sz="1200" dirty="0" smtClean="0">
                <a:solidFill>
                  <a:prstClr val="black"/>
                </a:solidFill>
                <a:latin typeface="Arial" panose="020B0604020202020204" pitchFamily="34" charset="0"/>
                <a:cs typeface="Arial" panose="020B0604020202020204" pitchFamily="34" charset="0"/>
              </a:rPr>
            </a:br>
            <a:r>
              <a:rPr lang="en-GB" sz="1200" dirty="0" smtClean="0">
                <a:solidFill>
                  <a:prstClr val="black"/>
                </a:solidFill>
                <a:latin typeface="Arial" panose="020B0604020202020204" pitchFamily="34" charset="0"/>
                <a:cs typeface="Arial" panose="020B0604020202020204" pitchFamily="34" charset="0"/>
              </a:rPr>
              <a:t>3. Create a working English translation of the text.</a:t>
            </a:r>
            <a:br>
              <a:rPr lang="en-GB" sz="1200" dirty="0" smtClean="0">
                <a:solidFill>
                  <a:prstClr val="black"/>
                </a:solidFill>
                <a:latin typeface="Arial" panose="020B0604020202020204" pitchFamily="34" charset="0"/>
                <a:cs typeface="Arial" panose="020B0604020202020204" pitchFamily="34" charset="0"/>
              </a:rPr>
            </a:br>
            <a:r>
              <a:rPr lang="en-GB" sz="1200" dirty="0" smtClean="0">
                <a:solidFill>
                  <a:prstClr val="black"/>
                </a:solidFill>
                <a:latin typeface="Arial" panose="020B0604020202020204" pitchFamily="34" charset="0"/>
                <a:cs typeface="Arial" panose="020B0604020202020204" pitchFamily="34" charset="0"/>
              </a:rPr>
              <a:t>4.  Extract all the verbs and write them up in their infinitive form (add these to your memory!).</a:t>
            </a:r>
            <a:endParaRPr lang="en-GB"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18865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12596" y="1961003"/>
            <a:ext cx="8963606"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10  Reading for translation</a:t>
            </a:r>
            <a:endParaRPr lang="en-GB" dirty="0">
              <a:solidFill>
                <a:schemeClr val="accent4">
                  <a:lumMod val="20000"/>
                  <a:lumOff val="80000"/>
                </a:schemeClr>
              </a:solidFill>
            </a:endParaRPr>
          </a:p>
        </p:txBody>
      </p:sp>
      <p:sp>
        <p:nvSpPr>
          <p:cNvPr id="2" name="Rectangle 1"/>
          <p:cNvSpPr/>
          <p:nvPr/>
        </p:nvSpPr>
        <p:spPr>
          <a:xfrm>
            <a:off x="429887" y="5785101"/>
            <a:ext cx="8246125" cy="646331"/>
          </a:xfrm>
          <a:prstGeom prst="rect">
            <a:avLst/>
          </a:prstGeom>
        </p:spPr>
        <p:txBody>
          <a:bodyPr wrap="square">
            <a:spAutoFit/>
          </a:bodyPr>
          <a:lstStyle/>
          <a:p>
            <a:r>
              <a:rPr lang="en-GB" dirty="0">
                <a:hlinkClick r:id="rId3"/>
              </a:rPr>
              <a:t>http://</a:t>
            </a:r>
            <a:r>
              <a:rPr lang="en-GB" dirty="0" smtClean="0">
                <a:hlinkClick r:id="rId3"/>
              </a:rPr>
              <a:t>qualifications.pearson.com/content/dam/pdf/GCSE/French/2016/teaching-and-learning/Approaches_to_translation.pdf</a:t>
            </a:r>
            <a:r>
              <a:rPr lang="en-GB" dirty="0" smtClean="0"/>
              <a:t> </a:t>
            </a:r>
            <a:endParaRPr lang="en-GB" dirty="0"/>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37028084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548" y="447656"/>
            <a:ext cx="8484781" cy="646331"/>
          </a:xfrm>
          <a:prstGeom prst="rect">
            <a:avLst/>
          </a:prstGeom>
        </p:spPr>
        <p:txBody>
          <a:bodyPr wrap="square">
            <a:spAutoFit/>
          </a:bodyPr>
          <a:lstStyle/>
          <a:p>
            <a:r>
              <a:rPr lang="en-GB" dirty="0">
                <a:solidFill>
                  <a:srgbClr val="000000"/>
                </a:solidFill>
                <a:latin typeface="Arial" panose="020B0604020202020204" pitchFamily="34" charset="0"/>
              </a:rPr>
              <a:t>Your brother's Belgian friend has shared the following post on Facebook. Your brother asks you to translate it into </a:t>
            </a:r>
            <a:r>
              <a:rPr lang="en-GB" b="1" dirty="0">
                <a:solidFill>
                  <a:srgbClr val="000000"/>
                </a:solidFill>
                <a:latin typeface="Arial" panose="020B0604020202020204" pitchFamily="34" charset="0"/>
              </a:rPr>
              <a:t>English </a:t>
            </a:r>
            <a:r>
              <a:rPr lang="en-GB" dirty="0">
                <a:solidFill>
                  <a:srgbClr val="000000"/>
                </a:solidFill>
                <a:latin typeface="Arial" panose="020B0604020202020204" pitchFamily="34" charset="0"/>
              </a:rPr>
              <a:t>for him. 	</a:t>
            </a:r>
          </a:p>
        </p:txBody>
      </p:sp>
      <p:sp>
        <p:nvSpPr>
          <p:cNvPr id="3" name="Rectangle 2"/>
          <p:cNvSpPr/>
          <p:nvPr/>
        </p:nvSpPr>
        <p:spPr>
          <a:xfrm>
            <a:off x="244548" y="1203588"/>
            <a:ext cx="8591107" cy="923330"/>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wrap="square">
            <a:spAutoFit/>
          </a:bodyPr>
          <a:lstStyle/>
          <a:p>
            <a:r>
              <a:rPr lang="fr-FR" dirty="0">
                <a:solidFill>
                  <a:srgbClr val="000000"/>
                </a:solidFill>
                <a:latin typeface="Arial" panose="020B0604020202020204" pitchFamily="34" charset="0"/>
              </a:rPr>
              <a:t>Mon école est grande. On a des examens deux fois par an. Hier, j’étais triste parce que mon meilleur ami a quitté l’école. Ses parents ont acheté une maison en France. Ils vont habiter à Paris. 	</a:t>
            </a:r>
          </a:p>
        </p:txBody>
      </p:sp>
      <p:sp>
        <p:nvSpPr>
          <p:cNvPr id="4" name="Rectangle 3"/>
          <p:cNvSpPr/>
          <p:nvPr/>
        </p:nvSpPr>
        <p:spPr>
          <a:xfrm>
            <a:off x="297711" y="4125671"/>
            <a:ext cx="8591107" cy="1200329"/>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wrap="square">
            <a:spAutoFit/>
          </a:bodyPr>
          <a:lstStyle/>
          <a:p>
            <a:r>
              <a:rPr lang="fr-FR" smtClean="0">
                <a:solidFill>
                  <a:srgbClr val="000000"/>
                </a:solidFill>
                <a:latin typeface="Arial" panose="020B0604020202020204" pitchFamily="34" charset="0"/>
              </a:rPr>
              <a:t>Mes parents sont trop stricts parce qu’ils pensent que je ne fais pas assez de travail scolaire. Le week-end dernier, ils ne m’ont pas permis de sortir avec mes copains. Ce n’était pas juste ! J’aimerais obtenir de très bonnes notes cette année pour les persuader que je réussirai tous mes examens. </a:t>
            </a:r>
            <a:endParaRPr lang="en-GB" dirty="0"/>
          </a:p>
        </p:txBody>
      </p:sp>
      <p:sp>
        <p:nvSpPr>
          <p:cNvPr id="5" name="Rectangle 4"/>
          <p:cNvSpPr/>
          <p:nvPr/>
        </p:nvSpPr>
        <p:spPr>
          <a:xfrm>
            <a:off x="244548" y="3479340"/>
            <a:ext cx="8591107" cy="646331"/>
          </a:xfrm>
          <a:prstGeom prst="rect">
            <a:avLst/>
          </a:prstGeom>
        </p:spPr>
        <p:txBody>
          <a:bodyPr wrap="square">
            <a:spAutoFit/>
          </a:bodyPr>
          <a:lstStyle/>
          <a:p>
            <a:r>
              <a:rPr lang="en-GB" dirty="0">
                <a:solidFill>
                  <a:srgbClr val="000000"/>
                </a:solidFill>
                <a:latin typeface="Arial" panose="020B0604020202020204" pitchFamily="34" charset="0"/>
              </a:rPr>
              <a:t>Your sister has seen this post on Facebook and asks you to translate it for her into </a:t>
            </a:r>
            <a:r>
              <a:rPr lang="en-GB" b="1" dirty="0">
                <a:solidFill>
                  <a:srgbClr val="000000"/>
                </a:solidFill>
                <a:latin typeface="Arial" panose="020B0604020202020204" pitchFamily="34" charset="0"/>
              </a:rPr>
              <a:t>English. </a:t>
            </a:r>
            <a:r>
              <a:rPr lang="en-GB" dirty="0">
                <a:solidFill>
                  <a:srgbClr val="000000"/>
                </a:solidFill>
                <a:latin typeface="Arial" panose="020B0604020202020204" pitchFamily="34" charset="0"/>
              </a:rPr>
              <a:t>	</a:t>
            </a:r>
          </a:p>
        </p:txBody>
      </p:sp>
    </p:spTree>
    <p:extLst>
      <p:ext uri="{BB962C8B-B14F-4D97-AF65-F5344CB8AC3E}">
        <p14:creationId xmlns:p14="http://schemas.microsoft.com/office/powerpoint/2010/main" val="3688427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Approaches to reading</a:t>
            </a:r>
            <a:endParaRPr lang="en-GB" dirty="0">
              <a:solidFill>
                <a:schemeClr val="bg2">
                  <a:lumMod val="50000"/>
                </a:schemeClr>
              </a:solidFill>
            </a:endParaRPr>
          </a:p>
        </p:txBody>
      </p:sp>
      <p:sp>
        <p:nvSpPr>
          <p:cNvPr id="4" name="Content Placeholder 6"/>
          <p:cNvSpPr txBox="1">
            <a:spLocks noGrp="1"/>
          </p:cNvSpPr>
          <p:nvPr>
            <p:ph idx="1"/>
          </p:nvPr>
        </p:nvSpPr>
        <p:spPr>
          <a:xfrm>
            <a:off x="628650" y="1545539"/>
            <a:ext cx="7886700" cy="47234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buFont typeface="Wingdings" panose="05000000000000000000" pitchFamily="2" charset="2"/>
              <a:buChar char="§"/>
            </a:pPr>
            <a:r>
              <a:rPr lang="en-GB" sz="2800" dirty="0" smtClean="0">
                <a:solidFill>
                  <a:schemeClr val="bg2">
                    <a:lumMod val="50000"/>
                  </a:schemeClr>
                </a:solidFill>
                <a:cs typeface="Arial" panose="020B0604020202020204" pitchFamily="34" charset="0"/>
              </a:rPr>
              <a:t> </a:t>
            </a:r>
            <a:r>
              <a:rPr lang="en-GB" sz="3600" dirty="0">
                <a:solidFill>
                  <a:schemeClr val="bg2">
                    <a:lumMod val="50000"/>
                  </a:schemeClr>
                </a:solidFill>
                <a:cs typeface="Arial" panose="020B0604020202020204" pitchFamily="34" charset="0"/>
              </a:rPr>
              <a:t>Read for different purposes</a:t>
            </a:r>
          </a:p>
          <a:p>
            <a:pPr>
              <a:lnSpc>
                <a:spcPct val="100000"/>
              </a:lnSpc>
              <a:buFont typeface="Wingdings" panose="05000000000000000000" pitchFamily="2" charset="2"/>
              <a:buChar char="§"/>
            </a:pPr>
            <a:r>
              <a:rPr lang="en-GB" sz="3600" dirty="0">
                <a:solidFill>
                  <a:schemeClr val="bg2">
                    <a:lumMod val="50000"/>
                  </a:schemeClr>
                </a:solidFill>
                <a:cs typeface="Arial" panose="020B0604020202020204" pitchFamily="34" charset="0"/>
              </a:rPr>
              <a:t> Read a variety of material</a:t>
            </a:r>
          </a:p>
          <a:p>
            <a:pPr>
              <a:lnSpc>
                <a:spcPct val="100000"/>
              </a:lnSpc>
              <a:buFont typeface="Wingdings" panose="05000000000000000000" pitchFamily="2" charset="2"/>
              <a:buChar char="§"/>
            </a:pPr>
            <a:r>
              <a:rPr lang="en-GB" sz="3600" dirty="0">
                <a:solidFill>
                  <a:schemeClr val="bg2">
                    <a:lumMod val="50000"/>
                  </a:schemeClr>
                </a:solidFill>
                <a:cs typeface="Arial" panose="020B0604020202020204" pitchFamily="34" charset="0"/>
              </a:rPr>
              <a:t> Combine reading with speaking and writing</a:t>
            </a:r>
          </a:p>
          <a:p>
            <a:pPr>
              <a:lnSpc>
                <a:spcPct val="100000"/>
              </a:lnSpc>
              <a:buFont typeface="Wingdings" panose="05000000000000000000" pitchFamily="2" charset="2"/>
              <a:buChar char="§"/>
            </a:pPr>
            <a:r>
              <a:rPr lang="en-GB" sz="3600" dirty="0">
                <a:solidFill>
                  <a:schemeClr val="bg2">
                    <a:lumMod val="50000"/>
                  </a:schemeClr>
                </a:solidFill>
                <a:cs typeface="Arial" panose="020B0604020202020204" pitchFamily="34" charset="0"/>
              </a:rPr>
              <a:t> Combine reading with listening</a:t>
            </a:r>
          </a:p>
          <a:p>
            <a:pPr>
              <a:lnSpc>
                <a:spcPct val="100000"/>
              </a:lnSpc>
              <a:buFont typeface="Wingdings" panose="05000000000000000000" pitchFamily="2" charset="2"/>
              <a:buChar char="§"/>
            </a:pPr>
            <a:r>
              <a:rPr lang="en-GB" sz="3600" dirty="0">
                <a:solidFill>
                  <a:schemeClr val="bg2">
                    <a:lumMod val="50000"/>
                  </a:schemeClr>
                </a:solidFill>
                <a:cs typeface="Arial" panose="020B0604020202020204" pitchFamily="34" charset="0"/>
              </a:rPr>
              <a:t> Read to develop vocabulary</a:t>
            </a:r>
          </a:p>
          <a:p>
            <a:pPr>
              <a:lnSpc>
                <a:spcPct val="100000"/>
              </a:lnSpc>
              <a:buFont typeface="Wingdings" panose="05000000000000000000" pitchFamily="2" charset="2"/>
              <a:buChar char="§"/>
            </a:pPr>
            <a:r>
              <a:rPr lang="en-GB" sz="3600" dirty="0">
                <a:solidFill>
                  <a:schemeClr val="bg2">
                    <a:lumMod val="50000"/>
                  </a:schemeClr>
                </a:solidFill>
                <a:cs typeface="Arial" panose="020B0604020202020204" pitchFamily="34" charset="0"/>
              </a:rPr>
              <a:t> Read to translate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8941" y="0"/>
            <a:ext cx="1367730" cy="969081"/>
          </a:xfrm>
          <a:prstGeom prst="rect">
            <a:avLst/>
          </a:prstGeom>
        </p:spPr>
      </p:pic>
      <p:sp>
        <p:nvSpPr>
          <p:cNvPr id="6" name="TextBox 5"/>
          <p:cNvSpPr txBox="1"/>
          <p:nvPr/>
        </p:nvSpPr>
        <p:spPr>
          <a:xfrm>
            <a:off x="609504" y="6268995"/>
            <a:ext cx="8073302" cy="523220"/>
          </a:xfrm>
          <a:prstGeom prst="rect">
            <a:avLst/>
          </a:prstGeom>
          <a:noFill/>
        </p:spPr>
        <p:txBody>
          <a:bodyPr wrap="square" rtlCol="0">
            <a:spAutoFit/>
          </a:bodyPr>
          <a:lstStyle/>
          <a:p>
            <a:r>
              <a:rPr lang="en-GB" sz="2800" b="1" dirty="0" smtClean="0">
                <a:solidFill>
                  <a:schemeClr val="bg2">
                    <a:lumMod val="50000"/>
                  </a:schemeClr>
                </a:solidFill>
                <a:latin typeface="Rockwell" panose="02060603020205020403" pitchFamily="18" charset="0"/>
              </a:rPr>
              <a:t>NB: Reading should always require thinking!</a:t>
            </a:r>
            <a:endParaRPr lang="en-GB" sz="2800" b="1" dirty="0">
              <a:solidFill>
                <a:schemeClr val="bg2">
                  <a:lumMod val="50000"/>
                </a:schemeClr>
              </a:solidFill>
              <a:latin typeface="Rockwell" panose="02060603020205020403" pitchFamily="18" charset="0"/>
            </a:endParaRPr>
          </a:p>
        </p:txBody>
      </p:sp>
    </p:spTree>
    <p:extLst>
      <p:ext uri="{BB962C8B-B14F-4D97-AF65-F5344CB8AC3E}">
        <p14:creationId xmlns:p14="http://schemas.microsoft.com/office/powerpoint/2010/main" val="23449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980" y="768681"/>
            <a:ext cx="8653749" cy="646331"/>
          </a:xfrm>
          <a:prstGeom prst="rect">
            <a:avLst/>
          </a:prstGeom>
        </p:spPr>
        <p:txBody>
          <a:bodyPr wrap="square">
            <a:spAutoFit/>
          </a:bodyPr>
          <a:lstStyle/>
          <a:p>
            <a:r>
              <a:rPr lang="en-GB" dirty="0">
                <a:solidFill>
                  <a:srgbClr val="000000"/>
                </a:solidFill>
                <a:latin typeface="Arial" panose="020B0604020202020204" pitchFamily="34" charset="0"/>
              </a:rPr>
              <a:t>You receive an e-mail from your Swiss exchange partner about her parents. </a:t>
            </a:r>
          </a:p>
          <a:p>
            <a:r>
              <a:rPr lang="en-GB" dirty="0">
                <a:solidFill>
                  <a:srgbClr val="000000"/>
                </a:solidFill>
                <a:latin typeface="Arial" panose="020B0604020202020204" pitchFamily="34" charset="0"/>
              </a:rPr>
              <a:t>Translate the message into </a:t>
            </a:r>
            <a:r>
              <a:rPr lang="en-GB" b="1" dirty="0">
                <a:solidFill>
                  <a:srgbClr val="000000"/>
                </a:solidFill>
                <a:latin typeface="Arial" panose="020B0604020202020204" pitchFamily="34" charset="0"/>
              </a:rPr>
              <a:t>English </a:t>
            </a:r>
            <a:r>
              <a:rPr lang="en-GB" dirty="0">
                <a:solidFill>
                  <a:srgbClr val="000000"/>
                </a:solidFill>
                <a:latin typeface="Arial" panose="020B0604020202020204" pitchFamily="34" charset="0"/>
              </a:rPr>
              <a:t>for your family. 	</a:t>
            </a:r>
          </a:p>
        </p:txBody>
      </p:sp>
      <p:sp>
        <p:nvSpPr>
          <p:cNvPr id="3" name="Rectangle 2"/>
          <p:cNvSpPr/>
          <p:nvPr/>
        </p:nvSpPr>
        <p:spPr>
          <a:xfrm>
            <a:off x="313980" y="1571336"/>
            <a:ext cx="8433413" cy="923330"/>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txBody>
          <a:bodyPr wrap="square">
            <a:spAutoFit/>
          </a:bodyPr>
          <a:lstStyle/>
          <a:p>
            <a:r>
              <a:rPr lang="de-DE" dirty="0">
                <a:solidFill>
                  <a:srgbClr val="000000"/>
                </a:solidFill>
                <a:latin typeface="Arial" panose="020B0604020202020204" pitchFamily="34" charset="0"/>
              </a:rPr>
              <a:t>Meine Mutter ist sportlich und sehr gesund. Sie macht abends oft Leichtathletik und isst viel Salat. Am Wochenende arbeitet mein Vater gern allein im Garten. Letzten Samstag ist er mit Freunden an die Küste gefahren. 	</a:t>
            </a:r>
          </a:p>
        </p:txBody>
      </p:sp>
      <p:sp>
        <p:nvSpPr>
          <p:cNvPr id="4" name="Rectangle 3"/>
          <p:cNvSpPr/>
          <p:nvPr/>
        </p:nvSpPr>
        <p:spPr>
          <a:xfrm>
            <a:off x="275420" y="2965757"/>
            <a:ext cx="8692309" cy="923330"/>
          </a:xfrm>
          <a:prstGeom prst="rect">
            <a:avLst/>
          </a:prstGeom>
        </p:spPr>
        <p:txBody>
          <a:bodyPr wrap="square">
            <a:spAutoFit/>
          </a:bodyPr>
          <a:lstStyle/>
          <a:p>
            <a:pPr algn="ctr"/>
            <a:r>
              <a:rPr lang="en-GB" dirty="0">
                <a:solidFill>
                  <a:srgbClr val="000000"/>
                </a:solidFill>
                <a:latin typeface="Arial" panose="020B0604020202020204" pitchFamily="34" charset="0"/>
              </a:rPr>
              <a:t>Your younger sister has received an e-mail from her Austrian partner giving some </a:t>
            </a:r>
          </a:p>
          <a:p>
            <a:r>
              <a:rPr lang="en-GB" dirty="0">
                <a:solidFill>
                  <a:srgbClr val="000000"/>
                </a:solidFill>
                <a:latin typeface="Arial" panose="020B0604020202020204" pitchFamily="34" charset="0"/>
              </a:rPr>
              <a:t>details of a family holiday. She is struggling to understand the message and asks you to translate it. 	</a:t>
            </a:r>
          </a:p>
        </p:txBody>
      </p:sp>
      <p:sp>
        <p:nvSpPr>
          <p:cNvPr id="5" name="Rectangle 4"/>
          <p:cNvSpPr/>
          <p:nvPr/>
        </p:nvSpPr>
        <p:spPr>
          <a:xfrm>
            <a:off x="313979" y="4163443"/>
            <a:ext cx="8433413" cy="1477328"/>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txBody>
          <a:bodyPr wrap="square">
            <a:spAutoFit/>
          </a:bodyPr>
          <a:lstStyle/>
          <a:p>
            <a:r>
              <a:rPr lang="de-DE" dirty="0">
                <a:solidFill>
                  <a:srgbClr val="000000"/>
                </a:solidFill>
                <a:latin typeface="Arial" panose="020B0604020202020204" pitchFamily="34" charset="0"/>
              </a:rPr>
              <a:t>Letztes Jahr sind wir im Herbst nach Griechenland geflogen. Wir haben zuerst sieben Nächte in einer Pension direkt am Strand verbracht. Dann sind wir in ein Luxushotel umgezogen, wo wir das beste griechische Essen ausprobieren konnten. In der Zukunft werden wir dorthin zurückfahren, aber das nächste Mal länger da bleiben. 	</a:t>
            </a:r>
          </a:p>
        </p:txBody>
      </p:sp>
    </p:spTree>
    <p:extLst>
      <p:ext uri="{BB962C8B-B14F-4D97-AF65-F5344CB8AC3E}">
        <p14:creationId xmlns:p14="http://schemas.microsoft.com/office/powerpoint/2010/main" val="28919482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675" y="1306931"/>
            <a:ext cx="8009262" cy="923330"/>
          </a:xfrm>
          <a:prstGeom prst="rect">
            <a:avLst/>
          </a:prstGeom>
          <a:solidFill>
            <a:srgbClr val="FFEFEF"/>
          </a:solidFill>
          <a:effectLst>
            <a:outerShdw blurRad="50800" dist="38100" dir="8100000" algn="tr" rotWithShape="0">
              <a:prstClr val="black">
                <a:alpha val="40000"/>
              </a:prstClr>
            </a:outerShdw>
          </a:effectLst>
        </p:spPr>
        <p:txBody>
          <a:bodyPr wrap="square">
            <a:spAutoFit/>
          </a:bodyPr>
          <a:lstStyle/>
          <a:p>
            <a:r>
              <a:rPr lang="es-ES" dirty="0">
                <a:solidFill>
                  <a:srgbClr val="000000"/>
                </a:solidFill>
                <a:latin typeface="Arial" panose="020B0604020202020204" pitchFamily="34" charset="0"/>
              </a:rPr>
              <a:t>En mi opinión, las redes sociales son muy útiles porque puedes leer mucha información sobre temas diferentes. Por ejemplo, ayer vi un anuncio para el cine y la semana que viene voy a ver una película de ciencia ficción.</a:t>
            </a:r>
            <a:endParaRPr lang="en-GB" dirty="0"/>
          </a:p>
        </p:txBody>
      </p:sp>
      <p:sp>
        <p:nvSpPr>
          <p:cNvPr id="3" name="Rectangle 2"/>
          <p:cNvSpPr/>
          <p:nvPr/>
        </p:nvSpPr>
        <p:spPr>
          <a:xfrm>
            <a:off x="269911" y="774979"/>
            <a:ext cx="8510531" cy="646331"/>
          </a:xfrm>
          <a:prstGeom prst="rect">
            <a:avLst/>
          </a:prstGeom>
        </p:spPr>
        <p:txBody>
          <a:bodyPr wrap="square">
            <a:spAutoFit/>
          </a:bodyPr>
          <a:lstStyle/>
          <a:p>
            <a:r>
              <a:rPr lang="en-GB" dirty="0">
                <a:solidFill>
                  <a:srgbClr val="000000"/>
                </a:solidFill>
                <a:latin typeface="Arial" panose="020B0604020202020204" pitchFamily="34" charset="0"/>
              </a:rPr>
              <a:t>You have received this post on Facebook. Translate it into </a:t>
            </a:r>
            <a:r>
              <a:rPr lang="en-GB" b="1" dirty="0">
                <a:solidFill>
                  <a:srgbClr val="000000"/>
                </a:solidFill>
                <a:latin typeface="Arial" panose="020B0604020202020204" pitchFamily="34" charset="0"/>
              </a:rPr>
              <a:t>English </a:t>
            </a:r>
            <a:r>
              <a:rPr lang="en-GB" dirty="0">
                <a:solidFill>
                  <a:srgbClr val="000000"/>
                </a:solidFill>
                <a:latin typeface="Arial" panose="020B0604020202020204" pitchFamily="34" charset="0"/>
              </a:rPr>
              <a:t>for your family. 	</a:t>
            </a:r>
          </a:p>
        </p:txBody>
      </p:sp>
      <p:sp>
        <p:nvSpPr>
          <p:cNvPr id="4" name="Rectangle 3"/>
          <p:cNvSpPr/>
          <p:nvPr/>
        </p:nvSpPr>
        <p:spPr>
          <a:xfrm>
            <a:off x="440675" y="2967335"/>
            <a:ext cx="8416886" cy="646331"/>
          </a:xfrm>
          <a:prstGeom prst="rect">
            <a:avLst/>
          </a:prstGeom>
        </p:spPr>
        <p:txBody>
          <a:bodyPr wrap="square">
            <a:spAutoFit/>
          </a:bodyPr>
          <a:lstStyle/>
          <a:p>
            <a:r>
              <a:rPr lang="en-GB" dirty="0">
                <a:solidFill>
                  <a:srgbClr val="000000"/>
                </a:solidFill>
                <a:latin typeface="Arial" panose="020B0604020202020204" pitchFamily="34" charset="0"/>
              </a:rPr>
              <a:t>You see this news item about a local schoolgirl in Spain. Translate it into </a:t>
            </a:r>
            <a:r>
              <a:rPr lang="en-GB" b="1" dirty="0">
                <a:solidFill>
                  <a:srgbClr val="000000"/>
                </a:solidFill>
                <a:latin typeface="Arial" panose="020B0604020202020204" pitchFamily="34" charset="0"/>
              </a:rPr>
              <a:t>English </a:t>
            </a:r>
            <a:r>
              <a:rPr lang="en-GB" dirty="0">
                <a:solidFill>
                  <a:srgbClr val="000000"/>
                </a:solidFill>
                <a:latin typeface="Arial" panose="020B0604020202020204" pitchFamily="34" charset="0"/>
              </a:rPr>
              <a:t>for your friend. 	</a:t>
            </a:r>
          </a:p>
        </p:txBody>
      </p:sp>
      <p:sp>
        <p:nvSpPr>
          <p:cNvPr id="5" name="Rectangle 4"/>
          <p:cNvSpPr/>
          <p:nvPr/>
        </p:nvSpPr>
        <p:spPr>
          <a:xfrm>
            <a:off x="440674" y="4005529"/>
            <a:ext cx="8339767" cy="1200329"/>
          </a:xfrm>
          <a:prstGeom prst="rect">
            <a:avLst/>
          </a:prstGeom>
          <a:solidFill>
            <a:srgbClr val="FFEFEF"/>
          </a:solidFill>
          <a:effectLst>
            <a:outerShdw blurRad="50800" dist="38100" dir="8100000" algn="tr" rotWithShape="0">
              <a:prstClr val="black">
                <a:alpha val="40000"/>
              </a:prstClr>
            </a:outerShdw>
          </a:effectLst>
        </p:spPr>
        <p:txBody>
          <a:bodyPr wrap="square">
            <a:spAutoFit/>
          </a:bodyPr>
          <a:lstStyle/>
          <a:p>
            <a:r>
              <a:rPr lang="es-ES" dirty="0">
                <a:solidFill>
                  <a:srgbClr val="000000"/>
                </a:solidFill>
                <a:latin typeface="Arial" panose="020B0604020202020204" pitchFamily="34" charset="0"/>
              </a:rPr>
              <a:t>Sofía es una joven cantante que también toca la guitarra. Empieza a ser famosa por los vídeos que ha colgado en la red. “A veces esto tiene un efecto grave en mis estudios,” dice Sofía. “Por ejemplo, anoche tuve deberes, pero no los hice porque estaba grabando una actuación para la radio”. </a:t>
            </a:r>
            <a:endParaRPr lang="en-GB" dirty="0"/>
          </a:p>
        </p:txBody>
      </p:sp>
    </p:spTree>
    <p:extLst>
      <p:ext uri="{BB962C8B-B14F-4D97-AF65-F5344CB8AC3E}">
        <p14:creationId xmlns:p14="http://schemas.microsoft.com/office/powerpoint/2010/main" val="141895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1627" y="420605"/>
          <a:ext cx="8425911" cy="5887204"/>
        </p:xfrm>
        <a:graphic>
          <a:graphicData uri="http://schemas.openxmlformats.org/drawingml/2006/table">
            <a:tbl>
              <a:tblPr firstRow="1" bandRow="1">
                <a:tableStyleId>{5940675A-B579-460E-94D1-54222C63F5DA}</a:tableStyleId>
              </a:tblPr>
              <a:tblGrid>
                <a:gridCol w="2808637"/>
                <a:gridCol w="2808637"/>
                <a:gridCol w="2808637"/>
              </a:tblGrid>
              <a:tr h="2943602">
                <a:tc>
                  <a:txBody>
                    <a:bodyPr/>
                    <a:lstStyle/>
                    <a:p>
                      <a:r>
                        <a:rPr lang="en-GB" sz="3200" dirty="0" smtClean="0">
                          <a:latin typeface="MV Boli" panose="02000500030200090000" pitchFamily="2" charset="0"/>
                          <a:cs typeface="MV Boli" panose="02000500030200090000" pitchFamily="2" charset="0"/>
                        </a:rPr>
                        <a:t>1</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2</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3</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43602">
                <a:tc>
                  <a:txBody>
                    <a:bodyPr/>
                    <a:lstStyle/>
                    <a:p>
                      <a:r>
                        <a:rPr lang="en-GB" sz="3200" dirty="0" smtClean="0">
                          <a:latin typeface="MV Boli" panose="02000500030200090000" pitchFamily="2" charset="0"/>
                          <a:cs typeface="MV Boli" panose="02000500030200090000" pitchFamily="2" charset="0"/>
                        </a:rPr>
                        <a:t>4</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5</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6</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449451" y="2727357"/>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cantar</a:t>
            </a:r>
            <a:endParaRPr lang="en-GB" sz="2800" b="1" dirty="0">
              <a:solidFill>
                <a:prstClr val="black"/>
              </a:solidFill>
              <a:latin typeface="MV Boli" panose="02000500030200090000" pitchFamily="2" charset="0"/>
              <a:cs typeface="MV Boli" panose="02000500030200090000" pitchFamily="2" charset="0"/>
            </a:endParaRPr>
          </a:p>
        </p:txBody>
      </p:sp>
      <p:sp>
        <p:nvSpPr>
          <p:cNvPr id="6" name="TextBox 5"/>
          <p:cNvSpPr txBox="1"/>
          <p:nvPr/>
        </p:nvSpPr>
        <p:spPr>
          <a:xfrm>
            <a:off x="3261102" y="2739246"/>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bailar</a:t>
            </a:r>
            <a:endParaRPr lang="en-GB" sz="2800" b="1" dirty="0">
              <a:solidFill>
                <a:prstClr val="black"/>
              </a:solidFill>
              <a:latin typeface="MV Boli" panose="02000500030200090000" pitchFamily="2" charset="0"/>
              <a:cs typeface="MV Boli" panose="02000500030200090000" pitchFamily="2" charset="0"/>
            </a:endParaRPr>
          </a:p>
        </p:txBody>
      </p:sp>
      <p:sp>
        <p:nvSpPr>
          <p:cNvPr id="7" name="TextBox 6"/>
          <p:cNvSpPr txBox="1"/>
          <p:nvPr/>
        </p:nvSpPr>
        <p:spPr>
          <a:xfrm>
            <a:off x="6072753" y="2758134"/>
            <a:ext cx="2670227" cy="461665"/>
          </a:xfrm>
          <a:prstGeom prst="rect">
            <a:avLst/>
          </a:prstGeom>
          <a:solidFill>
            <a:schemeClr val="bg2"/>
          </a:solidFill>
        </p:spPr>
        <p:txBody>
          <a:bodyPr wrap="square" rtlCol="0">
            <a:spAutoFit/>
          </a:bodyPr>
          <a:lstStyle/>
          <a:p>
            <a:pPr algn="ctr"/>
            <a:r>
              <a:rPr lang="en-GB" sz="2400" b="1" dirty="0" err="1" smtClean="0">
                <a:solidFill>
                  <a:prstClr val="black"/>
                </a:solidFill>
                <a:latin typeface="MV Boli" panose="02000500030200090000" pitchFamily="2" charset="0"/>
                <a:cs typeface="MV Boli" panose="02000500030200090000" pitchFamily="2" charset="0"/>
              </a:rPr>
              <a:t>tocar</a:t>
            </a:r>
            <a:r>
              <a:rPr lang="en-GB" sz="2400" b="1" dirty="0" smtClean="0">
                <a:solidFill>
                  <a:prstClr val="black"/>
                </a:solidFill>
                <a:latin typeface="MV Boli" panose="02000500030200090000" pitchFamily="2" charset="0"/>
                <a:cs typeface="MV Boli" panose="02000500030200090000" pitchFamily="2" charset="0"/>
              </a:rPr>
              <a:t> la </a:t>
            </a:r>
            <a:r>
              <a:rPr lang="en-GB" sz="2400" b="1" dirty="0" err="1" smtClean="0">
                <a:solidFill>
                  <a:prstClr val="black"/>
                </a:solidFill>
                <a:latin typeface="MV Boli" panose="02000500030200090000" pitchFamily="2" charset="0"/>
                <a:cs typeface="MV Boli" panose="02000500030200090000" pitchFamily="2" charset="0"/>
              </a:rPr>
              <a:t>guitarra</a:t>
            </a:r>
            <a:endParaRPr lang="en-GB" sz="2400" b="1" dirty="0">
              <a:solidFill>
                <a:prstClr val="black"/>
              </a:solidFill>
              <a:latin typeface="MV Boli" panose="02000500030200090000" pitchFamily="2" charset="0"/>
              <a:cs typeface="MV Boli" panose="02000500030200090000" pitchFamily="2" charset="0"/>
            </a:endParaRPr>
          </a:p>
        </p:txBody>
      </p:sp>
      <p:sp>
        <p:nvSpPr>
          <p:cNvPr id="8" name="TextBox 7"/>
          <p:cNvSpPr txBox="1"/>
          <p:nvPr/>
        </p:nvSpPr>
        <p:spPr>
          <a:xfrm>
            <a:off x="449451" y="5653313"/>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montar</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en</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bici</a:t>
            </a:r>
            <a:endParaRPr lang="en-GB" sz="2800" b="1" dirty="0">
              <a:solidFill>
                <a:prstClr val="black"/>
              </a:solidFill>
              <a:latin typeface="MV Boli" panose="02000500030200090000" pitchFamily="2" charset="0"/>
              <a:cs typeface="MV Boli" panose="02000500030200090000" pitchFamily="2" charset="0"/>
            </a:endParaRPr>
          </a:p>
        </p:txBody>
      </p:sp>
      <p:sp>
        <p:nvSpPr>
          <p:cNvPr id="9" name="TextBox 8"/>
          <p:cNvSpPr txBox="1"/>
          <p:nvPr/>
        </p:nvSpPr>
        <p:spPr>
          <a:xfrm>
            <a:off x="3261102" y="5653313"/>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jugar</a:t>
            </a:r>
            <a:r>
              <a:rPr lang="en-GB" sz="2800" b="1" dirty="0" smtClean="0">
                <a:solidFill>
                  <a:prstClr val="black"/>
                </a:solidFill>
                <a:latin typeface="MV Boli" panose="02000500030200090000" pitchFamily="2" charset="0"/>
                <a:cs typeface="MV Boli" panose="02000500030200090000" pitchFamily="2" charset="0"/>
              </a:rPr>
              <a:t> al </a:t>
            </a:r>
            <a:r>
              <a:rPr lang="en-GB" sz="2800" b="1" dirty="0" err="1" smtClean="0">
                <a:solidFill>
                  <a:prstClr val="black"/>
                </a:solidFill>
                <a:latin typeface="MV Boli" panose="02000500030200090000" pitchFamily="2" charset="0"/>
                <a:cs typeface="MV Boli" panose="02000500030200090000" pitchFamily="2" charset="0"/>
              </a:rPr>
              <a:t>fútbol</a:t>
            </a:r>
            <a:endParaRPr lang="en-GB" sz="2800" b="1" dirty="0">
              <a:solidFill>
                <a:prstClr val="black"/>
              </a:solidFill>
              <a:latin typeface="MV Boli" panose="02000500030200090000" pitchFamily="2" charset="0"/>
              <a:cs typeface="MV Boli" panose="02000500030200090000" pitchFamily="2" charset="0"/>
            </a:endParaRPr>
          </a:p>
        </p:txBody>
      </p:sp>
      <p:sp>
        <p:nvSpPr>
          <p:cNvPr id="10" name="TextBox 9"/>
          <p:cNvSpPr txBox="1"/>
          <p:nvPr/>
        </p:nvSpPr>
        <p:spPr>
          <a:xfrm>
            <a:off x="6072753" y="5662705"/>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mandar</a:t>
            </a:r>
            <a:r>
              <a:rPr lang="en-GB" sz="2800" b="1" dirty="0" smtClean="0">
                <a:solidFill>
                  <a:prstClr val="black"/>
                </a:solidFill>
                <a:latin typeface="MV Boli" panose="02000500030200090000" pitchFamily="2" charset="0"/>
                <a:cs typeface="MV Boli" panose="02000500030200090000" pitchFamily="2" charset="0"/>
              </a:rPr>
              <a:t> SMS</a:t>
            </a:r>
            <a:endParaRPr lang="en-GB" sz="2800" b="1" dirty="0">
              <a:solidFill>
                <a:prstClr val="black"/>
              </a:solidFill>
              <a:latin typeface="MV Boli" panose="02000500030200090000" pitchFamily="2" charset="0"/>
              <a:cs typeface="MV Boli" panose="02000500030200090000" pitchFamily="2" charset="0"/>
            </a:endParaRPr>
          </a:p>
        </p:txBody>
      </p:sp>
      <p:pic>
        <p:nvPicPr>
          <p:cNvPr id="1026" name="Picture 2" descr="Image result for FL clip art sing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596" y="717968"/>
            <a:ext cx="1097537" cy="2040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ick figure danc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7308" y="549158"/>
            <a:ext cx="1625668" cy="2208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ick figure playing guita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2016" y="567795"/>
            <a:ext cx="217170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987" y="3724985"/>
            <a:ext cx="2114176" cy="17970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ick figure playing football"/>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9677" y="3714037"/>
            <a:ext cx="1789810" cy="19314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exting stick figures"/>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50213"/>
          <a:stretch/>
        </p:blipFill>
        <p:spPr bwMode="auto">
          <a:xfrm>
            <a:off x="6867454" y="3391312"/>
            <a:ext cx="1160978" cy="232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9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297" y="751863"/>
            <a:ext cx="4572000" cy="5262979"/>
          </a:xfrm>
          <a:prstGeom prst="rect">
            <a:avLst/>
          </a:prstGeom>
        </p:spPr>
        <p:txBody>
          <a:bodyPr>
            <a:spAutoFit/>
          </a:bodyPr>
          <a:lstStyle/>
          <a:p>
            <a:r>
              <a:rPr lang="es-ES" sz="2400" dirty="0">
                <a:solidFill>
                  <a:srgbClr val="000000"/>
                </a:solidFill>
                <a:latin typeface="Berlin Sans FB" panose="020E0602020502020306" pitchFamily="34" charset="0"/>
              </a:rPr>
              <a:t> Un</a:t>
            </a:r>
            <a:r>
              <a:rPr lang="es-ES" sz="2400" dirty="0">
                <a:solidFill>
                  <a:srgbClr val="000000"/>
                </a:solidFill>
                <a:latin typeface="Times New Roman" panose="02020603050405020304" pitchFamily="18" charset="0"/>
              </a:rPr>
              <a:t> </a:t>
            </a:r>
            <a:r>
              <a:rPr lang="es-ES" sz="2400" dirty="0">
                <a:solidFill>
                  <a:srgbClr val="000000"/>
                </a:solidFill>
                <a:latin typeface="Berlin Sans FB" panose="020E0602020502020306" pitchFamily="34" charset="0"/>
              </a:rPr>
              <a:t>hombre</a:t>
            </a:r>
            <a:r>
              <a:rPr lang="es-ES" sz="2400" dirty="0">
                <a:solidFill>
                  <a:srgbClr val="000000"/>
                </a:solidFill>
                <a:latin typeface="Times New Roman" panose="02020603050405020304" pitchFamily="18" charset="0"/>
              </a:rPr>
              <a:t> </a:t>
            </a:r>
            <a:r>
              <a:rPr lang="es-ES" sz="2400" dirty="0">
                <a:solidFill>
                  <a:srgbClr val="000000"/>
                </a:solidFill>
                <a:latin typeface="Berlin Sans FB" panose="020E0602020502020306" pitchFamily="34" charset="0"/>
              </a:rPr>
              <a:t>sin</a:t>
            </a:r>
            <a:r>
              <a:rPr lang="es-ES" sz="2400" dirty="0">
                <a:solidFill>
                  <a:srgbClr val="000000"/>
                </a:solidFill>
                <a:latin typeface="Times New Roman" panose="02020603050405020304" pitchFamily="18" charset="0"/>
              </a:rPr>
              <a:t> </a:t>
            </a:r>
            <a:r>
              <a:rPr lang="es-ES" sz="2400" dirty="0">
                <a:solidFill>
                  <a:srgbClr val="000000"/>
                </a:solidFill>
                <a:latin typeface="Berlin Sans FB" panose="020E0602020502020306" pitchFamily="34" charset="0"/>
              </a:rPr>
              <a:t>cabeza</a:t>
            </a:r>
            <a:endParaRPr lang="es-ES" sz="2400" dirty="0">
              <a:solidFill>
                <a:srgbClr val="000000"/>
              </a:solidFill>
              <a:latin typeface="Times New Roman" panose="02020603050405020304" pitchFamily="18" charset="0"/>
            </a:endParaRPr>
          </a:p>
          <a:p>
            <a:r>
              <a:rPr lang="es-ES" sz="2400" dirty="0">
                <a:solidFill>
                  <a:srgbClr val="000000"/>
                </a:solidFill>
                <a:latin typeface="Times New Roman" panose="02020603050405020304" pitchFamily="18" charset="0"/>
              </a:rPr>
              <a:t> </a:t>
            </a:r>
          </a:p>
          <a:p>
            <a:r>
              <a:rPr lang="es-ES" sz="2400" dirty="0">
                <a:solidFill>
                  <a:srgbClr val="000000"/>
                </a:solidFill>
                <a:latin typeface="Berlin Sans FB" panose="020E0602020502020306" pitchFamily="34" charset="0"/>
              </a:rPr>
              <a:t>Un hombre sin cabeza</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no puede usar sombrero.</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Pero éste no es</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su mayor problema:</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no puede pensar,</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no puede leer,</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no puede cantar,</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no puede comer</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No puede escuchar,</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ni puede entender,</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que para amar y besar</a:t>
            </a:r>
            <a:endParaRPr lang="es-ES" sz="2400" dirty="0">
              <a:solidFill>
                <a:srgbClr val="000000"/>
              </a:solidFill>
              <a:latin typeface="Times New Roman" panose="02020603050405020304" pitchFamily="18" charset="0"/>
            </a:endParaRPr>
          </a:p>
          <a:p>
            <a:r>
              <a:rPr lang="es-ES" sz="2400" dirty="0">
                <a:solidFill>
                  <a:srgbClr val="000000"/>
                </a:solidFill>
                <a:latin typeface="Berlin Sans FB" panose="020E0602020502020306" pitchFamily="34" charset="0"/>
              </a:rPr>
              <a:t>cabeza se </a:t>
            </a:r>
            <a:r>
              <a:rPr lang="es-ES" sz="2400" dirty="0" smtClean="0">
                <a:solidFill>
                  <a:srgbClr val="000000"/>
                </a:solidFill>
                <a:latin typeface="Berlin Sans FB" panose="020E0602020502020306" pitchFamily="34" charset="0"/>
              </a:rPr>
              <a:t>debe tener</a:t>
            </a:r>
            <a:r>
              <a:rPr lang="es-ES" sz="2400" dirty="0">
                <a:solidFill>
                  <a:srgbClr val="000000"/>
                </a:solidFill>
                <a:latin typeface="Berlin Sans FB" panose="020E0602020502020306" pitchFamily="34" charset="0"/>
              </a:rPr>
              <a:t>.</a:t>
            </a:r>
            <a:endParaRPr lang="es-ES" sz="2400" dirty="0">
              <a:solidFill>
                <a:srgbClr val="000000"/>
              </a:solidFill>
              <a:latin typeface="Times New Roman" panose="02020603050405020304" pitchFamily="18" charset="0"/>
            </a:endParaRPr>
          </a:p>
        </p:txBody>
      </p:sp>
      <p:sp>
        <p:nvSpPr>
          <p:cNvPr id="5" name="Rounded Rectangle 4"/>
          <p:cNvSpPr/>
          <p:nvPr/>
        </p:nvSpPr>
        <p:spPr>
          <a:xfrm>
            <a:off x="1721708" y="3080951"/>
            <a:ext cx="1095633" cy="302401"/>
          </a:xfrm>
          <a:prstGeom prst="round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6" name="Rounded Rectangle 5"/>
          <p:cNvSpPr/>
          <p:nvPr/>
        </p:nvSpPr>
        <p:spPr>
          <a:xfrm>
            <a:off x="492210" y="3430380"/>
            <a:ext cx="1872049" cy="302401"/>
          </a:xfrm>
          <a:prstGeom prst="round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7" name="Rounded Rectangle 6"/>
          <p:cNvSpPr/>
          <p:nvPr/>
        </p:nvSpPr>
        <p:spPr>
          <a:xfrm>
            <a:off x="492209" y="3779809"/>
            <a:ext cx="2185088" cy="302401"/>
          </a:xfrm>
          <a:prstGeom prst="round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8" name="Rounded Rectangle 7"/>
          <p:cNvSpPr/>
          <p:nvPr/>
        </p:nvSpPr>
        <p:spPr>
          <a:xfrm>
            <a:off x="492209" y="4154992"/>
            <a:ext cx="2119185" cy="302401"/>
          </a:xfrm>
          <a:prstGeom prst="round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9" name="Rounded Rectangle 8"/>
          <p:cNvSpPr/>
          <p:nvPr/>
        </p:nvSpPr>
        <p:spPr>
          <a:xfrm>
            <a:off x="492210" y="4514740"/>
            <a:ext cx="2564028" cy="302401"/>
          </a:xfrm>
          <a:prstGeom prst="round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0" name="Rounded Rectangle 9"/>
          <p:cNvSpPr/>
          <p:nvPr/>
        </p:nvSpPr>
        <p:spPr>
          <a:xfrm>
            <a:off x="492209" y="4897500"/>
            <a:ext cx="2415747" cy="302401"/>
          </a:xfrm>
          <a:prstGeom prst="round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a:off x="492209" y="5259556"/>
            <a:ext cx="3033585" cy="302401"/>
          </a:xfrm>
          <a:prstGeom prst="roundRect">
            <a:avLst/>
          </a:prstGeom>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pic>
        <p:nvPicPr>
          <p:cNvPr id="1026"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0734" y="1182782"/>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0798" y="1052438"/>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140" y="6360617"/>
            <a:ext cx="2465034" cy="400110"/>
          </a:xfrm>
          <a:prstGeom prst="rect">
            <a:avLst/>
          </a:prstGeom>
        </p:spPr>
        <p:txBody>
          <a:bodyPr wrap="none">
            <a:spAutoFit/>
          </a:bodyPr>
          <a:lstStyle/>
          <a:p>
            <a:r>
              <a:rPr lang="en-GB" sz="2000" b="1" i="1" dirty="0" smtClean="0">
                <a:solidFill>
                  <a:prstClr val="black"/>
                </a:solidFill>
              </a:rPr>
              <a:t>Armando José </a:t>
            </a:r>
            <a:r>
              <a:rPr lang="en-GB" sz="2000" b="1" i="1" dirty="0" err="1" smtClean="0">
                <a:solidFill>
                  <a:prstClr val="black"/>
                </a:solidFill>
              </a:rPr>
              <a:t>Sequera</a:t>
            </a:r>
            <a:endParaRPr lang="en-GB" sz="2000" b="1" i="1" dirty="0">
              <a:solidFill>
                <a:prstClr val="black"/>
              </a:solidFill>
            </a:endParaRPr>
          </a:p>
        </p:txBody>
      </p:sp>
    </p:spTree>
    <p:extLst>
      <p:ext uri="{BB962C8B-B14F-4D97-AF65-F5344CB8AC3E}">
        <p14:creationId xmlns:p14="http://schemas.microsoft.com/office/powerpoint/2010/main" val="7312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681" y="672349"/>
            <a:ext cx="4572000" cy="5262979"/>
          </a:xfrm>
          <a:prstGeom prst="rect">
            <a:avLst/>
          </a:prstGeom>
        </p:spPr>
        <p:txBody>
          <a:bodyPr>
            <a:spAutoFit/>
          </a:bodyPr>
          <a:lstStyle/>
          <a:p>
            <a:r>
              <a:rPr lang="es-ES" sz="2400" dirty="0">
                <a:solidFill>
                  <a:srgbClr val="000000"/>
                </a:solidFill>
                <a:latin typeface="Berlin Sans FB" panose="020E0602020502020306" pitchFamily="34" charset="0"/>
              </a:rPr>
              <a:t> Un</a:t>
            </a:r>
            <a:r>
              <a:rPr lang="es-ES" sz="2400" dirty="0">
                <a:solidFill>
                  <a:srgbClr val="000000"/>
                </a:solidFill>
                <a:latin typeface="Times New Roman" panose="02020603050405020304" pitchFamily="18" charset="0"/>
              </a:rPr>
              <a:t> </a:t>
            </a:r>
            <a:r>
              <a:rPr lang="es-ES" sz="2400" dirty="0">
                <a:solidFill>
                  <a:srgbClr val="000000"/>
                </a:solidFill>
                <a:latin typeface="Berlin Sans FB" panose="020E0602020502020306" pitchFamily="34" charset="0"/>
              </a:rPr>
              <a:t>hombre</a:t>
            </a:r>
            <a:r>
              <a:rPr lang="es-ES" sz="2400" dirty="0">
                <a:solidFill>
                  <a:srgbClr val="000000"/>
                </a:solidFill>
                <a:latin typeface="Times New Roman" panose="02020603050405020304" pitchFamily="18" charset="0"/>
              </a:rPr>
              <a:t> </a:t>
            </a:r>
            <a:r>
              <a:rPr lang="es-ES" sz="2400" dirty="0">
                <a:solidFill>
                  <a:srgbClr val="000000"/>
                </a:solidFill>
                <a:latin typeface="Berlin Sans FB" panose="020E0602020502020306" pitchFamily="34" charset="0"/>
              </a:rPr>
              <a:t>sin</a:t>
            </a:r>
            <a:r>
              <a:rPr lang="es-ES" sz="2400" dirty="0">
                <a:solidFill>
                  <a:srgbClr val="000000"/>
                </a:solidFill>
                <a:latin typeface="Times New Roman" panose="02020603050405020304" pitchFamily="18" charset="0"/>
              </a:rPr>
              <a:t> </a:t>
            </a:r>
            <a:r>
              <a:rPr lang="es-ES" sz="2400" dirty="0">
                <a:solidFill>
                  <a:srgbClr val="000000"/>
                </a:solidFill>
                <a:latin typeface="Berlin Sans FB" panose="020E0602020502020306" pitchFamily="34" charset="0"/>
              </a:rPr>
              <a:t>cabeza</a:t>
            </a:r>
            <a:endParaRPr lang="es-ES" sz="2400" dirty="0">
              <a:solidFill>
                <a:srgbClr val="000000"/>
              </a:solidFill>
              <a:latin typeface="Times New Roman" panose="02020603050405020304" pitchFamily="18" charset="0"/>
            </a:endParaRPr>
          </a:p>
          <a:p>
            <a:r>
              <a:rPr lang="es-ES" sz="2400" dirty="0">
                <a:solidFill>
                  <a:srgbClr val="000000"/>
                </a:solidFill>
                <a:latin typeface="Times New Roman" panose="02020603050405020304" pitchFamily="18" charset="0"/>
              </a:rPr>
              <a:t> </a:t>
            </a:r>
          </a:p>
          <a:p>
            <a:r>
              <a:rPr lang="es-ES" sz="2400" dirty="0" smtClean="0">
                <a:solidFill>
                  <a:srgbClr val="000000"/>
                </a:solidFill>
                <a:latin typeface="Berlin Sans FB" panose="020E0602020502020306" pitchFamily="34" charset="0"/>
              </a:rPr>
              <a:t>1 Un </a:t>
            </a:r>
            <a:r>
              <a:rPr lang="es-ES" sz="2400" dirty="0">
                <a:solidFill>
                  <a:srgbClr val="000000"/>
                </a:solidFill>
                <a:latin typeface="Berlin Sans FB" panose="020E0602020502020306" pitchFamily="34" charset="0"/>
              </a:rPr>
              <a:t>hombre sin cabeza</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2 no </a:t>
            </a:r>
            <a:r>
              <a:rPr lang="es-ES" sz="2400" dirty="0">
                <a:solidFill>
                  <a:srgbClr val="000000"/>
                </a:solidFill>
                <a:latin typeface="Berlin Sans FB" panose="020E0602020502020306" pitchFamily="34" charset="0"/>
              </a:rPr>
              <a:t>puede usar sombrero.</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3 Pero </a:t>
            </a:r>
            <a:r>
              <a:rPr lang="es-ES" sz="2400" dirty="0">
                <a:solidFill>
                  <a:srgbClr val="000000"/>
                </a:solidFill>
                <a:latin typeface="Berlin Sans FB" panose="020E0602020502020306" pitchFamily="34" charset="0"/>
              </a:rPr>
              <a:t>éste no es</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4 su </a:t>
            </a:r>
            <a:r>
              <a:rPr lang="es-ES" sz="2400" dirty="0">
                <a:solidFill>
                  <a:srgbClr val="000000"/>
                </a:solidFill>
                <a:latin typeface="Berlin Sans FB" panose="020E0602020502020306" pitchFamily="34" charset="0"/>
              </a:rPr>
              <a:t>mayor problema:</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5 no </a:t>
            </a:r>
            <a:r>
              <a:rPr lang="es-ES" sz="2400" dirty="0">
                <a:solidFill>
                  <a:srgbClr val="000000"/>
                </a:solidFill>
                <a:latin typeface="Berlin Sans FB" panose="020E0602020502020306" pitchFamily="34" charset="0"/>
              </a:rPr>
              <a:t>puede pensar,</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6 no </a:t>
            </a:r>
            <a:r>
              <a:rPr lang="es-ES" sz="2400" dirty="0">
                <a:solidFill>
                  <a:srgbClr val="000000"/>
                </a:solidFill>
                <a:latin typeface="Berlin Sans FB" panose="020E0602020502020306" pitchFamily="34" charset="0"/>
              </a:rPr>
              <a:t>puede leer,</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7 no </a:t>
            </a:r>
            <a:r>
              <a:rPr lang="es-ES" sz="2400" dirty="0">
                <a:solidFill>
                  <a:srgbClr val="000000"/>
                </a:solidFill>
                <a:latin typeface="Berlin Sans FB" panose="020E0602020502020306" pitchFamily="34" charset="0"/>
              </a:rPr>
              <a:t>puede cantar,</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8 no </a:t>
            </a:r>
            <a:r>
              <a:rPr lang="es-ES" sz="2400" dirty="0">
                <a:solidFill>
                  <a:srgbClr val="000000"/>
                </a:solidFill>
                <a:latin typeface="Berlin Sans FB" panose="020E0602020502020306" pitchFamily="34" charset="0"/>
              </a:rPr>
              <a:t>puede comer</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9 No </a:t>
            </a:r>
            <a:r>
              <a:rPr lang="es-ES" sz="2400" dirty="0">
                <a:solidFill>
                  <a:srgbClr val="000000"/>
                </a:solidFill>
                <a:latin typeface="Berlin Sans FB" panose="020E0602020502020306" pitchFamily="34" charset="0"/>
              </a:rPr>
              <a:t>puede escuchar,</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10 ni </a:t>
            </a:r>
            <a:r>
              <a:rPr lang="es-ES" sz="2400" dirty="0">
                <a:solidFill>
                  <a:srgbClr val="000000"/>
                </a:solidFill>
                <a:latin typeface="Berlin Sans FB" panose="020E0602020502020306" pitchFamily="34" charset="0"/>
              </a:rPr>
              <a:t>puede entender,</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11 que </a:t>
            </a:r>
            <a:r>
              <a:rPr lang="es-ES" sz="2400" dirty="0">
                <a:solidFill>
                  <a:srgbClr val="000000"/>
                </a:solidFill>
                <a:latin typeface="Berlin Sans FB" panose="020E0602020502020306" pitchFamily="34" charset="0"/>
              </a:rPr>
              <a:t>para amar y besar</a:t>
            </a:r>
            <a:endParaRPr lang="es-ES" sz="2400" dirty="0">
              <a:solidFill>
                <a:srgbClr val="000000"/>
              </a:solidFill>
              <a:latin typeface="Times New Roman" panose="02020603050405020304" pitchFamily="18" charset="0"/>
            </a:endParaRPr>
          </a:p>
          <a:p>
            <a:r>
              <a:rPr lang="es-ES" sz="2400" dirty="0" smtClean="0">
                <a:solidFill>
                  <a:srgbClr val="000000"/>
                </a:solidFill>
                <a:latin typeface="Berlin Sans FB" panose="020E0602020502020306" pitchFamily="34" charset="0"/>
              </a:rPr>
              <a:t>12 cabeza </a:t>
            </a:r>
            <a:r>
              <a:rPr lang="es-ES" sz="2400" dirty="0">
                <a:solidFill>
                  <a:srgbClr val="000000"/>
                </a:solidFill>
                <a:latin typeface="Berlin Sans FB" panose="020E0602020502020306" pitchFamily="34" charset="0"/>
              </a:rPr>
              <a:t>se </a:t>
            </a:r>
            <a:r>
              <a:rPr lang="es-ES" sz="2400" dirty="0" smtClean="0">
                <a:solidFill>
                  <a:srgbClr val="000000"/>
                </a:solidFill>
                <a:latin typeface="Berlin Sans FB" panose="020E0602020502020306" pitchFamily="34" charset="0"/>
              </a:rPr>
              <a:t>debe tener</a:t>
            </a:r>
            <a:r>
              <a:rPr lang="es-ES" sz="2400" dirty="0">
                <a:solidFill>
                  <a:srgbClr val="000000"/>
                </a:solidFill>
                <a:latin typeface="Berlin Sans FB" panose="020E0602020502020306" pitchFamily="34" charset="0"/>
              </a:rPr>
              <a:t>.</a:t>
            </a:r>
            <a:endParaRPr lang="es-ES" sz="2400" dirty="0">
              <a:solidFill>
                <a:srgbClr val="000000"/>
              </a:solidFill>
              <a:latin typeface="Times New Roman" panose="02020603050405020304" pitchFamily="18" charset="0"/>
            </a:endParaRPr>
          </a:p>
        </p:txBody>
      </p:sp>
      <p:pic>
        <p:nvPicPr>
          <p:cNvPr id="1026"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665" y="695765"/>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729" y="565421"/>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140" y="6360617"/>
            <a:ext cx="2465034" cy="400110"/>
          </a:xfrm>
          <a:prstGeom prst="rect">
            <a:avLst/>
          </a:prstGeom>
        </p:spPr>
        <p:txBody>
          <a:bodyPr wrap="none">
            <a:spAutoFit/>
          </a:bodyPr>
          <a:lstStyle/>
          <a:p>
            <a:r>
              <a:rPr lang="en-GB" sz="2000" b="1" i="1" dirty="0" smtClean="0">
                <a:solidFill>
                  <a:prstClr val="black"/>
                </a:solidFill>
              </a:rPr>
              <a:t>Armando José </a:t>
            </a:r>
            <a:r>
              <a:rPr lang="en-GB" sz="2000" b="1" i="1" dirty="0" err="1" smtClean="0">
                <a:solidFill>
                  <a:prstClr val="black"/>
                </a:solidFill>
              </a:rPr>
              <a:t>Sequera</a:t>
            </a:r>
            <a:endParaRPr lang="en-GB" sz="2000" b="1" i="1" dirty="0">
              <a:solidFill>
                <a:prstClr val="black"/>
              </a:solidFill>
            </a:endParaRPr>
          </a:p>
        </p:txBody>
      </p:sp>
    </p:spTree>
    <p:extLst>
      <p:ext uri="{BB962C8B-B14F-4D97-AF65-F5344CB8AC3E}">
        <p14:creationId xmlns:p14="http://schemas.microsoft.com/office/powerpoint/2010/main" val="27187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27388" y="139022"/>
          <a:ext cx="4980070" cy="4754880"/>
        </p:xfrm>
        <a:graphic>
          <a:graphicData uri="http://schemas.openxmlformats.org/drawingml/2006/table">
            <a:tbl>
              <a:tblPr firstRow="1" bandRow="1">
                <a:tableStyleId>{5940675A-B579-460E-94D1-54222C63F5DA}</a:tableStyleId>
              </a:tblPr>
              <a:tblGrid>
                <a:gridCol w="1215640"/>
                <a:gridCol w="1254810"/>
                <a:gridCol w="1254810"/>
                <a:gridCol w="1254810"/>
              </a:tblGrid>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ayud</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mont</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bail</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naveg</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cant</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smtClean="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smtClean="0">
                          <a:solidFill>
                            <a:schemeClr val="tx1"/>
                          </a:solidFill>
                          <a:latin typeface="+mn-lt"/>
                          <a:ea typeface="+mn-ea"/>
                          <a:cs typeface="+mn-cs"/>
                        </a:rPr>
                        <a:t>odiar</a:t>
                      </a:r>
                      <a:endParaRPr lang="en-GB" sz="2000" b="1" kern="1200" dirty="0" smtClean="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smtClean="0">
                        <a:solidFill>
                          <a:schemeClr val="tx1"/>
                        </a:solidFill>
                        <a:latin typeface="+mn-lt"/>
                        <a:ea typeface="+mn-ea"/>
                        <a:cs typeface="+mn-cs"/>
                      </a:endParaRPr>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chate</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olvid</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dibuj</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os</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escuch</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pens</a:t>
                      </a:r>
                      <a:r>
                        <a:rPr lang="en-GB" sz="2000" dirty="0" err="1" smtClean="0"/>
                        <a:t>ar</a:t>
                      </a:r>
                      <a:r>
                        <a:rPr lang="en-GB" sz="2000" dirty="0" smtClean="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encontr</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pregunt</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habl</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sac</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jug</a:t>
                      </a:r>
                      <a:r>
                        <a:rPr lang="en-GB" sz="2000" dirty="0" err="1" smtClean="0"/>
                        <a:t>ar</a:t>
                      </a:r>
                      <a:r>
                        <a:rPr lang="en-GB" sz="2000" dirty="0" smtClean="0"/>
                        <a:t>*</a:t>
                      </a:r>
                    </a:p>
                  </a:txBody>
                  <a:tcPr/>
                </a:tc>
                <a:tc>
                  <a:txBody>
                    <a:bodyPr/>
                    <a:lstStyle/>
                    <a:p>
                      <a:endParaRPr lang="en-GB" sz="2000" dirty="0"/>
                    </a:p>
                  </a:txBody>
                  <a:tcPr/>
                </a:tc>
                <a:tc>
                  <a:txBody>
                    <a:bodyPr/>
                    <a:lstStyle/>
                    <a:p>
                      <a:r>
                        <a:rPr lang="en-GB" sz="2000" b="1" dirty="0" err="1" smtClean="0"/>
                        <a:t>termin</a:t>
                      </a:r>
                      <a:r>
                        <a:rPr lang="en-GB" sz="2000" dirty="0" err="1" smtClean="0"/>
                        <a:t>ar</a:t>
                      </a:r>
                      <a:endParaRPr lang="en-GB" sz="2000" dirty="0"/>
                    </a:p>
                  </a:txBody>
                  <a:tcPr/>
                </a:tc>
                <a:tc>
                  <a:txBody>
                    <a:bodyPr/>
                    <a:lstStyle/>
                    <a:p>
                      <a:endParaRPr lang="en-GB" sz="2000" dirty="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llam</a:t>
                      </a:r>
                      <a:r>
                        <a:rPr lang="en-GB" sz="2000" dirty="0" err="1" smtClean="0"/>
                        <a:t>ar</a:t>
                      </a:r>
                      <a:r>
                        <a:rPr lang="en-GB" sz="2000" i="1" dirty="0" err="1" smtClean="0"/>
                        <a:t>se</a:t>
                      </a:r>
                      <a:endParaRPr lang="en-GB" sz="2000" i="1"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t>toc</a:t>
                      </a:r>
                      <a:r>
                        <a:rPr lang="en-GB" sz="2000" dirty="0" smtClean="0"/>
                        <a:t>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llev</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trabaj</a:t>
                      </a:r>
                      <a:r>
                        <a:rPr lang="en-GB" sz="2000" dirty="0" err="1" smtClean="0"/>
                        <a:t>ar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mand</a:t>
                      </a:r>
                      <a:r>
                        <a:rPr lang="en-GB" sz="2000" dirty="0" err="1" smtClean="0"/>
                        <a:t>ar</a:t>
                      </a:r>
                      <a:endParaRPr lang="en-GB" sz="2000" dirty="0" smtClean="0"/>
                    </a:p>
                  </a:txBody>
                  <a:tcPr/>
                </a:tc>
                <a:tc>
                  <a:txBody>
                    <a:bodyPr/>
                    <a:lstStyle/>
                    <a:p>
                      <a:endParaRPr lang="en-GB" sz="2000" dirty="0"/>
                    </a:p>
                  </a:txBody>
                  <a:tcPr/>
                </a:tc>
                <a:tc>
                  <a:txBody>
                    <a:bodyPr/>
                    <a:lstStyle/>
                    <a:p>
                      <a:r>
                        <a:rPr lang="en-GB" sz="2000" b="1" dirty="0" err="1" smtClean="0"/>
                        <a:t>visit</a:t>
                      </a:r>
                      <a:r>
                        <a:rPr lang="en-GB" sz="2000" dirty="0" err="1" smtClean="0"/>
                        <a:t>ar</a:t>
                      </a:r>
                      <a:endParaRPr lang="en-GB" sz="2000" dirty="0"/>
                    </a:p>
                  </a:txBody>
                  <a:tcPr/>
                </a:tc>
                <a:tc>
                  <a:txBody>
                    <a:bodyPr/>
                    <a:lstStyle/>
                    <a:p>
                      <a:endParaRPr lang="en-GB" sz="2000" dirty="0"/>
                    </a:p>
                  </a:txBody>
                  <a:tcPr/>
                </a:tc>
              </a:tr>
            </a:tbl>
          </a:graphicData>
        </a:graphic>
      </p:graphicFrame>
      <p:graphicFrame>
        <p:nvGraphicFramePr>
          <p:cNvPr id="5" name="Table 4"/>
          <p:cNvGraphicFramePr>
            <a:graphicFrameLocks noGrp="1"/>
          </p:cNvGraphicFramePr>
          <p:nvPr>
            <p:extLst/>
          </p:nvPr>
        </p:nvGraphicFramePr>
        <p:xfrm>
          <a:off x="5234849" y="139022"/>
          <a:ext cx="3596112" cy="3383280"/>
        </p:xfrm>
        <a:graphic>
          <a:graphicData uri="http://schemas.openxmlformats.org/drawingml/2006/table">
            <a:tbl>
              <a:tblPr firstRow="1" bandRow="1">
                <a:tableStyleId>{5940675A-B579-460E-94D1-54222C63F5DA}</a:tableStyleId>
              </a:tblPr>
              <a:tblGrid>
                <a:gridCol w="1602556"/>
                <a:gridCol w="1993556"/>
              </a:tblGrid>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aprend</a:t>
                      </a:r>
                      <a:r>
                        <a:rPr lang="en-GB" sz="2000" dirty="0" err="1" smtClean="0"/>
                        <a:t>er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beber</a:t>
                      </a:r>
                      <a:endParaRPr lang="en-GB" sz="2000" b="1"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smtClean="0"/>
                    </a:p>
                  </a:txBody>
                  <a:tcPr/>
                </a:tc>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t>comer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smtClean="0"/>
                    </a:p>
                  </a:txBody>
                  <a:tcPr/>
                </a:tc>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t>le</a:t>
                      </a:r>
                      <a:r>
                        <a:rPr lang="en-GB" sz="2000" dirty="0" smtClean="0"/>
                        <a: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t>ve</a:t>
                      </a:r>
                      <a:r>
                        <a:rPr lang="en-GB" sz="2000" dirty="0" err="1" smtClean="0"/>
                        <a:t>r</a:t>
                      </a:r>
                      <a:endParaRPr lang="en-GB"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p>
                  </a:txBody>
                  <a:tcPr/>
                </a:tc>
              </a:tr>
              <a:tr h="127458">
                <a:tc>
                  <a:txBody>
                    <a:bodyPr/>
                    <a:lstStyle/>
                    <a:p>
                      <a:endParaRPr lang="en-GB" sz="800" dirty="0"/>
                    </a:p>
                  </a:txBody>
                  <a:tcPr>
                    <a:solidFill>
                      <a:schemeClr val="bg1">
                        <a:lumMod val="65000"/>
                      </a:schemeClr>
                    </a:solidFill>
                  </a:tcPr>
                </a:tc>
                <a:tc>
                  <a:txBody>
                    <a:bodyPr/>
                    <a:lstStyle/>
                    <a:p>
                      <a:endParaRPr lang="en-GB" sz="800" dirty="0"/>
                    </a:p>
                  </a:txBody>
                  <a:tcPr>
                    <a:solidFill>
                      <a:schemeClr val="bg1">
                        <a:lumMod val="65000"/>
                      </a:schemeClr>
                    </a:solidFill>
                  </a:tcPr>
                </a:tc>
              </a:tr>
              <a:tr h="236708">
                <a:tc>
                  <a:txBody>
                    <a:bodyPr/>
                    <a:lstStyle/>
                    <a:p>
                      <a:r>
                        <a:rPr lang="en-GB" sz="2000" b="1" dirty="0" err="1" smtClean="0"/>
                        <a:t>escrib</a:t>
                      </a:r>
                      <a:r>
                        <a:rPr lang="en-GB" sz="2000" dirty="0" err="1" smtClean="0"/>
                        <a:t>ir</a:t>
                      </a:r>
                      <a:endParaRPr lang="en-GB" sz="2000" dirty="0"/>
                    </a:p>
                  </a:txBody>
                  <a:tcPr/>
                </a:tc>
                <a:tc>
                  <a:txBody>
                    <a:bodyPr/>
                    <a:lstStyle/>
                    <a:p>
                      <a:endParaRPr lang="en-GB" sz="2000" dirty="0"/>
                    </a:p>
                  </a:txBody>
                  <a:tcPr/>
                </a:tc>
              </a:tr>
              <a:tr h="236708">
                <a:tc>
                  <a:txBody>
                    <a:bodyPr/>
                    <a:lstStyle/>
                    <a:p>
                      <a:r>
                        <a:rPr lang="en-GB" sz="2000" b="1" dirty="0" smtClean="0"/>
                        <a:t>sal</a:t>
                      </a:r>
                      <a:r>
                        <a:rPr lang="en-GB" sz="2000" dirty="0" smtClean="0"/>
                        <a:t>ir</a:t>
                      </a:r>
                      <a:endParaRPr lang="en-GB" sz="2000" dirty="0"/>
                    </a:p>
                  </a:txBody>
                  <a:tcPr/>
                </a:tc>
                <a:tc>
                  <a:txBody>
                    <a:bodyPr/>
                    <a:lstStyle/>
                    <a:p>
                      <a:endParaRPr lang="en-GB" sz="2000" dirty="0"/>
                    </a:p>
                  </a:txBody>
                  <a:tcPr/>
                </a:tc>
              </a:tr>
              <a:tr h="236708">
                <a:tc>
                  <a:txBody>
                    <a:bodyPr/>
                    <a:lstStyle/>
                    <a:p>
                      <a:r>
                        <a:rPr lang="en-GB" sz="2000" b="1" dirty="0" err="1" smtClean="0"/>
                        <a:t>viv</a:t>
                      </a:r>
                      <a:r>
                        <a:rPr lang="en-GB" sz="2000" b="0" dirty="0" err="1" smtClean="0"/>
                        <a:t>ir</a:t>
                      </a:r>
                      <a:endParaRPr lang="en-GB" sz="2000" b="0" dirty="0"/>
                    </a:p>
                  </a:txBody>
                  <a:tcPr/>
                </a:tc>
                <a:tc>
                  <a:txBody>
                    <a:bodyPr/>
                    <a:lstStyle/>
                    <a:p>
                      <a:endParaRPr lang="en-GB" sz="2000" b="0" dirty="0"/>
                    </a:p>
                  </a:txBody>
                  <a:tcPr/>
                </a:tc>
              </a:tr>
            </a:tbl>
          </a:graphicData>
        </a:graphic>
      </p:graphicFrame>
      <p:graphicFrame>
        <p:nvGraphicFramePr>
          <p:cNvPr id="6" name="Table 5"/>
          <p:cNvGraphicFramePr>
            <a:graphicFrameLocks noGrp="1"/>
          </p:cNvGraphicFramePr>
          <p:nvPr>
            <p:extLst/>
          </p:nvPr>
        </p:nvGraphicFramePr>
        <p:xfrm>
          <a:off x="127388" y="5021413"/>
          <a:ext cx="2426342" cy="1691640"/>
        </p:xfrm>
        <a:graphic>
          <a:graphicData uri="http://schemas.openxmlformats.org/drawingml/2006/table">
            <a:tbl>
              <a:tblPr firstRow="1" bandRow="1">
                <a:tableStyleId>{5940675A-B579-460E-94D1-54222C63F5DA}</a:tableStyleId>
              </a:tblPr>
              <a:tblGrid>
                <a:gridCol w="1213171"/>
                <a:gridCol w="1213171"/>
              </a:tblGrid>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t>estar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smtClean="0"/>
                    </a:p>
                  </a:txBody>
                  <a:tcPr/>
                </a:tc>
              </a:tr>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t>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smtClean="0"/>
                    </a:p>
                  </a:txBody>
                  <a:tcPr/>
                </a:tc>
              </a:tr>
              <a:tr h="422910">
                <a:tc>
                  <a:txBody>
                    <a:bodyPr/>
                    <a:lstStyle/>
                    <a:p>
                      <a:r>
                        <a:rPr lang="en-GB" sz="2000" b="1" dirty="0" smtClean="0"/>
                        <a:t>hac</a:t>
                      </a:r>
                      <a:r>
                        <a:rPr lang="en-GB" sz="2000" dirty="0" smtClean="0"/>
                        <a:t>er</a:t>
                      </a:r>
                      <a:endParaRPr lang="en-GB" sz="2000" dirty="0"/>
                    </a:p>
                  </a:txBody>
                  <a:tcPr/>
                </a:tc>
                <a:tc>
                  <a:txBody>
                    <a:bodyPr/>
                    <a:lstStyle/>
                    <a:p>
                      <a:endParaRPr lang="en-GB" sz="2000" dirty="0"/>
                    </a:p>
                  </a:txBody>
                  <a:tcPr/>
                </a:tc>
              </a:tr>
              <a:tr h="422910">
                <a:tc>
                  <a:txBody>
                    <a:bodyPr/>
                    <a:lstStyle/>
                    <a:p>
                      <a:r>
                        <a:rPr lang="en-GB" sz="2000" b="1" dirty="0" err="1" smtClean="0"/>
                        <a:t>quer</a:t>
                      </a:r>
                      <a:r>
                        <a:rPr lang="en-GB" sz="2000" b="0" dirty="0" err="1" smtClean="0"/>
                        <a:t>er</a:t>
                      </a:r>
                      <a:endParaRPr lang="en-GB" sz="2000" b="0" dirty="0"/>
                    </a:p>
                  </a:txBody>
                  <a:tcPr/>
                </a:tc>
                <a:tc>
                  <a:txBody>
                    <a:bodyPr/>
                    <a:lstStyle/>
                    <a:p>
                      <a:endParaRPr lang="en-GB" sz="2000" b="0" dirty="0"/>
                    </a:p>
                  </a:txBody>
                  <a:tcPr/>
                </a:tc>
              </a:tr>
            </a:tbl>
          </a:graphicData>
        </a:graphic>
      </p:graphicFrame>
      <p:graphicFrame>
        <p:nvGraphicFramePr>
          <p:cNvPr id="7" name="Table 6"/>
          <p:cNvGraphicFramePr>
            <a:graphicFrameLocks noGrp="1"/>
          </p:cNvGraphicFramePr>
          <p:nvPr>
            <p:extLst/>
          </p:nvPr>
        </p:nvGraphicFramePr>
        <p:xfrm>
          <a:off x="2617421" y="5021413"/>
          <a:ext cx="2490036" cy="1691640"/>
        </p:xfrm>
        <a:graphic>
          <a:graphicData uri="http://schemas.openxmlformats.org/drawingml/2006/table">
            <a:tbl>
              <a:tblPr firstRow="1" bandRow="1">
                <a:tableStyleId>{5940675A-B579-460E-94D1-54222C63F5DA}</a:tableStyleId>
              </a:tblPr>
              <a:tblGrid>
                <a:gridCol w="1245018"/>
                <a:gridCol w="1245018"/>
              </a:tblGrid>
              <a:tr h="422910">
                <a:tc>
                  <a:txBody>
                    <a:bodyPr/>
                    <a:lstStyle/>
                    <a:p>
                      <a:r>
                        <a:rPr lang="en-GB" sz="2000" b="1" dirty="0" err="1" smtClean="0"/>
                        <a:t>se</a:t>
                      </a:r>
                      <a:r>
                        <a:rPr lang="en-GB" sz="2000" dirty="0" err="1" smtClean="0"/>
                        <a:t>r</a:t>
                      </a:r>
                      <a:endParaRPr lang="en-GB" sz="2000" dirty="0" smtClean="0"/>
                    </a:p>
                  </a:txBody>
                  <a:tcPr/>
                </a:tc>
                <a:tc>
                  <a:txBody>
                    <a:bodyPr/>
                    <a:lstStyle/>
                    <a:p>
                      <a:endParaRPr lang="en-GB" sz="2000" dirty="0" smtClean="0"/>
                    </a:p>
                  </a:txBody>
                  <a:tcPr/>
                </a:tc>
              </a:tr>
              <a:tr h="422910">
                <a:tc>
                  <a:txBody>
                    <a:bodyPr/>
                    <a:lstStyle/>
                    <a:p>
                      <a:r>
                        <a:rPr lang="en-GB" sz="2000" b="1" dirty="0" err="1" smtClean="0"/>
                        <a:t>ten</a:t>
                      </a:r>
                      <a:r>
                        <a:rPr lang="en-GB" sz="2000" dirty="0" err="1" smtClean="0"/>
                        <a:t>er</a:t>
                      </a:r>
                      <a:endParaRPr lang="en-GB" sz="2000" dirty="0"/>
                    </a:p>
                  </a:txBody>
                  <a:tcPr/>
                </a:tc>
                <a:tc>
                  <a:txBody>
                    <a:bodyPr/>
                    <a:lstStyle/>
                    <a:p>
                      <a:endParaRPr lang="en-GB" sz="2000" dirty="0"/>
                    </a:p>
                  </a:txBody>
                  <a:tcPr/>
                </a:tc>
              </a:tr>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solidFill>
                            <a:srgbClr val="7030A0"/>
                          </a:solidFill>
                        </a:rPr>
                        <a:t>encant</a:t>
                      </a:r>
                      <a:r>
                        <a:rPr lang="en-GB" sz="2000" dirty="0" err="1" smtClean="0">
                          <a:solidFill>
                            <a:srgbClr val="7030A0"/>
                          </a:solidFill>
                        </a:rPr>
                        <a:t>ar</a:t>
                      </a:r>
                      <a:endParaRPr lang="en-GB" sz="2000" dirty="0" smtClean="0">
                        <a:solidFill>
                          <a:srgbClr val="7030A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solidFill>
                          <a:srgbClr val="7030A0"/>
                        </a:solidFill>
                      </a:endParaRPr>
                    </a:p>
                  </a:txBody>
                  <a:tcPr/>
                </a:tc>
              </a:tr>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smtClean="0">
                          <a:solidFill>
                            <a:srgbClr val="7030A0"/>
                          </a:solidFill>
                        </a:rPr>
                        <a:t>gust</a:t>
                      </a:r>
                      <a:r>
                        <a:rPr lang="en-GB" sz="2000" dirty="0" err="1" smtClean="0">
                          <a:solidFill>
                            <a:srgbClr val="7030A0"/>
                          </a:solidFill>
                        </a:rPr>
                        <a:t>ar</a:t>
                      </a:r>
                      <a:endParaRPr lang="en-GB" sz="2000" dirty="0" smtClean="0">
                        <a:solidFill>
                          <a:srgbClr val="7030A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smtClean="0">
                        <a:solidFill>
                          <a:srgbClr val="7030A0"/>
                        </a:solidFill>
                      </a:endParaRPr>
                    </a:p>
                  </a:txBody>
                  <a:tcPr/>
                </a:tc>
              </a:tr>
            </a:tbl>
          </a:graphicData>
        </a:graphic>
      </p:graphicFrame>
      <p:graphicFrame>
        <p:nvGraphicFramePr>
          <p:cNvPr id="8" name="Table 7"/>
          <p:cNvGraphicFramePr>
            <a:graphicFrameLocks noGrp="1"/>
          </p:cNvGraphicFramePr>
          <p:nvPr>
            <p:extLst/>
          </p:nvPr>
        </p:nvGraphicFramePr>
        <p:xfrm>
          <a:off x="5236029" y="3567847"/>
          <a:ext cx="2506419" cy="3169920"/>
        </p:xfrm>
        <a:graphic>
          <a:graphicData uri="http://schemas.openxmlformats.org/drawingml/2006/table">
            <a:tbl>
              <a:tblPr/>
              <a:tblGrid>
                <a:gridCol w="2506419"/>
              </a:tblGrid>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cs typeface="Times New Roman" pitchFamily="18" charset="0"/>
                        </a:rPr>
                        <a:t>(yo) habl</a:t>
                      </a:r>
                      <a:r>
                        <a:rPr kumimoji="0" lang="es-ES" sz="2000" b="1" i="0" u="none" strike="noStrike" cap="none" normalizeH="0" baseline="0" dirty="0" smtClean="0">
                          <a:ln>
                            <a:noFill/>
                          </a:ln>
                          <a:solidFill>
                            <a:schemeClr val="tx1"/>
                          </a:solidFill>
                          <a:effectLst/>
                          <a:latin typeface="+mn-lt"/>
                          <a:cs typeface="Times New Roman" pitchFamily="18" charset="0"/>
                        </a:rPr>
                        <a:t>o</a:t>
                      </a:r>
                      <a:endParaRPr kumimoji="0" lang="es-ES"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cs typeface="Times New Roman" pitchFamily="18" charset="0"/>
                        </a:rPr>
                        <a:t>(tú) habl</a:t>
                      </a:r>
                      <a:r>
                        <a:rPr kumimoji="0" lang="es-ES" sz="2000" b="1" i="0" u="none" strike="noStrike" cap="none" normalizeH="0" baseline="0" dirty="0" smtClean="0">
                          <a:ln>
                            <a:noFill/>
                          </a:ln>
                          <a:solidFill>
                            <a:schemeClr val="tx1"/>
                          </a:solidFill>
                          <a:effectLst/>
                          <a:latin typeface="+mn-lt"/>
                          <a:cs typeface="Times New Roman" pitchFamily="18" charset="0"/>
                        </a:rPr>
                        <a:t>as</a:t>
                      </a:r>
                      <a:endParaRPr kumimoji="0" lang="es-ES"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cs typeface="Times New Roman" pitchFamily="18" charset="0"/>
                        </a:rPr>
                        <a:t>(él / ella) habl</a:t>
                      </a:r>
                      <a:r>
                        <a:rPr kumimoji="0" lang="es-ES" sz="2000" b="1" i="0" u="none" strike="noStrike" cap="none" normalizeH="0" baseline="0" dirty="0" smtClean="0">
                          <a:ln>
                            <a:noFill/>
                          </a:ln>
                          <a:solidFill>
                            <a:schemeClr val="tx1"/>
                          </a:solidFill>
                          <a:effectLst/>
                          <a:latin typeface="+mn-lt"/>
                          <a:cs typeface="Times New Roman" pitchFamily="18" charset="0"/>
                        </a:rPr>
                        <a:t>a</a:t>
                      </a:r>
                      <a:endParaRPr kumimoji="0" lang="es-ES"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cs typeface="Times New Roman" pitchFamily="18" charset="0"/>
                        </a:rPr>
                        <a:t>(Usted) habl</a:t>
                      </a:r>
                      <a:r>
                        <a:rPr kumimoji="0" lang="es-ES" sz="2000" b="1" i="0" u="none" strike="noStrike" cap="none" normalizeH="0" baseline="0" dirty="0" smtClean="0">
                          <a:ln>
                            <a:noFill/>
                          </a:ln>
                          <a:solidFill>
                            <a:schemeClr val="tx1"/>
                          </a:solidFill>
                          <a:effectLst/>
                          <a:latin typeface="+mn-lt"/>
                          <a:cs typeface="Times New Roman" pitchFamily="18" charset="0"/>
                        </a:rPr>
                        <a:t>a</a:t>
                      </a:r>
                      <a:endParaRPr kumimoji="0" lang="es-ES"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cs typeface="Times New Roman" pitchFamily="18" charset="0"/>
                        </a:rPr>
                        <a:t>(nosotros) habl</a:t>
                      </a:r>
                      <a:r>
                        <a:rPr kumimoji="0" lang="es-ES" sz="2000" b="1" i="0" u="none" strike="noStrike" cap="none" normalizeH="0" baseline="0" dirty="0" smtClean="0">
                          <a:ln>
                            <a:noFill/>
                          </a:ln>
                          <a:solidFill>
                            <a:schemeClr val="tx1"/>
                          </a:solidFill>
                          <a:effectLst/>
                          <a:latin typeface="+mn-lt"/>
                          <a:cs typeface="Times New Roman" pitchFamily="18" charset="0"/>
                        </a:rPr>
                        <a:t>amos</a:t>
                      </a:r>
                      <a:endParaRPr kumimoji="0" lang="es-ES"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cs typeface="Times New Roman" pitchFamily="18" charset="0"/>
                        </a:rPr>
                        <a:t>(vosotros) habl</a:t>
                      </a:r>
                      <a:r>
                        <a:rPr kumimoji="0" lang="es-ES" sz="2000" b="1" i="0" u="none" strike="noStrike" cap="none" normalizeH="0" baseline="0" dirty="0" smtClean="0">
                          <a:ln>
                            <a:noFill/>
                          </a:ln>
                          <a:solidFill>
                            <a:schemeClr val="tx1"/>
                          </a:solidFill>
                          <a:effectLst/>
                          <a:latin typeface="+mn-lt"/>
                          <a:cs typeface="Times New Roman" pitchFamily="18" charset="0"/>
                        </a:rPr>
                        <a:t>áis</a:t>
                      </a:r>
                      <a:endParaRPr kumimoji="0" lang="es-ES"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cs typeface="Times New Roman" pitchFamily="18" charset="0"/>
                        </a:rPr>
                        <a:t>(</a:t>
                      </a:r>
                      <a:r>
                        <a:rPr kumimoji="0" lang="en-GB" sz="2000" b="0" i="0" u="none" strike="noStrike" cap="none" normalizeH="0" baseline="0" dirty="0" err="1" smtClean="0">
                          <a:ln>
                            <a:noFill/>
                          </a:ln>
                          <a:solidFill>
                            <a:schemeClr val="tx1"/>
                          </a:solidFill>
                          <a:effectLst/>
                          <a:latin typeface="+mn-lt"/>
                          <a:cs typeface="Times New Roman" pitchFamily="18" charset="0"/>
                        </a:rPr>
                        <a:t>ellos</a:t>
                      </a:r>
                      <a:r>
                        <a:rPr kumimoji="0" lang="en-GB" sz="2000" b="0" i="0" u="none" strike="noStrike" cap="none" normalizeH="0" baseline="0" dirty="0" smtClean="0">
                          <a:ln>
                            <a:noFill/>
                          </a:ln>
                          <a:solidFill>
                            <a:schemeClr val="tx1"/>
                          </a:solidFill>
                          <a:effectLst/>
                          <a:latin typeface="+mn-lt"/>
                          <a:cs typeface="Times New Roman" pitchFamily="18" charset="0"/>
                        </a:rPr>
                        <a:t> / </a:t>
                      </a:r>
                      <a:r>
                        <a:rPr kumimoji="0" lang="en-GB" sz="2000" b="0" i="0" u="none" strike="noStrike" cap="none" normalizeH="0" baseline="0" dirty="0" err="1" smtClean="0">
                          <a:ln>
                            <a:noFill/>
                          </a:ln>
                          <a:solidFill>
                            <a:schemeClr val="tx1"/>
                          </a:solidFill>
                          <a:effectLst/>
                          <a:latin typeface="+mn-lt"/>
                          <a:cs typeface="Times New Roman" pitchFamily="18" charset="0"/>
                        </a:rPr>
                        <a:t>ellas</a:t>
                      </a:r>
                      <a:r>
                        <a:rPr kumimoji="0" lang="en-GB" sz="2000" b="0" i="0" u="none" strike="noStrike" cap="none" normalizeH="0" baseline="0" dirty="0" smtClean="0">
                          <a:ln>
                            <a:noFill/>
                          </a:ln>
                          <a:solidFill>
                            <a:schemeClr val="tx1"/>
                          </a:solidFill>
                          <a:effectLst/>
                          <a:latin typeface="+mn-lt"/>
                          <a:cs typeface="Times New Roman" pitchFamily="18" charset="0"/>
                        </a:rPr>
                        <a:t>) </a:t>
                      </a:r>
                      <a:r>
                        <a:rPr kumimoji="0" lang="en-GB" sz="2000" b="0" i="0" u="none" strike="noStrike" cap="none" normalizeH="0" baseline="0" dirty="0" err="1" smtClean="0">
                          <a:ln>
                            <a:noFill/>
                          </a:ln>
                          <a:solidFill>
                            <a:schemeClr val="tx1"/>
                          </a:solidFill>
                          <a:effectLst/>
                          <a:latin typeface="+mn-lt"/>
                          <a:cs typeface="Times New Roman" pitchFamily="18" charset="0"/>
                        </a:rPr>
                        <a:t>habl</a:t>
                      </a:r>
                      <a:r>
                        <a:rPr kumimoji="0" lang="en-GB" sz="2000" b="1" i="0" u="none" strike="noStrike" cap="none" normalizeH="0" baseline="0" dirty="0" err="1" smtClean="0">
                          <a:ln>
                            <a:noFill/>
                          </a:ln>
                          <a:solidFill>
                            <a:schemeClr val="tx1"/>
                          </a:solidFill>
                          <a:effectLst/>
                          <a:latin typeface="+mn-lt"/>
                          <a:cs typeface="Times New Roman" pitchFamily="18" charset="0"/>
                        </a:rPr>
                        <a:t>an</a:t>
                      </a:r>
                      <a:endParaRPr kumimoji="0" lang="en-GB"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cs typeface="Times New Roman" pitchFamily="18" charset="0"/>
                        </a:rPr>
                        <a:t>(</a:t>
                      </a:r>
                      <a:r>
                        <a:rPr kumimoji="0" lang="en-GB" sz="2000" b="0" i="0" u="none" strike="noStrike" cap="none" normalizeH="0" baseline="0" dirty="0" err="1" smtClean="0">
                          <a:ln>
                            <a:noFill/>
                          </a:ln>
                          <a:solidFill>
                            <a:schemeClr val="tx1"/>
                          </a:solidFill>
                          <a:effectLst/>
                          <a:latin typeface="+mn-lt"/>
                          <a:cs typeface="Times New Roman" pitchFamily="18" charset="0"/>
                        </a:rPr>
                        <a:t>Ustedes</a:t>
                      </a:r>
                      <a:r>
                        <a:rPr kumimoji="0" lang="en-GB" sz="2000" b="0" i="0" u="none" strike="noStrike" cap="none" normalizeH="0" baseline="0" dirty="0" smtClean="0">
                          <a:ln>
                            <a:noFill/>
                          </a:ln>
                          <a:solidFill>
                            <a:schemeClr val="tx1"/>
                          </a:solidFill>
                          <a:effectLst/>
                          <a:latin typeface="+mn-lt"/>
                          <a:cs typeface="Times New Roman" pitchFamily="18" charset="0"/>
                        </a:rPr>
                        <a:t>) </a:t>
                      </a:r>
                      <a:r>
                        <a:rPr kumimoji="0" lang="en-GB" sz="2000" b="0" i="0" u="none" strike="noStrike" cap="none" normalizeH="0" baseline="0" dirty="0" err="1" smtClean="0">
                          <a:ln>
                            <a:noFill/>
                          </a:ln>
                          <a:solidFill>
                            <a:schemeClr val="tx1"/>
                          </a:solidFill>
                          <a:effectLst/>
                          <a:latin typeface="+mn-lt"/>
                          <a:cs typeface="Times New Roman" pitchFamily="18" charset="0"/>
                        </a:rPr>
                        <a:t>habl</a:t>
                      </a:r>
                      <a:r>
                        <a:rPr kumimoji="0" lang="en-GB" sz="2000" b="1" i="0" u="none" strike="noStrike" cap="none" normalizeH="0" baseline="0" dirty="0" err="1" smtClean="0">
                          <a:ln>
                            <a:noFill/>
                          </a:ln>
                          <a:solidFill>
                            <a:schemeClr val="tx1"/>
                          </a:solidFill>
                          <a:effectLst/>
                          <a:latin typeface="+mn-lt"/>
                          <a:cs typeface="Times New Roman" pitchFamily="18" charset="0"/>
                        </a:rPr>
                        <a:t>an</a:t>
                      </a:r>
                      <a:endParaRPr kumimoji="0" lang="en-GB"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TextBox 8"/>
          <p:cNvSpPr txBox="1"/>
          <p:nvPr/>
        </p:nvSpPr>
        <p:spPr>
          <a:xfrm>
            <a:off x="7789756" y="4152444"/>
            <a:ext cx="1143000" cy="2585323"/>
          </a:xfrm>
          <a:prstGeom prst="rect">
            <a:avLst/>
          </a:prstGeom>
          <a:noFill/>
        </p:spPr>
        <p:txBody>
          <a:bodyPr wrap="square" rtlCol="0">
            <a:spAutoFit/>
          </a:bodyPr>
          <a:lstStyle/>
          <a:p>
            <a:r>
              <a:rPr lang="en-GB" dirty="0" smtClean="0">
                <a:solidFill>
                  <a:prstClr val="black"/>
                </a:solidFill>
              </a:rPr>
              <a:t>Apply these endings to any –AR infinitive verb to form the present tense.</a:t>
            </a:r>
            <a:endParaRPr lang="en-GB" dirty="0">
              <a:solidFill>
                <a:prstClr val="black"/>
              </a:solidFill>
            </a:endParaRPr>
          </a:p>
        </p:txBody>
      </p:sp>
      <p:sp>
        <p:nvSpPr>
          <p:cNvPr id="10" name="TextBox 9"/>
          <p:cNvSpPr txBox="1"/>
          <p:nvPr/>
        </p:nvSpPr>
        <p:spPr>
          <a:xfrm>
            <a:off x="7789757" y="3522302"/>
            <a:ext cx="2449286" cy="707886"/>
          </a:xfrm>
          <a:prstGeom prst="rect">
            <a:avLst/>
          </a:prstGeom>
          <a:noFill/>
        </p:spPr>
        <p:txBody>
          <a:bodyPr wrap="square" rtlCol="0">
            <a:spAutoFit/>
          </a:bodyPr>
          <a:lstStyle/>
          <a:p>
            <a:r>
              <a:rPr lang="en-GB" sz="2000" b="1" dirty="0" smtClean="0">
                <a:solidFill>
                  <a:prstClr val="black"/>
                </a:solidFill>
              </a:rPr>
              <a:t>Present </a:t>
            </a:r>
          </a:p>
          <a:p>
            <a:r>
              <a:rPr lang="en-GB" sz="2000" b="1" dirty="0" smtClean="0">
                <a:solidFill>
                  <a:prstClr val="black"/>
                </a:solidFill>
              </a:rPr>
              <a:t>tense</a:t>
            </a:r>
            <a:endParaRPr lang="en-GB" sz="2000" b="1" dirty="0">
              <a:solidFill>
                <a:prstClr val="black"/>
              </a:solidFill>
            </a:endParaRPr>
          </a:p>
        </p:txBody>
      </p:sp>
    </p:spTree>
    <p:extLst>
      <p:ext uri="{BB962C8B-B14F-4D97-AF65-F5344CB8AC3E}">
        <p14:creationId xmlns:p14="http://schemas.microsoft.com/office/powerpoint/2010/main" val="21454544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438150" y="102332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6600" b="1" i="0" u="none" strike="noStrike" kern="1200" cap="none" spc="0" normalizeH="0" baseline="0" noProof="0" dirty="0" smtClean="0">
                <a:ln>
                  <a:noFill/>
                </a:ln>
                <a:solidFill>
                  <a:schemeClr val="accent4">
                    <a:lumMod val="20000"/>
                    <a:lumOff val="80000"/>
                  </a:schemeClr>
                </a:solidFill>
                <a:effectLst/>
                <a:uLnTx/>
                <a:uFillTx/>
                <a:latin typeface="Calibri"/>
                <a:ea typeface="+mj-ea"/>
                <a:cs typeface="+mj-cs"/>
              </a:rPr>
              <a:t>Reading: In short…</a:t>
            </a:r>
            <a:endParaRPr kumimoji="0" lang="fr-FR" sz="6600" b="1" i="0" u="none" strike="noStrike" kern="1200" cap="none" spc="0" normalizeH="0" baseline="0" noProof="0" dirty="0">
              <a:ln>
                <a:noFill/>
              </a:ln>
              <a:solidFill>
                <a:schemeClr val="accent4">
                  <a:lumMod val="20000"/>
                  <a:lumOff val="80000"/>
                </a:schemeClr>
              </a:solidFill>
              <a:effectLst/>
              <a:uLnTx/>
              <a:uFillTx/>
              <a:latin typeface="Calibri"/>
              <a:ea typeface="+mj-ea"/>
              <a:cs typeface="+mj-cs"/>
            </a:endParaRPr>
          </a:p>
        </p:txBody>
      </p:sp>
      <p:sp>
        <p:nvSpPr>
          <p:cNvPr id="8" name="Subtitle 2"/>
          <p:cNvSpPr txBox="1">
            <a:spLocks/>
          </p:cNvSpPr>
          <p:nvPr/>
        </p:nvSpPr>
        <p:spPr>
          <a:xfrm>
            <a:off x="381000" y="2338774"/>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solidFill>
                  <a:schemeClr val="accent4">
                    <a:lumMod val="20000"/>
                    <a:lumOff val="80000"/>
                  </a:schemeClr>
                </a:solidFill>
                <a:latin typeface="Arial" panose="020B0604020202020204" pitchFamily="34" charset="0"/>
                <a:cs typeface="Arial" panose="020B0604020202020204" pitchFamily="34" charset="0"/>
              </a:rPr>
              <a:t>Lots of exposure to authentic material outside of the course we are using</a:t>
            </a:r>
          </a:p>
          <a:p>
            <a:r>
              <a:rPr lang="en-GB" sz="2800" dirty="0" smtClean="0">
                <a:solidFill>
                  <a:schemeClr val="accent4">
                    <a:lumMod val="20000"/>
                    <a:lumOff val="80000"/>
                  </a:schemeClr>
                </a:solidFill>
                <a:latin typeface="Arial" panose="020B0604020202020204" pitchFamily="34" charset="0"/>
                <a:cs typeface="Arial" panose="020B0604020202020204" pitchFamily="34" charset="0"/>
              </a:rPr>
              <a:t>Explicit focus on strategies (bit by bit) in KS3/4</a:t>
            </a:r>
          </a:p>
          <a:p>
            <a:r>
              <a:rPr lang="en-GB" sz="2800" dirty="0" smtClean="0">
                <a:solidFill>
                  <a:schemeClr val="accent4">
                    <a:lumMod val="20000"/>
                    <a:lumOff val="80000"/>
                  </a:schemeClr>
                </a:solidFill>
                <a:latin typeface="Arial" panose="020B0604020202020204" pitchFamily="34" charset="0"/>
                <a:cs typeface="Arial" panose="020B0604020202020204" pitchFamily="34" charset="0"/>
              </a:rPr>
              <a:t>Look carefully at the SAMS and what is required in the reading papers</a:t>
            </a:r>
          </a:p>
          <a:p>
            <a:r>
              <a:rPr lang="en-GB" sz="2800" dirty="0" smtClean="0">
                <a:solidFill>
                  <a:schemeClr val="accent4">
                    <a:lumMod val="20000"/>
                    <a:lumOff val="80000"/>
                  </a:schemeClr>
                </a:solidFill>
                <a:latin typeface="Arial" panose="020B0604020202020204" pitchFamily="34" charset="0"/>
                <a:cs typeface="Arial" panose="020B0604020202020204" pitchFamily="34" charset="0"/>
              </a:rPr>
              <a:t>Re-use and adapt current past paper questions / text book  / authentic material to reflect the requirements of the new exam</a:t>
            </a:r>
            <a:endParaRPr lang="fr-FR" sz="2800" dirty="0">
              <a:solidFill>
                <a:schemeClr val="accent4">
                  <a:lumMod val="20000"/>
                  <a:lumOff val="8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9219" y="0"/>
            <a:ext cx="743042" cy="526469"/>
          </a:xfrm>
          <a:prstGeom prst="rect">
            <a:avLst/>
          </a:prstGeom>
        </p:spPr>
      </p:pic>
    </p:spTree>
    <p:extLst>
      <p:ext uri="{BB962C8B-B14F-4D97-AF65-F5344CB8AC3E}">
        <p14:creationId xmlns:p14="http://schemas.microsoft.com/office/powerpoint/2010/main" val="24036753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1837" y="316820"/>
            <a:ext cx="8520487" cy="1325563"/>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GB" sz="4400" b="1" dirty="0" smtClean="0">
                <a:solidFill>
                  <a:prstClr val="black"/>
                </a:solidFill>
              </a:rPr>
              <a:t>Reading strategies and skills</a:t>
            </a:r>
            <a:endParaRPr lang="en-GB" sz="4400" b="1" dirty="0">
              <a:solidFill>
                <a:prstClr val="black"/>
              </a:solidFill>
            </a:endParaRPr>
          </a:p>
        </p:txBody>
      </p:sp>
      <p:sp>
        <p:nvSpPr>
          <p:cNvPr id="6" name="Content Placeholder 4"/>
          <p:cNvSpPr txBox="1">
            <a:spLocks/>
          </p:cNvSpPr>
          <p:nvPr/>
        </p:nvSpPr>
        <p:spPr>
          <a:xfrm>
            <a:off x="401836" y="1760070"/>
            <a:ext cx="8520487" cy="4798992"/>
          </a:xfrm>
          <a:prstGeom prst="rect">
            <a:avLst/>
          </a:prstGeom>
          <a:solidFill>
            <a:srgbClr val="FFFDF7"/>
          </a:solidFill>
          <a:effectLst>
            <a:outerShdw blurRad="50800" dist="38100" dir="5400000" algn="t" rotWithShape="0">
              <a:prstClr val="black">
                <a:alpha val="40000"/>
              </a:prstClr>
            </a:outerShdw>
          </a:effectLst>
        </p:spPr>
        <p:txBody>
          <a:bodyP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buClr>
                <a:srgbClr val="ED7D31"/>
              </a:buClr>
            </a:pPr>
            <a:r>
              <a:rPr lang="en-GB" sz="2800" b="1" dirty="0" smtClean="0">
                <a:solidFill>
                  <a:prstClr val="black">
                    <a:lumMod val="65000"/>
                    <a:lumOff val="35000"/>
                  </a:prstClr>
                </a:solidFill>
                <a:latin typeface="Arial" panose="020B0604020202020204" pitchFamily="34" charset="0"/>
                <a:cs typeface="Arial" panose="020B0604020202020204" pitchFamily="34" charset="0"/>
              </a:rPr>
              <a:t>Recognise high frequency and other key language</a:t>
            </a:r>
          </a:p>
          <a:p>
            <a:pPr>
              <a:buClr>
                <a:srgbClr val="ED7D31"/>
              </a:buClr>
            </a:pPr>
            <a:r>
              <a:rPr lang="en-GB" sz="2800" b="1" dirty="0" smtClean="0">
                <a:solidFill>
                  <a:prstClr val="black">
                    <a:lumMod val="65000"/>
                    <a:lumOff val="35000"/>
                  </a:prstClr>
                </a:solidFill>
                <a:latin typeface="Arial" panose="020B0604020202020204" pitchFamily="34" charset="0"/>
                <a:cs typeface="Arial" panose="020B0604020202020204" pitchFamily="34" charset="0"/>
              </a:rPr>
              <a:t>Use cognates and near cognates to work out meaning</a:t>
            </a:r>
          </a:p>
          <a:p>
            <a:pPr>
              <a:buClr>
                <a:srgbClr val="ED7D31"/>
              </a:buClr>
            </a:pPr>
            <a:r>
              <a:rPr lang="en-GB" sz="2800" b="1" dirty="0" smtClean="0">
                <a:solidFill>
                  <a:prstClr val="black">
                    <a:lumMod val="65000"/>
                    <a:lumOff val="35000"/>
                  </a:prstClr>
                </a:solidFill>
                <a:latin typeface="Arial" panose="020B0604020202020204" pitchFamily="34" charset="0"/>
                <a:cs typeface="Arial" panose="020B0604020202020204" pitchFamily="34" charset="0"/>
              </a:rPr>
              <a:t>Use context to work out meaning</a:t>
            </a:r>
          </a:p>
          <a:p>
            <a:pPr>
              <a:buClr>
                <a:srgbClr val="ED7D31"/>
              </a:buClr>
            </a:pPr>
            <a:r>
              <a:rPr lang="en-GB" sz="2800" b="1" dirty="0" smtClean="0">
                <a:solidFill>
                  <a:prstClr val="black">
                    <a:lumMod val="65000"/>
                    <a:lumOff val="35000"/>
                  </a:prstClr>
                </a:solidFill>
                <a:latin typeface="Arial" panose="020B0604020202020204" pitchFamily="34" charset="0"/>
                <a:cs typeface="Arial" panose="020B0604020202020204" pitchFamily="34" charset="0"/>
              </a:rPr>
              <a:t>Use skimming to get the overall idea</a:t>
            </a:r>
          </a:p>
          <a:p>
            <a:pPr>
              <a:buClr>
                <a:srgbClr val="ED7D31"/>
              </a:buClr>
            </a:pPr>
            <a:r>
              <a:rPr lang="en-GB" sz="2800" b="1" dirty="0" smtClean="0">
                <a:solidFill>
                  <a:prstClr val="black">
                    <a:lumMod val="65000"/>
                    <a:lumOff val="35000"/>
                  </a:prstClr>
                </a:solidFill>
                <a:latin typeface="Arial" panose="020B0604020202020204" pitchFamily="34" charset="0"/>
                <a:cs typeface="Arial" panose="020B0604020202020204" pitchFamily="34" charset="0"/>
              </a:rPr>
              <a:t>Use scanning to find specific details</a:t>
            </a:r>
          </a:p>
          <a:p>
            <a:pPr>
              <a:buClr>
                <a:srgbClr val="ED7D31"/>
              </a:buClr>
            </a:pPr>
            <a:r>
              <a:rPr lang="en-GB" sz="2800" b="1" dirty="0" smtClean="0">
                <a:solidFill>
                  <a:prstClr val="black">
                    <a:lumMod val="65000"/>
                    <a:lumOff val="35000"/>
                  </a:prstClr>
                </a:solidFill>
                <a:latin typeface="Arial" panose="020B0604020202020204" pitchFamily="34" charset="0"/>
                <a:cs typeface="Arial" panose="020B0604020202020204" pitchFamily="34" charset="0"/>
              </a:rPr>
              <a:t>Deduce and infer meaning from clues</a:t>
            </a:r>
          </a:p>
          <a:p>
            <a:pPr>
              <a:buClr>
                <a:srgbClr val="ED7D31"/>
              </a:buClr>
            </a:pPr>
            <a:r>
              <a:rPr lang="en-GB" sz="2800" b="1" dirty="0" smtClean="0">
                <a:solidFill>
                  <a:prstClr val="black">
                    <a:lumMod val="65000"/>
                    <a:lumOff val="35000"/>
                  </a:prstClr>
                </a:solidFill>
                <a:latin typeface="Arial" panose="020B0604020202020204" pitchFamily="34" charset="0"/>
                <a:cs typeface="Arial" panose="020B0604020202020204" pitchFamily="34" charset="0"/>
              </a:rPr>
              <a:t>Use grammatical clues to work out meaning and especially tenses.</a:t>
            </a:r>
          </a:p>
          <a:p>
            <a:pPr>
              <a:buClr>
                <a:srgbClr val="ED7D31"/>
              </a:buClr>
            </a:pPr>
            <a:endParaRPr lang="en-GB" sz="2800" b="1" dirty="0">
              <a:solidFill>
                <a:prstClr val="black">
                  <a:lumMod val="65000"/>
                  <a:lumOff val="35000"/>
                </a:prst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7540671" y="434506"/>
            <a:ext cx="1090190" cy="1090190"/>
          </a:xfrm>
          <a:prstGeom prst="rect">
            <a:avLst/>
          </a:prstGeom>
        </p:spPr>
      </p:pic>
      <p:pic>
        <p:nvPicPr>
          <p:cNvPr id="9" name="Picture 8" descr="Image result for Scanning vs Skimming in Reading"/>
          <p:cNvPicPr>
            <a:picLocks noChangeAspect="1" noChangeArrowheads="1"/>
          </p:cNvPicPr>
          <p:nvPr/>
        </p:nvPicPr>
        <p:blipFill rotWithShape="1">
          <a:blip r:embed="rId3">
            <a:extLst>
              <a:ext uri="{28A0092B-C50C-407E-A947-70E740481C1C}">
                <a14:useLocalDpi xmlns:a14="http://schemas.microsoft.com/office/drawing/2010/main" val="0"/>
              </a:ext>
            </a:extLst>
          </a:blip>
          <a:srcRect t="14313" b="-1"/>
          <a:stretch/>
        </p:blipFill>
        <p:spPr bwMode="auto">
          <a:xfrm>
            <a:off x="7129846" y="3937657"/>
            <a:ext cx="935205" cy="947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7244862" y="4998808"/>
            <a:ext cx="967153" cy="695011"/>
          </a:xfrm>
          <a:prstGeom prst="rect">
            <a:avLst/>
          </a:prstGeom>
        </p:spPr>
      </p:pic>
      <p:pic>
        <p:nvPicPr>
          <p:cNvPr id="34818" name="Picture 2" descr="Image result for key cl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15715" flipV="1">
            <a:off x="7564409" y="1981650"/>
            <a:ext cx="1042714" cy="89313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British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92993" y="3245166"/>
            <a:ext cx="658510" cy="394849"/>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Image result for magnifying glass clk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2015" y="5475278"/>
            <a:ext cx="683162" cy="9231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2+2 =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702" y="3389201"/>
            <a:ext cx="557144" cy="55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6434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5" y="250876"/>
            <a:ext cx="6295293" cy="1384995"/>
          </a:xfrm>
          <a:prstGeom prst="rect">
            <a:avLst/>
          </a:prstGeom>
          <a:noFill/>
        </p:spPr>
        <p:txBody>
          <a:bodyPr wrap="square" rtlCol="0">
            <a:spAutoFit/>
          </a:bodyPr>
          <a:lstStyle/>
          <a:p>
            <a:r>
              <a:rPr lang="en-GB" sz="2800" b="1" dirty="0" smtClean="0">
                <a:solidFill>
                  <a:prstClr val="black"/>
                </a:solidFill>
              </a:rPr>
              <a:t>Synonyms / synonymous phrases</a:t>
            </a:r>
            <a:r>
              <a:rPr lang="en-GB" sz="2800" dirty="0" smtClean="0">
                <a:solidFill>
                  <a:prstClr val="black"/>
                </a:solidFill>
              </a:rPr>
              <a:t> = words and phrases that suggest the same idea or share an association.</a:t>
            </a:r>
            <a:endParaRPr lang="en-GB" sz="2800" dirty="0">
              <a:solidFill>
                <a:prstClr val="black"/>
              </a:solidFill>
            </a:endParaRPr>
          </a:p>
        </p:txBody>
      </p:sp>
      <p:pic>
        <p:nvPicPr>
          <p:cNvPr id="4" name="Picture 3"/>
          <p:cNvPicPr/>
          <p:nvPr/>
        </p:nvPicPr>
        <p:blipFill>
          <a:blip r:embed="rId2" cstate="print"/>
          <a:srcRect/>
          <a:stretch>
            <a:fillRect/>
          </a:stretch>
        </p:blipFill>
        <p:spPr bwMode="auto">
          <a:xfrm>
            <a:off x="6506308" y="396528"/>
            <a:ext cx="1548814" cy="1093689"/>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416166" y="1781523"/>
          <a:ext cx="8499232" cy="1764714"/>
        </p:xfrm>
        <a:graphic>
          <a:graphicData uri="http://schemas.openxmlformats.org/drawingml/2006/table">
            <a:tbl>
              <a:tblPr firstRow="1" bandRow="1">
                <a:tableStyleId>{5940675A-B579-460E-94D1-54222C63F5DA}</a:tableStyleId>
              </a:tblPr>
              <a:tblGrid>
                <a:gridCol w="2124808"/>
                <a:gridCol w="2124808"/>
                <a:gridCol w="2124808"/>
                <a:gridCol w="2124808"/>
              </a:tblGrid>
              <a:tr h="941754">
                <a:tc>
                  <a:txBody>
                    <a:bodyPr/>
                    <a:lstStyle/>
                    <a:p>
                      <a:pPr algn="ctr"/>
                      <a:r>
                        <a:rPr lang="en-GB" sz="2400" dirty="0" err="1" smtClean="0"/>
                        <a:t>asignaturas</a:t>
                      </a:r>
                      <a:endParaRPr lang="en-GB" sz="2400" dirty="0"/>
                    </a:p>
                  </a:txBody>
                  <a:tcPr anchor="ctr"/>
                </a:tc>
                <a:tc>
                  <a:txBody>
                    <a:bodyPr/>
                    <a:lstStyle/>
                    <a:p>
                      <a:pPr algn="ctr"/>
                      <a:r>
                        <a:rPr lang="en-GB" sz="2400" dirty="0" err="1" smtClean="0"/>
                        <a:t>pasatiempos</a:t>
                      </a:r>
                      <a:endParaRPr lang="en-GB" sz="2400" dirty="0" smtClean="0"/>
                    </a:p>
                  </a:txBody>
                  <a:tcPr anchor="ctr"/>
                </a:tc>
                <a:tc>
                  <a:txBody>
                    <a:bodyPr/>
                    <a:lstStyle/>
                    <a:p>
                      <a:pPr algn="ctr"/>
                      <a:r>
                        <a:rPr lang="en-GB" sz="2400" dirty="0" err="1" smtClean="0"/>
                        <a:t>dieta</a:t>
                      </a:r>
                      <a:endParaRPr lang="en-GB" sz="2400" dirty="0"/>
                    </a:p>
                  </a:txBody>
                  <a:tcPr anchor="ctr"/>
                </a:tc>
                <a:tc>
                  <a:txBody>
                    <a:bodyPr/>
                    <a:lstStyle/>
                    <a:p>
                      <a:pPr algn="ctr"/>
                      <a:r>
                        <a:rPr lang="en-GB" sz="2400" dirty="0" err="1" smtClean="0"/>
                        <a:t>relaciones</a:t>
                      </a:r>
                      <a:endParaRPr lang="en-GB" sz="2400" dirty="0" smtClean="0"/>
                    </a:p>
                  </a:txBody>
                  <a:tcPr anchor="ctr"/>
                </a:tc>
              </a:tr>
              <a:tr h="370840">
                <a:tc>
                  <a:txBody>
                    <a:bodyPr/>
                    <a:lstStyle/>
                    <a:p>
                      <a:pPr algn="ctr"/>
                      <a:r>
                        <a:rPr lang="en-GB" sz="2400" dirty="0" err="1" smtClean="0"/>
                        <a:t>exámenes</a:t>
                      </a:r>
                      <a:endParaRPr lang="en-GB" sz="2400" dirty="0"/>
                    </a:p>
                  </a:txBody>
                  <a:tcPr anchor="ctr"/>
                </a:tc>
                <a:tc>
                  <a:txBody>
                    <a:bodyPr/>
                    <a:lstStyle/>
                    <a:p>
                      <a:pPr algn="ctr"/>
                      <a:r>
                        <a:rPr lang="en-GB" sz="2400" dirty="0" err="1" smtClean="0"/>
                        <a:t>reglas</a:t>
                      </a:r>
                      <a:endParaRPr lang="en-GB" sz="2400" dirty="0"/>
                    </a:p>
                  </a:txBody>
                  <a:tcPr anchor="ctr"/>
                </a:tc>
                <a:tc>
                  <a:txBody>
                    <a:bodyPr/>
                    <a:lstStyle/>
                    <a:p>
                      <a:pPr algn="ctr"/>
                      <a:r>
                        <a:rPr lang="en-GB" sz="2400" dirty="0" smtClean="0"/>
                        <a:t>planes</a:t>
                      </a:r>
                      <a:endParaRPr lang="en-GB" sz="2400" dirty="0"/>
                    </a:p>
                  </a:txBody>
                  <a:tcPr anchor="ctr"/>
                </a:tc>
                <a:tc>
                  <a:txBody>
                    <a:bodyPr/>
                    <a:lstStyle/>
                    <a:p>
                      <a:pPr algn="ctr"/>
                      <a:r>
                        <a:rPr lang="en-GB" sz="2400" dirty="0" err="1" smtClean="0"/>
                        <a:t>tareas</a:t>
                      </a:r>
                      <a:r>
                        <a:rPr lang="en-GB" sz="2400" dirty="0" smtClean="0"/>
                        <a:t> </a:t>
                      </a:r>
                      <a:r>
                        <a:rPr lang="en-GB" sz="2400" dirty="0" err="1" smtClean="0"/>
                        <a:t>domésticas</a:t>
                      </a:r>
                      <a:endParaRPr lang="en-GB" sz="2400" dirty="0"/>
                    </a:p>
                  </a:txBody>
                  <a:tcPr anchor="ctr"/>
                </a:tc>
              </a:tr>
            </a:tbl>
          </a:graphicData>
        </a:graphic>
      </p:graphicFrame>
      <p:graphicFrame>
        <p:nvGraphicFramePr>
          <p:cNvPr id="6" name="Table 5"/>
          <p:cNvGraphicFramePr>
            <a:graphicFrameLocks noGrp="1"/>
          </p:cNvGraphicFramePr>
          <p:nvPr>
            <p:extLst/>
          </p:nvPr>
        </p:nvGraphicFramePr>
        <p:xfrm>
          <a:off x="416166" y="3691889"/>
          <a:ext cx="6096000" cy="2966720"/>
        </p:xfrm>
        <a:graphic>
          <a:graphicData uri="http://schemas.openxmlformats.org/drawingml/2006/table">
            <a:tbl>
              <a:tblPr firstRow="1" bandRow="1">
                <a:tableStyleId>{5940675A-B579-460E-94D1-54222C63F5DA}</a:tableStyleId>
              </a:tblPr>
              <a:tblGrid>
                <a:gridCol w="6096000"/>
              </a:tblGrid>
              <a:tr h="370840">
                <a:tc>
                  <a:txBody>
                    <a:bodyPr/>
                    <a:lstStyle/>
                    <a:p>
                      <a:r>
                        <a:rPr lang="en-GB" dirty="0" smtClean="0"/>
                        <a:t>1  </a:t>
                      </a:r>
                      <a:r>
                        <a:rPr lang="en-GB" dirty="0" err="1" smtClean="0"/>
                        <a:t>Cuando</a:t>
                      </a:r>
                      <a:r>
                        <a:rPr lang="en-GB" dirty="0" smtClean="0"/>
                        <a:t> </a:t>
                      </a:r>
                      <a:r>
                        <a:rPr lang="en-GB" dirty="0" err="1" smtClean="0"/>
                        <a:t>termine</a:t>
                      </a:r>
                      <a:r>
                        <a:rPr lang="en-GB" baseline="0" dirty="0" smtClean="0"/>
                        <a:t> el </a:t>
                      </a:r>
                      <a:r>
                        <a:rPr lang="en-GB" baseline="0" dirty="0" err="1" smtClean="0"/>
                        <a:t>bachillerato</a:t>
                      </a:r>
                      <a:r>
                        <a:rPr lang="en-GB" baseline="0" dirty="0" smtClean="0"/>
                        <a:t>, </a:t>
                      </a:r>
                      <a:r>
                        <a:rPr lang="en-GB" baseline="0" dirty="0" err="1" smtClean="0"/>
                        <a:t>espero</a:t>
                      </a:r>
                      <a:r>
                        <a:rPr lang="en-GB" baseline="0" dirty="0" smtClean="0"/>
                        <a:t> </a:t>
                      </a:r>
                      <a:r>
                        <a:rPr lang="en-GB" baseline="0" dirty="0" err="1" smtClean="0"/>
                        <a:t>ir</a:t>
                      </a:r>
                      <a:r>
                        <a:rPr lang="en-GB" baseline="0" dirty="0" smtClean="0"/>
                        <a:t> a la </a:t>
                      </a:r>
                      <a:r>
                        <a:rPr lang="en-GB" baseline="0" dirty="0" err="1" smtClean="0"/>
                        <a:t>universidad</a:t>
                      </a:r>
                      <a:r>
                        <a:rPr lang="en-GB" baseline="0" dirty="0" smtClean="0"/>
                        <a:t>.</a:t>
                      </a:r>
                      <a:endParaRPr lang="en-GB" dirty="0"/>
                    </a:p>
                  </a:txBody>
                  <a:tcPr/>
                </a:tc>
              </a:tr>
              <a:tr h="370840">
                <a:tc>
                  <a:txBody>
                    <a:bodyPr/>
                    <a:lstStyle/>
                    <a:p>
                      <a:r>
                        <a:rPr lang="en-GB" dirty="0" smtClean="0"/>
                        <a:t>2  </a:t>
                      </a:r>
                      <a:r>
                        <a:rPr lang="en-GB" dirty="0" err="1" smtClean="0"/>
                        <a:t>Nunca</a:t>
                      </a:r>
                      <a:r>
                        <a:rPr lang="en-GB" dirty="0" smtClean="0"/>
                        <a:t> </a:t>
                      </a:r>
                      <a:r>
                        <a:rPr lang="en-GB" dirty="0" err="1" smtClean="0"/>
                        <a:t>como</a:t>
                      </a:r>
                      <a:r>
                        <a:rPr lang="en-GB" dirty="0" smtClean="0"/>
                        <a:t> carne,</a:t>
                      </a:r>
                      <a:r>
                        <a:rPr lang="en-GB" baseline="0" dirty="0" smtClean="0"/>
                        <a:t> </a:t>
                      </a:r>
                      <a:r>
                        <a:rPr lang="en-GB" baseline="0" dirty="0" err="1" smtClean="0"/>
                        <a:t>porque</a:t>
                      </a:r>
                      <a:r>
                        <a:rPr lang="en-GB" baseline="0" dirty="0" smtClean="0"/>
                        <a:t> </a:t>
                      </a:r>
                      <a:r>
                        <a:rPr lang="en-GB" baseline="0" dirty="0" err="1" smtClean="0"/>
                        <a:t>prefiero</a:t>
                      </a:r>
                      <a:r>
                        <a:rPr lang="en-GB" baseline="0" dirty="0" smtClean="0"/>
                        <a:t> comer </a:t>
                      </a:r>
                      <a:r>
                        <a:rPr lang="en-GB" baseline="0" dirty="0" err="1" smtClean="0"/>
                        <a:t>sólo</a:t>
                      </a:r>
                      <a:r>
                        <a:rPr lang="en-GB" baseline="0" dirty="0" smtClean="0"/>
                        <a:t> </a:t>
                      </a:r>
                      <a:r>
                        <a:rPr lang="en-GB" baseline="0" dirty="0" err="1" smtClean="0"/>
                        <a:t>verduras</a:t>
                      </a:r>
                      <a:r>
                        <a:rPr lang="en-GB" baseline="0" dirty="0" smtClean="0"/>
                        <a:t>.</a:t>
                      </a:r>
                      <a:endParaRPr lang="en-GB" dirty="0"/>
                    </a:p>
                  </a:txBody>
                  <a:tcPr/>
                </a:tc>
              </a:tr>
              <a:tr h="370840">
                <a:tc>
                  <a:txBody>
                    <a:bodyPr/>
                    <a:lstStyle/>
                    <a:p>
                      <a:r>
                        <a:rPr lang="en-GB" dirty="0" smtClean="0"/>
                        <a:t>3  </a:t>
                      </a:r>
                      <a:r>
                        <a:rPr lang="en-GB" dirty="0" err="1" smtClean="0"/>
                        <a:t>Quiero</a:t>
                      </a:r>
                      <a:r>
                        <a:rPr lang="en-GB" baseline="0" dirty="0" smtClean="0"/>
                        <a:t> </a:t>
                      </a:r>
                      <a:r>
                        <a:rPr lang="en-GB" baseline="0" dirty="0" err="1" smtClean="0"/>
                        <a:t>sacar</a:t>
                      </a:r>
                      <a:r>
                        <a:rPr lang="en-GB" baseline="0" dirty="0" smtClean="0"/>
                        <a:t> </a:t>
                      </a:r>
                      <a:r>
                        <a:rPr lang="en-GB" baseline="0" dirty="0" err="1" smtClean="0"/>
                        <a:t>buenas</a:t>
                      </a:r>
                      <a:r>
                        <a:rPr lang="en-GB" baseline="0" dirty="0" smtClean="0"/>
                        <a:t> </a:t>
                      </a:r>
                      <a:r>
                        <a:rPr lang="en-GB" baseline="0" dirty="0" err="1" smtClean="0"/>
                        <a:t>notas</a:t>
                      </a:r>
                      <a:r>
                        <a:rPr lang="en-GB" baseline="0" dirty="0" smtClean="0"/>
                        <a:t> y </a:t>
                      </a:r>
                      <a:r>
                        <a:rPr lang="en-GB" baseline="0" dirty="0" err="1" smtClean="0"/>
                        <a:t>tener</a:t>
                      </a:r>
                      <a:r>
                        <a:rPr lang="en-GB" baseline="0" dirty="0" smtClean="0"/>
                        <a:t> </a:t>
                      </a:r>
                      <a:r>
                        <a:rPr lang="en-GB" baseline="0" dirty="0" err="1" smtClean="0"/>
                        <a:t>éxito</a:t>
                      </a:r>
                      <a:r>
                        <a:rPr lang="en-GB" baseline="0" dirty="0" smtClean="0"/>
                        <a:t> </a:t>
                      </a:r>
                      <a:r>
                        <a:rPr lang="en-GB" baseline="0" dirty="0" err="1" smtClean="0"/>
                        <a:t>en</a:t>
                      </a:r>
                      <a:r>
                        <a:rPr lang="en-GB" baseline="0" dirty="0" smtClean="0"/>
                        <a:t> el </a:t>
                      </a:r>
                      <a:r>
                        <a:rPr lang="en-GB" baseline="0" dirty="0" err="1" smtClean="0"/>
                        <a:t>colegio</a:t>
                      </a:r>
                      <a:r>
                        <a:rPr lang="en-GB" baseline="0" dirty="0" smtClean="0"/>
                        <a:t>.</a:t>
                      </a:r>
                      <a:endParaRPr lang="en-GB" dirty="0"/>
                    </a:p>
                  </a:txBody>
                  <a:tcPr/>
                </a:tc>
              </a:tr>
              <a:tr h="370840">
                <a:tc>
                  <a:txBody>
                    <a:bodyPr/>
                    <a:lstStyle/>
                    <a:p>
                      <a:r>
                        <a:rPr lang="en-GB" dirty="0" smtClean="0"/>
                        <a:t>4  Se me </a:t>
                      </a:r>
                      <a:r>
                        <a:rPr lang="en-GB" dirty="0" err="1" smtClean="0"/>
                        <a:t>dan</a:t>
                      </a:r>
                      <a:r>
                        <a:rPr lang="en-GB" dirty="0" smtClean="0"/>
                        <a:t> </a:t>
                      </a:r>
                      <a:r>
                        <a:rPr lang="en-GB" dirty="0" err="1" smtClean="0"/>
                        <a:t>bien</a:t>
                      </a:r>
                      <a:r>
                        <a:rPr lang="en-GB" dirty="0" smtClean="0"/>
                        <a:t> </a:t>
                      </a:r>
                      <a:r>
                        <a:rPr lang="en-GB" dirty="0" err="1" smtClean="0"/>
                        <a:t>en</a:t>
                      </a:r>
                      <a:r>
                        <a:rPr lang="en-GB" dirty="0" smtClean="0"/>
                        <a:t> </a:t>
                      </a:r>
                      <a:r>
                        <a:rPr lang="en-GB" dirty="0" err="1" smtClean="0"/>
                        <a:t>ciencias</a:t>
                      </a:r>
                      <a:r>
                        <a:rPr lang="en-GB" dirty="0" smtClean="0"/>
                        <a:t> y </a:t>
                      </a:r>
                      <a:r>
                        <a:rPr lang="en-GB" dirty="0" err="1" smtClean="0"/>
                        <a:t>en</a:t>
                      </a:r>
                      <a:r>
                        <a:rPr lang="en-GB" dirty="0" smtClean="0"/>
                        <a:t> </a:t>
                      </a:r>
                      <a:r>
                        <a:rPr lang="en-GB" dirty="0" err="1" smtClean="0"/>
                        <a:t>idiomas</a:t>
                      </a:r>
                      <a:r>
                        <a:rPr lang="en-GB" dirty="0" smtClean="0"/>
                        <a:t>.</a:t>
                      </a:r>
                      <a:endParaRPr lang="en-GB" dirty="0"/>
                    </a:p>
                  </a:txBody>
                  <a:tcPr/>
                </a:tc>
              </a:tr>
              <a:tr h="370840">
                <a:tc>
                  <a:txBody>
                    <a:bodyPr/>
                    <a:lstStyle/>
                    <a:p>
                      <a:r>
                        <a:rPr lang="en-GB" dirty="0" smtClean="0"/>
                        <a:t>5  </a:t>
                      </a:r>
                      <a:r>
                        <a:rPr lang="en-GB" dirty="0" err="1" smtClean="0"/>
                        <a:t>Después</a:t>
                      </a:r>
                      <a:r>
                        <a:rPr lang="en-GB" baseline="0" dirty="0" smtClean="0"/>
                        <a:t> del </a:t>
                      </a:r>
                      <a:r>
                        <a:rPr lang="en-GB" baseline="0" dirty="0" err="1" smtClean="0"/>
                        <a:t>colegio</a:t>
                      </a:r>
                      <a:r>
                        <a:rPr lang="en-GB" baseline="0" dirty="0" smtClean="0"/>
                        <a:t>, me </a:t>
                      </a:r>
                      <a:r>
                        <a:rPr lang="en-GB" baseline="0" dirty="0" err="1" smtClean="0"/>
                        <a:t>encanta</a:t>
                      </a:r>
                      <a:r>
                        <a:rPr lang="en-GB" baseline="0" dirty="0" smtClean="0"/>
                        <a:t> leer.</a:t>
                      </a:r>
                      <a:endParaRPr lang="en-GB" dirty="0"/>
                    </a:p>
                  </a:txBody>
                  <a:tcPr/>
                </a:tc>
              </a:tr>
              <a:tr h="370840">
                <a:tc>
                  <a:txBody>
                    <a:bodyPr/>
                    <a:lstStyle/>
                    <a:p>
                      <a:r>
                        <a:rPr lang="en-GB" dirty="0" smtClean="0"/>
                        <a:t>6  A</a:t>
                      </a:r>
                      <a:r>
                        <a:rPr lang="en-GB" baseline="0" dirty="0" smtClean="0"/>
                        <a:t> </a:t>
                      </a:r>
                      <a:r>
                        <a:rPr lang="en-GB" baseline="0" dirty="0" err="1" smtClean="0"/>
                        <a:t>menuo</a:t>
                      </a:r>
                      <a:r>
                        <a:rPr lang="en-GB" baseline="0" dirty="0" smtClean="0"/>
                        <a:t> </a:t>
                      </a:r>
                      <a:r>
                        <a:rPr lang="en-GB" baseline="0" dirty="0" err="1" smtClean="0"/>
                        <a:t>ayudo</a:t>
                      </a:r>
                      <a:r>
                        <a:rPr lang="en-GB" baseline="0" dirty="0" smtClean="0"/>
                        <a:t> </a:t>
                      </a:r>
                      <a:r>
                        <a:rPr lang="en-GB" baseline="0" dirty="0" err="1" smtClean="0"/>
                        <a:t>en</a:t>
                      </a:r>
                      <a:r>
                        <a:rPr lang="en-GB" baseline="0" dirty="0" smtClean="0"/>
                        <a:t> casa; </a:t>
                      </a:r>
                      <a:r>
                        <a:rPr lang="en-GB" baseline="0" dirty="0" err="1" smtClean="0"/>
                        <a:t>plancho</a:t>
                      </a:r>
                      <a:r>
                        <a:rPr lang="en-GB" baseline="0" dirty="0" smtClean="0"/>
                        <a:t> la </a:t>
                      </a:r>
                      <a:r>
                        <a:rPr lang="en-GB" baseline="0" dirty="0" err="1" smtClean="0"/>
                        <a:t>ropa</a:t>
                      </a:r>
                      <a:r>
                        <a:rPr lang="en-GB" baseline="0" dirty="0" smtClean="0"/>
                        <a:t> y pongo la mesa.</a:t>
                      </a:r>
                      <a:endParaRPr lang="en-GB" dirty="0"/>
                    </a:p>
                  </a:txBody>
                  <a:tcPr/>
                </a:tc>
              </a:tr>
              <a:tr h="370840">
                <a:tc>
                  <a:txBody>
                    <a:bodyPr/>
                    <a:lstStyle/>
                    <a:p>
                      <a:r>
                        <a:rPr lang="en-GB" dirty="0" smtClean="0"/>
                        <a:t>7  No se </a:t>
                      </a:r>
                      <a:r>
                        <a:rPr lang="en-GB" dirty="0" err="1" smtClean="0"/>
                        <a:t>permite</a:t>
                      </a:r>
                      <a:r>
                        <a:rPr lang="en-GB" baseline="0" dirty="0" smtClean="0"/>
                        <a:t> </a:t>
                      </a:r>
                      <a:r>
                        <a:rPr lang="en-GB" baseline="0" dirty="0" err="1" smtClean="0"/>
                        <a:t>llegar</a:t>
                      </a:r>
                      <a:r>
                        <a:rPr lang="en-GB" baseline="0" dirty="0" smtClean="0"/>
                        <a:t> </a:t>
                      </a:r>
                      <a:r>
                        <a:rPr lang="en-GB" baseline="0" dirty="0" err="1" smtClean="0"/>
                        <a:t>tarde</a:t>
                      </a:r>
                      <a:r>
                        <a:rPr lang="en-GB" baseline="0" dirty="0" smtClean="0"/>
                        <a:t> al </a:t>
                      </a:r>
                      <a:r>
                        <a:rPr lang="en-GB" baseline="0" dirty="0" err="1" smtClean="0"/>
                        <a:t>colegio</a:t>
                      </a:r>
                      <a:r>
                        <a:rPr lang="en-GB" baseline="0" dirty="0" smtClean="0"/>
                        <a:t>.</a:t>
                      </a:r>
                      <a:endParaRPr lang="en-GB" dirty="0"/>
                    </a:p>
                  </a:txBody>
                  <a:tcPr/>
                </a:tc>
              </a:tr>
              <a:tr h="370840">
                <a:tc>
                  <a:txBody>
                    <a:bodyPr/>
                    <a:lstStyle/>
                    <a:p>
                      <a:r>
                        <a:rPr lang="en-GB" dirty="0" smtClean="0"/>
                        <a:t>8  No me </a:t>
                      </a:r>
                      <a:r>
                        <a:rPr lang="en-GB" dirty="0" err="1" smtClean="0"/>
                        <a:t>llevo</a:t>
                      </a:r>
                      <a:r>
                        <a:rPr lang="en-GB" dirty="0" smtClean="0"/>
                        <a:t> </a:t>
                      </a:r>
                      <a:r>
                        <a:rPr lang="en-GB" dirty="0" err="1" smtClean="0"/>
                        <a:t>bien</a:t>
                      </a:r>
                      <a:r>
                        <a:rPr lang="en-GB" dirty="0" smtClean="0"/>
                        <a:t> con mi </a:t>
                      </a:r>
                      <a:r>
                        <a:rPr lang="en-GB" dirty="0" err="1" smtClean="0"/>
                        <a:t>hermano</a:t>
                      </a:r>
                      <a:r>
                        <a:rPr lang="en-GB" dirty="0" smtClean="0"/>
                        <a:t> </a:t>
                      </a:r>
                      <a:r>
                        <a:rPr lang="en-GB" dirty="0" err="1" smtClean="0"/>
                        <a:t>porque</a:t>
                      </a:r>
                      <a:r>
                        <a:rPr lang="en-GB" dirty="0" smtClean="0"/>
                        <a:t> </a:t>
                      </a:r>
                      <a:r>
                        <a:rPr lang="en-GB" dirty="0" err="1" smtClean="0"/>
                        <a:t>es</a:t>
                      </a:r>
                      <a:r>
                        <a:rPr lang="en-GB" dirty="0" smtClean="0"/>
                        <a:t> </a:t>
                      </a:r>
                      <a:r>
                        <a:rPr lang="en-GB" dirty="0" err="1" smtClean="0"/>
                        <a:t>muy</a:t>
                      </a:r>
                      <a:r>
                        <a:rPr lang="en-GB" dirty="0" smtClean="0"/>
                        <a:t> </a:t>
                      </a:r>
                      <a:r>
                        <a:rPr lang="en-GB" dirty="0" err="1" smtClean="0"/>
                        <a:t>molesto</a:t>
                      </a:r>
                      <a:r>
                        <a:rPr lang="en-GB" dirty="0" smtClean="0"/>
                        <a:t>.</a:t>
                      </a:r>
                      <a:endParaRPr lang="en-GB" dirty="0"/>
                    </a:p>
                  </a:txBody>
                  <a:tcPr/>
                </a:tc>
              </a:tr>
            </a:tbl>
          </a:graphicData>
        </a:graphic>
      </p:graphicFrame>
      <p:graphicFrame>
        <p:nvGraphicFramePr>
          <p:cNvPr id="7" name="Table 6"/>
          <p:cNvGraphicFramePr>
            <a:graphicFrameLocks noGrp="1"/>
          </p:cNvGraphicFramePr>
          <p:nvPr>
            <p:extLst/>
          </p:nvPr>
        </p:nvGraphicFramePr>
        <p:xfrm>
          <a:off x="6705597" y="3660817"/>
          <a:ext cx="2209801" cy="2966720"/>
        </p:xfrm>
        <a:graphic>
          <a:graphicData uri="http://schemas.openxmlformats.org/drawingml/2006/table">
            <a:tbl>
              <a:tblPr firstRow="1" bandRow="1">
                <a:tableStyleId>{5940675A-B579-460E-94D1-54222C63F5DA}</a:tableStyleId>
              </a:tblPr>
              <a:tblGrid>
                <a:gridCol w="2209801"/>
              </a:tblGrid>
              <a:tr h="370840">
                <a:tc>
                  <a:txBody>
                    <a:bodyPr/>
                    <a:lstStyle/>
                    <a:p>
                      <a:r>
                        <a:rPr lang="en-GB" dirty="0" smtClean="0"/>
                        <a:t>1 </a:t>
                      </a:r>
                      <a:r>
                        <a:rPr lang="en-GB" dirty="0" err="1" smtClean="0"/>
                        <a:t>normas</a:t>
                      </a:r>
                      <a:endParaRPr lang="en-GB" dirty="0"/>
                    </a:p>
                  </a:txBody>
                  <a:tcPr/>
                </a:tc>
              </a:tr>
              <a:tr h="370840">
                <a:tc>
                  <a:txBody>
                    <a:bodyPr/>
                    <a:lstStyle/>
                    <a:p>
                      <a:r>
                        <a:rPr lang="en-GB" dirty="0" smtClean="0"/>
                        <a:t>2 </a:t>
                      </a:r>
                      <a:r>
                        <a:rPr lang="en-GB" dirty="0" err="1" smtClean="0"/>
                        <a:t>pruebas</a:t>
                      </a:r>
                      <a:endParaRPr lang="en-GB" dirty="0"/>
                    </a:p>
                  </a:txBody>
                  <a:tcPr/>
                </a:tc>
              </a:tr>
              <a:tr h="370840">
                <a:tc>
                  <a:txBody>
                    <a:bodyPr/>
                    <a:lstStyle/>
                    <a:p>
                      <a:r>
                        <a:rPr lang="en-GB" dirty="0" smtClean="0"/>
                        <a:t>3 </a:t>
                      </a:r>
                      <a:r>
                        <a:rPr lang="en-GB" dirty="0" err="1" smtClean="0"/>
                        <a:t>régimen</a:t>
                      </a:r>
                      <a:endParaRPr lang="en-GB" dirty="0"/>
                    </a:p>
                  </a:txBody>
                  <a:tcPr/>
                </a:tc>
              </a:tr>
              <a:tr h="370840">
                <a:tc>
                  <a:txBody>
                    <a:bodyPr/>
                    <a:lstStyle/>
                    <a:p>
                      <a:r>
                        <a:rPr lang="en-GB" dirty="0" smtClean="0"/>
                        <a:t>4 </a:t>
                      </a:r>
                      <a:r>
                        <a:rPr lang="en-GB" dirty="0" err="1" smtClean="0"/>
                        <a:t>intenciones</a:t>
                      </a:r>
                      <a:endParaRPr lang="en-GB" dirty="0"/>
                    </a:p>
                  </a:txBody>
                  <a:tcPr/>
                </a:tc>
              </a:tr>
              <a:tr h="370840">
                <a:tc>
                  <a:txBody>
                    <a:bodyPr/>
                    <a:lstStyle/>
                    <a:p>
                      <a:r>
                        <a:rPr lang="en-GB" dirty="0" smtClean="0"/>
                        <a:t>5 </a:t>
                      </a:r>
                      <a:r>
                        <a:rPr lang="en-GB" dirty="0" err="1" smtClean="0"/>
                        <a:t>actividades</a:t>
                      </a:r>
                      <a:r>
                        <a:rPr lang="en-GB" dirty="0" smtClean="0"/>
                        <a:t> de </a:t>
                      </a:r>
                      <a:r>
                        <a:rPr lang="en-GB" dirty="0" err="1" smtClean="0"/>
                        <a:t>ocio</a:t>
                      </a:r>
                      <a:endParaRPr lang="en-GB" dirty="0"/>
                    </a:p>
                  </a:txBody>
                  <a:tcPr/>
                </a:tc>
              </a:tr>
              <a:tr h="370840">
                <a:tc>
                  <a:txBody>
                    <a:bodyPr/>
                    <a:lstStyle/>
                    <a:p>
                      <a:r>
                        <a:rPr lang="en-GB" dirty="0" smtClean="0"/>
                        <a:t>6 </a:t>
                      </a:r>
                      <a:r>
                        <a:rPr lang="en-GB" dirty="0" err="1" smtClean="0"/>
                        <a:t>amistades</a:t>
                      </a:r>
                      <a:endParaRPr lang="en-GB" dirty="0"/>
                    </a:p>
                  </a:txBody>
                  <a:tcPr/>
                </a:tc>
              </a:tr>
              <a:tr h="370840">
                <a:tc>
                  <a:txBody>
                    <a:bodyPr/>
                    <a:lstStyle/>
                    <a:p>
                      <a:r>
                        <a:rPr lang="en-GB" dirty="0" smtClean="0"/>
                        <a:t>7 </a:t>
                      </a:r>
                      <a:r>
                        <a:rPr lang="en-GB" dirty="0" err="1" smtClean="0"/>
                        <a:t>trabajos</a:t>
                      </a:r>
                      <a:r>
                        <a:rPr lang="en-GB" dirty="0" smtClean="0"/>
                        <a:t> </a:t>
                      </a:r>
                      <a:endParaRPr lang="en-GB" dirty="0"/>
                    </a:p>
                  </a:txBody>
                  <a:tcPr/>
                </a:tc>
              </a:tr>
              <a:tr h="370840">
                <a:tc>
                  <a:txBody>
                    <a:bodyPr/>
                    <a:lstStyle/>
                    <a:p>
                      <a:r>
                        <a:rPr lang="en-GB" dirty="0" smtClean="0"/>
                        <a:t>8 </a:t>
                      </a:r>
                      <a:r>
                        <a:rPr lang="en-GB" dirty="0" err="1" smtClean="0"/>
                        <a:t>materias</a:t>
                      </a:r>
                      <a:endParaRPr lang="en-GB" dirty="0"/>
                    </a:p>
                  </a:txBody>
                  <a:tcPr/>
                </a:tc>
              </a:tr>
            </a:tbl>
          </a:graphicData>
        </a:graphic>
      </p:graphicFrame>
      <p:sp>
        <p:nvSpPr>
          <p:cNvPr id="8" name="TextBox 7"/>
          <p:cNvSpPr txBox="1"/>
          <p:nvPr/>
        </p:nvSpPr>
        <p:spPr>
          <a:xfrm>
            <a:off x="416166" y="1746353"/>
            <a:ext cx="287219" cy="369332"/>
          </a:xfrm>
          <a:prstGeom prst="rect">
            <a:avLst/>
          </a:prstGeom>
          <a:noFill/>
        </p:spPr>
        <p:txBody>
          <a:bodyPr wrap="square" rtlCol="0">
            <a:spAutoFit/>
          </a:bodyPr>
          <a:lstStyle/>
          <a:p>
            <a:r>
              <a:rPr lang="en-GB" dirty="0" smtClean="0">
                <a:solidFill>
                  <a:prstClr val="black"/>
                </a:solidFill>
              </a:rPr>
              <a:t>A</a:t>
            </a:r>
            <a:endParaRPr lang="en-GB" dirty="0">
              <a:solidFill>
                <a:prstClr val="black"/>
              </a:solidFill>
            </a:endParaRPr>
          </a:p>
        </p:txBody>
      </p:sp>
      <p:sp>
        <p:nvSpPr>
          <p:cNvPr id="9" name="TextBox 8"/>
          <p:cNvSpPr txBox="1"/>
          <p:nvPr/>
        </p:nvSpPr>
        <p:spPr>
          <a:xfrm>
            <a:off x="2520458" y="1742511"/>
            <a:ext cx="287219" cy="369332"/>
          </a:xfrm>
          <a:prstGeom prst="rect">
            <a:avLst/>
          </a:prstGeom>
          <a:noFill/>
        </p:spPr>
        <p:txBody>
          <a:bodyPr wrap="square" rtlCol="0">
            <a:spAutoFit/>
          </a:bodyPr>
          <a:lstStyle/>
          <a:p>
            <a:r>
              <a:rPr lang="en-GB" dirty="0" smtClean="0">
                <a:solidFill>
                  <a:prstClr val="black"/>
                </a:solidFill>
              </a:rPr>
              <a:t>B</a:t>
            </a:r>
            <a:endParaRPr lang="en-GB" dirty="0">
              <a:solidFill>
                <a:prstClr val="black"/>
              </a:solidFill>
            </a:endParaRPr>
          </a:p>
        </p:txBody>
      </p:sp>
      <p:sp>
        <p:nvSpPr>
          <p:cNvPr id="10" name="TextBox 9"/>
          <p:cNvSpPr txBox="1"/>
          <p:nvPr/>
        </p:nvSpPr>
        <p:spPr>
          <a:xfrm>
            <a:off x="4642335" y="1747601"/>
            <a:ext cx="287219" cy="369332"/>
          </a:xfrm>
          <a:prstGeom prst="rect">
            <a:avLst/>
          </a:prstGeom>
          <a:noFill/>
        </p:spPr>
        <p:txBody>
          <a:bodyPr wrap="square" rtlCol="0">
            <a:spAutoFit/>
          </a:bodyPr>
          <a:lstStyle/>
          <a:p>
            <a:r>
              <a:rPr lang="en-GB" dirty="0" smtClean="0">
                <a:solidFill>
                  <a:prstClr val="black"/>
                </a:solidFill>
              </a:rPr>
              <a:t>C</a:t>
            </a:r>
            <a:endParaRPr lang="en-GB" dirty="0">
              <a:solidFill>
                <a:prstClr val="black"/>
              </a:solidFill>
            </a:endParaRPr>
          </a:p>
        </p:txBody>
      </p:sp>
      <p:sp>
        <p:nvSpPr>
          <p:cNvPr id="11" name="TextBox 10"/>
          <p:cNvSpPr txBox="1"/>
          <p:nvPr/>
        </p:nvSpPr>
        <p:spPr>
          <a:xfrm>
            <a:off x="6770074" y="1742511"/>
            <a:ext cx="287219" cy="369332"/>
          </a:xfrm>
          <a:prstGeom prst="rect">
            <a:avLst/>
          </a:prstGeom>
          <a:noFill/>
        </p:spPr>
        <p:txBody>
          <a:bodyPr wrap="square" rtlCol="0">
            <a:spAutoFit/>
          </a:bodyPr>
          <a:lstStyle/>
          <a:p>
            <a:r>
              <a:rPr lang="en-GB" dirty="0" smtClean="0">
                <a:solidFill>
                  <a:prstClr val="black"/>
                </a:solidFill>
              </a:rPr>
              <a:t>D</a:t>
            </a:r>
            <a:endParaRPr lang="en-GB" dirty="0">
              <a:solidFill>
                <a:prstClr val="black"/>
              </a:solidFill>
            </a:endParaRPr>
          </a:p>
        </p:txBody>
      </p:sp>
      <p:sp>
        <p:nvSpPr>
          <p:cNvPr id="12" name="TextBox 11"/>
          <p:cNvSpPr txBox="1"/>
          <p:nvPr/>
        </p:nvSpPr>
        <p:spPr>
          <a:xfrm>
            <a:off x="416166" y="2649737"/>
            <a:ext cx="287219" cy="369332"/>
          </a:xfrm>
          <a:prstGeom prst="rect">
            <a:avLst/>
          </a:prstGeom>
          <a:noFill/>
        </p:spPr>
        <p:txBody>
          <a:bodyPr wrap="square" rtlCol="0">
            <a:spAutoFit/>
          </a:bodyPr>
          <a:lstStyle/>
          <a:p>
            <a:r>
              <a:rPr lang="en-GB" dirty="0">
                <a:solidFill>
                  <a:prstClr val="black"/>
                </a:solidFill>
              </a:rPr>
              <a:t>E</a:t>
            </a:r>
          </a:p>
        </p:txBody>
      </p:sp>
      <p:sp>
        <p:nvSpPr>
          <p:cNvPr id="13" name="TextBox 12"/>
          <p:cNvSpPr txBox="1"/>
          <p:nvPr/>
        </p:nvSpPr>
        <p:spPr>
          <a:xfrm>
            <a:off x="2520458" y="2645895"/>
            <a:ext cx="287219" cy="369332"/>
          </a:xfrm>
          <a:prstGeom prst="rect">
            <a:avLst/>
          </a:prstGeom>
          <a:noFill/>
        </p:spPr>
        <p:txBody>
          <a:bodyPr wrap="square" rtlCol="0">
            <a:spAutoFit/>
          </a:bodyPr>
          <a:lstStyle/>
          <a:p>
            <a:r>
              <a:rPr lang="en-GB" dirty="0" smtClean="0">
                <a:solidFill>
                  <a:prstClr val="black"/>
                </a:solidFill>
              </a:rPr>
              <a:t>F</a:t>
            </a:r>
            <a:endParaRPr lang="en-GB" dirty="0">
              <a:solidFill>
                <a:prstClr val="black"/>
              </a:solidFill>
            </a:endParaRPr>
          </a:p>
        </p:txBody>
      </p:sp>
      <p:sp>
        <p:nvSpPr>
          <p:cNvPr id="14" name="TextBox 13"/>
          <p:cNvSpPr txBox="1"/>
          <p:nvPr/>
        </p:nvSpPr>
        <p:spPr>
          <a:xfrm>
            <a:off x="4642335" y="2650985"/>
            <a:ext cx="287219" cy="369332"/>
          </a:xfrm>
          <a:prstGeom prst="rect">
            <a:avLst/>
          </a:prstGeom>
          <a:noFill/>
        </p:spPr>
        <p:txBody>
          <a:bodyPr wrap="square" rtlCol="0">
            <a:spAutoFit/>
          </a:bodyPr>
          <a:lstStyle/>
          <a:p>
            <a:r>
              <a:rPr lang="en-GB" dirty="0" smtClean="0">
                <a:solidFill>
                  <a:prstClr val="black"/>
                </a:solidFill>
              </a:rPr>
              <a:t>G</a:t>
            </a:r>
            <a:endParaRPr lang="en-GB" dirty="0">
              <a:solidFill>
                <a:prstClr val="black"/>
              </a:solidFill>
            </a:endParaRPr>
          </a:p>
        </p:txBody>
      </p:sp>
      <p:sp>
        <p:nvSpPr>
          <p:cNvPr id="15" name="TextBox 14"/>
          <p:cNvSpPr txBox="1"/>
          <p:nvPr/>
        </p:nvSpPr>
        <p:spPr>
          <a:xfrm>
            <a:off x="6770074" y="2645895"/>
            <a:ext cx="287219" cy="369332"/>
          </a:xfrm>
          <a:prstGeom prst="rect">
            <a:avLst/>
          </a:prstGeom>
          <a:noFill/>
        </p:spPr>
        <p:txBody>
          <a:bodyPr wrap="square" rtlCol="0">
            <a:spAutoFit/>
          </a:bodyPr>
          <a:lstStyle/>
          <a:p>
            <a:r>
              <a:rPr lang="en-GB" dirty="0" smtClean="0">
                <a:solidFill>
                  <a:prstClr val="black"/>
                </a:solidFill>
              </a:rPr>
              <a:t>H</a:t>
            </a:r>
            <a:endParaRPr lang="en-GB" dirty="0">
              <a:solidFill>
                <a:prstClr val="black"/>
              </a:solidFill>
            </a:endParaRPr>
          </a:p>
        </p:txBody>
      </p:sp>
    </p:spTree>
    <p:extLst>
      <p:ext uri="{BB962C8B-B14F-4D97-AF65-F5344CB8AC3E}">
        <p14:creationId xmlns:p14="http://schemas.microsoft.com/office/powerpoint/2010/main" val="345316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5" y="250876"/>
            <a:ext cx="6295293" cy="1384995"/>
          </a:xfrm>
          <a:prstGeom prst="rect">
            <a:avLst/>
          </a:prstGeom>
          <a:noFill/>
        </p:spPr>
        <p:txBody>
          <a:bodyPr wrap="square" rtlCol="0">
            <a:spAutoFit/>
          </a:bodyPr>
          <a:lstStyle/>
          <a:p>
            <a:r>
              <a:rPr lang="en-GB" sz="2800" b="1" dirty="0" smtClean="0">
                <a:solidFill>
                  <a:prstClr val="black"/>
                </a:solidFill>
              </a:rPr>
              <a:t>Synonyms / synonymous phrases</a:t>
            </a:r>
            <a:r>
              <a:rPr lang="en-GB" sz="2800" dirty="0" smtClean="0">
                <a:solidFill>
                  <a:prstClr val="black"/>
                </a:solidFill>
              </a:rPr>
              <a:t> = words and phrases that suggest the same idea or share an association.</a:t>
            </a:r>
            <a:endParaRPr lang="en-GB" sz="2800" dirty="0">
              <a:solidFill>
                <a:prstClr val="black"/>
              </a:solidFill>
            </a:endParaRPr>
          </a:p>
        </p:txBody>
      </p:sp>
      <p:pic>
        <p:nvPicPr>
          <p:cNvPr id="4" name="Picture 3"/>
          <p:cNvPicPr/>
          <p:nvPr/>
        </p:nvPicPr>
        <p:blipFill>
          <a:blip r:embed="rId2" cstate="print"/>
          <a:srcRect/>
          <a:stretch>
            <a:fillRect/>
          </a:stretch>
        </p:blipFill>
        <p:spPr bwMode="auto">
          <a:xfrm>
            <a:off x="6506308" y="396528"/>
            <a:ext cx="1548814" cy="1093689"/>
          </a:xfrm>
          <a:prstGeom prst="rect">
            <a:avLst/>
          </a:prstGeom>
          <a:noFill/>
          <a:ln w="9525">
            <a:noFill/>
            <a:miter lim="800000"/>
            <a:headEnd/>
            <a:tailEnd/>
          </a:ln>
        </p:spPr>
      </p:pic>
      <p:graphicFrame>
        <p:nvGraphicFramePr>
          <p:cNvPr id="5" name="Table 4"/>
          <p:cNvGraphicFramePr>
            <a:graphicFrameLocks noGrp="1"/>
          </p:cNvGraphicFramePr>
          <p:nvPr>
            <p:extLst/>
          </p:nvPr>
        </p:nvGraphicFramePr>
        <p:xfrm>
          <a:off x="416166" y="1781523"/>
          <a:ext cx="8499232" cy="1764714"/>
        </p:xfrm>
        <a:graphic>
          <a:graphicData uri="http://schemas.openxmlformats.org/drawingml/2006/table">
            <a:tbl>
              <a:tblPr firstRow="1" bandRow="1">
                <a:tableStyleId>{5940675A-B579-460E-94D1-54222C63F5DA}</a:tableStyleId>
              </a:tblPr>
              <a:tblGrid>
                <a:gridCol w="2124808"/>
                <a:gridCol w="2124808"/>
                <a:gridCol w="2124808"/>
                <a:gridCol w="2124808"/>
              </a:tblGrid>
              <a:tr h="941754">
                <a:tc>
                  <a:txBody>
                    <a:bodyPr/>
                    <a:lstStyle/>
                    <a:p>
                      <a:pPr algn="ctr"/>
                      <a:r>
                        <a:rPr lang="en-GB" sz="2400" dirty="0" err="1" smtClean="0"/>
                        <a:t>asignaturas</a:t>
                      </a:r>
                      <a:endParaRPr lang="en-GB" sz="2400" dirty="0"/>
                    </a:p>
                  </a:txBody>
                  <a:tcPr anchor="ctr"/>
                </a:tc>
                <a:tc>
                  <a:txBody>
                    <a:bodyPr/>
                    <a:lstStyle/>
                    <a:p>
                      <a:pPr algn="ctr"/>
                      <a:r>
                        <a:rPr lang="en-GB" sz="2400" dirty="0" err="1" smtClean="0"/>
                        <a:t>pasatiempos</a:t>
                      </a:r>
                      <a:endParaRPr lang="en-GB" sz="2400" dirty="0" smtClean="0"/>
                    </a:p>
                  </a:txBody>
                  <a:tcPr anchor="ctr"/>
                </a:tc>
                <a:tc>
                  <a:txBody>
                    <a:bodyPr/>
                    <a:lstStyle/>
                    <a:p>
                      <a:pPr algn="ctr"/>
                      <a:r>
                        <a:rPr lang="en-GB" sz="2400" dirty="0" err="1" smtClean="0"/>
                        <a:t>dieta</a:t>
                      </a:r>
                      <a:endParaRPr lang="en-GB" sz="2400" dirty="0"/>
                    </a:p>
                  </a:txBody>
                  <a:tcPr anchor="ctr"/>
                </a:tc>
                <a:tc>
                  <a:txBody>
                    <a:bodyPr/>
                    <a:lstStyle/>
                    <a:p>
                      <a:pPr algn="ctr"/>
                      <a:r>
                        <a:rPr lang="en-GB" sz="2400" dirty="0" err="1" smtClean="0"/>
                        <a:t>relaciones</a:t>
                      </a:r>
                      <a:endParaRPr lang="en-GB" sz="2400" dirty="0" smtClean="0"/>
                    </a:p>
                  </a:txBody>
                  <a:tcPr anchor="ctr"/>
                </a:tc>
              </a:tr>
              <a:tr h="370840">
                <a:tc>
                  <a:txBody>
                    <a:bodyPr/>
                    <a:lstStyle/>
                    <a:p>
                      <a:pPr algn="ctr"/>
                      <a:r>
                        <a:rPr lang="en-GB" sz="2400" dirty="0" err="1" smtClean="0"/>
                        <a:t>exámenes</a:t>
                      </a:r>
                      <a:endParaRPr lang="en-GB" sz="2400" dirty="0"/>
                    </a:p>
                  </a:txBody>
                  <a:tcPr anchor="ctr"/>
                </a:tc>
                <a:tc>
                  <a:txBody>
                    <a:bodyPr/>
                    <a:lstStyle/>
                    <a:p>
                      <a:pPr algn="ctr"/>
                      <a:r>
                        <a:rPr lang="en-GB" sz="2400" dirty="0" err="1" smtClean="0"/>
                        <a:t>reglas</a:t>
                      </a:r>
                      <a:endParaRPr lang="en-GB" sz="2400" dirty="0"/>
                    </a:p>
                  </a:txBody>
                  <a:tcPr anchor="ctr"/>
                </a:tc>
                <a:tc>
                  <a:txBody>
                    <a:bodyPr/>
                    <a:lstStyle/>
                    <a:p>
                      <a:pPr algn="ctr"/>
                      <a:r>
                        <a:rPr lang="en-GB" sz="2400" dirty="0" smtClean="0"/>
                        <a:t>planes</a:t>
                      </a:r>
                      <a:endParaRPr lang="en-GB" sz="2400" dirty="0"/>
                    </a:p>
                  </a:txBody>
                  <a:tcPr anchor="ctr"/>
                </a:tc>
                <a:tc>
                  <a:txBody>
                    <a:bodyPr/>
                    <a:lstStyle/>
                    <a:p>
                      <a:pPr algn="ctr"/>
                      <a:r>
                        <a:rPr lang="en-GB" sz="2400" dirty="0" err="1" smtClean="0"/>
                        <a:t>tareas</a:t>
                      </a:r>
                      <a:r>
                        <a:rPr lang="en-GB" sz="2400" dirty="0" smtClean="0"/>
                        <a:t> </a:t>
                      </a:r>
                      <a:r>
                        <a:rPr lang="en-GB" sz="2400" dirty="0" err="1" smtClean="0"/>
                        <a:t>domésticas</a:t>
                      </a:r>
                      <a:endParaRPr lang="en-GB" sz="2400" dirty="0"/>
                    </a:p>
                  </a:txBody>
                  <a:tcPr anchor="ctr"/>
                </a:tc>
              </a:tr>
            </a:tbl>
          </a:graphicData>
        </a:graphic>
      </p:graphicFrame>
      <p:graphicFrame>
        <p:nvGraphicFramePr>
          <p:cNvPr id="6" name="Table 5"/>
          <p:cNvGraphicFramePr>
            <a:graphicFrameLocks noGrp="1"/>
          </p:cNvGraphicFramePr>
          <p:nvPr>
            <p:extLst/>
          </p:nvPr>
        </p:nvGraphicFramePr>
        <p:xfrm>
          <a:off x="416166" y="3691889"/>
          <a:ext cx="6096000" cy="2966720"/>
        </p:xfrm>
        <a:graphic>
          <a:graphicData uri="http://schemas.openxmlformats.org/drawingml/2006/table">
            <a:tbl>
              <a:tblPr firstRow="1" bandRow="1">
                <a:tableStyleId>{5940675A-B579-460E-94D1-54222C63F5DA}</a:tableStyleId>
              </a:tblPr>
              <a:tblGrid>
                <a:gridCol w="6096000"/>
              </a:tblGrid>
              <a:tr h="370840">
                <a:tc>
                  <a:txBody>
                    <a:bodyPr/>
                    <a:lstStyle/>
                    <a:p>
                      <a:r>
                        <a:rPr lang="en-GB" dirty="0" smtClean="0"/>
                        <a:t>1  </a:t>
                      </a:r>
                      <a:r>
                        <a:rPr lang="en-GB" dirty="0" err="1" smtClean="0"/>
                        <a:t>Cuando</a:t>
                      </a:r>
                      <a:r>
                        <a:rPr lang="en-GB" dirty="0" smtClean="0"/>
                        <a:t> </a:t>
                      </a:r>
                      <a:r>
                        <a:rPr lang="en-GB" dirty="0" err="1" smtClean="0"/>
                        <a:t>termine</a:t>
                      </a:r>
                      <a:r>
                        <a:rPr lang="en-GB" baseline="0" dirty="0" smtClean="0"/>
                        <a:t> el </a:t>
                      </a:r>
                      <a:r>
                        <a:rPr lang="en-GB" baseline="0" dirty="0" err="1" smtClean="0"/>
                        <a:t>bachillerato</a:t>
                      </a:r>
                      <a:r>
                        <a:rPr lang="en-GB" baseline="0" dirty="0" smtClean="0"/>
                        <a:t>, </a:t>
                      </a:r>
                      <a:r>
                        <a:rPr lang="en-GB" baseline="0" dirty="0" err="1" smtClean="0"/>
                        <a:t>espero</a:t>
                      </a:r>
                      <a:r>
                        <a:rPr lang="en-GB" baseline="0" dirty="0" smtClean="0"/>
                        <a:t> </a:t>
                      </a:r>
                      <a:r>
                        <a:rPr lang="en-GB" baseline="0" dirty="0" err="1" smtClean="0"/>
                        <a:t>ir</a:t>
                      </a:r>
                      <a:r>
                        <a:rPr lang="en-GB" baseline="0" dirty="0" smtClean="0"/>
                        <a:t> a la </a:t>
                      </a:r>
                      <a:r>
                        <a:rPr lang="en-GB" baseline="0" dirty="0" err="1" smtClean="0"/>
                        <a:t>universidad</a:t>
                      </a:r>
                      <a:r>
                        <a:rPr lang="en-GB" baseline="0" dirty="0" smtClean="0"/>
                        <a:t>.</a:t>
                      </a:r>
                      <a:endParaRPr lang="en-GB" dirty="0"/>
                    </a:p>
                  </a:txBody>
                  <a:tcPr/>
                </a:tc>
              </a:tr>
              <a:tr h="370840">
                <a:tc>
                  <a:txBody>
                    <a:bodyPr/>
                    <a:lstStyle/>
                    <a:p>
                      <a:r>
                        <a:rPr lang="en-GB" dirty="0" smtClean="0"/>
                        <a:t>2  </a:t>
                      </a:r>
                      <a:r>
                        <a:rPr lang="en-GB" dirty="0" err="1" smtClean="0"/>
                        <a:t>Nunca</a:t>
                      </a:r>
                      <a:r>
                        <a:rPr lang="en-GB" dirty="0" smtClean="0"/>
                        <a:t> </a:t>
                      </a:r>
                      <a:r>
                        <a:rPr lang="en-GB" dirty="0" err="1" smtClean="0"/>
                        <a:t>como</a:t>
                      </a:r>
                      <a:r>
                        <a:rPr lang="en-GB" dirty="0" smtClean="0"/>
                        <a:t> carne,</a:t>
                      </a:r>
                      <a:r>
                        <a:rPr lang="en-GB" baseline="0" dirty="0" smtClean="0"/>
                        <a:t> </a:t>
                      </a:r>
                      <a:r>
                        <a:rPr lang="en-GB" baseline="0" dirty="0" err="1" smtClean="0"/>
                        <a:t>porque</a:t>
                      </a:r>
                      <a:r>
                        <a:rPr lang="en-GB" baseline="0" dirty="0" smtClean="0"/>
                        <a:t> </a:t>
                      </a:r>
                      <a:r>
                        <a:rPr lang="en-GB" baseline="0" dirty="0" err="1" smtClean="0"/>
                        <a:t>prefiero</a:t>
                      </a:r>
                      <a:r>
                        <a:rPr lang="en-GB" baseline="0" dirty="0" smtClean="0"/>
                        <a:t> comer </a:t>
                      </a:r>
                      <a:r>
                        <a:rPr lang="en-GB" baseline="0" dirty="0" err="1" smtClean="0"/>
                        <a:t>sólo</a:t>
                      </a:r>
                      <a:r>
                        <a:rPr lang="en-GB" baseline="0" dirty="0" smtClean="0"/>
                        <a:t> </a:t>
                      </a:r>
                      <a:r>
                        <a:rPr lang="en-GB" baseline="0" dirty="0" err="1" smtClean="0"/>
                        <a:t>verduras</a:t>
                      </a:r>
                      <a:r>
                        <a:rPr lang="en-GB" baseline="0" dirty="0" smtClean="0"/>
                        <a:t>.</a:t>
                      </a:r>
                      <a:endParaRPr lang="en-GB" dirty="0"/>
                    </a:p>
                  </a:txBody>
                  <a:tcPr/>
                </a:tc>
              </a:tr>
              <a:tr h="370840">
                <a:tc>
                  <a:txBody>
                    <a:bodyPr/>
                    <a:lstStyle/>
                    <a:p>
                      <a:r>
                        <a:rPr lang="en-GB" dirty="0" smtClean="0"/>
                        <a:t>3  </a:t>
                      </a:r>
                      <a:r>
                        <a:rPr lang="en-GB" dirty="0" err="1" smtClean="0"/>
                        <a:t>Quiero</a:t>
                      </a:r>
                      <a:r>
                        <a:rPr lang="en-GB" baseline="0" dirty="0" smtClean="0"/>
                        <a:t> </a:t>
                      </a:r>
                      <a:r>
                        <a:rPr lang="en-GB" baseline="0" dirty="0" err="1" smtClean="0"/>
                        <a:t>sacar</a:t>
                      </a:r>
                      <a:r>
                        <a:rPr lang="en-GB" baseline="0" dirty="0" smtClean="0"/>
                        <a:t> </a:t>
                      </a:r>
                      <a:r>
                        <a:rPr lang="en-GB" baseline="0" dirty="0" err="1" smtClean="0"/>
                        <a:t>buenas</a:t>
                      </a:r>
                      <a:r>
                        <a:rPr lang="en-GB" baseline="0" dirty="0" smtClean="0"/>
                        <a:t> </a:t>
                      </a:r>
                      <a:r>
                        <a:rPr lang="en-GB" baseline="0" dirty="0" err="1" smtClean="0"/>
                        <a:t>notas</a:t>
                      </a:r>
                      <a:r>
                        <a:rPr lang="en-GB" baseline="0" dirty="0" smtClean="0"/>
                        <a:t> y </a:t>
                      </a:r>
                      <a:r>
                        <a:rPr lang="en-GB" baseline="0" dirty="0" err="1" smtClean="0"/>
                        <a:t>tener</a:t>
                      </a:r>
                      <a:r>
                        <a:rPr lang="en-GB" baseline="0" dirty="0" smtClean="0"/>
                        <a:t> </a:t>
                      </a:r>
                      <a:r>
                        <a:rPr lang="en-GB" baseline="0" dirty="0" err="1" smtClean="0"/>
                        <a:t>éxito</a:t>
                      </a:r>
                      <a:r>
                        <a:rPr lang="en-GB" baseline="0" dirty="0" smtClean="0"/>
                        <a:t> </a:t>
                      </a:r>
                      <a:r>
                        <a:rPr lang="en-GB" baseline="0" dirty="0" err="1" smtClean="0"/>
                        <a:t>en</a:t>
                      </a:r>
                      <a:r>
                        <a:rPr lang="en-GB" baseline="0" dirty="0" smtClean="0"/>
                        <a:t> el </a:t>
                      </a:r>
                      <a:r>
                        <a:rPr lang="en-GB" baseline="0" dirty="0" err="1" smtClean="0"/>
                        <a:t>colegio</a:t>
                      </a:r>
                      <a:r>
                        <a:rPr lang="en-GB" baseline="0" dirty="0" smtClean="0"/>
                        <a:t>.</a:t>
                      </a:r>
                      <a:endParaRPr lang="en-GB" dirty="0"/>
                    </a:p>
                  </a:txBody>
                  <a:tcPr/>
                </a:tc>
              </a:tr>
              <a:tr h="370840">
                <a:tc>
                  <a:txBody>
                    <a:bodyPr/>
                    <a:lstStyle/>
                    <a:p>
                      <a:r>
                        <a:rPr lang="en-GB" dirty="0" smtClean="0"/>
                        <a:t>4  Se me </a:t>
                      </a:r>
                      <a:r>
                        <a:rPr lang="en-GB" dirty="0" err="1" smtClean="0"/>
                        <a:t>dan</a:t>
                      </a:r>
                      <a:r>
                        <a:rPr lang="en-GB" dirty="0" smtClean="0"/>
                        <a:t> </a:t>
                      </a:r>
                      <a:r>
                        <a:rPr lang="en-GB" dirty="0" err="1" smtClean="0"/>
                        <a:t>bien</a:t>
                      </a:r>
                      <a:r>
                        <a:rPr lang="en-GB" dirty="0" smtClean="0"/>
                        <a:t> </a:t>
                      </a:r>
                      <a:r>
                        <a:rPr lang="en-GB" dirty="0" err="1" smtClean="0"/>
                        <a:t>en</a:t>
                      </a:r>
                      <a:r>
                        <a:rPr lang="en-GB" dirty="0" smtClean="0"/>
                        <a:t> </a:t>
                      </a:r>
                      <a:r>
                        <a:rPr lang="en-GB" dirty="0" err="1" smtClean="0"/>
                        <a:t>ciencias</a:t>
                      </a:r>
                      <a:r>
                        <a:rPr lang="en-GB" dirty="0" smtClean="0"/>
                        <a:t> y </a:t>
                      </a:r>
                      <a:r>
                        <a:rPr lang="en-GB" dirty="0" err="1" smtClean="0"/>
                        <a:t>en</a:t>
                      </a:r>
                      <a:r>
                        <a:rPr lang="en-GB" dirty="0" smtClean="0"/>
                        <a:t> </a:t>
                      </a:r>
                      <a:r>
                        <a:rPr lang="en-GB" dirty="0" err="1" smtClean="0"/>
                        <a:t>idiomas</a:t>
                      </a:r>
                      <a:r>
                        <a:rPr lang="en-GB" dirty="0" smtClean="0"/>
                        <a:t>.</a:t>
                      </a:r>
                      <a:endParaRPr lang="en-GB" dirty="0"/>
                    </a:p>
                  </a:txBody>
                  <a:tcPr/>
                </a:tc>
              </a:tr>
              <a:tr h="370840">
                <a:tc>
                  <a:txBody>
                    <a:bodyPr/>
                    <a:lstStyle/>
                    <a:p>
                      <a:r>
                        <a:rPr lang="en-GB" dirty="0" smtClean="0"/>
                        <a:t>5  </a:t>
                      </a:r>
                      <a:r>
                        <a:rPr lang="en-GB" dirty="0" err="1" smtClean="0"/>
                        <a:t>Después</a:t>
                      </a:r>
                      <a:r>
                        <a:rPr lang="en-GB" baseline="0" dirty="0" smtClean="0"/>
                        <a:t> del </a:t>
                      </a:r>
                      <a:r>
                        <a:rPr lang="en-GB" baseline="0" dirty="0" err="1" smtClean="0"/>
                        <a:t>colegio</a:t>
                      </a:r>
                      <a:r>
                        <a:rPr lang="en-GB" baseline="0" dirty="0" smtClean="0"/>
                        <a:t>, me </a:t>
                      </a:r>
                      <a:r>
                        <a:rPr lang="en-GB" baseline="0" dirty="0" err="1" smtClean="0"/>
                        <a:t>encanta</a:t>
                      </a:r>
                      <a:r>
                        <a:rPr lang="en-GB" baseline="0" dirty="0" smtClean="0"/>
                        <a:t> leer.</a:t>
                      </a:r>
                      <a:endParaRPr lang="en-GB" dirty="0"/>
                    </a:p>
                  </a:txBody>
                  <a:tcPr/>
                </a:tc>
              </a:tr>
              <a:tr h="370840">
                <a:tc>
                  <a:txBody>
                    <a:bodyPr/>
                    <a:lstStyle/>
                    <a:p>
                      <a:r>
                        <a:rPr lang="en-GB" dirty="0" smtClean="0"/>
                        <a:t>6  A</a:t>
                      </a:r>
                      <a:r>
                        <a:rPr lang="en-GB" baseline="0" dirty="0" smtClean="0"/>
                        <a:t> </a:t>
                      </a:r>
                      <a:r>
                        <a:rPr lang="en-GB" baseline="0" dirty="0" err="1" smtClean="0"/>
                        <a:t>menuo</a:t>
                      </a:r>
                      <a:r>
                        <a:rPr lang="en-GB" baseline="0" dirty="0" smtClean="0"/>
                        <a:t> </a:t>
                      </a:r>
                      <a:r>
                        <a:rPr lang="en-GB" baseline="0" dirty="0" err="1" smtClean="0"/>
                        <a:t>ayudo</a:t>
                      </a:r>
                      <a:r>
                        <a:rPr lang="en-GB" baseline="0" dirty="0" smtClean="0"/>
                        <a:t> </a:t>
                      </a:r>
                      <a:r>
                        <a:rPr lang="en-GB" baseline="0" dirty="0" err="1" smtClean="0"/>
                        <a:t>en</a:t>
                      </a:r>
                      <a:r>
                        <a:rPr lang="en-GB" baseline="0" dirty="0" smtClean="0"/>
                        <a:t> casa; </a:t>
                      </a:r>
                      <a:r>
                        <a:rPr lang="en-GB" baseline="0" dirty="0" err="1" smtClean="0"/>
                        <a:t>plancho</a:t>
                      </a:r>
                      <a:r>
                        <a:rPr lang="en-GB" baseline="0" dirty="0" smtClean="0"/>
                        <a:t> la </a:t>
                      </a:r>
                      <a:r>
                        <a:rPr lang="en-GB" baseline="0" dirty="0" err="1" smtClean="0"/>
                        <a:t>ropa</a:t>
                      </a:r>
                      <a:r>
                        <a:rPr lang="en-GB" baseline="0" dirty="0" smtClean="0"/>
                        <a:t> y pongo la mesa.</a:t>
                      </a:r>
                      <a:endParaRPr lang="en-GB" dirty="0"/>
                    </a:p>
                  </a:txBody>
                  <a:tcPr/>
                </a:tc>
              </a:tr>
              <a:tr h="370840">
                <a:tc>
                  <a:txBody>
                    <a:bodyPr/>
                    <a:lstStyle/>
                    <a:p>
                      <a:r>
                        <a:rPr lang="en-GB" dirty="0" smtClean="0"/>
                        <a:t>7  No se </a:t>
                      </a:r>
                      <a:r>
                        <a:rPr lang="en-GB" dirty="0" err="1" smtClean="0"/>
                        <a:t>permite</a:t>
                      </a:r>
                      <a:r>
                        <a:rPr lang="en-GB" baseline="0" dirty="0" smtClean="0"/>
                        <a:t> </a:t>
                      </a:r>
                      <a:r>
                        <a:rPr lang="en-GB" baseline="0" dirty="0" err="1" smtClean="0"/>
                        <a:t>llegar</a:t>
                      </a:r>
                      <a:r>
                        <a:rPr lang="en-GB" baseline="0" dirty="0" smtClean="0"/>
                        <a:t> </a:t>
                      </a:r>
                      <a:r>
                        <a:rPr lang="en-GB" baseline="0" dirty="0" err="1" smtClean="0"/>
                        <a:t>tarde</a:t>
                      </a:r>
                      <a:r>
                        <a:rPr lang="en-GB" baseline="0" dirty="0" smtClean="0"/>
                        <a:t> al </a:t>
                      </a:r>
                      <a:r>
                        <a:rPr lang="en-GB" baseline="0" dirty="0" err="1" smtClean="0"/>
                        <a:t>colegio</a:t>
                      </a:r>
                      <a:r>
                        <a:rPr lang="en-GB" baseline="0" dirty="0" smtClean="0"/>
                        <a:t>.</a:t>
                      </a:r>
                      <a:endParaRPr lang="en-GB" dirty="0"/>
                    </a:p>
                  </a:txBody>
                  <a:tcPr/>
                </a:tc>
              </a:tr>
              <a:tr h="370840">
                <a:tc>
                  <a:txBody>
                    <a:bodyPr/>
                    <a:lstStyle/>
                    <a:p>
                      <a:r>
                        <a:rPr lang="en-GB" dirty="0" smtClean="0"/>
                        <a:t>8  No me </a:t>
                      </a:r>
                      <a:r>
                        <a:rPr lang="en-GB" dirty="0" err="1" smtClean="0"/>
                        <a:t>llevo</a:t>
                      </a:r>
                      <a:r>
                        <a:rPr lang="en-GB" dirty="0" smtClean="0"/>
                        <a:t> </a:t>
                      </a:r>
                      <a:r>
                        <a:rPr lang="en-GB" dirty="0" err="1" smtClean="0"/>
                        <a:t>bien</a:t>
                      </a:r>
                      <a:r>
                        <a:rPr lang="en-GB" dirty="0" smtClean="0"/>
                        <a:t> con mi </a:t>
                      </a:r>
                      <a:r>
                        <a:rPr lang="en-GB" dirty="0" err="1" smtClean="0"/>
                        <a:t>hermano</a:t>
                      </a:r>
                      <a:r>
                        <a:rPr lang="en-GB" dirty="0" smtClean="0"/>
                        <a:t> </a:t>
                      </a:r>
                      <a:r>
                        <a:rPr lang="en-GB" dirty="0" err="1" smtClean="0"/>
                        <a:t>porque</a:t>
                      </a:r>
                      <a:r>
                        <a:rPr lang="en-GB" dirty="0" smtClean="0"/>
                        <a:t> </a:t>
                      </a:r>
                      <a:r>
                        <a:rPr lang="en-GB" dirty="0" err="1" smtClean="0"/>
                        <a:t>es</a:t>
                      </a:r>
                      <a:r>
                        <a:rPr lang="en-GB" dirty="0" smtClean="0"/>
                        <a:t> </a:t>
                      </a:r>
                      <a:r>
                        <a:rPr lang="en-GB" dirty="0" err="1" smtClean="0"/>
                        <a:t>muy</a:t>
                      </a:r>
                      <a:r>
                        <a:rPr lang="en-GB" dirty="0" smtClean="0"/>
                        <a:t> </a:t>
                      </a:r>
                      <a:r>
                        <a:rPr lang="en-GB" dirty="0" err="1" smtClean="0"/>
                        <a:t>molesto</a:t>
                      </a:r>
                      <a:r>
                        <a:rPr lang="en-GB" dirty="0" smtClean="0"/>
                        <a:t>.</a:t>
                      </a:r>
                      <a:endParaRPr lang="en-GB" dirty="0"/>
                    </a:p>
                  </a:txBody>
                  <a:tcPr/>
                </a:tc>
              </a:tr>
            </a:tbl>
          </a:graphicData>
        </a:graphic>
      </p:graphicFrame>
      <p:graphicFrame>
        <p:nvGraphicFramePr>
          <p:cNvPr id="7" name="Table 6"/>
          <p:cNvGraphicFramePr>
            <a:graphicFrameLocks noGrp="1"/>
          </p:cNvGraphicFramePr>
          <p:nvPr>
            <p:extLst/>
          </p:nvPr>
        </p:nvGraphicFramePr>
        <p:xfrm>
          <a:off x="6705597" y="3660817"/>
          <a:ext cx="2209801" cy="2966720"/>
        </p:xfrm>
        <a:graphic>
          <a:graphicData uri="http://schemas.openxmlformats.org/drawingml/2006/table">
            <a:tbl>
              <a:tblPr firstRow="1" bandRow="1">
                <a:tableStyleId>{5940675A-B579-460E-94D1-54222C63F5DA}</a:tableStyleId>
              </a:tblPr>
              <a:tblGrid>
                <a:gridCol w="2209801"/>
              </a:tblGrid>
              <a:tr h="370840">
                <a:tc>
                  <a:txBody>
                    <a:bodyPr/>
                    <a:lstStyle/>
                    <a:p>
                      <a:r>
                        <a:rPr lang="en-GB" dirty="0" smtClean="0"/>
                        <a:t>1 </a:t>
                      </a:r>
                      <a:r>
                        <a:rPr lang="en-GB" dirty="0" err="1" smtClean="0"/>
                        <a:t>normas</a:t>
                      </a:r>
                      <a:endParaRPr lang="en-GB" dirty="0"/>
                    </a:p>
                  </a:txBody>
                  <a:tcPr/>
                </a:tc>
              </a:tr>
              <a:tr h="370840">
                <a:tc>
                  <a:txBody>
                    <a:bodyPr/>
                    <a:lstStyle/>
                    <a:p>
                      <a:r>
                        <a:rPr lang="en-GB" dirty="0" smtClean="0"/>
                        <a:t>2 </a:t>
                      </a:r>
                      <a:r>
                        <a:rPr lang="en-GB" dirty="0" err="1" smtClean="0"/>
                        <a:t>pruebas</a:t>
                      </a:r>
                      <a:endParaRPr lang="en-GB" dirty="0"/>
                    </a:p>
                  </a:txBody>
                  <a:tcPr/>
                </a:tc>
              </a:tr>
              <a:tr h="370840">
                <a:tc>
                  <a:txBody>
                    <a:bodyPr/>
                    <a:lstStyle/>
                    <a:p>
                      <a:r>
                        <a:rPr lang="en-GB" dirty="0" smtClean="0"/>
                        <a:t>3 </a:t>
                      </a:r>
                      <a:r>
                        <a:rPr lang="en-GB" dirty="0" err="1" smtClean="0"/>
                        <a:t>régimen</a:t>
                      </a:r>
                      <a:endParaRPr lang="en-GB" dirty="0"/>
                    </a:p>
                  </a:txBody>
                  <a:tcPr/>
                </a:tc>
              </a:tr>
              <a:tr h="370840">
                <a:tc>
                  <a:txBody>
                    <a:bodyPr/>
                    <a:lstStyle/>
                    <a:p>
                      <a:r>
                        <a:rPr lang="en-GB" dirty="0" smtClean="0"/>
                        <a:t>4 </a:t>
                      </a:r>
                      <a:r>
                        <a:rPr lang="en-GB" dirty="0" err="1" smtClean="0"/>
                        <a:t>intenciones</a:t>
                      </a:r>
                      <a:endParaRPr lang="en-GB" dirty="0"/>
                    </a:p>
                  </a:txBody>
                  <a:tcPr/>
                </a:tc>
              </a:tr>
              <a:tr h="370840">
                <a:tc>
                  <a:txBody>
                    <a:bodyPr/>
                    <a:lstStyle/>
                    <a:p>
                      <a:r>
                        <a:rPr lang="en-GB" dirty="0" smtClean="0"/>
                        <a:t>5 </a:t>
                      </a:r>
                      <a:r>
                        <a:rPr lang="en-GB" dirty="0" err="1" smtClean="0"/>
                        <a:t>actividades</a:t>
                      </a:r>
                      <a:r>
                        <a:rPr lang="en-GB" dirty="0" smtClean="0"/>
                        <a:t> de </a:t>
                      </a:r>
                      <a:r>
                        <a:rPr lang="en-GB" dirty="0" err="1" smtClean="0"/>
                        <a:t>ocio</a:t>
                      </a:r>
                      <a:endParaRPr lang="en-GB" dirty="0"/>
                    </a:p>
                  </a:txBody>
                  <a:tcPr/>
                </a:tc>
              </a:tr>
              <a:tr h="370840">
                <a:tc>
                  <a:txBody>
                    <a:bodyPr/>
                    <a:lstStyle/>
                    <a:p>
                      <a:r>
                        <a:rPr lang="en-GB" dirty="0" smtClean="0"/>
                        <a:t>6 </a:t>
                      </a:r>
                      <a:r>
                        <a:rPr lang="en-GB" dirty="0" err="1" smtClean="0"/>
                        <a:t>amistades</a:t>
                      </a:r>
                      <a:endParaRPr lang="en-GB" dirty="0"/>
                    </a:p>
                  </a:txBody>
                  <a:tcPr/>
                </a:tc>
              </a:tr>
              <a:tr h="370840">
                <a:tc>
                  <a:txBody>
                    <a:bodyPr/>
                    <a:lstStyle/>
                    <a:p>
                      <a:r>
                        <a:rPr lang="en-GB" dirty="0" smtClean="0"/>
                        <a:t>7 </a:t>
                      </a:r>
                      <a:r>
                        <a:rPr lang="en-GB" dirty="0" err="1" smtClean="0"/>
                        <a:t>trabajos</a:t>
                      </a:r>
                      <a:r>
                        <a:rPr lang="en-GB" dirty="0" smtClean="0"/>
                        <a:t> </a:t>
                      </a:r>
                      <a:endParaRPr lang="en-GB" dirty="0"/>
                    </a:p>
                  </a:txBody>
                  <a:tcPr/>
                </a:tc>
              </a:tr>
              <a:tr h="370840">
                <a:tc>
                  <a:txBody>
                    <a:bodyPr/>
                    <a:lstStyle/>
                    <a:p>
                      <a:r>
                        <a:rPr lang="en-GB" dirty="0" smtClean="0"/>
                        <a:t>8 </a:t>
                      </a:r>
                      <a:r>
                        <a:rPr lang="en-GB" dirty="0" err="1" smtClean="0"/>
                        <a:t>materias</a:t>
                      </a:r>
                      <a:endParaRPr lang="en-GB" dirty="0"/>
                    </a:p>
                  </a:txBody>
                  <a:tcPr/>
                </a:tc>
              </a:tr>
            </a:tbl>
          </a:graphicData>
        </a:graphic>
      </p:graphicFrame>
      <p:sp>
        <p:nvSpPr>
          <p:cNvPr id="8" name="TextBox 7"/>
          <p:cNvSpPr txBox="1"/>
          <p:nvPr/>
        </p:nvSpPr>
        <p:spPr>
          <a:xfrm>
            <a:off x="416166" y="1746353"/>
            <a:ext cx="287219" cy="369332"/>
          </a:xfrm>
          <a:prstGeom prst="rect">
            <a:avLst/>
          </a:prstGeom>
          <a:noFill/>
        </p:spPr>
        <p:txBody>
          <a:bodyPr wrap="square" rtlCol="0">
            <a:spAutoFit/>
          </a:bodyPr>
          <a:lstStyle/>
          <a:p>
            <a:r>
              <a:rPr lang="en-GB" dirty="0" smtClean="0">
                <a:solidFill>
                  <a:prstClr val="black"/>
                </a:solidFill>
              </a:rPr>
              <a:t>A</a:t>
            </a:r>
            <a:endParaRPr lang="en-GB" dirty="0">
              <a:solidFill>
                <a:prstClr val="black"/>
              </a:solidFill>
            </a:endParaRPr>
          </a:p>
        </p:txBody>
      </p:sp>
      <p:sp>
        <p:nvSpPr>
          <p:cNvPr id="9" name="TextBox 8"/>
          <p:cNvSpPr txBox="1"/>
          <p:nvPr/>
        </p:nvSpPr>
        <p:spPr>
          <a:xfrm>
            <a:off x="2520458" y="1742511"/>
            <a:ext cx="287219" cy="369332"/>
          </a:xfrm>
          <a:prstGeom prst="rect">
            <a:avLst/>
          </a:prstGeom>
          <a:noFill/>
        </p:spPr>
        <p:txBody>
          <a:bodyPr wrap="square" rtlCol="0">
            <a:spAutoFit/>
          </a:bodyPr>
          <a:lstStyle/>
          <a:p>
            <a:r>
              <a:rPr lang="en-GB" dirty="0" smtClean="0">
                <a:solidFill>
                  <a:prstClr val="black"/>
                </a:solidFill>
              </a:rPr>
              <a:t>B</a:t>
            </a:r>
            <a:endParaRPr lang="en-GB" dirty="0">
              <a:solidFill>
                <a:prstClr val="black"/>
              </a:solidFill>
            </a:endParaRPr>
          </a:p>
        </p:txBody>
      </p:sp>
      <p:sp>
        <p:nvSpPr>
          <p:cNvPr id="10" name="TextBox 9"/>
          <p:cNvSpPr txBox="1"/>
          <p:nvPr/>
        </p:nvSpPr>
        <p:spPr>
          <a:xfrm>
            <a:off x="4642335" y="1747601"/>
            <a:ext cx="287219" cy="369332"/>
          </a:xfrm>
          <a:prstGeom prst="rect">
            <a:avLst/>
          </a:prstGeom>
          <a:noFill/>
        </p:spPr>
        <p:txBody>
          <a:bodyPr wrap="square" rtlCol="0">
            <a:spAutoFit/>
          </a:bodyPr>
          <a:lstStyle/>
          <a:p>
            <a:r>
              <a:rPr lang="en-GB" dirty="0" smtClean="0">
                <a:solidFill>
                  <a:prstClr val="black"/>
                </a:solidFill>
              </a:rPr>
              <a:t>C</a:t>
            </a:r>
            <a:endParaRPr lang="en-GB" dirty="0">
              <a:solidFill>
                <a:prstClr val="black"/>
              </a:solidFill>
            </a:endParaRPr>
          </a:p>
        </p:txBody>
      </p:sp>
      <p:sp>
        <p:nvSpPr>
          <p:cNvPr id="11" name="TextBox 10"/>
          <p:cNvSpPr txBox="1"/>
          <p:nvPr/>
        </p:nvSpPr>
        <p:spPr>
          <a:xfrm>
            <a:off x="6770074" y="1742511"/>
            <a:ext cx="287219" cy="369332"/>
          </a:xfrm>
          <a:prstGeom prst="rect">
            <a:avLst/>
          </a:prstGeom>
          <a:noFill/>
        </p:spPr>
        <p:txBody>
          <a:bodyPr wrap="square" rtlCol="0">
            <a:spAutoFit/>
          </a:bodyPr>
          <a:lstStyle/>
          <a:p>
            <a:r>
              <a:rPr lang="en-GB" dirty="0" smtClean="0">
                <a:solidFill>
                  <a:prstClr val="black"/>
                </a:solidFill>
              </a:rPr>
              <a:t>D</a:t>
            </a:r>
            <a:endParaRPr lang="en-GB" dirty="0">
              <a:solidFill>
                <a:prstClr val="black"/>
              </a:solidFill>
            </a:endParaRPr>
          </a:p>
        </p:txBody>
      </p:sp>
      <p:sp>
        <p:nvSpPr>
          <p:cNvPr id="12" name="TextBox 11"/>
          <p:cNvSpPr txBox="1"/>
          <p:nvPr/>
        </p:nvSpPr>
        <p:spPr>
          <a:xfrm>
            <a:off x="416166" y="2649737"/>
            <a:ext cx="287219" cy="369332"/>
          </a:xfrm>
          <a:prstGeom prst="rect">
            <a:avLst/>
          </a:prstGeom>
          <a:noFill/>
        </p:spPr>
        <p:txBody>
          <a:bodyPr wrap="square" rtlCol="0">
            <a:spAutoFit/>
          </a:bodyPr>
          <a:lstStyle/>
          <a:p>
            <a:r>
              <a:rPr lang="en-GB" dirty="0">
                <a:solidFill>
                  <a:prstClr val="black"/>
                </a:solidFill>
              </a:rPr>
              <a:t>E</a:t>
            </a:r>
          </a:p>
        </p:txBody>
      </p:sp>
      <p:sp>
        <p:nvSpPr>
          <p:cNvPr id="13" name="TextBox 12"/>
          <p:cNvSpPr txBox="1"/>
          <p:nvPr/>
        </p:nvSpPr>
        <p:spPr>
          <a:xfrm>
            <a:off x="2520458" y="2645895"/>
            <a:ext cx="287219" cy="369332"/>
          </a:xfrm>
          <a:prstGeom prst="rect">
            <a:avLst/>
          </a:prstGeom>
          <a:noFill/>
        </p:spPr>
        <p:txBody>
          <a:bodyPr wrap="square" rtlCol="0">
            <a:spAutoFit/>
          </a:bodyPr>
          <a:lstStyle/>
          <a:p>
            <a:r>
              <a:rPr lang="en-GB" dirty="0" smtClean="0">
                <a:solidFill>
                  <a:prstClr val="black"/>
                </a:solidFill>
              </a:rPr>
              <a:t>F</a:t>
            </a:r>
            <a:endParaRPr lang="en-GB" dirty="0">
              <a:solidFill>
                <a:prstClr val="black"/>
              </a:solidFill>
            </a:endParaRPr>
          </a:p>
        </p:txBody>
      </p:sp>
      <p:sp>
        <p:nvSpPr>
          <p:cNvPr id="14" name="TextBox 13"/>
          <p:cNvSpPr txBox="1"/>
          <p:nvPr/>
        </p:nvSpPr>
        <p:spPr>
          <a:xfrm>
            <a:off x="4642335" y="2650985"/>
            <a:ext cx="287219" cy="369332"/>
          </a:xfrm>
          <a:prstGeom prst="rect">
            <a:avLst/>
          </a:prstGeom>
          <a:noFill/>
        </p:spPr>
        <p:txBody>
          <a:bodyPr wrap="square" rtlCol="0">
            <a:spAutoFit/>
          </a:bodyPr>
          <a:lstStyle/>
          <a:p>
            <a:r>
              <a:rPr lang="en-GB" dirty="0" smtClean="0">
                <a:solidFill>
                  <a:prstClr val="black"/>
                </a:solidFill>
              </a:rPr>
              <a:t>G</a:t>
            </a:r>
            <a:endParaRPr lang="en-GB" dirty="0">
              <a:solidFill>
                <a:prstClr val="black"/>
              </a:solidFill>
            </a:endParaRPr>
          </a:p>
        </p:txBody>
      </p:sp>
      <p:sp>
        <p:nvSpPr>
          <p:cNvPr id="15" name="TextBox 14"/>
          <p:cNvSpPr txBox="1"/>
          <p:nvPr/>
        </p:nvSpPr>
        <p:spPr>
          <a:xfrm>
            <a:off x="6770074" y="2645895"/>
            <a:ext cx="287219" cy="369332"/>
          </a:xfrm>
          <a:prstGeom prst="rect">
            <a:avLst/>
          </a:prstGeom>
          <a:noFill/>
        </p:spPr>
        <p:txBody>
          <a:bodyPr wrap="square" rtlCol="0">
            <a:spAutoFit/>
          </a:bodyPr>
          <a:lstStyle/>
          <a:p>
            <a:r>
              <a:rPr lang="en-GB" dirty="0" smtClean="0">
                <a:solidFill>
                  <a:prstClr val="black"/>
                </a:solidFill>
              </a:rPr>
              <a:t>H</a:t>
            </a:r>
            <a:endParaRPr lang="en-GB" dirty="0">
              <a:solidFill>
                <a:prstClr val="black"/>
              </a:solidFill>
            </a:endParaRPr>
          </a:p>
        </p:txBody>
      </p:sp>
      <p:sp>
        <p:nvSpPr>
          <p:cNvPr id="16" name="TextBox 15"/>
          <p:cNvSpPr txBox="1"/>
          <p:nvPr/>
        </p:nvSpPr>
        <p:spPr>
          <a:xfrm>
            <a:off x="4665782" y="2829893"/>
            <a:ext cx="3072124" cy="461665"/>
          </a:xfrm>
          <a:prstGeom prst="rect">
            <a:avLst/>
          </a:prstGeom>
          <a:noFill/>
        </p:spPr>
        <p:txBody>
          <a:bodyPr wrap="square" rtlCol="0">
            <a:spAutoFit/>
          </a:bodyPr>
          <a:lstStyle/>
          <a:p>
            <a:r>
              <a:rPr lang="en-GB" sz="2400" b="1" dirty="0" smtClean="0">
                <a:solidFill>
                  <a:srgbClr val="FF00FF"/>
                </a:solidFill>
              </a:rPr>
              <a:t>1</a:t>
            </a:r>
            <a:endParaRPr lang="en-GB" sz="2400" b="1" dirty="0">
              <a:solidFill>
                <a:srgbClr val="FF00FF"/>
              </a:solidFill>
            </a:endParaRPr>
          </a:p>
        </p:txBody>
      </p:sp>
      <p:sp>
        <p:nvSpPr>
          <p:cNvPr id="17" name="TextBox 16"/>
          <p:cNvSpPr txBox="1"/>
          <p:nvPr/>
        </p:nvSpPr>
        <p:spPr>
          <a:xfrm>
            <a:off x="4665782" y="1960417"/>
            <a:ext cx="3072124" cy="461665"/>
          </a:xfrm>
          <a:prstGeom prst="rect">
            <a:avLst/>
          </a:prstGeom>
          <a:noFill/>
        </p:spPr>
        <p:txBody>
          <a:bodyPr wrap="square" rtlCol="0">
            <a:spAutoFit/>
          </a:bodyPr>
          <a:lstStyle/>
          <a:p>
            <a:r>
              <a:rPr lang="en-GB" sz="2400" b="1" dirty="0" smtClean="0">
                <a:solidFill>
                  <a:srgbClr val="FF00FF"/>
                </a:solidFill>
              </a:rPr>
              <a:t>2</a:t>
            </a:r>
            <a:endParaRPr lang="en-GB" sz="2400" b="1" dirty="0">
              <a:solidFill>
                <a:srgbClr val="FF00FF"/>
              </a:solidFill>
            </a:endParaRPr>
          </a:p>
        </p:txBody>
      </p:sp>
      <p:sp>
        <p:nvSpPr>
          <p:cNvPr id="18" name="TextBox 17"/>
          <p:cNvSpPr txBox="1"/>
          <p:nvPr/>
        </p:nvSpPr>
        <p:spPr>
          <a:xfrm>
            <a:off x="416166" y="2903358"/>
            <a:ext cx="3072124" cy="461665"/>
          </a:xfrm>
          <a:prstGeom prst="rect">
            <a:avLst/>
          </a:prstGeom>
          <a:noFill/>
        </p:spPr>
        <p:txBody>
          <a:bodyPr wrap="square" rtlCol="0">
            <a:spAutoFit/>
          </a:bodyPr>
          <a:lstStyle/>
          <a:p>
            <a:r>
              <a:rPr lang="en-GB" sz="2400" b="1" dirty="0" smtClean="0">
                <a:solidFill>
                  <a:srgbClr val="FF00FF"/>
                </a:solidFill>
              </a:rPr>
              <a:t>3</a:t>
            </a:r>
            <a:endParaRPr lang="en-GB" sz="2400" b="1" dirty="0">
              <a:solidFill>
                <a:srgbClr val="FF00FF"/>
              </a:solidFill>
            </a:endParaRPr>
          </a:p>
        </p:txBody>
      </p:sp>
      <p:sp>
        <p:nvSpPr>
          <p:cNvPr id="19" name="TextBox 18"/>
          <p:cNvSpPr txBox="1"/>
          <p:nvPr/>
        </p:nvSpPr>
        <p:spPr>
          <a:xfrm>
            <a:off x="416166" y="2003016"/>
            <a:ext cx="3072124" cy="461665"/>
          </a:xfrm>
          <a:prstGeom prst="rect">
            <a:avLst/>
          </a:prstGeom>
          <a:noFill/>
        </p:spPr>
        <p:txBody>
          <a:bodyPr wrap="square" rtlCol="0">
            <a:spAutoFit/>
          </a:bodyPr>
          <a:lstStyle/>
          <a:p>
            <a:r>
              <a:rPr lang="en-GB" sz="2400" b="1" dirty="0" smtClean="0">
                <a:solidFill>
                  <a:srgbClr val="FF00FF"/>
                </a:solidFill>
              </a:rPr>
              <a:t>4</a:t>
            </a:r>
            <a:endParaRPr lang="en-GB" sz="2400" b="1" dirty="0">
              <a:solidFill>
                <a:srgbClr val="FF00FF"/>
              </a:solidFill>
            </a:endParaRPr>
          </a:p>
        </p:txBody>
      </p:sp>
      <p:sp>
        <p:nvSpPr>
          <p:cNvPr id="20" name="TextBox 19"/>
          <p:cNvSpPr txBox="1"/>
          <p:nvPr/>
        </p:nvSpPr>
        <p:spPr>
          <a:xfrm>
            <a:off x="2529251" y="1992917"/>
            <a:ext cx="3072124" cy="461665"/>
          </a:xfrm>
          <a:prstGeom prst="rect">
            <a:avLst/>
          </a:prstGeom>
          <a:noFill/>
        </p:spPr>
        <p:txBody>
          <a:bodyPr wrap="square" rtlCol="0">
            <a:spAutoFit/>
          </a:bodyPr>
          <a:lstStyle/>
          <a:p>
            <a:r>
              <a:rPr lang="en-GB" sz="2400" b="1" dirty="0" smtClean="0">
                <a:solidFill>
                  <a:srgbClr val="FF00FF"/>
                </a:solidFill>
              </a:rPr>
              <a:t>5</a:t>
            </a:r>
            <a:endParaRPr lang="en-GB" sz="2400" b="1" dirty="0">
              <a:solidFill>
                <a:srgbClr val="FF00FF"/>
              </a:solidFill>
            </a:endParaRPr>
          </a:p>
        </p:txBody>
      </p:sp>
      <p:sp>
        <p:nvSpPr>
          <p:cNvPr id="21" name="TextBox 20"/>
          <p:cNvSpPr txBox="1"/>
          <p:nvPr/>
        </p:nvSpPr>
        <p:spPr>
          <a:xfrm>
            <a:off x="6790590" y="2841685"/>
            <a:ext cx="3072124" cy="461665"/>
          </a:xfrm>
          <a:prstGeom prst="rect">
            <a:avLst/>
          </a:prstGeom>
          <a:noFill/>
        </p:spPr>
        <p:txBody>
          <a:bodyPr wrap="square" rtlCol="0">
            <a:spAutoFit/>
          </a:bodyPr>
          <a:lstStyle/>
          <a:p>
            <a:r>
              <a:rPr lang="en-GB" sz="2400" b="1" dirty="0" smtClean="0">
                <a:solidFill>
                  <a:srgbClr val="FF00FF"/>
                </a:solidFill>
              </a:rPr>
              <a:t>6</a:t>
            </a:r>
            <a:endParaRPr lang="en-GB" sz="2400" b="1" dirty="0">
              <a:solidFill>
                <a:srgbClr val="FF00FF"/>
              </a:solidFill>
            </a:endParaRPr>
          </a:p>
        </p:txBody>
      </p:sp>
      <p:sp>
        <p:nvSpPr>
          <p:cNvPr id="22" name="TextBox 21"/>
          <p:cNvSpPr txBox="1"/>
          <p:nvPr/>
        </p:nvSpPr>
        <p:spPr>
          <a:xfrm>
            <a:off x="2564421" y="2876519"/>
            <a:ext cx="3072124" cy="461665"/>
          </a:xfrm>
          <a:prstGeom prst="rect">
            <a:avLst/>
          </a:prstGeom>
          <a:noFill/>
        </p:spPr>
        <p:txBody>
          <a:bodyPr wrap="square" rtlCol="0">
            <a:spAutoFit/>
          </a:bodyPr>
          <a:lstStyle/>
          <a:p>
            <a:r>
              <a:rPr lang="en-GB" sz="2400" b="1" dirty="0" smtClean="0">
                <a:solidFill>
                  <a:srgbClr val="FF00FF"/>
                </a:solidFill>
              </a:rPr>
              <a:t>7</a:t>
            </a:r>
            <a:endParaRPr lang="en-GB" sz="2400" b="1" dirty="0">
              <a:solidFill>
                <a:srgbClr val="FF00FF"/>
              </a:solidFill>
            </a:endParaRPr>
          </a:p>
        </p:txBody>
      </p:sp>
      <p:sp>
        <p:nvSpPr>
          <p:cNvPr id="23" name="TextBox 22"/>
          <p:cNvSpPr txBox="1"/>
          <p:nvPr/>
        </p:nvSpPr>
        <p:spPr>
          <a:xfrm>
            <a:off x="6751811" y="1938301"/>
            <a:ext cx="3072124" cy="461665"/>
          </a:xfrm>
          <a:prstGeom prst="rect">
            <a:avLst/>
          </a:prstGeom>
          <a:noFill/>
        </p:spPr>
        <p:txBody>
          <a:bodyPr wrap="square" rtlCol="0">
            <a:spAutoFit/>
          </a:bodyPr>
          <a:lstStyle/>
          <a:p>
            <a:r>
              <a:rPr lang="en-GB" sz="2400" b="1" dirty="0" smtClean="0">
                <a:solidFill>
                  <a:srgbClr val="FF00FF"/>
                </a:solidFill>
              </a:rPr>
              <a:t>8</a:t>
            </a:r>
            <a:endParaRPr lang="en-GB" sz="2400" b="1" dirty="0">
              <a:solidFill>
                <a:srgbClr val="FF00FF"/>
              </a:solidFill>
            </a:endParaRPr>
          </a:p>
        </p:txBody>
      </p:sp>
      <p:sp>
        <p:nvSpPr>
          <p:cNvPr id="24" name="TextBox 23"/>
          <p:cNvSpPr txBox="1"/>
          <p:nvPr/>
        </p:nvSpPr>
        <p:spPr>
          <a:xfrm>
            <a:off x="7607938" y="3606710"/>
            <a:ext cx="447184" cy="461665"/>
          </a:xfrm>
          <a:prstGeom prst="rect">
            <a:avLst/>
          </a:prstGeom>
          <a:noFill/>
        </p:spPr>
        <p:txBody>
          <a:bodyPr wrap="square" rtlCol="0">
            <a:spAutoFit/>
          </a:bodyPr>
          <a:lstStyle/>
          <a:p>
            <a:r>
              <a:rPr lang="en-GB" sz="2400" b="1" dirty="0" smtClean="0">
                <a:solidFill>
                  <a:srgbClr val="FF00FF"/>
                </a:solidFill>
              </a:rPr>
              <a:t>F</a:t>
            </a:r>
            <a:endParaRPr lang="en-GB" sz="2400" b="1" dirty="0">
              <a:solidFill>
                <a:srgbClr val="FF00FF"/>
              </a:solidFill>
            </a:endParaRPr>
          </a:p>
        </p:txBody>
      </p:sp>
      <p:sp>
        <p:nvSpPr>
          <p:cNvPr id="25" name="TextBox 24"/>
          <p:cNvSpPr txBox="1"/>
          <p:nvPr/>
        </p:nvSpPr>
        <p:spPr>
          <a:xfrm>
            <a:off x="7737906" y="3987956"/>
            <a:ext cx="447184" cy="461665"/>
          </a:xfrm>
          <a:prstGeom prst="rect">
            <a:avLst/>
          </a:prstGeom>
          <a:noFill/>
        </p:spPr>
        <p:txBody>
          <a:bodyPr wrap="square" rtlCol="0">
            <a:spAutoFit/>
          </a:bodyPr>
          <a:lstStyle/>
          <a:p>
            <a:r>
              <a:rPr lang="en-GB" sz="2400" b="1" dirty="0" smtClean="0">
                <a:solidFill>
                  <a:srgbClr val="FF00FF"/>
                </a:solidFill>
              </a:rPr>
              <a:t>E</a:t>
            </a:r>
            <a:endParaRPr lang="en-GB" sz="2400" b="1" dirty="0">
              <a:solidFill>
                <a:srgbClr val="FF00FF"/>
              </a:solidFill>
            </a:endParaRPr>
          </a:p>
        </p:txBody>
      </p:sp>
      <p:sp>
        <p:nvSpPr>
          <p:cNvPr id="26" name="TextBox 25"/>
          <p:cNvSpPr txBox="1"/>
          <p:nvPr/>
        </p:nvSpPr>
        <p:spPr>
          <a:xfrm>
            <a:off x="7737906" y="4333368"/>
            <a:ext cx="447184" cy="461665"/>
          </a:xfrm>
          <a:prstGeom prst="rect">
            <a:avLst/>
          </a:prstGeom>
          <a:noFill/>
        </p:spPr>
        <p:txBody>
          <a:bodyPr wrap="square" rtlCol="0">
            <a:spAutoFit/>
          </a:bodyPr>
          <a:lstStyle/>
          <a:p>
            <a:r>
              <a:rPr lang="en-GB" sz="2400" b="1" dirty="0" smtClean="0">
                <a:solidFill>
                  <a:srgbClr val="FF00FF"/>
                </a:solidFill>
              </a:rPr>
              <a:t>C</a:t>
            </a:r>
            <a:endParaRPr lang="en-GB" sz="2400" b="1" dirty="0">
              <a:solidFill>
                <a:srgbClr val="FF00FF"/>
              </a:solidFill>
            </a:endParaRPr>
          </a:p>
        </p:txBody>
      </p:sp>
      <p:sp>
        <p:nvSpPr>
          <p:cNvPr id="27" name="TextBox 26"/>
          <p:cNvSpPr txBox="1"/>
          <p:nvPr/>
        </p:nvSpPr>
        <p:spPr>
          <a:xfrm>
            <a:off x="7962131" y="4683920"/>
            <a:ext cx="447184" cy="461665"/>
          </a:xfrm>
          <a:prstGeom prst="rect">
            <a:avLst/>
          </a:prstGeom>
          <a:noFill/>
        </p:spPr>
        <p:txBody>
          <a:bodyPr wrap="square" rtlCol="0">
            <a:spAutoFit/>
          </a:bodyPr>
          <a:lstStyle/>
          <a:p>
            <a:r>
              <a:rPr lang="en-GB" sz="2400" b="1" dirty="0" smtClean="0">
                <a:solidFill>
                  <a:srgbClr val="FF00FF"/>
                </a:solidFill>
              </a:rPr>
              <a:t>G</a:t>
            </a:r>
            <a:endParaRPr lang="en-GB" sz="2400" b="1" dirty="0">
              <a:solidFill>
                <a:srgbClr val="FF00FF"/>
              </a:solidFill>
            </a:endParaRPr>
          </a:p>
        </p:txBody>
      </p:sp>
      <p:sp>
        <p:nvSpPr>
          <p:cNvPr id="28" name="TextBox 27"/>
          <p:cNvSpPr txBox="1"/>
          <p:nvPr/>
        </p:nvSpPr>
        <p:spPr>
          <a:xfrm>
            <a:off x="8696816" y="5028513"/>
            <a:ext cx="447184" cy="461665"/>
          </a:xfrm>
          <a:prstGeom prst="rect">
            <a:avLst/>
          </a:prstGeom>
          <a:noFill/>
        </p:spPr>
        <p:txBody>
          <a:bodyPr wrap="square" rtlCol="0">
            <a:spAutoFit/>
          </a:bodyPr>
          <a:lstStyle/>
          <a:p>
            <a:r>
              <a:rPr lang="en-GB" sz="2400" b="1" dirty="0" smtClean="0">
                <a:solidFill>
                  <a:srgbClr val="FF00FF"/>
                </a:solidFill>
              </a:rPr>
              <a:t>B</a:t>
            </a:r>
            <a:endParaRPr lang="en-GB" sz="2400" b="1" dirty="0">
              <a:solidFill>
                <a:srgbClr val="FF00FF"/>
              </a:solidFill>
            </a:endParaRPr>
          </a:p>
        </p:txBody>
      </p:sp>
      <p:sp>
        <p:nvSpPr>
          <p:cNvPr id="29" name="TextBox 28"/>
          <p:cNvSpPr txBox="1"/>
          <p:nvPr/>
        </p:nvSpPr>
        <p:spPr>
          <a:xfrm>
            <a:off x="7931777" y="5472724"/>
            <a:ext cx="447184" cy="461665"/>
          </a:xfrm>
          <a:prstGeom prst="rect">
            <a:avLst/>
          </a:prstGeom>
          <a:noFill/>
        </p:spPr>
        <p:txBody>
          <a:bodyPr wrap="square" rtlCol="0">
            <a:spAutoFit/>
          </a:bodyPr>
          <a:lstStyle/>
          <a:p>
            <a:r>
              <a:rPr lang="en-GB" sz="2400" b="1" dirty="0" smtClean="0">
                <a:solidFill>
                  <a:srgbClr val="FF00FF"/>
                </a:solidFill>
              </a:rPr>
              <a:t>D</a:t>
            </a:r>
            <a:endParaRPr lang="en-GB" sz="2400" b="1" dirty="0">
              <a:solidFill>
                <a:srgbClr val="FF00FF"/>
              </a:solidFill>
            </a:endParaRPr>
          </a:p>
        </p:txBody>
      </p:sp>
      <p:sp>
        <p:nvSpPr>
          <p:cNvPr id="30" name="TextBox 29"/>
          <p:cNvSpPr txBox="1"/>
          <p:nvPr/>
        </p:nvSpPr>
        <p:spPr>
          <a:xfrm>
            <a:off x="7703175" y="5818136"/>
            <a:ext cx="447184" cy="461665"/>
          </a:xfrm>
          <a:prstGeom prst="rect">
            <a:avLst/>
          </a:prstGeom>
          <a:noFill/>
        </p:spPr>
        <p:txBody>
          <a:bodyPr wrap="square" rtlCol="0">
            <a:spAutoFit/>
          </a:bodyPr>
          <a:lstStyle/>
          <a:p>
            <a:r>
              <a:rPr lang="en-GB" sz="2400" b="1" dirty="0" smtClean="0">
                <a:solidFill>
                  <a:srgbClr val="FF00FF"/>
                </a:solidFill>
              </a:rPr>
              <a:t>H</a:t>
            </a:r>
            <a:endParaRPr lang="en-GB" sz="2400" b="1" dirty="0">
              <a:solidFill>
                <a:srgbClr val="FF00FF"/>
              </a:solidFill>
            </a:endParaRPr>
          </a:p>
        </p:txBody>
      </p:sp>
      <p:sp>
        <p:nvSpPr>
          <p:cNvPr id="31" name="TextBox 30"/>
          <p:cNvSpPr txBox="1"/>
          <p:nvPr/>
        </p:nvSpPr>
        <p:spPr>
          <a:xfrm>
            <a:off x="7747184" y="6183248"/>
            <a:ext cx="447184" cy="461665"/>
          </a:xfrm>
          <a:prstGeom prst="rect">
            <a:avLst/>
          </a:prstGeom>
          <a:noFill/>
        </p:spPr>
        <p:txBody>
          <a:bodyPr wrap="square" rtlCol="0">
            <a:spAutoFit/>
          </a:bodyPr>
          <a:lstStyle/>
          <a:p>
            <a:r>
              <a:rPr lang="en-GB" sz="2400" b="1" dirty="0" smtClean="0">
                <a:solidFill>
                  <a:srgbClr val="FF00FF"/>
                </a:solidFill>
              </a:rPr>
              <a:t>A</a:t>
            </a:r>
            <a:endParaRPr lang="en-GB" sz="2400" b="1" dirty="0">
              <a:solidFill>
                <a:srgbClr val="FF00FF"/>
              </a:solidFill>
            </a:endParaRPr>
          </a:p>
        </p:txBody>
      </p:sp>
      <p:sp>
        <p:nvSpPr>
          <p:cNvPr id="32" name="TextBox 31"/>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Tree>
    <p:extLst>
      <p:ext uri="{BB962C8B-B14F-4D97-AF65-F5344CB8AC3E}">
        <p14:creationId xmlns:p14="http://schemas.microsoft.com/office/powerpoint/2010/main" val="136086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5191" y="6396335"/>
            <a:ext cx="6172201" cy="461665"/>
          </a:xfrm>
          <a:prstGeom prst="rect">
            <a:avLst/>
          </a:prstGeom>
        </p:spPr>
        <p:txBody>
          <a:bodyPr wrap="square">
            <a:spAutoFit/>
          </a:bodyPr>
          <a:lstStyle/>
          <a:p>
            <a:r>
              <a:rPr lang="es-ES" sz="2400" dirty="0" smtClean="0">
                <a:solidFill>
                  <a:prstClr val="black"/>
                </a:solidFill>
              </a:rPr>
              <a:t>Enrique </a:t>
            </a:r>
            <a:r>
              <a:rPr lang="es-ES" sz="2400" dirty="0">
                <a:solidFill>
                  <a:prstClr val="black"/>
                </a:solidFill>
              </a:rPr>
              <a:t>Fierro (1942-). Poeta </a:t>
            </a:r>
            <a:r>
              <a:rPr lang="es-ES" sz="2400" dirty="0" smtClean="0">
                <a:solidFill>
                  <a:prstClr val="black"/>
                </a:solidFill>
              </a:rPr>
              <a:t>uruguayo</a:t>
            </a:r>
            <a:endParaRPr lang="es-ES" sz="2400" dirty="0">
              <a:solidFill>
                <a:prstClr val="black"/>
              </a:solidFill>
            </a:endParaRPr>
          </a:p>
        </p:txBody>
      </p:sp>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pic>
        <p:nvPicPr>
          <p:cNvPr id="6" name="Picture 5"/>
          <p:cNvPicPr>
            <a:picLocks noChangeAspect="1"/>
          </p:cNvPicPr>
          <p:nvPr/>
        </p:nvPicPr>
        <p:blipFill>
          <a:blip r:embed="rId3"/>
          <a:stretch>
            <a:fillRect/>
          </a:stretch>
        </p:blipFill>
        <p:spPr>
          <a:xfrm>
            <a:off x="4477429" y="114300"/>
            <a:ext cx="2145323" cy="1608992"/>
          </a:xfrm>
          <a:prstGeom prst="rect">
            <a:avLst/>
          </a:prstGeom>
        </p:spPr>
      </p:pic>
      <p:pic>
        <p:nvPicPr>
          <p:cNvPr id="7" name="Picture 6"/>
          <p:cNvPicPr>
            <a:picLocks noChangeAspect="1"/>
          </p:cNvPicPr>
          <p:nvPr/>
        </p:nvPicPr>
        <p:blipFill>
          <a:blip r:embed="rId4"/>
          <a:stretch>
            <a:fillRect/>
          </a:stretch>
        </p:blipFill>
        <p:spPr>
          <a:xfrm>
            <a:off x="5088340" y="1811998"/>
            <a:ext cx="3375314" cy="2247815"/>
          </a:xfrm>
          <a:prstGeom prst="rect">
            <a:avLst/>
          </a:prstGeom>
        </p:spPr>
      </p:pic>
      <p:pic>
        <p:nvPicPr>
          <p:cNvPr id="8" name="Picture 7"/>
          <p:cNvPicPr>
            <a:picLocks noChangeAspect="1"/>
          </p:cNvPicPr>
          <p:nvPr/>
        </p:nvPicPr>
        <p:blipFill>
          <a:blip r:embed="rId5"/>
          <a:stretch>
            <a:fillRect/>
          </a:stretch>
        </p:blipFill>
        <p:spPr>
          <a:xfrm>
            <a:off x="6863032" y="105509"/>
            <a:ext cx="2157046" cy="1617784"/>
          </a:xfrm>
          <a:prstGeom prst="rect">
            <a:avLst/>
          </a:prstGeom>
        </p:spPr>
      </p:pic>
      <p:pic>
        <p:nvPicPr>
          <p:cNvPr id="9" name="Picture 8"/>
          <p:cNvPicPr>
            <a:picLocks noChangeAspect="1"/>
          </p:cNvPicPr>
          <p:nvPr/>
        </p:nvPicPr>
        <p:blipFill>
          <a:blip r:embed="rId6"/>
          <a:stretch>
            <a:fillRect/>
          </a:stretch>
        </p:blipFill>
        <p:spPr>
          <a:xfrm>
            <a:off x="6747133" y="4186535"/>
            <a:ext cx="2066925" cy="2209800"/>
          </a:xfrm>
          <a:prstGeom prst="rect">
            <a:avLst/>
          </a:prstGeom>
        </p:spPr>
      </p:pic>
    </p:spTree>
    <p:extLst>
      <p:ext uri="{BB962C8B-B14F-4D97-AF65-F5344CB8AC3E}">
        <p14:creationId xmlns:p14="http://schemas.microsoft.com/office/powerpoint/2010/main" val="40034477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17" y="154247"/>
            <a:ext cx="8440616" cy="4832092"/>
          </a:xfrm>
          <a:prstGeom prst="rect">
            <a:avLst/>
          </a:prstGeom>
          <a:noFill/>
        </p:spPr>
        <p:txBody>
          <a:bodyPr wrap="square" rtlCol="0">
            <a:spAutoFit/>
          </a:bodyPr>
          <a:lstStyle/>
          <a:p>
            <a:r>
              <a:rPr lang="en-GB" sz="2800" b="1" dirty="0" smtClean="0">
                <a:solidFill>
                  <a:prstClr val="black"/>
                </a:solidFill>
              </a:rPr>
              <a:t>Distractors</a:t>
            </a:r>
            <a:r>
              <a:rPr lang="en-GB" sz="2800" dirty="0" smtClean="0">
                <a:solidFill>
                  <a:prstClr val="black"/>
                </a:solidFill>
              </a:rPr>
              <a:t> = additional pieces of information that tempt you to jump to the wrong conclusion.  They often come before the information you really need.</a:t>
            </a:r>
          </a:p>
          <a:p>
            <a:r>
              <a:rPr lang="en-GB" sz="2800" dirty="0">
                <a:solidFill>
                  <a:prstClr val="black"/>
                </a:solidFill>
              </a:rPr>
              <a:t/>
            </a:r>
            <a:br>
              <a:rPr lang="en-GB" sz="2800" dirty="0">
                <a:solidFill>
                  <a:prstClr val="black"/>
                </a:solidFill>
              </a:rPr>
            </a:br>
            <a:endParaRPr lang="en-GB" sz="2800" dirty="0" smtClean="0">
              <a:solidFill>
                <a:prstClr val="black"/>
              </a:solidFill>
            </a:endParaRPr>
          </a:p>
          <a:p>
            <a:endParaRPr lang="en-GB" sz="2800" dirty="0">
              <a:solidFill>
                <a:prstClr val="black"/>
              </a:solidFill>
            </a:endParaRPr>
          </a:p>
          <a:p>
            <a:endParaRPr lang="en-GB" sz="2800" dirty="0" smtClean="0">
              <a:solidFill>
                <a:prstClr val="black"/>
              </a:solidFill>
            </a:endParaRPr>
          </a:p>
          <a:p>
            <a:endParaRPr lang="en-GB" sz="2800" dirty="0">
              <a:solidFill>
                <a:prstClr val="black"/>
              </a:solidFill>
            </a:endParaRPr>
          </a:p>
          <a:p>
            <a:r>
              <a:rPr lang="en-GB" sz="2800" dirty="0" smtClean="0">
                <a:solidFill>
                  <a:prstClr val="black"/>
                </a:solidFill>
              </a:rPr>
              <a:t>Example:  </a:t>
            </a:r>
            <a:br>
              <a:rPr lang="en-GB" sz="2800" dirty="0" smtClean="0">
                <a:solidFill>
                  <a:prstClr val="black"/>
                </a:solidFill>
              </a:rPr>
            </a:br>
            <a:r>
              <a:rPr lang="en-GB" sz="2800" dirty="0" smtClean="0">
                <a:solidFill>
                  <a:prstClr val="black"/>
                </a:solidFill>
              </a:rPr>
              <a:t/>
            </a:r>
            <a:br>
              <a:rPr lang="en-GB" sz="2800" dirty="0" smtClean="0">
                <a:solidFill>
                  <a:prstClr val="black"/>
                </a:solidFill>
              </a:rPr>
            </a:br>
            <a:endParaRPr lang="en-GB" sz="2800" i="1" dirty="0">
              <a:solidFill>
                <a:prstClr val="black"/>
              </a:solidFill>
            </a:endParaRPr>
          </a:p>
        </p:txBody>
      </p:sp>
      <p:sp>
        <p:nvSpPr>
          <p:cNvPr id="4" name="Rectangle 3"/>
          <p:cNvSpPr/>
          <p:nvPr/>
        </p:nvSpPr>
        <p:spPr>
          <a:xfrm>
            <a:off x="253217" y="3961064"/>
            <a:ext cx="6224954" cy="523220"/>
          </a:xfrm>
          <a:prstGeom prst="rect">
            <a:avLst/>
          </a:prstGeom>
        </p:spPr>
        <p:txBody>
          <a:bodyPr wrap="square">
            <a:spAutoFit/>
          </a:bodyPr>
          <a:lstStyle/>
          <a:p>
            <a:r>
              <a:rPr lang="en-GB" sz="2800" dirty="0">
                <a:solidFill>
                  <a:prstClr val="black"/>
                </a:solidFill>
              </a:rPr>
              <a:t>Question: </a:t>
            </a:r>
            <a:r>
              <a:rPr lang="en-GB" sz="2800" dirty="0">
                <a:solidFill>
                  <a:srgbClr val="FF00FF"/>
                </a:solidFill>
              </a:rPr>
              <a:t>“When is the market open?”</a:t>
            </a:r>
            <a:endParaRPr lang="en-GB" dirty="0">
              <a:solidFill>
                <a:srgbClr val="FF00FF"/>
              </a:solidFill>
            </a:endParaRPr>
          </a:p>
        </p:txBody>
      </p:sp>
      <p:sp>
        <p:nvSpPr>
          <p:cNvPr id="5" name="Rectangle 4"/>
          <p:cNvSpPr/>
          <p:nvPr/>
        </p:nvSpPr>
        <p:spPr>
          <a:xfrm>
            <a:off x="253217" y="4362670"/>
            <a:ext cx="10825089" cy="523220"/>
          </a:xfrm>
          <a:prstGeom prst="rect">
            <a:avLst/>
          </a:prstGeom>
        </p:spPr>
        <p:txBody>
          <a:bodyPr wrap="square">
            <a:spAutoFit/>
          </a:bodyPr>
          <a:lstStyle/>
          <a:p>
            <a:r>
              <a:rPr lang="en-GB" sz="2800" dirty="0" smtClean="0">
                <a:solidFill>
                  <a:prstClr val="black"/>
                </a:solidFill>
              </a:rPr>
              <a:t>Text: </a:t>
            </a:r>
            <a:r>
              <a:rPr lang="en-GB" sz="2800" dirty="0">
                <a:solidFill>
                  <a:srgbClr val="FF00FF"/>
                </a:solidFill>
              </a:rPr>
              <a:t>“El </a:t>
            </a:r>
            <a:r>
              <a:rPr lang="en-GB" sz="2800" dirty="0" err="1">
                <a:solidFill>
                  <a:srgbClr val="FF00FF"/>
                </a:solidFill>
              </a:rPr>
              <a:t>mercado</a:t>
            </a:r>
            <a:r>
              <a:rPr lang="en-GB" sz="2800" dirty="0">
                <a:solidFill>
                  <a:srgbClr val="FF00FF"/>
                </a:solidFill>
              </a:rPr>
              <a:t> </a:t>
            </a:r>
            <a:r>
              <a:rPr lang="en-GB" sz="2800" dirty="0" err="1">
                <a:solidFill>
                  <a:srgbClr val="FF00FF"/>
                </a:solidFill>
              </a:rPr>
              <a:t>está</a:t>
            </a:r>
            <a:r>
              <a:rPr lang="en-GB" sz="2800" dirty="0">
                <a:solidFill>
                  <a:srgbClr val="FF00FF"/>
                </a:solidFill>
              </a:rPr>
              <a:t> </a:t>
            </a:r>
            <a:r>
              <a:rPr lang="en-GB" sz="2800" dirty="0" err="1">
                <a:solidFill>
                  <a:srgbClr val="FF00FF"/>
                </a:solidFill>
              </a:rPr>
              <a:t>abierto</a:t>
            </a:r>
            <a:r>
              <a:rPr lang="en-GB" sz="2800" dirty="0">
                <a:solidFill>
                  <a:srgbClr val="FF00FF"/>
                </a:solidFill>
              </a:rPr>
              <a:t> </a:t>
            </a:r>
            <a:r>
              <a:rPr lang="en-GB" sz="2800" dirty="0" err="1">
                <a:solidFill>
                  <a:srgbClr val="FF00FF"/>
                </a:solidFill>
              </a:rPr>
              <a:t>todos</a:t>
            </a:r>
            <a:r>
              <a:rPr lang="en-GB" sz="2800" dirty="0">
                <a:solidFill>
                  <a:srgbClr val="FF00FF"/>
                </a:solidFill>
              </a:rPr>
              <a:t> </a:t>
            </a:r>
            <a:r>
              <a:rPr lang="en-GB" sz="2800" dirty="0" err="1">
                <a:solidFill>
                  <a:srgbClr val="FF00FF"/>
                </a:solidFill>
              </a:rPr>
              <a:t>los</a:t>
            </a:r>
            <a:r>
              <a:rPr lang="en-GB" sz="2800" dirty="0">
                <a:solidFill>
                  <a:srgbClr val="FF00FF"/>
                </a:solidFill>
              </a:rPr>
              <a:t> </a:t>
            </a:r>
            <a:r>
              <a:rPr lang="en-GB" sz="2800" dirty="0" err="1">
                <a:solidFill>
                  <a:srgbClr val="FF00FF"/>
                </a:solidFill>
              </a:rPr>
              <a:t>días</a:t>
            </a:r>
            <a:r>
              <a:rPr lang="en-GB" sz="2800" dirty="0">
                <a:solidFill>
                  <a:srgbClr val="FF00FF"/>
                </a:solidFill>
              </a:rPr>
              <a:t> salvo el </a:t>
            </a:r>
            <a:r>
              <a:rPr lang="en-GB" sz="2800" dirty="0" err="1">
                <a:solidFill>
                  <a:srgbClr val="FF00FF"/>
                </a:solidFill>
              </a:rPr>
              <a:t>martes</a:t>
            </a:r>
            <a:r>
              <a:rPr lang="en-GB" sz="2800" dirty="0">
                <a:solidFill>
                  <a:srgbClr val="FF00FF"/>
                </a:solidFill>
              </a:rPr>
              <a:t>.” </a:t>
            </a:r>
            <a:endParaRPr lang="en-GB" sz="2800" i="1" dirty="0">
              <a:solidFill>
                <a:srgbClr val="FF00FF"/>
              </a:solidFill>
            </a:endParaRPr>
          </a:p>
        </p:txBody>
      </p:sp>
      <p:sp>
        <p:nvSpPr>
          <p:cNvPr id="6" name="Rectangle 5"/>
          <p:cNvSpPr/>
          <p:nvPr/>
        </p:nvSpPr>
        <p:spPr>
          <a:xfrm>
            <a:off x="155574" y="4986339"/>
            <a:ext cx="8897816" cy="1631216"/>
          </a:xfrm>
          <a:prstGeom prst="rect">
            <a:avLst/>
          </a:prstGeom>
        </p:spPr>
        <p:txBody>
          <a:bodyPr wrap="square">
            <a:spAutoFit/>
          </a:bodyPr>
          <a:lstStyle/>
          <a:p>
            <a:r>
              <a:rPr lang="en-GB" sz="2000" dirty="0">
                <a:solidFill>
                  <a:prstClr val="black"/>
                </a:solidFill>
              </a:rPr>
              <a:t>If you don’t know the word “</a:t>
            </a:r>
            <a:r>
              <a:rPr lang="en-GB" sz="2000" dirty="0">
                <a:solidFill>
                  <a:srgbClr val="FF00FF"/>
                </a:solidFill>
              </a:rPr>
              <a:t>salvo</a:t>
            </a:r>
            <a:r>
              <a:rPr lang="en-GB" sz="2000" dirty="0">
                <a:solidFill>
                  <a:prstClr val="black"/>
                </a:solidFill>
              </a:rPr>
              <a:t>” or don’t </a:t>
            </a:r>
            <a:r>
              <a:rPr lang="en-GB" sz="2000" dirty="0" smtClean="0">
                <a:solidFill>
                  <a:prstClr val="black"/>
                </a:solidFill>
              </a:rPr>
              <a:t>read carefully you </a:t>
            </a:r>
            <a:r>
              <a:rPr lang="en-GB" sz="2000" dirty="0">
                <a:solidFill>
                  <a:prstClr val="black"/>
                </a:solidFill>
              </a:rPr>
              <a:t>might think the answer </a:t>
            </a:r>
            <a:r>
              <a:rPr lang="en-GB" sz="2000" dirty="0" smtClean="0">
                <a:solidFill>
                  <a:prstClr val="black"/>
                </a:solidFill>
              </a:rPr>
              <a:t>is </a:t>
            </a:r>
            <a:r>
              <a:rPr lang="en-GB" sz="2000" dirty="0">
                <a:solidFill>
                  <a:prstClr val="black"/>
                </a:solidFill>
              </a:rPr>
              <a:t>either “every day” (</a:t>
            </a:r>
            <a:r>
              <a:rPr lang="en-GB" sz="2000" dirty="0" err="1">
                <a:solidFill>
                  <a:prstClr val="black"/>
                </a:solidFill>
              </a:rPr>
              <a:t>todos</a:t>
            </a:r>
            <a:r>
              <a:rPr lang="en-GB" sz="2000" dirty="0">
                <a:solidFill>
                  <a:prstClr val="black"/>
                </a:solidFill>
              </a:rPr>
              <a:t> </a:t>
            </a:r>
            <a:r>
              <a:rPr lang="en-GB" sz="2000" dirty="0" err="1">
                <a:solidFill>
                  <a:prstClr val="black"/>
                </a:solidFill>
              </a:rPr>
              <a:t>los</a:t>
            </a:r>
            <a:r>
              <a:rPr lang="en-GB" sz="2000" dirty="0">
                <a:solidFill>
                  <a:prstClr val="black"/>
                </a:solidFill>
              </a:rPr>
              <a:t> </a:t>
            </a:r>
            <a:r>
              <a:rPr lang="en-GB" sz="2000" dirty="0" err="1">
                <a:solidFill>
                  <a:prstClr val="black"/>
                </a:solidFill>
              </a:rPr>
              <a:t>días</a:t>
            </a:r>
            <a:r>
              <a:rPr lang="en-GB" sz="2000" dirty="0">
                <a:solidFill>
                  <a:prstClr val="black"/>
                </a:solidFill>
              </a:rPr>
              <a:t>) or “Tuesday” (</a:t>
            </a:r>
            <a:r>
              <a:rPr lang="en-GB" sz="2000" dirty="0" err="1">
                <a:solidFill>
                  <a:prstClr val="black"/>
                </a:solidFill>
              </a:rPr>
              <a:t>martes</a:t>
            </a:r>
            <a:r>
              <a:rPr lang="en-GB" sz="2000" dirty="0">
                <a:solidFill>
                  <a:prstClr val="black"/>
                </a:solidFill>
              </a:rPr>
              <a:t>). However, if you </a:t>
            </a:r>
            <a:r>
              <a:rPr lang="en-GB" sz="2000" dirty="0" smtClean="0">
                <a:solidFill>
                  <a:prstClr val="black"/>
                </a:solidFill>
              </a:rPr>
              <a:t>note </a:t>
            </a:r>
            <a:r>
              <a:rPr lang="en-GB" sz="2000" dirty="0">
                <a:solidFill>
                  <a:prstClr val="black"/>
                </a:solidFill>
              </a:rPr>
              <a:t>the word “</a:t>
            </a:r>
            <a:r>
              <a:rPr lang="en-GB" sz="2000" dirty="0">
                <a:solidFill>
                  <a:srgbClr val="FF00FF"/>
                </a:solidFill>
              </a:rPr>
              <a:t>salvo</a:t>
            </a:r>
            <a:r>
              <a:rPr lang="en-GB" sz="2000" dirty="0">
                <a:solidFill>
                  <a:prstClr val="black"/>
                </a:solidFill>
              </a:rPr>
              <a:t>” you will be able to give the correct answer of </a:t>
            </a:r>
            <a:r>
              <a:rPr lang="en-GB" sz="2000" dirty="0">
                <a:solidFill>
                  <a:srgbClr val="FF00FF"/>
                </a:solidFill>
              </a:rPr>
              <a:t>“every day except Tuesday</a:t>
            </a:r>
            <a:r>
              <a:rPr lang="en-GB" sz="2000" dirty="0" smtClean="0">
                <a:solidFill>
                  <a:srgbClr val="FF00FF"/>
                </a:solidFill>
              </a:rPr>
              <a:t>”. </a:t>
            </a:r>
            <a:r>
              <a:rPr lang="en-GB" sz="2000" dirty="0" smtClean="0">
                <a:solidFill>
                  <a:prstClr val="black"/>
                </a:solidFill>
              </a:rPr>
              <a:t>Other words for ‘except’ in this context include </a:t>
            </a:r>
            <a:r>
              <a:rPr lang="en-GB" sz="2000" dirty="0" smtClean="0">
                <a:solidFill>
                  <a:srgbClr val="FF00FF"/>
                </a:solidFill>
              </a:rPr>
              <a:t>‘</a:t>
            </a:r>
            <a:r>
              <a:rPr lang="en-GB" sz="2000" dirty="0" err="1" smtClean="0">
                <a:solidFill>
                  <a:srgbClr val="FF00FF"/>
                </a:solidFill>
              </a:rPr>
              <a:t>menos</a:t>
            </a:r>
            <a:r>
              <a:rPr lang="en-GB" sz="2000" dirty="0" smtClean="0">
                <a:solidFill>
                  <a:srgbClr val="FF00FF"/>
                </a:solidFill>
              </a:rPr>
              <a:t>’, ‘</a:t>
            </a:r>
            <a:r>
              <a:rPr lang="en-GB" sz="2000" dirty="0" err="1" smtClean="0">
                <a:solidFill>
                  <a:srgbClr val="FF00FF"/>
                </a:solidFill>
              </a:rPr>
              <a:t>excepto</a:t>
            </a:r>
            <a:r>
              <a:rPr lang="en-GB" sz="2000" dirty="0" smtClean="0">
                <a:solidFill>
                  <a:srgbClr val="FF00FF"/>
                </a:solidFill>
              </a:rPr>
              <a:t>’, ‘con la </a:t>
            </a:r>
            <a:r>
              <a:rPr lang="en-GB" sz="2000" dirty="0" err="1" smtClean="0">
                <a:solidFill>
                  <a:srgbClr val="FF00FF"/>
                </a:solidFill>
              </a:rPr>
              <a:t>excepción</a:t>
            </a:r>
            <a:r>
              <a:rPr lang="en-GB" sz="2000" dirty="0" smtClean="0">
                <a:solidFill>
                  <a:srgbClr val="FF00FF"/>
                </a:solidFill>
              </a:rPr>
              <a:t> de’ and ‘</a:t>
            </a:r>
            <a:r>
              <a:rPr lang="en-GB" sz="2000" dirty="0" err="1" smtClean="0">
                <a:solidFill>
                  <a:srgbClr val="FF00FF"/>
                </a:solidFill>
              </a:rPr>
              <a:t>aparte</a:t>
            </a:r>
            <a:r>
              <a:rPr lang="en-GB" sz="2000" dirty="0" smtClean="0">
                <a:solidFill>
                  <a:srgbClr val="FF00FF"/>
                </a:solidFill>
              </a:rPr>
              <a:t> de’.</a:t>
            </a:r>
            <a:endParaRPr lang="en-GB" sz="1400" dirty="0">
              <a:solidFill>
                <a:srgbClr val="FF00FF"/>
              </a:solidFill>
            </a:endParaRPr>
          </a:p>
        </p:txBody>
      </p:sp>
      <p:pic>
        <p:nvPicPr>
          <p:cNvPr id="15362" name="Picture 2" descr="Image result for dist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745" y="1700554"/>
            <a:ext cx="4181475"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51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9" y="809625"/>
            <a:ext cx="606742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786785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Q2.  A new business</a:t>
            </a:r>
            <a:endParaRPr lang="en-GB" altLang="en-US" sz="105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Read the following article. Put a cross in the correct box.</a:t>
            </a:r>
            <a:endParaRPr lang="en-GB" altLang="en-US" sz="1050" dirty="0" smtClean="0">
              <a:solidFill>
                <a:prstClr val="black"/>
              </a:solidFill>
            </a:endParaRPr>
          </a:p>
          <a:p>
            <a:pPr eaLnBrk="0" fontAlgn="base" hangingPunct="0">
              <a:spcBef>
                <a:spcPct val="0"/>
              </a:spcBef>
              <a:spcAft>
                <a:spcPct val="0"/>
              </a:spcAft>
            </a:pPr>
            <a:endParaRPr lang="en-GB" altLang="en-US" sz="3600" dirty="0" smtClean="0">
              <a:solidFill>
                <a:prstClr val="black"/>
              </a:solidFill>
              <a:latin typeface="Arial" panose="020B0604020202020204" pitchFamily="34" charset="0"/>
            </a:endParaRPr>
          </a:p>
        </p:txBody>
      </p:sp>
      <p:pic>
        <p:nvPicPr>
          <p:cNvPr id="460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3981509"/>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78" y="5572125"/>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36109"/>
          <a:stretch/>
        </p:blipFill>
        <p:spPr bwMode="auto">
          <a:xfrm>
            <a:off x="6315284" y="1127851"/>
            <a:ext cx="2732463" cy="1057275"/>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33049"/>
          <a:stretch/>
        </p:blipFill>
        <p:spPr bwMode="auto">
          <a:xfrm>
            <a:off x="6315284" y="2766033"/>
            <a:ext cx="274850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33049"/>
          <a:stretch/>
        </p:blipFill>
        <p:spPr bwMode="auto">
          <a:xfrm>
            <a:off x="6315284" y="4413740"/>
            <a:ext cx="2748505"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
          <p:cNvSpPr>
            <a:spLocks noChangeArrowheads="1"/>
          </p:cNvSpPr>
          <p:nvPr/>
        </p:nvSpPr>
        <p:spPr bwMode="auto">
          <a:xfrm>
            <a:off x="144379" y="3581400"/>
            <a:ext cx="24817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b="1" smtClean="0">
                <a:solidFill>
                  <a:prstClr val="black"/>
                </a:solidFill>
                <a:latin typeface="Arial" panose="020B0604020202020204" pitchFamily="34" charset="0"/>
                <a:ea typeface="Times New Roman" panose="02020603050405020304" pitchFamily="18" charset="0"/>
                <a:cs typeface="Arial" panose="020B0604020202020204" pitchFamily="34" charset="0"/>
              </a:rPr>
              <a:t>Example:</a:t>
            </a: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 V</a:t>
            </a:r>
            <a:r>
              <a:rPr lang="en-GB" altLang="en-US" smtClean="0">
                <a:solidFill>
                  <a:prstClr val="black"/>
                </a:solidFill>
                <a:latin typeface="Calibri" panose="020F0502020204030204" pitchFamily="34" charset="0"/>
                <a:ea typeface="Times New Roman" panose="02020603050405020304" pitchFamily="18" charset="0"/>
                <a:cs typeface="Arial" panose="020B0604020202020204" pitchFamily="34" charset="0"/>
              </a:rPr>
              <a:t>í</a:t>
            </a: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ctor is a...</a:t>
            </a:r>
            <a:endParaRPr lang="en-GB" altLang="en-US" sz="900" smtClean="0">
              <a:solidFill>
                <a:prstClr val="black"/>
              </a:solidFill>
            </a:endParaRPr>
          </a:p>
          <a:p>
            <a:pPr eaLnBrk="0" fontAlgn="base" hangingPunct="0">
              <a:spcBef>
                <a:spcPct val="0"/>
              </a:spcBef>
              <a:spcAft>
                <a:spcPct val="0"/>
              </a:spcAft>
            </a:pPr>
            <a:endParaRPr lang="en-GB" altLang="en-US" sz="2800" smtClean="0">
              <a:solidFill>
                <a:prstClr val="black"/>
              </a:solidFill>
              <a:latin typeface="Arial" panose="020B0604020202020204" pitchFamily="34" charset="0"/>
            </a:endParaRPr>
          </a:p>
        </p:txBody>
      </p:sp>
      <p:sp>
        <p:nvSpPr>
          <p:cNvPr id="6" name="Rectangle 12"/>
          <p:cNvSpPr>
            <a:spLocks noChangeArrowheads="1"/>
          </p:cNvSpPr>
          <p:nvPr/>
        </p:nvSpPr>
        <p:spPr bwMode="auto">
          <a:xfrm>
            <a:off x="144378" y="5245148"/>
            <a:ext cx="197047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GB" alt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i</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He works for...</a:t>
            </a:r>
            <a:endParaRPr lang="en-GB" altLang="en-US" sz="900" dirty="0" smtClean="0">
              <a:solidFill>
                <a:prstClr val="black"/>
              </a:solidFill>
            </a:endParaRPr>
          </a:p>
          <a:p>
            <a:pPr eaLnBrk="0" fontAlgn="base" hangingPunct="0">
              <a:spcBef>
                <a:spcPct val="0"/>
              </a:spcBef>
              <a:spcAft>
                <a:spcPct val="0"/>
              </a:spcAft>
            </a:pPr>
            <a:endParaRPr lang="en-GB" altLang="en-US" sz="2800" dirty="0" smtClean="0">
              <a:solidFill>
                <a:prstClr val="black"/>
              </a:solidFill>
              <a:latin typeface="Arial" panose="020B0604020202020204" pitchFamily="34" charset="0"/>
            </a:endParaRPr>
          </a:p>
        </p:txBody>
      </p:sp>
      <p:sp>
        <p:nvSpPr>
          <p:cNvPr id="7" name="Rectangle 13"/>
          <p:cNvSpPr>
            <a:spLocks noChangeArrowheads="1"/>
          </p:cNvSpPr>
          <p:nvPr/>
        </p:nvSpPr>
        <p:spPr bwMode="auto">
          <a:xfrm>
            <a:off x="6211804" y="727742"/>
            <a:ext cx="254749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(ii)</a:t>
            </a:r>
            <a:r>
              <a:rPr lang="en-GB" altLang="en-US"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The business has...</a:t>
            </a:r>
            <a:endParaRPr lang="en-GB" altLang="en-US" sz="900" smtClean="0">
              <a:solidFill>
                <a:prstClr val="black"/>
              </a:solidFill>
            </a:endParaRPr>
          </a:p>
          <a:p>
            <a:pPr eaLnBrk="0" fontAlgn="base" hangingPunct="0">
              <a:spcBef>
                <a:spcPct val="0"/>
              </a:spcBef>
              <a:spcAft>
                <a:spcPct val="0"/>
              </a:spcAft>
            </a:pPr>
            <a:endParaRPr lang="en-GB" altLang="en-US" sz="2800" smtClean="0">
              <a:solidFill>
                <a:prstClr val="black"/>
              </a:solidFill>
              <a:latin typeface="Arial" panose="020B0604020202020204" pitchFamily="34" charset="0"/>
            </a:endParaRPr>
          </a:p>
        </p:txBody>
      </p:sp>
      <p:sp>
        <p:nvSpPr>
          <p:cNvPr id="8" name="Rectangle 14"/>
          <p:cNvSpPr>
            <a:spLocks noChangeArrowheads="1"/>
          </p:cNvSpPr>
          <p:nvPr/>
        </p:nvSpPr>
        <p:spPr bwMode="auto">
          <a:xfrm>
            <a:off x="6211804" y="2141788"/>
            <a:ext cx="28359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(iii)</a:t>
            </a: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Everyone that works with him is...</a:t>
            </a:r>
            <a:endParaRPr lang="en-GB" altLang="en-US" sz="900" dirty="0" smtClean="0">
              <a:solidFill>
                <a:prstClr val="black"/>
              </a:solidFill>
            </a:endParaRPr>
          </a:p>
          <a:p>
            <a:pPr eaLnBrk="0" fontAlgn="base" hangingPunct="0">
              <a:spcBef>
                <a:spcPct val="0"/>
              </a:spcBef>
              <a:spcAft>
                <a:spcPct val="0"/>
              </a:spcAft>
            </a:pPr>
            <a:endParaRPr lang="en-GB" altLang="en-US" sz="2800" dirty="0" smtClean="0">
              <a:solidFill>
                <a:prstClr val="black"/>
              </a:solidFill>
              <a:latin typeface="Arial" panose="020B0604020202020204" pitchFamily="34" charset="0"/>
            </a:endParaRPr>
          </a:p>
        </p:txBody>
      </p:sp>
      <p:sp>
        <p:nvSpPr>
          <p:cNvPr id="9" name="Rectangle 15"/>
          <p:cNvSpPr>
            <a:spLocks noChangeArrowheads="1"/>
          </p:cNvSpPr>
          <p:nvPr/>
        </p:nvSpPr>
        <p:spPr bwMode="auto">
          <a:xfrm>
            <a:off x="6211804" y="3981509"/>
            <a:ext cx="311174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(iv)</a:t>
            </a: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The products used are...</a:t>
            </a:r>
            <a:endParaRPr lang="en-GB" altLang="en-US" sz="900" dirty="0" smtClean="0">
              <a:solidFill>
                <a:prstClr val="black"/>
              </a:solidFill>
            </a:endParaRPr>
          </a:p>
          <a:p>
            <a:pPr eaLnBrk="0" fontAlgn="base" hangingPunct="0">
              <a:spcBef>
                <a:spcPct val="0"/>
              </a:spcBef>
              <a:spcAft>
                <a:spcPct val="0"/>
              </a:spcAft>
            </a:pPr>
            <a:endParaRPr lang="en-GB" altLang="en-US" sz="2800" dirty="0" smtClean="0">
              <a:solidFill>
                <a:prstClr val="black"/>
              </a:solidFill>
              <a:latin typeface="Arial" panose="020B0604020202020204" pitchFamily="34" charset="0"/>
            </a:endParaRPr>
          </a:p>
        </p:txBody>
      </p:sp>
      <p:sp>
        <p:nvSpPr>
          <p:cNvPr id="10" name="Rectangle 16"/>
          <p:cNvSpPr>
            <a:spLocks noChangeArrowheads="1"/>
          </p:cNvSpPr>
          <p:nvPr/>
        </p:nvSpPr>
        <p:spPr bwMode="auto">
          <a:xfrm>
            <a:off x="5658177" y="6177260"/>
            <a:ext cx="34056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endParaRPr lang="en-GB" altLang="en-US" sz="900" dirty="0" smtClean="0">
              <a:solidFill>
                <a:prstClr val="black"/>
              </a:solidFill>
            </a:endParaRPr>
          </a:p>
          <a:p>
            <a:pPr eaLnBrk="0" fontAlgn="base" hangingPunct="0">
              <a:spcBef>
                <a:spcPct val="0"/>
              </a:spcBef>
              <a:spcAft>
                <a:spcPct val="0"/>
              </a:spcAft>
            </a:pPr>
            <a:r>
              <a:rPr lang="en-GB" altLang="en-US"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4 marks)</a:t>
            </a:r>
            <a:endParaRPr lang="en-GB" altLang="en-US" sz="900" dirty="0" smtClean="0">
              <a:solidFill>
                <a:prstClr val="black"/>
              </a:solidFill>
            </a:endParaRPr>
          </a:p>
          <a:p>
            <a:pPr eaLnBrk="0" fontAlgn="base" hangingPunct="0">
              <a:spcBef>
                <a:spcPct val="0"/>
              </a:spcBef>
              <a:spcAft>
                <a:spcPct val="0"/>
              </a:spcAft>
            </a:pP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endParaRPr lang="en-GB" altLang="en-US" sz="2800" dirty="0" smtClean="0">
              <a:solidFill>
                <a:prstClr val="black"/>
              </a:solidFill>
              <a:latin typeface="Arial" panose="020B0604020202020204" pitchFamily="34" charset="0"/>
            </a:endParaRPr>
          </a:p>
        </p:txBody>
      </p:sp>
      <p:pic>
        <p:nvPicPr>
          <p:cNvPr id="18" name="Picture 2" descr="Image result for distra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11" y="80106"/>
            <a:ext cx="1021336" cy="53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48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9" y="809625"/>
            <a:ext cx="606742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786785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Q2.  A new business</a:t>
            </a:r>
            <a:endParaRPr lang="en-GB" altLang="en-US" sz="105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Read the following article. Put a cross in the correct box.</a:t>
            </a:r>
            <a:endParaRPr lang="en-GB" altLang="en-US" sz="1050" dirty="0" smtClean="0">
              <a:solidFill>
                <a:prstClr val="black"/>
              </a:solidFill>
            </a:endParaRPr>
          </a:p>
          <a:p>
            <a:pPr eaLnBrk="0" fontAlgn="base" hangingPunct="0">
              <a:spcBef>
                <a:spcPct val="0"/>
              </a:spcBef>
              <a:spcAft>
                <a:spcPct val="0"/>
              </a:spcAft>
            </a:pPr>
            <a:endParaRPr lang="en-GB" altLang="en-US" sz="3600" dirty="0" smtClean="0">
              <a:solidFill>
                <a:prstClr val="black"/>
              </a:solidFill>
              <a:latin typeface="Arial" panose="020B0604020202020204" pitchFamily="34" charset="0"/>
            </a:endParaRPr>
          </a:p>
        </p:txBody>
      </p:sp>
      <p:pic>
        <p:nvPicPr>
          <p:cNvPr id="460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3981509"/>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78" y="5572125"/>
            <a:ext cx="42767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36109"/>
          <a:stretch/>
        </p:blipFill>
        <p:spPr bwMode="auto">
          <a:xfrm>
            <a:off x="6315284" y="1127851"/>
            <a:ext cx="2732463" cy="1057275"/>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33049"/>
          <a:stretch/>
        </p:blipFill>
        <p:spPr bwMode="auto">
          <a:xfrm>
            <a:off x="6315284" y="2766033"/>
            <a:ext cx="274850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33049"/>
          <a:stretch/>
        </p:blipFill>
        <p:spPr bwMode="auto">
          <a:xfrm>
            <a:off x="6315284" y="4413740"/>
            <a:ext cx="2748505"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
          <p:cNvSpPr>
            <a:spLocks noChangeArrowheads="1"/>
          </p:cNvSpPr>
          <p:nvPr/>
        </p:nvSpPr>
        <p:spPr bwMode="auto">
          <a:xfrm>
            <a:off x="144379" y="3581400"/>
            <a:ext cx="24817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b="1" smtClean="0">
                <a:solidFill>
                  <a:prstClr val="black"/>
                </a:solidFill>
                <a:latin typeface="Arial" panose="020B0604020202020204" pitchFamily="34" charset="0"/>
                <a:ea typeface="Times New Roman" panose="02020603050405020304" pitchFamily="18" charset="0"/>
                <a:cs typeface="Arial" panose="020B0604020202020204" pitchFamily="34" charset="0"/>
              </a:rPr>
              <a:t>Example:</a:t>
            </a: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 V</a:t>
            </a:r>
            <a:r>
              <a:rPr lang="en-GB" altLang="en-US" smtClean="0">
                <a:solidFill>
                  <a:prstClr val="black"/>
                </a:solidFill>
                <a:latin typeface="Calibri" panose="020F0502020204030204" pitchFamily="34" charset="0"/>
                <a:ea typeface="Times New Roman" panose="02020603050405020304" pitchFamily="18" charset="0"/>
                <a:cs typeface="Arial" panose="020B0604020202020204" pitchFamily="34" charset="0"/>
              </a:rPr>
              <a:t>í</a:t>
            </a: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ctor is a...</a:t>
            </a:r>
            <a:endParaRPr lang="en-GB" altLang="en-US" sz="900" smtClean="0">
              <a:solidFill>
                <a:prstClr val="black"/>
              </a:solidFill>
            </a:endParaRPr>
          </a:p>
          <a:p>
            <a:pPr eaLnBrk="0" fontAlgn="base" hangingPunct="0">
              <a:spcBef>
                <a:spcPct val="0"/>
              </a:spcBef>
              <a:spcAft>
                <a:spcPct val="0"/>
              </a:spcAft>
            </a:pPr>
            <a:endParaRPr lang="en-GB" altLang="en-US" sz="2800" smtClean="0">
              <a:solidFill>
                <a:prstClr val="black"/>
              </a:solidFill>
              <a:latin typeface="Arial" panose="020B0604020202020204" pitchFamily="34" charset="0"/>
            </a:endParaRPr>
          </a:p>
        </p:txBody>
      </p:sp>
      <p:sp>
        <p:nvSpPr>
          <p:cNvPr id="6" name="Rectangle 12"/>
          <p:cNvSpPr>
            <a:spLocks noChangeArrowheads="1"/>
          </p:cNvSpPr>
          <p:nvPr/>
        </p:nvSpPr>
        <p:spPr bwMode="auto">
          <a:xfrm>
            <a:off x="144378" y="5245148"/>
            <a:ext cx="197047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GB" altLang="en-US"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i</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He works for...</a:t>
            </a:r>
            <a:endParaRPr lang="en-GB" altLang="en-US" sz="900" dirty="0" smtClean="0">
              <a:solidFill>
                <a:prstClr val="black"/>
              </a:solidFill>
            </a:endParaRPr>
          </a:p>
          <a:p>
            <a:pPr eaLnBrk="0" fontAlgn="base" hangingPunct="0">
              <a:spcBef>
                <a:spcPct val="0"/>
              </a:spcBef>
              <a:spcAft>
                <a:spcPct val="0"/>
              </a:spcAft>
            </a:pPr>
            <a:endParaRPr lang="en-GB" altLang="en-US" sz="2800" dirty="0" smtClean="0">
              <a:solidFill>
                <a:prstClr val="black"/>
              </a:solidFill>
              <a:latin typeface="Arial" panose="020B0604020202020204" pitchFamily="34" charset="0"/>
            </a:endParaRPr>
          </a:p>
        </p:txBody>
      </p:sp>
      <p:sp>
        <p:nvSpPr>
          <p:cNvPr id="7" name="Rectangle 13"/>
          <p:cNvSpPr>
            <a:spLocks noChangeArrowheads="1"/>
          </p:cNvSpPr>
          <p:nvPr/>
        </p:nvSpPr>
        <p:spPr bwMode="auto">
          <a:xfrm>
            <a:off x="6211804" y="727742"/>
            <a:ext cx="254749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(ii)</a:t>
            </a:r>
            <a:r>
              <a:rPr lang="en-GB" altLang="en-US"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smtClean="0">
                <a:solidFill>
                  <a:prstClr val="black"/>
                </a:solidFill>
                <a:latin typeface="Arial" panose="020B0604020202020204" pitchFamily="34" charset="0"/>
                <a:ea typeface="Times New Roman" panose="02020603050405020304" pitchFamily="18" charset="0"/>
                <a:cs typeface="Arial" panose="020B0604020202020204" pitchFamily="34" charset="0"/>
              </a:rPr>
              <a:t>The business has...</a:t>
            </a:r>
            <a:endParaRPr lang="en-GB" altLang="en-US" sz="900" smtClean="0">
              <a:solidFill>
                <a:prstClr val="black"/>
              </a:solidFill>
            </a:endParaRPr>
          </a:p>
          <a:p>
            <a:pPr eaLnBrk="0" fontAlgn="base" hangingPunct="0">
              <a:spcBef>
                <a:spcPct val="0"/>
              </a:spcBef>
              <a:spcAft>
                <a:spcPct val="0"/>
              </a:spcAft>
            </a:pPr>
            <a:endParaRPr lang="en-GB" altLang="en-US" sz="2800" smtClean="0">
              <a:solidFill>
                <a:prstClr val="black"/>
              </a:solidFill>
              <a:latin typeface="Arial" panose="020B0604020202020204" pitchFamily="34" charset="0"/>
            </a:endParaRPr>
          </a:p>
        </p:txBody>
      </p:sp>
      <p:sp>
        <p:nvSpPr>
          <p:cNvPr id="8" name="Rectangle 14"/>
          <p:cNvSpPr>
            <a:spLocks noChangeArrowheads="1"/>
          </p:cNvSpPr>
          <p:nvPr/>
        </p:nvSpPr>
        <p:spPr bwMode="auto">
          <a:xfrm>
            <a:off x="6211804" y="2141788"/>
            <a:ext cx="28359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(iii)</a:t>
            </a: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Everyone that works with him is...</a:t>
            </a:r>
            <a:endParaRPr lang="en-GB" altLang="en-US" sz="900" dirty="0" smtClean="0">
              <a:solidFill>
                <a:prstClr val="black"/>
              </a:solidFill>
            </a:endParaRPr>
          </a:p>
          <a:p>
            <a:pPr eaLnBrk="0" fontAlgn="base" hangingPunct="0">
              <a:spcBef>
                <a:spcPct val="0"/>
              </a:spcBef>
              <a:spcAft>
                <a:spcPct val="0"/>
              </a:spcAft>
            </a:pPr>
            <a:endParaRPr lang="en-GB" altLang="en-US" sz="2800" dirty="0" smtClean="0">
              <a:solidFill>
                <a:prstClr val="black"/>
              </a:solidFill>
              <a:latin typeface="Arial" panose="020B0604020202020204" pitchFamily="34" charset="0"/>
            </a:endParaRPr>
          </a:p>
        </p:txBody>
      </p:sp>
      <p:sp>
        <p:nvSpPr>
          <p:cNvPr id="9" name="Rectangle 15"/>
          <p:cNvSpPr>
            <a:spLocks noChangeArrowheads="1"/>
          </p:cNvSpPr>
          <p:nvPr/>
        </p:nvSpPr>
        <p:spPr bwMode="auto">
          <a:xfrm>
            <a:off x="6211804" y="3981509"/>
            <a:ext cx="311174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(iv)</a:t>
            </a: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GB" altLang="en-US"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The products used are...</a:t>
            </a:r>
            <a:endParaRPr lang="en-GB" altLang="en-US" sz="900" dirty="0" smtClean="0">
              <a:solidFill>
                <a:prstClr val="black"/>
              </a:solidFill>
            </a:endParaRPr>
          </a:p>
          <a:p>
            <a:pPr eaLnBrk="0" fontAlgn="base" hangingPunct="0">
              <a:spcBef>
                <a:spcPct val="0"/>
              </a:spcBef>
              <a:spcAft>
                <a:spcPct val="0"/>
              </a:spcAft>
            </a:pPr>
            <a:endParaRPr lang="en-GB" altLang="en-US" sz="2800" dirty="0" smtClean="0">
              <a:solidFill>
                <a:prstClr val="black"/>
              </a:solidFill>
              <a:latin typeface="Arial" panose="020B0604020202020204" pitchFamily="34" charset="0"/>
            </a:endParaRPr>
          </a:p>
        </p:txBody>
      </p:sp>
      <p:sp>
        <p:nvSpPr>
          <p:cNvPr id="10" name="Rectangle 16"/>
          <p:cNvSpPr>
            <a:spLocks noChangeArrowheads="1"/>
          </p:cNvSpPr>
          <p:nvPr/>
        </p:nvSpPr>
        <p:spPr bwMode="auto">
          <a:xfrm>
            <a:off x="5658177" y="6177260"/>
            <a:ext cx="34056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endParaRPr lang="en-GB" altLang="en-US" sz="900" dirty="0" smtClean="0">
              <a:solidFill>
                <a:prstClr val="black"/>
              </a:solidFill>
            </a:endParaRPr>
          </a:p>
          <a:p>
            <a:pPr eaLnBrk="0" fontAlgn="base" hangingPunct="0">
              <a:spcBef>
                <a:spcPct val="0"/>
              </a:spcBef>
              <a:spcAft>
                <a:spcPct val="0"/>
              </a:spcAft>
            </a:pPr>
            <a:r>
              <a:rPr lang="en-GB" altLang="en-US"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4 marks)</a:t>
            </a:r>
            <a:endParaRPr lang="en-GB" altLang="en-US" sz="900" dirty="0" smtClean="0">
              <a:solidFill>
                <a:prstClr val="black"/>
              </a:solidFill>
            </a:endParaRPr>
          </a:p>
          <a:p>
            <a:pPr eaLnBrk="0" fontAlgn="base" hangingPunct="0">
              <a:spcBef>
                <a:spcPct val="0"/>
              </a:spcBef>
              <a:spcAft>
                <a:spcPct val="0"/>
              </a:spcAft>
            </a:pPr>
            <a:r>
              <a:rPr lang="en-GB" altLang="en-US" dirty="0" smtClean="0">
                <a:solidFill>
                  <a:prstClr val="black"/>
                </a:solidFill>
                <a:latin typeface="Calibri" panose="020F0502020204030204" pitchFamily="34" charset="0"/>
                <a:ea typeface="Times New Roman" panose="02020603050405020304" pitchFamily="18" charset="0"/>
                <a:cs typeface="Arial" panose="020B0604020202020204" pitchFamily="34" charset="0"/>
              </a:rPr>
              <a:t> </a:t>
            </a:r>
            <a:endParaRPr lang="en-GB" altLang="en-US" sz="2800" dirty="0" smtClean="0">
              <a:solidFill>
                <a:prstClr val="black"/>
              </a:solidFill>
              <a:latin typeface="Arial" panose="020B0604020202020204" pitchFamily="34" charset="0"/>
            </a:endParaRPr>
          </a:p>
        </p:txBody>
      </p:sp>
      <p:pic>
        <p:nvPicPr>
          <p:cNvPr id="18" name="Picture 2" descr="Image result for distra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11" y="80106"/>
            <a:ext cx="1021336" cy="5327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7" name="TextBox 16"/>
          <p:cNvSpPr txBox="1"/>
          <p:nvPr/>
        </p:nvSpPr>
        <p:spPr>
          <a:xfrm>
            <a:off x="197876" y="5884872"/>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9" name="TextBox 18"/>
          <p:cNvSpPr txBox="1"/>
          <p:nvPr/>
        </p:nvSpPr>
        <p:spPr>
          <a:xfrm>
            <a:off x="6408712" y="1370501"/>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20" name="TextBox 19"/>
          <p:cNvSpPr txBox="1"/>
          <p:nvPr/>
        </p:nvSpPr>
        <p:spPr>
          <a:xfrm>
            <a:off x="6315284" y="3350808"/>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21" name="TextBox 20"/>
          <p:cNvSpPr txBox="1"/>
          <p:nvPr/>
        </p:nvSpPr>
        <p:spPr>
          <a:xfrm>
            <a:off x="6255491" y="4322150"/>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Tree>
    <p:extLst>
      <p:ext uri="{BB962C8B-B14F-4D97-AF65-F5344CB8AC3E}">
        <p14:creationId xmlns:p14="http://schemas.microsoft.com/office/powerpoint/2010/main" val="263710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32804" cy="1623060"/>
          </a:xfrm>
          <a:prstGeom prst="rect">
            <a:avLst/>
          </a:prstGeom>
        </p:spPr>
      </p:pic>
      <p:pic>
        <p:nvPicPr>
          <p:cNvPr id="48132" name="Picture 4" descr="Image result for the past the present and the future walked into a bar. it was t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0" y="1677176"/>
            <a:ext cx="3971925" cy="3676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0884" y="119032"/>
            <a:ext cx="6882063" cy="1384995"/>
          </a:xfrm>
          <a:prstGeom prst="rect">
            <a:avLst/>
          </a:prstGeom>
          <a:noFill/>
        </p:spPr>
        <p:txBody>
          <a:bodyPr wrap="square" rtlCol="0">
            <a:spAutoFit/>
          </a:bodyPr>
          <a:lstStyle/>
          <a:p>
            <a:r>
              <a:rPr lang="en-GB" sz="2800" b="1" dirty="0" smtClean="0">
                <a:solidFill>
                  <a:prstClr val="black"/>
                </a:solidFill>
              </a:rPr>
              <a:t>TENSES</a:t>
            </a:r>
            <a:r>
              <a:rPr lang="en-GB" sz="2800" dirty="0" smtClean="0">
                <a:solidFill>
                  <a:prstClr val="black"/>
                </a:solidFill>
              </a:rPr>
              <a:t>:  Overlap questions often test students’ ability to differentiate between three time frames.</a:t>
            </a:r>
            <a:endParaRPr lang="en-GB" sz="2800" dirty="0">
              <a:solidFill>
                <a:prstClr val="black"/>
              </a:solidFill>
            </a:endParaRPr>
          </a:p>
        </p:txBody>
      </p:sp>
      <p:sp>
        <p:nvSpPr>
          <p:cNvPr id="6" name="TextBox 5"/>
          <p:cNvSpPr txBox="1"/>
          <p:nvPr/>
        </p:nvSpPr>
        <p:spPr>
          <a:xfrm>
            <a:off x="4580022" y="1677176"/>
            <a:ext cx="4387516" cy="3108543"/>
          </a:xfrm>
          <a:prstGeom prst="rect">
            <a:avLst/>
          </a:prstGeom>
          <a:noFill/>
        </p:spPr>
        <p:txBody>
          <a:bodyPr wrap="square" rtlCol="0">
            <a:spAutoFit/>
          </a:bodyPr>
          <a:lstStyle/>
          <a:p>
            <a:r>
              <a:rPr lang="en-GB" sz="2800" dirty="0" smtClean="0">
                <a:solidFill>
                  <a:prstClr val="black"/>
                </a:solidFill>
              </a:rPr>
              <a:t>To get these questions right, make sure you:</a:t>
            </a:r>
            <a:br>
              <a:rPr lang="en-GB" sz="2800" dirty="0" smtClean="0">
                <a:solidFill>
                  <a:prstClr val="black"/>
                </a:solidFill>
              </a:rPr>
            </a:br>
            <a:r>
              <a:rPr lang="en-GB" sz="2800" dirty="0" smtClean="0">
                <a:solidFill>
                  <a:prstClr val="black"/>
                </a:solidFill>
              </a:rPr>
              <a:t>1) read the tense of the question VERY CAREFULLY</a:t>
            </a:r>
            <a:br>
              <a:rPr lang="en-GB" sz="2800" dirty="0" smtClean="0">
                <a:solidFill>
                  <a:prstClr val="black"/>
                </a:solidFill>
              </a:rPr>
            </a:br>
            <a:r>
              <a:rPr lang="en-GB" sz="2800" dirty="0" smtClean="0">
                <a:solidFill>
                  <a:prstClr val="black"/>
                </a:solidFill>
              </a:rPr>
              <a:t>2) use time phrase clues</a:t>
            </a:r>
            <a:br>
              <a:rPr lang="en-GB" sz="2800" dirty="0" smtClean="0">
                <a:solidFill>
                  <a:prstClr val="black"/>
                </a:solidFill>
              </a:rPr>
            </a:br>
            <a:r>
              <a:rPr lang="en-GB" sz="2800" dirty="0" smtClean="0">
                <a:solidFill>
                  <a:prstClr val="black"/>
                </a:solidFill>
              </a:rPr>
              <a:t>3) pay close attention to the verb forms</a:t>
            </a:r>
            <a:endParaRPr lang="en-GB" sz="2800" dirty="0">
              <a:solidFill>
                <a:prstClr val="black"/>
              </a:solidFill>
            </a:endParaRPr>
          </a:p>
        </p:txBody>
      </p:sp>
      <p:sp>
        <p:nvSpPr>
          <p:cNvPr id="5" name="TextBox 4"/>
          <p:cNvSpPr txBox="1"/>
          <p:nvPr/>
        </p:nvSpPr>
        <p:spPr>
          <a:xfrm>
            <a:off x="4580022" y="4742976"/>
            <a:ext cx="4387516" cy="954107"/>
          </a:xfrm>
          <a:prstGeom prst="rect">
            <a:avLst/>
          </a:prstGeom>
          <a:noFill/>
        </p:spPr>
        <p:txBody>
          <a:bodyPr wrap="square" rtlCol="0">
            <a:spAutoFit/>
          </a:bodyPr>
          <a:lstStyle/>
          <a:p>
            <a:r>
              <a:rPr lang="en-GB" sz="2800" dirty="0" smtClean="0">
                <a:solidFill>
                  <a:prstClr val="black"/>
                </a:solidFill>
              </a:rPr>
              <a:t>Question:  </a:t>
            </a:r>
            <a:r>
              <a:rPr lang="en-GB" sz="2800" dirty="0" smtClean="0">
                <a:solidFill>
                  <a:srgbClr val="FF00FF"/>
                </a:solidFill>
              </a:rPr>
              <a:t>“Who has recently been swimming?”</a:t>
            </a:r>
            <a:endParaRPr lang="en-GB" sz="2800" dirty="0">
              <a:solidFill>
                <a:srgbClr val="FF00FF"/>
              </a:solidFill>
            </a:endParaRPr>
          </a:p>
        </p:txBody>
      </p:sp>
      <p:sp>
        <p:nvSpPr>
          <p:cNvPr id="9" name="TextBox 8"/>
          <p:cNvSpPr txBox="1"/>
          <p:nvPr/>
        </p:nvSpPr>
        <p:spPr>
          <a:xfrm>
            <a:off x="96510" y="5788138"/>
            <a:ext cx="3272588" cy="954107"/>
          </a:xfrm>
          <a:prstGeom prst="rect">
            <a:avLst/>
          </a:prstGeom>
          <a:noFill/>
        </p:spPr>
        <p:txBody>
          <a:bodyPr wrap="square" rtlCol="0">
            <a:spAutoFit/>
          </a:bodyPr>
          <a:lstStyle/>
          <a:p>
            <a:r>
              <a:rPr lang="en-GB" sz="2800" dirty="0" err="1" smtClean="0">
                <a:solidFill>
                  <a:prstClr val="black"/>
                </a:solidFill>
              </a:rPr>
              <a:t>Ania</a:t>
            </a:r>
            <a:r>
              <a:rPr lang="en-GB" sz="2800" dirty="0" smtClean="0">
                <a:solidFill>
                  <a:prstClr val="black"/>
                </a:solidFill>
              </a:rPr>
              <a:t>:  </a:t>
            </a:r>
            <a:r>
              <a:rPr lang="en-GB" sz="2800" dirty="0" err="1" smtClean="0">
                <a:solidFill>
                  <a:srgbClr val="FF00FF"/>
                </a:solidFill>
              </a:rPr>
              <a:t>Mis</a:t>
            </a:r>
            <a:r>
              <a:rPr lang="en-GB" sz="2800" dirty="0" smtClean="0">
                <a:solidFill>
                  <a:srgbClr val="FF00FF"/>
                </a:solidFill>
              </a:rPr>
              <a:t> amigos y </a:t>
            </a:r>
            <a:r>
              <a:rPr lang="en-GB" sz="2800" dirty="0" err="1" smtClean="0">
                <a:solidFill>
                  <a:srgbClr val="FF00FF"/>
                </a:solidFill>
              </a:rPr>
              <a:t>yo</a:t>
            </a:r>
            <a:r>
              <a:rPr lang="en-GB" sz="2800" dirty="0" smtClean="0">
                <a:solidFill>
                  <a:srgbClr val="FF00FF"/>
                </a:solidFill>
              </a:rPr>
              <a:t> </a:t>
            </a:r>
            <a:r>
              <a:rPr lang="en-GB" sz="2800" dirty="0" err="1" smtClean="0">
                <a:solidFill>
                  <a:srgbClr val="FF00FF"/>
                </a:solidFill>
              </a:rPr>
              <a:t>nadamos</a:t>
            </a:r>
            <a:r>
              <a:rPr lang="en-GB" sz="2800" dirty="0" smtClean="0">
                <a:solidFill>
                  <a:srgbClr val="FF00FF"/>
                </a:solidFill>
              </a:rPr>
              <a:t> </a:t>
            </a:r>
            <a:r>
              <a:rPr lang="en-GB" sz="2800" dirty="0" err="1" smtClean="0">
                <a:solidFill>
                  <a:srgbClr val="FF00FF"/>
                </a:solidFill>
              </a:rPr>
              <a:t>ayer</a:t>
            </a:r>
            <a:r>
              <a:rPr lang="en-GB" sz="2800" dirty="0" smtClean="0">
                <a:solidFill>
                  <a:srgbClr val="FF00FF"/>
                </a:solidFill>
              </a:rPr>
              <a:t>.</a:t>
            </a:r>
            <a:endParaRPr lang="en-GB" sz="2800" dirty="0">
              <a:solidFill>
                <a:srgbClr val="FF00FF"/>
              </a:solidFill>
            </a:endParaRPr>
          </a:p>
        </p:txBody>
      </p:sp>
      <p:sp>
        <p:nvSpPr>
          <p:cNvPr id="10" name="TextBox 9"/>
          <p:cNvSpPr txBox="1"/>
          <p:nvPr/>
        </p:nvSpPr>
        <p:spPr>
          <a:xfrm>
            <a:off x="2943728" y="5804578"/>
            <a:ext cx="3272588" cy="954107"/>
          </a:xfrm>
          <a:prstGeom prst="rect">
            <a:avLst/>
          </a:prstGeom>
          <a:noFill/>
        </p:spPr>
        <p:txBody>
          <a:bodyPr wrap="square" rtlCol="0">
            <a:spAutoFit/>
          </a:bodyPr>
          <a:lstStyle/>
          <a:p>
            <a:r>
              <a:rPr lang="en-GB" sz="2800" dirty="0" smtClean="0">
                <a:solidFill>
                  <a:prstClr val="black"/>
                </a:solidFill>
              </a:rPr>
              <a:t>Ignacio:  </a:t>
            </a:r>
            <a:r>
              <a:rPr lang="en-GB" sz="2800" dirty="0" err="1" smtClean="0">
                <a:solidFill>
                  <a:srgbClr val="FF00FF"/>
                </a:solidFill>
              </a:rPr>
              <a:t>Nunca</a:t>
            </a:r>
            <a:r>
              <a:rPr lang="en-GB" sz="2800" dirty="0" smtClean="0">
                <a:solidFill>
                  <a:srgbClr val="FF00FF"/>
                </a:solidFill>
              </a:rPr>
              <a:t> </a:t>
            </a:r>
            <a:r>
              <a:rPr lang="en-GB" sz="2800" dirty="0" err="1" smtClean="0">
                <a:solidFill>
                  <a:srgbClr val="FF00FF"/>
                </a:solidFill>
              </a:rPr>
              <a:t>hago</a:t>
            </a:r>
            <a:r>
              <a:rPr lang="en-GB" sz="2800" dirty="0" smtClean="0">
                <a:solidFill>
                  <a:srgbClr val="FF00FF"/>
                </a:solidFill>
              </a:rPr>
              <a:t> </a:t>
            </a:r>
            <a:r>
              <a:rPr lang="en-GB" sz="2800" dirty="0" err="1" smtClean="0">
                <a:solidFill>
                  <a:srgbClr val="FF00FF"/>
                </a:solidFill>
              </a:rPr>
              <a:t>natación</a:t>
            </a:r>
            <a:r>
              <a:rPr lang="en-GB" sz="2800" dirty="0" smtClean="0">
                <a:solidFill>
                  <a:srgbClr val="FF00FF"/>
                </a:solidFill>
              </a:rPr>
              <a:t>.</a:t>
            </a:r>
            <a:endParaRPr lang="en-GB" sz="2800" dirty="0">
              <a:solidFill>
                <a:srgbClr val="FF00FF"/>
              </a:solidFill>
            </a:endParaRPr>
          </a:p>
        </p:txBody>
      </p:sp>
      <p:sp>
        <p:nvSpPr>
          <p:cNvPr id="11" name="TextBox 10"/>
          <p:cNvSpPr txBox="1"/>
          <p:nvPr/>
        </p:nvSpPr>
        <p:spPr>
          <a:xfrm>
            <a:off x="6216316" y="5804578"/>
            <a:ext cx="3272588" cy="954107"/>
          </a:xfrm>
          <a:prstGeom prst="rect">
            <a:avLst/>
          </a:prstGeom>
          <a:noFill/>
        </p:spPr>
        <p:txBody>
          <a:bodyPr wrap="square" rtlCol="0">
            <a:spAutoFit/>
          </a:bodyPr>
          <a:lstStyle/>
          <a:p>
            <a:r>
              <a:rPr lang="en-GB" sz="2800" dirty="0" smtClean="0">
                <a:solidFill>
                  <a:prstClr val="black"/>
                </a:solidFill>
              </a:rPr>
              <a:t>Elena: </a:t>
            </a:r>
            <a:r>
              <a:rPr lang="en-GB" sz="2800" dirty="0" err="1" smtClean="0">
                <a:solidFill>
                  <a:srgbClr val="FF00FF"/>
                </a:solidFill>
              </a:rPr>
              <a:t>Vamos</a:t>
            </a:r>
            <a:r>
              <a:rPr lang="en-GB" sz="2800" dirty="0" smtClean="0">
                <a:solidFill>
                  <a:srgbClr val="FF00FF"/>
                </a:solidFill>
              </a:rPr>
              <a:t> a </a:t>
            </a:r>
            <a:r>
              <a:rPr lang="en-GB" sz="2800" dirty="0" err="1" smtClean="0">
                <a:solidFill>
                  <a:srgbClr val="FF00FF"/>
                </a:solidFill>
              </a:rPr>
              <a:t>ir</a:t>
            </a:r>
            <a:r>
              <a:rPr lang="en-GB" sz="2800" dirty="0" smtClean="0">
                <a:solidFill>
                  <a:srgbClr val="FF00FF"/>
                </a:solidFill>
              </a:rPr>
              <a:t> a la </a:t>
            </a:r>
            <a:r>
              <a:rPr lang="en-GB" sz="2800" dirty="0" err="1" smtClean="0">
                <a:solidFill>
                  <a:srgbClr val="FF00FF"/>
                </a:solidFill>
              </a:rPr>
              <a:t>piscina</a:t>
            </a:r>
            <a:r>
              <a:rPr lang="en-GB" sz="2800" dirty="0" smtClean="0">
                <a:solidFill>
                  <a:srgbClr val="FF00FF"/>
                </a:solidFill>
              </a:rPr>
              <a:t> </a:t>
            </a:r>
            <a:r>
              <a:rPr lang="en-GB" sz="2800" dirty="0" err="1" smtClean="0">
                <a:solidFill>
                  <a:srgbClr val="FF00FF"/>
                </a:solidFill>
              </a:rPr>
              <a:t>mañana</a:t>
            </a:r>
            <a:r>
              <a:rPr lang="en-GB" sz="2800" dirty="0" smtClean="0">
                <a:solidFill>
                  <a:srgbClr val="FF00FF"/>
                </a:solidFill>
              </a:rPr>
              <a:t>.</a:t>
            </a:r>
            <a:endParaRPr lang="en-GB" sz="2800" dirty="0">
              <a:solidFill>
                <a:srgbClr val="FF00FF"/>
              </a:solidFill>
            </a:endParaRPr>
          </a:p>
        </p:txBody>
      </p:sp>
    </p:spTree>
    <p:extLst>
      <p:ext uri="{BB962C8B-B14F-4D97-AF65-F5344CB8AC3E}">
        <p14:creationId xmlns:p14="http://schemas.microsoft.com/office/powerpoint/2010/main" val="338579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20653" y="174199"/>
          <a:ext cx="6735102" cy="3945980"/>
        </p:xfrm>
        <a:graphic>
          <a:graphicData uri="http://schemas.openxmlformats.org/drawingml/2006/table">
            <a:tbl>
              <a:tblPr firstRow="1" bandRow="1"/>
              <a:tblGrid>
                <a:gridCol w="2245034"/>
                <a:gridCol w="2245034"/>
                <a:gridCol w="2245034"/>
              </a:tblGrid>
              <a:tr h="290462">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Past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Present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Future</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r>
              <a:tr h="3488780">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graphicFrame>
        <p:nvGraphicFramePr>
          <p:cNvPr id="5" name="Table 4"/>
          <p:cNvGraphicFramePr>
            <a:graphicFrameLocks noGrp="1"/>
          </p:cNvGraphicFramePr>
          <p:nvPr>
            <p:extLst/>
          </p:nvPr>
        </p:nvGraphicFramePr>
        <p:xfrm>
          <a:off x="1210030" y="4093271"/>
          <a:ext cx="6645725" cy="2577005"/>
        </p:xfrm>
        <a:graphic>
          <a:graphicData uri="http://schemas.openxmlformats.org/drawingml/2006/table">
            <a:tbl>
              <a:tblPr firstRow="1" bandRow="1">
                <a:tableStyleId>{2D5ABB26-0587-4C30-8999-92F81FD0307C}</a:tableStyleId>
              </a:tblPr>
              <a:tblGrid>
                <a:gridCol w="1329145"/>
                <a:gridCol w="1329145"/>
                <a:gridCol w="1329145"/>
                <a:gridCol w="1329145"/>
                <a:gridCol w="1329145"/>
              </a:tblGrid>
              <a:tr h="515401">
                <a:tc>
                  <a:txBody>
                    <a:bodyPr/>
                    <a:lstStyle/>
                    <a:p>
                      <a:pPr algn="ctr"/>
                      <a:r>
                        <a:rPr lang="en-GB" sz="2000" dirty="0" err="1" smtClean="0">
                          <a:latin typeface="Arial" panose="020B0604020202020204" pitchFamily="34" charset="0"/>
                          <a:cs typeface="Arial" panose="020B0604020202020204" pitchFamily="34" charset="0"/>
                        </a:rPr>
                        <a:t>volveré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compré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bailo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irá</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vamos</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estudiaba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tenía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tiene</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tendré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había</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estaré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estaba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hacía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fui</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hice</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hago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trabajaré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compraré</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estudio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estudié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iré</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voy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fuimos</a:t>
                      </a:r>
                      <a:endParaRPr lang="en-GB" sz="2000" dirty="0">
                        <a:latin typeface="Arial" panose="020B0604020202020204" pitchFamily="34" charset="0"/>
                        <a:cs typeface="Arial" panose="020B0604020202020204" pitchFamily="34" charset="0"/>
                      </a:endParaRPr>
                    </a:p>
                  </a:txBody>
                  <a:tcPr anchor="ctr"/>
                </a:tc>
              </a:tr>
            </a:tbl>
          </a:graphicData>
        </a:graphic>
      </p:graphicFrame>
      <p:pic>
        <p:nvPicPr>
          <p:cNvPr id="6" name="Picture 6" descr="Image result for magnifying glass cl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6581" y="208050"/>
            <a:ext cx="683162" cy="923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94063" y="506363"/>
            <a:ext cx="2794242" cy="584775"/>
          </a:xfrm>
          <a:prstGeom prst="rect">
            <a:avLst/>
          </a:prstGeom>
          <a:noFill/>
        </p:spPr>
        <p:txBody>
          <a:bodyPr wrap="square" rtlCol="0">
            <a:spAutoFit/>
          </a:bodyPr>
          <a:lstStyle/>
          <a:p>
            <a:pPr algn="ctr"/>
            <a:r>
              <a:rPr lang="en-GB" sz="3200" b="1" dirty="0" err="1" smtClean="0">
                <a:solidFill>
                  <a:srgbClr val="FF00FF"/>
                </a:solidFill>
              </a:rPr>
              <a:t>volveré</a:t>
            </a:r>
            <a:endParaRPr lang="en-GB" sz="3200" b="1" dirty="0">
              <a:solidFill>
                <a:srgbClr val="FF00FF"/>
              </a:solidFill>
            </a:endParaRPr>
          </a:p>
        </p:txBody>
      </p:sp>
      <p:sp>
        <p:nvSpPr>
          <p:cNvPr id="8" name="TextBox 7"/>
          <p:cNvSpPr txBox="1"/>
          <p:nvPr/>
        </p:nvSpPr>
        <p:spPr>
          <a:xfrm>
            <a:off x="813011" y="528972"/>
            <a:ext cx="2794242" cy="584775"/>
          </a:xfrm>
          <a:prstGeom prst="rect">
            <a:avLst/>
          </a:prstGeom>
          <a:noFill/>
        </p:spPr>
        <p:txBody>
          <a:bodyPr wrap="square" rtlCol="0">
            <a:spAutoFit/>
          </a:bodyPr>
          <a:lstStyle/>
          <a:p>
            <a:pPr algn="ctr"/>
            <a:r>
              <a:rPr lang="en-GB" sz="3200" b="1" dirty="0" err="1" smtClean="0">
                <a:solidFill>
                  <a:srgbClr val="FF00FF"/>
                </a:solidFill>
              </a:rPr>
              <a:t>compré</a:t>
            </a:r>
            <a:endParaRPr lang="en-GB" sz="3200" b="1" dirty="0">
              <a:solidFill>
                <a:srgbClr val="FF00FF"/>
              </a:solidFill>
            </a:endParaRPr>
          </a:p>
        </p:txBody>
      </p:sp>
      <p:sp>
        <p:nvSpPr>
          <p:cNvPr id="9" name="TextBox 8"/>
          <p:cNvSpPr txBox="1"/>
          <p:nvPr/>
        </p:nvSpPr>
        <p:spPr>
          <a:xfrm>
            <a:off x="3053537" y="512570"/>
            <a:ext cx="2794242" cy="584775"/>
          </a:xfrm>
          <a:prstGeom prst="rect">
            <a:avLst/>
          </a:prstGeom>
          <a:noFill/>
        </p:spPr>
        <p:txBody>
          <a:bodyPr wrap="square" rtlCol="0">
            <a:spAutoFit/>
          </a:bodyPr>
          <a:lstStyle/>
          <a:p>
            <a:pPr algn="ctr"/>
            <a:r>
              <a:rPr lang="en-GB" sz="3200" b="1" dirty="0" err="1" smtClean="0">
                <a:solidFill>
                  <a:srgbClr val="FF00FF"/>
                </a:solidFill>
              </a:rPr>
              <a:t>bailo</a:t>
            </a:r>
            <a:endParaRPr lang="en-GB" sz="3200" b="1" dirty="0">
              <a:solidFill>
                <a:srgbClr val="FF00FF"/>
              </a:solidFill>
            </a:endParaRPr>
          </a:p>
        </p:txBody>
      </p:sp>
      <p:sp>
        <p:nvSpPr>
          <p:cNvPr id="10" name="TextBox 9"/>
          <p:cNvSpPr txBox="1"/>
          <p:nvPr/>
        </p:nvSpPr>
        <p:spPr>
          <a:xfrm>
            <a:off x="5294063" y="798750"/>
            <a:ext cx="2794242" cy="584775"/>
          </a:xfrm>
          <a:prstGeom prst="rect">
            <a:avLst/>
          </a:prstGeom>
          <a:noFill/>
        </p:spPr>
        <p:txBody>
          <a:bodyPr wrap="square" rtlCol="0">
            <a:spAutoFit/>
          </a:bodyPr>
          <a:lstStyle/>
          <a:p>
            <a:pPr algn="ctr"/>
            <a:r>
              <a:rPr lang="en-GB" sz="3200" b="1" dirty="0" err="1" smtClean="0">
                <a:solidFill>
                  <a:srgbClr val="FF00FF"/>
                </a:solidFill>
              </a:rPr>
              <a:t>irá</a:t>
            </a:r>
            <a:endParaRPr lang="en-GB" sz="3200" b="1" dirty="0">
              <a:solidFill>
                <a:srgbClr val="FF00FF"/>
              </a:solidFill>
            </a:endParaRPr>
          </a:p>
        </p:txBody>
      </p:sp>
      <p:sp>
        <p:nvSpPr>
          <p:cNvPr id="11" name="TextBox 10"/>
          <p:cNvSpPr txBox="1"/>
          <p:nvPr/>
        </p:nvSpPr>
        <p:spPr>
          <a:xfrm>
            <a:off x="3053537" y="819461"/>
            <a:ext cx="2794242" cy="584775"/>
          </a:xfrm>
          <a:prstGeom prst="rect">
            <a:avLst/>
          </a:prstGeom>
          <a:noFill/>
        </p:spPr>
        <p:txBody>
          <a:bodyPr wrap="square" rtlCol="0">
            <a:spAutoFit/>
          </a:bodyPr>
          <a:lstStyle/>
          <a:p>
            <a:pPr algn="ctr"/>
            <a:r>
              <a:rPr lang="en-GB" sz="3200" b="1" dirty="0" err="1" smtClean="0">
                <a:solidFill>
                  <a:srgbClr val="FF00FF"/>
                </a:solidFill>
              </a:rPr>
              <a:t>vamos</a:t>
            </a:r>
            <a:endParaRPr lang="en-GB" sz="3200" b="1" dirty="0">
              <a:solidFill>
                <a:srgbClr val="FF00FF"/>
              </a:solidFill>
            </a:endParaRPr>
          </a:p>
        </p:txBody>
      </p:sp>
      <p:sp>
        <p:nvSpPr>
          <p:cNvPr id="12" name="TextBox 11"/>
          <p:cNvSpPr txBox="1"/>
          <p:nvPr/>
        </p:nvSpPr>
        <p:spPr>
          <a:xfrm>
            <a:off x="813011" y="883745"/>
            <a:ext cx="2794242" cy="584775"/>
          </a:xfrm>
          <a:prstGeom prst="rect">
            <a:avLst/>
          </a:prstGeom>
          <a:noFill/>
        </p:spPr>
        <p:txBody>
          <a:bodyPr wrap="square" rtlCol="0">
            <a:spAutoFit/>
          </a:bodyPr>
          <a:lstStyle/>
          <a:p>
            <a:pPr algn="ctr"/>
            <a:r>
              <a:rPr lang="en-GB" sz="3200" b="1" dirty="0" err="1" smtClean="0">
                <a:solidFill>
                  <a:srgbClr val="FF00FF"/>
                </a:solidFill>
              </a:rPr>
              <a:t>estudiaba</a:t>
            </a:r>
            <a:endParaRPr lang="en-GB" sz="3200" b="1" dirty="0">
              <a:solidFill>
                <a:srgbClr val="FF00FF"/>
              </a:solidFill>
            </a:endParaRPr>
          </a:p>
        </p:txBody>
      </p:sp>
      <p:sp>
        <p:nvSpPr>
          <p:cNvPr id="13" name="TextBox 12"/>
          <p:cNvSpPr txBox="1"/>
          <p:nvPr/>
        </p:nvSpPr>
        <p:spPr>
          <a:xfrm>
            <a:off x="813011" y="1238518"/>
            <a:ext cx="2794242" cy="584775"/>
          </a:xfrm>
          <a:prstGeom prst="rect">
            <a:avLst/>
          </a:prstGeom>
          <a:noFill/>
        </p:spPr>
        <p:txBody>
          <a:bodyPr wrap="square" rtlCol="0">
            <a:spAutoFit/>
          </a:bodyPr>
          <a:lstStyle/>
          <a:p>
            <a:pPr algn="ctr"/>
            <a:r>
              <a:rPr lang="en-GB" sz="3200" b="1" dirty="0" err="1" smtClean="0">
                <a:solidFill>
                  <a:srgbClr val="FF00FF"/>
                </a:solidFill>
              </a:rPr>
              <a:t>tenía</a:t>
            </a:r>
            <a:endParaRPr lang="en-GB" sz="3200" b="1" dirty="0">
              <a:solidFill>
                <a:srgbClr val="FF00FF"/>
              </a:solidFill>
            </a:endParaRPr>
          </a:p>
        </p:txBody>
      </p:sp>
      <p:sp>
        <p:nvSpPr>
          <p:cNvPr id="14" name="TextBox 13"/>
          <p:cNvSpPr txBox="1"/>
          <p:nvPr/>
        </p:nvSpPr>
        <p:spPr>
          <a:xfrm>
            <a:off x="3053537" y="1131242"/>
            <a:ext cx="2794242" cy="584775"/>
          </a:xfrm>
          <a:prstGeom prst="rect">
            <a:avLst/>
          </a:prstGeom>
          <a:noFill/>
        </p:spPr>
        <p:txBody>
          <a:bodyPr wrap="square" rtlCol="0">
            <a:spAutoFit/>
          </a:bodyPr>
          <a:lstStyle/>
          <a:p>
            <a:pPr algn="ctr"/>
            <a:r>
              <a:rPr lang="en-GB" sz="3200" b="1" dirty="0" err="1" smtClean="0">
                <a:solidFill>
                  <a:srgbClr val="FF00FF"/>
                </a:solidFill>
              </a:rPr>
              <a:t>tiene</a:t>
            </a:r>
            <a:endParaRPr lang="en-GB" sz="3200" b="1" dirty="0">
              <a:solidFill>
                <a:srgbClr val="FF00FF"/>
              </a:solidFill>
            </a:endParaRPr>
          </a:p>
        </p:txBody>
      </p:sp>
      <p:sp>
        <p:nvSpPr>
          <p:cNvPr id="15" name="TextBox 14"/>
          <p:cNvSpPr txBox="1"/>
          <p:nvPr/>
        </p:nvSpPr>
        <p:spPr>
          <a:xfrm>
            <a:off x="5294063" y="1108633"/>
            <a:ext cx="2794242" cy="584775"/>
          </a:xfrm>
          <a:prstGeom prst="rect">
            <a:avLst/>
          </a:prstGeom>
          <a:noFill/>
        </p:spPr>
        <p:txBody>
          <a:bodyPr wrap="square" rtlCol="0">
            <a:spAutoFit/>
          </a:bodyPr>
          <a:lstStyle/>
          <a:p>
            <a:pPr algn="ctr"/>
            <a:r>
              <a:rPr lang="en-GB" sz="3200" b="1" dirty="0" err="1" smtClean="0">
                <a:solidFill>
                  <a:srgbClr val="FF00FF"/>
                </a:solidFill>
              </a:rPr>
              <a:t>tendré</a:t>
            </a:r>
            <a:endParaRPr lang="en-GB" sz="3200" b="1" dirty="0">
              <a:solidFill>
                <a:srgbClr val="FF00FF"/>
              </a:solidFill>
            </a:endParaRPr>
          </a:p>
        </p:txBody>
      </p:sp>
      <p:sp>
        <p:nvSpPr>
          <p:cNvPr id="16" name="TextBox 15"/>
          <p:cNvSpPr txBox="1"/>
          <p:nvPr/>
        </p:nvSpPr>
        <p:spPr>
          <a:xfrm>
            <a:off x="813011" y="1548400"/>
            <a:ext cx="2794242" cy="584775"/>
          </a:xfrm>
          <a:prstGeom prst="rect">
            <a:avLst/>
          </a:prstGeom>
          <a:noFill/>
        </p:spPr>
        <p:txBody>
          <a:bodyPr wrap="square" rtlCol="0">
            <a:spAutoFit/>
          </a:bodyPr>
          <a:lstStyle/>
          <a:p>
            <a:pPr algn="ctr"/>
            <a:r>
              <a:rPr lang="en-GB" sz="3200" b="1" dirty="0" err="1" smtClean="0">
                <a:solidFill>
                  <a:srgbClr val="FF00FF"/>
                </a:solidFill>
              </a:rPr>
              <a:t>había</a:t>
            </a:r>
            <a:endParaRPr lang="en-GB" sz="3200" b="1" dirty="0">
              <a:solidFill>
                <a:srgbClr val="FF00FF"/>
              </a:solidFill>
            </a:endParaRPr>
          </a:p>
        </p:txBody>
      </p:sp>
      <p:sp>
        <p:nvSpPr>
          <p:cNvPr id="17" name="TextBox 16"/>
          <p:cNvSpPr txBox="1"/>
          <p:nvPr/>
        </p:nvSpPr>
        <p:spPr>
          <a:xfrm>
            <a:off x="5294063" y="1412308"/>
            <a:ext cx="2794242" cy="584775"/>
          </a:xfrm>
          <a:prstGeom prst="rect">
            <a:avLst/>
          </a:prstGeom>
          <a:noFill/>
        </p:spPr>
        <p:txBody>
          <a:bodyPr wrap="square" rtlCol="0">
            <a:spAutoFit/>
          </a:bodyPr>
          <a:lstStyle/>
          <a:p>
            <a:pPr algn="ctr"/>
            <a:r>
              <a:rPr lang="en-GB" sz="3200" b="1" dirty="0" err="1" smtClean="0">
                <a:solidFill>
                  <a:srgbClr val="FF00FF"/>
                </a:solidFill>
              </a:rPr>
              <a:t>estaré</a:t>
            </a:r>
            <a:endParaRPr lang="en-GB" sz="3200" b="1" dirty="0">
              <a:solidFill>
                <a:srgbClr val="FF00FF"/>
              </a:solidFill>
            </a:endParaRPr>
          </a:p>
        </p:txBody>
      </p:sp>
      <p:sp>
        <p:nvSpPr>
          <p:cNvPr id="18" name="TextBox 17"/>
          <p:cNvSpPr txBox="1"/>
          <p:nvPr/>
        </p:nvSpPr>
        <p:spPr>
          <a:xfrm>
            <a:off x="813011" y="1858619"/>
            <a:ext cx="2794242" cy="584775"/>
          </a:xfrm>
          <a:prstGeom prst="rect">
            <a:avLst/>
          </a:prstGeom>
          <a:noFill/>
        </p:spPr>
        <p:txBody>
          <a:bodyPr wrap="square" rtlCol="0">
            <a:spAutoFit/>
          </a:bodyPr>
          <a:lstStyle/>
          <a:p>
            <a:pPr algn="ctr"/>
            <a:r>
              <a:rPr lang="en-GB" sz="3200" b="1" dirty="0" err="1" smtClean="0">
                <a:solidFill>
                  <a:srgbClr val="FF00FF"/>
                </a:solidFill>
              </a:rPr>
              <a:t>estaba</a:t>
            </a:r>
            <a:endParaRPr lang="en-GB" sz="3200" b="1" dirty="0">
              <a:solidFill>
                <a:srgbClr val="FF00FF"/>
              </a:solidFill>
            </a:endParaRPr>
          </a:p>
        </p:txBody>
      </p:sp>
      <p:sp>
        <p:nvSpPr>
          <p:cNvPr id="19" name="TextBox 18"/>
          <p:cNvSpPr txBox="1"/>
          <p:nvPr/>
        </p:nvSpPr>
        <p:spPr>
          <a:xfrm>
            <a:off x="813011" y="2168501"/>
            <a:ext cx="2794242" cy="584775"/>
          </a:xfrm>
          <a:prstGeom prst="rect">
            <a:avLst/>
          </a:prstGeom>
          <a:noFill/>
        </p:spPr>
        <p:txBody>
          <a:bodyPr wrap="square" rtlCol="0">
            <a:spAutoFit/>
          </a:bodyPr>
          <a:lstStyle/>
          <a:p>
            <a:pPr algn="ctr"/>
            <a:r>
              <a:rPr lang="en-GB" sz="3200" b="1" dirty="0" err="1" smtClean="0">
                <a:solidFill>
                  <a:srgbClr val="FF00FF"/>
                </a:solidFill>
              </a:rPr>
              <a:t>hacía</a:t>
            </a:r>
            <a:endParaRPr lang="en-GB" sz="3200" b="1" dirty="0">
              <a:solidFill>
                <a:srgbClr val="FF00FF"/>
              </a:solidFill>
            </a:endParaRPr>
          </a:p>
        </p:txBody>
      </p:sp>
      <p:sp>
        <p:nvSpPr>
          <p:cNvPr id="20" name="TextBox 19"/>
          <p:cNvSpPr txBox="1"/>
          <p:nvPr/>
        </p:nvSpPr>
        <p:spPr>
          <a:xfrm>
            <a:off x="813011" y="2461981"/>
            <a:ext cx="2794242" cy="584775"/>
          </a:xfrm>
          <a:prstGeom prst="rect">
            <a:avLst/>
          </a:prstGeom>
          <a:noFill/>
        </p:spPr>
        <p:txBody>
          <a:bodyPr wrap="square" rtlCol="0">
            <a:spAutoFit/>
          </a:bodyPr>
          <a:lstStyle/>
          <a:p>
            <a:pPr algn="ctr"/>
            <a:r>
              <a:rPr lang="en-GB" sz="3200" b="1" dirty="0" err="1" smtClean="0">
                <a:solidFill>
                  <a:srgbClr val="FF00FF"/>
                </a:solidFill>
              </a:rPr>
              <a:t>fui</a:t>
            </a:r>
            <a:endParaRPr lang="en-GB" sz="3200" b="1" dirty="0">
              <a:solidFill>
                <a:srgbClr val="FF00FF"/>
              </a:solidFill>
            </a:endParaRPr>
          </a:p>
        </p:txBody>
      </p:sp>
      <p:sp>
        <p:nvSpPr>
          <p:cNvPr id="21" name="TextBox 20"/>
          <p:cNvSpPr txBox="1"/>
          <p:nvPr/>
        </p:nvSpPr>
        <p:spPr>
          <a:xfrm>
            <a:off x="813011" y="2695093"/>
            <a:ext cx="2794242" cy="584775"/>
          </a:xfrm>
          <a:prstGeom prst="rect">
            <a:avLst/>
          </a:prstGeom>
          <a:noFill/>
        </p:spPr>
        <p:txBody>
          <a:bodyPr wrap="square" rtlCol="0">
            <a:spAutoFit/>
          </a:bodyPr>
          <a:lstStyle/>
          <a:p>
            <a:pPr algn="ctr"/>
            <a:r>
              <a:rPr lang="en-GB" sz="3200" b="1" dirty="0" err="1" smtClean="0">
                <a:solidFill>
                  <a:srgbClr val="FF00FF"/>
                </a:solidFill>
              </a:rPr>
              <a:t>hice</a:t>
            </a:r>
            <a:endParaRPr lang="en-GB" sz="3200" b="1" dirty="0">
              <a:solidFill>
                <a:srgbClr val="FF00FF"/>
              </a:solidFill>
            </a:endParaRPr>
          </a:p>
        </p:txBody>
      </p:sp>
      <p:sp>
        <p:nvSpPr>
          <p:cNvPr id="22" name="TextBox 21"/>
          <p:cNvSpPr txBox="1"/>
          <p:nvPr/>
        </p:nvSpPr>
        <p:spPr>
          <a:xfrm>
            <a:off x="3075264" y="1476881"/>
            <a:ext cx="2794242" cy="584775"/>
          </a:xfrm>
          <a:prstGeom prst="rect">
            <a:avLst/>
          </a:prstGeom>
          <a:noFill/>
        </p:spPr>
        <p:txBody>
          <a:bodyPr wrap="square" rtlCol="0">
            <a:spAutoFit/>
          </a:bodyPr>
          <a:lstStyle/>
          <a:p>
            <a:pPr algn="ctr"/>
            <a:r>
              <a:rPr lang="en-GB" sz="3200" b="1" dirty="0" err="1" smtClean="0">
                <a:solidFill>
                  <a:srgbClr val="FF00FF"/>
                </a:solidFill>
              </a:rPr>
              <a:t>hago</a:t>
            </a:r>
            <a:endParaRPr lang="en-GB" sz="3200" b="1" dirty="0">
              <a:solidFill>
                <a:srgbClr val="FF00FF"/>
              </a:solidFill>
            </a:endParaRPr>
          </a:p>
        </p:txBody>
      </p:sp>
      <p:sp>
        <p:nvSpPr>
          <p:cNvPr id="23" name="TextBox 22"/>
          <p:cNvSpPr txBox="1"/>
          <p:nvPr/>
        </p:nvSpPr>
        <p:spPr>
          <a:xfrm>
            <a:off x="3091083" y="1794636"/>
            <a:ext cx="2794242" cy="584775"/>
          </a:xfrm>
          <a:prstGeom prst="rect">
            <a:avLst/>
          </a:prstGeom>
          <a:noFill/>
        </p:spPr>
        <p:txBody>
          <a:bodyPr wrap="square" rtlCol="0">
            <a:spAutoFit/>
          </a:bodyPr>
          <a:lstStyle/>
          <a:p>
            <a:pPr algn="ctr"/>
            <a:r>
              <a:rPr lang="en-GB" sz="3200" b="1" dirty="0" err="1" smtClean="0">
                <a:solidFill>
                  <a:srgbClr val="FF00FF"/>
                </a:solidFill>
              </a:rPr>
              <a:t>trabaja</a:t>
            </a:r>
            <a:endParaRPr lang="en-GB" sz="3200" b="1" dirty="0">
              <a:solidFill>
                <a:srgbClr val="FF00FF"/>
              </a:solidFill>
            </a:endParaRPr>
          </a:p>
        </p:txBody>
      </p:sp>
      <p:sp>
        <p:nvSpPr>
          <p:cNvPr id="24" name="TextBox 23"/>
          <p:cNvSpPr txBox="1"/>
          <p:nvPr/>
        </p:nvSpPr>
        <p:spPr>
          <a:xfrm>
            <a:off x="713098" y="2994024"/>
            <a:ext cx="2794242" cy="584775"/>
          </a:xfrm>
          <a:prstGeom prst="rect">
            <a:avLst/>
          </a:prstGeom>
          <a:noFill/>
        </p:spPr>
        <p:txBody>
          <a:bodyPr wrap="square" rtlCol="0">
            <a:spAutoFit/>
          </a:bodyPr>
          <a:lstStyle/>
          <a:p>
            <a:pPr algn="ctr"/>
            <a:r>
              <a:rPr lang="en-GB" sz="3200" b="1" dirty="0" err="1" smtClean="0">
                <a:solidFill>
                  <a:srgbClr val="FF00FF"/>
                </a:solidFill>
              </a:rPr>
              <a:t>trabajé</a:t>
            </a:r>
            <a:endParaRPr lang="en-GB" sz="3200" b="1" dirty="0">
              <a:solidFill>
                <a:srgbClr val="FF00FF"/>
              </a:solidFill>
            </a:endParaRPr>
          </a:p>
        </p:txBody>
      </p:sp>
      <p:sp>
        <p:nvSpPr>
          <p:cNvPr id="25" name="TextBox 24"/>
          <p:cNvSpPr txBox="1"/>
          <p:nvPr/>
        </p:nvSpPr>
        <p:spPr>
          <a:xfrm>
            <a:off x="5294063" y="1754287"/>
            <a:ext cx="2794242" cy="584775"/>
          </a:xfrm>
          <a:prstGeom prst="rect">
            <a:avLst/>
          </a:prstGeom>
          <a:noFill/>
        </p:spPr>
        <p:txBody>
          <a:bodyPr wrap="square" rtlCol="0">
            <a:spAutoFit/>
          </a:bodyPr>
          <a:lstStyle/>
          <a:p>
            <a:pPr algn="ctr"/>
            <a:r>
              <a:rPr lang="en-GB" sz="3200" b="1" dirty="0" err="1" smtClean="0">
                <a:solidFill>
                  <a:srgbClr val="FF00FF"/>
                </a:solidFill>
              </a:rPr>
              <a:t>trabajaré</a:t>
            </a:r>
            <a:endParaRPr lang="en-GB" sz="3200" b="1" dirty="0">
              <a:solidFill>
                <a:srgbClr val="FF00FF"/>
              </a:solidFill>
            </a:endParaRPr>
          </a:p>
        </p:txBody>
      </p:sp>
      <p:sp>
        <p:nvSpPr>
          <p:cNvPr id="26" name="TextBox 25"/>
          <p:cNvSpPr txBox="1"/>
          <p:nvPr/>
        </p:nvSpPr>
        <p:spPr>
          <a:xfrm>
            <a:off x="5369155" y="2099926"/>
            <a:ext cx="2794242" cy="584775"/>
          </a:xfrm>
          <a:prstGeom prst="rect">
            <a:avLst/>
          </a:prstGeom>
          <a:noFill/>
        </p:spPr>
        <p:txBody>
          <a:bodyPr wrap="square" rtlCol="0">
            <a:spAutoFit/>
          </a:bodyPr>
          <a:lstStyle/>
          <a:p>
            <a:pPr algn="ctr"/>
            <a:r>
              <a:rPr lang="en-GB" sz="3200" b="1" dirty="0" err="1" smtClean="0">
                <a:solidFill>
                  <a:srgbClr val="FF00FF"/>
                </a:solidFill>
              </a:rPr>
              <a:t>compraré</a:t>
            </a:r>
            <a:endParaRPr lang="en-GB" sz="3200" b="1" dirty="0">
              <a:solidFill>
                <a:srgbClr val="FF00FF"/>
              </a:solidFill>
            </a:endParaRPr>
          </a:p>
        </p:txBody>
      </p:sp>
      <p:sp>
        <p:nvSpPr>
          <p:cNvPr id="27" name="TextBox 26"/>
          <p:cNvSpPr txBox="1"/>
          <p:nvPr/>
        </p:nvSpPr>
        <p:spPr>
          <a:xfrm>
            <a:off x="3053537" y="2193415"/>
            <a:ext cx="2794242" cy="584775"/>
          </a:xfrm>
          <a:prstGeom prst="rect">
            <a:avLst/>
          </a:prstGeom>
          <a:noFill/>
        </p:spPr>
        <p:txBody>
          <a:bodyPr wrap="square" rtlCol="0">
            <a:spAutoFit/>
          </a:bodyPr>
          <a:lstStyle/>
          <a:p>
            <a:pPr algn="ctr"/>
            <a:r>
              <a:rPr lang="en-GB" sz="3200" b="1" dirty="0" err="1" smtClean="0">
                <a:solidFill>
                  <a:srgbClr val="FF00FF"/>
                </a:solidFill>
              </a:rPr>
              <a:t>estudio</a:t>
            </a:r>
            <a:endParaRPr lang="en-GB" sz="3200" b="1" dirty="0">
              <a:solidFill>
                <a:srgbClr val="FF00FF"/>
              </a:solidFill>
            </a:endParaRPr>
          </a:p>
        </p:txBody>
      </p:sp>
      <p:sp>
        <p:nvSpPr>
          <p:cNvPr id="28" name="TextBox 27"/>
          <p:cNvSpPr txBox="1"/>
          <p:nvPr/>
        </p:nvSpPr>
        <p:spPr>
          <a:xfrm>
            <a:off x="763055" y="3323297"/>
            <a:ext cx="2794242" cy="584775"/>
          </a:xfrm>
          <a:prstGeom prst="rect">
            <a:avLst/>
          </a:prstGeom>
          <a:noFill/>
        </p:spPr>
        <p:txBody>
          <a:bodyPr wrap="square" rtlCol="0">
            <a:spAutoFit/>
          </a:bodyPr>
          <a:lstStyle/>
          <a:p>
            <a:pPr algn="ctr"/>
            <a:r>
              <a:rPr lang="en-GB" sz="3200" b="1" dirty="0" err="1" smtClean="0">
                <a:solidFill>
                  <a:srgbClr val="FF00FF"/>
                </a:solidFill>
              </a:rPr>
              <a:t>estudié</a:t>
            </a:r>
            <a:endParaRPr lang="en-GB" sz="3200" b="1" dirty="0">
              <a:solidFill>
                <a:srgbClr val="FF00FF"/>
              </a:solidFill>
            </a:endParaRPr>
          </a:p>
        </p:txBody>
      </p:sp>
      <p:sp>
        <p:nvSpPr>
          <p:cNvPr id="29" name="TextBox 28"/>
          <p:cNvSpPr txBox="1"/>
          <p:nvPr/>
        </p:nvSpPr>
        <p:spPr>
          <a:xfrm>
            <a:off x="5369155" y="2426929"/>
            <a:ext cx="2794242" cy="584775"/>
          </a:xfrm>
          <a:prstGeom prst="rect">
            <a:avLst/>
          </a:prstGeom>
          <a:noFill/>
        </p:spPr>
        <p:txBody>
          <a:bodyPr wrap="square" rtlCol="0">
            <a:spAutoFit/>
          </a:bodyPr>
          <a:lstStyle/>
          <a:p>
            <a:pPr algn="ctr"/>
            <a:r>
              <a:rPr lang="en-GB" sz="3200" b="1" dirty="0" err="1" smtClean="0">
                <a:solidFill>
                  <a:srgbClr val="FF00FF"/>
                </a:solidFill>
              </a:rPr>
              <a:t>iré</a:t>
            </a:r>
            <a:endParaRPr lang="en-GB" sz="3200" b="1" dirty="0">
              <a:solidFill>
                <a:srgbClr val="FF00FF"/>
              </a:solidFill>
            </a:endParaRPr>
          </a:p>
        </p:txBody>
      </p:sp>
      <p:sp>
        <p:nvSpPr>
          <p:cNvPr id="30" name="TextBox 29"/>
          <p:cNvSpPr txBox="1"/>
          <p:nvPr/>
        </p:nvSpPr>
        <p:spPr>
          <a:xfrm>
            <a:off x="3135771" y="2518098"/>
            <a:ext cx="2794242" cy="584775"/>
          </a:xfrm>
          <a:prstGeom prst="rect">
            <a:avLst/>
          </a:prstGeom>
          <a:noFill/>
        </p:spPr>
        <p:txBody>
          <a:bodyPr wrap="square" rtlCol="0">
            <a:spAutoFit/>
          </a:bodyPr>
          <a:lstStyle/>
          <a:p>
            <a:pPr algn="ctr"/>
            <a:r>
              <a:rPr lang="en-GB" sz="3200" b="1" dirty="0" err="1" smtClean="0">
                <a:solidFill>
                  <a:srgbClr val="FF00FF"/>
                </a:solidFill>
              </a:rPr>
              <a:t>voy</a:t>
            </a:r>
            <a:endParaRPr lang="en-GB" sz="3200" b="1" dirty="0">
              <a:solidFill>
                <a:srgbClr val="FF00FF"/>
              </a:solidFill>
            </a:endParaRPr>
          </a:p>
        </p:txBody>
      </p:sp>
      <p:sp>
        <p:nvSpPr>
          <p:cNvPr id="31" name="TextBox 30"/>
          <p:cNvSpPr txBox="1"/>
          <p:nvPr/>
        </p:nvSpPr>
        <p:spPr>
          <a:xfrm>
            <a:off x="778700" y="3604747"/>
            <a:ext cx="2794242" cy="584775"/>
          </a:xfrm>
          <a:prstGeom prst="rect">
            <a:avLst/>
          </a:prstGeom>
          <a:noFill/>
        </p:spPr>
        <p:txBody>
          <a:bodyPr wrap="square" rtlCol="0">
            <a:spAutoFit/>
          </a:bodyPr>
          <a:lstStyle/>
          <a:p>
            <a:pPr algn="ctr"/>
            <a:r>
              <a:rPr lang="en-GB" sz="3200" b="1" dirty="0" err="1" smtClean="0">
                <a:solidFill>
                  <a:srgbClr val="FF00FF"/>
                </a:solidFill>
              </a:rPr>
              <a:t>fuimos</a:t>
            </a:r>
            <a:endParaRPr lang="en-GB" sz="3200" b="1" dirty="0">
              <a:solidFill>
                <a:srgbClr val="FF00FF"/>
              </a:solidFill>
            </a:endParaRPr>
          </a:p>
        </p:txBody>
      </p:sp>
    </p:spTree>
    <p:extLst>
      <p:ext uri="{BB962C8B-B14F-4D97-AF65-F5344CB8AC3E}">
        <p14:creationId xmlns:p14="http://schemas.microsoft.com/office/powerpoint/2010/main" val="215360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7812"/>
            <a:ext cx="8970043" cy="2192359"/>
          </a:xfrm>
          <a:prstGeom prst="rect">
            <a:avLst/>
          </a:prstGeom>
          <a:noFill/>
          <a:extLst>
            <a:ext uri="{909E8E84-426E-40DD-AFC4-6F175D3DCCD1}">
              <a14:hiddenFill xmlns:a14="http://schemas.microsoft.com/office/drawing/2010/main">
                <a:solidFill>
                  <a:srgbClr val="FFFFFF"/>
                </a:solidFill>
              </a14:hiddenFill>
            </a:ext>
          </a:extLst>
        </p:spPr>
      </p:pic>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80" y="3925307"/>
            <a:ext cx="4114800"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66674" y="85201"/>
            <a:ext cx="39267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Q7. </a:t>
            </a:r>
            <a:r>
              <a:rPr lang="en-GB" altLang="en-US" sz="24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Almudena</a:t>
            </a: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Serrano</a:t>
            </a:r>
            <a:endParaRPr lang="en-GB" altLang="en-US" sz="110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Read about </a:t>
            </a:r>
            <a:r>
              <a:rPr lang="en-GB" altLang="en-US" sz="24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Almudena's</a:t>
            </a: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life</a:t>
            </a:r>
            <a:endParaRPr lang="en-GB" altLang="en-US" sz="1100" dirty="0" smtClean="0">
              <a:solidFill>
                <a:prstClr val="black"/>
              </a:solidFill>
            </a:endParaRPr>
          </a:p>
          <a:p>
            <a:pPr eaLnBrk="0" fontAlgn="base" hangingPunct="0">
              <a:spcBef>
                <a:spcPct val="0"/>
              </a:spcBef>
              <a:spcAft>
                <a:spcPct val="0"/>
              </a:spcAft>
            </a:pPr>
            <a:endParaRPr lang="en-GB" altLang="en-US" sz="4000" dirty="0" smtClean="0">
              <a:solidFill>
                <a:prstClr val="black"/>
              </a:solidFill>
              <a:latin typeface="Arial" panose="020B0604020202020204" pitchFamily="34" charset="0"/>
            </a:endParaRPr>
          </a:p>
        </p:txBody>
      </p:sp>
      <p:sp>
        <p:nvSpPr>
          <p:cNvPr id="3" name="Rectangle 5"/>
          <p:cNvSpPr>
            <a:spLocks noChangeArrowheads="1"/>
          </p:cNvSpPr>
          <p:nvPr/>
        </p:nvSpPr>
        <p:spPr bwMode="auto">
          <a:xfrm>
            <a:off x="66674" y="3091785"/>
            <a:ext cx="89033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What happened before, what happens now, what will happen in the future?  Put a cross in the four correct boxes.</a:t>
            </a:r>
            <a:endParaRPr lang="en-GB" altLang="en-US" sz="4000" dirty="0" smtClean="0">
              <a:solidFill>
                <a:prstClr val="black"/>
              </a:solidFill>
              <a:latin typeface="Arial" panose="020B0604020202020204" pitchFamily="34" charset="0"/>
            </a:endParaRPr>
          </a:p>
        </p:txBody>
      </p:sp>
      <p:sp>
        <p:nvSpPr>
          <p:cNvPr id="5" name="Rectangle 7"/>
          <p:cNvSpPr>
            <a:spLocks noChangeArrowheads="1"/>
          </p:cNvSpPr>
          <p:nvPr/>
        </p:nvSpPr>
        <p:spPr bwMode="auto">
          <a:xfrm>
            <a:off x="4666812" y="6027003"/>
            <a:ext cx="4477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r>
            <a:b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4 marks)</a:t>
            </a:r>
            <a:endParaRPr lang="en-GB" altLang="en-US" sz="4000" dirty="0" smtClean="0">
              <a:solidFill>
                <a:prstClr val="black"/>
              </a:solidFill>
              <a:latin typeface="Arial" panose="020B0604020202020204" pitchFamily="34" charset="0"/>
            </a:endParaRPr>
          </a:p>
        </p:txBody>
      </p:sp>
      <p:pic>
        <p:nvPicPr>
          <p:cNvPr id="9" name="Picture 10" descr="Image result for past, present and fu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7757" y="67027"/>
            <a:ext cx="858960" cy="85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729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7812"/>
            <a:ext cx="8970043" cy="2192359"/>
          </a:xfrm>
          <a:prstGeom prst="rect">
            <a:avLst/>
          </a:prstGeom>
          <a:noFill/>
          <a:extLst>
            <a:ext uri="{909E8E84-426E-40DD-AFC4-6F175D3DCCD1}">
              <a14:hiddenFill xmlns:a14="http://schemas.microsoft.com/office/drawing/2010/main">
                <a:solidFill>
                  <a:srgbClr val="FFFFFF"/>
                </a:solidFill>
              </a14:hiddenFill>
            </a:ext>
          </a:extLst>
        </p:spPr>
      </p:pic>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80" y="3925307"/>
            <a:ext cx="4114800"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66674" y="85201"/>
            <a:ext cx="39267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Q7. </a:t>
            </a:r>
            <a:r>
              <a:rPr lang="en-GB" altLang="en-US" sz="24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Almudena</a:t>
            </a: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Serrano</a:t>
            </a:r>
            <a:endParaRPr lang="en-GB" altLang="en-US" sz="1100" dirty="0" smtClean="0">
              <a:solidFill>
                <a:prstClr val="black"/>
              </a:solidFill>
            </a:endParaRPr>
          </a:p>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Read about </a:t>
            </a:r>
            <a:r>
              <a:rPr lang="en-GB" altLang="en-US" sz="24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Almudena's</a:t>
            </a: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life</a:t>
            </a:r>
            <a:endParaRPr lang="en-GB" altLang="en-US" sz="1100" dirty="0" smtClean="0">
              <a:solidFill>
                <a:prstClr val="black"/>
              </a:solidFill>
            </a:endParaRPr>
          </a:p>
          <a:p>
            <a:pPr eaLnBrk="0" fontAlgn="base" hangingPunct="0">
              <a:spcBef>
                <a:spcPct val="0"/>
              </a:spcBef>
              <a:spcAft>
                <a:spcPct val="0"/>
              </a:spcAft>
            </a:pPr>
            <a:endParaRPr lang="en-GB" altLang="en-US" sz="4000" dirty="0" smtClean="0">
              <a:solidFill>
                <a:prstClr val="black"/>
              </a:solidFill>
              <a:latin typeface="Arial" panose="020B0604020202020204" pitchFamily="34" charset="0"/>
            </a:endParaRPr>
          </a:p>
        </p:txBody>
      </p:sp>
      <p:sp>
        <p:nvSpPr>
          <p:cNvPr id="3" name="Rectangle 5"/>
          <p:cNvSpPr>
            <a:spLocks noChangeArrowheads="1"/>
          </p:cNvSpPr>
          <p:nvPr/>
        </p:nvSpPr>
        <p:spPr bwMode="auto">
          <a:xfrm>
            <a:off x="66674" y="3091785"/>
            <a:ext cx="89033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What happened before, what happens now, what will happen in the future?  Put a cross in the four correct boxes.</a:t>
            </a:r>
            <a:endParaRPr lang="en-GB" altLang="en-US" sz="4000" dirty="0" smtClean="0">
              <a:solidFill>
                <a:prstClr val="black"/>
              </a:solidFill>
              <a:latin typeface="Arial" panose="020B0604020202020204" pitchFamily="34" charset="0"/>
            </a:endParaRPr>
          </a:p>
        </p:txBody>
      </p:sp>
      <p:sp>
        <p:nvSpPr>
          <p:cNvPr id="5" name="Rectangle 7"/>
          <p:cNvSpPr>
            <a:spLocks noChangeArrowheads="1"/>
          </p:cNvSpPr>
          <p:nvPr/>
        </p:nvSpPr>
        <p:spPr bwMode="auto">
          <a:xfrm>
            <a:off x="4666812" y="6027003"/>
            <a:ext cx="4477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r>
            <a:br>
              <a:rPr lang="en-GB" altLang="en-US"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4 marks)</a:t>
            </a:r>
            <a:endParaRPr lang="en-GB" altLang="en-US" sz="4000" dirty="0" smtClean="0">
              <a:solidFill>
                <a:prstClr val="black"/>
              </a:solidFill>
              <a:latin typeface="Arial" panose="020B0604020202020204" pitchFamily="34" charset="0"/>
            </a:endParaRPr>
          </a:p>
        </p:txBody>
      </p:sp>
      <p:pic>
        <p:nvPicPr>
          <p:cNvPr id="9" name="Picture 10" descr="Image result for past, present and fu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7757" y="67027"/>
            <a:ext cx="858960" cy="858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10" name="TextBox 9"/>
          <p:cNvSpPr txBox="1"/>
          <p:nvPr/>
        </p:nvSpPr>
        <p:spPr>
          <a:xfrm>
            <a:off x="2127675" y="4809555"/>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1" name="TextBox 10"/>
          <p:cNvSpPr txBox="1"/>
          <p:nvPr/>
        </p:nvSpPr>
        <p:spPr>
          <a:xfrm>
            <a:off x="3660409" y="5265969"/>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2" name="TextBox 11"/>
          <p:cNvSpPr txBox="1"/>
          <p:nvPr/>
        </p:nvSpPr>
        <p:spPr>
          <a:xfrm>
            <a:off x="2159949" y="5693803"/>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13" name="TextBox 12"/>
          <p:cNvSpPr txBox="1"/>
          <p:nvPr/>
        </p:nvSpPr>
        <p:spPr>
          <a:xfrm>
            <a:off x="2910179" y="6150113"/>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Tree>
    <p:extLst>
      <p:ext uri="{BB962C8B-B14F-4D97-AF65-F5344CB8AC3E}">
        <p14:creationId xmlns:p14="http://schemas.microsoft.com/office/powerpoint/2010/main" val="9401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extBox 1"/>
          <p:cNvSpPr txBox="1"/>
          <p:nvPr/>
        </p:nvSpPr>
        <p:spPr>
          <a:xfrm>
            <a:off x="1546428" y="20981"/>
            <a:ext cx="6215865" cy="1015663"/>
          </a:xfrm>
          <a:prstGeom prst="rect">
            <a:avLst/>
          </a:prstGeom>
          <a:noFill/>
        </p:spPr>
        <p:txBody>
          <a:bodyPr wrap="square" rtlCol="0">
            <a:spAutoFit/>
          </a:bodyPr>
          <a:lstStyle/>
          <a:p>
            <a:pPr algn="ctr"/>
            <a:r>
              <a:rPr lang="en-GB" sz="6000" b="1" dirty="0" smtClean="0">
                <a:solidFill>
                  <a:srgbClr val="FFC000">
                    <a:lumMod val="20000"/>
                    <a:lumOff val="80000"/>
                  </a:srgbClr>
                </a:solidFill>
                <a:latin typeface="Rockwell" panose="02060603020205020403" pitchFamily="18" charset="0"/>
              </a:rPr>
              <a:t>Get real!</a:t>
            </a:r>
            <a:endParaRPr lang="en-GB" sz="6000" b="1" dirty="0">
              <a:solidFill>
                <a:srgbClr val="FFC000">
                  <a:lumMod val="20000"/>
                  <a:lumOff val="80000"/>
                </a:srgbClr>
              </a:solidFill>
              <a:latin typeface="Rockwell" panose="02060603020205020403" pitchFamily="18" charset="0"/>
            </a:endParaRPr>
          </a:p>
        </p:txBody>
      </p:sp>
      <p:sp>
        <p:nvSpPr>
          <p:cNvPr id="8" name="TextBox 7"/>
          <p:cNvSpPr txBox="1"/>
          <p:nvPr/>
        </p:nvSpPr>
        <p:spPr>
          <a:xfrm>
            <a:off x="512590" y="5813406"/>
            <a:ext cx="8283539" cy="954107"/>
          </a:xfrm>
          <a:prstGeom prst="rect">
            <a:avLst/>
          </a:prstGeom>
          <a:noFill/>
        </p:spPr>
        <p:txBody>
          <a:bodyPr wrap="square" rtlCol="0">
            <a:spAutoFit/>
          </a:bodyPr>
          <a:lstStyle/>
          <a:p>
            <a:pPr algn="ctr"/>
            <a:r>
              <a:rPr lang="en-GB" sz="2800" b="1" dirty="0">
                <a:solidFill>
                  <a:srgbClr val="FFC000">
                    <a:lumMod val="20000"/>
                    <a:lumOff val="80000"/>
                  </a:srgbClr>
                </a:solidFill>
              </a:rPr>
              <a:t>Using the genuine article and other authentic resources in the languages classroom</a:t>
            </a:r>
          </a:p>
        </p:txBody>
      </p:sp>
      <p:pic>
        <p:nvPicPr>
          <p:cNvPr id="7" name="Picture 6"/>
          <p:cNvPicPr>
            <a:picLocks noChangeAspect="1"/>
          </p:cNvPicPr>
          <p:nvPr/>
        </p:nvPicPr>
        <p:blipFill rotWithShape="1">
          <a:blip r:embed="rId3"/>
          <a:srcRect l="6744" r="6744"/>
          <a:stretch/>
        </p:blipFill>
        <p:spPr>
          <a:xfrm>
            <a:off x="307857" y="1239075"/>
            <a:ext cx="3616495" cy="2194688"/>
          </a:xfrm>
          <a:prstGeom prst="rect">
            <a:avLst/>
          </a:prstGeom>
          <a:effectLst>
            <a:outerShdw blurRad="50800" dist="38100" dir="8100000" algn="tr" rotWithShape="0">
              <a:prstClr val="black">
                <a:alpha val="40000"/>
              </a:prstClr>
            </a:outerShdw>
          </a:effectLst>
        </p:spPr>
      </p:pic>
      <p:pic>
        <p:nvPicPr>
          <p:cNvPr id="9" name="Picture 8"/>
          <p:cNvPicPr>
            <a:picLocks noChangeAspect="1"/>
          </p:cNvPicPr>
          <p:nvPr/>
        </p:nvPicPr>
        <p:blipFill>
          <a:blip r:embed="rId4"/>
          <a:stretch>
            <a:fillRect/>
          </a:stretch>
        </p:blipFill>
        <p:spPr>
          <a:xfrm>
            <a:off x="6061862" y="1288401"/>
            <a:ext cx="2680198" cy="3350247"/>
          </a:xfrm>
          <a:prstGeom prst="rect">
            <a:avLst/>
          </a:prstGeom>
          <a:effectLst>
            <a:outerShdw blurRad="50800" dist="38100" dir="8100000" algn="tr" rotWithShape="0">
              <a:prstClr val="black">
                <a:alpha val="40000"/>
              </a:prstClr>
            </a:outerShdw>
          </a:effectLst>
        </p:spPr>
      </p:pic>
      <p:pic>
        <p:nvPicPr>
          <p:cNvPr id="10" name="Picture 9"/>
          <p:cNvPicPr>
            <a:picLocks noChangeAspect="1"/>
          </p:cNvPicPr>
          <p:nvPr/>
        </p:nvPicPr>
        <p:blipFill>
          <a:blip r:embed="rId5"/>
          <a:stretch>
            <a:fillRect/>
          </a:stretch>
        </p:blipFill>
        <p:spPr>
          <a:xfrm>
            <a:off x="4069029" y="918834"/>
            <a:ext cx="1838397" cy="2622780"/>
          </a:xfrm>
          <a:prstGeom prst="rect">
            <a:avLst/>
          </a:prstGeom>
          <a:effectLst>
            <a:outerShdw blurRad="50800" dist="38100" dir="8100000" algn="tr" rotWithShape="0">
              <a:prstClr val="black">
                <a:alpha val="40000"/>
              </a:prstClr>
            </a:outerShdw>
          </a:effectLst>
        </p:spPr>
      </p:pic>
      <p:pic>
        <p:nvPicPr>
          <p:cNvPr id="11" name="Picture 10"/>
          <p:cNvPicPr>
            <a:picLocks noChangeAspect="1"/>
          </p:cNvPicPr>
          <p:nvPr/>
        </p:nvPicPr>
        <p:blipFill>
          <a:blip r:embed="rId6"/>
          <a:stretch>
            <a:fillRect/>
          </a:stretch>
        </p:blipFill>
        <p:spPr>
          <a:xfrm>
            <a:off x="822150" y="3482049"/>
            <a:ext cx="2838649" cy="2375397"/>
          </a:xfrm>
          <a:prstGeom prst="rect">
            <a:avLst/>
          </a:prstGeom>
          <a:effectLst>
            <a:outerShdw blurRad="50800" dist="38100" dir="8100000" algn="tr" rotWithShape="0">
              <a:prstClr val="black">
                <a:alpha val="40000"/>
              </a:prstClr>
            </a:outerShdw>
          </a:effectLst>
        </p:spPr>
      </p:pic>
      <p:sp>
        <p:nvSpPr>
          <p:cNvPr id="12" name="Rectangle 11"/>
          <p:cNvSpPr/>
          <p:nvPr/>
        </p:nvSpPr>
        <p:spPr>
          <a:xfrm>
            <a:off x="3754770" y="5155940"/>
            <a:ext cx="4982700" cy="584775"/>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wrap="square">
            <a:spAutoFit/>
          </a:bodyPr>
          <a:lstStyle/>
          <a:p>
            <a:r>
              <a:rPr lang="fr-FR" dirty="0">
                <a:solidFill>
                  <a:prstClr val="black"/>
                </a:solidFill>
                <a:latin typeface="Arial" panose="020B0604020202020204" pitchFamily="34" charset="0"/>
                <a:cs typeface="Arial" panose="020B0604020202020204" pitchFamily="34" charset="0"/>
              </a:rPr>
              <a:t>Vivre sans aimer n'est pas proprement vivre.</a:t>
            </a:r>
          </a:p>
          <a:p>
            <a:r>
              <a:rPr lang="fr-FR" sz="1400" i="1" dirty="0">
                <a:solidFill>
                  <a:prstClr val="black"/>
                </a:solidFill>
                <a:latin typeface="Arial" panose="020B0604020202020204" pitchFamily="34" charset="0"/>
                <a:cs typeface="Arial" panose="020B0604020202020204" pitchFamily="34" charset="0"/>
              </a:rPr>
              <a:t>Molière ; La princesse d'Élide, 2, 1 (1664</a:t>
            </a:r>
            <a:r>
              <a:rPr lang="fr-FR" sz="1400" i="1" dirty="0" smtClean="0">
                <a:solidFill>
                  <a:prstClr val="black"/>
                </a:solidFill>
                <a:latin typeface="Arial" panose="020B0604020202020204" pitchFamily="34" charset="0"/>
                <a:cs typeface="Arial" panose="020B0604020202020204" pitchFamily="34" charset="0"/>
              </a:rPr>
              <a:t>)</a:t>
            </a:r>
            <a:endParaRPr lang="fr-FR" sz="1400" i="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3776337" y="3649509"/>
            <a:ext cx="2131089" cy="1354217"/>
          </a:xfrm>
          <a:prstGeom prst="rect">
            <a:avLst/>
          </a:prstGeom>
          <a:solidFill>
            <a:schemeClr val="accent2">
              <a:lumMod val="20000"/>
              <a:lumOff val="80000"/>
            </a:schemeClr>
          </a:solidFill>
          <a:effectLst>
            <a:outerShdw blurRad="50800" dist="38100" dir="8100000" algn="tr" rotWithShape="0">
              <a:prstClr val="black">
                <a:alpha val="40000"/>
              </a:prstClr>
            </a:outerShdw>
          </a:effectLst>
        </p:spPr>
        <p:txBody>
          <a:bodyPr wrap="square">
            <a:spAutoFit/>
          </a:bodyPr>
          <a:lstStyle/>
          <a:p>
            <a:r>
              <a:rPr lang="fr-FR" dirty="0" err="1" smtClean="0">
                <a:solidFill>
                  <a:prstClr val="black"/>
                </a:solidFill>
                <a:latin typeface="Arial" panose="020B0604020202020204" pitchFamily="34" charset="0"/>
                <a:cs typeface="Arial" panose="020B0604020202020204" pitchFamily="34" charset="0"/>
              </a:rPr>
              <a:t>Ohne</a:t>
            </a:r>
            <a:r>
              <a:rPr lang="fr-FR" dirty="0" smtClean="0">
                <a:solidFill>
                  <a:prstClr val="black"/>
                </a:solidFill>
                <a:latin typeface="Arial" panose="020B0604020202020204" pitchFamily="34" charset="0"/>
                <a:cs typeface="Arial" panose="020B0604020202020204" pitchFamily="34" charset="0"/>
              </a:rPr>
              <a:t> </a:t>
            </a:r>
            <a:r>
              <a:rPr lang="fr-FR" dirty="0" err="1" smtClean="0">
                <a:solidFill>
                  <a:prstClr val="black"/>
                </a:solidFill>
                <a:latin typeface="Arial" panose="020B0604020202020204" pitchFamily="34" charset="0"/>
                <a:cs typeface="Arial" panose="020B0604020202020204" pitchFamily="34" charset="0"/>
              </a:rPr>
              <a:t>Musik</a:t>
            </a:r>
            <a:r>
              <a:rPr lang="fr-FR" dirty="0" smtClean="0">
                <a:solidFill>
                  <a:prstClr val="black"/>
                </a:solidFill>
                <a:latin typeface="Arial" panose="020B0604020202020204" pitchFamily="34" charset="0"/>
                <a:cs typeface="Arial" panose="020B0604020202020204" pitchFamily="34" charset="0"/>
              </a:rPr>
              <a:t> </a:t>
            </a:r>
            <a:r>
              <a:rPr lang="fr-FR" dirty="0" err="1" smtClean="0">
                <a:solidFill>
                  <a:prstClr val="black"/>
                </a:solidFill>
                <a:latin typeface="Arial" panose="020B0604020202020204" pitchFamily="34" charset="0"/>
                <a:cs typeface="Arial" panose="020B0604020202020204" pitchFamily="34" charset="0"/>
              </a:rPr>
              <a:t>wäre</a:t>
            </a:r>
            <a:r>
              <a:rPr lang="fr-FR" dirty="0" smtClean="0">
                <a:solidFill>
                  <a:prstClr val="black"/>
                </a:solidFill>
                <a:latin typeface="Arial" panose="020B0604020202020204" pitchFamily="34" charset="0"/>
                <a:cs typeface="Arial" panose="020B0604020202020204" pitchFamily="34" charset="0"/>
              </a:rPr>
              <a:t> </a:t>
            </a:r>
            <a:r>
              <a:rPr lang="fr-FR" dirty="0" err="1" smtClean="0">
                <a:solidFill>
                  <a:prstClr val="black"/>
                </a:solidFill>
                <a:latin typeface="Arial" panose="020B0604020202020204" pitchFamily="34" charset="0"/>
                <a:cs typeface="Arial" panose="020B0604020202020204" pitchFamily="34" charset="0"/>
              </a:rPr>
              <a:t>das</a:t>
            </a:r>
            <a:r>
              <a:rPr lang="fr-FR" dirty="0" smtClean="0">
                <a:solidFill>
                  <a:prstClr val="black"/>
                </a:solidFill>
                <a:latin typeface="Arial" panose="020B0604020202020204" pitchFamily="34" charset="0"/>
                <a:cs typeface="Arial" panose="020B0604020202020204" pitchFamily="34" charset="0"/>
              </a:rPr>
              <a:t> Leben </a:t>
            </a:r>
            <a:r>
              <a:rPr lang="fr-FR" dirty="0" err="1" smtClean="0">
                <a:solidFill>
                  <a:prstClr val="black"/>
                </a:solidFill>
                <a:latin typeface="Arial" panose="020B0604020202020204" pitchFamily="34" charset="0"/>
                <a:cs typeface="Arial" panose="020B0604020202020204" pitchFamily="34" charset="0"/>
              </a:rPr>
              <a:t>ein</a:t>
            </a:r>
            <a:r>
              <a:rPr lang="fr-FR" dirty="0" smtClean="0">
                <a:solidFill>
                  <a:prstClr val="black"/>
                </a:solidFill>
                <a:latin typeface="Arial" panose="020B0604020202020204" pitchFamily="34" charset="0"/>
                <a:cs typeface="Arial" panose="020B0604020202020204" pitchFamily="34" charset="0"/>
              </a:rPr>
              <a:t> </a:t>
            </a:r>
            <a:r>
              <a:rPr lang="fr-FR" dirty="0" err="1" smtClean="0">
                <a:solidFill>
                  <a:prstClr val="black"/>
                </a:solidFill>
                <a:latin typeface="Arial" panose="020B0604020202020204" pitchFamily="34" charset="0"/>
                <a:cs typeface="Arial" panose="020B0604020202020204" pitchFamily="34" charset="0"/>
              </a:rPr>
              <a:t>Irrtum</a:t>
            </a:r>
            <a:r>
              <a:rPr lang="fr-FR" dirty="0" smtClean="0">
                <a:solidFill>
                  <a:prstClr val="black"/>
                </a:solidFill>
                <a:latin typeface="Arial" panose="020B0604020202020204" pitchFamily="34" charset="0"/>
                <a:cs typeface="Arial" panose="020B0604020202020204" pitchFamily="34" charset="0"/>
              </a:rPr>
              <a:t>.  </a:t>
            </a:r>
            <a:br>
              <a:rPr lang="fr-FR" dirty="0" smtClean="0">
                <a:solidFill>
                  <a:prstClr val="black"/>
                </a:solidFill>
                <a:latin typeface="Arial" panose="020B0604020202020204" pitchFamily="34" charset="0"/>
                <a:cs typeface="Arial" panose="020B0604020202020204" pitchFamily="34" charset="0"/>
              </a:rPr>
            </a:br>
            <a:r>
              <a:rPr lang="fr-FR" sz="1400" i="1" dirty="0" smtClean="0">
                <a:solidFill>
                  <a:prstClr val="black"/>
                </a:solidFill>
                <a:latin typeface="Arial" panose="020B0604020202020204" pitchFamily="34" charset="0"/>
                <a:cs typeface="Arial" panose="020B0604020202020204" pitchFamily="34" charset="0"/>
              </a:rPr>
              <a:t>Friedrich Nietzsche, </a:t>
            </a:r>
            <a:r>
              <a:rPr lang="en-GB" sz="1400" i="1" dirty="0">
                <a:solidFill>
                  <a:prstClr val="black"/>
                </a:solidFill>
                <a:latin typeface="Arial" panose="020B0604020202020204" pitchFamily="34" charset="0"/>
                <a:cs typeface="Arial" panose="020B0604020202020204" pitchFamily="34" charset="0"/>
              </a:rPr>
              <a:t>(</a:t>
            </a:r>
            <a:r>
              <a:rPr lang="en-GB" sz="1400" i="1" dirty="0" err="1">
                <a:solidFill>
                  <a:prstClr val="black"/>
                </a:solidFill>
                <a:latin typeface="Arial" panose="020B0604020202020204" pitchFamily="34" charset="0"/>
                <a:cs typeface="Arial" panose="020B0604020202020204" pitchFamily="34" charset="0"/>
              </a:rPr>
              <a:t>Philosoph</a:t>
            </a:r>
            <a:r>
              <a:rPr lang="en-GB" sz="1400" i="1" dirty="0">
                <a:solidFill>
                  <a:prstClr val="black"/>
                </a:solidFill>
                <a:latin typeface="Arial" panose="020B0604020202020204" pitchFamily="34" charset="0"/>
                <a:cs typeface="Arial" panose="020B0604020202020204" pitchFamily="34" charset="0"/>
              </a:rPr>
              <a:t>) 1844 – </a:t>
            </a:r>
            <a:r>
              <a:rPr lang="en-GB" sz="1400" i="1" dirty="0" smtClean="0">
                <a:solidFill>
                  <a:prstClr val="black"/>
                </a:solidFill>
                <a:latin typeface="Arial" panose="020B0604020202020204" pitchFamily="34" charset="0"/>
                <a:cs typeface="Arial" panose="020B0604020202020204" pitchFamily="34" charset="0"/>
              </a:rPr>
              <a:t>1900</a:t>
            </a:r>
            <a:endParaRPr lang="en-GB" sz="1400" i="1"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75589" y="0"/>
            <a:ext cx="683990" cy="484629"/>
          </a:xfrm>
          <a:prstGeom prst="rect">
            <a:avLst/>
          </a:prstGeom>
        </p:spPr>
      </p:pic>
    </p:spTree>
    <p:extLst>
      <p:ext uri="{BB962C8B-B14F-4D97-AF65-F5344CB8AC3E}">
        <p14:creationId xmlns:p14="http://schemas.microsoft.com/office/powerpoint/2010/main" val="20575107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lumMod val="25000"/>
            </a:schemeClr>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12596" y="1961003"/>
            <a:ext cx="8963606" cy="2286274"/>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4">
                    <a:lumMod val="20000"/>
                    <a:lumOff val="80000"/>
                  </a:schemeClr>
                </a:solidFill>
                <a:latin typeface="Segoe UI Black" panose="020B0A02040204020203" pitchFamily="34" charset="0"/>
                <a:ea typeface="Segoe UI Black" panose="020B0A02040204020203" pitchFamily="34" charset="0"/>
                <a:cs typeface="Segoe UI Black" panose="020B0A02040204020203" pitchFamily="34" charset="0"/>
              </a:rPr>
              <a:t>More routines for exploiting texts</a:t>
            </a:r>
            <a:endParaRPr lang="en-GB" dirty="0">
              <a:solidFill>
                <a:schemeClr val="accent4">
                  <a:lumMod val="20000"/>
                  <a:lumOff val="80000"/>
                </a:schemeClr>
              </a:solidFill>
            </a:endParaRPr>
          </a:p>
        </p:txBody>
      </p:sp>
    </p:spTree>
    <p:extLst>
      <p:ext uri="{BB962C8B-B14F-4D97-AF65-F5344CB8AC3E}">
        <p14:creationId xmlns:p14="http://schemas.microsoft.com/office/powerpoint/2010/main" val="21189213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648" y="67290"/>
          <a:ext cx="8627390" cy="6355080"/>
        </p:xfrm>
        <a:graphic>
          <a:graphicData uri="http://schemas.openxmlformats.org/drawingml/2006/table">
            <a:tbl>
              <a:tblPr firstRow="1" bandRow="1">
                <a:tableStyleId>{5940675A-B579-460E-94D1-54222C63F5DA}</a:tableStyleId>
              </a:tblPr>
              <a:tblGrid>
                <a:gridCol w="4313695"/>
                <a:gridCol w="4313695"/>
              </a:tblGrid>
              <a:tr h="310320">
                <a:tc>
                  <a:txBody>
                    <a:bodyPr/>
                    <a:lstStyle/>
                    <a:p>
                      <a:r>
                        <a:rPr lang="en-GB" sz="1500" b="1" dirty="0" smtClean="0">
                          <a:latin typeface="Arial" panose="020B0604020202020204" pitchFamily="34" charset="0"/>
                          <a:cs typeface="Arial" panose="020B0604020202020204" pitchFamily="34" charset="0"/>
                        </a:rPr>
                        <a:t>Listening and responding</a:t>
                      </a:r>
                      <a:endParaRPr lang="en-GB" sz="1500" b="1"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endParaRPr lang="en-GB" sz="1500" dirty="0">
                        <a:latin typeface="Arial" panose="020B0604020202020204" pitchFamily="34" charset="0"/>
                        <a:cs typeface="Arial" panose="020B0604020202020204" pitchFamily="34" charset="0"/>
                      </a:endParaRPr>
                    </a:p>
                  </a:txBody>
                  <a:tcPr>
                    <a:solidFill>
                      <a:schemeClr val="accent3">
                        <a:lumMod val="60000"/>
                        <a:lumOff val="40000"/>
                      </a:schemeClr>
                    </a:solidFill>
                  </a:tcPr>
                </a:tc>
              </a:tr>
              <a:tr h="310320">
                <a:tc>
                  <a:txBody>
                    <a:bodyPr/>
                    <a:lstStyle/>
                    <a:p>
                      <a:r>
                        <a:rPr lang="en-GB" sz="1500" dirty="0" smtClean="0">
                          <a:latin typeface="Arial" panose="020B0604020202020204" pitchFamily="34" charset="0"/>
                          <a:cs typeface="Arial" panose="020B0604020202020204" pitchFamily="34" charset="0"/>
                        </a:rPr>
                        <a:t> - to key</a:t>
                      </a:r>
                      <a:r>
                        <a:rPr lang="en-GB" sz="1500" baseline="0" dirty="0" smtClean="0">
                          <a:latin typeface="Arial" panose="020B0604020202020204" pitchFamily="34" charset="0"/>
                          <a:cs typeface="Arial" panose="020B0604020202020204" pitchFamily="34" charset="0"/>
                        </a:rPr>
                        <a:t> sounds / phonics</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a:latin typeface="Arial" panose="020B0604020202020204" pitchFamily="34" charset="0"/>
                        <a:cs typeface="Arial" panose="020B0604020202020204" pitchFamily="34" charset="0"/>
                      </a:endParaRPr>
                    </a:p>
                  </a:txBody>
                  <a:tcPr/>
                </a:tc>
              </a:tr>
              <a:tr h="310320">
                <a:tc>
                  <a:txBody>
                    <a:bodyPr/>
                    <a:lstStyle/>
                    <a:p>
                      <a:r>
                        <a:rPr lang="en-GB" sz="1500" dirty="0" smtClean="0">
                          <a:latin typeface="Arial" panose="020B0604020202020204" pitchFamily="34" charset="0"/>
                          <a:cs typeface="Arial" panose="020B0604020202020204" pitchFamily="34" charset="0"/>
                        </a:rPr>
                        <a:t> - to individual words</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a:latin typeface="Arial" panose="020B0604020202020204" pitchFamily="34" charset="0"/>
                        <a:cs typeface="Arial" panose="020B0604020202020204" pitchFamily="34" charset="0"/>
                      </a:endParaRPr>
                    </a:p>
                  </a:txBody>
                  <a:tcPr/>
                </a:tc>
              </a:tr>
              <a:tr h="310320">
                <a:tc>
                  <a:txBody>
                    <a:bodyPr/>
                    <a:lstStyle/>
                    <a:p>
                      <a:r>
                        <a:rPr lang="en-GB" sz="1500" dirty="0" smtClean="0">
                          <a:latin typeface="Arial" panose="020B0604020202020204" pitchFamily="34" charset="0"/>
                          <a:cs typeface="Arial" panose="020B0604020202020204" pitchFamily="34" charset="0"/>
                        </a:rPr>
                        <a:t> - to meaning</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a:latin typeface="Arial" panose="020B0604020202020204" pitchFamily="34" charset="0"/>
                        <a:cs typeface="Arial" panose="020B0604020202020204" pitchFamily="34" charset="0"/>
                      </a:endParaRPr>
                    </a:p>
                  </a:txBody>
                  <a:tcPr/>
                </a:tc>
              </a:tr>
              <a:tr h="310320">
                <a:tc>
                  <a:txBody>
                    <a:bodyPr/>
                    <a:lstStyle/>
                    <a:p>
                      <a:r>
                        <a:rPr lang="en-GB" sz="1500" dirty="0" smtClean="0">
                          <a:latin typeface="Arial" panose="020B0604020202020204" pitchFamily="34" charset="0"/>
                          <a:cs typeface="Arial" panose="020B0604020202020204" pitchFamily="34" charset="0"/>
                        </a:rPr>
                        <a:t> - to mood  /</a:t>
                      </a:r>
                      <a:r>
                        <a:rPr lang="en-GB" sz="1500" baseline="0" dirty="0" smtClean="0">
                          <a:latin typeface="Arial" panose="020B0604020202020204" pitchFamily="34" charset="0"/>
                          <a:cs typeface="Arial" panose="020B0604020202020204" pitchFamily="34" charset="0"/>
                        </a:rPr>
                        <a:t> emotions</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a:latin typeface="Arial" panose="020B0604020202020204" pitchFamily="34" charset="0"/>
                        <a:cs typeface="Arial" panose="020B0604020202020204" pitchFamily="34" charset="0"/>
                      </a:endParaRPr>
                    </a:p>
                  </a:txBody>
                  <a:tcPr/>
                </a:tc>
              </a:tr>
              <a:tr h="310320">
                <a:tc>
                  <a:txBody>
                    <a:bodyPr/>
                    <a:lstStyle/>
                    <a:p>
                      <a:r>
                        <a:rPr lang="en-GB" sz="1500" b="1" dirty="0" smtClean="0">
                          <a:latin typeface="Arial" panose="020B0604020202020204" pitchFamily="34" charset="0"/>
                          <a:cs typeface="Arial" panose="020B0604020202020204" pitchFamily="34" charset="0"/>
                        </a:rPr>
                        <a:t>Reading and responding</a:t>
                      </a:r>
                      <a:endParaRPr lang="en-GB" sz="1500" b="1"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endParaRPr lang="en-GB" sz="1500" dirty="0">
                        <a:latin typeface="Arial" panose="020B0604020202020204" pitchFamily="34" charset="0"/>
                        <a:cs typeface="Arial" panose="020B0604020202020204" pitchFamily="34" charset="0"/>
                      </a:endParaRPr>
                    </a:p>
                  </a:txBody>
                  <a:tcPr>
                    <a:solidFill>
                      <a:schemeClr val="accent3">
                        <a:lumMod val="60000"/>
                        <a:lumOff val="40000"/>
                      </a:schemeClr>
                    </a:solidFill>
                  </a:tcPr>
                </a:tc>
              </a:tr>
              <a:tr h="310320">
                <a:tc>
                  <a:txBody>
                    <a:bodyPr/>
                    <a:lstStyle/>
                    <a:p>
                      <a:r>
                        <a:rPr lang="en-GB" sz="1500" dirty="0" smtClean="0">
                          <a:latin typeface="Arial" panose="020B0604020202020204" pitchFamily="34" charset="0"/>
                          <a:cs typeface="Arial" panose="020B0604020202020204" pitchFamily="34" charset="0"/>
                        </a:rPr>
                        <a:t> - read aloud for pronunciation / fluency</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a:latin typeface="Arial" panose="020B0604020202020204" pitchFamily="34" charset="0"/>
                        <a:cs typeface="Arial" panose="020B0604020202020204" pitchFamily="34" charset="0"/>
                      </a:endParaRPr>
                    </a:p>
                  </a:txBody>
                  <a:tcPr/>
                </a:tc>
              </a:tr>
              <a:tr h="531976">
                <a:tc>
                  <a:txBody>
                    <a:bodyPr/>
                    <a:lstStyle/>
                    <a:p>
                      <a:r>
                        <a:rPr lang="en-GB" sz="1500" dirty="0" smtClean="0">
                          <a:latin typeface="Arial" panose="020B0604020202020204" pitchFamily="34" charset="0"/>
                          <a:cs typeface="Arial" panose="020B0604020202020204" pitchFamily="34" charset="0"/>
                        </a:rPr>
                        <a:t> - de-coding</a:t>
                      </a:r>
                      <a:r>
                        <a:rPr lang="en-GB" sz="1500" baseline="0" dirty="0" smtClean="0">
                          <a:latin typeface="Arial" panose="020B0604020202020204" pitchFamily="34" charset="0"/>
                          <a:cs typeface="Arial" panose="020B0604020202020204" pitchFamily="34" charset="0"/>
                        </a:rPr>
                        <a:t> of words / idiom / meaning behind the word</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tc>
              </a:tr>
              <a:tr h="310320">
                <a:tc>
                  <a:txBody>
                    <a:bodyPr/>
                    <a:lstStyle/>
                    <a:p>
                      <a:r>
                        <a:rPr lang="en-GB" sz="1500" dirty="0" smtClean="0">
                          <a:latin typeface="Arial" panose="020B0604020202020204" pitchFamily="34" charset="0"/>
                          <a:cs typeface="Arial" panose="020B0604020202020204" pitchFamily="34" charset="0"/>
                        </a:rPr>
                        <a:t> - grammatical</a:t>
                      </a:r>
                      <a:r>
                        <a:rPr lang="en-GB" sz="1500" baseline="0" dirty="0" smtClean="0">
                          <a:latin typeface="Arial" panose="020B0604020202020204" pitchFamily="34" charset="0"/>
                          <a:cs typeface="Arial" panose="020B0604020202020204" pitchFamily="34" charset="0"/>
                        </a:rPr>
                        <a:t> focus</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tc>
              </a:tr>
              <a:tr h="531976">
                <a:tc>
                  <a:txBody>
                    <a:bodyPr/>
                    <a:lstStyle/>
                    <a:p>
                      <a:r>
                        <a:rPr lang="en-GB" sz="1500" dirty="0" smtClean="0">
                          <a:latin typeface="Arial" panose="020B0604020202020204" pitchFamily="34" charset="0"/>
                          <a:cs typeface="Arial" panose="020B0604020202020204" pitchFamily="34" charset="0"/>
                        </a:rPr>
                        <a:t> - comparison of two texts</a:t>
                      </a:r>
                      <a:r>
                        <a:rPr lang="en-GB" sz="1500" baseline="0" dirty="0" smtClean="0">
                          <a:latin typeface="Arial" panose="020B0604020202020204" pitchFamily="34" charset="0"/>
                          <a:cs typeface="Arial" panose="020B0604020202020204" pitchFamily="34" charset="0"/>
                        </a:rPr>
                        <a:t> – sounds / words / imagery / rhymes / rhythm / style</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tc>
              </a:tr>
              <a:tr h="310320">
                <a:tc>
                  <a:txBody>
                    <a:bodyPr/>
                    <a:lstStyle/>
                    <a:p>
                      <a:r>
                        <a:rPr lang="en-GB" sz="1500" b="1" dirty="0" smtClean="0">
                          <a:latin typeface="Arial" panose="020B0604020202020204" pitchFamily="34" charset="0"/>
                          <a:cs typeface="Arial" panose="020B0604020202020204" pitchFamily="34" charset="0"/>
                        </a:rPr>
                        <a:t>Speaking and Writing</a:t>
                      </a:r>
                      <a:r>
                        <a:rPr lang="en-GB" sz="1500" b="1" baseline="0" dirty="0" smtClean="0">
                          <a:latin typeface="Arial" panose="020B0604020202020204" pitchFamily="34" charset="0"/>
                          <a:cs typeface="Arial" panose="020B0604020202020204" pitchFamily="34" charset="0"/>
                        </a:rPr>
                        <a:t> - responses</a:t>
                      </a:r>
                      <a:endParaRPr lang="en-GB" sz="1500" b="1"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endParaRPr lang="en-GB" sz="1500" dirty="0">
                        <a:latin typeface="Arial" panose="020B0604020202020204" pitchFamily="34" charset="0"/>
                        <a:cs typeface="Arial" panose="020B0604020202020204" pitchFamily="34" charset="0"/>
                      </a:endParaRPr>
                    </a:p>
                  </a:txBody>
                  <a:tcPr>
                    <a:solidFill>
                      <a:schemeClr val="accent3">
                        <a:lumMod val="60000"/>
                        <a:lumOff val="40000"/>
                      </a:schemeClr>
                    </a:solidFill>
                  </a:tcPr>
                </a:tc>
              </a:tr>
              <a:tr h="310320">
                <a:tc>
                  <a:txBody>
                    <a:bodyPr/>
                    <a:lstStyle/>
                    <a:p>
                      <a:r>
                        <a:rPr lang="en-GB" sz="1500" dirty="0" smtClean="0">
                          <a:latin typeface="Arial" panose="020B0604020202020204" pitchFamily="34" charset="0"/>
                          <a:cs typeface="Arial" panose="020B0604020202020204" pitchFamily="34" charset="0"/>
                        </a:rPr>
                        <a:t>Memory – individual</a:t>
                      </a:r>
                      <a:r>
                        <a:rPr lang="en-GB" sz="1500" baseline="0" dirty="0" smtClean="0">
                          <a:latin typeface="Arial" panose="020B0604020202020204" pitchFamily="34" charset="0"/>
                          <a:cs typeface="Arial" panose="020B0604020202020204" pitchFamily="34" charset="0"/>
                        </a:rPr>
                        <a:t> words / phrases</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tc>
              </a:tr>
              <a:tr h="310320">
                <a:tc>
                  <a:txBody>
                    <a:bodyPr/>
                    <a:lstStyle/>
                    <a:p>
                      <a:r>
                        <a:rPr lang="en-GB" sz="1500" dirty="0" smtClean="0">
                          <a:latin typeface="Arial" panose="020B0604020202020204" pitchFamily="34" charset="0"/>
                          <a:cs typeface="Arial" panose="020B0604020202020204" pitchFamily="34" charset="0"/>
                        </a:rPr>
                        <a:t>Memory – whole text</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nchor="ctr"/>
                </a:tc>
              </a:tr>
              <a:tr h="310320">
                <a:tc>
                  <a:txBody>
                    <a:bodyPr/>
                    <a:lstStyle/>
                    <a:p>
                      <a:r>
                        <a:rPr lang="en-GB" sz="1500" dirty="0" smtClean="0">
                          <a:latin typeface="Arial" panose="020B0604020202020204" pitchFamily="34" charset="0"/>
                          <a:cs typeface="Arial" panose="020B0604020202020204" pitchFamily="34" charset="0"/>
                        </a:rPr>
                        <a:t>Memory</a:t>
                      </a:r>
                      <a:r>
                        <a:rPr lang="en-GB" sz="1500" baseline="0" dirty="0" smtClean="0">
                          <a:latin typeface="Arial" panose="020B0604020202020204" pitchFamily="34" charset="0"/>
                          <a:cs typeface="Arial" panose="020B0604020202020204" pitchFamily="34" charset="0"/>
                        </a:rPr>
                        <a:t> </a:t>
                      </a:r>
                      <a:r>
                        <a:rPr lang="en-GB" sz="1500" baseline="0" dirty="0" smtClean="0">
                          <a:latin typeface="Arial" panose="020B0604020202020204" pitchFamily="34" charset="0"/>
                          <a:cs typeface="Arial" panose="020B0604020202020204" pitchFamily="34" charset="0"/>
                          <a:sym typeface="Wingdings" panose="05000000000000000000" pitchFamily="2" charset="2"/>
                        </a:rPr>
                        <a:t> spoken performance</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nchor="ctr"/>
                </a:tc>
              </a:tr>
              <a:tr h="310320">
                <a:tc>
                  <a:txBody>
                    <a:bodyPr/>
                    <a:lstStyle/>
                    <a:p>
                      <a:r>
                        <a:rPr lang="en-GB" sz="1500" dirty="0" smtClean="0">
                          <a:latin typeface="Arial" panose="020B0604020202020204" pitchFamily="34" charset="0"/>
                          <a:cs typeface="Arial" panose="020B0604020202020204" pitchFamily="34" charset="0"/>
                        </a:rPr>
                        <a:t>Re-writing – individual words / substitution </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nchor="ctr"/>
                </a:tc>
              </a:tr>
              <a:tr h="531976">
                <a:tc>
                  <a:txBody>
                    <a:bodyPr/>
                    <a:lstStyle/>
                    <a:p>
                      <a:r>
                        <a:rPr lang="en-GB" sz="1500" b="0" dirty="0" smtClean="0">
                          <a:latin typeface="Arial" panose="020B0604020202020204" pitchFamily="34" charset="0"/>
                          <a:cs typeface="Arial" panose="020B0604020202020204" pitchFamily="34" charset="0"/>
                        </a:rPr>
                        <a:t>Re-writing</a:t>
                      </a:r>
                      <a:r>
                        <a:rPr lang="en-GB" sz="1500" b="0" baseline="0" dirty="0" smtClean="0">
                          <a:latin typeface="Arial" panose="020B0604020202020204" pitchFamily="34" charset="0"/>
                          <a:cs typeface="Arial" panose="020B0604020202020204" pitchFamily="34" charset="0"/>
                        </a:rPr>
                        <a:t> – different ending / different point of view / similar piece in the style of</a:t>
                      </a:r>
                      <a:endParaRPr lang="en-GB" sz="1500" b="0" dirty="0">
                        <a:latin typeface="Arial" panose="020B0604020202020204" pitchFamily="34" charset="0"/>
                        <a:cs typeface="Arial" panose="020B0604020202020204" pitchFamily="34" charset="0"/>
                      </a:endParaRPr>
                    </a:p>
                  </a:txBody>
                  <a:tcPr anchor="ctr"/>
                </a:tc>
                <a:tc>
                  <a:txBody>
                    <a:bodyPr/>
                    <a:lstStyle/>
                    <a:p>
                      <a:endParaRPr lang="en-GB" sz="1500" b="0" dirty="0">
                        <a:latin typeface="Arial" panose="020B0604020202020204" pitchFamily="34" charset="0"/>
                        <a:cs typeface="Arial" panose="020B0604020202020204" pitchFamily="34" charset="0"/>
                      </a:endParaRPr>
                    </a:p>
                  </a:txBody>
                  <a:tcPr anchor="ctr"/>
                </a:tc>
              </a:tr>
              <a:tr h="531976">
                <a:tc>
                  <a:txBody>
                    <a:bodyPr/>
                    <a:lstStyle/>
                    <a:p>
                      <a:r>
                        <a:rPr lang="en-GB" sz="1500" dirty="0" smtClean="0">
                          <a:latin typeface="Arial" panose="020B0604020202020204" pitchFamily="34" charset="0"/>
                          <a:cs typeface="Arial" panose="020B0604020202020204" pitchFamily="34" charset="0"/>
                        </a:rPr>
                        <a:t>Creating in a new genre</a:t>
                      </a:r>
                      <a:r>
                        <a:rPr lang="en-GB" sz="1500" baseline="0" dirty="0" smtClean="0">
                          <a:latin typeface="Arial" panose="020B0604020202020204" pitchFamily="34" charset="0"/>
                          <a:cs typeface="Arial" panose="020B0604020202020204" pitchFamily="34" charset="0"/>
                        </a:rPr>
                        <a:t> – a dialogue / a letter / a diary entry / narrative / rap</a:t>
                      </a:r>
                      <a:endParaRPr lang="en-GB" sz="1500" dirty="0">
                        <a:latin typeface="Arial" panose="020B0604020202020204" pitchFamily="34" charset="0"/>
                        <a:cs typeface="Arial" panose="020B0604020202020204" pitchFamily="34" charset="0"/>
                      </a:endParaRPr>
                    </a:p>
                  </a:txBody>
                  <a:tcPr anchor="ctr"/>
                </a:tc>
                <a:tc>
                  <a:txBody>
                    <a:bodyPr/>
                    <a:lstStyle/>
                    <a:p>
                      <a:endParaRPr lang="en-GB" sz="15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452009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a:solidFill>
                  <a:prstClr val="black"/>
                </a:solidFill>
              </a:rPr>
              <a:t>Quiero ver una vaca</a:t>
            </a:r>
          </a:p>
          <a:p>
            <a:r>
              <a:rPr lang="es-ES" sz="2300" dirty="0">
                <a:solidFill>
                  <a:prstClr val="black"/>
                </a:solidFill>
              </a:rPr>
              <a:t>Quiero ver una vaca colorada</a:t>
            </a:r>
          </a:p>
          <a:p>
            <a:r>
              <a:rPr lang="es-ES" sz="2300" dirty="0">
                <a:solidFill>
                  <a:prstClr val="black"/>
                </a:solidFill>
              </a:rPr>
              <a:t>Quiero ver una vaca colorada</a:t>
            </a:r>
          </a:p>
          <a:p>
            <a:r>
              <a:rPr lang="es-ES" sz="2300" dirty="0">
                <a:solidFill>
                  <a:prstClr val="black"/>
                </a:solidFill>
              </a:rPr>
              <a:t>A las tres de la tarde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endParaRPr lang="es-ES" sz="2300" dirty="0">
              <a:solidFill>
                <a:prstClr val="black"/>
              </a:solidFill>
            </a:endParaRPr>
          </a:p>
          <a:p>
            <a:r>
              <a:rPr lang="es-ES" sz="2300" dirty="0">
                <a:solidFill>
                  <a:prstClr val="black"/>
                </a:solidFill>
              </a:rPr>
              <a:t>Quiero ver una vaca colorada</a:t>
            </a:r>
          </a:p>
          <a:p>
            <a:r>
              <a:rPr lang="es-ES" sz="2300" dirty="0">
                <a:solidFill>
                  <a:prstClr val="black"/>
                </a:solidFill>
              </a:rPr>
              <a:t>A las tres de la tarde</a:t>
            </a:r>
          </a:p>
          <a:p>
            <a:r>
              <a:rPr lang="es-ES" sz="2300" dirty="0">
                <a:solidFill>
                  <a:prstClr val="black"/>
                </a:solidFill>
              </a:rPr>
              <a:t>De un día de febrero</a:t>
            </a:r>
          </a:p>
          <a:p>
            <a:r>
              <a:rPr lang="es-ES" sz="2300" dirty="0">
                <a:solidFill>
                  <a:prstClr val="black"/>
                </a:solidFill>
              </a:rPr>
              <a:t>En un campo verde</a:t>
            </a:r>
          </a:p>
          <a:p>
            <a:r>
              <a:rPr lang="es-ES" sz="2300" dirty="0">
                <a:solidFill>
                  <a:prstClr val="black"/>
                </a:solidFill>
              </a:rPr>
              <a:t>O amarillo </a:t>
            </a:r>
            <a:endParaRPr lang="en-GB" sz="2300" dirty="0">
              <a:solidFill>
                <a:prstClr val="black"/>
              </a:solidFill>
            </a:endParaRPr>
          </a:p>
        </p:txBody>
      </p:sp>
      <p:grpSp>
        <p:nvGrpSpPr>
          <p:cNvPr id="10" name="Group 9"/>
          <p:cNvGrpSpPr/>
          <p:nvPr/>
        </p:nvGrpSpPr>
        <p:grpSpPr>
          <a:xfrm>
            <a:off x="4314506" y="40544"/>
            <a:ext cx="515905" cy="478824"/>
            <a:chOff x="4314506" y="40544"/>
            <a:chExt cx="515905" cy="478824"/>
          </a:xfrm>
        </p:grpSpPr>
        <p:pic>
          <p:nvPicPr>
            <p:cNvPr id="103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lker.com/cliparts/a/0/e/1/1216139760278927551lemmling_Cartoon_cow.svg.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0127" y="107290"/>
            <a:ext cx="407658" cy="4617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0127" y="636428"/>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503845"/>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994408"/>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6172" y="1125270"/>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4321922" y="572303"/>
            <a:ext cx="515905" cy="478824"/>
            <a:chOff x="4314506" y="40544"/>
            <a:chExt cx="515905" cy="478824"/>
          </a:xfrm>
        </p:grpSpPr>
        <p:pic>
          <p:nvPicPr>
            <p:cNvPr id="26"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4325877" y="1096969"/>
            <a:ext cx="515905" cy="478824"/>
            <a:chOff x="4314506" y="40544"/>
            <a:chExt cx="515905" cy="478824"/>
          </a:xfrm>
        </p:grpSpPr>
        <p:pic>
          <p:nvPicPr>
            <p:cNvPr id="2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4388" y="223119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270501" y="2780294"/>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7415" y="2778766"/>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0741" y="4427195"/>
            <a:ext cx="1049766" cy="59049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yellow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1552" y="6308962"/>
            <a:ext cx="655598" cy="620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2854" y="1315077"/>
            <a:ext cx="519708" cy="54491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4268311" y="1767464"/>
            <a:ext cx="515905" cy="478824"/>
            <a:chOff x="4314506" y="40544"/>
            <a:chExt cx="515905" cy="478824"/>
          </a:xfrm>
        </p:grpSpPr>
        <p:pic>
          <p:nvPicPr>
            <p:cNvPr id="3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9004" y="166151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1775745"/>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4254388" y="3283513"/>
            <a:ext cx="515905" cy="478824"/>
            <a:chOff x="4314506" y="40544"/>
            <a:chExt cx="515905" cy="478824"/>
          </a:xfrm>
        </p:grpSpPr>
        <p:pic>
          <p:nvPicPr>
            <p:cNvPr id="44"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8548" y="3210483"/>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3312749"/>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0499" y="3756726"/>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723673" y="4011168"/>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1674" y="4055902"/>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p:nvPr/>
        </p:nvGrpSpPr>
        <p:grpSpPr>
          <a:xfrm>
            <a:off x="4173971" y="4978807"/>
            <a:ext cx="515905" cy="478824"/>
            <a:chOff x="4314506" y="40544"/>
            <a:chExt cx="515905" cy="478824"/>
          </a:xfrm>
        </p:grpSpPr>
        <p:pic>
          <p:nvPicPr>
            <p:cNvPr id="52"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7496" y="4827392"/>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8240" y="4927274"/>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3207" y="533800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320891" y="5645782"/>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9004" y="5637645"/>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18723" y="5936707"/>
            <a:ext cx="1049766" cy="590493"/>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1" name="Picture 60"/>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307250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fade">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Effect transition="in" filter="fade">
                                      <p:cBhvr>
                                        <p:cTn id="32" dur="500"/>
                                        <p:tgtEl>
                                          <p:spTgt spid="10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40"/>
                                        </p:tgtEl>
                                        <p:attrNameLst>
                                          <p:attrName>style.visibility</p:attrName>
                                        </p:attrNameLst>
                                      </p:cBhvr>
                                      <p:to>
                                        <p:strVal val="visible"/>
                                      </p:to>
                                    </p:set>
                                    <p:animEffect transition="in" filter="fade">
                                      <p:cBhvr>
                                        <p:cTn id="72" dur="500"/>
                                        <p:tgtEl>
                                          <p:spTgt spid="10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animEffect transition="in" filter="fade">
                                      <p:cBhvr>
                                        <p:cTn id="77" dur="500"/>
                                        <p:tgtEl>
                                          <p:spTgt spid="10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500"/>
                                        <p:tgtEl>
                                          <p:spTgt spid="4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044"/>
                                        </p:tgtEl>
                                        <p:attrNameLst>
                                          <p:attrName>style.visibility</p:attrName>
                                        </p:attrNameLst>
                                      </p:cBhvr>
                                      <p:to>
                                        <p:strVal val="visible"/>
                                      </p:to>
                                    </p:set>
                                    <p:animEffect transition="in" filter="fade">
                                      <p:cBhvr>
                                        <p:cTn id="117" dur="500"/>
                                        <p:tgtEl>
                                          <p:spTgt spid="104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fade">
                                      <p:cBhvr>
                                        <p:cTn id="142" dur="500"/>
                                        <p:tgtEl>
                                          <p:spTgt spid="5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58"/>
                                        </p:tgtEl>
                                        <p:attrNameLst>
                                          <p:attrName>style.visibility</p:attrName>
                                        </p:attrNameLst>
                                      </p:cBhvr>
                                      <p:to>
                                        <p:strVal val="visible"/>
                                      </p:to>
                                    </p:set>
                                    <p:animEffect transition="in" filter="fade">
                                      <p:cBhvr>
                                        <p:cTn id="147" dur="500"/>
                                        <p:tgtEl>
                                          <p:spTgt spid="58"/>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500"/>
                                        <p:tgtEl>
                                          <p:spTgt spid="59"/>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046"/>
                                        </p:tgtEl>
                                        <p:attrNameLst>
                                          <p:attrName>style.visibility</p:attrName>
                                        </p:attrNameLst>
                                      </p:cBhvr>
                                      <p:to>
                                        <p:strVal val="visible"/>
                                      </p:to>
                                    </p:set>
                                    <p:animEffect transition="in" filter="fade">
                                      <p:cBhvr>
                                        <p:cTn id="157"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396135"/>
            <a:ext cx="4572000" cy="7524111"/>
          </a:xfrm>
          <a:prstGeom prst="rect">
            <a:avLst/>
          </a:prstGeom>
        </p:spPr>
        <p:txBody>
          <a:bodyPr>
            <a:spAutoFit/>
          </a:bodyPr>
          <a:lstStyle/>
          <a:p>
            <a:pPr>
              <a:lnSpc>
                <a:spcPct val="107000"/>
              </a:lnSpc>
              <a:spcAft>
                <a:spcPts val="800"/>
              </a:spcAft>
            </a:pPr>
            <a:r>
              <a:rPr lang="es-ES_tradnl" sz="2000" b="1" dirty="0" err="1">
                <a:latin typeface="Arial" panose="020B0604020202020204" pitchFamily="34" charset="0"/>
                <a:ea typeface="Calibri" panose="020F0502020204030204" pitchFamily="34" charset="0"/>
              </a:rPr>
              <a:t>Deux</a:t>
            </a:r>
            <a:r>
              <a:rPr lang="es-ES_tradnl" sz="2000" b="1" dirty="0">
                <a:latin typeface="Arial" panose="020B0604020202020204" pitchFamily="34" charset="0"/>
                <a:ea typeface="Calibri" panose="020F0502020204030204" pitchFamily="34" charset="0"/>
              </a:rPr>
              <a:t> </a:t>
            </a:r>
            <a:r>
              <a:rPr lang="es-ES_tradnl" sz="2000" b="1" dirty="0" err="1">
                <a:latin typeface="Arial" panose="020B0604020202020204" pitchFamily="34" charset="0"/>
                <a:ea typeface="Calibri" panose="020F0502020204030204" pitchFamily="34" charset="0"/>
              </a:rPr>
              <a:t>comptines</a:t>
            </a:r>
            <a:r>
              <a:rPr lang="es-ES_tradnl" sz="2000" b="1" dirty="0">
                <a:latin typeface="Arial" panose="020B0604020202020204" pitchFamily="34" charset="0"/>
                <a:ea typeface="Calibri" panose="020F0502020204030204" pitchFamily="34" charset="0"/>
              </a:rPr>
              <a:t/>
            </a:r>
            <a:br>
              <a:rPr lang="es-ES_tradnl" sz="2000" b="1" dirty="0">
                <a:latin typeface="Arial" panose="020B0604020202020204" pitchFamily="34" charset="0"/>
                <a:ea typeface="Calibri" panose="020F0502020204030204" pitchFamily="34" charset="0"/>
              </a:rPr>
            </a:br>
            <a:r>
              <a:rPr lang="es-ES_tradnl" sz="2000" b="1" dirty="0" smtClean="0">
                <a:latin typeface="Arial" panose="020B0604020202020204" pitchFamily="34" charset="0"/>
                <a:ea typeface="Calibri" panose="020F0502020204030204" pitchFamily="34" charset="0"/>
              </a:rPr>
              <a:t/>
            </a:r>
            <a:br>
              <a:rPr lang="es-ES_tradnl" sz="2000" b="1" dirty="0" smtClean="0">
                <a:latin typeface="Arial" panose="020B0604020202020204" pitchFamily="34" charset="0"/>
                <a:ea typeface="Calibri" panose="020F0502020204030204" pitchFamily="34" charset="0"/>
              </a:rPr>
            </a:br>
            <a:r>
              <a:rPr lang="es-ES_tradnl" sz="2000" dirty="0" smtClean="0">
                <a:latin typeface="Arial" panose="020B0604020202020204" pitchFamily="34" charset="0"/>
                <a:ea typeface="Calibri" panose="020F0502020204030204" pitchFamily="34" charset="0"/>
              </a:rPr>
              <a:t>1    </a:t>
            </a:r>
            <a:r>
              <a:rPr lang="es-ES_tradnl" sz="2000" dirty="0" err="1">
                <a:latin typeface="Arial" panose="020B0604020202020204" pitchFamily="34" charset="0"/>
                <a:ea typeface="Calibri" panose="020F0502020204030204" pitchFamily="34" charset="0"/>
              </a:rPr>
              <a:t>Allô</a:t>
            </a:r>
            <a:r>
              <a:rPr lang="es-ES_tradnl" sz="2000" dirty="0">
                <a:latin typeface="Arial" panose="020B0604020202020204" pitchFamily="34" charset="0"/>
                <a:ea typeface="Calibri" panose="020F0502020204030204" pitchFamily="34" charset="0"/>
              </a:rPr>
              <a:t> ! Monsieur le </a:t>
            </a:r>
            <a:r>
              <a:rPr lang="es-ES_tradnl" sz="2000" dirty="0" err="1">
                <a:latin typeface="Arial" panose="020B0604020202020204" pitchFamily="34" charset="0"/>
                <a:ea typeface="Calibri" panose="020F0502020204030204" pitchFamily="34" charset="0"/>
              </a:rPr>
              <a:t>docteur</a:t>
            </a:r>
            <a:r>
              <a:rPr lang="es-ES_tradnl" sz="2000" dirty="0">
                <a:latin typeface="Arial" panose="020B0604020202020204" pitchFamily="34" charset="0"/>
                <a:ea typeface="Calibri" panose="020F0502020204030204" pitchFamily="34" charset="0"/>
              </a:rPr>
              <a:t> ?</a:t>
            </a:r>
            <a:endParaRPr lang="en-GB" sz="2000" dirty="0">
              <a:latin typeface="Arial" panose="020B0604020202020204" pitchFamily="34" charset="0"/>
              <a:ea typeface="Calibri" panose="020F0502020204030204" pitchFamily="34" charset="0"/>
            </a:endParaRPr>
          </a:p>
          <a:p>
            <a:pPr>
              <a:lnSpc>
                <a:spcPct val="107000"/>
              </a:lnSpc>
              <a:spcAft>
                <a:spcPts val="800"/>
              </a:spcAft>
            </a:pPr>
            <a:r>
              <a:rPr lang="es-ES_tradnl" sz="2000" dirty="0">
                <a:latin typeface="Arial" panose="020B0604020202020204" pitchFamily="34" charset="0"/>
                <a:ea typeface="Calibri" panose="020F0502020204030204" pitchFamily="34" charset="0"/>
              </a:rPr>
              <a:t>2    </a:t>
            </a:r>
            <a:r>
              <a:rPr lang="es-ES_tradnl" sz="2000" dirty="0" err="1">
                <a:latin typeface="Arial" panose="020B0604020202020204" pitchFamily="34" charset="0"/>
                <a:ea typeface="Calibri" panose="020F0502020204030204" pitchFamily="34" charset="0"/>
              </a:rPr>
              <a:t>Venez</a:t>
            </a:r>
            <a:r>
              <a:rPr lang="es-ES_tradnl" sz="2000" dirty="0">
                <a:latin typeface="Arial" panose="020B0604020202020204" pitchFamily="34" charset="0"/>
                <a:ea typeface="Calibri" panose="020F0502020204030204" pitchFamily="34" charset="0"/>
              </a:rPr>
              <a:t> vite, </a:t>
            </a:r>
            <a:r>
              <a:rPr lang="es-ES_tradnl" sz="2000" dirty="0" err="1">
                <a:latin typeface="Arial" panose="020B0604020202020204" pitchFamily="34" charset="0"/>
                <a:ea typeface="Calibri" panose="020F0502020204030204" pitchFamily="34" charset="0"/>
              </a:rPr>
              <a:t>j’ai</a:t>
            </a:r>
            <a:r>
              <a:rPr lang="es-ES_tradnl" sz="2000" dirty="0">
                <a:latin typeface="Arial" panose="020B0604020202020204" pitchFamily="34" charset="0"/>
                <a:ea typeface="Calibri" panose="020F0502020204030204" pitchFamily="34" charset="0"/>
              </a:rPr>
              <a:t> mal </a:t>
            </a:r>
            <a:r>
              <a:rPr lang="es-ES_tradnl" sz="2000" dirty="0" err="1">
                <a:latin typeface="Arial" panose="020B0604020202020204" pitchFamily="34" charset="0"/>
                <a:ea typeface="Calibri" panose="020F0502020204030204" pitchFamily="34" charset="0"/>
              </a:rPr>
              <a:t>au</a:t>
            </a:r>
            <a:r>
              <a:rPr lang="es-ES_tradnl" sz="2000" dirty="0">
                <a:latin typeface="Arial" panose="020B0604020202020204" pitchFamily="34" charset="0"/>
                <a:ea typeface="Calibri" panose="020F0502020204030204" pitchFamily="34" charset="0"/>
              </a:rPr>
              <a:t> </a:t>
            </a:r>
            <a:r>
              <a:rPr lang="es-ES_tradnl" sz="2000" dirty="0" err="1">
                <a:latin typeface="Arial" panose="020B0604020202020204" pitchFamily="34" charset="0"/>
                <a:ea typeface="Calibri" panose="020F0502020204030204" pitchFamily="34" charset="0"/>
              </a:rPr>
              <a:t>coeur</a:t>
            </a:r>
            <a:r>
              <a:rPr lang="es-ES_tradnl" sz="2000" dirty="0">
                <a:latin typeface="Arial" panose="020B0604020202020204" pitchFamily="34" charset="0"/>
                <a:ea typeface="Calibri" panose="020F0502020204030204" pitchFamily="34" charset="0"/>
              </a:rPr>
              <a:t>,</a:t>
            </a:r>
            <a:endParaRPr lang="en-GB" sz="2000" dirty="0">
              <a:latin typeface="Arial" panose="020B0604020202020204" pitchFamily="34" charset="0"/>
              <a:ea typeface="Calibri" panose="020F0502020204030204" pitchFamily="34" charset="0"/>
            </a:endParaRPr>
          </a:p>
          <a:p>
            <a:pPr>
              <a:lnSpc>
                <a:spcPct val="107000"/>
              </a:lnSpc>
              <a:spcAft>
                <a:spcPts val="800"/>
              </a:spcAft>
            </a:pPr>
            <a:r>
              <a:rPr lang="es-ES_tradnl" sz="2000" dirty="0">
                <a:latin typeface="Arial" panose="020B0604020202020204" pitchFamily="34" charset="0"/>
                <a:ea typeface="Calibri" panose="020F0502020204030204" pitchFamily="34" charset="0"/>
              </a:rPr>
              <a:t>3   </a:t>
            </a:r>
            <a:r>
              <a:rPr lang="es-ES_tradnl" sz="2000" dirty="0" err="1">
                <a:latin typeface="Arial" panose="020B0604020202020204" pitchFamily="34" charset="0"/>
                <a:ea typeface="Calibri" panose="020F0502020204030204" pitchFamily="34" charset="0"/>
              </a:rPr>
              <a:t>j’ai</a:t>
            </a:r>
            <a:r>
              <a:rPr lang="es-ES_tradnl" sz="2000" dirty="0">
                <a:latin typeface="Arial" panose="020B0604020202020204" pitchFamily="34" charset="0"/>
                <a:ea typeface="Calibri" panose="020F0502020204030204" pitchFamily="34" charset="0"/>
              </a:rPr>
              <a:t> </a:t>
            </a:r>
            <a:r>
              <a:rPr lang="es-ES_tradnl" sz="2000" dirty="0" err="1">
                <a:latin typeface="Arial" panose="020B0604020202020204" pitchFamily="34" charset="0"/>
                <a:ea typeface="Calibri" panose="020F0502020204030204" pitchFamily="34" charset="0"/>
              </a:rPr>
              <a:t>trop</a:t>
            </a:r>
            <a:r>
              <a:rPr lang="es-ES_tradnl" sz="2000" dirty="0">
                <a:latin typeface="Arial" panose="020B0604020202020204" pitchFamily="34" charset="0"/>
                <a:ea typeface="Calibri" panose="020F0502020204030204" pitchFamily="34" charset="0"/>
              </a:rPr>
              <a:t> </a:t>
            </a:r>
            <a:r>
              <a:rPr lang="es-ES_tradnl" sz="2000" dirty="0" err="1">
                <a:latin typeface="Arial" panose="020B0604020202020204" pitchFamily="34" charset="0"/>
                <a:ea typeface="Calibri" panose="020F0502020204030204" pitchFamily="34" charset="0"/>
              </a:rPr>
              <a:t>mangé</a:t>
            </a:r>
            <a:r>
              <a:rPr lang="es-ES_tradnl" sz="2000" dirty="0">
                <a:latin typeface="Arial" panose="020B0604020202020204" pitchFamily="34" charset="0"/>
                <a:ea typeface="Calibri" panose="020F0502020204030204" pitchFamily="34" charset="0"/>
              </a:rPr>
              <a:t> de pizza</a:t>
            </a:r>
            <a:endParaRPr lang="en-GB" sz="2000" dirty="0">
              <a:latin typeface="Arial" panose="020B0604020202020204" pitchFamily="34" charset="0"/>
              <a:ea typeface="Calibri" panose="020F0502020204030204" pitchFamily="34" charset="0"/>
            </a:endParaRPr>
          </a:p>
          <a:p>
            <a:pPr>
              <a:lnSpc>
                <a:spcPct val="107000"/>
              </a:lnSpc>
              <a:spcAft>
                <a:spcPts val="800"/>
              </a:spcAft>
            </a:pPr>
            <a:r>
              <a:rPr lang="es-ES_tradnl" sz="2000" dirty="0">
                <a:latin typeface="Arial" panose="020B0604020202020204" pitchFamily="34" charset="0"/>
                <a:ea typeface="Calibri" panose="020F0502020204030204" pitchFamily="34" charset="0"/>
              </a:rPr>
              <a:t>4    et bien </a:t>
            </a:r>
            <a:r>
              <a:rPr lang="es-ES_tradnl" sz="2000" dirty="0" err="1">
                <a:latin typeface="Arial" panose="020B0604020202020204" pitchFamily="34" charset="0"/>
                <a:ea typeface="Calibri" panose="020F0502020204030204" pitchFamily="34" charset="0"/>
              </a:rPr>
              <a:t>trop</a:t>
            </a:r>
            <a:r>
              <a:rPr lang="es-ES_tradnl" sz="2000" dirty="0">
                <a:latin typeface="Arial" panose="020B0604020202020204" pitchFamily="34" charset="0"/>
                <a:ea typeface="Calibri" panose="020F0502020204030204" pitchFamily="34" charset="0"/>
              </a:rPr>
              <a:t> de </a:t>
            </a:r>
            <a:r>
              <a:rPr lang="es-ES_tradnl" sz="2000" dirty="0" err="1">
                <a:latin typeface="Arial" panose="020B0604020202020204" pitchFamily="34" charset="0"/>
                <a:ea typeface="Calibri" panose="020F0502020204030204" pitchFamily="34" charset="0"/>
              </a:rPr>
              <a:t>chocolat</a:t>
            </a:r>
            <a:r>
              <a:rPr lang="es-ES_tradnl" sz="2000" dirty="0">
                <a:latin typeface="Arial" panose="020B0604020202020204" pitchFamily="34" charset="0"/>
                <a:ea typeface="Calibri" panose="020F0502020204030204" pitchFamily="34" charset="0"/>
              </a:rPr>
              <a:t>.</a:t>
            </a:r>
            <a:endParaRPr lang="en-GB" sz="2000" dirty="0">
              <a:latin typeface="Arial" panose="020B0604020202020204" pitchFamily="34" charset="0"/>
              <a:ea typeface="Calibri" panose="020F0502020204030204" pitchFamily="34" charset="0"/>
            </a:endParaRPr>
          </a:p>
          <a:p>
            <a:pPr>
              <a:lnSpc>
                <a:spcPct val="107000"/>
              </a:lnSpc>
              <a:spcAft>
                <a:spcPts val="800"/>
              </a:spcAft>
            </a:pPr>
            <a:r>
              <a:rPr lang="en-GB" sz="2000" dirty="0">
                <a:latin typeface="Arial" panose="020B0604020202020204" pitchFamily="34" charset="0"/>
                <a:ea typeface="Calibri" panose="020F0502020204030204" pitchFamily="34" charset="0"/>
              </a:rPr>
              <a:t>5    Je </a:t>
            </a:r>
            <a:r>
              <a:rPr lang="en-GB" sz="2000" dirty="0" err="1">
                <a:latin typeface="Arial" panose="020B0604020202020204" pitchFamily="34" charset="0"/>
                <a:ea typeface="Calibri" panose="020F0502020204030204" pitchFamily="34" charset="0"/>
              </a:rPr>
              <a:t>suis</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vraiment</a:t>
            </a:r>
            <a:r>
              <a:rPr lang="en-GB" sz="2000" dirty="0">
                <a:latin typeface="Arial" panose="020B0604020202020204" pitchFamily="34" charset="0"/>
                <a:ea typeface="Calibri" panose="020F0502020204030204" pitchFamily="34" charset="0"/>
              </a:rPr>
              <a:t> un gourmand,</a:t>
            </a:r>
          </a:p>
          <a:p>
            <a:pPr>
              <a:lnSpc>
                <a:spcPct val="107000"/>
              </a:lnSpc>
              <a:spcAft>
                <a:spcPts val="800"/>
              </a:spcAft>
            </a:pPr>
            <a:r>
              <a:rPr lang="en-GB" sz="2000" dirty="0">
                <a:latin typeface="Arial" panose="020B0604020202020204" pitchFamily="34" charset="0"/>
                <a:ea typeface="Calibri" panose="020F0502020204030204" pitchFamily="34" charset="0"/>
              </a:rPr>
              <a:t>6    je le </a:t>
            </a:r>
            <a:r>
              <a:rPr lang="en-GB" sz="2000" dirty="0" err="1">
                <a:latin typeface="Arial" panose="020B0604020202020204" pitchFamily="34" charset="0"/>
                <a:ea typeface="Calibri" panose="020F0502020204030204" pitchFamily="34" charset="0"/>
              </a:rPr>
              <a:t>comprends</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maintenant</a:t>
            </a:r>
            <a:r>
              <a:rPr lang="en-GB" sz="2000" dirty="0">
                <a:latin typeface="Arial" panose="020B0604020202020204" pitchFamily="34" charset="0"/>
                <a:ea typeface="Calibri" panose="020F0502020204030204" pitchFamily="34" charset="0"/>
              </a:rPr>
              <a:t>.</a:t>
            </a:r>
          </a:p>
          <a:p>
            <a:pPr>
              <a:lnSpc>
                <a:spcPct val="107000"/>
              </a:lnSpc>
              <a:spcAft>
                <a:spcPts val="800"/>
              </a:spcAft>
            </a:pPr>
            <a:r>
              <a:rPr lang="en-GB" sz="2000" dirty="0">
                <a:latin typeface="Arial" panose="020B0604020202020204" pitchFamily="34" charset="0"/>
                <a:ea typeface="Calibri" panose="020F0502020204030204" pitchFamily="34" charset="0"/>
              </a:rPr>
              <a:t>7    </a:t>
            </a:r>
            <a:r>
              <a:rPr lang="en-GB" sz="2000" dirty="0" err="1">
                <a:latin typeface="Arial" panose="020B0604020202020204" pitchFamily="34" charset="0"/>
                <a:ea typeface="Calibri" panose="020F0502020204030204" pitchFamily="34" charset="0"/>
              </a:rPr>
              <a:t>Désormais</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moins</a:t>
            </a:r>
            <a:r>
              <a:rPr lang="en-GB" sz="2000" dirty="0">
                <a:latin typeface="Arial" panose="020B0604020202020204" pitchFamily="34" charset="0"/>
                <a:ea typeface="Calibri" panose="020F0502020204030204" pitchFamily="34" charset="0"/>
              </a:rPr>
              <a:t> de bonbons</a:t>
            </a:r>
          </a:p>
          <a:p>
            <a:pPr>
              <a:lnSpc>
                <a:spcPct val="107000"/>
              </a:lnSpc>
              <a:spcAft>
                <a:spcPts val="800"/>
              </a:spcAft>
            </a:pPr>
            <a:r>
              <a:rPr lang="en-GB" sz="2000" dirty="0">
                <a:latin typeface="Arial" panose="020B0604020202020204" pitchFamily="34" charset="0"/>
                <a:ea typeface="Calibri" panose="020F0502020204030204" pitchFamily="34" charset="0"/>
              </a:rPr>
              <a:t>8    </a:t>
            </a:r>
            <a:r>
              <a:rPr lang="en-GB" sz="2000" dirty="0" err="1">
                <a:latin typeface="Arial" panose="020B0604020202020204" pitchFamily="34" charset="0"/>
                <a:ea typeface="Calibri" panose="020F0502020204030204" pitchFamily="34" charset="0"/>
              </a:rPr>
              <a:t>entreront</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dans</a:t>
            </a:r>
            <a:r>
              <a:rPr lang="en-GB" sz="2000" dirty="0">
                <a:latin typeface="Arial" panose="020B0604020202020204" pitchFamily="34" charset="0"/>
                <a:ea typeface="Calibri" panose="020F0502020204030204" pitchFamily="34" charset="0"/>
              </a:rPr>
              <a:t> ma </a:t>
            </a:r>
            <a:r>
              <a:rPr lang="en-GB" sz="2000" dirty="0" err="1">
                <a:latin typeface="Arial" panose="020B0604020202020204" pitchFamily="34" charset="0"/>
                <a:ea typeface="Calibri" panose="020F0502020204030204" pitchFamily="34" charset="0"/>
              </a:rPr>
              <a:t>maison</a:t>
            </a:r>
            <a:r>
              <a:rPr lang="en-GB" sz="2000" dirty="0">
                <a:latin typeface="Arial" panose="020B0604020202020204" pitchFamily="34" charset="0"/>
                <a:ea typeface="Calibri" panose="020F0502020204030204" pitchFamily="34" charset="0"/>
              </a:rPr>
              <a:t>.</a:t>
            </a:r>
          </a:p>
          <a:p>
            <a:pPr>
              <a:lnSpc>
                <a:spcPct val="107000"/>
              </a:lnSpc>
              <a:spcAft>
                <a:spcPts val="800"/>
              </a:spcAft>
            </a:pPr>
            <a:r>
              <a:rPr lang="en-GB" sz="2000" dirty="0">
                <a:latin typeface="Arial" panose="020B0604020202020204" pitchFamily="34" charset="0"/>
                <a:ea typeface="Calibri" panose="020F0502020204030204" pitchFamily="34" charset="0"/>
              </a:rPr>
              <a:t> </a:t>
            </a:r>
            <a:r>
              <a:rPr lang="en-GB" sz="2000" i="1" dirty="0" err="1" smtClean="0">
                <a:latin typeface="Arial" panose="020B0604020202020204" pitchFamily="34" charset="0"/>
                <a:ea typeface="Calibri" panose="020F0502020204030204" pitchFamily="34" charset="0"/>
              </a:rPr>
              <a:t>désormais</a:t>
            </a:r>
            <a:r>
              <a:rPr lang="en-GB" sz="2000" i="1" dirty="0" smtClean="0">
                <a:latin typeface="Arial" panose="020B0604020202020204" pitchFamily="34" charset="0"/>
                <a:ea typeface="Calibri" panose="020F0502020204030204" pitchFamily="34" charset="0"/>
              </a:rPr>
              <a:t> </a:t>
            </a:r>
            <a:r>
              <a:rPr lang="en-GB" sz="2000" i="1" dirty="0">
                <a:latin typeface="Arial" panose="020B0604020202020204" pitchFamily="34" charset="0"/>
                <a:ea typeface="Calibri" panose="020F0502020204030204" pitchFamily="34" charset="0"/>
              </a:rPr>
              <a:t>= from now on</a:t>
            </a:r>
            <a:endParaRPr lang="en-GB" sz="2000" dirty="0">
              <a:latin typeface="Arial" panose="020B0604020202020204" pitchFamily="34" charset="0"/>
              <a:ea typeface="Calibri" panose="020F0502020204030204" pitchFamily="34" charset="0"/>
            </a:endParaRPr>
          </a:p>
          <a:p>
            <a:pPr>
              <a:lnSpc>
                <a:spcPct val="107000"/>
              </a:lnSpc>
              <a:spcAft>
                <a:spcPts val="800"/>
              </a:spcAft>
            </a:pPr>
            <a:r>
              <a:rPr lang="en-GB" sz="2000" dirty="0">
                <a:latin typeface="Arial" panose="020B0604020202020204" pitchFamily="34" charset="0"/>
                <a:ea typeface="Calibri" panose="020F0502020204030204" pitchFamily="34" charset="0"/>
              </a:rPr>
              <a:t> </a:t>
            </a:r>
          </a:p>
          <a:p>
            <a:pPr>
              <a:lnSpc>
                <a:spcPct val="107000"/>
              </a:lnSpc>
              <a:spcAft>
                <a:spcPts val="800"/>
              </a:spcAft>
            </a:pPr>
            <a:r>
              <a:rPr lang="en-GB" sz="2000" dirty="0">
                <a:latin typeface="Arial" panose="020B0604020202020204" pitchFamily="34" charset="0"/>
                <a:ea typeface="Calibri" panose="020F0502020204030204" pitchFamily="34" charset="0"/>
              </a:rPr>
              <a:t> </a:t>
            </a:r>
          </a:p>
          <a:p>
            <a:pPr>
              <a:lnSpc>
                <a:spcPct val="107000"/>
              </a:lnSpc>
              <a:spcAft>
                <a:spcPts val="800"/>
              </a:spcAft>
            </a:pPr>
            <a:r>
              <a:rPr lang="en-GB" sz="2000" dirty="0">
                <a:latin typeface="Arial" panose="020B0604020202020204" pitchFamily="34" charset="0"/>
                <a:ea typeface="Calibri" panose="020F0502020204030204" pitchFamily="34" charset="0"/>
              </a:rPr>
              <a:t> </a:t>
            </a:r>
          </a:p>
        </p:txBody>
      </p:sp>
      <p:sp>
        <p:nvSpPr>
          <p:cNvPr id="3" name="Rectangle 2"/>
          <p:cNvSpPr/>
          <p:nvPr/>
        </p:nvSpPr>
        <p:spPr>
          <a:xfrm>
            <a:off x="5372100" y="1076988"/>
            <a:ext cx="4572000" cy="4618893"/>
          </a:xfrm>
          <a:prstGeom prst="rect">
            <a:avLst/>
          </a:prstGeom>
        </p:spPr>
        <p:txBody>
          <a:bodyPr>
            <a:spAutoFit/>
          </a:bodyPr>
          <a:lstStyle/>
          <a:p>
            <a:pPr>
              <a:lnSpc>
                <a:spcPct val="107000"/>
              </a:lnSpc>
              <a:spcAft>
                <a:spcPts val="800"/>
              </a:spcAft>
            </a:pPr>
            <a:r>
              <a:rPr lang="en-GB" sz="2000" dirty="0">
                <a:latin typeface="Arial" panose="020B0604020202020204" pitchFamily="34" charset="0"/>
                <a:ea typeface="Calibri" panose="020F0502020204030204" pitchFamily="34" charset="0"/>
              </a:rPr>
              <a:t>1    Mon </a:t>
            </a:r>
            <a:r>
              <a:rPr lang="en-GB" sz="2000" dirty="0" err="1">
                <a:latin typeface="Arial" panose="020B0604020202020204" pitchFamily="34" charset="0"/>
                <a:ea typeface="Calibri" panose="020F0502020204030204" pitchFamily="34" charset="0"/>
              </a:rPr>
              <a:t>ami</a:t>
            </a:r>
            <a:r>
              <a:rPr lang="en-GB" sz="2000" dirty="0">
                <a:latin typeface="Arial" panose="020B0604020202020204" pitchFamily="34" charset="0"/>
                <a:ea typeface="Calibri" panose="020F0502020204030204" pitchFamily="34" charset="0"/>
              </a:rPr>
              <a:t> Olivier</a:t>
            </a:r>
            <a:endParaRPr lang="en-GB" sz="1800" dirty="0">
              <a:latin typeface="Arial" panose="020B0604020202020204" pitchFamily="34" charset="0"/>
              <a:ea typeface="Calibri" panose="020F0502020204030204" pitchFamily="34" charset="0"/>
            </a:endParaRPr>
          </a:p>
          <a:p>
            <a:pPr>
              <a:lnSpc>
                <a:spcPct val="107000"/>
              </a:lnSpc>
              <a:spcAft>
                <a:spcPts val="800"/>
              </a:spcAft>
            </a:pPr>
            <a:r>
              <a:rPr lang="es-ES_tradnl" sz="2000" dirty="0">
                <a:latin typeface="Arial" panose="020B0604020202020204" pitchFamily="34" charset="0"/>
                <a:ea typeface="Calibri" panose="020F0502020204030204" pitchFamily="34" charset="0"/>
              </a:rPr>
              <a:t>2    a un </a:t>
            </a:r>
            <a:r>
              <a:rPr lang="es-ES_tradnl" sz="2000" dirty="0" err="1">
                <a:latin typeface="Arial" panose="020B0604020202020204" pitchFamily="34" charset="0"/>
                <a:ea typeface="Calibri" panose="020F0502020204030204" pitchFamily="34" charset="0"/>
              </a:rPr>
              <a:t>peu</a:t>
            </a:r>
            <a:r>
              <a:rPr lang="es-ES_tradnl" sz="2000" dirty="0">
                <a:latin typeface="Arial" panose="020B0604020202020204" pitchFamily="34" charset="0"/>
                <a:ea typeface="Calibri" panose="020F0502020204030204" pitchFamily="34" charset="0"/>
              </a:rPr>
              <a:t> mal </a:t>
            </a:r>
            <a:r>
              <a:rPr lang="es-ES_tradnl" sz="2000" dirty="0" err="1">
                <a:latin typeface="Arial" panose="020B0604020202020204" pitchFamily="34" charset="0"/>
                <a:ea typeface="Calibri" panose="020F0502020204030204" pitchFamily="34" charset="0"/>
              </a:rPr>
              <a:t>au</a:t>
            </a:r>
            <a:r>
              <a:rPr lang="es-ES_tradnl" sz="2000" dirty="0">
                <a:latin typeface="Arial" panose="020B0604020202020204" pitchFamily="34" charset="0"/>
                <a:ea typeface="Calibri" panose="020F0502020204030204" pitchFamily="34" charset="0"/>
              </a:rPr>
              <a:t> </a:t>
            </a:r>
            <a:r>
              <a:rPr lang="es-ES_tradnl" sz="2000" dirty="0" err="1">
                <a:latin typeface="Arial" panose="020B0604020202020204" pitchFamily="34" charset="0"/>
                <a:ea typeface="Calibri" panose="020F0502020204030204" pitchFamily="34" charset="0"/>
              </a:rPr>
              <a:t>pied</a:t>
            </a:r>
            <a:r>
              <a:rPr lang="es-ES_tradnl" sz="2000" dirty="0">
                <a:latin typeface="Arial" panose="020B0604020202020204" pitchFamily="34" charset="0"/>
                <a:ea typeface="Calibri" panose="020F0502020204030204" pitchFamily="34" charset="0"/>
              </a:rPr>
              <a:t>.</a:t>
            </a:r>
            <a:endParaRPr lang="en-GB" sz="1800" dirty="0">
              <a:latin typeface="Arial" panose="020B0604020202020204" pitchFamily="34" charset="0"/>
              <a:ea typeface="Calibri" panose="020F0502020204030204" pitchFamily="34" charset="0"/>
            </a:endParaRPr>
          </a:p>
          <a:p>
            <a:pPr>
              <a:lnSpc>
                <a:spcPct val="107000"/>
              </a:lnSpc>
              <a:spcAft>
                <a:spcPts val="800"/>
              </a:spcAft>
            </a:pPr>
            <a:r>
              <a:rPr lang="es-ES_tradnl" sz="2000" dirty="0">
                <a:latin typeface="Arial" panose="020B0604020202020204" pitchFamily="34" charset="0"/>
                <a:ea typeface="Calibri" panose="020F0502020204030204" pitchFamily="34" charset="0"/>
              </a:rPr>
              <a:t>3    </a:t>
            </a:r>
            <a:r>
              <a:rPr lang="es-ES_tradnl" sz="2000" dirty="0" err="1">
                <a:latin typeface="Arial" panose="020B0604020202020204" pitchFamily="34" charset="0"/>
                <a:ea typeface="Calibri" panose="020F0502020204030204" pitchFamily="34" charset="0"/>
              </a:rPr>
              <a:t>Hier</a:t>
            </a:r>
            <a:r>
              <a:rPr lang="es-ES_tradnl" sz="2000" dirty="0">
                <a:latin typeface="Arial" panose="020B0604020202020204" pitchFamily="34" charset="0"/>
                <a:ea typeface="Calibri" panose="020F0502020204030204" pitchFamily="34" charset="0"/>
              </a:rPr>
              <a:t>, </a:t>
            </a:r>
            <a:r>
              <a:rPr lang="es-ES_tradnl" sz="2000" dirty="0" err="1">
                <a:latin typeface="Arial" panose="020B0604020202020204" pitchFamily="34" charset="0"/>
                <a:ea typeface="Calibri" panose="020F0502020204030204" pitchFamily="34" charset="0"/>
              </a:rPr>
              <a:t>il</a:t>
            </a:r>
            <a:r>
              <a:rPr lang="es-ES_tradnl" sz="2000" dirty="0">
                <a:latin typeface="Arial" panose="020B0604020202020204" pitchFamily="34" charset="0"/>
                <a:ea typeface="Calibri" panose="020F0502020204030204" pitchFamily="34" charset="0"/>
              </a:rPr>
              <a:t> </a:t>
            </a:r>
            <a:r>
              <a:rPr lang="es-ES_tradnl" sz="2000" dirty="0" err="1">
                <a:latin typeface="Arial" panose="020B0604020202020204" pitchFamily="34" charset="0"/>
                <a:ea typeface="Calibri" panose="020F0502020204030204" pitchFamily="34" charset="0"/>
              </a:rPr>
              <a:t>est</a:t>
            </a:r>
            <a:r>
              <a:rPr lang="es-ES_tradnl" sz="2000" dirty="0">
                <a:latin typeface="Arial" panose="020B0604020202020204" pitchFamily="34" charset="0"/>
                <a:ea typeface="Calibri" panose="020F0502020204030204" pitchFamily="34" charset="0"/>
              </a:rPr>
              <a:t> </a:t>
            </a:r>
            <a:r>
              <a:rPr lang="es-ES_tradnl" sz="2000" dirty="0" err="1">
                <a:latin typeface="Arial" panose="020B0604020202020204" pitchFamily="34" charset="0"/>
                <a:ea typeface="Calibri" panose="020F0502020204030204" pitchFamily="34" charset="0"/>
              </a:rPr>
              <a:t>tombé</a:t>
            </a:r>
            <a:endParaRPr lang="en-GB" sz="1800" dirty="0">
              <a:latin typeface="Arial" panose="020B0604020202020204" pitchFamily="34" charset="0"/>
              <a:ea typeface="Calibri" panose="020F0502020204030204" pitchFamily="34" charset="0"/>
            </a:endParaRPr>
          </a:p>
          <a:p>
            <a:pPr>
              <a:lnSpc>
                <a:spcPct val="107000"/>
              </a:lnSpc>
              <a:spcAft>
                <a:spcPts val="800"/>
              </a:spcAft>
            </a:pPr>
            <a:r>
              <a:rPr lang="es-ES_tradnl" sz="2000" dirty="0">
                <a:latin typeface="Arial" panose="020B0604020202020204" pitchFamily="34" charset="0"/>
                <a:ea typeface="Calibri" panose="020F0502020204030204" pitchFamily="34" charset="0"/>
              </a:rPr>
              <a:t>4    en </a:t>
            </a:r>
            <a:r>
              <a:rPr lang="es-ES_tradnl" sz="2000" dirty="0" err="1">
                <a:latin typeface="Arial" panose="020B0604020202020204" pitchFamily="34" charset="0"/>
                <a:ea typeface="Calibri" panose="020F0502020204030204" pitchFamily="34" charset="0"/>
              </a:rPr>
              <a:t>bas</a:t>
            </a:r>
            <a:r>
              <a:rPr lang="es-ES_tradnl" sz="2000" dirty="0">
                <a:latin typeface="Arial" panose="020B0604020202020204" pitchFamily="34" charset="0"/>
                <a:ea typeface="Calibri" panose="020F0502020204030204" pitchFamily="34" charset="0"/>
              </a:rPr>
              <a:t> de </a:t>
            </a:r>
            <a:r>
              <a:rPr lang="es-ES_tradnl" sz="2000" dirty="0" err="1">
                <a:latin typeface="Arial" panose="020B0604020202020204" pitchFamily="34" charset="0"/>
                <a:ea typeface="Calibri" panose="020F0502020204030204" pitchFamily="34" charset="0"/>
              </a:rPr>
              <a:t>l’escalier</a:t>
            </a:r>
            <a:r>
              <a:rPr lang="es-ES_tradnl" sz="2000" dirty="0">
                <a:latin typeface="Arial" panose="020B0604020202020204" pitchFamily="34" charset="0"/>
                <a:ea typeface="Calibri" panose="020F0502020204030204" pitchFamily="34" charset="0"/>
              </a:rPr>
              <a:t>.</a:t>
            </a:r>
            <a:endParaRPr lang="en-GB" sz="1800" dirty="0">
              <a:latin typeface="Arial" panose="020B0604020202020204" pitchFamily="34" charset="0"/>
              <a:ea typeface="Calibri" panose="020F0502020204030204" pitchFamily="34" charset="0"/>
            </a:endParaRPr>
          </a:p>
          <a:p>
            <a:pPr>
              <a:lnSpc>
                <a:spcPct val="107000"/>
              </a:lnSpc>
              <a:spcAft>
                <a:spcPts val="800"/>
              </a:spcAft>
            </a:pPr>
            <a:r>
              <a:rPr lang="en-GB" sz="2000" dirty="0">
                <a:latin typeface="Arial" panose="020B0604020202020204" pitchFamily="34" charset="0"/>
                <a:ea typeface="Calibri" panose="020F0502020204030204" pitchFamily="34" charset="0"/>
              </a:rPr>
              <a:t>5    Il a beaucoup </a:t>
            </a:r>
            <a:r>
              <a:rPr lang="en-GB" sz="2000" dirty="0" err="1">
                <a:latin typeface="Arial" panose="020B0604020202020204" pitchFamily="34" charset="0"/>
                <a:ea typeface="Calibri" panose="020F0502020204030204" pitchFamily="34" charset="0"/>
              </a:rPr>
              <a:t>pleuré</a:t>
            </a:r>
            <a:r>
              <a:rPr lang="en-GB" sz="2000" dirty="0">
                <a:latin typeface="Arial" panose="020B0604020202020204" pitchFamily="34" charset="0"/>
                <a:ea typeface="Calibri" panose="020F0502020204030204" pitchFamily="34" charset="0"/>
              </a:rPr>
              <a:t>,</a:t>
            </a:r>
            <a:endParaRPr lang="en-GB" sz="1800" dirty="0">
              <a:latin typeface="Arial" panose="020B0604020202020204" pitchFamily="34" charset="0"/>
              <a:ea typeface="Calibri" panose="020F0502020204030204" pitchFamily="34" charset="0"/>
            </a:endParaRPr>
          </a:p>
          <a:p>
            <a:pPr>
              <a:lnSpc>
                <a:spcPct val="107000"/>
              </a:lnSpc>
              <a:spcAft>
                <a:spcPts val="800"/>
              </a:spcAft>
            </a:pPr>
            <a:r>
              <a:rPr lang="en-GB" sz="2000" dirty="0">
                <a:latin typeface="Arial" panose="020B0604020202020204" pitchFamily="34" charset="0"/>
                <a:ea typeface="Calibri" panose="020F0502020204030204" pitchFamily="34" charset="0"/>
              </a:rPr>
              <a:t>6    </a:t>
            </a:r>
            <a:r>
              <a:rPr lang="en-GB" sz="2000" dirty="0" err="1">
                <a:latin typeface="Arial" panose="020B0604020202020204" pitchFamily="34" charset="0"/>
                <a:ea typeface="Calibri" panose="020F0502020204030204" pitchFamily="34" charset="0"/>
              </a:rPr>
              <a:t>sa</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maman</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l’a</a:t>
            </a:r>
            <a:r>
              <a:rPr lang="en-GB" sz="2000" dirty="0">
                <a:latin typeface="Arial" panose="020B0604020202020204" pitchFamily="34" charset="0"/>
                <a:ea typeface="Calibri" panose="020F0502020204030204" pitchFamily="34" charset="0"/>
              </a:rPr>
              <a:t> soigné :</a:t>
            </a:r>
            <a:endParaRPr lang="en-GB" sz="1800" dirty="0">
              <a:latin typeface="Arial" panose="020B0604020202020204" pitchFamily="34" charset="0"/>
              <a:ea typeface="Calibri" panose="020F0502020204030204" pitchFamily="34" charset="0"/>
            </a:endParaRPr>
          </a:p>
          <a:p>
            <a:pPr>
              <a:lnSpc>
                <a:spcPct val="107000"/>
              </a:lnSpc>
              <a:spcAft>
                <a:spcPts val="800"/>
              </a:spcAft>
            </a:pPr>
            <a:r>
              <a:rPr lang="en-GB" sz="2000" dirty="0">
                <a:latin typeface="Arial" panose="020B0604020202020204" pitchFamily="34" charset="0"/>
                <a:ea typeface="Calibri" panose="020F0502020204030204" pitchFamily="34" charset="0"/>
              </a:rPr>
              <a:t>7    - </a:t>
            </a:r>
            <a:r>
              <a:rPr lang="en-GB" sz="2000" dirty="0" err="1">
                <a:latin typeface="Arial" panose="020B0604020202020204" pitchFamily="34" charset="0"/>
                <a:ea typeface="Calibri" panose="020F0502020204030204" pitchFamily="34" charset="0"/>
              </a:rPr>
              <a:t>Pauvre</a:t>
            </a:r>
            <a:r>
              <a:rPr lang="en-GB" sz="2000" dirty="0">
                <a:latin typeface="Arial" panose="020B0604020202020204" pitchFamily="34" charset="0"/>
                <a:ea typeface="Calibri" panose="020F0502020204030204" pitchFamily="34" charset="0"/>
              </a:rPr>
              <a:t>, </a:t>
            </a:r>
            <a:r>
              <a:rPr lang="en-GB" sz="2000" dirty="0" err="1">
                <a:latin typeface="Arial" panose="020B0604020202020204" pitchFamily="34" charset="0"/>
                <a:ea typeface="Calibri" panose="020F0502020204030204" pitchFamily="34" charset="0"/>
              </a:rPr>
              <a:t>pauvre</a:t>
            </a:r>
            <a:r>
              <a:rPr lang="en-GB" sz="2000" dirty="0">
                <a:latin typeface="Arial" panose="020B0604020202020204" pitchFamily="34" charset="0"/>
                <a:ea typeface="Calibri" panose="020F0502020204030204" pitchFamily="34" charset="0"/>
              </a:rPr>
              <a:t> Olivier,</a:t>
            </a:r>
            <a:endParaRPr lang="en-GB" sz="1800" dirty="0">
              <a:latin typeface="Arial" panose="020B0604020202020204" pitchFamily="34" charset="0"/>
              <a:ea typeface="Calibri" panose="020F0502020204030204" pitchFamily="34" charset="0"/>
            </a:endParaRPr>
          </a:p>
          <a:p>
            <a:pPr>
              <a:lnSpc>
                <a:spcPct val="107000"/>
              </a:lnSpc>
              <a:spcAft>
                <a:spcPts val="800"/>
              </a:spcAft>
            </a:pPr>
            <a:r>
              <a:rPr lang="en-GB" sz="2000" dirty="0">
                <a:latin typeface="Arial" panose="020B0604020202020204" pitchFamily="34" charset="0"/>
                <a:ea typeface="Calibri" panose="020F0502020204030204" pitchFamily="34" charset="0"/>
              </a:rPr>
              <a:t>8    et </a:t>
            </a:r>
            <a:r>
              <a:rPr lang="en-GB" sz="2000" dirty="0" err="1">
                <a:latin typeface="Arial" panose="020B0604020202020204" pitchFamily="34" charset="0"/>
                <a:ea typeface="Calibri" panose="020F0502020204030204" pitchFamily="34" charset="0"/>
              </a:rPr>
              <a:t>pauvre</a:t>
            </a:r>
            <a:r>
              <a:rPr lang="en-GB" sz="2000" dirty="0">
                <a:latin typeface="Arial" panose="020B0604020202020204" pitchFamily="34" charset="0"/>
                <a:ea typeface="Calibri" panose="020F0502020204030204" pitchFamily="34" charset="0"/>
              </a:rPr>
              <a:t> petit pied.</a:t>
            </a:r>
            <a:endParaRPr lang="en-GB" sz="1800" dirty="0">
              <a:latin typeface="Arial" panose="020B0604020202020204" pitchFamily="34" charset="0"/>
              <a:ea typeface="Calibri" panose="020F0502020204030204" pitchFamily="34" charset="0"/>
            </a:endParaRPr>
          </a:p>
        </p:txBody>
      </p:sp>
      <p:sp>
        <p:nvSpPr>
          <p:cNvPr id="4" name="Rectangle 3"/>
          <p:cNvSpPr/>
          <p:nvPr/>
        </p:nvSpPr>
        <p:spPr>
          <a:xfrm>
            <a:off x="99601" y="6172591"/>
            <a:ext cx="8970919" cy="584775"/>
          </a:xfrm>
          <a:prstGeom prst="rect">
            <a:avLst/>
          </a:prstGeom>
        </p:spPr>
        <p:txBody>
          <a:bodyPr wrap="square">
            <a:spAutoFit/>
          </a:bodyPr>
          <a:lstStyle/>
          <a:p>
            <a:r>
              <a:rPr lang="en-GB" sz="1600" dirty="0">
                <a:hlinkClick r:id="rId3"/>
              </a:rPr>
              <a:t>http://www.pearsonschoolsandfecolleges.co.uk/Secondary/ModernLanguages/GlobalPages/KS3-MFL-toolkits/KS3-French,-</a:t>
            </a:r>
            <a:r>
              <a:rPr lang="en-GB" sz="1600" dirty="0" smtClean="0">
                <a:hlinkClick r:id="rId3"/>
              </a:rPr>
              <a:t>German-and-Spanish-toolkits-by-Rachel-Hawkes.aspx</a:t>
            </a:r>
            <a:r>
              <a:rPr lang="en-GB" sz="1600" dirty="0" smtClean="0"/>
              <a:t> </a:t>
            </a:r>
            <a:endParaRPr lang="en-GB" sz="1600" dirty="0"/>
          </a:p>
        </p:txBody>
      </p:sp>
    </p:spTree>
    <p:extLst>
      <p:ext uri="{BB962C8B-B14F-4D97-AF65-F5344CB8AC3E}">
        <p14:creationId xmlns:p14="http://schemas.microsoft.com/office/powerpoint/2010/main" val="20390748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18450" y="136524"/>
          <a:ext cx="8639800" cy="6517230"/>
        </p:xfrm>
        <a:graphic>
          <a:graphicData uri="http://schemas.openxmlformats.org/drawingml/2006/table">
            <a:tbl>
              <a:tblPr firstRow="1" bandRow="1">
                <a:tableStyleId>{5940675A-B579-460E-94D1-54222C63F5DA}</a:tableStyleId>
              </a:tblPr>
              <a:tblGrid>
                <a:gridCol w="2924800"/>
                <a:gridCol w="5715000"/>
              </a:tblGrid>
              <a:tr h="307692">
                <a:tc>
                  <a:txBody>
                    <a:bodyPr/>
                    <a:lstStyle/>
                    <a:p>
                      <a:pPr algn="l">
                        <a:lnSpc>
                          <a:spcPct val="107000"/>
                        </a:lnSpc>
                        <a:spcAft>
                          <a:spcPts val="0"/>
                        </a:spcAft>
                      </a:pPr>
                      <a:r>
                        <a:rPr lang="en-GB" sz="1400" b="1" dirty="0">
                          <a:effectLst/>
                          <a:latin typeface="Arial" panose="020B0604020202020204" pitchFamily="34" charset="0"/>
                          <a:cs typeface="Arial" panose="020B0604020202020204" pitchFamily="34" charset="0"/>
                        </a:rPr>
                        <a:t>Listening and responding</a:t>
                      </a:r>
                      <a:endParaRPr lang="en-GB" sz="1400" b="1" dirty="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endParaRPr lang="en-GB" sz="1400">
                        <a:effectLst/>
                        <a:latin typeface="Arial" panose="020B0604020202020204" pitchFamily="34" charset="0"/>
                        <a:cs typeface="Arial" panose="020B0604020202020204" pitchFamily="34" charset="0"/>
                      </a:endParaRPr>
                    </a:p>
                  </a:txBody>
                  <a:tcPr marL="52144" marR="52144" marT="0" marB="0"/>
                </a:tc>
              </a:tr>
              <a:tr h="1251815">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to key sounds / phonics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have the eight lines of the first comptine on different pieces of paper.  They have to create four rhyming couplets. (Lines 5-8 could be paired different ways, of course, but it is useful for students to discover this for themselves.)  The teacher then reads the comptine aloud and the student check the order / re-order the lines correctly.</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r>
              <a:tr h="407037">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to individual words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categorise the words in the poem by the sound of the final syllable.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r>
              <a:tr h="618232">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to meaning</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draw a small picture to represent each line.  E.g. doctor, heart, pizza, chocolat, big stomach, thoughtful expression, sweet with cross over the top, house door with cross over the top.</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r>
              <a:tr h="307692">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to mood  / emotions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endParaRPr lang="en-GB" sz="1400">
                        <a:effectLst/>
                        <a:latin typeface="Arial" panose="020B0604020202020204" pitchFamily="34" charset="0"/>
                        <a:cs typeface="Arial" panose="020B0604020202020204" pitchFamily="34" charset="0"/>
                      </a:endParaRPr>
                    </a:p>
                  </a:txBody>
                  <a:tcPr marL="52144" marR="52144" marT="0" marB="0"/>
                </a:tc>
              </a:tr>
              <a:tr h="307692">
                <a:tc>
                  <a:txBody>
                    <a:bodyPr/>
                    <a:lstStyle/>
                    <a:p>
                      <a:pPr algn="l">
                        <a:lnSpc>
                          <a:spcPct val="107000"/>
                        </a:lnSpc>
                        <a:spcAft>
                          <a:spcPts val="0"/>
                        </a:spcAft>
                      </a:pPr>
                      <a:r>
                        <a:rPr lang="en-GB" sz="1400" b="1" dirty="0">
                          <a:effectLst/>
                          <a:latin typeface="Arial" panose="020B0604020202020204" pitchFamily="34" charset="0"/>
                          <a:cs typeface="Arial" panose="020B0604020202020204" pitchFamily="34" charset="0"/>
                        </a:rPr>
                        <a:t>Reading and responding</a:t>
                      </a:r>
                      <a:endParaRPr lang="en-GB" sz="1400" b="1" dirty="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endParaRPr lang="en-GB" sz="1400">
                        <a:effectLst/>
                        <a:latin typeface="Arial" panose="020B0604020202020204" pitchFamily="34" charset="0"/>
                        <a:cs typeface="Arial" panose="020B0604020202020204" pitchFamily="34" charset="0"/>
                      </a:endParaRPr>
                    </a:p>
                  </a:txBody>
                  <a:tcPr marL="52144" marR="52144" marT="0" marB="0"/>
                </a:tc>
              </a:tr>
              <a:tr h="461536">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read aloud for pronunciation / fluency</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In pairs.  One student reads the poem aloud and the other student places the pictures down in order.  </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r>
              <a:tr h="829426">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de-coding of words / idiom / meaning behind the word</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read the following descriptors and assign them to lines of the poem:</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1  la résolution [2]   2  le problème  3 la confession  4 la cause [2] 5 la compréhension  6 l’appel au médecin</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r>
              <a:tr h="829426">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grammatical focus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Tenses</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1.  Students allocate a time frame to each rhyming couplet (i.e 1-2 present, 3-4 past, 5-6 present, 7-8 future).</a:t>
                      </a:r>
                      <a:br>
                        <a:rPr lang="en-GB" sz="1400">
                          <a:effectLst/>
                          <a:latin typeface="Arial" panose="020B0604020202020204" pitchFamily="34" charset="0"/>
                          <a:cs typeface="Arial" panose="020B0604020202020204" pitchFamily="34" charset="0"/>
                        </a:rPr>
                      </a:b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r>
              <a:tr h="829426">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 - comparison of two texts </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c>
                  <a:txBody>
                    <a:bodyPr/>
                    <a:lstStyle/>
                    <a:p>
                      <a:pPr algn="l">
                        <a:lnSpc>
                          <a:spcPct val="107000"/>
                        </a:lnSpc>
                        <a:spcAft>
                          <a:spcPts val="0"/>
                        </a:spcAft>
                      </a:pPr>
                      <a:r>
                        <a:rPr lang="en-GB" sz="1400" dirty="0">
                          <a:effectLst/>
                          <a:latin typeface="Arial" panose="020B0604020202020204" pitchFamily="34" charset="0"/>
                          <a:cs typeface="Arial" panose="020B0604020202020204" pitchFamily="34" charset="0"/>
                        </a:rPr>
                        <a:t>A comparison with the second </a:t>
                      </a:r>
                      <a:r>
                        <a:rPr lang="en-GB" sz="1400" dirty="0" err="1">
                          <a:effectLst/>
                          <a:latin typeface="Arial" panose="020B0604020202020204" pitchFamily="34" charset="0"/>
                          <a:cs typeface="Arial" panose="020B0604020202020204" pitchFamily="34" charset="0"/>
                        </a:rPr>
                        <a:t>comptine</a:t>
                      </a:r>
                      <a:r>
                        <a:rPr lang="en-GB" sz="1400" dirty="0">
                          <a:effectLst/>
                          <a:latin typeface="Arial" panose="020B0604020202020204" pitchFamily="34" charset="0"/>
                          <a:cs typeface="Arial" panose="020B0604020202020204" pitchFamily="34" charset="0"/>
                        </a:rPr>
                        <a:t> can be made in terms of:</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1) rhyming sounds  2) use of tenses  3) the descriptors used to analyse the content of the first </a:t>
                      </a:r>
                      <a:r>
                        <a:rPr lang="en-GB" sz="1400" dirty="0" err="1">
                          <a:effectLst/>
                          <a:latin typeface="Arial" panose="020B0604020202020204" pitchFamily="34" charset="0"/>
                          <a:cs typeface="Arial" panose="020B0604020202020204" pitchFamily="34" charset="0"/>
                        </a:rPr>
                        <a:t>comptine</a:t>
                      </a:r>
                      <a:r>
                        <a:rPr lang="en-GB" sz="1400" dirty="0">
                          <a:effectLst/>
                          <a:latin typeface="Arial" panose="020B0604020202020204" pitchFamily="34" charset="0"/>
                          <a:cs typeface="Arial" panose="020B0604020202020204" pitchFamily="34" charset="0"/>
                        </a:rPr>
                        <a:t>. i.e. students are asked to identify which of these are also present in the second poem.</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2144" marR="52144" marT="0" marB="0"/>
                </a:tc>
              </a:tr>
            </a:tbl>
          </a:graphicData>
        </a:graphic>
      </p:graphicFrame>
    </p:spTree>
    <p:extLst>
      <p:ext uri="{BB962C8B-B14F-4D97-AF65-F5344CB8AC3E}">
        <p14:creationId xmlns:p14="http://schemas.microsoft.com/office/powerpoint/2010/main" val="28396692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3081" y="213091"/>
          <a:ext cx="8823961" cy="5992646"/>
        </p:xfrm>
        <a:graphic>
          <a:graphicData uri="http://schemas.openxmlformats.org/drawingml/2006/table">
            <a:tbl>
              <a:tblPr firstRow="1" bandRow="1">
                <a:tableStyleId>{5940675A-B579-460E-94D1-54222C63F5DA}</a:tableStyleId>
              </a:tblPr>
              <a:tblGrid>
                <a:gridCol w="2978333"/>
                <a:gridCol w="5845628"/>
              </a:tblGrid>
              <a:tr h="231752">
                <a:tc>
                  <a:txBody>
                    <a:bodyPr/>
                    <a:lstStyle/>
                    <a:p>
                      <a:pPr algn="l">
                        <a:lnSpc>
                          <a:spcPct val="107000"/>
                        </a:lnSpc>
                        <a:spcAft>
                          <a:spcPts val="0"/>
                        </a:spcAft>
                      </a:pPr>
                      <a:r>
                        <a:rPr lang="en-GB" sz="1400" b="1" dirty="0">
                          <a:effectLst/>
                          <a:latin typeface="Arial" panose="020B0604020202020204" pitchFamily="34" charset="0"/>
                          <a:cs typeface="Arial" panose="020B0604020202020204" pitchFamily="34" charset="0"/>
                        </a:rPr>
                        <a:t>Speaking and Writing - responses</a:t>
                      </a:r>
                      <a:endParaRPr lang="en-GB" sz="1400" b="1" dirty="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c>
                  <a:txBody>
                    <a:bodyPr/>
                    <a:lstStyle/>
                    <a:p>
                      <a:pPr algn="l"/>
                      <a:endParaRPr lang="en-GB" sz="1400">
                        <a:effectLst/>
                        <a:latin typeface="Arial" panose="020B0604020202020204" pitchFamily="34" charset="0"/>
                        <a:cs typeface="Arial" panose="020B0604020202020204" pitchFamily="34" charset="0"/>
                      </a:endParaRPr>
                    </a:p>
                  </a:txBody>
                  <a:tcPr marL="40342" marR="40342" marT="0" marB="0"/>
                </a:tc>
              </a:tr>
              <a:tr h="573041">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Memory – individual words / phrases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Several gapped versions of the text can be presented to progress its memorisation, culminating in the use of one picture only for each line.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r>
              <a:tr h="286521">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Memory – whole text</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recall the whole text from the pictures alone.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r>
              <a:tr h="716303">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Memory </a:t>
                      </a:r>
                      <a:r>
                        <a:rPr lang="en-GB" sz="1400">
                          <a:effectLst/>
                          <a:latin typeface="Arial" panose="020B0604020202020204" pitchFamily="34" charset="0"/>
                          <a:cs typeface="Arial" panose="020B0604020202020204" pitchFamily="34" charset="0"/>
                          <a:sym typeface="Wingdings" panose="05000000000000000000" pitchFamily="2" charset="2"/>
                        </a:rPr>
                        <a:t></a:t>
                      </a:r>
                      <a:r>
                        <a:rPr lang="en-GB" sz="1400">
                          <a:effectLst/>
                          <a:latin typeface="Arial" panose="020B0604020202020204" pitchFamily="34" charset="0"/>
                          <a:cs typeface="Arial" panose="020B0604020202020204" pitchFamily="34" charset="0"/>
                        </a:rPr>
                        <a:t> spoken performance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could role play the poem as it is or their adapted versions, which include the doctor’s lines, too, which will make it more of a conversation than a poem recitation.</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r>
              <a:tr h="1445639">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Re-writing – individual words / substitution </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change the following parts of the text to create a different problem story.</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1.  Line 2 – part of the body that hurts</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2.  Lines 3 and 4 – the actions in the past that have caused this</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3.  Line 5 – a word to describe what type of person (e.g. sports addict)</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5.  Lines 7 and 8 – a resolution to improve the situation in the future.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r>
              <a:tr h="1719126">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Re-writing – different ending / different point of view / similar piece in the style of</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Students add in the role of the doctor, giving him/her lines before each of the pairs of rhyming couplets.  The level of support given here can vary, as appropriate to the level of the class.  Possible ideas could include:</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Bonjour. C’est quoi le problème?</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Qu’est-que vous avez fait hier?</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Mais pourquoi?</a:t>
                      </a:r>
                      <a:br>
                        <a:rPr lang="en-GB" sz="1400">
                          <a:effectLst/>
                          <a:latin typeface="Arial" panose="020B0604020202020204" pitchFamily="34" charset="0"/>
                          <a:cs typeface="Arial" panose="020B0604020202020204" pitchFamily="34" charset="0"/>
                        </a:rPr>
                      </a:br>
                      <a:r>
                        <a:rPr lang="en-GB" sz="1400">
                          <a:effectLst/>
                          <a:latin typeface="Arial" panose="020B0604020202020204" pitchFamily="34" charset="0"/>
                          <a:cs typeface="Arial" panose="020B0604020202020204" pitchFamily="34" charset="0"/>
                        </a:rPr>
                        <a:t>Alors, il faut manger sainement.  Il faut manger plus de fruits et de légumes et il faut éviter les bonbons.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r>
              <a:tr h="869074">
                <a:tc>
                  <a:txBody>
                    <a:bodyPr/>
                    <a:lstStyle/>
                    <a:p>
                      <a:pPr algn="l">
                        <a:lnSpc>
                          <a:spcPct val="107000"/>
                        </a:lnSpc>
                        <a:spcAft>
                          <a:spcPts val="0"/>
                        </a:spcAft>
                      </a:pPr>
                      <a:r>
                        <a:rPr lang="en-GB" sz="1400">
                          <a:effectLst/>
                          <a:latin typeface="Arial" panose="020B0604020202020204" pitchFamily="34" charset="0"/>
                          <a:cs typeface="Arial" panose="020B0604020202020204" pitchFamily="34" charset="0"/>
                        </a:rPr>
                        <a:t>Creating in a new genre – a dialogue / a letter / a diary entry / narrative / rap</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40342" marR="40342" marT="0" marB="0"/>
                </a:tc>
                <a:tc>
                  <a:txBody>
                    <a:bodyPr/>
                    <a:lstStyle/>
                    <a:p>
                      <a:pPr algn="l">
                        <a:lnSpc>
                          <a:spcPct val="107000"/>
                        </a:lnSpc>
                        <a:spcAft>
                          <a:spcPts val="0"/>
                        </a:spcAft>
                      </a:pPr>
                      <a:r>
                        <a:rPr lang="en-GB" sz="1400" dirty="0">
                          <a:effectLst/>
                          <a:latin typeface="Arial" panose="020B0604020202020204" pitchFamily="34" charset="0"/>
                          <a:cs typeface="Arial" panose="020B0604020202020204" pitchFamily="34" charset="0"/>
                        </a:rPr>
                        <a:t>1.  Students create and perform their adapted work as a role play dialogue.</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2.  Students write the poem differently as an entry on a magazine problem page, and invent the response from a medical expert</a:t>
                      </a:r>
                      <a:r>
                        <a:rPr lang="en-GB" sz="1400" dirty="0" smtClean="0">
                          <a:effectLst/>
                          <a:latin typeface="Arial" panose="020B0604020202020204" pitchFamily="34" charset="0"/>
                          <a:cs typeface="Arial" panose="020B0604020202020204" pitchFamily="34" charset="0"/>
                        </a:rPr>
                        <a:t>.</a:t>
                      </a:r>
                      <a:endParaRPr lang="en-GB" sz="1400" dirty="0">
                        <a:effectLst/>
                        <a:latin typeface="Arial" panose="020B0604020202020204" pitchFamily="34" charset="0"/>
                        <a:cs typeface="Arial" panose="020B0604020202020204" pitchFamily="34" charset="0"/>
                      </a:endParaRPr>
                    </a:p>
                  </a:txBody>
                  <a:tcPr marL="40342" marR="40342" marT="0" marB="0"/>
                </a:tc>
              </a:tr>
            </a:tbl>
          </a:graphicData>
        </a:graphic>
      </p:graphicFrame>
      <p:sp>
        <p:nvSpPr>
          <p:cNvPr id="2" name="Rectangle 1"/>
          <p:cNvSpPr/>
          <p:nvPr/>
        </p:nvSpPr>
        <p:spPr>
          <a:xfrm>
            <a:off x="99601" y="6172591"/>
            <a:ext cx="8970919" cy="584775"/>
          </a:xfrm>
          <a:prstGeom prst="rect">
            <a:avLst/>
          </a:prstGeom>
        </p:spPr>
        <p:txBody>
          <a:bodyPr wrap="square">
            <a:spAutoFit/>
          </a:bodyPr>
          <a:lstStyle/>
          <a:p>
            <a:r>
              <a:rPr lang="en-GB" sz="1600" dirty="0">
                <a:hlinkClick r:id="rId2"/>
              </a:rPr>
              <a:t>http://www.pearsonschoolsandfecolleges.co.uk/Secondary/ModernLanguages/GlobalPages/KS3-MFL-toolkits/KS3-French,-</a:t>
            </a:r>
            <a:r>
              <a:rPr lang="en-GB" sz="1600" dirty="0" smtClean="0">
                <a:hlinkClick r:id="rId2"/>
              </a:rPr>
              <a:t>German-and-Spanish-toolkits-by-Rachel-Hawkes.aspx</a:t>
            </a:r>
            <a:r>
              <a:rPr lang="en-GB" sz="1600" dirty="0" smtClean="0"/>
              <a:t> </a:t>
            </a:r>
            <a:endParaRPr lang="en-GB" sz="1600" dirty="0"/>
          </a:p>
        </p:txBody>
      </p:sp>
    </p:spTree>
    <p:extLst>
      <p:ext uri="{BB962C8B-B14F-4D97-AF65-F5344CB8AC3E}">
        <p14:creationId xmlns:p14="http://schemas.microsoft.com/office/powerpoint/2010/main" val="4137984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209" y="114300"/>
            <a:ext cx="4572000" cy="6817251"/>
          </a:xfrm>
          <a:prstGeom prst="rect">
            <a:avLst/>
          </a:prstGeom>
        </p:spPr>
        <p:txBody>
          <a:bodyPr>
            <a:spAutoFit/>
          </a:bodyPr>
          <a:lstStyle/>
          <a:p>
            <a:r>
              <a:rPr lang="es-ES" sz="2300" dirty="0" smtClean="0">
                <a:solidFill>
                  <a:prstClr val="black"/>
                </a:solidFill>
              </a:rPr>
              <a:t>Q_____ v__ u__ v___</a:t>
            </a:r>
            <a:endParaRPr lang="es-ES" sz="2300" dirty="0">
              <a:solidFill>
                <a:prstClr val="black"/>
              </a:solidFill>
            </a:endParaRPr>
          </a:p>
          <a:p>
            <a:r>
              <a:rPr lang="es-ES" sz="2300" dirty="0" smtClean="0">
                <a:solidFill>
                  <a:prstClr val="black"/>
                </a:solidFill>
              </a:rPr>
              <a:t>Q_____ v__ u__ v___ c_______</a:t>
            </a:r>
            <a:endParaRPr lang="es-ES" sz="2300" dirty="0">
              <a:solidFill>
                <a:prstClr val="black"/>
              </a:solidFill>
            </a:endParaRPr>
          </a:p>
          <a:p>
            <a:r>
              <a:rPr lang="es-ES" sz="2300" dirty="0" smtClean="0">
                <a:solidFill>
                  <a:prstClr val="black"/>
                </a:solidFill>
              </a:rPr>
              <a:t>Q_____ v__ u__ v___ c_______</a:t>
            </a:r>
            <a:endParaRPr lang="es-ES" sz="2300" dirty="0">
              <a:solidFill>
                <a:prstClr val="black"/>
              </a:solidFill>
            </a:endParaRPr>
          </a:p>
          <a:p>
            <a:r>
              <a:rPr lang="es-ES" sz="2300" dirty="0">
                <a:solidFill>
                  <a:prstClr val="black"/>
                </a:solidFill>
              </a:rPr>
              <a:t>A </a:t>
            </a:r>
            <a:r>
              <a:rPr lang="es-ES" sz="2300" dirty="0" smtClean="0">
                <a:solidFill>
                  <a:prstClr val="black"/>
                </a:solidFill>
              </a:rPr>
              <a:t>l__ t___ d_ l_ t____</a:t>
            </a:r>
            <a:endParaRPr lang="es-ES" sz="2300" dirty="0">
              <a:solidFill>
                <a:prstClr val="black"/>
              </a:solidFill>
            </a:endParaRPr>
          </a:p>
          <a:p>
            <a:endParaRPr lang="es-ES" sz="2300" dirty="0">
              <a:solidFill>
                <a:prstClr val="black"/>
              </a:solidFill>
            </a:endParaRPr>
          </a:p>
          <a:p>
            <a:r>
              <a:rPr lang="es-ES" sz="2300" dirty="0">
                <a:solidFill>
                  <a:prstClr val="black"/>
                </a:solidFill>
              </a:rPr>
              <a:t>Q_____ v__ u__ v___ c_______</a:t>
            </a:r>
          </a:p>
          <a:p>
            <a:r>
              <a:rPr lang="es-ES" sz="2300" dirty="0">
                <a:solidFill>
                  <a:prstClr val="black"/>
                </a:solidFill>
              </a:rPr>
              <a:t>A l__ t___ d_ l_ t____</a:t>
            </a:r>
          </a:p>
          <a:p>
            <a:r>
              <a:rPr lang="es-ES" sz="2300" dirty="0" smtClean="0">
                <a:solidFill>
                  <a:prstClr val="black"/>
                </a:solidFill>
              </a:rPr>
              <a:t>D_ u_ d__ d_ f______</a:t>
            </a:r>
            <a:endParaRPr lang="es-ES" sz="2300" dirty="0">
              <a:solidFill>
                <a:prstClr val="black"/>
              </a:solidFill>
            </a:endParaRPr>
          </a:p>
          <a:p>
            <a:endParaRPr lang="es-ES" sz="2300" dirty="0">
              <a:solidFill>
                <a:prstClr val="black"/>
              </a:solidFill>
            </a:endParaRPr>
          </a:p>
          <a:p>
            <a:r>
              <a:rPr lang="es-ES" sz="2300" dirty="0">
                <a:solidFill>
                  <a:prstClr val="black"/>
                </a:solidFill>
              </a:rPr>
              <a:t>Q_____ v__ u__ v___ c_______</a:t>
            </a:r>
          </a:p>
          <a:p>
            <a:r>
              <a:rPr lang="es-ES" sz="2300" dirty="0">
                <a:solidFill>
                  <a:prstClr val="black"/>
                </a:solidFill>
              </a:rPr>
              <a:t>A l__ t___ d_ l_ t____ </a:t>
            </a:r>
            <a:r>
              <a:rPr lang="es-ES" sz="2300" dirty="0" smtClean="0">
                <a:solidFill>
                  <a:prstClr val="black"/>
                </a:solidFill>
              </a:rPr>
              <a:t/>
            </a:r>
            <a:br>
              <a:rPr lang="es-ES" sz="2300" dirty="0" smtClean="0">
                <a:solidFill>
                  <a:prstClr val="black"/>
                </a:solidFill>
              </a:rPr>
            </a:br>
            <a:r>
              <a:rPr lang="es-ES" sz="2300" dirty="0">
                <a:solidFill>
                  <a:prstClr val="black"/>
                </a:solidFill>
              </a:rPr>
              <a:t>D_ u_ d__ d_ f______</a:t>
            </a:r>
          </a:p>
          <a:p>
            <a:r>
              <a:rPr lang="es-ES" sz="2300" dirty="0" smtClean="0">
                <a:solidFill>
                  <a:prstClr val="black"/>
                </a:solidFill>
              </a:rPr>
              <a:t>E_ u_ c____ v____</a:t>
            </a:r>
            <a:endParaRPr lang="es-ES" sz="2300" dirty="0">
              <a:solidFill>
                <a:prstClr val="black"/>
              </a:solidFill>
            </a:endParaRPr>
          </a:p>
          <a:p>
            <a:endParaRPr lang="es-ES" sz="2300" dirty="0">
              <a:solidFill>
                <a:prstClr val="black"/>
              </a:solidFill>
            </a:endParaRPr>
          </a:p>
          <a:p>
            <a:r>
              <a:rPr lang="es-ES" sz="2300" dirty="0">
                <a:solidFill>
                  <a:prstClr val="black"/>
                </a:solidFill>
              </a:rPr>
              <a:t>Q_____ v__ u__ v___ c_______</a:t>
            </a:r>
          </a:p>
          <a:p>
            <a:r>
              <a:rPr lang="es-ES" sz="2300" dirty="0">
                <a:solidFill>
                  <a:prstClr val="black"/>
                </a:solidFill>
              </a:rPr>
              <a:t>A l__ t___ d_ l_ t____ </a:t>
            </a:r>
            <a:br>
              <a:rPr lang="es-ES" sz="2300" dirty="0">
                <a:solidFill>
                  <a:prstClr val="black"/>
                </a:solidFill>
              </a:rPr>
            </a:br>
            <a:r>
              <a:rPr lang="es-ES" sz="2300" dirty="0">
                <a:solidFill>
                  <a:prstClr val="black"/>
                </a:solidFill>
              </a:rPr>
              <a:t>D_ u_ d__ d_ f______</a:t>
            </a:r>
          </a:p>
          <a:p>
            <a:r>
              <a:rPr lang="es-ES" sz="2300" dirty="0">
                <a:solidFill>
                  <a:prstClr val="black"/>
                </a:solidFill>
              </a:rPr>
              <a:t>E_ u_ c____ v____</a:t>
            </a:r>
          </a:p>
          <a:p>
            <a:r>
              <a:rPr lang="es-ES" sz="2300" dirty="0" smtClean="0">
                <a:solidFill>
                  <a:prstClr val="black"/>
                </a:solidFill>
              </a:rPr>
              <a:t>O a_______</a:t>
            </a:r>
            <a:endParaRPr lang="en-GB" sz="2300" dirty="0">
              <a:solidFill>
                <a:prstClr val="black"/>
              </a:solidFill>
            </a:endParaRPr>
          </a:p>
        </p:txBody>
      </p:sp>
      <p:grpSp>
        <p:nvGrpSpPr>
          <p:cNvPr id="10" name="Group 9"/>
          <p:cNvGrpSpPr/>
          <p:nvPr/>
        </p:nvGrpSpPr>
        <p:grpSpPr>
          <a:xfrm>
            <a:off x="4314506" y="40544"/>
            <a:ext cx="515905" cy="478824"/>
            <a:chOff x="4314506" y="40544"/>
            <a:chExt cx="515905" cy="478824"/>
          </a:xfrm>
        </p:grpSpPr>
        <p:pic>
          <p:nvPicPr>
            <p:cNvPr id="103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lker.com/cliparts/a/0/e/1/1216139760278927551lemmling_Cartoon_cow.svg.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0127" y="107290"/>
            <a:ext cx="407658" cy="4617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0127" y="636428"/>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503845"/>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415" y="994408"/>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6172" y="1125270"/>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4321922" y="572303"/>
            <a:ext cx="515905" cy="478824"/>
            <a:chOff x="4314506" y="40544"/>
            <a:chExt cx="515905" cy="478824"/>
          </a:xfrm>
        </p:grpSpPr>
        <p:pic>
          <p:nvPicPr>
            <p:cNvPr id="26"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4325877" y="1096969"/>
            <a:ext cx="515905" cy="478824"/>
            <a:chOff x="4314506" y="40544"/>
            <a:chExt cx="515905" cy="478824"/>
          </a:xfrm>
        </p:grpSpPr>
        <p:pic>
          <p:nvPicPr>
            <p:cNvPr id="2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4388" y="223119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270501" y="2780294"/>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7415" y="2778766"/>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0741" y="4427195"/>
            <a:ext cx="1049766" cy="59049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yellow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1552" y="6308962"/>
            <a:ext cx="655598" cy="620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2854" y="1315077"/>
            <a:ext cx="519708" cy="54491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4268311" y="1767464"/>
            <a:ext cx="515905" cy="478824"/>
            <a:chOff x="4314506" y="40544"/>
            <a:chExt cx="515905" cy="478824"/>
          </a:xfrm>
        </p:grpSpPr>
        <p:pic>
          <p:nvPicPr>
            <p:cNvPr id="3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9004" y="1661510"/>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1775745"/>
            <a:ext cx="415568" cy="46226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4254388" y="3283513"/>
            <a:ext cx="515905" cy="478824"/>
            <a:chOff x="4314506" y="40544"/>
            <a:chExt cx="515905" cy="478824"/>
          </a:xfrm>
        </p:grpSpPr>
        <p:pic>
          <p:nvPicPr>
            <p:cNvPr id="44"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8548" y="3210483"/>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895" y="3312749"/>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0499" y="3756726"/>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723673" y="4011168"/>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1674" y="4055902"/>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p:nvPr/>
        </p:nvGrpSpPr>
        <p:grpSpPr>
          <a:xfrm>
            <a:off x="4173971" y="4978807"/>
            <a:ext cx="515905" cy="478824"/>
            <a:chOff x="4314506" y="40544"/>
            <a:chExt cx="515905" cy="478824"/>
          </a:xfrm>
        </p:grpSpPr>
        <p:pic>
          <p:nvPicPr>
            <p:cNvPr id="52"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7496" y="4827392"/>
            <a:ext cx="593124" cy="5931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8240" y="4927274"/>
            <a:ext cx="415568" cy="46226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3 o clock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3207" y="5338004"/>
            <a:ext cx="519708" cy="54491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day clip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6686">
            <a:off x="4320891" y="5645782"/>
            <a:ext cx="487482" cy="48748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5" descr="j00788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9004" y="5637645"/>
            <a:ext cx="6635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0" descr="Image result for green field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18723" y="5936707"/>
            <a:ext cx="1049766" cy="590493"/>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1" name="Picture 60"/>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2779594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3417" y="144973"/>
            <a:ext cx="918879" cy="821651"/>
            <a:chOff x="4314506" y="40544"/>
            <a:chExt cx="515905" cy="478824"/>
          </a:xfrm>
        </p:grpSpPr>
        <p:pic>
          <p:nvPicPr>
            <p:cNvPr id="103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0412" y="69355"/>
            <a:ext cx="877044" cy="8770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lker.com/cliparts/a/0/e/1/1216139760278927551lemmling_Cartoon_cow.svg.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1675" y="87722"/>
            <a:ext cx="710253" cy="8044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6994" y="996317"/>
            <a:ext cx="697352" cy="7757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y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06686">
            <a:off x="386701" y="5971040"/>
            <a:ext cx="856902" cy="8569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j00788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460" y="5882229"/>
            <a:ext cx="1319618" cy="9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Image result for yellow clip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9004" y="5821106"/>
            <a:ext cx="1038843" cy="9830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Image result for 3 o clock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8777" y="2713952"/>
            <a:ext cx="893032" cy="936337"/>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289549" y="1000576"/>
            <a:ext cx="918879" cy="821651"/>
            <a:chOff x="4314506" y="40544"/>
            <a:chExt cx="515905" cy="478824"/>
          </a:xfrm>
        </p:grpSpPr>
        <p:pic>
          <p:nvPicPr>
            <p:cNvPr id="79"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81"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2930" y="894981"/>
            <a:ext cx="877044" cy="87704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1626" y="1870244"/>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p:cNvGrpSpPr/>
          <p:nvPr/>
        </p:nvGrpSpPr>
        <p:grpSpPr>
          <a:xfrm>
            <a:off x="314181" y="1874503"/>
            <a:ext cx="918879" cy="821651"/>
            <a:chOff x="4314506" y="40544"/>
            <a:chExt cx="515905" cy="478824"/>
          </a:xfrm>
        </p:grpSpPr>
        <p:pic>
          <p:nvPicPr>
            <p:cNvPr id="84"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7562" y="1768908"/>
            <a:ext cx="877044" cy="87704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6" descr="Image result for 3 o clock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8637" y="4945892"/>
            <a:ext cx="893032" cy="93633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http://www.clker.com/cliparts/P/9/4/D/e/2/blue-cow-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1486" y="4102184"/>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p:cNvGrpSpPr/>
          <p:nvPr/>
        </p:nvGrpSpPr>
        <p:grpSpPr>
          <a:xfrm>
            <a:off x="384041" y="4106443"/>
            <a:ext cx="918879" cy="821651"/>
            <a:chOff x="4314506" y="40544"/>
            <a:chExt cx="515905" cy="478824"/>
          </a:xfrm>
        </p:grpSpPr>
        <p:pic>
          <p:nvPicPr>
            <p:cNvPr id="90"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ke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 name="Picture 8" descr="Image result for see clipar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422" y="4000848"/>
            <a:ext cx="877044" cy="8770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77740" y="-39759"/>
            <a:ext cx="2511844" cy="3393036"/>
            <a:chOff x="4858773" y="-59154"/>
            <a:chExt cx="2790201" cy="3632971"/>
          </a:xfrm>
        </p:grpSpPr>
        <p:pic>
          <p:nvPicPr>
            <p:cNvPr id="1044" name="Picture 20" descr="Image result for green fiel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3409" y="2732660"/>
              <a:ext cx="1495391" cy="84115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8" descr="Image result for da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06686">
              <a:off x="4876838" y="1829646"/>
              <a:ext cx="856902" cy="85690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5" descr="j00788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7558" y="1719677"/>
              <a:ext cx="1319618" cy="9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6" descr="Image result for 3 o clock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58773" y="885890"/>
              <a:ext cx="893032" cy="93633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http://www.clker.com/cliparts/P/9/4/D/e/2/blue-cow-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1622" y="42182"/>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p:cNvGrpSpPr/>
            <p:nvPr/>
          </p:nvGrpSpPr>
          <p:grpSpPr>
            <a:xfrm>
              <a:off x="4874177" y="46441"/>
              <a:ext cx="918879" cy="821651"/>
              <a:chOff x="4314506" y="40544"/>
              <a:chExt cx="515905" cy="478824"/>
            </a:xfrm>
          </p:grpSpPr>
          <p:pic>
            <p:nvPicPr>
              <p:cNvPr id="98"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Image result for key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Picture 8" descr="Image result for see clipart"/>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7558" y="-59154"/>
              <a:ext cx="877044" cy="8770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 name="Group 119"/>
          <p:cNvGrpSpPr/>
          <p:nvPr/>
        </p:nvGrpSpPr>
        <p:grpSpPr>
          <a:xfrm>
            <a:off x="4196085" y="3372681"/>
            <a:ext cx="2511844" cy="3393036"/>
            <a:chOff x="4858773" y="-59154"/>
            <a:chExt cx="2790201" cy="3632971"/>
          </a:xfrm>
        </p:grpSpPr>
        <p:pic>
          <p:nvPicPr>
            <p:cNvPr id="121" name="Picture 20" descr="Image result for green field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3409" y="2732660"/>
              <a:ext cx="1495391" cy="84115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8" descr="Image result for da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06686">
              <a:off x="4876838" y="1829646"/>
              <a:ext cx="856902" cy="8569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5" descr="j00788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7558" y="1719677"/>
              <a:ext cx="1319618" cy="9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6" descr="Image result for 3 o clock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58773" y="885890"/>
              <a:ext cx="893032" cy="93633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http://www.clker.com/cliparts/P/9/4/D/e/2/blue-cow-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1622" y="42182"/>
              <a:ext cx="697352" cy="775708"/>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oup 125"/>
            <p:cNvGrpSpPr/>
            <p:nvPr/>
          </p:nvGrpSpPr>
          <p:grpSpPr>
            <a:xfrm>
              <a:off x="4874177" y="46441"/>
              <a:ext cx="918879" cy="821651"/>
              <a:chOff x="4314506" y="40544"/>
              <a:chExt cx="515905" cy="478824"/>
            </a:xfrm>
          </p:grpSpPr>
          <p:pic>
            <p:nvPicPr>
              <p:cNvPr id="128" name="Picture 6" descr="Image result for he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506" y="40544"/>
                <a:ext cx="515905" cy="47882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Image result for key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60777" y="107290"/>
                <a:ext cx="465372" cy="225705"/>
              </a:xfrm>
              <a:prstGeom prst="rect">
                <a:avLst/>
              </a:prstGeom>
              <a:noFill/>
              <a:extLst>
                <a:ext uri="{909E8E84-426E-40DD-AFC4-6F175D3DCCD1}">
                  <a14:hiddenFill xmlns:a14="http://schemas.microsoft.com/office/drawing/2010/main">
                    <a:solidFill>
                      <a:srgbClr val="FFFFFF"/>
                    </a:solidFill>
                  </a14:hiddenFill>
                </a:ext>
              </a:extLst>
            </p:spPr>
          </p:pic>
        </p:grpSp>
        <p:pic>
          <p:nvPicPr>
            <p:cNvPr id="127" name="Picture 8" descr="Image result for see clipart"/>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7558" y="-59154"/>
              <a:ext cx="877044" cy="877044"/>
            </a:xfrm>
            <a:prstGeom prst="rect">
              <a:avLst/>
            </a:prstGeom>
            <a:noFill/>
            <a:extLst>
              <a:ext uri="{909E8E84-426E-40DD-AFC4-6F175D3DCCD1}">
                <a14:hiddenFill xmlns:a14="http://schemas.microsoft.com/office/drawing/2010/main">
                  <a:solidFill>
                    <a:srgbClr val="FFFFFF"/>
                  </a:solidFill>
                </a14:hiddenFill>
              </a:ext>
            </a:extLst>
          </p:spPr>
        </p:pic>
      </p:grpSp>
      <p:sp>
        <p:nvSpPr>
          <p:cNvPr id="130" name="Rectangle 129"/>
          <p:cNvSpPr/>
          <p:nvPr/>
        </p:nvSpPr>
        <p:spPr>
          <a:xfrm>
            <a:off x="7393442" y="23358"/>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1" name="Picture 130"/>
          <p:cNvPicPr>
            <a:picLocks noChangeAspect="1"/>
          </p:cNvPicPr>
          <p:nvPr/>
        </p:nvPicPr>
        <p:blipFill>
          <a:blip r:embed="rId18">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87954" y="102271"/>
            <a:ext cx="1261504" cy="1261506"/>
          </a:xfrm>
          <a:prstGeom prst="rect">
            <a:avLst/>
          </a:prstGeom>
        </p:spPr>
      </p:pic>
    </p:spTree>
    <p:extLst>
      <p:ext uri="{BB962C8B-B14F-4D97-AF65-F5344CB8AC3E}">
        <p14:creationId xmlns:p14="http://schemas.microsoft.com/office/powerpoint/2010/main" val="289666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fade">
                                      <p:cBhvr>
                                        <p:cTn id="13" dur="500"/>
                                        <p:tgtEl>
                                          <p:spTgt spid="10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8"/>
                                        </p:tgtEl>
                                        <p:attrNameLst>
                                          <p:attrName>style.visibility</p:attrName>
                                        </p:attrNameLst>
                                      </p:cBhvr>
                                      <p:to>
                                        <p:strVal val="visible"/>
                                      </p:to>
                                    </p:set>
                                    <p:animEffect transition="in" filter="fade">
                                      <p:cBhvr>
                                        <p:cTn id="18" dur="500"/>
                                        <p:tgtEl>
                                          <p:spTgt spid="1038"/>
                                        </p:tgtEl>
                                      </p:cBhvr>
                                    </p:animEffect>
                                  </p:childTnLst>
                                </p:cTn>
                              </p:par>
                              <p:par>
                                <p:cTn id="19" presetID="10"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par>
                                <p:cTn id="22" presetID="10" presetClass="entr" presetSubtype="0"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par>
                                <p:cTn id="30" presetID="10"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10"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500"/>
                                        <p:tgtEl>
                                          <p:spTgt spid="8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0" presetClass="entr" presetSubtype="0" fill="hold" nodeType="with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fade">
                                      <p:cBhvr>
                                        <p:cTn id="48" dur="500"/>
                                        <p:tgtEl>
                                          <p:spTgt spid="89"/>
                                        </p:tgtEl>
                                      </p:cBhvr>
                                    </p:animEffect>
                                  </p:childTnLst>
                                </p:cTn>
                              </p:par>
                              <p:par>
                                <p:cTn id="49" presetID="10" presetClass="entr" presetSubtype="0"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500"/>
                                        <p:tgtEl>
                                          <p:spTgt spid="8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42"/>
                                        </p:tgtEl>
                                        <p:attrNameLst>
                                          <p:attrName>style.visibility</p:attrName>
                                        </p:attrNameLst>
                                      </p:cBhvr>
                                      <p:to>
                                        <p:strVal val="visible"/>
                                      </p:to>
                                    </p:set>
                                    <p:animEffect transition="in" filter="fade">
                                      <p:cBhvr>
                                        <p:cTn id="61" dur="500"/>
                                        <p:tgtEl>
                                          <p:spTgt spid="1042"/>
                                        </p:tgtEl>
                                      </p:cBhvr>
                                    </p:animEffect>
                                  </p:childTnLst>
                                </p:cTn>
                              </p:par>
                              <p:par>
                                <p:cTn id="62" presetID="10"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46"/>
                                        </p:tgtEl>
                                        <p:attrNameLst>
                                          <p:attrName>style.visibility</p:attrName>
                                        </p:attrNameLst>
                                      </p:cBhvr>
                                      <p:to>
                                        <p:strVal val="visible"/>
                                      </p:to>
                                    </p:set>
                                    <p:animEffect transition="in" filter="fade">
                                      <p:cBhvr>
                                        <p:cTn id="79"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Post_it_best</Template>
  <TotalTime>400</TotalTime>
  <Words>5778</Words>
  <Application>Microsoft Office PowerPoint</Application>
  <PresentationFormat>On-screen Show (4:3)</PresentationFormat>
  <Paragraphs>1001</Paragraphs>
  <Slides>72</Slides>
  <Notes>45</Notes>
  <HiddenSlides>0</HiddenSlides>
  <MMClips>3</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72</vt:i4>
      </vt:variant>
    </vt:vector>
  </HeadingPairs>
  <TitlesOfParts>
    <vt:vector size="93" baseType="lpstr">
      <vt:lpstr>inherit</vt:lpstr>
      <vt:lpstr>MS ??</vt:lpstr>
      <vt:lpstr>Arial</vt:lpstr>
      <vt:lpstr>Arial</vt:lpstr>
      <vt:lpstr>Berlin Sans FB</vt:lpstr>
      <vt:lpstr>Calibri</vt:lpstr>
      <vt:lpstr>Calibri Light</vt:lpstr>
      <vt:lpstr>Cambria</vt:lpstr>
      <vt:lpstr>MV Boli</vt:lpstr>
      <vt:lpstr>Rockwell</vt:lpstr>
      <vt:lpstr>Segoe Print</vt:lpstr>
      <vt:lpstr>Segoe UI Black</vt:lpstr>
      <vt:lpstr>Symbol</vt:lpstr>
      <vt:lpstr>Times New Roman</vt:lpstr>
      <vt:lpstr>Tw Cen MT</vt:lpstr>
      <vt:lpstr>Verdana</vt:lpstr>
      <vt:lpstr>Wingdings</vt:lpstr>
      <vt:lpstr>Office Theme</vt:lpstr>
      <vt:lpstr>1_Office Theme</vt:lpstr>
      <vt:lpstr>2_Office Theme</vt:lpstr>
      <vt:lpstr>3_Office Theme</vt:lpstr>
      <vt:lpstr>PowerPoint Presentation</vt:lpstr>
      <vt:lpstr>Aims of the session</vt:lpstr>
      <vt:lpstr>Summary of challenges</vt:lpstr>
      <vt:lpstr>Successful readers…</vt:lpstr>
      <vt:lpstr>Approaches to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Study</cp:lastModifiedBy>
  <cp:revision>16</cp:revision>
  <dcterms:created xsi:type="dcterms:W3CDTF">2017-11-08T09:38:22Z</dcterms:created>
  <dcterms:modified xsi:type="dcterms:W3CDTF">2017-11-08T16:18:52Z</dcterms:modified>
</cp:coreProperties>
</file>