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61" r:id="rId1"/>
    <p:sldMasterId id="2147483673" r:id="rId2"/>
    <p:sldMasterId id="2147483685" r:id="rId3"/>
    <p:sldMasterId id="2147483697" r:id="rId4"/>
    <p:sldMasterId id="2147483709" r:id="rId5"/>
    <p:sldMasterId id="2147483721" r:id="rId6"/>
  </p:sldMasterIdLst>
  <p:notesMasterIdLst>
    <p:notesMasterId r:id="rId59"/>
  </p:notesMasterIdLst>
  <p:sldIdLst>
    <p:sldId id="256" r:id="rId7"/>
    <p:sldId id="271"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2" r:id="rId23"/>
    <p:sldId id="273" r:id="rId24"/>
    <p:sldId id="274" r:id="rId25"/>
    <p:sldId id="299" r:id="rId26"/>
    <p:sldId id="275" r:id="rId27"/>
    <p:sldId id="289" r:id="rId28"/>
    <p:sldId id="290" r:id="rId29"/>
    <p:sldId id="291" r:id="rId30"/>
    <p:sldId id="292" r:id="rId31"/>
    <p:sldId id="293" r:id="rId32"/>
    <p:sldId id="294" r:id="rId33"/>
    <p:sldId id="295" r:id="rId34"/>
    <p:sldId id="296" r:id="rId35"/>
    <p:sldId id="298" r:id="rId36"/>
    <p:sldId id="302" r:id="rId37"/>
    <p:sldId id="309" r:id="rId38"/>
    <p:sldId id="300" r:id="rId39"/>
    <p:sldId id="301" r:id="rId40"/>
    <p:sldId id="304" r:id="rId41"/>
    <p:sldId id="305" r:id="rId42"/>
    <p:sldId id="306" r:id="rId43"/>
    <p:sldId id="276" r:id="rId44"/>
    <p:sldId id="307" r:id="rId45"/>
    <p:sldId id="277" r:id="rId46"/>
    <p:sldId id="278" r:id="rId47"/>
    <p:sldId id="279" r:id="rId48"/>
    <p:sldId id="280" r:id="rId49"/>
    <p:sldId id="281" r:id="rId50"/>
    <p:sldId id="283" r:id="rId51"/>
    <p:sldId id="284" r:id="rId52"/>
    <p:sldId id="285" r:id="rId53"/>
    <p:sldId id="282" r:id="rId54"/>
    <p:sldId id="308" r:id="rId55"/>
    <p:sldId id="286" r:id="rId56"/>
    <p:sldId id="287" r:id="rId57"/>
    <p:sldId id="288"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51364" autoAdjust="0"/>
  </p:normalViewPr>
  <p:slideViewPr>
    <p:cSldViewPr snapToGrid="0">
      <p:cViewPr>
        <p:scale>
          <a:sx n="48" d="100"/>
          <a:sy n="48" d="100"/>
        </p:scale>
        <p:origin x="3450" y="264"/>
      </p:cViewPr>
      <p:guideLst/>
    </p:cSldViewPr>
  </p:slideViewPr>
  <p:notesTextViewPr>
    <p:cViewPr>
      <p:scale>
        <a:sx n="1" d="1"/>
        <a:sy n="1" d="1"/>
      </p:scale>
      <p:origin x="0" y="0"/>
    </p:cViewPr>
  </p:notesTextViewPr>
  <p:sorterViewPr>
    <p:cViewPr varScale="1">
      <p:scale>
        <a:sx n="100" d="100"/>
        <a:sy n="100" d="100"/>
      </p:scale>
      <p:origin x="0" y="-3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AFD0B-B814-4122-AC94-AB3BF49CC0ED}" type="datetimeFigureOut">
              <a:rPr lang="en-GB" smtClean="0"/>
              <a:t>12/09/2014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AE09D-E645-4DF5-B59A-D1BFCDA07E97}" type="slidenum">
              <a:rPr lang="en-GB" smtClean="0"/>
              <a:t>‹#›</a:t>
            </a:fld>
            <a:endParaRPr lang="en-GB"/>
          </a:p>
        </p:txBody>
      </p:sp>
    </p:spTree>
    <p:extLst>
      <p:ext uri="{BB962C8B-B14F-4D97-AF65-F5344CB8AC3E}">
        <p14:creationId xmlns:p14="http://schemas.microsoft.com/office/powerpoint/2010/main" val="353909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ritishbrusselsnetwork.eu/report-estimates-britains-lack-of-foreign-language-speakers-costs-economy-17-billion-a-yea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Teaching the language of working together – asking for each other’s prior</a:t>
            </a:r>
            <a:r>
              <a:rPr lang="en-GB" baseline="0" dirty="0" smtClean="0"/>
              <a:t> knowledge, but also encouraging hypothesising, risk-taking.</a:t>
            </a: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3</a:t>
            </a:fld>
            <a:endParaRPr lang="en-GB"/>
          </a:p>
        </p:txBody>
      </p:sp>
    </p:spTree>
    <p:extLst>
      <p:ext uri="{BB962C8B-B14F-4D97-AF65-F5344CB8AC3E}">
        <p14:creationId xmlns:p14="http://schemas.microsoft.com/office/powerpoint/2010/main" val="4051274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smtClean="0">
                <a:sym typeface="Wingdings" panose="05000000000000000000" pitchFamily="2" charset="2"/>
              </a:rPr>
              <a:t>7  Reading  Speaking  Writing</a:t>
            </a:r>
          </a:p>
          <a:p>
            <a:pPr marL="0" indent="0">
              <a:buNone/>
            </a:pPr>
            <a:endParaRPr lang="en-GB" dirty="0" smtClean="0"/>
          </a:p>
          <a:p>
            <a:pPr marL="228600" indent="-228600">
              <a:buAutoNum type="arabicPeriod" startAt="4"/>
            </a:pPr>
            <a:r>
              <a:rPr lang="en-GB" baseline="0" dirty="0" smtClean="0">
                <a:sym typeface="Wingdings" panose="05000000000000000000" pitchFamily="2" charset="2"/>
              </a:rPr>
              <a:t>1  Take the text away.  Ask them to pretend to be Carlos.  Get them to answer by tracing the words with a finger on the table.  Ask ‘</a:t>
            </a:r>
            <a:r>
              <a:rPr lang="en-GB" baseline="0" dirty="0" err="1" smtClean="0">
                <a:sym typeface="Wingdings" panose="05000000000000000000" pitchFamily="2" charset="2"/>
              </a:rPr>
              <a:t>Cómo</a:t>
            </a:r>
            <a:r>
              <a:rPr lang="en-GB" baseline="0" dirty="0" smtClean="0">
                <a:sym typeface="Wingdings" panose="05000000000000000000" pitchFamily="2" charset="2"/>
              </a:rPr>
              <a:t> </a:t>
            </a:r>
            <a:r>
              <a:rPr lang="en-GB" baseline="0" dirty="0" err="1" smtClean="0">
                <a:sym typeface="Wingdings" panose="05000000000000000000" pitchFamily="2" charset="2"/>
              </a:rPr>
              <a:t>te</a:t>
            </a:r>
            <a:r>
              <a:rPr lang="en-GB" baseline="0" dirty="0" smtClean="0">
                <a:sym typeface="Wingdings" panose="05000000000000000000" pitchFamily="2" charset="2"/>
              </a:rPr>
              <a:t> llamas?’ Bring the text back to see if they spelt Me </a:t>
            </a:r>
            <a:r>
              <a:rPr lang="en-GB" baseline="0" dirty="0" err="1" smtClean="0">
                <a:sym typeface="Wingdings" panose="05000000000000000000" pitchFamily="2" charset="2"/>
              </a:rPr>
              <a:t>llamo</a:t>
            </a:r>
            <a:r>
              <a:rPr lang="en-GB" baseline="0" dirty="0" smtClean="0">
                <a:sym typeface="Wingdings" panose="05000000000000000000" pitchFamily="2" charset="2"/>
              </a:rPr>
              <a:t> Carlos correctly.  Do the same with the other questions.</a:t>
            </a:r>
          </a:p>
          <a:p>
            <a:pPr marL="228600" indent="-228600">
              <a:buAutoNum type="arabicPeriod" startAt="4"/>
            </a:pPr>
            <a:endParaRPr lang="en-GB" baseline="0" dirty="0" smtClean="0">
              <a:sym typeface="Wingdings" panose="05000000000000000000" pitchFamily="2" charset="2"/>
            </a:endParaRPr>
          </a:p>
          <a:p>
            <a:pPr marL="0" indent="0">
              <a:buNone/>
            </a:pPr>
            <a:r>
              <a:rPr lang="en-GB" baseline="0" dirty="0" smtClean="0">
                <a:sym typeface="Wingdings" panose="05000000000000000000" pitchFamily="2" charset="2"/>
              </a:rPr>
              <a:t>4.2  Ask them to be themselves now.  Give them mini whiteboards (or exercise books if you prefer)  Ask ‘</a:t>
            </a:r>
            <a:r>
              <a:rPr lang="en-GB" baseline="0" dirty="0" err="1" smtClean="0">
                <a:sym typeface="Wingdings" panose="05000000000000000000" pitchFamily="2" charset="2"/>
              </a:rPr>
              <a:t>Cómo</a:t>
            </a:r>
            <a:r>
              <a:rPr lang="en-GB" baseline="0" dirty="0" smtClean="0">
                <a:sym typeface="Wingdings" panose="05000000000000000000" pitchFamily="2" charset="2"/>
              </a:rPr>
              <a:t> </a:t>
            </a:r>
            <a:r>
              <a:rPr lang="en-GB" baseline="0" dirty="0" err="1" smtClean="0">
                <a:sym typeface="Wingdings" panose="05000000000000000000" pitchFamily="2" charset="2"/>
              </a:rPr>
              <a:t>te</a:t>
            </a:r>
            <a:r>
              <a:rPr lang="en-GB" baseline="0" dirty="0" smtClean="0">
                <a:sym typeface="Wingdings" panose="05000000000000000000" pitchFamily="2" charset="2"/>
              </a:rPr>
              <a:t> llamas?’ and ask them to write a full sentence answer.  This time, do not bring the text back each time between questions.</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Do the same for all questions.</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NB:  Tell them that they can ask you for words they need e.g. </a:t>
            </a:r>
            <a:r>
              <a:rPr lang="en-GB" baseline="0" dirty="0" err="1" smtClean="0">
                <a:sym typeface="Wingdings" panose="05000000000000000000" pitchFamily="2" charset="2"/>
              </a:rPr>
              <a:t>Inglaterra</a:t>
            </a:r>
            <a:r>
              <a:rPr lang="en-GB" baseline="0" dirty="0" smtClean="0">
                <a:sym typeface="Wingdings" panose="05000000000000000000" pitchFamily="2" charset="2"/>
              </a:rPr>
              <a:t> that have not come up in the lesson so far.</a:t>
            </a:r>
            <a:br>
              <a:rPr lang="en-GB" baseline="0" dirty="0" smtClean="0">
                <a:sym typeface="Wingdings" panose="05000000000000000000" pitchFamily="2" charset="2"/>
              </a:rPr>
            </a:br>
            <a:r>
              <a:rPr lang="en-GB" baseline="0" dirty="0" smtClean="0">
                <a:sym typeface="Wingdings" panose="05000000000000000000" pitchFamily="2" charset="2"/>
              </a:rPr>
              <a:t>They know how to ask “Como se dice…?”  If you haven’t talk “Como se </a:t>
            </a:r>
            <a:r>
              <a:rPr lang="en-GB" baseline="0" dirty="0" err="1" smtClean="0">
                <a:sym typeface="Wingdings" panose="05000000000000000000" pitchFamily="2" charset="2"/>
              </a:rPr>
              <a:t>escribe</a:t>
            </a:r>
            <a:r>
              <a:rPr lang="en-GB" baseline="0" dirty="0" smtClean="0">
                <a:sym typeface="Wingdings" panose="05000000000000000000" pitchFamily="2" charset="2"/>
              </a:rPr>
              <a:t>?” yet this is the time to do it – i.e. when they need it.  </a:t>
            </a:r>
            <a:br>
              <a:rPr lang="en-GB" baseline="0" dirty="0" smtClean="0">
                <a:sym typeface="Wingdings" panose="05000000000000000000" pitchFamily="2" charset="2"/>
              </a:rPr>
            </a:br>
            <a:r>
              <a:rPr lang="en-GB" baseline="0" dirty="0" smtClean="0">
                <a:sym typeface="Wingdings" panose="05000000000000000000" pitchFamily="2" charset="2"/>
              </a:rPr>
              <a:t>Make is very </a:t>
            </a:r>
            <a:r>
              <a:rPr lang="en-GB" baseline="0" dirty="0" err="1" smtClean="0">
                <a:sym typeface="Wingdings" panose="05000000000000000000" pitchFamily="2" charset="2"/>
              </a:rPr>
              <a:t>very</a:t>
            </a:r>
            <a:r>
              <a:rPr lang="en-GB" baseline="0" dirty="0" smtClean="0">
                <a:sym typeface="Wingdings" panose="05000000000000000000" pitchFamily="2" charset="2"/>
              </a:rPr>
              <a:t> clear that you know they are writing from memory and that there will be some mistakes and this is fine!</a:t>
            </a:r>
            <a:br>
              <a:rPr lang="en-GB" baseline="0" dirty="0" smtClean="0">
                <a:sym typeface="Wingdings" panose="05000000000000000000" pitchFamily="2" charset="2"/>
              </a:rPr>
            </a:br>
            <a:r>
              <a:rPr lang="en-GB" baseline="0" dirty="0" smtClean="0">
                <a:sym typeface="Wingdings" panose="05000000000000000000" pitchFamily="2" charset="2"/>
              </a:rPr>
              <a:t>Tell them how important writing from memory is and that copying will not teach them as much.</a:t>
            </a:r>
          </a:p>
          <a:p>
            <a:pPr marL="0" indent="0">
              <a:buNone/>
            </a:pPr>
            <a:endParaRPr lang="en-GB" baseline="0" dirty="0" smtClean="0">
              <a:sym typeface="Wingdings" panose="05000000000000000000" pitchFamily="2" charset="2"/>
            </a:endParaRPr>
          </a:p>
          <a:p>
            <a:pPr marL="0" indent="0">
              <a:buNone/>
            </a:pPr>
            <a:r>
              <a:rPr lang="en-GB" baseline="0" dirty="0" smtClean="0">
                <a:sym typeface="Wingdings" panose="05000000000000000000" pitchFamily="2" charset="2"/>
              </a:rPr>
              <a:t>They will end up having written a short paragraph about themselves in Spanish. Level 3 / 4 on NC.</a:t>
            </a:r>
          </a:p>
          <a:p>
            <a:pPr marL="0" indent="0">
              <a:buNone/>
            </a:pPr>
            <a:endParaRPr lang="en-GB" baseline="0" dirty="0" smtClean="0">
              <a:sym typeface="Wingdings" panose="05000000000000000000" pitchFamily="2" charset="2"/>
            </a:endParaRPr>
          </a:p>
          <a:p>
            <a:pPr marL="0" indent="0">
              <a:buNone/>
            </a:pPr>
            <a:r>
              <a:rPr lang="en-GB" baseline="0" dirty="0" smtClean="0">
                <a:sym typeface="Wingdings" panose="05000000000000000000" pitchFamily="2" charset="2"/>
              </a:rPr>
              <a:t>Ask them to add any sentences they want to at the end of the text and to give their work in to you.</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Use what you find in their books to inform your next teaching sequence!</a:t>
            </a:r>
          </a:p>
          <a:p>
            <a:pPr marL="0" indent="0">
              <a:buNone/>
            </a:pPr>
            <a:r>
              <a:rPr lang="en-GB" baseline="0" dirty="0" smtClean="0">
                <a:sym typeface="Wingdings" panose="05000000000000000000" pitchFamily="2" charset="2"/>
              </a:rPr>
              <a:t>One of the things you probably won’t find is extensive use of the high-frequency words OR different verb forms apart from the first person.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So this sets up some learning objectives for the first term immediately.  </a:t>
            </a:r>
            <a:endParaRPr lang="en-GB" dirty="0" smtClean="0"/>
          </a:p>
          <a:p>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12</a:t>
            </a:fld>
            <a:endParaRPr lang="en-GB"/>
          </a:p>
        </p:txBody>
      </p:sp>
    </p:spTree>
    <p:extLst>
      <p:ext uri="{BB962C8B-B14F-4D97-AF65-F5344CB8AC3E}">
        <p14:creationId xmlns:p14="http://schemas.microsoft.com/office/powerpoint/2010/main" val="849611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dirty="0" smtClean="0"/>
              <a:t>http://www.unternehmer-manufaktur.de/sites/default/files/images/Mitarbeiterjahr/l%C3%A4cheln_rezeption.jpg</a:t>
            </a:r>
            <a:br>
              <a:rPr lang="en-GB" dirty="0" smtClean="0"/>
            </a:br>
            <a:endParaRPr lang="en-GB" dirty="0" smtClean="0"/>
          </a:p>
          <a:p>
            <a:pPr marL="0" marR="0" lvl="0" indent="0" algn="l" defTabSz="914400" rtl="0" eaLnBrk="0" fontAlgn="base" latinLnBrk="0" hangingPunct="0">
              <a:lnSpc>
                <a:spcPct val="100000"/>
              </a:lnSpc>
              <a:spcBef>
                <a:spcPct val="0"/>
              </a:spcBef>
              <a:spcAft>
                <a:spcPct val="0"/>
              </a:spcAft>
              <a:buClrTx/>
              <a:buSzTx/>
              <a:buFontTx/>
              <a:buNone/>
              <a:tabLst/>
            </a:pPr>
            <a:r>
              <a:rPr lang="en-GB" dirty="0" smtClean="0"/>
              <a:t>Adapted from </a:t>
            </a:r>
            <a:r>
              <a:rPr lang="en-GB" dirty="0" err="1" smtClean="0"/>
              <a:t>Stimmt</a:t>
            </a:r>
            <a:r>
              <a:rPr lang="en-GB" dirty="0" smtClean="0"/>
              <a:t>! 3 </a:t>
            </a:r>
            <a:r>
              <a:rPr lang="en-GB" dirty="0" err="1" smtClean="0"/>
              <a:t>Grün</a:t>
            </a:r>
            <a:r>
              <a:rPr lang="en-GB" dirty="0" smtClean="0"/>
              <a:t> Pearson</a:t>
            </a:r>
            <a:br>
              <a:rPr lang="en-GB" dirty="0" smtClean="0"/>
            </a:b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Guten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Morgen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Hotel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Paradies</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Mein Name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ist</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Stiel</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Heidi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Stiel</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 – T – I – E – L. //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Ich</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möchte</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ein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Zimmer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reservieren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Ein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Doppelzimmer</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bitte</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Wir</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möchten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drei</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Tage</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bleiben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vom</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vierten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bis</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zum</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siebten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September. //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Meine</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Telefonnummer</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ist</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null,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drei</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null;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fünfundvierzig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sechsundzwanzig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neun</a:t>
            </a:r>
            <a:r>
              <a:rPr lang="en-GB" sz="1200" dirty="0" err="1" smtClean="0">
                <a:latin typeface="Arial" panose="020B0604020202020204" pitchFamily="34" charset="0"/>
                <a:ea typeface="Times New Roman" panose="02020603050405020304" pitchFamily="18" charset="0"/>
                <a:cs typeface="Arial" panose="020B0604020202020204" pitchFamily="34" charset="0"/>
              </a:rPr>
              <a:t>undneuzig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siebzehn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Die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Nummer</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noch</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einmal</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…null,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drei</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null;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fünfundzwanzig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sechs</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und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vierzig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achtzig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siebzehn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Und Auf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Wiederhören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b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GB"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Source:</a:t>
            </a:r>
            <a:endParaRPr kumimoji="0" lang="en-GB"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3"/>
              </a:rPr>
              <a:t>http://www.britishbrusselsnetwork.eu/report-estimates-britains-lack-of-foreign-language-speakers-costs-economy-17-billion-a-year</a:t>
            </a:r>
            <a:endParaRPr kumimoji="0" lang="en-GB" sz="1800" b="0" i="0" u="none" strike="noStrike" cap="none" normalizeH="0" baseline="0" dirty="0" smtClean="0">
              <a:ln>
                <a:noFill/>
              </a:ln>
              <a:solidFill>
                <a:schemeClr val="tx1"/>
              </a:solidFill>
              <a:effectLst/>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17</a:t>
            </a:fld>
            <a:endParaRPr lang="en-GB"/>
          </a:p>
        </p:txBody>
      </p:sp>
    </p:spTree>
    <p:extLst>
      <p:ext uri="{BB962C8B-B14F-4D97-AF65-F5344CB8AC3E}">
        <p14:creationId xmlns:p14="http://schemas.microsoft.com/office/powerpoint/2010/main" val="407903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When you hear an unfamiliar word, use sound-spelling links to transcribe it. You can often work out what a word means when you see it written down. </a:t>
            </a:r>
            <a:b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GB" dirty="0" smtClean="0"/>
              <a:t>Taken from from </a:t>
            </a:r>
            <a:r>
              <a:rPr lang="en-GB" dirty="0" err="1" smtClean="0"/>
              <a:t>Stimmt</a:t>
            </a:r>
            <a:r>
              <a:rPr lang="en-GB" dirty="0" smtClean="0"/>
              <a:t>! 3 </a:t>
            </a:r>
            <a:r>
              <a:rPr lang="en-GB" dirty="0" err="1" smtClean="0"/>
              <a:t>Grün</a:t>
            </a:r>
            <a:r>
              <a:rPr lang="en-GB" dirty="0" smtClean="0"/>
              <a:t> Pearson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r>
            <a:b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Guten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Morgen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Hotel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Heidehof</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Mein Name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ist</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Meyer, Elena Meyer. M – E – Y – E - R. //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Ich</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möchte</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ein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Zimmer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reservieren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Ein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Doppelzimmer</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bitte</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Wir</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möchten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zehn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Tage</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bleiben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vom</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fünften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bis</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zum</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fünfzehnten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April. // Was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kostet</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das,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bitte</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Meine</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Telefonnummer</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ist</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null,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sieben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null;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drei</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und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achtzig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vier</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und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zwanzig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elf,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ein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und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dreißig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Die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Nummer</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noch</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mal …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drei</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und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achtzig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vier</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und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zwanzig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elf,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ein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und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dreißig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Auf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Wiederhören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b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GB" sz="1200" b="0" i="0" u="none" strike="noStrike" kern="1200" dirty="0" smtClean="0">
                <a:solidFill>
                  <a:schemeClr val="tx1"/>
                </a:solidFill>
                <a:effectLst/>
                <a:latin typeface="+mn-lt"/>
                <a:ea typeface="+mn-ea"/>
                <a:cs typeface="+mn-cs"/>
              </a:rPr>
              <a:t>Name</a:t>
            </a:r>
          </a:p>
          <a:p>
            <a:pPr rtl="0" eaLnBrk="1" fontAlgn="t" latinLnBrk="0" hangingPunct="1"/>
            <a:r>
              <a:rPr lang="en-GB" sz="1200" b="0" i="0" u="none" strike="noStrike" kern="1200" dirty="0" smtClean="0">
                <a:solidFill>
                  <a:schemeClr val="tx1"/>
                </a:solidFill>
                <a:effectLst/>
                <a:latin typeface="+mn-lt"/>
                <a:ea typeface="+mn-ea"/>
                <a:cs typeface="+mn-cs"/>
              </a:rPr>
              <a:t>Elena Meyer</a:t>
            </a:r>
          </a:p>
          <a:p>
            <a:pPr rtl="0" eaLnBrk="1" fontAlgn="t" latinLnBrk="0" hangingPunct="1"/>
            <a:r>
              <a:rPr lang="en-GB" sz="1200" b="0" i="0" u="none" strike="noStrike" kern="1200" dirty="0" smtClean="0">
                <a:solidFill>
                  <a:schemeClr val="tx1"/>
                </a:solidFill>
                <a:effectLst/>
                <a:latin typeface="+mn-lt"/>
                <a:ea typeface="+mn-ea"/>
                <a:cs typeface="+mn-cs"/>
              </a:rPr>
              <a:t>Zimmer</a:t>
            </a:r>
          </a:p>
          <a:p>
            <a:pPr rtl="0" eaLnBrk="1" fontAlgn="t" latinLnBrk="0" hangingPunct="1"/>
            <a:r>
              <a:rPr lang="en-GB" sz="1200" b="0" i="0" u="none" strike="noStrike" kern="1200" dirty="0" err="1" smtClean="0">
                <a:solidFill>
                  <a:schemeClr val="tx1"/>
                </a:solidFill>
                <a:effectLst/>
                <a:latin typeface="+mn-lt"/>
                <a:ea typeface="+mn-ea"/>
                <a:cs typeface="+mn-cs"/>
              </a:rPr>
              <a:t>ein</a:t>
            </a:r>
            <a:r>
              <a:rPr lang="en-GB" sz="1200" b="0" i="0" u="none" strike="noStrike" kern="1200" dirty="0" smtClean="0">
                <a:solidFill>
                  <a:schemeClr val="tx1"/>
                </a:solidFill>
                <a:effectLst/>
                <a:latin typeface="+mn-lt"/>
                <a:ea typeface="+mn-ea"/>
                <a:cs typeface="+mn-cs"/>
              </a:rPr>
              <a:t> </a:t>
            </a:r>
            <a:r>
              <a:rPr lang="en-GB" sz="1200" b="0" i="0" u="none" strike="noStrike" kern="1200" dirty="0" err="1" smtClean="0">
                <a:solidFill>
                  <a:schemeClr val="tx1"/>
                </a:solidFill>
                <a:effectLst/>
                <a:latin typeface="+mn-lt"/>
                <a:ea typeface="+mn-ea"/>
                <a:cs typeface="+mn-cs"/>
              </a:rPr>
              <a:t>Doppelzimmer</a:t>
            </a:r>
            <a:endParaRPr lang="en-GB" sz="1200" b="0" i="0" u="none" strike="noStrike" kern="1200" dirty="0" smtClean="0">
              <a:solidFill>
                <a:schemeClr val="tx1"/>
              </a:solidFill>
              <a:effectLst/>
              <a:latin typeface="+mn-lt"/>
              <a:ea typeface="+mn-ea"/>
              <a:cs typeface="+mn-cs"/>
            </a:endParaRPr>
          </a:p>
          <a:p>
            <a:pPr rtl="0" eaLnBrk="1" fontAlgn="t" latinLnBrk="0" hangingPunct="1"/>
            <a:r>
              <a:rPr lang="en-GB" sz="1200" b="0" i="0" u="none" strike="noStrike" kern="1200" dirty="0" err="1" smtClean="0">
                <a:solidFill>
                  <a:schemeClr val="tx1"/>
                </a:solidFill>
                <a:effectLst/>
                <a:latin typeface="+mn-lt"/>
                <a:ea typeface="+mn-ea"/>
                <a:cs typeface="+mn-cs"/>
              </a:rPr>
              <a:t>Ankunft</a:t>
            </a:r>
            <a:endParaRPr lang="en-GB" sz="1200" b="0" i="0" u="none" strike="noStrike" kern="1200" dirty="0" smtClean="0">
              <a:solidFill>
                <a:schemeClr val="tx1"/>
              </a:solidFill>
              <a:effectLst/>
              <a:latin typeface="+mn-lt"/>
              <a:ea typeface="+mn-ea"/>
              <a:cs typeface="+mn-cs"/>
            </a:endParaRPr>
          </a:p>
          <a:p>
            <a:pPr rtl="0" eaLnBrk="1" fontAlgn="t" latinLnBrk="0" hangingPunct="1"/>
            <a:r>
              <a:rPr lang="en-GB" sz="1200" b="0" i="1" u="none" strike="noStrike" kern="1200" dirty="0" smtClean="0">
                <a:solidFill>
                  <a:schemeClr val="tx1"/>
                </a:solidFill>
                <a:effectLst/>
                <a:latin typeface="+mn-lt"/>
                <a:ea typeface="+mn-ea"/>
                <a:cs typeface="+mn-cs"/>
              </a:rPr>
              <a:t>5. April</a:t>
            </a:r>
            <a:endParaRPr lang="en-GB" sz="1200" b="0" i="0" u="none" strike="noStrike" kern="1200" dirty="0" smtClean="0">
              <a:solidFill>
                <a:schemeClr val="tx1"/>
              </a:solidFill>
              <a:effectLst/>
              <a:latin typeface="+mn-lt"/>
              <a:ea typeface="+mn-ea"/>
              <a:cs typeface="+mn-cs"/>
            </a:endParaRPr>
          </a:p>
          <a:p>
            <a:pPr rtl="0" eaLnBrk="1" fontAlgn="t" latinLnBrk="0" hangingPunct="1"/>
            <a:r>
              <a:rPr lang="en-GB" sz="1200" b="0" i="0" u="none" strike="noStrike" kern="1200" dirty="0" err="1" smtClean="0">
                <a:solidFill>
                  <a:schemeClr val="tx1"/>
                </a:solidFill>
                <a:effectLst/>
                <a:latin typeface="+mn-lt"/>
                <a:ea typeface="+mn-ea"/>
                <a:cs typeface="+mn-cs"/>
              </a:rPr>
              <a:t>Abfahrt</a:t>
            </a:r>
            <a:endParaRPr lang="en-GB" sz="1200" b="0" i="0" u="none" strike="noStrike" kern="1200" dirty="0" smtClean="0">
              <a:solidFill>
                <a:schemeClr val="tx1"/>
              </a:solidFill>
              <a:effectLst/>
              <a:latin typeface="+mn-lt"/>
              <a:ea typeface="+mn-ea"/>
              <a:cs typeface="+mn-cs"/>
            </a:endParaRPr>
          </a:p>
          <a:p>
            <a:pPr rtl="0" eaLnBrk="1" fontAlgn="t" latinLnBrk="0" hangingPunct="1"/>
            <a:r>
              <a:rPr lang="en-GB" sz="1200" b="0" i="1" u="none" strike="noStrike" kern="1200" dirty="0" smtClean="0">
                <a:solidFill>
                  <a:schemeClr val="tx1"/>
                </a:solidFill>
                <a:effectLst/>
                <a:latin typeface="+mn-lt"/>
                <a:ea typeface="+mn-ea"/>
                <a:cs typeface="+mn-cs"/>
              </a:rPr>
              <a:t>15. April</a:t>
            </a:r>
            <a:endParaRPr lang="en-GB" sz="1200" b="0" i="0" u="none" strike="noStrike" kern="1200" dirty="0" smtClean="0">
              <a:solidFill>
                <a:schemeClr val="tx1"/>
              </a:solidFill>
              <a:effectLst/>
              <a:latin typeface="+mn-lt"/>
              <a:ea typeface="+mn-ea"/>
              <a:cs typeface="+mn-cs"/>
            </a:endParaRPr>
          </a:p>
          <a:p>
            <a:pPr rtl="0" eaLnBrk="1" fontAlgn="t" latinLnBrk="0" hangingPunct="1"/>
            <a:r>
              <a:rPr lang="en-GB" sz="1200" b="0" i="0" u="none" strike="noStrike" kern="1200" dirty="0" err="1" smtClean="0">
                <a:solidFill>
                  <a:schemeClr val="tx1"/>
                </a:solidFill>
                <a:effectLst/>
                <a:latin typeface="+mn-lt"/>
                <a:ea typeface="+mn-ea"/>
                <a:cs typeface="+mn-cs"/>
              </a:rPr>
              <a:t>Andere</a:t>
            </a:r>
            <a:r>
              <a:rPr lang="en-GB" sz="1200" b="0" i="0" u="none" strike="noStrike" kern="1200" dirty="0" smtClean="0">
                <a:solidFill>
                  <a:schemeClr val="tx1"/>
                </a:solidFill>
                <a:effectLst/>
                <a:latin typeface="+mn-lt"/>
                <a:ea typeface="+mn-ea"/>
                <a:cs typeface="+mn-cs"/>
              </a:rPr>
              <a:t> Details / </a:t>
            </a:r>
            <a:r>
              <a:rPr lang="en-GB" sz="1200" b="0" i="0" u="none" strike="noStrike" kern="1200" dirty="0" err="1" smtClean="0">
                <a:solidFill>
                  <a:schemeClr val="tx1"/>
                </a:solidFill>
                <a:effectLst/>
                <a:latin typeface="+mn-lt"/>
                <a:ea typeface="+mn-ea"/>
                <a:cs typeface="+mn-cs"/>
              </a:rPr>
              <a:t>Fragen</a:t>
            </a:r>
            <a:endParaRPr lang="en-GB" sz="1200" b="0" i="0" u="none" strike="noStrike" kern="1200" dirty="0" smtClean="0">
              <a:solidFill>
                <a:schemeClr val="tx1"/>
              </a:solidFill>
              <a:effectLst/>
              <a:latin typeface="+mn-lt"/>
              <a:ea typeface="+mn-ea"/>
              <a:cs typeface="+mn-cs"/>
            </a:endParaRPr>
          </a:p>
          <a:p>
            <a:pPr rtl="0" eaLnBrk="1" fontAlgn="t" latinLnBrk="0" hangingPunct="1"/>
            <a:r>
              <a:rPr lang="en-GB" sz="1200" b="0" i="1" u="none" strike="noStrike" kern="1200" dirty="0" smtClean="0">
                <a:solidFill>
                  <a:schemeClr val="tx1"/>
                </a:solidFill>
                <a:effectLst/>
                <a:latin typeface="+mn-lt"/>
                <a:ea typeface="+mn-ea"/>
                <a:cs typeface="+mn-cs"/>
              </a:rPr>
              <a:t>Was </a:t>
            </a:r>
            <a:r>
              <a:rPr lang="en-GB" sz="1200" b="0" i="1" u="none" strike="noStrike" kern="1200" dirty="0" err="1" smtClean="0">
                <a:solidFill>
                  <a:schemeClr val="tx1"/>
                </a:solidFill>
                <a:effectLst/>
                <a:latin typeface="+mn-lt"/>
                <a:ea typeface="+mn-ea"/>
                <a:cs typeface="+mn-cs"/>
              </a:rPr>
              <a:t>kostet</a:t>
            </a:r>
            <a:r>
              <a:rPr lang="en-GB" sz="1200" b="0" i="1" u="none" strike="noStrike" kern="1200" dirty="0" smtClean="0">
                <a:solidFill>
                  <a:schemeClr val="tx1"/>
                </a:solidFill>
                <a:effectLst/>
                <a:latin typeface="+mn-lt"/>
                <a:ea typeface="+mn-ea"/>
                <a:cs typeface="+mn-cs"/>
              </a:rPr>
              <a:t> das Zimmer?</a:t>
            </a:r>
            <a:endParaRPr lang="en-GB" sz="1200" b="0" i="0" u="none" strike="noStrike" kern="1200" dirty="0" smtClean="0">
              <a:solidFill>
                <a:schemeClr val="tx1"/>
              </a:solidFill>
              <a:effectLst/>
              <a:latin typeface="+mn-lt"/>
              <a:ea typeface="+mn-ea"/>
              <a:cs typeface="+mn-cs"/>
            </a:endParaRPr>
          </a:p>
          <a:p>
            <a:pPr rtl="0" eaLnBrk="1" fontAlgn="t" latinLnBrk="0" hangingPunct="1"/>
            <a:r>
              <a:rPr lang="en-GB" sz="1200" b="0" i="0" u="none" strike="noStrike" kern="1200" dirty="0" err="1" smtClean="0">
                <a:solidFill>
                  <a:schemeClr val="tx1"/>
                </a:solidFill>
                <a:effectLst/>
                <a:latin typeface="+mn-lt"/>
                <a:ea typeface="+mn-ea"/>
                <a:cs typeface="+mn-cs"/>
              </a:rPr>
              <a:t>Telefonnummer</a:t>
            </a:r>
            <a:endParaRPr lang="en-GB" sz="1200" b="0" i="0" u="none" strike="noStrike" kern="1200" dirty="0" smtClean="0">
              <a:solidFill>
                <a:schemeClr val="tx1"/>
              </a:solidFill>
              <a:effectLst/>
              <a:latin typeface="+mn-lt"/>
              <a:ea typeface="+mn-ea"/>
              <a:cs typeface="+mn-cs"/>
            </a:endParaRPr>
          </a:p>
          <a:p>
            <a:pPr rtl="0" eaLnBrk="1" fontAlgn="t" latinLnBrk="0" hangingPunct="1"/>
            <a:r>
              <a:rPr lang="en-GB" sz="1200" b="0" i="0" u="none" strike="noStrike" kern="1200" dirty="0" smtClean="0">
                <a:solidFill>
                  <a:schemeClr val="tx1"/>
                </a:solidFill>
                <a:effectLst/>
                <a:latin typeface="+mn-lt"/>
                <a:ea typeface="+mn-ea"/>
                <a:cs typeface="+mn-cs"/>
              </a:rPr>
              <a:t>070 83 24 11 31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cap="none" normalizeH="0" baseline="0" dirty="0" smtClean="0">
              <a:ln>
                <a:noFill/>
              </a:ln>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18</a:t>
            </a:fld>
            <a:endParaRPr lang="en-GB"/>
          </a:p>
        </p:txBody>
      </p:sp>
    </p:spTree>
    <p:extLst>
      <p:ext uri="{BB962C8B-B14F-4D97-AF65-F5344CB8AC3E}">
        <p14:creationId xmlns:p14="http://schemas.microsoft.com/office/powerpoint/2010/main" val="662088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smtClean="0">
                <a:solidFill>
                  <a:srgbClr val="FF0000"/>
                </a:solidFill>
                <a:latin typeface="Times New Roman" panose="02020603050405020304" pitchFamily="18" charset="0"/>
                <a:ea typeface="Times New Roman" panose="02020603050405020304" pitchFamily="18" charset="0"/>
              </a:rPr>
              <a:t>[Transcript:]</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1</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Hallo,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hier</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spricht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Lisa Braun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vom</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Informationsbüro</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Ich</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habe</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eine</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Frage</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Haben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Sie</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noch</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Zimmer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frei</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im</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Moment?</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2</a:t>
            </a:r>
          </a:p>
          <a:p>
            <a:pPr>
              <a:spcAft>
                <a:spcPts val="0"/>
              </a:spcAft>
            </a:pP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Guten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Morgen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Mein Name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ist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Bach.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Ich</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werde</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nächsten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Monat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eine</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Geburtstagsparty</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im</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Hotel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organisieren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3</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Hallo?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Hier</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spricht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Frau Hoffmann. Mein Mann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ist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heute</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krank</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Er</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kann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nicht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arbeiten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4</a:t>
            </a:r>
          </a:p>
          <a:p>
            <a:pPr>
              <a:spcAft>
                <a:spcPts val="0"/>
              </a:spcAft>
            </a:pP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Guten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Morgen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Hier</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spricht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Frau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Schnelling</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vom</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Souvenirgeschäft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Ihre</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Kulis</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und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Papier</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sind</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jetzt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fertig</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5</a:t>
            </a:r>
          </a:p>
          <a:p>
            <a:pPr>
              <a:spcAft>
                <a:spcPts val="0"/>
              </a:spcAft>
            </a:pP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Guten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Tag.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Hier</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ist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die Monika.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Ich</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habe</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ein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Problem. Es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wird</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schneien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Ich</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werde</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also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morgen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nicht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ins Hotel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kommen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p>
          <a:p>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19</a:t>
            </a:fld>
            <a:endParaRPr lang="en-GB"/>
          </a:p>
        </p:txBody>
      </p:sp>
    </p:spTree>
    <p:extLst>
      <p:ext uri="{BB962C8B-B14F-4D97-AF65-F5344CB8AC3E}">
        <p14:creationId xmlns:p14="http://schemas.microsoft.com/office/powerpoint/2010/main" val="865887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t>
            </a:r>
            <a:r>
              <a:rPr lang="en-GB" dirty="0" err="1" smtClean="0"/>
              <a:t>musn’t</a:t>
            </a:r>
            <a:r>
              <a:rPr lang="en-GB" dirty="0" smtClean="0"/>
              <a:t> forget that this is the reality of the world we live</a:t>
            </a:r>
            <a:r>
              <a:rPr lang="en-GB" baseline="0" dirty="0" smtClean="0"/>
              <a:t> in, where computer generated translation is ‘instant’.  </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1630886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http://www.amazon.co.uk/Lost-Translation-Misadventures-English-Abroad/dp/1843172720</a:t>
            </a:r>
          </a:p>
          <a:p>
            <a:r>
              <a:rPr lang="fr-FR" dirty="0" smtClean="0"/>
              <a:t>http://www.trinitycounty.org/Pictures/Planning/airport.gif</a:t>
            </a:r>
          </a:p>
          <a:p>
            <a:endParaRPr lang="en-GB" dirty="0" smtClean="0"/>
          </a:p>
          <a:p>
            <a:r>
              <a:rPr lang="en-GB" dirty="0" smtClean="0"/>
              <a:t>A look at the dangers</a:t>
            </a:r>
            <a:r>
              <a:rPr lang="en-GB" baseline="0" dirty="0" smtClean="0"/>
              <a:t> of translation…particularly an unthinking use of online translation tools.</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016621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Approaching translation from the point of view of communicating</a:t>
            </a:r>
            <a:r>
              <a:rPr lang="en-GB" baseline="0" dirty="0" smtClean="0"/>
              <a:t> the message – an introduction into the field of non-literal word-for-word translation.  </a:t>
            </a:r>
            <a:br>
              <a:rPr lang="en-GB" baseline="0" dirty="0" smtClean="0"/>
            </a:br>
            <a:r>
              <a:rPr lang="en-GB" baseline="0" dirty="0" smtClean="0"/>
              <a:t>Students using their world knowledge, the picture clues and asking themselves ‘what sounds right?’</a:t>
            </a:r>
          </a:p>
          <a:p>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748660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things I might be tempted to translate apart from signs… - both literally and then idiomatically to get at the real</a:t>
            </a:r>
            <a:r>
              <a:rPr lang="en-GB" baseline="0" dirty="0" smtClean="0"/>
              <a:t> meaning.</a:t>
            </a:r>
            <a:endParaRPr lang="fr-FR" dirty="0" smtClean="0"/>
          </a:p>
          <a:p>
            <a:endParaRPr lang="fr-FR" dirty="0" smtClean="0"/>
          </a:p>
          <a:p>
            <a:r>
              <a:rPr lang="fr-FR" dirty="0" smtClean="0"/>
              <a:t>http://www.popartshop.de/images/wwwArtworksFull/Schule_ist_Banane-%287B2960A8-C6BD-1004-8212-821652525123%29.jpg</a:t>
            </a:r>
          </a:p>
          <a:p>
            <a:r>
              <a:rPr lang="fr-FR" dirty="0" smtClean="0"/>
              <a:t>http://4.bp.blogspot.com/-kMtvMFUY_zQ/UPvsPwRLfkI/AAAAAAAAC_o/FfdOXvj75lk/s1600/running-late.gif</a:t>
            </a:r>
          </a:p>
          <a:p>
            <a:r>
              <a:rPr lang="fr-FR" dirty="0" smtClean="0"/>
              <a:t>http://3.bp.blogspot.com/_ZhySOrZlnPs/SroBlTOdquI/AAAAAAAAAP8/n7Pd6dXHJKk/s400/HastDuEinenVogel.jpg</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1400461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Authentic</a:t>
            </a:r>
            <a:r>
              <a:rPr lang="en-GB" baseline="0" dirty="0" smtClean="0"/>
              <a:t> hotel reviews</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4290749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Signs and notices (online </a:t>
            </a:r>
            <a:r>
              <a:rPr lang="en-GB" sz="1200" kern="1200" dirty="0" err="1" smtClean="0">
                <a:solidFill>
                  <a:schemeClr val="tx1"/>
                </a:solidFill>
                <a:effectLst/>
                <a:latin typeface="+mn-lt"/>
                <a:ea typeface="+mn-ea"/>
                <a:cs typeface="+mn-cs"/>
              </a:rPr>
              <a:t>realia</a:t>
            </a:r>
            <a:r>
              <a:rPr lang="en-GB" sz="1200" kern="1200" dirty="0" smtClean="0">
                <a:solidFill>
                  <a:schemeClr val="tx1"/>
                </a:solidFill>
                <a:effectLst/>
                <a:latin typeface="+mn-lt"/>
                <a:ea typeface="+mn-ea"/>
                <a:cs typeface="+mn-cs"/>
              </a:rPr>
              <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Idioms  - relating to topic areas e.g. parts of the body, weather, food and drink, animals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Sayings, proverbs, jokes </a:t>
            </a:r>
          </a:p>
          <a:p>
            <a:r>
              <a:rPr lang="en-GB" sz="1200" kern="1200" dirty="0" smtClean="0">
                <a:solidFill>
                  <a:schemeClr val="tx1"/>
                </a:solidFill>
                <a:effectLst/>
                <a:latin typeface="+mn-lt"/>
                <a:ea typeface="+mn-ea"/>
                <a:cs typeface="+mn-cs"/>
              </a:rPr>
              <a:t>4 Authentic texts – e.g. advert transcripts, film reviews.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When the context is familiar, these sorts of texts can be a way to present new language, with translation used as just one of several strategies for identifying and extracting new language.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More challenging authentic texts – e.g. poetry, narrative extracts, news articles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With texts such as these, translation of a part of the text is likely to be the last in a sequence of comprehension activities, which would typically start with a gist reading task to identify the genre of text and the overall theme, followed by several comprehension tasks to draw out the key detail.  These could include: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1) Multiple choice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Find the English for</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True / False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4) Picture sequencing</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Table / grid completion</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6) Cloze text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7) Question / answer</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30</a:t>
            </a:fld>
            <a:endParaRPr lang="en-GB"/>
          </a:p>
        </p:txBody>
      </p:sp>
    </p:spTree>
    <p:extLst>
      <p:ext uri="{BB962C8B-B14F-4D97-AF65-F5344CB8AC3E}">
        <p14:creationId xmlns:p14="http://schemas.microsoft.com/office/powerpoint/2010/main" val="184992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Year 7 – Week 1.  Start with a text and see what students know first.</a:t>
            </a:r>
            <a:br>
              <a:rPr lang="en-GB" dirty="0" smtClean="0"/>
            </a:br>
            <a:r>
              <a:rPr lang="en-GB" dirty="0" smtClean="0"/>
              <a:t>1.</a:t>
            </a:r>
            <a:r>
              <a:rPr lang="en-GB" baseline="0" dirty="0" smtClean="0"/>
              <a:t>  </a:t>
            </a:r>
            <a:r>
              <a:rPr lang="en-GB" dirty="0" smtClean="0"/>
              <a:t>Give them some time to interrogate</a:t>
            </a:r>
            <a:r>
              <a:rPr lang="en-GB" baseline="0" dirty="0" smtClean="0"/>
              <a:t> each other’s knowledge and make some hypotheses about words they might know.  </a:t>
            </a:r>
            <a:br>
              <a:rPr lang="en-GB" baseline="0" dirty="0" smtClean="0"/>
            </a:br>
            <a:r>
              <a:rPr lang="en-GB" baseline="0" dirty="0" smtClean="0"/>
              <a:t/>
            </a:r>
            <a:br>
              <a:rPr lang="en-GB" baseline="0" dirty="0" smtClean="0"/>
            </a:br>
            <a:r>
              <a:rPr lang="en-GB" baseline="0" dirty="0" smtClean="0"/>
              <a:t>When they have finished talking they could record their group knowledge in a couple of different ways.</a:t>
            </a:r>
            <a:br>
              <a:rPr lang="en-GB" baseline="0" dirty="0" smtClean="0"/>
            </a:br>
            <a:r>
              <a:rPr lang="en-GB" baseline="0" dirty="0" smtClean="0"/>
              <a:t>They could have a red / yellow / green post-it notes for unknown / think we know / know words</a:t>
            </a:r>
            <a:br>
              <a:rPr lang="en-GB" baseline="0" dirty="0" smtClean="0"/>
            </a:br>
            <a:r>
              <a:rPr lang="en-GB" baseline="0" dirty="0" smtClean="0"/>
              <a:t>They could shade a large copy of the text with these colours.</a:t>
            </a:r>
          </a:p>
          <a:p>
            <a:endParaRPr lang="en-GB" baseline="0" dirty="0" smtClean="0"/>
          </a:p>
          <a:p>
            <a:r>
              <a:rPr lang="en-GB" baseline="0" dirty="0" smtClean="0"/>
              <a:t>Next steps depend on the knowledge of the class, but there are certain key activities that we can be sure will be beneficial for linguistic and skill development.  So, for example:</a:t>
            </a:r>
            <a:br>
              <a:rPr lang="en-GB" baseline="0" dirty="0" smtClean="0"/>
            </a:br>
            <a:r>
              <a:rPr lang="en-GB" baseline="0" dirty="0" smtClean="0"/>
              <a:t/>
            </a:r>
            <a:br>
              <a:rPr lang="en-GB" baseline="0" dirty="0" smtClean="0"/>
            </a:br>
            <a:r>
              <a:rPr lang="en-GB" baseline="0" dirty="0" smtClean="0"/>
              <a:t>2.  Teacher reads the text several times through (3-4 times) at normal speed, but with a few differences.  These could be differences in wording where the meaning is the same OR different words which change the meaning of the text, but I think it’s clearer to choose either one or the other and keep consistent throughout the text.  So, with this text, I’ve chosen to do different wording where the meaning is the same.  As below:</a:t>
            </a:r>
            <a:br>
              <a:rPr lang="en-GB" baseline="0" dirty="0" smtClean="0"/>
            </a:br>
            <a:r>
              <a:rPr lang="en-GB" baseline="0" dirty="0" smtClean="0"/>
              <a:t/>
            </a:r>
            <a:br>
              <a:rPr lang="en-GB" baseline="0" dirty="0" smtClean="0"/>
            </a:br>
            <a:r>
              <a:rPr lang="en-GB" baseline="0" dirty="0" err="1" smtClean="0"/>
              <a:t>Mi</a:t>
            </a:r>
            <a:r>
              <a:rPr lang="en-GB" baseline="0" dirty="0" smtClean="0"/>
              <a:t> </a:t>
            </a:r>
            <a:r>
              <a:rPr lang="en-GB" baseline="0" dirty="0" err="1" smtClean="0"/>
              <a:t>nombre</a:t>
            </a:r>
            <a:r>
              <a:rPr lang="en-GB" baseline="0" dirty="0" smtClean="0"/>
              <a:t> </a:t>
            </a:r>
            <a:r>
              <a:rPr lang="en-GB" baseline="0" dirty="0" err="1" smtClean="0"/>
              <a:t>es</a:t>
            </a:r>
            <a:r>
              <a:rPr lang="en-GB" baseline="0" dirty="0" smtClean="0"/>
              <a:t> Carlos Vicente.  Soy de </a:t>
            </a:r>
            <a:r>
              <a:rPr lang="en-GB" baseline="0" dirty="0" err="1" smtClean="0"/>
              <a:t>España</a:t>
            </a:r>
            <a:r>
              <a:rPr lang="en-GB" baseline="0" dirty="0" smtClean="0"/>
              <a:t> </a:t>
            </a:r>
            <a:r>
              <a:rPr lang="en-GB" baseline="0" dirty="0" err="1" smtClean="0"/>
              <a:t>pero</a:t>
            </a:r>
            <a:r>
              <a:rPr lang="en-GB" baseline="0" dirty="0" smtClean="0"/>
              <a:t> </a:t>
            </a:r>
            <a:r>
              <a:rPr lang="en-GB" baseline="0" dirty="0" err="1" smtClean="0"/>
              <a:t>mis</a:t>
            </a:r>
            <a:r>
              <a:rPr lang="en-GB" baseline="0" dirty="0" smtClean="0"/>
              <a:t> padres son </a:t>
            </a:r>
            <a:r>
              <a:rPr lang="en-GB" baseline="0" dirty="0" err="1" smtClean="0"/>
              <a:t>argentinos</a:t>
            </a:r>
            <a:r>
              <a:rPr lang="en-GB" baseline="0" dirty="0" smtClean="0"/>
              <a:t> </a:t>
            </a:r>
            <a:r>
              <a:rPr lang="en-GB" baseline="0" dirty="0" err="1" smtClean="0"/>
              <a:t>así</a:t>
            </a:r>
            <a:r>
              <a:rPr lang="en-GB" baseline="0" dirty="0" smtClean="0"/>
              <a:t> </a:t>
            </a:r>
            <a:r>
              <a:rPr lang="en-GB" baseline="0" dirty="0" err="1" smtClean="0"/>
              <a:t>que</a:t>
            </a:r>
            <a:r>
              <a:rPr lang="en-GB" baseline="0" dirty="0" smtClean="0"/>
              <a:t> soy </a:t>
            </a:r>
            <a:r>
              <a:rPr lang="en-GB" baseline="0" dirty="0" err="1" smtClean="0"/>
              <a:t>medio</a:t>
            </a:r>
            <a:r>
              <a:rPr lang="en-GB" baseline="0" dirty="0" smtClean="0"/>
              <a:t> </a:t>
            </a:r>
            <a:r>
              <a:rPr lang="en-GB" baseline="0" dirty="0" err="1" smtClean="0"/>
              <a:t>argentino</a:t>
            </a:r>
            <a:r>
              <a:rPr lang="en-GB" baseline="0" dirty="0" smtClean="0"/>
              <a:t> </a:t>
            </a:r>
            <a:r>
              <a:rPr lang="en-GB" baseline="0" dirty="0" err="1" smtClean="0"/>
              <a:t>medio</a:t>
            </a:r>
            <a:r>
              <a:rPr lang="en-GB" baseline="0" dirty="0" smtClean="0"/>
              <a:t> </a:t>
            </a:r>
            <a:r>
              <a:rPr lang="en-GB" baseline="0" dirty="0" err="1" smtClean="0"/>
              <a:t>español</a:t>
            </a:r>
            <a:r>
              <a:rPr lang="en-GB" baseline="0" dirty="0" smtClean="0"/>
              <a:t>.  </a:t>
            </a:r>
            <a:r>
              <a:rPr lang="en-GB" baseline="0" dirty="0" err="1" smtClean="0"/>
              <a:t>Hablo</a:t>
            </a:r>
            <a:r>
              <a:rPr lang="en-GB" baseline="0" dirty="0" smtClean="0"/>
              <a:t> </a:t>
            </a:r>
            <a:r>
              <a:rPr lang="en-GB" baseline="0" dirty="0" err="1" smtClean="0"/>
              <a:t>español</a:t>
            </a:r>
            <a:r>
              <a:rPr lang="en-GB" baseline="0" dirty="0" smtClean="0"/>
              <a:t>, </a:t>
            </a:r>
            <a:r>
              <a:rPr lang="en-GB" baseline="0" dirty="0" err="1" smtClean="0"/>
              <a:t>claro</a:t>
            </a:r>
            <a:r>
              <a:rPr lang="en-GB" baseline="0" dirty="0" smtClean="0"/>
              <a:t>, </a:t>
            </a:r>
            <a:r>
              <a:rPr lang="en-GB" baseline="0" dirty="0" err="1" smtClean="0"/>
              <a:t>inglés</a:t>
            </a:r>
            <a:r>
              <a:rPr lang="en-GB" baseline="0" dirty="0" smtClean="0"/>
              <a:t> y un </a:t>
            </a:r>
            <a:r>
              <a:rPr lang="en-GB" baseline="0" dirty="0" err="1" smtClean="0"/>
              <a:t>poco</a:t>
            </a:r>
            <a:r>
              <a:rPr lang="en-GB" baseline="0" dirty="0" smtClean="0"/>
              <a:t> de </a:t>
            </a:r>
            <a:r>
              <a:rPr lang="en-GB" baseline="0" dirty="0" err="1" smtClean="0"/>
              <a:t>francés</a:t>
            </a:r>
            <a:r>
              <a:rPr lang="en-GB" baseline="0" dirty="0" smtClean="0"/>
              <a:t>.  Vivo </a:t>
            </a:r>
            <a:r>
              <a:rPr lang="en-GB" baseline="0" dirty="0" err="1" smtClean="0"/>
              <a:t>ahora</a:t>
            </a:r>
            <a:r>
              <a:rPr lang="en-GB" baseline="0" dirty="0" smtClean="0"/>
              <a:t> con mi </a:t>
            </a:r>
            <a:r>
              <a:rPr lang="en-GB" baseline="0" dirty="0" err="1" smtClean="0"/>
              <a:t>familia</a:t>
            </a:r>
            <a:r>
              <a:rPr lang="en-GB" baseline="0" dirty="0" smtClean="0"/>
              <a:t>; </a:t>
            </a:r>
            <a:r>
              <a:rPr lang="en-GB" baseline="0" dirty="0" err="1" smtClean="0"/>
              <a:t>vivimos</a:t>
            </a:r>
            <a:r>
              <a:rPr lang="en-GB" baseline="0" dirty="0" smtClean="0"/>
              <a:t> en Valencia en el </a:t>
            </a:r>
            <a:r>
              <a:rPr lang="en-GB" baseline="0" dirty="0" err="1" smtClean="0"/>
              <a:t>este</a:t>
            </a:r>
            <a:r>
              <a:rPr lang="en-GB" baseline="0" dirty="0" smtClean="0"/>
              <a:t> de </a:t>
            </a:r>
            <a:r>
              <a:rPr lang="en-GB" baseline="0" dirty="0" err="1" smtClean="0"/>
              <a:t>España</a:t>
            </a:r>
            <a:r>
              <a:rPr lang="en-GB" baseline="0" dirty="0" smtClean="0"/>
              <a:t>.  </a:t>
            </a:r>
            <a:r>
              <a:rPr lang="en-GB" baseline="0" dirty="0" err="1" smtClean="0"/>
              <a:t>Mi</a:t>
            </a:r>
            <a:r>
              <a:rPr lang="en-GB" baseline="0" dirty="0" smtClean="0"/>
              <a:t> </a:t>
            </a:r>
            <a:r>
              <a:rPr lang="en-GB" baseline="0" dirty="0" err="1" smtClean="0"/>
              <a:t>hermana</a:t>
            </a:r>
            <a:r>
              <a:rPr lang="en-GB" baseline="0" dirty="0" smtClean="0"/>
              <a:t> no vive en Valencia.  Ella y </a:t>
            </a:r>
            <a:r>
              <a:rPr lang="en-GB" baseline="0" dirty="0" err="1" smtClean="0"/>
              <a:t>su</a:t>
            </a:r>
            <a:r>
              <a:rPr lang="en-GB" baseline="0" dirty="0" smtClean="0"/>
              <a:t> </a:t>
            </a:r>
            <a:r>
              <a:rPr lang="en-GB" baseline="0" dirty="0" err="1" smtClean="0"/>
              <a:t>amiga</a:t>
            </a:r>
            <a:r>
              <a:rPr lang="en-GB" baseline="0" dirty="0" smtClean="0"/>
              <a:t> </a:t>
            </a:r>
            <a:r>
              <a:rPr lang="en-GB" baseline="0" dirty="0" err="1" smtClean="0"/>
              <a:t>tienen</a:t>
            </a:r>
            <a:r>
              <a:rPr lang="en-GB" baseline="0" dirty="0" smtClean="0"/>
              <a:t> un </a:t>
            </a:r>
            <a:r>
              <a:rPr lang="en-GB" baseline="0" dirty="0" err="1" smtClean="0"/>
              <a:t>apartamento</a:t>
            </a:r>
            <a:r>
              <a:rPr lang="en-GB" baseline="0" dirty="0" smtClean="0"/>
              <a:t> en Barcelona.</a:t>
            </a:r>
          </a:p>
          <a:p>
            <a:endParaRPr lang="en-GB" baseline="0" dirty="0" smtClean="0"/>
          </a:p>
          <a:p>
            <a:r>
              <a:rPr lang="en-GB" baseline="0" dirty="0" smtClean="0"/>
              <a:t>There are 6 x differences.  First, students can be asked to underline where the text is different.  On subsequent </a:t>
            </a:r>
            <a:r>
              <a:rPr lang="en-GB" baseline="0" dirty="0" err="1" smtClean="0"/>
              <a:t>listenings</a:t>
            </a:r>
            <a:r>
              <a:rPr lang="en-GB" baseline="0" dirty="0" smtClean="0"/>
              <a:t>, they can try to identify what the exact differences are and write down the words they hear.  This is transcription!  It reinforces phonic knowledge that they may have from primary school.  If they find this hard, the teacher will know that they need some phonics reinforcement (may need to revise the key sounds with gestures from phonics words).  </a:t>
            </a:r>
            <a:br>
              <a:rPr lang="en-GB" baseline="0" dirty="0" smtClean="0"/>
            </a:br>
            <a:r>
              <a:rPr lang="en-GB" baseline="0" dirty="0" smtClean="0"/>
              <a:t/>
            </a:r>
            <a:br>
              <a:rPr lang="en-GB" baseline="0" dirty="0" smtClean="0"/>
            </a:br>
            <a:r>
              <a:rPr lang="en-GB" baseline="0" dirty="0" smtClean="0"/>
              <a:t>The teacher can take whole class feedback here and display the words that are different.  The class can be asked whether the meaning is the same. </a:t>
            </a:r>
            <a:r>
              <a:rPr lang="en-GB" baseline="0" dirty="0" err="1" smtClean="0"/>
              <a:t>Significa</a:t>
            </a:r>
            <a:r>
              <a:rPr lang="en-GB" baseline="0" dirty="0" smtClean="0"/>
              <a:t> lo </a:t>
            </a:r>
            <a:r>
              <a:rPr lang="en-GB" baseline="0" dirty="0" err="1" smtClean="0"/>
              <a:t>mismo</a:t>
            </a:r>
            <a:r>
              <a:rPr lang="en-GB" baseline="0" dirty="0" smtClean="0"/>
              <a:t>?  </a:t>
            </a:r>
            <a:r>
              <a:rPr lang="en-GB" baseline="0" dirty="0" err="1" smtClean="0"/>
              <a:t>Algo</a:t>
            </a:r>
            <a:r>
              <a:rPr lang="en-GB" baseline="0" dirty="0" smtClean="0"/>
              <a:t> </a:t>
            </a:r>
            <a:r>
              <a:rPr lang="en-GB" baseline="0" dirty="0" err="1" smtClean="0"/>
              <a:t>diferente</a:t>
            </a:r>
            <a:r>
              <a:rPr lang="en-GB" baseline="0" dirty="0" smtClean="0"/>
              <a:t>?  The word ‘</a:t>
            </a:r>
            <a:r>
              <a:rPr lang="en-GB" baseline="0" dirty="0" err="1" smtClean="0"/>
              <a:t>sinónimo</a:t>
            </a:r>
            <a:r>
              <a:rPr lang="en-GB" baseline="0" dirty="0" smtClean="0"/>
              <a:t>’ is one they will be familiar with from KS2 literacy – this will make a useful link for them.  It lays a bit of a foundation marker for the next 5 x years of language work too, as we will want them to use a variety of different language in their work.  </a:t>
            </a:r>
            <a:br>
              <a:rPr lang="en-GB" baseline="0" dirty="0" smtClean="0"/>
            </a:br>
            <a:r>
              <a:rPr lang="en-GB" baseline="0" dirty="0" smtClean="0"/>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4</a:t>
            </a:fld>
            <a:endParaRPr lang="en-GB"/>
          </a:p>
        </p:txBody>
      </p:sp>
    </p:spTree>
    <p:extLst>
      <p:ext uri="{BB962C8B-B14F-4D97-AF65-F5344CB8AC3E}">
        <p14:creationId xmlns:p14="http://schemas.microsoft.com/office/powerpoint/2010/main" val="3903004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in terms of choosing the text,</a:t>
            </a:r>
            <a:r>
              <a:rPr lang="en-GB" baseline="0" dirty="0" smtClean="0"/>
              <a:t> we have seen that there should be some challenge there, provided by:</a:t>
            </a:r>
            <a:br>
              <a:rPr lang="en-GB" baseline="0" dirty="0" smtClean="0"/>
            </a:br>
            <a:r>
              <a:rPr lang="en-GB" baseline="0" dirty="0" smtClean="0"/>
              <a:t>1) unfamiliar language</a:t>
            </a:r>
            <a:br>
              <a:rPr lang="en-GB" baseline="0" dirty="0" smtClean="0"/>
            </a:br>
            <a:r>
              <a:rPr lang="en-GB" baseline="0" dirty="0" smtClean="0"/>
              <a:t>2) idiomatic use of language</a:t>
            </a:r>
            <a:br>
              <a:rPr lang="en-GB" baseline="0" dirty="0" smtClean="0"/>
            </a:br>
            <a:r>
              <a:rPr lang="en-GB" baseline="0" dirty="0" smtClean="0"/>
              <a:t/>
            </a:r>
            <a:br>
              <a:rPr lang="en-GB" baseline="0" dirty="0" smtClean="0"/>
            </a:br>
            <a:r>
              <a:rPr lang="en-GB" baseline="0" dirty="0" smtClean="0"/>
              <a:t>This leads us to think automatically of authentic and/or literary texts, which we will explore in more detail after tea!</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33</a:t>
            </a:fld>
            <a:endParaRPr lang="en-GB"/>
          </a:p>
        </p:txBody>
      </p:sp>
    </p:spTree>
    <p:extLst>
      <p:ext uri="{BB962C8B-B14F-4D97-AF65-F5344CB8AC3E}">
        <p14:creationId xmlns:p14="http://schemas.microsoft.com/office/powerpoint/2010/main" val="1998957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Ask delegates to design a learning sequence for this text.</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34</a:t>
            </a:fld>
            <a:endParaRPr lang="en-GB"/>
          </a:p>
        </p:txBody>
      </p:sp>
    </p:spTree>
    <p:extLst>
      <p:ext uri="{BB962C8B-B14F-4D97-AF65-F5344CB8AC3E}">
        <p14:creationId xmlns:p14="http://schemas.microsoft.com/office/powerpoint/2010/main" val="3274522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Based on all the verbs in le Petit Robert:</a:t>
            </a:r>
            <a:r>
              <a:rPr kumimoji="0" lang="en-US" sz="1200" b="0" i="0" u="none" strike="noStrike" cap="none" normalizeH="0" baseline="0" dirty="0" smtClean="0">
                <a:ln>
                  <a:noFill/>
                </a:ln>
                <a:solidFill>
                  <a:schemeClr val="tx1"/>
                </a:solidFill>
                <a:effectLst/>
                <a:ea typeface="MS ??"/>
                <a:cs typeface="Cambria" panose="02040503050406030204" pitchFamily="18" charset="0"/>
              </a:rPr>
              <a:t> </a:t>
            </a:r>
            <a:br>
              <a:rPr kumimoji="0" lang="en-US" sz="1200" b="0" i="0" u="none" strike="noStrike" cap="none" normalizeH="0" baseline="0" dirty="0" smtClean="0">
                <a:ln>
                  <a:noFill/>
                </a:ln>
                <a:solidFill>
                  <a:schemeClr val="tx1"/>
                </a:solidFill>
                <a:effectLst/>
                <a:ea typeface="MS ??"/>
                <a:cs typeface="Cambria" panose="02040503050406030204" pitchFamily="18"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89%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II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oir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1%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III 	-re 	4%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IV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ir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6% </a:t>
            </a:r>
          </a:p>
          <a:p>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The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verbs are also the most dynamic, in the sense that "new" verbs virtually without exception take this ending. For example: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téléphoner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"to telephone"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skier "to ski"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photocopier "to photocopy"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scanner "to scan"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boycotter "to boycott"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digitaliser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"to digitize"</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36</a:t>
            </a:fld>
            <a:endParaRPr lang="en-GB"/>
          </a:p>
        </p:txBody>
      </p:sp>
    </p:spTree>
    <p:extLst>
      <p:ext uri="{BB962C8B-B14F-4D97-AF65-F5344CB8AC3E}">
        <p14:creationId xmlns:p14="http://schemas.microsoft.com/office/powerpoint/2010/main" val="4066362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www.tagxedo.com</a:t>
            </a:r>
            <a:r>
              <a:rPr lang="en-GB" baseline="0" dirty="0" smtClean="0"/>
              <a:t> </a:t>
            </a:r>
            <a:endParaRPr lang="fr-FR" dirty="0"/>
          </a:p>
        </p:txBody>
      </p:sp>
      <p:sp>
        <p:nvSpPr>
          <p:cNvPr id="4" name="Slide Number Placeholder 3"/>
          <p:cNvSpPr>
            <a:spLocks noGrp="1"/>
          </p:cNvSpPr>
          <p:nvPr>
            <p:ph type="sldNum" sz="quarter" idx="10"/>
          </p:nvPr>
        </p:nvSpPr>
        <p:spPr/>
        <p:txBody>
          <a:bodyPr/>
          <a:lstStyle/>
          <a:p>
            <a:fld id="{D0403E82-6455-45D4-AFD5-DE5632FC38D9}" type="slidenum">
              <a:rPr lang="fr-FR" smtClean="0">
                <a:solidFill>
                  <a:prstClr val="black"/>
                </a:solidFill>
              </a:rPr>
              <a:pPr/>
              <a:t>39</a:t>
            </a:fld>
            <a:endParaRPr lang="fr-FR">
              <a:solidFill>
                <a:prstClr val="black"/>
              </a:solidFill>
            </a:endParaRPr>
          </a:p>
        </p:txBody>
      </p:sp>
    </p:spTree>
    <p:extLst>
      <p:ext uri="{BB962C8B-B14F-4D97-AF65-F5344CB8AC3E}">
        <p14:creationId xmlns:p14="http://schemas.microsoft.com/office/powerpoint/2010/main" val="1490317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Gap-fill</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40</a:t>
            </a:fld>
            <a:endParaRPr lang="en-GB"/>
          </a:p>
        </p:txBody>
      </p:sp>
    </p:spTree>
    <p:extLst>
      <p:ext uri="{BB962C8B-B14F-4D97-AF65-F5344CB8AC3E}">
        <p14:creationId xmlns:p14="http://schemas.microsoft.com/office/powerpoint/2010/main" val="2516483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Parallel translation format</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41</a:t>
            </a:fld>
            <a:endParaRPr lang="en-GB"/>
          </a:p>
        </p:txBody>
      </p:sp>
    </p:spTree>
    <p:extLst>
      <p:ext uri="{BB962C8B-B14F-4D97-AF65-F5344CB8AC3E}">
        <p14:creationId xmlns:p14="http://schemas.microsoft.com/office/powerpoint/2010/main" val="2374953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can be extremely valuable for students to repeat tasks, after a time interval, and at a different level.  With four different task formats, students can see their progression over time, if they attempt a more challenging version of the task the second time around.</a:t>
            </a:r>
            <a:endParaRPr lang="en-GB" sz="1200" kern="1200" dirty="0" smtClean="0">
              <a:solidFill>
                <a:schemeClr val="tx1"/>
              </a:solidFill>
              <a:effectLst/>
              <a:latin typeface="+mn-lt"/>
              <a:ea typeface="+mn-ea"/>
              <a:cs typeface="+mn-cs"/>
            </a:endParaRPr>
          </a:p>
          <a:p>
            <a:endParaRPr lang="en-GB" dirty="0" smtClean="0"/>
          </a:p>
          <a:p>
            <a:r>
              <a:rPr lang="en-GB" dirty="0" err="1" smtClean="0"/>
              <a:t>Markscheme</a:t>
            </a:r>
            <a:r>
              <a:rPr lang="en-GB" dirty="0" smtClean="0"/>
              <a:t> – 3 – 2 – 1 – 0 </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43</a:t>
            </a:fld>
            <a:endParaRPr lang="en-GB"/>
          </a:p>
        </p:txBody>
      </p:sp>
    </p:spTree>
    <p:extLst>
      <p:ext uri="{BB962C8B-B14F-4D97-AF65-F5344CB8AC3E}">
        <p14:creationId xmlns:p14="http://schemas.microsoft.com/office/powerpoint/2010/main" val="2202865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44</a:t>
            </a:fld>
            <a:endParaRPr lang="en-GB"/>
          </a:p>
        </p:txBody>
      </p:sp>
    </p:spTree>
    <p:extLst>
      <p:ext uri="{BB962C8B-B14F-4D97-AF65-F5344CB8AC3E}">
        <p14:creationId xmlns:p14="http://schemas.microsoft.com/office/powerpoint/2010/main" val="3273346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Writing about work experience (whilst</a:t>
            </a:r>
            <a:r>
              <a:rPr lang="en-GB" baseline="0" dirty="0" smtClean="0"/>
              <a:t> it’s still fresh in their minds!)</a:t>
            </a:r>
            <a:endParaRPr lang="en-GB" dirty="0" smtClean="0"/>
          </a:p>
          <a:p>
            <a:r>
              <a:rPr lang="en-GB" dirty="0" smtClean="0"/>
              <a:t>Explain the task:</a:t>
            </a:r>
            <a:br>
              <a:rPr lang="en-GB" dirty="0" smtClean="0"/>
            </a:br>
            <a:r>
              <a:rPr lang="en-GB" dirty="0" smtClean="0"/>
              <a:t>Stage</a:t>
            </a:r>
            <a:r>
              <a:rPr lang="en-GB" baseline="0" dirty="0" smtClean="0"/>
              <a:t> 1:  Brainstorm in Spanish anything from your head that you could use to write a short piece of 100 words about your work experience (5-10 minutes) Teacher to correct the TL whilst students to stage 2.</a:t>
            </a:r>
            <a:br>
              <a:rPr lang="en-GB" baseline="0" dirty="0" smtClean="0"/>
            </a:br>
            <a:r>
              <a:rPr lang="en-GB" baseline="0" dirty="0" smtClean="0"/>
              <a:t>Stage 2:  Write in English a piece of 100 words about your work experience.  Bear in mind that the end goal is to write a similar piece in Spanish so try to have that in mind i.e. don’t make the sentences too long or complicated (15 minutes)</a:t>
            </a:r>
            <a:br>
              <a:rPr lang="en-GB" baseline="0" dirty="0" smtClean="0"/>
            </a:br>
            <a:r>
              <a:rPr lang="en-GB" baseline="0" dirty="0" smtClean="0"/>
              <a:t>Stage 3:  Get some feedback from your teacher on what you have produced.  S/he will help you ‘notice the gap’ between what you have produced in English and your current level of knowledge in Spanish.  S/he will help you to focus on some strategies to bridge the gap.  See next slide.</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50</a:t>
            </a:fld>
            <a:endParaRPr lang="fr-FR">
              <a:solidFill>
                <a:prstClr val="black"/>
              </a:solidFill>
            </a:endParaRPr>
          </a:p>
        </p:txBody>
      </p:sp>
    </p:spTree>
    <p:extLst>
      <p:ext uri="{BB962C8B-B14F-4D97-AF65-F5344CB8AC3E}">
        <p14:creationId xmlns:p14="http://schemas.microsoft.com/office/powerpoint/2010/main" val="3582884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students what the strategies</a:t>
            </a:r>
            <a:r>
              <a:rPr lang="en-GB" baseline="0" dirty="0" smtClean="0"/>
              <a:t> were and point out how well they used them – give specific examples</a:t>
            </a:r>
            <a:br>
              <a:rPr lang="en-GB" baseline="0" dirty="0" smtClean="0"/>
            </a:br>
            <a:r>
              <a:rPr lang="en-GB" baseline="0" dirty="0" smtClean="0"/>
              <a:t/>
            </a:r>
            <a:br>
              <a:rPr lang="en-GB" baseline="0" dirty="0" smtClean="0"/>
            </a:br>
            <a:r>
              <a:rPr lang="en-GB" baseline="0" dirty="0" smtClean="0"/>
              <a:t>1) restructuring set phrase – Phoebe used ‘me </a:t>
            </a:r>
            <a:r>
              <a:rPr lang="en-GB" baseline="0" dirty="0" err="1" smtClean="0"/>
              <a:t>hacían</a:t>
            </a:r>
            <a:r>
              <a:rPr lang="en-GB" baseline="0" dirty="0" smtClean="0"/>
              <a:t> </a:t>
            </a:r>
            <a:r>
              <a:rPr lang="en-GB" baseline="0" dirty="0" err="1" smtClean="0"/>
              <a:t>reír</a:t>
            </a:r>
            <a:r>
              <a:rPr lang="en-GB" baseline="0" dirty="0" smtClean="0"/>
              <a:t>’ – they made me laugh, which was from media unit – me </a:t>
            </a:r>
            <a:r>
              <a:rPr lang="en-GB" baseline="0" dirty="0" err="1" smtClean="0"/>
              <a:t>hacen</a:t>
            </a:r>
            <a:r>
              <a:rPr lang="en-GB" baseline="0" dirty="0" smtClean="0"/>
              <a:t> </a:t>
            </a:r>
            <a:r>
              <a:rPr lang="en-GB" baseline="0" dirty="0" err="1" smtClean="0"/>
              <a:t>reír</a:t>
            </a:r>
            <a:r>
              <a:rPr lang="en-GB" baseline="0" dirty="0" smtClean="0"/>
              <a:t> from films</a:t>
            </a:r>
            <a:br>
              <a:rPr lang="en-GB" baseline="0" dirty="0" smtClean="0"/>
            </a:br>
            <a:r>
              <a:rPr lang="en-GB" baseline="0" dirty="0" smtClean="0"/>
              <a:t>2)  avoidance – instead of ‘I got lifts every day’ Ellis used ‘ </a:t>
            </a:r>
            <a:r>
              <a:rPr lang="en-GB" baseline="0" dirty="0" err="1" smtClean="0"/>
              <a:t>Iba</a:t>
            </a:r>
            <a:r>
              <a:rPr lang="en-GB" baseline="0" dirty="0" smtClean="0"/>
              <a:t> en </a:t>
            </a:r>
            <a:r>
              <a:rPr lang="en-GB" baseline="0" dirty="0" err="1" smtClean="0"/>
              <a:t>coche</a:t>
            </a:r>
            <a:r>
              <a:rPr lang="en-GB" baseline="0" dirty="0" smtClean="0"/>
              <a:t> </a:t>
            </a:r>
            <a:r>
              <a:rPr lang="en-GB" baseline="0" dirty="0" err="1" smtClean="0"/>
              <a:t>todos</a:t>
            </a:r>
            <a:r>
              <a:rPr lang="en-GB" baseline="0" dirty="0" smtClean="0"/>
              <a:t> los </a:t>
            </a:r>
            <a:r>
              <a:rPr lang="en-GB" baseline="0" dirty="0" err="1" smtClean="0"/>
              <a:t>días</a:t>
            </a:r>
            <a:r>
              <a:rPr lang="en-GB" baseline="0" dirty="0" smtClean="0"/>
              <a:t>’.</a:t>
            </a:r>
            <a:br>
              <a:rPr lang="en-GB" baseline="0" dirty="0" smtClean="0"/>
            </a:br>
            <a:r>
              <a:rPr lang="en-GB" baseline="0" dirty="0" smtClean="0"/>
              <a:t>3)  using set phrases – Lo </a:t>
            </a:r>
            <a:r>
              <a:rPr lang="en-GB" baseline="0" dirty="0" err="1" smtClean="0"/>
              <a:t>pasé</a:t>
            </a:r>
            <a:r>
              <a:rPr lang="en-GB" baseline="0" dirty="0" smtClean="0"/>
              <a:t> </a:t>
            </a:r>
            <a:r>
              <a:rPr lang="en-GB" baseline="0" dirty="0" err="1" smtClean="0"/>
              <a:t>bomba</a:t>
            </a:r>
            <a:r>
              <a:rPr lang="en-GB" baseline="0" dirty="0" smtClean="0"/>
              <a:t> used by lots of people</a:t>
            </a:r>
            <a:br>
              <a:rPr lang="en-GB" baseline="0" dirty="0" smtClean="0"/>
            </a:br>
            <a:r>
              <a:rPr lang="en-GB" baseline="0" dirty="0" smtClean="0"/>
              <a:t>4)  simplifying ideas – I was welcomed by the people </a:t>
            </a:r>
            <a:r>
              <a:rPr lang="en-GB" baseline="0" dirty="0" smtClean="0">
                <a:sym typeface="Wingdings" pitchFamily="2" charset="2"/>
              </a:rPr>
              <a:t> la </a:t>
            </a:r>
            <a:r>
              <a:rPr lang="en-GB" baseline="0" dirty="0" err="1" smtClean="0">
                <a:sym typeface="Wingdings" pitchFamily="2" charset="2"/>
              </a:rPr>
              <a:t>gente</a:t>
            </a:r>
            <a:r>
              <a:rPr lang="en-GB" baseline="0" dirty="0" smtClean="0">
                <a:sym typeface="Wingdings" pitchFamily="2" charset="2"/>
              </a:rPr>
              <a:t> era </a:t>
            </a:r>
            <a:r>
              <a:rPr lang="en-GB" baseline="0" dirty="0" err="1" smtClean="0">
                <a:sym typeface="Wingdings" pitchFamily="2" charset="2"/>
              </a:rPr>
              <a:t>muy</a:t>
            </a:r>
            <a:r>
              <a:rPr lang="en-GB" baseline="0" dirty="0" smtClean="0">
                <a:sym typeface="Wingdings" pitchFamily="2" charset="2"/>
              </a:rPr>
              <a:t> </a:t>
            </a:r>
            <a:r>
              <a:rPr lang="en-GB" baseline="0" dirty="0" err="1" smtClean="0">
                <a:sym typeface="Wingdings" pitchFamily="2" charset="2"/>
              </a:rPr>
              <a:t>simpática</a:t>
            </a:r>
            <a:r>
              <a:rPr lang="en-GB" baseline="0" dirty="0" smtClean="0">
                <a:sym typeface="Wingdings" pitchFamily="2" charset="2"/>
              </a:rPr>
              <a:t/>
            </a:r>
            <a:br>
              <a:rPr lang="en-GB" baseline="0" dirty="0" smtClean="0">
                <a:sym typeface="Wingdings" pitchFamily="2" charset="2"/>
              </a:rPr>
            </a:br>
            <a:r>
              <a:rPr lang="en-GB" baseline="0" dirty="0" smtClean="0">
                <a:sym typeface="Wingdings" pitchFamily="2" charset="2"/>
              </a:rPr>
              <a:t>5)  translation word for word – Ben I assisted in evaluating and developing software – era </a:t>
            </a:r>
            <a:r>
              <a:rPr lang="en-GB" baseline="0" dirty="0" err="1" smtClean="0">
                <a:sym typeface="Wingdings" pitchFamily="2" charset="2"/>
              </a:rPr>
              <a:t>asistente</a:t>
            </a:r>
            <a:r>
              <a:rPr lang="en-GB" baseline="0" dirty="0" smtClean="0">
                <a:sym typeface="Wingdings" pitchFamily="2" charset="2"/>
              </a:rPr>
              <a:t> de </a:t>
            </a:r>
            <a:r>
              <a:rPr lang="en-GB" baseline="0" dirty="0" err="1" smtClean="0">
                <a:sym typeface="Wingdings" pitchFamily="2" charset="2"/>
              </a:rPr>
              <a:t>pruebas</a:t>
            </a:r>
            <a:r>
              <a:rPr lang="en-GB" baseline="0" dirty="0" smtClean="0">
                <a:sym typeface="Wingdings" pitchFamily="2" charset="2"/>
              </a:rPr>
              <a:t> de </a:t>
            </a:r>
            <a:r>
              <a:rPr lang="en-GB" baseline="0" dirty="0" err="1" smtClean="0">
                <a:sym typeface="Wingdings" pitchFamily="2" charset="2"/>
              </a:rPr>
              <a:t>desarrollo</a:t>
            </a:r>
            <a:r>
              <a:rPr lang="en-GB" baseline="0" dirty="0" smtClean="0">
                <a:sym typeface="Wingdings" pitchFamily="2" charset="2"/>
              </a:rPr>
              <a:t> de software</a:t>
            </a:r>
            <a:endParaRPr lang="en-GB" dirty="0" smtClean="0"/>
          </a:p>
          <a:p>
            <a:endParaRPr lang="en-GB" dirty="0" smtClean="0"/>
          </a:p>
          <a:p>
            <a:endParaRPr lang="en-GB" dirty="0" smtClean="0"/>
          </a:p>
          <a:p>
            <a:r>
              <a:rPr lang="en-GB" dirty="0" smtClean="0"/>
              <a:t>Bridging</a:t>
            </a:r>
            <a:r>
              <a:rPr lang="en-GB" baseline="0" dirty="0" smtClean="0"/>
              <a:t> the gap strategies – display this while students are writing first TL draft.  </a:t>
            </a:r>
          </a:p>
          <a:p>
            <a:endParaRPr lang="en-GB" baseline="0" dirty="0" smtClean="0"/>
          </a:p>
          <a:p>
            <a:r>
              <a:rPr lang="en-GB" baseline="0" dirty="0" smtClean="0"/>
              <a:t>Use what you have in front of you – i.e. corrected TL brainstorm + English draft + Work Experience booklet + dictionary to write your first draft of 100 words in TL.</a:t>
            </a:r>
            <a:br>
              <a:rPr lang="en-GB" baseline="0" dirty="0" smtClean="0"/>
            </a:br>
            <a:r>
              <a:rPr lang="en-GB" baseline="0" dirty="0" smtClean="0"/>
              <a:t/>
            </a:r>
            <a:br>
              <a:rPr lang="en-GB" baseline="0" dirty="0" smtClean="0"/>
            </a:br>
            <a:r>
              <a:rPr lang="en-GB" baseline="0" dirty="0" smtClean="0"/>
              <a:t>Teacher to correct this overnight for Tuesday morning.    On fresh piece of A4 lined paper.</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51</a:t>
            </a:fld>
            <a:endParaRPr lang="fr-FR">
              <a:solidFill>
                <a:prstClr val="black"/>
              </a:solidFill>
            </a:endParaRPr>
          </a:p>
        </p:txBody>
      </p:sp>
    </p:spTree>
    <p:extLst>
      <p:ext uri="{BB962C8B-B14F-4D97-AF65-F5344CB8AC3E}">
        <p14:creationId xmlns:p14="http://schemas.microsoft.com/office/powerpoint/2010/main" val="189253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1.  Teacher reads the text several times through (3-4 times) at normal speed, but with a few differences.  These could be differences in wording where the meaning is the same OR different words which change the meaning of the text, but I think it’s clearer to choose either one or the other and keep consistent throughout the text.  So, with this text, I’ve chosen to do different wording where the meaning is the same.  As below:</a:t>
            </a:r>
            <a:br>
              <a:rPr lang="en-GB" baseline="0" dirty="0" smtClean="0"/>
            </a:br>
            <a:r>
              <a:rPr lang="en-GB" baseline="0" dirty="0" smtClean="0"/>
              <a:t/>
            </a:r>
            <a:br>
              <a:rPr lang="en-GB" baseline="0" dirty="0" smtClean="0"/>
            </a:br>
            <a:r>
              <a:rPr lang="en-GB" baseline="0" dirty="0" err="1" smtClean="0"/>
              <a:t>Mi</a:t>
            </a:r>
            <a:r>
              <a:rPr lang="en-GB" baseline="0" dirty="0" smtClean="0"/>
              <a:t> </a:t>
            </a:r>
            <a:r>
              <a:rPr lang="en-GB" baseline="0" dirty="0" err="1" smtClean="0"/>
              <a:t>nombre</a:t>
            </a:r>
            <a:r>
              <a:rPr lang="en-GB" baseline="0" dirty="0" smtClean="0"/>
              <a:t> </a:t>
            </a:r>
            <a:r>
              <a:rPr lang="en-GB" baseline="0" dirty="0" err="1" smtClean="0"/>
              <a:t>es</a:t>
            </a:r>
            <a:r>
              <a:rPr lang="en-GB" baseline="0" dirty="0" smtClean="0"/>
              <a:t> Carlos Vicente.  Soy de </a:t>
            </a:r>
            <a:r>
              <a:rPr lang="en-GB" baseline="0" dirty="0" err="1" smtClean="0"/>
              <a:t>España</a:t>
            </a:r>
            <a:r>
              <a:rPr lang="en-GB" baseline="0" dirty="0" smtClean="0"/>
              <a:t> </a:t>
            </a:r>
            <a:r>
              <a:rPr lang="en-GB" baseline="0" dirty="0" err="1" smtClean="0"/>
              <a:t>pero</a:t>
            </a:r>
            <a:r>
              <a:rPr lang="en-GB" baseline="0" dirty="0" smtClean="0"/>
              <a:t> </a:t>
            </a:r>
            <a:r>
              <a:rPr lang="en-GB" baseline="0" dirty="0" err="1" smtClean="0"/>
              <a:t>mis</a:t>
            </a:r>
            <a:r>
              <a:rPr lang="en-GB" baseline="0" dirty="0" smtClean="0"/>
              <a:t> padres son </a:t>
            </a:r>
            <a:r>
              <a:rPr lang="en-GB" baseline="0" dirty="0" err="1" smtClean="0"/>
              <a:t>argentinos</a:t>
            </a:r>
            <a:r>
              <a:rPr lang="en-GB" baseline="0" dirty="0" smtClean="0"/>
              <a:t> </a:t>
            </a:r>
            <a:r>
              <a:rPr lang="en-GB" baseline="0" dirty="0" err="1" smtClean="0"/>
              <a:t>así</a:t>
            </a:r>
            <a:r>
              <a:rPr lang="en-GB" baseline="0" dirty="0" smtClean="0"/>
              <a:t> </a:t>
            </a:r>
            <a:r>
              <a:rPr lang="en-GB" baseline="0" dirty="0" err="1" smtClean="0"/>
              <a:t>que</a:t>
            </a:r>
            <a:r>
              <a:rPr lang="en-GB" baseline="0" dirty="0" smtClean="0"/>
              <a:t> soy </a:t>
            </a:r>
            <a:r>
              <a:rPr lang="en-GB" baseline="0" dirty="0" err="1" smtClean="0"/>
              <a:t>argentino</a:t>
            </a:r>
            <a:r>
              <a:rPr lang="en-GB" baseline="0" dirty="0" smtClean="0"/>
              <a:t>.  </a:t>
            </a:r>
            <a:r>
              <a:rPr lang="en-GB" baseline="0" dirty="0" err="1" smtClean="0"/>
              <a:t>Hablo</a:t>
            </a:r>
            <a:r>
              <a:rPr lang="en-GB" baseline="0" dirty="0" smtClean="0"/>
              <a:t> </a:t>
            </a:r>
            <a:r>
              <a:rPr lang="en-GB" baseline="0" dirty="0" err="1" smtClean="0"/>
              <a:t>español</a:t>
            </a:r>
            <a:r>
              <a:rPr lang="en-GB" baseline="0" dirty="0" smtClean="0"/>
              <a:t>, </a:t>
            </a:r>
            <a:r>
              <a:rPr lang="en-GB" baseline="0" dirty="0" err="1" smtClean="0"/>
              <a:t>claro</a:t>
            </a:r>
            <a:r>
              <a:rPr lang="en-GB" baseline="0" dirty="0" smtClean="0"/>
              <a:t>, </a:t>
            </a:r>
            <a:r>
              <a:rPr lang="en-GB" baseline="0" dirty="0" err="1" smtClean="0"/>
              <a:t>inglés</a:t>
            </a:r>
            <a:r>
              <a:rPr lang="en-GB" baseline="0" dirty="0" smtClean="0"/>
              <a:t> y un </a:t>
            </a:r>
            <a:r>
              <a:rPr lang="en-GB" baseline="0" dirty="0" err="1" smtClean="0"/>
              <a:t>poco</a:t>
            </a:r>
            <a:r>
              <a:rPr lang="en-GB" baseline="0" dirty="0" smtClean="0"/>
              <a:t> de </a:t>
            </a:r>
            <a:r>
              <a:rPr lang="en-GB" baseline="0" dirty="0" err="1" smtClean="0"/>
              <a:t>francés</a:t>
            </a:r>
            <a:r>
              <a:rPr lang="en-GB" baseline="0" dirty="0" smtClean="0"/>
              <a:t>.  Vivo </a:t>
            </a:r>
            <a:r>
              <a:rPr lang="en-GB" baseline="0" dirty="0" err="1" smtClean="0"/>
              <a:t>ahora</a:t>
            </a:r>
            <a:r>
              <a:rPr lang="en-GB" baseline="0" dirty="0" smtClean="0"/>
              <a:t> con mi </a:t>
            </a:r>
            <a:r>
              <a:rPr lang="en-GB" baseline="0" dirty="0" err="1" smtClean="0"/>
              <a:t>familia</a:t>
            </a:r>
            <a:r>
              <a:rPr lang="en-GB" baseline="0" dirty="0" smtClean="0"/>
              <a:t>; </a:t>
            </a:r>
            <a:r>
              <a:rPr lang="en-GB" baseline="0" dirty="0" err="1" smtClean="0"/>
              <a:t>vivimos</a:t>
            </a:r>
            <a:r>
              <a:rPr lang="en-GB" baseline="0" dirty="0" smtClean="0"/>
              <a:t> en Valencia en el </a:t>
            </a:r>
            <a:r>
              <a:rPr lang="en-GB" baseline="0" dirty="0" err="1" smtClean="0"/>
              <a:t>este</a:t>
            </a:r>
            <a:r>
              <a:rPr lang="en-GB" baseline="0" dirty="0" smtClean="0"/>
              <a:t> de </a:t>
            </a:r>
            <a:r>
              <a:rPr lang="en-GB" baseline="0" dirty="0" err="1" smtClean="0"/>
              <a:t>España</a:t>
            </a:r>
            <a:r>
              <a:rPr lang="en-GB" baseline="0" dirty="0" smtClean="0"/>
              <a:t>.  </a:t>
            </a:r>
            <a:r>
              <a:rPr lang="en-GB" baseline="0" dirty="0" err="1" smtClean="0"/>
              <a:t>Mi</a:t>
            </a:r>
            <a:r>
              <a:rPr lang="en-GB" baseline="0" dirty="0" smtClean="0"/>
              <a:t> </a:t>
            </a:r>
            <a:r>
              <a:rPr lang="en-GB" baseline="0" dirty="0" err="1" smtClean="0"/>
              <a:t>hermana</a:t>
            </a:r>
            <a:r>
              <a:rPr lang="en-GB" baseline="0" dirty="0" smtClean="0"/>
              <a:t> no vive en Valencia.  Ella y </a:t>
            </a:r>
            <a:r>
              <a:rPr lang="en-GB" baseline="0" dirty="0" err="1" smtClean="0"/>
              <a:t>su</a:t>
            </a:r>
            <a:r>
              <a:rPr lang="en-GB" baseline="0" dirty="0" smtClean="0"/>
              <a:t> </a:t>
            </a:r>
            <a:r>
              <a:rPr lang="en-GB" baseline="0" dirty="0" err="1" smtClean="0"/>
              <a:t>amiga</a:t>
            </a:r>
            <a:r>
              <a:rPr lang="en-GB" baseline="0" dirty="0" smtClean="0"/>
              <a:t> </a:t>
            </a:r>
            <a:r>
              <a:rPr lang="en-GB" baseline="0" dirty="0" err="1" smtClean="0"/>
              <a:t>tienen</a:t>
            </a:r>
            <a:r>
              <a:rPr lang="en-GB" baseline="0" dirty="0" smtClean="0"/>
              <a:t> un </a:t>
            </a:r>
            <a:r>
              <a:rPr lang="en-GB" baseline="0" dirty="0" err="1" smtClean="0"/>
              <a:t>apartamento</a:t>
            </a:r>
            <a:r>
              <a:rPr lang="en-GB" baseline="0" dirty="0" smtClean="0"/>
              <a:t> en Barcelona.</a:t>
            </a:r>
          </a:p>
          <a:p>
            <a:endParaRPr lang="en-GB" baseline="0" dirty="0" smtClean="0"/>
          </a:p>
          <a:p>
            <a:r>
              <a:rPr lang="en-GB" baseline="0" dirty="0" smtClean="0"/>
              <a:t>Students can be invited to compare their answers in their groups, or not, depending on time etc.</a:t>
            </a:r>
            <a:br>
              <a:rPr lang="en-GB" baseline="0" dirty="0" smtClean="0"/>
            </a:br>
            <a:endParaRPr lang="en-GB" baseline="0" dirty="0" smtClean="0"/>
          </a:p>
          <a:p>
            <a:r>
              <a:rPr lang="en-GB" baseline="0" dirty="0" smtClean="0"/>
              <a:t>There are 6 x differences.  First, students can be asked to underline where the text is different.  On subsequent </a:t>
            </a:r>
            <a:r>
              <a:rPr lang="en-GB" baseline="0" dirty="0" err="1" smtClean="0"/>
              <a:t>listenings</a:t>
            </a:r>
            <a:r>
              <a:rPr lang="en-GB" baseline="0" dirty="0" smtClean="0"/>
              <a:t>, they can try to identify what the exact differences are and write down the words they hear.  This is transcription!  It reinforces phonic knowledge that they may have from primary school.  If they find this hard, the teacher will know that they need some phonics reinforcement (may need to revise the key sounds with gestures from phonics words).  The task has built-in differentiation.</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5</a:t>
            </a:fld>
            <a:endParaRPr lang="en-GB"/>
          </a:p>
        </p:txBody>
      </p:sp>
    </p:spTree>
    <p:extLst>
      <p:ext uri="{BB962C8B-B14F-4D97-AF65-F5344CB8AC3E}">
        <p14:creationId xmlns:p14="http://schemas.microsoft.com/office/powerpoint/2010/main" val="249919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teacher can take whole class feedback here and display the words that are different.  The class can be asked whether the meaning is the same. </a:t>
            </a:r>
            <a:r>
              <a:rPr lang="en-GB" baseline="0" dirty="0" err="1" smtClean="0"/>
              <a:t>Significa</a:t>
            </a:r>
            <a:r>
              <a:rPr lang="en-GB" baseline="0" dirty="0" smtClean="0"/>
              <a:t> lo </a:t>
            </a:r>
            <a:r>
              <a:rPr lang="en-GB" baseline="0" dirty="0" err="1" smtClean="0"/>
              <a:t>mismo</a:t>
            </a:r>
            <a:r>
              <a:rPr lang="en-GB" baseline="0" dirty="0" smtClean="0"/>
              <a:t>?  </a:t>
            </a:r>
            <a:r>
              <a:rPr lang="en-GB" baseline="0" dirty="0" err="1" smtClean="0"/>
              <a:t>Algo</a:t>
            </a:r>
            <a:r>
              <a:rPr lang="en-GB" baseline="0" dirty="0" smtClean="0"/>
              <a:t> </a:t>
            </a:r>
            <a:r>
              <a:rPr lang="en-GB" baseline="0" dirty="0" err="1" smtClean="0"/>
              <a:t>diferente</a:t>
            </a:r>
            <a:r>
              <a:rPr lang="en-GB" baseline="0" dirty="0" smtClean="0"/>
              <a:t>?  The word ‘</a:t>
            </a:r>
            <a:r>
              <a:rPr lang="en-GB" baseline="0" dirty="0" err="1" smtClean="0"/>
              <a:t>sinónimo</a:t>
            </a:r>
            <a:r>
              <a:rPr lang="en-GB" baseline="0" dirty="0" smtClean="0"/>
              <a:t>’ is one they will be familiar with from KS2 literacy – this will make a useful link for them.  It lays a bit of a foundation marker for the next 5 x years of language work too, as we will want them to use a variety of different language in their work.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6</a:t>
            </a:fld>
            <a:endParaRPr lang="en-GB"/>
          </a:p>
        </p:txBody>
      </p:sp>
    </p:spTree>
    <p:extLst>
      <p:ext uri="{BB962C8B-B14F-4D97-AF65-F5344CB8AC3E}">
        <p14:creationId xmlns:p14="http://schemas.microsoft.com/office/powerpoint/2010/main" val="24883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  After the listening / transcription tasks, there are some next steps that focus further</a:t>
            </a:r>
            <a:r>
              <a:rPr lang="en-GB" baseline="0" dirty="0" smtClean="0"/>
              <a:t> on meaning and/or structure.  The teacher may need to choose here, rather than do everything with one text in one lesson!  </a:t>
            </a:r>
            <a:br>
              <a:rPr lang="en-GB" baseline="0" dirty="0" smtClean="0"/>
            </a:br>
            <a:r>
              <a:rPr lang="en-GB" baseline="0" dirty="0" smtClean="0"/>
              <a:t/>
            </a:r>
            <a:br>
              <a:rPr lang="en-GB" baseline="0" dirty="0" smtClean="0"/>
            </a:br>
            <a:r>
              <a:rPr lang="en-GB" baseline="0" dirty="0" smtClean="0"/>
              <a:t>With this text there are 3 x obvious possibilities:</a:t>
            </a:r>
            <a:br>
              <a:rPr lang="en-GB" baseline="0" dirty="0" smtClean="0"/>
            </a:br>
            <a:r>
              <a:rPr lang="en-GB" baseline="0" dirty="0" smtClean="0"/>
              <a:t/>
            </a:r>
            <a:br>
              <a:rPr lang="en-GB" baseline="0" dirty="0" smtClean="0"/>
            </a:br>
            <a:r>
              <a:rPr lang="en-GB" baseline="0" dirty="0" smtClean="0"/>
              <a:t>1.  Focus on verb forms.</a:t>
            </a:r>
            <a:br>
              <a:rPr lang="en-GB" baseline="0" dirty="0" smtClean="0"/>
            </a:br>
            <a:r>
              <a:rPr lang="en-GB" baseline="0" dirty="0" smtClean="0"/>
              <a:t>2.  Focus on country / nationality / place vocabulary</a:t>
            </a:r>
            <a:br>
              <a:rPr lang="en-GB" baseline="0" dirty="0" smtClean="0"/>
            </a:br>
            <a:r>
              <a:rPr lang="en-GB" baseline="0" dirty="0" smtClean="0"/>
              <a:t>3.  Focus on the meaning of high frequency language – de – </a:t>
            </a:r>
            <a:r>
              <a:rPr lang="en-GB" baseline="0" dirty="0" err="1" smtClean="0"/>
              <a:t>pero</a:t>
            </a:r>
            <a:r>
              <a:rPr lang="en-GB" baseline="0" dirty="0" smtClean="0"/>
              <a:t> – y – con – en – </a:t>
            </a:r>
            <a:r>
              <a:rPr lang="en-GB" baseline="0" dirty="0" err="1" smtClean="0"/>
              <a:t>así</a:t>
            </a:r>
            <a:r>
              <a:rPr lang="en-GB" baseline="0" dirty="0" smtClean="0"/>
              <a:t> </a:t>
            </a:r>
            <a:r>
              <a:rPr lang="en-GB" baseline="0" dirty="0" err="1" smtClean="0"/>
              <a:t>que</a:t>
            </a:r>
            <a:r>
              <a:rPr lang="en-GB" baseline="0" dirty="0" smtClean="0"/>
              <a:t> – </a:t>
            </a:r>
            <a:r>
              <a:rPr lang="en-GB" baseline="0" dirty="0" err="1" smtClean="0"/>
              <a:t>por</a:t>
            </a:r>
            <a:r>
              <a:rPr lang="en-GB" baseline="0" dirty="0" smtClean="0"/>
              <a:t> </a:t>
            </a:r>
            <a:r>
              <a:rPr lang="en-GB" baseline="0" dirty="0" err="1" smtClean="0"/>
              <a:t>supuesto</a:t>
            </a:r>
            <a:r>
              <a:rPr lang="en-GB" baseline="0" dirty="0" smtClean="0"/>
              <a:t> – </a:t>
            </a:r>
            <a:r>
              <a:rPr lang="en-GB" baseline="0" dirty="0" err="1" smtClean="0"/>
              <a:t>allí</a:t>
            </a:r>
            <a:r>
              <a:rPr lang="en-GB" baseline="0" dirty="0" smtClean="0"/>
              <a:t> - </a:t>
            </a:r>
            <a:r>
              <a:rPr lang="en-GB" baseline="0" dirty="0" err="1" smtClean="0"/>
              <a:t>su</a:t>
            </a:r>
            <a:endParaRPr lang="en-GB" baseline="0" dirty="0" smtClean="0"/>
          </a:p>
          <a:p>
            <a:endParaRPr lang="en-GB" baseline="0" dirty="0" smtClean="0"/>
          </a:p>
          <a:p>
            <a:r>
              <a:rPr lang="en-GB" baseline="0" dirty="0" smtClean="0"/>
              <a:t>I would be most tempted to start with the verb forms, to tease out prior knowledge but also work on inference skills.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7</a:t>
            </a:fld>
            <a:endParaRPr lang="en-GB"/>
          </a:p>
        </p:txBody>
      </p:sp>
    </p:spTree>
    <p:extLst>
      <p:ext uri="{BB962C8B-B14F-4D97-AF65-F5344CB8AC3E}">
        <p14:creationId xmlns:p14="http://schemas.microsoft.com/office/powerpoint/2010/main" val="82464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4  Focus on country / nationality + language / place vocabulary</a:t>
            </a:r>
            <a:br>
              <a:rPr lang="en-GB" baseline="0" dirty="0" smtClean="0"/>
            </a:br>
            <a:endParaRPr lang="en-GB" baseline="0" dirty="0" smtClean="0"/>
          </a:p>
          <a:p>
            <a:r>
              <a:rPr lang="en-GB" baseline="0" dirty="0" smtClean="0"/>
              <a:t>I would expect that before doing this activity, the teacher will need to explain the categories.  </a:t>
            </a:r>
            <a:br>
              <a:rPr lang="en-GB" baseline="0" dirty="0" smtClean="0"/>
            </a:br>
            <a:r>
              <a:rPr lang="en-GB" baseline="0" dirty="0" smtClean="0"/>
              <a:t>The idea would be to try to do this in the TL – this provides additional linguistic input through listening, and has the advantage of dealing with one of the words most pupils are unlikely to know – i.e. </a:t>
            </a:r>
            <a:r>
              <a:rPr lang="en-GB" baseline="0" dirty="0" err="1" smtClean="0"/>
              <a:t>país</a:t>
            </a:r>
            <a:r>
              <a:rPr lang="en-GB" baseline="0" dirty="0" smtClean="0"/>
              <a:t/>
            </a:r>
            <a:br>
              <a:rPr lang="en-GB" baseline="0" dirty="0" smtClean="0"/>
            </a:br>
            <a:r>
              <a:rPr lang="en-GB" baseline="0" dirty="0" smtClean="0"/>
              <a:t>It highlights the all important category words, too, which often get overlooked.</a:t>
            </a:r>
            <a:br>
              <a:rPr lang="en-GB" baseline="0" dirty="0" smtClean="0"/>
            </a:br>
            <a:r>
              <a:rPr lang="en-GB" baseline="0" dirty="0" smtClean="0"/>
              <a:t>Many pupils can name lots of individual countries but don’t know the word for country itself.  Try this out on your classes…</a:t>
            </a:r>
          </a:p>
          <a:p>
            <a:endParaRPr lang="en-GB" baseline="0" dirty="0" smtClean="0"/>
          </a:p>
          <a:p>
            <a:r>
              <a:rPr lang="en-GB" baseline="0" dirty="0" smtClean="0"/>
              <a:t>How to </a:t>
            </a:r>
            <a:r>
              <a:rPr lang="en-GB" baseline="0" dirty="0" err="1" smtClean="0"/>
              <a:t>circumlocute</a:t>
            </a:r>
            <a:r>
              <a:rPr lang="en-GB" baseline="0" dirty="0" smtClean="0"/>
              <a:t> these words?</a:t>
            </a:r>
            <a:br>
              <a:rPr lang="en-GB" baseline="0" dirty="0" smtClean="0"/>
            </a:br>
            <a:r>
              <a:rPr lang="en-GB" baseline="0" dirty="0" smtClean="0"/>
              <a:t/>
            </a:r>
            <a:br>
              <a:rPr lang="en-GB" baseline="0" dirty="0" smtClean="0"/>
            </a:br>
            <a:r>
              <a:rPr lang="en-GB" baseline="0" dirty="0" smtClean="0"/>
              <a:t>1.  País – </a:t>
            </a:r>
            <a:r>
              <a:rPr lang="en-GB" baseline="0" dirty="0" err="1" smtClean="0"/>
              <a:t>por</a:t>
            </a:r>
            <a:r>
              <a:rPr lang="en-GB" baseline="0" dirty="0" smtClean="0"/>
              <a:t> </a:t>
            </a:r>
            <a:r>
              <a:rPr lang="en-GB" baseline="0" dirty="0" err="1" smtClean="0"/>
              <a:t>ejemplo</a:t>
            </a:r>
            <a:r>
              <a:rPr lang="en-GB" baseline="0" dirty="0" smtClean="0"/>
              <a:t>, </a:t>
            </a:r>
            <a:r>
              <a:rPr lang="en-GB" baseline="0" dirty="0" err="1" smtClean="0"/>
              <a:t>España</a:t>
            </a:r>
            <a:r>
              <a:rPr lang="en-GB" baseline="0" dirty="0" smtClean="0"/>
              <a:t> </a:t>
            </a:r>
            <a:r>
              <a:rPr lang="en-GB" baseline="0" dirty="0" err="1" smtClean="0"/>
              <a:t>es</a:t>
            </a:r>
            <a:r>
              <a:rPr lang="en-GB" baseline="0" dirty="0" smtClean="0"/>
              <a:t> un </a:t>
            </a:r>
            <a:r>
              <a:rPr lang="en-GB" baseline="0" dirty="0" err="1" smtClean="0"/>
              <a:t>país</a:t>
            </a:r>
            <a:r>
              <a:rPr lang="en-GB" baseline="0" dirty="0" smtClean="0"/>
              <a:t>.  </a:t>
            </a:r>
            <a:r>
              <a:rPr lang="en-GB" baseline="0" dirty="0" err="1" smtClean="0"/>
              <a:t>Inglaterra</a:t>
            </a:r>
            <a:r>
              <a:rPr lang="en-GB" baseline="0" dirty="0" smtClean="0"/>
              <a:t> </a:t>
            </a:r>
            <a:r>
              <a:rPr lang="en-GB" baseline="0" dirty="0" err="1" smtClean="0"/>
              <a:t>es</a:t>
            </a:r>
            <a:r>
              <a:rPr lang="en-GB" baseline="0" dirty="0" smtClean="0"/>
              <a:t> un </a:t>
            </a:r>
            <a:r>
              <a:rPr lang="en-GB" baseline="0" dirty="0" err="1" smtClean="0"/>
              <a:t>país</a:t>
            </a:r>
            <a:r>
              <a:rPr lang="en-GB" baseline="0" dirty="0" smtClean="0"/>
              <a:t>.  Italia </a:t>
            </a:r>
            <a:r>
              <a:rPr lang="en-GB" baseline="0" dirty="0" err="1" smtClean="0"/>
              <a:t>es</a:t>
            </a:r>
            <a:r>
              <a:rPr lang="en-GB" baseline="0" dirty="0" smtClean="0"/>
              <a:t> un </a:t>
            </a:r>
            <a:r>
              <a:rPr lang="en-GB" baseline="0" dirty="0" err="1" smtClean="0"/>
              <a:t>país</a:t>
            </a:r>
            <a:r>
              <a:rPr lang="en-GB" baseline="0" dirty="0" smtClean="0"/>
              <a:t>.  Birmingham no </a:t>
            </a:r>
            <a:r>
              <a:rPr lang="en-GB" baseline="0" dirty="0" err="1" smtClean="0"/>
              <a:t>es</a:t>
            </a:r>
            <a:r>
              <a:rPr lang="en-GB" baseline="0" dirty="0" smtClean="0"/>
              <a:t> un </a:t>
            </a:r>
            <a:r>
              <a:rPr lang="en-GB" baseline="0" dirty="0" err="1" smtClean="0"/>
              <a:t>país</a:t>
            </a:r>
            <a:r>
              <a:rPr lang="en-GB" baseline="0" dirty="0" smtClean="0"/>
              <a:t>.  País?...</a:t>
            </a:r>
            <a:br>
              <a:rPr lang="en-GB" baseline="0" dirty="0" smtClean="0"/>
            </a:br>
            <a:r>
              <a:rPr lang="en-GB" baseline="0" dirty="0" smtClean="0"/>
              <a:t/>
            </a:r>
            <a:br>
              <a:rPr lang="en-GB" baseline="0" dirty="0" smtClean="0"/>
            </a:br>
            <a:r>
              <a:rPr lang="en-GB" baseline="0" dirty="0" smtClean="0"/>
              <a:t>2.  </a:t>
            </a:r>
            <a:r>
              <a:rPr lang="en-GB" baseline="0" dirty="0" err="1" smtClean="0"/>
              <a:t>Nacionalidad</a:t>
            </a:r>
            <a:r>
              <a:rPr lang="en-GB" baseline="0" dirty="0" smtClean="0"/>
              <a:t> / </a:t>
            </a:r>
            <a:r>
              <a:rPr lang="en-GB" baseline="0" dirty="0" err="1" smtClean="0"/>
              <a:t>Idioma</a:t>
            </a:r>
            <a:r>
              <a:rPr lang="en-GB" baseline="0" dirty="0" smtClean="0"/>
              <a:t/>
            </a:r>
            <a:br>
              <a:rPr lang="en-GB" baseline="0" dirty="0" smtClean="0"/>
            </a:br>
            <a:r>
              <a:rPr lang="en-GB" baseline="0" dirty="0" smtClean="0"/>
              <a:t/>
            </a:r>
            <a:br>
              <a:rPr lang="en-GB" baseline="0" dirty="0" smtClean="0"/>
            </a:br>
            <a:r>
              <a:rPr lang="en-GB" baseline="0" dirty="0" smtClean="0"/>
              <a:t>Soy </a:t>
            </a:r>
            <a:r>
              <a:rPr lang="en-GB" baseline="0" dirty="0" err="1" smtClean="0"/>
              <a:t>inglés</a:t>
            </a:r>
            <a:r>
              <a:rPr lang="en-GB" baseline="0" dirty="0" smtClean="0"/>
              <a:t>.  </a:t>
            </a:r>
            <a:r>
              <a:rPr lang="en-GB" baseline="0" dirty="0" err="1" smtClean="0"/>
              <a:t>Es</a:t>
            </a:r>
            <a:r>
              <a:rPr lang="en-GB" baseline="0" dirty="0" smtClean="0"/>
              <a:t> mi </a:t>
            </a:r>
            <a:r>
              <a:rPr lang="en-GB" baseline="0" dirty="0" err="1" smtClean="0"/>
              <a:t>nacionalidad</a:t>
            </a:r>
            <a:r>
              <a:rPr lang="en-GB" baseline="0" dirty="0" smtClean="0"/>
              <a:t>.</a:t>
            </a:r>
            <a:br>
              <a:rPr lang="en-GB" baseline="0" dirty="0" smtClean="0"/>
            </a:br>
            <a:r>
              <a:rPr lang="en-GB" baseline="0" dirty="0" err="1" smtClean="0"/>
              <a:t>Hablo</a:t>
            </a:r>
            <a:r>
              <a:rPr lang="en-GB" baseline="0" dirty="0" smtClean="0"/>
              <a:t> (showing hand gesture for talk, as necessary) </a:t>
            </a:r>
            <a:r>
              <a:rPr lang="en-GB" baseline="0" dirty="0" err="1" smtClean="0"/>
              <a:t>inglés</a:t>
            </a:r>
            <a:r>
              <a:rPr lang="en-GB" baseline="0" dirty="0" smtClean="0"/>
              <a:t>.  </a:t>
            </a:r>
            <a:r>
              <a:rPr lang="en-GB" baseline="0" dirty="0" err="1" smtClean="0"/>
              <a:t>Es</a:t>
            </a:r>
            <a:r>
              <a:rPr lang="en-GB" baseline="0" dirty="0" smtClean="0"/>
              <a:t> mi </a:t>
            </a:r>
            <a:r>
              <a:rPr lang="en-GB" baseline="0" dirty="0" err="1" smtClean="0"/>
              <a:t>idioma</a:t>
            </a:r>
            <a:r>
              <a:rPr lang="en-GB" baseline="0" dirty="0" smtClean="0"/>
              <a:t> </a:t>
            </a:r>
            <a:r>
              <a:rPr lang="en-GB" baseline="0" dirty="0" err="1" smtClean="0"/>
              <a:t>nativo</a:t>
            </a:r>
            <a:r>
              <a:rPr lang="en-GB" baseline="0" dirty="0" smtClean="0"/>
              <a:t>.</a:t>
            </a:r>
            <a:br>
              <a:rPr lang="en-GB" baseline="0" dirty="0" smtClean="0"/>
            </a:br>
            <a:r>
              <a:rPr lang="en-GB" baseline="0" dirty="0" smtClean="0"/>
              <a:t/>
            </a:r>
            <a:br>
              <a:rPr lang="en-GB" baseline="0" dirty="0" smtClean="0"/>
            </a:br>
            <a:r>
              <a:rPr lang="en-GB" baseline="0" dirty="0" smtClean="0"/>
              <a:t>3.  Ciudad</a:t>
            </a:r>
            <a:br>
              <a:rPr lang="en-GB" baseline="0" dirty="0" smtClean="0"/>
            </a:br>
            <a:r>
              <a:rPr lang="en-GB" baseline="0" dirty="0" smtClean="0"/>
              <a:t>Birmingham no </a:t>
            </a:r>
            <a:r>
              <a:rPr lang="en-GB" baseline="0" dirty="0" err="1" smtClean="0"/>
              <a:t>es</a:t>
            </a:r>
            <a:r>
              <a:rPr lang="en-GB" baseline="0" dirty="0" smtClean="0"/>
              <a:t> un </a:t>
            </a:r>
            <a:r>
              <a:rPr lang="en-GB" baseline="0" dirty="0" err="1" smtClean="0"/>
              <a:t>país</a:t>
            </a:r>
            <a:r>
              <a:rPr lang="en-GB" baseline="0" dirty="0" smtClean="0"/>
              <a:t>.  Birmingham </a:t>
            </a:r>
            <a:r>
              <a:rPr lang="en-GB" baseline="0" dirty="0" err="1" smtClean="0"/>
              <a:t>es</a:t>
            </a:r>
            <a:r>
              <a:rPr lang="en-GB" baseline="0" dirty="0" smtClean="0"/>
              <a:t> </a:t>
            </a:r>
            <a:r>
              <a:rPr lang="en-GB" baseline="0" dirty="0" err="1" smtClean="0"/>
              <a:t>una</a:t>
            </a:r>
            <a:r>
              <a:rPr lang="en-GB" baseline="0" dirty="0" smtClean="0"/>
              <a:t> ciudad.  Liverpool </a:t>
            </a:r>
            <a:r>
              <a:rPr lang="en-GB" baseline="0" dirty="0" err="1" smtClean="0"/>
              <a:t>es</a:t>
            </a:r>
            <a:r>
              <a:rPr lang="en-GB" baseline="0" dirty="0" smtClean="0"/>
              <a:t> </a:t>
            </a:r>
            <a:r>
              <a:rPr lang="en-GB" baseline="0" dirty="0" err="1" smtClean="0"/>
              <a:t>una</a:t>
            </a:r>
            <a:r>
              <a:rPr lang="en-GB" baseline="0" dirty="0" smtClean="0"/>
              <a:t> ciudad.  Cambridge </a:t>
            </a:r>
            <a:r>
              <a:rPr lang="en-GB" baseline="0" dirty="0" err="1" smtClean="0"/>
              <a:t>es</a:t>
            </a:r>
            <a:r>
              <a:rPr lang="en-GB" baseline="0" dirty="0" smtClean="0"/>
              <a:t> </a:t>
            </a:r>
            <a:r>
              <a:rPr lang="en-GB" baseline="0" dirty="0" err="1" smtClean="0"/>
              <a:t>una</a:t>
            </a:r>
            <a:r>
              <a:rPr lang="en-GB" baseline="0" dirty="0" smtClean="0"/>
              <a:t> ciudad.  </a:t>
            </a:r>
            <a:r>
              <a:rPr lang="en-GB" baseline="0" dirty="0" err="1" smtClean="0"/>
              <a:t>Londres</a:t>
            </a:r>
            <a:r>
              <a:rPr lang="en-GB" baseline="0" dirty="0" smtClean="0"/>
              <a:t> </a:t>
            </a:r>
            <a:r>
              <a:rPr lang="en-GB" baseline="0" dirty="0" err="1" smtClean="0"/>
              <a:t>es</a:t>
            </a:r>
            <a:r>
              <a:rPr lang="en-GB" baseline="0" dirty="0" smtClean="0"/>
              <a:t> </a:t>
            </a:r>
            <a:r>
              <a:rPr lang="en-GB" baseline="0" dirty="0" err="1" smtClean="0"/>
              <a:t>una</a:t>
            </a:r>
            <a:r>
              <a:rPr lang="en-GB" baseline="0" dirty="0" smtClean="0"/>
              <a:t> ciudad.  Madrid </a:t>
            </a:r>
            <a:r>
              <a:rPr lang="en-GB" baseline="0" dirty="0" err="1" smtClean="0"/>
              <a:t>es</a:t>
            </a:r>
            <a:r>
              <a:rPr lang="en-GB" baseline="0" dirty="0" smtClean="0"/>
              <a:t> </a:t>
            </a:r>
            <a:r>
              <a:rPr lang="en-GB" baseline="0" dirty="0" err="1" smtClean="0"/>
              <a:t>una</a:t>
            </a:r>
            <a:r>
              <a:rPr lang="en-GB" baseline="0" dirty="0" smtClean="0"/>
              <a:t> ciudad….</a:t>
            </a:r>
            <a:br>
              <a:rPr lang="en-GB" baseline="0" dirty="0" smtClean="0"/>
            </a:br>
            <a:r>
              <a:rPr lang="en-GB" baseline="0" dirty="0" smtClean="0"/>
              <a:t/>
            </a:r>
            <a:br>
              <a:rPr lang="en-GB" baseline="0" dirty="0" smtClean="0"/>
            </a:br>
            <a:r>
              <a:rPr lang="en-GB" baseline="0" dirty="0" smtClean="0"/>
              <a:t>Then give students a few moments to identify the words from the text in each category and take whole class feedback.</a:t>
            </a:r>
          </a:p>
          <a:p>
            <a:r>
              <a:rPr lang="en-GB" baseline="0" dirty="0" smtClean="0"/>
              <a:t/>
            </a:r>
            <a:br>
              <a:rPr lang="en-GB" baseline="0" dirty="0" smtClean="0"/>
            </a:br>
            <a:r>
              <a:rPr lang="en-GB" baseline="0" dirty="0" smtClean="0"/>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8</a:t>
            </a:fld>
            <a:endParaRPr lang="en-GB"/>
          </a:p>
        </p:txBody>
      </p:sp>
    </p:spTree>
    <p:extLst>
      <p:ext uri="{BB962C8B-B14F-4D97-AF65-F5344CB8AC3E}">
        <p14:creationId xmlns:p14="http://schemas.microsoft.com/office/powerpoint/2010/main" val="2774194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2.2</a:t>
            </a:r>
            <a:br>
              <a:rPr lang="en-GB" baseline="0" dirty="0" smtClean="0"/>
            </a:br>
            <a:r>
              <a:rPr lang="en-GB" baseline="0" dirty="0" smtClean="0"/>
              <a:t>2</a:t>
            </a:r>
          </a:p>
          <a:p>
            <a:endParaRPr lang="en-GB" baseline="0" dirty="0" smtClean="0"/>
          </a:p>
          <a:p>
            <a:r>
              <a:rPr lang="en-GB" baseline="0" dirty="0" smtClean="0"/>
              <a:t>It’s also always useful to see what other knowledge they bring to the table, so an additional oral prompt to name any other countries in Spanish and / or languages and/or cities in Spain is a really good way to extend / differentiate and get to know the prior knowledge of learners.  Opening out each task to prior knowledge is a useful principle to keep in mind at each stage of lesson planning.</a:t>
            </a:r>
            <a:br>
              <a:rPr lang="en-GB" baseline="0" dirty="0" smtClean="0"/>
            </a:br>
            <a:endParaRPr lang="en-GB" baseline="0" dirty="0" smtClean="0"/>
          </a:p>
          <a:p>
            <a:endParaRPr lang="en-GB" baseline="0" dirty="0" smtClean="0"/>
          </a:p>
          <a:p>
            <a:r>
              <a:rPr lang="en-GB" baseline="0" dirty="0" smtClean="0"/>
              <a:t>When taking whole class feedback it would be a lovely opportunity (if you have not already done this with the new Y7 class to ask them to tell you other languages that they speak or if their parents are different nationalities.  That’s one reason for choosing a text where the character has parents from a different country).  This can be done using the text for reference.</a:t>
            </a:r>
            <a:br>
              <a:rPr lang="en-GB" baseline="0" dirty="0" smtClean="0"/>
            </a:br>
            <a:r>
              <a:rPr lang="en-GB" baseline="0" dirty="0" smtClean="0"/>
              <a:t/>
            </a:r>
            <a:br>
              <a:rPr lang="en-GB" baseline="0" dirty="0" smtClean="0"/>
            </a:br>
            <a:r>
              <a:rPr lang="en-GB" baseline="0" dirty="0" smtClean="0"/>
              <a:t>Ok, </a:t>
            </a:r>
            <a:r>
              <a:rPr lang="en-GB" baseline="0" dirty="0" err="1" smtClean="0"/>
              <a:t>todos</a:t>
            </a:r>
            <a:r>
              <a:rPr lang="en-GB" baseline="0" dirty="0" smtClean="0"/>
              <a:t>.  </a:t>
            </a:r>
            <a:r>
              <a:rPr lang="en-GB" baseline="0" dirty="0" err="1" smtClean="0"/>
              <a:t>Escuchad</a:t>
            </a:r>
            <a:r>
              <a:rPr lang="en-GB" baseline="0" dirty="0" smtClean="0"/>
              <a:t>.  Carlos </a:t>
            </a:r>
            <a:r>
              <a:rPr lang="en-GB" baseline="0" dirty="0" err="1" smtClean="0"/>
              <a:t>es</a:t>
            </a:r>
            <a:r>
              <a:rPr lang="en-GB" baseline="0" dirty="0" smtClean="0"/>
              <a:t> de </a:t>
            </a:r>
            <a:r>
              <a:rPr lang="en-GB" baseline="0" dirty="0" err="1" smtClean="0"/>
              <a:t>España</a:t>
            </a:r>
            <a:r>
              <a:rPr lang="en-GB" baseline="0" dirty="0" smtClean="0"/>
              <a:t>.  Vive en </a:t>
            </a:r>
            <a:r>
              <a:rPr lang="en-GB" baseline="0" dirty="0" err="1" smtClean="0"/>
              <a:t>España</a:t>
            </a:r>
            <a:r>
              <a:rPr lang="en-GB" baseline="0" dirty="0" smtClean="0"/>
              <a:t>, no </a:t>
            </a:r>
            <a:r>
              <a:rPr lang="en-GB" baseline="0" dirty="0" err="1" smtClean="0"/>
              <a:t>es</a:t>
            </a:r>
            <a:r>
              <a:rPr lang="en-GB" baseline="0" dirty="0" smtClean="0"/>
              <a:t> </a:t>
            </a:r>
            <a:r>
              <a:rPr lang="en-GB" baseline="0" dirty="0" err="1" smtClean="0"/>
              <a:t>así</a:t>
            </a:r>
            <a:r>
              <a:rPr lang="en-GB" baseline="0" dirty="0" smtClean="0"/>
              <a:t>?  </a:t>
            </a:r>
            <a:r>
              <a:rPr lang="en-GB" baseline="0" dirty="0" err="1" smtClean="0"/>
              <a:t>Pero</a:t>
            </a:r>
            <a:r>
              <a:rPr lang="en-GB" baseline="0" dirty="0" smtClean="0"/>
              <a:t> sus padres son de Argentina, </a:t>
            </a:r>
            <a:r>
              <a:rPr lang="en-GB" baseline="0" dirty="0" err="1" smtClean="0"/>
              <a:t>verdad</a:t>
            </a:r>
            <a:r>
              <a:rPr lang="en-GB" baseline="0" dirty="0" smtClean="0"/>
              <a:t>?</a:t>
            </a:r>
            <a:br>
              <a:rPr lang="en-GB" baseline="0" dirty="0" smtClean="0"/>
            </a:br>
            <a:r>
              <a:rPr lang="en-GB" baseline="0" dirty="0" smtClean="0"/>
              <a:t/>
            </a:r>
            <a:br>
              <a:rPr lang="en-GB" baseline="0" dirty="0" smtClean="0"/>
            </a:br>
            <a:r>
              <a:rPr lang="en-GB" baseline="0" dirty="0" smtClean="0"/>
              <a:t>Y </a:t>
            </a:r>
            <a:r>
              <a:rPr lang="en-GB" baseline="0" dirty="0" err="1" smtClean="0"/>
              <a:t>vosotros</a:t>
            </a:r>
            <a:r>
              <a:rPr lang="en-GB" baseline="0" dirty="0" smtClean="0"/>
              <a:t>?  </a:t>
            </a:r>
            <a:r>
              <a:rPr lang="en-GB" baseline="0" dirty="0" err="1" smtClean="0"/>
              <a:t>Vuestros</a:t>
            </a:r>
            <a:r>
              <a:rPr lang="en-GB" baseline="0" dirty="0" smtClean="0"/>
              <a:t> padres son de </a:t>
            </a:r>
            <a:r>
              <a:rPr lang="en-GB" baseline="0" dirty="0" err="1" smtClean="0"/>
              <a:t>Inglaterra</a:t>
            </a:r>
            <a:r>
              <a:rPr lang="en-GB" baseline="0" dirty="0" smtClean="0"/>
              <a:t> or de </a:t>
            </a:r>
            <a:r>
              <a:rPr lang="en-GB" baseline="0" dirty="0" err="1" smtClean="0"/>
              <a:t>otro</a:t>
            </a:r>
            <a:r>
              <a:rPr lang="en-GB" baseline="0" dirty="0" smtClean="0"/>
              <a:t> </a:t>
            </a:r>
            <a:r>
              <a:rPr lang="en-GB" baseline="0" dirty="0" err="1" smtClean="0"/>
              <a:t>país</a:t>
            </a:r>
            <a:r>
              <a:rPr lang="en-GB" baseline="0" dirty="0" smtClean="0"/>
              <a:t>?  De </a:t>
            </a:r>
            <a:r>
              <a:rPr lang="en-GB" baseline="0" dirty="0" err="1" smtClean="0"/>
              <a:t>Holanda</a:t>
            </a:r>
            <a:r>
              <a:rPr lang="en-GB" baseline="0" dirty="0" smtClean="0"/>
              <a:t>?  De un </a:t>
            </a:r>
            <a:r>
              <a:rPr lang="en-GB" baseline="0" dirty="0" err="1" smtClean="0"/>
              <a:t>país</a:t>
            </a:r>
            <a:r>
              <a:rPr lang="en-GB" baseline="0" dirty="0" smtClean="0"/>
              <a:t> en Africa?  O Italia?</a:t>
            </a:r>
            <a:br>
              <a:rPr lang="en-GB" baseline="0" dirty="0" smtClean="0"/>
            </a:br>
            <a:r>
              <a:rPr lang="en-GB" baseline="0" dirty="0" smtClean="0"/>
              <a:t/>
            </a:r>
            <a:br>
              <a:rPr lang="en-GB" baseline="0" dirty="0" smtClean="0"/>
            </a:br>
            <a:r>
              <a:rPr lang="en-GB" baseline="0" dirty="0" smtClean="0"/>
              <a:t>If they volunteer some different countries, collect them on a list on the board.  Ask about languages?  En casa (gesture for house if necessary), </a:t>
            </a:r>
            <a:r>
              <a:rPr lang="en-GB" baseline="0" dirty="0" err="1" smtClean="0"/>
              <a:t>habláis</a:t>
            </a:r>
            <a:r>
              <a:rPr lang="en-GB" baseline="0" dirty="0" smtClean="0"/>
              <a:t> </a:t>
            </a:r>
            <a:r>
              <a:rPr lang="en-GB" baseline="0" dirty="0" err="1" smtClean="0"/>
              <a:t>inglés</a:t>
            </a:r>
            <a:r>
              <a:rPr lang="en-GB" baseline="0" dirty="0" smtClean="0"/>
              <a:t>?  No?  </a:t>
            </a:r>
            <a:r>
              <a:rPr lang="en-GB" baseline="0" dirty="0" err="1" smtClean="0"/>
              <a:t>Qué</a:t>
            </a:r>
            <a:r>
              <a:rPr lang="en-GB" baseline="0" dirty="0" smtClean="0"/>
              <a:t> </a:t>
            </a:r>
            <a:r>
              <a:rPr lang="en-GB" baseline="0" dirty="0" err="1" smtClean="0"/>
              <a:t>idioma</a:t>
            </a:r>
            <a:r>
              <a:rPr lang="en-GB" baseline="0" dirty="0" smtClean="0"/>
              <a:t> </a:t>
            </a:r>
            <a:r>
              <a:rPr lang="en-GB" baseline="0" dirty="0" err="1" smtClean="0"/>
              <a:t>habláis</a:t>
            </a:r>
            <a:r>
              <a:rPr lang="en-GB" baseline="0" dirty="0" smtClean="0"/>
              <a:t>?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9</a:t>
            </a:fld>
            <a:endParaRPr lang="en-GB"/>
          </a:p>
        </p:txBody>
      </p:sp>
    </p:spTree>
    <p:extLst>
      <p:ext uri="{BB962C8B-B14F-4D97-AF65-F5344CB8AC3E}">
        <p14:creationId xmlns:p14="http://schemas.microsoft.com/office/powerpoint/2010/main" val="4114510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5  Focus on the meaning of high frequency language – de – </a:t>
            </a:r>
            <a:r>
              <a:rPr lang="en-GB" baseline="0" dirty="0" err="1" smtClean="0"/>
              <a:t>pero</a:t>
            </a:r>
            <a:r>
              <a:rPr lang="en-GB" baseline="0" dirty="0" smtClean="0"/>
              <a:t> – y – con – en – </a:t>
            </a:r>
            <a:r>
              <a:rPr lang="en-GB" baseline="0" dirty="0" err="1" smtClean="0"/>
              <a:t>así</a:t>
            </a:r>
            <a:r>
              <a:rPr lang="en-GB" baseline="0" dirty="0" smtClean="0"/>
              <a:t> </a:t>
            </a:r>
            <a:r>
              <a:rPr lang="en-GB" baseline="0" dirty="0" err="1" smtClean="0"/>
              <a:t>que</a:t>
            </a:r>
            <a:r>
              <a:rPr lang="en-GB" baseline="0" dirty="0" smtClean="0"/>
              <a:t> – </a:t>
            </a:r>
            <a:r>
              <a:rPr lang="en-GB" baseline="0" dirty="0" err="1" smtClean="0"/>
              <a:t>por</a:t>
            </a:r>
            <a:r>
              <a:rPr lang="en-GB" baseline="0" dirty="0" smtClean="0"/>
              <a:t> </a:t>
            </a:r>
            <a:r>
              <a:rPr lang="en-GB" baseline="0" dirty="0" err="1" smtClean="0"/>
              <a:t>supuesto</a:t>
            </a:r>
            <a:r>
              <a:rPr lang="en-GB" baseline="0" dirty="0" smtClean="0"/>
              <a:t> – </a:t>
            </a:r>
            <a:r>
              <a:rPr lang="en-GB" baseline="0" dirty="0" err="1" smtClean="0"/>
              <a:t>allí</a:t>
            </a:r>
            <a:r>
              <a:rPr lang="en-GB" baseline="0" dirty="0" smtClean="0"/>
              <a:t> - </a:t>
            </a:r>
            <a:r>
              <a:rPr lang="en-GB" baseline="0" dirty="0" err="1" smtClean="0"/>
              <a:t>su</a:t>
            </a:r>
            <a:endParaRPr lang="en-GB" baseline="0" dirty="0" smtClean="0"/>
          </a:p>
          <a:p>
            <a:endParaRPr lang="en-GB" dirty="0" smtClean="0"/>
          </a:p>
          <a:p>
            <a:r>
              <a:rPr lang="en-GB" dirty="0" smtClean="0"/>
              <a:t>It is really up to the teacher (and to time) how many high frequency</a:t>
            </a:r>
            <a:r>
              <a:rPr lang="en-GB" baseline="0" dirty="0" smtClean="0"/>
              <a:t> words to focus on in one lesson.</a:t>
            </a:r>
            <a:br>
              <a:rPr lang="en-GB" baseline="0" dirty="0" smtClean="0"/>
            </a:br>
            <a:r>
              <a:rPr lang="en-GB" baseline="0" dirty="0" smtClean="0"/>
              <a:t>At the start of the year with year 7 we will not know which words they know. </a:t>
            </a:r>
            <a:br>
              <a:rPr lang="en-GB" baseline="0" dirty="0" smtClean="0"/>
            </a:br>
            <a:r>
              <a:rPr lang="en-GB" baseline="0" dirty="0" smtClean="0"/>
              <a:t>One thing is sure, though, high frequency words can and should be a priority as they will be needed in every lesson, for understanding but also for sentence-building.</a:t>
            </a:r>
            <a:br>
              <a:rPr lang="en-GB" baseline="0" dirty="0" smtClean="0"/>
            </a:br>
            <a:r>
              <a:rPr lang="en-GB" baseline="0" dirty="0" smtClean="0"/>
              <a:t/>
            </a:r>
            <a:br>
              <a:rPr lang="en-GB" baseline="0" dirty="0" smtClean="0"/>
            </a:br>
            <a:r>
              <a:rPr lang="en-GB" baseline="0" dirty="0" smtClean="0"/>
              <a:t>It doesn’t matter if there are some students in the class for whom these are all new.  They have by now had so much exposure to the text that the overall content meaning of most of it will be familiar.  They will in many cases now be able to infer the meaning of these high-frequency words.</a:t>
            </a:r>
          </a:p>
          <a:p>
            <a:endParaRPr lang="en-GB" baseline="0" dirty="0" smtClean="0"/>
          </a:p>
          <a:p>
            <a:r>
              <a:rPr lang="en-GB" baseline="0" dirty="0" smtClean="0"/>
              <a:t>Inference from the other words in the sentence, leading to a conclusion as to ‘what makes sense here?’ and ‘what sounds right?’ is a linguistic skill that we want to promote from day 1.</a:t>
            </a:r>
            <a:br>
              <a:rPr lang="en-GB" baseline="0" dirty="0" smtClean="0"/>
            </a:br>
            <a:r>
              <a:rPr lang="en-GB" baseline="0" dirty="0" smtClean="0"/>
              <a:t/>
            </a:r>
            <a:br>
              <a:rPr lang="en-GB" baseline="0" dirty="0" smtClean="0"/>
            </a:br>
            <a:r>
              <a:rPr lang="en-GB" baseline="0" dirty="0" smtClean="0"/>
              <a:t>Give students some time in their group – get them to use the group talk routine again to discuss meanings.</a:t>
            </a:r>
            <a:br>
              <a:rPr lang="en-GB" baseline="0" dirty="0" smtClean="0"/>
            </a:br>
            <a:r>
              <a:rPr lang="en-GB" baseline="0" dirty="0" smtClean="0"/>
              <a:t/>
            </a:r>
            <a:br>
              <a:rPr lang="en-GB" baseline="0" dirty="0" smtClean="0"/>
            </a:br>
            <a:r>
              <a:rPr lang="en-GB" baseline="0" dirty="0" smtClean="0"/>
              <a:t>Then take feedback.  Draw out the dual meaning of ‘de’ in particular.  Do all this orally, without writing up the English on the board.</a:t>
            </a:r>
            <a:br>
              <a:rPr lang="en-GB" baseline="0" dirty="0" smtClean="0"/>
            </a:br>
            <a:r>
              <a:rPr lang="en-GB" baseline="0" dirty="0" smtClean="0"/>
              <a:t>There may be some that you have to ‘model’ with the correct intonation (e.g. </a:t>
            </a:r>
            <a:r>
              <a:rPr lang="en-GB" baseline="0" dirty="0" err="1" smtClean="0"/>
              <a:t>por</a:t>
            </a:r>
            <a:r>
              <a:rPr lang="en-GB" baseline="0" dirty="0" smtClean="0"/>
              <a:t> </a:t>
            </a:r>
            <a:r>
              <a:rPr lang="en-GB" baseline="0" dirty="0" err="1" smtClean="0"/>
              <a:t>supuesto</a:t>
            </a:r>
            <a:r>
              <a:rPr lang="en-GB" baseline="0" dirty="0" smtClean="0"/>
              <a:t>  / </a:t>
            </a:r>
            <a:r>
              <a:rPr lang="en-GB" baseline="0" dirty="0" err="1" smtClean="0"/>
              <a:t>ahora</a:t>
            </a:r>
            <a:r>
              <a:rPr lang="en-GB" baseline="0" dirty="0" smtClean="0"/>
              <a:t> / </a:t>
            </a:r>
            <a:r>
              <a:rPr lang="en-GB" baseline="0" dirty="0" err="1" smtClean="0"/>
              <a:t>allí</a:t>
            </a:r>
            <a:r>
              <a:rPr lang="en-GB" baseline="0" dirty="0" smtClean="0"/>
              <a:t> ) or help to define but pupils will get there.</a:t>
            </a:r>
            <a:br>
              <a:rPr lang="en-GB" baseline="0" dirty="0" smtClean="0"/>
            </a:br>
            <a:r>
              <a:rPr lang="en-GB" baseline="0" dirty="0" smtClean="0"/>
              <a:t/>
            </a:r>
            <a:br>
              <a:rPr lang="en-GB" baseline="0" dirty="0" smtClean="0"/>
            </a:br>
            <a:r>
              <a:rPr lang="en-GB" baseline="0" dirty="0" smtClean="0"/>
              <a:t>At the end of this task, perhaps get students to add these words to the back of their exercise books in a ‘high – frequency words’ list. </a:t>
            </a:r>
          </a:p>
          <a:p>
            <a:endParaRPr lang="en-GB" baseline="0" dirty="0" smtClean="0"/>
          </a:p>
          <a:p>
            <a:r>
              <a:rPr lang="en-GB" baseline="0" dirty="0" smtClean="0"/>
              <a:t>It might not be a dreadful idea, at the conclusion of these 3 x text-focused tasks to ask each group to translate one sentence each from the text into English!</a:t>
            </a:r>
          </a:p>
          <a:p>
            <a:r>
              <a:rPr lang="en-GB" baseline="0" dirty="0" smtClean="0"/>
              <a:t>This is just an indication of how I might include transcription and translation into one teaching sequence, rather than ever having one whole lesson on either.</a:t>
            </a:r>
            <a:br>
              <a:rPr lang="en-GB" baseline="0" dirty="0" smtClean="0"/>
            </a:br>
            <a:r>
              <a:rPr lang="en-GB" baseline="0" dirty="0" smtClean="0"/>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10</a:t>
            </a:fld>
            <a:endParaRPr lang="en-GB"/>
          </a:p>
        </p:txBody>
      </p:sp>
    </p:spTree>
    <p:extLst>
      <p:ext uri="{BB962C8B-B14F-4D97-AF65-F5344CB8AC3E}">
        <p14:creationId xmlns:p14="http://schemas.microsoft.com/office/powerpoint/2010/main" val="2061354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6  Reading into speaking </a:t>
            </a:r>
            <a:r>
              <a:rPr lang="en-GB" dirty="0" smtClean="0">
                <a:sym typeface="Wingdings" panose="05000000000000000000" pitchFamily="2" charset="2"/>
              </a:rPr>
              <a:t> </a:t>
            </a:r>
            <a:r>
              <a:rPr lang="en-GB" dirty="0" err="1" smtClean="0">
                <a:sym typeface="Wingdings" panose="05000000000000000000" pitchFamily="2" charset="2"/>
              </a:rPr>
              <a:t>hotseating</a:t>
            </a:r>
            <a:r>
              <a:rPr lang="en-GB" dirty="0" smtClean="0">
                <a:sym typeface="Wingdings" panose="05000000000000000000" pitchFamily="2" charset="2"/>
              </a:rPr>
              <a:t> task</a:t>
            </a:r>
          </a:p>
          <a:p>
            <a:pPr marL="0" indent="0">
              <a:buNone/>
            </a:pPr>
            <a:r>
              <a:rPr lang="en-GB" dirty="0" smtClean="0">
                <a:sym typeface="Wingdings" panose="05000000000000000000" pitchFamily="2" charset="2"/>
              </a:rPr>
              <a:t>We</a:t>
            </a:r>
            <a:r>
              <a:rPr lang="en-GB" baseline="0" dirty="0" smtClean="0">
                <a:sym typeface="Wingdings" panose="05000000000000000000" pitchFamily="2" charset="2"/>
              </a:rPr>
              <a:t> can guess that most students will know the question </a:t>
            </a:r>
            <a:r>
              <a:rPr lang="en-GB" baseline="0" dirty="0" err="1" smtClean="0">
                <a:sym typeface="Wingdings" panose="05000000000000000000" pitchFamily="2" charset="2"/>
              </a:rPr>
              <a:t>como</a:t>
            </a:r>
            <a:r>
              <a:rPr lang="en-GB" baseline="0" dirty="0" smtClean="0">
                <a:sym typeface="Wingdings" panose="05000000000000000000" pitchFamily="2" charset="2"/>
              </a:rPr>
              <a:t> </a:t>
            </a:r>
            <a:r>
              <a:rPr lang="en-GB" baseline="0" dirty="0" err="1" smtClean="0">
                <a:sym typeface="Wingdings" panose="05000000000000000000" pitchFamily="2" charset="2"/>
              </a:rPr>
              <a:t>te</a:t>
            </a:r>
            <a:r>
              <a:rPr lang="en-GB" baseline="0" dirty="0" smtClean="0">
                <a:sym typeface="Wingdings" panose="05000000000000000000" pitchFamily="2" charset="2"/>
              </a:rPr>
              <a:t> llamas.  It may be (perhaps is most likely) that they will not know the others, except perhaps ‘</a:t>
            </a:r>
            <a:r>
              <a:rPr lang="en-GB" baseline="0" dirty="0" err="1" smtClean="0">
                <a:sym typeface="Wingdings" panose="05000000000000000000" pitchFamily="2" charset="2"/>
              </a:rPr>
              <a:t>donde</a:t>
            </a:r>
            <a:r>
              <a:rPr lang="en-GB" baseline="0" dirty="0" smtClean="0">
                <a:sym typeface="Wingdings" panose="05000000000000000000" pitchFamily="2" charset="2"/>
              </a:rPr>
              <a:t> </a:t>
            </a:r>
            <a:r>
              <a:rPr lang="en-GB" baseline="0" dirty="0" err="1" smtClean="0">
                <a:sym typeface="Wingdings" panose="05000000000000000000" pitchFamily="2" charset="2"/>
              </a:rPr>
              <a:t>vives</a:t>
            </a:r>
            <a:r>
              <a:rPr lang="en-GB" baseline="0" dirty="0" smtClean="0">
                <a:sym typeface="Wingdings" panose="05000000000000000000" pitchFamily="2" charset="2"/>
              </a:rPr>
              <a:t>’.</a:t>
            </a:r>
            <a:br>
              <a:rPr lang="en-GB" baseline="0" dirty="0" smtClean="0">
                <a:sym typeface="Wingdings" panose="05000000000000000000" pitchFamily="2" charset="2"/>
              </a:rPr>
            </a:br>
            <a:endParaRPr lang="en-GB" baseline="0" dirty="0" smtClean="0">
              <a:sym typeface="Wingdings" panose="05000000000000000000" pitchFamily="2" charset="2"/>
            </a:endParaRPr>
          </a:p>
          <a:p>
            <a:pPr marL="0" indent="0">
              <a:buNone/>
            </a:pPr>
            <a:r>
              <a:rPr lang="en-GB" baseline="0" dirty="0" smtClean="0">
                <a:sym typeface="Wingdings" panose="05000000000000000000" pitchFamily="2" charset="2"/>
              </a:rPr>
              <a:t>In this lesson, the focus is mainly on them answering, but clearly we will need soon to do a lot of work on asking questions.  At this point the skills we are focusing on are:</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1.  Understanding the questions</a:t>
            </a:r>
            <a:br>
              <a:rPr lang="en-GB" baseline="0" dirty="0" smtClean="0">
                <a:sym typeface="Wingdings" panose="05000000000000000000" pitchFamily="2" charset="2"/>
              </a:rPr>
            </a:br>
            <a:r>
              <a:rPr lang="en-GB" baseline="0" dirty="0" smtClean="0">
                <a:sym typeface="Wingdings" panose="05000000000000000000" pitchFamily="2" charset="2"/>
              </a:rPr>
              <a:t>2.  Using the text as support to extract answers to questions – it is useful to highlight here that we can answer without using whole sentences – differentiate for learners to make it clear that your main goal here is that they understand the questions and can respond quickly in some way.</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Give them the choice of just a name, a single word etc.. OR the whole sentence.  Tell them that in real conversational talk, people often just respond with single words.  The key in spontaneous talk is to be able to join in and respond immediately and for that, you have to understand the question.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Model this to show what you mean.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3.  Get them to practise in pairs. (They will need to read the questions in this lesson as we have not learnt how to ask the questions yet).  Check that they can pronounce any new key words – e.g. </a:t>
            </a:r>
            <a:r>
              <a:rPr lang="en-GB" baseline="0" dirty="0" err="1" smtClean="0">
                <a:sym typeface="Wingdings" panose="05000000000000000000" pitchFamily="2" charset="2"/>
              </a:rPr>
              <a:t>cual</a:t>
            </a:r>
            <a:r>
              <a:rPr lang="en-GB" baseline="0" dirty="0" smtClean="0">
                <a:sym typeface="Wingdings" panose="05000000000000000000" pitchFamily="2" charset="2"/>
              </a:rPr>
              <a:t> and </a:t>
            </a:r>
            <a:r>
              <a:rPr lang="en-GB" baseline="0" dirty="0" err="1" smtClean="0">
                <a:sym typeface="Wingdings" panose="05000000000000000000" pitchFamily="2" charset="2"/>
              </a:rPr>
              <a:t>que</a:t>
            </a:r>
            <a:r>
              <a:rPr lang="en-GB" baseline="0" dirty="0" smtClean="0">
                <a:sym typeface="Wingdings" panose="05000000000000000000" pitchFamily="2" charset="2"/>
              </a:rPr>
              <a:t> and </a:t>
            </a:r>
            <a:r>
              <a:rPr lang="en-GB" baseline="0" dirty="0" err="1" smtClean="0">
                <a:sym typeface="Wingdings" panose="05000000000000000000" pitchFamily="2" charset="2"/>
              </a:rPr>
              <a:t>donde</a:t>
            </a:r>
            <a:r>
              <a:rPr lang="en-GB" baseline="0" dirty="0" smtClean="0">
                <a:sym typeface="Wingdings" panose="05000000000000000000" pitchFamily="2" charset="2"/>
              </a:rPr>
              <a:t>.</a:t>
            </a:r>
          </a:p>
          <a:p>
            <a:pPr marL="0" indent="0">
              <a:buNone/>
            </a:pPr>
            <a:endParaRPr lang="en-GB" baseline="0" dirty="0" smtClean="0">
              <a:sym typeface="Wingdings" panose="05000000000000000000" pitchFamily="2" charset="2"/>
            </a:endParaRPr>
          </a:p>
          <a:p>
            <a:pPr marL="228600" indent="-228600">
              <a:buAutoNum type="arabicPeriod" startAt="4"/>
            </a:pPr>
            <a:r>
              <a:rPr lang="en-GB" baseline="0" dirty="0" smtClean="0">
                <a:sym typeface="Wingdings" panose="05000000000000000000" pitchFamily="2" charset="2"/>
              </a:rPr>
              <a:t>Using the text as support to structure whole sentence answers to questions – model this too.</a:t>
            </a:r>
          </a:p>
          <a:p>
            <a:pPr marL="0" indent="0">
              <a:buNone/>
            </a:pPr>
            <a:r>
              <a:rPr lang="en-GB" baseline="0" dirty="0" smtClean="0">
                <a:sym typeface="Wingdings" panose="05000000000000000000" pitchFamily="2" charset="2"/>
              </a:rPr>
              <a:t>Make clear that whole sentences are always appropriate in writing (and only sometimes in speaking).   Get them to answer your asking of the questions in whole sentences, using the text as support.</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11</a:t>
            </a:fld>
            <a:endParaRPr lang="en-GB"/>
          </a:p>
        </p:txBody>
      </p:sp>
    </p:spTree>
    <p:extLst>
      <p:ext uri="{BB962C8B-B14F-4D97-AF65-F5344CB8AC3E}">
        <p14:creationId xmlns:p14="http://schemas.microsoft.com/office/powerpoint/2010/main" val="285191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31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3980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311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B5AC503-66C1-41C0-AA3A-36FA13C93D1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54022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370B6DD-0FC8-472B-BD9D-6027782AC51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060099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AB537A3-949D-4545-A875-7433BB98F49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66680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EDA48A0-B7F8-48AE-ACD3-8CA430840EA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46056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7853F89-6F7D-469E-A38C-5176AA46344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43542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3D923B5-CBC6-4030-AEB0-DFFADEAB7BF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1692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FB9D6C2-23AB-47C1-BDF3-77B042D5F0F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32805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695E964-7F25-4F86-8722-E73AF23F9FF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1179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2029530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42AE0C1-BE40-4A47-AA74-8161F05DBDE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57374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7CCEB43-75E9-4B61-BA7B-DC1942538F9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64147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20B8D1-613F-49E3-B817-EA8316D34DA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65908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E571A60-B585-4649-8B20-9223CE9C1144}" type="datetimeFigureOut">
              <a:rPr lang="en-GB">
                <a:solidFill>
                  <a:prstClr val="black">
                    <a:tint val="75000"/>
                  </a:prstClr>
                </a:solidFill>
              </a:rPr>
              <a:pPr>
                <a:def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E0B6B2-C911-4103-96E6-19A800AE1D20}" type="slidenum">
              <a:rPr lang="en-GB"/>
              <a:pPr>
                <a:defRPr/>
              </a:pPr>
              <a:t>‹#›</a:t>
            </a:fld>
            <a:endParaRPr lang="en-GB"/>
          </a:p>
        </p:txBody>
      </p:sp>
    </p:spTree>
    <p:extLst>
      <p:ext uri="{BB962C8B-B14F-4D97-AF65-F5344CB8AC3E}">
        <p14:creationId xmlns:p14="http://schemas.microsoft.com/office/powerpoint/2010/main" val="3246549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491CA2E-A9A7-404A-9C6E-8FFBDC84CE8B}" type="datetimeFigureOut">
              <a:rPr lang="en-GB">
                <a:solidFill>
                  <a:prstClr val="black">
                    <a:tint val="75000"/>
                  </a:prstClr>
                </a:solidFill>
              </a:rPr>
              <a:pPr>
                <a:def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8AE6B4-1A00-49C4-ABC4-734C36599D2C}" type="slidenum">
              <a:rPr lang="en-GB"/>
              <a:pPr>
                <a:defRPr/>
              </a:pPr>
              <a:t>‹#›</a:t>
            </a:fld>
            <a:endParaRPr lang="en-GB"/>
          </a:p>
        </p:txBody>
      </p:sp>
    </p:spTree>
    <p:extLst>
      <p:ext uri="{BB962C8B-B14F-4D97-AF65-F5344CB8AC3E}">
        <p14:creationId xmlns:p14="http://schemas.microsoft.com/office/powerpoint/2010/main" val="2221560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F97D73-082A-4B33-A765-97060F21DE65}" type="datetimeFigureOut">
              <a:rPr lang="en-GB">
                <a:solidFill>
                  <a:prstClr val="black">
                    <a:tint val="75000"/>
                  </a:prstClr>
                </a:solidFill>
              </a:rPr>
              <a:pPr>
                <a:def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E8621C-C9A8-4729-AC24-DB9EA0820087}" type="slidenum">
              <a:rPr lang="en-GB"/>
              <a:pPr>
                <a:defRPr/>
              </a:pPr>
              <a:t>‹#›</a:t>
            </a:fld>
            <a:endParaRPr lang="en-GB"/>
          </a:p>
        </p:txBody>
      </p:sp>
    </p:spTree>
    <p:extLst>
      <p:ext uri="{BB962C8B-B14F-4D97-AF65-F5344CB8AC3E}">
        <p14:creationId xmlns:p14="http://schemas.microsoft.com/office/powerpoint/2010/main" val="171105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F508DAB-5D1B-43D6-8A40-2056CC2AEB76}" type="datetimeFigureOut">
              <a:rPr lang="en-GB">
                <a:solidFill>
                  <a:prstClr val="black">
                    <a:tint val="75000"/>
                  </a:prstClr>
                </a:solidFill>
              </a:rPr>
              <a:pPr>
                <a:defRPr/>
              </a:pPr>
              <a:t>12/09/2014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49FABF2-69CE-4148-ACB1-C5F33FDE08EE}" type="slidenum">
              <a:rPr lang="en-GB"/>
              <a:pPr>
                <a:defRPr/>
              </a:pPr>
              <a:t>‹#›</a:t>
            </a:fld>
            <a:endParaRPr lang="en-GB"/>
          </a:p>
        </p:txBody>
      </p:sp>
    </p:spTree>
    <p:extLst>
      <p:ext uri="{BB962C8B-B14F-4D97-AF65-F5344CB8AC3E}">
        <p14:creationId xmlns:p14="http://schemas.microsoft.com/office/powerpoint/2010/main" val="1321528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8AE7505-CEFD-4615-B5B4-DEE19EC4541C}" type="datetimeFigureOut">
              <a:rPr lang="en-GB">
                <a:solidFill>
                  <a:prstClr val="black">
                    <a:tint val="75000"/>
                  </a:prstClr>
                </a:solidFill>
              </a:rPr>
              <a:pPr>
                <a:defRPr/>
              </a:pPr>
              <a:t>12/09/2014</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828A7B1-C5F5-4642-B9DD-D40859A4A084}" type="slidenum">
              <a:rPr lang="en-GB"/>
              <a:pPr>
                <a:defRPr/>
              </a:pPr>
              <a:t>‹#›</a:t>
            </a:fld>
            <a:endParaRPr lang="en-GB"/>
          </a:p>
        </p:txBody>
      </p:sp>
    </p:spTree>
    <p:extLst>
      <p:ext uri="{BB962C8B-B14F-4D97-AF65-F5344CB8AC3E}">
        <p14:creationId xmlns:p14="http://schemas.microsoft.com/office/powerpoint/2010/main" val="1675204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0F9415F-EF99-407B-9D7F-0876A7055C7C}" type="datetimeFigureOut">
              <a:rPr lang="en-GB">
                <a:solidFill>
                  <a:prstClr val="black">
                    <a:tint val="75000"/>
                  </a:prstClr>
                </a:solidFill>
              </a:rPr>
              <a:pPr>
                <a:defRPr/>
              </a:pPr>
              <a:t>12/09/2014</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8DB18BB-2091-41C7-92CD-47174E4BD6D2}" type="slidenum">
              <a:rPr lang="en-GB"/>
              <a:pPr>
                <a:defRPr/>
              </a:pPr>
              <a:t>‹#›</a:t>
            </a:fld>
            <a:endParaRPr lang="en-GB"/>
          </a:p>
        </p:txBody>
      </p:sp>
    </p:spTree>
    <p:extLst>
      <p:ext uri="{BB962C8B-B14F-4D97-AF65-F5344CB8AC3E}">
        <p14:creationId xmlns:p14="http://schemas.microsoft.com/office/powerpoint/2010/main" val="1625051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2F06A0-C851-4390-971C-115C373C399A}" type="datetimeFigureOut">
              <a:rPr lang="en-GB">
                <a:solidFill>
                  <a:prstClr val="black">
                    <a:tint val="75000"/>
                  </a:prstClr>
                </a:solidFill>
              </a:rPr>
              <a:pPr>
                <a:defRPr/>
              </a:pPr>
              <a:t>12/09/2014</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9E3AB0-E3D1-41C1-8DE6-0B7B7F4572A6}" type="slidenum">
              <a:rPr lang="en-GB"/>
              <a:pPr>
                <a:defRPr/>
              </a:pPr>
              <a:t>‹#›</a:t>
            </a:fld>
            <a:endParaRPr lang="en-GB"/>
          </a:p>
        </p:txBody>
      </p:sp>
    </p:spTree>
    <p:extLst>
      <p:ext uri="{BB962C8B-B14F-4D97-AF65-F5344CB8AC3E}">
        <p14:creationId xmlns:p14="http://schemas.microsoft.com/office/powerpoint/2010/main" val="299907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665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EFABCB-8C62-487F-BDDF-32D6B0CD992F}" type="datetimeFigureOut">
              <a:rPr lang="en-GB">
                <a:solidFill>
                  <a:prstClr val="black">
                    <a:tint val="75000"/>
                  </a:prstClr>
                </a:solidFill>
              </a:rPr>
              <a:pPr>
                <a:defRPr/>
              </a:pPr>
              <a:t>12/09/2014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DDCBBA-199F-476F-8243-26CCD0F05A2C}" type="slidenum">
              <a:rPr lang="en-GB"/>
              <a:pPr>
                <a:defRPr/>
              </a:pPr>
              <a:t>‹#›</a:t>
            </a:fld>
            <a:endParaRPr lang="en-GB"/>
          </a:p>
        </p:txBody>
      </p:sp>
    </p:spTree>
    <p:extLst>
      <p:ext uri="{BB962C8B-B14F-4D97-AF65-F5344CB8AC3E}">
        <p14:creationId xmlns:p14="http://schemas.microsoft.com/office/powerpoint/2010/main" val="1494194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8338F7-6C6E-46F7-BFAF-16ADFFEA58DF}" type="datetimeFigureOut">
              <a:rPr lang="en-GB">
                <a:solidFill>
                  <a:prstClr val="black">
                    <a:tint val="75000"/>
                  </a:prstClr>
                </a:solidFill>
              </a:rPr>
              <a:pPr>
                <a:defRPr/>
              </a:pPr>
              <a:t>12/09/2014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7715B4-4728-4B0B-B3F3-DF365199C612}" type="slidenum">
              <a:rPr lang="en-GB"/>
              <a:pPr>
                <a:defRPr/>
              </a:pPr>
              <a:t>‹#›</a:t>
            </a:fld>
            <a:endParaRPr lang="en-GB"/>
          </a:p>
        </p:txBody>
      </p:sp>
    </p:spTree>
    <p:extLst>
      <p:ext uri="{BB962C8B-B14F-4D97-AF65-F5344CB8AC3E}">
        <p14:creationId xmlns:p14="http://schemas.microsoft.com/office/powerpoint/2010/main" val="276941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3D38759-99F5-4EBB-9E9C-C4C42CABA0E0}" type="datetimeFigureOut">
              <a:rPr lang="en-GB">
                <a:solidFill>
                  <a:prstClr val="black">
                    <a:tint val="75000"/>
                  </a:prstClr>
                </a:solidFill>
              </a:rPr>
              <a:pPr>
                <a:def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BC261A-5940-49F9-A5CF-66A89DCD61AF}" type="slidenum">
              <a:rPr lang="en-GB"/>
              <a:pPr>
                <a:defRPr/>
              </a:pPr>
              <a:t>‹#›</a:t>
            </a:fld>
            <a:endParaRPr lang="en-GB"/>
          </a:p>
        </p:txBody>
      </p:sp>
    </p:spTree>
    <p:extLst>
      <p:ext uri="{BB962C8B-B14F-4D97-AF65-F5344CB8AC3E}">
        <p14:creationId xmlns:p14="http://schemas.microsoft.com/office/powerpoint/2010/main" val="1646190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2198A91-A25D-4266-8B57-E30EFC46664D}" type="datetimeFigureOut">
              <a:rPr lang="en-GB">
                <a:solidFill>
                  <a:prstClr val="black">
                    <a:tint val="75000"/>
                  </a:prstClr>
                </a:solidFill>
              </a:rPr>
              <a:pPr>
                <a:def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8C2251-5894-46CA-B029-34485FC40D47}" type="slidenum">
              <a:rPr lang="en-GB"/>
              <a:pPr>
                <a:defRPr/>
              </a:pPr>
              <a:t>‹#›</a:t>
            </a:fld>
            <a:endParaRPr lang="en-GB"/>
          </a:p>
        </p:txBody>
      </p:sp>
    </p:spTree>
    <p:extLst>
      <p:ext uri="{BB962C8B-B14F-4D97-AF65-F5344CB8AC3E}">
        <p14:creationId xmlns:p14="http://schemas.microsoft.com/office/powerpoint/2010/main" val="4223361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3034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1147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335402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5062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71779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35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9/12/2014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081971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39721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96525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51691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49741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74544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7621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6655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9333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9659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827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9/12/2014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06160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19632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87520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1865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91175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3747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23066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4336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70507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99010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012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9/12/2014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838365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31089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30544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52874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23592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44850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5295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4108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9/12/2014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1072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smtClean="0"/>
              <a:t>9/12/2014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700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9/12/2014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86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9/12/2014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3711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C030D973-F9E8-41BB-AA0D-94A1E8D16EA1}" type="slidenum">
              <a:rPr lang="en-GB" smtClean="0">
                <a:solidFill>
                  <a:srgbClr val="000000"/>
                </a:solidFill>
              </a:rPr>
              <a:pPr defTabSz="914400" fontAlgn="base">
                <a:spcBef>
                  <a:spcPct val="0"/>
                </a:spcBef>
                <a:spcAft>
                  <a:spcPct val="0"/>
                </a:spcAft>
              </a:pPr>
              <a:t>‹#›</a:t>
            </a:fld>
            <a:endParaRPr lang="en-GB" smtClean="0">
              <a:solidFill>
                <a:srgbClr val="000000"/>
              </a:solidFill>
            </a:endParaRPr>
          </a:p>
        </p:txBody>
      </p:sp>
    </p:spTree>
    <p:extLst>
      <p:ext uri="{BB962C8B-B14F-4D97-AF65-F5344CB8AC3E}">
        <p14:creationId xmlns:p14="http://schemas.microsoft.com/office/powerpoint/2010/main" val="22692691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defTabSz="914400">
              <a:defRPr/>
            </a:pPr>
            <a:fld id="{D9B130A6-4DFF-4CE5-B61F-A673E38A5FE8}" type="datetimeFigureOut">
              <a:rPr lang="en-GB">
                <a:solidFill>
                  <a:prstClr val="black">
                    <a:tint val="75000"/>
                  </a:prstClr>
                </a:solidFill>
              </a:rPr>
              <a:pPr defTabSz="914400">
                <a:defRPr/>
              </a:pPr>
              <a:t>12/09/2014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defTabSz="914400">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914400" fontAlgn="base">
              <a:spcBef>
                <a:spcPct val="0"/>
              </a:spcBef>
              <a:spcAft>
                <a:spcPct val="0"/>
              </a:spcAft>
              <a:defRPr/>
            </a:pPr>
            <a:fld id="{6B271C8F-F225-424B-AC32-7EA6903BCC12}" type="slidenum">
              <a:rPr lang="en-GB">
                <a:cs typeface="Arial" panose="020B0604020202020204" pitchFamily="34" charset="0"/>
              </a:rPr>
              <a:pPr defTabSz="914400" fontAlgn="base">
                <a:spcBef>
                  <a:spcPct val="0"/>
                </a:spcBef>
                <a:spcAft>
                  <a:spcPct val="0"/>
                </a:spcAft>
                <a:defRPr/>
              </a:pPr>
              <a:t>‹#›</a:t>
            </a:fld>
            <a:endParaRPr lang="en-GB">
              <a:cs typeface="Arial" panose="020B0604020202020204" pitchFamily="34" charset="0"/>
            </a:endParaRPr>
          </a:p>
        </p:txBody>
      </p:sp>
    </p:spTree>
    <p:extLst>
      <p:ext uri="{BB962C8B-B14F-4D97-AF65-F5344CB8AC3E}">
        <p14:creationId xmlns:p14="http://schemas.microsoft.com/office/powerpoint/2010/main" val="30027300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31AFBB1-8BD1-40A0-8D04-38A423C75FF8}" type="datetimeFigureOut">
              <a:rPr lang="en-GB" smtClean="0">
                <a:solidFill>
                  <a:prstClr val="black">
                    <a:tint val="75000"/>
                  </a:prstClr>
                </a:solidFill>
              </a:rPr>
              <a:pPr defTabSz="914400"/>
              <a:t>12/09/2014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C9EF18A-238D-444F-A2BD-64753694B8F4}"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76082257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31AFBB1-8BD1-40A0-8D04-38A423C75FF8}" type="datetimeFigureOut">
              <a:rPr lang="en-GB" smtClean="0">
                <a:solidFill>
                  <a:prstClr val="black">
                    <a:tint val="75000"/>
                  </a:prstClr>
                </a:solidFill>
              </a:rPr>
              <a:pPr defTabSz="914400"/>
              <a:t>12/09/2014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C9EF18A-238D-444F-A2BD-64753694B8F4}"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74359766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AE18BC9-DBD0-4231-BC01-C00F06FBE575}" type="datetimeFigureOut">
              <a:rPr lang="en-GB" smtClean="0">
                <a:solidFill>
                  <a:prstClr val="black">
                    <a:tint val="75000"/>
                  </a:prstClr>
                </a:solidFill>
              </a:rPr>
              <a:pPr defTabSz="914400"/>
              <a:t>12/09/2014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5E22D69-1672-4E45-BB3F-D6B33895DE90}"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06770017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gov.uk/government/publication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51.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51.xml"/><Relationship Id="rId5" Type="http://schemas.openxmlformats.org/officeDocument/2006/relationships/image" Target="../media/image38.gif"/><Relationship Id="rId4" Type="http://schemas.openxmlformats.org/officeDocument/2006/relationships/hyperlink" Target="http://www.tripadvisor.es/Hotel_Review-g664838-d518412-Reviews-Joyuda_Plaza_Hotel-Cabo_Rojo_Puerto_Rico.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www.senegazelle.fr/"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50.jpeg"/><Relationship Id="rId1" Type="http://schemas.openxmlformats.org/officeDocument/2006/relationships/slideLayout" Target="../slideLayouts/slideLayout29.xml"/><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slides/_rels/slide4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40.xml"/><Relationship Id="rId4" Type="http://schemas.openxmlformats.org/officeDocument/2006/relationships/image" Target="../media/image58.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Translation and transcription!?!</a:t>
            </a:r>
            <a:endParaRPr lang="en-GB" dirty="0"/>
          </a:p>
        </p:txBody>
      </p:sp>
      <p:sp>
        <p:nvSpPr>
          <p:cNvPr id="3" name="Subtitle 2"/>
          <p:cNvSpPr>
            <a:spLocks noGrp="1"/>
          </p:cNvSpPr>
          <p:nvPr>
            <p:ph type="subTitle" idx="1"/>
          </p:nvPr>
        </p:nvSpPr>
        <p:spPr/>
        <p:txBody>
          <a:bodyPr/>
          <a:lstStyle/>
          <a:p>
            <a:r>
              <a:rPr lang="en-GB" dirty="0" smtClean="0"/>
              <a:t>Imaginative and coherent integration</a:t>
            </a:r>
            <a:endParaRPr lang="en-GB" dirty="0"/>
          </a:p>
        </p:txBody>
      </p:sp>
    </p:spTree>
    <p:extLst>
      <p:ext uri="{BB962C8B-B14F-4D97-AF65-F5344CB8AC3E}">
        <p14:creationId xmlns:p14="http://schemas.microsoft.com/office/powerpoint/2010/main" val="2096054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323528" y="404664"/>
            <a:ext cx="7488832" cy="3528392"/>
          </a:xfrm>
          <a:prstGeom prst="flowChartDocument">
            <a:avLst/>
          </a:prstGeom>
          <a:solidFill>
            <a:schemeClr val="accent6">
              <a:lumMod val="20000"/>
              <a:lumOff val="80000"/>
            </a:schemeClr>
          </a:solidFill>
          <a:ln w="57150">
            <a:solidFill>
              <a:schemeClr val="accent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67544"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a:t>
            </a:r>
            <a:r>
              <a:rPr lang="en-US" altLang="en-US" sz="2400" b="1" u="sng" dirty="0" smtClean="0">
                <a:solidFill>
                  <a:srgbClr val="000000"/>
                </a:solidFill>
                <a:latin typeface="Arial" charset="0"/>
                <a:cs typeface="Arial" charset="0"/>
              </a:rPr>
              <a:t>de</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a:t>
            </a:r>
            <a:r>
              <a:rPr lang="en-US" altLang="en-US" sz="2400" b="1" u="sng" dirty="0" smtClean="0">
                <a:solidFill>
                  <a:srgbClr val="000000"/>
                </a:solidFill>
                <a:latin typeface="Arial" charset="0"/>
                <a:cs typeface="Arial" charset="0"/>
              </a:rPr>
              <a:t>de</a:t>
            </a:r>
            <a:r>
              <a:rPr lang="en-US" altLang="en-US" sz="2400" dirty="0" smtClean="0">
                <a:solidFill>
                  <a:srgbClr val="000000"/>
                </a:solidFill>
                <a:latin typeface="Arial" charset="0"/>
                <a:cs typeface="Arial" charset="0"/>
              </a:rPr>
              <a:t> Argentina </a:t>
            </a:r>
            <a:r>
              <a:rPr lang="en-US" altLang="en-US" sz="2400" b="1" u="sng" dirty="0" err="1" smtClean="0">
                <a:solidFill>
                  <a:srgbClr val="000000"/>
                </a:solidFill>
                <a:latin typeface="Arial" charset="0"/>
                <a:cs typeface="Arial" charset="0"/>
              </a:rPr>
              <a:t>así</a:t>
            </a:r>
            <a:r>
              <a:rPr lang="en-US" altLang="en-US" sz="2400" b="1" u="sng"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que</a:t>
            </a:r>
            <a:r>
              <a:rPr lang="en-US" altLang="en-US" sz="2400" b="1" u="sng" dirty="0" smtClean="0">
                <a:solidFill>
                  <a:srgbClr val="000000"/>
                </a:solidFill>
                <a:latin typeface="Arial" charset="0"/>
                <a:cs typeface="Arial" charset="0"/>
              </a:rPr>
              <a:t> </a:t>
            </a:r>
            <a:r>
              <a:rPr lang="en-US" altLang="en-US" sz="2400" dirty="0" smtClean="0">
                <a:solidFill>
                  <a:srgbClr val="000000"/>
                </a:solidFill>
                <a:latin typeface="Arial" charset="0"/>
                <a:cs typeface="Arial" charset="0"/>
              </a:rPr>
              <a:t>soy </a:t>
            </a:r>
            <a:r>
              <a:rPr lang="en-US" altLang="en-US" sz="2400" b="1" u="sng"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por</a:t>
            </a:r>
            <a:r>
              <a:rPr lang="en-US" altLang="en-US" sz="2400" b="1" u="sng"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y</a:t>
            </a:r>
            <a:r>
              <a:rPr lang="en-US" altLang="en-US" sz="2400" dirty="0" smtClean="0">
                <a:solidFill>
                  <a:srgbClr val="000000"/>
                </a:solidFill>
                <a:latin typeface="Arial" charset="0"/>
                <a:cs typeface="Arial" charset="0"/>
              </a:rPr>
              <a:t>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de</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b="1" u="sng"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con</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en</a:t>
            </a:r>
            <a:r>
              <a:rPr lang="en-US" altLang="en-US" sz="2400" dirty="0" smtClean="0">
                <a:solidFill>
                  <a:srgbClr val="000000"/>
                </a:solidFill>
                <a:latin typeface="Arial" charset="0"/>
                <a:cs typeface="Arial" charset="0"/>
              </a:rPr>
              <a:t> Valencia, </a:t>
            </a:r>
            <a:r>
              <a:rPr lang="en-US" altLang="en-US" sz="2400" b="1" dirty="0" smtClean="0">
                <a:solidFill>
                  <a:srgbClr val="000000"/>
                </a:solidFill>
                <a:latin typeface="Arial" charset="0"/>
                <a:cs typeface="Arial" charset="0"/>
              </a:rPr>
              <a:t>en</a:t>
            </a:r>
            <a:r>
              <a:rPr lang="en-US" altLang="en-US" sz="2400" dirty="0" smtClean="0">
                <a:solidFill>
                  <a:srgbClr val="000000"/>
                </a:solidFill>
                <a:latin typeface="Arial" charset="0"/>
                <a:cs typeface="Arial" charset="0"/>
              </a:rPr>
              <a:t>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b="1" u="sng"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Ella</a:t>
            </a:r>
            <a:r>
              <a:rPr lang="en-US" altLang="en-US" sz="2400" dirty="0" smtClean="0">
                <a:solidFill>
                  <a:srgbClr val="000000"/>
                </a:solidFill>
                <a:latin typeface="Arial" charset="0"/>
                <a:cs typeface="Arial" charset="0"/>
              </a:rPr>
              <a:t> y </a:t>
            </a:r>
            <a:r>
              <a:rPr lang="en-US" altLang="en-US" sz="2400" b="1"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282"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139952" y="3796286"/>
            <a:ext cx="3888432" cy="1841528"/>
            <a:chOff x="4716016" y="3796286"/>
            <a:chExt cx="3888432" cy="1841528"/>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14" name="Oval Callout 13"/>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sp>
          <p:nvSpPr>
            <p:cNvPr id="15" name="Oval Callout 14"/>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sp>
          <p:nvSpPr>
            <p:cNvPr id="16" name="Oval Callout 15"/>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tx1"/>
                </a:solidFill>
                <a:latin typeface="Arial Rounded MT Bold" pitchFamily="34" charset="0"/>
              </a:endParaRPr>
            </a:p>
          </p:txBody>
        </p:sp>
        <p:sp>
          <p:nvSpPr>
            <p:cNvPr id="17" name="Oval Callout 16"/>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gr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19" name="TextBox 18"/>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latin typeface="AR DARLING" panose="02000000000000000000" pitchFamily="2" charset="0"/>
              </a:rPr>
              <a:t>5</a:t>
            </a:r>
            <a:endParaRPr lang="en-GB" sz="2000" dirty="0">
              <a:latin typeface="AR DARLING" panose="02000000000000000000" pitchFamily="2" charset="0"/>
            </a:endParaRPr>
          </a:p>
        </p:txBody>
      </p:sp>
    </p:spTree>
    <p:extLst>
      <p:ext uri="{BB962C8B-B14F-4D97-AF65-F5344CB8AC3E}">
        <p14:creationId xmlns:p14="http://schemas.microsoft.com/office/powerpoint/2010/main" val="45422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281826" y="404664"/>
            <a:ext cx="7488832" cy="3528392"/>
          </a:xfrm>
          <a:prstGeom prst="flowChartDocument">
            <a:avLst/>
          </a:prstGeom>
          <a:solidFill>
            <a:schemeClr val="accent6">
              <a:lumMod val="20000"/>
              <a:lumOff val="80000"/>
            </a:schemeClr>
          </a:solidFill>
          <a:ln w="57150">
            <a:solidFill>
              <a:schemeClr val="accent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25842"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580"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944" y="4293096"/>
            <a:ext cx="1567830" cy="1567830"/>
          </a:xfrm>
          <a:prstGeom prst="rect">
            <a:avLst/>
          </a:prstGeom>
        </p:spPr>
      </p:pic>
      <p:sp>
        <p:nvSpPr>
          <p:cNvPr id="7" name="TextBox 6"/>
          <p:cNvSpPr txBox="1"/>
          <p:nvPr/>
        </p:nvSpPr>
        <p:spPr>
          <a:xfrm>
            <a:off x="2339752" y="4013700"/>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Cómo</a:t>
            </a:r>
            <a:r>
              <a:rPr lang="en-GB" sz="2800" b="1" dirty="0" smtClean="0"/>
              <a:t> </a:t>
            </a:r>
            <a:r>
              <a:rPr lang="en-GB" sz="2800" b="1" dirty="0" err="1" smtClean="0"/>
              <a:t>te</a:t>
            </a:r>
            <a:r>
              <a:rPr lang="en-GB" sz="2800" b="1" dirty="0" smtClean="0"/>
              <a:t> llamas?</a:t>
            </a:r>
            <a:endParaRPr lang="en-GB" sz="2800" b="1" dirty="0"/>
          </a:p>
        </p:txBody>
      </p:sp>
      <p:sp>
        <p:nvSpPr>
          <p:cNvPr id="13" name="TextBox 12"/>
          <p:cNvSpPr txBox="1"/>
          <p:nvPr/>
        </p:nvSpPr>
        <p:spPr>
          <a:xfrm>
            <a:off x="2363813" y="4661772"/>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t>¿De </a:t>
            </a:r>
            <a:r>
              <a:rPr lang="en-GB" sz="2800" b="1" dirty="0" err="1" smtClean="0"/>
              <a:t>dónde</a:t>
            </a:r>
            <a:r>
              <a:rPr lang="en-GB" sz="2800" b="1" dirty="0" smtClean="0"/>
              <a:t> </a:t>
            </a:r>
            <a:r>
              <a:rPr lang="en-GB" sz="2800" b="1" dirty="0" err="1" smtClean="0"/>
              <a:t>eres</a:t>
            </a:r>
            <a:r>
              <a:rPr lang="en-GB" sz="2800" b="1" dirty="0" smtClean="0"/>
              <a:t>?</a:t>
            </a:r>
            <a:endParaRPr lang="en-GB" sz="2800" b="1" dirty="0"/>
          </a:p>
        </p:txBody>
      </p:sp>
      <p:sp>
        <p:nvSpPr>
          <p:cNvPr id="14" name="TextBox 13"/>
          <p:cNvSpPr txBox="1"/>
          <p:nvPr/>
        </p:nvSpPr>
        <p:spPr>
          <a:xfrm>
            <a:off x="5540549" y="4555960"/>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Dónde</a:t>
            </a:r>
            <a:r>
              <a:rPr lang="en-GB" sz="2800" b="1" dirty="0" smtClean="0"/>
              <a:t> </a:t>
            </a:r>
            <a:r>
              <a:rPr lang="en-GB" sz="2800" b="1" dirty="0" err="1" smtClean="0"/>
              <a:t>vives</a:t>
            </a:r>
            <a:r>
              <a:rPr lang="en-GB" sz="2800" b="1" dirty="0" smtClean="0"/>
              <a:t>?</a:t>
            </a:r>
            <a:endParaRPr lang="en-GB" sz="2800" b="1" dirty="0"/>
          </a:p>
        </p:txBody>
      </p:sp>
      <p:sp>
        <p:nvSpPr>
          <p:cNvPr id="15" name="TextBox 14"/>
          <p:cNvSpPr txBox="1"/>
          <p:nvPr/>
        </p:nvSpPr>
        <p:spPr>
          <a:xfrm>
            <a:off x="2339752" y="5296429"/>
            <a:ext cx="3024336" cy="954107"/>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Cuál</a:t>
            </a:r>
            <a:r>
              <a:rPr lang="en-GB" sz="2800" b="1" dirty="0" smtClean="0"/>
              <a:t> </a:t>
            </a:r>
            <a:r>
              <a:rPr lang="en-GB" sz="2800" b="1" dirty="0" err="1" smtClean="0"/>
              <a:t>es</a:t>
            </a:r>
            <a:r>
              <a:rPr lang="en-GB" sz="2800" b="1" dirty="0" smtClean="0"/>
              <a:t> </a:t>
            </a:r>
            <a:r>
              <a:rPr lang="en-GB" sz="2800" b="1" dirty="0" err="1" smtClean="0"/>
              <a:t>tu</a:t>
            </a:r>
            <a:r>
              <a:rPr lang="en-GB" sz="2800" b="1" dirty="0" smtClean="0"/>
              <a:t> </a:t>
            </a:r>
            <a:r>
              <a:rPr lang="en-GB" sz="2800" b="1" dirty="0" err="1" smtClean="0"/>
              <a:t>nacionalidad</a:t>
            </a:r>
            <a:r>
              <a:rPr lang="en-GB" sz="2800" b="1" dirty="0" smtClean="0"/>
              <a:t>?</a:t>
            </a:r>
            <a:endParaRPr lang="en-GB" sz="2800" b="1" dirty="0"/>
          </a:p>
        </p:txBody>
      </p:sp>
      <p:pic>
        <p:nvPicPr>
          <p:cNvPr id="16" name="Picture 3" descr="ch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950" y="5214606"/>
            <a:ext cx="1014644" cy="101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5508104" y="3479881"/>
            <a:ext cx="3024336" cy="954107"/>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Qué</a:t>
            </a:r>
            <a:r>
              <a:rPr lang="en-GB" sz="2800" b="1" dirty="0" smtClean="0"/>
              <a:t> </a:t>
            </a:r>
            <a:r>
              <a:rPr lang="en-GB" sz="2800" b="1" dirty="0" err="1" smtClean="0"/>
              <a:t>idiomas</a:t>
            </a:r>
            <a:r>
              <a:rPr lang="en-GB" sz="2800" b="1" dirty="0" smtClean="0"/>
              <a:t> </a:t>
            </a:r>
            <a:r>
              <a:rPr lang="en-GB" sz="2800" b="1" dirty="0" err="1" smtClean="0"/>
              <a:t>hablas</a:t>
            </a:r>
            <a:r>
              <a:rPr lang="en-GB" sz="2800" b="1" dirty="0" smtClean="0"/>
              <a:t>?</a:t>
            </a:r>
            <a:endParaRPr lang="en-GB" sz="2800" b="1" dirty="0"/>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20" name="TextBox 19"/>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latin typeface="AR DARLING" panose="02000000000000000000" pitchFamily="2" charset="0"/>
              </a:rPr>
              <a:t>6</a:t>
            </a:r>
            <a:endParaRPr lang="en-GB" sz="2000" dirty="0">
              <a:latin typeface="AR DARLING" panose="02000000000000000000" pitchFamily="2" charset="0"/>
            </a:endParaRPr>
          </a:p>
        </p:txBody>
      </p:sp>
    </p:spTree>
    <p:extLst>
      <p:ext uri="{BB962C8B-B14F-4D97-AF65-F5344CB8AC3E}">
        <p14:creationId xmlns:p14="http://schemas.microsoft.com/office/powerpoint/2010/main" val="143515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p:cNvSpPr/>
          <p:nvPr/>
        </p:nvSpPr>
        <p:spPr>
          <a:xfrm>
            <a:off x="323528" y="404664"/>
            <a:ext cx="7488832" cy="3528392"/>
          </a:xfrm>
          <a:prstGeom prst="flowChartDocument">
            <a:avLst/>
          </a:prstGeom>
          <a:solidFill>
            <a:schemeClr val="accent6">
              <a:lumMod val="20000"/>
              <a:lumOff val="80000"/>
            </a:schemeClr>
          </a:solidFill>
          <a:ln w="57150">
            <a:solidFill>
              <a:schemeClr val="accent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67544"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282"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22818" y="4030628"/>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Cómo</a:t>
            </a:r>
            <a:r>
              <a:rPr lang="en-GB" sz="2800" b="1" dirty="0" smtClean="0"/>
              <a:t> </a:t>
            </a:r>
            <a:r>
              <a:rPr lang="en-GB" sz="2800" b="1" dirty="0" err="1" smtClean="0"/>
              <a:t>te</a:t>
            </a:r>
            <a:r>
              <a:rPr lang="en-GB" sz="2800" b="1" dirty="0" smtClean="0"/>
              <a:t> llamas?</a:t>
            </a:r>
            <a:endParaRPr lang="en-GB" sz="2800" b="1" dirty="0"/>
          </a:p>
        </p:txBody>
      </p:sp>
      <p:sp>
        <p:nvSpPr>
          <p:cNvPr id="7" name="TextBox 6"/>
          <p:cNvSpPr txBox="1"/>
          <p:nvPr/>
        </p:nvSpPr>
        <p:spPr>
          <a:xfrm>
            <a:off x="2346879" y="4678700"/>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t>¿De </a:t>
            </a:r>
            <a:r>
              <a:rPr lang="en-GB" sz="2800" b="1" dirty="0" err="1" smtClean="0"/>
              <a:t>dónde</a:t>
            </a:r>
            <a:r>
              <a:rPr lang="en-GB" sz="2800" b="1" dirty="0" smtClean="0"/>
              <a:t> </a:t>
            </a:r>
            <a:r>
              <a:rPr lang="en-GB" sz="2800" b="1" dirty="0" err="1" smtClean="0"/>
              <a:t>eres</a:t>
            </a:r>
            <a:r>
              <a:rPr lang="en-GB" sz="2800" b="1" dirty="0" smtClean="0"/>
              <a:t>?</a:t>
            </a:r>
            <a:endParaRPr lang="en-GB" sz="2800" b="1" dirty="0"/>
          </a:p>
        </p:txBody>
      </p:sp>
      <p:sp>
        <p:nvSpPr>
          <p:cNvPr id="8" name="TextBox 7"/>
          <p:cNvSpPr txBox="1"/>
          <p:nvPr/>
        </p:nvSpPr>
        <p:spPr>
          <a:xfrm>
            <a:off x="5540549" y="4649095"/>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Dónde</a:t>
            </a:r>
            <a:r>
              <a:rPr lang="en-GB" sz="2800" b="1" dirty="0" smtClean="0"/>
              <a:t> </a:t>
            </a:r>
            <a:r>
              <a:rPr lang="en-GB" sz="2800" b="1" dirty="0" err="1" smtClean="0"/>
              <a:t>vives</a:t>
            </a:r>
            <a:r>
              <a:rPr lang="en-GB" sz="2800" b="1" dirty="0" smtClean="0"/>
              <a:t>?</a:t>
            </a:r>
            <a:endParaRPr lang="en-GB" sz="2800" b="1" dirty="0"/>
          </a:p>
        </p:txBody>
      </p:sp>
      <p:sp>
        <p:nvSpPr>
          <p:cNvPr id="9" name="TextBox 8"/>
          <p:cNvSpPr txBox="1"/>
          <p:nvPr/>
        </p:nvSpPr>
        <p:spPr>
          <a:xfrm>
            <a:off x="2322818" y="5313357"/>
            <a:ext cx="3024336" cy="954107"/>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Cuál</a:t>
            </a:r>
            <a:r>
              <a:rPr lang="en-GB" sz="2800" b="1" dirty="0" smtClean="0"/>
              <a:t> </a:t>
            </a:r>
            <a:r>
              <a:rPr lang="en-GB" sz="2800" b="1" dirty="0" err="1" smtClean="0"/>
              <a:t>es</a:t>
            </a:r>
            <a:r>
              <a:rPr lang="en-GB" sz="2800" b="1" dirty="0" smtClean="0"/>
              <a:t> </a:t>
            </a:r>
            <a:r>
              <a:rPr lang="en-GB" sz="2800" b="1" dirty="0" err="1" smtClean="0"/>
              <a:t>tu</a:t>
            </a:r>
            <a:r>
              <a:rPr lang="en-GB" sz="2800" b="1" dirty="0" smtClean="0"/>
              <a:t> </a:t>
            </a:r>
            <a:r>
              <a:rPr lang="en-GB" sz="2800" b="1" dirty="0" err="1" smtClean="0"/>
              <a:t>nacionalidad</a:t>
            </a:r>
            <a:r>
              <a:rPr lang="en-GB" sz="2800" b="1" dirty="0" smtClean="0"/>
              <a:t>?</a:t>
            </a:r>
            <a:endParaRPr lang="en-GB" sz="2800" b="1" dirty="0"/>
          </a:p>
        </p:txBody>
      </p:sp>
      <p:sp>
        <p:nvSpPr>
          <p:cNvPr id="11" name="TextBox 10"/>
          <p:cNvSpPr txBox="1"/>
          <p:nvPr/>
        </p:nvSpPr>
        <p:spPr>
          <a:xfrm>
            <a:off x="5508104" y="3573016"/>
            <a:ext cx="3024336" cy="954107"/>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Qué</a:t>
            </a:r>
            <a:r>
              <a:rPr lang="en-GB" sz="2800" b="1" dirty="0" smtClean="0"/>
              <a:t> </a:t>
            </a:r>
            <a:r>
              <a:rPr lang="en-GB" sz="2800" b="1" dirty="0" err="1" smtClean="0"/>
              <a:t>idiomas</a:t>
            </a:r>
            <a:r>
              <a:rPr lang="en-GB" sz="2800" b="1" dirty="0" smtClean="0"/>
              <a:t> </a:t>
            </a:r>
            <a:r>
              <a:rPr lang="en-GB" sz="2800" b="1" dirty="0" err="1" smtClean="0"/>
              <a:t>hablas</a:t>
            </a:r>
            <a:r>
              <a:rPr lang="en-GB" sz="2800" b="1" dirty="0" smtClean="0"/>
              <a:t>?</a:t>
            </a:r>
            <a:endParaRPr lang="en-GB" sz="2800" b="1" dirty="0"/>
          </a:p>
        </p:txBody>
      </p:sp>
      <p:pic>
        <p:nvPicPr>
          <p:cNvPr id="12" name="Picture 2" descr="school13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556" y="4157831"/>
            <a:ext cx="7794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14" name="TextBox 13"/>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latin typeface="AR DARLING" panose="02000000000000000000" pitchFamily="2" charset="0"/>
              </a:rPr>
              <a:t>7</a:t>
            </a:r>
            <a:endParaRPr lang="en-GB" sz="2000" dirty="0">
              <a:latin typeface="AR DARLING" panose="02000000000000000000" pitchFamily="2" charset="0"/>
            </a:endParaRPr>
          </a:p>
        </p:txBody>
      </p:sp>
    </p:spTree>
    <p:extLst>
      <p:ext uri="{BB962C8B-B14F-4D97-AF65-F5344CB8AC3E}">
        <p14:creationId xmlns:p14="http://schemas.microsoft.com/office/powerpoint/2010/main" val="68735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0"/>
            <a:ext cx="8229600" cy="1143000"/>
          </a:xfrm>
        </p:spPr>
        <p:txBody>
          <a:bodyPr>
            <a:normAutofit/>
          </a:bodyPr>
          <a:lstStyle/>
          <a:p>
            <a:r>
              <a:rPr lang="en-GB" sz="3600" b="1" dirty="0" smtClean="0"/>
              <a:t>Summary of learning </a:t>
            </a:r>
            <a:endParaRPr lang="en-GB"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8865082"/>
              </p:ext>
            </p:extLst>
          </p:nvPr>
        </p:nvGraphicFramePr>
        <p:xfrm>
          <a:off x="459078" y="510704"/>
          <a:ext cx="8496944" cy="5765800"/>
        </p:xfrm>
        <a:graphic>
          <a:graphicData uri="http://schemas.openxmlformats.org/drawingml/2006/table">
            <a:tbl>
              <a:tblPr firstRow="1" bandRow="1">
                <a:tableStyleId>{E8B1032C-EA38-4F05-BA0D-38AFFFC7BED3}</a:tableStyleId>
              </a:tblPr>
              <a:tblGrid>
                <a:gridCol w="2016224"/>
                <a:gridCol w="6480720"/>
              </a:tblGrid>
              <a:tr h="370840">
                <a:tc>
                  <a:txBody>
                    <a:bodyPr/>
                    <a:lstStyle/>
                    <a:p>
                      <a:r>
                        <a:rPr lang="en-GB" sz="1800" dirty="0" smtClean="0"/>
                        <a:t>Task</a:t>
                      </a:r>
                      <a:endParaRPr lang="en-GB" sz="1800" dirty="0"/>
                    </a:p>
                  </a:txBody>
                  <a:tcPr/>
                </a:tc>
                <a:tc>
                  <a:txBody>
                    <a:bodyPr/>
                    <a:lstStyle/>
                    <a:p>
                      <a:r>
                        <a:rPr lang="en-GB" sz="1800" dirty="0" smtClean="0"/>
                        <a:t>Learning objective</a:t>
                      </a:r>
                      <a:endParaRPr lang="en-GB" sz="1800" dirty="0"/>
                    </a:p>
                  </a:txBody>
                  <a:tcPr/>
                </a:tc>
              </a:tr>
              <a:tr h="370840">
                <a:tc>
                  <a:txBody>
                    <a:bodyPr/>
                    <a:lstStyle/>
                    <a:p>
                      <a:r>
                        <a:rPr lang="en-GB" sz="1800" dirty="0" smtClean="0"/>
                        <a:t>1  Group</a:t>
                      </a:r>
                      <a:r>
                        <a:rPr lang="en-GB" sz="1800" baseline="0" dirty="0" smtClean="0"/>
                        <a:t> speaking - ¿</a:t>
                      </a:r>
                      <a:r>
                        <a:rPr lang="en-GB" sz="1800" baseline="0" dirty="0" err="1" smtClean="0"/>
                        <a:t>Cómo</a:t>
                      </a:r>
                      <a:r>
                        <a:rPr lang="en-GB" sz="1800" baseline="0" dirty="0" smtClean="0"/>
                        <a:t> se dice?</a:t>
                      </a:r>
                      <a:endParaRPr lang="en-GB" sz="1800" dirty="0"/>
                    </a:p>
                  </a:txBody>
                  <a:tcPr/>
                </a:tc>
                <a:tc>
                  <a:txBody>
                    <a:bodyPr/>
                    <a:lstStyle/>
                    <a:p>
                      <a:r>
                        <a:rPr lang="en-GB" sz="1800" dirty="0" smtClean="0"/>
                        <a:t>Retrieve</a:t>
                      </a:r>
                      <a:r>
                        <a:rPr lang="en-GB" sz="1800" baseline="0" dirty="0" smtClean="0"/>
                        <a:t> prior knowledge and share it</a:t>
                      </a:r>
                    </a:p>
                    <a:p>
                      <a:r>
                        <a:rPr lang="en-GB" sz="1800" baseline="0" dirty="0" smtClean="0"/>
                        <a:t>Identify gaps in current knowledge</a:t>
                      </a:r>
                      <a:br>
                        <a:rPr lang="en-GB" sz="1800" baseline="0" dirty="0" smtClean="0"/>
                      </a:br>
                      <a:r>
                        <a:rPr lang="en-GB" sz="1800" baseline="0" dirty="0" smtClean="0"/>
                        <a:t>Use TL for routine communication</a:t>
                      </a:r>
                      <a:br>
                        <a:rPr lang="en-GB" sz="1800" baseline="0" dirty="0" smtClean="0"/>
                      </a:br>
                      <a:r>
                        <a:rPr lang="en-GB" sz="1800" baseline="0" dirty="0" smtClean="0"/>
                        <a:t>Ask / answer questions in TL</a:t>
                      </a:r>
                      <a:endParaRPr lang="en-GB" sz="1800" dirty="0"/>
                    </a:p>
                  </a:txBody>
                  <a:tcPr/>
                </a:tc>
              </a:tr>
              <a:tr h="370840">
                <a:tc>
                  <a:txBody>
                    <a:bodyPr/>
                    <a:lstStyle/>
                    <a:p>
                      <a:r>
                        <a:rPr lang="en-GB" sz="1800" dirty="0" smtClean="0"/>
                        <a:t>2  Listening</a:t>
                      </a:r>
                      <a:endParaRPr lang="en-GB" sz="1800" dirty="0"/>
                    </a:p>
                  </a:txBody>
                  <a:tcPr/>
                </a:tc>
                <a:tc>
                  <a:txBody>
                    <a:bodyPr/>
                    <a:lstStyle/>
                    <a:p>
                      <a:r>
                        <a:rPr lang="en-GB" sz="1800" dirty="0" smtClean="0"/>
                        <a:t>Develop attention to</a:t>
                      </a:r>
                      <a:r>
                        <a:rPr lang="en-GB" sz="1800" baseline="0" dirty="0" smtClean="0"/>
                        <a:t> detail in listening</a:t>
                      </a:r>
                    </a:p>
                    <a:p>
                      <a:r>
                        <a:rPr lang="en-GB" sz="1800" baseline="0" dirty="0" smtClean="0"/>
                        <a:t>Consolidate the sound-writing relationship through transcription</a:t>
                      </a:r>
                    </a:p>
                    <a:p>
                      <a:r>
                        <a:rPr lang="en-GB" sz="1800" baseline="0" dirty="0" smtClean="0"/>
                        <a:t>Begin to acquire some new vocabulary</a:t>
                      </a:r>
                      <a:endParaRPr lang="en-GB" sz="1800" dirty="0"/>
                    </a:p>
                  </a:txBody>
                  <a:tcPr/>
                </a:tc>
              </a:tr>
              <a:tr h="370840">
                <a:tc>
                  <a:txBody>
                    <a:bodyPr/>
                    <a:lstStyle/>
                    <a:p>
                      <a:r>
                        <a:rPr lang="en-GB" sz="1800" dirty="0" smtClean="0"/>
                        <a:t>3 Reading (in detail) </a:t>
                      </a:r>
                      <a:r>
                        <a:rPr lang="en-GB" sz="1800" dirty="0" smtClean="0">
                          <a:sym typeface="Wingdings" panose="05000000000000000000" pitchFamily="2" charset="2"/>
                        </a:rPr>
                        <a:t> literacy</a:t>
                      </a:r>
                      <a:endParaRPr lang="en-GB" sz="1800" dirty="0"/>
                    </a:p>
                  </a:txBody>
                  <a:tcPr/>
                </a:tc>
                <a:tc>
                  <a:txBody>
                    <a:bodyPr/>
                    <a:lstStyle/>
                    <a:p>
                      <a:r>
                        <a:rPr lang="en-GB" sz="1800" dirty="0" smtClean="0"/>
                        <a:t>Knowledge about verb forms</a:t>
                      </a:r>
                      <a:br>
                        <a:rPr lang="en-GB" sz="1800" dirty="0" smtClean="0"/>
                      </a:br>
                      <a:r>
                        <a:rPr lang="en-GB" sz="1800" dirty="0" smtClean="0"/>
                        <a:t>Identify</a:t>
                      </a:r>
                      <a:r>
                        <a:rPr lang="en-GB" sz="1800" baseline="0" dirty="0" smtClean="0"/>
                        <a:t> patterns in verb formation</a:t>
                      </a:r>
                      <a:endParaRPr lang="en-GB" sz="1800" dirty="0" smtClean="0"/>
                    </a:p>
                    <a:p>
                      <a:r>
                        <a:rPr lang="en-GB" sz="1800" dirty="0" smtClean="0"/>
                        <a:t>Infer</a:t>
                      </a:r>
                      <a:r>
                        <a:rPr lang="en-GB" sz="1800" baseline="0" dirty="0" smtClean="0"/>
                        <a:t> meaning of unknown words</a:t>
                      </a:r>
                      <a:br>
                        <a:rPr lang="en-GB" sz="1800" baseline="0" dirty="0" smtClean="0"/>
                      </a:br>
                      <a:r>
                        <a:rPr lang="en-GB" sz="1800" baseline="0" dirty="0" smtClean="0"/>
                        <a:t>Acquire high-frequency words</a:t>
                      </a:r>
                      <a:br>
                        <a:rPr lang="en-GB" sz="1800" baseline="0" dirty="0" smtClean="0"/>
                      </a:br>
                      <a:r>
                        <a:rPr lang="en-GB" sz="1800" baseline="0" dirty="0" smtClean="0"/>
                        <a:t>Acquire new content/topic vocabulary</a:t>
                      </a:r>
                    </a:p>
                    <a:p>
                      <a:r>
                        <a:rPr lang="en-GB" sz="1800" baseline="0" dirty="0" smtClean="0"/>
                        <a:t>Show understanding by translating short text into English</a:t>
                      </a:r>
                      <a:endParaRPr lang="en-GB" sz="1800" dirty="0"/>
                    </a:p>
                  </a:txBody>
                  <a:tcPr/>
                </a:tc>
              </a:tr>
              <a:tr h="370840">
                <a:tc>
                  <a:txBody>
                    <a:bodyPr/>
                    <a:lstStyle/>
                    <a:p>
                      <a:r>
                        <a:rPr lang="en-GB" sz="1800" dirty="0" smtClean="0"/>
                        <a:t>4 Speaking – question &amp; answer</a:t>
                      </a:r>
                      <a:endParaRPr lang="en-GB" sz="1800" dirty="0"/>
                    </a:p>
                  </a:txBody>
                  <a:tcPr/>
                </a:tc>
                <a:tc>
                  <a:txBody>
                    <a:bodyPr/>
                    <a:lstStyle/>
                    <a:p>
                      <a:r>
                        <a:rPr lang="en-GB" sz="1800" dirty="0" smtClean="0"/>
                        <a:t>Improve speed of understanding spoken language</a:t>
                      </a:r>
                      <a:br>
                        <a:rPr lang="en-GB" sz="1800" dirty="0" smtClean="0"/>
                      </a:br>
                      <a:r>
                        <a:rPr lang="en-GB" sz="1800" dirty="0" smtClean="0"/>
                        <a:t>Develop ability to respond spontaneously</a:t>
                      </a:r>
                      <a:br>
                        <a:rPr lang="en-GB" sz="1800" dirty="0" smtClean="0"/>
                      </a:br>
                      <a:r>
                        <a:rPr lang="en-GB" sz="1800" dirty="0" smtClean="0"/>
                        <a:t>Recognise the difference in language use</a:t>
                      </a:r>
                      <a:r>
                        <a:rPr lang="en-GB" sz="1800" baseline="0" dirty="0" smtClean="0"/>
                        <a:t> (spoken / written register)</a:t>
                      </a:r>
                      <a:endParaRPr lang="en-GB" sz="1800" dirty="0"/>
                    </a:p>
                  </a:txBody>
                  <a:tcPr/>
                </a:tc>
              </a:tr>
              <a:tr h="370840">
                <a:tc>
                  <a:txBody>
                    <a:bodyPr/>
                    <a:lstStyle/>
                    <a:p>
                      <a:r>
                        <a:rPr lang="en-GB" sz="1800" dirty="0" smtClean="0"/>
                        <a:t>5 Writing – question &amp; answer</a:t>
                      </a:r>
                      <a:endParaRPr lang="en-GB" sz="1800" dirty="0"/>
                    </a:p>
                  </a:txBody>
                  <a:tcPr/>
                </a:tc>
                <a:tc>
                  <a:txBody>
                    <a:bodyPr/>
                    <a:lstStyle/>
                    <a:p>
                      <a:r>
                        <a:rPr lang="en-GB" sz="1800" dirty="0" smtClean="0"/>
                        <a:t>Write in sentences / short</a:t>
                      </a:r>
                      <a:r>
                        <a:rPr lang="en-GB" sz="1800" baseline="0" dirty="0" smtClean="0"/>
                        <a:t> paragraph from memory</a:t>
                      </a:r>
                      <a:endParaRPr lang="en-GB" sz="1800" dirty="0"/>
                    </a:p>
                  </a:txBody>
                  <a:tcPr/>
                </a:tc>
              </a:tr>
            </a:tbl>
          </a:graphicData>
        </a:graphic>
      </p:graphicFrame>
    </p:spTree>
    <p:extLst>
      <p:ext uri="{BB962C8B-B14F-4D97-AF65-F5344CB8AC3E}">
        <p14:creationId xmlns:p14="http://schemas.microsoft.com/office/powerpoint/2010/main" val="24944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2051050" y="871538"/>
            <a:ext cx="4968875" cy="1836737"/>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GB" sz="3600"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Haustiere</a:t>
            </a:r>
          </a:p>
        </p:txBody>
      </p:sp>
      <p:pic>
        <p:nvPicPr>
          <p:cNvPr id="2051" name="Picture 6" descr="Pets%20with%20Personality%20Bot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8638"/>
            <a:ext cx="9144000"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075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07950" y="0"/>
            <a:ext cx="3348038" cy="68580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en-US" smtClean="0">
              <a:solidFill>
                <a:srgbClr val="000000"/>
              </a:solidFill>
            </a:endParaRPr>
          </a:p>
        </p:txBody>
      </p:sp>
      <p:sp>
        <p:nvSpPr>
          <p:cNvPr id="7171" name="Rectangle 3"/>
          <p:cNvSpPr>
            <a:spLocks noChangeArrowheads="1"/>
          </p:cNvSpPr>
          <p:nvPr/>
        </p:nvSpPr>
        <p:spPr bwMode="auto">
          <a:xfrm>
            <a:off x="2987675" y="0"/>
            <a:ext cx="3348038" cy="69024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en-US" smtClean="0">
              <a:solidFill>
                <a:srgbClr val="000000"/>
              </a:solidFill>
            </a:endParaRPr>
          </a:p>
        </p:txBody>
      </p:sp>
      <p:sp>
        <p:nvSpPr>
          <p:cNvPr id="7172" name="Rectangle 4"/>
          <p:cNvSpPr>
            <a:spLocks noChangeArrowheads="1"/>
          </p:cNvSpPr>
          <p:nvPr/>
        </p:nvSpPr>
        <p:spPr bwMode="auto">
          <a:xfrm>
            <a:off x="6084888" y="-26988"/>
            <a:ext cx="3348037" cy="720090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en-US" smtClean="0">
              <a:solidFill>
                <a:srgbClr val="000000"/>
              </a:solidFill>
            </a:endParaRPr>
          </a:p>
        </p:txBody>
      </p:sp>
      <p:grpSp>
        <p:nvGrpSpPr>
          <p:cNvPr id="37893" name="Group 5"/>
          <p:cNvGrpSpPr>
            <a:grpSpLocks/>
          </p:cNvGrpSpPr>
          <p:nvPr/>
        </p:nvGrpSpPr>
        <p:grpSpPr bwMode="auto">
          <a:xfrm>
            <a:off x="179388" y="692150"/>
            <a:ext cx="2016125" cy="1447800"/>
            <a:chOff x="113" y="436"/>
            <a:chExt cx="1270" cy="912"/>
          </a:xfrm>
        </p:grpSpPr>
        <p:pic>
          <p:nvPicPr>
            <p:cNvPr id="7207" name="Picture 6" descr="Goldfish%2009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 y="527"/>
              <a:ext cx="934" cy="821"/>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08" name="Text Box 7"/>
            <p:cNvSpPr txBox="1">
              <a:spLocks noChangeArrowheads="1"/>
            </p:cNvSpPr>
            <p:nvPr/>
          </p:nvSpPr>
          <p:spPr bwMode="auto">
            <a:xfrm>
              <a:off x="113" y="436"/>
              <a:ext cx="31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GB" sz="2800" b="1" smtClean="0">
                  <a:solidFill>
                    <a:srgbClr val="FFFFFF"/>
                  </a:solidFill>
                  <a:latin typeface="Arial" panose="020B0604020202020204" pitchFamily="34" charset="0"/>
                </a:rPr>
                <a:t>1</a:t>
              </a:r>
              <a:endParaRPr lang="en-US" sz="2800" b="1" smtClean="0">
                <a:solidFill>
                  <a:srgbClr val="FFFFFF"/>
                </a:solidFill>
                <a:latin typeface="Arial" panose="020B0604020202020204" pitchFamily="34" charset="0"/>
              </a:endParaRPr>
            </a:p>
          </p:txBody>
        </p:sp>
      </p:grpSp>
      <p:grpSp>
        <p:nvGrpSpPr>
          <p:cNvPr id="37896" name="Group 8"/>
          <p:cNvGrpSpPr>
            <a:grpSpLocks/>
          </p:cNvGrpSpPr>
          <p:nvPr/>
        </p:nvGrpSpPr>
        <p:grpSpPr bwMode="auto">
          <a:xfrm>
            <a:off x="179388" y="2838450"/>
            <a:ext cx="2016125" cy="1670050"/>
            <a:chOff x="113" y="1788"/>
            <a:chExt cx="1270" cy="1052"/>
          </a:xfrm>
        </p:grpSpPr>
        <p:pic>
          <p:nvPicPr>
            <p:cNvPr id="7205" name="Picture 9" descr="dog po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 y="1888"/>
              <a:ext cx="909" cy="952"/>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06" name="Text Box 10"/>
            <p:cNvSpPr txBox="1">
              <a:spLocks noChangeArrowheads="1"/>
            </p:cNvSpPr>
            <p:nvPr/>
          </p:nvSpPr>
          <p:spPr bwMode="auto">
            <a:xfrm>
              <a:off x="113" y="1788"/>
              <a:ext cx="31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GB" sz="2800" b="1" smtClean="0">
                  <a:solidFill>
                    <a:srgbClr val="FFFFFF"/>
                  </a:solidFill>
                  <a:latin typeface="Arial" panose="020B0604020202020204" pitchFamily="34" charset="0"/>
                </a:rPr>
                <a:t>2</a:t>
              </a:r>
              <a:endParaRPr lang="en-US" sz="2800" b="1" smtClean="0">
                <a:solidFill>
                  <a:srgbClr val="FFFFFF"/>
                </a:solidFill>
                <a:latin typeface="Arial" panose="020B0604020202020204" pitchFamily="34" charset="0"/>
              </a:endParaRPr>
            </a:p>
          </p:txBody>
        </p:sp>
      </p:grpSp>
      <p:grpSp>
        <p:nvGrpSpPr>
          <p:cNvPr id="37899" name="Group 11"/>
          <p:cNvGrpSpPr>
            <a:grpSpLocks/>
          </p:cNvGrpSpPr>
          <p:nvPr/>
        </p:nvGrpSpPr>
        <p:grpSpPr bwMode="auto">
          <a:xfrm>
            <a:off x="179388" y="5157788"/>
            <a:ext cx="2016125" cy="1555750"/>
            <a:chOff x="113" y="3249"/>
            <a:chExt cx="1270" cy="980"/>
          </a:xfrm>
        </p:grpSpPr>
        <p:pic>
          <p:nvPicPr>
            <p:cNvPr id="7203" name="Picture 12" descr="birds-small-hookbill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 y="3339"/>
              <a:ext cx="934" cy="89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04" name="Text Box 13"/>
            <p:cNvSpPr txBox="1">
              <a:spLocks noChangeArrowheads="1"/>
            </p:cNvSpPr>
            <p:nvPr/>
          </p:nvSpPr>
          <p:spPr bwMode="auto">
            <a:xfrm>
              <a:off x="113" y="3249"/>
              <a:ext cx="31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GB" sz="2800" b="1" smtClean="0">
                  <a:solidFill>
                    <a:srgbClr val="FFFFFF"/>
                  </a:solidFill>
                  <a:latin typeface="Arial" panose="020B0604020202020204" pitchFamily="34" charset="0"/>
                </a:rPr>
                <a:t>3</a:t>
              </a:r>
              <a:endParaRPr lang="en-US" sz="2800" b="1" smtClean="0">
                <a:solidFill>
                  <a:srgbClr val="FFFFFF"/>
                </a:solidFill>
                <a:latin typeface="Arial" panose="020B0604020202020204" pitchFamily="34" charset="0"/>
              </a:endParaRPr>
            </a:p>
          </p:txBody>
        </p:sp>
      </p:grpSp>
      <p:grpSp>
        <p:nvGrpSpPr>
          <p:cNvPr id="37902" name="Group 14"/>
          <p:cNvGrpSpPr>
            <a:grpSpLocks/>
          </p:cNvGrpSpPr>
          <p:nvPr/>
        </p:nvGrpSpPr>
        <p:grpSpPr bwMode="auto">
          <a:xfrm>
            <a:off x="3348038" y="692150"/>
            <a:ext cx="1905000" cy="1473200"/>
            <a:chOff x="2109" y="436"/>
            <a:chExt cx="1200" cy="928"/>
          </a:xfrm>
        </p:grpSpPr>
        <p:pic>
          <p:nvPicPr>
            <p:cNvPr id="7201" name="Picture 15" descr="dr-mis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 y="502"/>
              <a:ext cx="852" cy="862"/>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02" name="Text Box 16"/>
            <p:cNvSpPr txBox="1">
              <a:spLocks noChangeArrowheads="1"/>
            </p:cNvSpPr>
            <p:nvPr/>
          </p:nvSpPr>
          <p:spPr bwMode="auto">
            <a:xfrm>
              <a:off x="2109" y="436"/>
              <a:ext cx="31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GB" sz="2800" b="1" smtClean="0">
                  <a:solidFill>
                    <a:srgbClr val="000000"/>
                  </a:solidFill>
                  <a:latin typeface="Arial" panose="020B0604020202020204" pitchFamily="34" charset="0"/>
                </a:rPr>
                <a:t>4</a:t>
              </a:r>
              <a:endParaRPr lang="en-US" sz="2800" b="1" smtClean="0">
                <a:solidFill>
                  <a:srgbClr val="000000"/>
                </a:solidFill>
                <a:latin typeface="Arial" panose="020B0604020202020204" pitchFamily="34" charset="0"/>
              </a:endParaRPr>
            </a:p>
          </p:txBody>
        </p:sp>
      </p:grpSp>
      <p:grpSp>
        <p:nvGrpSpPr>
          <p:cNvPr id="37905" name="Group 17"/>
          <p:cNvGrpSpPr>
            <a:grpSpLocks/>
          </p:cNvGrpSpPr>
          <p:nvPr/>
        </p:nvGrpSpPr>
        <p:grpSpPr bwMode="auto">
          <a:xfrm>
            <a:off x="3275013" y="2852738"/>
            <a:ext cx="2074862" cy="1585912"/>
            <a:chOff x="2063" y="1797"/>
            <a:chExt cx="1307" cy="999"/>
          </a:xfrm>
        </p:grpSpPr>
        <p:pic>
          <p:nvPicPr>
            <p:cNvPr id="7199" name="Picture 18" descr="dr-rabb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 y="1909"/>
              <a:ext cx="989" cy="887"/>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00" name="Text Box 19"/>
            <p:cNvSpPr txBox="1">
              <a:spLocks noChangeArrowheads="1"/>
            </p:cNvSpPr>
            <p:nvPr/>
          </p:nvSpPr>
          <p:spPr bwMode="auto">
            <a:xfrm>
              <a:off x="2063" y="1797"/>
              <a:ext cx="31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GB" sz="2800" b="1" smtClean="0">
                  <a:solidFill>
                    <a:srgbClr val="000000"/>
                  </a:solidFill>
                  <a:latin typeface="Arial" panose="020B0604020202020204" pitchFamily="34" charset="0"/>
                </a:rPr>
                <a:t>5</a:t>
              </a:r>
              <a:endParaRPr lang="en-US" sz="2800" b="1" smtClean="0">
                <a:solidFill>
                  <a:srgbClr val="000000"/>
                </a:solidFill>
                <a:latin typeface="Arial" panose="020B0604020202020204" pitchFamily="34" charset="0"/>
              </a:endParaRPr>
            </a:p>
          </p:txBody>
        </p:sp>
      </p:grpSp>
      <p:grpSp>
        <p:nvGrpSpPr>
          <p:cNvPr id="37908" name="Group 20"/>
          <p:cNvGrpSpPr>
            <a:grpSpLocks/>
          </p:cNvGrpSpPr>
          <p:nvPr/>
        </p:nvGrpSpPr>
        <p:grpSpPr bwMode="auto">
          <a:xfrm>
            <a:off x="3348038" y="5157788"/>
            <a:ext cx="2052637" cy="1584325"/>
            <a:chOff x="2109" y="3249"/>
            <a:chExt cx="1293" cy="998"/>
          </a:xfrm>
        </p:grpSpPr>
        <p:pic>
          <p:nvPicPr>
            <p:cNvPr id="7197" name="Picture 21" descr="guineapi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7" y="3360"/>
              <a:ext cx="975" cy="887"/>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98" name="Text Box 22"/>
            <p:cNvSpPr txBox="1">
              <a:spLocks noChangeArrowheads="1"/>
            </p:cNvSpPr>
            <p:nvPr/>
          </p:nvSpPr>
          <p:spPr bwMode="auto">
            <a:xfrm>
              <a:off x="2109" y="3249"/>
              <a:ext cx="31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GB" sz="2800" b="1" smtClean="0">
                  <a:solidFill>
                    <a:srgbClr val="000000"/>
                  </a:solidFill>
                  <a:latin typeface="Arial" panose="020B0604020202020204" pitchFamily="34" charset="0"/>
                </a:rPr>
                <a:t>6</a:t>
              </a:r>
              <a:endParaRPr lang="en-US" sz="2800" b="1" smtClean="0">
                <a:solidFill>
                  <a:srgbClr val="000000"/>
                </a:solidFill>
                <a:latin typeface="Arial" panose="020B0604020202020204" pitchFamily="34" charset="0"/>
              </a:endParaRPr>
            </a:p>
          </p:txBody>
        </p:sp>
      </p:grpSp>
      <p:grpSp>
        <p:nvGrpSpPr>
          <p:cNvPr id="37911" name="Group 23"/>
          <p:cNvGrpSpPr>
            <a:grpSpLocks/>
          </p:cNvGrpSpPr>
          <p:nvPr/>
        </p:nvGrpSpPr>
        <p:grpSpPr bwMode="auto">
          <a:xfrm>
            <a:off x="6302375" y="641350"/>
            <a:ext cx="2014538" cy="1563688"/>
            <a:chOff x="3970" y="391"/>
            <a:chExt cx="1269" cy="985"/>
          </a:xfrm>
        </p:grpSpPr>
        <p:pic>
          <p:nvPicPr>
            <p:cNvPr id="7195" name="Picture 24" descr="kitt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7" y="482"/>
              <a:ext cx="952" cy="894"/>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96" name="Text Box 25"/>
            <p:cNvSpPr txBox="1">
              <a:spLocks noChangeArrowheads="1"/>
            </p:cNvSpPr>
            <p:nvPr/>
          </p:nvSpPr>
          <p:spPr bwMode="auto">
            <a:xfrm>
              <a:off x="3970" y="391"/>
              <a:ext cx="31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GB" sz="2800" b="1" smtClean="0">
                  <a:solidFill>
                    <a:srgbClr val="000000"/>
                  </a:solidFill>
                  <a:latin typeface="Arial" panose="020B0604020202020204" pitchFamily="34" charset="0"/>
                </a:rPr>
                <a:t>7</a:t>
              </a:r>
              <a:endParaRPr lang="en-US" sz="2800" b="1" smtClean="0">
                <a:solidFill>
                  <a:srgbClr val="000000"/>
                </a:solidFill>
                <a:latin typeface="Arial" panose="020B0604020202020204" pitchFamily="34" charset="0"/>
              </a:endParaRPr>
            </a:p>
          </p:txBody>
        </p:sp>
      </p:grpSp>
      <p:grpSp>
        <p:nvGrpSpPr>
          <p:cNvPr id="37914" name="Group 26"/>
          <p:cNvGrpSpPr>
            <a:grpSpLocks/>
          </p:cNvGrpSpPr>
          <p:nvPr/>
        </p:nvGrpSpPr>
        <p:grpSpPr bwMode="auto">
          <a:xfrm>
            <a:off x="6300788" y="2852738"/>
            <a:ext cx="2017712" cy="1630362"/>
            <a:chOff x="3969" y="1752"/>
            <a:chExt cx="1271" cy="1027"/>
          </a:xfrm>
        </p:grpSpPr>
        <p:pic>
          <p:nvPicPr>
            <p:cNvPr id="7193" name="Picture 27" descr="162003_RT_Mice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7" y="1873"/>
              <a:ext cx="953" cy="906"/>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94" name="Text Box 28"/>
            <p:cNvSpPr txBox="1">
              <a:spLocks noChangeArrowheads="1"/>
            </p:cNvSpPr>
            <p:nvPr/>
          </p:nvSpPr>
          <p:spPr bwMode="auto">
            <a:xfrm>
              <a:off x="3969" y="1752"/>
              <a:ext cx="31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GB" sz="2800" b="1" smtClean="0">
                  <a:solidFill>
                    <a:srgbClr val="000000"/>
                  </a:solidFill>
                  <a:latin typeface="Arial" panose="020B0604020202020204" pitchFamily="34" charset="0"/>
                </a:rPr>
                <a:t>8</a:t>
              </a:r>
              <a:endParaRPr lang="en-US" sz="2800" b="1" smtClean="0">
                <a:solidFill>
                  <a:srgbClr val="000000"/>
                </a:solidFill>
                <a:latin typeface="Arial" panose="020B0604020202020204" pitchFamily="34" charset="0"/>
              </a:endParaRPr>
            </a:p>
          </p:txBody>
        </p:sp>
      </p:grpSp>
      <p:grpSp>
        <p:nvGrpSpPr>
          <p:cNvPr id="37917" name="Group 29"/>
          <p:cNvGrpSpPr>
            <a:grpSpLocks/>
          </p:cNvGrpSpPr>
          <p:nvPr/>
        </p:nvGrpSpPr>
        <p:grpSpPr bwMode="auto">
          <a:xfrm>
            <a:off x="6300788" y="5214938"/>
            <a:ext cx="2160587" cy="1479550"/>
            <a:chOff x="3969" y="3285"/>
            <a:chExt cx="1361" cy="932"/>
          </a:xfrm>
        </p:grpSpPr>
        <p:pic>
          <p:nvPicPr>
            <p:cNvPr id="7191" name="Picture 30" descr="CORN%20SNAK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32" y="3385"/>
              <a:ext cx="998" cy="832"/>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92" name="Text Box 31"/>
            <p:cNvSpPr txBox="1">
              <a:spLocks noChangeArrowheads="1"/>
            </p:cNvSpPr>
            <p:nvPr/>
          </p:nvSpPr>
          <p:spPr bwMode="auto">
            <a:xfrm>
              <a:off x="3969" y="3285"/>
              <a:ext cx="31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GB" sz="2800" b="1" smtClean="0">
                  <a:solidFill>
                    <a:srgbClr val="000000"/>
                  </a:solidFill>
                  <a:latin typeface="Arial" panose="020B0604020202020204" pitchFamily="34" charset="0"/>
                </a:rPr>
                <a:t>9</a:t>
              </a:r>
              <a:endParaRPr lang="en-US" sz="2800" b="1" smtClean="0">
                <a:solidFill>
                  <a:srgbClr val="000000"/>
                </a:solidFill>
                <a:latin typeface="Arial" panose="020B0604020202020204" pitchFamily="34" charset="0"/>
              </a:endParaRPr>
            </a:p>
          </p:txBody>
        </p:sp>
      </p:grpSp>
      <p:sp>
        <p:nvSpPr>
          <p:cNvPr id="37920" name="Text Box 32"/>
          <p:cNvSpPr txBox="1">
            <a:spLocks noChangeArrowheads="1"/>
          </p:cNvSpPr>
          <p:nvPr/>
        </p:nvSpPr>
        <p:spPr bwMode="auto">
          <a:xfrm>
            <a:off x="179388" y="173038"/>
            <a:ext cx="2592387"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GB" sz="2800" b="1" smtClean="0">
                <a:solidFill>
                  <a:srgbClr val="3333CC"/>
                </a:solidFill>
                <a:latin typeface="Gill Sans MT" panose="020B0502020104020203" pitchFamily="34" charset="0"/>
              </a:rPr>
              <a:t>Goldfisch</a:t>
            </a:r>
            <a:endParaRPr lang="en-US" sz="2800" b="1" smtClean="0">
              <a:solidFill>
                <a:srgbClr val="3333CC"/>
              </a:solidFill>
              <a:latin typeface="Gill Sans MT" panose="020B0502020104020203" pitchFamily="34" charset="0"/>
            </a:endParaRPr>
          </a:p>
        </p:txBody>
      </p:sp>
      <p:sp>
        <p:nvSpPr>
          <p:cNvPr id="37921" name="Text Box 33"/>
          <p:cNvSpPr txBox="1">
            <a:spLocks noChangeArrowheads="1"/>
          </p:cNvSpPr>
          <p:nvPr/>
        </p:nvSpPr>
        <p:spPr bwMode="auto">
          <a:xfrm>
            <a:off x="179388" y="2333625"/>
            <a:ext cx="2592387"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GB" sz="2800" b="1" smtClean="0">
                <a:solidFill>
                  <a:srgbClr val="3333CC"/>
                </a:solidFill>
                <a:latin typeface="Gill Sans MT" panose="020B0502020104020203" pitchFamily="34" charset="0"/>
              </a:rPr>
              <a:t>Hund</a:t>
            </a:r>
            <a:endParaRPr lang="en-US" sz="2800" b="1" smtClean="0">
              <a:solidFill>
                <a:srgbClr val="3333CC"/>
              </a:solidFill>
              <a:latin typeface="Gill Sans MT" panose="020B0502020104020203" pitchFamily="34" charset="0"/>
            </a:endParaRPr>
          </a:p>
        </p:txBody>
      </p:sp>
      <p:sp>
        <p:nvSpPr>
          <p:cNvPr id="37922" name="Text Box 34"/>
          <p:cNvSpPr txBox="1">
            <a:spLocks noChangeArrowheads="1"/>
          </p:cNvSpPr>
          <p:nvPr/>
        </p:nvSpPr>
        <p:spPr bwMode="auto">
          <a:xfrm>
            <a:off x="179388" y="4638675"/>
            <a:ext cx="2592387"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GB" sz="2800" b="1" smtClean="0">
                <a:solidFill>
                  <a:srgbClr val="3333CC"/>
                </a:solidFill>
                <a:latin typeface="Gill Sans MT" panose="020B0502020104020203" pitchFamily="34" charset="0"/>
              </a:rPr>
              <a:t>Vogel</a:t>
            </a:r>
            <a:endParaRPr lang="en-US" sz="2800" b="1" smtClean="0">
              <a:solidFill>
                <a:srgbClr val="3333CC"/>
              </a:solidFill>
              <a:latin typeface="Gill Sans MT" panose="020B0502020104020203" pitchFamily="34" charset="0"/>
            </a:endParaRPr>
          </a:p>
        </p:txBody>
      </p:sp>
      <p:sp>
        <p:nvSpPr>
          <p:cNvPr id="37923" name="Text Box 35"/>
          <p:cNvSpPr txBox="1">
            <a:spLocks noChangeArrowheads="1"/>
          </p:cNvSpPr>
          <p:nvPr/>
        </p:nvSpPr>
        <p:spPr bwMode="auto">
          <a:xfrm>
            <a:off x="3275013" y="188913"/>
            <a:ext cx="2592387" cy="5191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GB" sz="2800" b="1" smtClean="0">
                <a:solidFill>
                  <a:srgbClr val="FFFF00"/>
                </a:solidFill>
                <a:latin typeface="Gill Sans MT" panose="020B0502020104020203" pitchFamily="34" charset="0"/>
              </a:rPr>
              <a:t>Pferd</a:t>
            </a:r>
            <a:endParaRPr lang="en-US" sz="2800" b="1" smtClean="0">
              <a:solidFill>
                <a:srgbClr val="FFFF00"/>
              </a:solidFill>
              <a:latin typeface="Gill Sans MT" panose="020B0502020104020203" pitchFamily="34" charset="0"/>
            </a:endParaRPr>
          </a:p>
        </p:txBody>
      </p:sp>
      <p:sp>
        <p:nvSpPr>
          <p:cNvPr id="37924" name="Text Box 36"/>
          <p:cNvSpPr txBox="1">
            <a:spLocks noChangeArrowheads="1"/>
          </p:cNvSpPr>
          <p:nvPr/>
        </p:nvSpPr>
        <p:spPr bwMode="auto">
          <a:xfrm>
            <a:off x="3275013" y="2349500"/>
            <a:ext cx="2592387" cy="5191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GB" sz="2800" b="1" smtClean="0">
                <a:solidFill>
                  <a:srgbClr val="FFFF00"/>
                </a:solidFill>
                <a:latin typeface="Gill Sans MT" panose="020B0502020104020203" pitchFamily="34" charset="0"/>
              </a:rPr>
              <a:t>Kaninchen</a:t>
            </a:r>
            <a:endParaRPr lang="en-US" sz="2800" b="1" smtClean="0">
              <a:solidFill>
                <a:srgbClr val="FFFF00"/>
              </a:solidFill>
              <a:latin typeface="Gill Sans MT" panose="020B0502020104020203" pitchFamily="34" charset="0"/>
            </a:endParaRPr>
          </a:p>
        </p:txBody>
      </p:sp>
      <p:sp>
        <p:nvSpPr>
          <p:cNvPr id="37925" name="Text Box 37"/>
          <p:cNvSpPr txBox="1">
            <a:spLocks noChangeArrowheads="1"/>
          </p:cNvSpPr>
          <p:nvPr/>
        </p:nvSpPr>
        <p:spPr bwMode="auto">
          <a:xfrm>
            <a:off x="3275013" y="4652963"/>
            <a:ext cx="2592387" cy="4270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GB" sz="2200" b="1" smtClean="0">
                <a:solidFill>
                  <a:srgbClr val="FFFF00"/>
                </a:solidFill>
                <a:latin typeface="Gill Sans MT" panose="020B0502020104020203" pitchFamily="34" charset="0"/>
              </a:rPr>
              <a:t>Meerschweinchen</a:t>
            </a:r>
            <a:endParaRPr lang="en-US" sz="2200" b="1" smtClean="0">
              <a:solidFill>
                <a:srgbClr val="FFFF00"/>
              </a:solidFill>
              <a:latin typeface="Gill Sans MT" panose="020B0502020104020203" pitchFamily="34" charset="0"/>
            </a:endParaRPr>
          </a:p>
        </p:txBody>
      </p:sp>
      <p:sp>
        <p:nvSpPr>
          <p:cNvPr id="37926" name="Text Box 38"/>
          <p:cNvSpPr txBox="1">
            <a:spLocks noChangeArrowheads="1"/>
          </p:cNvSpPr>
          <p:nvPr/>
        </p:nvSpPr>
        <p:spPr bwMode="auto">
          <a:xfrm>
            <a:off x="6372225" y="173038"/>
            <a:ext cx="2592388"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GB" sz="2800" b="1" smtClean="0">
                <a:solidFill>
                  <a:srgbClr val="FF0000"/>
                </a:solidFill>
                <a:latin typeface="Gill Sans MT" panose="020B0502020104020203" pitchFamily="34" charset="0"/>
              </a:rPr>
              <a:t>Katze</a:t>
            </a:r>
            <a:endParaRPr lang="en-US" sz="2800" b="1" smtClean="0">
              <a:solidFill>
                <a:srgbClr val="FF0000"/>
              </a:solidFill>
              <a:latin typeface="Gill Sans MT" panose="020B0502020104020203" pitchFamily="34" charset="0"/>
            </a:endParaRPr>
          </a:p>
        </p:txBody>
      </p:sp>
      <p:sp>
        <p:nvSpPr>
          <p:cNvPr id="37927" name="Text Box 39"/>
          <p:cNvSpPr txBox="1">
            <a:spLocks noChangeArrowheads="1"/>
          </p:cNvSpPr>
          <p:nvPr/>
        </p:nvSpPr>
        <p:spPr bwMode="auto">
          <a:xfrm>
            <a:off x="6372225" y="2349500"/>
            <a:ext cx="2592388"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GB" sz="2800" b="1" smtClean="0">
                <a:solidFill>
                  <a:srgbClr val="FF0000"/>
                </a:solidFill>
                <a:latin typeface="Gill Sans MT" panose="020B0502020104020203" pitchFamily="34" charset="0"/>
              </a:rPr>
              <a:t>Maus</a:t>
            </a:r>
            <a:endParaRPr lang="en-US" sz="2800" b="1" smtClean="0">
              <a:solidFill>
                <a:srgbClr val="FF0000"/>
              </a:solidFill>
              <a:latin typeface="Gill Sans MT" panose="020B0502020104020203" pitchFamily="34" charset="0"/>
            </a:endParaRPr>
          </a:p>
        </p:txBody>
      </p:sp>
      <p:sp>
        <p:nvSpPr>
          <p:cNvPr id="37928" name="Text Box 40"/>
          <p:cNvSpPr txBox="1">
            <a:spLocks noChangeArrowheads="1"/>
          </p:cNvSpPr>
          <p:nvPr/>
        </p:nvSpPr>
        <p:spPr bwMode="auto">
          <a:xfrm>
            <a:off x="6372225" y="4652963"/>
            <a:ext cx="2592388"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GB" sz="2800" b="1" smtClean="0">
                <a:solidFill>
                  <a:srgbClr val="FF0000"/>
                </a:solidFill>
                <a:latin typeface="Gill Sans MT" panose="020B0502020104020203" pitchFamily="34" charset="0"/>
              </a:rPr>
              <a:t>Schlange</a:t>
            </a:r>
            <a:endParaRPr lang="en-US" sz="2800" b="1" smtClean="0">
              <a:solidFill>
                <a:srgbClr val="FF0000"/>
              </a:solidFill>
              <a:latin typeface="Gill Sans MT" panose="020B0502020104020203" pitchFamily="34" charset="0"/>
            </a:endParaRPr>
          </a:p>
        </p:txBody>
      </p:sp>
    </p:spTree>
    <p:extLst>
      <p:ext uri="{BB962C8B-B14F-4D97-AF65-F5344CB8AC3E}">
        <p14:creationId xmlns:p14="http://schemas.microsoft.com/office/powerpoint/2010/main" val="2995667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9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8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9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789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9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790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92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79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92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790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92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791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92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3791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92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37917"/>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79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0" grpId="0" animBg="1"/>
      <p:bldP spid="37921" grpId="0" animBg="1"/>
      <p:bldP spid="37922" grpId="0" animBg="1"/>
      <p:bldP spid="37923" grpId="0" animBg="1"/>
      <p:bldP spid="37924" grpId="0" animBg="1"/>
      <p:bldP spid="37925" grpId="0" animBg="1"/>
      <p:bldP spid="37926" grpId="0" animBg="1"/>
      <p:bldP spid="37927" grpId="0" animBg="1"/>
      <p:bldP spid="379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807" name="Group 159"/>
          <p:cNvGraphicFramePr>
            <a:graphicFrameLocks noGrp="1"/>
          </p:cNvGraphicFramePr>
          <p:nvPr/>
        </p:nvGraphicFramePr>
        <p:xfrm>
          <a:off x="323850" y="765175"/>
          <a:ext cx="8569325" cy="5832476"/>
        </p:xfrm>
        <a:graphic>
          <a:graphicData uri="http://schemas.openxmlformats.org/drawingml/2006/table">
            <a:tbl>
              <a:tblPr/>
              <a:tblGrid>
                <a:gridCol w="703263"/>
                <a:gridCol w="2668587"/>
                <a:gridCol w="2530475"/>
                <a:gridCol w="2667000"/>
              </a:tblGrid>
              <a:tr h="519113">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My guess</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English meaning</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Spelling &amp; Gender</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1</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2</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3</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4</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5</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6</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7</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8</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9</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31" name="WordArt 160"/>
          <p:cNvSpPr>
            <a:spLocks noChangeArrowheads="1" noChangeShapeType="1" noTextEdit="1"/>
          </p:cNvSpPr>
          <p:nvPr/>
        </p:nvSpPr>
        <p:spPr bwMode="auto">
          <a:xfrm>
            <a:off x="2555875" y="188913"/>
            <a:ext cx="3744913" cy="431800"/>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GB" sz="3600" kern="10" smtClean="0">
                <a:ln w="9525">
                  <a:solidFill>
                    <a:srgbClr val="000000"/>
                  </a:solidFill>
                  <a:round/>
                  <a:headEnd/>
                  <a:tailEnd/>
                </a:ln>
                <a:solidFill>
                  <a:srgbClr val="000000"/>
                </a:solidFill>
                <a:latin typeface="Arial Black" panose="020B0A04020102020204" pitchFamily="34" charset="0"/>
              </a:rPr>
              <a:t>Haustiere</a:t>
            </a:r>
          </a:p>
        </p:txBody>
      </p:sp>
    </p:spTree>
    <p:extLst>
      <p:ext uri="{BB962C8B-B14F-4D97-AF65-F5344CB8AC3E}">
        <p14:creationId xmlns:p14="http://schemas.microsoft.com/office/powerpoint/2010/main" val="2957832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80323332"/>
              </p:ext>
            </p:extLst>
          </p:nvPr>
        </p:nvGraphicFramePr>
        <p:xfrm>
          <a:off x="627526" y="3734993"/>
          <a:ext cx="7817226" cy="2135792"/>
        </p:xfrm>
        <a:graphic>
          <a:graphicData uri="http://schemas.openxmlformats.org/drawingml/2006/table">
            <a:tbl>
              <a:tblPr firstRow="1" firstCol="1" bandRow="1"/>
              <a:tblGrid>
                <a:gridCol w="2605178"/>
                <a:gridCol w="2606024"/>
                <a:gridCol w="2606024"/>
              </a:tblGrid>
              <a:tr h="305348">
                <a:tc>
                  <a:txBody>
                    <a:bodyPr/>
                    <a:lstStyle/>
                    <a:p>
                      <a:pPr>
                        <a:spcAft>
                          <a:spcPts val="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1 Name</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a  </a:t>
                      </a:r>
                      <a:r>
                        <a:rPr lang="en-GB" sz="2000" b="1" dirty="0" smtClean="0">
                          <a:effectLst/>
                          <a:latin typeface="Bradley Hand ITC" panose="03070402050302030203" pitchFamily="66" charset="0"/>
                          <a:ea typeface="Times New Roman" panose="02020603050405020304" pitchFamily="18" charset="0"/>
                          <a:cs typeface="Arial" panose="020B0604020202020204" pitchFamily="34" charset="0"/>
                        </a:rPr>
                        <a:t>Steel</a:t>
                      </a:r>
                      <a:endParaRPr lang="en-GB" sz="2000" b="1" dirty="0">
                        <a:effectLst/>
                        <a:latin typeface="Bradley Hand ITC" panose="03070402050302030203"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b </a:t>
                      </a:r>
                      <a:r>
                        <a:rPr lang="en-GB" sz="2000" b="1" dirty="0" err="1" smtClean="0">
                          <a:effectLst/>
                          <a:latin typeface="Bradley Hand ITC" panose="03070402050302030203" pitchFamily="66" charset="0"/>
                          <a:ea typeface="Times New Roman" panose="02020603050405020304" pitchFamily="18" charset="0"/>
                          <a:cs typeface="Arial" panose="020B0604020202020204" pitchFamily="34" charset="0"/>
                        </a:rPr>
                        <a:t>Stiel</a:t>
                      </a:r>
                      <a:endParaRPr lang="en-GB" sz="2000" b="1" dirty="0">
                        <a:effectLst/>
                        <a:latin typeface="Bradley Hand ITC" panose="03070402050302030203"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696">
                <a:tc>
                  <a:txBody>
                    <a:bodyPr/>
                    <a:lstStyle/>
                    <a:p>
                      <a:pPr>
                        <a:spcAft>
                          <a:spcPts val="0"/>
                        </a:spcAft>
                      </a:pPr>
                      <a:r>
                        <a:rPr lang="en-GB" sz="2000">
                          <a:effectLst/>
                          <a:latin typeface="Arial" panose="020B0604020202020204" pitchFamily="34" charset="0"/>
                          <a:ea typeface="Times New Roman" panose="02020603050405020304" pitchFamily="18" charset="0"/>
                          <a:cs typeface="Arial" panose="020B0604020202020204" pitchFamily="34" charset="0"/>
                        </a:rPr>
                        <a:t>2 Zimmer</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a </a:t>
                      </a:r>
                      <a:r>
                        <a:rPr lang="en-GB" sz="2000" b="1" dirty="0" err="1">
                          <a:effectLst/>
                          <a:latin typeface="Bradley Hand ITC" panose="03070402050302030203" pitchFamily="66" charset="0"/>
                          <a:ea typeface="Times New Roman" panose="02020603050405020304" pitchFamily="18" charset="0"/>
                          <a:cs typeface="Arial" panose="020B0604020202020204" pitchFamily="34" charset="0"/>
                        </a:rPr>
                        <a:t>ein</a:t>
                      </a: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 </a:t>
                      </a:r>
                      <a:r>
                        <a:rPr lang="en-GB" sz="2000" b="1" dirty="0" err="1" smtClean="0">
                          <a:effectLst/>
                          <a:latin typeface="Bradley Hand ITC" panose="03070402050302030203" pitchFamily="66" charset="0"/>
                          <a:ea typeface="Times New Roman" panose="02020603050405020304" pitchFamily="18" charset="0"/>
                          <a:cs typeface="Arial" panose="020B0604020202020204" pitchFamily="34" charset="0"/>
                        </a:rPr>
                        <a:t>Doppelzimmer</a:t>
                      </a:r>
                      <a:endParaRPr lang="en-GB" sz="2000" b="1" dirty="0">
                        <a:effectLst/>
                        <a:latin typeface="Bradley Hand ITC" panose="03070402050302030203"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b </a:t>
                      </a:r>
                      <a:r>
                        <a:rPr lang="en-GB" sz="2000" b="1" dirty="0" err="1">
                          <a:effectLst/>
                          <a:latin typeface="Bradley Hand ITC" panose="03070402050302030203" pitchFamily="66" charset="0"/>
                          <a:ea typeface="Times New Roman" panose="02020603050405020304" pitchFamily="18" charset="0"/>
                          <a:cs typeface="Arial" panose="020B0604020202020204" pitchFamily="34" charset="0"/>
                        </a:rPr>
                        <a:t>ein</a:t>
                      </a: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 </a:t>
                      </a:r>
                      <a:r>
                        <a:rPr lang="en-GB" sz="2000" b="1" dirty="0" err="1">
                          <a:effectLst/>
                          <a:latin typeface="Bradley Hand ITC" panose="03070402050302030203" pitchFamily="66" charset="0"/>
                          <a:ea typeface="Times New Roman" panose="02020603050405020304" pitchFamily="18" charset="0"/>
                          <a:cs typeface="Arial" panose="020B0604020202020204" pitchFamily="34" charset="0"/>
                        </a:rPr>
                        <a:t>Einzelzimmer</a:t>
                      </a: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
                      </a:r>
                      <a:br>
                        <a:rPr lang="en-GB" sz="2000" b="1" dirty="0">
                          <a:effectLst/>
                          <a:latin typeface="Bradley Hand ITC" panose="03070402050302030203" pitchFamily="66" charset="0"/>
                          <a:ea typeface="Times New Roman" panose="02020603050405020304" pitchFamily="18" charset="0"/>
                          <a:cs typeface="Arial" panose="020B0604020202020204" pitchFamily="34" charset="0"/>
                        </a:rPr>
                      </a:br>
                      <a:endParaRPr lang="en-GB" sz="2000" b="1" dirty="0" smtClean="0">
                        <a:effectLst/>
                        <a:latin typeface="Bradley Hand ITC" panose="03070402050302030203" pitchFamily="66" charset="0"/>
                        <a:ea typeface="Times New Roman" panose="02020603050405020304" pitchFamily="18" charset="0"/>
                        <a:cs typeface="Arial" panose="020B0604020202020204" pitchFamily="34" charset="0"/>
                      </a:endParaRPr>
                    </a:p>
                    <a:p>
                      <a:pPr>
                        <a:spcAft>
                          <a:spcPts val="0"/>
                        </a:spcAft>
                      </a:pPr>
                      <a:endParaRPr lang="en-GB" sz="2000" b="1" dirty="0">
                        <a:effectLst/>
                        <a:latin typeface="Bradley Hand ITC" panose="03070402050302030203"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348">
                <a:tc>
                  <a:txBody>
                    <a:bodyPr/>
                    <a:lstStyle/>
                    <a:p>
                      <a:pPr>
                        <a:spcAft>
                          <a:spcPts val="0"/>
                        </a:spcAft>
                      </a:pPr>
                      <a:r>
                        <a:rPr lang="en-GB" sz="2000">
                          <a:effectLst/>
                          <a:latin typeface="Arial" panose="020B0604020202020204" pitchFamily="34" charset="0"/>
                          <a:ea typeface="Times New Roman" panose="02020603050405020304" pitchFamily="18" charset="0"/>
                          <a:cs typeface="Arial" panose="020B0604020202020204" pitchFamily="34" charset="0"/>
                        </a:rPr>
                        <a:t>3 Wie lange</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a </a:t>
                      </a:r>
                      <a:r>
                        <a:rPr lang="en-GB" sz="2000" b="1" dirty="0" err="1" smtClean="0">
                          <a:effectLst/>
                          <a:latin typeface="Bradley Hand ITC" panose="03070402050302030203" pitchFamily="66" charset="0"/>
                          <a:ea typeface="Times New Roman" panose="02020603050405020304" pitchFamily="18" charset="0"/>
                          <a:cs typeface="Arial" panose="020B0604020202020204" pitchFamily="34" charset="0"/>
                        </a:rPr>
                        <a:t>drei</a:t>
                      </a:r>
                      <a:r>
                        <a:rPr lang="en-GB" sz="2000" b="1" dirty="0" smtClean="0">
                          <a:effectLst/>
                          <a:latin typeface="Bradley Hand ITC" panose="03070402050302030203" pitchFamily="66" charset="0"/>
                          <a:ea typeface="Times New Roman" panose="02020603050405020304" pitchFamily="18" charset="0"/>
                          <a:cs typeface="Arial" panose="020B0604020202020204" pitchFamily="34" charset="0"/>
                        </a:rPr>
                        <a:t> </a:t>
                      </a:r>
                      <a:r>
                        <a:rPr lang="en-GB" sz="2000" b="1" dirty="0" err="1" smtClean="0">
                          <a:effectLst/>
                          <a:latin typeface="Bradley Hand ITC" panose="03070402050302030203" pitchFamily="66" charset="0"/>
                          <a:ea typeface="Times New Roman" panose="02020603050405020304" pitchFamily="18" charset="0"/>
                          <a:cs typeface="Arial" panose="020B0604020202020204" pitchFamily="34" charset="0"/>
                        </a:rPr>
                        <a:t>Wochen</a:t>
                      </a:r>
                      <a:endParaRPr lang="en-GB" sz="2000" b="1" dirty="0">
                        <a:effectLst/>
                        <a:latin typeface="Bradley Hand ITC" panose="03070402050302030203"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b </a:t>
                      </a:r>
                      <a:r>
                        <a:rPr lang="en-GB" sz="2000" b="1" dirty="0" err="1" smtClean="0">
                          <a:effectLst/>
                          <a:latin typeface="Bradley Hand ITC" panose="03070402050302030203" pitchFamily="66" charset="0"/>
                          <a:ea typeface="Times New Roman" panose="02020603050405020304" pitchFamily="18" charset="0"/>
                          <a:cs typeface="Arial" panose="020B0604020202020204" pitchFamily="34" charset="0"/>
                        </a:rPr>
                        <a:t>drei</a:t>
                      </a:r>
                      <a:r>
                        <a:rPr lang="en-GB" sz="2000" b="1" dirty="0" smtClean="0">
                          <a:effectLst/>
                          <a:latin typeface="Bradley Hand ITC" panose="03070402050302030203" pitchFamily="66" charset="0"/>
                          <a:ea typeface="Times New Roman" panose="02020603050405020304" pitchFamily="18" charset="0"/>
                          <a:cs typeface="Arial" panose="020B0604020202020204" pitchFamily="34" charset="0"/>
                        </a:rPr>
                        <a:t> </a:t>
                      </a:r>
                      <a:r>
                        <a:rPr lang="en-GB" sz="2000" b="1" dirty="0" err="1" smtClean="0">
                          <a:effectLst/>
                          <a:latin typeface="Bradley Hand ITC" panose="03070402050302030203" pitchFamily="66" charset="0"/>
                          <a:ea typeface="Times New Roman" panose="02020603050405020304" pitchFamily="18" charset="0"/>
                          <a:cs typeface="Arial" panose="020B0604020202020204" pitchFamily="34" charset="0"/>
                        </a:rPr>
                        <a:t>Tage</a:t>
                      </a:r>
                      <a:endParaRPr lang="en-GB" sz="2000" b="1" dirty="0">
                        <a:effectLst/>
                        <a:latin typeface="Bradley Hand ITC" panose="03070402050302030203"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348">
                <a:tc>
                  <a:txBody>
                    <a:bodyPr/>
                    <a:lstStyle/>
                    <a:p>
                      <a:pPr>
                        <a:spcAft>
                          <a:spcPts val="0"/>
                        </a:spcAft>
                      </a:pPr>
                      <a:r>
                        <a:rPr lang="en-GB" sz="2000">
                          <a:effectLst/>
                          <a:latin typeface="Arial" panose="020B0604020202020204" pitchFamily="34" charset="0"/>
                          <a:ea typeface="Times New Roman" panose="02020603050405020304" pitchFamily="18" charset="0"/>
                          <a:cs typeface="Arial" panose="020B0604020202020204" pitchFamily="34" charset="0"/>
                        </a:rPr>
                        <a:t>4 Wann</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a 4. – </a:t>
                      </a:r>
                      <a:r>
                        <a:rPr lang="en-GB" sz="2000" b="1" dirty="0" smtClean="0">
                          <a:effectLst/>
                          <a:latin typeface="Bradley Hand ITC" panose="03070402050302030203" pitchFamily="66" charset="0"/>
                          <a:ea typeface="Times New Roman" panose="02020603050405020304" pitchFamily="18" charset="0"/>
                          <a:cs typeface="Arial" panose="020B0604020202020204" pitchFamily="34" charset="0"/>
                        </a:rPr>
                        <a:t>7. September</a:t>
                      </a:r>
                      <a:endParaRPr lang="en-GB" sz="2000" b="1" dirty="0">
                        <a:effectLst/>
                        <a:latin typeface="Bradley Hand ITC" panose="03070402050302030203"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b </a:t>
                      </a:r>
                      <a:r>
                        <a:rPr lang="en-GB" sz="2000" b="1" dirty="0" smtClean="0">
                          <a:effectLst/>
                          <a:latin typeface="Bradley Hand ITC" panose="03070402050302030203" pitchFamily="66" charset="0"/>
                          <a:ea typeface="Times New Roman" panose="02020603050405020304" pitchFamily="18" charset="0"/>
                          <a:cs typeface="Arial" panose="020B0604020202020204" pitchFamily="34" charset="0"/>
                        </a:rPr>
                        <a:t>4</a:t>
                      </a: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 – </a:t>
                      </a:r>
                      <a:r>
                        <a:rPr lang="en-GB" sz="2000" b="1" dirty="0" smtClean="0">
                          <a:effectLst/>
                          <a:latin typeface="Bradley Hand ITC" panose="03070402050302030203" pitchFamily="66" charset="0"/>
                          <a:ea typeface="Times New Roman" panose="02020603050405020304" pitchFamily="18" charset="0"/>
                          <a:cs typeface="Arial" panose="020B0604020202020204" pitchFamily="34" charset="0"/>
                        </a:rPr>
                        <a:t>27. </a:t>
                      </a:r>
                      <a:r>
                        <a:rPr lang="en-GB" sz="2000" b="1" dirty="0" err="1">
                          <a:effectLst/>
                          <a:latin typeface="Bradley Hand ITC" panose="03070402050302030203" pitchFamily="66" charset="0"/>
                          <a:ea typeface="Times New Roman" panose="02020603050405020304" pitchFamily="18" charset="0"/>
                          <a:cs typeface="Arial" panose="020B0604020202020204" pitchFamily="34" charset="0"/>
                        </a:rPr>
                        <a:t>Dezember</a:t>
                      </a:r>
                      <a:endParaRPr lang="en-GB" sz="2000" b="1" dirty="0">
                        <a:effectLst/>
                        <a:latin typeface="Bradley Hand ITC" panose="03070402050302030203"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348">
                <a:tc>
                  <a:txBody>
                    <a:bodyPr/>
                    <a:lstStyle/>
                    <a:p>
                      <a:pPr>
                        <a:spcAft>
                          <a:spcPts val="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5 </a:t>
                      </a:r>
                      <a:r>
                        <a:rPr lang="en-GB" sz="2000" dirty="0" err="1">
                          <a:effectLst/>
                          <a:latin typeface="Arial" panose="020B0604020202020204" pitchFamily="34" charset="0"/>
                          <a:ea typeface="Times New Roman" panose="02020603050405020304" pitchFamily="18" charset="0"/>
                          <a:cs typeface="Arial" panose="020B0604020202020204" pitchFamily="34" charset="0"/>
                        </a:rPr>
                        <a:t>Telefonnummer</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a 030 </a:t>
                      </a:r>
                      <a:r>
                        <a:rPr lang="en-GB" sz="2000" b="1" dirty="0" smtClean="0">
                          <a:effectLst/>
                          <a:latin typeface="Bradley Hand ITC" panose="03070402050302030203" pitchFamily="66" charset="0"/>
                          <a:ea typeface="Times New Roman" panose="02020603050405020304" pitchFamily="18" charset="0"/>
                          <a:cs typeface="Arial" panose="020B0604020202020204" pitchFamily="34" charset="0"/>
                        </a:rPr>
                        <a:t>45 26 99 </a:t>
                      </a: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17</a:t>
                      </a:r>
                      <a:endParaRPr lang="en-GB" sz="2000" b="1" dirty="0">
                        <a:effectLst/>
                        <a:latin typeface="Bradley Hand ITC" panose="03070402050302030203"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b 030 </a:t>
                      </a:r>
                      <a:r>
                        <a:rPr lang="en-GB" sz="2000" b="1" dirty="0" smtClean="0">
                          <a:effectLst/>
                          <a:latin typeface="Bradley Hand ITC" panose="03070402050302030203" pitchFamily="66" charset="0"/>
                          <a:ea typeface="Times New Roman" panose="02020603050405020304" pitchFamily="18" charset="0"/>
                          <a:cs typeface="Arial" panose="020B0604020202020204" pitchFamily="34" charset="0"/>
                        </a:rPr>
                        <a:t>46 62 99 </a:t>
                      </a: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17</a:t>
                      </a:r>
                      <a:endParaRPr lang="en-GB" sz="2000" b="1" dirty="0">
                        <a:effectLst/>
                        <a:latin typeface="Bradley Hand ITC" panose="03070402050302030203"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3"/>
          <a:stretch>
            <a:fillRect/>
          </a:stretch>
        </p:blipFill>
        <p:spPr>
          <a:xfrm>
            <a:off x="4706897" y="694435"/>
            <a:ext cx="4217523" cy="2187661"/>
          </a:xfrm>
          <a:prstGeom prst="rect">
            <a:avLst/>
          </a:prstGeom>
        </p:spPr>
      </p:pic>
      <p:sp>
        <p:nvSpPr>
          <p:cNvPr id="7" name="Rectangle 6"/>
          <p:cNvSpPr/>
          <p:nvPr/>
        </p:nvSpPr>
        <p:spPr>
          <a:xfrm>
            <a:off x="4706897" y="694435"/>
            <a:ext cx="2146546" cy="369332"/>
          </a:xfrm>
          <a:prstGeom prst="rect">
            <a:avLst/>
          </a:prstGeom>
        </p:spPr>
        <p:txBody>
          <a:bodyPr wrap="square">
            <a:spAutoFit/>
          </a:bodyPr>
          <a:lstStyle/>
          <a:p>
            <a:pPr lvl="0" defTabSz="914400" eaLnBrk="0" fontAlgn="base" hangingPunct="0">
              <a:spcBef>
                <a:spcPct val="0"/>
              </a:spcBef>
              <a:spcAft>
                <a:spcPct val="0"/>
              </a:spcAft>
            </a:pPr>
            <a:r>
              <a:rPr lang="en-GB" b="1" dirty="0">
                <a:solidFill>
                  <a:schemeClr val="bg1"/>
                </a:solidFill>
                <a:latin typeface="Arial" panose="020B0604020202020204" pitchFamily="34" charset="0"/>
                <a:ea typeface="Times New Roman" panose="02020603050405020304" pitchFamily="18" charset="0"/>
                <a:cs typeface="Arial" panose="020B0604020202020204" pitchFamily="34" charset="0"/>
              </a:rPr>
              <a:t>An der </a:t>
            </a:r>
            <a:r>
              <a:rPr lang="en-GB"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Rezeption</a:t>
            </a:r>
            <a:endParaRPr lang="en-GB" sz="800" b="1"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2753" y="4327352"/>
            <a:ext cx="1061326" cy="5271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5184" y="4327352"/>
            <a:ext cx="924071" cy="520560"/>
          </a:xfrm>
          <a:prstGeom prst="rect">
            <a:avLst/>
          </a:prstGeom>
        </p:spPr>
      </p:pic>
      <p:sp>
        <p:nvSpPr>
          <p:cNvPr id="10" name="Rectangle 3"/>
          <p:cNvSpPr>
            <a:spLocks noChangeArrowheads="1"/>
          </p:cNvSpPr>
          <p:nvPr/>
        </p:nvSpPr>
        <p:spPr bwMode="auto">
          <a:xfrm>
            <a:off x="257124" y="450838"/>
            <a:ext cx="4384324" cy="2862322"/>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recent report estimates that the UK economy loses £17 billion a year as a result of Britain’s lack of foreign language speakers. Many lost business opportunities occur during the first phone call. Being able to understand and respond to calls in German could therefore be useful in any company, wherever it is.</a:t>
            </a:r>
            <a:endParaRPr kumimoji="0" lang="en-GB" sz="2000" b="0" i="0" u="none" strike="noStrike" cap="none" normalizeH="0" baseline="0" dirty="0" smtClean="0">
              <a:ln>
                <a:noFill/>
              </a:ln>
              <a:solidFill>
                <a:schemeClr val="tx1"/>
              </a:solidFill>
              <a:effectLst/>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623" y="3597441"/>
            <a:ext cx="387639" cy="387639"/>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3173" y="4393812"/>
            <a:ext cx="387639" cy="387639"/>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5435" y="4869907"/>
            <a:ext cx="387639" cy="387639"/>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1570" y="5173527"/>
            <a:ext cx="387639" cy="38763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1569" y="5659663"/>
            <a:ext cx="387639" cy="387639"/>
          </a:xfrm>
          <a:prstGeom prst="rect">
            <a:avLst/>
          </a:prstGeom>
        </p:spPr>
      </p:pic>
    </p:spTree>
    <p:extLst>
      <p:ext uri="{BB962C8B-B14F-4D97-AF65-F5344CB8AC3E}">
        <p14:creationId xmlns:p14="http://schemas.microsoft.com/office/powerpoint/2010/main" val="251805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68067367"/>
              </p:ext>
            </p:extLst>
          </p:nvPr>
        </p:nvGraphicFramePr>
        <p:xfrm>
          <a:off x="730125" y="3379809"/>
          <a:ext cx="7661520" cy="2670060"/>
        </p:xfrm>
        <a:graphic>
          <a:graphicData uri="http://schemas.openxmlformats.org/drawingml/2006/table">
            <a:tbl>
              <a:tblPr firstRow="1" firstCol="1" bandRow="1"/>
              <a:tblGrid>
                <a:gridCol w="2996923"/>
                <a:gridCol w="4664597"/>
              </a:tblGrid>
              <a:tr h="445010">
                <a:tc>
                  <a:txBody>
                    <a:bodyPr/>
                    <a:lstStyle/>
                    <a:p>
                      <a:pPr>
                        <a:spcAft>
                          <a:spcPts val="0"/>
                        </a:spcAft>
                      </a:pP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Elena</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____________________</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10">
                <a:tc>
                  <a:txBody>
                    <a:bodyPr/>
                    <a:lstStyle/>
                    <a:p>
                      <a:pPr>
                        <a:spcAft>
                          <a:spcPts val="0"/>
                        </a:spcAft>
                      </a:pPr>
                      <a:r>
                        <a:rPr lang="en-GB"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Zimmer</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10">
                <a:tc>
                  <a:txBody>
                    <a:bodyPr/>
                    <a:lstStyle/>
                    <a:p>
                      <a:pPr>
                        <a:spcAft>
                          <a:spcPts val="0"/>
                        </a:spcAft>
                      </a:pPr>
                      <a:r>
                        <a:rPr lang="en-GB"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Ankunft</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5. April</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10">
                <a:tc>
                  <a:txBody>
                    <a:bodyPr/>
                    <a:lstStyle/>
                    <a:p>
                      <a:pPr>
                        <a:spcAft>
                          <a:spcPts val="0"/>
                        </a:spcAft>
                      </a:pPr>
                      <a:r>
                        <a:rPr lang="en-GB"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Abfahrt</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10">
                <a:tc>
                  <a:txBody>
                    <a:bodyPr/>
                    <a:lstStyle/>
                    <a:p>
                      <a:pPr>
                        <a:spcAft>
                          <a:spcPts val="0"/>
                        </a:spcAft>
                      </a:pPr>
                      <a:r>
                        <a:rPr lang="en-GB"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Andere Details / Fragen</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Was kostet das Zimmer?</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10">
                <a:tc>
                  <a:txBody>
                    <a:bodyPr/>
                    <a:lstStyle/>
                    <a:p>
                      <a:pPr>
                        <a:spcAft>
                          <a:spcPts val="0"/>
                        </a:spcAft>
                      </a:pPr>
                      <a:r>
                        <a:rPr lang="en-GB"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Telefonnummer</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5"/>
          <p:cNvPicPr>
            <a:picLocks noChangeAspect="1"/>
          </p:cNvPicPr>
          <p:nvPr/>
        </p:nvPicPr>
        <p:blipFill rotWithShape="1">
          <a:blip r:embed="rId3"/>
          <a:srcRect l="31078" t="22240" r="12156" b="14879"/>
          <a:stretch/>
        </p:blipFill>
        <p:spPr>
          <a:xfrm>
            <a:off x="5939102" y="516273"/>
            <a:ext cx="2778613" cy="2141316"/>
          </a:xfrm>
          <a:prstGeom prst="rect">
            <a:avLst/>
          </a:prstGeom>
        </p:spPr>
      </p:pic>
      <p:pic>
        <p:nvPicPr>
          <p:cNvPr id="7" name="Picture 6"/>
          <p:cNvPicPr>
            <a:picLocks noChangeAspect="1"/>
          </p:cNvPicPr>
          <p:nvPr/>
        </p:nvPicPr>
        <p:blipFill>
          <a:blip r:embed="rId4"/>
          <a:stretch>
            <a:fillRect/>
          </a:stretch>
        </p:blipFill>
        <p:spPr>
          <a:xfrm>
            <a:off x="2233086" y="292021"/>
            <a:ext cx="3397419" cy="2544976"/>
          </a:xfrm>
          <a:prstGeom prst="rect">
            <a:avLst/>
          </a:prstGeom>
        </p:spPr>
      </p:pic>
      <p:pic>
        <p:nvPicPr>
          <p:cNvPr id="8" name="Picture 7"/>
          <p:cNvPicPr>
            <a:picLocks noChangeAspect="1"/>
          </p:cNvPicPr>
          <p:nvPr/>
        </p:nvPicPr>
        <p:blipFill>
          <a:blip r:embed="rId5"/>
          <a:stretch>
            <a:fillRect/>
          </a:stretch>
        </p:blipFill>
        <p:spPr>
          <a:xfrm>
            <a:off x="327182" y="292021"/>
            <a:ext cx="1905904" cy="2544976"/>
          </a:xfrm>
          <a:prstGeom prst="rect">
            <a:avLst/>
          </a:prstGeom>
        </p:spPr>
      </p:pic>
      <p:sp>
        <p:nvSpPr>
          <p:cNvPr id="9" name="TextBox 8"/>
          <p:cNvSpPr txBox="1"/>
          <p:nvPr/>
        </p:nvSpPr>
        <p:spPr>
          <a:xfrm>
            <a:off x="4548851" y="3310359"/>
            <a:ext cx="3229337" cy="461665"/>
          </a:xfrm>
          <a:prstGeom prst="rect">
            <a:avLst/>
          </a:prstGeom>
          <a:noFill/>
        </p:spPr>
        <p:txBody>
          <a:bodyPr wrap="square" rtlCol="0">
            <a:spAutoFit/>
          </a:bodyPr>
          <a:lstStyle/>
          <a:p>
            <a:r>
              <a:rPr lang="en-GB" sz="2400" b="1" dirty="0" smtClean="0">
                <a:solidFill>
                  <a:schemeClr val="accent2">
                    <a:lumMod val="50000"/>
                  </a:schemeClr>
                </a:solidFill>
              </a:rPr>
              <a:t>Meyer</a:t>
            </a:r>
            <a:endParaRPr lang="en-GB" sz="2400" b="1" dirty="0">
              <a:solidFill>
                <a:schemeClr val="accent2">
                  <a:lumMod val="50000"/>
                </a:schemeClr>
              </a:solidFill>
            </a:endParaRPr>
          </a:p>
        </p:txBody>
      </p:sp>
      <p:sp>
        <p:nvSpPr>
          <p:cNvPr id="10" name="TextBox 9"/>
          <p:cNvSpPr txBox="1"/>
          <p:nvPr/>
        </p:nvSpPr>
        <p:spPr>
          <a:xfrm>
            <a:off x="3694254" y="3824232"/>
            <a:ext cx="3229337" cy="461665"/>
          </a:xfrm>
          <a:prstGeom prst="rect">
            <a:avLst/>
          </a:prstGeom>
          <a:noFill/>
        </p:spPr>
        <p:txBody>
          <a:bodyPr wrap="square" rtlCol="0">
            <a:spAutoFit/>
          </a:bodyPr>
          <a:lstStyle/>
          <a:p>
            <a:r>
              <a:rPr lang="en-GB" sz="2400" b="1" dirty="0" err="1" smtClean="0">
                <a:solidFill>
                  <a:schemeClr val="accent2">
                    <a:lumMod val="50000"/>
                  </a:schemeClr>
                </a:solidFill>
              </a:rPr>
              <a:t>Ein</a:t>
            </a:r>
            <a:r>
              <a:rPr lang="en-GB" sz="2400" b="1" dirty="0" smtClean="0">
                <a:solidFill>
                  <a:schemeClr val="accent2">
                    <a:lumMod val="50000"/>
                  </a:schemeClr>
                </a:solidFill>
              </a:rPr>
              <a:t> </a:t>
            </a:r>
            <a:r>
              <a:rPr lang="en-GB" sz="2400" b="1" dirty="0" err="1" smtClean="0">
                <a:solidFill>
                  <a:schemeClr val="accent2">
                    <a:lumMod val="50000"/>
                  </a:schemeClr>
                </a:solidFill>
              </a:rPr>
              <a:t>Doppelzimmer</a:t>
            </a:r>
            <a:endParaRPr lang="en-GB" sz="2400" b="1" dirty="0">
              <a:solidFill>
                <a:schemeClr val="accent2">
                  <a:lumMod val="50000"/>
                </a:schemeClr>
              </a:solidFill>
            </a:endParaRPr>
          </a:p>
        </p:txBody>
      </p:sp>
      <p:sp>
        <p:nvSpPr>
          <p:cNvPr id="11" name="TextBox 10"/>
          <p:cNvSpPr txBox="1"/>
          <p:nvPr/>
        </p:nvSpPr>
        <p:spPr>
          <a:xfrm>
            <a:off x="3728975" y="4712823"/>
            <a:ext cx="3229337" cy="461665"/>
          </a:xfrm>
          <a:prstGeom prst="rect">
            <a:avLst/>
          </a:prstGeom>
          <a:noFill/>
        </p:spPr>
        <p:txBody>
          <a:bodyPr wrap="square" rtlCol="0">
            <a:spAutoFit/>
          </a:bodyPr>
          <a:lstStyle/>
          <a:p>
            <a:r>
              <a:rPr lang="en-GB" sz="2400" b="1" dirty="0" smtClean="0">
                <a:solidFill>
                  <a:schemeClr val="accent2">
                    <a:lumMod val="50000"/>
                  </a:schemeClr>
                </a:solidFill>
              </a:rPr>
              <a:t>10. April</a:t>
            </a:r>
            <a:endParaRPr lang="en-GB" sz="2400" b="1" dirty="0">
              <a:solidFill>
                <a:schemeClr val="accent2">
                  <a:lumMod val="50000"/>
                </a:schemeClr>
              </a:solidFill>
            </a:endParaRPr>
          </a:p>
        </p:txBody>
      </p:sp>
      <p:sp>
        <p:nvSpPr>
          <p:cNvPr id="12" name="TextBox 11"/>
          <p:cNvSpPr txBox="1"/>
          <p:nvPr/>
        </p:nvSpPr>
        <p:spPr>
          <a:xfrm>
            <a:off x="3728975" y="5601414"/>
            <a:ext cx="3229337" cy="461665"/>
          </a:xfrm>
          <a:prstGeom prst="rect">
            <a:avLst/>
          </a:prstGeom>
          <a:noFill/>
        </p:spPr>
        <p:txBody>
          <a:bodyPr wrap="square" rtlCol="0">
            <a:spAutoFit/>
          </a:bodyPr>
          <a:lstStyle/>
          <a:p>
            <a:r>
              <a:rPr lang="en-GB" sz="2400" b="1" dirty="0" smtClean="0">
                <a:solidFill>
                  <a:schemeClr val="accent2">
                    <a:lumMod val="50000"/>
                  </a:schemeClr>
                </a:solidFill>
              </a:rPr>
              <a:t>070 83 24 11 31</a:t>
            </a:r>
            <a:endParaRPr lang="en-GB" sz="2400" b="1" dirty="0">
              <a:solidFill>
                <a:schemeClr val="accent2">
                  <a:lumMod val="50000"/>
                </a:schemeClr>
              </a:solidFill>
            </a:endParaRPr>
          </a:p>
        </p:txBody>
      </p:sp>
    </p:spTree>
    <p:extLst>
      <p:ext uri="{BB962C8B-B14F-4D97-AF65-F5344CB8AC3E}">
        <p14:creationId xmlns:p14="http://schemas.microsoft.com/office/powerpoint/2010/main" val="59860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82" y="400123"/>
            <a:ext cx="7279996" cy="5262979"/>
          </a:xfrm>
          <a:prstGeom prst="rect">
            <a:avLst/>
          </a:prstGeom>
        </p:spPr>
        <p:txBody>
          <a:bodyPr wrap="square">
            <a:spAutoFit/>
          </a:bodyPr>
          <a:lstStyle/>
          <a:p>
            <a:pPr>
              <a:spcAft>
                <a:spcPts val="0"/>
              </a:spcAft>
            </a:pPr>
            <a:r>
              <a:rPr lang="en-GB" sz="2400" dirty="0" smtClean="0">
                <a:latin typeface="Arial" panose="020B0604020202020204" pitchFamily="34" charset="0"/>
                <a:ea typeface="Times New Roman" panose="02020603050405020304" pitchFamily="18" charset="0"/>
                <a:cs typeface="Times New Roman" panose="02020603050405020304" pitchFamily="18" charset="0"/>
              </a:rPr>
              <a:t>When </a:t>
            </a:r>
            <a:r>
              <a:rPr lang="en-GB" sz="2400" dirty="0">
                <a:latin typeface="Arial" panose="020B0604020202020204" pitchFamily="34" charset="0"/>
                <a:ea typeface="Times New Roman" panose="02020603050405020304" pitchFamily="18" charset="0"/>
                <a:cs typeface="Times New Roman" panose="02020603050405020304" pitchFamily="18" charset="0"/>
              </a:rPr>
              <a:t>you note down the main details from a spoken message, you don’t have time to write down every word you hear. Select the key words that convey the message meaning. </a:t>
            </a:r>
            <a:r>
              <a:rPr lang="en-GB" sz="2400" dirty="0" smtClean="0">
                <a:latin typeface="Arial" panose="020B0604020202020204" pitchFamily="34" charset="0"/>
                <a:ea typeface="Times New Roman" panose="02020603050405020304" pitchFamily="18" charset="0"/>
                <a:cs typeface="Times New Roman" panose="02020603050405020304" pitchFamily="18" charset="0"/>
              </a:rPr>
              <a:t/>
            </a:r>
            <a:br>
              <a:rPr lang="en-GB" sz="2400" dirty="0" smtClean="0">
                <a:latin typeface="Arial" panose="020B0604020202020204" pitchFamily="34" charset="0"/>
                <a:ea typeface="Times New Roman" panose="02020603050405020304" pitchFamily="18" charset="0"/>
                <a:cs typeface="Times New Roman" panose="02020603050405020304" pitchFamily="18" charset="0"/>
              </a:rPr>
            </a:br>
            <a:r>
              <a:rPr lang="en-GB" sz="2400" dirty="0" smtClean="0">
                <a:latin typeface="Arial" panose="020B0604020202020204" pitchFamily="34" charset="0"/>
                <a:ea typeface="Times New Roman" panose="02020603050405020304" pitchFamily="18" charset="0"/>
                <a:cs typeface="Times New Roman" panose="02020603050405020304" pitchFamily="18" charset="0"/>
              </a:rPr>
              <a:t>In </a:t>
            </a:r>
            <a:r>
              <a:rPr lang="en-GB" sz="2400" dirty="0">
                <a:latin typeface="Arial" panose="020B0604020202020204" pitchFamily="34" charset="0"/>
                <a:ea typeface="Times New Roman" panose="02020603050405020304" pitchFamily="18" charset="0"/>
                <a:cs typeface="Times New Roman" panose="02020603050405020304" pitchFamily="18" charset="0"/>
              </a:rPr>
              <a:t>German key words often appear at the end of a phrase:</a:t>
            </a:r>
          </a:p>
          <a:p>
            <a:pPr>
              <a:spcAft>
                <a:spcPts val="0"/>
              </a:spcAft>
            </a:pPr>
            <a:r>
              <a:rPr lang="en-GB" sz="2400" dirty="0" smtClean="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r>
            <a:br>
              <a:rPr lang="en-GB" sz="2400" dirty="0" smtClean="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br>
            <a:r>
              <a:rPr lang="en-GB" sz="2400" dirty="0" smtClean="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GB" sz="24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2400" dirty="0">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endParaRPr lang="en-GB" sz="2400" dirty="0" smtClean="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endParaRPr>
          </a:p>
          <a:p>
            <a:pPr>
              <a:spcAft>
                <a:spcPts val="0"/>
              </a:spcAft>
            </a:pPr>
            <a:endParaRPr lang="en-GB" sz="240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endParaRPr>
          </a:p>
          <a:p>
            <a:pPr>
              <a:spcAft>
                <a:spcPts val="0"/>
              </a:spcAft>
            </a:pPr>
            <a:endParaRPr lang="en-GB" sz="2400" dirty="0" smtClean="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endParaRPr>
          </a:p>
          <a:p>
            <a:pPr>
              <a:spcAft>
                <a:spcPts val="0"/>
              </a:spcAft>
            </a:pPr>
            <a:endParaRPr lang="en-GB" sz="240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endParaRPr>
          </a:p>
          <a:p>
            <a:pPr>
              <a:spcAft>
                <a:spcPts val="0"/>
              </a:spcAft>
            </a:pPr>
            <a:endParaRPr lang="en-GB" sz="240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endParaRPr>
          </a:p>
          <a:p>
            <a:pPr>
              <a:spcAft>
                <a:spcPts val="0"/>
              </a:spcAft>
            </a:pPr>
            <a:r>
              <a:rPr lang="en-GB" sz="2400" dirty="0" smtClean="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24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l="35404" b="12019"/>
          <a:stretch/>
        </p:blipFill>
        <p:spPr>
          <a:xfrm>
            <a:off x="7662441" y="234776"/>
            <a:ext cx="1288241" cy="1779219"/>
          </a:xfrm>
          <a:prstGeom prst="rect">
            <a:avLst/>
          </a:prstGeom>
        </p:spPr>
      </p:pic>
      <p:pic>
        <p:nvPicPr>
          <p:cNvPr id="4" name="Picture 3"/>
          <p:cNvPicPr>
            <a:picLocks noChangeAspect="1"/>
          </p:cNvPicPr>
          <p:nvPr/>
        </p:nvPicPr>
        <p:blipFill rotWithShape="1">
          <a:blip r:embed="rId4"/>
          <a:srcRect b="18913"/>
          <a:stretch/>
        </p:blipFill>
        <p:spPr>
          <a:xfrm>
            <a:off x="6267070" y="2604162"/>
            <a:ext cx="2565815" cy="2005635"/>
          </a:xfrm>
          <a:prstGeom prst="rect">
            <a:avLst/>
          </a:prstGeom>
        </p:spPr>
      </p:pic>
      <p:sp>
        <p:nvSpPr>
          <p:cNvPr id="5" name="Rounded Rectangular Callout 4"/>
          <p:cNvSpPr/>
          <p:nvPr/>
        </p:nvSpPr>
        <p:spPr>
          <a:xfrm>
            <a:off x="976184" y="2690150"/>
            <a:ext cx="5056108" cy="1460022"/>
          </a:xfrm>
          <a:prstGeom prst="wedgeRoundRectCallout">
            <a:avLst>
              <a:gd name="adj1" fmla="val 60959"/>
              <a:gd name="adj2" fmla="val -221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“Ich möchte einen Tisch im Hotelrestaurant reservieren.  Wir sind acht Personen.  Der Name ist Müller, Jens Müller.”</a:t>
            </a:r>
          </a:p>
        </p:txBody>
      </p:sp>
      <p:sp>
        <p:nvSpPr>
          <p:cNvPr id="6" name="Flowchart: Document 5"/>
          <p:cNvSpPr/>
          <p:nvPr/>
        </p:nvSpPr>
        <p:spPr>
          <a:xfrm>
            <a:off x="842454" y="4609797"/>
            <a:ext cx="5189838" cy="151293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Courier New" panose="02070309020205020404" pitchFamily="49" charset="0"/>
              <a:buChar char="o"/>
            </a:pPr>
            <a:r>
              <a:rPr lang="de-DE" sz="2400" b="1" dirty="0">
                <a:latin typeface="Bradley Hand ITC" panose="03070402050302030203" pitchFamily="66" charset="0"/>
              </a:rPr>
              <a:t>Tisch im Hotelrestaurant </a:t>
            </a:r>
            <a:r>
              <a:rPr lang="de-DE" sz="2400" b="1" dirty="0" smtClean="0">
                <a:latin typeface="Bradley Hand ITC" panose="03070402050302030203" pitchFamily="66" charset="0"/>
              </a:rPr>
              <a:t>reservieren</a:t>
            </a:r>
          </a:p>
          <a:p>
            <a:pPr marL="285750" indent="-285750">
              <a:buFont typeface="Courier New" panose="02070309020205020404" pitchFamily="49" charset="0"/>
              <a:buChar char="o"/>
            </a:pPr>
            <a:r>
              <a:rPr lang="de-DE" sz="2400" b="1" dirty="0" smtClean="0">
                <a:latin typeface="Bradley Hand ITC" panose="03070402050302030203" pitchFamily="66" charset="0"/>
              </a:rPr>
              <a:t>8 Personen</a:t>
            </a:r>
          </a:p>
          <a:p>
            <a:pPr marL="285750" indent="-285750">
              <a:buFont typeface="Courier New" panose="02070309020205020404" pitchFamily="49" charset="0"/>
              <a:buChar char="o"/>
            </a:pPr>
            <a:r>
              <a:rPr lang="de-DE" sz="2400" b="1" dirty="0" smtClean="0">
                <a:latin typeface="Bradley Hand ITC" panose="03070402050302030203" pitchFamily="66" charset="0"/>
              </a:rPr>
              <a:t>Name </a:t>
            </a:r>
            <a:r>
              <a:rPr lang="de-DE" sz="2400" b="1" dirty="0">
                <a:latin typeface="Bradley Hand ITC" panose="03070402050302030203" pitchFamily="66" charset="0"/>
              </a:rPr>
              <a:t>– Müller</a:t>
            </a:r>
          </a:p>
        </p:txBody>
      </p:sp>
    </p:spTree>
    <p:extLst>
      <p:ext uri="{BB962C8B-B14F-4D97-AF65-F5344CB8AC3E}">
        <p14:creationId xmlns:p14="http://schemas.microsoft.com/office/powerpoint/2010/main" val="941320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t>1</a:t>
            </a:r>
            <a:r>
              <a:rPr lang="en-GB" dirty="0" smtClean="0"/>
              <a:t> Transcription</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GB" sz="2400" dirty="0" smtClean="0"/>
              <a:t>  Builds on phonics knowledge</a:t>
            </a:r>
          </a:p>
          <a:p>
            <a:pPr>
              <a:buFont typeface="Wingdings" panose="05000000000000000000" pitchFamily="2" charset="2"/>
              <a:buChar char="§"/>
            </a:pPr>
            <a:r>
              <a:rPr lang="en-GB" sz="2400" dirty="0"/>
              <a:t> </a:t>
            </a:r>
            <a:r>
              <a:rPr lang="en-GB" sz="2400" dirty="0" smtClean="0"/>
              <a:t> Implicates all four skills</a:t>
            </a:r>
          </a:p>
          <a:p>
            <a:pPr>
              <a:buFont typeface="Wingdings" panose="05000000000000000000" pitchFamily="2" charset="2"/>
              <a:buChar char="§"/>
            </a:pPr>
            <a:r>
              <a:rPr lang="en-GB" sz="2400" dirty="0"/>
              <a:t> </a:t>
            </a:r>
            <a:r>
              <a:rPr lang="en-GB" sz="2400" dirty="0" smtClean="0"/>
              <a:t> Can be integrated into lesson sequences</a:t>
            </a:r>
          </a:p>
          <a:p>
            <a:pPr>
              <a:buFont typeface="Wingdings" panose="05000000000000000000" pitchFamily="2" charset="2"/>
              <a:buChar char="§"/>
            </a:pPr>
            <a:r>
              <a:rPr lang="en-GB" sz="2400" dirty="0"/>
              <a:t> </a:t>
            </a:r>
            <a:r>
              <a:rPr lang="en-GB" sz="2400" dirty="0" smtClean="0"/>
              <a:t> Should be thematically relevant to the lesson</a:t>
            </a:r>
          </a:p>
          <a:p>
            <a:pPr>
              <a:buFont typeface="Wingdings" panose="05000000000000000000" pitchFamily="2" charset="2"/>
              <a:buChar char="§"/>
            </a:pPr>
            <a:r>
              <a:rPr lang="en-GB" sz="2400" dirty="0"/>
              <a:t> </a:t>
            </a:r>
            <a:r>
              <a:rPr lang="en-GB" sz="2400" dirty="0" smtClean="0"/>
              <a:t> Should not be a ‘bolt on’ extra</a:t>
            </a:r>
            <a:endParaRPr lang="en-GB" sz="2400" dirty="0"/>
          </a:p>
        </p:txBody>
      </p:sp>
    </p:spTree>
    <p:extLst>
      <p:ext uri="{BB962C8B-B14F-4D97-AF65-F5344CB8AC3E}">
        <p14:creationId xmlns:p14="http://schemas.microsoft.com/office/powerpoint/2010/main" val="2875619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3902" y="316475"/>
            <a:ext cx="4572000" cy="6247864"/>
          </a:xfrm>
          <a:prstGeom prst="rect">
            <a:avLst/>
          </a:prstGeom>
        </p:spPr>
        <p:txBody>
          <a:bodyPr>
            <a:spAutoFit/>
          </a:bodyPr>
          <a:lstStyle/>
          <a:p>
            <a:pPr>
              <a:spcAft>
                <a:spcPts val="0"/>
              </a:spcAft>
            </a:pPr>
            <a:r>
              <a:rPr lang="en-GB" sz="2000" dirty="0">
                <a:solidFill>
                  <a:srgbClr val="000000"/>
                </a:solidFill>
                <a:ea typeface="Calibri" panose="020F0502020204030204" pitchFamily="34" charset="0"/>
              </a:rPr>
              <a:t>The new GCSE, with first teaching from September 2016 and first examination from June 2018, will include elements of </a:t>
            </a:r>
            <a:r>
              <a:rPr lang="en-GB" sz="2000" dirty="0" smtClean="0">
                <a:solidFill>
                  <a:srgbClr val="000000"/>
                </a:solidFill>
                <a:ea typeface="Calibri" panose="020F0502020204030204" pitchFamily="34" charset="0"/>
              </a:rPr>
              <a:t>both forms of translation. </a:t>
            </a:r>
            <a:r>
              <a:rPr lang="en-GB" sz="2000" dirty="0">
                <a:solidFill>
                  <a:srgbClr val="000000"/>
                </a:solidFill>
                <a:ea typeface="Calibri" panose="020F0502020204030204" pitchFamily="34" charset="0"/>
              </a:rPr>
              <a:t/>
            </a:r>
            <a:br>
              <a:rPr lang="en-GB" sz="2000" dirty="0">
                <a:solidFill>
                  <a:srgbClr val="000000"/>
                </a:solidFill>
                <a:ea typeface="Calibri" panose="020F0502020204030204" pitchFamily="34" charset="0"/>
              </a:rPr>
            </a:br>
            <a:r>
              <a:rPr lang="en-GB" sz="2000" dirty="0">
                <a:solidFill>
                  <a:srgbClr val="000000"/>
                </a:solidFill>
                <a:ea typeface="Calibri" panose="020F0502020204030204" pitchFamily="34" charset="0"/>
              </a:rPr>
              <a:t/>
            </a:r>
            <a:br>
              <a:rPr lang="en-GB" sz="2000" dirty="0">
                <a:solidFill>
                  <a:srgbClr val="000000"/>
                </a:solidFill>
                <a:ea typeface="Calibri" panose="020F0502020204030204" pitchFamily="34" charset="0"/>
              </a:rPr>
            </a:br>
            <a:r>
              <a:rPr lang="en-GB" sz="2000" dirty="0">
                <a:solidFill>
                  <a:srgbClr val="000000"/>
                </a:solidFill>
                <a:ea typeface="Calibri" panose="020F0502020204030204" pitchFamily="34" charset="0"/>
              </a:rPr>
              <a:t>“GCSE specifications in modern languages must require students to:</a:t>
            </a:r>
          </a:p>
          <a:p>
            <a:pPr>
              <a:spcAft>
                <a:spcPts val="0"/>
              </a:spcAft>
            </a:pPr>
            <a:r>
              <a:rPr lang="en-GB" sz="2000" dirty="0">
                <a:solidFill>
                  <a:srgbClr val="000000"/>
                </a:solidFill>
                <a:ea typeface="Calibri" panose="020F0502020204030204" pitchFamily="34" charset="0"/>
              </a:rPr>
              <a:t> </a:t>
            </a:r>
            <a:r>
              <a:rPr lang="en-GB" sz="2000" b="1" dirty="0" smtClean="0">
                <a:solidFill>
                  <a:srgbClr val="000000"/>
                </a:solidFill>
                <a:ea typeface="Calibri" panose="020F0502020204030204" pitchFamily="34" charset="0"/>
              </a:rPr>
              <a:t>translate </a:t>
            </a:r>
            <a:r>
              <a:rPr lang="en-GB" sz="2000" b="1" dirty="0">
                <a:solidFill>
                  <a:srgbClr val="000000"/>
                </a:solidFill>
                <a:ea typeface="Calibri" panose="020F0502020204030204" pitchFamily="34" charset="0"/>
              </a:rPr>
              <a:t>a short passage from the assessed language into English </a:t>
            </a:r>
            <a:r>
              <a:rPr lang="en-GB" sz="2000" dirty="0">
                <a:solidFill>
                  <a:srgbClr val="000000"/>
                </a:solidFill>
                <a:ea typeface="Calibri" panose="020F0502020204030204" pitchFamily="34" charset="0"/>
              </a:rPr>
              <a:t>(p.6)</a:t>
            </a:r>
          </a:p>
          <a:p>
            <a:pPr>
              <a:spcAft>
                <a:spcPts val="0"/>
              </a:spcAft>
            </a:pPr>
            <a:r>
              <a:rPr lang="en-GB" sz="2000" dirty="0">
                <a:solidFill>
                  <a:srgbClr val="000000"/>
                </a:solidFill>
                <a:ea typeface="Calibri" panose="020F0502020204030204" pitchFamily="34" charset="0"/>
              </a:rPr>
              <a:t> </a:t>
            </a:r>
            <a:r>
              <a:rPr lang="en-GB" sz="2000" dirty="0" smtClean="0">
                <a:solidFill>
                  <a:srgbClr val="000000"/>
                </a:solidFill>
                <a:ea typeface="Calibri" panose="020F0502020204030204" pitchFamily="34" charset="0"/>
              </a:rPr>
              <a:t>AND</a:t>
            </a:r>
            <a:r>
              <a:rPr lang="en-GB" sz="2000" dirty="0">
                <a:solidFill>
                  <a:srgbClr val="000000"/>
                </a:solidFill>
                <a:ea typeface="Calibri" panose="020F0502020204030204" pitchFamily="34" charset="0"/>
              </a:rPr>
              <a:t/>
            </a:r>
            <a:br>
              <a:rPr lang="en-GB" sz="2000" dirty="0">
                <a:solidFill>
                  <a:srgbClr val="000000"/>
                </a:solidFill>
                <a:ea typeface="Calibri" panose="020F0502020204030204" pitchFamily="34" charset="0"/>
              </a:rPr>
            </a:br>
            <a:r>
              <a:rPr lang="en-GB" sz="2000" b="1" dirty="0" smtClean="0">
                <a:solidFill>
                  <a:srgbClr val="000000"/>
                </a:solidFill>
                <a:ea typeface="Calibri" panose="020F0502020204030204" pitchFamily="34" charset="0"/>
              </a:rPr>
              <a:t>translate </a:t>
            </a:r>
            <a:r>
              <a:rPr lang="en-GB" sz="2000" b="1" dirty="0">
                <a:solidFill>
                  <a:srgbClr val="000000"/>
                </a:solidFill>
                <a:ea typeface="Calibri" panose="020F0502020204030204" pitchFamily="34" charset="0"/>
              </a:rPr>
              <a:t>sentences and short texts from English into the assessed language </a:t>
            </a:r>
            <a:r>
              <a:rPr lang="en-GB" sz="2000" dirty="0">
                <a:solidFill>
                  <a:srgbClr val="000000"/>
                </a:solidFill>
                <a:ea typeface="Calibri" panose="020F0502020204030204" pitchFamily="34" charset="0"/>
              </a:rPr>
              <a:t>to convey key messages accurately and to apply grammatical knowledge of language and structures in context.” (p.7)</a:t>
            </a:r>
          </a:p>
          <a:p>
            <a:pPr>
              <a:spcAft>
                <a:spcPts val="0"/>
              </a:spcAft>
            </a:pPr>
            <a:r>
              <a:rPr lang="en-GB" sz="2000" dirty="0">
                <a:solidFill>
                  <a:srgbClr val="000000"/>
                </a:solidFill>
                <a:ea typeface="Calibri" panose="020F0502020204030204" pitchFamily="34" charset="0"/>
              </a:rPr>
              <a:t> </a:t>
            </a:r>
          </a:p>
          <a:p>
            <a:pPr>
              <a:spcAft>
                <a:spcPts val="0"/>
              </a:spcAft>
            </a:pPr>
            <a:r>
              <a:rPr lang="en-GB" sz="1600" dirty="0">
                <a:solidFill>
                  <a:srgbClr val="000000"/>
                </a:solidFill>
                <a:ea typeface="Calibri" panose="020F0502020204030204" pitchFamily="34" charset="0"/>
              </a:rPr>
              <a:t>Reference: DFE-00348-2014</a:t>
            </a:r>
            <a:br>
              <a:rPr lang="en-GB" sz="1600" dirty="0">
                <a:solidFill>
                  <a:srgbClr val="000000"/>
                </a:solidFill>
                <a:ea typeface="Calibri" panose="020F0502020204030204" pitchFamily="34" charset="0"/>
              </a:rPr>
            </a:br>
            <a:r>
              <a:rPr lang="en-GB" sz="1600" dirty="0">
                <a:solidFill>
                  <a:srgbClr val="000000"/>
                </a:solidFill>
                <a:ea typeface="Calibri" panose="020F0502020204030204" pitchFamily="34" charset="0"/>
              </a:rPr>
              <a:t>Modern languages GCSE subject content (DFE, 2014) </a:t>
            </a:r>
            <a:r>
              <a:rPr lang="en-GB" sz="1600" u="sng" dirty="0">
                <a:solidFill>
                  <a:srgbClr val="000000"/>
                </a:solidFill>
                <a:ea typeface="Calibri" panose="020F0502020204030204" pitchFamily="34" charset="0"/>
                <a:hlinkClick r:id="rId2"/>
              </a:rPr>
              <a:t>www.gov.uk/government/publications</a:t>
            </a:r>
            <a:r>
              <a:rPr lang="en-GB" sz="1600" dirty="0">
                <a:solidFill>
                  <a:srgbClr val="000000"/>
                </a:solidFill>
                <a:ea typeface="Calibri" panose="020F0502020204030204" pitchFamily="34" charset="0"/>
              </a:rPr>
              <a:t> </a:t>
            </a:r>
          </a:p>
          <a:p>
            <a:r>
              <a:rPr lang="en-GB" sz="1600" dirty="0">
                <a:ea typeface="Calibri" panose="020F0502020204030204" pitchFamily="34" charset="0"/>
              </a:rPr>
              <a:t/>
            </a:r>
            <a:br>
              <a:rPr lang="en-GB" sz="1600" dirty="0">
                <a:ea typeface="Calibri" panose="020F0502020204030204" pitchFamily="34" charset="0"/>
              </a:rPr>
            </a:br>
            <a:endParaRPr lang="en-GB" sz="1600" dirty="0"/>
          </a:p>
        </p:txBody>
      </p:sp>
      <p:sp>
        <p:nvSpPr>
          <p:cNvPr id="3" name="Rectangle 2"/>
          <p:cNvSpPr/>
          <p:nvPr/>
        </p:nvSpPr>
        <p:spPr>
          <a:xfrm>
            <a:off x="397580" y="3965546"/>
            <a:ext cx="4066322" cy="2246769"/>
          </a:xfrm>
          <a:prstGeom prst="rect">
            <a:avLst/>
          </a:prstGeom>
        </p:spPr>
        <p:txBody>
          <a:bodyPr wrap="square">
            <a:spAutoFit/>
          </a:bodyPr>
          <a:lstStyle/>
          <a:p>
            <a:pPr marL="171450" lvl="0" indent="-171450">
              <a:buFont typeface="Wingdings" pitchFamily="2" charset="2"/>
              <a:buChar char="§"/>
            </a:pPr>
            <a:r>
              <a:rPr lang="en-GB" sz="2000" b="1" dirty="0" smtClean="0"/>
              <a:t> </a:t>
            </a:r>
            <a:r>
              <a:rPr lang="en-GB" sz="2000" dirty="0"/>
              <a:t>write prose using an increasingly wide range of grammar and vocabulary, write creatively to express their own ideas and opinions, and </a:t>
            </a:r>
            <a:r>
              <a:rPr lang="en-GB" sz="2000" b="1" dirty="0"/>
              <a:t>translate short written text accurately into the foreign language</a:t>
            </a:r>
            <a:r>
              <a:rPr lang="en-GB" sz="2000" b="1" dirty="0" smtClean="0"/>
              <a:t>.</a:t>
            </a:r>
            <a:endParaRPr lang="en-GB" sz="2000" b="1" dirty="0"/>
          </a:p>
        </p:txBody>
      </p:sp>
      <p:sp>
        <p:nvSpPr>
          <p:cNvPr id="4" name="Rectangle 3"/>
          <p:cNvSpPr/>
          <p:nvPr/>
        </p:nvSpPr>
        <p:spPr>
          <a:xfrm>
            <a:off x="308113" y="1010896"/>
            <a:ext cx="3819710" cy="2862322"/>
          </a:xfrm>
          <a:prstGeom prst="rect">
            <a:avLst/>
          </a:prstGeom>
        </p:spPr>
        <p:txBody>
          <a:bodyPr wrap="square">
            <a:spAutoFit/>
          </a:bodyPr>
          <a:lstStyle/>
          <a:p>
            <a:pPr marL="171450" lvl="0" indent="-171450">
              <a:buFont typeface="Wingdings" pitchFamily="2" charset="2"/>
              <a:buChar char="§"/>
            </a:pPr>
            <a:r>
              <a:rPr lang="en-GB" sz="2000" dirty="0" smtClean="0"/>
              <a:t> read </a:t>
            </a:r>
            <a:r>
              <a:rPr lang="en-GB" sz="2000" dirty="0"/>
              <a:t>and show comprehension of original and adapted materials from a range of different sources, understanding the purpose, important ideas and details, </a:t>
            </a:r>
            <a:r>
              <a:rPr lang="en-GB" sz="2000" b="1" dirty="0"/>
              <a:t>and provide an accurate English translation of short, suitable </a:t>
            </a:r>
            <a:r>
              <a:rPr lang="en-GB" sz="2000" b="1" dirty="0" smtClean="0"/>
              <a:t>material. </a:t>
            </a:r>
            <a:endParaRPr lang="en-GB" sz="2000" b="1" dirty="0"/>
          </a:p>
          <a:p>
            <a:pPr lvl="0"/>
            <a:endParaRPr lang="en-GB" sz="2000" b="1" dirty="0"/>
          </a:p>
        </p:txBody>
      </p:sp>
      <p:sp>
        <p:nvSpPr>
          <p:cNvPr id="5" name="Rectangle 4"/>
          <p:cNvSpPr/>
          <p:nvPr/>
        </p:nvSpPr>
        <p:spPr>
          <a:xfrm>
            <a:off x="308113" y="41402"/>
            <a:ext cx="3279552"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KS3 </a:t>
            </a: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sym typeface="Wingdings" panose="05000000000000000000" pitchFamily="2" charset="2"/>
              </a:rPr>
              <a:t> KS4</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898440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t>2</a:t>
            </a:r>
            <a:r>
              <a:rPr lang="en-GB" dirty="0" smtClean="0"/>
              <a:t> Translation into English</a:t>
            </a:r>
            <a:endParaRPr lang="en-GB" dirty="0"/>
          </a:p>
        </p:txBody>
      </p:sp>
      <p:sp>
        <p:nvSpPr>
          <p:cNvPr id="3" name="Content Placeholder 2"/>
          <p:cNvSpPr>
            <a:spLocks noGrp="1"/>
          </p:cNvSpPr>
          <p:nvPr>
            <p:ph idx="1"/>
          </p:nvPr>
        </p:nvSpPr>
        <p:spPr>
          <a:xfrm>
            <a:off x="822959" y="1845734"/>
            <a:ext cx="8022867" cy="4023360"/>
          </a:xfrm>
        </p:spPr>
        <p:txBody>
          <a:bodyPr>
            <a:noAutofit/>
          </a:bodyPr>
          <a:lstStyle/>
          <a:p>
            <a:pPr>
              <a:lnSpc>
                <a:spcPct val="100000"/>
              </a:lnSpc>
              <a:buFont typeface="Wingdings" panose="05000000000000000000" pitchFamily="2" charset="2"/>
              <a:buChar char="§"/>
            </a:pPr>
            <a:r>
              <a:rPr lang="en-GB" sz="2200" dirty="0"/>
              <a:t>  </a:t>
            </a:r>
            <a:r>
              <a:rPr lang="en-GB" sz="2200" dirty="0" smtClean="0"/>
              <a:t>The </a:t>
            </a:r>
            <a:r>
              <a:rPr lang="en-GB" sz="2200" dirty="0"/>
              <a:t>development of reading skills through detailed reading of a text</a:t>
            </a:r>
          </a:p>
          <a:p>
            <a:pPr>
              <a:lnSpc>
                <a:spcPct val="100000"/>
              </a:lnSpc>
              <a:buFont typeface="Wingdings" panose="05000000000000000000" pitchFamily="2" charset="2"/>
              <a:buChar char="§"/>
            </a:pPr>
            <a:r>
              <a:rPr lang="en-GB" sz="2200" dirty="0"/>
              <a:t> </a:t>
            </a:r>
            <a:r>
              <a:rPr lang="en-GB" sz="2200" dirty="0" smtClean="0"/>
              <a:t> A </a:t>
            </a:r>
            <a:r>
              <a:rPr lang="en-GB" sz="2200" dirty="0"/>
              <a:t>response to the spontaneous student </a:t>
            </a:r>
            <a:r>
              <a:rPr lang="en-GB" sz="2200" dirty="0" smtClean="0"/>
              <a:t>reaction (</a:t>
            </a:r>
            <a:r>
              <a:rPr lang="en-GB" sz="2200" dirty="0"/>
              <a:t>‘What does this mean</a:t>
            </a:r>
            <a:r>
              <a:rPr lang="en-GB" sz="2200" dirty="0" smtClean="0"/>
              <a:t>?’) </a:t>
            </a:r>
            <a:r>
              <a:rPr lang="en-GB" sz="2200" dirty="0"/>
              <a:t>to unfamiliar foreign language </a:t>
            </a:r>
          </a:p>
          <a:p>
            <a:pPr>
              <a:lnSpc>
                <a:spcPct val="100000"/>
              </a:lnSpc>
              <a:buFont typeface="Wingdings" panose="05000000000000000000" pitchFamily="2" charset="2"/>
              <a:buChar char="§"/>
            </a:pPr>
            <a:r>
              <a:rPr lang="en-GB" sz="2200" dirty="0" smtClean="0"/>
              <a:t>  An </a:t>
            </a:r>
            <a:r>
              <a:rPr lang="en-GB" sz="2200" dirty="0"/>
              <a:t>awareness that translation is not straightforward and can lead to </a:t>
            </a:r>
            <a:r>
              <a:rPr lang="en-GB" sz="2200" dirty="0" smtClean="0"/>
              <a:t>misunderstandings</a:t>
            </a:r>
            <a:endParaRPr lang="en-GB" sz="2200" dirty="0"/>
          </a:p>
          <a:p>
            <a:pPr>
              <a:lnSpc>
                <a:spcPct val="100000"/>
              </a:lnSpc>
              <a:buFont typeface="Wingdings" panose="05000000000000000000" pitchFamily="2" charset="2"/>
              <a:buChar char="§"/>
            </a:pPr>
            <a:r>
              <a:rPr lang="en-GB" sz="2200" dirty="0"/>
              <a:t> </a:t>
            </a:r>
            <a:r>
              <a:rPr lang="en-GB" sz="2200" dirty="0" smtClean="0"/>
              <a:t> An </a:t>
            </a:r>
            <a:r>
              <a:rPr lang="en-GB" sz="2200" dirty="0"/>
              <a:t>introduction to non-literal translation, promoting mental agility and linguistic </a:t>
            </a:r>
            <a:r>
              <a:rPr lang="en-GB" sz="2200" dirty="0" smtClean="0"/>
              <a:t>precision</a:t>
            </a:r>
            <a:endParaRPr lang="en-GB" sz="2200" dirty="0"/>
          </a:p>
          <a:p>
            <a:pPr>
              <a:lnSpc>
                <a:spcPct val="100000"/>
              </a:lnSpc>
              <a:buFont typeface="Wingdings" panose="05000000000000000000" pitchFamily="2" charset="2"/>
              <a:buChar char="§"/>
            </a:pPr>
            <a:r>
              <a:rPr lang="en-GB" sz="2200" dirty="0"/>
              <a:t> </a:t>
            </a:r>
            <a:r>
              <a:rPr lang="en-GB" sz="2200" dirty="0" smtClean="0"/>
              <a:t> A </a:t>
            </a:r>
            <a:r>
              <a:rPr lang="en-GB" sz="2200" dirty="0"/>
              <a:t>better conscious understanding of linguistic structures (grammar) in </a:t>
            </a:r>
            <a:r>
              <a:rPr lang="en-GB" sz="2200" dirty="0" smtClean="0"/>
              <a:t>use</a:t>
            </a:r>
            <a:endParaRPr lang="en-GB" sz="2200" dirty="0"/>
          </a:p>
          <a:p>
            <a:pPr>
              <a:lnSpc>
                <a:spcPct val="100000"/>
              </a:lnSpc>
              <a:buFont typeface="Wingdings" panose="05000000000000000000" pitchFamily="2" charset="2"/>
              <a:buChar char="§"/>
            </a:pPr>
            <a:r>
              <a:rPr lang="en-GB" sz="2200" dirty="0"/>
              <a:t> </a:t>
            </a:r>
            <a:r>
              <a:rPr lang="en-GB" sz="2200" dirty="0" smtClean="0"/>
              <a:t> A </a:t>
            </a:r>
            <a:r>
              <a:rPr lang="en-GB" sz="2200" dirty="0"/>
              <a:t>higher level of intercultural appreciation</a:t>
            </a:r>
          </a:p>
        </p:txBody>
      </p:sp>
    </p:spTree>
    <p:extLst>
      <p:ext uri="{BB962C8B-B14F-4D97-AF65-F5344CB8AC3E}">
        <p14:creationId xmlns:p14="http://schemas.microsoft.com/office/powerpoint/2010/main" val="3293800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39" y="404664"/>
            <a:ext cx="8316925" cy="5544616"/>
          </a:xfrm>
          <a:prstGeom prst="rect">
            <a:avLst/>
          </a:prstGeom>
        </p:spPr>
      </p:pic>
      <p:sp>
        <p:nvSpPr>
          <p:cNvPr id="3" name="TextBox 2"/>
          <p:cNvSpPr txBox="1"/>
          <p:nvPr/>
        </p:nvSpPr>
        <p:spPr>
          <a:xfrm>
            <a:off x="395536" y="5926638"/>
            <a:ext cx="8136904" cy="707886"/>
          </a:xfrm>
          <a:prstGeom prst="rect">
            <a:avLst/>
          </a:prstGeom>
          <a:noFill/>
        </p:spPr>
        <p:txBody>
          <a:bodyPr wrap="square" rtlCol="0">
            <a:spAutoFit/>
          </a:bodyPr>
          <a:lstStyle/>
          <a:p>
            <a:pPr defTabSz="914400"/>
            <a:r>
              <a:rPr lang="en-GB" sz="4000" b="1" dirty="0" smtClean="0">
                <a:solidFill>
                  <a:prstClr val="black"/>
                </a:solidFill>
              </a:rPr>
              <a:t>Word Lens app - iPhone</a:t>
            </a:r>
            <a:endParaRPr lang="fr-FR" sz="4000" b="1" dirty="0">
              <a:solidFill>
                <a:prstClr val="black"/>
              </a:solidFill>
            </a:endParaRPr>
          </a:p>
        </p:txBody>
      </p:sp>
    </p:spTree>
    <p:extLst>
      <p:ext uri="{BB962C8B-B14F-4D97-AF65-F5344CB8AC3E}">
        <p14:creationId xmlns:p14="http://schemas.microsoft.com/office/powerpoint/2010/main" val="3765900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68" y="1978762"/>
            <a:ext cx="4581525" cy="2943225"/>
          </a:xfrm>
          <a:prstGeom prst="rect">
            <a:avLst/>
          </a:prstGeom>
        </p:spPr>
      </p:pic>
      <p:sp>
        <p:nvSpPr>
          <p:cNvPr id="3" name="TextBox 2"/>
          <p:cNvSpPr txBox="1"/>
          <p:nvPr/>
        </p:nvSpPr>
        <p:spPr>
          <a:xfrm>
            <a:off x="1835696" y="6093296"/>
            <a:ext cx="5544616" cy="677108"/>
          </a:xfrm>
          <a:prstGeom prst="rect">
            <a:avLst/>
          </a:prstGeom>
          <a:noFill/>
        </p:spPr>
        <p:txBody>
          <a:bodyPr wrap="square" rtlCol="0">
            <a:spAutoFit/>
          </a:bodyPr>
          <a:lstStyle/>
          <a:p>
            <a:pPr algn="ctr" defTabSz="914400"/>
            <a:r>
              <a:rPr lang="en-GB" i="1" dirty="0" smtClean="0">
                <a:solidFill>
                  <a:prstClr val="black"/>
                </a:solidFill>
              </a:rPr>
              <a:t>At Heathrow Airport, London, UK:</a:t>
            </a:r>
            <a:br>
              <a:rPr lang="en-GB" i="1" dirty="0" smtClean="0">
                <a:solidFill>
                  <a:prstClr val="black"/>
                </a:solidFill>
              </a:rPr>
            </a:br>
            <a:r>
              <a:rPr lang="en-GB" sz="2000" b="1" dirty="0" smtClean="0">
                <a:solidFill>
                  <a:prstClr val="black"/>
                </a:solidFill>
              </a:rPr>
              <a:t>No electric people carrying vehicles past this point.</a:t>
            </a:r>
            <a:endParaRPr lang="fr-FR" sz="2000" b="1" dirty="0">
              <a:solidFill>
                <a:prstClr val="black"/>
              </a:solidFill>
            </a:endParaRPr>
          </a:p>
        </p:txBody>
      </p:sp>
      <p:sp>
        <p:nvSpPr>
          <p:cNvPr id="10" name="TextBox 9"/>
          <p:cNvSpPr txBox="1"/>
          <p:nvPr/>
        </p:nvSpPr>
        <p:spPr>
          <a:xfrm>
            <a:off x="4355976" y="856164"/>
            <a:ext cx="5544616" cy="954107"/>
          </a:xfrm>
          <a:prstGeom prst="rect">
            <a:avLst/>
          </a:prstGeom>
          <a:noFill/>
        </p:spPr>
        <p:txBody>
          <a:bodyPr wrap="square" rtlCol="0">
            <a:spAutoFit/>
          </a:bodyPr>
          <a:lstStyle/>
          <a:p>
            <a:pPr algn="ctr" defTabSz="914400"/>
            <a:r>
              <a:rPr lang="en-GB" i="1" dirty="0" smtClean="0">
                <a:solidFill>
                  <a:prstClr val="black"/>
                </a:solidFill>
              </a:rPr>
              <a:t>Notice on a broken turnstile at Salzburg, </a:t>
            </a:r>
            <a:br>
              <a:rPr lang="en-GB" i="1" dirty="0" smtClean="0">
                <a:solidFill>
                  <a:prstClr val="black"/>
                </a:solidFill>
              </a:rPr>
            </a:br>
            <a:r>
              <a:rPr lang="en-GB" i="1" dirty="0" smtClean="0">
                <a:solidFill>
                  <a:prstClr val="black"/>
                </a:solidFill>
              </a:rPr>
              <a:t>Austria, passport control:</a:t>
            </a:r>
            <a:br>
              <a:rPr lang="en-GB" i="1" dirty="0" smtClean="0">
                <a:solidFill>
                  <a:prstClr val="black"/>
                </a:solidFill>
              </a:rPr>
            </a:br>
            <a:r>
              <a:rPr lang="en-GB" sz="2000" b="1" dirty="0" smtClean="0">
                <a:solidFill>
                  <a:prstClr val="black"/>
                </a:solidFill>
              </a:rPr>
              <a:t>Out of work.</a:t>
            </a:r>
            <a:endParaRPr lang="fr-FR" sz="2000" b="1" dirty="0">
              <a:solidFill>
                <a:prstClr val="black"/>
              </a:solidFill>
            </a:endParaRPr>
          </a:p>
        </p:txBody>
      </p:sp>
      <p:sp>
        <p:nvSpPr>
          <p:cNvPr id="11" name="TextBox 10"/>
          <p:cNvSpPr txBox="1"/>
          <p:nvPr/>
        </p:nvSpPr>
        <p:spPr>
          <a:xfrm>
            <a:off x="99009" y="204609"/>
            <a:ext cx="5544616" cy="677108"/>
          </a:xfrm>
          <a:prstGeom prst="rect">
            <a:avLst/>
          </a:prstGeom>
          <a:noFill/>
        </p:spPr>
        <p:txBody>
          <a:bodyPr wrap="square" rtlCol="0">
            <a:spAutoFit/>
          </a:bodyPr>
          <a:lstStyle/>
          <a:p>
            <a:pPr algn="ctr" defTabSz="914400"/>
            <a:r>
              <a:rPr lang="en-GB" i="1" dirty="0" smtClean="0">
                <a:solidFill>
                  <a:prstClr val="black"/>
                </a:solidFill>
              </a:rPr>
              <a:t>Sign on a metal-detector scanner in France:</a:t>
            </a:r>
            <a:br>
              <a:rPr lang="en-GB" i="1" dirty="0" smtClean="0">
                <a:solidFill>
                  <a:prstClr val="black"/>
                </a:solidFill>
              </a:rPr>
            </a:br>
            <a:r>
              <a:rPr lang="en-GB" sz="2000" b="1" dirty="0" smtClean="0">
                <a:solidFill>
                  <a:prstClr val="black"/>
                </a:solidFill>
              </a:rPr>
              <a:t>People with peace-maker do not pass.</a:t>
            </a:r>
            <a:endParaRPr lang="fr-FR" sz="2000" b="1" dirty="0">
              <a:solidFill>
                <a:prstClr val="black"/>
              </a:solidFill>
            </a:endParaRPr>
          </a:p>
        </p:txBody>
      </p:sp>
      <p:sp>
        <p:nvSpPr>
          <p:cNvPr id="12" name="TextBox 11"/>
          <p:cNvSpPr txBox="1"/>
          <p:nvPr/>
        </p:nvSpPr>
        <p:spPr>
          <a:xfrm>
            <a:off x="2519772" y="5013176"/>
            <a:ext cx="4176464" cy="984885"/>
          </a:xfrm>
          <a:prstGeom prst="rect">
            <a:avLst/>
          </a:prstGeom>
          <a:noFill/>
        </p:spPr>
        <p:txBody>
          <a:bodyPr wrap="square" rtlCol="0">
            <a:spAutoFit/>
          </a:bodyPr>
          <a:lstStyle/>
          <a:p>
            <a:pPr algn="ctr" defTabSz="914400"/>
            <a:r>
              <a:rPr lang="en-GB" i="1" dirty="0" smtClean="0">
                <a:solidFill>
                  <a:prstClr val="black"/>
                </a:solidFill>
              </a:rPr>
              <a:t>Danish airline:</a:t>
            </a:r>
            <a:br>
              <a:rPr lang="en-GB" i="1" dirty="0" smtClean="0">
                <a:solidFill>
                  <a:prstClr val="black"/>
                </a:solidFill>
              </a:rPr>
            </a:br>
            <a:r>
              <a:rPr lang="en-GB" sz="2000" b="1" dirty="0" smtClean="0">
                <a:solidFill>
                  <a:prstClr val="black"/>
                </a:solidFill>
              </a:rPr>
              <a:t>We take your bags and send them in all directions.</a:t>
            </a:r>
            <a:endParaRPr lang="fr-FR" sz="2000" b="1" dirty="0">
              <a:solidFill>
                <a:prstClr val="black"/>
              </a:solidFill>
            </a:endParaRPr>
          </a:p>
        </p:txBody>
      </p:sp>
      <p:sp>
        <p:nvSpPr>
          <p:cNvPr id="13" name="TextBox 12"/>
          <p:cNvSpPr txBox="1"/>
          <p:nvPr/>
        </p:nvSpPr>
        <p:spPr>
          <a:xfrm>
            <a:off x="5269260" y="2654042"/>
            <a:ext cx="3672408" cy="1261884"/>
          </a:xfrm>
          <a:prstGeom prst="rect">
            <a:avLst/>
          </a:prstGeom>
          <a:noFill/>
        </p:spPr>
        <p:txBody>
          <a:bodyPr wrap="square" rtlCol="0">
            <a:spAutoFit/>
          </a:bodyPr>
          <a:lstStyle/>
          <a:p>
            <a:pPr algn="ctr" defTabSz="914400"/>
            <a:r>
              <a:rPr lang="en-GB" i="1" dirty="0" smtClean="0">
                <a:solidFill>
                  <a:prstClr val="black"/>
                </a:solidFill>
              </a:rPr>
              <a:t>On an airsickness bag on a Spanish aeroplane:</a:t>
            </a:r>
            <a:br>
              <a:rPr lang="en-GB" i="1" dirty="0" smtClean="0">
                <a:solidFill>
                  <a:prstClr val="black"/>
                </a:solidFill>
              </a:rPr>
            </a:br>
            <a:r>
              <a:rPr lang="en-GB" sz="2000" b="1" dirty="0" smtClean="0">
                <a:solidFill>
                  <a:prstClr val="black"/>
                </a:solidFill>
              </a:rPr>
              <a:t>Bags to be use in case of sickness or to gather remains.</a:t>
            </a:r>
            <a:endParaRPr lang="fr-FR" sz="2000" b="1" dirty="0">
              <a:solidFill>
                <a:prstClr val="black"/>
              </a:solidFill>
            </a:endParaRPr>
          </a:p>
        </p:txBody>
      </p:sp>
      <p:sp>
        <p:nvSpPr>
          <p:cNvPr id="14" name="TextBox 13"/>
          <p:cNvSpPr txBox="1"/>
          <p:nvPr/>
        </p:nvSpPr>
        <p:spPr>
          <a:xfrm>
            <a:off x="137109" y="1333217"/>
            <a:ext cx="5544616" cy="677108"/>
          </a:xfrm>
          <a:prstGeom prst="rect">
            <a:avLst/>
          </a:prstGeom>
          <a:noFill/>
        </p:spPr>
        <p:txBody>
          <a:bodyPr wrap="square" rtlCol="0">
            <a:spAutoFit/>
          </a:bodyPr>
          <a:lstStyle/>
          <a:p>
            <a:pPr algn="ctr" defTabSz="914400"/>
            <a:r>
              <a:rPr lang="en-GB" i="1" dirty="0" smtClean="0">
                <a:solidFill>
                  <a:prstClr val="black"/>
                </a:solidFill>
              </a:rPr>
              <a:t>Paris, France:</a:t>
            </a:r>
            <a:br>
              <a:rPr lang="en-GB" i="1" dirty="0" smtClean="0">
                <a:solidFill>
                  <a:prstClr val="black"/>
                </a:solidFill>
              </a:rPr>
            </a:br>
            <a:r>
              <a:rPr lang="en-GB" sz="2000" b="1" dirty="0" smtClean="0">
                <a:solidFill>
                  <a:prstClr val="black"/>
                </a:solidFill>
              </a:rPr>
              <a:t>Please leave your values at the front desk.</a:t>
            </a:r>
            <a:endParaRPr lang="fr-FR" sz="2000" b="1" dirty="0">
              <a:solidFill>
                <a:prstClr val="black"/>
              </a:solidFill>
            </a:endParaRPr>
          </a:p>
        </p:txBody>
      </p:sp>
    </p:spTree>
    <p:extLst>
      <p:ext uri="{BB962C8B-B14F-4D97-AF65-F5344CB8AC3E}">
        <p14:creationId xmlns:p14="http://schemas.microsoft.com/office/powerpoint/2010/main" val="310692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7"/>
            <a:ext cx="8570913"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1774" y="5949280"/>
            <a:ext cx="8477151" cy="584775"/>
          </a:xfrm>
          <a:prstGeom prst="rect">
            <a:avLst/>
          </a:prstGeom>
          <a:noFill/>
        </p:spPr>
        <p:txBody>
          <a:bodyPr wrap="square" rtlCol="0">
            <a:spAutoFit/>
          </a:bodyPr>
          <a:lstStyle/>
          <a:p>
            <a:pPr defTabSz="914400"/>
            <a:r>
              <a:rPr lang="en-GB" sz="3200" b="1" dirty="0" smtClean="0">
                <a:solidFill>
                  <a:prstClr val="black"/>
                </a:solidFill>
              </a:rPr>
              <a:t>What is the message in this poster?</a:t>
            </a:r>
            <a:endParaRPr lang="fr-FR" sz="3200" b="1" dirty="0">
              <a:solidFill>
                <a:prstClr val="black"/>
              </a:solidFill>
            </a:endParaRPr>
          </a:p>
        </p:txBody>
      </p:sp>
    </p:spTree>
    <p:extLst>
      <p:ext uri="{BB962C8B-B14F-4D97-AF65-F5344CB8AC3E}">
        <p14:creationId xmlns:p14="http://schemas.microsoft.com/office/powerpoint/2010/main" val="4023547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4644"/>
            <a:ext cx="748883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584" y="3933056"/>
            <a:ext cx="7488832" cy="1908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defTabSz="914400">
              <a:buFont typeface="Courier New" pitchFamily="49" charset="0"/>
              <a:buChar char="o"/>
            </a:pPr>
            <a:r>
              <a:rPr lang="en-GB" sz="2800" dirty="0" err="1" smtClean="0">
                <a:solidFill>
                  <a:prstClr val="white"/>
                </a:solidFill>
              </a:rPr>
              <a:t>Prohibido</a:t>
            </a:r>
            <a:r>
              <a:rPr lang="en-GB" sz="2800" dirty="0" smtClean="0">
                <a:solidFill>
                  <a:prstClr val="white"/>
                </a:solidFill>
              </a:rPr>
              <a:t> </a:t>
            </a:r>
            <a:r>
              <a:rPr lang="en-GB" sz="2800" dirty="0" err="1" smtClean="0">
                <a:solidFill>
                  <a:prstClr val="white"/>
                </a:solidFill>
              </a:rPr>
              <a:t>transitar</a:t>
            </a:r>
            <a:r>
              <a:rPr lang="en-GB" sz="2800" dirty="0" smtClean="0">
                <a:solidFill>
                  <a:prstClr val="white"/>
                </a:solidFill>
              </a:rPr>
              <a:t> con </a:t>
            </a:r>
            <a:r>
              <a:rPr lang="en-GB" sz="2800" dirty="0" err="1" smtClean="0">
                <a:solidFill>
                  <a:prstClr val="white"/>
                </a:solidFill>
              </a:rPr>
              <a:t>vehículos</a:t>
            </a:r>
            <a:endParaRPr lang="en-GB" sz="2800" dirty="0">
              <a:solidFill>
                <a:prstClr val="white"/>
              </a:solidFill>
            </a:endParaRPr>
          </a:p>
          <a:p>
            <a:pPr marL="457200" indent="-457200" defTabSz="914400">
              <a:buFont typeface="Courier New" pitchFamily="49" charset="0"/>
              <a:buChar char="o"/>
            </a:pPr>
            <a:r>
              <a:rPr lang="en-GB" sz="2800" dirty="0" err="1" smtClean="0">
                <a:solidFill>
                  <a:prstClr val="white"/>
                </a:solidFill>
              </a:rPr>
              <a:t>Prohibido</a:t>
            </a:r>
            <a:r>
              <a:rPr lang="en-GB" sz="2800" dirty="0" smtClean="0">
                <a:solidFill>
                  <a:prstClr val="white"/>
                </a:solidFill>
              </a:rPr>
              <a:t> </a:t>
            </a:r>
            <a:r>
              <a:rPr lang="en-GB" sz="2800" dirty="0" err="1" smtClean="0">
                <a:solidFill>
                  <a:prstClr val="white"/>
                </a:solidFill>
              </a:rPr>
              <a:t>hacer</a:t>
            </a:r>
            <a:r>
              <a:rPr lang="en-GB" sz="2800" dirty="0" smtClean="0">
                <a:solidFill>
                  <a:prstClr val="white"/>
                </a:solidFill>
              </a:rPr>
              <a:t> </a:t>
            </a:r>
            <a:r>
              <a:rPr lang="en-GB" sz="2800" dirty="0" err="1" smtClean="0">
                <a:solidFill>
                  <a:prstClr val="white"/>
                </a:solidFill>
              </a:rPr>
              <a:t>fuego</a:t>
            </a:r>
            <a:endParaRPr lang="en-GB" sz="2800" dirty="0" smtClean="0">
              <a:solidFill>
                <a:prstClr val="white"/>
              </a:solidFill>
            </a:endParaRPr>
          </a:p>
          <a:p>
            <a:pPr marL="457200" indent="-457200" defTabSz="914400">
              <a:buFont typeface="Courier New" pitchFamily="49" charset="0"/>
              <a:buChar char="o"/>
            </a:pPr>
            <a:r>
              <a:rPr lang="en-GB" sz="2800" dirty="0" err="1" smtClean="0">
                <a:solidFill>
                  <a:prstClr val="white"/>
                </a:solidFill>
              </a:rPr>
              <a:t>Prohibido</a:t>
            </a:r>
            <a:r>
              <a:rPr lang="en-GB" sz="2800" dirty="0" smtClean="0">
                <a:solidFill>
                  <a:prstClr val="white"/>
                </a:solidFill>
              </a:rPr>
              <a:t> </a:t>
            </a:r>
            <a:r>
              <a:rPr lang="en-GB" sz="2800" dirty="0" err="1" smtClean="0">
                <a:solidFill>
                  <a:prstClr val="white"/>
                </a:solidFill>
              </a:rPr>
              <a:t>bajar</a:t>
            </a:r>
            <a:r>
              <a:rPr lang="en-GB" sz="2800" dirty="0" smtClean="0">
                <a:solidFill>
                  <a:prstClr val="white"/>
                </a:solidFill>
              </a:rPr>
              <a:t> con </a:t>
            </a:r>
            <a:r>
              <a:rPr lang="en-GB" sz="2800" dirty="0" err="1" smtClean="0">
                <a:solidFill>
                  <a:prstClr val="white"/>
                </a:solidFill>
              </a:rPr>
              <a:t>animales</a:t>
            </a:r>
            <a:endParaRPr lang="fr-FR" sz="2800" dirty="0">
              <a:solidFill>
                <a:prstClr val="white"/>
              </a:solidFill>
            </a:endParaRPr>
          </a:p>
        </p:txBody>
      </p:sp>
      <p:sp>
        <p:nvSpPr>
          <p:cNvPr id="4" name="TextBox 3"/>
          <p:cNvSpPr txBox="1"/>
          <p:nvPr/>
        </p:nvSpPr>
        <p:spPr>
          <a:xfrm>
            <a:off x="251520" y="5949280"/>
            <a:ext cx="8820472" cy="584775"/>
          </a:xfrm>
          <a:prstGeom prst="rect">
            <a:avLst/>
          </a:prstGeom>
          <a:noFill/>
        </p:spPr>
        <p:txBody>
          <a:bodyPr wrap="square" rtlCol="0">
            <a:spAutoFit/>
          </a:bodyPr>
          <a:lstStyle/>
          <a:p>
            <a:pPr defTabSz="914400"/>
            <a:r>
              <a:rPr lang="en-GB" sz="3200" b="1" dirty="0" smtClean="0">
                <a:solidFill>
                  <a:prstClr val="black"/>
                </a:solidFill>
              </a:rPr>
              <a:t>Where might you see this sign?  </a:t>
            </a:r>
            <a:endParaRPr lang="fr-FR" sz="3200" b="1" dirty="0">
              <a:solidFill>
                <a:prstClr val="black"/>
              </a:solidFill>
            </a:endParaRPr>
          </a:p>
        </p:txBody>
      </p:sp>
    </p:spTree>
    <p:extLst>
      <p:ext uri="{BB962C8B-B14F-4D97-AF65-F5344CB8AC3E}">
        <p14:creationId xmlns:p14="http://schemas.microsoft.com/office/powerpoint/2010/main" val="2248534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1714572" cy="369332"/>
          </a:xfrm>
          <a:prstGeom prst="rect">
            <a:avLst/>
          </a:prstGeom>
        </p:spPr>
        <p:txBody>
          <a:bodyPr wrap="none">
            <a:spAutoFit/>
          </a:bodyPr>
          <a:lstStyle/>
          <a:p>
            <a:pPr defTabSz="914400"/>
            <a:r>
              <a:rPr lang="en-GB" b="1" dirty="0">
                <a:solidFill>
                  <a:prstClr val="black"/>
                </a:solidFill>
              </a:rPr>
              <a:t>Das </a:t>
            </a:r>
            <a:r>
              <a:rPr lang="en-GB" b="1" dirty="0" err="1">
                <a:solidFill>
                  <a:prstClr val="black"/>
                </a:solidFill>
              </a:rPr>
              <a:t>ist</a:t>
            </a:r>
            <a:r>
              <a:rPr lang="en-GB" b="1" dirty="0">
                <a:solidFill>
                  <a:prstClr val="black"/>
                </a:solidFill>
              </a:rPr>
              <a:t> </a:t>
            </a:r>
            <a:r>
              <a:rPr lang="en-GB" b="1" dirty="0" err="1">
                <a:solidFill>
                  <a:prstClr val="black"/>
                </a:solidFill>
              </a:rPr>
              <a:t>Banane</a:t>
            </a:r>
            <a:r>
              <a:rPr lang="en-GB" b="1" dirty="0">
                <a:solidFill>
                  <a:prstClr val="black"/>
                </a:solidFill>
              </a:rPr>
              <a:t>! </a:t>
            </a:r>
            <a:endParaRPr lang="fr-FR" dirty="0">
              <a:solidFill>
                <a:prstClr val="black"/>
              </a:solidFill>
            </a:endParaRPr>
          </a:p>
        </p:txBody>
      </p:sp>
      <p:sp>
        <p:nvSpPr>
          <p:cNvPr id="3" name="Rectangle 2"/>
          <p:cNvSpPr/>
          <p:nvPr/>
        </p:nvSpPr>
        <p:spPr>
          <a:xfrm>
            <a:off x="251520" y="1851322"/>
            <a:ext cx="4572000" cy="646331"/>
          </a:xfrm>
          <a:prstGeom prst="rect">
            <a:avLst/>
          </a:prstGeom>
        </p:spPr>
        <p:txBody>
          <a:bodyPr>
            <a:spAutoFit/>
          </a:bodyPr>
          <a:lstStyle/>
          <a:p>
            <a:pPr defTabSz="914400"/>
            <a:r>
              <a:rPr lang="en-GB" b="1" dirty="0" err="1" smtClean="0">
                <a:solidFill>
                  <a:prstClr val="black"/>
                </a:solidFill>
              </a:rPr>
              <a:t>Ich</a:t>
            </a:r>
            <a:r>
              <a:rPr lang="en-GB" b="1" dirty="0" smtClean="0">
                <a:solidFill>
                  <a:prstClr val="black"/>
                </a:solidFill>
              </a:rPr>
              <a:t> bin fix und </a:t>
            </a:r>
            <a:r>
              <a:rPr lang="en-GB" b="1" dirty="0" err="1" smtClean="0">
                <a:solidFill>
                  <a:prstClr val="black"/>
                </a:solidFill>
              </a:rPr>
              <a:t>fertig</a:t>
            </a:r>
            <a:r>
              <a:rPr lang="en-GB" b="1" dirty="0" smtClean="0">
                <a:solidFill>
                  <a:prstClr val="black"/>
                </a:solidFill>
              </a:rPr>
              <a:t>!</a:t>
            </a:r>
            <a:endParaRPr lang="fr-FR" dirty="0">
              <a:solidFill>
                <a:prstClr val="black"/>
              </a:solidFill>
            </a:endParaRPr>
          </a:p>
          <a:p>
            <a:pPr defTabSz="914400"/>
            <a:r>
              <a:rPr lang="en-GB" b="1" dirty="0">
                <a:solidFill>
                  <a:prstClr val="black"/>
                </a:solidFill>
              </a:rPr>
              <a:t> </a:t>
            </a:r>
            <a:endParaRPr lang="fr-FR" dirty="0">
              <a:solidFill>
                <a:prstClr val="black"/>
              </a:solidFill>
            </a:endParaRPr>
          </a:p>
        </p:txBody>
      </p:sp>
      <p:sp>
        <p:nvSpPr>
          <p:cNvPr id="4" name="Rectangle 3"/>
          <p:cNvSpPr/>
          <p:nvPr/>
        </p:nvSpPr>
        <p:spPr>
          <a:xfrm>
            <a:off x="413792" y="4223298"/>
            <a:ext cx="4572000" cy="369332"/>
          </a:xfrm>
          <a:prstGeom prst="rect">
            <a:avLst/>
          </a:prstGeom>
        </p:spPr>
        <p:txBody>
          <a:bodyPr>
            <a:spAutoFit/>
          </a:bodyPr>
          <a:lstStyle/>
          <a:p>
            <a:pPr defTabSz="914400"/>
            <a:r>
              <a:rPr lang="en-GB" b="1" dirty="0" err="1">
                <a:solidFill>
                  <a:prstClr val="black"/>
                </a:solidFill>
              </a:rPr>
              <a:t>Es</a:t>
            </a:r>
            <a:r>
              <a:rPr lang="en-GB" b="1" dirty="0">
                <a:solidFill>
                  <a:prstClr val="black"/>
                </a:solidFill>
              </a:rPr>
              <a:t> </a:t>
            </a:r>
            <a:r>
              <a:rPr lang="en-GB" b="1" dirty="0" err="1">
                <a:solidFill>
                  <a:prstClr val="black"/>
                </a:solidFill>
              </a:rPr>
              <a:t>ist</a:t>
            </a:r>
            <a:r>
              <a:rPr lang="en-GB" b="1" dirty="0">
                <a:solidFill>
                  <a:prstClr val="black"/>
                </a:solidFill>
              </a:rPr>
              <a:t> </a:t>
            </a:r>
            <a:r>
              <a:rPr lang="en-GB" b="1" dirty="0" err="1">
                <a:solidFill>
                  <a:prstClr val="black"/>
                </a:solidFill>
              </a:rPr>
              <a:t>noch</a:t>
            </a:r>
            <a:r>
              <a:rPr lang="en-GB" b="1" dirty="0">
                <a:solidFill>
                  <a:prstClr val="black"/>
                </a:solidFill>
              </a:rPr>
              <a:t> </a:t>
            </a:r>
            <a:r>
              <a:rPr lang="en-GB" b="1" dirty="0" err="1">
                <a:solidFill>
                  <a:prstClr val="black"/>
                </a:solidFill>
              </a:rPr>
              <a:t>kein</a:t>
            </a:r>
            <a:r>
              <a:rPr lang="en-GB" b="1" dirty="0">
                <a:solidFill>
                  <a:prstClr val="black"/>
                </a:solidFill>
              </a:rPr>
              <a:t> Meister </a:t>
            </a:r>
            <a:r>
              <a:rPr lang="en-GB" b="1" dirty="0" err="1">
                <a:solidFill>
                  <a:prstClr val="black"/>
                </a:solidFill>
              </a:rPr>
              <a:t>vom</a:t>
            </a:r>
            <a:r>
              <a:rPr lang="en-GB" b="1" dirty="0">
                <a:solidFill>
                  <a:prstClr val="black"/>
                </a:solidFill>
              </a:rPr>
              <a:t> </a:t>
            </a:r>
            <a:r>
              <a:rPr lang="en-GB" b="1" dirty="0" err="1">
                <a:solidFill>
                  <a:prstClr val="black"/>
                </a:solidFill>
              </a:rPr>
              <a:t>Himmel</a:t>
            </a:r>
            <a:r>
              <a:rPr lang="en-GB" b="1" dirty="0">
                <a:solidFill>
                  <a:prstClr val="black"/>
                </a:solidFill>
              </a:rPr>
              <a:t> </a:t>
            </a:r>
            <a:r>
              <a:rPr lang="en-GB" b="1" dirty="0" err="1">
                <a:solidFill>
                  <a:prstClr val="black"/>
                </a:solidFill>
              </a:rPr>
              <a:t>gefallen</a:t>
            </a:r>
            <a:r>
              <a:rPr lang="en-GB" b="1" dirty="0">
                <a:solidFill>
                  <a:prstClr val="black"/>
                </a:solidFill>
              </a:rPr>
              <a:t>. </a:t>
            </a:r>
            <a:endParaRPr lang="fr-FR" dirty="0">
              <a:solidFill>
                <a:prstClr val="black"/>
              </a:solidFill>
            </a:endParaRPr>
          </a:p>
        </p:txBody>
      </p:sp>
      <p:sp>
        <p:nvSpPr>
          <p:cNvPr id="6" name="Rectangle 5"/>
          <p:cNvSpPr/>
          <p:nvPr/>
        </p:nvSpPr>
        <p:spPr>
          <a:xfrm>
            <a:off x="2699792" y="2109182"/>
            <a:ext cx="4572000" cy="369332"/>
          </a:xfrm>
          <a:prstGeom prst="rect">
            <a:avLst/>
          </a:prstGeom>
        </p:spPr>
        <p:txBody>
          <a:bodyPr>
            <a:spAutoFit/>
          </a:bodyPr>
          <a:lstStyle/>
          <a:p>
            <a:pPr defTabSz="914400"/>
            <a:r>
              <a:rPr lang="en-GB" b="1" dirty="0" err="1" smtClean="0">
                <a:solidFill>
                  <a:prstClr val="black"/>
                </a:solidFill>
              </a:rPr>
              <a:t>Lieber</a:t>
            </a:r>
            <a:r>
              <a:rPr lang="en-GB" b="1" dirty="0" smtClean="0">
                <a:solidFill>
                  <a:prstClr val="black"/>
                </a:solidFill>
              </a:rPr>
              <a:t> </a:t>
            </a:r>
            <a:r>
              <a:rPr lang="en-GB" b="1" dirty="0" err="1">
                <a:solidFill>
                  <a:prstClr val="black"/>
                </a:solidFill>
              </a:rPr>
              <a:t>spät</a:t>
            </a:r>
            <a:r>
              <a:rPr lang="en-GB" b="1" dirty="0">
                <a:solidFill>
                  <a:prstClr val="black"/>
                </a:solidFill>
              </a:rPr>
              <a:t> </a:t>
            </a:r>
            <a:r>
              <a:rPr lang="en-GB" b="1" dirty="0" err="1">
                <a:solidFill>
                  <a:prstClr val="black"/>
                </a:solidFill>
              </a:rPr>
              <a:t>als</a:t>
            </a:r>
            <a:r>
              <a:rPr lang="en-GB" b="1" dirty="0">
                <a:solidFill>
                  <a:prstClr val="black"/>
                </a:solidFill>
              </a:rPr>
              <a:t> </a:t>
            </a:r>
            <a:r>
              <a:rPr lang="en-GB" b="1" dirty="0" err="1">
                <a:solidFill>
                  <a:prstClr val="black"/>
                </a:solidFill>
              </a:rPr>
              <a:t>nie</a:t>
            </a:r>
            <a:r>
              <a:rPr lang="en-GB" b="1" dirty="0">
                <a:solidFill>
                  <a:prstClr val="black"/>
                </a:solidFill>
              </a:rPr>
              <a:t>.</a:t>
            </a:r>
            <a:r>
              <a:rPr lang="en-GB" dirty="0">
                <a:solidFill>
                  <a:prstClr val="black"/>
                </a:solidFill>
              </a:rPr>
              <a:t> (…</a:t>
            </a:r>
            <a:r>
              <a:rPr lang="en-GB" b="1" dirty="0" err="1">
                <a:solidFill>
                  <a:prstClr val="black"/>
                </a:solidFill>
              </a:rPr>
              <a:t>aber</a:t>
            </a:r>
            <a:r>
              <a:rPr lang="en-GB" b="1" dirty="0">
                <a:solidFill>
                  <a:prstClr val="black"/>
                </a:solidFill>
              </a:rPr>
              <a:t> </a:t>
            </a:r>
            <a:r>
              <a:rPr lang="en-GB" b="1" dirty="0" err="1">
                <a:solidFill>
                  <a:prstClr val="black"/>
                </a:solidFill>
              </a:rPr>
              <a:t>lieber</a:t>
            </a:r>
            <a:r>
              <a:rPr lang="en-GB" b="1" dirty="0">
                <a:solidFill>
                  <a:prstClr val="black"/>
                </a:solidFill>
              </a:rPr>
              <a:t> </a:t>
            </a:r>
            <a:r>
              <a:rPr lang="en-GB" b="1" dirty="0" err="1">
                <a:solidFill>
                  <a:prstClr val="black"/>
                </a:solidFill>
              </a:rPr>
              <a:t>nie</a:t>
            </a:r>
            <a:r>
              <a:rPr lang="en-GB" b="1" dirty="0">
                <a:solidFill>
                  <a:prstClr val="black"/>
                </a:solidFill>
              </a:rPr>
              <a:t> </a:t>
            </a:r>
            <a:r>
              <a:rPr lang="en-GB" b="1" dirty="0" err="1">
                <a:solidFill>
                  <a:prstClr val="black"/>
                </a:solidFill>
              </a:rPr>
              <a:t>zu</a:t>
            </a:r>
            <a:r>
              <a:rPr lang="en-GB" b="1" dirty="0">
                <a:solidFill>
                  <a:prstClr val="black"/>
                </a:solidFill>
              </a:rPr>
              <a:t> </a:t>
            </a:r>
            <a:r>
              <a:rPr lang="en-GB" b="1" dirty="0" err="1">
                <a:solidFill>
                  <a:prstClr val="black"/>
                </a:solidFill>
              </a:rPr>
              <a:t>spät</a:t>
            </a:r>
            <a:r>
              <a:rPr lang="en-GB" dirty="0" smtClean="0">
                <a:solidFill>
                  <a:prstClr val="black"/>
                </a:solidFill>
              </a:rPr>
              <a:t>)</a:t>
            </a:r>
            <a:endParaRPr lang="fr-FR" dirty="0">
              <a:solidFill>
                <a:prstClr val="black"/>
              </a:solidFill>
            </a:endParaRPr>
          </a:p>
        </p:txBody>
      </p:sp>
      <p:sp>
        <p:nvSpPr>
          <p:cNvPr id="7" name="Rectangle 6"/>
          <p:cNvSpPr/>
          <p:nvPr/>
        </p:nvSpPr>
        <p:spPr>
          <a:xfrm>
            <a:off x="6178255" y="3572641"/>
            <a:ext cx="2187074" cy="369332"/>
          </a:xfrm>
          <a:prstGeom prst="rect">
            <a:avLst/>
          </a:prstGeom>
        </p:spPr>
        <p:txBody>
          <a:bodyPr wrap="none">
            <a:spAutoFit/>
          </a:bodyPr>
          <a:lstStyle/>
          <a:p>
            <a:pPr defTabSz="914400"/>
            <a:r>
              <a:rPr lang="en-GB" b="1" dirty="0" smtClean="0">
                <a:solidFill>
                  <a:prstClr val="black"/>
                </a:solidFill>
              </a:rPr>
              <a:t>Hast du </a:t>
            </a:r>
            <a:r>
              <a:rPr lang="en-GB" b="1" dirty="0" err="1" smtClean="0">
                <a:solidFill>
                  <a:prstClr val="black"/>
                </a:solidFill>
              </a:rPr>
              <a:t>einen</a:t>
            </a:r>
            <a:r>
              <a:rPr lang="en-GB" b="1" dirty="0" smtClean="0">
                <a:solidFill>
                  <a:prstClr val="black"/>
                </a:solidFill>
              </a:rPr>
              <a:t> Vogel?</a:t>
            </a:r>
            <a:endParaRPr lang="fr-FR" dirty="0">
              <a:solidFill>
                <a:prstClr val="black"/>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630" y="116632"/>
            <a:ext cx="1925960" cy="134817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701879"/>
            <a:ext cx="1900157" cy="2285889"/>
          </a:xfrm>
          <a:prstGeom prst="rect">
            <a:avLst/>
          </a:prstGeom>
        </p:spPr>
      </p:pic>
      <p:sp>
        <p:nvSpPr>
          <p:cNvPr id="10" name="Rectangle 9"/>
          <p:cNvSpPr/>
          <p:nvPr/>
        </p:nvSpPr>
        <p:spPr>
          <a:xfrm>
            <a:off x="6084168" y="328965"/>
            <a:ext cx="2686698" cy="369332"/>
          </a:xfrm>
          <a:prstGeom prst="rect">
            <a:avLst/>
          </a:prstGeom>
        </p:spPr>
        <p:txBody>
          <a:bodyPr wrap="none">
            <a:spAutoFit/>
          </a:bodyPr>
          <a:lstStyle/>
          <a:p>
            <a:pPr defTabSz="914400"/>
            <a:r>
              <a:rPr lang="en-GB" b="1" dirty="0" err="1">
                <a:solidFill>
                  <a:prstClr val="black"/>
                </a:solidFill>
              </a:rPr>
              <a:t>Ich</a:t>
            </a:r>
            <a:r>
              <a:rPr lang="en-GB" b="1" dirty="0">
                <a:solidFill>
                  <a:prstClr val="black"/>
                </a:solidFill>
              </a:rPr>
              <a:t> </a:t>
            </a:r>
            <a:r>
              <a:rPr lang="en-GB" b="1" dirty="0" err="1">
                <a:solidFill>
                  <a:prstClr val="black"/>
                </a:solidFill>
              </a:rPr>
              <a:t>verstehe</a:t>
            </a:r>
            <a:r>
              <a:rPr lang="en-GB" b="1" dirty="0">
                <a:solidFill>
                  <a:prstClr val="black"/>
                </a:solidFill>
              </a:rPr>
              <a:t> </a:t>
            </a:r>
            <a:r>
              <a:rPr lang="en-GB" b="1" dirty="0" err="1">
                <a:solidFill>
                  <a:prstClr val="black"/>
                </a:solidFill>
              </a:rPr>
              <a:t>nur</a:t>
            </a:r>
            <a:r>
              <a:rPr lang="en-GB" b="1" dirty="0">
                <a:solidFill>
                  <a:prstClr val="black"/>
                </a:solidFill>
              </a:rPr>
              <a:t> </a:t>
            </a:r>
            <a:r>
              <a:rPr lang="en-GB" b="1" dirty="0" err="1">
                <a:solidFill>
                  <a:prstClr val="black"/>
                </a:solidFill>
              </a:rPr>
              <a:t>Bahnhof</a:t>
            </a:r>
            <a:r>
              <a:rPr lang="en-GB" b="1" dirty="0">
                <a:solidFill>
                  <a:prstClr val="black"/>
                </a:solidFill>
              </a:rPr>
              <a:t>. </a:t>
            </a:r>
            <a:endParaRPr lang="fr-FR" dirty="0">
              <a:solidFill>
                <a:prstClr val="black"/>
              </a:solidFill>
            </a:endParaRPr>
          </a:p>
        </p:txBody>
      </p:sp>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2077953"/>
            <a:ext cx="1743987" cy="181962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3015" y="2461208"/>
            <a:ext cx="1441009" cy="147391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255" y="4177980"/>
            <a:ext cx="2265040" cy="226504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9646" y="4592630"/>
            <a:ext cx="2543944" cy="2102729"/>
          </a:xfrm>
          <a:prstGeom prst="rect">
            <a:avLst/>
          </a:prstGeom>
        </p:spPr>
      </p:pic>
    </p:spTree>
    <p:extLst>
      <p:ext uri="{BB962C8B-B14F-4D97-AF65-F5344CB8AC3E}">
        <p14:creationId xmlns:p14="http://schemas.microsoft.com/office/powerpoint/2010/main" val="2698711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86" name="Picture 2"/>
          <p:cNvPicPr>
            <a:picLocks noChangeAspect="1" noChangeArrowheads="1"/>
          </p:cNvPicPr>
          <p:nvPr/>
        </p:nvPicPr>
        <p:blipFill>
          <a:blip r:embed="rId3">
            <a:extLst>
              <a:ext uri="{28A0092B-C50C-407E-A947-70E740481C1C}">
                <a14:useLocalDpi xmlns:a14="http://schemas.microsoft.com/office/drawing/2010/main" val="0"/>
              </a:ext>
            </a:extLst>
          </a:blip>
          <a:srcRect l="15781" t="17593" r="34740" b="11205"/>
          <a:stretch>
            <a:fillRect/>
          </a:stretch>
        </p:blipFill>
        <p:spPr bwMode="auto">
          <a:xfrm>
            <a:off x="0" y="0"/>
            <a:ext cx="8472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550025"/>
            <a:ext cx="9144000" cy="30797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defTabSz="914400">
              <a:defRPr/>
            </a:pPr>
            <a:r>
              <a:rPr lang="en-GB" sz="1400" dirty="0" smtClean="0">
                <a:solidFill>
                  <a:prstClr val="black"/>
                </a:solidFill>
                <a:hlinkClick r:id="rId4"/>
              </a:rPr>
              <a:t>www.tripadvisor.es/Hotel_Review-g664838-d518412-Reviews-Joyuda_Plaza_Hotel-Cabo_Rojo_Puerto_Rico.html</a:t>
            </a:r>
            <a:r>
              <a:rPr lang="en-GB" sz="1400" dirty="0" smtClean="0">
                <a:solidFill>
                  <a:prstClr val="black"/>
                </a:solidFill>
              </a:rPr>
              <a:t> </a:t>
            </a:r>
            <a:endParaRPr lang="en-GB" sz="1400" dirty="0">
              <a:solidFill>
                <a:prstClr val="black"/>
              </a:solidFill>
            </a:endParaRPr>
          </a:p>
        </p:txBody>
      </p:sp>
      <p:pic>
        <p:nvPicPr>
          <p:cNvPr id="374788" name="Picture 4" descr="http://www.msn-emotions.org/emotions/animated_emoticons/flags/emoticon_puertoRicanFla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48500" y="179388"/>
            <a:ext cx="1066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131230"/>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3757" y="332656"/>
            <a:ext cx="6084168"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fr-FR" sz="2000" dirty="0" smtClean="0">
                <a:solidFill>
                  <a:srgbClr val="FF0000"/>
                </a:solidFill>
                <a:latin typeface="Arial" charset="0"/>
                <a:cs typeface="Arial" charset="0"/>
              </a:rPr>
              <a:t>« </a:t>
            </a:r>
            <a:r>
              <a:rPr lang="fr-FR" sz="2000" dirty="0" err="1" smtClean="0">
                <a:solidFill>
                  <a:srgbClr val="FF0000"/>
                </a:solidFill>
                <a:latin typeface="Arial" charset="0"/>
                <a:cs typeface="Arial" charset="0"/>
              </a:rPr>
              <a:t>Desagradable</a:t>
            </a:r>
            <a:r>
              <a:rPr lang="fr-FR" sz="2000" dirty="0" smtClean="0">
                <a:solidFill>
                  <a:srgbClr val="FF0000"/>
                </a:solidFill>
                <a:latin typeface="Arial" charset="0"/>
                <a:cs typeface="Arial" charset="0"/>
              </a:rPr>
              <a:t> »</a:t>
            </a:r>
          </a:p>
          <a:p>
            <a:pPr defTabSz="914400" eaLnBrk="0" fontAlgn="base" hangingPunct="0">
              <a:spcBef>
                <a:spcPct val="0"/>
              </a:spcBef>
              <a:spcAft>
                <a:spcPct val="0"/>
              </a:spcAft>
            </a:pP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Bueno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cuando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yo</a:t>
            </a:r>
            <a:r>
              <a:rPr lang="fr-FR" sz="2000" dirty="0" smtClean="0">
                <a:solidFill>
                  <a:prstClr val="black"/>
                </a:solidFill>
                <a:latin typeface="Arial" charset="0"/>
                <a:cs typeface="Arial" charset="0"/>
              </a:rPr>
              <a:t> entré a mi </a:t>
            </a:r>
            <a:r>
              <a:rPr lang="fr-FR" sz="2000" dirty="0" err="1" smtClean="0">
                <a:solidFill>
                  <a:prstClr val="black"/>
                </a:solidFill>
                <a:latin typeface="Arial" charset="0"/>
                <a:cs typeface="Arial" charset="0"/>
              </a:rPr>
              <a:t>habitación</a:t>
            </a:r>
            <a:r>
              <a:rPr lang="fr-FR" sz="2000" dirty="0" smtClean="0">
                <a:solidFill>
                  <a:prstClr val="black"/>
                </a:solidFill>
                <a:latin typeface="Arial" charset="0"/>
                <a:cs typeface="Arial" charset="0"/>
              </a:rPr>
              <a:t>, las </a:t>
            </a:r>
            <a:r>
              <a:rPr lang="fr-FR" sz="2000" dirty="0" err="1" smtClean="0">
                <a:solidFill>
                  <a:prstClr val="black"/>
                </a:solidFill>
                <a:latin typeface="Arial" charset="0"/>
                <a:cs typeface="Arial" charset="0"/>
              </a:rPr>
              <a:t>sábanas</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estaban</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sucias</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él</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piso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del</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baño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estába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inundado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Además</a:t>
            </a:r>
            <a:r>
              <a:rPr lang="fr-FR" sz="2000" dirty="0" smtClean="0">
                <a:solidFill>
                  <a:prstClr val="black"/>
                </a:solidFill>
                <a:latin typeface="Arial" charset="0"/>
                <a:cs typeface="Arial" charset="0"/>
              </a:rPr>
              <a:t> no </a:t>
            </a:r>
            <a:r>
              <a:rPr lang="fr-FR" sz="2000" dirty="0" err="1" smtClean="0">
                <a:solidFill>
                  <a:prstClr val="black"/>
                </a:solidFill>
                <a:latin typeface="Arial" charset="0"/>
                <a:cs typeface="Arial" charset="0"/>
              </a:rPr>
              <a:t>había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papel</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higiénico</a:t>
            </a:r>
            <a:r>
              <a:rPr lang="fr-FR" sz="2000" dirty="0" smtClean="0">
                <a:solidFill>
                  <a:prstClr val="black"/>
                </a:solidFill>
                <a:latin typeface="Arial" charset="0"/>
                <a:cs typeface="Arial" charset="0"/>
              </a:rPr>
              <a:t>, y el </a:t>
            </a:r>
            <a:r>
              <a:rPr lang="fr-FR" sz="2000" dirty="0" err="1" smtClean="0">
                <a:solidFill>
                  <a:prstClr val="black"/>
                </a:solidFill>
                <a:latin typeface="Arial" charset="0"/>
                <a:cs typeface="Arial" charset="0"/>
              </a:rPr>
              <a:t>televisor</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era</a:t>
            </a:r>
            <a:r>
              <a:rPr lang="fr-FR" sz="2000" dirty="0" smtClean="0">
                <a:solidFill>
                  <a:prstClr val="black"/>
                </a:solidFill>
                <a:latin typeface="Arial" charset="0"/>
                <a:cs typeface="Arial" charset="0"/>
              </a:rPr>
              <a:t> de </a:t>
            </a:r>
            <a:r>
              <a:rPr lang="fr-FR" sz="2000" dirty="0" err="1" smtClean="0">
                <a:solidFill>
                  <a:prstClr val="black"/>
                </a:solidFill>
                <a:latin typeface="Arial" charset="0"/>
                <a:cs typeface="Arial" charset="0"/>
              </a:rPr>
              <a:t>hace</a:t>
            </a:r>
            <a:r>
              <a:rPr lang="fr-FR" sz="2000" dirty="0" smtClean="0">
                <a:solidFill>
                  <a:prstClr val="black"/>
                </a:solidFill>
                <a:latin typeface="Arial" charset="0"/>
                <a:cs typeface="Arial" charset="0"/>
              </a:rPr>
              <a:t> 30 </a:t>
            </a:r>
            <a:r>
              <a:rPr lang="fr-FR" sz="2000" dirty="0" err="1" smtClean="0">
                <a:solidFill>
                  <a:prstClr val="black"/>
                </a:solidFill>
                <a:latin typeface="Arial" charset="0"/>
                <a:cs typeface="Arial" charset="0"/>
              </a:rPr>
              <a:t>años</a:t>
            </a:r>
            <a:r>
              <a:rPr lang="fr-FR" sz="2000" dirty="0" smtClean="0">
                <a:solidFill>
                  <a:prstClr val="black"/>
                </a:solidFill>
                <a:latin typeface="Arial" charset="0"/>
                <a:cs typeface="Arial" charset="0"/>
              </a:rPr>
              <a:t>.  No </a:t>
            </a:r>
            <a:r>
              <a:rPr lang="fr-FR" sz="2000" dirty="0" err="1" smtClean="0">
                <a:solidFill>
                  <a:prstClr val="black"/>
                </a:solidFill>
                <a:latin typeface="Arial" charset="0"/>
                <a:cs typeface="Arial" charset="0"/>
              </a:rPr>
              <a:t>pude</a:t>
            </a:r>
            <a:r>
              <a:rPr lang="fr-FR" sz="2000" dirty="0" smtClean="0">
                <a:solidFill>
                  <a:prstClr val="black"/>
                </a:solidFill>
                <a:latin typeface="Arial" charset="0"/>
                <a:cs typeface="Arial" charset="0"/>
              </a:rPr>
              <a:t> dormir porque </a:t>
            </a:r>
            <a:r>
              <a:rPr lang="fr-FR" sz="2000" dirty="0" err="1" smtClean="0">
                <a:solidFill>
                  <a:prstClr val="black"/>
                </a:solidFill>
                <a:latin typeface="Arial" charset="0"/>
                <a:cs typeface="Arial" charset="0"/>
              </a:rPr>
              <a:t>había</a:t>
            </a:r>
            <a:r>
              <a:rPr lang="fr-FR" sz="2000" dirty="0" smtClean="0">
                <a:solidFill>
                  <a:prstClr val="black"/>
                </a:solidFill>
                <a:latin typeface="Arial" charset="0"/>
                <a:cs typeface="Arial" charset="0"/>
              </a:rPr>
              <a:t> gente </a:t>
            </a:r>
            <a:r>
              <a:rPr lang="fr-FR" sz="2000" dirty="0" err="1" smtClean="0">
                <a:solidFill>
                  <a:prstClr val="black"/>
                </a:solidFill>
                <a:latin typeface="Arial" charset="0"/>
                <a:cs typeface="Arial" charset="0"/>
              </a:rPr>
              <a:t>borracha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gritando</a:t>
            </a:r>
            <a:r>
              <a:rPr lang="fr-FR" sz="2000" dirty="0" smtClean="0">
                <a:solidFill>
                  <a:prstClr val="black"/>
                </a:solidFill>
                <a:latin typeface="Arial" charset="0"/>
                <a:cs typeface="Arial" charset="0"/>
              </a:rPr>
              <a:t> y </a:t>
            </a:r>
            <a:r>
              <a:rPr lang="fr-FR" sz="2000" dirty="0" err="1" smtClean="0">
                <a:solidFill>
                  <a:prstClr val="black"/>
                </a:solidFill>
                <a:latin typeface="Arial" charset="0"/>
                <a:cs typeface="Arial" charset="0"/>
              </a:rPr>
              <a:t>hablando</a:t>
            </a:r>
            <a:r>
              <a:rPr lang="fr-FR" sz="2000" dirty="0" smtClean="0">
                <a:solidFill>
                  <a:prstClr val="black"/>
                </a:solidFill>
                <a:latin typeface="Arial" charset="0"/>
                <a:cs typeface="Arial" charset="0"/>
              </a:rPr>
              <a:t>... </a:t>
            </a:r>
          </a:p>
        </p:txBody>
      </p:sp>
      <p:pic>
        <p:nvPicPr>
          <p:cNvPr id="1026" name="Picture 2" descr="1 de 5 estrel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82391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427984" y="2574776"/>
            <a:ext cx="4625672"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fr-FR" sz="2000" dirty="0" smtClean="0">
                <a:solidFill>
                  <a:srgbClr val="FF0000"/>
                </a:solidFill>
                <a:latin typeface="Arial" charset="0"/>
                <a:cs typeface="Arial" charset="0"/>
              </a:rPr>
              <a:t>« </a:t>
            </a:r>
            <a:r>
              <a:rPr lang="fr-FR" sz="2000" dirty="0" err="1" smtClean="0">
                <a:solidFill>
                  <a:srgbClr val="FF0000"/>
                </a:solidFill>
                <a:latin typeface="Arial" charset="0"/>
                <a:cs typeface="Arial" charset="0"/>
              </a:rPr>
              <a:t>Nooooooooooooo</a:t>
            </a:r>
            <a:r>
              <a:rPr lang="fr-FR" sz="2000" dirty="0" smtClean="0">
                <a:solidFill>
                  <a:srgbClr val="FF0000"/>
                </a:solidFill>
                <a:latin typeface="Arial" charset="0"/>
                <a:cs typeface="Arial" charset="0"/>
              </a:rPr>
              <a:t>! »</a:t>
            </a:r>
          </a:p>
          <a:p>
            <a:pPr defTabSz="914400" eaLnBrk="0" fontAlgn="base" hangingPunct="0">
              <a:spcBef>
                <a:spcPct val="0"/>
              </a:spcBef>
              <a:spcAft>
                <a:spcPct val="0"/>
              </a:spcAft>
            </a:pPr>
            <a:r>
              <a:rPr lang="fr-FR" sz="2000" dirty="0" smtClean="0">
                <a:solidFill>
                  <a:prstClr val="black"/>
                </a:solidFill>
                <a:latin typeface="Arial" charset="0"/>
                <a:cs typeface="Arial" charset="0"/>
              </a:rPr>
              <a:t>« La </a:t>
            </a:r>
            <a:r>
              <a:rPr lang="fr-FR" sz="2000" dirty="0" err="1" smtClean="0">
                <a:solidFill>
                  <a:prstClr val="black"/>
                </a:solidFill>
                <a:latin typeface="Arial" charset="0"/>
                <a:cs typeface="Arial" charset="0"/>
              </a:rPr>
              <a:t>habitación</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era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fea</a:t>
            </a:r>
            <a:r>
              <a:rPr lang="fr-FR" sz="2000" dirty="0" smtClean="0">
                <a:solidFill>
                  <a:prstClr val="black"/>
                </a:solidFill>
                <a:latin typeface="Arial" charset="0"/>
                <a:cs typeface="Arial" charset="0"/>
              </a:rPr>
              <a:t> y la cama </a:t>
            </a:r>
            <a:r>
              <a:rPr lang="fr-FR" sz="2000" dirty="0" err="1" smtClean="0">
                <a:solidFill>
                  <a:prstClr val="black"/>
                </a:solidFill>
                <a:latin typeface="Arial" charset="0"/>
                <a:cs typeface="Arial" charset="0"/>
              </a:rPr>
              <a:t>estaba</a:t>
            </a:r>
            <a:r>
              <a:rPr lang="fr-FR" sz="2000" dirty="0" smtClean="0">
                <a:solidFill>
                  <a:prstClr val="black"/>
                </a:solidFill>
                <a:latin typeface="Arial" charset="0"/>
                <a:cs typeface="Arial" charset="0"/>
              </a:rPr>
              <a:t> fatal. Las </a:t>
            </a:r>
            <a:r>
              <a:rPr lang="fr-FR" sz="2000" dirty="0" err="1" smtClean="0">
                <a:solidFill>
                  <a:prstClr val="black"/>
                </a:solidFill>
                <a:latin typeface="Arial" charset="0"/>
                <a:cs typeface="Arial" charset="0"/>
              </a:rPr>
              <a:t>habitaciones</a:t>
            </a:r>
            <a:r>
              <a:rPr lang="fr-FR" sz="2000" dirty="0" smtClean="0">
                <a:solidFill>
                  <a:prstClr val="black"/>
                </a:solidFill>
                <a:latin typeface="Arial" charset="0"/>
                <a:cs typeface="Arial" charset="0"/>
              </a:rPr>
              <a:t> no </a:t>
            </a:r>
            <a:r>
              <a:rPr lang="fr-FR" sz="2000" dirty="0" err="1" smtClean="0">
                <a:solidFill>
                  <a:prstClr val="black"/>
                </a:solidFill>
                <a:latin typeface="Arial" charset="0"/>
                <a:cs typeface="Arial" charset="0"/>
              </a:rPr>
              <a:t>tenían</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ventanas</a:t>
            </a:r>
            <a:r>
              <a:rPr lang="fr-FR" sz="2000" dirty="0" smtClean="0">
                <a:solidFill>
                  <a:prstClr val="black"/>
                </a:solidFill>
                <a:latin typeface="Arial" charset="0"/>
                <a:cs typeface="Arial" charset="0"/>
              </a:rPr>
              <a:t>.  La </a:t>
            </a:r>
            <a:r>
              <a:rPr lang="fr-FR" sz="2000" dirty="0" err="1" smtClean="0">
                <a:solidFill>
                  <a:prstClr val="black"/>
                </a:solidFill>
                <a:latin typeface="Arial" charset="0"/>
                <a:cs typeface="Arial" charset="0"/>
              </a:rPr>
              <a:t>piscina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estaba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sucia</a:t>
            </a:r>
            <a:r>
              <a:rPr lang="fr-FR" sz="2000" dirty="0" smtClean="0">
                <a:solidFill>
                  <a:prstClr val="black"/>
                </a:solidFill>
                <a:latin typeface="Arial" charset="0"/>
                <a:cs typeface="Arial" charset="0"/>
              </a:rPr>
              <a:t>.  Los </a:t>
            </a:r>
            <a:r>
              <a:rPr lang="fr-FR" sz="2000" dirty="0" err="1" smtClean="0">
                <a:solidFill>
                  <a:prstClr val="black"/>
                </a:solidFill>
                <a:latin typeface="Arial" charset="0"/>
                <a:cs typeface="Arial" charset="0"/>
              </a:rPr>
              <a:t>empleados</a:t>
            </a:r>
            <a:r>
              <a:rPr lang="fr-FR" sz="2000" dirty="0" smtClean="0">
                <a:solidFill>
                  <a:prstClr val="black"/>
                </a:solidFill>
                <a:latin typeface="Arial" charset="0"/>
                <a:cs typeface="Arial" charset="0"/>
              </a:rPr>
              <a:t> no </a:t>
            </a:r>
            <a:r>
              <a:rPr lang="fr-FR" sz="2000" dirty="0" err="1" smtClean="0">
                <a:solidFill>
                  <a:prstClr val="black"/>
                </a:solidFill>
                <a:latin typeface="Arial" charset="0"/>
                <a:cs typeface="Arial" charset="0"/>
              </a:rPr>
              <a:t>era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agradables</a:t>
            </a:r>
            <a:r>
              <a:rPr lang="fr-FR" sz="2000" dirty="0" smtClean="0">
                <a:solidFill>
                  <a:prstClr val="black"/>
                </a:solidFill>
                <a:latin typeface="Arial" charset="0"/>
                <a:cs typeface="Arial" charset="0"/>
              </a:rPr>
              <a:t>.  En fin, </a:t>
            </a:r>
            <a:r>
              <a:rPr lang="fr-FR" sz="2000" dirty="0" smtClean="0">
                <a:solidFill>
                  <a:prstClr val="black"/>
                </a:solidFill>
                <a:cs typeface="Calibri"/>
              </a:rPr>
              <a:t>¡</a:t>
            </a:r>
            <a:r>
              <a:rPr lang="fr-FR" sz="2000" dirty="0" smtClean="0">
                <a:solidFill>
                  <a:prstClr val="black"/>
                </a:solidFill>
                <a:latin typeface="Arial" charset="0"/>
                <a:cs typeface="Arial" charset="0"/>
              </a:rPr>
              <a:t>no </a:t>
            </a:r>
            <a:r>
              <a:rPr lang="fr-FR" sz="2000" dirty="0" err="1" smtClean="0">
                <a:solidFill>
                  <a:prstClr val="black"/>
                </a:solidFill>
                <a:latin typeface="Arial" charset="0"/>
                <a:cs typeface="Arial" charset="0"/>
              </a:rPr>
              <a:t>lo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recomiendo</a:t>
            </a:r>
            <a:r>
              <a:rPr lang="fr-FR" sz="2000" dirty="0" smtClean="0">
                <a:solidFill>
                  <a:prstClr val="black"/>
                </a:solidFill>
                <a:latin typeface="Arial" charset="0"/>
                <a:cs typeface="Arial" charset="0"/>
              </a:rPr>
              <a:t>!</a:t>
            </a:r>
          </a:p>
        </p:txBody>
      </p:sp>
      <p:sp>
        <p:nvSpPr>
          <p:cNvPr id="5" name="Rectangle 4"/>
          <p:cNvSpPr>
            <a:spLocks noChangeArrowheads="1"/>
          </p:cNvSpPr>
          <p:nvPr/>
        </p:nvSpPr>
        <p:spPr bwMode="auto">
          <a:xfrm>
            <a:off x="196181" y="4797152"/>
            <a:ext cx="6084168"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r>
              <a:rPr lang="fr-FR" sz="2000" dirty="0">
                <a:solidFill>
                  <a:srgbClr val="FF0000"/>
                </a:solidFill>
                <a:latin typeface="Arial" pitchFamily="34" charset="0"/>
                <a:cs typeface="Arial" pitchFamily="34" charset="0"/>
              </a:rPr>
              <a:t>« </a:t>
            </a:r>
            <a:r>
              <a:rPr lang="fr-FR" sz="2000" dirty="0" smtClean="0">
                <a:solidFill>
                  <a:srgbClr val="FF0000"/>
                </a:solidFill>
                <a:latin typeface="Arial" pitchFamily="34" charset="0"/>
                <a:cs typeface="Arial" pitchFamily="34" charset="0"/>
              </a:rPr>
              <a:t>¡un </a:t>
            </a:r>
            <a:r>
              <a:rPr lang="fr-FR" sz="2000" dirty="0" err="1" smtClean="0">
                <a:solidFill>
                  <a:srgbClr val="FF0000"/>
                </a:solidFill>
                <a:latin typeface="Arial" pitchFamily="34" charset="0"/>
                <a:cs typeface="Arial" pitchFamily="34" charset="0"/>
              </a:rPr>
              <a:t>lugar</a:t>
            </a:r>
            <a:r>
              <a:rPr lang="fr-FR" sz="2000" dirty="0" smtClean="0">
                <a:solidFill>
                  <a:srgbClr val="FF0000"/>
                </a:solidFill>
                <a:latin typeface="Arial" pitchFamily="34" charset="0"/>
                <a:cs typeface="Arial" pitchFamily="34" charset="0"/>
              </a:rPr>
              <a:t> horrible!</a:t>
            </a:r>
            <a:r>
              <a:rPr lang="fr-FR" sz="2000" dirty="0">
                <a:solidFill>
                  <a:srgbClr val="FF0000"/>
                </a:solidFill>
                <a:latin typeface="Arial" pitchFamily="34" charset="0"/>
                <a:cs typeface="Arial" pitchFamily="34" charset="0"/>
              </a:rPr>
              <a:t> »</a:t>
            </a:r>
          </a:p>
          <a:p>
            <a:pPr defTabSz="914400"/>
            <a:r>
              <a:rPr lang="es-ES" sz="2000" dirty="0" smtClean="0">
                <a:solidFill>
                  <a:prstClr val="black"/>
                </a:solidFill>
                <a:latin typeface="Arial" pitchFamily="34" charset="0"/>
                <a:cs typeface="Arial" pitchFamily="34" charset="0"/>
              </a:rPr>
              <a:t>¡</a:t>
            </a:r>
            <a:r>
              <a:rPr lang="es-ES" sz="2000" dirty="0">
                <a:solidFill>
                  <a:prstClr val="black"/>
                </a:solidFill>
                <a:latin typeface="Arial" pitchFamily="34" charset="0"/>
                <a:cs typeface="Arial" pitchFamily="34" charset="0"/>
              </a:rPr>
              <a:t>Este hotel es absolutamente horroroso! </a:t>
            </a:r>
            <a:r>
              <a:rPr lang="es-ES" sz="2000" dirty="0" smtClean="0">
                <a:solidFill>
                  <a:prstClr val="black"/>
                </a:solidFill>
                <a:latin typeface="Arial" pitchFamily="34" charset="0"/>
                <a:cs typeface="Arial" pitchFamily="34" charset="0"/>
              </a:rPr>
              <a:t>Las </a:t>
            </a:r>
            <a:r>
              <a:rPr lang="es-ES" sz="2000" dirty="0">
                <a:solidFill>
                  <a:prstClr val="black"/>
                </a:solidFill>
                <a:latin typeface="Arial" pitchFamily="34" charset="0"/>
                <a:cs typeface="Arial" pitchFamily="34" charset="0"/>
              </a:rPr>
              <a:t>habitaciones </a:t>
            </a:r>
            <a:r>
              <a:rPr lang="es-ES" sz="2000" dirty="0" smtClean="0">
                <a:solidFill>
                  <a:prstClr val="black"/>
                </a:solidFill>
                <a:latin typeface="Arial" pitchFamily="34" charset="0"/>
                <a:cs typeface="Arial" pitchFamily="34" charset="0"/>
              </a:rPr>
              <a:t>eran muy </a:t>
            </a:r>
            <a:r>
              <a:rPr lang="es-ES" sz="2000" dirty="0">
                <a:solidFill>
                  <a:prstClr val="black"/>
                </a:solidFill>
                <a:latin typeface="Arial" pitchFamily="34" charset="0"/>
                <a:cs typeface="Arial" pitchFamily="34" charset="0"/>
              </a:rPr>
              <a:t>pequeñas y mal diseñadas. </a:t>
            </a:r>
            <a:r>
              <a:rPr lang="es-ES" sz="2000" dirty="0" smtClean="0">
                <a:solidFill>
                  <a:prstClr val="black"/>
                </a:solidFill>
                <a:latin typeface="Arial" pitchFamily="34" charset="0"/>
                <a:cs typeface="Arial" pitchFamily="34" charset="0"/>
              </a:rPr>
              <a:t>Las </a:t>
            </a:r>
            <a:r>
              <a:rPr lang="es-ES" sz="2000" dirty="0">
                <a:solidFill>
                  <a:prstClr val="black"/>
                </a:solidFill>
                <a:latin typeface="Arial" pitchFamily="34" charset="0"/>
                <a:cs typeface="Arial" pitchFamily="34" charset="0"/>
              </a:rPr>
              <a:t>sábanas estaban muy sucias e incluso tenían manchas. Las camas eran tan incómodas que </a:t>
            </a:r>
            <a:r>
              <a:rPr lang="es-ES" sz="2000" dirty="0" smtClean="0">
                <a:solidFill>
                  <a:prstClr val="black"/>
                </a:solidFill>
                <a:latin typeface="Arial" pitchFamily="34" charset="0"/>
                <a:cs typeface="Arial" pitchFamily="34" charset="0"/>
              </a:rPr>
              <a:t>no pudimos </a:t>
            </a:r>
            <a:r>
              <a:rPr lang="es-ES" sz="2000" dirty="0">
                <a:solidFill>
                  <a:prstClr val="black"/>
                </a:solidFill>
                <a:latin typeface="Arial" pitchFamily="34" charset="0"/>
                <a:cs typeface="Arial" pitchFamily="34" charset="0"/>
              </a:rPr>
              <a:t>dormir.... </a:t>
            </a:r>
            <a:endParaRPr lang="fr-FR" sz="2000" dirty="0">
              <a:solidFill>
                <a:prstClr val="black"/>
              </a:solidFill>
              <a:latin typeface="Arial" pitchFamily="34" charset="0"/>
              <a:cs typeface="Arial" pitchFamily="34" charset="0"/>
            </a:endParaRPr>
          </a:p>
        </p:txBody>
      </p:sp>
      <p:sp>
        <p:nvSpPr>
          <p:cNvPr id="3" name="Rectangle 2"/>
          <p:cNvSpPr/>
          <p:nvPr/>
        </p:nvSpPr>
        <p:spPr>
          <a:xfrm>
            <a:off x="215907" y="2636912"/>
            <a:ext cx="3996053" cy="1938992"/>
          </a:xfrm>
          <a:prstGeom prst="rect">
            <a:avLst/>
          </a:prstGeom>
          <a:ln>
            <a:solidFill>
              <a:schemeClr val="tx1"/>
            </a:solidFill>
          </a:ln>
        </p:spPr>
        <p:txBody>
          <a:bodyPr wrap="square">
            <a:spAutoFit/>
          </a:bodyPr>
          <a:lstStyle/>
          <a:p>
            <a:pPr defTabSz="914400"/>
            <a:r>
              <a:rPr lang="fr-FR" sz="2000" dirty="0">
                <a:solidFill>
                  <a:srgbClr val="FF0000"/>
                </a:solidFill>
                <a:latin typeface="Arial" pitchFamily="34" charset="0"/>
                <a:cs typeface="Arial" pitchFamily="34" charset="0"/>
              </a:rPr>
              <a:t>« ¡un </a:t>
            </a:r>
            <a:r>
              <a:rPr lang="fr-FR" sz="2000" dirty="0" err="1">
                <a:solidFill>
                  <a:srgbClr val="FF0000"/>
                </a:solidFill>
                <a:latin typeface="Arial" pitchFamily="34" charset="0"/>
                <a:cs typeface="Arial" pitchFamily="34" charset="0"/>
              </a:rPr>
              <a:t>lugar</a:t>
            </a:r>
            <a:r>
              <a:rPr lang="fr-FR" sz="2000" dirty="0">
                <a:solidFill>
                  <a:srgbClr val="FF0000"/>
                </a:solidFill>
                <a:latin typeface="Arial" pitchFamily="34" charset="0"/>
                <a:cs typeface="Arial" pitchFamily="34" charset="0"/>
              </a:rPr>
              <a:t> horrible! </a:t>
            </a:r>
            <a:r>
              <a:rPr lang="fr-FR" sz="2000" dirty="0" smtClean="0">
                <a:solidFill>
                  <a:srgbClr val="FF0000"/>
                </a:solidFill>
                <a:latin typeface="Arial" pitchFamily="34" charset="0"/>
                <a:cs typeface="Arial" pitchFamily="34" charset="0"/>
              </a:rPr>
              <a:t>»</a:t>
            </a:r>
            <a:r>
              <a:rPr lang="es-ES" sz="2000" dirty="0" smtClean="0">
                <a:solidFill>
                  <a:prstClr val="black"/>
                </a:solidFill>
                <a:latin typeface="Arial" pitchFamily="34" charset="0"/>
                <a:cs typeface="Arial" pitchFamily="34" charset="0"/>
              </a:rPr>
              <a:t/>
            </a:r>
            <a:br>
              <a:rPr lang="es-ES" sz="2000" dirty="0" smtClean="0">
                <a:solidFill>
                  <a:prstClr val="black"/>
                </a:solidFill>
                <a:latin typeface="Arial" pitchFamily="34" charset="0"/>
                <a:cs typeface="Arial" pitchFamily="34" charset="0"/>
              </a:rPr>
            </a:br>
            <a:r>
              <a:rPr lang="es-ES" sz="2000" dirty="0" smtClean="0">
                <a:solidFill>
                  <a:prstClr val="black"/>
                </a:solidFill>
                <a:latin typeface="Arial" pitchFamily="34" charset="0"/>
                <a:cs typeface="Arial" pitchFamily="34" charset="0"/>
              </a:rPr>
              <a:t>De verdad, la </a:t>
            </a:r>
            <a:r>
              <a:rPr lang="es-ES" sz="2000" dirty="0">
                <a:solidFill>
                  <a:prstClr val="black"/>
                </a:solidFill>
                <a:latin typeface="Arial" pitchFamily="34" charset="0"/>
                <a:cs typeface="Arial" pitchFamily="34" charset="0"/>
              </a:rPr>
              <a:t>limpieza es </a:t>
            </a:r>
            <a:r>
              <a:rPr lang="es-ES" sz="2000" dirty="0" smtClean="0">
                <a:solidFill>
                  <a:prstClr val="black"/>
                </a:solidFill>
                <a:latin typeface="Arial" pitchFamily="34" charset="0"/>
                <a:cs typeface="Arial" pitchFamily="34" charset="0"/>
              </a:rPr>
              <a:t>pésima</a:t>
            </a:r>
            <a:r>
              <a:rPr lang="es-ES" sz="2000" dirty="0">
                <a:solidFill>
                  <a:prstClr val="black"/>
                </a:solidFill>
                <a:latin typeface="Arial" pitchFamily="34" charset="0"/>
                <a:cs typeface="Arial" pitchFamily="34" charset="0"/>
              </a:rPr>
              <a:t>, </a:t>
            </a:r>
            <a:r>
              <a:rPr lang="es-ES" sz="2000" dirty="0" smtClean="0">
                <a:solidFill>
                  <a:prstClr val="black"/>
                </a:solidFill>
                <a:latin typeface="Arial" pitchFamily="34" charset="0"/>
                <a:cs typeface="Arial" pitchFamily="34" charset="0"/>
              </a:rPr>
              <a:t>En la cama había incluso </a:t>
            </a:r>
            <a:r>
              <a:rPr lang="es-ES" sz="2000" dirty="0">
                <a:solidFill>
                  <a:prstClr val="black"/>
                </a:solidFill>
                <a:latin typeface="Arial" pitchFamily="34" charset="0"/>
                <a:cs typeface="Arial" pitchFamily="34" charset="0"/>
              </a:rPr>
              <a:t>cucarachitas. No </a:t>
            </a:r>
            <a:r>
              <a:rPr lang="es-ES" sz="2000" dirty="0" smtClean="0">
                <a:solidFill>
                  <a:prstClr val="black"/>
                </a:solidFill>
                <a:latin typeface="Arial" pitchFamily="34" charset="0"/>
                <a:cs typeface="Arial" pitchFamily="34" charset="0"/>
              </a:rPr>
              <a:t>había agua </a:t>
            </a:r>
            <a:r>
              <a:rPr lang="es-ES" sz="2000" dirty="0">
                <a:solidFill>
                  <a:prstClr val="black"/>
                </a:solidFill>
                <a:latin typeface="Arial" pitchFamily="34" charset="0"/>
                <a:cs typeface="Arial" pitchFamily="34" charset="0"/>
              </a:rPr>
              <a:t>caliente en el </a:t>
            </a:r>
            <a:r>
              <a:rPr lang="es-ES" sz="2000" dirty="0" smtClean="0">
                <a:solidFill>
                  <a:prstClr val="black"/>
                </a:solidFill>
                <a:latin typeface="Arial" pitchFamily="34" charset="0"/>
                <a:cs typeface="Arial" pitchFamily="34" charset="0"/>
              </a:rPr>
              <a:t>baño. El personal no era nada servicial.</a:t>
            </a:r>
            <a:endParaRPr lang="fr-FR" sz="2000" dirty="0">
              <a:solidFill>
                <a:prstClr val="black"/>
              </a:solidFill>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755" y="4986832"/>
            <a:ext cx="13906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44209" y="476672"/>
            <a:ext cx="2178046" cy="1569660"/>
          </a:xfrm>
          <a:prstGeom prst="rect">
            <a:avLst/>
          </a:prstGeom>
          <a:noFill/>
        </p:spPr>
        <p:txBody>
          <a:bodyPr wrap="square" rtlCol="0">
            <a:spAutoFit/>
          </a:bodyPr>
          <a:lstStyle/>
          <a:p>
            <a:pPr defTabSz="914400"/>
            <a:r>
              <a:rPr lang="en-GB" sz="3200" b="1" dirty="0" err="1" smtClean="0">
                <a:solidFill>
                  <a:prstClr val="black"/>
                </a:solidFill>
              </a:rPr>
              <a:t>Joyuda</a:t>
            </a:r>
            <a:r>
              <a:rPr lang="en-GB" sz="3200" b="1" dirty="0" smtClean="0">
                <a:solidFill>
                  <a:prstClr val="black"/>
                </a:solidFill>
              </a:rPr>
              <a:t> Plaza Hotel, Puerto Rico</a:t>
            </a:r>
            <a:endParaRPr lang="fr-FR" sz="3200" b="1" dirty="0">
              <a:solidFill>
                <a:prstClr val="black"/>
              </a:solidFill>
            </a:endParaRPr>
          </a:p>
        </p:txBody>
      </p:sp>
      <p:sp>
        <p:nvSpPr>
          <p:cNvPr id="9" name="TextBox 8"/>
          <p:cNvSpPr txBox="1"/>
          <p:nvPr/>
        </p:nvSpPr>
        <p:spPr>
          <a:xfrm>
            <a:off x="5652120" y="332656"/>
            <a:ext cx="615805" cy="769441"/>
          </a:xfrm>
          <a:prstGeom prst="rect">
            <a:avLst/>
          </a:prstGeom>
          <a:noFill/>
        </p:spPr>
        <p:txBody>
          <a:bodyPr wrap="square" rtlCol="0">
            <a:spAutoFit/>
          </a:bodyPr>
          <a:lstStyle/>
          <a:p>
            <a:pPr defTabSz="914400"/>
            <a:r>
              <a:rPr lang="en-GB" sz="4400" b="1" dirty="0">
                <a:solidFill>
                  <a:srgbClr val="0070C0"/>
                </a:solidFill>
              </a:rPr>
              <a:t>A</a:t>
            </a:r>
            <a:endParaRPr lang="fr-FR" sz="4400" b="1" dirty="0">
              <a:solidFill>
                <a:srgbClr val="0070C0"/>
              </a:solidFill>
            </a:endParaRPr>
          </a:p>
        </p:txBody>
      </p:sp>
      <p:sp>
        <p:nvSpPr>
          <p:cNvPr id="12" name="TextBox 11"/>
          <p:cNvSpPr txBox="1"/>
          <p:nvPr/>
        </p:nvSpPr>
        <p:spPr>
          <a:xfrm>
            <a:off x="3779912" y="3883695"/>
            <a:ext cx="615805" cy="769441"/>
          </a:xfrm>
          <a:prstGeom prst="rect">
            <a:avLst/>
          </a:prstGeom>
          <a:noFill/>
        </p:spPr>
        <p:txBody>
          <a:bodyPr wrap="square" rtlCol="0">
            <a:spAutoFit/>
          </a:bodyPr>
          <a:lstStyle/>
          <a:p>
            <a:pPr defTabSz="914400"/>
            <a:r>
              <a:rPr lang="en-GB" sz="4400" b="1" dirty="0" smtClean="0">
                <a:solidFill>
                  <a:srgbClr val="0070C0"/>
                </a:solidFill>
              </a:rPr>
              <a:t>B</a:t>
            </a:r>
            <a:endParaRPr lang="fr-FR" sz="4400" b="1" dirty="0">
              <a:solidFill>
                <a:srgbClr val="0070C0"/>
              </a:solidFill>
            </a:endParaRPr>
          </a:p>
        </p:txBody>
      </p:sp>
      <p:sp>
        <p:nvSpPr>
          <p:cNvPr id="13" name="TextBox 12"/>
          <p:cNvSpPr txBox="1"/>
          <p:nvPr/>
        </p:nvSpPr>
        <p:spPr>
          <a:xfrm>
            <a:off x="8564707" y="2492896"/>
            <a:ext cx="615805" cy="769441"/>
          </a:xfrm>
          <a:prstGeom prst="rect">
            <a:avLst/>
          </a:prstGeom>
          <a:noFill/>
        </p:spPr>
        <p:txBody>
          <a:bodyPr wrap="square" rtlCol="0">
            <a:spAutoFit/>
          </a:bodyPr>
          <a:lstStyle/>
          <a:p>
            <a:pPr defTabSz="914400"/>
            <a:r>
              <a:rPr lang="en-GB" sz="4400" b="1" dirty="0">
                <a:solidFill>
                  <a:srgbClr val="0070C0"/>
                </a:solidFill>
              </a:rPr>
              <a:t>C</a:t>
            </a:r>
            <a:endParaRPr lang="fr-FR" sz="4400" b="1" dirty="0">
              <a:solidFill>
                <a:srgbClr val="0070C0"/>
              </a:solidFill>
            </a:endParaRPr>
          </a:p>
        </p:txBody>
      </p:sp>
      <p:sp>
        <p:nvSpPr>
          <p:cNvPr id="14" name="TextBox 13"/>
          <p:cNvSpPr txBox="1"/>
          <p:nvPr/>
        </p:nvSpPr>
        <p:spPr>
          <a:xfrm>
            <a:off x="5664544" y="4797152"/>
            <a:ext cx="615805" cy="769441"/>
          </a:xfrm>
          <a:prstGeom prst="rect">
            <a:avLst/>
          </a:prstGeom>
          <a:noFill/>
        </p:spPr>
        <p:txBody>
          <a:bodyPr wrap="square" rtlCol="0">
            <a:spAutoFit/>
          </a:bodyPr>
          <a:lstStyle/>
          <a:p>
            <a:pPr defTabSz="914400"/>
            <a:r>
              <a:rPr lang="en-GB" sz="4400" b="1" dirty="0" smtClean="0">
                <a:solidFill>
                  <a:srgbClr val="0070C0"/>
                </a:solidFill>
              </a:rPr>
              <a:t>D</a:t>
            </a:r>
            <a:endParaRPr lang="fr-FR" sz="4400" b="1" dirty="0">
              <a:solidFill>
                <a:srgbClr val="0070C0"/>
              </a:solidFill>
            </a:endParaRPr>
          </a:p>
        </p:txBody>
      </p:sp>
    </p:spTree>
    <p:extLst>
      <p:ext uri="{BB962C8B-B14F-4D97-AF65-F5344CB8AC3E}">
        <p14:creationId xmlns:p14="http://schemas.microsoft.com/office/powerpoint/2010/main" val="2118125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1520" y="260648"/>
          <a:ext cx="8640960" cy="6175695"/>
        </p:xfrm>
        <a:graphic>
          <a:graphicData uri="http://schemas.openxmlformats.org/drawingml/2006/table">
            <a:tbl>
              <a:tblPr firstRow="1" bandRow="1">
                <a:tableStyleId>{5940675A-B579-460E-94D1-54222C63F5DA}</a:tableStyleId>
              </a:tblPr>
              <a:tblGrid>
                <a:gridCol w="5760640"/>
                <a:gridCol w="648072"/>
                <a:gridCol w="720080"/>
                <a:gridCol w="792088"/>
                <a:gridCol w="720080"/>
              </a:tblGrid>
              <a:tr h="369041">
                <a:tc>
                  <a:txBody>
                    <a:bodyPr/>
                    <a:lstStyle/>
                    <a:p>
                      <a:endParaRPr lang="fr-FR" dirty="0"/>
                    </a:p>
                  </a:txBody>
                  <a:tcPr/>
                </a:tc>
                <a:tc>
                  <a:txBody>
                    <a:bodyPr/>
                    <a:lstStyle/>
                    <a:p>
                      <a:pPr algn="ctr"/>
                      <a:r>
                        <a:rPr lang="en-GB" dirty="0" smtClean="0"/>
                        <a:t>A</a:t>
                      </a:r>
                      <a:endParaRPr lang="fr-FR" dirty="0"/>
                    </a:p>
                  </a:txBody>
                  <a:tcPr anchor="ctr"/>
                </a:tc>
                <a:tc>
                  <a:txBody>
                    <a:bodyPr/>
                    <a:lstStyle/>
                    <a:p>
                      <a:pPr algn="ctr"/>
                      <a:r>
                        <a:rPr lang="en-GB" dirty="0" smtClean="0"/>
                        <a:t>B</a:t>
                      </a:r>
                      <a:endParaRPr lang="fr-FR" dirty="0"/>
                    </a:p>
                  </a:txBody>
                  <a:tcPr anchor="ctr"/>
                </a:tc>
                <a:tc>
                  <a:txBody>
                    <a:bodyPr/>
                    <a:lstStyle/>
                    <a:p>
                      <a:pPr algn="ctr"/>
                      <a:r>
                        <a:rPr lang="en-GB" dirty="0" smtClean="0"/>
                        <a:t>C</a:t>
                      </a:r>
                      <a:endParaRPr lang="fr-FR" dirty="0"/>
                    </a:p>
                  </a:txBody>
                  <a:tcPr anchor="ctr"/>
                </a:tc>
                <a:tc>
                  <a:txBody>
                    <a:bodyPr/>
                    <a:lstStyle/>
                    <a:p>
                      <a:pPr algn="ctr"/>
                      <a:r>
                        <a:rPr lang="en-GB" dirty="0" smtClean="0"/>
                        <a:t>D</a:t>
                      </a:r>
                      <a:endParaRPr lang="fr-FR" dirty="0"/>
                    </a:p>
                  </a:txBody>
                  <a:tcPr anchor="ctr"/>
                </a:tc>
              </a:tr>
              <a:tr h="369041">
                <a:tc>
                  <a:txBody>
                    <a:bodyPr/>
                    <a:lstStyle/>
                    <a:p>
                      <a:r>
                        <a:rPr lang="en-GB" dirty="0" smtClean="0"/>
                        <a:t>1  The room was ugly.</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2</a:t>
                      </a:r>
                      <a:r>
                        <a:rPr lang="en-GB" baseline="0" dirty="0" smtClean="0"/>
                        <a:t>  This hotel is absolutely horrible.</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3  The bathroom</a:t>
                      </a:r>
                      <a:r>
                        <a:rPr lang="en-GB" baseline="0" dirty="0" smtClean="0"/>
                        <a:t> floor was flooded.</a:t>
                      </a:r>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4  The pool was dirty.</a:t>
                      </a:r>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r>
              <a:tr h="369041">
                <a:tc>
                  <a:txBody>
                    <a:bodyPr/>
                    <a:lstStyle/>
                    <a:p>
                      <a:r>
                        <a:rPr lang="en-GB" dirty="0" smtClean="0"/>
                        <a:t>5  The sheets were dirty.</a:t>
                      </a:r>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a:p>
                  </a:txBody>
                  <a:tcPr/>
                </a:tc>
              </a:tr>
              <a:tr h="369041">
                <a:tc>
                  <a:txBody>
                    <a:bodyPr/>
                    <a:lstStyle/>
                    <a:p>
                      <a:r>
                        <a:rPr lang="en-GB" dirty="0" smtClean="0"/>
                        <a:t>6.  The sheets were dirty and even had stains!</a:t>
                      </a:r>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r>
              <a:tr h="369041">
                <a:tc>
                  <a:txBody>
                    <a:bodyPr/>
                    <a:lstStyle/>
                    <a:p>
                      <a:r>
                        <a:rPr lang="en-GB" dirty="0" smtClean="0"/>
                        <a:t>7  There was</a:t>
                      </a:r>
                      <a:r>
                        <a:rPr lang="en-GB" baseline="0" dirty="0" smtClean="0"/>
                        <a:t> no hot water in the bathroom.</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8.  There was no toilet paper</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9  The staff were not nice.</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10  The rooms were very small and badly designed.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11  There were even little</a:t>
                      </a:r>
                      <a:r>
                        <a:rPr lang="en-GB" baseline="0" dirty="0" smtClean="0"/>
                        <a:t> cockroaches in the bed.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12  The </a:t>
                      </a:r>
                      <a:r>
                        <a:rPr lang="en-GB" dirty="0" err="1" smtClean="0"/>
                        <a:t>tv</a:t>
                      </a:r>
                      <a:r>
                        <a:rPr lang="en-GB" dirty="0" smtClean="0"/>
                        <a:t> was 30 years old.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13  The beds were so uncomfortable</a:t>
                      </a:r>
                      <a:r>
                        <a:rPr lang="en-GB" baseline="0" dirty="0" smtClean="0"/>
                        <a:t> that we couldn’t sleep.</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14  The staff were not at all helpful.</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15  I couldn’t sleep because there were drunk people shouting and talking…</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bl>
          </a:graphicData>
        </a:graphic>
      </p:graphicFrame>
    </p:spTree>
    <p:extLst>
      <p:ext uri="{BB962C8B-B14F-4D97-AF65-F5344CB8AC3E}">
        <p14:creationId xmlns:p14="http://schemas.microsoft.com/office/powerpoint/2010/main" val="3771842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470" y="476672"/>
            <a:ext cx="3794604" cy="2770059"/>
          </a:xfrm>
          <a:prstGeom prst="rect">
            <a:avLst/>
          </a:prstGeom>
        </p:spPr>
      </p:pic>
      <p:sp>
        <p:nvSpPr>
          <p:cNvPr id="5" name="Oval Callout 4"/>
          <p:cNvSpPr/>
          <p:nvPr/>
        </p:nvSpPr>
        <p:spPr>
          <a:xfrm>
            <a:off x="4716016" y="1518539"/>
            <a:ext cx="3528392" cy="1728192"/>
          </a:xfrm>
          <a:prstGeom prst="wedgeEllipseCallout">
            <a:avLst>
              <a:gd name="adj1" fmla="val -42422"/>
              <a:gd name="adj2" fmla="val 49234"/>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smtClean="0">
                <a:solidFill>
                  <a:schemeClr val="bg1"/>
                </a:solidFill>
                <a:latin typeface="Arial Rounded MT Bold" pitchFamily="34" charset="0"/>
              </a:rPr>
              <a:t>Pienso</a:t>
            </a:r>
            <a:r>
              <a:rPr lang="fr-FR" sz="2800" dirty="0" smtClean="0">
                <a:solidFill>
                  <a:schemeClr val="bg1"/>
                </a:solidFill>
                <a:latin typeface="Arial Rounded MT Bold" pitchFamily="34" charset="0"/>
              </a:rPr>
              <a:t> que …es…</a:t>
            </a:r>
          </a:p>
        </p:txBody>
      </p:sp>
      <p:sp>
        <p:nvSpPr>
          <p:cNvPr id="6" name="Oval Callout 5"/>
          <p:cNvSpPr/>
          <p:nvPr/>
        </p:nvSpPr>
        <p:spPr>
          <a:xfrm>
            <a:off x="323528" y="538483"/>
            <a:ext cx="3528392" cy="1872208"/>
          </a:xfrm>
          <a:prstGeom prst="wedgeEllipseCallout">
            <a:avLst>
              <a:gd name="adj1" fmla="val 52678"/>
              <a:gd name="adj2" fmla="val 5763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Arial Rounded MT Bold" pitchFamily="34" charset="0"/>
              </a:rPr>
              <a:t>¿</a:t>
            </a:r>
            <a:r>
              <a:rPr lang="fr-FR" sz="2800" dirty="0" err="1" smtClean="0">
                <a:solidFill>
                  <a:schemeClr val="tx1"/>
                </a:solidFill>
                <a:latin typeface="Arial Rounded MT Bold" pitchFamily="34" charset="0"/>
              </a:rPr>
              <a:t>Cómo</a:t>
            </a:r>
            <a:r>
              <a:rPr lang="fr-FR" sz="2800" dirty="0" smtClean="0">
                <a:solidFill>
                  <a:schemeClr val="tx1"/>
                </a:solidFill>
                <a:latin typeface="Arial Rounded MT Bold" pitchFamily="34" charset="0"/>
              </a:rPr>
              <a:t> se </a:t>
            </a:r>
            <a:r>
              <a:rPr lang="fr-FR" sz="2800" dirty="0" err="1" smtClean="0">
                <a:solidFill>
                  <a:schemeClr val="tx1"/>
                </a:solidFill>
                <a:latin typeface="Arial Rounded MT Bold" pitchFamily="34" charset="0"/>
              </a:rPr>
              <a:t>dice</a:t>
            </a:r>
            <a:r>
              <a:rPr lang="fr-FR" sz="2800" dirty="0" smtClean="0">
                <a:solidFill>
                  <a:schemeClr val="tx1"/>
                </a:solidFill>
                <a:latin typeface="Arial Rounded MT Bold" pitchFamily="34" charset="0"/>
              </a:rPr>
              <a:t> … en </a:t>
            </a:r>
            <a:r>
              <a:rPr lang="fr-FR" sz="2800" dirty="0" err="1" smtClean="0">
                <a:solidFill>
                  <a:schemeClr val="tx1"/>
                </a:solidFill>
                <a:latin typeface="Arial Rounded MT Bold" pitchFamily="34" charset="0"/>
              </a:rPr>
              <a:t>inglés</a:t>
            </a:r>
            <a:r>
              <a:rPr lang="fr-FR" sz="2800" dirty="0" smtClean="0">
                <a:solidFill>
                  <a:schemeClr val="tx1"/>
                </a:solidFill>
                <a:latin typeface="Arial Rounded MT Bold" pitchFamily="34" charset="0"/>
              </a:rPr>
              <a:t> / </a:t>
            </a:r>
            <a:r>
              <a:rPr lang="fr-FR" sz="2800" dirty="0" err="1" smtClean="0">
                <a:solidFill>
                  <a:schemeClr val="tx1"/>
                </a:solidFill>
                <a:latin typeface="Arial Rounded MT Bold" pitchFamily="34" charset="0"/>
              </a:rPr>
              <a:t>español</a:t>
            </a:r>
            <a:r>
              <a:rPr lang="fr-FR" sz="2800" dirty="0" smtClean="0">
                <a:solidFill>
                  <a:schemeClr val="tx1"/>
                </a:solidFill>
                <a:latin typeface="Arial Rounded MT Bold" pitchFamily="34" charset="0"/>
              </a:rPr>
              <a:t>?</a:t>
            </a:r>
          </a:p>
        </p:txBody>
      </p:sp>
      <p:sp>
        <p:nvSpPr>
          <p:cNvPr id="7" name="Oval Callout 6"/>
          <p:cNvSpPr/>
          <p:nvPr/>
        </p:nvSpPr>
        <p:spPr>
          <a:xfrm>
            <a:off x="5896512" y="3366136"/>
            <a:ext cx="2563920" cy="1396022"/>
          </a:xfrm>
          <a:prstGeom prst="wedgeEllipseCallout">
            <a:avLst>
              <a:gd name="adj1" fmla="val -51657"/>
              <a:gd name="adj2" fmla="val -38951"/>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bg1"/>
                </a:solidFill>
                <a:latin typeface="Arial Rounded MT Bold" pitchFamily="34" charset="0"/>
              </a:rPr>
              <a:t>¿</a:t>
            </a:r>
            <a:r>
              <a:rPr lang="fr-FR" sz="2800" dirty="0" err="1" smtClean="0">
                <a:solidFill>
                  <a:schemeClr val="bg1"/>
                </a:solidFill>
                <a:latin typeface="Arial Rounded MT Bold" pitchFamily="34" charset="0"/>
              </a:rPr>
              <a:t>Qué</a:t>
            </a:r>
            <a:r>
              <a:rPr lang="fr-FR" sz="2800" dirty="0" smtClean="0">
                <a:solidFill>
                  <a:schemeClr val="bg1"/>
                </a:solidFill>
                <a:latin typeface="Arial Rounded MT Bold" pitchFamily="34" charset="0"/>
              </a:rPr>
              <a:t> </a:t>
            </a:r>
            <a:r>
              <a:rPr lang="fr-FR" sz="2800" dirty="0" err="1" smtClean="0">
                <a:solidFill>
                  <a:schemeClr val="bg1"/>
                </a:solidFill>
                <a:latin typeface="Arial Rounded MT Bold" pitchFamily="34" charset="0"/>
              </a:rPr>
              <a:t>piensas</a:t>
            </a:r>
            <a:r>
              <a:rPr lang="fr-FR" sz="2800" dirty="0" smtClean="0">
                <a:solidFill>
                  <a:schemeClr val="bg1"/>
                </a:solidFill>
                <a:latin typeface="Arial Rounded MT Bold" pitchFamily="34" charset="0"/>
              </a:rPr>
              <a:t>?</a:t>
            </a:r>
          </a:p>
        </p:txBody>
      </p:sp>
      <p:sp>
        <p:nvSpPr>
          <p:cNvPr id="8" name="Oval Callout 7"/>
          <p:cNvSpPr/>
          <p:nvPr/>
        </p:nvSpPr>
        <p:spPr>
          <a:xfrm>
            <a:off x="2195736" y="3524087"/>
            <a:ext cx="1944216" cy="930735"/>
          </a:xfrm>
          <a:prstGeom prst="wedgeEllipseCallout">
            <a:avLst>
              <a:gd name="adj1" fmla="val 56458"/>
              <a:gd name="adj2" fmla="val -17252"/>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bg1"/>
                </a:solidFill>
                <a:latin typeface="Arial Rounded MT Bold" pitchFamily="34" charset="0"/>
              </a:rPr>
              <a:t>¡No </a:t>
            </a:r>
            <a:r>
              <a:rPr lang="fr-FR" sz="2800" dirty="0" err="1" smtClean="0">
                <a:solidFill>
                  <a:schemeClr val="bg1"/>
                </a:solidFill>
                <a:latin typeface="Arial Rounded MT Bold" pitchFamily="34" charset="0"/>
              </a:rPr>
              <a:t>lo</a:t>
            </a:r>
            <a:r>
              <a:rPr lang="fr-FR" sz="2800" dirty="0" smtClean="0">
                <a:solidFill>
                  <a:schemeClr val="bg1"/>
                </a:solidFill>
                <a:latin typeface="Arial Rounded MT Bold" pitchFamily="34" charset="0"/>
              </a:rPr>
              <a:t> </a:t>
            </a:r>
            <a:r>
              <a:rPr lang="fr-FR" sz="2800" dirty="0" err="1" smtClean="0">
                <a:solidFill>
                  <a:schemeClr val="bg1"/>
                </a:solidFill>
                <a:latin typeface="Arial Rounded MT Bold" pitchFamily="34" charset="0"/>
              </a:rPr>
              <a:t>sé</a:t>
            </a:r>
            <a:r>
              <a:rPr lang="fr-FR" sz="2800" dirty="0" smtClean="0">
                <a:solidFill>
                  <a:schemeClr val="bg1"/>
                </a:solidFill>
                <a:latin typeface="Arial Rounded MT Bold" pitchFamily="34" charset="0"/>
              </a:rPr>
              <a:t>!</a:t>
            </a:r>
          </a:p>
        </p:txBody>
      </p:sp>
      <p:sp>
        <p:nvSpPr>
          <p:cNvPr id="9" name="Oval Callout 8"/>
          <p:cNvSpPr/>
          <p:nvPr/>
        </p:nvSpPr>
        <p:spPr>
          <a:xfrm>
            <a:off x="3680185" y="4454822"/>
            <a:ext cx="1440160" cy="659994"/>
          </a:xfrm>
          <a:prstGeom prst="wedgeEllipseCallout">
            <a:avLst>
              <a:gd name="adj1" fmla="val 12417"/>
              <a:gd name="adj2" fmla="val -70509"/>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Arial Rounded MT Bold" pitchFamily="34" charset="0"/>
              </a:rPr>
              <a:t>¡</a:t>
            </a:r>
            <a:r>
              <a:rPr lang="fr-FR" sz="2800" dirty="0" err="1" smtClean="0">
                <a:solidFill>
                  <a:schemeClr val="tx1"/>
                </a:solidFill>
                <a:latin typeface="Arial Rounded MT Bold" pitchFamily="34" charset="0"/>
              </a:rPr>
              <a:t>Sí</a:t>
            </a:r>
            <a:r>
              <a:rPr lang="fr-FR" sz="2800" dirty="0" smtClean="0">
                <a:solidFill>
                  <a:schemeClr val="tx1"/>
                </a:solidFill>
                <a:latin typeface="Arial Rounded MT Bold" pitchFamily="34" charset="0"/>
              </a:rPr>
              <a:t>!</a:t>
            </a:r>
          </a:p>
        </p:txBody>
      </p:sp>
      <p:sp>
        <p:nvSpPr>
          <p:cNvPr id="10" name="Oval Callout 9"/>
          <p:cNvSpPr/>
          <p:nvPr/>
        </p:nvSpPr>
        <p:spPr>
          <a:xfrm>
            <a:off x="5133880" y="4762158"/>
            <a:ext cx="1440160" cy="659994"/>
          </a:xfrm>
          <a:prstGeom prst="wedgeEllipseCallout">
            <a:avLst>
              <a:gd name="adj1" fmla="val -18235"/>
              <a:gd name="adj2" fmla="val -73694"/>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bg1"/>
                </a:solidFill>
                <a:latin typeface="Arial Rounded MT Bold" pitchFamily="34" charset="0"/>
              </a:rPr>
              <a:t>¡No!</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265" y="3289015"/>
            <a:ext cx="1391861" cy="955744"/>
          </a:xfrm>
          <a:prstGeom prst="rect">
            <a:avLst/>
          </a:prstGeom>
        </p:spPr>
      </p:pic>
      <p:sp>
        <p:nvSpPr>
          <p:cNvPr id="12" name="TextBox 11"/>
          <p:cNvSpPr txBox="1"/>
          <p:nvPr/>
        </p:nvSpPr>
        <p:spPr>
          <a:xfrm>
            <a:off x="116054" y="5662913"/>
            <a:ext cx="4536504" cy="769441"/>
          </a:xfrm>
          <a:prstGeom prst="rect">
            <a:avLst/>
          </a:prstGeom>
          <a:noFill/>
        </p:spPr>
        <p:txBody>
          <a:bodyPr wrap="square" rtlCol="0">
            <a:spAutoFit/>
          </a:bodyPr>
          <a:lstStyle/>
          <a:p>
            <a:r>
              <a:rPr lang="en-GB" sz="4400" b="1" dirty="0" smtClean="0"/>
              <a:t>Week 1 Year 7</a:t>
            </a:r>
            <a:endParaRPr lang="en-GB" sz="4400" b="1"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8442" y="188639"/>
            <a:ext cx="868475" cy="1224137"/>
          </a:xfrm>
          <a:prstGeom prst="rect">
            <a:avLst/>
          </a:prstGeom>
        </p:spPr>
      </p:pic>
      <p:sp>
        <p:nvSpPr>
          <p:cNvPr id="14" name="TextBox 13"/>
          <p:cNvSpPr txBox="1"/>
          <p:nvPr/>
        </p:nvSpPr>
        <p:spPr>
          <a:xfrm>
            <a:off x="8316416" y="508610"/>
            <a:ext cx="360040" cy="400110"/>
          </a:xfrm>
          <a:prstGeom prst="rect">
            <a:avLst/>
          </a:prstGeom>
          <a:solidFill>
            <a:srgbClr val="FFFF00"/>
          </a:solidFill>
        </p:spPr>
        <p:txBody>
          <a:bodyPr wrap="square" rtlCol="0">
            <a:spAutoFit/>
          </a:bodyPr>
          <a:lstStyle/>
          <a:p>
            <a:pPr algn="ctr"/>
            <a:r>
              <a:rPr lang="en-GB" sz="2000" dirty="0" smtClean="0">
                <a:latin typeface="AR DARLING" panose="02000000000000000000" pitchFamily="2" charset="0"/>
              </a:rPr>
              <a:t>1</a:t>
            </a:r>
            <a:endParaRPr lang="en-GB" sz="2000" dirty="0">
              <a:latin typeface="AR DARLING" panose="02000000000000000000" pitchFamily="2" charset="0"/>
            </a:endParaRPr>
          </a:p>
        </p:txBody>
      </p:sp>
    </p:spTree>
    <p:extLst>
      <p:ext uri="{BB962C8B-B14F-4D97-AF65-F5344CB8AC3E}">
        <p14:creationId xmlns:p14="http://schemas.microsoft.com/office/powerpoint/2010/main" val="427053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t>2</a:t>
            </a:r>
            <a:r>
              <a:rPr lang="en-GB" dirty="0" smtClean="0"/>
              <a:t> What to translate?</a:t>
            </a:r>
            <a:endParaRPr lang="en-GB" dirty="0"/>
          </a:p>
        </p:txBody>
      </p:sp>
      <p:sp>
        <p:nvSpPr>
          <p:cNvPr id="3" name="Content Placeholder 2"/>
          <p:cNvSpPr>
            <a:spLocks noGrp="1"/>
          </p:cNvSpPr>
          <p:nvPr>
            <p:ph idx="1"/>
          </p:nvPr>
        </p:nvSpPr>
        <p:spPr>
          <a:xfrm>
            <a:off x="822959" y="1845734"/>
            <a:ext cx="8022867" cy="4435796"/>
          </a:xfrm>
        </p:spPr>
        <p:txBody>
          <a:bodyPr>
            <a:noAutofit/>
          </a:bodyPr>
          <a:lstStyle/>
          <a:p>
            <a:pPr>
              <a:buFont typeface="Wingdings" panose="05000000000000000000" pitchFamily="2" charset="2"/>
              <a:buChar char="§"/>
            </a:pPr>
            <a:r>
              <a:rPr lang="en-GB" sz="2400" dirty="0"/>
              <a:t>  </a:t>
            </a:r>
            <a:r>
              <a:rPr lang="en-GB" sz="2400" dirty="0" smtClean="0"/>
              <a:t>Signs </a:t>
            </a:r>
            <a:r>
              <a:rPr lang="en-GB" sz="2400" dirty="0"/>
              <a:t>and notices (online </a:t>
            </a:r>
            <a:r>
              <a:rPr lang="en-GB" sz="2400" dirty="0" err="1" smtClean="0"/>
              <a:t>realia</a:t>
            </a:r>
            <a:r>
              <a:rPr lang="en-GB" sz="2400" dirty="0" smtClean="0"/>
              <a:t>)</a:t>
            </a:r>
            <a:endParaRPr lang="en-GB" sz="2400" dirty="0"/>
          </a:p>
          <a:p>
            <a:pPr>
              <a:buFont typeface="Wingdings" panose="05000000000000000000" pitchFamily="2" charset="2"/>
              <a:buChar char="§"/>
            </a:pPr>
            <a:r>
              <a:rPr lang="en-GB" sz="2400" dirty="0"/>
              <a:t> </a:t>
            </a:r>
            <a:r>
              <a:rPr lang="en-GB" sz="2400" dirty="0" smtClean="0"/>
              <a:t> Idioms  </a:t>
            </a:r>
            <a:r>
              <a:rPr lang="en-GB" sz="2400" dirty="0"/>
              <a:t>- relating to topic areas e.g. parts of the body, weather, food and drink, </a:t>
            </a:r>
            <a:r>
              <a:rPr lang="en-GB" sz="2400" dirty="0" smtClean="0"/>
              <a:t>animals</a:t>
            </a:r>
            <a:endParaRPr lang="en-GB" sz="2400" dirty="0"/>
          </a:p>
          <a:p>
            <a:pPr>
              <a:buFont typeface="Wingdings" panose="05000000000000000000" pitchFamily="2" charset="2"/>
              <a:buChar char="§"/>
            </a:pPr>
            <a:r>
              <a:rPr lang="en-GB" sz="2400" dirty="0"/>
              <a:t> </a:t>
            </a:r>
            <a:r>
              <a:rPr lang="en-GB" sz="2400" dirty="0" smtClean="0"/>
              <a:t> Sayings</a:t>
            </a:r>
            <a:r>
              <a:rPr lang="en-GB" sz="2400" dirty="0"/>
              <a:t>, proverbs, jokes </a:t>
            </a:r>
            <a:endParaRPr lang="en-GB" sz="2400" dirty="0" smtClean="0"/>
          </a:p>
          <a:p>
            <a:pPr>
              <a:buFont typeface="Wingdings" panose="05000000000000000000" pitchFamily="2" charset="2"/>
              <a:buChar char="§"/>
            </a:pPr>
            <a:r>
              <a:rPr lang="en-GB" sz="2400" dirty="0"/>
              <a:t> </a:t>
            </a:r>
            <a:r>
              <a:rPr lang="en-GB" sz="2400" dirty="0" smtClean="0"/>
              <a:t> Authentic </a:t>
            </a:r>
            <a:r>
              <a:rPr lang="en-GB" sz="2400" dirty="0"/>
              <a:t>texts – e.g. advert transcripts, film </a:t>
            </a:r>
            <a:r>
              <a:rPr lang="en-GB" sz="2400" dirty="0" smtClean="0"/>
              <a:t>reviews.</a:t>
            </a:r>
            <a:endParaRPr lang="en-GB" sz="2400" dirty="0"/>
          </a:p>
          <a:p>
            <a:pPr>
              <a:buFont typeface="Wingdings" panose="05000000000000000000" pitchFamily="2" charset="2"/>
              <a:buChar char="§"/>
            </a:pPr>
            <a:r>
              <a:rPr lang="en-GB" sz="2400" dirty="0"/>
              <a:t> </a:t>
            </a:r>
            <a:r>
              <a:rPr lang="en-GB" sz="2400" dirty="0" smtClean="0"/>
              <a:t> More </a:t>
            </a:r>
            <a:r>
              <a:rPr lang="en-GB" sz="2400" dirty="0"/>
              <a:t>challenging authentic texts – e.g. poetry, narrative extracts, news articles</a:t>
            </a:r>
            <a:br>
              <a:rPr lang="en-GB" sz="2400" dirty="0"/>
            </a:br>
            <a:endParaRPr lang="en-GB" sz="2400" dirty="0"/>
          </a:p>
        </p:txBody>
      </p:sp>
      <p:sp>
        <p:nvSpPr>
          <p:cNvPr id="4" name="TextBox 3"/>
          <p:cNvSpPr txBox="1"/>
          <p:nvPr/>
        </p:nvSpPr>
        <p:spPr>
          <a:xfrm>
            <a:off x="902471" y="5148470"/>
            <a:ext cx="7863841" cy="923330"/>
          </a:xfrm>
          <a:prstGeom prst="rect">
            <a:avLst/>
          </a:prstGeom>
          <a:solidFill>
            <a:schemeClr val="accent1">
              <a:lumMod val="40000"/>
              <a:lumOff val="60000"/>
            </a:schemeClr>
          </a:solidFill>
        </p:spPr>
        <p:txBody>
          <a:bodyPr wrap="square" rtlCol="0">
            <a:spAutoFit/>
          </a:bodyPr>
          <a:lstStyle/>
          <a:p>
            <a:r>
              <a:rPr lang="en-GB" dirty="0" smtClean="0"/>
              <a:t>We should be wary of asking our students to translate texts made up only of familiar language.  This removes the opportunity for developing higher </a:t>
            </a:r>
            <a:r>
              <a:rPr lang="en-GB" dirty="0"/>
              <a:t>level thinking </a:t>
            </a:r>
            <a:r>
              <a:rPr lang="en-GB" dirty="0" smtClean="0"/>
              <a:t>skills, and becomes an extended TL into English vocabulary test.</a:t>
            </a:r>
            <a:endParaRPr lang="en-GB" dirty="0"/>
          </a:p>
        </p:txBody>
      </p:sp>
    </p:spTree>
    <p:extLst>
      <p:ext uri="{BB962C8B-B14F-4D97-AF65-F5344CB8AC3E}">
        <p14:creationId xmlns:p14="http://schemas.microsoft.com/office/powerpoint/2010/main" val="3631377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5374" y="2581902"/>
            <a:ext cx="2723321" cy="3493553"/>
          </a:xfrm>
          <a:prstGeom prst="rect">
            <a:avLst/>
          </a:prstGeom>
        </p:spPr>
      </p:pic>
      <p:pic>
        <p:nvPicPr>
          <p:cNvPr id="5" name="Picture 4"/>
          <p:cNvPicPr>
            <a:picLocks noChangeAspect="1"/>
          </p:cNvPicPr>
          <p:nvPr/>
        </p:nvPicPr>
        <p:blipFill>
          <a:blip r:embed="rId3"/>
          <a:stretch>
            <a:fillRect/>
          </a:stretch>
        </p:blipFill>
        <p:spPr>
          <a:xfrm flipH="1">
            <a:off x="675862" y="384064"/>
            <a:ext cx="4412972" cy="5596804"/>
          </a:xfrm>
          <a:prstGeom prst="rect">
            <a:avLst/>
          </a:prstGeom>
        </p:spPr>
      </p:pic>
      <p:sp>
        <p:nvSpPr>
          <p:cNvPr id="6" name="Rectangle 5"/>
          <p:cNvSpPr/>
          <p:nvPr/>
        </p:nvSpPr>
        <p:spPr>
          <a:xfrm>
            <a:off x="3419061" y="1577154"/>
            <a:ext cx="4572000" cy="646331"/>
          </a:xfrm>
          <a:prstGeom prst="rect">
            <a:avLst/>
          </a:prstGeom>
        </p:spPr>
        <p:txBody>
          <a:bodyPr>
            <a:spAutoFit/>
          </a:bodyPr>
          <a:lstStyle/>
          <a:p>
            <a:r>
              <a:rPr lang="fr-FR" dirty="0"/>
              <a:t/>
            </a:r>
            <a:br>
              <a:rPr lang="fr-FR" dirty="0"/>
            </a:br>
            <a:endParaRPr lang="fr-FR" dirty="0"/>
          </a:p>
        </p:txBody>
      </p:sp>
      <p:sp>
        <p:nvSpPr>
          <p:cNvPr id="7" name="Rounded Rectangular Callout 6"/>
          <p:cNvSpPr/>
          <p:nvPr/>
        </p:nvSpPr>
        <p:spPr>
          <a:xfrm>
            <a:off x="3478695" y="618171"/>
            <a:ext cx="5049079" cy="2564295"/>
          </a:xfrm>
          <a:prstGeom prst="wedgeRoundRectCallout">
            <a:avLst>
              <a:gd name="adj1" fmla="val -58074"/>
              <a:gd name="adj2" fmla="val 329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Si tu tiens quatre dictionnaires d'une main et trois dictionnaires de l'autre (main), qu'est-ce que tu tiens?"</a:t>
            </a:r>
          </a:p>
        </p:txBody>
      </p:sp>
      <p:sp>
        <p:nvSpPr>
          <p:cNvPr id="8" name="Rounded Rectangular Callout 7"/>
          <p:cNvSpPr/>
          <p:nvPr/>
        </p:nvSpPr>
        <p:spPr>
          <a:xfrm>
            <a:off x="4283765" y="1577154"/>
            <a:ext cx="4303643" cy="1839419"/>
          </a:xfrm>
          <a:prstGeom prst="wedgeRoundRectCallout">
            <a:avLst>
              <a:gd name="adj1" fmla="val -94688"/>
              <a:gd name="adj2" fmla="val -429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latin typeface="Arial" panose="020B0604020202020204" pitchFamily="34" charset="0"/>
                <a:cs typeface="Arial" panose="020B0604020202020204" pitchFamily="34" charset="0"/>
              </a:rPr>
              <a:t>« de grandes mains! »</a:t>
            </a: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22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xit"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052" y="756532"/>
            <a:ext cx="6559826" cy="5355312"/>
          </a:xfrm>
          <a:prstGeom prst="rect">
            <a:avLst/>
          </a:prstGeom>
        </p:spPr>
        <p:txBody>
          <a:bodyPr wrap="square">
            <a:spAutoFit/>
          </a:bodyPr>
          <a:lstStyle/>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1a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C’est</a:t>
            </a:r>
            <a:r>
              <a:rPr lang="en-US" dirty="0" smtClean="0">
                <a:latin typeface="Arial" panose="020B0604020202020204" pitchFamily="34" charset="0"/>
                <a:ea typeface="Times New Roman" panose="02020603050405020304" pitchFamily="18" charset="0"/>
                <a:cs typeface="Times New Roman" panose="02020603050405020304" pitchFamily="18" charset="0"/>
              </a:rPr>
              <a:t> un _________ de science-fiction.[</a:t>
            </a:r>
            <a:r>
              <a:rPr lang="en-US" dirty="0">
                <a:latin typeface="Arial" panose="020B0604020202020204" pitchFamily="34" charset="0"/>
                <a:ea typeface="Times New Roman" panose="02020603050405020304" pitchFamily="18" charset="0"/>
                <a:cs typeface="Times New Roman" panose="02020603050405020304" pitchFamily="18" charset="0"/>
              </a:rPr>
              <a:t>film]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1b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vais</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a:t>
            </a:r>
            <a:r>
              <a:rPr lang="en-US" dirty="0" err="1" smtClean="0">
                <a:latin typeface="Arial" panose="020B0604020202020204" pitchFamily="34" charset="0"/>
                <a:ea typeface="Times New Roman" panose="02020603050405020304" pitchFamily="18" charset="0"/>
                <a:cs typeface="Times New Roman" panose="02020603050405020304" pitchFamily="18" charset="0"/>
              </a:rPr>
              <a:t>une</a:t>
            </a:r>
            <a:r>
              <a:rPr lang="en-US" dirty="0" smtClean="0">
                <a:latin typeface="Arial" panose="020B0604020202020204" pitchFamily="34" charset="0"/>
                <a:ea typeface="Times New Roman" panose="02020603050405020304" pitchFamily="18" charset="0"/>
                <a:cs typeface="Times New Roman" panose="02020603050405020304" pitchFamily="18" charset="0"/>
              </a:rPr>
              <a:t> conversation avec Johnny Depp.[</a:t>
            </a:r>
            <a:r>
              <a:rPr lang="en-US" dirty="0">
                <a:latin typeface="Arial" panose="020B0604020202020204" pitchFamily="34" charset="0"/>
                <a:ea typeface="Times New Roman" panose="02020603050405020304" pitchFamily="18" charset="0"/>
                <a:cs typeface="Times New Roman" panose="02020603050405020304" pitchFamily="18" charset="0"/>
              </a:rPr>
              <a:t>film]</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2a  </a:t>
            </a:r>
            <a:r>
              <a:rPr lang="en-US" dirty="0" smtClean="0">
                <a:latin typeface="Arial" panose="020B0604020202020204" pitchFamily="34" charset="0"/>
                <a:ea typeface="Times New Roman" panose="02020603050405020304" pitchFamily="18" charset="0"/>
                <a:cs typeface="Times New Roman" panose="02020603050405020304" pitchFamily="18" charset="0"/>
              </a:rPr>
              <a:t>On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doit</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__________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souvent</a:t>
            </a:r>
            <a:r>
              <a:rPr lang="en-US" dirty="0" smtClean="0">
                <a:latin typeface="Arial" panose="020B0604020202020204" pitchFamily="34" charset="0"/>
                <a:ea typeface="Times New Roman" panose="02020603050405020304" pitchFamily="18" charset="0"/>
                <a:cs typeface="Times New Roman" panose="02020603050405020304" pitchFamily="18" charset="0"/>
              </a:rPr>
              <a:t> de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l’eau</a:t>
            </a:r>
            <a:r>
              <a:rPr lang="en-US" dirty="0" smtClean="0">
                <a:latin typeface="Arial" panose="020B0604020202020204" pitchFamily="34" charset="0"/>
                <a:ea typeface="Times New Roman" panose="02020603050405020304" pitchFamily="18" charset="0"/>
                <a:cs typeface="Times New Roman" panose="02020603050405020304" pitchFamily="18" charset="0"/>
              </a:rPr>
              <a:t>.[</a:t>
            </a:r>
            <a:r>
              <a:rPr lang="en-US" dirty="0">
                <a:latin typeface="Arial" panose="020B0604020202020204" pitchFamily="34" charset="0"/>
                <a:ea typeface="Times New Roman" panose="02020603050405020304" pitchFamily="18" charset="0"/>
                <a:cs typeface="Times New Roman" panose="02020603050405020304" pitchFamily="18" charset="0"/>
              </a:rPr>
              <a:t>drink]</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2b  La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limonade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c’est</a:t>
            </a:r>
            <a:r>
              <a:rPr lang="en-US" dirty="0" smtClean="0">
                <a:latin typeface="Arial" panose="020B0604020202020204" pitchFamily="34" charset="0"/>
                <a:ea typeface="Times New Roman" panose="02020603050405020304" pitchFamily="18" charset="0"/>
                <a:cs typeface="Times New Roman" panose="02020603050405020304" pitchFamily="18" charset="0"/>
              </a:rPr>
              <a:t> ma _____________ </a:t>
            </a:r>
            <a:r>
              <a:rPr lang="en-US" dirty="0" err="1">
                <a:latin typeface="Arial" panose="020B0604020202020204" pitchFamily="34" charset="0"/>
                <a:ea typeface="Times New Roman" panose="02020603050405020304" pitchFamily="18" charset="0"/>
                <a:cs typeface="Times New Roman" panose="02020603050405020304" pitchFamily="18" charset="0"/>
              </a:rPr>
              <a:t>préférée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[drink]</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3a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fais</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mes</a:t>
            </a:r>
            <a:r>
              <a:rPr lang="en-US" dirty="0" smtClean="0">
                <a:latin typeface="Arial" panose="020B0604020202020204" pitchFamily="34" charset="0"/>
                <a:ea typeface="Times New Roman" panose="02020603050405020304" pitchFamily="18" charset="0"/>
                <a:cs typeface="Times New Roman" panose="02020603050405020304" pitchFamily="18" charset="0"/>
              </a:rPr>
              <a:t> devoirs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dans</a:t>
            </a:r>
            <a:r>
              <a:rPr lang="en-US" dirty="0" smtClean="0">
                <a:latin typeface="Arial" panose="020B0604020202020204" pitchFamily="34" charset="0"/>
                <a:ea typeface="Times New Roman" panose="02020603050405020304" pitchFamily="18" charset="0"/>
                <a:cs typeface="Times New Roman" panose="02020603050405020304" pitchFamily="18" charset="0"/>
              </a:rPr>
              <a:t> le __________ </a:t>
            </a:r>
            <a:r>
              <a:rPr lang="en-US" dirty="0">
                <a:latin typeface="Arial" panose="020B0604020202020204" pitchFamily="34" charset="0"/>
                <a:ea typeface="Times New Roman" panose="02020603050405020304" pitchFamily="18" charset="0"/>
                <a:cs typeface="Times New Roman" panose="02020603050405020304" pitchFamily="18" charset="0"/>
              </a:rPr>
              <a:t>.[study]</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3b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dois</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__________ beaucoup au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collège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[study]</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4a  </a:t>
            </a:r>
            <a:r>
              <a:rPr lang="en-US" dirty="0" smtClean="0">
                <a:latin typeface="Arial" panose="020B0604020202020204" pitchFamily="34" charset="0"/>
                <a:ea typeface="Times New Roman" panose="02020603050405020304" pitchFamily="18" charset="0"/>
                <a:cs typeface="Times New Roman" panose="02020603050405020304" pitchFamily="18" charset="0"/>
              </a:rPr>
              <a:t>On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réduire</a:t>
            </a:r>
            <a:r>
              <a:rPr lang="en-US" dirty="0" smtClean="0">
                <a:latin typeface="Arial" panose="020B0604020202020204" pitchFamily="34" charset="0"/>
                <a:ea typeface="Times New Roman" panose="02020603050405020304" pitchFamily="18" charset="0"/>
                <a:cs typeface="Times New Roman" panose="02020603050405020304" pitchFamily="18" charset="0"/>
              </a:rPr>
              <a:t> la  </a:t>
            </a:r>
            <a:r>
              <a:rPr lang="en-US" dirty="0">
                <a:latin typeface="Arial" panose="020B0604020202020204" pitchFamily="34" charset="0"/>
                <a:ea typeface="Times New Roman" panose="02020603050405020304" pitchFamily="18" charset="0"/>
                <a:cs typeface="Times New Roman" panose="02020603050405020304" pitchFamily="18" charset="0"/>
              </a:rPr>
              <a:t>_______ </a:t>
            </a:r>
            <a:r>
              <a:rPr lang="en-US" dirty="0" smtClean="0">
                <a:latin typeface="Arial" panose="020B0604020202020204" pitchFamily="34" charset="0"/>
                <a:ea typeface="Times New Roman" panose="02020603050405020304" pitchFamily="18" charset="0"/>
                <a:cs typeface="Times New Roman" panose="02020603050405020304" pitchFamily="18" charset="0"/>
              </a:rPr>
              <a:t>de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l’éléctricité</a:t>
            </a:r>
            <a:r>
              <a:rPr lang="en-US" dirty="0" smtClean="0">
                <a:latin typeface="Arial" panose="020B0604020202020204" pitchFamily="34" charset="0"/>
                <a:ea typeface="Times New Roman" panose="02020603050405020304" pitchFamily="18" charset="0"/>
                <a:cs typeface="Times New Roman" panose="02020603050405020304" pitchFamily="18" charset="0"/>
              </a:rPr>
              <a:t>.  [use</a:t>
            </a:r>
            <a:r>
              <a:rPr lang="en-US" dirty="0">
                <a:latin typeface="Arial" panose="020B0604020202020204" pitchFamily="34" charset="0"/>
                <a:ea typeface="Times New Roman" panose="02020603050405020304" pitchFamily="18" charset="0"/>
                <a:cs typeface="Times New Roman" panose="02020603050405020304" pitchFamily="18" charset="0"/>
              </a:rPr>
              <a:t>]</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4b  </a:t>
            </a:r>
            <a:r>
              <a:rPr lang="en-US" dirty="0" smtClean="0">
                <a:latin typeface="Arial" panose="020B0604020202020204" pitchFamily="34" charset="0"/>
                <a:ea typeface="Times New Roman" panose="02020603050405020304" pitchFamily="18" charset="0"/>
                <a:cs typeface="Times New Roman" panose="02020603050405020304" pitchFamily="18" charset="0"/>
              </a:rPr>
              <a:t>Il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faut</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 les transports en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commun</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[use]</a:t>
            </a:r>
            <a:br>
              <a:rPr lang="en-US"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5a  </a:t>
            </a:r>
            <a:r>
              <a:rPr lang="en-US" dirty="0" smtClean="0">
                <a:latin typeface="Arial" panose="020B0604020202020204" pitchFamily="34" charset="0"/>
                <a:ea typeface="Times New Roman" panose="02020603050405020304" pitchFamily="18" charset="0"/>
                <a:cs typeface="Times New Roman" panose="02020603050405020304" pitchFamily="18" charset="0"/>
              </a:rPr>
              <a:t>On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 </a:t>
            </a:r>
            <a:r>
              <a:rPr lang="en-US" dirty="0">
                <a:latin typeface="Arial" panose="020B0604020202020204" pitchFamily="34" charset="0"/>
                <a:ea typeface="Times New Roman" panose="02020603050405020304" pitchFamily="18" charset="0"/>
                <a:cs typeface="Times New Roman" panose="02020603050405020304" pitchFamily="18" charset="0"/>
              </a:rPr>
              <a:t>la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télé</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[watch]</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5b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Quelle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heure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est-il</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Tu</a:t>
            </a:r>
            <a:r>
              <a:rPr lang="en-US" dirty="0" smtClean="0">
                <a:latin typeface="Arial" panose="020B0604020202020204" pitchFamily="34" charset="0"/>
                <a:ea typeface="Times New Roman" panose="02020603050405020304" pitchFamily="18" charset="0"/>
                <a:cs typeface="Times New Roman" panose="02020603050405020304" pitchFamily="18" charset="0"/>
              </a:rPr>
              <a:t> as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une</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 </a:t>
            </a:r>
            <a:r>
              <a:rPr lang="en-US" dirty="0">
                <a:latin typeface="Arial" panose="020B0604020202020204" pitchFamily="34" charset="0"/>
                <a:ea typeface="Times New Roman" panose="02020603050405020304" pitchFamily="18" charset="0"/>
                <a:cs typeface="Times New Roman" panose="02020603050405020304" pitchFamily="18" charset="0"/>
              </a:rPr>
              <a:t>[watch]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6a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vais</a:t>
            </a:r>
            <a:r>
              <a:rPr lang="en-US" dirty="0" smtClean="0">
                <a:latin typeface="Arial" panose="020B0604020202020204" pitchFamily="34" charset="0"/>
                <a:ea typeface="Times New Roman" panose="02020603050405020304" pitchFamily="18" charset="0"/>
                <a:cs typeface="Times New Roman" panose="02020603050405020304" pitchFamily="18" charset="0"/>
              </a:rPr>
              <a:t>__________</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demain</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[phone]</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6b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peux</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utiliser</a:t>
            </a:r>
            <a:r>
              <a:rPr lang="en-US" dirty="0" smtClean="0">
                <a:latin typeface="Arial" panose="020B0604020202020204" pitchFamily="34" charset="0"/>
                <a:ea typeface="Times New Roman" panose="02020603050405020304" pitchFamily="18" charset="0"/>
                <a:cs typeface="Times New Roman" panose="02020603050405020304" pitchFamily="18" charset="0"/>
              </a:rPr>
              <a:t> ton __________ </a:t>
            </a:r>
            <a:r>
              <a:rPr lang="en-US" dirty="0">
                <a:latin typeface="Arial" panose="020B0604020202020204" pitchFamily="34" charset="0"/>
                <a:ea typeface="Times New Roman" panose="02020603050405020304" pitchFamily="18" charset="0"/>
                <a:cs typeface="Times New Roman" panose="02020603050405020304" pitchFamily="18" charset="0"/>
              </a:rPr>
              <a:t>? [phone]</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0596" y="335860"/>
            <a:ext cx="2693404" cy="2506732"/>
          </a:xfrm>
          <a:prstGeom prst="rect">
            <a:avLst/>
          </a:prstGeom>
        </p:spPr>
      </p:pic>
    </p:spTree>
    <p:extLst>
      <p:ext uri="{BB962C8B-B14F-4D97-AF65-F5344CB8AC3E}">
        <p14:creationId xmlns:p14="http://schemas.microsoft.com/office/powerpoint/2010/main" val="528865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661" y="664052"/>
            <a:ext cx="4572000" cy="4154984"/>
          </a:xfrm>
          <a:prstGeom prst="rect">
            <a:avLst/>
          </a:prstGeom>
        </p:spPr>
        <p:txBody>
          <a:bodyPr>
            <a:spAutoFit/>
          </a:bodyPr>
          <a:lstStyle/>
          <a:p>
            <a:r>
              <a:rPr lang="en-GB" sz="2400" dirty="0"/>
              <a:t>Translation </a:t>
            </a:r>
            <a:r>
              <a:rPr lang="en-GB" sz="2400" dirty="0" smtClean="0"/>
              <a:t>is best as the final step as part of </a:t>
            </a:r>
            <a:r>
              <a:rPr lang="en-GB" sz="2400" dirty="0"/>
              <a:t>a comprehension sequence, which could include</a:t>
            </a:r>
            <a:r>
              <a:rPr lang="en-GB" sz="2400" dirty="0" smtClean="0"/>
              <a:t>:</a:t>
            </a:r>
            <a:br>
              <a:rPr lang="en-GB" sz="2400" dirty="0" smtClean="0"/>
            </a:br>
            <a:r>
              <a:rPr lang="en-GB" sz="2400" dirty="0"/>
              <a:t/>
            </a:r>
            <a:br>
              <a:rPr lang="en-GB" sz="2400" dirty="0"/>
            </a:br>
            <a:r>
              <a:rPr lang="en-GB" sz="2400" dirty="0"/>
              <a:t>1) Multiple choice </a:t>
            </a:r>
            <a:r>
              <a:rPr lang="en-GB" sz="2400" dirty="0" smtClean="0"/>
              <a:t/>
            </a:r>
            <a:br>
              <a:rPr lang="en-GB" sz="2400" dirty="0" smtClean="0"/>
            </a:br>
            <a:r>
              <a:rPr lang="en-GB" sz="2400" dirty="0" smtClean="0"/>
              <a:t>2</a:t>
            </a:r>
            <a:r>
              <a:rPr lang="en-GB" sz="2400" dirty="0"/>
              <a:t>) Find the English for </a:t>
            </a:r>
            <a:r>
              <a:rPr lang="en-GB" sz="2400" dirty="0" smtClean="0"/>
              <a:t/>
            </a:r>
            <a:br>
              <a:rPr lang="en-GB" sz="2400" dirty="0" smtClean="0"/>
            </a:br>
            <a:r>
              <a:rPr lang="en-GB" sz="2400" dirty="0" smtClean="0"/>
              <a:t>3</a:t>
            </a:r>
            <a:r>
              <a:rPr lang="en-GB" sz="2400" dirty="0"/>
              <a:t>) True / False</a:t>
            </a:r>
            <a:br>
              <a:rPr lang="en-GB" sz="2400" dirty="0"/>
            </a:br>
            <a:r>
              <a:rPr lang="en-GB" sz="2400" dirty="0"/>
              <a:t>4) Picture sequencing </a:t>
            </a:r>
            <a:r>
              <a:rPr lang="en-GB" sz="2400" dirty="0" smtClean="0"/>
              <a:t/>
            </a:r>
            <a:br>
              <a:rPr lang="en-GB" sz="2400" dirty="0" smtClean="0"/>
            </a:br>
            <a:r>
              <a:rPr lang="en-GB" sz="2400" dirty="0" smtClean="0"/>
              <a:t>5</a:t>
            </a:r>
            <a:r>
              <a:rPr lang="en-GB" sz="2400" dirty="0"/>
              <a:t>) Table / grid completion </a:t>
            </a:r>
            <a:r>
              <a:rPr lang="en-GB" sz="2400" dirty="0" smtClean="0"/>
              <a:t/>
            </a:r>
            <a:br>
              <a:rPr lang="en-GB" sz="2400" dirty="0" smtClean="0"/>
            </a:br>
            <a:r>
              <a:rPr lang="en-GB" sz="2400" dirty="0" smtClean="0"/>
              <a:t>6</a:t>
            </a:r>
            <a:r>
              <a:rPr lang="en-GB" sz="2400" dirty="0"/>
              <a:t>) Cloze text</a:t>
            </a:r>
            <a:br>
              <a:rPr lang="en-GB" sz="2400" dirty="0"/>
            </a:br>
            <a:r>
              <a:rPr lang="en-GB" sz="2400" dirty="0"/>
              <a:t>7) Question / answer</a:t>
            </a:r>
          </a:p>
        </p:txBody>
      </p:sp>
      <p:sp>
        <p:nvSpPr>
          <p:cNvPr id="5" name="Rectangle 4"/>
          <p:cNvSpPr/>
          <p:nvPr/>
        </p:nvSpPr>
        <p:spPr>
          <a:xfrm>
            <a:off x="4572000" y="664052"/>
            <a:ext cx="4572000" cy="5632311"/>
          </a:xfrm>
          <a:prstGeom prst="rect">
            <a:avLst/>
          </a:prstGeom>
        </p:spPr>
        <p:txBody>
          <a:bodyPr>
            <a:spAutoFit/>
          </a:bodyPr>
          <a:lstStyle/>
          <a:p>
            <a:r>
              <a:rPr lang="en-GB" sz="2400" dirty="0" smtClean="0"/>
              <a:t>Students need to:</a:t>
            </a:r>
            <a:br>
              <a:rPr lang="en-GB" sz="2400" dirty="0" smtClean="0"/>
            </a:br>
            <a:r>
              <a:rPr lang="en-GB" sz="2400" dirty="0" smtClean="0"/>
              <a:t>a) experience translation as a learning task not as a test</a:t>
            </a:r>
            <a:br>
              <a:rPr lang="en-GB" sz="2400" dirty="0" smtClean="0"/>
            </a:br>
            <a:r>
              <a:rPr lang="en-GB" sz="2400" dirty="0" smtClean="0"/>
              <a:t>b) continue to develop a range of skills, including the ability to read with good pronunciation</a:t>
            </a:r>
            <a:br>
              <a:rPr lang="en-GB" sz="2400" dirty="0" smtClean="0"/>
            </a:br>
            <a:r>
              <a:rPr lang="en-GB" sz="2400" dirty="0" smtClean="0"/>
              <a:t>c) use context, logic and grammatical knowledge to decode unfamiliar language</a:t>
            </a:r>
          </a:p>
          <a:p>
            <a:r>
              <a:rPr lang="en-GB" sz="2400" dirty="0" smtClean="0"/>
              <a:t>d) practise strategies for translating when word-for-word translations don’t work</a:t>
            </a:r>
            <a:br>
              <a:rPr lang="en-GB" sz="2400" dirty="0" smtClean="0"/>
            </a:br>
            <a:r>
              <a:rPr lang="en-GB" sz="2400" dirty="0" smtClean="0"/>
              <a:t>e) develop their dictionary skills, including their grammatical knowledge of word types</a:t>
            </a:r>
            <a:endParaRPr lang="en-GB" sz="2400" dirty="0"/>
          </a:p>
        </p:txBody>
      </p:sp>
    </p:spTree>
    <p:extLst>
      <p:ext uri="{BB962C8B-B14F-4D97-AF65-F5344CB8AC3E}">
        <p14:creationId xmlns:p14="http://schemas.microsoft.com/office/powerpoint/2010/main" val="2079872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539" y="1223096"/>
            <a:ext cx="7633252" cy="5262979"/>
          </a:xfrm>
          <a:prstGeom prst="rect">
            <a:avLst/>
          </a:prstGeom>
        </p:spPr>
        <p:txBody>
          <a:bodyPr wrap="square">
            <a:spAutoFit/>
          </a:bodyPr>
          <a:lstStyle/>
          <a:p>
            <a:pPr>
              <a:spcAft>
                <a:spcPts val="0"/>
              </a:spcAft>
            </a:pPr>
            <a:r>
              <a:rPr lang="en-US" sz="1600" dirty="0">
                <a:latin typeface="Arial" panose="020B0604020202020204" pitchFamily="34" charset="0"/>
                <a:ea typeface="MS ??"/>
                <a:cs typeface="Cambria" panose="02040503050406030204" pitchFamily="18" charset="0"/>
              </a:rPr>
              <a:t>La </a:t>
            </a:r>
            <a:r>
              <a:rPr lang="en-US" sz="1600" dirty="0" err="1">
                <a:latin typeface="Arial" panose="020B0604020202020204" pitchFamily="34" charset="0"/>
                <a:ea typeface="MS ??"/>
                <a:cs typeface="Cambria" panose="02040503050406030204" pitchFamily="18" charset="0"/>
              </a:rPr>
              <a:t>Sénégazelle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est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une</a:t>
            </a:r>
            <a:r>
              <a:rPr lang="en-US" sz="1600" dirty="0">
                <a:latin typeface="Arial" panose="020B0604020202020204" pitchFamily="34" charset="0"/>
                <a:ea typeface="MS ??"/>
                <a:cs typeface="Cambria" panose="02040503050406030204" pitchFamily="18" charset="0"/>
              </a:rPr>
              <a:t> course à pied </a:t>
            </a:r>
            <a:r>
              <a:rPr lang="en-US" sz="1600" dirty="0" err="1">
                <a:latin typeface="Arial" panose="020B0604020202020204" pitchFamily="34" charset="0"/>
                <a:ea typeface="MS ??"/>
                <a:cs typeface="Cambria" panose="02040503050406030204" pitchFamily="18" charset="0"/>
              </a:rPr>
              <a:t>humanitaire</a:t>
            </a:r>
            <a:r>
              <a:rPr lang="en-US" sz="1600" dirty="0">
                <a:latin typeface="Arial" panose="020B0604020202020204" pitchFamily="34" charset="0"/>
                <a:ea typeface="MS ??"/>
                <a:cs typeface="Cambria" panose="02040503050406030204" pitchFamily="18" charset="0"/>
              </a:rPr>
              <a:t>.  Son but </a:t>
            </a:r>
            <a:r>
              <a:rPr lang="en-US" sz="1600" dirty="0" err="1">
                <a:latin typeface="Arial" panose="020B0604020202020204" pitchFamily="34" charset="0"/>
                <a:ea typeface="MS ??"/>
                <a:cs typeface="Cambria" panose="02040503050406030204" pitchFamily="18" charset="0"/>
              </a:rPr>
              <a:t>est</a:t>
            </a:r>
            <a:r>
              <a:rPr lang="en-US" sz="1600" dirty="0">
                <a:latin typeface="Arial" panose="020B0604020202020204" pitchFamily="34" charset="0"/>
                <a:ea typeface="MS ??"/>
                <a:cs typeface="Cambria" panose="02040503050406030204" pitchFamily="18" charset="0"/>
              </a:rPr>
              <a:t> de </a:t>
            </a:r>
            <a:r>
              <a:rPr lang="en-US" sz="1600" dirty="0" err="1">
                <a:latin typeface="Arial" panose="020B0604020202020204" pitchFamily="34" charset="0"/>
                <a:ea typeface="MS ??"/>
                <a:cs typeface="Cambria" panose="02040503050406030204" pitchFamily="18" charset="0"/>
              </a:rPr>
              <a:t>distribuer</a:t>
            </a:r>
            <a:r>
              <a:rPr lang="en-US" sz="1600" dirty="0">
                <a:latin typeface="Arial" panose="020B0604020202020204" pitchFamily="34" charset="0"/>
                <a:ea typeface="MS ??"/>
                <a:cs typeface="Cambria" panose="02040503050406030204" pitchFamily="18" charset="0"/>
              </a:rPr>
              <a:t> du </a:t>
            </a:r>
            <a:r>
              <a:rPr lang="en-US" sz="1600" dirty="0" err="1">
                <a:latin typeface="Arial" panose="020B0604020202020204" pitchFamily="34" charset="0"/>
                <a:ea typeface="MS ??"/>
                <a:cs typeface="Cambria" panose="02040503050406030204" pitchFamily="18" charset="0"/>
              </a:rPr>
              <a:t>matériel</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scolaire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dans</a:t>
            </a:r>
            <a:r>
              <a:rPr lang="en-US" sz="1600" dirty="0">
                <a:latin typeface="Arial" panose="020B0604020202020204" pitchFamily="34" charset="0"/>
                <a:ea typeface="MS ??"/>
                <a:cs typeface="Cambria" panose="02040503050406030204" pitchFamily="18" charset="0"/>
              </a:rPr>
              <a:t> des </a:t>
            </a:r>
            <a:r>
              <a:rPr lang="en-US" sz="1600" dirty="0" err="1">
                <a:latin typeface="Arial" panose="020B0604020202020204" pitchFamily="34" charset="0"/>
                <a:ea typeface="MS ??"/>
                <a:cs typeface="Cambria" panose="02040503050406030204" pitchFamily="18" charset="0"/>
              </a:rPr>
              <a:t>écoles</a:t>
            </a:r>
            <a:r>
              <a:rPr lang="en-US" sz="1600" dirty="0">
                <a:latin typeface="Arial" panose="020B0604020202020204" pitchFamily="34" charset="0"/>
                <a:ea typeface="MS ??"/>
                <a:cs typeface="Cambria" panose="02040503050406030204" pitchFamily="18" charset="0"/>
              </a:rPr>
              <a:t> du </a:t>
            </a:r>
            <a:r>
              <a:rPr lang="en-US" sz="1600" dirty="0" err="1">
                <a:latin typeface="Arial" panose="020B0604020202020204" pitchFamily="34" charset="0"/>
                <a:ea typeface="MS ??"/>
                <a:cs typeface="Cambria" panose="02040503050406030204" pitchFamily="18" charset="0"/>
              </a:rPr>
              <a:t>Sénégal</a:t>
            </a:r>
            <a:r>
              <a:rPr lang="en-US" sz="1600" dirty="0">
                <a:latin typeface="Arial" panose="020B0604020202020204" pitchFamily="34" charset="0"/>
                <a:ea typeface="MS ??"/>
                <a:cs typeface="Cambria" panose="02040503050406030204" pitchFamily="18" charset="0"/>
              </a:rPr>
              <a:t>, en </a:t>
            </a:r>
            <a:r>
              <a:rPr lang="en-US" sz="1600" dirty="0" err="1">
                <a:latin typeface="Arial" panose="020B0604020202020204" pitchFamily="34" charset="0"/>
                <a:ea typeface="MS ??"/>
                <a:cs typeface="Cambria" panose="02040503050406030204" pitchFamily="18" charset="0"/>
              </a:rPr>
              <a:t>Afrique</a:t>
            </a:r>
            <a:r>
              <a:rPr lang="en-US" sz="1600" dirty="0">
                <a:latin typeface="Arial" panose="020B0604020202020204" pitchFamily="34" charset="0"/>
                <a:ea typeface="MS ??"/>
                <a:cs typeface="Cambria" panose="02040503050406030204" pitchFamily="18" charset="0"/>
              </a:rPr>
              <a:t>.</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
            </a:r>
            <a:br>
              <a:rPr lang="en-US" sz="1600" dirty="0">
                <a:latin typeface="Arial" panose="020B0604020202020204" pitchFamily="34" charset="0"/>
                <a:ea typeface="MS ??"/>
                <a:cs typeface="Cambria" panose="02040503050406030204" pitchFamily="18" charset="0"/>
              </a:rPr>
            </a:br>
            <a:r>
              <a:rPr lang="en-US" sz="1600" dirty="0" err="1">
                <a:latin typeface="Arial" panose="020B0604020202020204" pitchFamily="34" charset="0"/>
                <a:ea typeface="MS ??"/>
                <a:cs typeface="Cambria" panose="02040503050406030204" pitchFamily="18" charset="0"/>
              </a:rPr>
              <a:t>C’est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aussi</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une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épreuve</a:t>
            </a:r>
            <a:r>
              <a:rPr lang="en-US" sz="1600" dirty="0">
                <a:latin typeface="Arial" panose="020B0604020202020204" pitchFamily="34" charset="0"/>
                <a:ea typeface="MS ??"/>
                <a:cs typeface="Cambria" panose="02040503050406030204" pitchFamily="18" charset="0"/>
              </a:rPr>
              <a:t> sportive </a:t>
            </a:r>
            <a:r>
              <a:rPr lang="en-US" sz="1600" dirty="0" err="1">
                <a:latin typeface="Arial" panose="020B0604020202020204" pitchFamily="34" charset="0"/>
                <a:ea typeface="MS ??"/>
                <a:cs typeface="Cambria" panose="02040503050406030204" pitchFamily="18" charset="0"/>
              </a:rPr>
              <a:t>uniquement</a:t>
            </a:r>
            <a:r>
              <a:rPr lang="en-US" sz="1600" dirty="0">
                <a:latin typeface="Arial" panose="020B0604020202020204" pitchFamily="34" charset="0"/>
                <a:ea typeface="MS ??"/>
                <a:cs typeface="Cambria" panose="02040503050406030204" pitchFamily="18" charset="0"/>
              </a:rPr>
              <a:t> feminine.  </a:t>
            </a:r>
            <a:r>
              <a:rPr lang="en-US" sz="1600" dirty="0" err="1">
                <a:latin typeface="Arial" panose="020B0604020202020204" pitchFamily="34" charset="0"/>
                <a:ea typeface="MS ??"/>
                <a:cs typeface="Cambria" panose="02040503050406030204" pitchFamily="18" charset="0"/>
              </a:rPr>
              <a:t>Tous</a:t>
            </a:r>
            <a:r>
              <a:rPr lang="en-US" sz="1600" dirty="0">
                <a:latin typeface="Arial" panose="020B0604020202020204" pitchFamily="34" charset="0"/>
                <a:ea typeface="MS ??"/>
                <a:cs typeface="Cambria" panose="02040503050406030204" pitchFamily="18" charset="0"/>
              </a:rPr>
              <a:t> les </a:t>
            </a:r>
            <a:r>
              <a:rPr lang="en-US" sz="1600" dirty="0" err="1">
                <a:latin typeface="Arial" panose="020B0604020202020204" pitchFamily="34" charset="0"/>
                <a:ea typeface="MS ??"/>
                <a:cs typeface="Cambria" panose="02040503050406030204" pitchFamily="18" charset="0"/>
              </a:rPr>
              <a:t>ans</a:t>
            </a:r>
            <a:r>
              <a:rPr lang="en-US" sz="1600" dirty="0">
                <a:latin typeface="Arial" panose="020B0604020202020204" pitchFamily="34" charset="0"/>
                <a:ea typeface="MS ??"/>
                <a:cs typeface="Cambria" panose="02040503050406030204" pitchFamily="18" charset="0"/>
              </a:rPr>
              <a:t>, 40 “gazelles” participant à </a:t>
            </a:r>
            <a:r>
              <a:rPr lang="en-US" sz="1600" dirty="0" err="1">
                <a:latin typeface="Arial" panose="020B0604020202020204" pitchFamily="34" charset="0"/>
                <a:ea typeface="MS ??"/>
                <a:cs typeface="Cambria" panose="02040503050406030204" pitchFamily="18" charset="0"/>
              </a:rPr>
              <a:t>cette</a:t>
            </a:r>
            <a:r>
              <a:rPr lang="en-US" sz="1600" dirty="0">
                <a:latin typeface="Arial" panose="020B0604020202020204" pitchFamily="34" charset="0"/>
                <a:ea typeface="MS ??"/>
                <a:cs typeface="Cambria" panose="02040503050406030204" pitchFamily="18" charset="0"/>
              </a:rPr>
              <a:t> course extraordinaire.</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Avant de </a:t>
            </a:r>
            <a:r>
              <a:rPr lang="en-US" sz="1600" dirty="0" err="1">
                <a:latin typeface="Arial" panose="020B0604020202020204" pitchFamily="34" charset="0"/>
                <a:ea typeface="MS ??"/>
                <a:cs typeface="Cambria" panose="02040503050406030204" pitchFamily="18" charset="0"/>
              </a:rPr>
              <a:t>partir</a:t>
            </a:r>
            <a:r>
              <a:rPr lang="en-US" sz="1600" dirty="0">
                <a:latin typeface="Arial" panose="020B0604020202020204" pitchFamily="34" charset="0"/>
                <a:ea typeface="MS ??"/>
                <a:cs typeface="Cambria" panose="02040503050406030204" pitchFamily="18" charset="0"/>
              </a:rPr>
              <a:t> de la France, </a:t>
            </a:r>
            <a:r>
              <a:rPr lang="en-US" sz="1600" dirty="0" err="1">
                <a:latin typeface="Arial" panose="020B0604020202020204" pitchFamily="34" charset="0"/>
                <a:ea typeface="MS ??"/>
                <a:cs typeface="Cambria" panose="02040503050406030204" pitchFamily="18" charset="0"/>
              </a:rPr>
              <a:t>chaque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participante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doit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rassembler</a:t>
            </a:r>
            <a:r>
              <a:rPr lang="en-US" sz="1600" dirty="0">
                <a:latin typeface="Arial" panose="020B0604020202020204" pitchFamily="34" charset="0"/>
                <a:ea typeface="MS ??"/>
                <a:cs typeface="Cambria" panose="02040503050406030204" pitchFamily="18" charset="0"/>
              </a:rPr>
              <a:t> les </a:t>
            </a:r>
            <a:r>
              <a:rPr lang="en-US" sz="1600" dirty="0" err="1">
                <a:latin typeface="Arial" panose="020B0604020202020204" pitchFamily="34" charset="0"/>
                <a:ea typeface="MS ??"/>
                <a:cs typeface="Cambria" panose="02040503050406030204" pitchFamily="18" charset="0"/>
              </a:rPr>
              <a:t>fournitures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scolaires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règles</a:t>
            </a:r>
            <a:r>
              <a:rPr lang="en-US" sz="1600" dirty="0">
                <a:latin typeface="Arial" panose="020B0604020202020204" pitchFamily="34" charset="0"/>
                <a:ea typeface="MS ??"/>
                <a:cs typeface="Cambria" panose="02040503050406030204" pitchFamily="18" charset="0"/>
              </a:rPr>
              <a:t>, cahiers, </a:t>
            </a:r>
            <a:r>
              <a:rPr lang="en-US" sz="1600" dirty="0" err="1">
                <a:latin typeface="Arial" panose="020B0604020202020204" pitchFamily="34" charset="0"/>
                <a:ea typeface="MS ??"/>
                <a:cs typeface="Cambria" panose="02040503050406030204" pitchFamily="18" charset="0"/>
              </a:rPr>
              <a:t>stylos</a:t>
            </a:r>
            <a:r>
              <a:rPr lang="en-US" sz="1600" dirty="0">
                <a:latin typeface="Arial" panose="020B0604020202020204" pitchFamily="34" charset="0"/>
                <a:ea typeface="MS ??"/>
                <a:cs typeface="Cambria" panose="02040503050406030204" pitchFamily="18" charset="0"/>
              </a:rPr>
              <a:t>, crayons – </a:t>
            </a:r>
            <a:r>
              <a:rPr lang="en-US" sz="1600" dirty="0" err="1">
                <a:latin typeface="Arial" panose="020B0604020202020204" pitchFamily="34" charset="0"/>
                <a:ea typeface="MS ??"/>
                <a:cs typeface="Cambria" panose="02040503050406030204" pitchFamily="18" charset="0"/>
              </a:rPr>
              <a:t>même</a:t>
            </a:r>
            <a:r>
              <a:rPr lang="en-US" sz="1600" dirty="0">
                <a:latin typeface="Arial" panose="020B0604020202020204" pitchFamily="34" charset="0"/>
                <a:ea typeface="MS ??"/>
                <a:cs typeface="Cambria" panose="02040503050406030204" pitchFamily="18" charset="0"/>
              </a:rPr>
              <a:t> des </a:t>
            </a:r>
            <a:r>
              <a:rPr lang="en-US" sz="1600" dirty="0" err="1">
                <a:latin typeface="Arial" panose="020B0604020202020204" pitchFamily="34" charset="0"/>
                <a:ea typeface="MS ??"/>
                <a:cs typeface="Cambria" panose="02040503050406030204" pitchFamily="18" charset="0"/>
              </a:rPr>
              <a:t>craies</a:t>
            </a:r>
            <a:r>
              <a:rPr lang="en-US" sz="1600" dirty="0">
                <a:latin typeface="Arial" panose="020B0604020202020204" pitchFamily="34" charset="0"/>
                <a:ea typeface="MS ??"/>
                <a:cs typeface="Cambria" panose="02040503050406030204" pitchFamily="18" charset="0"/>
              </a:rPr>
              <a:t> et des </a:t>
            </a:r>
            <a:r>
              <a:rPr lang="en-US" sz="1600" dirty="0" err="1">
                <a:latin typeface="Arial" panose="020B0604020202020204" pitchFamily="34" charset="0"/>
                <a:ea typeface="MS ??"/>
                <a:cs typeface="Cambria" panose="02040503050406030204" pitchFamily="18" charset="0"/>
              </a:rPr>
              <a:t>ardoises</a:t>
            </a:r>
            <a:r>
              <a:rPr lang="en-US" sz="1600" dirty="0">
                <a:latin typeface="Arial" panose="020B0604020202020204" pitchFamily="34" charset="0"/>
                <a:ea typeface="MS ??"/>
                <a:cs typeface="Cambria" panose="02040503050406030204" pitchFamily="18" charset="0"/>
              </a:rPr>
              <a:t> à </a:t>
            </a:r>
            <a:r>
              <a:rPr lang="en-US" sz="1600" dirty="0" err="1">
                <a:latin typeface="Arial" panose="020B0604020202020204" pitchFamily="34" charset="0"/>
                <a:ea typeface="MS ??"/>
                <a:cs typeface="Cambria" panose="02040503050406030204" pitchFamily="18" charset="0"/>
              </a:rPr>
              <a:t>l’ancienne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qu’elle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distribuera</a:t>
            </a:r>
            <a:r>
              <a:rPr lang="en-US" sz="1600" dirty="0">
                <a:latin typeface="Arial" panose="020B0604020202020204" pitchFamily="34" charset="0"/>
                <a:ea typeface="MS ??"/>
                <a:cs typeface="Cambria" panose="02040503050406030204" pitchFamily="18" charset="0"/>
              </a:rPr>
              <a:t> aux </a:t>
            </a:r>
            <a:r>
              <a:rPr lang="en-US" sz="1600" dirty="0" err="1">
                <a:latin typeface="Arial" panose="020B0604020202020204" pitchFamily="34" charset="0"/>
                <a:ea typeface="MS ??"/>
                <a:cs typeface="Cambria" panose="02040503050406030204" pitchFamily="18" charset="0"/>
              </a:rPr>
              <a:t>élèves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sénégalais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Normalement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matériel</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est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donné</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gratuitement</a:t>
            </a:r>
            <a:r>
              <a:rPr lang="en-US" sz="1600" dirty="0">
                <a:latin typeface="Arial" panose="020B0604020202020204" pitchFamily="34" charset="0"/>
                <a:ea typeface="MS ??"/>
                <a:cs typeface="Cambria" panose="02040503050406030204" pitchFamily="18" charset="0"/>
              </a:rPr>
              <a:t> par des </a:t>
            </a:r>
            <a:r>
              <a:rPr lang="en-US" sz="1600" dirty="0" err="1">
                <a:latin typeface="Arial" panose="020B0604020202020204" pitchFamily="34" charset="0"/>
                <a:ea typeface="MS ??"/>
                <a:cs typeface="Cambria" panose="02040503050406030204" pitchFamily="18" charset="0"/>
              </a:rPr>
              <a:t>collèges</a:t>
            </a:r>
            <a:r>
              <a:rPr lang="en-US" sz="1600" dirty="0">
                <a:latin typeface="Arial" panose="020B0604020202020204" pitchFamily="34" charset="0"/>
                <a:ea typeface="MS ??"/>
                <a:cs typeface="Cambria" panose="02040503050406030204" pitchFamily="18" charset="0"/>
              </a:rPr>
              <a:t> et des </a:t>
            </a:r>
            <a:r>
              <a:rPr lang="en-US" sz="1600" dirty="0" err="1">
                <a:latin typeface="Arial" panose="020B0604020202020204" pitchFamily="34" charset="0"/>
                <a:ea typeface="MS ??"/>
                <a:cs typeface="Cambria" panose="02040503050406030204" pitchFamily="18" charset="0"/>
              </a:rPr>
              <a:t>commerces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locaux</a:t>
            </a:r>
            <a:r>
              <a:rPr lang="en-US" sz="1600" dirty="0">
                <a:latin typeface="Arial" panose="020B0604020202020204" pitchFamily="34" charset="0"/>
                <a:ea typeface="MS ??"/>
                <a:cs typeface="Cambria" panose="02040503050406030204" pitchFamily="18" charset="0"/>
              </a:rPr>
              <a:t>.  </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La course se </a:t>
            </a:r>
            <a:r>
              <a:rPr lang="en-US" sz="1600" dirty="0" err="1">
                <a:latin typeface="Arial" panose="020B0604020202020204" pitchFamily="34" charset="0"/>
                <a:ea typeface="MS ??"/>
                <a:cs typeface="Cambria" panose="02040503050406030204" pitchFamily="18" charset="0"/>
              </a:rPr>
              <a:t>déroule</a:t>
            </a:r>
            <a:r>
              <a:rPr lang="en-US" sz="1600" dirty="0">
                <a:latin typeface="Arial" panose="020B0604020202020204" pitchFamily="34" charset="0"/>
                <a:ea typeface="MS ??"/>
                <a:cs typeface="Cambria" panose="02040503050406030204" pitchFamily="18" charset="0"/>
              </a:rPr>
              <a:t> en </a:t>
            </a:r>
            <a:r>
              <a:rPr lang="en-US" sz="1600" dirty="0" err="1">
                <a:latin typeface="Arial" panose="020B0604020202020204" pitchFamily="34" charset="0"/>
                <a:ea typeface="MS ??"/>
                <a:cs typeface="Cambria" panose="02040503050406030204" pitchFamily="18" charset="0"/>
              </a:rPr>
              <a:t>cinq</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étapes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Une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fois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arrivées</a:t>
            </a:r>
            <a:r>
              <a:rPr lang="en-US" sz="1600" dirty="0">
                <a:latin typeface="Arial" panose="020B0604020202020204" pitchFamily="34" charset="0"/>
                <a:ea typeface="MS ??"/>
                <a:cs typeface="Cambria" panose="02040503050406030204" pitchFamily="18" charset="0"/>
              </a:rPr>
              <a:t> au </a:t>
            </a:r>
            <a:r>
              <a:rPr lang="en-US" sz="1600" dirty="0" err="1">
                <a:latin typeface="Arial" panose="020B0604020202020204" pitchFamily="34" charset="0"/>
                <a:ea typeface="MS ??"/>
                <a:cs typeface="Cambria" panose="02040503050406030204" pitchFamily="18" charset="0"/>
              </a:rPr>
              <a:t>Sénégal</a:t>
            </a:r>
            <a:r>
              <a:rPr lang="en-US" sz="1600" dirty="0">
                <a:latin typeface="Arial" panose="020B0604020202020204" pitchFamily="34" charset="0"/>
                <a:ea typeface="MS ??"/>
                <a:cs typeface="Cambria" panose="02040503050406030204" pitchFamily="18" charset="0"/>
              </a:rPr>
              <a:t>, les gazelles </a:t>
            </a:r>
            <a:r>
              <a:rPr lang="en-US" sz="1600" dirty="0" err="1">
                <a:latin typeface="Arial" panose="020B0604020202020204" pitchFamily="34" charset="0"/>
                <a:ea typeface="MS ??"/>
                <a:cs typeface="Cambria" panose="02040503050406030204" pitchFamily="18" charset="0"/>
              </a:rPr>
              <a:t>doivent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courir</a:t>
            </a:r>
            <a:r>
              <a:rPr lang="en-US" sz="1600" dirty="0">
                <a:latin typeface="Arial" panose="020B0604020202020204" pitchFamily="34" charset="0"/>
                <a:ea typeface="MS ??"/>
                <a:cs typeface="Cambria" panose="02040503050406030204" pitchFamily="18" charset="0"/>
              </a:rPr>
              <a:t> entre </a:t>
            </a:r>
            <a:r>
              <a:rPr lang="en-US" sz="1600" dirty="0" err="1">
                <a:latin typeface="Arial" panose="020B0604020202020204" pitchFamily="34" charset="0"/>
                <a:ea typeface="MS ??"/>
                <a:cs typeface="Cambria" panose="02040503050406030204" pitchFamily="18" charset="0"/>
              </a:rPr>
              <a:t>huit</a:t>
            </a:r>
            <a:r>
              <a:rPr lang="en-US" sz="1600" dirty="0">
                <a:latin typeface="Arial" panose="020B0604020202020204" pitchFamily="34" charset="0"/>
                <a:ea typeface="MS ??"/>
                <a:cs typeface="Cambria" panose="02040503050406030204" pitchFamily="18" charset="0"/>
              </a:rPr>
              <a:t> et </a:t>
            </a:r>
            <a:r>
              <a:rPr lang="en-US" sz="1600" dirty="0" err="1">
                <a:latin typeface="Arial" panose="020B0604020202020204" pitchFamily="34" charset="0"/>
                <a:ea typeface="MS ??"/>
                <a:cs typeface="Cambria" panose="02040503050406030204" pitchFamily="18" charset="0"/>
              </a:rPr>
              <a:t>treize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kilomètres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chaque</a:t>
            </a:r>
            <a:r>
              <a:rPr lang="en-US" sz="1600" dirty="0">
                <a:latin typeface="Arial" panose="020B0604020202020204" pitchFamily="34" charset="0"/>
                <a:ea typeface="MS ??"/>
                <a:cs typeface="Cambria" panose="02040503050406030204" pitchFamily="18" charset="0"/>
              </a:rPr>
              <a:t> jour, pour se </a:t>
            </a:r>
            <a:r>
              <a:rPr lang="en-US" sz="1600" dirty="0" err="1">
                <a:latin typeface="Arial" panose="020B0604020202020204" pitchFamily="34" charset="0"/>
                <a:ea typeface="MS ??"/>
                <a:cs typeface="Cambria" panose="02040503050406030204" pitchFamily="18" charset="0"/>
              </a:rPr>
              <a:t>rendre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dans</a:t>
            </a:r>
            <a:r>
              <a:rPr lang="en-US" sz="1600" dirty="0">
                <a:latin typeface="Arial" panose="020B0604020202020204" pitchFamily="34" charset="0"/>
                <a:ea typeface="MS ??"/>
                <a:cs typeface="Cambria" panose="02040503050406030204" pitchFamily="18" charset="0"/>
              </a:rPr>
              <a:t> divers villages.</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Bien </a:t>
            </a:r>
            <a:r>
              <a:rPr lang="en-US" sz="1600" dirty="0" err="1">
                <a:latin typeface="Arial" panose="020B0604020202020204" pitchFamily="34" charset="0"/>
                <a:ea typeface="MS ??"/>
                <a:cs typeface="Cambria" panose="02040503050406030204" pitchFamily="18" charset="0"/>
              </a:rPr>
              <a:t>sûr</a:t>
            </a:r>
            <a:r>
              <a:rPr lang="en-US" sz="1600" dirty="0">
                <a:latin typeface="Arial" panose="020B0604020202020204" pitchFamily="34" charset="0"/>
                <a:ea typeface="MS ??"/>
                <a:cs typeface="Cambria" panose="02040503050406030204" pitchFamily="18" charset="0"/>
              </a:rPr>
              <a:t>, les </a:t>
            </a:r>
            <a:r>
              <a:rPr lang="en-US" sz="1600" dirty="0" err="1">
                <a:latin typeface="Arial" panose="020B0604020202020204" pitchFamily="34" charset="0"/>
                <a:ea typeface="MS ??"/>
                <a:cs typeface="Cambria" panose="02040503050406030204" pitchFamily="18" charset="0"/>
              </a:rPr>
              <a:t>coureuses</a:t>
            </a:r>
            <a:r>
              <a:rPr lang="en-US" sz="1600" dirty="0">
                <a:latin typeface="Arial" panose="020B0604020202020204" pitchFamily="34" charset="0"/>
                <a:ea typeface="MS ??"/>
                <a:cs typeface="Cambria" panose="02040503050406030204" pitchFamily="18" charset="0"/>
              </a:rPr>
              <a:t> se </a:t>
            </a:r>
            <a:r>
              <a:rPr lang="en-US" sz="1600" dirty="0" err="1">
                <a:latin typeface="Arial" panose="020B0604020202020204" pitchFamily="34" charset="0"/>
                <a:ea typeface="MS ??"/>
                <a:cs typeface="Cambria" panose="02040503050406030204" pitchFamily="18" charset="0"/>
              </a:rPr>
              <a:t>sont</a:t>
            </a:r>
            <a:r>
              <a:rPr lang="en-US" sz="1600" dirty="0">
                <a:latin typeface="Arial" panose="020B0604020202020204" pitchFamily="34" charset="0"/>
                <a:ea typeface="MS ??"/>
                <a:cs typeface="Cambria" panose="02040503050406030204" pitchFamily="18" charset="0"/>
              </a:rPr>
              <a:t> beaucoup </a:t>
            </a:r>
            <a:r>
              <a:rPr lang="en-US" sz="1600" dirty="0" err="1">
                <a:latin typeface="Arial" panose="020B0604020202020204" pitchFamily="34" charset="0"/>
                <a:ea typeface="MS ??"/>
                <a:cs typeface="Cambria" panose="02040503050406030204" pitchFamily="18" charset="0"/>
              </a:rPr>
              <a:t>entraînées</a:t>
            </a:r>
            <a:r>
              <a:rPr lang="en-US" sz="1600" dirty="0">
                <a:latin typeface="Arial" panose="020B0604020202020204" pitchFamily="34" charset="0"/>
                <a:ea typeface="MS ??"/>
                <a:cs typeface="Cambria" panose="02040503050406030204" pitchFamily="18" charset="0"/>
              </a:rPr>
              <a:t> pour </a:t>
            </a:r>
            <a:r>
              <a:rPr lang="en-US" sz="1600" dirty="0" err="1">
                <a:latin typeface="Arial" panose="020B0604020202020204" pitchFamily="34" charset="0"/>
                <a:ea typeface="MS ??"/>
                <a:cs typeface="Cambria" panose="02040503050406030204" pitchFamily="18" charset="0"/>
              </a:rPr>
              <a:t>ça</a:t>
            </a:r>
            <a:r>
              <a:rPr lang="en-US" sz="1600" dirty="0">
                <a:latin typeface="Arial" panose="020B0604020202020204" pitchFamily="34" charset="0"/>
                <a:ea typeface="MS ??"/>
                <a:cs typeface="Cambria" panose="02040503050406030204" pitchFamily="18" charset="0"/>
              </a:rPr>
              <a:t> en France, </a:t>
            </a:r>
            <a:r>
              <a:rPr lang="en-US" sz="1600" dirty="0" err="1">
                <a:latin typeface="Arial" panose="020B0604020202020204" pitchFamily="34" charset="0"/>
                <a:ea typeface="MS ??"/>
                <a:cs typeface="Cambria" panose="02040503050406030204" pitchFamily="18" charset="0"/>
              </a:rPr>
              <a:t>mais</a:t>
            </a:r>
            <a:r>
              <a:rPr lang="en-US" sz="1600" dirty="0">
                <a:latin typeface="Arial" panose="020B0604020202020204" pitchFamily="34" charset="0"/>
                <a:ea typeface="MS ??"/>
                <a:cs typeface="Cambria" panose="02040503050406030204" pitchFamily="18" charset="0"/>
              </a:rPr>
              <a:t> les conditions au </a:t>
            </a:r>
            <a:r>
              <a:rPr lang="en-US" sz="1600" dirty="0" err="1">
                <a:latin typeface="Arial" panose="020B0604020202020204" pitchFamily="34" charset="0"/>
                <a:ea typeface="MS ??"/>
                <a:cs typeface="Cambria" panose="02040503050406030204" pitchFamily="18" charset="0"/>
              </a:rPr>
              <a:t>Sénégal</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sont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complètement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différentes</a:t>
            </a:r>
            <a:r>
              <a:rPr lang="en-US" sz="1600" dirty="0">
                <a:latin typeface="Arial" panose="020B0604020202020204" pitchFamily="34" charset="0"/>
                <a:ea typeface="MS ??"/>
                <a:cs typeface="Cambria" panose="02040503050406030204" pitchFamily="18" charset="0"/>
              </a:rPr>
              <a:t> à cause de la </a:t>
            </a:r>
            <a:r>
              <a:rPr lang="en-US" sz="1600" dirty="0" err="1">
                <a:latin typeface="Arial" panose="020B0604020202020204" pitchFamily="34" charset="0"/>
                <a:ea typeface="MS ??"/>
                <a:cs typeface="Cambria" panose="02040503050406030204" pitchFamily="18" charset="0"/>
              </a:rPr>
              <a:t>chaleur</a:t>
            </a:r>
            <a:r>
              <a:rPr lang="en-US" sz="1600" dirty="0">
                <a:latin typeface="Arial" panose="020B0604020202020204" pitchFamily="34" charset="0"/>
                <a:ea typeface="MS ??"/>
                <a:cs typeface="Cambria" panose="02040503050406030204" pitchFamily="18" charset="0"/>
              </a:rPr>
              <a:t>.</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
            </a:r>
            <a:br>
              <a:rPr lang="en-US" sz="1600" dirty="0">
                <a:latin typeface="Arial" panose="020B0604020202020204" pitchFamily="34" charset="0"/>
                <a:ea typeface="MS ??"/>
                <a:cs typeface="Cambria" panose="02040503050406030204" pitchFamily="18" charset="0"/>
              </a:rPr>
            </a:br>
            <a:r>
              <a:rPr lang="en-US" sz="1600" dirty="0" err="1">
                <a:latin typeface="Arial" panose="020B0604020202020204" pitchFamily="34" charset="0"/>
                <a:ea typeface="MS ??"/>
                <a:cs typeface="Cambria" panose="02040503050406030204" pitchFamily="18" charset="0"/>
              </a:rPr>
              <a:t>Néanmoins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chaque</a:t>
            </a:r>
            <a:r>
              <a:rPr lang="en-US" sz="1600" dirty="0">
                <a:latin typeface="Arial" panose="020B0604020202020204" pitchFamily="34" charset="0"/>
                <a:ea typeface="MS ??"/>
                <a:cs typeface="Cambria" panose="02040503050406030204" pitchFamily="18" charset="0"/>
              </a:rPr>
              <a:t> gazelle </a:t>
            </a:r>
            <a:r>
              <a:rPr lang="en-US" sz="1600" dirty="0" err="1">
                <a:latin typeface="Arial" panose="020B0604020202020204" pitchFamily="34" charset="0"/>
                <a:ea typeface="MS ??"/>
                <a:cs typeface="Cambria" panose="02040503050406030204" pitchFamily="18" charset="0"/>
              </a:rPr>
              <a:t>est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naturellement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fière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d’y</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avoir</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participé</a:t>
            </a:r>
            <a:r>
              <a:rPr lang="en-US" sz="1600" dirty="0">
                <a:latin typeface="Arial" panose="020B0604020202020204" pitchFamily="34" charset="0"/>
                <a:ea typeface="MS ??"/>
                <a:cs typeface="Cambria" panose="02040503050406030204" pitchFamily="18" charset="0"/>
              </a:rPr>
              <a:t> et </a:t>
            </a:r>
            <a:r>
              <a:rPr lang="en-US" sz="1600" dirty="0" err="1">
                <a:latin typeface="Arial" panose="020B0604020202020204" pitchFamily="34" charset="0"/>
                <a:ea typeface="MS ??"/>
                <a:cs typeface="Cambria" panose="02040503050406030204" pitchFamily="18" charset="0"/>
              </a:rPr>
              <a:t>dit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que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c’était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une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expérience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inoubliable</a:t>
            </a:r>
            <a:r>
              <a:rPr lang="en-US" sz="1600" dirty="0">
                <a:latin typeface="Arial" panose="020B0604020202020204" pitchFamily="34" charset="0"/>
                <a:ea typeface="MS ??"/>
                <a:cs typeface="Cambria" panose="02040503050406030204" pitchFamily="18" charset="0"/>
              </a:rPr>
              <a:t>.</a:t>
            </a:r>
            <a:r>
              <a:rPr lang="en-US" sz="1600" dirty="0">
                <a:solidFill>
                  <a:srgbClr val="FF0000"/>
                </a:solidFill>
                <a:latin typeface="Arial" panose="020B0604020202020204" pitchFamily="34" charset="0"/>
                <a:ea typeface="MS ??"/>
                <a:cs typeface="Cambria" panose="02040503050406030204" pitchFamily="18" charset="0"/>
              </a:rPr>
              <a:t/>
            </a:r>
            <a:br>
              <a:rPr lang="en-US" sz="1600" dirty="0">
                <a:solidFill>
                  <a:srgbClr val="FF0000"/>
                </a:solidFill>
                <a:latin typeface="Arial" panose="020B0604020202020204" pitchFamily="34" charset="0"/>
                <a:ea typeface="MS ??"/>
                <a:cs typeface="Cambria" panose="02040503050406030204" pitchFamily="18" charset="0"/>
              </a:rPr>
            </a:br>
            <a:endParaRPr lang="en-GB" sz="1600" dirty="0">
              <a:effectLst/>
              <a:latin typeface="Cambria" panose="02040503050406030204" pitchFamily="18" charset="0"/>
              <a:ea typeface="MS ??"/>
              <a:cs typeface="Cambria" panose="02040503050406030204" pitchFamily="18" charset="0"/>
            </a:endParaRPr>
          </a:p>
        </p:txBody>
      </p:sp>
      <p:sp>
        <p:nvSpPr>
          <p:cNvPr id="3" name="TextBox 2"/>
          <p:cNvSpPr txBox="1"/>
          <p:nvPr/>
        </p:nvSpPr>
        <p:spPr>
          <a:xfrm rot="16200000">
            <a:off x="6639338" y="3896138"/>
            <a:ext cx="4492487" cy="369332"/>
          </a:xfrm>
          <a:prstGeom prst="rect">
            <a:avLst/>
          </a:prstGeom>
          <a:noFill/>
        </p:spPr>
        <p:txBody>
          <a:bodyPr wrap="square" rtlCol="0">
            <a:spAutoFit/>
          </a:bodyPr>
          <a:lstStyle/>
          <a:p>
            <a:r>
              <a:rPr lang="en-GB" dirty="0" smtClean="0"/>
              <a:t>Studio 3 Rouge p.127</a:t>
            </a:r>
            <a:endParaRPr lang="en-GB" dirty="0"/>
          </a:p>
        </p:txBody>
      </p:sp>
      <p:sp>
        <p:nvSpPr>
          <p:cNvPr id="4" name="Rectangle 3"/>
          <p:cNvSpPr/>
          <p:nvPr/>
        </p:nvSpPr>
        <p:spPr>
          <a:xfrm>
            <a:off x="238539" y="694737"/>
            <a:ext cx="1838965" cy="369332"/>
          </a:xfrm>
          <a:prstGeom prst="rect">
            <a:avLst/>
          </a:prstGeom>
        </p:spPr>
        <p:txBody>
          <a:bodyPr wrap="none">
            <a:spAutoFit/>
          </a:bodyPr>
          <a:lstStyle/>
          <a:p>
            <a:r>
              <a:rPr lang="en-US" b="1" dirty="0">
                <a:latin typeface="Arial" panose="020B0604020202020204" pitchFamily="34" charset="0"/>
                <a:ea typeface="MS ??"/>
              </a:rPr>
              <a:t>La </a:t>
            </a:r>
            <a:r>
              <a:rPr lang="en-US" b="1" dirty="0" err="1">
                <a:latin typeface="Arial" panose="020B0604020202020204" pitchFamily="34" charset="0"/>
                <a:ea typeface="MS ??"/>
              </a:rPr>
              <a:t>Sénégazelle</a:t>
            </a:r>
            <a:endParaRPr lang="en-GB" b="1" dirty="0"/>
          </a:p>
        </p:txBody>
      </p:sp>
      <p:pic>
        <p:nvPicPr>
          <p:cNvPr id="5" name="Picture 4"/>
          <p:cNvPicPr>
            <a:picLocks noChangeAspect="1"/>
          </p:cNvPicPr>
          <p:nvPr/>
        </p:nvPicPr>
        <p:blipFill>
          <a:blip r:embed="rId3"/>
          <a:stretch>
            <a:fillRect/>
          </a:stretch>
        </p:blipFill>
        <p:spPr>
          <a:xfrm>
            <a:off x="2077504" y="162150"/>
            <a:ext cx="5201478" cy="901919"/>
          </a:xfrm>
          <a:prstGeom prst="rect">
            <a:avLst/>
          </a:prstGeom>
        </p:spPr>
      </p:pic>
      <p:sp>
        <p:nvSpPr>
          <p:cNvPr id="6" name="Rectangle 5"/>
          <p:cNvSpPr/>
          <p:nvPr/>
        </p:nvSpPr>
        <p:spPr>
          <a:xfrm>
            <a:off x="6099497" y="5957716"/>
            <a:ext cx="2786084" cy="369332"/>
          </a:xfrm>
          <a:prstGeom prst="rect">
            <a:avLst/>
          </a:prstGeom>
        </p:spPr>
        <p:txBody>
          <a:bodyPr wrap="none">
            <a:spAutoFit/>
          </a:bodyPr>
          <a:lstStyle/>
          <a:p>
            <a:r>
              <a:rPr lang="en-GB" dirty="0">
                <a:hlinkClick r:id="rId4"/>
              </a:rPr>
              <a:t>http://www.senegazelle.fr</a:t>
            </a:r>
            <a:r>
              <a:rPr lang="en-GB" dirty="0" smtClean="0">
                <a:hlinkClick r:id="rId4"/>
              </a:rPr>
              <a:t>/</a:t>
            </a:r>
            <a:r>
              <a:rPr lang="en-GB" dirty="0" smtClean="0"/>
              <a:t> </a:t>
            </a:r>
            <a:endParaRPr lang="en-GB" dirty="0"/>
          </a:p>
        </p:txBody>
      </p:sp>
      <p:pic>
        <p:nvPicPr>
          <p:cNvPr id="7" name="Picture 6"/>
          <p:cNvPicPr>
            <a:picLocks noChangeAspect="1"/>
          </p:cNvPicPr>
          <p:nvPr/>
        </p:nvPicPr>
        <p:blipFill>
          <a:blip r:embed="rId5"/>
          <a:stretch>
            <a:fillRect/>
          </a:stretch>
        </p:blipFill>
        <p:spPr>
          <a:xfrm>
            <a:off x="7591423" y="216023"/>
            <a:ext cx="1294158" cy="860859"/>
          </a:xfrm>
          <a:prstGeom prst="rect">
            <a:avLst/>
          </a:prstGeom>
        </p:spPr>
      </p:pic>
      <p:pic>
        <p:nvPicPr>
          <p:cNvPr id="8" name="Picture 7"/>
          <p:cNvPicPr>
            <a:picLocks noChangeAspect="1"/>
          </p:cNvPicPr>
          <p:nvPr/>
        </p:nvPicPr>
        <p:blipFill>
          <a:blip r:embed="rId6"/>
          <a:stretch>
            <a:fillRect/>
          </a:stretch>
        </p:blipFill>
        <p:spPr>
          <a:xfrm>
            <a:off x="7595469" y="1223096"/>
            <a:ext cx="1291686" cy="728041"/>
          </a:xfrm>
          <a:prstGeom prst="rect">
            <a:avLst/>
          </a:prstGeom>
        </p:spPr>
      </p:pic>
      <p:pic>
        <p:nvPicPr>
          <p:cNvPr id="9" name="Picture 8"/>
          <p:cNvPicPr>
            <a:picLocks noChangeAspect="1"/>
          </p:cNvPicPr>
          <p:nvPr/>
        </p:nvPicPr>
        <p:blipFill>
          <a:blip r:embed="rId7"/>
          <a:stretch>
            <a:fillRect/>
          </a:stretch>
        </p:blipFill>
        <p:spPr>
          <a:xfrm>
            <a:off x="7591423" y="2110164"/>
            <a:ext cx="1294158" cy="970619"/>
          </a:xfrm>
          <a:prstGeom prst="rect">
            <a:avLst/>
          </a:prstGeom>
        </p:spPr>
      </p:pic>
      <p:pic>
        <p:nvPicPr>
          <p:cNvPr id="10" name="Picture 9"/>
          <p:cNvPicPr>
            <a:picLocks noChangeAspect="1"/>
          </p:cNvPicPr>
          <p:nvPr/>
        </p:nvPicPr>
        <p:blipFill>
          <a:blip r:embed="rId8"/>
          <a:stretch>
            <a:fillRect/>
          </a:stretch>
        </p:blipFill>
        <p:spPr>
          <a:xfrm>
            <a:off x="7591422" y="3239810"/>
            <a:ext cx="1294159" cy="862773"/>
          </a:xfrm>
          <a:prstGeom prst="rect">
            <a:avLst/>
          </a:prstGeom>
        </p:spPr>
      </p:pic>
    </p:spTree>
    <p:extLst>
      <p:ext uri="{BB962C8B-B14F-4D97-AF65-F5344CB8AC3E}">
        <p14:creationId xmlns:p14="http://schemas.microsoft.com/office/powerpoint/2010/main" val="29094862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6" y="387052"/>
            <a:ext cx="4572000" cy="2862322"/>
          </a:xfrm>
          <a:prstGeom prst="rect">
            <a:avLst/>
          </a:prstGeom>
        </p:spPr>
        <p:txBody>
          <a:bodyPr>
            <a:spAutoFit/>
          </a:bodyPr>
          <a:lstStyle/>
          <a:p>
            <a:pPr>
              <a:spcAft>
                <a:spcPts val="0"/>
              </a:spcAft>
            </a:pPr>
            <a:r>
              <a:rPr lang="en-US" sz="2000" dirty="0">
                <a:latin typeface="Arial" panose="020B0604020202020204" pitchFamily="34" charset="0"/>
                <a:ea typeface="MS ??"/>
                <a:cs typeface="Cambria" panose="02040503050406030204" pitchFamily="18" charset="0"/>
              </a:rPr>
              <a:t>1 Lis le </a:t>
            </a:r>
            <a:r>
              <a:rPr lang="en-US" sz="2000" dirty="0" err="1">
                <a:latin typeface="Arial" panose="020B0604020202020204" pitchFamily="34" charset="0"/>
                <a:ea typeface="MS ??"/>
                <a:cs typeface="Cambria" panose="02040503050406030204" pitchFamily="18" charset="0"/>
              </a:rPr>
              <a:t>texte</a:t>
            </a:r>
            <a:r>
              <a:rPr lang="en-US" sz="2000" dirty="0">
                <a:latin typeface="Arial" panose="020B0604020202020204" pitchFamily="34" charset="0"/>
                <a:ea typeface="MS ??"/>
                <a:cs typeface="Cambria" panose="02040503050406030204" pitchFamily="18" charset="0"/>
              </a:rPr>
              <a:t>. Mets les </a:t>
            </a:r>
            <a:r>
              <a:rPr lang="en-US" sz="2000" dirty="0" err="1">
                <a:latin typeface="Arial" panose="020B0604020202020204" pitchFamily="34" charset="0"/>
                <a:ea typeface="MS ??"/>
                <a:cs typeface="Cambria" panose="02040503050406030204" pitchFamily="18" charset="0"/>
              </a:rPr>
              <a:t>titres</a:t>
            </a:r>
            <a:r>
              <a:rPr lang="en-US" sz="2000" dirty="0">
                <a:latin typeface="Arial" panose="020B0604020202020204" pitchFamily="34" charset="0"/>
                <a:ea typeface="MS ??"/>
                <a:cs typeface="Cambria" panose="02040503050406030204" pitchFamily="18" charset="0"/>
              </a:rPr>
              <a:t> </a:t>
            </a:r>
            <a:r>
              <a:rPr lang="en-US" sz="2000" dirty="0" err="1">
                <a:latin typeface="Arial" panose="020B0604020202020204" pitchFamily="34" charset="0"/>
                <a:ea typeface="MS ??"/>
                <a:cs typeface="Cambria" panose="02040503050406030204" pitchFamily="18" charset="0"/>
              </a:rPr>
              <a:t>dans</a:t>
            </a:r>
            <a:r>
              <a:rPr lang="en-US" sz="2000" dirty="0">
                <a:latin typeface="Arial" panose="020B0604020202020204" pitchFamily="34" charset="0"/>
                <a:ea typeface="MS ??"/>
                <a:cs typeface="Cambria" panose="02040503050406030204" pitchFamily="18" charset="0"/>
              </a:rPr>
              <a:t> </a:t>
            </a:r>
            <a:r>
              <a:rPr lang="en-US" sz="2000" dirty="0" err="1">
                <a:latin typeface="Arial" panose="020B0604020202020204" pitchFamily="34" charset="0"/>
                <a:ea typeface="MS ??"/>
                <a:cs typeface="Cambria" panose="02040503050406030204" pitchFamily="18" charset="0"/>
              </a:rPr>
              <a:t>l’ordre</a:t>
            </a:r>
            <a:r>
              <a:rPr lang="en-US" sz="2000" dirty="0">
                <a:latin typeface="Arial" panose="020B0604020202020204" pitchFamily="34" charset="0"/>
                <a:ea typeface="MS ??"/>
                <a:cs typeface="Cambria" panose="02040503050406030204" pitchFamily="18" charset="0"/>
              </a:rPr>
              <a:t> du </a:t>
            </a:r>
            <a:r>
              <a:rPr lang="en-US" sz="2000" dirty="0" err="1">
                <a:latin typeface="Arial" panose="020B0604020202020204" pitchFamily="34" charset="0"/>
                <a:ea typeface="MS ??"/>
                <a:cs typeface="Cambria" panose="02040503050406030204" pitchFamily="18" charset="0"/>
              </a:rPr>
              <a:t>texte</a:t>
            </a:r>
            <a:r>
              <a:rPr lang="en-US" sz="2000" dirty="0">
                <a:latin typeface="Arial" panose="020B0604020202020204" pitchFamily="34" charset="0"/>
                <a:ea typeface="MS ??"/>
                <a:cs typeface="Cambria" panose="02040503050406030204" pitchFamily="18" charset="0"/>
              </a:rPr>
              <a:t>.</a:t>
            </a:r>
            <a:endParaRPr lang="en-GB" sz="2000" dirty="0">
              <a:latin typeface="Cambria" panose="02040503050406030204" pitchFamily="18" charset="0"/>
              <a:ea typeface="MS ??"/>
              <a:cs typeface="Cambria" panose="02040503050406030204" pitchFamily="18" charset="0"/>
            </a:endParaRPr>
          </a:p>
          <a:p>
            <a:pPr>
              <a:spcAft>
                <a:spcPts val="0"/>
              </a:spcAft>
            </a:pPr>
            <a:r>
              <a:rPr lang="fr-FR" sz="2000" dirty="0">
                <a:solidFill>
                  <a:srgbClr val="FF0000"/>
                </a:solidFill>
                <a:latin typeface="Arial" panose="020B0604020202020204" pitchFamily="34" charset="0"/>
                <a:ea typeface="MS ??"/>
                <a:cs typeface="Cambria" panose="02040503050406030204" pitchFamily="18" charset="0"/>
              </a:rPr>
              <a:t> </a:t>
            </a:r>
            <a:endParaRPr lang="en-GB" sz="2000" dirty="0">
              <a:latin typeface="Cambria" panose="02040503050406030204" pitchFamily="18" charset="0"/>
              <a:ea typeface="MS ??"/>
              <a:cs typeface="Cambria" panose="02040503050406030204" pitchFamily="18" charset="0"/>
            </a:endParaRPr>
          </a:p>
          <a:p>
            <a:pPr>
              <a:spcAft>
                <a:spcPts val="0"/>
              </a:spcAft>
            </a:pPr>
            <a:r>
              <a:rPr lang="en-US" sz="2000" dirty="0">
                <a:latin typeface="Arial" panose="020B0604020202020204" pitchFamily="34" charset="0"/>
                <a:ea typeface="MS ??"/>
                <a:cs typeface="Cambria" panose="02040503050406030204" pitchFamily="18" charset="0"/>
              </a:rPr>
              <a:t>a Proud participants</a:t>
            </a:r>
            <a:endParaRPr lang="en-GB" sz="2000" dirty="0">
              <a:latin typeface="Cambria" panose="02040503050406030204" pitchFamily="18" charset="0"/>
              <a:ea typeface="MS ??"/>
              <a:cs typeface="Cambria" panose="02040503050406030204" pitchFamily="18" charset="0"/>
            </a:endParaRPr>
          </a:p>
          <a:p>
            <a:pPr>
              <a:spcAft>
                <a:spcPts val="0"/>
              </a:spcAft>
            </a:pPr>
            <a:r>
              <a:rPr lang="en-US" sz="2000" dirty="0">
                <a:latin typeface="Arial" panose="020B0604020202020204" pitchFamily="34" charset="0"/>
                <a:ea typeface="MS ??"/>
                <a:cs typeface="Cambria" panose="02040503050406030204" pitchFamily="18" charset="0"/>
              </a:rPr>
              <a:t>b Feeling the heat!</a:t>
            </a:r>
            <a:endParaRPr lang="en-GB" sz="2000" dirty="0">
              <a:latin typeface="Cambria" panose="02040503050406030204" pitchFamily="18" charset="0"/>
              <a:ea typeface="MS ??"/>
              <a:cs typeface="Cambria" panose="02040503050406030204" pitchFamily="18" charset="0"/>
            </a:endParaRPr>
          </a:p>
          <a:p>
            <a:pPr>
              <a:spcAft>
                <a:spcPts val="0"/>
              </a:spcAft>
            </a:pPr>
            <a:r>
              <a:rPr lang="en-US" sz="2000" dirty="0">
                <a:latin typeface="Arial" panose="020B0604020202020204" pitchFamily="34" charset="0"/>
                <a:ea typeface="MS ??"/>
                <a:cs typeface="Cambria" panose="02040503050406030204" pitchFamily="18" charset="0"/>
              </a:rPr>
              <a:t>c No boys allowed in this race</a:t>
            </a:r>
            <a:endParaRPr lang="en-GB" sz="2000" dirty="0">
              <a:latin typeface="Cambria" panose="02040503050406030204" pitchFamily="18" charset="0"/>
              <a:ea typeface="MS ??"/>
              <a:cs typeface="Cambria" panose="02040503050406030204" pitchFamily="18" charset="0"/>
            </a:endParaRPr>
          </a:p>
          <a:p>
            <a:pPr>
              <a:spcAft>
                <a:spcPts val="0"/>
              </a:spcAft>
            </a:pPr>
            <a:r>
              <a:rPr lang="en-US" sz="2000" dirty="0">
                <a:latin typeface="Arial" panose="020B0604020202020204" pitchFamily="34" charset="0"/>
                <a:ea typeface="MS ??"/>
                <a:cs typeface="Cambria" panose="02040503050406030204" pitchFamily="18" charset="0"/>
              </a:rPr>
              <a:t>d The five stages</a:t>
            </a:r>
            <a:endParaRPr lang="en-GB" sz="2000" dirty="0">
              <a:latin typeface="Cambria" panose="02040503050406030204" pitchFamily="18" charset="0"/>
              <a:ea typeface="MS ??"/>
              <a:cs typeface="Cambria" panose="02040503050406030204" pitchFamily="18" charset="0"/>
            </a:endParaRPr>
          </a:p>
          <a:p>
            <a:pPr>
              <a:spcAft>
                <a:spcPts val="0"/>
              </a:spcAft>
            </a:pPr>
            <a:r>
              <a:rPr lang="en-US" sz="2000" dirty="0">
                <a:latin typeface="Arial" panose="020B0604020202020204" pitchFamily="34" charset="0"/>
                <a:ea typeface="MS ??"/>
                <a:cs typeface="Cambria" panose="02040503050406030204" pitchFamily="18" charset="0"/>
              </a:rPr>
              <a:t>e A race with an educational purpose</a:t>
            </a:r>
            <a:endParaRPr lang="en-GB" sz="2000" dirty="0">
              <a:latin typeface="Cambria" panose="02040503050406030204" pitchFamily="18" charset="0"/>
              <a:ea typeface="MS ??"/>
              <a:cs typeface="Cambria" panose="02040503050406030204" pitchFamily="18" charset="0"/>
            </a:endParaRPr>
          </a:p>
          <a:p>
            <a:r>
              <a:rPr lang="en-US" sz="2000" dirty="0">
                <a:latin typeface="Arial" panose="020B0604020202020204" pitchFamily="34" charset="0"/>
                <a:ea typeface="MS ??"/>
              </a:rPr>
              <a:t>f  Schools and businesses lend a hand</a:t>
            </a:r>
            <a:endParaRPr lang="en-GB" sz="2000" dirty="0"/>
          </a:p>
        </p:txBody>
      </p:sp>
      <p:sp>
        <p:nvSpPr>
          <p:cNvPr id="3" name="Rectangle 2"/>
          <p:cNvSpPr/>
          <p:nvPr/>
        </p:nvSpPr>
        <p:spPr>
          <a:xfrm>
            <a:off x="278296" y="3837325"/>
            <a:ext cx="8865704" cy="2246769"/>
          </a:xfrm>
          <a:prstGeom prst="rect">
            <a:avLst/>
          </a:prstGeom>
        </p:spPr>
        <p:txBody>
          <a:bodyPr wrap="square">
            <a:spAutoFit/>
          </a:bodyPr>
          <a:lstStyle/>
          <a:p>
            <a:pPr>
              <a:spcAft>
                <a:spcPts val="0"/>
              </a:spcAft>
            </a:pPr>
            <a:r>
              <a:rPr lang="en-US" sz="2000" dirty="0">
                <a:latin typeface="Arial" panose="020B0604020202020204" pitchFamily="34" charset="0"/>
                <a:ea typeface="MS ??"/>
                <a:cs typeface="Cambria" panose="02040503050406030204" pitchFamily="18" charset="0"/>
              </a:rPr>
              <a:t>2 </a:t>
            </a:r>
            <a:r>
              <a:rPr lang="en-US" sz="2000" dirty="0" err="1">
                <a:latin typeface="Arial" panose="020B0604020202020204" pitchFamily="34" charset="0"/>
                <a:ea typeface="MS ??"/>
                <a:cs typeface="Cambria" panose="02040503050406030204" pitchFamily="18" charset="0"/>
              </a:rPr>
              <a:t>Relis</a:t>
            </a:r>
            <a:r>
              <a:rPr lang="en-US" sz="2000" dirty="0">
                <a:latin typeface="Arial" panose="020B0604020202020204" pitchFamily="34" charset="0"/>
                <a:ea typeface="MS ??"/>
                <a:cs typeface="Cambria" panose="02040503050406030204" pitchFamily="18" charset="0"/>
              </a:rPr>
              <a:t> le </a:t>
            </a:r>
            <a:r>
              <a:rPr lang="en-US" sz="2000" dirty="0" err="1">
                <a:latin typeface="Arial" panose="020B0604020202020204" pitchFamily="34" charset="0"/>
                <a:ea typeface="MS ??"/>
                <a:cs typeface="Cambria" panose="02040503050406030204" pitchFamily="18" charset="0"/>
              </a:rPr>
              <a:t>texte</a:t>
            </a:r>
            <a:r>
              <a:rPr lang="en-US" sz="2000" dirty="0">
                <a:latin typeface="Arial" panose="020B0604020202020204" pitchFamily="34" charset="0"/>
                <a:ea typeface="MS ??"/>
                <a:cs typeface="Cambria" panose="02040503050406030204" pitchFamily="18" charset="0"/>
              </a:rPr>
              <a:t>. </a:t>
            </a:r>
            <a:r>
              <a:rPr lang="en-US" sz="2000" dirty="0" err="1">
                <a:latin typeface="Arial" panose="020B0604020202020204" pitchFamily="34" charset="0"/>
                <a:ea typeface="MS ??"/>
                <a:cs typeface="Cambria" panose="02040503050406030204" pitchFamily="18" charset="0"/>
              </a:rPr>
              <a:t>Complète</a:t>
            </a:r>
            <a:r>
              <a:rPr lang="en-US" sz="2000" dirty="0">
                <a:latin typeface="Arial" panose="020B0604020202020204" pitchFamily="34" charset="0"/>
                <a:ea typeface="MS ??"/>
                <a:cs typeface="Cambria" panose="02040503050406030204" pitchFamily="18" charset="0"/>
              </a:rPr>
              <a:t> the phrases en </a:t>
            </a:r>
            <a:r>
              <a:rPr lang="en-US" sz="2000" dirty="0" err="1">
                <a:latin typeface="Arial" panose="020B0604020202020204" pitchFamily="34" charset="0"/>
                <a:ea typeface="MS ??"/>
                <a:cs typeface="Cambria" panose="02040503050406030204" pitchFamily="18" charset="0"/>
              </a:rPr>
              <a:t>anglais</a:t>
            </a:r>
            <a:r>
              <a:rPr lang="en-US" sz="2000" dirty="0">
                <a:latin typeface="Arial" panose="020B0604020202020204" pitchFamily="34" charset="0"/>
                <a:ea typeface="MS ??"/>
                <a:cs typeface="Cambria" panose="02040503050406030204" pitchFamily="18" charset="0"/>
              </a:rPr>
              <a:t>.</a:t>
            </a:r>
            <a:br>
              <a:rPr lang="en-US" sz="2000" dirty="0">
                <a:latin typeface="Arial" panose="020B0604020202020204" pitchFamily="34" charset="0"/>
                <a:ea typeface="MS ??"/>
                <a:cs typeface="Cambria" panose="02040503050406030204" pitchFamily="18" charset="0"/>
              </a:rPr>
            </a:br>
            <a:r>
              <a:rPr lang="en-US" sz="2000" dirty="0">
                <a:latin typeface="Arial" panose="020B0604020202020204" pitchFamily="34" charset="0"/>
                <a:ea typeface="MS ??"/>
                <a:cs typeface="Cambria" panose="02040503050406030204" pitchFamily="18" charset="0"/>
              </a:rPr>
              <a:t/>
            </a:r>
            <a:br>
              <a:rPr lang="en-US" sz="2000" dirty="0">
                <a:latin typeface="Arial" panose="020B0604020202020204" pitchFamily="34" charset="0"/>
                <a:ea typeface="MS ??"/>
                <a:cs typeface="Cambria" panose="02040503050406030204" pitchFamily="18" charset="0"/>
              </a:rPr>
            </a:br>
            <a:r>
              <a:rPr lang="en-US" sz="2000" dirty="0">
                <a:latin typeface="Arial" panose="020B0604020202020204" pitchFamily="34" charset="0"/>
                <a:ea typeface="MS ??"/>
                <a:cs typeface="Cambria" panose="02040503050406030204" pitchFamily="18" charset="0"/>
              </a:rPr>
              <a:t>1  The </a:t>
            </a:r>
            <a:r>
              <a:rPr lang="en-US" sz="2000" dirty="0" err="1">
                <a:latin typeface="Arial" panose="020B0604020202020204" pitchFamily="34" charset="0"/>
                <a:ea typeface="MS ??"/>
                <a:cs typeface="Cambria" panose="02040503050406030204" pitchFamily="18" charset="0"/>
              </a:rPr>
              <a:t>Sénégazelle</a:t>
            </a:r>
            <a:r>
              <a:rPr lang="en-US" sz="2000" dirty="0">
                <a:latin typeface="Arial" panose="020B0604020202020204" pitchFamily="34" charset="0"/>
                <a:ea typeface="MS ??"/>
                <a:cs typeface="Cambria" panose="02040503050406030204" pitchFamily="18" charset="0"/>
              </a:rPr>
              <a:t> is a ________.</a:t>
            </a:r>
            <a:br>
              <a:rPr lang="en-US" sz="2000" dirty="0">
                <a:latin typeface="Arial" panose="020B0604020202020204" pitchFamily="34" charset="0"/>
                <a:ea typeface="MS ??"/>
                <a:cs typeface="Cambria" panose="02040503050406030204" pitchFamily="18" charset="0"/>
              </a:rPr>
            </a:br>
            <a:r>
              <a:rPr lang="en-US" sz="2000" dirty="0">
                <a:latin typeface="Arial" panose="020B0604020202020204" pitchFamily="34" charset="0"/>
                <a:ea typeface="MS ??"/>
                <a:cs typeface="Cambria" panose="02040503050406030204" pitchFamily="18" charset="0"/>
              </a:rPr>
              <a:t>2 Every year, 40 ‘gazelles’ ____________.</a:t>
            </a:r>
            <a:br>
              <a:rPr lang="en-US" sz="2000" dirty="0">
                <a:latin typeface="Arial" panose="020B0604020202020204" pitchFamily="34" charset="0"/>
                <a:ea typeface="MS ??"/>
                <a:cs typeface="Cambria" panose="02040503050406030204" pitchFamily="18" charset="0"/>
              </a:rPr>
            </a:br>
            <a:r>
              <a:rPr lang="en-US" sz="2000" dirty="0">
                <a:latin typeface="Arial" panose="020B0604020202020204" pitchFamily="34" charset="0"/>
                <a:ea typeface="MS ??"/>
                <a:cs typeface="Cambria" panose="02040503050406030204" pitchFamily="18" charset="0"/>
              </a:rPr>
              <a:t>3 Before leaving France, each participant has to _________.</a:t>
            </a:r>
            <a:br>
              <a:rPr lang="en-US" sz="2000" dirty="0">
                <a:latin typeface="Arial" panose="020B0604020202020204" pitchFamily="34" charset="0"/>
                <a:ea typeface="MS ??"/>
                <a:cs typeface="Cambria" panose="02040503050406030204" pitchFamily="18" charset="0"/>
              </a:rPr>
            </a:br>
            <a:r>
              <a:rPr lang="en-US" sz="2000" dirty="0">
                <a:latin typeface="Arial" panose="020B0604020202020204" pitchFamily="34" charset="0"/>
                <a:ea typeface="MS ??"/>
                <a:cs typeface="Cambria" panose="02040503050406030204" pitchFamily="18" charset="0"/>
              </a:rPr>
              <a:t>4 Every participant is proud to have taken part and says ____________.</a:t>
            </a:r>
            <a:br>
              <a:rPr lang="en-US" sz="2000" dirty="0">
                <a:latin typeface="Arial" panose="020B0604020202020204" pitchFamily="34" charset="0"/>
                <a:ea typeface="MS ??"/>
                <a:cs typeface="Cambria" panose="02040503050406030204" pitchFamily="18" charset="0"/>
              </a:rPr>
            </a:br>
            <a:endParaRPr lang="en-GB" sz="2000" dirty="0">
              <a:effectLst/>
              <a:latin typeface="Cambria" panose="02040503050406030204" pitchFamily="18" charset="0"/>
              <a:ea typeface="MS ??"/>
              <a:cs typeface="Cambria" panose="02040503050406030204" pitchFamily="18" charset="0"/>
            </a:endParaRPr>
          </a:p>
        </p:txBody>
      </p:sp>
    </p:spTree>
    <p:extLst>
      <p:ext uri="{BB962C8B-B14F-4D97-AF65-F5344CB8AC3E}">
        <p14:creationId xmlns:p14="http://schemas.microsoft.com/office/powerpoint/2010/main" val="823494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8181750"/>
              </p:ext>
            </p:extLst>
          </p:nvPr>
        </p:nvGraphicFramePr>
        <p:xfrm>
          <a:off x="218660" y="2829165"/>
          <a:ext cx="8627166" cy="1296035"/>
        </p:xfrm>
        <a:graphic>
          <a:graphicData uri="http://schemas.openxmlformats.org/drawingml/2006/table">
            <a:tbl>
              <a:tblPr firstRow="1" firstCol="1" bandRow="1">
                <a:tableStyleId>{5C22544A-7EE6-4342-B048-85BDC9FD1C3A}</a:tableStyleId>
              </a:tblPr>
              <a:tblGrid>
                <a:gridCol w="2875722"/>
                <a:gridCol w="2875722"/>
                <a:gridCol w="2875722"/>
              </a:tblGrid>
              <a:tr h="168910">
                <a:tc>
                  <a:txBody>
                    <a:bodyPr/>
                    <a:lstStyle/>
                    <a:p>
                      <a:pPr algn="l">
                        <a:spcAft>
                          <a:spcPts val="0"/>
                        </a:spcAft>
                      </a:pPr>
                      <a:r>
                        <a:rPr lang="en-US" sz="2000" dirty="0">
                          <a:effectLst/>
                        </a:rPr>
                        <a:t> </a:t>
                      </a:r>
                      <a:endParaRPr lang="en-GB" sz="2000" dirty="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infinitive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English meaning</a:t>
                      </a:r>
                      <a:endParaRPr lang="en-GB" sz="2000">
                        <a:effectLst/>
                        <a:latin typeface="Cambria" panose="02040503050406030204" pitchFamily="18" charset="0"/>
                        <a:ea typeface="MS ??"/>
                        <a:cs typeface="Cambria" panose="02040503050406030204" pitchFamily="18" charset="0"/>
                      </a:endParaRPr>
                    </a:p>
                  </a:txBody>
                  <a:tcPr marL="68580" marR="68580" marT="0" marB="0"/>
                </a:tc>
              </a:tr>
              <a:tr h="168910">
                <a:tc>
                  <a:txBody>
                    <a:bodyPr/>
                    <a:lstStyle/>
                    <a:p>
                      <a:pPr algn="l">
                        <a:spcAft>
                          <a:spcPts val="0"/>
                        </a:spcAft>
                      </a:pPr>
                      <a:r>
                        <a:rPr lang="en-US" sz="2000">
                          <a:effectLst/>
                        </a:rPr>
                        <a:t>distribuera (future)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distribuer</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to distribute / give out</a:t>
                      </a:r>
                      <a:endParaRPr lang="en-GB" sz="2000">
                        <a:effectLst/>
                        <a:latin typeface="Cambria" panose="02040503050406030204" pitchFamily="18" charset="0"/>
                        <a:ea typeface="MS ??"/>
                        <a:cs typeface="Cambria" panose="02040503050406030204" pitchFamily="18" charset="0"/>
                      </a:endParaRPr>
                    </a:p>
                  </a:txBody>
                  <a:tcPr marL="68580" marR="68580" marT="0" marB="0"/>
                </a:tc>
              </a:tr>
              <a:tr h="347980">
                <a:tc>
                  <a:txBody>
                    <a:bodyPr/>
                    <a:lstStyle/>
                    <a:p>
                      <a:pPr algn="l">
                        <a:spcAft>
                          <a:spcPts val="0"/>
                        </a:spcAft>
                      </a:pPr>
                      <a:r>
                        <a:rPr lang="en-US" sz="2000">
                          <a:effectLst/>
                        </a:rPr>
                        <a:t>se déroule (present)</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se dérouler</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to take place</a:t>
                      </a:r>
                      <a:endParaRPr lang="en-GB" sz="2000">
                        <a:effectLst/>
                        <a:latin typeface="Cambria" panose="02040503050406030204" pitchFamily="18" charset="0"/>
                        <a:ea typeface="MS ??"/>
                        <a:cs typeface="Cambria" panose="02040503050406030204" pitchFamily="18" charset="0"/>
                      </a:endParaRPr>
                    </a:p>
                  </a:txBody>
                  <a:tcPr marL="68580" marR="68580" marT="0" marB="0"/>
                </a:tc>
              </a:tr>
              <a:tr h="338455">
                <a:tc>
                  <a:txBody>
                    <a:bodyPr/>
                    <a:lstStyle/>
                    <a:p>
                      <a:pPr algn="l">
                        <a:spcAft>
                          <a:spcPts val="0"/>
                        </a:spcAft>
                      </a:pPr>
                      <a:r>
                        <a:rPr lang="en-US" sz="2000">
                          <a:effectLst/>
                        </a:rPr>
                        <a:t>se rendre (infinitive)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dirty="0">
                          <a:effectLst/>
                        </a:rPr>
                        <a:t>se </a:t>
                      </a:r>
                      <a:r>
                        <a:rPr lang="en-US" sz="2000" dirty="0" err="1">
                          <a:effectLst/>
                        </a:rPr>
                        <a:t>rendre</a:t>
                      </a:r>
                      <a:endParaRPr lang="en-GB" sz="2000" dirty="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dirty="0">
                          <a:effectLst/>
                        </a:rPr>
                        <a:t>to go</a:t>
                      </a:r>
                      <a:endParaRPr lang="en-GB" sz="2000" dirty="0">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68534744"/>
              </p:ext>
            </p:extLst>
          </p:nvPr>
        </p:nvGraphicFramePr>
        <p:xfrm>
          <a:off x="218659" y="4261898"/>
          <a:ext cx="8647044" cy="1828800"/>
        </p:xfrm>
        <a:graphic>
          <a:graphicData uri="http://schemas.openxmlformats.org/drawingml/2006/table">
            <a:tbl>
              <a:tblPr firstRow="1" firstCol="1" bandRow="1">
                <a:tableStyleId>{5C22544A-7EE6-4342-B048-85BDC9FD1C3A}</a:tableStyleId>
              </a:tblPr>
              <a:tblGrid>
                <a:gridCol w="2882028"/>
                <a:gridCol w="2882028"/>
                <a:gridCol w="2882988"/>
              </a:tblGrid>
              <a:tr h="0">
                <a:tc>
                  <a:txBody>
                    <a:bodyPr/>
                    <a:lstStyle/>
                    <a:p>
                      <a:pPr>
                        <a:spcAft>
                          <a:spcPts val="0"/>
                        </a:spcAft>
                      </a:pPr>
                      <a:r>
                        <a:rPr lang="en-US" sz="2000">
                          <a:effectLst/>
                        </a:rPr>
                        <a:t>dérouler </a:t>
                      </a:r>
                      <a:r>
                        <a:rPr lang="en-US" sz="2000">
                          <a:effectLst/>
                          <a:sym typeface="Wingdings" panose="05000000000000000000" pitchFamily="2" charset="2"/>
                        </a:rPr>
                        <a:t></a:t>
                      </a:r>
                      <a:r>
                        <a:rPr lang="en-US" sz="2000">
                          <a:effectLst/>
                        </a:rPr>
                        <a:t>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(mettre à plat) carpet</a:t>
                      </a:r>
                      <a:br>
                        <a:rPr lang="en-US" sz="2000">
                          <a:effectLst/>
                        </a:rPr>
                      </a:br>
                      <a:r>
                        <a:rPr lang="en-US" sz="2000">
                          <a:effectLst/>
                        </a:rPr>
                        <a:t>cable, reel</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roll out vtr + adv</a:t>
                      </a:r>
                      <a:br>
                        <a:rPr lang="en-US" sz="2000">
                          <a:effectLst/>
                        </a:rPr>
                      </a:br>
                      <a:r>
                        <a:rPr lang="en-US" sz="2000">
                          <a:effectLst/>
                        </a:rPr>
                        <a:t>uncoil, unwind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dérouler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(exécuter point à point)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run through, work through vtr+adv</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dérouler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passer)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take place v expr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dérouler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détendre)</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uncoil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sp>
        <p:nvSpPr>
          <p:cNvPr id="5" name="Rectangle 1"/>
          <p:cNvSpPr>
            <a:spLocks noChangeArrowheads="1"/>
          </p:cNvSpPr>
          <p:nvPr/>
        </p:nvSpPr>
        <p:spPr bwMode="auto">
          <a:xfrm>
            <a:off x="178904" y="170411"/>
            <a:ext cx="8965096"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Some students may benefit from some guidance with verbs and tenses, particularly in cases where they want to look up the infinitives of unfamiliar verbs.</a:t>
            </a:r>
            <a:r>
              <a:rPr lang="en-GB" sz="1700" dirty="0"/>
              <a:t> </a:t>
            </a:r>
            <a:r>
              <a:rPr lang="en-GB" sz="1700" dirty="0" smtClean="0"/>
              <a:t> </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When students encounter a conjugated verb in French and want to arrive at its infinitive form, they could do worse than assume it is an –</a:t>
            </a:r>
            <a:r>
              <a:rPr kumimoji="0" lang="en-US" sz="17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verb, and look it up accordingly.  89% verbs are –</a:t>
            </a:r>
            <a:r>
              <a:rPr kumimoji="0" lang="en-US" sz="17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700" b="0" i="0" u="none" strike="noStrike" cap="none" normalizeH="0" dirty="0" smtClean="0">
                <a:ln>
                  <a:noFill/>
                </a:ln>
                <a:solidFill>
                  <a:schemeClr val="tx1"/>
                </a:solidFill>
                <a:effectLst/>
                <a:latin typeface="Arial" panose="020B0604020202020204" pitchFamily="34" charset="0"/>
                <a:ea typeface="MS ??"/>
                <a:cs typeface="Arial" panose="020B0604020202020204" pitchFamily="34" charset="0"/>
              </a:rPr>
              <a:t> verbs.</a:t>
            </a:r>
            <a:br>
              <a:rPr kumimoji="0" lang="en-US" sz="1700" b="0" i="0" u="none" strike="noStrike" cap="none" normalizeH="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Direct students to these 3 verbs in the text and ask them to look them up.  The first will give one, unequivocal meaning. </a:t>
            </a:r>
            <a:r>
              <a:rPr kumimoji="0" lang="en-US" sz="17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distribuer</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sym typeface="Wingdings" panose="05000000000000000000" pitchFamily="2" charset="2"/>
              </a:rPr>
              <a:t></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to distribute / give out / hand out.</a:t>
            </a:r>
            <a:b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Se </a:t>
            </a:r>
            <a:r>
              <a:rPr kumimoji="0" lang="en-US" sz="17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dérouler</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gives several meanings and students need to return to the text so see which meaning best fits the context:</a:t>
            </a:r>
            <a:b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endParaRPr kumimoji="0" lang="en-GB" sz="1700" b="0" i="0" u="none" strike="noStrike" cap="none" normalizeH="0" baseline="0" dirty="0" smtClean="0">
              <a:ln>
                <a:noFill/>
              </a:ln>
              <a:solidFill>
                <a:schemeClr val="tx1"/>
              </a:solidFill>
              <a:effectLst/>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4631628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26762549"/>
              </p:ext>
            </p:extLst>
          </p:nvPr>
        </p:nvGraphicFramePr>
        <p:xfrm>
          <a:off x="181141" y="235806"/>
          <a:ext cx="8724320" cy="1828800"/>
        </p:xfrm>
        <a:graphic>
          <a:graphicData uri="http://schemas.openxmlformats.org/drawingml/2006/table">
            <a:tbl>
              <a:tblPr firstRow="1" firstCol="1" bandRow="1">
                <a:tableStyleId>{5C22544A-7EE6-4342-B048-85BDC9FD1C3A}</a:tableStyleId>
              </a:tblPr>
              <a:tblGrid>
                <a:gridCol w="2907784"/>
                <a:gridCol w="2907784"/>
                <a:gridCol w="2908752"/>
              </a:tblGrid>
              <a:tr h="0">
                <a:tc>
                  <a:txBody>
                    <a:bodyPr/>
                    <a:lstStyle/>
                    <a:p>
                      <a:pPr>
                        <a:spcAft>
                          <a:spcPts val="0"/>
                        </a:spcAft>
                      </a:pPr>
                      <a:r>
                        <a:rPr lang="en-US" sz="2000" dirty="0">
                          <a:effectLst/>
                        </a:rPr>
                        <a:t>se </a:t>
                      </a:r>
                      <a:r>
                        <a:rPr lang="en-US" sz="2000" dirty="0" err="1">
                          <a:effectLst/>
                        </a:rPr>
                        <a:t>rendre</a:t>
                      </a:r>
                      <a:r>
                        <a:rPr lang="en-US" sz="2000" dirty="0">
                          <a:effectLst/>
                        </a:rPr>
                        <a:t> </a:t>
                      </a:r>
                      <a:r>
                        <a:rPr lang="en-US" sz="2000" dirty="0">
                          <a:effectLst/>
                          <a:sym typeface="Wingdings" panose="05000000000000000000" pitchFamily="2" charset="2"/>
                        </a:rPr>
                        <a:t></a:t>
                      </a:r>
                      <a:r>
                        <a:rPr lang="en-US" sz="2000" dirty="0">
                          <a:effectLst/>
                        </a:rPr>
                        <a:t> v </a:t>
                      </a:r>
                      <a:r>
                        <a:rPr lang="en-US" sz="2000" dirty="0" err="1">
                          <a:effectLst/>
                        </a:rPr>
                        <a:t>pron</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(aller quelque part)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go vi</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rendre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(cesser le combat)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yield, surrender vi</a:t>
                      </a:r>
                      <a:br>
                        <a:rPr lang="en-US" sz="2000" dirty="0">
                          <a:effectLst/>
                        </a:rPr>
                      </a:br>
                      <a:r>
                        <a:rPr lang="en-US" sz="2000" dirty="0">
                          <a:effectLst/>
                        </a:rPr>
                        <a:t>give in, give up vi phrasal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rendre + adjective </a:t>
                      </a:r>
                      <a:r>
                        <a:rPr lang="en-US" sz="2000">
                          <a:effectLst/>
                          <a:sym typeface="Wingdings" panose="05000000000000000000" pitchFamily="2" charset="2"/>
                        </a:rPr>
                        <a:t></a:t>
                      </a:r>
                      <a:r>
                        <a:rPr lang="en-US" sz="2000">
                          <a:effectLst/>
                        </a:rPr>
                        <a:t>v</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passer)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take place v expr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dirty="0">
                          <a:effectLst/>
                        </a:rPr>
                        <a:t>se </a:t>
                      </a:r>
                      <a:r>
                        <a:rPr lang="en-US" sz="2000" dirty="0" err="1">
                          <a:effectLst/>
                        </a:rPr>
                        <a:t>dérouler</a:t>
                      </a:r>
                      <a:r>
                        <a:rPr lang="en-US" sz="2000" dirty="0">
                          <a:effectLst/>
                        </a:rPr>
                        <a:t> </a:t>
                      </a:r>
                      <a:r>
                        <a:rPr lang="en-US" sz="2000" dirty="0">
                          <a:effectLst/>
                          <a:sym typeface="Wingdings" panose="05000000000000000000" pitchFamily="2" charset="2"/>
                        </a:rPr>
                        <a:t></a:t>
                      </a:r>
                      <a:r>
                        <a:rPr lang="en-US" sz="2000" dirty="0">
                          <a:effectLst/>
                        </a:rPr>
                        <a:t> v </a:t>
                      </a:r>
                      <a:r>
                        <a:rPr lang="en-US" sz="2000" dirty="0" err="1">
                          <a:effectLst/>
                        </a:rPr>
                        <a:t>pron</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(agir de façon à être)</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make yourself + </a:t>
                      </a:r>
                      <a:r>
                        <a:rPr lang="en-US" sz="2000" dirty="0" smtClean="0">
                          <a:effectLst/>
                        </a:rPr>
                        <a:t>adjectives </a:t>
                      </a:r>
                      <a:r>
                        <a:rPr lang="en-US" sz="2000" dirty="0" err="1">
                          <a:effectLst/>
                        </a:rPr>
                        <a:t>vtr+refl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sp>
        <p:nvSpPr>
          <p:cNvPr id="3" name="Rectangle 2"/>
          <p:cNvSpPr/>
          <p:nvPr/>
        </p:nvSpPr>
        <p:spPr>
          <a:xfrm>
            <a:off x="218662" y="2496741"/>
            <a:ext cx="8527774" cy="2246769"/>
          </a:xfrm>
          <a:prstGeom prst="rect">
            <a:avLst/>
          </a:prstGeom>
        </p:spPr>
        <p:txBody>
          <a:bodyPr wrap="square">
            <a:spAutoFit/>
          </a:bodyPr>
          <a:lstStyle/>
          <a:p>
            <a:pPr>
              <a:spcAft>
                <a:spcPts val="0"/>
              </a:spcAft>
            </a:pPr>
            <a:r>
              <a:rPr lang="en-US" sz="2000" dirty="0">
                <a:solidFill>
                  <a:srgbClr val="000000"/>
                </a:solidFill>
                <a:latin typeface="Arial" panose="020B0604020202020204" pitchFamily="34" charset="0"/>
                <a:ea typeface="MS ??"/>
                <a:cs typeface="Cambria" panose="02040503050406030204" pitchFamily="18" charset="0"/>
              </a:rPr>
              <a:t>Translating</a:t>
            </a:r>
            <a:endParaRPr lang="en-GB" sz="2000" dirty="0">
              <a:latin typeface="Cambria" panose="02040503050406030204" pitchFamily="18" charset="0"/>
              <a:ea typeface="MS ??"/>
              <a:cs typeface="Cambria" panose="02040503050406030204" pitchFamily="18" charset="0"/>
            </a:endParaRPr>
          </a:p>
          <a:p>
            <a:pPr marL="342900" lvl="0" indent="-342900">
              <a:spcAft>
                <a:spcPts val="0"/>
              </a:spcAft>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You cannot always translate word-for-word. </a:t>
            </a:r>
            <a:endParaRPr lang="en-GB" sz="2000" dirty="0">
              <a:solidFill>
                <a:srgbClr val="000000"/>
              </a:solidFill>
              <a:latin typeface="Cambria" panose="02040503050406030204" pitchFamily="18" charset="0"/>
              <a:ea typeface="MS ??"/>
              <a:cs typeface="Cambria" panose="02040503050406030204" pitchFamily="18" charset="0"/>
            </a:endParaRPr>
          </a:p>
          <a:p>
            <a:pPr marL="342900" lvl="0" indent="-342900">
              <a:spcAft>
                <a:spcPts val="0"/>
              </a:spcAft>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Once you have the meaning of the sentence in your head, play with the word order until you have English that sounds natural when you read it.</a:t>
            </a:r>
            <a:endParaRPr lang="en-GB" sz="2000" dirty="0">
              <a:solidFill>
                <a:srgbClr val="000000"/>
              </a:solidFill>
              <a:latin typeface="Cambria" panose="02040503050406030204" pitchFamily="18" charset="0"/>
              <a:ea typeface="MS ??"/>
              <a:cs typeface="Cambria" panose="02040503050406030204" pitchFamily="18" charset="0"/>
            </a:endParaRPr>
          </a:p>
          <a:p>
            <a:pPr marL="342900" lvl="0" indent="-342900">
              <a:spcAft>
                <a:spcPts val="0"/>
              </a:spcAft>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If you look up a word in a dictionary, don’t accept the first definition you find. Try different possibilities in context and see which one fits best.</a:t>
            </a:r>
            <a:endParaRPr lang="en-GB" sz="2000" dirty="0">
              <a:solidFill>
                <a:srgbClr val="000000"/>
              </a:solidFill>
              <a:latin typeface="Cambria" panose="02040503050406030204" pitchFamily="18" charset="0"/>
              <a:ea typeface="MS ??"/>
              <a:cs typeface="Cambria" panose="02040503050406030204" pitchFamily="18" charset="0"/>
            </a:endParaRPr>
          </a:p>
          <a:p>
            <a:pPr marL="342900" lvl="0" indent="-342900">
              <a:spcAft>
                <a:spcPts val="0"/>
              </a:spcAft>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Read aloud what you have written. Make sure it sounds right to you.  </a:t>
            </a:r>
            <a:endParaRPr lang="en-GB" sz="2000" dirty="0">
              <a:solidFill>
                <a:srgbClr val="000000"/>
              </a:solidFill>
              <a:effectLst/>
              <a:latin typeface="Cambria" panose="02040503050406030204" pitchFamily="18" charset="0"/>
              <a:ea typeface="MS ??"/>
              <a:cs typeface="Cambria" panose="02040503050406030204" pitchFamily="18" charset="0"/>
            </a:endParaRPr>
          </a:p>
        </p:txBody>
      </p:sp>
    </p:spTree>
    <p:extLst>
      <p:ext uri="{BB962C8B-B14F-4D97-AF65-F5344CB8AC3E}">
        <p14:creationId xmlns:p14="http://schemas.microsoft.com/office/powerpoint/2010/main" val="11392720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t>3</a:t>
            </a:r>
            <a:r>
              <a:rPr lang="en-GB" dirty="0" smtClean="0"/>
              <a:t> Translation into the FL</a:t>
            </a:r>
            <a:endParaRPr lang="en-GB" dirty="0"/>
          </a:p>
        </p:txBody>
      </p:sp>
      <p:sp>
        <p:nvSpPr>
          <p:cNvPr id="3" name="Content Placeholder 2"/>
          <p:cNvSpPr>
            <a:spLocks noGrp="1"/>
          </p:cNvSpPr>
          <p:nvPr>
            <p:ph idx="1"/>
          </p:nvPr>
        </p:nvSpPr>
        <p:spPr>
          <a:xfrm>
            <a:off x="822959" y="1845733"/>
            <a:ext cx="7543801" cy="4515309"/>
          </a:xfrm>
        </p:spPr>
        <p:txBody>
          <a:bodyPr>
            <a:noAutofit/>
          </a:bodyPr>
          <a:lstStyle/>
          <a:p>
            <a:pPr>
              <a:lnSpc>
                <a:spcPct val="100000"/>
              </a:lnSpc>
              <a:buFont typeface="Wingdings" panose="05000000000000000000" pitchFamily="2" charset="2"/>
              <a:buChar char="§"/>
            </a:pPr>
            <a:r>
              <a:rPr lang="en-GB" sz="2400" dirty="0"/>
              <a:t>  W</a:t>
            </a:r>
            <a:r>
              <a:rPr lang="en-GB" sz="2400" dirty="0" smtClean="0"/>
              <a:t>ord level translation is about vocabulary knowledge, long-term memory, speed of recall, accuracy and spelling.</a:t>
            </a:r>
          </a:p>
          <a:p>
            <a:pPr>
              <a:lnSpc>
                <a:spcPct val="100000"/>
              </a:lnSpc>
              <a:buFont typeface="Wingdings" panose="05000000000000000000" pitchFamily="2" charset="2"/>
              <a:buChar char="§"/>
            </a:pPr>
            <a:r>
              <a:rPr lang="en-GB" sz="2400" dirty="0"/>
              <a:t> S</a:t>
            </a:r>
            <a:r>
              <a:rPr lang="en-GB" sz="2400" dirty="0" smtClean="0"/>
              <a:t>entence and short text translation are about vocabulary and grammar knowledge in use.</a:t>
            </a:r>
          </a:p>
          <a:p>
            <a:pPr>
              <a:lnSpc>
                <a:spcPct val="100000"/>
              </a:lnSpc>
              <a:buFont typeface="Wingdings" panose="05000000000000000000" pitchFamily="2" charset="2"/>
              <a:buChar char="§"/>
            </a:pPr>
            <a:r>
              <a:rPr lang="en-GB" sz="2400" dirty="0"/>
              <a:t> A</a:t>
            </a:r>
            <a:r>
              <a:rPr lang="en-GB" sz="2400" dirty="0" smtClean="0"/>
              <a:t>t its best it can be integrated into a learning cycle which includes formative assessment, individual analysis, target-setting, and follow-up tasks.</a:t>
            </a:r>
            <a:endParaRPr lang="en-GB" sz="2400" dirty="0"/>
          </a:p>
          <a:p>
            <a:pPr>
              <a:lnSpc>
                <a:spcPct val="100000"/>
              </a:lnSpc>
              <a:buFont typeface="Wingdings" panose="05000000000000000000" pitchFamily="2" charset="2"/>
              <a:buChar char="§"/>
            </a:pPr>
            <a:r>
              <a:rPr lang="en-GB" sz="2400" dirty="0"/>
              <a:t> </a:t>
            </a:r>
            <a:r>
              <a:rPr lang="en-GB" sz="2400" dirty="0" smtClean="0"/>
              <a:t> ‘Mind the gap’ activities develop a sensitivity to the limitations for word-for-word translation.</a:t>
            </a:r>
            <a:endParaRPr lang="en-GB" sz="2400" dirty="0"/>
          </a:p>
        </p:txBody>
      </p:sp>
    </p:spTree>
    <p:extLst>
      <p:ext uri="{BB962C8B-B14F-4D97-AF65-F5344CB8AC3E}">
        <p14:creationId xmlns:p14="http://schemas.microsoft.com/office/powerpoint/2010/main" val="2629928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73352"/>
            <a:ext cx="9006773" cy="65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667" y="173352"/>
            <a:ext cx="5901493" cy="954107"/>
          </a:xfrm>
          <a:prstGeom prst="rect">
            <a:avLst/>
          </a:prstGeom>
          <a:noFill/>
        </p:spPr>
        <p:txBody>
          <a:bodyPr wrap="square" rtlCol="0">
            <a:spAutoFit/>
          </a:bodyPr>
          <a:lstStyle/>
          <a:p>
            <a:pPr defTabSz="914400"/>
            <a:r>
              <a:rPr lang="en-GB" sz="2800" b="1" dirty="0" smtClean="0">
                <a:solidFill>
                  <a:srgbClr val="0070C0"/>
                </a:solidFill>
                <a:latin typeface="Segoe Print" pitchFamily="2" charset="0"/>
              </a:rPr>
              <a:t>The good thing is that I have lots of friends there.</a:t>
            </a:r>
            <a:endParaRPr lang="fr-FR" sz="2800" b="1" dirty="0">
              <a:solidFill>
                <a:srgbClr val="0070C0"/>
              </a:solidFill>
              <a:latin typeface="Segoe Print" pitchFamily="2" charset="0"/>
            </a:endParaRPr>
          </a:p>
        </p:txBody>
      </p:sp>
      <p:sp>
        <p:nvSpPr>
          <p:cNvPr id="6" name="TextBox 5"/>
          <p:cNvSpPr txBox="1"/>
          <p:nvPr/>
        </p:nvSpPr>
        <p:spPr>
          <a:xfrm>
            <a:off x="4427984" y="4808944"/>
            <a:ext cx="5231285" cy="1077218"/>
          </a:xfrm>
          <a:prstGeom prst="rect">
            <a:avLst/>
          </a:prstGeom>
          <a:noFill/>
        </p:spPr>
        <p:txBody>
          <a:bodyPr wrap="square" rtlCol="0">
            <a:spAutoFit/>
          </a:bodyPr>
          <a:lstStyle/>
          <a:p>
            <a:pPr defTabSz="914400"/>
            <a:r>
              <a:rPr lang="en-GB" sz="3200" b="1" dirty="0" smtClean="0">
                <a:solidFill>
                  <a:srgbClr val="0070C0"/>
                </a:solidFill>
                <a:latin typeface="Segoe Print" pitchFamily="2" charset="0"/>
              </a:rPr>
              <a:t>Lo </a:t>
            </a:r>
            <a:r>
              <a:rPr lang="en-GB" sz="3200" b="1" dirty="0" err="1" smtClean="0">
                <a:solidFill>
                  <a:srgbClr val="0070C0"/>
                </a:solidFill>
                <a:latin typeface="Segoe Print" pitchFamily="2" charset="0"/>
              </a:rPr>
              <a:t>bueno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es</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que</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tengo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muchos</a:t>
            </a:r>
            <a:r>
              <a:rPr lang="en-GB" sz="3200" b="1" dirty="0" smtClean="0">
                <a:solidFill>
                  <a:srgbClr val="0070C0"/>
                </a:solidFill>
                <a:latin typeface="Segoe Print" pitchFamily="2" charset="0"/>
              </a:rPr>
              <a:t> amigos </a:t>
            </a:r>
            <a:r>
              <a:rPr lang="en-GB" sz="3200" b="1" dirty="0" err="1" smtClean="0">
                <a:solidFill>
                  <a:srgbClr val="0070C0"/>
                </a:solidFill>
                <a:latin typeface="Segoe Print" pitchFamily="2" charset="0"/>
              </a:rPr>
              <a:t>allí</a:t>
            </a:r>
            <a:r>
              <a:rPr lang="en-GB" sz="3200" b="1" dirty="0" smtClean="0">
                <a:solidFill>
                  <a:srgbClr val="0070C0"/>
                </a:solidFill>
                <a:latin typeface="Segoe Print" pitchFamily="2" charset="0"/>
              </a:rPr>
              <a:t>.</a:t>
            </a:r>
            <a:endParaRPr lang="fr-FR" sz="3200" b="1" dirty="0">
              <a:solidFill>
                <a:srgbClr val="0070C0"/>
              </a:solidFill>
              <a:latin typeface="Segoe Print" pitchFamily="2" charset="0"/>
            </a:endParaRPr>
          </a:p>
        </p:txBody>
      </p:sp>
    </p:spTree>
    <p:extLst>
      <p:ext uri="{BB962C8B-B14F-4D97-AF65-F5344CB8AC3E}">
        <p14:creationId xmlns:p14="http://schemas.microsoft.com/office/powerpoint/2010/main" val="366393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539552" y="1364202"/>
            <a:ext cx="7488832" cy="3528392"/>
          </a:xfrm>
          <a:prstGeom prst="flowChartDocument">
            <a:avLst/>
          </a:prstGeom>
          <a:solidFill>
            <a:schemeClr val="accent6">
              <a:lumMod val="20000"/>
              <a:lumOff val="80000"/>
            </a:schemeClr>
          </a:solidFill>
          <a:ln w="57150">
            <a:solidFill>
              <a:schemeClr val="accent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683568" y="1508218"/>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612" y="1004162"/>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355976" y="4395784"/>
            <a:ext cx="3888432" cy="1841528"/>
            <a:chOff x="4716016" y="3796286"/>
            <a:chExt cx="3888432" cy="1841528"/>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7" name="Oval Callout 6"/>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sp>
          <p:nvSpPr>
            <p:cNvPr id="8" name="Oval Callout 7"/>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sp>
          <p:nvSpPr>
            <p:cNvPr id="9" name="Oval Callout 8"/>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tx1"/>
                </a:solidFill>
                <a:latin typeface="Arial Rounded MT Bold" pitchFamily="34" charset="0"/>
              </a:endParaRPr>
            </a:p>
          </p:txBody>
        </p:sp>
        <p:sp>
          <p:nvSpPr>
            <p:cNvPr id="10" name="Oval Callout 9"/>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14" name="TextBox 13"/>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a:latin typeface="AR DARLING" panose="02000000000000000000" pitchFamily="2" charset="0"/>
              </a:rPr>
              <a:t>2</a:t>
            </a:r>
          </a:p>
        </p:txBody>
      </p:sp>
    </p:spTree>
    <p:extLst>
      <p:ext uri="{BB962C8B-B14F-4D97-AF65-F5344CB8AC3E}">
        <p14:creationId xmlns:p14="http://schemas.microsoft.com/office/powerpoint/2010/main" val="415527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968" y="175523"/>
            <a:ext cx="8641615" cy="6247864"/>
          </a:xfrm>
          <a:prstGeom prst="rect">
            <a:avLst/>
          </a:prstGeom>
        </p:spPr>
        <p:txBody>
          <a:bodyPr wrap="square">
            <a:spAutoFit/>
          </a:bodyPr>
          <a:lstStyle/>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latin typeface="Arial" panose="020B0604020202020204" pitchFamily="34" charset="0"/>
                <a:ea typeface="Times New Roman" panose="02020603050405020304" pitchFamily="18" charset="0"/>
                <a:cs typeface="Times New Roman" panose="02020603050405020304" pitchFamily="18" charset="0"/>
              </a:rPr>
              <a:t> [A]</a:t>
            </a: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err="1">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frases</a:t>
            </a:r>
            <a:r>
              <a:rPr lang="en-US" sz="2000" dirty="0">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latin typeface="Arial" panose="020B0604020202020204" pitchFamily="34" charset="0"/>
                <a:ea typeface="Times New Roman" panose="02020603050405020304" pitchFamily="18" charset="0"/>
                <a:cs typeface="Times New Roman" panose="02020603050405020304" pitchFamily="18" charset="0"/>
              </a:rPr>
              <a:t>las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a:t>
            </a:r>
            <a:br>
              <a:rPr lang="en-US" sz="2000" dirty="0" smtClean="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1  ¡</a:t>
            </a:r>
            <a:r>
              <a:rPr lang="en-US" sz="2000" dirty="0" err="1">
                <a:latin typeface="Arial" panose="020B0604020202020204" pitchFamily="34" charset="0"/>
                <a:ea typeface="Times New Roman" panose="02020603050405020304" pitchFamily="18" charset="0"/>
                <a:cs typeface="Times New Roman" panose="02020603050405020304" pitchFamily="18" charset="0"/>
              </a:rPr>
              <a:t>Hola</a:t>
            </a:r>
            <a:r>
              <a:rPr lang="en-US" sz="2000" dirty="0">
                <a:latin typeface="Arial" panose="020B0604020202020204" pitchFamily="34" charset="0"/>
                <a:ea typeface="Times New Roman" panose="02020603050405020304" pitchFamily="18" charset="0"/>
                <a:cs typeface="Times New Roman" panose="02020603050405020304" pitchFamily="18" charset="0"/>
              </a:rPr>
              <a:t>!  ¿_____ _________? [How are you?]</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2 Me </a:t>
            </a:r>
            <a:r>
              <a:rPr lang="en-US" sz="2000" dirty="0" err="1">
                <a:latin typeface="Arial" panose="020B0604020202020204" pitchFamily="34" charset="0"/>
                <a:ea typeface="Times New Roman" panose="02020603050405020304" pitchFamily="18" charset="0"/>
                <a:cs typeface="Times New Roman" panose="02020603050405020304" pitchFamily="18" charset="0"/>
              </a:rPr>
              <a:t>llamo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Cara </a:t>
            </a:r>
            <a:r>
              <a:rPr lang="en-US" sz="2000" dirty="0">
                <a:latin typeface="Arial" panose="020B0604020202020204" pitchFamily="34" charset="0"/>
                <a:ea typeface="Times New Roman" panose="02020603050405020304" pitchFamily="18" charset="0"/>
                <a:cs typeface="Times New Roman" panose="02020603050405020304" pitchFamily="18" charset="0"/>
              </a:rPr>
              <a:t>y ________ en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Murcia. </a:t>
            </a:r>
            <a:r>
              <a:rPr lang="en-US" sz="2000" dirty="0">
                <a:latin typeface="Arial" panose="020B0604020202020204" pitchFamily="34" charset="0"/>
                <a:ea typeface="Times New Roman" panose="02020603050405020304" pitchFamily="18" charset="0"/>
                <a:cs typeface="Times New Roman" panose="02020603050405020304" pitchFamily="18" charset="0"/>
              </a:rPr>
              <a:t>[I live]</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3  Soy ________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seria</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pero</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muy</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_____________. [quite, nice]</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4  ______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cuatro</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personas </a:t>
            </a:r>
            <a:r>
              <a:rPr lang="en-US" sz="2000" dirty="0">
                <a:latin typeface="Arial" panose="020B0604020202020204" pitchFamily="34" charset="0"/>
                <a:ea typeface="Times New Roman" panose="02020603050405020304" pitchFamily="18" charset="0"/>
                <a:cs typeface="Times New Roman" panose="02020603050405020304" pitchFamily="18" charset="0"/>
              </a:rPr>
              <a:t>____ mi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familia</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mis</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padres, mi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abuela</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y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yo</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[there are, in]</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5  ___ _________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tengo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tres</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___________; [I don’t have, but, pets]</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6 </a:t>
            </a:r>
            <a:r>
              <a:rPr lang="en-US" sz="2000" dirty="0" err="1">
                <a:latin typeface="Arial" panose="020B0604020202020204" pitchFamily="34" charset="0"/>
                <a:ea typeface="Times New Roman" panose="02020603050405020304" pitchFamily="18" charset="0"/>
                <a:cs typeface="Times New Roman" panose="02020603050405020304" pitchFamily="18" charset="0"/>
              </a:rPr>
              <a:t>tengo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dos </a:t>
            </a:r>
            <a:r>
              <a:rPr lang="en-US" sz="2000" dirty="0">
                <a:latin typeface="Arial" panose="020B0604020202020204" pitchFamily="34" charset="0"/>
                <a:ea typeface="Times New Roman" panose="02020603050405020304" pitchFamily="18" charset="0"/>
                <a:cs typeface="Times New Roman" panose="02020603050405020304" pitchFamily="18" charset="0"/>
              </a:rPr>
              <a:t>_______ y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___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tortuga</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[dogs, a]</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7  </a:t>
            </a:r>
            <a:r>
              <a:rPr lang="en-US" sz="2000" dirty="0" err="1">
                <a:latin typeface="Arial" panose="020B0604020202020204" pitchFamily="34" charset="0"/>
                <a:ea typeface="Times New Roman" panose="02020603050405020304" pitchFamily="18" charset="0"/>
                <a:cs typeface="Times New Roman" panose="02020603050405020304" pitchFamily="18" charset="0"/>
              </a:rPr>
              <a:t>Mi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latin typeface="Arial" panose="020B0604020202020204" pitchFamily="34" charset="0"/>
                <a:ea typeface="Times New Roman" panose="02020603050405020304" pitchFamily="18" charset="0"/>
                <a:cs typeface="Times New Roman" panose="02020603050405020304" pitchFamily="18" charset="0"/>
              </a:rPr>
              <a:t>. [is]</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8  __ </a:t>
            </a:r>
            <a:r>
              <a:rPr lang="en-US" sz="2000" dirty="0" err="1">
                <a:latin typeface="Arial" panose="020B0604020202020204" pitchFamily="34" charset="0"/>
                <a:ea typeface="Times New Roman" panose="02020603050405020304" pitchFamily="18" charset="0"/>
                <a:cs typeface="Times New Roman" panose="02020603050405020304" pitchFamily="18" charset="0"/>
              </a:rPr>
              <a:t>héroe</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es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Cristiano Ronaldo.  </a:t>
            </a:r>
            <a:r>
              <a:rPr lang="en-US" sz="2000" dirty="0">
                <a:latin typeface="Arial" panose="020B0604020202020204" pitchFamily="34" charset="0"/>
                <a:ea typeface="Times New Roman" panose="02020603050405020304" pitchFamily="18" charset="0"/>
                <a:cs typeface="Times New Roman" panose="02020603050405020304" pitchFamily="18" charset="0"/>
              </a:rPr>
              <a:t>¡</a:t>
            </a:r>
            <a:r>
              <a:rPr lang="en-US" sz="2000" dirty="0" err="1">
                <a:latin typeface="Arial" panose="020B0604020202020204" pitchFamily="34" charset="0"/>
                <a:ea typeface="Times New Roman" panose="02020603050405020304" pitchFamily="18" charset="0"/>
                <a:cs typeface="Times New Roman" panose="02020603050405020304" pitchFamily="18" charset="0"/>
              </a:rPr>
              <a:t>Es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genial! </a:t>
            </a:r>
            <a:r>
              <a:rPr lang="en-US" sz="2000" dirty="0">
                <a:latin typeface="Arial" panose="020B0604020202020204" pitchFamily="34" charset="0"/>
                <a:ea typeface="Times New Roman" panose="02020603050405020304" pitchFamily="18" charset="0"/>
                <a:cs typeface="Times New Roman" panose="02020603050405020304" pitchFamily="18" charset="0"/>
              </a:rPr>
              <a:t>[my]</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6793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75997173"/>
              </p:ext>
            </p:extLst>
          </p:nvPr>
        </p:nvGraphicFramePr>
        <p:xfrm>
          <a:off x="300729" y="784854"/>
          <a:ext cx="8584854" cy="5573359"/>
        </p:xfrm>
        <a:graphic>
          <a:graphicData uri="http://schemas.openxmlformats.org/drawingml/2006/table">
            <a:tbl>
              <a:tblPr firstRow="1" firstCol="1" bandRow="1">
                <a:tableStyleId>{5940675A-B579-460E-94D1-54222C63F5DA}</a:tableStyleId>
              </a:tblPr>
              <a:tblGrid>
                <a:gridCol w="4292427"/>
                <a:gridCol w="4292427"/>
              </a:tblGrid>
              <a:tr h="413647">
                <a:tc>
                  <a:txBody>
                    <a:bodyPr/>
                    <a:lstStyle/>
                    <a:p>
                      <a:pPr>
                        <a:spcAft>
                          <a:spcPts val="0"/>
                        </a:spcAft>
                      </a:pPr>
                      <a:r>
                        <a:rPr lang="en-US" sz="2000" dirty="0">
                          <a:effectLst/>
                          <a:latin typeface="Arial" panose="020B0604020202020204" pitchFamily="34" charset="0"/>
                          <a:cs typeface="Arial" panose="020B0604020202020204" pitchFamily="34" charset="0"/>
                        </a:rPr>
                        <a:t>1 ¡</a:t>
                      </a:r>
                      <a:r>
                        <a:rPr lang="en-US" sz="2000" dirty="0" err="1">
                          <a:effectLst/>
                          <a:latin typeface="Arial" panose="020B0604020202020204" pitchFamily="34" charset="0"/>
                          <a:cs typeface="Arial" panose="020B0604020202020204" pitchFamily="34" charset="0"/>
                        </a:rPr>
                        <a:t>Hola</a:t>
                      </a:r>
                      <a:r>
                        <a:rPr lang="en-US" sz="2000" dirty="0">
                          <a:effectLst/>
                          <a:latin typeface="Arial" panose="020B0604020202020204" pitchFamily="34" charset="0"/>
                          <a:cs typeface="Arial" panose="020B0604020202020204" pitchFamily="34" charset="0"/>
                        </a:rPr>
                        <a:t>!  ¿_____ 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1 _________ ! How are you?</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2 Me </a:t>
                      </a:r>
                      <a:r>
                        <a:rPr lang="en-US" sz="2000" dirty="0" err="1">
                          <a:effectLst/>
                          <a:latin typeface="Arial" panose="020B0604020202020204" pitchFamily="34" charset="0"/>
                          <a:cs typeface="Arial" panose="020B0604020202020204" pitchFamily="34" charset="0"/>
                        </a:rPr>
                        <a:t>llamo</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Cara </a:t>
                      </a:r>
                      <a:r>
                        <a:rPr lang="en-US" sz="2000" dirty="0">
                          <a:effectLst/>
                          <a:latin typeface="Arial" panose="020B0604020202020204" pitchFamily="34" charset="0"/>
                          <a:cs typeface="Arial" panose="020B0604020202020204" pitchFamily="34" charset="0"/>
                        </a:rPr>
                        <a:t>y ________ en </a:t>
                      </a:r>
                      <a:r>
                        <a:rPr lang="en-US" sz="2000" dirty="0" smtClean="0">
                          <a:effectLst/>
                          <a:latin typeface="Arial" panose="020B0604020202020204" pitchFamily="34" charset="0"/>
                          <a:cs typeface="Arial" panose="020B0604020202020204" pitchFamily="34" charset="0"/>
                        </a:rPr>
                        <a:t>Murcia.</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2 ________________________ I live ________________.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latin typeface="Arial" panose="020B0604020202020204" pitchFamily="34" charset="0"/>
                          <a:ea typeface="Times New Roman" panose="02020603050405020304" pitchFamily="18" charset="0"/>
                          <a:cs typeface="Arial" panose="020B0604020202020204" pitchFamily="34" charset="0"/>
                        </a:rPr>
                        <a:t>Soy ________ </a:t>
                      </a:r>
                      <a:r>
                        <a:rPr lang="en-US" sz="2000" dirty="0" err="1" smtClean="0">
                          <a:latin typeface="Arial" panose="020B0604020202020204" pitchFamily="34" charset="0"/>
                          <a:ea typeface="Times New Roman" panose="02020603050405020304" pitchFamily="18" charset="0"/>
                          <a:cs typeface="Arial" panose="020B0604020202020204" pitchFamily="34" charset="0"/>
                        </a:rPr>
                        <a:t>seria</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pero</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muy</a:t>
                      </a:r>
                      <a:r>
                        <a:rPr lang="en-US" sz="2000" dirty="0" smtClean="0">
                          <a:latin typeface="Arial" panose="020B0604020202020204" pitchFamily="34" charset="0"/>
                          <a:ea typeface="Times New Roman" panose="02020603050405020304" pitchFamily="18" charset="0"/>
                          <a:cs typeface="Arial" panose="020B0604020202020204" pitchFamily="34" charset="0"/>
                        </a:rPr>
                        <a:t> _____________.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effectLst/>
                          <a:latin typeface="Arial" panose="020B0604020202020204" pitchFamily="34" charset="0"/>
                          <a:cs typeface="Arial" panose="020B0604020202020204" pitchFamily="34" charset="0"/>
                        </a:rPr>
                        <a:t>_____</a:t>
                      </a:r>
                      <a:r>
                        <a:rPr lang="en-US" sz="2000" baseline="0" dirty="0" smtClean="0">
                          <a:effectLst/>
                          <a:latin typeface="Arial" panose="020B0604020202020204" pitchFamily="34" charset="0"/>
                          <a:cs typeface="Arial" panose="020B0604020202020204" pitchFamily="34" charset="0"/>
                        </a:rPr>
                        <a:t> quite </a:t>
                      </a:r>
                      <a:r>
                        <a:rPr lang="en-US" sz="2000" dirty="0" smtClean="0">
                          <a:effectLst/>
                          <a:latin typeface="Arial" panose="020B0604020202020204" pitchFamily="34" charset="0"/>
                          <a:cs typeface="Arial" panose="020B0604020202020204" pitchFamily="34" charset="0"/>
                        </a:rPr>
                        <a:t>______________ nice.</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4 ______ </a:t>
                      </a:r>
                      <a:r>
                        <a:rPr lang="en-US" sz="2000" dirty="0" err="1" smtClean="0">
                          <a:effectLst/>
                          <a:latin typeface="Arial" panose="020B0604020202020204" pitchFamily="34" charset="0"/>
                          <a:cs typeface="Arial" panose="020B0604020202020204" pitchFamily="34" charset="0"/>
                        </a:rPr>
                        <a:t>cuatro</a:t>
                      </a:r>
                      <a:r>
                        <a:rPr lang="en-US" sz="2000" dirty="0" smtClean="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personas ____ mi </a:t>
                      </a:r>
                      <a:r>
                        <a:rPr lang="en-US" sz="2000" dirty="0" err="1" smtClean="0">
                          <a:effectLst/>
                          <a:latin typeface="Arial" panose="020B0604020202020204" pitchFamily="34" charset="0"/>
                          <a:cs typeface="Arial" panose="020B0604020202020204" pitchFamily="34" charset="0"/>
                        </a:rPr>
                        <a:t>familia</a:t>
                      </a:r>
                      <a:r>
                        <a:rPr lang="en-US" sz="2000" dirty="0" smtClean="0">
                          <a:effectLst/>
                          <a:latin typeface="Arial" panose="020B0604020202020204" pitchFamily="34" charset="0"/>
                          <a:cs typeface="Arial" panose="020B0604020202020204" pitchFamily="34" charset="0"/>
                        </a:rPr>
                        <a:t>;</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mis</a:t>
                      </a:r>
                      <a:r>
                        <a:rPr lang="en-US" sz="2000" dirty="0" smtClean="0">
                          <a:latin typeface="Arial" panose="020B0604020202020204" pitchFamily="34" charset="0"/>
                          <a:ea typeface="Times New Roman" panose="02020603050405020304" pitchFamily="18" charset="0"/>
                          <a:cs typeface="Arial" panose="020B0604020202020204" pitchFamily="34" charset="0"/>
                        </a:rPr>
                        <a:t> padres, mi </a:t>
                      </a:r>
                      <a:r>
                        <a:rPr lang="en-US" sz="2000" dirty="0" err="1" smtClean="0">
                          <a:latin typeface="Arial" panose="020B0604020202020204" pitchFamily="34" charset="0"/>
                          <a:ea typeface="Times New Roman" panose="02020603050405020304" pitchFamily="18" charset="0"/>
                          <a:cs typeface="Arial" panose="020B0604020202020204" pitchFamily="34" charset="0"/>
                        </a:rPr>
                        <a:t>abuela</a:t>
                      </a:r>
                      <a:r>
                        <a:rPr lang="en-US" sz="2000" dirty="0" smtClean="0">
                          <a:latin typeface="Arial" panose="020B0604020202020204" pitchFamily="34" charset="0"/>
                          <a:ea typeface="Times New Roman" panose="02020603050405020304" pitchFamily="18" charset="0"/>
                          <a:cs typeface="Arial" panose="020B0604020202020204" pitchFamily="34" charset="0"/>
                        </a:rPr>
                        <a:t> y </a:t>
                      </a:r>
                      <a:r>
                        <a:rPr lang="en-US" sz="2000" dirty="0" err="1" smtClean="0">
                          <a:latin typeface="Arial" panose="020B0604020202020204" pitchFamily="34" charset="0"/>
                          <a:ea typeface="Times New Roman" panose="02020603050405020304" pitchFamily="18" charset="0"/>
                          <a:cs typeface="Arial" panose="020B0604020202020204" pitchFamily="34" charset="0"/>
                        </a:rPr>
                        <a:t>yo</a:t>
                      </a:r>
                      <a:r>
                        <a:rPr lang="en-US" sz="2000" dirty="0" smtClean="0">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4 There are ____________ in </a:t>
                      </a:r>
                      <a:r>
                        <a:rPr lang="en-US" sz="2000" dirty="0" smtClean="0">
                          <a:effectLst/>
                          <a:latin typeface="Arial" panose="020B0604020202020204" pitchFamily="34" charset="0"/>
                          <a:cs typeface="Arial" panose="020B0604020202020204" pitchFamily="34" charset="0"/>
                        </a:rPr>
                        <a:t>_______________;__________.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a:effectLst/>
                          <a:latin typeface="Arial" panose="020B0604020202020204" pitchFamily="34" charset="0"/>
                          <a:cs typeface="Arial" panose="020B0604020202020204" pitchFamily="34" charset="0"/>
                        </a:rPr>
                        <a:t>5 ___ _________ hermanos _____ tengo tres 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5 I don’t have _____________ but _____________ pets.</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dirty="0">
                          <a:effectLst/>
                          <a:latin typeface="Arial" panose="020B0604020202020204" pitchFamily="34" charset="0"/>
                          <a:cs typeface="Arial" panose="020B0604020202020204" pitchFamily="34" charset="0"/>
                        </a:rPr>
                        <a:t>6 </a:t>
                      </a:r>
                      <a:r>
                        <a:rPr lang="en-US" sz="2000" dirty="0" err="1">
                          <a:effectLst/>
                          <a:latin typeface="Arial" panose="020B0604020202020204" pitchFamily="34" charset="0"/>
                          <a:cs typeface="Arial" panose="020B0604020202020204" pitchFamily="34" charset="0"/>
                        </a:rPr>
                        <a:t>tengo</a:t>
                      </a:r>
                      <a:r>
                        <a:rPr lang="en-US" sz="2000" dirty="0">
                          <a:effectLst/>
                          <a:latin typeface="Arial" panose="020B0604020202020204" pitchFamily="34" charset="0"/>
                          <a:cs typeface="Arial" panose="020B0604020202020204" pitchFamily="34" charset="0"/>
                        </a:rPr>
                        <a:t> dos _______ y __ </a:t>
                      </a:r>
                      <a:r>
                        <a:rPr lang="en-US" sz="2000" dirty="0" err="1" smtClean="0">
                          <a:effectLst/>
                          <a:latin typeface="Arial" panose="020B0604020202020204" pitchFamily="34" charset="0"/>
                          <a:cs typeface="Arial" panose="020B0604020202020204" pitchFamily="34" charset="0"/>
                        </a:rPr>
                        <a:t>tortuga</a:t>
                      </a:r>
                      <a:r>
                        <a:rPr lang="en-US"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6 ____________ dogs </a:t>
                      </a:r>
                      <a:r>
                        <a:rPr lang="en-US" sz="2000" dirty="0" smtClean="0">
                          <a:effectLst/>
                          <a:latin typeface="Arial" panose="020B0604020202020204" pitchFamily="34" charset="0"/>
                          <a:cs typeface="Arial" panose="020B0604020202020204" pitchFamily="34" charset="0"/>
                        </a:rPr>
                        <a:t>____ </a:t>
                      </a:r>
                      <a:r>
                        <a:rPr lang="en-US" sz="2000" dirty="0">
                          <a:effectLst/>
                          <a:latin typeface="Arial" panose="020B0604020202020204" pitchFamily="34" charset="0"/>
                          <a:cs typeface="Arial" panose="020B0604020202020204" pitchFamily="34" charset="0"/>
                        </a:rPr>
                        <a:t>a 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a:effectLst/>
                          <a:latin typeface="Arial" panose="020B0604020202020204" pitchFamily="34" charset="0"/>
                          <a:cs typeface="Arial" panose="020B0604020202020204" pitchFamily="34" charset="0"/>
                        </a:rPr>
                        <a:t>7 Mi pasión _______ el fútbol.</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7 __________ is 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8 __ </a:t>
                      </a:r>
                      <a:r>
                        <a:rPr lang="en-US" sz="2000" dirty="0" err="1">
                          <a:effectLst/>
                          <a:latin typeface="Arial" panose="020B0604020202020204" pitchFamily="34" charset="0"/>
                          <a:cs typeface="Arial" panose="020B0604020202020204" pitchFamily="34" charset="0"/>
                        </a:rPr>
                        <a:t>héroe</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Cristiano Ronaldo.  </a:t>
                      </a:r>
                      <a:r>
                        <a:rPr lang="en-US" sz="2000" dirty="0">
                          <a:effectLst/>
                          <a:latin typeface="Arial" panose="020B0604020202020204" pitchFamily="34" charset="0"/>
                          <a:cs typeface="Arial" panose="020B0604020202020204" pitchFamily="34" charset="0"/>
                        </a:rPr>
                        <a:t>¡</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genial!</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8 My ___________________. 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bl>
          </a:graphicData>
        </a:graphic>
      </p:graphicFrame>
      <p:sp>
        <p:nvSpPr>
          <p:cNvPr id="3" name="Rectangle 1"/>
          <p:cNvSpPr>
            <a:spLocks noChangeArrowheads="1"/>
          </p:cNvSpPr>
          <p:nvPr/>
        </p:nvSpPr>
        <p:spPr bwMode="auto">
          <a:xfrm>
            <a:off x="300729" y="138523"/>
            <a:ext cx="49423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Me </a:t>
            </a:r>
            <a:r>
              <a:rPr kumimoji="0" lang="en-US"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presento</a:t>
            </a:r>
            <a:r>
              <a:rPr kumimoji="0" 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a:t>
            </a:r>
            <a:endParaRPr kumimoji="0" lang="en-GB"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Completa</a:t>
            </a: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la </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traducci</a:t>
            </a:r>
            <a:r>
              <a:rPr kumimoji="0" lang="en-US"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ó</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a:t>
            </a: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en </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espa</a:t>
            </a:r>
            <a:r>
              <a:rPr kumimoji="0" lang="en-US"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ñ</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ol</a:t>
            </a: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y en </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ingl</a:t>
            </a:r>
            <a:r>
              <a:rPr kumimoji="0" lang="en-US"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é</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a:t>
            </a: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6247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536573"/>
            <a:ext cx="8328991" cy="5170646"/>
          </a:xfrm>
          <a:prstGeom prst="rect">
            <a:avLst/>
          </a:prstGeom>
        </p:spPr>
        <p:txBody>
          <a:bodyPr wrap="square">
            <a:spAutoFit/>
          </a:bodyPr>
          <a:lstStyle/>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latin typeface="Arial" panose="020B0604020202020204" pitchFamily="34" charset="0"/>
                <a:ea typeface="Times New Roman" panose="02020603050405020304" pitchFamily="18" charset="0"/>
                <a:cs typeface="Times New Roman" panose="02020603050405020304" pitchFamily="18" charset="0"/>
              </a:rPr>
              <a:t> [C]</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latin typeface="Arial" panose="020B0604020202020204" pitchFamily="34" charset="0"/>
                <a:ea typeface="Times New Roman" panose="02020603050405020304" pitchFamily="18" charset="0"/>
                <a:cs typeface="Times New Roman" panose="02020603050405020304" pitchFamily="18" charset="0"/>
              </a:rPr>
              <a:t> el </a:t>
            </a:r>
            <a:r>
              <a:rPr lang="en-US" sz="2000" dirty="0" err="1">
                <a:latin typeface="Arial" panose="020B0604020202020204" pitchFamily="34" charset="0"/>
                <a:ea typeface="Times New Roman" panose="02020603050405020304" pitchFamily="18" charset="0"/>
                <a:cs typeface="Times New Roman" panose="02020603050405020304" pitchFamily="18" charset="0"/>
              </a:rPr>
              <a:t>texto</a:t>
            </a:r>
            <a:r>
              <a:rPr lang="en-US" sz="2000" dirty="0">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latin typeface="Arial" panose="020B0604020202020204" pitchFamily="34" charset="0"/>
                <a:ea typeface="Times New Roman" panose="02020603050405020304" pitchFamily="18" charset="0"/>
                <a:cs typeface="Times New Roman" panose="02020603050405020304" pitchFamily="18" charset="0"/>
              </a:rPr>
              <a:t>las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a:latin typeface="Arial" panose="020B0604020202020204" pitchFamily="34" charset="0"/>
                <a:ea typeface="Times New Roman" panose="02020603050405020304" pitchFamily="18" charset="0"/>
                <a:cs typeface="Times New Roman" panose="02020603050405020304" pitchFamily="18" charset="0"/>
              </a:rPr>
              <a:t>.</a:t>
            </a:r>
            <a:br>
              <a:rPr lang="en-US" sz="2000" dirty="0">
                <a:latin typeface="Arial" panose="020B0604020202020204" pitchFamily="34" charset="0"/>
                <a:ea typeface="Times New Roman" panose="02020603050405020304" pitchFamily="18" charset="0"/>
                <a:cs typeface="Times New Roman" panose="02020603050405020304" pitchFamily="18" charset="0"/>
              </a:rPr>
            </a:b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t>
            </a:r>
            <a:r>
              <a:rPr lang="en-US" sz="2000" dirty="0" err="1">
                <a:latin typeface="Arial" panose="020B0604020202020204" pitchFamily="34" charset="0"/>
                <a:ea typeface="Times New Roman" panose="02020603050405020304" pitchFamily="18" charset="0"/>
                <a:cs typeface="Times New Roman" panose="02020603050405020304" pitchFamily="18" charset="0"/>
              </a:rPr>
              <a:t>Hola</a:t>
            </a:r>
            <a:r>
              <a:rPr lang="en-US" sz="2000" dirty="0">
                <a:latin typeface="Arial" panose="020B0604020202020204" pitchFamily="34" charset="0"/>
                <a:ea typeface="Times New Roman" panose="02020603050405020304" pitchFamily="18" charset="0"/>
                <a:cs typeface="Times New Roman" panose="02020603050405020304" pitchFamily="18" charset="0"/>
              </a:rPr>
              <a:t>!  ¿_____ _________? Me </a:t>
            </a:r>
            <a:r>
              <a:rPr lang="en-US" sz="2000" dirty="0" err="1">
                <a:latin typeface="Arial" panose="020B0604020202020204" pitchFamily="34" charset="0"/>
                <a:ea typeface="Times New Roman" panose="02020603050405020304" pitchFamily="18" charset="0"/>
                <a:cs typeface="Times New Roman" panose="02020603050405020304" pitchFamily="18" charset="0"/>
              </a:rPr>
              <a:t>llamo</a:t>
            </a:r>
            <a:r>
              <a:rPr lang="en-US" sz="2000" dirty="0">
                <a:latin typeface="Arial" panose="020B0604020202020204" pitchFamily="34" charset="0"/>
                <a:ea typeface="Times New Roman" panose="02020603050405020304" pitchFamily="18" charset="0"/>
                <a:cs typeface="Times New Roman" panose="02020603050405020304" pitchFamily="18" charset="0"/>
              </a:rPr>
              <a:t> Maya y ________ en Mallorca. Soy ________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pero</a:t>
            </a:r>
            <a:r>
              <a:rPr lang="en-US" sz="2000" dirty="0">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simpática</a:t>
            </a:r>
            <a:r>
              <a:rPr lang="en-US" sz="2000" dirty="0">
                <a:latin typeface="Arial" panose="020B0604020202020204" pitchFamily="34" charset="0"/>
                <a:ea typeface="Times New Roman" panose="02020603050405020304" pitchFamily="18" charset="0"/>
                <a:cs typeface="Times New Roman" panose="02020603050405020304" pitchFamily="18" charset="0"/>
              </a:rPr>
              <a:t>. 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tres</a:t>
            </a:r>
            <a:r>
              <a:rPr lang="en-US" sz="2000" dirty="0">
                <a:latin typeface="Arial" panose="020B0604020202020204" pitchFamily="34" charset="0"/>
                <a:ea typeface="Times New Roman" panose="02020603050405020304" pitchFamily="18" charset="0"/>
                <a:cs typeface="Times New Roman" panose="02020603050405020304" pitchFamily="18" charset="0"/>
              </a:rPr>
              <a:t> personas ____ mi </a:t>
            </a:r>
            <a:r>
              <a:rPr lang="en-US" sz="2000" dirty="0" err="1">
                <a:latin typeface="Arial" panose="020B0604020202020204" pitchFamily="34" charset="0"/>
                <a:ea typeface="Times New Roman" panose="02020603050405020304" pitchFamily="18" charset="0"/>
                <a:cs typeface="Times New Roman" panose="02020603050405020304" pitchFamily="18" charset="0"/>
              </a:rPr>
              <a:t>familia</a:t>
            </a:r>
            <a:r>
              <a:rPr lang="en-US" sz="2000" dirty="0">
                <a:latin typeface="Arial" panose="020B0604020202020204" pitchFamily="34" charset="0"/>
                <a:ea typeface="Times New Roman" panose="02020603050405020304" pitchFamily="18" charset="0"/>
                <a:cs typeface="Times New Roman" panose="02020603050405020304" pitchFamily="18" charset="0"/>
              </a:rPr>
              <a:t>. ___ _________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tengo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tres</a:t>
            </a:r>
            <a:r>
              <a:rPr lang="en-US" sz="2000" dirty="0">
                <a:latin typeface="Arial" panose="020B0604020202020204" pitchFamily="34" charset="0"/>
                <a:ea typeface="Times New Roman" panose="02020603050405020304" pitchFamily="18" charset="0"/>
                <a:cs typeface="Times New Roman" panose="02020603050405020304" pitchFamily="18" charset="0"/>
              </a:rPr>
              <a:t> ___________;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tengo</a:t>
            </a:r>
            <a:r>
              <a:rPr lang="en-US" sz="2000" dirty="0">
                <a:latin typeface="Arial" panose="020B0604020202020204" pitchFamily="34" charset="0"/>
                <a:ea typeface="Times New Roman" panose="02020603050405020304" pitchFamily="18" charset="0"/>
                <a:cs typeface="Times New Roman" panose="02020603050405020304" pitchFamily="18" charset="0"/>
              </a:rPr>
              <a:t> dos _______ y __ </a:t>
            </a:r>
            <a:r>
              <a:rPr lang="en-US" sz="2000" dirty="0" err="1">
                <a:latin typeface="Arial" panose="020B0604020202020204" pitchFamily="34" charset="0"/>
                <a:ea typeface="Times New Roman" panose="02020603050405020304" pitchFamily="18" charset="0"/>
                <a:cs typeface="Times New Roman" panose="02020603050405020304" pitchFamily="18" charset="0"/>
              </a:rPr>
              <a:t>gato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Mi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latin typeface="Arial" panose="020B0604020202020204" pitchFamily="34" charset="0"/>
                <a:ea typeface="Times New Roman" panose="02020603050405020304" pitchFamily="18" charset="0"/>
                <a:cs typeface="Times New Roman" panose="02020603050405020304" pitchFamily="18" charset="0"/>
              </a:rPr>
              <a:t>. __ </a:t>
            </a:r>
            <a:r>
              <a:rPr lang="en-US" sz="2000" dirty="0" err="1">
                <a:latin typeface="Arial" panose="020B0604020202020204" pitchFamily="34" charset="0"/>
                <a:ea typeface="Times New Roman" panose="02020603050405020304" pitchFamily="18" charset="0"/>
                <a:cs typeface="Times New Roman" panose="02020603050405020304" pitchFamily="18" charset="0"/>
              </a:rPr>
              <a:t>héroe</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es</a:t>
            </a:r>
            <a:r>
              <a:rPr lang="en-US" sz="2000" dirty="0">
                <a:latin typeface="Arial" panose="020B0604020202020204" pitchFamily="34" charset="0"/>
                <a:ea typeface="Times New Roman" panose="02020603050405020304" pitchFamily="18" charset="0"/>
                <a:cs typeface="Times New Roman" panose="02020603050405020304" pitchFamily="18" charset="0"/>
              </a:rPr>
              <a:t> Lionel </a:t>
            </a:r>
            <a:r>
              <a:rPr lang="en-US" sz="2000" dirty="0" err="1">
                <a:latin typeface="Arial" panose="020B0604020202020204" pitchFamily="34" charset="0"/>
                <a:ea typeface="Times New Roman" panose="02020603050405020304" pitchFamily="18" charset="0"/>
                <a:cs typeface="Times New Roman" panose="02020603050405020304" pitchFamily="18" charset="0"/>
              </a:rPr>
              <a:t>Messi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Es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fenomenal</a:t>
            </a: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Hello! How are you? I am called Maya and I live in Mallorca. I am serious but very nice. There are three people in my family.  I don’t have brothers and sisters but I have three pets; I have two dogs and a cat.  My passion is football.  My hero is Lionel </a:t>
            </a:r>
            <a:r>
              <a:rPr lang="en-US" sz="2000" dirty="0" err="1">
                <a:latin typeface="Arial" panose="020B0604020202020204" pitchFamily="34" charset="0"/>
                <a:ea typeface="Times New Roman" panose="02020603050405020304" pitchFamily="18" charset="0"/>
                <a:cs typeface="Times New Roman" panose="02020603050405020304" pitchFamily="18" charset="0"/>
              </a:rPr>
              <a:t>Messi</a:t>
            </a:r>
            <a:r>
              <a:rPr lang="en-US" sz="2000" dirty="0">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951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5" y="0"/>
            <a:ext cx="6380922" cy="6247864"/>
          </a:xfrm>
          <a:prstGeom prst="rect">
            <a:avLst/>
          </a:prstGeom>
        </p:spPr>
        <p:txBody>
          <a:bodyPr wrap="square">
            <a:spAutoFit/>
          </a:bodyPr>
          <a:lstStyle/>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latin typeface="Arial" panose="020B0604020202020204" pitchFamily="34" charset="0"/>
                <a:ea typeface="Times New Roman" panose="02020603050405020304" pitchFamily="18" charset="0"/>
                <a:cs typeface="Times New Roman" panose="02020603050405020304" pitchFamily="18" charset="0"/>
              </a:rPr>
              <a:t> [D]</a:t>
            </a: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Traduce </a:t>
            </a:r>
            <a:r>
              <a:rPr lang="en-US" sz="2000" dirty="0" err="1">
                <a:latin typeface="Arial" panose="020B0604020202020204" pitchFamily="34" charset="0"/>
                <a:ea typeface="Times New Roman" panose="02020603050405020304" pitchFamily="18" charset="0"/>
                <a:cs typeface="Times New Roman" panose="02020603050405020304" pitchFamily="18" charset="0"/>
              </a:rPr>
              <a:t>las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frases</a:t>
            </a:r>
            <a:r>
              <a:rPr lang="en-US" sz="2000" dirty="0">
                <a:latin typeface="Arial" panose="020B0604020202020204" pitchFamily="34" charset="0"/>
                <a:ea typeface="Times New Roman" panose="02020603050405020304" pitchFamily="18" charset="0"/>
                <a:cs typeface="Times New Roman" panose="02020603050405020304" pitchFamily="18" charset="0"/>
              </a:rPr>
              <a:t> al </a:t>
            </a:r>
            <a:r>
              <a:rPr lang="en-US" sz="2000" dirty="0" err="1">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latin typeface="Arial" panose="020B0604020202020204" pitchFamily="34" charset="0"/>
                <a:ea typeface="Times New Roman" panose="02020603050405020304" pitchFamily="18" charset="0"/>
                <a:cs typeface="Times New Roman" panose="02020603050405020304" pitchFamily="18" charset="0"/>
              </a:rPr>
              <a:t>.</a:t>
            </a:r>
            <a:br>
              <a:rPr lang="en-US" sz="2000" dirty="0">
                <a:latin typeface="Arial" panose="020B0604020202020204" pitchFamily="34" charset="0"/>
                <a:ea typeface="Times New Roman" panose="02020603050405020304" pitchFamily="18" charset="0"/>
                <a:cs typeface="Times New Roman" panose="02020603050405020304" pitchFamily="18" charset="0"/>
              </a:rPr>
            </a:b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1  Hello! How are you?</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2 I am called Maya and I live in Mallorca.</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3 I am serious but very nice.</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4 There are three people in my family.</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5  I don’t have brothers and sisters but I have three pets;</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6  I have two dogs and a cat.</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7  My passion is football.</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8  My hero is Lionel </a:t>
            </a:r>
            <a:r>
              <a:rPr lang="en-US" sz="2000" dirty="0" err="1">
                <a:latin typeface="Arial" panose="020B0604020202020204" pitchFamily="34" charset="0"/>
                <a:ea typeface="Times New Roman" panose="02020603050405020304" pitchFamily="18" charset="0"/>
                <a:cs typeface="Times New Roman" panose="02020603050405020304" pitchFamily="18" charset="0"/>
              </a:rPr>
              <a:t>Messi</a:t>
            </a:r>
            <a:r>
              <a:rPr lang="en-US" sz="2000" dirty="0">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5712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660" y="634321"/>
            <a:ext cx="8627165" cy="5246564"/>
          </a:xfrm>
          <a:prstGeom prst="rect">
            <a:avLst/>
          </a:prstGeom>
        </p:spPr>
        <p:txBody>
          <a:bodyPr wrap="square">
            <a:spAutoFit/>
          </a:bodyPr>
          <a:lstStyle/>
          <a:p>
            <a:pPr>
              <a:lnSpc>
                <a:spcPct val="115000"/>
              </a:lnSpc>
              <a:spcAft>
                <a:spcPts val="1000"/>
              </a:spcAft>
            </a:pPr>
            <a:r>
              <a:rPr lang="en-GB" sz="2000" dirty="0">
                <a:latin typeface="Calibri" panose="020F0502020204030204" pitchFamily="34" charset="0"/>
                <a:ea typeface="SimSun" panose="02010600030101010101" pitchFamily="2" charset="-122"/>
                <a:cs typeface="Times New Roman" panose="02020603050405020304" pitchFamily="18" charset="0"/>
              </a:rPr>
              <a:t>NAME</a:t>
            </a:r>
            <a:r>
              <a:rPr lang="en-GB" sz="2000" dirty="0" smtClean="0">
                <a:latin typeface="Calibri" panose="020F0502020204030204" pitchFamily="34" charset="0"/>
                <a:ea typeface="SimSun" panose="02010600030101010101" pitchFamily="2" charset="-122"/>
                <a:cs typeface="Times New Roman" panose="02020603050405020304" pitchFamily="18" charset="0"/>
              </a:rPr>
              <a:t>:____________________________________________________________</a:t>
            </a:r>
            <a:r>
              <a:rPr lang="en-GB" sz="2000" dirty="0">
                <a:latin typeface="Calibri" panose="020F0502020204030204" pitchFamily="34" charset="0"/>
                <a:ea typeface="SimSun" panose="02010600030101010101" pitchFamily="2" charset="-122"/>
                <a:cs typeface="Times New Roman" panose="02020603050405020304" pitchFamily="18" charset="0"/>
              </a:rPr>
              <a:t/>
            </a:r>
            <a:br>
              <a:rPr lang="en-GB" sz="2000" dirty="0">
                <a:latin typeface="Calibri" panose="020F0502020204030204" pitchFamily="34" charset="0"/>
                <a:ea typeface="SimSun" panose="02010600030101010101" pitchFamily="2" charset="-122"/>
                <a:cs typeface="Times New Roman" panose="02020603050405020304" pitchFamily="18" charset="0"/>
              </a:rPr>
            </a:br>
            <a:r>
              <a:rPr lang="en-GB" sz="2000" b="1" dirty="0">
                <a:latin typeface="Calibri" panose="020F0502020204030204" pitchFamily="34" charset="0"/>
                <a:ea typeface="SimSun" panose="02010600030101010101" pitchFamily="2" charset="-122"/>
                <a:cs typeface="Times New Roman" panose="02020603050405020304" pitchFamily="18" charset="0"/>
              </a:rPr>
              <a:t>Translate into German and write your text in the lined space provided below:</a:t>
            </a:r>
            <a:r>
              <a:rPr lang="en-GB" sz="2000" dirty="0">
                <a:latin typeface="Calibri" panose="020F0502020204030204" pitchFamily="34" charset="0"/>
                <a:ea typeface="SimSun" panose="02010600030101010101" pitchFamily="2" charset="-122"/>
                <a:cs typeface="Times New Roman" panose="02020603050405020304" pitchFamily="18" charset="0"/>
              </a:rPr>
              <a:t/>
            </a:r>
            <a:br>
              <a:rPr lang="en-GB" sz="2000" dirty="0">
                <a:latin typeface="Calibri" panose="020F0502020204030204" pitchFamily="34" charset="0"/>
                <a:ea typeface="SimSun" panose="02010600030101010101" pitchFamily="2" charset="-122"/>
                <a:cs typeface="Times New Roman" panose="02020603050405020304" pitchFamily="18" charset="0"/>
              </a:rPr>
            </a:br>
            <a:r>
              <a:rPr lang="en-GB" sz="2000" dirty="0">
                <a:latin typeface="Calibri" panose="020F0502020204030204" pitchFamily="34" charset="0"/>
                <a:ea typeface="SimSun" panose="02010600030101010101" pitchFamily="2" charset="-122"/>
                <a:cs typeface="Times New Roman" panose="02020603050405020304" pitchFamily="18" charset="0"/>
              </a:rPr>
              <a:t> Hello. What is your name? (3) My name is Tina. (3) I live in France (3) but I learn German in school (3). Where do you live? (3)</a:t>
            </a:r>
            <a:br>
              <a:rPr lang="en-GB" sz="2000" dirty="0">
                <a:latin typeface="Calibri" panose="020F0502020204030204" pitchFamily="34" charset="0"/>
                <a:ea typeface="SimSun" panose="02010600030101010101" pitchFamily="2" charset="-122"/>
                <a:cs typeface="Times New Roman" panose="02020603050405020304" pitchFamily="18" charset="0"/>
              </a:rPr>
            </a:br>
            <a:r>
              <a:rPr lang="en-GB" sz="2000" dirty="0">
                <a:latin typeface="Calibri" panose="020F0502020204030204" pitchFamily="34" charset="0"/>
                <a:ea typeface="SimSun" panose="02010600030101010101" pitchFamily="2" charset="-122"/>
                <a:cs typeface="Times New Roman" panose="02020603050405020304" pitchFamily="18" charset="0"/>
              </a:rPr>
              <a:t>I am 12 years old (3) and my birthday is on the 3</a:t>
            </a:r>
            <a:r>
              <a:rPr lang="en-GB" sz="2000" baseline="30000" dirty="0">
                <a:latin typeface="Calibri" panose="020F0502020204030204" pitchFamily="34" charset="0"/>
                <a:ea typeface="SimSun" panose="02010600030101010101" pitchFamily="2" charset="-122"/>
                <a:cs typeface="Times New Roman" panose="02020603050405020304" pitchFamily="18" charset="0"/>
              </a:rPr>
              <a:t>rd</a:t>
            </a:r>
            <a:r>
              <a:rPr lang="en-GB" sz="2000" dirty="0">
                <a:latin typeface="Calibri" panose="020F0502020204030204" pitchFamily="34" charset="0"/>
                <a:ea typeface="SimSun" panose="02010600030101010101" pitchFamily="2" charset="-122"/>
                <a:cs typeface="Times New Roman" panose="02020603050405020304" pitchFamily="18" charset="0"/>
              </a:rPr>
              <a:t> March. (3) How old are you? (3)</a:t>
            </a:r>
            <a:br>
              <a:rPr lang="en-GB" sz="2000" dirty="0">
                <a:latin typeface="Calibri" panose="020F0502020204030204" pitchFamily="34" charset="0"/>
                <a:ea typeface="SimSun" panose="02010600030101010101" pitchFamily="2" charset="-122"/>
                <a:cs typeface="Times New Roman" panose="02020603050405020304" pitchFamily="18" charset="0"/>
              </a:rPr>
            </a:br>
            <a:r>
              <a:rPr lang="en-GB" sz="2000" dirty="0">
                <a:latin typeface="Calibri" panose="020F0502020204030204" pitchFamily="34" charset="0"/>
                <a:ea typeface="SimSun" panose="02010600030101010101" pitchFamily="2" charset="-122"/>
                <a:cs typeface="Times New Roman" panose="02020603050405020304" pitchFamily="18" charset="0"/>
              </a:rPr>
              <a:t>My favourite subjects are German and History (3). What is your favourite subject? (3) I don’t like Science. (3) It is boring. (3)</a:t>
            </a:r>
          </a:p>
          <a:p>
            <a:pPr>
              <a:lnSpc>
                <a:spcPct val="115000"/>
              </a:lnSpc>
              <a:spcAft>
                <a:spcPts val="1000"/>
              </a:spcAft>
            </a:pPr>
            <a:r>
              <a:rPr lang="en-GB" dirty="0" smtClean="0">
                <a:latin typeface="Calibri" panose="020F0502020204030204" pitchFamily="34" charset="0"/>
                <a:ea typeface="SimSun" panose="02010600030101010101" pitchFamily="2"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400817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1"/>
          <p:cNvSpPr txBox="1">
            <a:spLocks noChangeArrowheads="1"/>
          </p:cNvSpPr>
          <p:nvPr/>
        </p:nvSpPr>
        <p:spPr bwMode="auto">
          <a:xfrm>
            <a:off x="250825" y="260350"/>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sz="2400" b="1">
                <a:latin typeface="Arial" panose="020B0604020202020204" pitchFamily="34" charset="0"/>
              </a:rPr>
              <a:t>Y8 German vocabulary test</a:t>
            </a:r>
          </a:p>
        </p:txBody>
      </p:sp>
      <p:graphicFrame>
        <p:nvGraphicFramePr>
          <p:cNvPr id="2" name="Table 1"/>
          <p:cNvGraphicFramePr>
            <a:graphicFrameLocks noGrp="1"/>
          </p:cNvGraphicFramePr>
          <p:nvPr>
            <p:extLst>
              <p:ext uri="{D42A27DB-BD31-4B8C-83A1-F6EECF244321}">
                <p14:modId xmlns:p14="http://schemas.microsoft.com/office/powerpoint/2010/main" val="3549348488"/>
              </p:ext>
            </p:extLst>
          </p:nvPr>
        </p:nvGraphicFramePr>
        <p:xfrm>
          <a:off x="390939" y="1098826"/>
          <a:ext cx="7878418" cy="3962400"/>
        </p:xfrm>
        <a:graphic>
          <a:graphicData uri="http://schemas.openxmlformats.org/drawingml/2006/table">
            <a:tbl>
              <a:tblPr firstRow="1" bandRow="1">
                <a:tableStyleId>{5940675A-B579-460E-94D1-54222C63F5DA}</a:tableStyleId>
              </a:tblPr>
              <a:tblGrid>
                <a:gridCol w="702207"/>
                <a:gridCol w="7176211"/>
              </a:tblGrid>
              <a:tr h="370840">
                <a:tc>
                  <a:txBody>
                    <a:bodyPr/>
                    <a:lstStyle/>
                    <a:p>
                      <a:pPr algn="ctr"/>
                      <a:r>
                        <a:rPr lang="en-GB" sz="2000" dirty="0" smtClean="0"/>
                        <a:t>1</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chocolate.</a:t>
                      </a:r>
                    </a:p>
                  </a:txBody>
                  <a:tcPr/>
                </a:tc>
              </a:tr>
              <a:tr h="370840">
                <a:tc>
                  <a:txBody>
                    <a:bodyPr/>
                    <a:lstStyle/>
                    <a:p>
                      <a:pPr algn="ctr"/>
                      <a:r>
                        <a:rPr lang="en-GB" sz="2000" dirty="0" smtClean="0"/>
                        <a:t>2</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I eat an apple.</a:t>
                      </a:r>
                    </a:p>
                  </a:txBody>
                  <a:tcPr/>
                </a:tc>
              </a:tr>
              <a:tr h="370840">
                <a:tc>
                  <a:txBody>
                    <a:bodyPr/>
                    <a:lstStyle/>
                    <a:p>
                      <a:pPr algn="ctr"/>
                      <a:r>
                        <a:rPr lang="en-GB" sz="2000" dirty="0" smtClean="0"/>
                        <a:t>3</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drink coke at 10 o’clock.</a:t>
                      </a:r>
                      <a:r>
                        <a:rPr lang="en-GB" altLang="en-US" sz="2000" dirty="0" smtClean="0">
                          <a:latin typeface="+mn-lt"/>
                        </a:rPr>
                        <a:t>.</a:t>
                      </a:r>
                      <a:endParaRPr lang="en-GB" altLang="en-US" sz="2000" dirty="0" smtClean="0">
                        <a:latin typeface="Arial" panose="020B0604020202020204" pitchFamily="34" charset="0"/>
                      </a:endParaRPr>
                    </a:p>
                  </a:txBody>
                  <a:tcPr/>
                </a:tc>
              </a:tr>
              <a:tr h="370840">
                <a:tc>
                  <a:txBody>
                    <a:bodyPr/>
                    <a:lstStyle/>
                    <a:p>
                      <a:pPr algn="ctr"/>
                      <a:r>
                        <a:rPr lang="en-GB" sz="2000" dirty="0" smtClean="0"/>
                        <a:t>4</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10 o’clock I drink coke.</a:t>
                      </a:r>
                    </a:p>
                  </a:txBody>
                  <a:tcPr/>
                </a:tc>
              </a:tr>
              <a:tr h="370840">
                <a:tc>
                  <a:txBody>
                    <a:bodyPr/>
                    <a:lstStyle/>
                    <a:p>
                      <a:pPr algn="ctr"/>
                      <a:r>
                        <a:rPr lang="en-GB" sz="2000" dirty="0" smtClean="0"/>
                        <a:t>5</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She eats a sandwich.</a:t>
                      </a:r>
                    </a:p>
                  </a:txBody>
                  <a:tcPr/>
                </a:tc>
              </a:tr>
              <a:tr h="370840">
                <a:tc>
                  <a:txBody>
                    <a:bodyPr/>
                    <a:lstStyle/>
                    <a:p>
                      <a:pPr algn="ctr"/>
                      <a:r>
                        <a:rPr lang="en-GB" sz="2000" dirty="0" smtClean="0"/>
                        <a:t>6</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water at break time and they eat biscuits.</a:t>
                      </a:r>
                    </a:p>
                  </a:txBody>
                  <a:tcPr/>
                </a:tc>
              </a:tr>
              <a:tr h="370840">
                <a:tc>
                  <a:txBody>
                    <a:bodyPr/>
                    <a:lstStyle/>
                    <a:p>
                      <a:pPr algn="ctr"/>
                      <a:r>
                        <a:rPr lang="en-GB" sz="2000" dirty="0" smtClean="0"/>
                        <a:t>7</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We eat crisps.</a:t>
                      </a:r>
                    </a:p>
                  </a:txBody>
                  <a:tcPr/>
                </a:tc>
              </a:tr>
              <a:tr h="370840">
                <a:tc>
                  <a:txBody>
                    <a:bodyPr/>
                    <a:lstStyle/>
                    <a:p>
                      <a:pPr algn="ctr"/>
                      <a:r>
                        <a:rPr lang="en-GB" sz="2000" dirty="0" smtClean="0"/>
                        <a:t>8</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orange juice.</a:t>
                      </a:r>
                    </a:p>
                  </a:txBody>
                  <a:tcPr/>
                </a:tc>
              </a:tr>
              <a:tr h="370840">
                <a:tc>
                  <a:txBody>
                    <a:bodyPr/>
                    <a:lstStyle/>
                    <a:p>
                      <a:pPr algn="ctr"/>
                      <a:r>
                        <a:rPr lang="en-GB" sz="2000" dirty="0" smtClean="0"/>
                        <a:t>9</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a piece of cake.</a:t>
                      </a:r>
                    </a:p>
                  </a:txBody>
                  <a:tcPr/>
                </a:tc>
              </a:tr>
              <a:tr h="370840">
                <a:tc>
                  <a:txBody>
                    <a:bodyPr/>
                    <a:lstStyle/>
                    <a:p>
                      <a:pPr algn="ctr"/>
                      <a:r>
                        <a:rPr lang="en-GB" sz="2000" dirty="0" smtClean="0"/>
                        <a:t>10</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you eat a piece of cake.</a:t>
                      </a:r>
                    </a:p>
                  </a:txBody>
                  <a:tcPr/>
                </a:tc>
              </a:tr>
            </a:tbl>
          </a:graphicData>
        </a:graphic>
      </p:graphicFrame>
    </p:spTree>
    <p:extLst>
      <p:ext uri="{BB962C8B-B14F-4D97-AF65-F5344CB8AC3E}">
        <p14:creationId xmlns:p14="http://schemas.microsoft.com/office/powerpoint/2010/main" val="6443835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0233499"/>
              </p:ext>
            </p:extLst>
          </p:nvPr>
        </p:nvGraphicFramePr>
        <p:xfrm>
          <a:off x="250825" y="228671"/>
          <a:ext cx="8569326" cy="5968055"/>
        </p:xfrm>
        <a:graphic>
          <a:graphicData uri="http://schemas.openxmlformats.org/drawingml/2006/table">
            <a:tbl>
              <a:tblPr firstRow="1" bandRow="1">
                <a:tableStyleId>{5940675A-B579-460E-94D1-54222C63F5DA}</a:tableStyleId>
              </a:tblPr>
              <a:tblGrid>
                <a:gridCol w="3807383"/>
                <a:gridCol w="2700966"/>
                <a:gridCol w="2060977"/>
              </a:tblGrid>
              <a:tr h="571023">
                <a:tc>
                  <a:txBody>
                    <a:bodyPr/>
                    <a:lstStyle/>
                    <a:p>
                      <a:r>
                        <a:rPr lang="en-GB" sz="1800" b="1" dirty="0" smtClean="0">
                          <a:latin typeface="Arial" panose="020B0604020202020204" pitchFamily="34" charset="0"/>
                          <a:cs typeface="Arial" panose="020B0604020202020204" pitchFamily="34" charset="0"/>
                        </a:rPr>
                        <a:t>Target</a:t>
                      </a:r>
                      <a:r>
                        <a:rPr lang="en-GB" sz="1800" b="1" baseline="0" dirty="0" smtClean="0">
                          <a:latin typeface="Arial" panose="020B0604020202020204" pitchFamily="34" charset="0"/>
                          <a:cs typeface="Arial" panose="020B0604020202020204" pitchFamily="34" charset="0"/>
                        </a:rPr>
                        <a:t>  / Problem area</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 2</a:t>
                      </a:r>
                      <a:endParaRPr lang="en-GB" sz="1800" b="1" dirty="0">
                        <a:latin typeface="Arial" panose="020B0604020202020204" pitchFamily="34" charset="0"/>
                        <a:cs typeface="Arial" panose="020B0604020202020204" pitchFamily="34" charset="0"/>
                      </a:endParaRPr>
                    </a:p>
                  </a:txBody>
                  <a:tcPr marL="91444" marR="91444" marT="45714" marB="45714" anchor="ctr"/>
                </a:tc>
              </a:tr>
              <a:tr h="571023">
                <a:tc>
                  <a:txBody>
                    <a:bodyPr/>
                    <a:lstStyle/>
                    <a:p>
                      <a:r>
                        <a:rPr lang="en-GB" sz="1800" dirty="0" smtClean="0">
                          <a:latin typeface="Arial" panose="020B0604020202020204" pitchFamily="34" charset="0"/>
                          <a:cs typeface="Arial" panose="020B0604020202020204" pitchFamily="34" charset="0"/>
                        </a:rPr>
                        <a:t>1 Word Order 2</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A</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I &amp; J</a:t>
                      </a:r>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2 Capital letters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B</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3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C and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4 Pronouns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5 Verb endings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6 Irregular verb ‘</a:t>
                      </a:r>
                      <a:r>
                        <a:rPr lang="en-GB" sz="1800" dirty="0" err="1" smtClean="0">
                          <a:latin typeface="Arial" panose="020B0604020202020204" pitchFamily="34" charset="0"/>
                          <a:cs typeface="Arial" panose="020B0604020202020204" pitchFamily="34" charset="0"/>
                        </a:rPr>
                        <a:t>essen</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ex E and F</a:t>
                      </a:r>
                    </a:p>
                    <a:p>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985601">
                <a:tc>
                  <a:txBody>
                    <a:bodyPr/>
                    <a:lstStyle/>
                    <a:p>
                      <a:r>
                        <a:rPr lang="en-GB" sz="1800" dirty="0" smtClean="0">
                          <a:latin typeface="Arial" panose="020B0604020202020204" pitchFamily="34" charset="0"/>
                          <a:cs typeface="Arial" panose="020B0604020202020204" pitchFamily="34" charset="0"/>
                        </a:rPr>
                        <a:t>7 Articles (‘a’ and ‘the’) – choice and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G &amp;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8 Vocabulary</a:t>
                      </a:r>
                      <a:r>
                        <a:rPr lang="en-GB" sz="1800" baseline="0" dirty="0" smtClean="0">
                          <a:latin typeface="Arial" panose="020B0604020202020204" pitchFamily="34" charset="0"/>
                          <a:cs typeface="Arial" panose="020B0604020202020204" pitchFamily="34" charset="0"/>
                        </a:rPr>
                        <a:t> not known</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bl>
          </a:graphicData>
        </a:graphic>
      </p:graphicFrame>
    </p:spTree>
    <p:extLst>
      <p:ext uri="{BB962C8B-B14F-4D97-AF65-F5344CB8AC3E}">
        <p14:creationId xmlns:p14="http://schemas.microsoft.com/office/powerpoint/2010/main" val="17856573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115888"/>
            <a:ext cx="4752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400" b="1" smtClean="0">
                <a:solidFill>
                  <a:prstClr val="black"/>
                </a:solidFill>
                <a:latin typeface="Arial" panose="020B0604020202020204" pitchFamily="34" charset="0"/>
              </a:rPr>
              <a:t>Y8 Zielübungen</a:t>
            </a:r>
          </a:p>
        </p:txBody>
      </p:sp>
      <p:pic>
        <p:nvPicPr>
          <p:cNvPr id="40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1275"/>
            <a:ext cx="3651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3"/>
          <p:cNvSpPr txBox="1">
            <a:spLocks noChangeArrowheads="1"/>
          </p:cNvSpPr>
          <p:nvPr/>
        </p:nvSpPr>
        <p:spPr bwMode="auto">
          <a:xfrm>
            <a:off x="30163" y="511175"/>
            <a:ext cx="2952750"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A </a:t>
            </a:r>
            <a:r>
              <a:rPr lang="en-GB" sz="1200" smtClean="0">
                <a:solidFill>
                  <a:prstClr val="black"/>
                </a:solidFill>
                <a:latin typeface="Arial" panose="020B0604020202020204" pitchFamily="34" charset="0"/>
              </a:rPr>
              <a:t>Was ist die richtige Ordnung? Schreib die Sätze auf. Beginn mit den </a:t>
            </a:r>
            <a:r>
              <a:rPr lang="en-GB" sz="1200" u="sng" smtClean="0">
                <a:solidFill>
                  <a:prstClr val="black"/>
                </a:solidFill>
                <a:latin typeface="Arial" panose="020B0604020202020204" pitchFamily="34" charset="0"/>
              </a:rPr>
              <a:t>unterstrichenen Wörtern</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ich / ein / esse / Butterbrot / </a:t>
            </a:r>
            <a:r>
              <a:rPr lang="en-GB" sz="1200" u="sng" smtClean="0">
                <a:solidFill>
                  <a:prstClr val="black"/>
                </a:solidFill>
                <a:latin typeface="Arial" panose="020B0604020202020204" pitchFamily="34" charset="0"/>
              </a:rPr>
              <a:t>in der Pause</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a:t>
            </a:r>
            <a:r>
              <a:rPr lang="en-GB" sz="1200" u="sng" smtClean="0">
                <a:solidFill>
                  <a:prstClr val="black"/>
                </a:solidFill>
                <a:latin typeface="Arial" panose="020B0604020202020204" pitchFamily="34" charset="0"/>
              </a:rPr>
              <a:t>Ich</a:t>
            </a:r>
            <a:r>
              <a:rPr lang="en-GB" sz="1200" smtClean="0">
                <a:solidFill>
                  <a:prstClr val="black"/>
                </a:solidFill>
                <a:latin typeface="Arial" panose="020B0604020202020204" pitchFamily="34" charset="0"/>
              </a:rPr>
              <a:t>  / um / Cola / trinke / Uhr / zehn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wir / </a:t>
            </a:r>
            <a:r>
              <a:rPr lang="en-GB" sz="1200" u="sng" smtClean="0">
                <a:solidFill>
                  <a:prstClr val="black"/>
                </a:solidFill>
                <a:latin typeface="Arial" panose="020B0604020202020204" pitchFamily="34" charset="0"/>
              </a:rPr>
              <a:t>Montags</a:t>
            </a:r>
            <a:r>
              <a:rPr lang="en-GB" sz="1200" smtClean="0">
                <a:solidFill>
                  <a:prstClr val="black"/>
                </a:solidFill>
                <a:latin typeface="Arial" panose="020B0604020202020204" pitchFamily="34" charset="0"/>
              </a:rPr>
              <a:t> / Stück / ein / essen / Kuchen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lerne / viele / </a:t>
            </a:r>
            <a:r>
              <a:rPr lang="en-GB" sz="1200" u="sng" smtClean="0">
                <a:solidFill>
                  <a:prstClr val="black"/>
                </a:solidFill>
                <a:latin typeface="Arial" panose="020B0604020202020204" pitchFamily="34" charset="0"/>
              </a:rPr>
              <a:t>in der Schule </a:t>
            </a:r>
            <a:r>
              <a:rPr lang="en-GB" sz="1200" smtClean="0">
                <a:solidFill>
                  <a:prstClr val="black"/>
                </a:solidFill>
                <a:latin typeface="Arial" panose="020B0604020202020204" pitchFamily="34" charset="0"/>
              </a:rPr>
              <a:t>/ ich / Fächer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isst / Chips / </a:t>
            </a:r>
            <a:r>
              <a:rPr lang="en-GB" sz="1200" u="sng" smtClean="0">
                <a:solidFill>
                  <a:prstClr val="black"/>
                </a:solidFill>
                <a:latin typeface="Arial" panose="020B0604020202020204" pitchFamily="34" charset="0"/>
              </a:rPr>
              <a:t>er</a:t>
            </a:r>
            <a:r>
              <a:rPr lang="en-GB" sz="1200" smtClean="0">
                <a:solidFill>
                  <a:prstClr val="black"/>
                </a:solidFill>
                <a:latin typeface="Arial" panose="020B0604020202020204" pitchFamily="34" charset="0"/>
              </a:rPr>
              <a:t> / Orangensaft / wir / aber / trinken / </a:t>
            </a:r>
          </a:p>
        </p:txBody>
      </p:sp>
      <p:sp>
        <p:nvSpPr>
          <p:cNvPr id="4101" name="TextBox 4"/>
          <p:cNvSpPr txBox="1">
            <a:spLocks noChangeArrowheads="1"/>
          </p:cNvSpPr>
          <p:nvPr/>
        </p:nvSpPr>
        <p:spPr bwMode="auto">
          <a:xfrm>
            <a:off x="3109913" y="115888"/>
            <a:ext cx="2951162"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B </a:t>
            </a:r>
            <a:r>
              <a:rPr lang="en-GB" sz="1200" smtClean="0">
                <a:solidFill>
                  <a:prstClr val="black"/>
                </a:solidFill>
                <a:latin typeface="Arial" panose="020B0604020202020204" pitchFamily="34" charset="0"/>
              </a:rPr>
              <a:t>Korrigiere den Text. Welche Wörter schreibt man groß?</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hallo john!  Ich schreibe über meine schule.  sie heißt comberton village college und hier lerne ich viele fächer. mein  lieblingsfach ist deutsch –natürlich. um zehn uhr zwanzig ist die erste pause. in der pause esse ich eine banane und ich trinke orangensaft.  in der schule trage ich ein graues polohemd, eine schwarze hose und schwarze schuhe. ich finde die uniform langweilig. ich mache gern sport hier.  ich spiele fußball im winter und tennis im sommer. tschüs!</a:t>
            </a:r>
          </a:p>
        </p:txBody>
      </p:sp>
      <p:sp>
        <p:nvSpPr>
          <p:cNvPr id="4102" name="TextBox 5"/>
          <p:cNvSpPr txBox="1">
            <a:spLocks noChangeArrowheads="1"/>
          </p:cNvSpPr>
          <p:nvPr/>
        </p:nvSpPr>
        <p:spPr bwMode="auto">
          <a:xfrm>
            <a:off x="6084888" y="84138"/>
            <a:ext cx="2951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C </a:t>
            </a:r>
            <a:r>
              <a:rPr lang="en-GB" sz="1200" smtClean="0">
                <a:solidFill>
                  <a:prstClr val="black"/>
                </a:solidFill>
                <a:latin typeface="Arial" panose="020B0604020202020204" pitchFamily="34" charset="0"/>
              </a:rPr>
              <a:t>Wie heißt das auf Deutsch? Schreib jedes Wort dreimal. Ist es M, F oder N?</a:t>
            </a:r>
          </a:p>
        </p:txBody>
      </p:sp>
      <p:sp>
        <p:nvSpPr>
          <p:cNvPr id="7" name="Rounded Rectangle 6"/>
          <p:cNvSpPr/>
          <p:nvPr/>
        </p:nvSpPr>
        <p:spPr>
          <a:xfrm>
            <a:off x="3089275" y="574675"/>
            <a:ext cx="2922588" cy="24479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GB">
              <a:solidFill>
                <a:prstClr val="white"/>
              </a:solidFill>
            </a:endParaRPr>
          </a:p>
        </p:txBody>
      </p:sp>
      <p:graphicFrame>
        <p:nvGraphicFramePr>
          <p:cNvPr id="8" name="Table 7"/>
          <p:cNvGraphicFramePr>
            <a:graphicFrameLocks noGrp="1"/>
          </p:cNvGraphicFramePr>
          <p:nvPr/>
        </p:nvGraphicFramePr>
        <p:xfrm>
          <a:off x="6096000" y="568325"/>
          <a:ext cx="2940050" cy="1931990"/>
        </p:xfrm>
        <a:graphic>
          <a:graphicData uri="http://schemas.openxmlformats.org/drawingml/2006/table">
            <a:tbl>
              <a:tblPr firstRow="1" bandRow="1">
                <a:tableStyleId>{5940675A-B579-460E-94D1-54222C63F5DA}</a:tableStyleId>
              </a:tblPr>
              <a:tblGrid>
                <a:gridCol w="996129"/>
                <a:gridCol w="1943921"/>
              </a:tblGrid>
              <a:tr h="457432">
                <a:tc>
                  <a:txBody>
                    <a:bodyPr/>
                    <a:lstStyle/>
                    <a:p>
                      <a:r>
                        <a:rPr lang="en-GB" sz="1200" dirty="0" smtClean="0">
                          <a:latin typeface="Arial" panose="020B0604020202020204" pitchFamily="34" charset="0"/>
                          <a:cs typeface="Arial" panose="020B0604020202020204" pitchFamily="34" charset="0"/>
                        </a:rPr>
                        <a:t>1 chocolate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a:t>
                      </a:r>
                      <a:r>
                        <a:rPr lang="en-GB" sz="1200" baseline="0" dirty="0" smtClean="0">
                          <a:latin typeface="Arial" panose="020B0604020202020204" pitchFamily="34" charset="0"/>
                          <a:cs typeface="Arial" panose="020B0604020202020204" pitchFamily="34" charset="0"/>
                        </a:rPr>
                        <a:t> </a:t>
                      </a:r>
                      <a:r>
                        <a:rPr lang="en-GB" sz="1200" baseline="0" dirty="0" err="1" smtClean="0">
                          <a:latin typeface="Arial" panose="020B0604020202020204" pitchFamily="34" charset="0"/>
                          <a:cs typeface="Arial" panose="020B0604020202020204" pitchFamily="34" charset="0"/>
                        </a:rPr>
                        <a:t>Schokolade</a:t>
                      </a:r>
                      <a:r>
                        <a:rPr lang="en-GB" sz="1200" baseline="0" dirty="0" smtClean="0">
                          <a:latin typeface="Arial" panose="020B0604020202020204" pitchFamily="34" charset="0"/>
                          <a:cs typeface="Arial" panose="020B0604020202020204" pitchFamily="34" charset="0"/>
                        </a:rPr>
                        <a:t> (F)</a:t>
                      </a:r>
                      <a:endParaRPr lang="en-GB" sz="1200" dirty="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2 sandwich</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3 biscuits</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4 a piece of cake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5 orange</a:t>
                      </a:r>
                      <a:r>
                        <a:rPr lang="en-GB" sz="1200" baseline="0" dirty="0" smtClean="0">
                          <a:latin typeface="Arial" panose="020B0604020202020204" pitchFamily="34" charset="0"/>
                          <a:cs typeface="Arial" panose="020B0604020202020204" pitchFamily="34" charset="0"/>
                        </a:rPr>
                        <a:t> juice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bl>
          </a:graphicData>
        </a:graphic>
      </p:graphicFrame>
      <p:sp>
        <p:nvSpPr>
          <p:cNvPr id="4124" name="TextBox 8"/>
          <p:cNvSpPr txBox="1">
            <a:spLocks noChangeArrowheads="1"/>
          </p:cNvSpPr>
          <p:nvPr/>
        </p:nvSpPr>
        <p:spPr bwMode="auto">
          <a:xfrm>
            <a:off x="3175" y="2935288"/>
            <a:ext cx="3086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D </a:t>
            </a:r>
            <a:r>
              <a:rPr lang="en-GB" sz="1200" smtClean="0">
                <a:solidFill>
                  <a:prstClr val="black"/>
                </a:solidFill>
                <a:latin typeface="Arial" panose="020B0604020202020204" pitchFamily="34" charset="0"/>
              </a:rPr>
              <a:t>Wie heißt das auf Englisch. Dann schreib die deutschen Pronomen </a:t>
            </a:r>
            <a:r>
              <a:rPr lang="en-GB" sz="1200" b="1" smtClean="0">
                <a:solidFill>
                  <a:prstClr val="black"/>
                </a:solidFill>
                <a:latin typeface="Arial" panose="020B0604020202020204" pitchFamily="34" charset="0"/>
              </a:rPr>
              <a:t>dreimal</a:t>
            </a:r>
            <a:r>
              <a:rPr lang="en-GB" sz="1200" smtClean="0">
                <a:solidFill>
                  <a:prstClr val="black"/>
                </a:solidFill>
                <a:latin typeface="Arial" panose="020B0604020202020204" pitchFamily="34" charset="0"/>
              </a:rPr>
              <a:t>.</a:t>
            </a:r>
          </a:p>
        </p:txBody>
      </p:sp>
      <p:graphicFrame>
        <p:nvGraphicFramePr>
          <p:cNvPr id="10" name="Table 9"/>
          <p:cNvGraphicFramePr>
            <a:graphicFrameLocks noGrp="1"/>
          </p:cNvGraphicFramePr>
          <p:nvPr/>
        </p:nvGraphicFramePr>
        <p:xfrm>
          <a:off x="84138"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r>
                        <a:rPr lang="en-GB" sz="1200" dirty="0" err="1" smtClean="0">
                          <a:latin typeface="Arial" panose="020B0604020202020204" pitchFamily="34" charset="0"/>
                          <a:cs typeface="Arial" panose="020B0604020202020204" pitchFamily="34" charset="0"/>
                        </a:rPr>
                        <a:t>ich</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du</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er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wir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ihr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graphicFrame>
        <p:nvGraphicFramePr>
          <p:cNvPr id="11" name="Table 10"/>
          <p:cNvGraphicFramePr>
            <a:graphicFrameLocks noGrp="1"/>
          </p:cNvGraphicFramePr>
          <p:nvPr/>
        </p:nvGraphicFramePr>
        <p:xfrm>
          <a:off x="684213"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pPr algn="ctr"/>
                      <a:r>
                        <a:rPr lang="en-GB" sz="1200" dirty="0" smtClean="0">
                          <a:latin typeface="Arial" panose="020B0604020202020204" pitchFamily="34" charset="0"/>
                          <a:cs typeface="Arial" panose="020B0604020202020204" pitchFamily="34" charset="0"/>
                        </a:rPr>
                        <a:t>I</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sp>
        <p:nvSpPr>
          <p:cNvPr id="4165" name="TextBox 11"/>
          <p:cNvSpPr txBox="1">
            <a:spLocks noChangeArrowheads="1"/>
          </p:cNvSpPr>
          <p:nvPr/>
        </p:nvSpPr>
        <p:spPr bwMode="auto">
          <a:xfrm>
            <a:off x="1187450" y="3395663"/>
            <a:ext cx="2663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E </a:t>
            </a:r>
            <a:r>
              <a:rPr lang="en-GB" sz="1200" smtClean="0">
                <a:solidFill>
                  <a:prstClr val="black"/>
                </a:solidFill>
                <a:latin typeface="Arial" panose="020B0604020202020204" pitchFamily="34" charset="0"/>
              </a:rPr>
              <a:t>Vervollständige das Verb ‘wohnen’ mit den richtigen Endungen. Wie heißt das auf Englisch?</a:t>
            </a:r>
          </a:p>
        </p:txBody>
      </p:sp>
      <p:graphicFrame>
        <p:nvGraphicFramePr>
          <p:cNvPr id="13" name="Table 12"/>
          <p:cNvGraphicFramePr>
            <a:graphicFrameLocks noGrp="1"/>
          </p:cNvGraphicFramePr>
          <p:nvPr/>
        </p:nvGraphicFramePr>
        <p:xfrm>
          <a:off x="1212850" y="4043363"/>
          <a:ext cx="2089150" cy="1645500"/>
        </p:xfrm>
        <a:graphic>
          <a:graphicData uri="http://schemas.openxmlformats.org/drawingml/2006/table">
            <a:tbl>
              <a:tblPr firstRow="1" bandRow="1">
                <a:tableStyleId>{5940675A-B579-460E-94D1-54222C63F5DA}</a:tableStyleId>
              </a:tblPr>
              <a:tblGrid>
                <a:gridCol w="1512833"/>
                <a:gridCol w="576317"/>
              </a:tblGrid>
              <a:tr h="274108">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r>
                        <a:rPr lang="en-GB" sz="1200" i="1" dirty="0" smtClean="0">
                          <a:latin typeface="Arial" panose="020B0604020202020204" pitchFamily="34" charset="0"/>
                          <a:cs typeface="Arial" panose="020B0604020202020204" pitchFamily="34" charset="0"/>
                        </a:rPr>
                        <a:t>I live</a:t>
                      </a:r>
                      <a:endParaRPr lang="en-GB" sz="1200" i="1"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du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er</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es</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wir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ihr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Sie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bl>
          </a:graphicData>
        </a:graphic>
      </p:graphicFrame>
      <p:sp>
        <p:nvSpPr>
          <p:cNvPr id="4189" name="TextBox 13"/>
          <p:cNvSpPr txBox="1">
            <a:spLocks noChangeArrowheads="1"/>
          </p:cNvSpPr>
          <p:nvPr/>
        </p:nvSpPr>
        <p:spPr bwMode="auto">
          <a:xfrm>
            <a:off x="3703638" y="3067050"/>
            <a:ext cx="2665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F </a:t>
            </a:r>
            <a:r>
              <a:rPr lang="en-GB" sz="1200" smtClean="0">
                <a:solidFill>
                  <a:prstClr val="black"/>
                </a:solidFill>
                <a:latin typeface="Arial" panose="020B0604020202020204" pitchFamily="34" charset="0"/>
              </a:rPr>
              <a:t>Schreib diese Verbtabelle ab und füll sie aus.</a:t>
            </a:r>
          </a:p>
        </p:txBody>
      </p:sp>
      <p:graphicFrame>
        <p:nvGraphicFramePr>
          <p:cNvPr id="15" name="Table 14"/>
          <p:cNvGraphicFramePr>
            <a:graphicFrameLocks noGrp="1"/>
          </p:cNvGraphicFramePr>
          <p:nvPr/>
        </p:nvGraphicFramePr>
        <p:xfrm>
          <a:off x="3763963" y="3621088"/>
          <a:ext cx="2506662" cy="1952644"/>
        </p:xfrm>
        <a:graphic>
          <a:graphicData uri="http://schemas.openxmlformats.org/drawingml/2006/table">
            <a:tbl>
              <a:tblPr firstRow="1" bandRow="1">
                <a:tableStyleId>{5940675A-B579-460E-94D1-54222C63F5DA}</a:tableStyleId>
              </a:tblPr>
              <a:tblGrid>
                <a:gridCol w="1282607"/>
                <a:gridCol w="1224055"/>
              </a:tblGrid>
              <a:tr h="274312">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esse</a:t>
                      </a:r>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i="1" dirty="0" smtClean="0">
                          <a:latin typeface="Arial" panose="020B0604020202020204" pitchFamily="34" charset="0"/>
                          <a:cs typeface="Arial" panose="020B0604020202020204" pitchFamily="34" charset="0"/>
                        </a:rPr>
                        <a:t>I eat</a:t>
                      </a:r>
                      <a:endParaRPr lang="en-GB" sz="1000" i="1"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(singular) eat</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s/he</a:t>
                      </a:r>
                      <a:r>
                        <a:rPr lang="en-GB" sz="1000" baseline="0" dirty="0" smtClean="0">
                          <a:latin typeface="Arial" panose="020B0604020202020204" pitchFamily="34" charset="0"/>
                          <a:cs typeface="Arial" panose="020B0604020202020204" pitchFamily="34" charset="0"/>
                        </a:rPr>
                        <a:t>/it eats</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we eat</a:t>
                      </a:r>
                      <a:endParaRPr lang="en-GB" sz="1000"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(plural) eat</a:t>
                      </a:r>
                      <a:endParaRPr lang="en-GB" sz="1000" dirty="0">
                        <a:latin typeface="Arial" panose="020B0604020202020204" pitchFamily="34" charset="0"/>
                        <a:cs typeface="Arial" panose="020B0604020202020204" pitchFamily="34" charset="0"/>
                      </a:endParaRPr>
                    </a:p>
                  </a:txBody>
                  <a:tcPr marL="91434" marR="91434" marT="45719" marB="45719" anchor="ctr"/>
                </a:tc>
              </a:tr>
              <a:tr h="411468">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(polite)</a:t>
                      </a:r>
                      <a:r>
                        <a:rPr lang="en-GB" sz="1000" baseline="0" dirty="0" smtClean="0">
                          <a:latin typeface="Arial" panose="020B0604020202020204" pitchFamily="34" charset="0"/>
                          <a:cs typeface="Arial" panose="020B0604020202020204" pitchFamily="34" charset="0"/>
                        </a:rPr>
                        <a:t> / they eat</a:t>
                      </a:r>
                      <a:endParaRPr lang="en-GB" sz="1000" dirty="0">
                        <a:latin typeface="Arial" panose="020B0604020202020204" pitchFamily="34" charset="0"/>
                        <a:cs typeface="Arial" panose="020B0604020202020204" pitchFamily="34" charset="0"/>
                      </a:endParaRPr>
                    </a:p>
                  </a:txBody>
                  <a:tcPr marL="91434" marR="91434" marT="45719" marB="45719" anchor="ctr"/>
                </a:tc>
              </a:tr>
            </a:tbl>
          </a:graphicData>
        </a:graphic>
      </p:graphicFrame>
      <p:sp>
        <p:nvSpPr>
          <p:cNvPr id="4213" name="TextBox 15"/>
          <p:cNvSpPr txBox="1">
            <a:spLocks noChangeArrowheads="1"/>
          </p:cNvSpPr>
          <p:nvPr/>
        </p:nvSpPr>
        <p:spPr bwMode="auto">
          <a:xfrm>
            <a:off x="6369050" y="2519363"/>
            <a:ext cx="26638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G </a:t>
            </a:r>
            <a:r>
              <a:rPr lang="en-GB" sz="1200" smtClean="0">
                <a:solidFill>
                  <a:prstClr val="black"/>
                </a:solidFill>
                <a:latin typeface="Arial" panose="020B0604020202020204" pitchFamily="34" charset="0"/>
              </a:rPr>
              <a:t>Schreib diese Sätze auf Deutsch.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She eats a sandwich.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I have a brother.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The polo shirt is grey.</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The shoes are black.</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He drinks a bottle of water.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6  I eat an apple.</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7  The uniform is awful.</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8  I read a book.</a:t>
            </a:r>
          </a:p>
        </p:txBody>
      </p:sp>
      <p:sp>
        <p:nvSpPr>
          <p:cNvPr id="4214" name="TextBox 16"/>
          <p:cNvSpPr txBox="1">
            <a:spLocks noChangeArrowheads="1"/>
          </p:cNvSpPr>
          <p:nvPr/>
        </p:nvSpPr>
        <p:spPr bwMode="auto">
          <a:xfrm>
            <a:off x="6369050" y="4230688"/>
            <a:ext cx="26638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H </a:t>
            </a:r>
            <a:r>
              <a:rPr lang="en-GB" sz="1200" smtClean="0">
                <a:solidFill>
                  <a:prstClr val="black"/>
                </a:solidFill>
                <a:latin typeface="Arial" panose="020B0604020202020204" pitchFamily="34" charset="0"/>
              </a:rPr>
              <a:t>Wie heißt das auf Deutsch? Schreib der / die / das (ein / eine / ein).</a:t>
            </a:r>
          </a:p>
          <a:p>
            <a:pPr defTabSz="914400" fontAlgn="base">
              <a:spcBef>
                <a:spcPct val="0"/>
              </a:spcBef>
              <a:spcAft>
                <a:spcPct val="0"/>
              </a:spcAft>
            </a:pPr>
            <a:endParaRPr lang="en-GB" sz="1200" smtClean="0">
              <a:solidFill>
                <a:prstClr val="black"/>
              </a:solidFill>
              <a:latin typeface="Arial" panose="020B0604020202020204" pitchFamily="34" charset="0"/>
            </a:endParaRPr>
          </a:p>
          <a:p>
            <a:pPr defTabSz="914400" fontAlgn="base">
              <a:spcBef>
                <a:spcPct val="0"/>
              </a:spcBef>
              <a:spcAft>
                <a:spcPct val="0"/>
              </a:spcAft>
            </a:pPr>
            <a:r>
              <a:rPr lang="en-GB" sz="1200" smtClean="0">
                <a:solidFill>
                  <a:prstClr val="black"/>
                </a:solidFill>
                <a:latin typeface="Arial" panose="020B0604020202020204" pitchFamily="34" charset="0"/>
              </a:rPr>
              <a:t>1	2	3</a:t>
            </a:r>
          </a:p>
          <a:p>
            <a:pPr defTabSz="914400" fontAlgn="base">
              <a:spcBef>
                <a:spcPct val="0"/>
              </a:spcBef>
              <a:spcAft>
                <a:spcPct val="0"/>
              </a:spcAft>
            </a:pPr>
            <a:endParaRPr lang="en-GB" sz="1200" smtClean="0">
              <a:solidFill>
                <a:prstClr val="black"/>
              </a:solidFill>
              <a:latin typeface="Arial" panose="020B0604020202020204" pitchFamily="34" charset="0"/>
            </a:endParaRPr>
          </a:p>
          <a:p>
            <a:pPr defTabSz="914400" fontAlgn="base">
              <a:spcBef>
                <a:spcPct val="0"/>
              </a:spcBef>
              <a:spcAft>
                <a:spcPct val="0"/>
              </a:spcAft>
            </a:pPr>
            <a:r>
              <a:rPr lang="en-GB" sz="1200" smtClean="0">
                <a:solidFill>
                  <a:prstClr val="black"/>
                </a:solidFill>
                <a:latin typeface="Arial" panose="020B0604020202020204" pitchFamily="34" charset="0"/>
              </a:rPr>
              <a:t>4	5	6</a:t>
            </a:r>
            <a:br>
              <a:rPr lang="en-GB" sz="1200" smtClean="0">
                <a:solidFill>
                  <a:prstClr val="black"/>
                </a:solidFill>
                <a:latin typeface="Arial" panose="020B0604020202020204" pitchFamily="34" charset="0"/>
              </a:rPr>
            </a:br>
            <a:endParaRPr lang="en-GB" sz="1200" smtClean="0">
              <a:solidFill>
                <a:prstClr val="black"/>
              </a:solidFill>
              <a:latin typeface="Arial" panose="020B0604020202020204" pitchFamily="34" charset="0"/>
            </a:endParaRPr>
          </a:p>
        </p:txBody>
      </p:sp>
      <p:sp>
        <p:nvSpPr>
          <p:cNvPr id="4215" name="TextBox 17"/>
          <p:cNvSpPr txBox="1">
            <a:spLocks noChangeArrowheads="1"/>
          </p:cNvSpPr>
          <p:nvPr/>
        </p:nvSpPr>
        <p:spPr bwMode="auto">
          <a:xfrm>
            <a:off x="31750" y="5673725"/>
            <a:ext cx="61991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I </a:t>
            </a:r>
            <a:r>
              <a:rPr lang="en-GB" sz="1200" smtClean="0">
                <a:solidFill>
                  <a:prstClr val="black"/>
                </a:solidFill>
                <a:latin typeface="Arial" panose="020B0604020202020204" pitchFamily="34" charset="0"/>
              </a:rPr>
              <a:t>Schreib diese Sätze auf Deutsch.</a:t>
            </a:r>
          </a:p>
        </p:txBody>
      </p:sp>
      <p:graphicFrame>
        <p:nvGraphicFramePr>
          <p:cNvPr id="19" name="Table 18"/>
          <p:cNvGraphicFramePr>
            <a:graphicFrameLocks noGrp="1"/>
          </p:cNvGraphicFramePr>
          <p:nvPr/>
        </p:nvGraphicFramePr>
        <p:xfrm>
          <a:off x="122238" y="5949950"/>
          <a:ext cx="8856662" cy="868748"/>
        </p:xfrm>
        <a:graphic>
          <a:graphicData uri="http://schemas.openxmlformats.org/drawingml/2006/table">
            <a:tbl>
              <a:tblPr firstRow="1" bandRow="1">
                <a:tableStyleId>{5940675A-B579-460E-94D1-54222C63F5DA}</a:tableStyleId>
              </a:tblPr>
              <a:tblGrid>
                <a:gridCol w="3240242"/>
                <a:gridCol w="2664199"/>
                <a:gridCol w="2952221"/>
              </a:tblGrid>
              <a:tr h="274031">
                <a:tc>
                  <a:txBody>
                    <a:bodyPr/>
                    <a:lstStyle/>
                    <a:p>
                      <a:r>
                        <a:rPr lang="en-GB" sz="1200" dirty="0" smtClean="0">
                          <a:latin typeface="Arial" panose="020B0604020202020204" pitchFamily="34" charset="0"/>
                          <a:cs typeface="Arial" panose="020B0604020202020204" pitchFamily="34" charset="0"/>
                        </a:rPr>
                        <a:t>1 No, I don’t like rugby.</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4  ICT is really</a:t>
                      </a:r>
                      <a:r>
                        <a:rPr lang="en-GB" sz="1200" baseline="0" dirty="0" smtClean="0">
                          <a:latin typeface="Arial" panose="020B0604020202020204" pitchFamily="34" charset="0"/>
                          <a:cs typeface="Arial" panose="020B0604020202020204" pitchFamily="34" charset="0"/>
                        </a:rPr>
                        <a:t> boring.</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7 In my school bag I have a pencil case.</a:t>
                      </a:r>
                      <a:endParaRPr lang="en-GB" sz="1200" dirty="0">
                        <a:latin typeface="Arial" panose="020B0604020202020204" pitchFamily="34" charset="0"/>
                        <a:cs typeface="Arial" panose="020B0604020202020204" pitchFamily="34" charset="0"/>
                      </a:endParaRPr>
                    </a:p>
                  </a:txBody>
                  <a:tcPr marL="91437" marR="91437" marT="45672" marB="45672" anchor="ctr"/>
                </a:tc>
              </a:tr>
              <a:tr h="320300">
                <a:tc>
                  <a:txBody>
                    <a:bodyPr/>
                    <a:lstStyle/>
                    <a:p>
                      <a:r>
                        <a:rPr lang="en-GB" sz="1200" dirty="0" smtClean="0">
                          <a:latin typeface="Arial" panose="020B0604020202020204" pitchFamily="34" charset="0"/>
                          <a:cs typeface="Arial" panose="020B0604020202020204" pitchFamily="34" charset="0"/>
                        </a:rPr>
                        <a:t>2 My favourite subjects are English and art.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5 In school I wear a</a:t>
                      </a:r>
                      <a:r>
                        <a:rPr lang="en-GB" sz="1200" baseline="0" dirty="0" smtClean="0">
                          <a:latin typeface="Arial" panose="020B0604020202020204" pitchFamily="34" charset="0"/>
                          <a:cs typeface="Arial" panose="020B0604020202020204" pitchFamily="34" charset="0"/>
                        </a:rPr>
                        <a:t> uniform.</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8 My birthday is on</a:t>
                      </a:r>
                      <a:r>
                        <a:rPr lang="en-GB" sz="1200" baseline="0" dirty="0" smtClean="0">
                          <a:latin typeface="Arial" panose="020B0604020202020204" pitchFamily="34" charset="0"/>
                          <a:cs typeface="Arial" panose="020B0604020202020204" pitchFamily="34" charset="0"/>
                        </a:rPr>
                        <a:t> the 14</a:t>
                      </a:r>
                      <a:r>
                        <a:rPr lang="en-GB" sz="1200" baseline="30000" dirty="0" smtClean="0">
                          <a:latin typeface="Arial" panose="020B0604020202020204" pitchFamily="34" charset="0"/>
                          <a:cs typeface="Arial" panose="020B0604020202020204" pitchFamily="34" charset="0"/>
                        </a:rPr>
                        <a:t>th</a:t>
                      </a:r>
                      <a:r>
                        <a:rPr lang="en-GB" sz="1200" baseline="0" dirty="0" smtClean="0">
                          <a:latin typeface="Arial" panose="020B0604020202020204" pitchFamily="34" charset="0"/>
                          <a:cs typeface="Arial" panose="020B0604020202020204" pitchFamily="34" charset="0"/>
                        </a:rPr>
                        <a:t> March.</a:t>
                      </a:r>
                      <a:endParaRPr lang="en-GB" sz="1200" dirty="0">
                        <a:latin typeface="Arial" panose="020B0604020202020204" pitchFamily="34" charset="0"/>
                        <a:cs typeface="Arial" panose="020B0604020202020204" pitchFamily="34" charset="0"/>
                      </a:endParaRPr>
                    </a:p>
                  </a:txBody>
                  <a:tcPr marL="91437" marR="91437" marT="45672" marB="45672" anchor="ctr"/>
                </a:tc>
              </a:tr>
              <a:tr h="274031">
                <a:tc>
                  <a:txBody>
                    <a:bodyPr/>
                    <a:lstStyle/>
                    <a:p>
                      <a:r>
                        <a:rPr lang="en-GB" sz="1200" dirty="0" smtClean="0">
                          <a:latin typeface="Arial" panose="020B0604020202020204" pitchFamily="34" charset="0"/>
                          <a:cs typeface="Arial" panose="020B0604020202020204" pitchFamily="34" charset="0"/>
                        </a:rPr>
                        <a:t>3 Sciences are great.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6 I</a:t>
                      </a:r>
                      <a:r>
                        <a:rPr lang="en-GB" sz="1200" baseline="0" dirty="0" smtClean="0">
                          <a:latin typeface="Arial" panose="020B0604020202020204" pitchFamily="34" charset="0"/>
                          <a:cs typeface="Arial" panose="020B0604020202020204" pitchFamily="34" charset="0"/>
                        </a:rPr>
                        <a:t> live in </a:t>
                      </a:r>
                      <a:r>
                        <a:rPr lang="en-GB" sz="1200" baseline="0" dirty="0" err="1" smtClean="0">
                          <a:latin typeface="Arial" panose="020B0604020202020204" pitchFamily="34" charset="0"/>
                          <a:cs typeface="Arial" panose="020B0604020202020204" pitchFamily="34" charset="0"/>
                        </a:rPr>
                        <a:t>Cambourne</a:t>
                      </a:r>
                      <a:r>
                        <a:rPr lang="en-GB" sz="1200" baseline="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9 At break time I eat a sandwich.</a:t>
                      </a:r>
                      <a:endParaRPr lang="en-GB" sz="1200" dirty="0">
                        <a:latin typeface="Arial" panose="020B0604020202020204" pitchFamily="34" charset="0"/>
                        <a:cs typeface="Arial" panose="020B0604020202020204" pitchFamily="34" charset="0"/>
                      </a:endParaRPr>
                    </a:p>
                  </a:txBody>
                  <a:tcPr marL="91437" marR="91437" marT="45672" marB="45672" anchor="ctr"/>
                </a:tc>
              </a:tr>
            </a:tbl>
          </a:graphicData>
        </a:graphic>
      </p:graphicFrame>
      <p:sp>
        <p:nvSpPr>
          <p:cNvPr id="4234" name="TextBox 19"/>
          <p:cNvSpPr txBox="1">
            <a:spLocks noChangeArrowheads="1"/>
          </p:cNvSpPr>
          <p:nvPr/>
        </p:nvSpPr>
        <p:spPr bwMode="auto">
          <a:xfrm>
            <a:off x="2484438" y="5661025"/>
            <a:ext cx="6199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J </a:t>
            </a:r>
            <a:r>
              <a:rPr lang="en-GB" sz="1200" smtClean="0">
                <a:solidFill>
                  <a:prstClr val="black"/>
                </a:solidFill>
                <a:latin typeface="Arial" panose="020B0604020202020204" pitchFamily="34" charset="0"/>
              </a:rPr>
              <a:t>Schreib Fragen zu den Sätzen in I. Zum Beispiel: </a:t>
            </a:r>
            <a:r>
              <a:rPr lang="en-GB" sz="1200" i="1" smtClean="0">
                <a:solidFill>
                  <a:prstClr val="black"/>
                </a:solidFill>
                <a:latin typeface="Arial" panose="020B0604020202020204" pitchFamily="34" charset="0"/>
              </a:rPr>
              <a:t>1 = Magst du Rugby?</a:t>
            </a:r>
          </a:p>
        </p:txBody>
      </p:sp>
      <p:pic>
        <p:nvPicPr>
          <p:cNvPr id="4235" name="Picture 39" descr="NA0109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700" y="4679950"/>
            <a:ext cx="5413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36" name="Group 40"/>
          <p:cNvGrpSpPr>
            <a:grpSpLocks/>
          </p:cNvGrpSpPr>
          <p:nvPr/>
        </p:nvGrpSpPr>
        <p:grpSpPr bwMode="auto">
          <a:xfrm>
            <a:off x="8453438" y="5208588"/>
            <a:ext cx="655637" cy="776287"/>
            <a:chOff x="1764" y="1641"/>
            <a:chExt cx="1184" cy="1407"/>
          </a:xfrm>
        </p:grpSpPr>
        <p:sp>
          <p:nvSpPr>
            <p:cNvPr id="4241" name="Freeform 41"/>
            <p:cNvSpPr>
              <a:spLocks/>
            </p:cNvSpPr>
            <p:nvPr/>
          </p:nvSpPr>
          <p:spPr bwMode="auto">
            <a:xfrm>
              <a:off x="1764" y="1641"/>
              <a:ext cx="1184" cy="1407"/>
            </a:xfrm>
            <a:custGeom>
              <a:avLst/>
              <a:gdLst>
                <a:gd name="T0" fmla="*/ 0 w 2367"/>
                <a:gd name="T1" fmla="*/ 88 h 2814"/>
                <a:gd name="T2" fmla="*/ 119 w 2367"/>
                <a:gd name="T3" fmla="*/ 37 h 2814"/>
                <a:gd name="T4" fmla="*/ 232 w 2367"/>
                <a:gd name="T5" fmla="*/ 26 h 2814"/>
                <a:gd name="T6" fmla="*/ 296 w 2367"/>
                <a:gd name="T7" fmla="*/ 0 h 2814"/>
                <a:gd name="T8" fmla="*/ 273 w 2367"/>
                <a:gd name="T9" fmla="*/ 147 h 2814"/>
                <a:gd name="T10" fmla="*/ 278 w 2367"/>
                <a:gd name="T11" fmla="*/ 276 h 2814"/>
                <a:gd name="T12" fmla="*/ 273 w 2367"/>
                <a:gd name="T13" fmla="*/ 352 h 2814"/>
                <a:gd name="T14" fmla="*/ 170 w 2367"/>
                <a:gd name="T15" fmla="*/ 258 h 2814"/>
                <a:gd name="T16" fmla="*/ 85 w 2367"/>
                <a:gd name="T17" fmla="*/ 194 h 2814"/>
                <a:gd name="T18" fmla="*/ 41 w 2367"/>
                <a:gd name="T19" fmla="*/ 142 h 2814"/>
                <a:gd name="T20" fmla="*/ 0 w 2367"/>
                <a:gd name="T21" fmla="*/ 88 h 2814"/>
                <a:gd name="T22" fmla="*/ 0 w 2367"/>
                <a:gd name="T23" fmla="*/ 88 h 2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67" h="2814">
                  <a:moveTo>
                    <a:pt x="0" y="701"/>
                  </a:moveTo>
                  <a:lnTo>
                    <a:pt x="947" y="290"/>
                  </a:lnTo>
                  <a:lnTo>
                    <a:pt x="1853" y="207"/>
                  </a:lnTo>
                  <a:lnTo>
                    <a:pt x="2367" y="0"/>
                  </a:lnTo>
                  <a:lnTo>
                    <a:pt x="2182" y="1176"/>
                  </a:lnTo>
                  <a:lnTo>
                    <a:pt x="2223" y="2207"/>
                  </a:lnTo>
                  <a:lnTo>
                    <a:pt x="2182" y="2814"/>
                  </a:lnTo>
                  <a:lnTo>
                    <a:pt x="1358" y="2061"/>
                  </a:lnTo>
                  <a:lnTo>
                    <a:pt x="678" y="1546"/>
                  </a:lnTo>
                  <a:lnTo>
                    <a:pt x="328" y="1135"/>
                  </a:lnTo>
                  <a:lnTo>
                    <a:pt x="0" y="701"/>
                  </a:lnTo>
                  <a:close/>
                </a:path>
              </a:pathLst>
            </a:custGeom>
            <a:solidFill>
              <a:srgbClr val="8A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2" name="Freeform 42"/>
            <p:cNvSpPr>
              <a:spLocks/>
            </p:cNvSpPr>
            <p:nvPr/>
          </p:nvSpPr>
          <p:spPr bwMode="auto">
            <a:xfrm>
              <a:off x="2184" y="1857"/>
              <a:ext cx="724" cy="789"/>
            </a:xfrm>
            <a:custGeom>
              <a:avLst/>
              <a:gdLst>
                <a:gd name="T0" fmla="*/ 42 w 1448"/>
                <a:gd name="T1" fmla="*/ 167 h 1578"/>
                <a:gd name="T2" fmla="*/ 23 w 1448"/>
                <a:gd name="T3" fmla="*/ 143 h 1578"/>
                <a:gd name="T4" fmla="*/ 0 w 1448"/>
                <a:gd name="T5" fmla="*/ 71 h 1578"/>
                <a:gd name="T6" fmla="*/ 0 w 1448"/>
                <a:gd name="T7" fmla="*/ 22 h 1578"/>
                <a:gd name="T8" fmla="*/ 19 w 1448"/>
                <a:gd name="T9" fmla="*/ 7 h 1578"/>
                <a:gd name="T10" fmla="*/ 36 w 1448"/>
                <a:gd name="T11" fmla="*/ 0 h 1578"/>
                <a:gd name="T12" fmla="*/ 63 w 1448"/>
                <a:gd name="T13" fmla="*/ 1 h 1578"/>
                <a:gd name="T14" fmla="*/ 96 w 1448"/>
                <a:gd name="T15" fmla="*/ 13 h 1578"/>
                <a:gd name="T16" fmla="*/ 104 w 1448"/>
                <a:gd name="T17" fmla="*/ 20 h 1578"/>
                <a:gd name="T18" fmla="*/ 110 w 1448"/>
                <a:gd name="T19" fmla="*/ 72 h 1578"/>
                <a:gd name="T20" fmla="*/ 122 w 1448"/>
                <a:gd name="T21" fmla="*/ 72 h 1578"/>
                <a:gd name="T22" fmla="*/ 142 w 1448"/>
                <a:gd name="T23" fmla="*/ 76 h 1578"/>
                <a:gd name="T24" fmla="*/ 157 w 1448"/>
                <a:gd name="T25" fmla="*/ 84 h 1578"/>
                <a:gd name="T26" fmla="*/ 173 w 1448"/>
                <a:gd name="T27" fmla="*/ 104 h 1578"/>
                <a:gd name="T28" fmla="*/ 181 w 1448"/>
                <a:gd name="T29" fmla="*/ 130 h 1578"/>
                <a:gd name="T30" fmla="*/ 177 w 1448"/>
                <a:gd name="T31" fmla="*/ 161 h 1578"/>
                <a:gd name="T32" fmla="*/ 167 w 1448"/>
                <a:gd name="T33" fmla="*/ 179 h 1578"/>
                <a:gd name="T34" fmla="*/ 154 w 1448"/>
                <a:gd name="T35" fmla="*/ 191 h 1578"/>
                <a:gd name="T36" fmla="*/ 134 w 1448"/>
                <a:gd name="T37" fmla="*/ 198 h 1578"/>
                <a:gd name="T38" fmla="*/ 112 w 1448"/>
                <a:gd name="T39" fmla="*/ 195 h 1578"/>
                <a:gd name="T40" fmla="*/ 91 w 1448"/>
                <a:gd name="T41" fmla="*/ 184 h 1578"/>
                <a:gd name="T42" fmla="*/ 80 w 1448"/>
                <a:gd name="T43" fmla="*/ 166 h 1578"/>
                <a:gd name="T44" fmla="*/ 57 w 1448"/>
                <a:gd name="T45" fmla="*/ 173 h 1578"/>
                <a:gd name="T46" fmla="*/ 42 w 1448"/>
                <a:gd name="T47" fmla="*/ 167 h 1578"/>
                <a:gd name="T48" fmla="*/ 42 w 1448"/>
                <a:gd name="T49" fmla="*/ 167 h 15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8" h="1578">
                  <a:moveTo>
                    <a:pt x="334" y="1335"/>
                  </a:moveTo>
                  <a:lnTo>
                    <a:pt x="180" y="1138"/>
                  </a:lnTo>
                  <a:lnTo>
                    <a:pt x="0" y="565"/>
                  </a:lnTo>
                  <a:lnTo>
                    <a:pt x="0" y="175"/>
                  </a:lnTo>
                  <a:lnTo>
                    <a:pt x="147" y="50"/>
                  </a:lnTo>
                  <a:lnTo>
                    <a:pt x="285" y="0"/>
                  </a:lnTo>
                  <a:lnTo>
                    <a:pt x="502" y="7"/>
                  </a:lnTo>
                  <a:lnTo>
                    <a:pt x="765" y="101"/>
                  </a:lnTo>
                  <a:lnTo>
                    <a:pt x="828" y="154"/>
                  </a:lnTo>
                  <a:lnTo>
                    <a:pt x="879" y="573"/>
                  </a:lnTo>
                  <a:lnTo>
                    <a:pt x="974" y="573"/>
                  </a:lnTo>
                  <a:lnTo>
                    <a:pt x="1130" y="602"/>
                  </a:lnTo>
                  <a:lnTo>
                    <a:pt x="1255" y="665"/>
                  </a:lnTo>
                  <a:lnTo>
                    <a:pt x="1384" y="832"/>
                  </a:lnTo>
                  <a:lnTo>
                    <a:pt x="1448" y="1034"/>
                  </a:lnTo>
                  <a:lnTo>
                    <a:pt x="1414" y="1284"/>
                  </a:lnTo>
                  <a:lnTo>
                    <a:pt x="1330" y="1431"/>
                  </a:lnTo>
                  <a:lnTo>
                    <a:pt x="1225" y="1523"/>
                  </a:lnTo>
                  <a:lnTo>
                    <a:pt x="1066" y="1578"/>
                  </a:lnTo>
                  <a:lnTo>
                    <a:pt x="891" y="1557"/>
                  </a:lnTo>
                  <a:lnTo>
                    <a:pt x="723" y="1465"/>
                  </a:lnTo>
                  <a:lnTo>
                    <a:pt x="640" y="1327"/>
                  </a:lnTo>
                  <a:lnTo>
                    <a:pt x="451" y="1381"/>
                  </a:lnTo>
                  <a:lnTo>
                    <a:pt x="334" y="1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3" name="Freeform 43"/>
            <p:cNvSpPr>
              <a:spLocks/>
            </p:cNvSpPr>
            <p:nvPr/>
          </p:nvSpPr>
          <p:spPr bwMode="auto">
            <a:xfrm>
              <a:off x="2502" y="2167"/>
              <a:ext cx="400" cy="446"/>
            </a:xfrm>
            <a:custGeom>
              <a:avLst/>
              <a:gdLst>
                <a:gd name="T0" fmla="*/ 29 w 799"/>
                <a:gd name="T1" fmla="*/ 3 h 892"/>
                <a:gd name="T2" fmla="*/ 26 w 799"/>
                <a:gd name="T3" fmla="*/ 5 h 892"/>
                <a:gd name="T4" fmla="*/ 23 w 799"/>
                <a:gd name="T5" fmla="*/ 7 h 892"/>
                <a:gd name="T6" fmla="*/ 19 w 799"/>
                <a:gd name="T7" fmla="*/ 10 h 892"/>
                <a:gd name="T8" fmla="*/ 11 w 799"/>
                <a:gd name="T9" fmla="*/ 18 h 892"/>
                <a:gd name="T10" fmla="*/ 6 w 799"/>
                <a:gd name="T11" fmla="*/ 30 h 892"/>
                <a:gd name="T12" fmla="*/ 2 w 799"/>
                <a:gd name="T13" fmla="*/ 42 h 892"/>
                <a:gd name="T14" fmla="*/ 0 w 799"/>
                <a:gd name="T15" fmla="*/ 53 h 892"/>
                <a:gd name="T16" fmla="*/ 2 w 799"/>
                <a:gd name="T17" fmla="*/ 66 h 892"/>
                <a:gd name="T18" fmla="*/ 4 w 799"/>
                <a:gd name="T19" fmla="*/ 73 h 892"/>
                <a:gd name="T20" fmla="*/ 6 w 799"/>
                <a:gd name="T21" fmla="*/ 77 h 892"/>
                <a:gd name="T22" fmla="*/ 8 w 799"/>
                <a:gd name="T23" fmla="*/ 82 h 892"/>
                <a:gd name="T24" fmla="*/ 10 w 799"/>
                <a:gd name="T25" fmla="*/ 86 h 892"/>
                <a:gd name="T26" fmla="*/ 13 w 799"/>
                <a:gd name="T27" fmla="*/ 90 h 892"/>
                <a:gd name="T28" fmla="*/ 16 w 799"/>
                <a:gd name="T29" fmla="*/ 93 h 892"/>
                <a:gd name="T30" fmla="*/ 19 w 799"/>
                <a:gd name="T31" fmla="*/ 97 h 892"/>
                <a:gd name="T32" fmla="*/ 25 w 799"/>
                <a:gd name="T33" fmla="*/ 102 h 892"/>
                <a:gd name="T34" fmla="*/ 28 w 799"/>
                <a:gd name="T35" fmla="*/ 104 h 892"/>
                <a:gd name="T36" fmla="*/ 32 w 799"/>
                <a:gd name="T37" fmla="*/ 106 h 892"/>
                <a:gd name="T38" fmla="*/ 35 w 799"/>
                <a:gd name="T39" fmla="*/ 107 h 892"/>
                <a:gd name="T40" fmla="*/ 38 w 799"/>
                <a:gd name="T41" fmla="*/ 108 h 892"/>
                <a:gd name="T42" fmla="*/ 44 w 799"/>
                <a:gd name="T43" fmla="*/ 110 h 892"/>
                <a:gd name="T44" fmla="*/ 50 w 799"/>
                <a:gd name="T45" fmla="*/ 111 h 892"/>
                <a:gd name="T46" fmla="*/ 55 w 799"/>
                <a:gd name="T47" fmla="*/ 112 h 892"/>
                <a:gd name="T48" fmla="*/ 64 w 799"/>
                <a:gd name="T49" fmla="*/ 111 h 892"/>
                <a:gd name="T50" fmla="*/ 74 w 799"/>
                <a:gd name="T51" fmla="*/ 108 h 892"/>
                <a:gd name="T52" fmla="*/ 89 w 799"/>
                <a:gd name="T53" fmla="*/ 96 h 892"/>
                <a:gd name="T54" fmla="*/ 91 w 799"/>
                <a:gd name="T55" fmla="*/ 91 h 892"/>
                <a:gd name="T56" fmla="*/ 93 w 799"/>
                <a:gd name="T57" fmla="*/ 85 h 892"/>
                <a:gd name="T58" fmla="*/ 95 w 799"/>
                <a:gd name="T59" fmla="*/ 79 h 892"/>
                <a:gd name="T60" fmla="*/ 97 w 799"/>
                <a:gd name="T61" fmla="*/ 72 h 892"/>
                <a:gd name="T62" fmla="*/ 100 w 799"/>
                <a:gd name="T63" fmla="*/ 49 h 892"/>
                <a:gd name="T64" fmla="*/ 99 w 799"/>
                <a:gd name="T65" fmla="*/ 45 h 892"/>
                <a:gd name="T66" fmla="*/ 96 w 799"/>
                <a:gd name="T67" fmla="*/ 39 h 892"/>
                <a:gd name="T68" fmla="*/ 93 w 799"/>
                <a:gd name="T69" fmla="*/ 33 h 892"/>
                <a:gd name="T70" fmla="*/ 89 w 799"/>
                <a:gd name="T71" fmla="*/ 26 h 892"/>
                <a:gd name="T72" fmla="*/ 85 w 799"/>
                <a:gd name="T73" fmla="*/ 20 h 892"/>
                <a:gd name="T74" fmla="*/ 82 w 799"/>
                <a:gd name="T75" fmla="*/ 15 h 892"/>
                <a:gd name="T76" fmla="*/ 79 w 799"/>
                <a:gd name="T77" fmla="*/ 10 h 892"/>
                <a:gd name="T78" fmla="*/ 76 w 799"/>
                <a:gd name="T79" fmla="*/ 9 h 892"/>
                <a:gd name="T80" fmla="*/ 73 w 799"/>
                <a:gd name="T81" fmla="*/ 7 h 892"/>
                <a:gd name="T82" fmla="*/ 69 w 799"/>
                <a:gd name="T83" fmla="*/ 5 h 892"/>
                <a:gd name="T84" fmla="*/ 65 w 799"/>
                <a:gd name="T85" fmla="*/ 3 h 892"/>
                <a:gd name="T86" fmla="*/ 60 w 799"/>
                <a:gd name="T87" fmla="*/ 2 h 892"/>
                <a:gd name="T88" fmla="*/ 56 w 799"/>
                <a:gd name="T89" fmla="*/ 1 h 892"/>
                <a:gd name="T90" fmla="*/ 52 w 799"/>
                <a:gd name="T91" fmla="*/ 0 h 892"/>
                <a:gd name="T92" fmla="*/ 37 w 799"/>
                <a:gd name="T93" fmla="*/ 2 h 892"/>
                <a:gd name="T94" fmla="*/ 29 w 799"/>
                <a:gd name="T95" fmla="*/ 3 h 892"/>
                <a:gd name="T96" fmla="*/ 29 w 799"/>
                <a:gd name="T97" fmla="*/ 3 h 8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99" h="892">
                  <a:moveTo>
                    <a:pt x="229" y="21"/>
                  </a:moveTo>
                  <a:lnTo>
                    <a:pt x="205" y="36"/>
                  </a:lnTo>
                  <a:lnTo>
                    <a:pt x="179" y="53"/>
                  </a:lnTo>
                  <a:lnTo>
                    <a:pt x="148" y="77"/>
                  </a:lnTo>
                  <a:lnTo>
                    <a:pt x="85" y="144"/>
                  </a:lnTo>
                  <a:lnTo>
                    <a:pt x="41" y="236"/>
                  </a:lnTo>
                  <a:lnTo>
                    <a:pt x="15" y="331"/>
                  </a:lnTo>
                  <a:lnTo>
                    <a:pt x="0" y="422"/>
                  </a:lnTo>
                  <a:lnTo>
                    <a:pt x="9" y="524"/>
                  </a:lnTo>
                  <a:lnTo>
                    <a:pt x="28" y="583"/>
                  </a:lnTo>
                  <a:lnTo>
                    <a:pt x="41" y="616"/>
                  </a:lnTo>
                  <a:lnTo>
                    <a:pt x="59" y="651"/>
                  </a:lnTo>
                  <a:lnTo>
                    <a:pt x="77" y="685"/>
                  </a:lnTo>
                  <a:lnTo>
                    <a:pt x="100" y="716"/>
                  </a:lnTo>
                  <a:lnTo>
                    <a:pt x="122" y="744"/>
                  </a:lnTo>
                  <a:lnTo>
                    <a:pt x="146" y="769"/>
                  </a:lnTo>
                  <a:lnTo>
                    <a:pt x="197" y="810"/>
                  </a:lnTo>
                  <a:lnTo>
                    <a:pt x="221" y="826"/>
                  </a:lnTo>
                  <a:lnTo>
                    <a:pt x="249" y="841"/>
                  </a:lnTo>
                  <a:lnTo>
                    <a:pt x="275" y="852"/>
                  </a:lnTo>
                  <a:lnTo>
                    <a:pt x="301" y="862"/>
                  </a:lnTo>
                  <a:lnTo>
                    <a:pt x="351" y="877"/>
                  </a:lnTo>
                  <a:lnTo>
                    <a:pt x="395" y="887"/>
                  </a:lnTo>
                  <a:lnTo>
                    <a:pt x="435" y="892"/>
                  </a:lnTo>
                  <a:lnTo>
                    <a:pt x="510" y="885"/>
                  </a:lnTo>
                  <a:lnTo>
                    <a:pt x="587" y="859"/>
                  </a:lnTo>
                  <a:lnTo>
                    <a:pt x="705" y="762"/>
                  </a:lnTo>
                  <a:lnTo>
                    <a:pt x="723" y="728"/>
                  </a:lnTo>
                  <a:lnTo>
                    <a:pt x="742" y="680"/>
                  </a:lnTo>
                  <a:lnTo>
                    <a:pt x="759" y="627"/>
                  </a:lnTo>
                  <a:lnTo>
                    <a:pt x="774" y="570"/>
                  </a:lnTo>
                  <a:lnTo>
                    <a:pt x="799" y="386"/>
                  </a:lnTo>
                  <a:lnTo>
                    <a:pt x="789" y="354"/>
                  </a:lnTo>
                  <a:lnTo>
                    <a:pt x="768" y="310"/>
                  </a:lnTo>
                  <a:lnTo>
                    <a:pt x="741" y="259"/>
                  </a:lnTo>
                  <a:lnTo>
                    <a:pt x="710" y="207"/>
                  </a:lnTo>
                  <a:lnTo>
                    <a:pt x="680" y="157"/>
                  </a:lnTo>
                  <a:lnTo>
                    <a:pt x="654" y="116"/>
                  </a:lnTo>
                  <a:lnTo>
                    <a:pt x="628" y="77"/>
                  </a:lnTo>
                  <a:lnTo>
                    <a:pt x="604" y="65"/>
                  </a:lnTo>
                  <a:lnTo>
                    <a:pt x="579" y="52"/>
                  </a:lnTo>
                  <a:lnTo>
                    <a:pt x="548" y="38"/>
                  </a:lnTo>
                  <a:lnTo>
                    <a:pt x="513" y="24"/>
                  </a:lnTo>
                  <a:lnTo>
                    <a:pt x="477" y="12"/>
                  </a:lnTo>
                  <a:lnTo>
                    <a:pt x="444" y="3"/>
                  </a:lnTo>
                  <a:lnTo>
                    <a:pt x="414" y="0"/>
                  </a:lnTo>
                  <a:lnTo>
                    <a:pt x="295" y="11"/>
                  </a:lnTo>
                  <a:lnTo>
                    <a:pt x="229" y="21"/>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4" name="Freeform 44"/>
            <p:cNvSpPr>
              <a:spLocks/>
            </p:cNvSpPr>
            <p:nvPr/>
          </p:nvSpPr>
          <p:spPr bwMode="auto">
            <a:xfrm>
              <a:off x="2259" y="2085"/>
              <a:ext cx="306" cy="413"/>
            </a:xfrm>
            <a:custGeom>
              <a:avLst/>
              <a:gdLst>
                <a:gd name="T0" fmla="*/ 0 w 613"/>
                <a:gd name="T1" fmla="*/ 21 h 825"/>
                <a:gd name="T2" fmla="*/ 3 w 613"/>
                <a:gd name="T3" fmla="*/ 13 h 825"/>
                <a:gd name="T4" fmla="*/ 6 w 613"/>
                <a:gd name="T5" fmla="*/ 9 h 825"/>
                <a:gd name="T6" fmla="*/ 9 w 613"/>
                <a:gd name="T7" fmla="*/ 8 h 825"/>
                <a:gd name="T8" fmla="*/ 12 w 613"/>
                <a:gd name="T9" fmla="*/ 6 h 825"/>
                <a:gd name="T10" fmla="*/ 15 w 613"/>
                <a:gd name="T11" fmla="*/ 4 h 825"/>
                <a:gd name="T12" fmla="*/ 20 w 613"/>
                <a:gd name="T13" fmla="*/ 3 h 825"/>
                <a:gd name="T14" fmla="*/ 25 w 613"/>
                <a:gd name="T15" fmla="*/ 2 h 825"/>
                <a:gd name="T16" fmla="*/ 31 w 613"/>
                <a:gd name="T17" fmla="*/ 1 h 825"/>
                <a:gd name="T18" fmla="*/ 42 w 613"/>
                <a:gd name="T19" fmla="*/ 0 h 825"/>
                <a:gd name="T20" fmla="*/ 52 w 613"/>
                <a:gd name="T21" fmla="*/ 2 h 825"/>
                <a:gd name="T22" fmla="*/ 60 w 613"/>
                <a:gd name="T23" fmla="*/ 4 h 825"/>
                <a:gd name="T24" fmla="*/ 63 w 613"/>
                <a:gd name="T25" fmla="*/ 6 h 825"/>
                <a:gd name="T26" fmla="*/ 66 w 613"/>
                <a:gd name="T27" fmla="*/ 7 h 825"/>
                <a:gd name="T28" fmla="*/ 74 w 613"/>
                <a:gd name="T29" fmla="*/ 13 h 825"/>
                <a:gd name="T30" fmla="*/ 76 w 613"/>
                <a:gd name="T31" fmla="*/ 16 h 825"/>
                <a:gd name="T32" fmla="*/ 55 w 613"/>
                <a:gd name="T33" fmla="*/ 45 h 825"/>
                <a:gd name="T34" fmla="*/ 55 w 613"/>
                <a:gd name="T35" fmla="*/ 101 h 825"/>
                <a:gd name="T36" fmla="*/ 51 w 613"/>
                <a:gd name="T37" fmla="*/ 102 h 825"/>
                <a:gd name="T38" fmla="*/ 47 w 613"/>
                <a:gd name="T39" fmla="*/ 103 h 825"/>
                <a:gd name="T40" fmla="*/ 41 w 613"/>
                <a:gd name="T41" fmla="*/ 104 h 825"/>
                <a:gd name="T42" fmla="*/ 36 w 613"/>
                <a:gd name="T43" fmla="*/ 103 h 825"/>
                <a:gd name="T44" fmla="*/ 30 w 613"/>
                <a:gd name="T45" fmla="*/ 100 h 825"/>
                <a:gd name="T46" fmla="*/ 19 w 613"/>
                <a:gd name="T47" fmla="*/ 88 h 825"/>
                <a:gd name="T48" fmla="*/ 17 w 613"/>
                <a:gd name="T49" fmla="*/ 83 h 825"/>
                <a:gd name="T50" fmla="*/ 15 w 613"/>
                <a:gd name="T51" fmla="*/ 78 h 825"/>
                <a:gd name="T52" fmla="*/ 11 w 613"/>
                <a:gd name="T53" fmla="*/ 67 h 825"/>
                <a:gd name="T54" fmla="*/ 7 w 613"/>
                <a:gd name="T55" fmla="*/ 56 h 825"/>
                <a:gd name="T56" fmla="*/ 5 w 613"/>
                <a:gd name="T57" fmla="*/ 45 h 825"/>
                <a:gd name="T58" fmla="*/ 1 w 613"/>
                <a:gd name="T59" fmla="*/ 28 h 825"/>
                <a:gd name="T60" fmla="*/ 0 w 613"/>
                <a:gd name="T61" fmla="*/ 21 h 825"/>
                <a:gd name="T62" fmla="*/ 0 w 613"/>
                <a:gd name="T63" fmla="*/ 21 h 8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3" h="825">
                  <a:moveTo>
                    <a:pt x="0" y="163"/>
                  </a:moveTo>
                  <a:lnTo>
                    <a:pt x="25" y="97"/>
                  </a:lnTo>
                  <a:lnTo>
                    <a:pt x="54" y="69"/>
                  </a:lnTo>
                  <a:lnTo>
                    <a:pt x="74" y="57"/>
                  </a:lnTo>
                  <a:lnTo>
                    <a:pt x="99" y="43"/>
                  </a:lnTo>
                  <a:lnTo>
                    <a:pt x="127" y="32"/>
                  </a:lnTo>
                  <a:lnTo>
                    <a:pt x="162" y="21"/>
                  </a:lnTo>
                  <a:lnTo>
                    <a:pt x="203" y="11"/>
                  </a:lnTo>
                  <a:lnTo>
                    <a:pt x="249" y="4"/>
                  </a:lnTo>
                  <a:lnTo>
                    <a:pt x="341" y="0"/>
                  </a:lnTo>
                  <a:lnTo>
                    <a:pt x="418" y="10"/>
                  </a:lnTo>
                  <a:lnTo>
                    <a:pt x="481" y="28"/>
                  </a:lnTo>
                  <a:lnTo>
                    <a:pt x="507" y="41"/>
                  </a:lnTo>
                  <a:lnTo>
                    <a:pt x="530" y="53"/>
                  </a:lnTo>
                  <a:lnTo>
                    <a:pt x="593" y="104"/>
                  </a:lnTo>
                  <a:lnTo>
                    <a:pt x="613" y="128"/>
                  </a:lnTo>
                  <a:lnTo>
                    <a:pt x="441" y="356"/>
                  </a:lnTo>
                  <a:lnTo>
                    <a:pt x="441" y="806"/>
                  </a:lnTo>
                  <a:lnTo>
                    <a:pt x="410" y="816"/>
                  </a:lnTo>
                  <a:lnTo>
                    <a:pt x="377" y="822"/>
                  </a:lnTo>
                  <a:lnTo>
                    <a:pt x="335" y="825"/>
                  </a:lnTo>
                  <a:lnTo>
                    <a:pt x="289" y="817"/>
                  </a:lnTo>
                  <a:lnTo>
                    <a:pt x="241" y="796"/>
                  </a:lnTo>
                  <a:lnTo>
                    <a:pt x="154" y="698"/>
                  </a:lnTo>
                  <a:lnTo>
                    <a:pt x="137" y="661"/>
                  </a:lnTo>
                  <a:lnTo>
                    <a:pt x="120" y="620"/>
                  </a:lnTo>
                  <a:lnTo>
                    <a:pt x="89" y="533"/>
                  </a:lnTo>
                  <a:lnTo>
                    <a:pt x="62" y="445"/>
                  </a:lnTo>
                  <a:lnTo>
                    <a:pt x="40" y="359"/>
                  </a:lnTo>
                  <a:lnTo>
                    <a:pt x="10" y="220"/>
                  </a:lnTo>
                  <a:lnTo>
                    <a:pt x="0" y="163"/>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5" name="Freeform 45"/>
            <p:cNvSpPr>
              <a:spLocks/>
            </p:cNvSpPr>
            <p:nvPr/>
          </p:nvSpPr>
          <p:spPr bwMode="auto">
            <a:xfrm>
              <a:off x="2175" y="1844"/>
              <a:ext cx="432" cy="263"/>
            </a:xfrm>
            <a:custGeom>
              <a:avLst/>
              <a:gdLst>
                <a:gd name="T0" fmla="*/ 53 w 863"/>
                <a:gd name="T1" fmla="*/ 0 h 525"/>
                <a:gd name="T2" fmla="*/ 85 w 863"/>
                <a:gd name="T3" fmla="*/ 3 h 525"/>
                <a:gd name="T4" fmla="*/ 94 w 863"/>
                <a:gd name="T5" fmla="*/ 6 h 525"/>
                <a:gd name="T6" fmla="*/ 101 w 863"/>
                <a:gd name="T7" fmla="*/ 11 h 525"/>
                <a:gd name="T8" fmla="*/ 108 w 863"/>
                <a:gd name="T9" fmla="*/ 23 h 525"/>
                <a:gd name="T10" fmla="*/ 105 w 863"/>
                <a:gd name="T11" fmla="*/ 26 h 525"/>
                <a:gd name="T12" fmla="*/ 97 w 863"/>
                <a:gd name="T13" fmla="*/ 19 h 525"/>
                <a:gd name="T14" fmla="*/ 90 w 863"/>
                <a:gd name="T15" fmla="*/ 15 h 525"/>
                <a:gd name="T16" fmla="*/ 83 w 863"/>
                <a:gd name="T17" fmla="*/ 12 h 525"/>
                <a:gd name="T18" fmla="*/ 75 w 863"/>
                <a:gd name="T19" fmla="*/ 10 h 525"/>
                <a:gd name="T20" fmla="*/ 64 w 863"/>
                <a:gd name="T21" fmla="*/ 7 h 525"/>
                <a:gd name="T22" fmla="*/ 33 w 863"/>
                <a:gd name="T23" fmla="*/ 9 h 525"/>
                <a:gd name="T24" fmla="*/ 24 w 863"/>
                <a:gd name="T25" fmla="*/ 13 h 525"/>
                <a:gd name="T26" fmla="*/ 13 w 863"/>
                <a:gd name="T27" fmla="*/ 24 h 525"/>
                <a:gd name="T28" fmla="*/ 11 w 863"/>
                <a:gd name="T29" fmla="*/ 43 h 525"/>
                <a:gd name="T30" fmla="*/ 16 w 863"/>
                <a:gd name="T31" fmla="*/ 52 h 525"/>
                <a:gd name="T32" fmla="*/ 22 w 863"/>
                <a:gd name="T33" fmla="*/ 56 h 525"/>
                <a:gd name="T34" fmla="*/ 27 w 863"/>
                <a:gd name="T35" fmla="*/ 58 h 525"/>
                <a:gd name="T36" fmla="*/ 36 w 863"/>
                <a:gd name="T37" fmla="*/ 61 h 525"/>
                <a:gd name="T38" fmla="*/ 55 w 863"/>
                <a:gd name="T39" fmla="*/ 61 h 525"/>
                <a:gd name="T40" fmla="*/ 73 w 863"/>
                <a:gd name="T41" fmla="*/ 57 h 525"/>
                <a:gd name="T42" fmla="*/ 81 w 863"/>
                <a:gd name="T43" fmla="*/ 53 h 525"/>
                <a:gd name="T44" fmla="*/ 86 w 863"/>
                <a:gd name="T45" fmla="*/ 50 h 525"/>
                <a:gd name="T46" fmla="*/ 93 w 863"/>
                <a:gd name="T47" fmla="*/ 50 h 525"/>
                <a:gd name="T48" fmla="*/ 90 w 863"/>
                <a:gd name="T49" fmla="*/ 55 h 525"/>
                <a:gd name="T50" fmla="*/ 83 w 863"/>
                <a:gd name="T51" fmla="*/ 61 h 525"/>
                <a:gd name="T52" fmla="*/ 74 w 863"/>
                <a:gd name="T53" fmla="*/ 64 h 525"/>
                <a:gd name="T54" fmla="*/ 49 w 863"/>
                <a:gd name="T55" fmla="*/ 66 h 525"/>
                <a:gd name="T56" fmla="*/ 31 w 863"/>
                <a:gd name="T57" fmla="*/ 65 h 525"/>
                <a:gd name="T58" fmla="*/ 19 w 863"/>
                <a:gd name="T59" fmla="*/ 61 h 525"/>
                <a:gd name="T60" fmla="*/ 6 w 863"/>
                <a:gd name="T61" fmla="*/ 50 h 525"/>
                <a:gd name="T62" fmla="*/ 0 w 863"/>
                <a:gd name="T63" fmla="*/ 34 h 525"/>
                <a:gd name="T64" fmla="*/ 3 w 863"/>
                <a:gd name="T65" fmla="*/ 25 h 525"/>
                <a:gd name="T66" fmla="*/ 9 w 863"/>
                <a:gd name="T67" fmla="*/ 17 h 525"/>
                <a:gd name="T68" fmla="*/ 16 w 863"/>
                <a:gd name="T69" fmla="*/ 11 h 525"/>
                <a:gd name="T70" fmla="*/ 23 w 863"/>
                <a:gd name="T71" fmla="*/ 7 h 525"/>
                <a:gd name="T72" fmla="*/ 32 w 863"/>
                <a:gd name="T73" fmla="*/ 4 h 525"/>
                <a:gd name="T74" fmla="*/ 44 w 863"/>
                <a:gd name="T75" fmla="*/ 1 h 5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63" h="525">
                  <a:moveTo>
                    <a:pt x="349" y="6"/>
                  </a:moveTo>
                  <a:lnTo>
                    <a:pt x="423" y="0"/>
                  </a:lnTo>
                  <a:lnTo>
                    <a:pt x="505" y="0"/>
                  </a:lnTo>
                  <a:lnTo>
                    <a:pt x="673" y="23"/>
                  </a:lnTo>
                  <a:lnTo>
                    <a:pt x="712" y="36"/>
                  </a:lnTo>
                  <a:lnTo>
                    <a:pt x="748" y="48"/>
                  </a:lnTo>
                  <a:lnTo>
                    <a:pt x="780" y="64"/>
                  </a:lnTo>
                  <a:lnTo>
                    <a:pt x="807" y="82"/>
                  </a:lnTo>
                  <a:lnTo>
                    <a:pt x="847" y="127"/>
                  </a:lnTo>
                  <a:lnTo>
                    <a:pt x="863" y="179"/>
                  </a:lnTo>
                  <a:lnTo>
                    <a:pt x="848" y="190"/>
                  </a:lnTo>
                  <a:lnTo>
                    <a:pt x="835" y="201"/>
                  </a:lnTo>
                  <a:lnTo>
                    <a:pt x="792" y="165"/>
                  </a:lnTo>
                  <a:lnTo>
                    <a:pt x="769" y="148"/>
                  </a:lnTo>
                  <a:lnTo>
                    <a:pt x="744" y="133"/>
                  </a:lnTo>
                  <a:lnTo>
                    <a:pt x="718" y="118"/>
                  </a:lnTo>
                  <a:lnTo>
                    <a:pt x="689" y="105"/>
                  </a:lnTo>
                  <a:lnTo>
                    <a:pt x="661" y="94"/>
                  </a:lnTo>
                  <a:lnTo>
                    <a:pt x="631" y="83"/>
                  </a:lnTo>
                  <a:lnTo>
                    <a:pt x="600" y="74"/>
                  </a:lnTo>
                  <a:lnTo>
                    <a:pt x="569" y="67"/>
                  </a:lnTo>
                  <a:lnTo>
                    <a:pt x="505" y="55"/>
                  </a:lnTo>
                  <a:lnTo>
                    <a:pt x="377" y="50"/>
                  </a:lnTo>
                  <a:lnTo>
                    <a:pt x="261" y="69"/>
                  </a:lnTo>
                  <a:lnTo>
                    <a:pt x="208" y="88"/>
                  </a:lnTo>
                  <a:lnTo>
                    <a:pt x="186" y="102"/>
                  </a:lnTo>
                  <a:lnTo>
                    <a:pt x="164" y="115"/>
                  </a:lnTo>
                  <a:lnTo>
                    <a:pt x="100" y="191"/>
                  </a:lnTo>
                  <a:lnTo>
                    <a:pt x="80" y="298"/>
                  </a:lnTo>
                  <a:lnTo>
                    <a:pt x="87" y="340"/>
                  </a:lnTo>
                  <a:lnTo>
                    <a:pt x="103" y="378"/>
                  </a:lnTo>
                  <a:lnTo>
                    <a:pt x="126" y="409"/>
                  </a:lnTo>
                  <a:lnTo>
                    <a:pt x="157" y="435"/>
                  </a:lnTo>
                  <a:lnTo>
                    <a:pt x="175" y="445"/>
                  </a:lnTo>
                  <a:lnTo>
                    <a:pt x="195" y="455"/>
                  </a:lnTo>
                  <a:lnTo>
                    <a:pt x="215" y="463"/>
                  </a:lnTo>
                  <a:lnTo>
                    <a:pt x="236" y="471"/>
                  </a:lnTo>
                  <a:lnTo>
                    <a:pt x="282" y="481"/>
                  </a:lnTo>
                  <a:lnTo>
                    <a:pt x="331" y="487"/>
                  </a:lnTo>
                  <a:lnTo>
                    <a:pt x="433" y="486"/>
                  </a:lnTo>
                  <a:lnTo>
                    <a:pt x="534" y="467"/>
                  </a:lnTo>
                  <a:lnTo>
                    <a:pt x="582" y="452"/>
                  </a:lnTo>
                  <a:lnTo>
                    <a:pt x="627" y="433"/>
                  </a:lnTo>
                  <a:lnTo>
                    <a:pt x="647" y="422"/>
                  </a:lnTo>
                  <a:lnTo>
                    <a:pt x="667" y="410"/>
                  </a:lnTo>
                  <a:lnTo>
                    <a:pt x="684" y="397"/>
                  </a:lnTo>
                  <a:lnTo>
                    <a:pt x="702" y="384"/>
                  </a:lnTo>
                  <a:lnTo>
                    <a:pt x="738" y="395"/>
                  </a:lnTo>
                  <a:lnTo>
                    <a:pt x="727" y="419"/>
                  </a:lnTo>
                  <a:lnTo>
                    <a:pt x="713" y="440"/>
                  </a:lnTo>
                  <a:lnTo>
                    <a:pt x="679" y="471"/>
                  </a:lnTo>
                  <a:lnTo>
                    <a:pt x="659" y="483"/>
                  </a:lnTo>
                  <a:lnTo>
                    <a:pt x="638" y="493"/>
                  </a:lnTo>
                  <a:lnTo>
                    <a:pt x="591" y="507"/>
                  </a:lnTo>
                  <a:lnTo>
                    <a:pt x="489" y="519"/>
                  </a:lnTo>
                  <a:lnTo>
                    <a:pt x="390" y="524"/>
                  </a:lnTo>
                  <a:lnTo>
                    <a:pt x="311" y="525"/>
                  </a:lnTo>
                  <a:lnTo>
                    <a:pt x="241" y="517"/>
                  </a:lnTo>
                  <a:lnTo>
                    <a:pt x="179" y="498"/>
                  </a:lnTo>
                  <a:lnTo>
                    <a:pt x="150" y="486"/>
                  </a:lnTo>
                  <a:lnTo>
                    <a:pt x="124" y="471"/>
                  </a:lnTo>
                  <a:lnTo>
                    <a:pt x="43" y="400"/>
                  </a:lnTo>
                  <a:lnTo>
                    <a:pt x="3" y="312"/>
                  </a:lnTo>
                  <a:lnTo>
                    <a:pt x="0" y="266"/>
                  </a:lnTo>
                  <a:lnTo>
                    <a:pt x="8" y="219"/>
                  </a:lnTo>
                  <a:lnTo>
                    <a:pt x="18" y="195"/>
                  </a:lnTo>
                  <a:lnTo>
                    <a:pt x="31" y="173"/>
                  </a:lnTo>
                  <a:lnTo>
                    <a:pt x="65" y="129"/>
                  </a:lnTo>
                  <a:lnTo>
                    <a:pt x="114" y="89"/>
                  </a:lnTo>
                  <a:lnTo>
                    <a:pt x="128" y="81"/>
                  </a:lnTo>
                  <a:lnTo>
                    <a:pt x="144" y="72"/>
                  </a:lnTo>
                  <a:lnTo>
                    <a:pt x="177" y="56"/>
                  </a:lnTo>
                  <a:lnTo>
                    <a:pt x="215" y="41"/>
                  </a:lnTo>
                  <a:lnTo>
                    <a:pt x="256" y="27"/>
                  </a:lnTo>
                  <a:lnTo>
                    <a:pt x="300" y="16"/>
                  </a:lnTo>
                  <a:lnTo>
                    <a:pt x="34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6" name="Freeform 46"/>
            <p:cNvSpPr>
              <a:spLocks/>
            </p:cNvSpPr>
            <p:nvPr/>
          </p:nvSpPr>
          <p:spPr bwMode="auto">
            <a:xfrm>
              <a:off x="2242" y="1900"/>
              <a:ext cx="138" cy="128"/>
            </a:xfrm>
            <a:custGeom>
              <a:avLst/>
              <a:gdLst>
                <a:gd name="T0" fmla="*/ 34 w 277"/>
                <a:gd name="T1" fmla="*/ 3 h 258"/>
                <a:gd name="T2" fmla="*/ 24 w 277"/>
                <a:gd name="T3" fmla="*/ 6 h 258"/>
                <a:gd name="T4" fmla="*/ 19 w 277"/>
                <a:gd name="T5" fmla="*/ 8 h 258"/>
                <a:gd name="T6" fmla="*/ 17 w 277"/>
                <a:gd name="T7" fmla="*/ 10 h 258"/>
                <a:gd name="T8" fmla="*/ 15 w 277"/>
                <a:gd name="T9" fmla="*/ 11 h 258"/>
                <a:gd name="T10" fmla="*/ 8 w 277"/>
                <a:gd name="T11" fmla="*/ 20 h 258"/>
                <a:gd name="T12" fmla="*/ 7 w 277"/>
                <a:gd name="T13" fmla="*/ 31 h 258"/>
                <a:gd name="T14" fmla="*/ 3 w 277"/>
                <a:gd name="T15" fmla="*/ 32 h 258"/>
                <a:gd name="T16" fmla="*/ 0 w 277"/>
                <a:gd name="T17" fmla="*/ 21 h 258"/>
                <a:gd name="T18" fmla="*/ 0 w 277"/>
                <a:gd name="T19" fmla="*/ 16 h 258"/>
                <a:gd name="T20" fmla="*/ 3 w 277"/>
                <a:gd name="T21" fmla="*/ 11 h 258"/>
                <a:gd name="T22" fmla="*/ 7 w 277"/>
                <a:gd name="T23" fmla="*/ 7 h 258"/>
                <a:gd name="T24" fmla="*/ 9 w 277"/>
                <a:gd name="T25" fmla="*/ 5 h 258"/>
                <a:gd name="T26" fmla="*/ 12 w 277"/>
                <a:gd name="T27" fmla="*/ 4 h 258"/>
                <a:gd name="T28" fmla="*/ 16 w 277"/>
                <a:gd name="T29" fmla="*/ 2 h 258"/>
                <a:gd name="T30" fmla="*/ 19 w 277"/>
                <a:gd name="T31" fmla="*/ 1 h 258"/>
                <a:gd name="T32" fmla="*/ 28 w 277"/>
                <a:gd name="T33" fmla="*/ 0 h 258"/>
                <a:gd name="T34" fmla="*/ 34 w 277"/>
                <a:gd name="T35" fmla="*/ 3 h 258"/>
                <a:gd name="T36" fmla="*/ 34 w 277"/>
                <a:gd name="T37" fmla="*/ 3 h 2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7" h="258">
                  <a:moveTo>
                    <a:pt x="277" y="24"/>
                  </a:moveTo>
                  <a:lnTo>
                    <a:pt x="196" y="48"/>
                  </a:lnTo>
                  <a:lnTo>
                    <a:pt x="156" y="68"/>
                  </a:lnTo>
                  <a:lnTo>
                    <a:pt x="139" y="80"/>
                  </a:lnTo>
                  <a:lnTo>
                    <a:pt x="121" y="94"/>
                  </a:lnTo>
                  <a:lnTo>
                    <a:pt x="70" y="161"/>
                  </a:lnTo>
                  <a:lnTo>
                    <a:pt x="62" y="251"/>
                  </a:lnTo>
                  <a:lnTo>
                    <a:pt x="26" y="258"/>
                  </a:lnTo>
                  <a:lnTo>
                    <a:pt x="0" y="173"/>
                  </a:lnTo>
                  <a:lnTo>
                    <a:pt x="6" y="133"/>
                  </a:lnTo>
                  <a:lnTo>
                    <a:pt x="24" y="95"/>
                  </a:lnTo>
                  <a:lnTo>
                    <a:pt x="57" y="61"/>
                  </a:lnTo>
                  <a:lnTo>
                    <a:pt x="77" y="46"/>
                  </a:lnTo>
                  <a:lnTo>
                    <a:pt x="101" y="34"/>
                  </a:lnTo>
                  <a:lnTo>
                    <a:pt x="128" y="22"/>
                  </a:lnTo>
                  <a:lnTo>
                    <a:pt x="157" y="13"/>
                  </a:lnTo>
                  <a:lnTo>
                    <a:pt x="224" y="0"/>
                  </a:lnTo>
                  <a:lnTo>
                    <a:pt x="27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7" name="Freeform 47"/>
            <p:cNvSpPr>
              <a:spLocks/>
            </p:cNvSpPr>
            <p:nvPr/>
          </p:nvSpPr>
          <p:spPr bwMode="auto">
            <a:xfrm>
              <a:off x="2182" y="2001"/>
              <a:ext cx="283" cy="553"/>
            </a:xfrm>
            <a:custGeom>
              <a:avLst/>
              <a:gdLst>
                <a:gd name="T0" fmla="*/ 5 w 566"/>
                <a:gd name="T1" fmla="*/ 0 h 1107"/>
                <a:gd name="T2" fmla="*/ 13 w 566"/>
                <a:gd name="T3" fmla="*/ 21 h 1107"/>
                <a:gd name="T4" fmla="*/ 17 w 566"/>
                <a:gd name="T5" fmla="*/ 67 h 1107"/>
                <a:gd name="T6" fmla="*/ 20 w 566"/>
                <a:gd name="T7" fmla="*/ 77 h 1107"/>
                <a:gd name="T8" fmla="*/ 23 w 566"/>
                <a:gd name="T9" fmla="*/ 89 h 1107"/>
                <a:gd name="T10" fmla="*/ 25 w 566"/>
                <a:gd name="T11" fmla="*/ 94 h 1107"/>
                <a:gd name="T12" fmla="*/ 27 w 566"/>
                <a:gd name="T13" fmla="*/ 100 h 1107"/>
                <a:gd name="T14" fmla="*/ 30 w 566"/>
                <a:gd name="T15" fmla="*/ 106 h 1107"/>
                <a:gd name="T16" fmla="*/ 32 w 566"/>
                <a:gd name="T17" fmla="*/ 112 h 1107"/>
                <a:gd name="T18" fmla="*/ 36 w 566"/>
                <a:gd name="T19" fmla="*/ 117 h 1107"/>
                <a:gd name="T20" fmla="*/ 39 w 566"/>
                <a:gd name="T21" fmla="*/ 121 h 1107"/>
                <a:gd name="T22" fmla="*/ 43 w 566"/>
                <a:gd name="T23" fmla="*/ 125 h 1107"/>
                <a:gd name="T24" fmla="*/ 45 w 566"/>
                <a:gd name="T25" fmla="*/ 127 h 1107"/>
                <a:gd name="T26" fmla="*/ 47 w 566"/>
                <a:gd name="T27" fmla="*/ 128 h 1107"/>
                <a:gd name="T28" fmla="*/ 50 w 566"/>
                <a:gd name="T29" fmla="*/ 129 h 1107"/>
                <a:gd name="T30" fmla="*/ 52 w 566"/>
                <a:gd name="T31" fmla="*/ 130 h 1107"/>
                <a:gd name="T32" fmla="*/ 57 w 566"/>
                <a:gd name="T33" fmla="*/ 131 h 1107"/>
                <a:gd name="T34" fmla="*/ 63 w 566"/>
                <a:gd name="T35" fmla="*/ 130 h 1107"/>
                <a:gd name="T36" fmla="*/ 70 w 566"/>
                <a:gd name="T37" fmla="*/ 128 h 1107"/>
                <a:gd name="T38" fmla="*/ 71 w 566"/>
                <a:gd name="T39" fmla="*/ 132 h 1107"/>
                <a:gd name="T40" fmla="*/ 67 w 566"/>
                <a:gd name="T41" fmla="*/ 136 h 1107"/>
                <a:gd name="T42" fmla="*/ 65 w 566"/>
                <a:gd name="T43" fmla="*/ 137 h 1107"/>
                <a:gd name="T44" fmla="*/ 63 w 566"/>
                <a:gd name="T45" fmla="*/ 138 h 1107"/>
                <a:gd name="T46" fmla="*/ 54 w 566"/>
                <a:gd name="T47" fmla="*/ 138 h 1107"/>
                <a:gd name="T48" fmla="*/ 50 w 566"/>
                <a:gd name="T49" fmla="*/ 136 h 1107"/>
                <a:gd name="T50" fmla="*/ 46 w 566"/>
                <a:gd name="T51" fmla="*/ 134 h 1107"/>
                <a:gd name="T52" fmla="*/ 39 w 566"/>
                <a:gd name="T53" fmla="*/ 129 h 1107"/>
                <a:gd name="T54" fmla="*/ 32 w 566"/>
                <a:gd name="T55" fmla="*/ 121 h 1107"/>
                <a:gd name="T56" fmla="*/ 29 w 566"/>
                <a:gd name="T57" fmla="*/ 117 h 1107"/>
                <a:gd name="T58" fmla="*/ 26 w 566"/>
                <a:gd name="T59" fmla="*/ 113 h 1107"/>
                <a:gd name="T60" fmla="*/ 24 w 566"/>
                <a:gd name="T61" fmla="*/ 108 h 1107"/>
                <a:gd name="T62" fmla="*/ 21 w 566"/>
                <a:gd name="T63" fmla="*/ 103 h 1107"/>
                <a:gd name="T64" fmla="*/ 18 w 566"/>
                <a:gd name="T65" fmla="*/ 98 h 1107"/>
                <a:gd name="T66" fmla="*/ 16 w 566"/>
                <a:gd name="T67" fmla="*/ 93 h 1107"/>
                <a:gd name="T68" fmla="*/ 12 w 566"/>
                <a:gd name="T69" fmla="*/ 82 h 1107"/>
                <a:gd name="T70" fmla="*/ 8 w 566"/>
                <a:gd name="T71" fmla="*/ 70 h 1107"/>
                <a:gd name="T72" fmla="*/ 5 w 566"/>
                <a:gd name="T73" fmla="*/ 59 h 1107"/>
                <a:gd name="T74" fmla="*/ 3 w 566"/>
                <a:gd name="T75" fmla="*/ 48 h 1107"/>
                <a:gd name="T76" fmla="*/ 0 w 566"/>
                <a:gd name="T77" fmla="*/ 27 h 1107"/>
                <a:gd name="T78" fmla="*/ 1 w 566"/>
                <a:gd name="T79" fmla="*/ 10 h 1107"/>
                <a:gd name="T80" fmla="*/ 2 w 566"/>
                <a:gd name="T81" fmla="*/ 4 h 1107"/>
                <a:gd name="T82" fmla="*/ 5 w 566"/>
                <a:gd name="T83" fmla="*/ 0 h 1107"/>
                <a:gd name="T84" fmla="*/ 5 w 566"/>
                <a:gd name="T85" fmla="*/ 0 h 1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6" h="1107">
                  <a:moveTo>
                    <a:pt x="35" y="0"/>
                  </a:moveTo>
                  <a:lnTo>
                    <a:pt x="101" y="171"/>
                  </a:lnTo>
                  <a:lnTo>
                    <a:pt x="136" y="538"/>
                  </a:lnTo>
                  <a:lnTo>
                    <a:pt x="157" y="619"/>
                  </a:lnTo>
                  <a:lnTo>
                    <a:pt x="182" y="712"/>
                  </a:lnTo>
                  <a:lnTo>
                    <a:pt x="197" y="759"/>
                  </a:lnTo>
                  <a:lnTo>
                    <a:pt x="214" y="807"/>
                  </a:lnTo>
                  <a:lnTo>
                    <a:pt x="234" y="853"/>
                  </a:lnTo>
                  <a:lnTo>
                    <a:pt x="255" y="898"/>
                  </a:lnTo>
                  <a:lnTo>
                    <a:pt x="281" y="939"/>
                  </a:lnTo>
                  <a:lnTo>
                    <a:pt x="308" y="975"/>
                  </a:lnTo>
                  <a:lnTo>
                    <a:pt x="339" y="1005"/>
                  </a:lnTo>
                  <a:lnTo>
                    <a:pt x="357" y="1017"/>
                  </a:lnTo>
                  <a:lnTo>
                    <a:pt x="374" y="1029"/>
                  </a:lnTo>
                  <a:lnTo>
                    <a:pt x="393" y="1037"/>
                  </a:lnTo>
                  <a:lnTo>
                    <a:pt x="413" y="1043"/>
                  </a:lnTo>
                  <a:lnTo>
                    <a:pt x="456" y="1050"/>
                  </a:lnTo>
                  <a:lnTo>
                    <a:pt x="504" y="1046"/>
                  </a:lnTo>
                  <a:lnTo>
                    <a:pt x="556" y="1031"/>
                  </a:lnTo>
                  <a:lnTo>
                    <a:pt x="566" y="1063"/>
                  </a:lnTo>
                  <a:lnTo>
                    <a:pt x="536" y="1091"/>
                  </a:lnTo>
                  <a:lnTo>
                    <a:pt x="520" y="1099"/>
                  </a:lnTo>
                  <a:lnTo>
                    <a:pt x="502" y="1104"/>
                  </a:lnTo>
                  <a:lnTo>
                    <a:pt x="426" y="1107"/>
                  </a:lnTo>
                  <a:lnTo>
                    <a:pt x="395" y="1094"/>
                  </a:lnTo>
                  <a:lnTo>
                    <a:pt x="366" y="1077"/>
                  </a:lnTo>
                  <a:lnTo>
                    <a:pt x="308" y="1032"/>
                  </a:lnTo>
                  <a:lnTo>
                    <a:pt x="256" y="975"/>
                  </a:lnTo>
                  <a:lnTo>
                    <a:pt x="231" y="942"/>
                  </a:lnTo>
                  <a:lnTo>
                    <a:pt x="208" y="906"/>
                  </a:lnTo>
                  <a:lnTo>
                    <a:pt x="185" y="868"/>
                  </a:lnTo>
                  <a:lnTo>
                    <a:pt x="164" y="829"/>
                  </a:lnTo>
                  <a:lnTo>
                    <a:pt x="144" y="788"/>
                  </a:lnTo>
                  <a:lnTo>
                    <a:pt x="126" y="745"/>
                  </a:lnTo>
                  <a:lnTo>
                    <a:pt x="91" y="657"/>
                  </a:lnTo>
                  <a:lnTo>
                    <a:pt x="62" y="566"/>
                  </a:lnTo>
                  <a:lnTo>
                    <a:pt x="39" y="474"/>
                  </a:lnTo>
                  <a:lnTo>
                    <a:pt x="20" y="385"/>
                  </a:lnTo>
                  <a:lnTo>
                    <a:pt x="0" y="220"/>
                  </a:lnTo>
                  <a:lnTo>
                    <a:pt x="4" y="86"/>
                  </a:lnTo>
                  <a:lnTo>
                    <a:pt x="16" y="3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8" name="Freeform 48"/>
            <p:cNvSpPr>
              <a:spLocks/>
            </p:cNvSpPr>
            <p:nvPr/>
          </p:nvSpPr>
          <p:spPr bwMode="auto">
            <a:xfrm>
              <a:off x="2247" y="2134"/>
              <a:ext cx="206" cy="142"/>
            </a:xfrm>
            <a:custGeom>
              <a:avLst/>
              <a:gdLst>
                <a:gd name="T0" fmla="*/ 8 w 411"/>
                <a:gd name="T1" fmla="*/ 0 h 283"/>
                <a:gd name="T2" fmla="*/ 11 w 411"/>
                <a:gd name="T3" fmla="*/ 2 h 283"/>
                <a:gd name="T4" fmla="*/ 11 w 411"/>
                <a:gd name="T5" fmla="*/ 5 h 283"/>
                <a:gd name="T6" fmla="*/ 9 w 411"/>
                <a:gd name="T7" fmla="*/ 13 h 283"/>
                <a:gd name="T8" fmla="*/ 9 w 411"/>
                <a:gd name="T9" fmla="*/ 21 h 283"/>
                <a:gd name="T10" fmla="*/ 11 w 411"/>
                <a:gd name="T11" fmla="*/ 24 h 283"/>
                <a:gd name="T12" fmla="*/ 13 w 411"/>
                <a:gd name="T13" fmla="*/ 25 h 283"/>
                <a:gd name="T14" fmla="*/ 16 w 411"/>
                <a:gd name="T15" fmla="*/ 26 h 283"/>
                <a:gd name="T16" fmla="*/ 24 w 411"/>
                <a:gd name="T17" fmla="*/ 28 h 283"/>
                <a:gd name="T18" fmla="*/ 33 w 411"/>
                <a:gd name="T19" fmla="*/ 29 h 283"/>
                <a:gd name="T20" fmla="*/ 41 w 411"/>
                <a:gd name="T21" fmla="*/ 29 h 283"/>
                <a:gd name="T22" fmla="*/ 49 w 411"/>
                <a:gd name="T23" fmla="*/ 27 h 283"/>
                <a:gd name="T24" fmla="*/ 52 w 411"/>
                <a:gd name="T25" fmla="*/ 30 h 283"/>
                <a:gd name="T26" fmla="*/ 49 w 411"/>
                <a:gd name="T27" fmla="*/ 31 h 283"/>
                <a:gd name="T28" fmla="*/ 46 w 411"/>
                <a:gd name="T29" fmla="*/ 32 h 283"/>
                <a:gd name="T30" fmla="*/ 42 w 411"/>
                <a:gd name="T31" fmla="*/ 34 h 283"/>
                <a:gd name="T32" fmla="*/ 35 w 411"/>
                <a:gd name="T33" fmla="*/ 36 h 283"/>
                <a:gd name="T34" fmla="*/ 23 w 411"/>
                <a:gd name="T35" fmla="*/ 36 h 283"/>
                <a:gd name="T36" fmla="*/ 16 w 411"/>
                <a:gd name="T37" fmla="*/ 35 h 283"/>
                <a:gd name="T38" fmla="*/ 11 w 411"/>
                <a:gd name="T39" fmla="*/ 32 h 283"/>
                <a:gd name="T40" fmla="*/ 2 w 411"/>
                <a:gd name="T41" fmla="*/ 22 h 283"/>
                <a:gd name="T42" fmla="*/ 0 w 411"/>
                <a:gd name="T43" fmla="*/ 17 h 283"/>
                <a:gd name="T44" fmla="*/ 1 w 411"/>
                <a:gd name="T45" fmla="*/ 11 h 283"/>
                <a:gd name="T46" fmla="*/ 1 w 411"/>
                <a:gd name="T47" fmla="*/ 8 h 283"/>
                <a:gd name="T48" fmla="*/ 3 w 411"/>
                <a:gd name="T49" fmla="*/ 5 h 283"/>
                <a:gd name="T50" fmla="*/ 8 w 411"/>
                <a:gd name="T51" fmla="*/ 0 h 283"/>
                <a:gd name="T52" fmla="*/ 8 w 411"/>
                <a:gd name="T53" fmla="*/ 0 h 2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1" h="283">
                  <a:moveTo>
                    <a:pt x="62" y="0"/>
                  </a:moveTo>
                  <a:lnTo>
                    <a:pt x="82" y="13"/>
                  </a:lnTo>
                  <a:lnTo>
                    <a:pt x="84" y="37"/>
                  </a:lnTo>
                  <a:lnTo>
                    <a:pt x="68" y="100"/>
                  </a:lnTo>
                  <a:lnTo>
                    <a:pt x="66" y="165"/>
                  </a:lnTo>
                  <a:lnTo>
                    <a:pt x="84" y="190"/>
                  </a:lnTo>
                  <a:lnTo>
                    <a:pt x="103" y="200"/>
                  </a:lnTo>
                  <a:lnTo>
                    <a:pt x="126" y="207"/>
                  </a:lnTo>
                  <a:lnTo>
                    <a:pt x="190" y="220"/>
                  </a:lnTo>
                  <a:lnTo>
                    <a:pt x="257" y="227"/>
                  </a:lnTo>
                  <a:lnTo>
                    <a:pt x="323" y="225"/>
                  </a:lnTo>
                  <a:lnTo>
                    <a:pt x="385" y="211"/>
                  </a:lnTo>
                  <a:lnTo>
                    <a:pt x="411" y="237"/>
                  </a:lnTo>
                  <a:lnTo>
                    <a:pt x="387" y="247"/>
                  </a:lnTo>
                  <a:lnTo>
                    <a:pt x="366" y="256"/>
                  </a:lnTo>
                  <a:lnTo>
                    <a:pt x="330" y="268"/>
                  </a:lnTo>
                  <a:lnTo>
                    <a:pt x="277" y="281"/>
                  </a:lnTo>
                  <a:lnTo>
                    <a:pt x="177" y="283"/>
                  </a:lnTo>
                  <a:lnTo>
                    <a:pt x="126" y="274"/>
                  </a:lnTo>
                  <a:lnTo>
                    <a:pt x="81" y="251"/>
                  </a:lnTo>
                  <a:lnTo>
                    <a:pt x="15" y="176"/>
                  </a:lnTo>
                  <a:lnTo>
                    <a:pt x="0" y="130"/>
                  </a:lnTo>
                  <a:lnTo>
                    <a:pt x="1" y="84"/>
                  </a:lnTo>
                  <a:lnTo>
                    <a:pt x="8" y="61"/>
                  </a:lnTo>
                  <a:lnTo>
                    <a:pt x="21" y="40"/>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9" name="Freeform 49"/>
            <p:cNvSpPr>
              <a:spLocks/>
            </p:cNvSpPr>
            <p:nvPr/>
          </p:nvSpPr>
          <p:spPr bwMode="auto">
            <a:xfrm>
              <a:off x="2448" y="2135"/>
              <a:ext cx="467" cy="523"/>
            </a:xfrm>
            <a:custGeom>
              <a:avLst/>
              <a:gdLst>
                <a:gd name="T0" fmla="*/ 57 w 935"/>
                <a:gd name="T1" fmla="*/ 1 h 1045"/>
                <a:gd name="T2" fmla="*/ 48 w 935"/>
                <a:gd name="T3" fmla="*/ 6 h 1045"/>
                <a:gd name="T4" fmla="*/ 33 w 935"/>
                <a:gd name="T5" fmla="*/ 11 h 1045"/>
                <a:gd name="T6" fmla="*/ 21 w 935"/>
                <a:gd name="T7" fmla="*/ 20 h 1045"/>
                <a:gd name="T8" fmla="*/ 11 w 935"/>
                <a:gd name="T9" fmla="*/ 36 h 1045"/>
                <a:gd name="T10" fmla="*/ 7 w 935"/>
                <a:gd name="T11" fmla="*/ 66 h 1045"/>
                <a:gd name="T12" fmla="*/ 11 w 935"/>
                <a:gd name="T13" fmla="*/ 82 h 1045"/>
                <a:gd name="T14" fmla="*/ 14 w 935"/>
                <a:gd name="T15" fmla="*/ 91 h 1045"/>
                <a:gd name="T16" fmla="*/ 20 w 935"/>
                <a:gd name="T17" fmla="*/ 100 h 1045"/>
                <a:gd name="T18" fmla="*/ 27 w 935"/>
                <a:gd name="T19" fmla="*/ 109 h 1045"/>
                <a:gd name="T20" fmla="*/ 33 w 935"/>
                <a:gd name="T21" fmla="*/ 114 h 1045"/>
                <a:gd name="T22" fmla="*/ 38 w 935"/>
                <a:gd name="T23" fmla="*/ 117 h 1045"/>
                <a:gd name="T24" fmla="*/ 42 w 935"/>
                <a:gd name="T25" fmla="*/ 119 h 1045"/>
                <a:gd name="T26" fmla="*/ 51 w 935"/>
                <a:gd name="T27" fmla="*/ 122 h 1045"/>
                <a:gd name="T28" fmla="*/ 62 w 935"/>
                <a:gd name="T29" fmla="*/ 124 h 1045"/>
                <a:gd name="T30" fmla="*/ 82 w 935"/>
                <a:gd name="T31" fmla="*/ 120 h 1045"/>
                <a:gd name="T32" fmla="*/ 90 w 935"/>
                <a:gd name="T33" fmla="*/ 116 h 1045"/>
                <a:gd name="T34" fmla="*/ 101 w 935"/>
                <a:gd name="T35" fmla="*/ 101 h 1045"/>
                <a:gd name="T36" fmla="*/ 108 w 935"/>
                <a:gd name="T37" fmla="*/ 62 h 1045"/>
                <a:gd name="T38" fmla="*/ 106 w 935"/>
                <a:gd name="T39" fmla="*/ 47 h 1045"/>
                <a:gd name="T40" fmla="*/ 102 w 935"/>
                <a:gd name="T41" fmla="*/ 37 h 1045"/>
                <a:gd name="T42" fmla="*/ 97 w 935"/>
                <a:gd name="T43" fmla="*/ 28 h 1045"/>
                <a:gd name="T44" fmla="*/ 91 w 935"/>
                <a:gd name="T45" fmla="*/ 20 h 1045"/>
                <a:gd name="T46" fmla="*/ 84 w 935"/>
                <a:gd name="T47" fmla="*/ 13 h 1045"/>
                <a:gd name="T48" fmla="*/ 79 w 935"/>
                <a:gd name="T49" fmla="*/ 10 h 1045"/>
                <a:gd name="T50" fmla="*/ 86 w 935"/>
                <a:gd name="T51" fmla="*/ 9 h 1045"/>
                <a:gd name="T52" fmla="*/ 91 w 935"/>
                <a:gd name="T53" fmla="*/ 12 h 1045"/>
                <a:gd name="T54" fmla="*/ 101 w 935"/>
                <a:gd name="T55" fmla="*/ 22 h 1045"/>
                <a:gd name="T56" fmla="*/ 107 w 935"/>
                <a:gd name="T57" fmla="*/ 31 h 1045"/>
                <a:gd name="T58" fmla="*/ 111 w 935"/>
                <a:gd name="T59" fmla="*/ 41 h 1045"/>
                <a:gd name="T60" fmla="*/ 116 w 935"/>
                <a:gd name="T61" fmla="*/ 73 h 1045"/>
                <a:gd name="T62" fmla="*/ 112 w 935"/>
                <a:gd name="T63" fmla="*/ 94 h 1045"/>
                <a:gd name="T64" fmla="*/ 108 w 935"/>
                <a:gd name="T65" fmla="*/ 104 h 1045"/>
                <a:gd name="T66" fmla="*/ 103 w 935"/>
                <a:gd name="T67" fmla="*/ 112 h 1045"/>
                <a:gd name="T68" fmla="*/ 96 w 935"/>
                <a:gd name="T69" fmla="*/ 120 h 1045"/>
                <a:gd name="T70" fmla="*/ 90 w 935"/>
                <a:gd name="T71" fmla="*/ 124 h 1045"/>
                <a:gd name="T72" fmla="*/ 86 w 935"/>
                <a:gd name="T73" fmla="*/ 126 h 1045"/>
                <a:gd name="T74" fmla="*/ 78 w 935"/>
                <a:gd name="T75" fmla="*/ 129 h 1045"/>
                <a:gd name="T76" fmla="*/ 68 w 935"/>
                <a:gd name="T77" fmla="*/ 131 h 1045"/>
                <a:gd name="T78" fmla="*/ 44 w 935"/>
                <a:gd name="T79" fmla="*/ 127 h 1045"/>
                <a:gd name="T80" fmla="*/ 35 w 935"/>
                <a:gd name="T81" fmla="*/ 124 h 1045"/>
                <a:gd name="T82" fmla="*/ 30 w 935"/>
                <a:gd name="T83" fmla="*/ 121 h 1045"/>
                <a:gd name="T84" fmla="*/ 24 w 935"/>
                <a:gd name="T85" fmla="*/ 116 h 1045"/>
                <a:gd name="T86" fmla="*/ 16 w 935"/>
                <a:gd name="T87" fmla="*/ 107 h 1045"/>
                <a:gd name="T88" fmla="*/ 10 w 935"/>
                <a:gd name="T89" fmla="*/ 98 h 1045"/>
                <a:gd name="T90" fmla="*/ 5 w 935"/>
                <a:gd name="T91" fmla="*/ 87 h 1045"/>
                <a:gd name="T92" fmla="*/ 0 w 935"/>
                <a:gd name="T93" fmla="*/ 53 h 1045"/>
                <a:gd name="T94" fmla="*/ 3 w 935"/>
                <a:gd name="T95" fmla="*/ 37 h 1045"/>
                <a:gd name="T96" fmla="*/ 7 w 935"/>
                <a:gd name="T97" fmla="*/ 27 h 1045"/>
                <a:gd name="T98" fmla="*/ 13 w 935"/>
                <a:gd name="T99" fmla="*/ 18 h 1045"/>
                <a:gd name="T100" fmla="*/ 20 w 935"/>
                <a:gd name="T101" fmla="*/ 11 h 1045"/>
                <a:gd name="T102" fmla="*/ 25 w 935"/>
                <a:gd name="T103" fmla="*/ 8 h 1045"/>
                <a:gd name="T104" fmla="*/ 30 w 935"/>
                <a:gd name="T105" fmla="*/ 5 h 1045"/>
                <a:gd name="T106" fmla="*/ 36 w 935"/>
                <a:gd name="T107" fmla="*/ 3 h 1045"/>
                <a:gd name="T108" fmla="*/ 48 w 935"/>
                <a:gd name="T109" fmla="*/ 0 h 10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35" h="1045">
                  <a:moveTo>
                    <a:pt x="389" y="0"/>
                  </a:moveTo>
                  <a:lnTo>
                    <a:pt x="461" y="5"/>
                  </a:lnTo>
                  <a:lnTo>
                    <a:pt x="480" y="38"/>
                  </a:lnTo>
                  <a:lnTo>
                    <a:pt x="385" y="42"/>
                  </a:lnTo>
                  <a:lnTo>
                    <a:pt x="302" y="66"/>
                  </a:lnTo>
                  <a:lnTo>
                    <a:pt x="265" y="83"/>
                  </a:lnTo>
                  <a:lnTo>
                    <a:pt x="231" y="105"/>
                  </a:lnTo>
                  <a:lnTo>
                    <a:pt x="173" y="156"/>
                  </a:lnTo>
                  <a:lnTo>
                    <a:pt x="127" y="218"/>
                  </a:lnTo>
                  <a:lnTo>
                    <a:pt x="93" y="288"/>
                  </a:lnTo>
                  <a:lnTo>
                    <a:pt x="61" y="445"/>
                  </a:lnTo>
                  <a:lnTo>
                    <a:pt x="62" y="528"/>
                  </a:lnTo>
                  <a:lnTo>
                    <a:pt x="77" y="610"/>
                  </a:lnTo>
                  <a:lnTo>
                    <a:pt x="88" y="651"/>
                  </a:lnTo>
                  <a:lnTo>
                    <a:pt x="103" y="691"/>
                  </a:lnTo>
                  <a:lnTo>
                    <a:pt x="119" y="728"/>
                  </a:lnTo>
                  <a:lnTo>
                    <a:pt x="141" y="765"/>
                  </a:lnTo>
                  <a:lnTo>
                    <a:pt x="163" y="800"/>
                  </a:lnTo>
                  <a:lnTo>
                    <a:pt x="189" y="834"/>
                  </a:lnTo>
                  <a:lnTo>
                    <a:pt x="219" y="865"/>
                  </a:lnTo>
                  <a:lnTo>
                    <a:pt x="250" y="893"/>
                  </a:lnTo>
                  <a:lnTo>
                    <a:pt x="267" y="906"/>
                  </a:lnTo>
                  <a:lnTo>
                    <a:pt x="285" y="918"/>
                  </a:lnTo>
                  <a:lnTo>
                    <a:pt x="305" y="931"/>
                  </a:lnTo>
                  <a:lnTo>
                    <a:pt x="323" y="941"/>
                  </a:lnTo>
                  <a:lnTo>
                    <a:pt x="343" y="951"/>
                  </a:lnTo>
                  <a:lnTo>
                    <a:pt x="364" y="961"/>
                  </a:lnTo>
                  <a:lnTo>
                    <a:pt x="408" y="975"/>
                  </a:lnTo>
                  <a:lnTo>
                    <a:pt x="456" y="984"/>
                  </a:lnTo>
                  <a:lnTo>
                    <a:pt x="501" y="989"/>
                  </a:lnTo>
                  <a:lnTo>
                    <a:pt x="584" y="983"/>
                  </a:lnTo>
                  <a:lnTo>
                    <a:pt x="657" y="959"/>
                  </a:lnTo>
                  <a:lnTo>
                    <a:pt x="690" y="942"/>
                  </a:lnTo>
                  <a:lnTo>
                    <a:pt x="720" y="921"/>
                  </a:lnTo>
                  <a:lnTo>
                    <a:pt x="771" y="869"/>
                  </a:lnTo>
                  <a:lnTo>
                    <a:pt x="812" y="806"/>
                  </a:lnTo>
                  <a:lnTo>
                    <a:pt x="862" y="659"/>
                  </a:lnTo>
                  <a:lnTo>
                    <a:pt x="870" y="496"/>
                  </a:lnTo>
                  <a:lnTo>
                    <a:pt x="857" y="413"/>
                  </a:lnTo>
                  <a:lnTo>
                    <a:pt x="848" y="372"/>
                  </a:lnTo>
                  <a:lnTo>
                    <a:pt x="835" y="332"/>
                  </a:lnTo>
                  <a:lnTo>
                    <a:pt x="819" y="293"/>
                  </a:lnTo>
                  <a:lnTo>
                    <a:pt x="802" y="256"/>
                  </a:lnTo>
                  <a:lnTo>
                    <a:pt x="780" y="220"/>
                  </a:lnTo>
                  <a:lnTo>
                    <a:pt x="758" y="187"/>
                  </a:lnTo>
                  <a:lnTo>
                    <a:pt x="732" y="156"/>
                  </a:lnTo>
                  <a:lnTo>
                    <a:pt x="703" y="126"/>
                  </a:lnTo>
                  <a:lnTo>
                    <a:pt x="672" y="100"/>
                  </a:lnTo>
                  <a:lnTo>
                    <a:pt x="655" y="87"/>
                  </a:lnTo>
                  <a:lnTo>
                    <a:pt x="638" y="76"/>
                  </a:lnTo>
                  <a:lnTo>
                    <a:pt x="674" y="59"/>
                  </a:lnTo>
                  <a:lnTo>
                    <a:pt x="693" y="70"/>
                  </a:lnTo>
                  <a:lnTo>
                    <a:pt x="712" y="82"/>
                  </a:lnTo>
                  <a:lnTo>
                    <a:pt x="730" y="95"/>
                  </a:lnTo>
                  <a:lnTo>
                    <a:pt x="747" y="108"/>
                  </a:lnTo>
                  <a:lnTo>
                    <a:pt x="809" y="170"/>
                  </a:lnTo>
                  <a:lnTo>
                    <a:pt x="835" y="205"/>
                  </a:lnTo>
                  <a:lnTo>
                    <a:pt x="859" y="241"/>
                  </a:lnTo>
                  <a:lnTo>
                    <a:pt x="879" y="280"/>
                  </a:lnTo>
                  <a:lnTo>
                    <a:pt x="895" y="321"/>
                  </a:lnTo>
                  <a:lnTo>
                    <a:pt x="933" y="491"/>
                  </a:lnTo>
                  <a:lnTo>
                    <a:pt x="935" y="579"/>
                  </a:lnTo>
                  <a:lnTo>
                    <a:pt x="926" y="665"/>
                  </a:lnTo>
                  <a:lnTo>
                    <a:pt x="903" y="748"/>
                  </a:lnTo>
                  <a:lnTo>
                    <a:pt x="889" y="788"/>
                  </a:lnTo>
                  <a:lnTo>
                    <a:pt x="871" y="825"/>
                  </a:lnTo>
                  <a:lnTo>
                    <a:pt x="851" y="860"/>
                  </a:lnTo>
                  <a:lnTo>
                    <a:pt x="828" y="893"/>
                  </a:lnTo>
                  <a:lnTo>
                    <a:pt x="802" y="925"/>
                  </a:lnTo>
                  <a:lnTo>
                    <a:pt x="773" y="953"/>
                  </a:lnTo>
                  <a:lnTo>
                    <a:pt x="742" y="977"/>
                  </a:lnTo>
                  <a:lnTo>
                    <a:pt x="725" y="989"/>
                  </a:lnTo>
                  <a:lnTo>
                    <a:pt x="707" y="999"/>
                  </a:lnTo>
                  <a:lnTo>
                    <a:pt x="690" y="1008"/>
                  </a:lnTo>
                  <a:lnTo>
                    <a:pt x="670" y="1016"/>
                  </a:lnTo>
                  <a:lnTo>
                    <a:pt x="631" y="1030"/>
                  </a:lnTo>
                  <a:lnTo>
                    <a:pt x="589" y="1040"/>
                  </a:lnTo>
                  <a:lnTo>
                    <a:pt x="544" y="1045"/>
                  </a:lnTo>
                  <a:lnTo>
                    <a:pt x="447" y="1040"/>
                  </a:lnTo>
                  <a:lnTo>
                    <a:pt x="352" y="1016"/>
                  </a:lnTo>
                  <a:lnTo>
                    <a:pt x="308" y="998"/>
                  </a:lnTo>
                  <a:lnTo>
                    <a:pt x="287" y="988"/>
                  </a:lnTo>
                  <a:lnTo>
                    <a:pt x="267" y="975"/>
                  </a:lnTo>
                  <a:lnTo>
                    <a:pt x="247" y="963"/>
                  </a:lnTo>
                  <a:lnTo>
                    <a:pt x="229" y="951"/>
                  </a:lnTo>
                  <a:lnTo>
                    <a:pt x="194" y="921"/>
                  </a:lnTo>
                  <a:lnTo>
                    <a:pt x="160" y="888"/>
                  </a:lnTo>
                  <a:lnTo>
                    <a:pt x="131" y="854"/>
                  </a:lnTo>
                  <a:lnTo>
                    <a:pt x="104" y="816"/>
                  </a:lnTo>
                  <a:lnTo>
                    <a:pt x="80" y="777"/>
                  </a:lnTo>
                  <a:lnTo>
                    <a:pt x="59" y="736"/>
                  </a:lnTo>
                  <a:lnTo>
                    <a:pt x="41" y="692"/>
                  </a:lnTo>
                  <a:lnTo>
                    <a:pt x="1" y="512"/>
                  </a:lnTo>
                  <a:lnTo>
                    <a:pt x="0" y="421"/>
                  </a:lnTo>
                  <a:lnTo>
                    <a:pt x="13" y="333"/>
                  </a:lnTo>
                  <a:lnTo>
                    <a:pt x="24" y="291"/>
                  </a:lnTo>
                  <a:lnTo>
                    <a:pt x="39" y="251"/>
                  </a:lnTo>
                  <a:lnTo>
                    <a:pt x="57" y="213"/>
                  </a:lnTo>
                  <a:lnTo>
                    <a:pt x="80" y="175"/>
                  </a:lnTo>
                  <a:lnTo>
                    <a:pt x="104" y="142"/>
                  </a:lnTo>
                  <a:lnTo>
                    <a:pt x="134" y="111"/>
                  </a:lnTo>
                  <a:lnTo>
                    <a:pt x="167" y="82"/>
                  </a:lnTo>
                  <a:lnTo>
                    <a:pt x="185" y="70"/>
                  </a:lnTo>
                  <a:lnTo>
                    <a:pt x="204" y="57"/>
                  </a:lnTo>
                  <a:lnTo>
                    <a:pt x="224" y="47"/>
                  </a:lnTo>
                  <a:lnTo>
                    <a:pt x="245" y="38"/>
                  </a:lnTo>
                  <a:lnTo>
                    <a:pt x="266" y="29"/>
                  </a:lnTo>
                  <a:lnTo>
                    <a:pt x="290" y="20"/>
                  </a:lnTo>
                  <a:lnTo>
                    <a:pt x="337" y="9"/>
                  </a:lnTo>
                  <a:lnTo>
                    <a:pt x="3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0" name="Freeform 50"/>
            <p:cNvSpPr>
              <a:spLocks/>
            </p:cNvSpPr>
            <p:nvPr/>
          </p:nvSpPr>
          <p:spPr bwMode="auto">
            <a:xfrm>
              <a:off x="2595" y="2216"/>
              <a:ext cx="59" cy="127"/>
            </a:xfrm>
            <a:custGeom>
              <a:avLst/>
              <a:gdLst>
                <a:gd name="T0" fmla="*/ 5 w 118"/>
                <a:gd name="T1" fmla="*/ 0 h 254"/>
                <a:gd name="T2" fmla="*/ 7 w 118"/>
                <a:gd name="T3" fmla="*/ 1 h 254"/>
                <a:gd name="T4" fmla="*/ 10 w 118"/>
                <a:gd name="T5" fmla="*/ 3 h 254"/>
                <a:gd name="T6" fmla="*/ 15 w 118"/>
                <a:gd name="T7" fmla="*/ 14 h 254"/>
                <a:gd name="T8" fmla="*/ 15 w 118"/>
                <a:gd name="T9" fmla="*/ 26 h 254"/>
                <a:gd name="T10" fmla="*/ 14 w 118"/>
                <a:gd name="T11" fmla="*/ 32 h 254"/>
                <a:gd name="T12" fmla="*/ 10 w 118"/>
                <a:gd name="T13" fmla="*/ 28 h 254"/>
                <a:gd name="T14" fmla="*/ 9 w 118"/>
                <a:gd name="T15" fmla="*/ 20 h 254"/>
                <a:gd name="T16" fmla="*/ 8 w 118"/>
                <a:gd name="T17" fmla="*/ 13 h 254"/>
                <a:gd name="T18" fmla="*/ 7 w 118"/>
                <a:gd name="T19" fmla="*/ 9 h 254"/>
                <a:gd name="T20" fmla="*/ 3 w 118"/>
                <a:gd name="T21" fmla="*/ 5 h 254"/>
                <a:gd name="T22" fmla="*/ 0 w 118"/>
                <a:gd name="T23" fmla="*/ 4 h 254"/>
                <a:gd name="T24" fmla="*/ 5 w 118"/>
                <a:gd name="T25" fmla="*/ 0 h 254"/>
                <a:gd name="T26" fmla="*/ 5 w 118"/>
                <a:gd name="T27" fmla="*/ 0 h 2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54">
                  <a:moveTo>
                    <a:pt x="38" y="0"/>
                  </a:moveTo>
                  <a:lnTo>
                    <a:pt x="49" y="5"/>
                  </a:lnTo>
                  <a:lnTo>
                    <a:pt x="74" y="23"/>
                  </a:lnTo>
                  <a:lnTo>
                    <a:pt x="118" y="105"/>
                  </a:lnTo>
                  <a:lnTo>
                    <a:pt x="116" y="208"/>
                  </a:lnTo>
                  <a:lnTo>
                    <a:pt x="108" y="254"/>
                  </a:lnTo>
                  <a:lnTo>
                    <a:pt x="75" y="220"/>
                  </a:lnTo>
                  <a:lnTo>
                    <a:pt x="72" y="155"/>
                  </a:lnTo>
                  <a:lnTo>
                    <a:pt x="64" y="104"/>
                  </a:lnTo>
                  <a:lnTo>
                    <a:pt x="53" y="67"/>
                  </a:lnTo>
                  <a:lnTo>
                    <a:pt x="19" y="37"/>
                  </a:lnTo>
                  <a:lnTo>
                    <a:pt x="0" y="32"/>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1" name="Freeform 51"/>
            <p:cNvSpPr>
              <a:spLocks/>
            </p:cNvSpPr>
            <p:nvPr/>
          </p:nvSpPr>
          <p:spPr bwMode="auto">
            <a:xfrm>
              <a:off x="2677" y="2254"/>
              <a:ext cx="121" cy="80"/>
            </a:xfrm>
            <a:custGeom>
              <a:avLst/>
              <a:gdLst>
                <a:gd name="T0" fmla="*/ 22 w 243"/>
                <a:gd name="T1" fmla="*/ 0 h 159"/>
                <a:gd name="T2" fmla="*/ 24 w 243"/>
                <a:gd name="T3" fmla="*/ 14 h 159"/>
                <a:gd name="T4" fmla="*/ 3 w 243"/>
                <a:gd name="T5" fmla="*/ 14 h 159"/>
                <a:gd name="T6" fmla="*/ 0 w 243"/>
                <a:gd name="T7" fmla="*/ 15 h 159"/>
                <a:gd name="T8" fmla="*/ 2 w 243"/>
                <a:gd name="T9" fmla="*/ 18 h 159"/>
                <a:gd name="T10" fmla="*/ 5 w 243"/>
                <a:gd name="T11" fmla="*/ 20 h 159"/>
                <a:gd name="T12" fmla="*/ 10 w 243"/>
                <a:gd name="T13" fmla="*/ 20 h 159"/>
                <a:gd name="T14" fmla="*/ 28 w 243"/>
                <a:gd name="T15" fmla="*/ 19 h 159"/>
                <a:gd name="T16" fmla="*/ 30 w 243"/>
                <a:gd name="T17" fmla="*/ 12 h 159"/>
                <a:gd name="T18" fmla="*/ 22 w 243"/>
                <a:gd name="T19" fmla="*/ 0 h 159"/>
                <a:gd name="T20" fmla="*/ 22 w 243"/>
                <a:gd name="T21" fmla="*/ 0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3" h="159">
                  <a:moveTo>
                    <a:pt x="176" y="0"/>
                  </a:moveTo>
                  <a:lnTo>
                    <a:pt x="192" y="109"/>
                  </a:lnTo>
                  <a:lnTo>
                    <a:pt x="29" y="110"/>
                  </a:lnTo>
                  <a:lnTo>
                    <a:pt x="0" y="120"/>
                  </a:lnTo>
                  <a:lnTo>
                    <a:pt x="20" y="139"/>
                  </a:lnTo>
                  <a:lnTo>
                    <a:pt x="46" y="153"/>
                  </a:lnTo>
                  <a:lnTo>
                    <a:pt x="86" y="159"/>
                  </a:lnTo>
                  <a:lnTo>
                    <a:pt x="229" y="149"/>
                  </a:lnTo>
                  <a:lnTo>
                    <a:pt x="243" y="92"/>
                  </a:lnTo>
                  <a:lnTo>
                    <a:pt x="1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2" name="Freeform 52"/>
            <p:cNvSpPr>
              <a:spLocks/>
            </p:cNvSpPr>
            <p:nvPr/>
          </p:nvSpPr>
          <p:spPr bwMode="auto">
            <a:xfrm>
              <a:off x="2715" y="2372"/>
              <a:ext cx="100" cy="122"/>
            </a:xfrm>
            <a:custGeom>
              <a:avLst/>
              <a:gdLst>
                <a:gd name="T0" fmla="*/ 0 w 201"/>
                <a:gd name="T1" fmla="*/ 3 h 242"/>
                <a:gd name="T2" fmla="*/ 0 w 201"/>
                <a:gd name="T3" fmla="*/ 7 h 242"/>
                <a:gd name="T4" fmla="*/ 1 w 201"/>
                <a:gd name="T5" fmla="*/ 10 h 242"/>
                <a:gd name="T6" fmla="*/ 4 w 201"/>
                <a:gd name="T7" fmla="*/ 14 h 242"/>
                <a:gd name="T8" fmla="*/ 9 w 201"/>
                <a:gd name="T9" fmla="*/ 19 h 242"/>
                <a:gd name="T10" fmla="*/ 14 w 201"/>
                <a:gd name="T11" fmla="*/ 24 h 242"/>
                <a:gd name="T12" fmla="*/ 17 w 201"/>
                <a:gd name="T13" fmla="*/ 29 h 242"/>
                <a:gd name="T14" fmla="*/ 19 w 201"/>
                <a:gd name="T15" fmla="*/ 31 h 242"/>
                <a:gd name="T16" fmla="*/ 25 w 201"/>
                <a:gd name="T17" fmla="*/ 27 h 242"/>
                <a:gd name="T18" fmla="*/ 22 w 201"/>
                <a:gd name="T19" fmla="*/ 24 h 242"/>
                <a:gd name="T20" fmla="*/ 15 w 201"/>
                <a:gd name="T21" fmla="*/ 19 h 242"/>
                <a:gd name="T22" fmla="*/ 8 w 201"/>
                <a:gd name="T23" fmla="*/ 12 h 242"/>
                <a:gd name="T24" fmla="*/ 4 w 201"/>
                <a:gd name="T25" fmla="*/ 9 h 242"/>
                <a:gd name="T26" fmla="*/ 4 w 201"/>
                <a:gd name="T27" fmla="*/ 4 h 242"/>
                <a:gd name="T28" fmla="*/ 4 w 201"/>
                <a:gd name="T29" fmla="*/ 0 h 242"/>
                <a:gd name="T30" fmla="*/ 0 w 201"/>
                <a:gd name="T31" fmla="*/ 3 h 242"/>
                <a:gd name="T32" fmla="*/ 0 w 201"/>
                <a:gd name="T33" fmla="*/ 3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1" h="242">
                  <a:moveTo>
                    <a:pt x="0" y="22"/>
                  </a:moveTo>
                  <a:lnTo>
                    <a:pt x="4" y="49"/>
                  </a:lnTo>
                  <a:lnTo>
                    <a:pt x="15" y="77"/>
                  </a:lnTo>
                  <a:lnTo>
                    <a:pt x="39" y="108"/>
                  </a:lnTo>
                  <a:lnTo>
                    <a:pt x="75" y="146"/>
                  </a:lnTo>
                  <a:lnTo>
                    <a:pt x="112" y="191"/>
                  </a:lnTo>
                  <a:lnTo>
                    <a:pt x="142" y="227"/>
                  </a:lnTo>
                  <a:lnTo>
                    <a:pt x="153" y="242"/>
                  </a:lnTo>
                  <a:lnTo>
                    <a:pt x="201" y="210"/>
                  </a:lnTo>
                  <a:lnTo>
                    <a:pt x="177" y="190"/>
                  </a:lnTo>
                  <a:lnTo>
                    <a:pt x="122" y="144"/>
                  </a:lnTo>
                  <a:lnTo>
                    <a:pt x="65" y="95"/>
                  </a:lnTo>
                  <a:lnTo>
                    <a:pt x="35" y="66"/>
                  </a:lnTo>
                  <a:lnTo>
                    <a:pt x="34" y="27"/>
                  </a:lnTo>
                  <a:lnTo>
                    <a:pt x="39"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3" name="Freeform 53"/>
            <p:cNvSpPr>
              <a:spLocks/>
            </p:cNvSpPr>
            <p:nvPr/>
          </p:nvSpPr>
          <p:spPr bwMode="auto">
            <a:xfrm>
              <a:off x="2608" y="2408"/>
              <a:ext cx="67" cy="135"/>
            </a:xfrm>
            <a:custGeom>
              <a:avLst/>
              <a:gdLst>
                <a:gd name="T0" fmla="*/ 16 w 135"/>
                <a:gd name="T1" fmla="*/ 0 h 270"/>
                <a:gd name="T2" fmla="*/ 13 w 135"/>
                <a:gd name="T3" fmla="*/ 4 h 270"/>
                <a:gd name="T4" fmla="*/ 10 w 135"/>
                <a:gd name="T5" fmla="*/ 7 h 270"/>
                <a:gd name="T6" fmla="*/ 7 w 135"/>
                <a:gd name="T7" fmla="*/ 12 h 270"/>
                <a:gd name="T8" fmla="*/ 4 w 135"/>
                <a:gd name="T9" fmla="*/ 16 h 270"/>
                <a:gd name="T10" fmla="*/ 1 w 135"/>
                <a:gd name="T11" fmla="*/ 21 h 270"/>
                <a:gd name="T12" fmla="*/ 0 w 135"/>
                <a:gd name="T13" fmla="*/ 27 h 270"/>
                <a:gd name="T14" fmla="*/ 1 w 135"/>
                <a:gd name="T15" fmla="*/ 30 h 270"/>
                <a:gd name="T16" fmla="*/ 4 w 135"/>
                <a:gd name="T17" fmla="*/ 32 h 270"/>
                <a:gd name="T18" fmla="*/ 6 w 135"/>
                <a:gd name="T19" fmla="*/ 34 h 270"/>
                <a:gd name="T20" fmla="*/ 8 w 135"/>
                <a:gd name="T21" fmla="*/ 21 h 270"/>
                <a:gd name="T22" fmla="*/ 11 w 135"/>
                <a:gd name="T23" fmla="*/ 16 h 270"/>
                <a:gd name="T24" fmla="*/ 13 w 135"/>
                <a:gd name="T25" fmla="*/ 12 h 270"/>
                <a:gd name="T26" fmla="*/ 16 w 135"/>
                <a:gd name="T27" fmla="*/ 9 h 270"/>
                <a:gd name="T28" fmla="*/ 16 w 135"/>
                <a:gd name="T29" fmla="*/ 0 h 270"/>
                <a:gd name="T30" fmla="*/ 16 w 135"/>
                <a:gd name="T31" fmla="*/ 0 h 2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70">
                  <a:moveTo>
                    <a:pt x="132" y="0"/>
                  </a:moveTo>
                  <a:lnTo>
                    <a:pt x="110" y="27"/>
                  </a:lnTo>
                  <a:lnTo>
                    <a:pt x="86" y="56"/>
                  </a:lnTo>
                  <a:lnTo>
                    <a:pt x="60" y="90"/>
                  </a:lnTo>
                  <a:lnTo>
                    <a:pt x="34" y="126"/>
                  </a:lnTo>
                  <a:lnTo>
                    <a:pt x="14" y="161"/>
                  </a:lnTo>
                  <a:lnTo>
                    <a:pt x="0" y="210"/>
                  </a:lnTo>
                  <a:lnTo>
                    <a:pt x="15" y="236"/>
                  </a:lnTo>
                  <a:lnTo>
                    <a:pt x="33" y="254"/>
                  </a:lnTo>
                  <a:lnTo>
                    <a:pt x="51" y="270"/>
                  </a:lnTo>
                  <a:lnTo>
                    <a:pt x="65" y="162"/>
                  </a:lnTo>
                  <a:lnTo>
                    <a:pt x="89" y="123"/>
                  </a:lnTo>
                  <a:lnTo>
                    <a:pt x="111" y="94"/>
                  </a:lnTo>
                  <a:lnTo>
                    <a:pt x="135" y="72"/>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4" name="Freeform 54"/>
            <p:cNvSpPr>
              <a:spLocks/>
            </p:cNvSpPr>
            <p:nvPr/>
          </p:nvSpPr>
          <p:spPr bwMode="auto">
            <a:xfrm>
              <a:off x="2533" y="2365"/>
              <a:ext cx="102" cy="64"/>
            </a:xfrm>
            <a:custGeom>
              <a:avLst/>
              <a:gdLst>
                <a:gd name="T0" fmla="*/ 0 w 204"/>
                <a:gd name="T1" fmla="*/ 10 h 128"/>
                <a:gd name="T2" fmla="*/ 2 w 204"/>
                <a:gd name="T3" fmla="*/ 6 h 128"/>
                <a:gd name="T4" fmla="*/ 4 w 204"/>
                <a:gd name="T5" fmla="*/ 4 h 128"/>
                <a:gd name="T6" fmla="*/ 7 w 204"/>
                <a:gd name="T7" fmla="*/ 2 h 128"/>
                <a:gd name="T8" fmla="*/ 9 w 204"/>
                <a:gd name="T9" fmla="*/ 2 h 128"/>
                <a:gd name="T10" fmla="*/ 21 w 204"/>
                <a:gd name="T11" fmla="*/ 0 h 128"/>
                <a:gd name="T12" fmla="*/ 26 w 204"/>
                <a:gd name="T13" fmla="*/ 1 h 128"/>
                <a:gd name="T14" fmla="*/ 25 w 204"/>
                <a:gd name="T15" fmla="*/ 7 h 128"/>
                <a:gd name="T16" fmla="*/ 23 w 204"/>
                <a:gd name="T17" fmla="*/ 6 h 128"/>
                <a:gd name="T18" fmla="*/ 18 w 204"/>
                <a:gd name="T19" fmla="*/ 6 h 128"/>
                <a:gd name="T20" fmla="*/ 13 w 204"/>
                <a:gd name="T21" fmla="*/ 5 h 128"/>
                <a:gd name="T22" fmla="*/ 9 w 204"/>
                <a:gd name="T23" fmla="*/ 6 h 128"/>
                <a:gd name="T24" fmla="*/ 5 w 204"/>
                <a:gd name="T25" fmla="*/ 12 h 128"/>
                <a:gd name="T26" fmla="*/ 3 w 204"/>
                <a:gd name="T27" fmla="*/ 16 h 128"/>
                <a:gd name="T28" fmla="*/ 0 w 204"/>
                <a:gd name="T29" fmla="*/ 10 h 128"/>
                <a:gd name="T30" fmla="*/ 0 w 204"/>
                <a:gd name="T31" fmla="*/ 1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 h="128">
                  <a:moveTo>
                    <a:pt x="0" y="76"/>
                  </a:moveTo>
                  <a:lnTo>
                    <a:pt x="10" y="47"/>
                  </a:lnTo>
                  <a:lnTo>
                    <a:pt x="31" y="25"/>
                  </a:lnTo>
                  <a:lnTo>
                    <a:pt x="49" y="15"/>
                  </a:lnTo>
                  <a:lnTo>
                    <a:pt x="71" y="9"/>
                  </a:lnTo>
                  <a:lnTo>
                    <a:pt x="163" y="0"/>
                  </a:lnTo>
                  <a:lnTo>
                    <a:pt x="204" y="2"/>
                  </a:lnTo>
                  <a:lnTo>
                    <a:pt x="197" y="52"/>
                  </a:lnTo>
                  <a:lnTo>
                    <a:pt x="181" y="48"/>
                  </a:lnTo>
                  <a:lnTo>
                    <a:pt x="144" y="41"/>
                  </a:lnTo>
                  <a:lnTo>
                    <a:pt x="102" y="38"/>
                  </a:lnTo>
                  <a:lnTo>
                    <a:pt x="72" y="47"/>
                  </a:lnTo>
                  <a:lnTo>
                    <a:pt x="36" y="96"/>
                  </a:lnTo>
                  <a:lnTo>
                    <a:pt x="19" y="128"/>
                  </a:lnTo>
                  <a:lnTo>
                    <a:pt x="0"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5" name="Freeform 55"/>
            <p:cNvSpPr>
              <a:spLocks/>
            </p:cNvSpPr>
            <p:nvPr/>
          </p:nvSpPr>
          <p:spPr bwMode="auto">
            <a:xfrm>
              <a:off x="2546" y="2213"/>
              <a:ext cx="100" cy="136"/>
            </a:xfrm>
            <a:custGeom>
              <a:avLst/>
              <a:gdLst>
                <a:gd name="T0" fmla="*/ 14 w 200"/>
                <a:gd name="T1" fmla="*/ 0 h 273"/>
                <a:gd name="T2" fmla="*/ 18 w 200"/>
                <a:gd name="T3" fmla="*/ 1 h 273"/>
                <a:gd name="T4" fmla="*/ 21 w 200"/>
                <a:gd name="T5" fmla="*/ 2 h 273"/>
                <a:gd name="T6" fmla="*/ 12 w 200"/>
                <a:gd name="T7" fmla="*/ 9 h 273"/>
                <a:gd name="T8" fmla="*/ 9 w 200"/>
                <a:gd name="T9" fmla="*/ 18 h 273"/>
                <a:gd name="T10" fmla="*/ 9 w 200"/>
                <a:gd name="T11" fmla="*/ 22 h 273"/>
                <a:gd name="T12" fmla="*/ 12 w 200"/>
                <a:gd name="T13" fmla="*/ 26 h 273"/>
                <a:gd name="T14" fmla="*/ 14 w 200"/>
                <a:gd name="T15" fmla="*/ 27 h 273"/>
                <a:gd name="T16" fmla="*/ 16 w 200"/>
                <a:gd name="T17" fmla="*/ 28 h 273"/>
                <a:gd name="T18" fmla="*/ 23 w 200"/>
                <a:gd name="T19" fmla="*/ 28 h 273"/>
                <a:gd name="T20" fmla="*/ 25 w 200"/>
                <a:gd name="T21" fmla="*/ 32 h 273"/>
                <a:gd name="T22" fmla="*/ 20 w 200"/>
                <a:gd name="T23" fmla="*/ 33 h 273"/>
                <a:gd name="T24" fmla="*/ 15 w 200"/>
                <a:gd name="T25" fmla="*/ 34 h 273"/>
                <a:gd name="T26" fmla="*/ 8 w 200"/>
                <a:gd name="T27" fmla="*/ 33 h 273"/>
                <a:gd name="T28" fmla="*/ 3 w 200"/>
                <a:gd name="T29" fmla="*/ 29 h 273"/>
                <a:gd name="T30" fmla="*/ 1 w 200"/>
                <a:gd name="T31" fmla="*/ 25 h 273"/>
                <a:gd name="T32" fmla="*/ 0 w 200"/>
                <a:gd name="T33" fmla="*/ 19 h 273"/>
                <a:gd name="T34" fmla="*/ 2 w 200"/>
                <a:gd name="T35" fmla="*/ 13 h 273"/>
                <a:gd name="T36" fmla="*/ 3 w 200"/>
                <a:gd name="T37" fmla="*/ 10 h 273"/>
                <a:gd name="T38" fmla="*/ 5 w 200"/>
                <a:gd name="T39" fmla="*/ 7 h 273"/>
                <a:gd name="T40" fmla="*/ 9 w 200"/>
                <a:gd name="T41" fmla="*/ 2 h 273"/>
                <a:gd name="T42" fmla="*/ 11 w 200"/>
                <a:gd name="T43" fmla="*/ 1 h 273"/>
                <a:gd name="T44" fmla="*/ 14 w 200"/>
                <a:gd name="T45" fmla="*/ 0 h 273"/>
                <a:gd name="T46" fmla="*/ 14 w 200"/>
                <a:gd name="T47" fmla="*/ 0 h 2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0" h="273">
                  <a:moveTo>
                    <a:pt x="111" y="0"/>
                  </a:moveTo>
                  <a:lnTo>
                    <a:pt x="137" y="8"/>
                  </a:lnTo>
                  <a:lnTo>
                    <a:pt x="164" y="22"/>
                  </a:lnTo>
                  <a:lnTo>
                    <a:pt x="96" y="75"/>
                  </a:lnTo>
                  <a:lnTo>
                    <a:pt x="66" y="149"/>
                  </a:lnTo>
                  <a:lnTo>
                    <a:pt x="70" y="183"/>
                  </a:lnTo>
                  <a:lnTo>
                    <a:pt x="90" y="209"/>
                  </a:lnTo>
                  <a:lnTo>
                    <a:pt x="106" y="219"/>
                  </a:lnTo>
                  <a:lnTo>
                    <a:pt x="127" y="226"/>
                  </a:lnTo>
                  <a:lnTo>
                    <a:pt x="183" y="226"/>
                  </a:lnTo>
                  <a:lnTo>
                    <a:pt x="200" y="258"/>
                  </a:lnTo>
                  <a:lnTo>
                    <a:pt x="159" y="267"/>
                  </a:lnTo>
                  <a:lnTo>
                    <a:pt x="118" y="273"/>
                  </a:lnTo>
                  <a:lnTo>
                    <a:pt x="61" y="265"/>
                  </a:lnTo>
                  <a:lnTo>
                    <a:pt x="24" y="239"/>
                  </a:lnTo>
                  <a:lnTo>
                    <a:pt x="4" y="200"/>
                  </a:lnTo>
                  <a:lnTo>
                    <a:pt x="0" y="154"/>
                  </a:lnTo>
                  <a:lnTo>
                    <a:pt x="10" y="105"/>
                  </a:lnTo>
                  <a:lnTo>
                    <a:pt x="20" y="82"/>
                  </a:lnTo>
                  <a:lnTo>
                    <a:pt x="33" y="60"/>
                  </a:lnTo>
                  <a:lnTo>
                    <a:pt x="66" y="23"/>
                  </a:lnTo>
                  <a:lnTo>
                    <a:pt x="87" y="9"/>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6" name="Freeform 56"/>
            <p:cNvSpPr>
              <a:spLocks/>
            </p:cNvSpPr>
            <p:nvPr/>
          </p:nvSpPr>
          <p:spPr bwMode="auto">
            <a:xfrm>
              <a:off x="2678" y="2221"/>
              <a:ext cx="129" cy="105"/>
            </a:xfrm>
            <a:custGeom>
              <a:avLst/>
              <a:gdLst>
                <a:gd name="T0" fmla="*/ 11 w 257"/>
                <a:gd name="T1" fmla="*/ 0 h 209"/>
                <a:gd name="T2" fmla="*/ 20 w 257"/>
                <a:gd name="T3" fmla="*/ 2 h 209"/>
                <a:gd name="T4" fmla="*/ 24 w 257"/>
                <a:gd name="T5" fmla="*/ 4 h 209"/>
                <a:gd name="T6" fmla="*/ 28 w 257"/>
                <a:gd name="T7" fmla="*/ 7 h 209"/>
                <a:gd name="T8" fmla="*/ 33 w 257"/>
                <a:gd name="T9" fmla="*/ 14 h 209"/>
                <a:gd name="T10" fmla="*/ 32 w 257"/>
                <a:gd name="T11" fmla="*/ 23 h 209"/>
                <a:gd name="T12" fmla="*/ 28 w 257"/>
                <a:gd name="T13" fmla="*/ 27 h 209"/>
                <a:gd name="T14" fmla="*/ 26 w 257"/>
                <a:gd name="T15" fmla="*/ 20 h 209"/>
                <a:gd name="T16" fmla="*/ 23 w 257"/>
                <a:gd name="T17" fmla="*/ 13 h 209"/>
                <a:gd name="T18" fmla="*/ 21 w 257"/>
                <a:gd name="T19" fmla="*/ 10 h 209"/>
                <a:gd name="T20" fmla="*/ 20 w 257"/>
                <a:gd name="T21" fmla="*/ 9 h 209"/>
                <a:gd name="T22" fmla="*/ 18 w 257"/>
                <a:gd name="T23" fmla="*/ 8 h 209"/>
                <a:gd name="T24" fmla="*/ 15 w 257"/>
                <a:gd name="T25" fmla="*/ 8 h 209"/>
                <a:gd name="T26" fmla="*/ 11 w 257"/>
                <a:gd name="T27" fmla="*/ 10 h 209"/>
                <a:gd name="T28" fmla="*/ 9 w 257"/>
                <a:gd name="T29" fmla="*/ 14 h 209"/>
                <a:gd name="T30" fmla="*/ 8 w 257"/>
                <a:gd name="T31" fmla="*/ 18 h 209"/>
                <a:gd name="T32" fmla="*/ 5 w 257"/>
                <a:gd name="T33" fmla="*/ 25 h 209"/>
                <a:gd name="T34" fmla="*/ 1 w 257"/>
                <a:gd name="T35" fmla="*/ 24 h 209"/>
                <a:gd name="T36" fmla="*/ 0 w 257"/>
                <a:gd name="T37" fmla="*/ 17 h 209"/>
                <a:gd name="T38" fmla="*/ 2 w 257"/>
                <a:gd name="T39" fmla="*/ 10 h 209"/>
                <a:gd name="T40" fmla="*/ 4 w 257"/>
                <a:gd name="T41" fmla="*/ 7 h 209"/>
                <a:gd name="T42" fmla="*/ 6 w 257"/>
                <a:gd name="T43" fmla="*/ 5 h 209"/>
                <a:gd name="T44" fmla="*/ 11 w 257"/>
                <a:gd name="T45" fmla="*/ 0 h 209"/>
                <a:gd name="T46" fmla="*/ 11 w 257"/>
                <a:gd name="T47" fmla="*/ 0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7" h="209">
                  <a:moveTo>
                    <a:pt x="88" y="0"/>
                  </a:moveTo>
                  <a:lnTo>
                    <a:pt x="160" y="14"/>
                  </a:lnTo>
                  <a:lnTo>
                    <a:pt x="192" y="28"/>
                  </a:lnTo>
                  <a:lnTo>
                    <a:pt x="221" y="50"/>
                  </a:lnTo>
                  <a:lnTo>
                    <a:pt x="257" y="106"/>
                  </a:lnTo>
                  <a:lnTo>
                    <a:pt x="253" y="184"/>
                  </a:lnTo>
                  <a:lnTo>
                    <a:pt x="224" y="209"/>
                  </a:lnTo>
                  <a:lnTo>
                    <a:pt x="202" y="158"/>
                  </a:lnTo>
                  <a:lnTo>
                    <a:pt x="179" y="98"/>
                  </a:lnTo>
                  <a:lnTo>
                    <a:pt x="163" y="76"/>
                  </a:lnTo>
                  <a:lnTo>
                    <a:pt x="153" y="68"/>
                  </a:lnTo>
                  <a:lnTo>
                    <a:pt x="143" y="62"/>
                  </a:lnTo>
                  <a:lnTo>
                    <a:pt x="117" y="62"/>
                  </a:lnTo>
                  <a:lnTo>
                    <a:pt x="84" y="79"/>
                  </a:lnTo>
                  <a:lnTo>
                    <a:pt x="66" y="107"/>
                  </a:lnTo>
                  <a:lnTo>
                    <a:pt x="57" y="138"/>
                  </a:lnTo>
                  <a:lnTo>
                    <a:pt x="37" y="199"/>
                  </a:lnTo>
                  <a:lnTo>
                    <a:pt x="1" y="188"/>
                  </a:lnTo>
                  <a:lnTo>
                    <a:pt x="0" y="132"/>
                  </a:lnTo>
                  <a:lnTo>
                    <a:pt x="14" y="79"/>
                  </a:lnTo>
                  <a:lnTo>
                    <a:pt x="27" y="56"/>
                  </a:lnTo>
                  <a:lnTo>
                    <a:pt x="43" y="35"/>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7" name="Freeform 57"/>
            <p:cNvSpPr>
              <a:spLocks/>
            </p:cNvSpPr>
            <p:nvPr/>
          </p:nvSpPr>
          <p:spPr bwMode="auto">
            <a:xfrm>
              <a:off x="2528" y="2366"/>
              <a:ext cx="119" cy="117"/>
            </a:xfrm>
            <a:custGeom>
              <a:avLst/>
              <a:gdLst>
                <a:gd name="T0" fmla="*/ 26 w 239"/>
                <a:gd name="T1" fmla="*/ 0 h 235"/>
                <a:gd name="T2" fmla="*/ 29 w 239"/>
                <a:gd name="T3" fmla="*/ 5 h 235"/>
                <a:gd name="T4" fmla="*/ 29 w 239"/>
                <a:gd name="T5" fmla="*/ 11 h 235"/>
                <a:gd name="T6" fmla="*/ 27 w 239"/>
                <a:gd name="T7" fmla="*/ 18 h 235"/>
                <a:gd name="T8" fmla="*/ 25 w 239"/>
                <a:gd name="T9" fmla="*/ 21 h 235"/>
                <a:gd name="T10" fmla="*/ 23 w 239"/>
                <a:gd name="T11" fmla="*/ 24 h 235"/>
                <a:gd name="T12" fmla="*/ 20 w 239"/>
                <a:gd name="T13" fmla="*/ 26 h 235"/>
                <a:gd name="T14" fmla="*/ 17 w 239"/>
                <a:gd name="T15" fmla="*/ 28 h 235"/>
                <a:gd name="T16" fmla="*/ 14 w 239"/>
                <a:gd name="T17" fmla="*/ 29 h 235"/>
                <a:gd name="T18" fmla="*/ 12 w 239"/>
                <a:gd name="T19" fmla="*/ 29 h 235"/>
                <a:gd name="T20" fmla="*/ 9 w 239"/>
                <a:gd name="T21" fmla="*/ 28 h 235"/>
                <a:gd name="T22" fmla="*/ 6 w 239"/>
                <a:gd name="T23" fmla="*/ 26 h 235"/>
                <a:gd name="T24" fmla="*/ 3 w 239"/>
                <a:gd name="T25" fmla="*/ 18 h 235"/>
                <a:gd name="T26" fmla="*/ 1 w 239"/>
                <a:gd name="T27" fmla="*/ 13 h 235"/>
                <a:gd name="T28" fmla="*/ 0 w 239"/>
                <a:gd name="T29" fmla="*/ 8 h 235"/>
                <a:gd name="T30" fmla="*/ 4 w 239"/>
                <a:gd name="T31" fmla="*/ 5 h 235"/>
                <a:gd name="T32" fmla="*/ 7 w 239"/>
                <a:gd name="T33" fmla="*/ 9 h 235"/>
                <a:gd name="T34" fmla="*/ 9 w 239"/>
                <a:gd name="T35" fmla="*/ 13 h 235"/>
                <a:gd name="T36" fmla="*/ 11 w 239"/>
                <a:gd name="T37" fmla="*/ 18 h 235"/>
                <a:gd name="T38" fmla="*/ 14 w 239"/>
                <a:gd name="T39" fmla="*/ 22 h 235"/>
                <a:gd name="T40" fmla="*/ 19 w 239"/>
                <a:gd name="T41" fmla="*/ 17 h 235"/>
                <a:gd name="T42" fmla="*/ 21 w 239"/>
                <a:gd name="T43" fmla="*/ 11 h 235"/>
                <a:gd name="T44" fmla="*/ 22 w 239"/>
                <a:gd name="T45" fmla="*/ 5 h 235"/>
                <a:gd name="T46" fmla="*/ 24 w 239"/>
                <a:gd name="T47" fmla="*/ 2 h 235"/>
                <a:gd name="T48" fmla="*/ 26 w 239"/>
                <a:gd name="T49" fmla="*/ 0 h 235"/>
                <a:gd name="T50" fmla="*/ 26 w 239"/>
                <a:gd name="T51" fmla="*/ 0 h 2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9" h="235">
                  <a:moveTo>
                    <a:pt x="209" y="0"/>
                  </a:moveTo>
                  <a:lnTo>
                    <a:pt x="237" y="42"/>
                  </a:lnTo>
                  <a:lnTo>
                    <a:pt x="239" y="95"/>
                  </a:lnTo>
                  <a:lnTo>
                    <a:pt x="219" y="149"/>
                  </a:lnTo>
                  <a:lnTo>
                    <a:pt x="203" y="173"/>
                  </a:lnTo>
                  <a:lnTo>
                    <a:pt x="184" y="195"/>
                  </a:lnTo>
                  <a:lnTo>
                    <a:pt x="163" y="214"/>
                  </a:lnTo>
                  <a:lnTo>
                    <a:pt x="141" y="226"/>
                  </a:lnTo>
                  <a:lnTo>
                    <a:pt x="118" y="234"/>
                  </a:lnTo>
                  <a:lnTo>
                    <a:pt x="96" y="235"/>
                  </a:lnTo>
                  <a:lnTo>
                    <a:pt x="75" y="227"/>
                  </a:lnTo>
                  <a:lnTo>
                    <a:pt x="55" y="211"/>
                  </a:lnTo>
                  <a:lnTo>
                    <a:pt x="26" y="148"/>
                  </a:lnTo>
                  <a:lnTo>
                    <a:pt x="14" y="107"/>
                  </a:lnTo>
                  <a:lnTo>
                    <a:pt x="0" y="65"/>
                  </a:lnTo>
                  <a:lnTo>
                    <a:pt x="34" y="40"/>
                  </a:lnTo>
                  <a:lnTo>
                    <a:pt x="62" y="72"/>
                  </a:lnTo>
                  <a:lnTo>
                    <a:pt x="77" y="109"/>
                  </a:lnTo>
                  <a:lnTo>
                    <a:pt x="92" y="147"/>
                  </a:lnTo>
                  <a:lnTo>
                    <a:pt x="119" y="180"/>
                  </a:lnTo>
                  <a:lnTo>
                    <a:pt x="155" y="143"/>
                  </a:lnTo>
                  <a:lnTo>
                    <a:pt x="169" y="95"/>
                  </a:lnTo>
                  <a:lnTo>
                    <a:pt x="180" y="44"/>
                  </a:lnTo>
                  <a:lnTo>
                    <a:pt x="192" y="21"/>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8" name="Freeform 58"/>
            <p:cNvSpPr>
              <a:spLocks/>
            </p:cNvSpPr>
            <p:nvPr/>
          </p:nvSpPr>
          <p:spPr bwMode="auto">
            <a:xfrm>
              <a:off x="2618" y="2402"/>
              <a:ext cx="102" cy="154"/>
            </a:xfrm>
            <a:custGeom>
              <a:avLst/>
              <a:gdLst>
                <a:gd name="T0" fmla="*/ 14 w 204"/>
                <a:gd name="T1" fmla="*/ 0 h 310"/>
                <a:gd name="T2" fmla="*/ 22 w 204"/>
                <a:gd name="T3" fmla="*/ 9 h 310"/>
                <a:gd name="T4" fmla="*/ 26 w 204"/>
                <a:gd name="T5" fmla="*/ 23 h 310"/>
                <a:gd name="T6" fmla="*/ 26 w 204"/>
                <a:gd name="T7" fmla="*/ 29 h 310"/>
                <a:gd name="T8" fmla="*/ 24 w 204"/>
                <a:gd name="T9" fmla="*/ 34 h 310"/>
                <a:gd name="T10" fmla="*/ 22 w 204"/>
                <a:gd name="T11" fmla="*/ 36 h 310"/>
                <a:gd name="T12" fmla="*/ 19 w 204"/>
                <a:gd name="T13" fmla="*/ 38 h 310"/>
                <a:gd name="T14" fmla="*/ 12 w 204"/>
                <a:gd name="T15" fmla="*/ 38 h 310"/>
                <a:gd name="T16" fmla="*/ 0 w 204"/>
                <a:gd name="T17" fmla="*/ 31 h 310"/>
                <a:gd name="T18" fmla="*/ 4 w 204"/>
                <a:gd name="T19" fmla="*/ 27 h 310"/>
                <a:gd name="T20" fmla="*/ 5 w 204"/>
                <a:gd name="T21" fmla="*/ 28 h 310"/>
                <a:gd name="T22" fmla="*/ 7 w 204"/>
                <a:gd name="T23" fmla="*/ 29 h 310"/>
                <a:gd name="T24" fmla="*/ 11 w 204"/>
                <a:gd name="T25" fmla="*/ 31 h 310"/>
                <a:gd name="T26" fmla="*/ 14 w 204"/>
                <a:gd name="T27" fmla="*/ 31 h 310"/>
                <a:gd name="T28" fmla="*/ 18 w 204"/>
                <a:gd name="T29" fmla="*/ 31 h 310"/>
                <a:gd name="T30" fmla="*/ 19 w 204"/>
                <a:gd name="T31" fmla="*/ 22 h 310"/>
                <a:gd name="T32" fmla="*/ 17 w 204"/>
                <a:gd name="T33" fmla="*/ 18 h 310"/>
                <a:gd name="T34" fmla="*/ 15 w 204"/>
                <a:gd name="T35" fmla="*/ 14 h 310"/>
                <a:gd name="T36" fmla="*/ 12 w 204"/>
                <a:gd name="T37" fmla="*/ 7 h 310"/>
                <a:gd name="T38" fmla="*/ 12 w 204"/>
                <a:gd name="T39" fmla="*/ 3 h 310"/>
                <a:gd name="T40" fmla="*/ 14 w 204"/>
                <a:gd name="T41" fmla="*/ 0 h 310"/>
                <a:gd name="T42" fmla="*/ 14 w 204"/>
                <a:gd name="T43" fmla="*/ 0 h 3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4" h="310">
                  <a:moveTo>
                    <a:pt x="112" y="0"/>
                  </a:moveTo>
                  <a:lnTo>
                    <a:pt x="172" y="77"/>
                  </a:lnTo>
                  <a:lnTo>
                    <a:pt x="204" y="185"/>
                  </a:lnTo>
                  <a:lnTo>
                    <a:pt x="203" y="237"/>
                  </a:lnTo>
                  <a:lnTo>
                    <a:pt x="185" y="278"/>
                  </a:lnTo>
                  <a:lnTo>
                    <a:pt x="171" y="293"/>
                  </a:lnTo>
                  <a:lnTo>
                    <a:pt x="149" y="305"/>
                  </a:lnTo>
                  <a:lnTo>
                    <a:pt x="90" y="310"/>
                  </a:lnTo>
                  <a:lnTo>
                    <a:pt x="0" y="249"/>
                  </a:lnTo>
                  <a:lnTo>
                    <a:pt x="25" y="219"/>
                  </a:lnTo>
                  <a:lnTo>
                    <a:pt x="38" y="229"/>
                  </a:lnTo>
                  <a:lnTo>
                    <a:pt x="51" y="237"/>
                  </a:lnTo>
                  <a:lnTo>
                    <a:pt x="81" y="251"/>
                  </a:lnTo>
                  <a:lnTo>
                    <a:pt x="112" y="256"/>
                  </a:lnTo>
                  <a:lnTo>
                    <a:pt x="144" y="252"/>
                  </a:lnTo>
                  <a:lnTo>
                    <a:pt x="146" y="184"/>
                  </a:lnTo>
                  <a:lnTo>
                    <a:pt x="132" y="150"/>
                  </a:lnTo>
                  <a:lnTo>
                    <a:pt x="116" y="118"/>
                  </a:lnTo>
                  <a:lnTo>
                    <a:pt x="92" y="56"/>
                  </a:lnTo>
                  <a:lnTo>
                    <a:pt x="94" y="28"/>
                  </a:lnTo>
                  <a:lnTo>
                    <a:pt x="1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9" name="Freeform 59"/>
            <p:cNvSpPr>
              <a:spLocks/>
            </p:cNvSpPr>
            <p:nvPr/>
          </p:nvSpPr>
          <p:spPr bwMode="auto">
            <a:xfrm>
              <a:off x="2705" y="2358"/>
              <a:ext cx="141" cy="138"/>
            </a:xfrm>
            <a:custGeom>
              <a:avLst/>
              <a:gdLst>
                <a:gd name="T0" fmla="*/ 3 w 280"/>
                <a:gd name="T1" fmla="*/ 2 h 276"/>
                <a:gd name="T2" fmla="*/ 7 w 280"/>
                <a:gd name="T3" fmla="*/ 1 h 276"/>
                <a:gd name="T4" fmla="*/ 12 w 280"/>
                <a:gd name="T5" fmla="*/ 0 h 276"/>
                <a:gd name="T6" fmla="*/ 20 w 280"/>
                <a:gd name="T7" fmla="*/ 3 h 276"/>
                <a:gd name="T8" fmla="*/ 27 w 280"/>
                <a:gd name="T9" fmla="*/ 8 h 276"/>
                <a:gd name="T10" fmla="*/ 33 w 280"/>
                <a:gd name="T11" fmla="*/ 16 h 276"/>
                <a:gd name="T12" fmla="*/ 36 w 280"/>
                <a:gd name="T13" fmla="*/ 23 h 276"/>
                <a:gd name="T14" fmla="*/ 35 w 280"/>
                <a:gd name="T15" fmla="*/ 30 h 276"/>
                <a:gd name="T16" fmla="*/ 34 w 280"/>
                <a:gd name="T17" fmla="*/ 32 h 276"/>
                <a:gd name="T18" fmla="*/ 32 w 280"/>
                <a:gd name="T19" fmla="*/ 33 h 276"/>
                <a:gd name="T20" fmla="*/ 31 w 280"/>
                <a:gd name="T21" fmla="*/ 34 h 276"/>
                <a:gd name="T22" fmla="*/ 27 w 280"/>
                <a:gd name="T23" fmla="*/ 35 h 276"/>
                <a:gd name="T24" fmla="*/ 22 w 280"/>
                <a:gd name="T25" fmla="*/ 35 h 276"/>
                <a:gd name="T26" fmla="*/ 21 w 280"/>
                <a:gd name="T27" fmla="*/ 30 h 276"/>
                <a:gd name="T28" fmla="*/ 26 w 280"/>
                <a:gd name="T29" fmla="*/ 27 h 276"/>
                <a:gd name="T30" fmla="*/ 28 w 280"/>
                <a:gd name="T31" fmla="*/ 24 h 276"/>
                <a:gd name="T32" fmla="*/ 27 w 280"/>
                <a:gd name="T33" fmla="*/ 19 h 276"/>
                <a:gd name="T34" fmla="*/ 24 w 280"/>
                <a:gd name="T35" fmla="*/ 15 h 276"/>
                <a:gd name="T36" fmla="*/ 19 w 280"/>
                <a:gd name="T37" fmla="*/ 11 h 276"/>
                <a:gd name="T38" fmla="*/ 16 w 280"/>
                <a:gd name="T39" fmla="*/ 10 h 276"/>
                <a:gd name="T40" fmla="*/ 13 w 280"/>
                <a:gd name="T41" fmla="*/ 8 h 276"/>
                <a:gd name="T42" fmla="*/ 8 w 280"/>
                <a:gd name="T43" fmla="*/ 7 h 276"/>
                <a:gd name="T44" fmla="*/ 3 w 280"/>
                <a:gd name="T45" fmla="*/ 9 h 276"/>
                <a:gd name="T46" fmla="*/ 0 w 280"/>
                <a:gd name="T47" fmla="*/ 5 h 276"/>
                <a:gd name="T48" fmla="*/ 1 w 280"/>
                <a:gd name="T49" fmla="*/ 4 h 276"/>
                <a:gd name="T50" fmla="*/ 3 w 280"/>
                <a:gd name="T51" fmla="*/ 2 h 276"/>
                <a:gd name="T52" fmla="*/ 3 w 280"/>
                <a:gd name="T53" fmla="*/ 2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0" h="276">
                  <a:moveTo>
                    <a:pt x="18" y="15"/>
                  </a:moveTo>
                  <a:lnTo>
                    <a:pt x="54" y="3"/>
                  </a:lnTo>
                  <a:lnTo>
                    <a:pt x="89" y="0"/>
                  </a:lnTo>
                  <a:lnTo>
                    <a:pt x="157" y="20"/>
                  </a:lnTo>
                  <a:lnTo>
                    <a:pt x="215" y="64"/>
                  </a:lnTo>
                  <a:lnTo>
                    <a:pt x="257" y="121"/>
                  </a:lnTo>
                  <a:lnTo>
                    <a:pt x="280" y="180"/>
                  </a:lnTo>
                  <a:lnTo>
                    <a:pt x="277" y="234"/>
                  </a:lnTo>
                  <a:lnTo>
                    <a:pt x="264" y="254"/>
                  </a:lnTo>
                  <a:lnTo>
                    <a:pt x="254" y="262"/>
                  </a:lnTo>
                  <a:lnTo>
                    <a:pt x="243" y="269"/>
                  </a:lnTo>
                  <a:lnTo>
                    <a:pt x="213" y="276"/>
                  </a:lnTo>
                  <a:lnTo>
                    <a:pt x="172" y="275"/>
                  </a:lnTo>
                  <a:lnTo>
                    <a:pt x="162" y="239"/>
                  </a:lnTo>
                  <a:lnTo>
                    <a:pt x="205" y="216"/>
                  </a:lnTo>
                  <a:lnTo>
                    <a:pt x="219" y="185"/>
                  </a:lnTo>
                  <a:lnTo>
                    <a:pt x="212" y="151"/>
                  </a:lnTo>
                  <a:lnTo>
                    <a:pt x="186" y="116"/>
                  </a:lnTo>
                  <a:lnTo>
                    <a:pt x="147" y="85"/>
                  </a:lnTo>
                  <a:lnTo>
                    <a:pt x="126" y="74"/>
                  </a:lnTo>
                  <a:lnTo>
                    <a:pt x="104" y="64"/>
                  </a:lnTo>
                  <a:lnTo>
                    <a:pt x="59" y="56"/>
                  </a:lnTo>
                  <a:lnTo>
                    <a:pt x="18" y="66"/>
                  </a:lnTo>
                  <a:lnTo>
                    <a:pt x="0" y="40"/>
                  </a:lnTo>
                  <a:lnTo>
                    <a:pt x="6" y="25"/>
                  </a:lnTo>
                  <a:lnTo>
                    <a:pt x="1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grpSp>
      <p:pic>
        <p:nvPicPr>
          <p:cNvPr id="4237" name="Picture 60" descr="BD08871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063" y="5329238"/>
            <a:ext cx="647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8" name="Picture 61" descr="FD00913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0350" y="4884738"/>
            <a:ext cx="4222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9" name="Picture 92" descr="FD01031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6350" y="4679950"/>
            <a:ext cx="32543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0" name="Picture 93" descr="MCj0398067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8250" y="5311775"/>
            <a:ext cx="482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1216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1697" t="22898" b="4639"/>
          <a:stretch/>
        </p:blipFill>
        <p:spPr>
          <a:xfrm>
            <a:off x="318051" y="327062"/>
            <a:ext cx="4631636" cy="5894834"/>
          </a:xfrm>
          <a:prstGeom prst="rect">
            <a:avLst/>
          </a:prstGeom>
        </p:spPr>
      </p:pic>
      <p:sp>
        <p:nvSpPr>
          <p:cNvPr id="3" name="Oval 2"/>
          <p:cNvSpPr/>
          <p:nvPr/>
        </p:nvSpPr>
        <p:spPr>
          <a:xfrm>
            <a:off x="318051" y="327062"/>
            <a:ext cx="5088834"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188226" y="327062"/>
            <a:ext cx="3697357" cy="3139321"/>
          </a:xfrm>
          <a:prstGeom prst="rect">
            <a:avLst/>
          </a:prstGeom>
          <a:noFill/>
        </p:spPr>
        <p:txBody>
          <a:bodyPr wrap="square" rtlCol="0">
            <a:spAutoFit/>
          </a:bodyPr>
          <a:lstStyle/>
          <a:p>
            <a:r>
              <a:rPr lang="en-GB" dirty="0" smtClean="0"/>
              <a:t>1 Students complete prose translation task.</a:t>
            </a:r>
            <a:br>
              <a:rPr lang="en-GB" dirty="0" smtClean="0"/>
            </a:br>
            <a:r>
              <a:rPr lang="en-GB" dirty="0" smtClean="0"/>
              <a:t>2 Teacher marks it.</a:t>
            </a:r>
            <a:br>
              <a:rPr lang="en-GB" dirty="0" smtClean="0"/>
            </a:br>
            <a:r>
              <a:rPr lang="en-GB" dirty="0" smtClean="0"/>
              <a:t>3 Students respond by:</a:t>
            </a:r>
            <a:br>
              <a:rPr lang="en-GB" dirty="0" smtClean="0"/>
            </a:br>
            <a:r>
              <a:rPr lang="en-GB" dirty="0" err="1" smtClean="0"/>
              <a:t>i</a:t>
            </a:r>
            <a:r>
              <a:rPr lang="en-GB" dirty="0" smtClean="0"/>
              <a:t>) selecting their own target(s)</a:t>
            </a:r>
            <a:br>
              <a:rPr lang="en-GB" dirty="0" smtClean="0"/>
            </a:br>
            <a:r>
              <a:rPr lang="en-GB" dirty="0" smtClean="0"/>
              <a:t>ii) completing relevant follow-up activities to address their target(s)</a:t>
            </a:r>
            <a:br>
              <a:rPr lang="en-GB" dirty="0" smtClean="0"/>
            </a:br>
            <a:r>
              <a:rPr lang="en-GB" dirty="0" smtClean="0"/>
              <a:t>4 Teacher responds by:</a:t>
            </a:r>
            <a:br>
              <a:rPr lang="en-GB" dirty="0" smtClean="0"/>
            </a:br>
            <a:r>
              <a:rPr lang="en-GB" dirty="0" err="1" smtClean="0"/>
              <a:t>i</a:t>
            </a:r>
            <a:r>
              <a:rPr lang="en-GB" dirty="0" smtClean="0"/>
              <a:t>) commenting on progress</a:t>
            </a:r>
            <a:br>
              <a:rPr lang="en-GB" dirty="0" smtClean="0"/>
            </a:br>
            <a:r>
              <a:rPr lang="en-GB" dirty="0" smtClean="0"/>
              <a:t>and/or</a:t>
            </a:r>
            <a:br>
              <a:rPr lang="en-GB" dirty="0" smtClean="0"/>
            </a:br>
            <a:r>
              <a:rPr lang="en-GB" dirty="0" smtClean="0"/>
              <a:t>ii) setting new target</a:t>
            </a:r>
            <a:endParaRPr lang="en-GB" dirty="0"/>
          </a:p>
        </p:txBody>
      </p:sp>
      <p:sp>
        <p:nvSpPr>
          <p:cNvPr id="5" name="Oval 4"/>
          <p:cNvSpPr/>
          <p:nvPr/>
        </p:nvSpPr>
        <p:spPr>
          <a:xfrm>
            <a:off x="1888432" y="2727584"/>
            <a:ext cx="3518453"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098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67544" y="1196752"/>
          <a:ext cx="8352927" cy="3383280"/>
        </p:xfrm>
        <a:graphic>
          <a:graphicData uri="http://schemas.openxmlformats.org/drawingml/2006/table">
            <a:tbl>
              <a:tblPr firstRow="1" bandRow="1">
                <a:tableStyleId>{5940675A-B579-460E-94D1-54222C63F5DA}</a:tableStyleId>
              </a:tblPr>
              <a:tblGrid>
                <a:gridCol w="2784309"/>
                <a:gridCol w="2544283"/>
                <a:gridCol w="3024335"/>
              </a:tblGrid>
              <a:tr h="370840">
                <a:tc>
                  <a:txBody>
                    <a:bodyPr/>
                    <a:lstStyle/>
                    <a:p>
                      <a:r>
                        <a:rPr lang="en-GB" sz="2400" b="1" dirty="0" err="1" smtClean="0"/>
                        <a:t>Inglés</a:t>
                      </a:r>
                      <a:endParaRPr lang="en-GB" sz="2400" b="1" dirty="0"/>
                    </a:p>
                  </a:txBody>
                  <a:tcPr/>
                </a:tc>
                <a:tc>
                  <a:txBody>
                    <a:bodyPr/>
                    <a:lstStyle/>
                    <a:p>
                      <a:r>
                        <a:rPr lang="en-GB" sz="2400" b="1" dirty="0" err="1" smtClean="0"/>
                        <a:t>Español</a:t>
                      </a:r>
                      <a:endParaRPr lang="en-GB" sz="2400" b="1" dirty="0"/>
                    </a:p>
                  </a:txBody>
                  <a:tcPr/>
                </a:tc>
                <a:tc>
                  <a:txBody>
                    <a:bodyPr/>
                    <a:lstStyle/>
                    <a:p>
                      <a:r>
                        <a:rPr lang="en-GB" sz="2400" b="1" dirty="0" err="1" smtClean="0"/>
                        <a:t>Alemán</a:t>
                      </a:r>
                      <a:endParaRPr lang="en-GB" sz="2400" b="1" dirty="0"/>
                    </a:p>
                  </a:txBody>
                  <a:tcPr/>
                </a:tc>
              </a:tr>
              <a:tr h="370840">
                <a:tc>
                  <a:txBody>
                    <a:bodyPr/>
                    <a:lstStyle/>
                    <a:p>
                      <a:r>
                        <a:rPr lang="en-GB" sz="2400" dirty="0" smtClean="0"/>
                        <a:t>Do you have a pet?</a:t>
                      </a:r>
                      <a:endParaRPr lang="en-GB" sz="2400" dirty="0"/>
                    </a:p>
                  </a:txBody>
                  <a:tcPr/>
                </a:tc>
                <a:tc>
                  <a:txBody>
                    <a:bodyPr/>
                    <a:lstStyle/>
                    <a:p>
                      <a:r>
                        <a:rPr lang="en-GB" sz="2400" dirty="0" smtClean="0"/>
                        <a:t>¿</a:t>
                      </a:r>
                      <a:r>
                        <a:rPr lang="en-GB" sz="2400" dirty="0" err="1" smtClean="0"/>
                        <a:t>Tienes</a:t>
                      </a:r>
                      <a:r>
                        <a:rPr lang="en-GB" sz="2400" baseline="0" dirty="0" smtClean="0"/>
                        <a:t> un animal?</a:t>
                      </a:r>
                      <a:endParaRPr lang="en-GB" sz="2400" dirty="0"/>
                    </a:p>
                  </a:txBody>
                  <a:tcPr/>
                </a:tc>
                <a:tc>
                  <a:txBody>
                    <a:bodyPr/>
                    <a:lstStyle/>
                    <a:p>
                      <a:r>
                        <a:rPr lang="en-GB" sz="2400" dirty="0" smtClean="0"/>
                        <a:t>Hast du </a:t>
                      </a:r>
                      <a:r>
                        <a:rPr lang="en-GB" sz="2400" dirty="0" err="1" smtClean="0"/>
                        <a:t>ein</a:t>
                      </a:r>
                      <a:r>
                        <a:rPr lang="en-GB" sz="2400" dirty="0" smtClean="0"/>
                        <a:t> </a:t>
                      </a:r>
                      <a:r>
                        <a:rPr lang="en-GB" sz="2400" dirty="0" err="1" smtClean="0"/>
                        <a:t>Haustier</a:t>
                      </a:r>
                      <a:r>
                        <a:rPr lang="en-GB" sz="2400" dirty="0" smtClean="0"/>
                        <a:t>?</a:t>
                      </a:r>
                      <a:endParaRPr lang="en-GB" sz="2400" dirty="0"/>
                    </a:p>
                  </a:txBody>
                  <a:tcPr/>
                </a:tc>
              </a:tr>
              <a:tr h="370840">
                <a:tc>
                  <a:txBody>
                    <a:bodyPr/>
                    <a:lstStyle/>
                    <a:p>
                      <a:r>
                        <a:rPr lang="en-GB" sz="2400" dirty="0" smtClean="0"/>
                        <a:t>Does</a:t>
                      </a:r>
                      <a:r>
                        <a:rPr lang="en-GB" sz="2400" baseline="0" dirty="0" smtClean="0"/>
                        <a:t> he play tennis?</a:t>
                      </a:r>
                      <a:endParaRPr lang="en-GB" sz="2400" dirty="0"/>
                    </a:p>
                  </a:txBody>
                  <a:tcPr/>
                </a:tc>
                <a:tc>
                  <a:txBody>
                    <a:bodyPr/>
                    <a:lstStyle/>
                    <a:p>
                      <a:r>
                        <a:rPr lang="en-GB" sz="2400" dirty="0" smtClean="0"/>
                        <a:t>¿</a:t>
                      </a:r>
                      <a:r>
                        <a:rPr lang="en-GB" sz="2400" dirty="0" err="1" smtClean="0"/>
                        <a:t>Juega</a:t>
                      </a:r>
                      <a:r>
                        <a:rPr lang="en-GB" sz="2400" dirty="0" smtClean="0"/>
                        <a:t> al </a:t>
                      </a:r>
                      <a:r>
                        <a:rPr lang="en-GB" sz="2400" dirty="0" err="1" smtClean="0"/>
                        <a:t>tenis</a:t>
                      </a:r>
                      <a:r>
                        <a:rPr lang="en-GB" sz="2400" dirty="0" smtClean="0"/>
                        <a:t>?</a:t>
                      </a:r>
                      <a:endParaRPr lang="en-GB" sz="2400" dirty="0"/>
                    </a:p>
                  </a:txBody>
                  <a:tcPr/>
                </a:tc>
                <a:tc>
                  <a:txBody>
                    <a:bodyPr/>
                    <a:lstStyle/>
                    <a:p>
                      <a:r>
                        <a:rPr lang="en-GB" sz="2400" dirty="0" err="1" smtClean="0"/>
                        <a:t>Spielt</a:t>
                      </a:r>
                      <a:r>
                        <a:rPr lang="en-GB" sz="2400" baseline="0" dirty="0" smtClean="0"/>
                        <a:t> </a:t>
                      </a:r>
                      <a:r>
                        <a:rPr lang="en-GB" sz="2400" baseline="0" dirty="0" err="1" smtClean="0"/>
                        <a:t>er</a:t>
                      </a:r>
                      <a:r>
                        <a:rPr lang="en-GB" sz="2400" baseline="0" dirty="0" smtClean="0"/>
                        <a:t> Tennis?</a:t>
                      </a:r>
                      <a:endParaRPr lang="en-GB" sz="2400" dirty="0"/>
                    </a:p>
                  </a:txBody>
                  <a:tcPr/>
                </a:tc>
              </a:tr>
              <a:tr h="370840">
                <a:tc>
                  <a:txBody>
                    <a:bodyPr/>
                    <a:lstStyle/>
                    <a:p>
                      <a:r>
                        <a:rPr lang="en-GB" sz="2400" dirty="0" smtClean="0"/>
                        <a:t>Do they live in Italy?</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a:t>
                      </a:r>
                      <a:r>
                        <a:rPr lang="en-GB" sz="2400" dirty="0" err="1" smtClean="0"/>
                        <a:t>Viven</a:t>
                      </a:r>
                      <a:r>
                        <a:rPr lang="en-GB" sz="2400" baseline="0" dirty="0" smtClean="0"/>
                        <a:t> en Italia?</a:t>
                      </a:r>
                      <a:endParaRPr lang="en-GB" sz="2400" dirty="0" smtClean="0"/>
                    </a:p>
                  </a:txBody>
                  <a:tcPr/>
                </a:tc>
                <a:tc>
                  <a:txBody>
                    <a:bodyPr/>
                    <a:lstStyle/>
                    <a:p>
                      <a:r>
                        <a:rPr lang="en-GB" sz="2400" dirty="0" err="1" smtClean="0"/>
                        <a:t>Wohnen</a:t>
                      </a:r>
                      <a:r>
                        <a:rPr lang="en-GB" sz="2400" dirty="0" smtClean="0"/>
                        <a:t> </a:t>
                      </a:r>
                      <a:r>
                        <a:rPr lang="en-GB" sz="2400" dirty="0" err="1" smtClean="0"/>
                        <a:t>sie</a:t>
                      </a:r>
                      <a:r>
                        <a:rPr lang="en-GB" sz="2400" dirty="0" smtClean="0"/>
                        <a:t> in Deutschland?</a:t>
                      </a:r>
                      <a:endParaRPr lang="en-GB" sz="2400" dirty="0"/>
                    </a:p>
                  </a:txBody>
                  <a:tcPr/>
                </a:tc>
              </a:tr>
              <a:tr h="370840">
                <a:tc>
                  <a:txBody>
                    <a:bodyPr/>
                    <a:lstStyle/>
                    <a:p>
                      <a:r>
                        <a:rPr lang="en-GB" sz="2400" dirty="0" smtClean="0"/>
                        <a:t>Does he write</a:t>
                      </a:r>
                      <a:r>
                        <a:rPr lang="en-GB" sz="2400" baseline="0" dirty="0" smtClean="0"/>
                        <a:t> letters?</a:t>
                      </a:r>
                      <a:endParaRPr lang="en-GB" sz="2400" dirty="0"/>
                    </a:p>
                  </a:txBody>
                  <a:tcPr/>
                </a:tc>
                <a:tc>
                  <a:txBody>
                    <a:bodyPr/>
                    <a:lstStyle/>
                    <a:p>
                      <a:r>
                        <a:rPr lang="en-GB" sz="2400" dirty="0" smtClean="0"/>
                        <a:t>¿</a:t>
                      </a:r>
                      <a:r>
                        <a:rPr lang="en-GB" sz="2400" dirty="0" err="1" smtClean="0"/>
                        <a:t>Escribe</a:t>
                      </a:r>
                      <a:r>
                        <a:rPr lang="en-GB" sz="2400" dirty="0" smtClean="0"/>
                        <a:t> </a:t>
                      </a:r>
                      <a:r>
                        <a:rPr lang="en-GB" sz="2400" dirty="0" err="1" smtClean="0"/>
                        <a:t>cartas</a:t>
                      </a:r>
                      <a:r>
                        <a:rPr lang="en-GB" sz="2400" dirty="0" smtClean="0"/>
                        <a:t>?</a:t>
                      </a:r>
                      <a:endParaRPr lang="en-GB" sz="2400" dirty="0"/>
                    </a:p>
                  </a:txBody>
                  <a:tcPr/>
                </a:tc>
                <a:tc>
                  <a:txBody>
                    <a:bodyPr/>
                    <a:lstStyle/>
                    <a:p>
                      <a:r>
                        <a:rPr lang="en-GB" sz="2400" dirty="0" err="1" smtClean="0"/>
                        <a:t>Schreibt</a:t>
                      </a:r>
                      <a:r>
                        <a:rPr lang="en-GB" sz="2400" dirty="0" smtClean="0"/>
                        <a:t> </a:t>
                      </a:r>
                      <a:r>
                        <a:rPr lang="en-GB" sz="2400" dirty="0" err="1" smtClean="0"/>
                        <a:t>er</a:t>
                      </a:r>
                      <a:r>
                        <a:rPr lang="en-GB" sz="2400" dirty="0" smtClean="0"/>
                        <a:t> </a:t>
                      </a:r>
                      <a:r>
                        <a:rPr lang="en-GB" sz="2400" dirty="0" err="1" smtClean="0"/>
                        <a:t>Briefe</a:t>
                      </a:r>
                      <a:r>
                        <a:rPr lang="en-GB" sz="2400" dirty="0" smtClean="0"/>
                        <a:t>?</a:t>
                      </a:r>
                      <a:endParaRPr lang="en-GB" sz="2400" dirty="0"/>
                    </a:p>
                  </a:txBody>
                  <a:tcPr/>
                </a:tc>
              </a:tr>
            </a:tbl>
          </a:graphicData>
        </a:graphic>
      </p:graphicFrame>
    </p:spTree>
    <p:extLst>
      <p:ext uri="{BB962C8B-B14F-4D97-AF65-F5344CB8AC3E}">
        <p14:creationId xmlns:p14="http://schemas.microsoft.com/office/powerpoint/2010/main" val="2235691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764704"/>
            <a:ext cx="7488832" cy="3528392"/>
          </a:xfrm>
          <a:prstGeom prst="flowChartDocument">
            <a:avLst/>
          </a:prstGeom>
          <a:solidFill>
            <a:schemeClr val="accent6">
              <a:lumMod val="20000"/>
              <a:lumOff val="80000"/>
            </a:schemeClr>
          </a:solidFill>
          <a:ln w="57150">
            <a:solidFill>
              <a:schemeClr val="accent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043608" y="908720"/>
            <a:ext cx="5904656" cy="3046988"/>
          </a:xfrm>
          <a:prstGeom prst="rect">
            <a:avLst/>
          </a:prstGeom>
        </p:spPr>
        <p:txBody>
          <a:bodyPr wrap="square">
            <a:spAutoFit/>
          </a:bodyPr>
          <a:lstStyle/>
          <a:p>
            <a:pPr fontAlgn="base">
              <a:spcBef>
                <a:spcPct val="50000"/>
              </a:spcBef>
              <a:spcAft>
                <a:spcPct val="0"/>
              </a:spcAft>
            </a:pPr>
            <a:r>
              <a:rPr lang="en-US" altLang="en-US" sz="2400" b="1" u="sng" dirty="0" smtClean="0">
                <a:solidFill>
                  <a:srgbClr val="000000"/>
                </a:solidFill>
                <a:latin typeface="Arial" charset="0"/>
                <a:cs typeface="Arial" charset="0"/>
              </a:rPr>
              <a:t>Me </a:t>
            </a:r>
            <a:r>
              <a:rPr lang="en-US" altLang="en-US" sz="2400" b="1" u="sng" dirty="0" err="1" smtClean="0">
                <a:solidFill>
                  <a:srgbClr val="000000"/>
                </a:solidFill>
                <a:latin typeface="Arial" charset="0"/>
                <a:cs typeface="Arial" charset="0"/>
              </a:rPr>
              <a:t>llamo</a:t>
            </a:r>
            <a:r>
              <a:rPr lang="en-US" altLang="en-US" sz="2400" b="1" u="sng" dirty="0" smtClean="0">
                <a:solidFill>
                  <a:srgbClr val="000000"/>
                </a:solidFill>
                <a:latin typeface="Arial" charset="0"/>
                <a:cs typeface="Arial" charset="0"/>
              </a:rPr>
              <a:t> </a:t>
            </a:r>
            <a:r>
              <a:rPr lang="en-US" altLang="en-US" sz="2400" dirty="0" smtClean="0">
                <a:solidFill>
                  <a:srgbClr val="000000"/>
                </a:solidFill>
                <a:latin typeface="Arial" charset="0"/>
                <a:cs typeface="Arial" charset="0"/>
              </a:rPr>
              <a:t>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a:t>
            </a:r>
            <a:r>
              <a:rPr lang="en-US" altLang="en-US" sz="2400" b="1" u="sng" dirty="0" smtClean="0">
                <a:solidFill>
                  <a:srgbClr val="000000"/>
                </a:solidFill>
                <a:latin typeface="Arial" charset="0"/>
                <a:cs typeface="Arial" charset="0"/>
              </a:rPr>
              <a:t>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por</a:t>
            </a:r>
            <a:r>
              <a:rPr lang="en-US" altLang="en-US" sz="2400" b="1" u="sng"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b="1" u="sng" dirty="0" err="1" smtClean="0">
                <a:solidFill>
                  <a:srgbClr val="000000"/>
                </a:solidFill>
                <a:latin typeface="Arial" charset="0"/>
                <a:cs typeface="Arial" charset="0"/>
              </a:rPr>
              <a:t>mis</a:t>
            </a:r>
            <a:r>
              <a:rPr lang="en-US" altLang="en-US" sz="2400" b="1" u="sng" dirty="0" smtClean="0">
                <a:solidFill>
                  <a:srgbClr val="000000"/>
                </a:solidFill>
                <a:latin typeface="Arial" charset="0"/>
                <a:cs typeface="Arial" charset="0"/>
              </a:rPr>
              <a:t> padres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del </a:t>
            </a:r>
            <a:r>
              <a:rPr lang="en-US" altLang="en-US" sz="2400" b="1" u="sng"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652" y="404664"/>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716016" y="3796286"/>
            <a:ext cx="3888432" cy="1841528"/>
            <a:chOff x="4716016" y="3796286"/>
            <a:chExt cx="3888432" cy="1841528"/>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7" name="Oval Callout 6"/>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sp>
          <p:nvSpPr>
            <p:cNvPr id="8" name="Oval Callout 7"/>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sp>
          <p:nvSpPr>
            <p:cNvPr id="9" name="Oval Callout 8"/>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tx1"/>
                </a:solidFill>
                <a:latin typeface="Arial Rounded MT Bold" pitchFamily="34" charset="0"/>
              </a:endParaRPr>
            </a:p>
          </p:txBody>
        </p:sp>
        <p:sp>
          <p:nvSpPr>
            <p:cNvPr id="10" name="Oval Callout 9"/>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grpSp>
    </p:spTree>
    <p:extLst>
      <p:ext uri="{BB962C8B-B14F-4D97-AF65-F5344CB8AC3E}">
        <p14:creationId xmlns:p14="http://schemas.microsoft.com/office/powerpoint/2010/main" val="211786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005064"/>
            <a:ext cx="6048672" cy="2862322"/>
          </a:xfrm>
          <a:prstGeom prst="rect">
            <a:avLst/>
          </a:prstGeom>
        </p:spPr>
        <p:txBody>
          <a:bodyPr wrap="square">
            <a:spAutoFit/>
          </a:bodyPr>
          <a:lstStyle/>
          <a:p>
            <a:pPr marL="285750" indent="-285750" defTabSz="914400">
              <a:lnSpc>
                <a:spcPct val="200000"/>
              </a:lnSpc>
              <a:buFont typeface="Arial" pitchFamily="34" charset="0"/>
              <a:buChar char="•"/>
            </a:pPr>
            <a:r>
              <a:rPr lang="es-ES" dirty="0" smtClean="0">
                <a:solidFill>
                  <a:prstClr val="black"/>
                </a:solidFill>
                <a:cs typeface="Calibri"/>
              </a:rPr>
              <a:t>  </a:t>
            </a:r>
            <a:r>
              <a:rPr lang="es-ES" dirty="0">
                <a:solidFill>
                  <a:prstClr val="black"/>
                </a:solidFill>
                <a:cs typeface="Calibri"/>
              </a:rPr>
              <a:t>¿Qué experiencia tienes del mundo laboral?</a:t>
            </a:r>
            <a:endParaRPr lang="es-ES" dirty="0" smtClean="0">
              <a:solidFill>
                <a:prstClr val="black"/>
              </a:solidFill>
            </a:endParaRPr>
          </a:p>
          <a:p>
            <a:pPr marL="285750" indent="-285750" defTabSz="914400">
              <a:lnSpc>
                <a:spcPct val="200000"/>
              </a:lnSpc>
              <a:buFont typeface="Arial" pitchFamily="34" charset="0"/>
              <a:buChar char="•"/>
            </a:pPr>
            <a:r>
              <a:rPr lang="es-ES" dirty="0" smtClean="0">
                <a:solidFill>
                  <a:prstClr val="black"/>
                </a:solidFill>
              </a:rPr>
              <a:t>¿Dónde hiciste tus prácticas?</a:t>
            </a:r>
          </a:p>
          <a:p>
            <a:pPr marL="285750" indent="-285750" defTabSz="914400">
              <a:lnSpc>
                <a:spcPct val="200000"/>
              </a:lnSpc>
              <a:buFont typeface="Arial" pitchFamily="34" charset="0"/>
              <a:buChar char="•"/>
            </a:pPr>
            <a:r>
              <a:rPr lang="es-ES" dirty="0" smtClean="0">
                <a:solidFill>
                  <a:prstClr val="black"/>
                </a:solidFill>
              </a:rPr>
              <a:t> ¿Cuánto tiempo duraron las prácticas?</a:t>
            </a:r>
          </a:p>
          <a:p>
            <a:pPr marL="285750" indent="-285750" defTabSz="914400">
              <a:lnSpc>
                <a:spcPct val="200000"/>
              </a:lnSpc>
              <a:buFont typeface="Arial" pitchFamily="34" charset="0"/>
              <a:buChar char="•"/>
            </a:pPr>
            <a:r>
              <a:rPr lang="es-ES" dirty="0" smtClean="0">
                <a:solidFill>
                  <a:prstClr val="black"/>
                </a:solidFill>
              </a:rPr>
              <a:t> ¿Cómo ibas a tu lugar de trabajo?</a:t>
            </a:r>
            <a:r>
              <a:rPr lang="en-GB" dirty="0" smtClean="0">
                <a:solidFill>
                  <a:prstClr val="black"/>
                </a:solidFill>
              </a:rPr>
              <a:t> </a:t>
            </a:r>
          </a:p>
          <a:p>
            <a:pPr marL="285750" indent="-285750" defTabSz="914400">
              <a:lnSpc>
                <a:spcPct val="200000"/>
              </a:lnSpc>
              <a:buFont typeface="Arial" pitchFamily="34" charset="0"/>
              <a:buChar char="•"/>
            </a:pPr>
            <a:r>
              <a:rPr lang="en-GB" dirty="0" smtClean="0">
                <a:solidFill>
                  <a:prstClr val="black"/>
                </a:solidFill>
                <a:cs typeface="Calibri"/>
              </a:rPr>
              <a:t>¿</a:t>
            </a:r>
            <a:r>
              <a:rPr lang="en-GB" dirty="0" err="1">
                <a:solidFill>
                  <a:prstClr val="black"/>
                </a:solidFill>
                <a:cs typeface="Calibri"/>
              </a:rPr>
              <a:t>Te</a:t>
            </a:r>
            <a:r>
              <a:rPr lang="en-GB" dirty="0">
                <a:solidFill>
                  <a:prstClr val="black"/>
                </a:solidFill>
                <a:cs typeface="Calibri"/>
              </a:rPr>
              <a:t> </a:t>
            </a:r>
            <a:r>
              <a:rPr lang="en-GB" dirty="0" err="1">
                <a:solidFill>
                  <a:prstClr val="black"/>
                </a:solidFill>
                <a:cs typeface="Calibri"/>
              </a:rPr>
              <a:t>gustaron</a:t>
            </a:r>
            <a:r>
              <a:rPr lang="en-GB" dirty="0">
                <a:solidFill>
                  <a:prstClr val="black"/>
                </a:solidFill>
                <a:cs typeface="Calibri"/>
              </a:rPr>
              <a:t> </a:t>
            </a:r>
            <a:r>
              <a:rPr lang="en-GB" dirty="0" err="1">
                <a:solidFill>
                  <a:prstClr val="black"/>
                </a:solidFill>
                <a:cs typeface="Calibri"/>
              </a:rPr>
              <a:t>las</a:t>
            </a:r>
            <a:r>
              <a:rPr lang="en-GB" dirty="0">
                <a:solidFill>
                  <a:prstClr val="black"/>
                </a:solidFill>
                <a:cs typeface="Calibri"/>
              </a:rPr>
              <a:t> </a:t>
            </a:r>
            <a:r>
              <a:rPr lang="en-GB" dirty="0" err="1">
                <a:solidFill>
                  <a:prstClr val="black"/>
                </a:solidFill>
                <a:cs typeface="Calibri"/>
              </a:rPr>
              <a:t>prácticas</a:t>
            </a:r>
            <a:r>
              <a:rPr lang="en-GB" dirty="0">
                <a:solidFill>
                  <a:prstClr val="black"/>
                </a:solidFill>
                <a:cs typeface="Calibri"/>
              </a:rPr>
              <a:t>?</a:t>
            </a:r>
            <a:endParaRPr lang="fr-FR" dirty="0">
              <a:solidFill>
                <a:prstClr val="black"/>
              </a:solidFill>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273351"/>
            <a:ext cx="3606233" cy="28499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670282">
            <a:off x="5015817" y="2848057"/>
            <a:ext cx="3644369"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What did you do?</a:t>
            </a:r>
            <a:endParaRPr lang="fr-FR" sz="3600" dirty="0">
              <a:solidFill>
                <a:prstClr val="black"/>
              </a:solidFill>
            </a:endParaRPr>
          </a:p>
        </p:txBody>
      </p:sp>
      <p:sp>
        <p:nvSpPr>
          <p:cNvPr id="5" name="TextBox 4"/>
          <p:cNvSpPr txBox="1"/>
          <p:nvPr/>
        </p:nvSpPr>
        <p:spPr>
          <a:xfrm rot="1495085">
            <a:off x="5361837" y="1916357"/>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Where?</a:t>
            </a:r>
            <a:endParaRPr lang="fr-FR" sz="3600" dirty="0">
              <a:solidFill>
                <a:prstClr val="black"/>
              </a:solidFill>
            </a:endParaRPr>
          </a:p>
        </p:txBody>
      </p:sp>
      <p:sp>
        <p:nvSpPr>
          <p:cNvPr id="6" name="TextBox 5"/>
          <p:cNvSpPr txBox="1"/>
          <p:nvPr/>
        </p:nvSpPr>
        <p:spPr>
          <a:xfrm rot="20424121">
            <a:off x="4031598" y="811685"/>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When?</a:t>
            </a:r>
            <a:endParaRPr lang="fr-FR" sz="3600" dirty="0">
              <a:solidFill>
                <a:prstClr val="black"/>
              </a:solidFill>
            </a:endParaRPr>
          </a:p>
        </p:txBody>
      </p:sp>
      <p:sp>
        <p:nvSpPr>
          <p:cNvPr id="7" name="TextBox 6"/>
          <p:cNvSpPr txBox="1"/>
          <p:nvPr/>
        </p:nvSpPr>
        <p:spPr>
          <a:xfrm rot="1264085">
            <a:off x="4029545" y="2482368"/>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How long?</a:t>
            </a:r>
            <a:endParaRPr lang="fr-FR" sz="3600" dirty="0">
              <a:solidFill>
                <a:prstClr val="black"/>
              </a:solidFill>
            </a:endParaRPr>
          </a:p>
        </p:txBody>
      </p:sp>
      <p:sp>
        <p:nvSpPr>
          <p:cNvPr id="8" name="TextBox 7"/>
          <p:cNvSpPr txBox="1"/>
          <p:nvPr/>
        </p:nvSpPr>
        <p:spPr>
          <a:xfrm rot="371232">
            <a:off x="5905469" y="4139247"/>
            <a:ext cx="4387790"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How get there?</a:t>
            </a:r>
            <a:endParaRPr lang="fr-FR" sz="3600" dirty="0">
              <a:solidFill>
                <a:prstClr val="black"/>
              </a:solidFill>
            </a:endParaRPr>
          </a:p>
        </p:txBody>
      </p:sp>
      <p:sp>
        <p:nvSpPr>
          <p:cNvPr id="9" name="TextBox 8"/>
          <p:cNvSpPr txBox="1"/>
          <p:nvPr/>
        </p:nvSpPr>
        <p:spPr>
          <a:xfrm rot="20424121">
            <a:off x="3533643" y="5069300"/>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Start / finish?</a:t>
            </a:r>
            <a:endParaRPr lang="fr-FR" sz="3600" dirty="0">
              <a:solidFill>
                <a:prstClr val="black"/>
              </a:solidFill>
            </a:endParaRPr>
          </a:p>
        </p:txBody>
      </p:sp>
      <p:sp>
        <p:nvSpPr>
          <p:cNvPr id="10" name="TextBox 9"/>
          <p:cNvSpPr txBox="1"/>
          <p:nvPr/>
        </p:nvSpPr>
        <p:spPr>
          <a:xfrm rot="1139337">
            <a:off x="6400918" y="5429519"/>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Good / bad?</a:t>
            </a:r>
            <a:endParaRPr lang="fr-FR" sz="3600" dirty="0">
              <a:solidFill>
                <a:prstClr val="black"/>
              </a:solidFill>
            </a:endParaRPr>
          </a:p>
        </p:txBody>
      </p:sp>
      <p:sp>
        <p:nvSpPr>
          <p:cNvPr id="11" name="TextBox 10"/>
          <p:cNvSpPr txBox="1"/>
          <p:nvPr/>
        </p:nvSpPr>
        <p:spPr>
          <a:xfrm>
            <a:off x="5134068" y="5722309"/>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a:solidFill>
                  <a:prstClr val="black"/>
                </a:solidFill>
              </a:rPr>
              <a:t>P</a:t>
            </a:r>
            <a:r>
              <a:rPr lang="en-GB" sz="3600" dirty="0" smtClean="0">
                <a:solidFill>
                  <a:prstClr val="black"/>
                </a:solidFill>
              </a:rPr>
              <a:t>eople?</a:t>
            </a:r>
            <a:endParaRPr lang="fr-FR" sz="3600" dirty="0">
              <a:solidFill>
                <a:prstClr val="black"/>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813" y="258760"/>
            <a:ext cx="2014538" cy="1547813"/>
          </a:xfrm>
          <a:prstGeom prst="rect">
            <a:avLst/>
          </a:prstGeom>
        </p:spPr>
      </p:pic>
      <p:sp>
        <p:nvSpPr>
          <p:cNvPr id="13" name="TextBox 12"/>
          <p:cNvSpPr txBox="1"/>
          <p:nvPr/>
        </p:nvSpPr>
        <p:spPr>
          <a:xfrm>
            <a:off x="246498" y="116632"/>
            <a:ext cx="8136904" cy="769441"/>
          </a:xfrm>
          <a:prstGeom prst="rect">
            <a:avLst/>
          </a:prstGeom>
          <a:noFill/>
        </p:spPr>
        <p:txBody>
          <a:bodyPr wrap="square" rtlCol="0">
            <a:spAutoFit/>
          </a:bodyPr>
          <a:lstStyle/>
          <a:p>
            <a:pPr defTabSz="914400"/>
            <a:r>
              <a:rPr lang="en-GB" sz="4400" b="1" dirty="0" smtClean="0">
                <a:solidFill>
                  <a:prstClr val="black"/>
                </a:solidFill>
              </a:rPr>
              <a:t>Bridging the gap - </a:t>
            </a:r>
            <a:r>
              <a:rPr lang="en-GB" sz="4400" b="1" i="1" dirty="0" smtClean="0">
                <a:solidFill>
                  <a:prstClr val="black"/>
                </a:solidFill>
              </a:rPr>
              <a:t>adapted</a:t>
            </a:r>
            <a:endParaRPr lang="fr-FR" sz="4400" b="1" i="1" dirty="0">
              <a:solidFill>
                <a:prstClr val="black"/>
              </a:solidFill>
            </a:endParaRPr>
          </a:p>
        </p:txBody>
      </p:sp>
    </p:spTree>
    <p:extLst>
      <p:ext uri="{BB962C8B-B14F-4D97-AF65-F5344CB8AC3E}">
        <p14:creationId xmlns:p14="http://schemas.microsoft.com/office/powerpoint/2010/main" val="10403696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endCxn id="7" idx="2"/>
          </p:cNvCxnSpPr>
          <p:nvPr/>
        </p:nvCxnSpPr>
        <p:spPr>
          <a:xfrm flipH="1" flipV="1">
            <a:off x="2771800" y="1916832"/>
            <a:ext cx="2967971" cy="180439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3"/>
          </p:cNvCxnSpPr>
          <p:nvPr/>
        </p:nvCxnSpPr>
        <p:spPr>
          <a:xfrm flipH="1" flipV="1">
            <a:off x="3191072" y="3568824"/>
            <a:ext cx="2548699" cy="1524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5" idx="0"/>
          </p:cNvCxnSpPr>
          <p:nvPr/>
        </p:nvCxnSpPr>
        <p:spPr>
          <a:xfrm flipH="1">
            <a:off x="3687797" y="3721224"/>
            <a:ext cx="2051974" cy="125594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a:off x="5739771" y="3721224"/>
            <a:ext cx="1557282" cy="100392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3" idx="2"/>
          </p:cNvCxnSpPr>
          <p:nvPr/>
        </p:nvCxnSpPr>
        <p:spPr>
          <a:xfrm flipV="1">
            <a:off x="5587371" y="2132112"/>
            <a:ext cx="1540913" cy="143671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679159" y="2704728"/>
            <a:ext cx="3816424" cy="1728192"/>
          </a:xfrm>
          <a:prstGeom prst="ellipse">
            <a:avLst/>
          </a:prstGeom>
          <a:solidFill>
            <a:srgbClr val="92D05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Writing / Composition strategies</a:t>
            </a:r>
            <a:endParaRPr lang="fr-FR" sz="2800" b="1" dirty="0">
              <a:solidFill>
                <a:srgbClr val="002060"/>
              </a:solidFill>
            </a:endParaRPr>
          </a:p>
        </p:txBody>
      </p:sp>
      <p:sp>
        <p:nvSpPr>
          <p:cNvPr id="3" name="Rounded Rectangle 2"/>
          <p:cNvSpPr/>
          <p:nvPr/>
        </p:nvSpPr>
        <p:spPr>
          <a:xfrm>
            <a:off x="5940152" y="835968"/>
            <a:ext cx="237626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Re-combining set phrases</a:t>
            </a:r>
            <a:endParaRPr lang="fr-FR" sz="2800" b="1" dirty="0">
              <a:solidFill>
                <a:srgbClr val="002060"/>
              </a:solidFill>
            </a:endParaRPr>
          </a:p>
        </p:txBody>
      </p:sp>
      <p:sp>
        <p:nvSpPr>
          <p:cNvPr id="4" name="Rounded Rectangle 3"/>
          <p:cNvSpPr/>
          <p:nvPr/>
        </p:nvSpPr>
        <p:spPr>
          <a:xfrm>
            <a:off x="5940152" y="4725144"/>
            <a:ext cx="2713801" cy="1368152"/>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Re-structuring set phrases</a:t>
            </a:r>
            <a:endParaRPr lang="fr-FR" sz="2800" b="1" dirty="0">
              <a:solidFill>
                <a:srgbClr val="002060"/>
              </a:solidFill>
            </a:endParaRPr>
          </a:p>
        </p:txBody>
      </p:sp>
      <p:sp>
        <p:nvSpPr>
          <p:cNvPr id="5" name="Rounded Rectangle 4"/>
          <p:cNvSpPr/>
          <p:nvPr/>
        </p:nvSpPr>
        <p:spPr>
          <a:xfrm>
            <a:off x="2139625" y="4977172"/>
            <a:ext cx="3096344" cy="1620180"/>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Generating via translation </a:t>
            </a:r>
            <a:br>
              <a:rPr lang="en-GB" sz="2800" b="1" dirty="0" smtClean="0">
                <a:solidFill>
                  <a:srgbClr val="002060"/>
                </a:solidFill>
              </a:rPr>
            </a:br>
            <a:r>
              <a:rPr lang="en-GB" sz="2800" b="1" dirty="0" smtClean="0">
                <a:solidFill>
                  <a:srgbClr val="002060"/>
                </a:solidFill>
              </a:rPr>
              <a:t>word for word</a:t>
            </a:r>
            <a:endParaRPr lang="fr-FR" sz="2800" b="1" dirty="0">
              <a:solidFill>
                <a:srgbClr val="002060"/>
              </a:solidFill>
            </a:endParaRPr>
          </a:p>
        </p:txBody>
      </p:sp>
      <p:sp>
        <p:nvSpPr>
          <p:cNvPr id="6" name="Rounded Rectangle 5"/>
          <p:cNvSpPr/>
          <p:nvPr/>
        </p:nvSpPr>
        <p:spPr>
          <a:xfrm>
            <a:off x="238744" y="2844552"/>
            <a:ext cx="2952328" cy="14485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Avoiding</a:t>
            </a:r>
            <a:br>
              <a:rPr lang="en-GB" sz="2800" b="1" dirty="0" smtClean="0">
                <a:solidFill>
                  <a:srgbClr val="002060"/>
                </a:solidFill>
              </a:rPr>
            </a:br>
            <a:r>
              <a:rPr lang="en-GB" sz="2800" b="1" dirty="0" smtClean="0">
                <a:solidFill>
                  <a:srgbClr val="002060"/>
                </a:solidFill>
              </a:rPr>
              <a:t>(say something different)</a:t>
            </a:r>
            <a:endParaRPr lang="fr-FR" sz="2800" b="1" dirty="0">
              <a:solidFill>
                <a:srgbClr val="002060"/>
              </a:solidFill>
            </a:endParaRPr>
          </a:p>
        </p:txBody>
      </p:sp>
      <p:sp>
        <p:nvSpPr>
          <p:cNvPr id="7" name="Rounded Rectangle 6"/>
          <p:cNvSpPr/>
          <p:nvPr/>
        </p:nvSpPr>
        <p:spPr>
          <a:xfrm>
            <a:off x="1199238" y="620688"/>
            <a:ext cx="314512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Simplifying ideas to fit own repertoire</a:t>
            </a:r>
            <a:endParaRPr lang="fr-FR" sz="2800" b="1" dirty="0">
              <a:solidFill>
                <a:srgbClr val="002060"/>
              </a:solidFill>
            </a:endParaRPr>
          </a:p>
        </p:txBody>
      </p:sp>
    </p:spTree>
    <p:extLst>
      <p:ext uri="{BB962C8B-B14F-4D97-AF65-F5344CB8AC3E}">
        <p14:creationId xmlns:p14="http://schemas.microsoft.com/office/powerpoint/2010/main" val="1082252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Translation and transcription!?!</a:t>
            </a:r>
            <a:endParaRPr lang="en-GB" dirty="0"/>
          </a:p>
        </p:txBody>
      </p:sp>
      <p:sp>
        <p:nvSpPr>
          <p:cNvPr id="3" name="Subtitle 2"/>
          <p:cNvSpPr>
            <a:spLocks noGrp="1"/>
          </p:cNvSpPr>
          <p:nvPr>
            <p:ph type="subTitle" idx="1"/>
          </p:nvPr>
        </p:nvSpPr>
        <p:spPr/>
        <p:txBody>
          <a:bodyPr/>
          <a:lstStyle/>
          <a:p>
            <a:r>
              <a:rPr lang="en-GB" dirty="0" smtClean="0"/>
              <a:t>Imaginative and coherent integration</a:t>
            </a:r>
            <a:endParaRPr lang="en-GB" dirty="0"/>
          </a:p>
        </p:txBody>
      </p:sp>
    </p:spTree>
    <p:extLst>
      <p:ext uri="{BB962C8B-B14F-4D97-AF65-F5344CB8AC3E}">
        <p14:creationId xmlns:p14="http://schemas.microsoft.com/office/powerpoint/2010/main" val="2902754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764704"/>
            <a:ext cx="7488832" cy="4104456"/>
          </a:xfrm>
          <a:prstGeom prst="flowChartDocument">
            <a:avLst/>
          </a:prstGeom>
          <a:solidFill>
            <a:schemeClr val="accent6">
              <a:lumMod val="20000"/>
              <a:lumOff val="80000"/>
            </a:schemeClr>
          </a:solidFill>
          <a:ln w="57150">
            <a:solidFill>
              <a:schemeClr val="accent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043608" y="908720"/>
            <a:ext cx="5904656" cy="3416320"/>
          </a:xfrm>
          <a:prstGeom prst="rect">
            <a:avLst/>
          </a:prstGeom>
        </p:spPr>
        <p:txBody>
          <a:bodyPr wrap="square">
            <a:spAutoFit/>
          </a:bodyPr>
          <a:lstStyle/>
          <a:p>
            <a:pPr fontAlgn="base">
              <a:spcBef>
                <a:spcPct val="50000"/>
              </a:spcBef>
              <a:spcAft>
                <a:spcPct val="0"/>
              </a:spcAft>
            </a:pPr>
            <a:r>
              <a:rPr lang="en-US" altLang="en-US" sz="2400" b="1" u="sng" dirty="0" smtClean="0">
                <a:solidFill>
                  <a:srgbClr val="000000"/>
                </a:solidFill>
                <a:latin typeface="Arial" charset="0"/>
                <a:cs typeface="Arial" charset="0"/>
              </a:rPr>
              <a:t>___________ </a:t>
            </a:r>
            <a:r>
              <a:rPr lang="en-US" altLang="en-US" sz="2400" dirty="0" smtClean="0">
                <a:solidFill>
                  <a:srgbClr val="000000"/>
                </a:solidFill>
                <a:latin typeface="Arial" charset="0"/>
                <a:cs typeface="Arial" charset="0"/>
              </a:rPr>
              <a:t>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a:t>
            </a:r>
            <a:r>
              <a:rPr lang="en-US" altLang="en-US" sz="2400" b="1" u="sng" dirty="0" smtClean="0">
                <a:solidFill>
                  <a:srgbClr val="000000"/>
                </a:solidFill>
                <a:latin typeface="Arial" charset="0"/>
                <a:cs typeface="Arial" charset="0"/>
              </a:rPr>
              <a:t>__________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__________</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b="1" u="sng" dirty="0" smtClean="0">
                <a:solidFill>
                  <a:srgbClr val="000000"/>
                </a:solidFill>
                <a:latin typeface="Arial" charset="0"/>
                <a:cs typeface="Arial" charset="0"/>
              </a:rPr>
              <a:t>___________</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__________</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________________</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652" y="404664"/>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5576" y="817548"/>
            <a:ext cx="2520280" cy="523220"/>
          </a:xfrm>
          <a:prstGeom prst="rect">
            <a:avLst/>
          </a:prstGeom>
          <a:noFill/>
        </p:spPr>
        <p:txBody>
          <a:bodyPr wrap="square" rtlCol="0">
            <a:spAutoFit/>
          </a:bodyPr>
          <a:lstStyle/>
          <a:p>
            <a:pPr algn="ctr"/>
            <a:r>
              <a:rPr lang="en-GB" sz="2800" b="1" dirty="0" err="1" smtClean="0">
                <a:solidFill>
                  <a:srgbClr val="7030A0"/>
                </a:solidFill>
              </a:rPr>
              <a:t>Mi</a:t>
            </a:r>
            <a:r>
              <a:rPr lang="en-GB" sz="2800" b="1" dirty="0" smtClean="0">
                <a:solidFill>
                  <a:srgbClr val="7030A0"/>
                </a:solidFill>
              </a:rPr>
              <a:t> </a:t>
            </a:r>
            <a:r>
              <a:rPr lang="en-GB" sz="2800" b="1" dirty="0" err="1" smtClean="0">
                <a:solidFill>
                  <a:srgbClr val="7030A0"/>
                </a:solidFill>
              </a:rPr>
              <a:t>nombre</a:t>
            </a:r>
            <a:r>
              <a:rPr lang="en-GB" sz="2800" b="1" dirty="0" smtClean="0">
                <a:solidFill>
                  <a:srgbClr val="7030A0"/>
                </a:solidFill>
              </a:rPr>
              <a:t> </a:t>
            </a:r>
            <a:r>
              <a:rPr lang="en-GB" sz="2800" b="1" dirty="0" err="1" smtClean="0">
                <a:solidFill>
                  <a:srgbClr val="7030A0"/>
                </a:solidFill>
              </a:rPr>
              <a:t>es</a:t>
            </a:r>
            <a:endParaRPr lang="en-GB" sz="2800" b="1" dirty="0">
              <a:solidFill>
                <a:srgbClr val="7030A0"/>
              </a:solidFill>
            </a:endParaRPr>
          </a:p>
        </p:txBody>
      </p:sp>
      <p:sp>
        <p:nvSpPr>
          <p:cNvPr id="13" name="TextBox 12"/>
          <p:cNvSpPr txBox="1"/>
          <p:nvPr/>
        </p:nvSpPr>
        <p:spPr>
          <a:xfrm>
            <a:off x="4644008" y="1196752"/>
            <a:ext cx="2520280" cy="523220"/>
          </a:xfrm>
          <a:prstGeom prst="rect">
            <a:avLst/>
          </a:prstGeom>
          <a:noFill/>
        </p:spPr>
        <p:txBody>
          <a:bodyPr wrap="square" rtlCol="0">
            <a:spAutoFit/>
          </a:bodyPr>
          <a:lstStyle/>
          <a:p>
            <a:pPr algn="ctr"/>
            <a:r>
              <a:rPr lang="en-GB" sz="2800" b="1" dirty="0" err="1" smtClean="0">
                <a:solidFill>
                  <a:srgbClr val="7030A0"/>
                </a:solidFill>
              </a:rPr>
              <a:t>argentinos</a:t>
            </a:r>
            <a:endParaRPr lang="en-GB" sz="2800" b="1" dirty="0">
              <a:solidFill>
                <a:srgbClr val="7030A0"/>
              </a:solidFill>
            </a:endParaRPr>
          </a:p>
        </p:txBody>
      </p:sp>
      <p:sp>
        <p:nvSpPr>
          <p:cNvPr id="14" name="TextBox 13"/>
          <p:cNvSpPr txBox="1"/>
          <p:nvPr/>
        </p:nvSpPr>
        <p:spPr>
          <a:xfrm>
            <a:off x="4243736" y="1969676"/>
            <a:ext cx="2520280" cy="523220"/>
          </a:xfrm>
          <a:prstGeom prst="rect">
            <a:avLst/>
          </a:prstGeom>
          <a:noFill/>
        </p:spPr>
        <p:txBody>
          <a:bodyPr wrap="square" rtlCol="0">
            <a:spAutoFit/>
          </a:bodyPr>
          <a:lstStyle/>
          <a:p>
            <a:pPr algn="ctr"/>
            <a:r>
              <a:rPr lang="en-GB" sz="2800" b="1" dirty="0" err="1" smtClean="0">
                <a:solidFill>
                  <a:srgbClr val="7030A0"/>
                </a:solidFill>
              </a:rPr>
              <a:t>claro</a:t>
            </a:r>
            <a:endParaRPr lang="en-GB" sz="2800" b="1" dirty="0">
              <a:solidFill>
                <a:srgbClr val="7030A0"/>
              </a:solidFill>
            </a:endParaRPr>
          </a:p>
        </p:txBody>
      </p:sp>
      <p:sp>
        <p:nvSpPr>
          <p:cNvPr id="15" name="TextBox 14"/>
          <p:cNvSpPr txBox="1"/>
          <p:nvPr/>
        </p:nvSpPr>
        <p:spPr>
          <a:xfrm>
            <a:off x="1403648" y="2689756"/>
            <a:ext cx="2520280" cy="523220"/>
          </a:xfrm>
          <a:prstGeom prst="rect">
            <a:avLst/>
          </a:prstGeom>
          <a:noFill/>
        </p:spPr>
        <p:txBody>
          <a:bodyPr wrap="square" rtlCol="0">
            <a:spAutoFit/>
          </a:bodyPr>
          <a:lstStyle/>
          <a:p>
            <a:pPr algn="ctr"/>
            <a:r>
              <a:rPr lang="en-GB" sz="2800" b="1" dirty="0">
                <a:solidFill>
                  <a:srgbClr val="7030A0"/>
                </a:solidFill>
              </a:rPr>
              <a:t>m</a:t>
            </a:r>
            <a:r>
              <a:rPr lang="en-GB" sz="2800" b="1" dirty="0" smtClean="0">
                <a:solidFill>
                  <a:srgbClr val="7030A0"/>
                </a:solidFill>
              </a:rPr>
              <a:t>i </a:t>
            </a:r>
            <a:r>
              <a:rPr lang="en-GB" sz="2800" b="1" dirty="0" err="1" smtClean="0">
                <a:solidFill>
                  <a:srgbClr val="7030A0"/>
                </a:solidFill>
              </a:rPr>
              <a:t>familia</a:t>
            </a:r>
            <a:endParaRPr lang="en-GB" sz="2800" b="1" dirty="0">
              <a:solidFill>
                <a:srgbClr val="7030A0"/>
              </a:solidFill>
            </a:endParaRPr>
          </a:p>
        </p:txBody>
      </p:sp>
      <p:sp>
        <p:nvSpPr>
          <p:cNvPr id="16" name="TextBox 15"/>
          <p:cNvSpPr txBox="1"/>
          <p:nvPr/>
        </p:nvSpPr>
        <p:spPr>
          <a:xfrm>
            <a:off x="2123728" y="3068960"/>
            <a:ext cx="2520280" cy="523220"/>
          </a:xfrm>
          <a:prstGeom prst="rect">
            <a:avLst/>
          </a:prstGeom>
          <a:noFill/>
        </p:spPr>
        <p:txBody>
          <a:bodyPr wrap="square" rtlCol="0">
            <a:spAutoFit/>
          </a:bodyPr>
          <a:lstStyle/>
          <a:p>
            <a:pPr algn="ctr"/>
            <a:r>
              <a:rPr lang="en-GB" sz="2800" b="1" dirty="0">
                <a:solidFill>
                  <a:srgbClr val="7030A0"/>
                </a:solidFill>
              </a:rPr>
              <a:t>d</a:t>
            </a:r>
            <a:r>
              <a:rPr lang="en-GB" sz="2800" b="1" dirty="0" smtClean="0">
                <a:solidFill>
                  <a:srgbClr val="7030A0"/>
                </a:solidFill>
              </a:rPr>
              <a:t>e </a:t>
            </a:r>
            <a:r>
              <a:rPr lang="en-GB" sz="2800" b="1" dirty="0" err="1" smtClean="0">
                <a:solidFill>
                  <a:srgbClr val="7030A0"/>
                </a:solidFill>
              </a:rPr>
              <a:t>España</a:t>
            </a:r>
            <a:endParaRPr lang="en-GB" sz="2800" b="1" dirty="0">
              <a:solidFill>
                <a:srgbClr val="7030A0"/>
              </a:solidFill>
            </a:endParaRPr>
          </a:p>
        </p:txBody>
      </p:sp>
      <p:sp>
        <p:nvSpPr>
          <p:cNvPr id="17" name="TextBox 16"/>
          <p:cNvSpPr txBox="1"/>
          <p:nvPr/>
        </p:nvSpPr>
        <p:spPr>
          <a:xfrm>
            <a:off x="683568" y="3831431"/>
            <a:ext cx="3448000" cy="461665"/>
          </a:xfrm>
          <a:prstGeom prst="rect">
            <a:avLst/>
          </a:prstGeom>
          <a:noFill/>
        </p:spPr>
        <p:txBody>
          <a:bodyPr wrap="square" rtlCol="0">
            <a:spAutoFit/>
          </a:bodyPr>
          <a:lstStyle/>
          <a:p>
            <a:pPr algn="ctr"/>
            <a:r>
              <a:rPr lang="en-GB" sz="2400" b="1" dirty="0" err="1" smtClean="0">
                <a:solidFill>
                  <a:srgbClr val="7030A0"/>
                </a:solidFill>
              </a:rPr>
              <a:t>tienen</a:t>
            </a:r>
            <a:r>
              <a:rPr lang="en-GB" sz="2400" b="1" dirty="0" smtClean="0">
                <a:solidFill>
                  <a:srgbClr val="7030A0"/>
                </a:solidFill>
              </a:rPr>
              <a:t> un </a:t>
            </a:r>
            <a:r>
              <a:rPr lang="en-GB" sz="2400" b="1" dirty="0" err="1" smtClean="0">
                <a:solidFill>
                  <a:srgbClr val="7030A0"/>
                </a:solidFill>
              </a:rPr>
              <a:t>apartamento</a:t>
            </a:r>
            <a:endParaRPr lang="en-GB" sz="2400" b="1" dirty="0">
              <a:solidFill>
                <a:srgbClr val="7030A0"/>
              </a:solidFill>
            </a:endParaRPr>
          </a:p>
        </p:txBody>
      </p:sp>
    </p:spTree>
    <p:extLst>
      <p:ext uri="{BB962C8B-B14F-4D97-AF65-F5344CB8AC3E}">
        <p14:creationId xmlns:p14="http://schemas.microsoft.com/office/powerpoint/2010/main" val="334223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234587" y="179030"/>
            <a:ext cx="7488832" cy="3528392"/>
          </a:xfrm>
          <a:prstGeom prst="flowChartDocument">
            <a:avLst/>
          </a:prstGeom>
          <a:solidFill>
            <a:schemeClr val="accent6">
              <a:lumMod val="20000"/>
              <a:lumOff val="80000"/>
            </a:schemeClr>
          </a:solidFill>
          <a:ln w="57150">
            <a:solidFill>
              <a:schemeClr val="accent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324743" y="331742"/>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a:t>
            </a:r>
            <a:r>
              <a:rPr lang="en-US" altLang="en-US" sz="2400" b="1" dirty="0" smtClean="0">
                <a:solidFill>
                  <a:srgbClr val="000000"/>
                </a:solidFill>
                <a:latin typeface="Arial" charset="0"/>
                <a:cs typeface="Arial" charset="0"/>
              </a:rPr>
              <a:t>Vivo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1676" y="601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4049689097"/>
              </p:ext>
            </p:extLst>
          </p:nvPr>
        </p:nvGraphicFramePr>
        <p:xfrm>
          <a:off x="5436096" y="3303696"/>
          <a:ext cx="3528392" cy="2590800"/>
        </p:xfrm>
        <a:graphic>
          <a:graphicData uri="http://schemas.openxmlformats.org/drawingml/2006/table">
            <a:tbl>
              <a:tblPr firstRow="1" bandRow="1">
                <a:tableStyleId>{72833802-FEF1-4C79-8D5D-14CF1EAF98D9}</a:tableStyleId>
              </a:tblPr>
              <a:tblGrid>
                <a:gridCol w="1764196"/>
                <a:gridCol w="1764196"/>
              </a:tblGrid>
              <a:tr h="370840">
                <a:tc>
                  <a:txBody>
                    <a:bodyPr/>
                    <a:lstStyle/>
                    <a:p>
                      <a:r>
                        <a:rPr lang="en-GB" sz="2800" dirty="0" err="1" smtClean="0"/>
                        <a:t>vivir</a:t>
                      </a:r>
                      <a:endParaRPr lang="en-GB" sz="2800" b="1" dirty="0"/>
                    </a:p>
                  </a:txBody>
                  <a:tcPr/>
                </a:tc>
                <a:tc>
                  <a:txBody>
                    <a:bodyPr/>
                    <a:lstStyle/>
                    <a:p>
                      <a:r>
                        <a:rPr lang="en-GB" sz="2800" dirty="0" smtClean="0"/>
                        <a:t>to live</a:t>
                      </a:r>
                      <a:endParaRPr lang="en-GB" sz="2800" b="1" dirty="0"/>
                    </a:p>
                  </a:txBody>
                  <a:tcPr/>
                </a:tc>
              </a:tr>
              <a:tr h="370840">
                <a:tc>
                  <a:txBody>
                    <a:bodyPr/>
                    <a:lstStyle/>
                    <a:p>
                      <a:r>
                        <a:rPr lang="en-GB" sz="2800" dirty="0" smtClean="0"/>
                        <a:t>vivo</a:t>
                      </a:r>
                      <a:endParaRPr lang="en-GB" sz="2800" b="1" dirty="0"/>
                    </a:p>
                  </a:txBody>
                  <a:tcPr/>
                </a:tc>
                <a:tc>
                  <a:txBody>
                    <a:bodyPr/>
                    <a:lstStyle/>
                    <a:p>
                      <a:r>
                        <a:rPr lang="en-GB" sz="2800" dirty="0" smtClean="0"/>
                        <a:t>I live</a:t>
                      </a:r>
                      <a:endParaRPr lang="en-GB" sz="2800" b="1" dirty="0"/>
                    </a:p>
                  </a:txBody>
                  <a:tcPr/>
                </a:tc>
              </a:tr>
              <a:tr h="370840">
                <a:tc>
                  <a:txBody>
                    <a:bodyPr/>
                    <a:lstStyle/>
                    <a:p>
                      <a:endParaRPr lang="en-GB" sz="2800" b="1" dirty="0"/>
                    </a:p>
                  </a:txBody>
                  <a:tcPr/>
                </a:tc>
                <a:tc>
                  <a:txBody>
                    <a:bodyPr/>
                    <a:lstStyle/>
                    <a:p>
                      <a:r>
                        <a:rPr lang="en-GB" sz="2800" dirty="0" smtClean="0"/>
                        <a:t>she lives</a:t>
                      </a:r>
                      <a:endParaRPr lang="en-GB" sz="2800" b="1" dirty="0"/>
                    </a:p>
                  </a:txBody>
                  <a:tcPr/>
                </a:tc>
              </a:tr>
              <a:tr h="370840">
                <a:tc>
                  <a:txBody>
                    <a:bodyPr/>
                    <a:lstStyle/>
                    <a:p>
                      <a:endParaRPr lang="en-GB" sz="2800" b="1" dirty="0"/>
                    </a:p>
                  </a:txBody>
                  <a:tcPr/>
                </a:tc>
                <a:tc>
                  <a:txBody>
                    <a:bodyPr/>
                    <a:lstStyle/>
                    <a:p>
                      <a:r>
                        <a:rPr lang="en-GB" sz="2800" dirty="0" smtClean="0"/>
                        <a:t>we live</a:t>
                      </a:r>
                      <a:endParaRPr lang="en-GB" sz="2800" b="1" dirty="0"/>
                    </a:p>
                  </a:txBody>
                  <a:tcPr/>
                </a:tc>
              </a:tr>
              <a:tr h="370840">
                <a:tc>
                  <a:txBody>
                    <a:bodyPr/>
                    <a:lstStyle/>
                    <a:p>
                      <a:endParaRPr lang="en-GB" sz="2800" b="1"/>
                    </a:p>
                  </a:txBody>
                  <a:tcPr/>
                </a:tc>
                <a:tc>
                  <a:txBody>
                    <a:bodyPr/>
                    <a:lstStyle/>
                    <a:p>
                      <a:r>
                        <a:rPr lang="en-GB" sz="2800" dirty="0" smtClean="0"/>
                        <a:t>they live</a:t>
                      </a:r>
                      <a:endParaRPr lang="en-GB" sz="2800" b="1"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779397801"/>
              </p:ext>
            </p:extLst>
          </p:nvPr>
        </p:nvGraphicFramePr>
        <p:xfrm>
          <a:off x="251520" y="3785016"/>
          <a:ext cx="4392488" cy="518160"/>
        </p:xfrm>
        <a:graphic>
          <a:graphicData uri="http://schemas.openxmlformats.org/drawingml/2006/table">
            <a:tbl>
              <a:tblPr firstRow="1" bandRow="1">
                <a:tableStyleId>{8A107856-5554-42FB-B03E-39F5DBC370BA}</a:tableStyleId>
              </a:tblPr>
              <a:tblGrid>
                <a:gridCol w="2196244"/>
                <a:gridCol w="2196244"/>
              </a:tblGrid>
              <a:tr h="370840">
                <a:tc>
                  <a:txBody>
                    <a:bodyPr/>
                    <a:lstStyle/>
                    <a:p>
                      <a:endParaRPr lang="en-GB" sz="2800" dirty="0"/>
                    </a:p>
                  </a:txBody>
                  <a:tcPr/>
                </a:tc>
                <a:tc>
                  <a:txBody>
                    <a:bodyPr/>
                    <a:lstStyle/>
                    <a:p>
                      <a:r>
                        <a:rPr lang="en-GB" sz="2800" dirty="0" smtClean="0"/>
                        <a:t>I call myself</a:t>
                      </a:r>
                      <a:endParaRPr lang="en-GB" sz="2800" dirty="0"/>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08961640"/>
              </p:ext>
            </p:extLst>
          </p:nvPr>
        </p:nvGraphicFramePr>
        <p:xfrm>
          <a:off x="251520" y="4361080"/>
          <a:ext cx="4392488" cy="518160"/>
        </p:xfrm>
        <a:graphic>
          <a:graphicData uri="http://schemas.openxmlformats.org/drawingml/2006/table">
            <a:tbl>
              <a:tblPr firstRow="1" bandRow="1">
                <a:tableStyleId>{8A107856-5554-42FB-B03E-39F5DBC370BA}</a:tableStyleId>
              </a:tblPr>
              <a:tblGrid>
                <a:gridCol w="2196244"/>
                <a:gridCol w="2196244"/>
              </a:tblGrid>
              <a:tr h="370840">
                <a:tc>
                  <a:txBody>
                    <a:bodyPr/>
                    <a:lstStyle/>
                    <a:p>
                      <a:endParaRPr lang="en-GB" sz="2800" dirty="0"/>
                    </a:p>
                  </a:txBody>
                  <a:tcPr/>
                </a:tc>
                <a:tc>
                  <a:txBody>
                    <a:bodyPr/>
                    <a:lstStyle/>
                    <a:p>
                      <a:r>
                        <a:rPr lang="en-GB" sz="2800" dirty="0" smtClean="0"/>
                        <a:t>I speak</a:t>
                      </a:r>
                      <a:endParaRPr lang="en-GB" sz="2800"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305233093"/>
              </p:ext>
            </p:extLst>
          </p:nvPr>
        </p:nvGraphicFramePr>
        <p:xfrm>
          <a:off x="251520" y="5139064"/>
          <a:ext cx="4392488" cy="518160"/>
        </p:xfrm>
        <a:graphic>
          <a:graphicData uri="http://schemas.openxmlformats.org/drawingml/2006/table">
            <a:tbl>
              <a:tblPr firstRow="1" bandRow="1">
                <a:tableStyleId>{8A107856-5554-42FB-B03E-39F5DBC370BA}</a:tableStyleId>
              </a:tblPr>
              <a:tblGrid>
                <a:gridCol w="2196244"/>
                <a:gridCol w="2196244"/>
              </a:tblGrid>
              <a:tr h="370840">
                <a:tc>
                  <a:txBody>
                    <a:bodyPr/>
                    <a:lstStyle/>
                    <a:p>
                      <a:endParaRPr lang="en-GB" sz="2800" dirty="0"/>
                    </a:p>
                  </a:txBody>
                  <a:tcPr/>
                </a:tc>
                <a:tc>
                  <a:txBody>
                    <a:bodyPr/>
                    <a:lstStyle/>
                    <a:p>
                      <a:r>
                        <a:rPr lang="en-GB" sz="2800" dirty="0" smtClean="0"/>
                        <a:t>I am</a:t>
                      </a:r>
                      <a:endParaRPr lang="en-GB" sz="2800"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322724817"/>
              </p:ext>
            </p:extLst>
          </p:nvPr>
        </p:nvGraphicFramePr>
        <p:xfrm>
          <a:off x="251520" y="5715128"/>
          <a:ext cx="4392488" cy="518160"/>
        </p:xfrm>
        <a:graphic>
          <a:graphicData uri="http://schemas.openxmlformats.org/drawingml/2006/table">
            <a:tbl>
              <a:tblPr firstRow="1" bandRow="1">
                <a:tableStyleId>{8A107856-5554-42FB-B03E-39F5DBC370BA}</a:tableStyleId>
              </a:tblPr>
              <a:tblGrid>
                <a:gridCol w="2196244"/>
                <a:gridCol w="2196244"/>
              </a:tblGrid>
              <a:tr h="370840">
                <a:tc>
                  <a:txBody>
                    <a:bodyPr/>
                    <a:lstStyle/>
                    <a:p>
                      <a:endParaRPr lang="en-GB" sz="2800" dirty="0"/>
                    </a:p>
                  </a:txBody>
                  <a:tcPr/>
                </a:tc>
                <a:tc>
                  <a:txBody>
                    <a:bodyPr/>
                    <a:lstStyle/>
                    <a:p>
                      <a:r>
                        <a:rPr lang="en-GB" sz="2800" dirty="0" smtClean="0"/>
                        <a:t>they are</a:t>
                      </a:r>
                      <a:endParaRPr lang="en-GB" sz="2800" dirty="0"/>
                    </a:p>
                  </a:txBody>
                  <a:tcPr/>
                </a:tc>
              </a:tr>
            </a:tbl>
          </a:graphicData>
        </a:graphic>
      </p:graphicFrame>
      <p:sp>
        <p:nvSpPr>
          <p:cNvPr id="13" name="TextBox 12"/>
          <p:cNvSpPr txBox="1"/>
          <p:nvPr/>
        </p:nvSpPr>
        <p:spPr>
          <a:xfrm>
            <a:off x="5446966" y="4380053"/>
            <a:ext cx="1224136" cy="523220"/>
          </a:xfrm>
          <a:prstGeom prst="rect">
            <a:avLst/>
          </a:prstGeom>
          <a:noFill/>
        </p:spPr>
        <p:txBody>
          <a:bodyPr wrap="square" rtlCol="0">
            <a:spAutoFit/>
          </a:bodyPr>
          <a:lstStyle/>
          <a:p>
            <a:r>
              <a:rPr lang="en-GB" sz="2800" b="1" dirty="0" smtClean="0"/>
              <a:t>vive</a:t>
            </a:r>
            <a:endParaRPr lang="en-GB" sz="2800" b="1" dirty="0"/>
          </a:p>
        </p:txBody>
      </p:sp>
      <p:sp>
        <p:nvSpPr>
          <p:cNvPr id="18" name="TextBox 17"/>
          <p:cNvSpPr txBox="1"/>
          <p:nvPr/>
        </p:nvSpPr>
        <p:spPr>
          <a:xfrm>
            <a:off x="5436096" y="4884109"/>
            <a:ext cx="1646242" cy="523220"/>
          </a:xfrm>
          <a:prstGeom prst="rect">
            <a:avLst/>
          </a:prstGeom>
          <a:noFill/>
        </p:spPr>
        <p:txBody>
          <a:bodyPr wrap="square" rtlCol="0">
            <a:spAutoFit/>
          </a:bodyPr>
          <a:lstStyle/>
          <a:p>
            <a:r>
              <a:rPr lang="en-GB" sz="2800" b="1" dirty="0" err="1" smtClean="0"/>
              <a:t>vivimos</a:t>
            </a:r>
            <a:endParaRPr lang="en-GB" sz="2800" b="1" dirty="0"/>
          </a:p>
        </p:txBody>
      </p:sp>
      <p:sp>
        <p:nvSpPr>
          <p:cNvPr id="19" name="TextBox 18"/>
          <p:cNvSpPr txBox="1"/>
          <p:nvPr/>
        </p:nvSpPr>
        <p:spPr>
          <a:xfrm>
            <a:off x="5436096" y="5388165"/>
            <a:ext cx="1224136" cy="523220"/>
          </a:xfrm>
          <a:prstGeom prst="rect">
            <a:avLst/>
          </a:prstGeom>
          <a:noFill/>
        </p:spPr>
        <p:txBody>
          <a:bodyPr wrap="square" rtlCol="0">
            <a:spAutoFit/>
          </a:bodyPr>
          <a:lstStyle/>
          <a:p>
            <a:r>
              <a:rPr lang="en-GB" sz="2800" b="1" dirty="0" err="1" smtClean="0"/>
              <a:t>viven</a:t>
            </a:r>
            <a:endParaRPr lang="en-GB" sz="2800" b="1" dirty="0"/>
          </a:p>
        </p:txBody>
      </p:sp>
      <p:sp>
        <p:nvSpPr>
          <p:cNvPr id="20" name="TextBox 19"/>
          <p:cNvSpPr txBox="1"/>
          <p:nvPr/>
        </p:nvSpPr>
        <p:spPr>
          <a:xfrm>
            <a:off x="539552" y="3785016"/>
            <a:ext cx="1872208" cy="523220"/>
          </a:xfrm>
          <a:prstGeom prst="rect">
            <a:avLst/>
          </a:prstGeom>
          <a:noFill/>
        </p:spPr>
        <p:txBody>
          <a:bodyPr wrap="square" rtlCol="0">
            <a:spAutoFit/>
          </a:bodyPr>
          <a:lstStyle/>
          <a:p>
            <a:r>
              <a:rPr lang="en-GB" sz="2800" b="1" dirty="0" smtClean="0"/>
              <a:t>me </a:t>
            </a:r>
            <a:r>
              <a:rPr lang="en-GB" sz="2800" b="1" dirty="0" err="1" smtClean="0"/>
              <a:t>llamo</a:t>
            </a:r>
            <a:endParaRPr lang="en-GB" sz="2800" b="1" dirty="0"/>
          </a:p>
        </p:txBody>
      </p:sp>
      <p:sp>
        <p:nvSpPr>
          <p:cNvPr id="21" name="TextBox 20"/>
          <p:cNvSpPr txBox="1"/>
          <p:nvPr/>
        </p:nvSpPr>
        <p:spPr>
          <a:xfrm>
            <a:off x="539552" y="4341916"/>
            <a:ext cx="1872208" cy="523220"/>
          </a:xfrm>
          <a:prstGeom prst="rect">
            <a:avLst/>
          </a:prstGeom>
          <a:noFill/>
        </p:spPr>
        <p:txBody>
          <a:bodyPr wrap="square" rtlCol="0">
            <a:spAutoFit/>
          </a:bodyPr>
          <a:lstStyle/>
          <a:p>
            <a:r>
              <a:rPr lang="en-GB" sz="2800" b="1" dirty="0" err="1" smtClean="0"/>
              <a:t>hablo</a:t>
            </a:r>
            <a:endParaRPr lang="en-GB" sz="2800" b="1" dirty="0"/>
          </a:p>
        </p:txBody>
      </p:sp>
      <p:sp>
        <p:nvSpPr>
          <p:cNvPr id="22" name="TextBox 21"/>
          <p:cNvSpPr txBox="1"/>
          <p:nvPr/>
        </p:nvSpPr>
        <p:spPr>
          <a:xfrm>
            <a:off x="467544" y="5134004"/>
            <a:ext cx="1872208" cy="523220"/>
          </a:xfrm>
          <a:prstGeom prst="rect">
            <a:avLst/>
          </a:prstGeom>
          <a:noFill/>
        </p:spPr>
        <p:txBody>
          <a:bodyPr wrap="square" rtlCol="0">
            <a:spAutoFit/>
          </a:bodyPr>
          <a:lstStyle/>
          <a:p>
            <a:r>
              <a:rPr lang="en-GB" sz="2800" b="1" dirty="0" smtClean="0"/>
              <a:t>soy</a:t>
            </a:r>
            <a:endParaRPr lang="en-GB" sz="2800" b="1" dirty="0"/>
          </a:p>
        </p:txBody>
      </p:sp>
      <p:sp>
        <p:nvSpPr>
          <p:cNvPr id="23" name="TextBox 22"/>
          <p:cNvSpPr txBox="1"/>
          <p:nvPr/>
        </p:nvSpPr>
        <p:spPr>
          <a:xfrm>
            <a:off x="395536" y="5710068"/>
            <a:ext cx="1872208" cy="523220"/>
          </a:xfrm>
          <a:prstGeom prst="rect">
            <a:avLst/>
          </a:prstGeom>
          <a:noFill/>
        </p:spPr>
        <p:txBody>
          <a:bodyPr wrap="square" rtlCol="0">
            <a:spAutoFit/>
          </a:bodyPr>
          <a:lstStyle/>
          <a:p>
            <a:r>
              <a:rPr lang="en-GB" sz="2800" b="1" dirty="0" smtClean="0"/>
              <a:t>son</a:t>
            </a:r>
            <a:endParaRPr lang="en-GB" sz="2800" b="1" dirty="0"/>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25" name="TextBox 24"/>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latin typeface="AR DARLING" panose="02000000000000000000" pitchFamily="2" charset="0"/>
              </a:rPr>
              <a:t>3</a:t>
            </a:r>
            <a:endParaRPr lang="en-GB" sz="2000" dirty="0">
              <a:latin typeface="AR DARLING" panose="02000000000000000000" pitchFamily="2" charset="0"/>
            </a:endParaRPr>
          </a:p>
        </p:txBody>
      </p:sp>
    </p:spTree>
    <p:extLst>
      <p:ext uri="{BB962C8B-B14F-4D97-AF65-F5344CB8AC3E}">
        <p14:creationId xmlns:p14="http://schemas.microsoft.com/office/powerpoint/2010/main" val="135303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179512" y="404664"/>
            <a:ext cx="7488832" cy="3528392"/>
          </a:xfrm>
          <a:prstGeom prst="flowChartDocument">
            <a:avLst/>
          </a:prstGeom>
          <a:solidFill>
            <a:schemeClr val="accent6">
              <a:lumMod val="20000"/>
              <a:lumOff val="80000"/>
            </a:schemeClr>
          </a:solidFill>
          <a:ln w="57150">
            <a:solidFill>
              <a:schemeClr val="accent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323528"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266"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uble Wave 4"/>
          <p:cNvSpPr/>
          <p:nvPr/>
        </p:nvSpPr>
        <p:spPr>
          <a:xfrm>
            <a:off x="431540" y="4149080"/>
            <a:ext cx="8424936" cy="2160240"/>
          </a:xfrm>
          <a:prstGeom prst="doubleWave">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4309300"/>
            <a:ext cx="2304256" cy="461665"/>
          </a:xfrm>
          <a:prstGeom prst="rect">
            <a:avLst/>
          </a:prstGeom>
          <a:noFill/>
        </p:spPr>
        <p:txBody>
          <a:bodyPr wrap="square" rtlCol="0">
            <a:spAutoFit/>
          </a:bodyPr>
          <a:lstStyle/>
          <a:p>
            <a:pPr algn="ctr"/>
            <a:r>
              <a:rPr lang="en-GB" sz="2400" b="1" u="sng" dirty="0" smtClean="0"/>
              <a:t>País</a:t>
            </a:r>
            <a:endParaRPr lang="en-GB" sz="2400" b="1" u="sng" dirty="0"/>
          </a:p>
        </p:txBody>
      </p:sp>
      <p:sp>
        <p:nvSpPr>
          <p:cNvPr id="24" name="TextBox 23"/>
          <p:cNvSpPr txBox="1"/>
          <p:nvPr/>
        </p:nvSpPr>
        <p:spPr>
          <a:xfrm>
            <a:off x="2323311" y="4335487"/>
            <a:ext cx="4598570" cy="461665"/>
          </a:xfrm>
          <a:prstGeom prst="rect">
            <a:avLst/>
          </a:prstGeom>
          <a:noFill/>
        </p:spPr>
        <p:txBody>
          <a:bodyPr wrap="square" rtlCol="0">
            <a:spAutoFit/>
          </a:bodyPr>
          <a:lstStyle/>
          <a:p>
            <a:pPr algn="ctr"/>
            <a:r>
              <a:rPr lang="en-GB" sz="2400" b="1" u="sng" dirty="0" err="1" smtClean="0"/>
              <a:t>Nacionalidad</a:t>
            </a:r>
            <a:r>
              <a:rPr lang="en-GB" sz="2400" b="1" u="sng" dirty="0" smtClean="0"/>
              <a:t> / </a:t>
            </a:r>
            <a:r>
              <a:rPr lang="en-GB" sz="2400" b="1" u="sng" dirty="0" err="1" smtClean="0"/>
              <a:t>Idioma</a:t>
            </a:r>
            <a:endParaRPr lang="en-GB" sz="2400" b="1" u="sng" dirty="0"/>
          </a:p>
        </p:txBody>
      </p:sp>
      <p:sp>
        <p:nvSpPr>
          <p:cNvPr id="25" name="TextBox 24"/>
          <p:cNvSpPr txBox="1"/>
          <p:nvPr/>
        </p:nvSpPr>
        <p:spPr>
          <a:xfrm>
            <a:off x="5580112" y="4365104"/>
            <a:ext cx="4598570" cy="461665"/>
          </a:xfrm>
          <a:prstGeom prst="rect">
            <a:avLst/>
          </a:prstGeom>
          <a:noFill/>
        </p:spPr>
        <p:txBody>
          <a:bodyPr wrap="square" rtlCol="0">
            <a:spAutoFit/>
          </a:bodyPr>
          <a:lstStyle/>
          <a:p>
            <a:pPr algn="ctr"/>
            <a:r>
              <a:rPr lang="en-GB" sz="2400" b="1" u="sng" dirty="0" smtClean="0"/>
              <a:t>Ciudad</a:t>
            </a:r>
            <a:endParaRPr lang="en-GB" sz="2400" b="1" u="sng" dirty="0"/>
          </a:p>
        </p:txBody>
      </p:sp>
      <p:cxnSp>
        <p:nvCxnSpPr>
          <p:cNvPr id="8" name="Straight Connector 7"/>
          <p:cNvCxnSpPr/>
          <p:nvPr/>
        </p:nvCxnSpPr>
        <p:spPr>
          <a:xfrm>
            <a:off x="2555776" y="4365104"/>
            <a:ext cx="0" cy="1728192"/>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04248" y="4365104"/>
            <a:ext cx="0" cy="1728192"/>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28" name="TextBox 27"/>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latin typeface="AR DARLING" panose="02000000000000000000" pitchFamily="2" charset="0"/>
              </a:rPr>
              <a:t>4</a:t>
            </a:r>
            <a:endParaRPr lang="en-GB" sz="2000" dirty="0">
              <a:latin typeface="AR DARLING" panose="02000000000000000000" pitchFamily="2" charset="0"/>
            </a:endParaRPr>
          </a:p>
        </p:txBody>
      </p:sp>
    </p:spTree>
    <p:extLst>
      <p:ext uri="{BB962C8B-B14F-4D97-AF65-F5344CB8AC3E}">
        <p14:creationId xmlns:p14="http://schemas.microsoft.com/office/powerpoint/2010/main" val="72001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404664"/>
            <a:ext cx="7488832" cy="3528392"/>
          </a:xfrm>
          <a:prstGeom prst="flowChartDocument">
            <a:avLst/>
          </a:prstGeom>
          <a:solidFill>
            <a:schemeClr val="accent6">
              <a:lumMod val="20000"/>
              <a:lumOff val="80000"/>
            </a:schemeClr>
          </a:solidFill>
          <a:ln w="57150">
            <a:solidFill>
              <a:schemeClr val="accent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043608"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346"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uble Wave 4"/>
          <p:cNvSpPr/>
          <p:nvPr/>
        </p:nvSpPr>
        <p:spPr>
          <a:xfrm>
            <a:off x="431540" y="4149080"/>
            <a:ext cx="8424936" cy="2160240"/>
          </a:xfrm>
          <a:prstGeom prst="doubleWave">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4309300"/>
            <a:ext cx="2304256" cy="461665"/>
          </a:xfrm>
          <a:prstGeom prst="rect">
            <a:avLst/>
          </a:prstGeom>
          <a:noFill/>
        </p:spPr>
        <p:txBody>
          <a:bodyPr wrap="square" rtlCol="0">
            <a:spAutoFit/>
          </a:bodyPr>
          <a:lstStyle/>
          <a:p>
            <a:pPr algn="ctr"/>
            <a:r>
              <a:rPr lang="en-GB" sz="2400" b="1" u="sng" dirty="0" smtClean="0"/>
              <a:t>País</a:t>
            </a:r>
            <a:endParaRPr lang="en-GB" sz="2400" b="1" u="sng" dirty="0"/>
          </a:p>
        </p:txBody>
      </p:sp>
      <p:sp>
        <p:nvSpPr>
          <p:cNvPr id="24" name="TextBox 23"/>
          <p:cNvSpPr txBox="1"/>
          <p:nvPr/>
        </p:nvSpPr>
        <p:spPr>
          <a:xfrm>
            <a:off x="2323311" y="4335487"/>
            <a:ext cx="4598570" cy="461665"/>
          </a:xfrm>
          <a:prstGeom prst="rect">
            <a:avLst/>
          </a:prstGeom>
          <a:noFill/>
        </p:spPr>
        <p:txBody>
          <a:bodyPr wrap="square" rtlCol="0">
            <a:spAutoFit/>
          </a:bodyPr>
          <a:lstStyle/>
          <a:p>
            <a:pPr algn="ctr"/>
            <a:r>
              <a:rPr lang="en-GB" sz="2400" b="1" u="sng" dirty="0" err="1" smtClean="0"/>
              <a:t>Nacionalidad</a:t>
            </a:r>
            <a:r>
              <a:rPr lang="en-GB" sz="2400" b="1" u="sng" dirty="0" smtClean="0"/>
              <a:t> / </a:t>
            </a:r>
            <a:r>
              <a:rPr lang="en-GB" sz="2400" b="1" u="sng" dirty="0" err="1" smtClean="0"/>
              <a:t>Idioma</a:t>
            </a:r>
            <a:endParaRPr lang="en-GB" sz="2400" b="1" u="sng" dirty="0"/>
          </a:p>
        </p:txBody>
      </p:sp>
      <p:sp>
        <p:nvSpPr>
          <p:cNvPr id="25" name="TextBox 24"/>
          <p:cNvSpPr txBox="1"/>
          <p:nvPr/>
        </p:nvSpPr>
        <p:spPr>
          <a:xfrm>
            <a:off x="5580112" y="4365104"/>
            <a:ext cx="4598570" cy="461665"/>
          </a:xfrm>
          <a:prstGeom prst="rect">
            <a:avLst/>
          </a:prstGeom>
          <a:noFill/>
        </p:spPr>
        <p:txBody>
          <a:bodyPr wrap="square" rtlCol="0">
            <a:spAutoFit/>
          </a:bodyPr>
          <a:lstStyle/>
          <a:p>
            <a:pPr algn="ctr"/>
            <a:r>
              <a:rPr lang="en-GB" sz="2400" b="1" u="sng" dirty="0" smtClean="0"/>
              <a:t>Ciudad</a:t>
            </a:r>
            <a:endParaRPr lang="en-GB" sz="2400" b="1" u="sng" dirty="0"/>
          </a:p>
        </p:txBody>
      </p:sp>
      <p:cxnSp>
        <p:nvCxnSpPr>
          <p:cNvPr id="8" name="Straight Connector 7"/>
          <p:cNvCxnSpPr/>
          <p:nvPr/>
        </p:nvCxnSpPr>
        <p:spPr>
          <a:xfrm>
            <a:off x="2555776" y="4365104"/>
            <a:ext cx="0" cy="1728192"/>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04248" y="4365104"/>
            <a:ext cx="0" cy="1728192"/>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3568" y="4718702"/>
            <a:ext cx="1800200" cy="523220"/>
          </a:xfrm>
          <a:prstGeom prst="rect">
            <a:avLst/>
          </a:prstGeom>
          <a:noFill/>
        </p:spPr>
        <p:txBody>
          <a:bodyPr wrap="square" rtlCol="0">
            <a:spAutoFit/>
          </a:bodyPr>
          <a:lstStyle/>
          <a:p>
            <a:pPr algn="ctr"/>
            <a:r>
              <a:rPr lang="en-GB" sz="2800" b="1" dirty="0" err="1" smtClean="0"/>
              <a:t>España</a:t>
            </a:r>
            <a:endParaRPr lang="en-GB" sz="2800" b="1" dirty="0"/>
          </a:p>
        </p:txBody>
      </p:sp>
      <p:sp>
        <p:nvSpPr>
          <p:cNvPr id="12" name="TextBox 11"/>
          <p:cNvSpPr txBox="1"/>
          <p:nvPr/>
        </p:nvSpPr>
        <p:spPr>
          <a:xfrm>
            <a:off x="683568" y="5210036"/>
            <a:ext cx="1800200" cy="523220"/>
          </a:xfrm>
          <a:prstGeom prst="rect">
            <a:avLst/>
          </a:prstGeom>
          <a:noFill/>
        </p:spPr>
        <p:txBody>
          <a:bodyPr wrap="square" rtlCol="0">
            <a:spAutoFit/>
          </a:bodyPr>
          <a:lstStyle/>
          <a:p>
            <a:pPr algn="ctr"/>
            <a:r>
              <a:rPr lang="en-GB" sz="2800" b="1" dirty="0" smtClean="0"/>
              <a:t>Argentina</a:t>
            </a:r>
            <a:endParaRPr lang="en-GB" sz="2800" b="1" dirty="0"/>
          </a:p>
        </p:txBody>
      </p:sp>
      <p:sp>
        <p:nvSpPr>
          <p:cNvPr id="13" name="TextBox 12"/>
          <p:cNvSpPr txBox="1"/>
          <p:nvPr/>
        </p:nvSpPr>
        <p:spPr>
          <a:xfrm>
            <a:off x="2771800" y="4725144"/>
            <a:ext cx="1800200" cy="523220"/>
          </a:xfrm>
          <a:prstGeom prst="rect">
            <a:avLst/>
          </a:prstGeom>
          <a:noFill/>
        </p:spPr>
        <p:txBody>
          <a:bodyPr wrap="square" rtlCol="0">
            <a:spAutoFit/>
          </a:bodyPr>
          <a:lstStyle/>
          <a:p>
            <a:pPr algn="ctr"/>
            <a:r>
              <a:rPr lang="en-GB" sz="2800" b="1" dirty="0" err="1" smtClean="0"/>
              <a:t>argentino</a:t>
            </a:r>
            <a:endParaRPr lang="en-GB" sz="2800" b="1" dirty="0"/>
          </a:p>
        </p:txBody>
      </p:sp>
      <p:sp>
        <p:nvSpPr>
          <p:cNvPr id="14" name="TextBox 13"/>
          <p:cNvSpPr txBox="1"/>
          <p:nvPr/>
        </p:nvSpPr>
        <p:spPr>
          <a:xfrm>
            <a:off x="4499992" y="4725144"/>
            <a:ext cx="1800200" cy="523220"/>
          </a:xfrm>
          <a:prstGeom prst="rect">
            <a:avLst/>
          </a:prstGeom>
          <a:noFill/>
        </p:spPr>
        <p:txBody>
          <a:bodyPr wrap="square" rtlCol="0">
            <a:spAutoFit/>
          </a:bodyPr>
          <a:lstStyle/>
          <a:p>
            <a:pPr algn="ctr"/>
            <a:r>
              <a:rPr lang="en-GB" sz="2800" b="1" dirty="0" err="1" smtClean="0"/>
              <a:t>español</a:t>
            </a:r>
            <a:endParaRPr lang="en-GB" sz="2800" b="1" dirty="0"/>
          </a:p>
        </p:txBody>
      </p:sp>
      <p:sp>
        <p:nvSpPr>
          <p:cNvPr id="15" name="TextBox 14"/>
          <p:cNvSpPr txBox="1"/>
          <p:nvPr/>
        </p:nvSpPr>
        <p:spPr>
          <a:xfrm>
            <a:off x="2771800" y="5229200"/>
            <a:ext cx="1800200" cy="523220"/>
          </a:xfrm>
          <a:prstGeom prst="rect">
            <a:avLst/>
          </a:prstGeom>
          <a:noFill/>
        </p:spPr>
        <p:txBody>
          <a:bodyPr wrap="square" rtlCol="0">
            <a:spAutoFit/>
          </a:bodyPr>
          <a:lstStyle/>
          <a:p>
            <a:pPr algn="ctr"/>
            <a:r>
              <a:rPr lang="en-GB" sz="2800" b="1" dirty="0" err="1" smtClean="0"/>
              <a:t>inglés</a:t>
            </a:r>
            <a:endParaRPr lang="en-GB" sz="2800" b="1" dirty="0"/>
          </a:p>
        </p:txBody>
      </p:sp>
      <p:sp>
        <p:nvSpPr>
          <p:cNvPr id="16" name="TextBox 15"/>
          <p:cNvSpPr txBox="1"/>
          <p:nvPr/>
        </p:nvSpPr>
        <p:spPr>
          <a:xfrm>
            <a:off x="4572000" y="5138028"/>
            <a:ext cx="1800200" cy="523220"/>
          </a:xfrm>
          <a:prstGeom prst="rect">
            <a:avLst/>
          </a:prstGeom>
          <a:noFill/>
        </p:spPr>
        <p:txBody>
          <a:bodyPr wrap="square" rtlCol="0">
            <a:spAutoFit/>
          </a:bodyPr>
          <a:lstStyle/>
          <a:p>
            <a:pPr algn="ctr"/>
            <a:r>
              <a:rPr lang="en-GB" sz="2800" b="1" dirty="0" err="1" smtClean="0"/>
              <a:t>francés</a:t>
            </a:r>
            <a:endParaRPr lang="en-GB" sz="2800" b="1" dirty="0"/>
          </a:p>
        </p:txBody>
      </p:sp>
      <p:sp>
        <p:nvSpPr>
          <p:cNvPr id="17" name="TextBox 16"/>
          <p:cNvSpPr txBox="1"/>
          <p:nvPr/>
        </p:nvSpPr>
        <p:spPr>
          <a:xfrm>
            <a:off x="7020272" y="4725144"/>
            <a:ext cx="1800200" cy="523220"/>
          </a:xfrm>
          <a:prstGeom prst="rect">
            <a:avLst/>
          </a:prstGeom>
          <a:noFill/>
        </p:spPr>
        <p:txBody>
          <a:bodyPr wrap="square" rtlCol="0">
            <a:spAutoFit/>
          </a:bodyPr>
          <a:lstStyle/>
          <a:p>
            <a:pPr algn="ctr"/>
            <a:r>
              <a:rPr lang="en-GB" sz="2800" b="1" dirty="0" smtClean="0"/>
              <a:t>Valencia</a:t>
            </a:r>
            <a:endParaRPr lang="en-GB" sz="2800" b="1" dirty="0"/>
          </a:p>
        </p:txBody>
      </p:sp>
      <p:sp>
        <p:nvSpPr>
          <p:cNvPr id="18" name="TextBox 17"/>
          <p:cNvSpPr txBox="1"/>
          <p:nvPr/>
        </p:nvSpPr>
        <p:spPr>
          <a:xfrm>
            <a:off x="7092280" y="5157192"/>
            <a:ext cx="1800200" cy="523220"/>
          </a:xfrm>
          <a:prstGeom prst="rect">
            <a:avLst/>
          </a:prstGeom>
          <a:noFill/>
        </p:spPr>
        <p:txBody>
          <a:bodyPr wrap="square" rtlCol="0">
            <a:spAutoFit/>
          </a:bodyPr>
          <a:lstStyle/>
          <a:p>
            <a:pPr algn="ctr"/>
            <a:r>
              <a:rPr lang="en-GB" sz="2800" b="1" dirty="0" smtClean="0"/>
              <a:t>Barcelona</a:t>
            </a:r>
            <a:endParaRPr lang="en-GB" sz="2800" b="1" dirty="0"/>
          </a:p>
        </p:txBody>
      </p:sp>
    </p:spTree>
    <p:extLst>
      <p:ext uri="{BB962C8B-B14F-4D97-AF65-F5344CB8AC3E}">
        <p14:creationId xmlns:p14="http://schemas.microsoft.com/office/powerpoint/2010/main" val="589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3289</TotalTime>
  <Words>3776</Words>
  <Application>Microsoft Office PowerPoint</Application>
  <PresentationFormat>On-screen Show (4:3)</PresentationFormat>
  <Paragraphs>638</Paragraphs>
  <Slides>52</Slides>
  <Notes>29</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52</vt:i4>
      </vt:variant>
    </vt:vector>
  </HeadingPairs>
  <TitlesOfParts>
    <vt:vector size="74" baseType="lpstr">
      <vt:lpstr>SimSun</vt:lpstr>
      <vt:lpstr>AR DARLING</vt:lpstr>
      <vt:lpstr>Arial</vt:lpstr>
      <vt:lpstr>Arial Black</vt:lpstr>
      <vt:lpstr>Arial Rounded MT Bold</vt:lpstr>
      <vt:lpstr>Bradley Hand ITC</vt:lpstr>
      <vt:lpstr>Calibri</vt:lpstr>
      <vt:lpstr>Calibri Light</vt:lpstr>
      <vt:lpstr>Cambria</vt:lpstr>
      <vt:lpstr>Courier New</vt:lpstr>
      <vt:lpstr>Gill Sans MT</vt:lpstr>
      <vt:lpstr>MS ??</vt:lpstr>
      <vt:lpstr>Segoe Print</vt:lpstr>
      <vt:lpstr>Symbol</vt:lpstr>
      <vt:lpstr>Times New Roman</vt:lpstr>
      <vt:lpstr>Wingdings</vt:lpstr>
      <vt:lpstr>Retrospect</vt:lpstr>
      <vt:lpstr>Default Design</vt:lpstr>
      <vt:lpstr>Office Theme</vt:lpstr>
      <vt:lpstr>1_Office Theme</vt:lpstr>
      <vt:lpstr>2_Office Theme</vt:lpstr>
      <vt:lpstr>3_Office Theme</vt:lpstr>
      <vt:lpstr>Translation and transcription!?!</vt:lpstr>
      <vt:lpstr>1 Transcription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learning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Translation into 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What to translate?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Translation into the FL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Translation and transcription!?!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Translation and transcription!?!</dc:title>
  <dc:creator>55WD</dc:creator>
  <cp:lastModifiedBy>55WD</cp:lastModifiedBy>
  <cp:revision>43</cp:revision>
  <dcterms:created xsi:type="dcterms:W3CDTF">2014-05-29T09:14:20Z</dcterms:created>
  <dcterms:modified xsi:type="dcterms:W3CDTF">2014-09-12T21:10:40Z</dcterms:modified>
</cp:coreProperties>
</file>