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61" r:id="rId1"/>
    <p:sldMasterId id="2147483673" r:id="rId2"/>
    <p:sldMasterId id="2147483685" r:id="rId3"/>
    <p:sldMasterId id="2147483697" r:id="rId4"/>
    <p:sldMasterId id="2147483709" r:id="rId5"/>
    <p:sldMasterId id="2147483721" r:id="rId6"/>
  </p:sldMasterIdLst>
  <p:notesMasterIdLst>
    <p:notesMasterId r:id="rId60"/>
  </p:notesMasterIdLst>
  <p:sldIdLst>
    <p:sldId id="256" r:id="rId7"/>
    <p:sldId id="271" r:id="rId8"/>
    <p:sldId id="30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2" r:id="rId24"/>
    <p:sldId id="273" r:id="rId25"/>
    <p:sldId id="274" r:id="rId26"/>
    <p:sldId id="299" r:id="rId27"/>
    <p:sldId id="275" r:id="rId28"/>
    <p:sldId id="289" r:id="rId29"/>
    <p:sldId id="290" r:id="rId30"/>
    <p:sldId id="291" r:id="rId31"/>
    <p:sldId id="292" r:id="rId32"/>
    <p:sldId id="293" r:id="rId33"/>
    <p:sldId id="294" r:id="rId34"/>
    <p:sldId id="295" r:id="rId35"/>
    <p:sldId id="296" r:id="rId36"/>
    <p:sldId id="298" r:id="rId37"/>
    <p:sldId id="302" r:id="rId38"/>
    <p:sldId id="310" r:id="rId39"/>
    <p:sldId id="300" r:id="rId40"/>
    <p:sldId id="301" r:id="rId41"/>
    <p:sldId id="304" r:id="rId42"/>
    <p:sldId id="305" r:id="rId43"/>
    <p:sldId id="306" r:id="rId44"/>
    <p:sldId id="276" r:id="rId45"/>
    <p:sldId id="307" r:id="rId46"/>
    <p:sldId id="277" r:id="rId47"/>
    <p:sldId id="278" r:id="rId48"/>
    <p:sldId id="279" r:id="rId49"/>
    <p:sldId id="280" r:id="rId50"/>
    <p:sldId id="281" r:id="rId51"/>
    <p:sldId id="283" r:id="rId52"/>
    <p:sldId id="284" r:id="rId53"/>
    <p:sldId id="285" r:id="rId54"/>
    <p:sldId id="282" r:id="rId55"/>
    <p:sldId id="308" r:id="rId56"/>
    <p:sldId id="286" r:id="rId57"/>
    <p:sldId id="287" r:id="rId58"/>
    <p:sldId id="288"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364" autoAdjust="0"/>
  </p:normalViewPr>
  <p:slideViewPr>
    <p:cSldViewPr snapToGrid="0">
      <p:cViewPr varScale="1">
        <p:scale>
          <a:sx n="58" d="100"/>
          <a:sy n="58" d="100"/>
        </p:scale>
        <p:origin x="3180" y="60"/>
      </p:cViewPr>
      <p:guideLst/>
    </p:cSldViewPr>
  </p:slideViewPr>
  <p:notesTextViewPr>
    <p:cViewPr>
      <p:scale>
        <a:sx n="1" d="1"/>
        <a:sy n="1" d="1"/>
      </p:scale>
      <p:origin x="0" y="0"/>
    </p:cViewPr>
  </p:notesTextViewPr>
  <p:sorterViewPr>
    <p:cViewPr varScale="1">
      <p:scale>
        <a:sx n="100" d="100"/>
        <a:sy n="100" d="100"/>
      </p:scale>
      <p:origin x="0" y="-47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AFD0B-B814-4122-AC94-AB3BF49CC0ED}" type="datetimeFigureOut">
              <a:rPr lang="en-GB" smtClean="0"/>
              <a:t>12/09/2014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AE09D-E645-4DF5-B59A-D1BFCDA07E97}" type="slidenum">
              <a:rPr lang="en-GB" smtClean="0"/>
              <a:t>‹#›</a:t>
            </a:fld>
            <a:endParaRPr lang="en-GB"/>
          </a:p>
        </p:txBody>
      </p:sp>
    </p:spTree>
    <p:extLst>
      <p:ext uri="{BB962C8B-B14F-4D97-AF65-F5344CB8AC3E}">
        <p14:creationId xmlns:p14="http://schemas.microsoft.com/office/powerpoint/2010/main" val="35390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ritishbrusselsnetwork.eu/report-estimates-britains-lack-of-foreign-language-speakers-costs-economy-17-billion-a-yea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4</a:t>
            </a:fld>
            <a:endParaRPr lang="en-GB"/>
          </a:p>
        </p:txBody>
      </p:sp>
    </p:spTree>
    <p:extLst>
      <p:ext uri="{BB962C8B-B14F-4D97-AF65-F5344CB8AC3E}">
        <p14:creationId xmlns:p14="http://schemas.microsoft.com/office/powerpoint/2010/main" val="405127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sym typeface="Wingdings" panose="05000000000000000000" pitchFamily="2" charset="2"/>
              </a:rPr>
              <a:t>7  Reading  Speaking  Writing</a:t>
            </a:r>
          </a:p>
          <a:p>
            <a:pPr marL="0" indent="0">
              <a:buNone/>
            </a:pPr>
            <a:endParaRPr lang="en-GB" dirty="0" smtClean="0"/>
          </a:p>
          <a:p>
            <a:pPr marL="228600" indent="-228600">
              <a:buAutoNum type="arabicPeriod" startAt="4"/>
            </a:pPr>
            <a:r>
              <a:rPr lang="en-GB" baseline="0" dirty="0" smtClean="0">
                <a:sym typeface="Wingdings" panose="05000000000000000000" pitchFamily="2" charset="2"/>
              </a:rPr>
              <a:t>1  Take the text away.  Ask them to pretend to be Carlos.  Get them to answer by tracing the words with a finger on the table.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Bring the text back to see if they spelt Me </a:t>
            </a:r>
            <a:r>
              <a:rPr lang="en-GB" baseline="0" dirty="0" err="1" smtClean="0">
                <a:sym typeface="Wingdings" panose="05000000000000000000" pitchFamily="2" charset="2"/>
              </a:rPr>
              <a:t>llamo</a:t>
            </a:r>
            <a:r>
              <a:rPr lang="en-GB" baseline="0" dirty="0" smtClean="0">
                <a:sym typeface="Wingdings" panose="05000000000000000000" pitchFamily="2" charset="2"/>
              </a:rPr>
              <a:t> Carlos correctly.  Do the same with the other questions.</a:t>
            </a:r>
          </a:p>
          <a:p>
            <a:pPr marL="228600" indent="-228600">
              <a:buAutoNum type="arabicPeriod" startAt="4"/>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4.2  Ask them to be themselves now.  Give them mini whiteboards (or exercise books if you prefer)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and ask them to write a full sentence answer.  This time, do not bring the text back each time between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Do the same for all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NB:  Tell them that they can ask you for words they need e.g. </a:t>
            </a:r>
            <a:r>
              <a:rPr lang="en-GB" baseline="0" dirty="0" err="1" smtClean="0">
                <a:sym typeface="Wingdings" panose="05000000000000000000" pitchFamily="2" charset="2"/>
              </a:rPr>
              <a:t>Inglaterra</a:t>
            </a:r>
            <a:r>
              <a:rPr lang="en-GB" baseline="0" dirty="0" smtClean="0">
                <a:sym typeface="Wingdings" panose="05000000000000000000" pitchFamily="2" charset="2"/>
              </a:rPr>
              <a:t> that have not come up in the lesson so far.</a:t>
            </a:r>
            <a:br>
              <a:rPr lang="en-GB" baseline="0" dirty="0" smtClean="0">
                <a:sym typeface="Wingdings" panose="05000000000000000000" pitchFamily="2" charset="2"/>
              </a:rPr>
            </a:br>
            <a:r>
              <a:rPr lang="en-GB" baseline="0" dirty="0" smtClean="0">
                <a:sym typeface="Wingdings" panose="05000000000000000000" pitchFamily="2" charset="2"/>
              </a:rPr>
              <a:t>They know how to ask “Como se dice…?”  If you haven’t talk “Como se </a:t>
            </a:r>
            <a:r>
              <a:rPr lang="en-GB" baseline="0" dirty="0" err="1" smtClean="0">
                <a:sym typeface="Wingdings" panose="05000000000000000000" pitchFamily="2" charset="2"/>
              </a:rPr>
              <a:t>escribe</a:t>
            </a:r>
            <a:r>
              <a:rPr lang="en-GB" baseline="0" dirty="0" smtClean="0">
                <a:sym typeface="Wingdings" panose="05000000000000000000" pitchFamily="2" charset="2"/>
              </a:rPr>
              <a:t>?” yet this is the time to do it – i.e. when they need it.  </a:t>
            </a:r>
            <a:br>
              <a:rPr lang="en-GB" baseline="0" dirty="0" smtClean="0">
                <a:sym typeface="Wingdings" panose="05000000000000000000" pitchFamily="2" charset="2"/>
              </a:rPr>
            </a:br>
            <a:r>
              <a:rPr lang="en-GB" baseline="0" dirty="0" smtClean="0">
                <a:sym typeface="Wingdings" panose="05000000000000000000" pitchFamily="2" charset="2"/>
              </a:rPr>
              <a:t>Make is very </a:t>
            </a:r>
            <a:r>
              <a:rPr lang="en-GB" baseline="0" dirty="0" err="1" smtClean="0">
                <a:sym typeface="Wingdings" panose="05000000000000000000" pitchFamily="2" charset="2"/>
              </a:rPr>
              <a:t>very</a:t>
            </a:r>
            <a:r>
              <a:rPr lang="en-GB" baseline="0" dirty="0" smtClean="0">
                <a:sym typeface="Wingdings" panose="05000000000000000000" pitchFamily="2" charset="2"/>
              </a:rPr>
              <a:t> clear that you know they are writing from memory and that there will be some mistakes and this is fine!</a:t>
            </a:r>
            <a:br>
              <a:rPr lang="en-GB" baseline="0" dirty="0" smtClean="0">
                <a:sym typeface="Wingdings" panose="05000000000000000000" pitchFamily="2" charset="2"/>
              </a:rPr>
            </a:br>
            <a:r>
              <a:rPr lang="en-GB" baseline="0" dirty="0" smtClean="0">
                <a:sym typeface="Wingdings" panose="05000000000000000000" pitchFamily="2" charset="2"/>
              </a:rPr>
              <a:t>Tell them how important writing from memory is and that copying will not teach them as much.</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They will end up having written a short paragraph about themselves in Spanish. Level 3 / 4 on NC.</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Ask them to add any sentences they want to at the end of the text and to give their work in to you.</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Use what you find in their books to inform your next teaching sequence!</a:t>
            </a:r>
          </a:p>
          <a:p>
            <a:pPr marL="0" indent="0">
              <a:buNone/>
            </a:pPr>
            <a:r>
              <a:rPr lang="en-GB" baseline="0" dirty="0" smtClean="0">
                <a:sym typeface="Wingdings" panose="05000000000000000000" pitchFamily="2" charset="2"/>
              </a:rPr>
              <a:t>One of the things you probably won’t find is extensive use of the high-frequency words OR different verb forms apart from the first person.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So this sets up some learning objectives for the first term immediately.  </a:t>
            </a:r>
            <a:endParaRPr lang="en-GB" dirty="0" smtClean="0"/>
          </a:p>
          <a:p>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13</a:t>
            </a:fld>
            <a:endParaRPr lang="en-GB"/>
          </a:p>
        </p:txBody>
      </p:sp>
    </p:spTree>
    <p:extLst>
      <p:ext uri="{BB962C8B-B14F-4D97-AF65-F5344CB8AC3E}">
        <p14:creationId xmlns:p14="http://schemas.microsoft.com/office/powerpoint/2010/main" val="84961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dirty="0" smtClean="0"/>
              <a:t>http://www.unternehmer-manufaktur.de/sites/default/files/images/Mitarbeiterjahr/l%C3%A4cheln_rezeption.jpg</a:t>
            </a:r>
            <a:br>
              <a:rPr lang="en-GB" dirty="0" smtClean="0"/>
            </a:br>
            <a:endParaRPr lang="en-GB" dirty="0" smtClean="0"/>
          </a:p>
          <a:p>
            <a:pPr marL="0" marR="0" lvl="0" indent="0" algn="l" defTabSz="914400" rtl="0" eaLnBrk="0" fontAlgn="base" latinLnBrk="0" hangingPunct="0">
              <a:lnSpc>
                <a:spcPct val="100000"/>
              </a:lnSpc>
              <a:spcBef>
                <a:spcPct val="0"/>
              </a:spcBef>
              <a:spcAft>
                <a:spcPct val="0"/>
              </a:spcAft>
              <a:buClrTx/>
              <a:buSzTx/>
              <a:buFontTx/>
              <a:buNone/>
              <a:tabLst/>
            </a:pPr>
            <a:r>
              <a:rPr lang="en-GB" dirty="0" smtClean="0"/>
              <a:t>Adapted from </a:t>
            </a:r>
            <a:r>
              <a:rPr lang="en-GB" dirty="0" err="1" smtClean="0"/>
              <a:t>Stimmt</a:t>
            </a:r>
            <a:r>
              <a:rPr lang="en-GB" dirty="0" smtClean="0"/>
              <a:t>! 3 </a:t>
            </a:r>
            <a:r>
              <a:rPr lang="en-GB" dirty="0" err="1" smtClean="0"/>
              <a:t>Grün</a:t>
            </a:r>
            <a:r>
              <a:rPr lang="en-GB" dirty="0" smtClean="0"/>
              <a:t> Pearson</a:t>
            </a:r>
            <a:br>
              <a:rPr lang="en-GB" dirty="0" smtClean="0"/>
            </a:b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Guten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Morgen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Hotel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Paradies</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Mein Name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Stiel</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Heidi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Stiel</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 – T – I – E – L.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Ich</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möchte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Zimmer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reservieren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Doppelzimmer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bitte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möchten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Tage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bleiben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vom</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vierten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bis</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zum</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siebten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September.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Meine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Telefonnummer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fünfundvierzig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sechsundzwanzig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neun</a:t>
            </a:r>
            <a:r>
              <a:rPr lang="en-GB" sz="1200" dirty="0" err="1" smtClean="0">
                <a:latin typeface="Arial" panose="020B0604020202020204" pitchFamily="34" charset="0"/>
                <a:ea typeface="Times New Roman" panose="02020603050405020304" pitchFamily="18" charset="0"/>
                <a:cs typeface="Arial" panose="020B0604020202020204" pitchFamily="34" charset="0"/>
              </a:rPr>
              <a:t>undneuzig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siebzehn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Die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noch</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einmal</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fünfundzwanzig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sechs</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vierzig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achtzig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siebzehn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Auf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Wiederhören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b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GB"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Source:</a:t>
            </a:r>
            <a:endParaRPr kumimoji="0" lang="en-GB"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3"/>
              </a:rPr>
              <a:t>http://www.britishbrusselsnetwork.eu/report-estimates-britains-lack-of-foreign-language-speakers-costs-economy-17-billion-a-year</a:t>
            </a:r>
            <a:endParaRPr kumimoji="0" lang="en-GB" sz="1800" b="0" i="0" u="none" strike="noStrike" cap="none" normalizeH="0" baseline="0" dirty="0" smtClean="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18</a:t>
            </a:fld>
            <a:endParaRPr lang="en-GB"/>
          </a:p>
        </p:txBody>
      </p:sp>
    </p:spTree>
    <p:extLst>
      <p:ext uri="{BB962C8B-B14F-4D97-AF65-F5344CB8AC3E}">
        <p14:creationId xmlns:p14="http://schemas.microsoft.com/office/powerpoint/2010/main" val="40790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When you hear an unfamiliar word, use sound-spelling links to transcribe it. You can often work out what a word means when you see it written down. </a:t>
            </a:r>
            <a:b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GB" dirty="0" smtClean="0"/>
              <a:t>Taken from from </a:t>
            </a:r>
            <a:r>
              <a:rPr lang="en-GB" dirty="0" err="1" smtClean="0"/>
              <a:t>Stimmt</a:t>
            </a:r>
            <a:r>
              <a:rPr lang="en-GB" dirty="0" smtClean="0"/>
              <a:t>! 3 </a:t>
            </a:r>
            <a:r>
              <a:rPr lang="en-GB" dirty="0" err="1" smtClean="0"/>
              <a:t>Grün</a:t>
            </a:r>
            <a:r>
              <a:rPr lang="en-GB" dirty="0" smtClean="0"/>
              <a:t> Pearson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Guten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Morgen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Hotel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Heidehof</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Mein Name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Meyer, Elena Meyer. M – E – Y – E - R.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Ich</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möchte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Zimmer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reservieren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Doppelzimmer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bitte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möchten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zehn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Tage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bleiben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vom</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fünften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bis</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zum</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fünfzehnten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April. // Was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kostet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das,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bitte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Meine</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Telefonnummer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ist</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sieben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null;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achtzig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zwanzig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elf,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dreißig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Die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Nummer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noch</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mal …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achtzig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vier</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zwanzig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elf,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ein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und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dreißig</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Auf </a:t>
            </a:r>
            <a:r>
              <a:rPr kumimoji="0" lang="en-GB"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Wiederhören</a:t>
            </a:r>
            <a: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br>
              <a:rPr kumimoji="0" lang="en-GB"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GB" sz="1200" b="0" i="0" u="none" strike="noStrike" kern="1200" dirty="0" smtClean="0">
                <a:solidFill>
                  <a:schemeClr val="tx1"/>
                </a:solidFill>
                <a:effectLst/>
                <a:latin typeface="+mn-lt"/>
                <a:ea typeface="+mn-ea"/>
                <a:cs typeface="+mn-cs"/>
              </a:rPr>
              <a:t>Name</a:t>
            </a:r>
          </a:p>
          <a:p>
            <a:pPr rtl="0" eaLnBrk="1" fontAlgn="t" latinLnBrk="0" hangingPunct="1"/>
            <a:r>
              <a:rPr lang="en-GB" sz="1200" b="0" i="0" u="none" strike="noStrike" kern="1200" dirty="0" smtClean="0">
                <a:solidFill>
                  <a:schemeClr val="tx1"/>
                </a:solidFill>
                <a:effectLst/>
                <a:latin typeface="+mn-lt"/>
                <a:ea typeface="+mn-ea"/>
                <a:cs typeface="+mn-cs"/>
              </a:rPr>
              <a:t>Elena Meyer</a:t>
            </a:r>
          </a:p>
          <a:p>
            <a:pPr rtl="0" eaLnBrk="1" fontAlgn="t" latinLnBrk="0" hangingPunct="1"/>
            <a:r>
              <a:rPr lang="en-GB" sz="1200" b="0" i="0" u="none" strike="noStrike" kern="1200" dirty="0" smtClean="0">
                <a:solidFill>
                  <a:schemeClr val="tx1"/>
                </a:solidFill>
                <a:effectLst/>
                <a:latin typeface="+mn-lt"/>
                <a:ea typeface="+mn-ea"/>
                <a:cs typeface="+mn-cs"/>
              </a:rPr>
              <a:t>Zimmer</a:t>
            </a:r>
          </a:p>
          <a:p>
            <a:pPr rtl="0" eaLnBrk="1" fontAlgn="t" latinLnBrk="0" hangingPunct="1"/>
            <a:r>
              <a:rPr lang="en-GB" sz="1200" b="0" i="0" u="none" strike="noStrike" kern="1200" dirty="0" err="1" smtClean="0">
                <a:solidFill>
                  <a:schemeClr val="tx1"/>
                </a:solidFill>
                <a:effectLst/>
                <a:latin typeface="+mn-lt"/>
                <a:ea typeface="+mn-ea"/>
                <a:cs typeface="+mn-cs"/>
              </a:rPr>
              <a:t>ein</a:t>
            </a:r>
            <a:r>
              <a:rPr lang="en-GB" sz="1200" b="0" i="0" u="none" strike="noStrike"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rPr>
              <a:t>Doppelzimmer</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err="1" smtClean="0">
                <a:solidFill>
                  <a:schemeClr val="tx1"/>
                </a:solidFill>
                <a:effectLst/>
                <a:latin typeface="+mn-lt"/>
                <a:ea typeface="+mn-ea"/>
                <a:cs typeface="+mn-cs"/>
              </a:rPr>
              <a:t>Ankunft</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1" u="none" strike="noStrike" kern="1200" dirty="0" smtClean="0">
                <a:solidFill>
                  <a:schemeClr val="tx1"/>
                </a:solidFill>
                <a:effectLst/>
                <a:latin typeface="+mn-lt"/>
                <a:ea typeface="+mn-ea"/>
                <a:cs typeface="+mn-cs"/>
              </a:rPr>
              <a:t>5. April</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err="1" smtClean="0">
                <a:solidFill>
                  <a:schemeClr val="tx1"/>
                </a:solidFill>
                <a:effectLst/>
                <a:latin typeface="+mn-lt"/>
                <a:ea typeface="+mn-ea"/>
                <a:cs typeface="+mn-cs"/>
              </a:rPr>
              <a:t>Abfahrt</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1" u="none" strike="noStrike" kern="1200" dirty="0" smtClean="0">
                <a:solidFill>
                  <a:schemeClr val="tx1"/>
                </a:solidFill>
                <a:effectLst/>
                <a:latin typeface="+mn-lt"/>
                <a:ea typeface="+mn-ea"/>
                <a:cs typeface="+mn-cs"/>
              </a:rPr>
              <a:t>15. April</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err="1" smtClean="0">
                <a:solidFill>
                  <a:schemeClr val="tx1"/>
                </a:solidFill>
                <a:effectLst/>
                <a:latin typeface="+mn-lt"/>
                <a:ea typeface="+mn-ea"/>
                <a:cs typeface="+mn-cs"/>
              </a:rPr>
              <a:t>Andere</a:t>
            </a:r>
            <a:r>
              <a:rPr lang="en-GB" sz="1200" b="0" i="0" u="none" strike="noStrike" kern="1200" dirty="0" smtClean="0">
                <a:solidFill>
                  <a:schemeClr val="tx1"/>
                </a:solidFill>
                <a:effectLst/>
                <a:latin typeface="+mn-lt"/>
                <a:ea typeface="+mn-ea"/>
                <a:cs typeface="+mn-cs"/>
              </a:rPr>
              <a:t> Details / </a:t>
            </a:r>
            <a:r>
              <a:rPr lang="en-GB" sz="1200" b="0" i="0" u="none" strike="noStrike" kern="1200" dirty="0" err="1" smtClean="0">
                <a:solidFill>
                  <a:schemeClr val="tx1"/>
                </a:solidFill>
                <a:effectLst/>
                <a:latin typeface="+mn-lt"/>
                <a:ea typeface="+mn-ea"/>
                <a:cs typeface="+mn-cs"/>
              </a:rPr>
              <a:t>Fragen</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1" u="none" strike="noStrike" kern="1200" dirty="0" smtClean="0">
                <a:solidFill>
                  <a:schemeClr val="tx1"/>
                </a:solidFill>
                <a:effectLst/>
                <a:latin typeface="+mn-lt"/>
                <a:ea typeface="+mn-ea"/>
                <a:cs typeface="+mn-cs"/>
              </a:rPr>
              <a:t>Was </a:t>
            </a:r>
            <a:r>
              <a:rPr lang="en-GB" sz="1200" b="0" i="1" u="none" strike="noStrike" kern="1200" dirty="0" err="1" smtClean="0">
                <a:solidFill>
                  <a:schemeClr val="tx1"/>
                </a:solidFill>
                <a:effectLst/>
                <a:latin typeface="+mn-lt"/>
                <a:ea typeface="+mn-ea"/>
                <a:cs typeface="+mn-cs"/>
              </a:rPr>
              <a:t>kostet</a:t>
            </a:r>
            <a:r>
              <a:rPr lang="en-GB" sz="1200" b="0" i="1" u="none" strike="noStrike" kern="1200" dirty="0" smtClean="0">
                <a:solidFill>
                  <a:schemeClr val="tx1"/>
                </a:solidFill>
                <a:effectLst/>
                <a:latin typeface="+mn-lt"/>
                <a:ea typeface="+mn-ea"/>
                <a:cs typeface="+mn-cs"/>
              </a:rPr>
              <a:t> das Zimmer?</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err="1" smtClean="0">
                <a:solidFill>
                  <a:schemeClr val="tx1"/>
                </a:solidFill>
                <a:effectLst/>
                <a:latin typeface="+mn-lt"/>
                <a:ea typeface="+mn-ea"/>
                <a:cs typeface="+mn-cs"/>
              </a:rPr>
              <a:t>Telefonnummer</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smtClean="0">
                <a:solidFill>
                  <a:schemeClr val="tx1"/>
                </a:solidFill>
                <a:effectLst/>
                <a:latin typeface="+mn-lt"/>
                <a:ea typeface="+mn-ea"/>
                <a:cs typeface="+mn-cs"/>
              </a:rPr>
              <a:t>070 83 24 11 31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cap="none" normalizeH="0" baseline="0" dirty="0" smtClean="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19</a:t>
            </a:fld>
            <a:endParaRPr lang="en-GB"/>
          </a:p>
        </p:txBody>
      </p:sp>
    </p:spTree>
    <p:extLst>
      <p:ext uri="{BB962C8B-B14F-4D97-AF65-F5344CB8AC3E}">
        <p14:creationId xmlns:p14="http://schemas.microsoft.com/office/powerpoint/2010/main" val="662088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smtClean="0">
                <a:solidFill>
                  <a:srgbClr val="FF0000"/>
                </a:solidFill>
                <a:latin typeface="Times New Roman" panose="02020603050405020304" pitchFamily="18" charset="0"/>
                <a:ea typeface="Times New Roman" panose="02020603050405020304" pitchFamily="18" charset="0"/>
              </a:rPr>
              <a:t>[Transcript:]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1</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Hallo,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spricht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Lisa Braun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vom</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Informationsbüro</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habe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eine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Frage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Haben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Sie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noch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Zimmer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frei</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im</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Moment?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2</a:t>
            </a:r>
          </a:p>
          <a:p>
            <a:pPr>
              <a:spcAft>
                <a:spcPts val="0"/>
              </a:spcAft>
            </a:pP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Guten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Morgen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Mein Name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ist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Bach.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werde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nächsten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Monat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eine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Geburtstagsparty</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im</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Hotel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organisieren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3</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Hallo?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spricht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Frau Hoffmann. Mein Mann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ist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heute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krank</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kann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nicht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arbeiten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4</a:t>
            </a:r>
          </a:p>
          <a:p>
            <a:pPr>
              <a:spcAft>
                <a:spcPts val="0"/>
              </a:spcAft>
            </a:pP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Guten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Morgen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spricht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Frau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Schnelling</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vom</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Souvenirgeschäft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Ihre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Kulis</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und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Papier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sind</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jetzt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fertig</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5</a:t>
            </a:r>
          </a:p>
          <a:p>
            <a:pPr>
              <a:spcAft>
                <a:spcPts val="0"/>
              </a:spcAft>
            </a:pP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Guten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Tag.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Hier</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ist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die Monika.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habe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ein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Problem. Es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wird</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schneien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Ich</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werde</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also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morgen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nicht</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 ins Hotel </a:t>
            </a:r>
            <a:r>
              <a:rPr lang="en-GB" sz="1200" dirty="0" err="1" smtClean="0">
                <a:latin typeface="Arial" panose="020B0604020202020204" pitchFamily="34" charset="0"/>
                <a:ea typeface="Times New Roman" panose="02020603050405020304" pitchFamily="18" charset="0"/>
                <a:cs typeface="Times New Roman" panose="02020603050405020304" pitchFamily="18" charset="0"/>
              </a:rPr>
              <a:t>kommen</a:t>
            </a:r>
            <a:r>
              <a:rPr lang="en-GB" sz="1200"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20</a:t>
            </a:fld>
            <a:endParaRPr lang="en-GB"/>
          </a:p>
        </p:txBody>
      </p:sp>
    </p:spTree>
    <p:extLst>
      <p:ext uri="{BB962C8B-B14F-4D97-AF65-F5344CB8AC3E}">
        <p14:creationId xmlns:p14="http://schemas.microsoft.com/office/powerpoint/2010/main" val="86588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63088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http://www.amazon.co.uk/Lost-Translation-Misadventures-English-Abroad/dp/1843172720</a:t>
            </a:r>
          </a:p>
          <a:p>
            <a:r>
              <a:rPr lang="fr-FR" dirty="0" smtClean="0"/>
              <a:t>http://www.trinitycounty.org/Pictures/Planning/airport.gif</a:t>
            </a:r>
          </a:p>
          <a:p>
            <a:endParaRPr lang="en-GB" dirty="0" smtClean="0"/>
          </a:p>
          <a:p>
            <a:r>
              <a:rPr lang="en-GB" dirty="0" smtClean="0"/>
              <a:t>A look at the dangers</a:t>
            </a:r>
            <a:r>
              <a:rPr lang="en-GB" baseline="0" dirty="0" smtClean="0"/>
              <a:t> of translation…particularly an unthinking use of online translation tools.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01662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74866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400461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Authentic</a:t>
            </a:r>
            <a:r>
              <a:rPr lang="en-GB" baseline="0" dirty="0" smtClean="0"/>
              <a:t> hotel reviews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429074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Signs and notices (online </a:t>
            </a:r>
            <a:r>
              <a:rPr lang="en-GB" sz="1200" kern="1200" dirty="0" err="1" smtClean="0">
                <a:solidFill>
                  <a:schemeClr val="tx1"/>
                </a:solidFill>
                <a:effectLst/>
                <a:latin typeface="+mn-lt"/>
                <a:ea typeface="+mn-ea"/>
                <a:cs typeface="+mn-cs"/>
              </a:rPr>
              <a:t>realia</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Idioms  - relating to topic areas e.g. parts of the body, weather, food and drink, animals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Sayings, proverbs, jokes </a:t>
            </a:r>
          </a:p>
          <a:p>
            <a:r>
              <a:rPr lang="en-GB" sz="1200" kern="1200" dirty="0" smtClean="0">
                <a:solidFill>
                  <a:schemeClr val="tx1"/>
                </a:solidFill>
                <a:effectLst/>
                <a:latin typeface="+mn-lt"/>
                <a:ea typeface="+mn-ea"/>
                <a:cs typeface="+mn-cs"/>
              </a:rPr>
              <a:t>4 Authentic texts – e.g. advert transcripts, film reviews.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the context is familiar, these sorts of texts can be a way to present new language, with translation used as just one of several strategies for identifying and extracting new language.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More challenging authentic texts – e.g. poetry, narrative extracts, news articles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With texts such as these, translation of a part of the text is likely to be the last in a sequence of comprehension activities, which would typically start with a gist reading task to identify the genre of text and the overall theme, followed by several comprehension tasks to draw out the key detail.  These could include: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 Multiple choice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Find the English for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True / False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Picture sequencing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Table / grid completion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Cloze text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Question / answer</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31</a:t>
            </a:fld>
            <a:endParaRPr lang="en-GB"/>
          </a:p>
        </p:txBody>
      </p:sp>
    </p:spTree>
    <p:extLst>
      <p:ext uri="{BB962C8B-B14F-4D97-AF65-F5344CB8AC3E}">
        <p14:creationId xmlns:p14="http://schemas.microsoft.com/office/powerpoint/2010/main" val="184992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r>
              <a:rPr lang="en-GB" baseline="0" dirty="0" smtClean="0"/>
              <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5</a:t>
            </a:fld>
            <a:endParaRPr lang="en-GB"/>
          </a:p>
        </p:txBody>
      </p:sp>
    </p:spTree>
    <p:extLst>
      <p:ext uri="{BB962C8B-B14F-4D97-AF65-F5344CB8AC3E}">
        <p14:creationId xmlns:p14="http://schemas.microsoft.com/office/powerpoint/2010/main" val="390300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choosing the text,</a:t>
            </a:r>
            <a:r>
              <a:rPr lang="en-GB" baseline="0" dirty="0" smtClean="0"/>
              <a:t> we have seen that there should be some challenge there, provided by:</a:t>
            </a:r>
            <a:br>
              <a:rPr lang="en-GB" baseline="0" dirty="0" smtClean="0"/>
            </a:br>
            <a:r>
              <a:rPr lang="en-GB" baseline="0" dirty="0" smtClean="0"/>
              <a:t>1) unfamiliar language</a:t>
            </a:r>
            <a:br>
              <a:rPr lang="en-GB" baseline="0" dirty="0" smtClean="0"/>
            </a:br>
            <a:r>
              <a:rPr lang="en-GB" baseline="0" dirty="0" smtClean="0"/>
              <a:t>2) idiomatic use of language</a:t>
            </a:r>
            <a:br>
              <a:rPr lang="en-GB" baseline="0" dirty="0" smtClean="0"/>
            </a:br>
            <a:r>
              <a:rPr lang="en-GB" baseline="0" dirty="0" smtClean="0"/>
              <a:t/>
            </a:r>
            <a:br>
              <a:rPr lang="en-GB" baseline="0" dirty="0" smtClean="0"/>
            </a:br>
            <a:r>
              <a:rPr lang="en-GB" baseline="0" dirty="0" smtClean="0"/>
              <a:t>This leads us to think automatically of authentic and/or literary texts, which we will explore in more detail after tea!</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34</a:t>
            </a:fld>
            <a:endParaRPr lang="en-GB"/>
          </a:p>
        </p:txBody>
      </p:sp>
    </p:spTree>
    <p:extLst>
      <p:ext uri="{BB962C8B-B14F-4D97-AF65-F5344CB8AC3E}">
        <p14:creationId xmlns:p14="http://schemas.microsoft.com/office/powerpoint/2010/main" val="199895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Ask delegates to design a learning sequence for this text.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35</a:t>
            </a:fld>
            <a:endParaRPr lang="en-GB"/>
          </a:p>
        </p:txBody>
      </p:sp>
    </p:spTree>
    <p:extLst>
      <p:ext uri="{BB962C8B-B14F-4D97-AF65-F5344CB8AC3E}">
        <p14:creationId xmlns:p14="http://schemas.microsoft.com/office/powerpoint/2010/main" val="327452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Based on all the verbs in le Petit Robert:</a:t>
            </a:r>
            <a:r>
              <a:rPr kumimoji="0" lang="en-US" sz="1200" b="0" i="0" u="none" strike="noStrike" cap="none" normalizeH="0" baseline="0" dirty="0" smtClean="0">
                <a:ln>
                  <a:noFill/>
                </a:ln>
                <a:solidFill>
                  <a:schemeClr val="tx1"/>
                </a:solidFill>
                <a:effectLst/>
                <a:ea typeface="MS ??"/>
                <a:cs typeface="Cambria" panose="02040503050406030204" pitchFamily="18" charset="0"/>
              </a:rPr>
              <a:t> </a:t>
            </a:r>
            <a:br>
              <a:rPr kumimoji="0" lang="en-US" sz="1200" b="0" i="0" u="none" strike="noStrike" cap="none" normalizeH="0" baseline="0" dirty="0" smtClean="0">
                <a:ln>
                  <a:noFill/>
                </a:ln>
                <a:solidFill>
                  <a:schemeClr val="tx1"/>
                </a:solidFill>
                <a:effectLst/>
                <a:ea typeface="MS ??"/>
                <a:cs typeface="Cambria" panose="02040503050406030204" pitchFamily="18"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89%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oir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1%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III 	-re 	4%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IV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6% </a:t>
            </a:r>
          </a:p>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The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verbs are also the most dynamic, in the sense that "new" verbs virtually without exception take this ending. For example: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téléphoner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telephone"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skier "to ski"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photocopier "to photocopy"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scanner "to scan"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boycotter "to boycott"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digitaliser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digitize"</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37</a:t>
            </a:fld>
            <a:endParaRPr lang="en-GB"/>
          </a:p>
        </p:txBody>
      </p:sp>
    </p:spTree>
    <p:extLst>
      <p:ext uri="{BB962C8B-B14F-4D97-AF65-F5344CB8AC3E}">
        <p14:creationId xmlns:p14="http://schemas.microsoft.com/office/powerpoint/2010/main" val="4066362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1490317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41</a:t>
            </a:fld>
            <a:endParaRPr lang="en-GB"/>
          </a:p>
        </p:txBody>
      </p:sp>
    </p:spTree>
    <p:extLst>
      <p:ext uri="{BB962C8B-B14F-4D97-AF65-F5344CB8AC3E}">
        <p14:creationId xmlns:p14="http://schemas.microsoft.com/office/powerpoint/2010/main" val="2516483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42</a:t>
            </a:fld>
            <a:endParaRPr lang="en-GB"/>
          </a:p>
        </p:txBody>
      </p:sp>
    </p:spTree>
    <p:extLst>
      <p:ext uri="{BB962C8B-B14F-4D97-AF65-F5344CB8AC3E}">
        <p14:creationId xmlns:p14="http://schemas.microsoft.com/office/powerpoint/2010/main" val="2374953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44</a:t>
            </a:fld>
            <a:endParaRPr lang="en-GB"/>
          </a:p>
        </p:txBody>
      </p:sp>
    </p:spTree>
    <p:extLst>
      <p:ext uri="{BB962C8B-B14F-4D97-AF65-F5344CB8AC3E}">
        <p14:creationId xmlns:p14="http://schemas.microsoft.com/office/powerpoint/2010/main" val="2202865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45</a:t>
            </a:fld>
            <a:endParaRPr lang="en-GB"/>
          </a:p>
        </p:txBody>
      </p:sp>
    </p:spTree>
    <p:extLst>
      <p:ext uri="{BB962C8B-B14F-4D97-AF65-F5344CB8AC3E}">
        <p14:creationId xmlns:p14="http://schemas.microsoft.com/office/powerpoint/2010/main" val="3273346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51</a:t>
            </a:fld>
            <a:endParaRPr lang="fr-FR">
              <a:solidFill>
                <a:prstClr val="black"/>
              </a:solidFill>
            </a:endParaRPr>
          </a:p>
        </p:txBody>
      </p:sp>
    </p:spTree>
    <p:extLst>
      <p:ext uri="{BB962C8B-B14F-4D97-AF65-F5344CB8AC3E}">
        <p14:creationId xmlns:p14="http://schemas.microsoft.com/office/powerpoint/2010/main" val="3582884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52</a:t>
            </a:fld>
            <a:endParaRPr lang="fr-FR">
              <a:solidFill>
                <a:prstClr val="black"/>
              </a:solidFill>
            </a:endParaRPr>
          </a:p>
        </p:txBody>
      </p:sp>
    </p:spTree>
    <p:extLst>
      <p:ext uri="{BB962C8B-B14F-4D97-AF65-F5344CB8AC3E}">
        <p14:creationId xmlns:p14="http://schemas.microsoft.com/office/powerpoint/2010/main" val="189253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argentino</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Students can be invited to compare their answers in their groups, or not, depending on time etc.</a:t>
            </a:r>
            <a:br>
              <a:rPr lang="en-GB" baseline="0" dirty="0" smtClean="0"/>
            </a:br>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The task has built-in differentiation.</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6</a:t>
            </a:fld>
            <a:endParaRPr lang="en-GB"/>
          </a:p>
        </p:txBody>
      </p:sp>
    </p:spTree>
    <p:extLst>
      <p:ext uri="{BB962C8B-B14F-4D97-AF65-F5344CB8AC3E}">
        <p14:creationId xmlns:p14="http://schemas.microsoft.com/office/powerpoint/2010/main" val="249919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7</a:t>
            </a:fld>
            <a:endParaRPr lang="en-GB"/>
          </a:p>
        </p:txBody>
      </p:sp>
    </p:spTree>
    <p:extLst>
      <p:ext uri="{BB962C8B-B14F-4D97-AF65-F5344CB8AC3E}">
        <p14:creationId xmlns:p14="http://schemas.microsoft.com/office/powerpoint/2010/main" val="24883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After the listening / transcription tasks, there are some next steps that focus further</a:t>
            </a:r>
            <a:r>
              <a:rPr lang="en-GB" baseline="0" dirty="0" smtClean="0"/>
              <a:t> on meaning and/or structure.  The teacher may need to choose here, rather than do everything with one text in one lesson!  </a:t>
            </a:r>
            <a:br>
              <a:rPr lang="en-GB" baseline="0" dirty="0" smtClean="0"/>
            </a:br>
            <a:r>
              <a:rPr lang="en-GB" baseline="0" dirty="0" smtClean="0"/>
              <a:t/>
            </a:r>
            <a:br>
              <a:rPr lang="en-GB" baseline="0" dirty="0" smtClean="0"/>
            </a:br>
            <a:r>
              <a:rPr lang="en-GB" baseline="0" dirty="0" smtClean="0"/>
              <a:t>With this text there are 3 x obvious possibilities:</a:t>
            </a:r>
            <a:br>
              <a:rPr lang="en-GB" baseline="0" dirty="0" smtClean="0"/>
            </a:br>
            <a:r>
              <a:rPr lang="en-GB" baseline="0" dirty="0" smtClean="0"/>
              <a:t/>
            </a:r>
            <a:br>
              <a:rPr lang="en-GB" baseline="0" dirty="0" smtClean="0"/>
            </a:br>
            <a:r>
              <a:rPr lang="en-GB" baseline="0" dirty="0" smtClean="0"/>
              <a:t>1.  Focus on verb forms.</a:t>
            </a:r>
            <a:br>
              <a:rPr lang="en-GB" baseline="0" dirty="0" smtClean="0"/>
            </a:br>
            <a:r>
              <a:rPr lang="en-GB" baseline="0" dirty="0" smtClean="0"/>
              <a:t>2.  Focus on country / nationality / place vocabulary</a:t>
            </a:r>
            <a:br>
              <a:rPr lang="en-GB" baseline="0" dirty="0" smtClean="0"/>
            </a:br>
            <a:r>
              <a:rPr lang="en-GB" baseline="0" dirty="0" smtClean="0"/>
              <a:t>3.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baseline="0" dirty="0" smtClean="0"/>
          </a:p>
          <a:p>
            <a:r>
              <a:rPr lang="en-GB" baseline="0" dirty="0" smtClean="0"/>
              <a:t>I would be most tempted to start with the verb forms, to tease out prior knowledge but also work on inference skills.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8</a:t>
            </a:fld>
            <a:endParaRPr lang="en-GB"/>
          </a:p>
        </p:txBody>
      </p:sp>
    </p:spTree>
    <p:extLst>
      <p:ext uri="{BB962C8B-B14F-4D97-AF65-F5344CB8AC3E}">
        <p14:creationId xmlns:p14="http://schemas.microsoft.com/office/powerpoint/2010/main" val="8246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4  Focus on country / nationality + language / place vocabulary</a:t>
            </a:r>
            <a:br>
              <a:rPr lang="en-GB" baseline="0" dirty="0" smtClean="0"/>
            </a:br>
            <a:endParaRPr lang="en-GB" baseline="0" dirty="0" smtClean="0"/>
          </a:p>
          <a:p>
            <a:r>
              <a:rPr lang="en-GB" baseline="0" dirty="0" smtClean="0"/>
              <a:t>I would expect that before doing this activity, the teacher will need to explain the categories.  </a:t>
            </a:r>
            <a:br>
              <a:rPr lang="en-GB" baseline="0" dirty="0" smtClean="0"/>
            </a:br>
            <a:r>
              <a:rPr lang="en-GB" baseline="0" dirty="0" smtClean="0"/>
              <a:t>The idea would be to try to do this in the TL – this provides additional linguistic input through listening, and has the advantage of dealing with one of the words most pupils are unlikely to know – i.e. </a:t>
            </a:r>
            <a:r>
              <a:rPr lang="en-GB" baseline="0" dirty="0" err="1" smtClean="0"/>
              <a:t>país</a:t>
            </a:r>
            <a:r>
              <a:rPr lang="en-GB" baseline="0" dirty="0" smtClean="0"/>
              <a:t/>
            </a:r>
            <a:br>
              <a:rPr lang="en-GB" baseline="0" dirty="0" smtClean="0"/>
            </a:br>
            <a:r>
              <a:rPr lang="en-GB" baseline="0" dirty="0" smtClean="0"/>
              <a:t>It highlights the all important category words, too, which often get overlooked.</a:t>
            </a:r>
            <a:br>
              <a:rPr lang="en-GB" baseline="0" dirty="0" smtClean="0"/>
            </a:br>
            <a:r>
              <a:rPr lang="en-GB" baseline="0" dirty="0" smtClean="0"/>
              <a:t>Many pupils can name lots of individual countries but don’t know the word for country itself.  Try this out on your classes…</a:t>
            </a:r>
          </a:p>
          <a:p>
            <a:endParaRPr lang="en-GB" baseline="0" dirty="0" smtClean="0"/>
          </a:p>
          <a:p>
            <a:r>
              <a:rPr lang="en-GB" baseline="0" dirty="0" smtClean="0"/>
              <a:t>How to </a:t>
            </a:r>
            <a:r>
              <a:rPr lang="en-GB" baseline="0" dirty="0" err="1" smtClean="0"/>
              <a:t>circumlocute</a:t>
            </a:r>
            <a:r>
              <a:rPr lang="en-GB" baseline="0" dirty="0" smtClean="0"/>
              <a:t> these words?</a:t>
            </a:r>
            <a:br>
              <a:rPr lang="en-GB" baseline="0" dirty="0" smtClean="0"/>
            </a:br>
            <a:r>
              <a:rPr lang="en-GB" baseline="0" dirty="0" smtClean="0"/>
              <a:t/>
            </a:r>
            <a:br>
              <a:rPr lang="en-GB" baseline="0" dirty="0" smtClean="0"/>
            </a:br>
            <a:r>
              <a:rPr lang="en-GB" baseline="0" dirty="0" smtClean="0"/>
              <a:t>1.  País –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España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a:t>
            </a:r>
            <a:r>
              <a:rPr lang="en-GB" baseline="0" dirty="0" err="1" smtClean="0"/>
              <a:t>Inglaterra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Italia </a:t>
            </a:r>
            <a:r>
              <a:rPr lang="en-GB" baseline="0" dirty="0" err="1" smtClean="0"/>
              <a:t>es</a:t>
            </a:r>
            <a:r>
              <a:rPr lang="en-GB" baseline="0" dirty="0" smtClean="0"/>
              <a:t> un </a:t>
            </a:r>
            <a:r>
              <a:rPr lang="en-GB" baseline="0" dirty="0" err="1" smtClean="0"/>
              <a:t>país</a:t>
            </a:r>
            <a:r>
              <a:rPr lang="en-GB" baseline="0" dirty="0" smtClean="0"/>
              <a:t>.  Birmingham no </a:t>
            </a:r>
            <a:r>
              <a:rPr lang="en-GB" baseline="0" dirty="0" err="1" smtClean="0"/>
              <a:t>es</a:t>
            </a:r>
            <a:r>
              <a:rPr lang="en-GB" baseline="0" dirty="0" smtClean="0"/>
              <a:t> un </a:t>
            </a:r>
            <a:r>
              <a:rPr lang="en-GB" baseline="0" dirty="0" err="1" smtClean="0"/>
              <a:t>país</a:t>
            </a:r>
            <a:r>
              <a:rPr lang="en-GB" baseline="0" dirty="0" smtClean="0"/>
              <a:t>.  País?...</a:t>
            </a:r>
            <a:br>
              <a:rPr lang="en-GB" baseline="0" dirty="0" smtClean="0"/>
            </a:br>
            <a:r>
              <a:rPr lang="en-GB" baseline="0" dirty="0" smtClean="0"/>
              <a:t/>
            </a:r>
            <a:br>
              <a:rPr lang="en-GB" baseline="0" dirty="0" smtClean="0"/>
            </a:br>
            <a:r>
              <a:rPr lang="en-GB" baseline="0" dirty="0" smtClean="0"/>
              <a:t>2.  </a:t>
            </a:r>
            <a:r>
              <a:rPr lang="en-GB" baseline="0" dirty="0" err="1" smtClean="0"/>
              <a:t>Nacionalidad</a:t>
            </a:r>
            <a:r>
              <a:rPr lang="en-GB" baseline="0" dirty="0" smtClean="0"/>
              <a:t> / </a:t>
            </a:r>
            <a:r>
              <a:rPr lang="en-GB" baseline="0" dirty="0" err="1" smtClean="0"/>
              <a:t>Idioma</a:t>
            </a:r>
            <a:r>
              <a:rPr lang="en-GB" baseline="0" dirty="0" smtClean="0"/>
              <a:t/>
            </a:r>
            <a:br>
              <a:rPr lang="en-GB" baseline="0" dirty="0" smtClean="0"/>
            </a:br>
            <a:r>
              <a:rPr lang="en-GB" baseline="0" dirty="0" smtClean="0"/>
              <a:t/>
            </a:r>
            <a:br>
              <a:rPr lang="en-GB" baseline="0" dirty="0" smtClean="0"/>
            </a:br>
            <a:r>
              <a:rPr lang="en-GB" baseline="0" dirty="0" smtClean="0"/>
              <a:t>Soy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nacionalidad</a:t>
            </a:r>
            <a:r>
              <a:rPr lang="en-GB" baseline="0" dirty="0" smtClean="0"/>
              <a:t>.</a:t>
            </a:r>
            <a:br>
              <a:rPr lang="en-GB" baseline="0" dirty="0" smtClean="0"/>
            </a:br>
            <a:r>
              <a:rPr lang="en-GB" baseline="0" dirty="0" err="1" smtClean="0"/>
              <a:t>Hablo</a:t>
            </a:r>
            <a:r>
              <a:rPr lang="en-GB" baseline="0" dirty="0" smtClean="0"/>
              <a:t> (showing hand gesture for talk, as necessary)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idioma</a:t>
            </a:r>
            <a:r>
              <a:rPr lang="en-GB" baseline="0" dirty="0" smtClean="0"/>
              <a:t> </a:t>
            </a:r>
            <a:r>
              <a:rPr lang="en-GB" baseline="0" dirty="0" err="1" smtClean="0"/>
              <a:t>nativo</a:t>
            </a:r>
            <a:r>
              <a:rPr lang="en-GB" baseline="0" dirty="0" smtClean="0"/>
              <a:t>.</a:t>
            </a:r>
            <a:br>
              <a:rPr lang="en-GB" baseline="0" dirty="0" smtClean="0"/>
            </a:br>
            <a:r>
              <a:rPr lang="en-GB" baseline="0" dirty="0" smtClean="0"/>
              <a:t/>
            </a:r>
            <a:br>
              <a:rPr lang="en-GB" baseline="0" dirty="0" smtClean="0"/>
            </a:br>
            <a:r>
              <a:rPr lang="en-GB" baseline="0" dirty="0" smtClean="0"/>
              <a:t>3.  Ciudad</a:t>
            </a:r>
            <a:br>
              <a:rPr lang="en-GB" baseline="0" dirty="0" smtClean="0"/>
            </a:br>
            <a:r>
              <a:rPr lang="en-GB" baseline="0" dirty="0" smtClean="0"/>
              <a:t>Birmingham no </a:t>
            </a:r>
            <a:r>
              <a:rPr lang="en-GB" baseline="0" dirty="0" err="1" smtClean="0"/>
              <a:t>es</a:t>
            </a:r>
            <a:r>
              <a:rPr lang="en-GB" baseline="0" dirty="0" smtClean="0"/>
              <a:t> un </a:t>
            </a:r>
            <a:r>
              <a:rPr lang="en-GB" baseline="0" dirty="0" err="1" smtClean="0"/>
              <a:t>país</a:t>
            </a:r>
            <a:r>
              <a:rPr lang="en-GB" baseline="0" dirty="0" smtClean="0"/>
              <a:t>.  Birmingham </a:t>
            </a:r>
            <a:r>
              <a:rPr lang="en-GB" baseline="0" dirty="0" err="1" smtClean="0"/>
              <a:t>es</a:t>
            </a:r>
            <a:r>
              <a:rPr lang="en-GB" baseline="0" dirty="0" smtClean="0"/>
              <a:t> </a:t>
            </a:r>
            <a:r>
              <a:rPr lang="en-GB" baseline="0" dirty="0" err="1" smtClean="0"/>
              <a:t>una</a:t>
            </a:r>
            <a:r>
              <a:rPr lang="en-GB" baseline="0" dirty="0" smtClean="0"/>
              <a:t> ciudad.  Liverpool </a:t>
            </a:r>
            <a:r>
              <a:rPr lang="en-GB" baseline="0" dirty="0" err="1" smtClean="0"/>
              <a:t>es</a:t>
            </a:r>
            <a:r>
              <a:rPr lang="en-GB" baseline="0" dirty="0" smtClean="0"/>
              <a:t> </a:t>
            </a:r>
            <a:r>
              <a:rPr lang="en-GB" baseline="0" dirty="0" err="1" smtClean="0"/>
              <a:t>una</a:t>
            </a:r>
            <a:r>
              <a:rPr lang="en-GB" baseline="0" dirty="0" smtClean="0"/>
              <a:t> ciudad.  Cambridge </a:t>
            </a:r>
            <a:r>
              <a:rPr lang="en-GB" baseline="0" dirty="0" err="1" smtClean="0"/>
              <a:t>es</a:t>
            </a:r>
            <a:r>
              <a:rPr lang="en-GB" baseline="0" dirty="0" smtClean="0"/>
              <a:t> </a:t>
            </a:r>
            <a:r>
              <a:rPr lang="en-GB" baseline="0" dirty="0" err="1" smtClean="0"/>
              <a:t>una</a:t>
            </a:r>
            <a:r>
              <a:rPr lang="en-GB" baseline="0" dirty="0" smtClean="0"/>
              <a:t> ciudad.  </a:t>
            </a:r>
            <a:r>
              <a:rPr lang="en-GB" baseline="0" dirty="0" err="1" smtClean="0"/>
              <a:t>Londres</a:t>
            </a:r>
            <a:r>
              <a:rPr lang="en-GB" baseline="0" dirty="0" smtClean="0"/>
              <a:t> </a:t>
            </a:r>
            <a:r>
              <a:rPr lang="en-GB" baseline="0" dirty="0" err="1" smtClean="0"/>
              <a:t>es</a:t>
            </a:r>
            <a:r>
              <a:rPr lang="en-GB" baseline="0" dirty="0" smtClean="0"/>
              <a:t> </a:t>
            </a:r>
            <a:r>
              <a:rPr lang="en-GB" baseline="0" dirty="0" err="1" smtClean="0"/>
              <a:t>una</a:t>
            </a:r>
            <a:r>
              <a:rPr lang="en-GB" baseline="0" dirty="0" smtClean="0"/>
              <a:t> ciudad.  Madrid </a:t>
            </a:r>
            <a:r>
              <a:rPr lang="en-GB" baseline="0" dirty="0" err="1" smtClean="0"/>
              <a:t>es</a:t>
            </a:r>
            <a:r>
              <a:rPr lang="en-GB" baseline="0" dirty="0" smtClean="0"/>
              <a:t> </a:t>
            </a:r>
            <a:r>
              <a:rPr lang="en-GB" baseline="0" dirty="0" err="1" smtClean="0"/>
              <a:t>una</a:t>
            </a:r>
            <a:r>
              <a:rPr lang="en-GB" baseline="0" dirty="0" smtClean="0"/>
              <a:t> ciudad….</a:t>
            </a:r>
            <a:br>
              <a:rPr lang="en-GB" baseline="0" dirty="0" smtClean="0"/>
            </a:br>
            <a:r>
              <a:rPr lang="en-GB" baseline="0" dirty="0" smtClean="0"/>
              <a:t/>
            </a:r>
            <a:br>
              <a:rPr lang="en-GB" baseline="0" dirty="0" smtClean="0"/>
            </a:br>
            <a:r>
              <a:rPr lang="en-GB" baseline="0" dirty="0" smtClean="0"/>
              <a:t>Then give students a few moments to identify the words from the text in each category and take whole class feedback.</a:t>
            </a:r>
          </a:p>
          <a:p>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9</a:t>
            </a:fld>
            <a:endParaRPr lang="en-GB"/>
          </a:p>
        </p:txBody>
      </p:sp>
    </p:spTree>
    <p:extLst>
      <p:ext uri="{BB962C8B-B14F-4D97-AF65-F5344CB8AC3E}">
        <p14:creationId xmlns:p14="http://schemas.microsoft.com/office/powerpoint/2010/main" val="277419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2.2</a:t>
            </a:r>
            <a:br>
              <a:rPr lang="en-GB" baseline="0" dirty="0" smtClean="0"/>
            </a:br>
            <a:r>
              <a:rPr lang="en-GB" baseline="0" dirty="0" smtClean="0"/>
              <a:t>2</a:t>
            </a:r>
          </a:p>
          <a:p>
            <a:endParaRPr lang="en-GB" baseline="0" dirty="0" smtClean="0"/>
          </a:p>
          <a:p>
            <a:r>
              <a:rPr lang="en-GB" baseline="0" dirty="0" smtClean="0"/>
              <a:t>It’s also always useful to see what other knowledge they bring to the table, so an additional oral prompt to name any other countries in Spanish and / or languages and/or cities in Spain is a really good way to extend / differentiate and get to know the prior knowledge of learners.  Opening out each task to prior knowledge is a useful principle to keep in mind at each stage of lesson planning.</a:t>
            </a:r>
            <a:br>
              <a:rPr lang="en-GB" baseline="0" dirty="0" smtClean="0"/>
            </a:br>
            <a:endParaRPr lang="en-GB" baseline="0" dirty="0" smtClean="0"/>
          </a:p>
          <a:p>
            <a:endParaRPr lang="en-GB" baseline="0" dirty="0" smtClean="0"/>
          </a:p>
          <a:p>
            <a:r>
              <a:rPr lang="en-GB" baseline="0" dirty="0" smtClean="0"/>
              <a:t>When taking whole class feedback it would be a lovely opportunity (if you have not already done this with the new Y7 class to ask them to tell you other languages that they speak or if their parents are different nationalities.  That’s one reason for choosing a text where the character has parents from a different country).  This can be done using the text for reference.</a:t>
            </a:r>
            <a:br>
              <a:rPr lang="en-GB" baseline="0" dirty="0" smtClean="0"/>
            </a:br>
            <a:r>
              <a:rPr lang="en-GB" baseline="0" dirty="0" smtClean="0"/>
              <a:t/>
            </a:r>
            <a:br>
              <a:rPr lang="en-GB" baseline="0" dirty="0" smtClean="0"/>
            </a:br>
            <a:r>
              <a:rPr lang="en-GB" baseline="0" dirty="0" smtClean="0"/>
              <a:t>Ok, </a:t>
            </a:r>
            <a:r>
              <a:rPr lang="en-GB" baseline="0" dirty="0" err="1" smtClean="0"/>
              <a:t>todos</a:t>
            </a:r>
            <a:r>
              <a:rPr lang="en-GB" baseline="0" dirty="0" smtClean="0"/>
              <a:t>.  </a:t>
            </a:r>
            <a:r>
              <a:rPr lang="en-GB" baseline="0" dirty="0" err="1" smtClean="0"/>
              <a:t>Escuchad</a:t>
            </a:r>
            <a:r>
              <a:rPr lang="en-GB" baseline="0" dirty="0" smtClean="0"/>
              <a:t>.  Carlos </a:t>
            </a:r>
            <a:r>
              <a:rPr lang="en-GB" baseline="0" dirty="0" err="1" smtClean="0"/>
              <a:t>es</a:t>
            </a:r>
            <a:r>
              <a:rPr lang="en-GB" baseline="0" dirty="0" smtClean="0"/>
              <a:t> de </a:t>
            </a:r>
            <a:r>
              <a:rPr lang="en-GB" baseline="0" dirty="0" err="1" smtClean="0"/>
              <a:t>España</a:t>
            </a:r>
            <a:r>
              <a:rPr lang="en-GB" baseline="0" dirty="0" smtClean="0"/>
              <a:t>.  Vive en </a:t>
            </a:r>
            <a:r>
              <a:rPr lang="en-GB" baseline="0" dirty="0" err="1" smtClean="0"/>
              <a:t>España</a:t>
            </a:r>
            <a:r>
              <a:rPr lang="en-GB" baseline="0" dirty="0" smtClean="0"/>
              <a:t>, no </a:t>
            </a:r>
            <a:r>
              <a:rPr lang="en-GB" baseline="0" dirty="0" err="1" smtClean="0"/>
              <a:t>es</a:t>
            </a:r>
            <a:r>
              <a:rPr lang="en-GB" baseline="0" dirty="0" smtClean="0"/>
              <a:t> </a:t>
            </a:r>
            <a:r>
              <a:rPr lang="en-GB" baseline="0" dirty="0" err="1" smtClean="0"/>
              <a:t>así</a:t>
            </a:r>
            <a:r>
              <a:rPr lang="en-GB" baseline="0" dirty="0" smtClean="0"/>
              <a:t>?  </a:t>
            </a:r>
            <a:r>
              <a:rPr lang="en-GB" baseline="0" dirty="0" err="1" smtClean="0"/>
              <a:t>Pero</a:t>
            </a:r>
            <a:r>
              <a:rPr lang="en-GB" baseline="0" dirty="0" smtClean="0"/>
              <a:t> sus padres son de Argentina, </a:t>
            </a:r>
            <a:r>
              <a:rPr lang="en-GB" baseline="0" dirty="0" err="1" smtClean="0"/>
              <a:t>verdad</a:t>
            </a:r>
            <a:r>
              <a:rPr lang="en-GB" baseline="0" dirty="0" smtClean="0"/>
              <a:t>?</a:t>
            </a:r>
            <a:br>
              <a:rPr lang="en-GB" baseline="0" dirty="0" smtClean="0"/>
            </a:br>
            <a:r>
              <a:rPr lang="en-GB" baseline="0" dirty="0" smtClean="0"/>
              <a:t/>
            </a:r>
            <a:br>
              <a:rPr lang="en-GB" baseline="0" dirty="0" smtClean="0"/>
            </a:br>
            <a:r>
              <a:rPr lang="en-GB" baseline="0" dirty="0" smtClean="0"/>
              <a:t>Y </a:t>
            </a:r>
            <a:r>
              <a:rPr lang="en-GB" baseline="0" dirty="0" err="1" smtClean="0"/>
              <a:t>vosotros</a:t>
            </a:r>
            <a:r>
              <a:rPr lang="en-GB" baseline="0" dirty="0" smtClean="0"/>
              <a:t>?  </a:t>
            </a:r>
            <a:r>
              <a:rPr lang="en-GB" baseline="0" dirty="0" err="1" smtClean="0"/>
              <a:t>Vuestros</a:t>
            </a:r>
            <a:r>
              <a:rPr lang="en-GB" baseline="0" dirty="0" smtClean="0"/>
              <a:t> padres son de </a:t>
            </a:r>
            <a:r>
              <a:rPr lang="en-GB" baseline="0" dirty="0" err="1" smtClean="0"/>
              <a:t>Inglaterra</a:t>
            </a:r>
            <a:r>
              <a:rPr lang="en-GB" baseline="0" dirty="0" smtClean="0"/>
              <a:t> or de </a:t>
            </a:r>
            <a:r>
              <a:rPr lang="en-GB" baseline="0" dirty="0" err="1" smtClean="0"/>
              <a:t>otro</a:t>
            </a:r>
            <a:r>
              <a:rPr lang="en-GB" baseline="0" dirty="0" smtClean="0"/>
              <a:t> </a:t>
            </a:r>
            <a:r>
              <a:rPr lang="en-GB" baseline="0" dirty="0" err="1" smtClean="0"/>
              <a:t>país</a:t>
            </a:r>
            <a:r>
              <a:rPr lang="en-GB" baseline="0" dirty="0" smtClean="0"/>
              <a:t>?  De </a:t>
            </a:r>
            <a:r>
              <a:rPr lang="en-GB" baseline="0" dirty="0" err="1" smtClean="0"/>
              <a:t>Holanda</a:t>
            </a:r>
            <a:r>
              <a:rPr lang="en-GB" baseline="0" dirty="0" smtClean="0"/>
              <a:t>?  De un </a:t>
            </a:r>
            <a:r>
              <a:rPr lang="en-GB" baseline="0" dirty="0" err="1" smtClean="0"/>
              <a:t>país</a:t>
            </a:r>
            <a:r>
              <a:rPr lang="en-GB" baseline="0" dirty="0" smtClean="0"/>
              <a:t> en Africa?  O Italia?</a:t>
            </a:r>
            <a:br>
              <a:rPr lang="en-GB" baseline="0" dirty="0" smtClean="0"/>
            </a:br>
            <a:r>
              <a:rPr lang="en-GB" baseline="0" dirty="0" smtClean="0"/>
              <a:t/>
            </a:r>
            <a:br>
              <a:rPr lang="en-GB" baseline="0" dirty="0" smtClean="0"/>
            </a:br>
            <a:r>
              <a:rPr lang="en-GB" baseline="0" dirty="0" smtClean="0"/>
              <a:t>If they volunteer some different countries, collect them on a list on the board.  Ask about languages?  En casa (gesture for house if necessary), </a:t>
            </a:r>
            <a:r>
              <a:rPr lang="en-GB" baseline="0" dirty="0" err="1" smtClean="0"/>
              <a:t>habláis</a:t>
            </a:r>
            <a:r>
              <a:rPr lang="en-GB" baseline="0" dirty="0" smtClean="0"/>
              <a:t> </a:t>
            </a:r>
            <a:r>
              <a:rPr lang="en-GB" baseline="0" dirty="0" err="1" smtClean="0"/>
              <a:t>inglés</a:t>
            </a:r>
            <a:r>
              <a:rPr lang="en-GB" baseline="0" dirty="0" smtClean="0"/>
              <a:t>?  No?  </a:t>
            </a:r>
            <a:r>
              <a:rPr lang="en-GB" baseline="0" dirty="0" err="1" smtClean="0"/>
              <a:t>Qué</a:t>
            </a:r>
            <a:r>
              <a:rPr lang="en-GB" baseline="0" dirty="0" smtClean="0"/>
              <a:t> </a:t>
            </a:r>
            <a:r>
              <a:rPr lang="en-GB" baseline="0" dirty="0" err="1" smtClean="0"/>
              <a:t>idioma</a:t>
            </a:r>
            <a:r>
              <a:rPr lang="en-GB" baseline="0" dirty="0" smtClean="0"/>
              <a:t> </a:t>
            </a:r>
            <a:r>
              <a:rPr lang="en-GB" baseline="0" dirty="0" err="1" smtClean="0"/>
              <a:t>habláis</a:t>
            </a:r>
            <a:r>
              <a:rPr lang="en-GB" baseline="0" dirty="0" smtClean="0"/>
              <a:t>?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10</a:t>
            </a:fld>
            <a:endParaRPr lang="en-GB"/>
          </a:p>
        </p:txBody>
      </p:sp>
    </p:spTree>
    <p:extLst>
      <p:ext uri="{BB962C8B-B14F-4D97-AF65-F5344CB8AC3E}">
        <p14:creationId xmlns:p14="http://schemas.microsoft.com/office/powerpoint/2010/main" val="411451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5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dirty="0" smtClean="0"/>
          </a:p>
          <a:p>
            <a:r>
              <a:rPr lang="en-GB" dirty="0" smtClean="0"/>
              <a:t>It is really up to the teacher (and to time) how many high frequency</a:t>
            </a:r>
            <a:r>
              <a:rPr lang="en-GB" baseline="0" dirty="0" smtClean="0"/>
              <a:t> words to focus on in one lesson.</a:t>
            </a:r>
            <a:br>
              <a:rPr lang="en-GB" baseline="0" dirty="0" smtClean="0"/>
            </a:br>
            <a:r>
              <a:rPr lang="en-GB" baseline="0" dirty="0" smtClean="0"/>
              <a:t>At the start of the year with year 7 we will not know which words they know. </a:t>
            </a:r>
            <a:br>
              <a:rPr lang="en-GB" baseline="0" dirty="0" smtClean="0"/>
            </a:br>
            <a:r>
              <a:rPr lang="en-GB" baseline="0" dirty="0" smtClean="0"/>
              <a:t>One thing is sure, though, high frequency words can and should be a priority as they will be needed in every lesson, for understanding but also for sentence-building.</a:t>
            </a:r>
            <a:br>
              <a:rPr lang="en-GB" baseline="0" dirty="0" smtClean="0"/>
            </a:br>
            <a:r>
              <a:rPr lang="en-GB" baseline="0" dirty="0" smtClean="0"/>
              <a:t/>
            </a:r>
            <a:br>
              <a:rPr lang="en-GB" baseline="0" dirty="0" smtClean="0"/>
            </a:br>
            <a:r>
              <a:rPr lang="en-GB" baseline="0" dirty="0" smtClean="0"/>
              <a:t>It doesn’t matter if there are some students in the class for whom these are all new.  They have by now had so much exposure to the text that the overall content meaning of most of it will be familiar.  They will in many cases now be able to infer the meaning of these high-frequency words.</a:t>
            </a:r>
          </a:p>
          <a:p>
            <a:endParaRPr lang="en-GB" baseline="0" dirty="0" smtClean="0"/>
          </a:p>
          <a:p>
            <a:r>
              <a:rPr lang="en-GB" baseline="0" dirty="0" smtClean="0"/>
              <a:t>Inference from the other words in the sentence, leading to a conclusion as to ‘what makes sense here?’ and ‘what sounds right?’ is a linguistic skill that we want to promote from day 1.</a:t>
            </a:r>
            <a:br>
              <a:rPr lang="en-GB" baseline="0" dirty="0" smtClean="0"/>
            </a:br>
            <a:r>
              <a:rPr lang="en-GB" baseline="0" dirty="0" smtClean="0"/>
              <a:t/>
            </a:r>
            <a:br>
              <a:rPr lang="en-GB" baseline="0" dirty="0" smtClean="0"/>
            </a:br>
            <a:r>
              <a:rPr lang="en-GB" baseline="0" dirty="0" smtClean="0"/>
              <a:t>Give students some time in their group – get them to use the group talk routine again to discuss meanings.</a:t>
            </a:r>
            <a:br>
              <a:rPr lang="en-GB" baseline="0" dirty="0" smtClean="0"/>
            </a:br>
            <a:r>
              <a:rPr lang="en-GB" baseline="0" dirty="0" smtClean="0"/>
              <a:t/>
            </a:r>
            <a:br>
              <a:rPr lang="en-GB" baseline="0" dirty="0" smtClean="0"/>
            </a:br>
            <a:r>
              <a:rPr lang="en-GB" baseline="0" dirty="0" smtClean="0"/>
              <a:t>Then take feedback.  Draw out the dual meaning of ‘de’ in particular.  Do all this orally, without writing up the English on the board.</a:t>
            </a:r>
            <a:br>
              <a:rPr lang="en-GB" baseline="0" dirty="0" smtClean="0"/>
            </a:br>
            <a:r>
              <a:rPr lang="en-GB" baseline="0" dirty="0" smtClean="0"/>
              <a:t>There may be some that you have to ‘model’ with the correct intonation (e.g.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ahora</a:t>
            </a:r>
            <a:r>
              <a:rPr lang="en-GB" baseline="0" dirty="0" smtClean="0"/>
              <a:t> / </a:t>
            </a:r>
            <a:r>
              <a:rPr lang="en-GB" baseline="0" dirty="0" err="1" smtClean="0"/>
              <a:t>allí</a:t>
            </a:r>
            <a:r>
              <a:rPr lang="en-GB" baseline="0" dirty="0" smtClean="0"/>
              <a:t> ) or help to define but pupils will get there.</a:t>
            </a:r>
            <a:br>
              <a:rPr lang="en-GB" baseline="0" dirty="0" smtClean="0"/>
            </a:br>
            <a:r>
              <a:rPr lang="en-GB" baseline="0" dirty="0" smtClean="0"/>
              <a:t/>
            </a:r>
            <a:br>
              <a:rPr lang="en-GB" baseline="0" dirty="0" smtClean="0"/>
            </a:br>
            <a:r>
              <a:rPr lang="en-GB" baseline="0" dirty="0" smtClean="0"/>
              <a:t>At the end of this task, perhaps get students to add these words to the back of their exercise books in a ‘high – frequency words’ list. </a:t>
            </a:r>
          </a:p>
          <a:p>
            <a:endParaRPr lang="en-GB" baseline="0" dirty="0" smtClean="0"/>
          </a:p>
          <a:p>
            <a:r>
              <a:rPr lang="en-GB" baseline="0" dirty="0" smtClean="0"/>
              <a:t>It might not be a dreadful idea, at the conclusion of these 3 x text-focused tasks to ask each group to translate one sentence each from the text into English!</a:t>
            </a:r>
          </a:p>
          <a:p>
            <a:r>
              <a:rPr lang="en-GB" baseline="0" dirty="0" smtClean="0"/>
              <a:t>This is just an indication of how I might include transcription and translation into one teaching sequence, rather than ever having one whole lesson on either.</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11</a:t>
            </a:fld>
            <a:endParaRPr lang="en-GB"/>
          </a:p>
        </p:txBody>
      </p:sp>
    </p:spTree>
    <p:extLst>
      <p:ext uri="{BB962C8B-B14F-4D97-AF65-F5344CB8AC3E}">
        <p14:creationId xmlns:p14="http://schemas.microsoft.com/office/powerpoint/2010/main" val="206135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6  Reading into speaking </a:t>
            </a:r>
            <a:r>
              <a:rPr lang="en-GB" dirty="0" smtClean="0">
                <a:sym typeface="Wingdings" panose="05000000000000000000" pitchFamily="2" charset="2"/>
              </a:rPr>
              <a:t> </a:t>
            </a:r>
            <a:r>
              <a:rPr lang="en-GB" dirty="0" err="1" smtClean="0">
                <a:sym typeface="Wingdings" panose="05000000000000000000" pitchFamily="2" charset="2"/>
              </a:rPr>
              <a:t>hotseating</a:t>
            </a:r>
            <a:r>
              <a:rPr lang="en-GB" dirty="0" smtClean="0">
                <a:sym typeface="Wingdings" panose="05000000000000000000" pitchFamily="2" charset="2"/>
              </a:rPr>
              <a:t> task</a:t>
            </a:r>
          </a:p>
          <a:p>
            <a:pPr marL="0" indent="0">
              <a:buNone/>
            </a:pPr>
            <a:r>
              <a:rPr lang="en-GB" dirty="0" smtClean="0">
                <a:sym typeface="Wingdings" panose="05000000000000000000" pitchFamily="2" charset="2"/>
              </a:rPr>
              <a:t>We</a:t>
            </a:r>
            <a:r>
              <a:rPr lang="en-GB" baseline="0" dirty="0" smtClean="0">
                <a:sym typeface="Wingdings" panose="05000000000000000000" pitchFamily="2" charset="2"/>
              </a:rPr>
              <a:t> can guess that most students will know the question </a:t>
            </a:r>
            <a:r>
              <a:rPr lang="en-GB" baseline="0" dirty="0" err="1" smtClean="0">
                <a:sym typeface="Wingdings" panose="05000000000000000000" pitchFamily="2" charset="2"/>
              </a:rPr>
              <a:t>como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It may be (perhaps is most likely) that they will not know the others, except perhaps ‘</a:t>
            </a:r>
            <a:r>
              <a:rPr lang="en-GB" baseline="0" dirty="0" err="1" smtClean="0">
                <a:sym typeface="Wingdings" panose="05000000000000000000" pitchFamily="2" charset="2"/>
              </a:rPr>
              <a:t>donde</a:t>
            </a:r>
            <a:r>
              <a:rPr lang="en-GB" baseline="0" dirty="0" smtClean="0">
                <a:sym typeface="Wingdings" panose="05000000000000000000" pitchFamily="2" charset="2"/>
              </a:rPr>
              <a:t> </a:t>
            </a:r>
            <a:r>
              <a:rPr lang="en-GB" baseline="0" dirty="0" err="1" smtClean="0">
                <a:sym typeface="Wingdings" panose="05000000000000000000" pitchFamily="2" charset="2"/>
              </a:rPr>
              <a:t>vives</a:t>
            </a:r>
            <a:r>
              <a:rPr lang="en-GB" baseline="0" dirty="0" smtClean="0">
                <a:sym typeface="Wingdings" panose="05000000000000000000" pitchFamily="2" charset="2"/>
              </a:rPr>
              <a:t>’.</a:t>
            </a:r>
            <a:br>
              <a:rPr lang="en-GB" baseline="0" dirty="0" smtClean="0">
                <a:sym typeface="Wingdings" panose="05000000000000000000" pitchFamily="2" charset="2"/>
              </a:rPr>
            </a:b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In this lesson, the focus is mainly on them answering, but clearly we will need soon to do a lot of work on asking questions.  At this point the skills we are focusing on are:</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1.  Understanding the questions</a:t>
            </a:r>
            <a:br>
              <a:rPr lang="en-GB" baseline="0" dirty="0" smtClean="0">
                <a:sym typeface="Wingdings" panose="05000000000000000000" pitchFamily="2" charset="2"/>
              </a:rPr>
            </a:br>
            <a:r>
              <a:rPr lang="en-GB" baseline="0" dirty="0" smtClean="0">
                <a:sym typeface="Wingdings" panose="05000000000000000000" pitchFamily="2" charset="2"/>
              </a:rPr>
              <a:t>2.  Using the text as support to extract answers to questions – it is useful to highlight here that we can answer without using whole sentences – differentiate for learners to make it clear that your main goal here is that they understand the questions and can respond quickly in some way.</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Give them the choice of just a name, a single word etc.. OR the whole sentence.  Tell them that in real conversational talk, people often just respond with single words.  The key in spontaneous talk is to be able to join in and respond immediately and for that, you have to understand the question.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Model this to show what you mean.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3.  Get them to practise in pairs. (They will need to read the questions in this lesson as we have not learnt how to ask the questions yet).  Check that they can pronounce any new key words – e.g. </a:t>
            </a:r>
            <a:r>
              <a:rPr lang="en-GB" baseline="0" dirty="0" err="1" smtClean="0">
                <a:sym typeface="Wingdings" panose="05000000000000000000" pitchFamily="2" charset="2"/>
              </a:rPr>
              <a:t>cual</a:t>
            </a:r>
            <a:r>
              <a:rPr lang="en-GB" baseline="0" dirty="0" smtClean="0">
                <a:sym typeface="Wingdings" panose="05000000000000000000" pitchFamily="2" charset="2"/>
              </a:rPr>
              <a:t> and </a:t>
            </a:r>
            <a:r>
              <a:rPr lang="en-GB" baseline="0" dirty="0" err="1" smtClean="0">
                <a:sym typeface="Wingdings" panose="05000000000000000000" pitchFamily="2" charset="2"/>
              </a:rPr>
              <a:t>que</a:t>
            </a:r>
            <a:r>
              <a:rPr lang="en-GB" baseline="0" dirty="0" smtClean="0">
                <a:sym typeface="Wingdings" panose="05000000000000000000" pitchFamily="2" charset="2"/>
              </a:rPr>
              <a:t> and </a:t>
            </a:r>
            <a:r>
              <a:rPr lang="en-GB" baseline="0" dirty="0" err="1" smtClean="0">
                <a:sym typeface="Wingdings" panose="05000000000000000000" pitchFamily="2" charset="2"/>
              </a:rPr>
              <a:t>donde</a:t>
            </a:r>
            <a:r>
              <a:rPr lang="en-GB" baseline="0" dirty="0" smtClean="0">
                <a:sym typeface="Wingdings" panose="05000000000000000000" pitchFamily="2" charset="2"/>
              </a:rPr>
              <a:t>.</a:t>
            </a:r>
          </a:p>
          <a:p>
            <a:pPr marL="0" indent="0">
              <a:buNone/>
            </a:pPr>
            <a:endParaRPr lang="en-GB" baseline="0" dirty="0" smtClean="0">
              <a:sym typeface="Wingdings" panose="05000000000000000000" pitchFamily="2" charset="2"/>
            </a:endParaRPr>
          </a:p>
          <a:p>
            <a:pPr marL="228600" indent="-228600">
              <a:buAutoNum type="arabicPeriod" startAt="4"/>
            </a:pPr>
            <a:r>
              <a:rPr lang="en-GB" baseline="0" dirty="0" smtClean="0">
                <a:sym typeface="Wingdings" panose="05000000000000000000" pitchFamily="2" charset="2"/>
              </a:rPr>
              <a:t>Using the text as support to structure whole sentence answers to questions – model this too.</a:t>
            </a:r>
          </a:p>
          <a:p>
            <a:pPr marL="0" indent="0">
              <a:buNone/>
            </a:pPr>
            <a:r>
              <a:rPr lang="en-GB" baseline="0" dirty="0" smtClean="0">
                <a:sym typeface="Wingdings" panose="05000000000000000000" pitchFamily="2" charset="2"/>
              </a:rPr>
              <a:t>Make clear that whole sentences are always appropriate in writing (and only sometimes in speaking).   Get them to answer your asking of the questions in whole sentences, using the text as support.</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12</a:t>
            </a:fld>
            <a:endParaRPr lang="en-GB"/>
          </a:p>
        </p:txBody>
      </p:sp>
    </p:spTree>
    <p:extLst>
      <p:ext uri="{BB962C8B-B14F-4D97-AF65-F5344CB8AC3E}">
        <p14:creationId xmlns:p14="http://schemas.microsoft.com/office/powerpoint/2010/main" val="285191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1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980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31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5AC503-66C1-41C0-AA3A-36FA13C93D1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5402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370B6DD-0FC8-472B-BD9D-6027782AC51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6009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B537A3-949D-4545-A875-7433BB98F49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6668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DA48A0-B7F8-48AE-ACD3-8CA430840EA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4605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7853F89-6F7D-469E-A38C-5176AA46344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43542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3D923B5-CBC6-4030-AEB0-DFFADEAB7BF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1692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FB9D6C2-23AB-47C1-BDF3-77B042D5F0F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32805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95E964-7F25-4F86-8722-E73AF23F9FF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179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02953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2AE0C1-BE40-4A47-AA74-8161F05DBDE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57374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CCEB43-75E9-4B61-BA7B-DC1942538F9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64147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20B8D1-613F-49E3-B817-EA8316D34DA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65908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71A60-B585-4649-8B20-9223CE9C1144}"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0B6B2-C911-4103-96E6-19A800AE1D20}" type="slidenum">
              <a:rPr lang="en-GB"/>
              <a:pPr>
                <a:defRPr/>
              </a:pPr>
              <a:t>‹#›</a:t>
            </a:fld>
            <a:endParaRPr lang="en-GB"/>
          </a:p>
        </p:txBody>
      </p:sp>
    </p:spTree>
    <p:extLst>
      <p:ext uri="{BB962C8B-B14F-4D97-AF65-F5344CB8AC3E}">
        <p14:creationId xmlns:p14="http://schemas.microsoft.com/office/powerpoint/2010/main" val="3246549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1CA2E-A9A7-404A-9C6E-8FFBDC84CE8B}"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AE6B4-1A00-49C4-ABC4-734C36599D2C}" type="slidenum">
              <a:rPr lang="en-GB"/>
              <a:pPr>
                <a:defRPr/>
              </a:pPr>
              <a:t>‹#›</a:t>
            </a:fld>
            <a:endParaRPr lang="en-GB"/>
          </a:p>
        </p:txBody>
      </p:sp>
    </p:spTree>
    <p:extLst>
      <p:ext uri="{BB962C8B-B14F-4D97-AF65-F5344CB8AC3E}">
        <p14:creationId xmlns:p14="http://schemas.microsoft.com/office/powerpoint/2010/main" val="2221560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97D73-082A-4B33-A765-97060F21DE65}"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E8621C-C9A8-4729-AC24-DB9EA0820087}" type="slidenum">
              <a:rPr lang="en-GB"/>
              <a:pPr>
                <a:defRPr/>
              </a:pPr>
              <a:t>‹#›</a:t>
            </a:fld>
            <a:endParaRPr lang="en-GB"/>
          </a:p>
        </p:txBody>
      </p:sp>
    </p:spTree>
    <p:extLst>
      <p:ext uri="{BB962C8B-B14F-4D97-AF65-F5344CB8AC3E}">
        <p14:creationId xmlns:p14="http://schemas.microsoft.com/office/powerpoint/2010/main" val="171105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508DAB-5D1B-43D6-8A40-2056CC2AEB76}" type="datetimeFigureOut">
              <a:rPr lang="en-GB">
                <a:solidFill>
                  <a:prstClr val="black">
                    <a:tint val="75000"/>
                  </a:prstClr>
                </a:solidFill>
              </a:rPr>
              <a:pPr>
                <a:defRPr/>
              </a:pPr>
              <a:t>12/09/2014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FABF2-69CE-4148-ACB1-C5F33FDE08EE}" type="slidenum">
              <a:rPr lang="en-GB"/>
              <a:pPr>
                <a:defRPr/>
              </a:pPr>
              <a:t>‹#›</a:t>
            </a:fld>
            <a:endParaRPr lang="en-GB"/>
          </a:p>
        </p:txBody>
      </p:sp>
    </p:spTree>
    <p:extLst>
      <p:ext uri="{BB962C8B-B14F-4D97-AF65-F5344CB8AC3E}">
        <p14:creationId xmlns:p14="http://schemas.microsoft.com/office/powerpoint/2010/main" val="1321528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AE7505-CEFD-4615-B5B4-DEE19EC4541C}" type="datetimeFigureOut">
              <a:rPr lang="en-GB">
                <a:solidFill>
                  <a:prstClr val="black">
                    <a:tint val="75000"/>
                  </a:prstClr>
                </a:solidFill>
              </a:rPr>
              <a:pPr>
                <a:defRPr/>
              </a:pPr>
              <a:t>12/09/2014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28A7B1-C5F5-4642-B9DD-D40859A4A084}" type="slidenum">
              <a:rPr lang="en-GB"/>
              <a:pPr>
                <a:defRPr/>
              </a:pPr>
              <a:t>‹#›</a:t>
            </a:fld>
            <a:endParaRPr lang="en-GB"/>
          </a:p>
        </p:txBody>
      </p:sp>
    </p:spTree>
    <p:extLst>
      <p:ext uri="{BB962C8B-B14F-4D97-AF65-F5344CB8AC3E}">
        <p14:creationId xmlns:p14="http://schemas.microsoft.com/office/powerpoint/2010/main" val="1675204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F9415F-EF99-407B-9D7F-0876A7055C7C}" type="datetimeFigureOut">
              <a:rPr lang="en-GB">
                <a:solidFill>
                  <a:prstClr val="black">
                    <a:tint val="75000"/>
                  </a:prstClr>
                </a:solidFill>
              </a:rPr>
              <a:pPr>
                <a:defRPr/>
              </a:pPr>
              <a:t>12/09/2014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DB18BB-2091-41C7-92CD-47174E4BD6D2}" type="slidenum">
              <a:rPr lang="en-GB"/>
              <a:pPr>
                <a:defRPr/>
              </a:pPr>
              <a:t>‹#›</a:t>
            </a:fld>
            <a:endParaRPr lang="en-GB"/>
          </a:p>
        </p:txBody>
      </p:sp>
    </p:spTree>
    <p:extLst>
      <p:ext uri="{BB962C8B-B14F-4D97-AF65-F5344CB8AC3E}">
        <p14:creationId xmlns:p14="http://schemas.microsoft.com/office/powerpoint/2010/main" val="1625051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F06A0-C851-4390-971C-115C373C399A}" type="datetimeFigureOut">
              <a:rPr lang="en-GB">
                <a:solidFill>
                  <a:prstClr val="black">
                    <a:tint val="75000"/>
                  </a:prstClr>
                </a:solidFill>
              </a:rPr>
              <a:pPr>
                <a:defRPr/>
              </a:pPr>
              <a:t>12/09/2014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9E3AB0-E3D1-41C1-8DE6-0B7B7F4572A6}" type="slidenum">
              <a:rPr lang="en-GB"/>
              <a:pPr>
                <a:defRPr/>
              </a:pPr>
              <a:t>‹#›</a:t>
            </a:fld>
            <a:endParaRPr lang="en-GB"/>
          </a:p>
        </p:txBody>
      </p:sp>
    </p:spTree>
    <p:extLst>
      <p:ext uri="{BB962C8B-B14F-4D97-AF65-F5344CB8AC3E}">
        <p14:creationId xmlns:p14="http://schemas.microsoft.com/office/powerpoint/2010/main" val="299907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665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ABCB-8C62-487F-BDDF-32D6B0CD992F}" type="datetimeFigureOut">
              <a:rPr lang="en-GB">
                <a:solidFill>
                  <a:prstClr val="black">
                    <a:tint val="75000"/>
                  </a:prstClr>
                </a:solidFill>
              </a:rPr>
              <a:pPr>
                <a:defRPr/>
              </a:pPr>
              <a:t>12/09/2014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DDCBBA-199F-476F-8243-26CCD0F05A2C}" type="slidenum">
              <a:rPr lang="en-GB"/>
              <a:pPr>
                <a:defRPr/>
              </a:pPr>
              <a:t>‹#›</a:t>
            </a:fld>
            <a:endParaRPr lang="en-GB"/>
          </a:p>
        </p:txBody>
      </p:sp>
    </p:spTree>
    <p:extLst>
      <p:ext uri="{BB962C8B-B14F-4D97-AF65-F5344CB8AC3E}">
        <p14:creationId xmlns:p14="http://schemas.microsoft.com/office/powerpoint/2010/main" val="149419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338F7-6C6E-46F7-BFAF-16ADFFEA58DF}" type="datetimeFigureOut">
              <a:rPr lang="en-GB">
                <a:solidFill>
                  <a:prstClr val="black">
                    <a:tint val="75000"/>
                  </a:prstClr>
                </a:solidFill>
              </a:rPr>
              <a:pPr>
                <a:defRPr/>
              </a:pPr>
              <a:t>12/09/2014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715B4-4728-4B0B-B3F3-DF365199C612}" type="slidenum">
              <a:rPr lang="en-GB"/>
              <a:pPr>
                <a:defRPr/>
              </a:pPr>
              <a:t>‹#›</a:t>
            </a:fld>
            <a:endParaRPr lang="en-GB"/>
          </a:p>
        </p:txBody>
      </p:sp>
    </p:spTree>
    <p:extLst>
      <p:ext uri="{BB962C8B-B14F-4D97-AF65-F5344CB8AC3E}">
        <p14:creationId xmlns:p14="http://schemas.microsoft.com/office/powerpoint/2010/main" val="276941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D38759-99F5-4EBB-9E9C-C4C42CABA0E0}"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BC261A-5940-49F9-A5CF-66A89DCD61AF}" type="slidenum">
              <a:rPr lang="en-GB"/>
              <a:pPr>
                <a:defRPr/>
              </a:pPr>
              <a:t>‹#›</a:t>
            </a:fld>
            <a:endParaRPr lang="en-GB"/>
          </a:p>
        </p:txBody>
      </p:sp>
    </p:spTree>
    <p:extLst>
      <p:ext uri="{BB962C8B-B14F-4D97-AF65-F5344CB8AC3E}">
        <p14:creationId xmlns:p14="http://schemas.microsoft.com/office/powerpoint/2010/main" val="1646190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198A91-A25D-4266-8B57-E30EFC46664D}"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8C2251-5894-46CA-B029-34485FC40D47}" type="slidenum">
              <a:rPr lang="en-GB"/>
              <a:pPr>
                <a:defRPr/>
              </a:pPr>
              <a:t>‹#›</a:t>
            </a:fld>
            <a:endParaRPr lang="en-GB"/>
          </a:p>
        </p:txBody>
      </p:sp>
    </p:spTree>
    <p:extLst>
      <p:ext uri="{BB962C8B-B14F-4D97-AF65-F5344CB8AC3E}">
        <p14:creationId xmlns:p14="http://schemas.microsoft.com/office/powerpoint/2010/main" val="4223361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3034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1147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3540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506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7177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35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8197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3972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652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5169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4974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7454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7621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6655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333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9659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827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6160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963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8752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1865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91175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374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306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433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7050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9901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01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38365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3108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3054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5287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2359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4485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529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18BC9-DBD0-4231-BC01-C00F06FBE575}"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E22D69-1672-4E45-BB3F-D6B33895DE9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410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9/12/2014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072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9/12/2014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700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86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9/12/2014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371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C030D973-F9E8-41BB-AA0D-94A1E8D16EA1}" type="slidenum">
              <a:rPr lang="en-GB" smtClean="0">
                <a:solidFill>
                  <a:srgbClr val="000000"/>
                </a:solidFill>
              </a:rPr>
              <a:pPr defTabSz="914400"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22692691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D9B130A6-4DFF-4CE5-B61F-A673E38A5FE8}" type="datetimeFigureOut">
              <a:rPr lang="en-GB">
                <a:solidFill>
                  <a:prstClr val="black">
                    <a:tint val="75000"/>
                  </a:prstClr>
                </a:solidFill>
              </a:rPr>
              <a:pPr defTabSz="914400">
                <a:defRPr/>
              </a:pPr>
              <a:t>12/09/2014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914400" fontAlgn="base">
              <a:spcBef>
                <a:spcPct val="0"/>
              </a:spcBef>
              <a:spcAft>
                <a:spcPct val="0"/>
              </a:spcAft>
              <a:defRPr/>
            </a:pPr>
            <a:fld id="{6B271C8F-F225-424B-AC32-7EA6903BCC12}" type="slidenum">
              <a:rPr lang="en-GB">
                <a:cs typeface="Arial" panose="020B0604020202020204" pitchFamily="34" charset="0"/>
              </a:rPr>
              <a:pPr defTabSz="914400" fontAlgn="base">
                <a:spcBef>
                  <a:spcPct val="0"/>
                </a:spcBef>
                <a:spcAft>
                  <a:spcPct val="0"/>
                </a:spcAft>
                <a:defRPr/>
              </a:pPr>
              <a:t>‹#›</a:t>
            </a:fld>
            <a:endParaRPr lang="en-GB">
              <a:cs typeface="Arial" panose="020B0604020202020204" pitchFamily="34" charset="0"/>
            </a:endParaRPr>
          </a:p>
        </p:txBody>
      </p:sp>
    </p:spTree>
    <p:extLst>
      <p:ext uri="{BB962C8B-B14F-4D97-AF65-F5344CB8AC3E}">
        <p14:creationId xmlns:p14="http://schemas.microsoft.com/office/powerpoint/2010/main" val="3002730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31AFBB1-8BD1-40A0-8D04-38A423C75FF8}" type="datetimeFigureOut">
              <a:rPr lang="en-GB" smtClean="0">
                <a:solidFill>
                  <a:prstClr val="black">
                    <a:tint val="75000"/>
                  </a:prstClr>
                </a:solidFill>
              </a:rPr>
              <a:pPr defTabSz="914400"/>
              <a:t>12/09/2014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C9EF18A-238D-444F-A2BD-64753694B8F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7608225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31AFBB1-8BD1-40A0-8D04-38A423C75FF8}" type="datetimeFigureOut">
              <a:rPr lang="en-GB" smtClean="0">
                <a:solidFill>
                  <a:prstClr val="black">
                    <a:tint val="75000"/>
                  </a:prstClr>
                </a:solidFill>
              </a:rPr>
              <a:pPr defTabSz="914400"/>
              <a:t>12/09/2014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C9EF18A-238D-444F-A2BD-64753694B8F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74359766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AE18BC9-DBD0-4231-BC01-C00F06FBE575}" type="datetimeFigureOut">
              <a:rPr lang="en-GB" smtClean="0">
                <a:solidFill>
                  <a:prstClr val="black">
                    <a:tint val="75000"/>
                  </a:prstClr>
                </a:solidFill>
              </a:rPr>
              <a:pPr defTabSz="914400"/>
              <a:t>12/09/2014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5E22D69-1672-4E45-BB3F-D6B33895DE90}"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0677001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hyperlink" Target="http://www.gov.uk/government/publication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1.xml"/><Relationship Id="rId5" Type="http://schemas.openxmlformats.org/officeDocument/2006/relationships/image" Target="../media/image39.gif"/><Relationship Id="rId4" Type="http://schemas.openxmlformats.org/officeDocument/2006/relationships/hyperlink" Target="http://www.tripadvisor.es/Hotel_Review-g664838-d518412-Reviews-Joyuda_Plaza_Hotel-Cabo_Rojo_Puerto_Rico.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senegazelle.f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jpeg"/><Relationship Id="rId1" Type="http://schemas.openxmlformats.org/officeDocument/2006/relationships/slideLayout" Target="../slideLayouts/slideLayout29.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slides/_rels/slide4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40.xml"/><Relationship Id="rId4" Type="http://schemas.openxmlformats.org/officeDocument/2006/relationships/image" Target="../media/image59.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Translation and transcription!?!</a:t>
            </a:r>
            <a:endParaRPr lang="en-GB" dirty="0"/>
          </a:p>
        </p:txBody>
      </p:sp>
      <p:sp>
        <p:nvSpPr>
          <p:cNvPr id="3" name="Subtitle 2"/>
          <p:cNvSpPr>
            <a:spLocks noGrp="1"/>
          </p:cNvSpPr>
          <p:nvPr>
            <p:ph type="subTitle" idx="1"/>
          </p:nvPr>
        </p:nvSpPr>
        <p:spPr/>
        <p:txBody>
          <a:bodyPr/>
          <a:lstStyle/>
          <a:p>
            <a:r>
              <a:rPr lang="en-GB" dirty="0" smtClean="0"/>
              <a:t>Imaginative and coherent integration</a:t>
            </a:r>
            <a:endParaRPr lang="en-GB" dirty="0"/>
          </a:p>
        </p:txBody>
      </p:sp>
    </p:spTree>
    <p:extLst>
      <p:ext uri="{BB962C8B-B14F-4D97-AF65-F5344CB8AC3E}">
        <p14:creationId xmlns:p14="http://schemas.microsoft.com/office/powerpoint/2010/main" val="209605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4360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34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t>País</a:t>
            </a:r>
            <a:endParaRPr lang="en-GB" sz="2400" b="1" u="sng" dirty="0"/>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t>Nacionalidad</a:t>
            </a:r>
            <a:r>
              <a:rPr lang="en-GB" sz="2400" b="1" u="sng" dirty="0" smtClean="0"/>
              <a:t> / </a:t>
            </a:r>
            <a:r>
              <a:rPr lang="en-GB" sz="2400" b="1" u="sng" dirty="0" err="1" smtClean="0"/>
              <a:t>Idioma</a:t>
            </a:r>
            <a:endParaRPr lang="en-GB" sz="2400" b="1" u="sng" dirty="0"/>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t>Ciudad</a:t>
            </a:r>
            <a:endParaRPr lang="en-GB" sz="2400" b="1" u="sng" dirty="0"/>
          </a:p>
        </p:txBody>
      </p:sp>
      <p:cxnSp>
        <p:nvCxnSpPr>
          <p:cNvPr id="8" name="Straight Connector 7"/>
          <p:cNvCxnSpPr/>
          <p:nvPr/>
        </p:nvCxnSpPr>
        <p:spPr>
          <a:xfrm>
            <a:off x="2555776" y="4365104"/>
            <a:ext cx="0" cy="1728192"/>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3568" y="4718702"/>
            <a:ext cx="1800200" cy="523220"/>
          </a:xfrm>
          <a:prstGeom prst="rect">
            <a:avLst/>
          </a:prstGeom>
          <a:noFill/>
        </p:spPr>
        <p:txBody>
          <a:bodyPr wrap="square" rtlCol="0">
            <a:spAutoFit/>
          </a:bodyPr>
          <a:lstStyle/>
          <a:p>
            <a:pPr algn="ctr"/>
            <a:r>
              <a:rPr lang="en-GB" sz="2800" b="1" dirty="0" err="1" smtClean="0"/>
              <a:t>España</a:t>
            </a:r>
            <a:endParaRPr lang="en-GB" sz="2800" b="1" dirty="0"/>
          </a:p>
        </p:txBody>
      </p:sp>
      <p:sp>
        <p:nvSpPr>
          <p:cNvPr id="12" name="TextBox 11"/>
          <p:cNvSpPr txBox="1"/>
          <p:nvPr/>
        </p:nvSpPr>
        <p:spPr>
          <a:xfrm>
            <a:off x="683568" y="5210036"/>
            <a:ext cx="1800200" cy="523220"/>
          </a:xfrm>
          <a:prstGeom prst="rect">
            <a:avLst/>
          </a:prstGeom>
          <a:noFill/>
        </p:spPr>
        <p:txBody>
          <a:bodyPr wrap="square" rtlCol="0">
            <a:spAutoFit/>
          </a:bodyPr>
          <a:lstStyle/>
          <a:p>
            <a:pPr algn="ctr"/>
            <a:r>
              <a:rPr lang="en-GB" sz="2800" b="1" dirty="0" smtClean="0"/>
              <a:t>Argentina</a:t>
            </a:r>
            <a:endParaRPr lang="en-GB" sz="2800" b="1" dirty="0"/>
          </a:p>
        </p:txBody>
      </p:sp>
      <p:sp>
        <p:nvSpPr>
          <p:cNvPr id="13" name="TextBox 12"/>
          <p:cNvSpPr txBox="1"/>
          <p:nvPr/>
        </p:nvSpPr>
        <p:spPr>
          <a:xfrm>
            <a:off x="2771800" y="4725144"/>
            <a:ext cx="1800200" cy="523220"/>
          </a:xfrm>
          <a:prstGeom prst="rect">
            <a:avLst/>
          </a:prstGeom>
          <a:noFill/>
        </p:spPr>
        <p:txBody>
          <a:bodyPr wrap="square" rtlCol="0">
            <a:spAutoFit/>
          </a:bodyPr>
          <a:lstStyle/>
          <a:p>
            <a:pPr algn="ctr"/>
            <a:r>
              <a:rPr lang="en-GB" sz="2800" b="1" dirty="0" err="1" smtClean="0"/>
              <a:t>argentino</a:t>
            </a:r>
            <a:endParaRPr lang="en-GB" sz="2800" b="1" dirty="0"/>
          </a:p>
        </p:txBody>
      </p:sp>
      <p:sp>
        <p:nvSpPr>
          <p:cNvPr id="14" name="TextBox 13"/>
          <p:cNvSpPr txBox="1"/>
          <p:nvPr/>
        </p:nvSpPr>
        <p:spPr>
          <a:xfrm>
            <a:off x="4499992" y="4725144"/>
            <a:ext cx="1800200" cy="523220"/>
          </a:xfrm>
          <a:prstGeom prst="rect">
            <a:avLst/>
          </a:prstGeom>
          <a:noFill/>
        </p:spPr>
        <p:txBody>
          <a:bodyPr wrap="square" rtlCol="0">
            <a:spAutoFit/>
          </a:bodyPr>
          <a:lstStyle/>
          <a:p>
            <a:pPr algn="ctr"/>
            <a:r>
              <a:rPr lang="en-GB" sz="2800" b="1" dirty="0" err="1" smtClean="0"/>
              <a:t>español</a:t>
            </a:r>
            <a:endParaRPr lang="en-GB" sz="2800" b="1" dirty="0"/>
          </a:p>
        </p:txBody>
      </p:sp>
      <p:sp>
        <p:nvSpPr>
          <p:cNvPr id="15" name="TextBox 14"/>
          <p:cNvSpPr txBox="1"/>
          <p:nvPr/>
        </p:nvSpPr>
        <p:spPr>
          <a:xfrm>
            <a:off x="2771800" y="5229200"/>
            <a:ext cx="1800200" cy="523220"/>
          </a:xfrm>
          <a:prstGeom prst="rect">
            <a:avLst/>
          </a:prstGeom>
          <a:noFill/>
        </p:spPr>
        <p:txBody>
          <a:bodyPr wrap="square" rtlCol="0">
            <a:spAutoFit/>
          </a:bodyPr>
          <a:lstStyle/>
          <a:p>
            <a:pPr algn="ctr"/>
            <a:r>
              <a:rPr lang="en-GB" sz="2800" b="1" dirty="0" err="1" smtClean="0"/>
              <a:t>inglés</a:t>
            </a:r>
            <a:endParaRPr lang="en-GB" sz="2800" b="1" dirty="0"/>
          </a:p>
        </p:txBody>
      </p:sp>
      <p:sp>
        <p:nvSpPr>
          <p:cNvPr id="16" name="TextBox 15"/>
          <p:cNvSpPr txBox="1"/>
          <p:nvPr/>
        </p:nvSpPr>
        <p:spPr>
          <a:xfrm>
            <a:off x="4572000" y="5138028"/>
            <a:ext cx="1800200" cy="523220"/>
          </a:xfrm>
          <a:prstGeom prst="rect">
            <a:avLst/>
          </a:prstGeom>
          <a:noFill/>
        </p:spPr>
        <p:txBody>
          <a:bodyPr wrap="square" rtlCol="0">
            <a:spAutoFit/>
          </a:bodyPr>
          <a:lstStyle/>
          <a:p>
            <a:pPr algn="ctr"/>
            <a:r>
              <a:rPr lang="en-GB" sz="2800" b="1" dirty="0" err="1" smtClean="0"/>
              <a:t>francés</a:t>
            </a:r>
            <a:endParaRPr lang="en-GB" sz="2800" b="1" dirty="0"/>
          </a:p>
        </p:txBody>
      </p:sp>
      <p:sp>
        <p:nvSpPr>
          <p:cNvPr id="17" name="TextBox 16"/>
          <p:cNvSpPr txBox="1"/>
          <p:nvPr/>
        </p:nvSpPr>
        <p:spPr>
          <a:xfrm>
            <a:off x="7020272" y="4725144"/>
            <a:ext cx="1800200" cy="523220"/>
          </a:xfrm>
          <a:prstGeom prst="rect">
            <a:avLst/>
          </a:prstGeom>
          <a:noFill/>
        </p:spPr>
        <p:txBody>
          <a:bodyPr wrap="square" rtlCol="0">
            <a:spAutoFit/>
          </a:bodyPr>
          <a:lstStyle/>
          <a:p>
            <a:pPr algn="ctr"/>
            <a:r>
              <a:rPr lang="en-GB" sz="2800" b="1" dirty="0" smtClean="0"/>
              <a:t>Valencia</a:t>
            </a:r>
            <a:endParaRPr lang="en-GB" sz="2800" b="1" dirty="0"/>
          </a:p>
        </p:txBody>
      </p:sp>
      <p:sp>
        <p:nvSpPr>
          <p:cNvPr id="18" name="TextBox 17"/>
          <p:cNvSpPr txBox="1"/>
          <p:nvPr/>
        </p:nvSpPr>
        <p:spPr>
          <a:xfrm>
            <a:off x="7092280" y="5157192"/>
            <a:ext cx="1800200" cy="523220"/>
          </a:xfrm>
          <a:prstGeom prst="rect">
            <a:avLst/>
          </a:prstGeom>
          <a:noFill/>
        </p:spPr>
        <p:txBody>
          <a:bodyPr wrap="square" rtlCol="0">
            <a:spAutoFit/>
          </a:bodyPr>
          <a:lstStyle/>
          <a:p>
            <a:pPr algn="ctr"/>
            <a:r>
              <a:rPr lang="en-GB" sz="2800" b="1" dirty="0" smtClean="0"/>
              <a:t>Barcelona</a:t>
            </a:r>
            <a:endParaRPr lang="en-GB" sz="2800" b="1" dirty="0"/>
          </a:p>
        </p:txBody>
      </p:sp>
    </p:spTree>
    <p:extLst>
      <p:ext uri="{BB962C8B-B14F-4D97-AF65-F5344CB8AC3E}">
        <p14:creationId xmlns:p14="http://schemas.microsoft.com/office/powerpoint/2010/main" val="589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323528"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Argentina </a:t>
            </a:r>
            <a:r>
              <a:rPr lang="en-US" altLang="en-US" sz="2400" b="1" u="sng" dirty="0" err="1" smtClean="0">
                <a:solidFill>
                  <a:srgbClr val="000000"/>
                </a:solidFill>
                <a:latin typeface="Arial" charset="0"/>
                <a:cs typeface="Arial" charset="0"/>
              </a:rPr>
              <a:t>así</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que</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soy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y</a:t>
            </a:r>
            <a:r>
              <a:rPr lang="en-US" altLang="en-US" sz="2400" dirty="0" smtClean="0">
                <a:solidFill>
                  <a:srgbClr val="000000"/>
                </a:solidFill>
                <a:latin typeface="Arial" charset="0"/>
                <a:cs typeface="Arial" charset="0"/>
              </a:rPr>
              <a:t>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b="1" u="sng"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con</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Valencia, </a:t>
            </a:r>
            <a:r>
              <a:rPr lang="en-US" altLang="en-US" sz="2400" b="1"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b="1" u="sng"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Ella</a:t>
            </a:r>
            <a:r>
              <a:rPr lang="en-US" altLang="en-US" sz="2400" dirty="0" smtClean="0">
                <a:solidFill>
                  <a:srgbClr val="000000"/>
                </a:solidFill>
                <a:latin typeface="Arial" charset="0"/>
                <a:cs typeface="Arial" charset="0"/>
              </a:rPr>
              <a:t> y </a:t>
            </a:r>
            <a:r>
              <a:rPr lang="en-US" altLang="en-US" sz="2400" b="1"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139952" y="3796286"/>
            <a:ext cx="3888432" cy="1841528"/>
            <a:chOff x="4716016" y="3796286"/>
            <a:chExt cx="3888432" cy="1841528"/>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4" name="Oval Callout 13"/>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15" name="Oval Callout 14"/>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16" name="Oval Callout 15"/>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tx1"/>
                </a:solidFill>
                <a:latin typeface="Arial Rounded MT Bold" pitchFamily="34" charset="0"/>
              </a:endParaRPr>
            </a:p>
          </p:txBody>
        </p:sp>
        <p:sp>
          <p:nvSpPr>
            <p:cNvPr id="17" name="Oval Callout 16"/>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gr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9" name="TextBox 18"/>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5</a:t>
            </a:r>
            <a:endParaRPr lang="en-GB" sz="2000" dirty="0">
              <a:latin typeface="AR DARLING" panose="02000000000000000000" pitchFamily="2" charset="0"/>
            </a:endParaRPr>
          </a:p>
        </p:txBody>
      </p:sp>
    </p:spTree>
    <p:extLst>
      <p:ext uri="{BB962C8B-B14F-4D97-AF65-F5344CB8AC3E}">
        <p14:creationId xmlns:p14="http://schemas.microsoft.com/office/powerpoint/2010/main" val="45422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81826"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25842"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580"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44" y="4293096"/>
            <a:ext cx="1567830" cy="1567830"/>
          </a:xfrm>
          <a:prstGeom prst="rect">
            <a:avLst/>
          </a:prstGeom>
        </p:spPr>
      </p:pic>
      <p:sp>
        <p:nvSpPr>
          <p:cNvPr id="7" name="TextBox 6"/>
          <p:cNvSpPr txBox="1"/>
          <p:nvPr/>
        </p:nvSpPr>
        <p:spPr>
          <a:xfrm>
            <a:off x="2339752" y="4013700"/>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Cómo</a:t>
            </a:r>
            <a:r>
              <a:rPr lang="en-GB" sz="2800" b="1" dirty="0" smtClean="0"/>
              <a:t> </a:t>
            </a:r>
            <a:r>
              <a:rPr lang="en-GB" sz="2800" b="1" dirty="0" err="1" smtClean="0"/>
              <a:t>te</a:t>
            </a:r>
            <a:r>
              <a:rPr lang="en-GB" sz="2800" b="1" dirty="0" smtClean="0"/>
              <a:t> llamas?</a:t>
            </a:r>
            <a:endParaRPr lang="en-GB" sz="2800" b="1" dirty="0"/>
          </a:p>
        </p:txBody>
      </p:sp>
      <p:sp>
        <p:nvSpPr>
          <p:cNvPr id="13" name="TextBox 12"/>
          <p:cNvSpPr txBox="1"/>
          <p:nvPr/>
        </p:nvSpPr>
        <p:spPr>
          <a:xfrm>
            <a:off x="2363813" y="4661772"/>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¿De </a:t>
            </a:r>
            <a:r>
              <a:rPr lang="en-GB" sz="2800" b="1" dirty="0" err="1" smtClean="0"/>
              <a:t>dónde</a:t>
            </a:r>
            <a:r>
              <a:rPr lang="en-GB" sz="2800" b="1" dirty="0" smtClean="0"/>
              <a:t> </a:t>
            </a:r>
            <a:r>
              <a:rPr lang="en-GB" sz="2800" b="1" dirty="0" err="1" smtClean="0"/>
              <a:t>eres</a:t>
            </a:r>
            <a:r>
              <a:rPr lang="en-GB" sz="2800" b="1" dirty="0" smtClean="0"/>
              <a:t>?</a:t>
            </a:r>
            <a:endParaRPr lang="en-GB" sz="2800" b="1" dirty="0"/>
          </a:p>
        </p:txBody>
      </p:sp>
      <p:sp>
        <p:nvSpPr>
          <p:cNvPr id="14" name="TextBox 13"/>
          <p:cNvSpPr txBox="1"/>
          <p:nvPr/>
        </p:nvSpPr>
        <p:spPr>
          <a:xfrm>
            <a:off x="5540549" y="4555960"/>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Dónde</a:t>
            </a:r>
            <a:r>
              <a:rPr lang="en-GB" sz="2800" b="1" dirty="0" smtClean="0"/>
              <a:t> </a:t>
            </a:r>
            <a:r>
              <a:rPr lang="en-GB" sz="2800" b="1" dirty="0" err="1" smtClean="0"/>
              <a:t>vives</a:t>
            </a:r>
            <a:r>
              <a:rPr lang="en-GB" sz="2800" b="1" dirty="0" smtClean="0"/>
              <a:t>?</a:t>
            </a:r>
            <a:endParaRPr lang="en-GB" sz="2800" b="1" dirty="0"/>
          </a:p>
        </p:txBody>
      </p:sp>
      <p:sp>
        <p:nvSpPr>
          <p:cNvPr id="15" name="TextBox 14"/>
          <p:cNvSpPr txBox="1"/>
          <p:nvPr/>
        </p:nvSpPr>
        <p:spPr>
          <a:xfrm>
            <a:off x="2339752" y="5296429"/>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Cuál</a:t>
            </a:r>
            <a:r>
              <a:rPr lang="en-GB" sz="2800" b="1" dirty="0" smtClean="0"/>
              <a:t> </a:t>
            </a:r>
            <a:r>
              <a:rPr lang="en-GB" sz="2800" b="1" dirty="0" err="1" smtClean="0"/>
              <a:t>es</a:t>
            </a:r>
            <a:r>
              <a:rPr lang="en-GB" sz="2800" b="1" dirty="0" smtClean="0"/>
              <a:t> </a:t>
            </a:r>
            <a:r>
              <a:rPr lang="en-GB" sz="2800" b="1" dirty="0" err="1" smtClean="0"/>
              <a:t>tu</a:t>
            </a:r>
            <a:r>
              <a:rPr lang="en-GB" sz="2800" b="1" dirty="0" smtClean="0"/>
              <a:t> </a:t>
            </a:r>
            <a:r>
              <a:rPr lang="en-GB" sz="2800" b="1" dirty="0" err="1" smtClean="0"/>
              <a:t>nacionalidad</a:t>
            </a:r>
            <a:r>
              <a:rPr lang="en-GB" sz="2800" b="1" dirty="0" smtClean="0"/>
              <a:t>?</a:t>
            </a:r>
            <a:endParaRPr lang="en-GB" sz="2800" b="1" dirty="0"/>
          </a:p>
        </p:txBody>
      </p:sp>
      <p:pic>
        <p:nvPicPr>
          <p:cNvPr id="16" name="Picture 3" descr="ch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950" y="5214606"/>
            <a:ext cx="1014644" cy="10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508104" y="3479881"/>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Qué</a:t>
            </a:r>
            <a:r>
              <a:rPr lang="en-GB" sz="2800" b="1" dirty="0" smtClean="0"/>
              <a:t> </a:t>
            </a:r>
            <a:r>
              <a:rPr lang="en-GB" sz="2800" b="1" dirty="0" err="1" smtClean="0"/>
              <a:t>idiomas</a:t>
            </a:r>
            <a:r>
              <a:rPr lang="en-GB" sz="2800" b="1" dirty="0" smtClean="0"/>
              <a:t> </a:t>
            </a:r>
            <a:r>
              <a:rPr lang="en-GB" sz="2800" b="1" dirty="0" err="1" smtClean="0"/>
              <a:t>hablas</a:t>
            </a:r>
            <a:r>
              <a:rPr lang="en-GB" sz="2800" b="1" dirty="0" smtClean="0"/>
              <a:t>?</a:t>
            </a:r>
            <a:endParaRPr lang="en-GB" sz="2800" b="1"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0" name="TextBox 19"/>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6</a:t>
            </a:r>
            <a:endParaRPr lang="en-GB" sz="2000" dirty="0">
              <a:latin typeface="AR DARLING" panose="02000000000000000000" pitchFamily="2" charset="0"/>
            </a:endParaRPr>
          </a:p>
        </p:txBody>
      </p:sp>
    </p:spTree>
    <p:extLst>
      <p:ext uri="{BB962C8B-B14F-4D97-AF65-F5344CB8AC3E}">
        <p14:creationId xmlns:p14="http://schemas.microsoft.com/office/powerpoint/2010/main" val="143515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323528"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22818" y="4030628"/>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Cómo</a:t>
            </a:r>
            <a:r>
              <a:rPr lang="en-GB" sz="2800" b="1" dirty="0" smtClean="0"/>
              <a:t> </a:t>
            </a:r>
            <a:r>
              <a:rPr lang="en-GB" sz="2800" b="1" dirty="0" err="1" smtClean="0"/>
              <a:t>te</a:t>
            </a:r>
            <a:r>
              <a:rPr lang="en-GB" sz="2800" b="1" dirty="0" smtClean="0"/>
              <a:t> llamas?</a:t>
            </a:r>
            <a:endParaRPr lang="en-GB" sz="2800" b="1" dirty="0"/>
          </a:p>
        </p:txBody>
      </p:sp>
      <p:sp>
        <p:nvSpPr>
          <p:cNvPr id="7" name="TextBox 6"/>
          <p:cNvSpPr txBox="1"/>
          <p:nvPr/>
        </p:nvSpPr>
        <p:spPr>
          <a:xfrm>
            <a:off x="2346879" y="4678700"/>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¿De </a:t>
            </a:r>
            <a:r>
              <a:rPr lang="en-GB" sz="2800" b="1" dirty="0" err="1" smtClean="0"/>
              <a:t>dónde</a:t>
            </a:r>
            <a:r>
              <a:rPr lang="en-GB" sz="2800" b="1" dirty="0" smtClean="0"/>
              <a:t> </a:t>
            </a:r>
            <a:r>
              <a:rPr lang="en-GB" sz="2800" b="1" dirty="0" err="1" smtClean="0"/>
              <a:t>eres</a:t>
            </a:r>
            <a:r>
              <a:rPr lang="en-GB" sz="2800" b="1" dirty="0" smtClean="0"/>
              <a:t>?</a:t>
            </a:r>
            <a:endParaRPr lang="en-GB" sz="2800" b="1" dirty="0"/>
          </a:p>
        </p:txBody>
      </p:sp>
      <p:sp>
        <p:nvSpPr>
          <p:cNvPr id="8" name="TextBox 7"/>
          <p:cNvSpPr txBox="1"/>
          <p:nvPr/>
        </p:nvSpPr>
        <p:spPr>
          <a:xfrm>
            <a:off x="5540549" y="4649095"/>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Dónde</a:t>
            </a:r>
            <a:r>
              <a:rPr lang="en-GB" sz="2800" b="1" dirty="0" smtClean="0"/>
              <a:t> </a:t>
            </a:r>
            <a:r>
              <a:rPr lang="en-GB" sz="2800" b="1" dirty="0" err="1" smtClean="0"/>
              <a:t>vives</a:t>
            </a:r>
            <a:r>
              <a:rPr lang="en-GB" sz="2800" b="1" dirty="0" smtClean="0"/>
              <a:t>?</a:t>
            </a:r>
            <a:endParaRPr lang="en-GB" sz="2800" b="1" dirty="0"/>
          </a:p>
        </p:txBody>
      </p:sp>
      <p:sp>
        <p:nvSpPr>
          <p:cNvPr id="9" name="TextBox 8"/>
          <p:cNvSpPr txBox="1"/>
          <p:nvPr/>
        </p:nvSpPr>
        <p:spPr>
          <a:xfrm>
            <a:off x="2322818" y="5313357"/>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Cuál</a:t>
            </a:r>
            <a:r>
              <a:rPr lang="en-GB" sz="2800" b="1" dirty="0" smtClean="0"/>
              <a:t> </a:t>
            </a:r>
            <a:r>
              <a:rPr lang="en-GB" sz="2800" b="1" dirty="0" err="1" smtClean="0"/>
              <a:t>es</a:t>
            </a:r>
            <a:r>
              <a:rPr lang="en-GB" sz="2800" b="1" dirty="0" smtClean="0"/>
              <a:t> </a:t>
            </a:r>
            <a:r>
              <a:rPr lang="en-GB" sz="2800" b="1" dirty="0" err="1" smtClean="0"/>
              <a:t>tu</a:t>
            </a:r>
            <a:r>
              <a:rPr lang="en-GB" sz="2800" b="1" dirty="0" smtClean="0"/>
              <a:t> </a:t>
            </a:r>
            <a:r>
              <a:rPr lang="en-GB" sz="2800" b="1" dirty="0" err="1" smtClean="0"/>
              <a:t>nacionalidad</a:t>
            </a:r>
            <a:r>
              <a:rPr lang="en-GB" sz="2800" b="1" dirty="0" smtClean="0"/>
              <a:t>?</a:t>
            </a:r>
            <a:endParaRPr lang="en-GB" sz="2800" b="1" dirty="0"/>
          </a:p>
        </p:txBody>
      </p:sp>
      <p:sp>
        <p:nvSpPr>
          <p:cNvPr id="11" name="TextBox 10"/>
          <p:cNvSpPr txBox="1"/>
          <p:nvPr/>
        </p:nvSpPr>
        <p:spPr>
          <a:xfrm>
            <a:off x="5508104" y="3573016"/>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t>¿</a:t>
            </a:r>
            <a:r>
              <a:rPr lang="en-GB" sz="2800" b="1" dirty="0" err="1" smtClean="0"/>
              <a:t>Qué</a:t>
            </a:r>
            <a:r>
              <a:rPr lang="en-GB" sz="2800" b="1" dirty="0" smtClean="0"/>
              <a:t> </a:t>
            </a:r>
            <a:r>
              <a:rPr lang="en-GB" sz="2800" b="1" dirty="0" err="1" smtClean="0"/>
              <a:t>idiomas</a:t>
            </a:r>
            <a:r>
              <a:rPr lang="en-GB" sz="2800" b="1" dirty="0" smtClean="0"/>
              <a:t> </a:t>
            </a:r>
            <a:r>
              <a:rPr lang="en-GB" sz="2800" b="1" dirty="0" err="1" smtClean="0"/>
              <a:t>hablas</a:t>
            </a:r>
            <a:r>
              <a:rPr lang="en-GB" sz="2800" b="1" dirty="0" smtClean="0"/>
              <a:t>?</a:t>
            </a:r>
            <a:endParaRPr lang="en-GB" sz="2800" b="1" dirty="0"/>
          </a:p>
        </p:txBody>
      </p:sp>
      <p:pic>
        <p:nvPicPr>
          <p:cNvPr id="12" name="Picture 2" descr="school13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56" y="4157831"/>
            <a:ext cx="7794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7</a:t>
            </a:r>
            <a:endParaRPr lang="en-GB" sz="2000" dirty="0">
              <a:latin typeface="AR DARLING" panose="02000000000000000000" pitchFamily="2" charset="0"/>
            </a:endParaRPr>
          </a:p>
        </p:txBody>
      </p:sp>
    </p:spTree>
    <p:extLst>
      <p:ext uri="{BB962C8B-B14F-4D97-AF65-F5344CB8AC3E}">
        <p14:creationId xmlns:p14="http://schemas.microsoft.com/office/powerpoint/2010/main" val="68735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
            <a:ext cx="8229600" cy="1143000"/>
          </a:xfrm>
        </p:spPr>
        <p:txBody>
          <a:bodyPr>
            <a:normAutofit/>
          </a:bodyPr>
          <a:lstStyle/>
          <a:p>
            <a:r>
              <a:rPr lang="en-GB" sz="3600" b="1" dirty="0" smtClean="0"/>
              <a:t>Summary of learning </a:t>
            </a:r>
            <a:endParaRPr lang="en-GB"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8865082"/>
              </p:ext>
            </p:extLst>
          </p:nvPr>
        </p:nvGraphicFramePr>
        <p:xfrm>
          <a:off x="459078" y="510704"/>
          <a:ext cx="8496944" cy="5765800"/>
        </p:xfrm>
        <a:graphic>
          <a:graphicData uri="http://schemas.openxmlformats.org/drawingml/2006/table">
            <a:tbl>
              <a:tblPr firstRow="1" bandRow="1">
                <a:tableStyleId>{E8B1032C-EA38-4F05-BA0D-38AFFFC7BED3}</a:tableStyleId>
              </a:tblPr>
              <a:tblGrid>
                <a:gridCol w="2016224"/>
                <a:gridCol w="6480720"/>
              </a:tblGrid>
              <a:tr h="370840">
                <a:tc>
                  <a:txBody>
                    <a:bodyPr/>
                    <a:lstStyle/>
                    <a:p>
                      <a:r>
                        <a:rPr lang="en-GB" sz="1800" dirty="0" smtClean="0"/>
                        <a:t>Task</a:t>
                      </a:r>
                      <a:endParaRPr lang="en-GB" sz="1800" dirty="0"/>
                    </a:p>
                  </a:txBody>
                  <a:tcPr/>
                </a:tc>
                <a:tc>
                  <a:txBody>
                    <a:bodyPr/>
                    <a:lstStyle/>
                    <a:p>
                      <a:r>
                        <a:rPr lang="en-GB" sz="1800" dirty="0" smtClean="0"/>
                        <a:t>Learning objective</a:t>
                      </a:r>
                      <a:endParaRPr lang="en-GB" sz="1800" dirty="0"/>
                    </a:p>
                  </a:txBody>
                  <a:tcPr/>
                </a:tc>
              </a:tr>
              <a:tr h="370840">
                <a:tc>
                  <a:txBody>
                    <a:bodyPr/>
                    <a:lstStyle/>
                    <a:p>
                      <a:r>
                        <a:rPr lang="en-GB" sz="1800" dirty="0" smtClean="0"/>
                        <a:t>1  Group</a:t>
                      </a:r>
                      <a:r>
                        <a:rPr lang="en-GB" sz="1800" baseline="0" dirty="0" smtClean="0"/>
                        <a:t> speaking - ¿</a:t>
                      </a:r>
                      <a:r>
                        <a:rPr lang="en-GB" sz="1800" baseline="0" dirty="0" err="1" smtClean="0"/>
                        <a:t>Cómo</a:t>
                      </a:r>
                      <a:r>
                        <a:rPr lang="en-GB" sz="1800" baseline="0" dirty="0" smtClean="0"/>
                        <a:t> se dice?</a:t>
                      </a:r>
                      <a:endParaRPr lang="en-GB" sz="1800" dirty="0"/>
                    </a:p>
                  </a:txBody>
                  <a:tcPr/>
                </a:tc>
                <a:tc>
                  <a:txBody>
                    <a:bodyPr/>
                    <a:lstStyle/>
                    <a:p>
                      <a:r>
                        <a:rPr lang="en-GB" sz="1800" dirty="0" smtClean="0"/>
                        <a:t>Retrieve</a:t>
                      </a:r>
                      <a:r>
                        <a:rPr lang="en-GB" sz="1800" baseline="0" dirty="0" smtClean="0"/>
                        <a:t> prior knowledge and share it</a:t>
                      </a:r>
                    </a:p>
                    <a:p>
                      <a:r>
                        <a:rPr lang="en-GB" sz="1800" baseline="0" dirty="0" smtClean="0"/>
                        <a:t>Identify gaps in current knowledge</a:t>
                      </a:r>
                      <a:br>
                        <a:rPr lang="en-GB" sz="1800" baseline="0" dirty="0" smtClean="0"/>
                      </a:br>
                      <a:r>
                        <a:rPr lang="en-GB" sz="1800" baseline="0" dirty="0" smtClean="0"/>
                        <a:t>Use TL for routine communication</a:t>
                      </a:r>
                      <a:br>
                        <a:rPr lang="en-GB" sz="1800" baseline="0" dirty="0" smtClean="0"/>
                      </a:br>
                      <a:r>
                        <a:rPr lang="en-GB" sz="1800" baseline="0" dirty="0" smtClean="0"/>
                        <a:t>Ask / answer questions in TL</a:t>
                      </a:r>
                      <a:endParaRPr lang="en-GB" sz="1800" dirty="0"/>
                    </a:p>
                  </a:txBody>
                  <a:tcPr/>
                </a:tc>
              </a:tr>
              <a:tr h="370840">
                <a:tc>
                  <a:txBody>
                    <a:bodyPr/>
                    <a:lstStyle/>
                    <a:p>
                      <a:r>
                        <a:rPr lang="en-GB" sz="1800" dirty="0" smtClean="0"/>
                        <a:t>2  Listening</a:t>
                      </a:r>
                      <a:endParaRPr lang="en-GB" sz="1800" dirty="0"/>
                    </a:p>
                  </a:txBody>
                  <a:tcPr/>
                </a:tc>
                <a:tc>
                  <a:txBody>
                    <a:bodyPr/>
                    <a:lstStyle/>
                    <a:p>
                      <a:r>
                        <a:rPr lang="en-GB" sz="1800" dirty="0" smtClean="0"/>
                        <a:t>Develop attention to</a:t>
                      </a:r>
                      <a:r>
                        <a:rPr lang="en-GB" sz="1800" baseline="0" dirty="0" smtClean="0"/>
                        <a:t> detail in listening</a:t>
                      </a:r>
                    </a:p>
                    <a:p>
                      <a:r>
                        <a:rPr lang="en-GB" sz="1800" baseline="0" dirty="0" smtClean="0"/>
                        <a:t>Consolidate the sound-writing relationship through transcription</a:t>
                      </a:r>
                    </a:p>
                    <a:p>
                      <a:r>
                        <a:rPr lang="en-GB" sz="1800" baseline="0" dirty="0" smtClean="0"/>
                        <a:t>Begin to acquire some new vocabulary</a:t>
                      </a:r>
                      <a:endParaRPr lang="en-GB" sz="1800" dirty="0"/>
                    </a:p>
                  </a:txBody>
                  <a:tcPr/>
                </a:tc>
              </a:tr>
              <a:tr h="370840">
                <a:tc>
                  <a:txBody>
                    <a:bodyPr/>
                    <a:lstStyle/>
                    <a:p>
                      <a:r>
                        <a:rPr lang="en-GB" sz="1800" dirty="0" smtClean="0"/>
                        <a:t>3 Reading (in detail) </a:t>
                      </a:r>
                      <a:r>
                        <a:rPr lang="en-GB" sz="1800" dirty="0" smtClean="0">
                          <a:sym typeface="Wingdings" panose="05000000000000000000" pitchFamily="2" charset="2"/>
                        </a:rPr>
                        <a:t> literacy</a:t>
                      </a:r>
                      <a:endParaRPr lang="en-GB" sz="1800" dirty="0"/>
                    </a:p>
                  </a:txBody>
                  <a:tcPr/>
                </a:tc>
                <a:tc>
                  <a:txBody>
                    <a:bodyPr/>
                    <a:lstStyle/>
                    <a:p>
                      <a:r>
                        <a:rPr lang="en-GB" sz="1800" dirty="0" smtClean="0"/>
                        <a:t>Knowledge about verb forms</a:t>
                      </a:r>
                      <a:br>
                        <a:rPr lang="en-GB" sz="1800" dirty="0" smtClean="0"/>
                      </a:br>
                      <a:r>
                        <a:rPr lang="en-GB" sz="1800" dirty="0" smtClean="0"/>
                        <a:t>Identify</a:t>
                      </a:r>
                      <a:r>
                        <a:rPr lang="en-GB" sz="1800" baseline="0" dirty="0" smtClean="0"/>
                        <a:t> patterns in verb formation</a:t>
                      </a:r>
                      <a:endParaRPr lang="en-GB" sz="1800" dirty="0" smtClean="0"/>
                    </a:p>
                    <a:p>
                      <a:r>
                        <a:rPr lang="en-GB" sz="1800" dirty="0" smtClean="0"/>
                        <a:t>Infer</a:t>
                      </a:r>
                      <a:r>
                        <a:rPr lang="en-GB" sz="1800" baseline="0" dirty="0" smtClean="0"/>
                        <a:t> meaning of unknown words</a:t>
                      </a:r>
                      <a:br>
                        <a:rPr lang="en-GB" sz="1800" baseline="0" dirty="0" smtClean="0"/>
                      </a:br>
                      <a:r>
                        <a:rPr lang="en-GB" sz="1800" baseline="0" dirty="0" smtClean="0"/>
                        <a:t>Acquire high-frequency words</a:t>
                      </a:r>
                      <a:br>
                        <a:rPr lang="en-GB" sz="1800" baseline="0" dirty="0" smtClean="0"/>
                      </a:br>
                      <a:r>
                        <a:rPr lang="en-GB" sz="1800" baseline="0" dirty="0" smtClean="0"/>
                        <a:t>Acquire new content/topic vocabulary</a:t>
                      </a:r>
                    </a:p>
                    <a:p>
                      <a:r>
                        <a:rPr lang="en-GB" sz="1800" baseline="0" dirty="0" smtClean="0"/>
                        <a:t>Show understanding by translating short text into English</a:t>
                      </a:r>
                      <a:endParaRPr lang="en-GB" sz="1800" dirty="0"/>
                    </a:p>
                  </a:txBody>
                  <a:tcPr/>
                </a:tc>
              </a:tr>
              <a:tr h="370840">
                <a:tc>
                  <a:txBody>
                    <a:bodyPr/>
                    <a:lstStyle/>
                    <a:p>
                      <a:r>
                        <a:rPr lang="en-GB" sz="1800" dirty="0" smtClean="0"/>
                        <a:t>4 Speaking – question &amp; answer</a:t>
                      </a:r>
                      <a:endParaRPr lang="en-GB" sz="1800" dirty="0"/>
                    </a:p>
                  </a:txBody>
                  <a:tcPr/>
                </a:tc>
                <a:tc>
                  <a:txBody>
                    <a:bodyPr/>
                    <a:lstStyle/>
                    <a:p>
                      <a:r>
                        <a:rPr lang="en-GB" sz="1800" dirty="0" smtClean="0"/>
                        <a:t>Improve speed of understanding spoken language</a:t>
                      </a:r>
                      <a:br>
                        <a:rPr lang="en-GB" sz="1800" dirty="0" smtClean="0"/>
                      </a:br>
                      <a:r>
                        <a:rPr lang="en-GB" sz="1800" dirty="0" smtClean="0"/>
                        <a:t>Develop ability to respond spontaneously</a:t>
                      </a:r>
                      <a:br>
                        <a:rPr lang="en-GB" sz="1800" dirty="0" smtClean="0"/>
                      </a:br>
                      <a:r>
                        <a:rPr lang="en-GB" sz="1800" dirty="0" smtClean="0"/>
                        <a:t>Recognise the difference in language use</a:t>
                      </a:r>
                      <a:r>
                        <a:rPr lang="en-GB" sz="1800" baseline="0" dirty="0" smtClean="0"/>
                        <a:t> (spoken / written register)</a:t>
                      </a:r>
                      <a:endParaRPr lang="en-GB" sz="1800" dirty="0"/>
                    </a:p>
                  </a:txBody>
                  <a:tcPr/>
                </a:tc>
              </a:tr>
              <a:tr h="370840">
                <a:tc>
                  <a:txBody>
                    <a:bodyPr/>
                    <a:lstStyle/>
                    <a:p>
                      <a:r>
                        <a:rPr lang="en-GB" sz="1800" dirty="0" smtClean="0"/>
                        <a:t>5 Writing – question &amp; answer</a:t>
                      </a:r>
                      <a:endParaRPr lang="en-GB" sz="1800" dirty="0"/>
                    </a:p>
                  </a:txBody>
                  <a:tcPr/>
                </a:tc>
                <a:tc>
                  <a:txBody>
                    <a:bodyPr/>
                    <a:lstStyle/>
                    <a:p>
                      <a:r>
                        <a:rPr lang="en-GB" sz="1800" dirty="0" smtClean="0"/>
                        <a:t>Write in sentences / short</a:t>
                      </a:r>
                      <a:r>
                        <a:rPr lang="en-GB" sz="1800" baseline="0" dirty="0" smtClean="0"/>
                        <a:t> paragraph from memory</a:t>
                      </a:r>
                      <a:endParaRPr lang="en-GB" sz="1800" dirty="0"/>
                    </a:p>
                  </a:txBody>
                  <a:tcPr/>
                </a:tc>
              </a:tr>
            </a:tbl>
          </a:graphicData>
        </a:graphic>
      </p:graphicFrame>
    </p:spTree>
    <p:extLst>
      <p:ext uri="{BB962C8B-B14F-4D97-AF65-F5344CB8AC3E}">
        <p14:creationId xmlns:p14="http://schemas.microsoft.com/office/powerpoint/2010/main" val="24944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2051050" y="871538"/>
            <a:ext cx="4968875" cy="1836737"/>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GB"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Haustiere</a:t>
            </a:r>
          </a:p>
        </p:txBody>
      </p:sp>
      <p:pic>
        <p:nvPicPr>
          <p:cNvPr id="2051" name="Picture 6" descr="Pets%20with%20Personality%20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638"/>
            <a:ext cx="914400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075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07950" y="0"/>
            <a:ext cx="3348038" cy="6858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en-US" smtClean="0">
              <a:solidFill>
                <a:srgbClr val="000000"/>
              </a:solidFill>
            </a:endParaRPr>
          </a:p>
        </p:txBody>
      </p:sp>
      <p:sp>
        <p:nvSpPr>
          <p:cNvPr id="7171" name="Rectangle 3"/>
          <p:cNvSpPr>
            <a:spLocks noChangeArrowheads="1"/>
          </p:cNvSpPr>
          <p:nvPr/>
        </p:nvSpPr>
        <p:spPr bwMode="auto">
          <a:xfrm>
            <a:off x="2987675" y="0"/>
            <a:ext cx="3348038" cy="69024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en-US" smtClean="0">
              <a:solidFill>
                <a:srgbClr val="000000"/>
              </a:solidFill>
            </a:endParaRPr>
          </a:p>
        </p:txBody>
      </p:sp>
      <p:sp>
        <p:nvSpPr>
          <p:cNvPr id="7172" name="Rectangle 4"/>
          <p:cNvSpPr>
            <a:spLocks noChangeArrowheads="1"/>
          </p:cNvSpPr>
          <p:nvPr/>
        </p:nvSpPr>
        <p:spPr bwMode="auto">
          <a:xfrm>
            <a:off x="6084888" y="-26988"/>
            <a:ext cx="3348037" cy="72009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en-US" smtClean="0">
              <a:solidFill>
                <a:srgbClr val="000000"/>
              </a:solidFill>
            </a:endParaRPr>
          </a:p>
        </p:txBody>
      </p:sp>
      <p:grpSp>
        <p:nvGrpSpPr>
          <p:cNvPr id="37893" name="Group 5"/>
          <p:cNvGrpSpPr>
            <a:grpSpLocks/>
          </p:cNvGrpSpPr>
          <p:nvPr/>
        </p:nvGrpSpPr>
        <p:grpSpPr bwMode="auto">
          <a:xfrm>
            <a:off x="179388" y="692150"/>
            <a:ext cx="2016125" cy="1447800"/>
            <a:chOff x="113" y="436"/>
            <a:chExt cx="1270" cy="912"/>
          </a:xfrm>
        </p:grpSpPr>
        <p:pic>
          <p:nvPicPr>
            <p:cNvPr id="7207" name="Picture 6" descr="Goldfish%200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 y="527"/>
              <a:ext cx="934" cy="821"/>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8" name="Text Box 7"/>
            <p:cNvSpPr txBox="1">
              <a:spLocks noChangeArrowheads="1"/>
            </p:cNvSpPr>
            <p:nvPr/>
          </p:nvSpPr>
          <p:spPr bwMode="auto">
            <a:xfrm>
              <a:off x="113" y="436"/>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FFFFFF"/>
                  </a:solidFill>
                  <a:latin typeface="Arial" panose="020B0604020202020204" pitchFamily="34" charset="0"/>
                </a:rPr>
                <a:t>1</a:t>
              </a:r>
              <a:endParaRPr lang="en-US" sz="2800" b="1" smtClean="0">
                <a:solidFill>
                  <a:srgbClr val="FFFFFF"/>
                </a:solidFill>
                <a:latin typeface="Arial" panose="020B0604020202020204" pitchFamily="34" charset="0"/>
              </a:endParaRPr>
            </a:p>
          </p:txBody>
        </p:sp>
      </p:grpSp>
      <p:grpSp>
        <p:nvGrpSpPr>
          <p:cNvPr id="37896" name="Group 8"/>
          <p:cNvGrpSpPr>
            <a:grpSpLocks/>
          </p:cNvGrpSpPr>
          <p:nvPr/>
        </p:nvGrpSpPr>
        <p:grpSpPr bwMode="auto">
          <a:xfrm>
            <a:off x="179388" y="2838450"/>
            <a:ext cx="2016125" cy="1670050"/>
            <a:chOff x="113" y="1788"/>
            <a:chExt cx="1270" cy="1052"/>
          </a:xfrm>
        </p:grpSpPr>
        <p:pic>
          <p:nvPicPr>
            <p:cNvPr id="7205" name="Picture 9" descr="dog po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 y="1888"/>
              <a:ext cx="909" cy="952"/>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6" name="Text Box 10"/>
            <p:cNvSpPr txBox="1">
              <a:spLocks noChangeArrowheads="1"/>
            </p:cNvSpPr>
            <p:nvPr/>
          </p:nvSpPr>
          <p:spPr bwMode="auto">
            <a:xfrm>
              <a:off x="113" y="1788"/>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FFFFFF"/>
                  </a:solidFill>
                  <a:latin typeface="Arial" panose="020B0604020202020204" pitchFamily="34" charset="0"/>
                </a:rPr>
                <a:t>2</a:t>
              </a:r>
              <a:endParaRPr lang="en-US" sz="2800" b="1" smtClean="0">
                <a:solidFill>
                  <a:srgbClr val="FFFFFF"/>
                </a:solidFill>
                <a:latin typeface="Arial" panose="020B0604020202020204" pitchFamily="34" charset="0"/>
              </a:endParaRPr>
            </a:p>
          </p:txBody>
        </p:sp>
      </p:grpSp>
      <p:grpSp>
        <p:nvGrpSpPr>
          <p:cNvPr id="37899" name="Group 11"/>
          <p:cNvGrpSpPr>
            <a:grpSpLocks/>
          </p:cNvGrpSpPr>
          <p:nvPr/>
        </p:nvGrpSpPr>
        <p:grpSpPr bwMode="auto">
          <a:xfrm>
            <a:off x="179388" y="5157788"/>
            <a:ext cx="2016125" cy="1555750"/>
            <a:chOff x="113" y="3249"/>
            <a:chExt cx="1270" cy="980"/>
          </a:xfrm>
        </p:grpSpPr>
        <p:pic>
          <p:nvPicPr>
            <p:cNvPr id="7203" name="Picture 12" descr="birds-small-hookbill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 y="3339"/>
              <a:ext cx="934" cy="89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4" name="Text Box 13"/>
            <p:cNvSpPr txBox="1">
              <a:spLocks noChangeArrowheads="1"/>
            </p:cNvSpPr>
            <p:nvPr/>
          </p:nvSpPr>
          <p:spPr bwMode="auto">
            <a:xfrm>
              <a:off x="113" y="3249"/>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FFFFFF"/>
                  </a:solidFill>
                  <a:latin typeface="Arial" panose="020B0604020202020204" pitchFamily="34" charset="0"/>
                </a:rPr>
                <a:t>3</a:t>
              </a:r>
              <a:endParaRPr lang="en-US" sz="2800" b="1" smtClean="0">
                <a:solidFill>
                  <a:srgbClr val="FFFFFF"/>
                </a:solidFill>
                <a:latin typeface="Arial" panose="020B0604020202020204" pitchFamily="34" charset="0"/>
              </a:endParaRPr>
            </a:p>
          </p:txBody>
        </p:sp>
      </p:grpSp>
      <p:grpSp>
        <p:nvGrpSpPr>
          <p:cNvPr id="37902" name="Group 14"/>
          <p:cNvGrpSpPr>
            <a:grpSpLocks/>
          </p:cNvGrpSpPr>
          <p:nvPr/>
        </p:nvGrpSpPr>
        <p:grpSpPr bwMode="auto">
          <a:xfrm>
            <a:off x="3348038" y="692150"/>
            <a:ext cx="1905000" cy="1473200"/>
            <a:chOff x="2109" y="436"/>
            <a:chExt cx="1200" cy="928"/>
          </a:xfrm>
        </p:grpSpPr>
        <p:pic>
          <p:nvPicPr>
            <p:cNvPr id="7201" name="Picture 15" descr="dr-mis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 y="502"/>
              <a:ext cx="852" cy="862"/>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2" name="Text Box 16"/>
            <p:cNvSpPr txBox="1">
              <a:spLocks noChangeArrowheads="1"/>
            </p:cNvSpPr>
            <p:nvPr/>
          </p:nvSpPr>
          <p:spPr bwMode="auto">
            <a:xfrm>
              <a:off x="2109" y="436"/>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4</a:t>
              </a:r>
              <a:endParaRPr lang="en-US" sz="2800" b="1" smtClean="0">
                <a:solidFill>
                  <a:srgbClr val="000000"/>
                </a:solidFill>
                <a:latin typeface="Arial" panose="020B0604020202020204" pitchFamily="34" charset="0"/>
              </a:endParaRPr>
            </a:p>
          </p:txBody>
        </p:sp>
      </p:grpSp>
      <p:grpSp>
        <p:nvGrpSpPr>
          <p:cNvPr id="37905" name="Group 17"/>
          <p:cNvGrpSpPr>
            <a:grpSpLocks/>
          </p:cNvGrpSpPr>
          <p:nvPr/>
        </p:nvGrpSpPr>
        <p:grpSpPr bwMode="auto">
          <a:xfrm>
            <a:off x="3275013" y="2852738"/>
            <a:ext cx="2074862" cy="1585912"/>
            <a:chOff x="2063" y="1797"/>
            <a:chExt cx="1307" cy="999"/>
          </a:xfrm>
        </p:grpSpPr>
        <p:pic>
          <p:nvPicPr>
            <p:cNvPr id="7199" name="Picture 18" descr="dr-rabb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 y="1909"/>
              <a:ext cx="989" cy="88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00" name="Text Box 19"/>
            <p:cNvSpPr txBox="1">
              <a:spLocks noChangeArrowheads="1"/>
            </p:cNvSpPr>
            <p:nvPr/>
          </p:nvSpPr>
          <p:spPr bwMode="auto">
            <a:xfrm>
              <a:off x="2063" y="1797"/>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5</a:t>
              </a:r>
              <a:endParaRPr lang="en-US" sz="2800" b="1" smtClean="0">
                <a:solidFill>
                  <a:srgbClr val="000000"/>
                </a:solidFill>
                <a:latin typeface="Arial" panose="020B0604020202020204" pitchFamily="34" charset="0"/>
              </a:endParaRPr>
            </a:p>
          </p:txBody>
        </p:sp>
      </p:grpSp>
      <p:grpSp>
        <p:nvGrpSpPr>
          <p:cNvPr id="37908" name="Group 20"/>
          <p:cNvGrpSpPr>
            <a:grpSpLocks/>
          </p:cNvGrpSpPr>
          <p:nvPr/>
        </p:nvGrpSpPr>
        <p:grpSpPr bwMode="auto">
          <a:xfrm>
            <a:off x="3348038" y="5157788"/>
            <a:ext cx="2052637" cy="1584325"/>
            <a:chOff x="2109" y="3249"/>
            <a:chExt cx="1293" cy="998"/>
          </a:xfrm>
        </p:grpSpPr>
        <p:pic>
          <p:nvPicPr>
            <p:cNvPr id="7197" name="Picture 21" descr="guineap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7" y="3360"/>
              <a:ext cx="975" cy="88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98" name="Text Box 22"/>
            <p:cNvSpPr txBox="1">
              <a:spLocks noChangeArrowheads="1"/>
            </p:cNvSpPr>
            <p:nvPr/>
          </p:nvSpPr>
          <p:spPr bwMode="auto">
            <a:xfrm>
              <a:off x="2109" y="3249"/>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6</a:t>
              </a:r>
              <a:endParaRPr lang="en-US" sz="2800" b="1" smtClean="0">
                <a:solidFill>
                  <a:srgbClr val="000000"/>
                </a:solidFill>
                <a:latin typeface="Arial" panose="020B0604020202020204" pitchFamily="34" charset="0"/>
              </a:endParaRPr>
            </a:p>
          </p:txBody>
        </p:sp>
      </p:grpSp>
      <p:grpSp>
        <p:nvGrpSpPr>
          <p:cNvPr id="37911" name="Group 23"/>
          <p:cNvGrpSpPr>
            <a:grpSpLocks/>
          </p:cNvGrpSpPr>
          <p:nvPr/>
        </p:nvGrpSpPr>
        <p:grpSpPr bwMode="auto">
          <a:xfrm>
            <a:off x="6302375" y="641350"/>
            <a:ext cx="2014538" cy="1563688"/>
            <a:chOff x="3970" y="391"/>
            <a:chExt cx="1269" cy="985"/>
          </a:xfrm>
        </p:grpSpPr>
        <p:pic>
          <p:nvPicPr>
            <p:cNvPr id="7195" name="Picture 24" descr="kitt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7" y="482"/>
              <a:ext cx="952" cy="894"/>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96" name="Text Box 25"/>
            <p:cNvSpPr txBox="1">
              <a:spLocks noChangeArrowheads="1"/>
            </p:cNvSpPr>
            <p:nvPr/>
          </p:nvSpPr>
          <p:spPr bwMode="auto">
            <a:xfrm>
              <a:off x="3970" y="391"/>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7</a:t>
              </a:r>
              <a:endParaRPr lang="en-US" sz="2800" b="1" smtClean="0">
                <a:solidFill>
                  <a:srgbClr val="000000"/>
                </a:solidFill>
                <a:latin typeface="Arial" panose="020B0604020202020204" pitchFamily="34" charset="0"/>
              </a:endParaRPr>
            </a:p>
          </p:txBody>
        </p:sp>
      </p:grpSp>
      <p:grpSp>
        <p:nvGrpSpPr>
          <p:cNvPr id="37914" name="Group 26"/>
          <p:cNvGrpSpPr>
            <a:grpSpLocks/>
          </p:cNvGrpSpPr>
          <p:nvPr/>
        </p:nvGrpSpPr>
        <p:grpSpPr bwMode="auto">
          <a:xfrm>
            <a:off x="6300788" y="2852738"/>
            <a:ext cx="2017712" cy="1630362"/>
            <a:chOff x="3969" y="1752"/>
            <a:chExt cx="1271" cy="1027"/>
          </a:xfrm>
        </p:grpSpPr>
        <p:pic>
          <p:nvPicPr>
            <p:cNvPr id="7193" name="Picture 27" descr="162003_RT_Mice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7" y="1873"/>
              <a:ext cx="953" cy="906"/>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94" name="Text Box 28"/>
            <p:cNvSpPr txBox="1">
              <a:spLocks noChangeArrowheads="1"/>
            </p:cNvSpPr>
            <p:nvPr/>
          </p:nvSpPr>
          <p:spPr bwMode="auto">
            <a:xfrm>
              <a:off x="3969" y="1752"/>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8</a:t>
              </a:r>
              <a:endParaRPr lang="en-US" sz="2800" b="1" smtClean="0">
                <a:solidFill>
                  <a:srgbClr val="000000"/>
                </a:solidFill>
                <a:latin typeface="Arial" panose="020B0604020202020204" pitchFamily="34" charset="0"/>
              </a:endParaRPr>
            </a:p>
          </p:txBody>
        </p:sp>
      </p:grpSp>
      <p:grpSp>
        <p:nvGrpSpPr>
          <p:cNvPr id="37917" name="Group 29"/>
          <p:cNvGrpSpPr>
            <a:grpSpLocks/>
          </p:cNvGrpSpPr>
          <p:nvPr/>
        </p:nvGrpSpPr>
        <p:grpSpPr bwMode="auto">
          <a:xfrm>
            <a:off x="6300788" y="5214938"/>
            <a:ext cx="2160587" cy="1479550"/>
            <a:chOff x="3969" y="3285"/>
            <a:chExt cx="1361" cy="932"/>
          </a:xfrm>
        </p:grpSpPr>
        <p:pic>
          <p:nvPicPr>
            <p:cNvPr id="7191" name="Picture 30" descr="CORN%20SNAK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2" y="3385"/>
              <a:ext cx="998" cy="832"/>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92" name="Text Box 31"/>
            <p:cNvSpPr txBox="1">
              <a:spLocks noChangeArrowheads="1"/>
            </p:cNvSpPr>
            <p:nvPr/>
          </p:nvSpPr>
          <p:spPr bwMode="auto">
            <a:xfrm>
              <a:off x="3969" y="3285"/>
              <a:ext cx="3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GB" sz="2800" b="1" smtClean="0">
                  <a:solidFill>
                    <a:srgbClr val="000000"/>
                  </a:solidFill>
                  <a:latin typeface="Arial" panose="020B0604020202020204" pitchFamily="34" charset="0"/>
                </a:rPr>
                <a:t>9</a:t>
              </a:r>
              <a:endParaRPr lang="en-US" sz="2800" b="1" smtClean="0">
                <a:solidFill>
                  <a:srgbClr val="000000"/>
                </a:solidFill>
                <a:latin typeface="Arial" panose="020B0604020202020204" pitchFamily="34" charset="0"/>
              </a:endParaRPr>
            </a:p>
          </p:txBody>
        </p:sp>
      </p:grpSp>
      <p:sp>
        <p:nvSpPr>
          <p:cNvPr id="37920" name="Text Box 32"/>
          <p:cNvSpPr txBox="1">
            <a:spLocks noChangeArrowheads="1"/>
          </p:cNvSpPr>
          <p:nvPr/>
        </p:nvSpPr>
        <p:spPr bwMode="auto">
          <a:xfrm>
            <a:off x="179388" y="173038"/>
            <a:ext cx="2592387"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3333CC"/>
                </a:solidFill>
                <a:latin typeface="Gill Sans MT" panose="020B0502020104020203" pitchFamily="34" charset="0"/>
              </a:rPr>
              <a:t>Goldfisch</a:t>
            </a:r>
            <a:endParaRPr lang="en-US" sz="2800" b="1" smtClean="0">
              <a:solidFill>
                <a:srgbClr val="3333CC"/>
              </a:solidFill>
              <a:latin typeface="Gill Sans MT" panose="020B0502020104020203" pitchFamily="34" charset="0"/>
            </a:endParaRPr>
          </a:p>
        </p:txBody>
      </p:sp>
      <p:sp>
        <p:nvSpPr>
          <p:cNvPr id="37921" name="Text Box 33"/>
          <p:cNvSpPr txBox="1">
            <a:spLocks noChangeArrowheads="1"/>
          </p:cNvSpPr>
          <p:nvPr/>
        </p:nvSpPr>
        <p:spPr bwMode="auto">
          <a:xfrm>
            <a:off x="179388" y="2333625"/>
            <a:ext cx="2592387"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3333CC"/>
                </a:solidFill>
                <a:latin typeface="Gill Sans MT" panose="020B0502020104020203" pitchFamily="34" charset="0"/>
              </a:rPr>
              <a:t>Hund</a:t>
            </a:r>
            <a:endParaRPr lang="en-US" sz="2800" b="1" smtClean="0">
              <a:solidFill>
                <a:srgbClr val="3333CC"/>
              </a:solidFill>
              <a:latin typeface="Gill Sans MT" panose="020B0502020104020203" pitchFamily="34" charset="0"/>
            </a:endParaRPr>
          </a:p>
        </p:txBody>
      </p:sp>
      <p:sp>
        <p:nvSpPr>
          <p:cNvPr id="37922" name="Text Box 34"/>
          <p:cNvSpPr txBox="1">
            <a:spLocks noChangeArrowheads="1"/>
          </p:cNvSpPr>
          <p:nvPr/>
        </p:nvSpPr>
        <p:spPr bwMode="auto">
          <a:xfrm>
            <a:off x="179388" y="4638675"/>
            <a:ext cx="2592387"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3333CC"/>
                </a:solidFill>
                <a:latin typeface="Gill Sans MT" panose="020B0502020104020203" pitchFamily="34" charset="0"/>
              </a:rPr>
              <a:t>Vogel</a:t>
            </a:r>
            <a:endParaRPr lang="en-US" sz="2800" b="1" smtClean="0">
              <a:solidFill>
                <a:srgbClr val="3333CC"/>
              </a:solidFill>
              <a:latin typeface="Gill Sans MT" panose="020B0502020104020203" pitchFamily="34" charset="0"/>
            </a:endParaRPr>
          </a:p>
        </p:txBody>
      </p:sp>
      <p:sp>
        <p:nvSpPr>
          <p:cNvPr id="37923" name="Text Box 35"/>
          <p:cNvSpPr txBox="1">
            <a:spLocks noChangeArrowheads="1"/>
          </p:cNvSpPr>
          <p:nvPr/>
        </p:nvSpPr>
        <p:spPr bwMode="auto">
          <a:xfrm>
            <a:off x="3275013" y="188913"/>
            <a:ext cx="2592387" cy="5191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FF00"/>
                </a:solidFill>
                <a:latin typeface="Gill Sans MT" panose="020B0502020104020203" pitchFamily="34" charset="0"/>
              </a:rPr>
              <a:t>Pferd</a:t>
            </a:r>
            <a:endParaRPr lang="en-US" sz="2800" b="1" smtClean="0">
              <a:solidFill>
                <a:srgbClr val="FFFF00"/>
              </a:solidFill>
              <a:latin typeface="Gill Sans MT" panose="020B0502020104020203" pitchFamily="34" charset="0"/>
            </a:endParaRPr>
          </a:p>
        </p:txBody>
      </p:sp>
      <p:sp>
        <p:nvSpPr>
          <p:cNvPr id="37924" name="Text Box 36"/>
          <p:cNvSpPr txBox="1">
            <a:spLocks noChangeArrowheads="1"/>
          </p:cNvSpPr>
          <p:nvPr/>
        </p:nvSpPr>
        <p:spPr bwMode="auto">
          <a:xfrm>
            <a:off x="3275013" y="2349500"/>
            <a:ext cx="2592387" cy="5191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FF00"/>
                </a:solidFill>
                <a:latin typeface="Gill Sans MT" panose="020B0502020104020203" pitchFamily="34" charset="0"/>
              </a:rPr>
              <a:t>Kaninchen</a:t>
            </a:r>
            <a:endParaRPr lang="en-US" sz="2800" b="1" smtClean="0">
              <a:solidFill>
                <a:srgbClr val="FFFF00"/>
              </a:solidFill>
              <a:latin typeface="Gill Sans MT" panose="020B0502020104020203" pitchFamily="34" charset="0"/>
            </a:endParaRPr>
          </a:p>
        </p:txBody>
      </p:sp>
      <p:sp>
        <p:nvSpPr>
          <p:cNvPr id="37925" name="Text Box 37"/>
          <p:cNvSpPr txBox="1">
            <a:spLocks noChangeArrowheads="1"/>
          </p:cNvSpPr>
          <p:nvPr/>
        </p:nvSpPr>
        <p:spPr bwMode="auto">
          <a:xfrm>
            <a:off x="3275013" y="4652963"/>
            <a:ext cx="2592387" cy="4270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200" b="1" smtClean="0">
                <a:solidFill>
                  <a:srgbClr val="FFFF00"/>
                </a:solidFill>
                <a:latin typeface="Gill Sans MT" panose="020B0502020104020203" pitchFamily="34" charset="0"/>
              </a:rPr>
              <a:t>Meerschweinchen</a:t>
            </a:r>
            <a:endParaRPr lang="en-US" sz="2200" b="1" smtClean="0">
              <a:solidFill>
                <a:srgbClr val="FFFF00"/>
              </a:solidFill>
              <a:latin typeface="Gill Sans MT" panose="020B0502020104020203" pitchFamily="34" charset="0"/>
            </a:endParaRPr>
          </a:p>
        </p:txBody>
      </p:sp>
      <p:sp>
        <p:nvSpPr>
          <p:cNvPr id="37926" name="Text Box 38"/>
          <p:cNvSpPr txBox="1">
            <a:spLocks noChangeArrowheads="1"/>
          </p:cNvSpPr>
          <p:nvPr/>
        </p:nvSpPr>
        <p:spPr bwMode="auto">
          <a:xfrm>
            <a:off x="6372225" y="173038"/>
            <a:ext cx="2592388"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0000"/>
                </a:solidFill>
                <a:latin typeface="Gill Sans MT" panose="020B0502020104020203" pitchFamily="34" charset="0"/>
              </a:rPr>
              <a:t>Katze</a:t>
            </a:r>
            <a:endParaRPr lang="en-US" sz="2800" b="1" smtClean="0">
              <a:solidFill>
                <a:srgbClr val="FF0000"/>
              </a:solidFill>
              <a:latin typeface="Gill Sans MT" panose="020B0502020104020203" pitchFamily="34" charset="0"/>
            </a:endParaRPr>
          </a:p>
        </p:txBody>
      </p:sp>
      <p:sp>
        <p:nvSpPr>
          <p:cNvPr id="37927" name="Text Box 39"/>
          <p:cNvSpPr txBox="1">
            <a:spLocks noChangeArrowheads="1"/>
          </p:cNvSpPr>
          <p:nvPr/>
        </p:nvSpPr>
        <p:spPr bwMode="auto">
          <a:xfrm>
            <a:off x="6372225" y="2349500"/>
            <a:ext cx="2592388"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0000"/>
                </a:solidFill>
                <a:latin typeface="Gill Sans MT" panose="020B0502020104020203" pitchFamily="34" charset="0"/>
              </a:rPr>
              <a:t>Maus</a:t>
            </a:r>
            <a:endParaRPr lang="en-US" sz="2800" b="1" smtClean="0">
              <a:solidFill>
                <a:srgbClr val="FF0000"/>
              </a:solidFill>
              <a:latin typeface="Gill Sans MT" panose="020B0502020104020203" pitchFamily="34" charset="0"/>
            </a:endParaRPr>
          </a:p>
        </p:txBody>
      </p:sp>
      <p:sp>
        <p:nvSpPr>
          <p:cNvPr id="37928" name="Text Box 40"/>
          <p:cNvSpPr txBox="1">
            <a:spLocks noChangeArrowheads="1"/>
          </p:cNvSpPr>
          <p:nvPr/>
        </p:nvSpPr>
        <p:spPr bwMode="auto">
          <a:xfrm>
            <a:off x="6372225" y="4652963"/>
            <a:ext cx="2592388"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GB" sz="2800" b="1" smtClean="0">
                <a:solidFill>
                  <a:srgbClr val="FF0000"/>
                </a:solidFill>
                <a:latin typeface="Gill Sans MT" panose="020B0502020104020203" pitchFamily="34" charset="0"/>
              </a:rPr>
              <a:t>Schlange</a:t>
            </a:r>
            <a:endParaRPr lang="en-US" sz="2800" b="1" smtClean="0">
              <a:solidFill>
                <a:srgbClr val="FF0000"/>
              </a:solidFill>
              <a:latin typeface="Gill Sans MT" panose="020B0502020104020203" pitchFamily="34" charset="0"/>
            </a:endParaRPr>
          </a:p>
        </p:txBody>
      </p:sp>
    </p:spTree>
    <p:extLst>
      <p:ext uri="{BB962C8B-B14F-4D97-AF65-F5344CB8AC3E}">
        <p14:creationId xmlns:p14="http://schemas.microsoft.com/office/powerpoint/2010/main" val="2995667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9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9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9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79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9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790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9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791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92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791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92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791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9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0" grpId="0" animBg="1"/>
      <p:bldP spid="37921" grpId="0" animBg="1"/>
      <p:bldP spid="37922" grpId="0" animBg="1"/>
      <p:bldP spid="37923" grpId="0" animBg="1"/>
      <p:bldP spid="37924" grpId="0" animBg="1"/>
      <p:bldP spid="37925" grpId="0" animBg="1"/>
      <p:bldP spid="37926" grpId="0" animBg="1"/>
      <p:bldP spid="37927" grpId="0" animBg="1"/>
      <p:bldP spid="379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07" name="Group 159"/>
          <p:cNvGraphicFramePr>
            <a:graphicFrameLocks noGrp="1"/>
          </p:cNvGraphicFramePr>
          <p:nvPr/>
        </p:nvGraphicFramePr>
        <p:xfrm>
          <a:off x="323850" y="765175"/>
          <a:ext cx="8569325" cy="5832476"/>
        </p:xfrm>
        <a:graphic>
          <a:graphicData uri="http://schemas.openxmlformats.org/drawingml/2006/table">
            <a:tbl>
              <a:tblPr/>
              <a:tblGrid>
                <a:gridCol w="703263"/>
                <a:gridCol w="2668587"/>
                <a:gridCol w="2530475"/>
                <a:gridCol w="2667000"/>
              </a:tblGrid>
              <a:tr h="51911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My guess</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English meaning</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Spelling &amp; Gender</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1</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2</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3</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4</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5</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6</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7</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8</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anose="020B0604020202020204" pitchFamily="34" charset="0"/>
                        </a:rPr>
                        <a:t>9</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31" name="WordArt 160"/>
          <p:cNvSpPr>
            <a:spLocks noChangeArrowheads="1" noChangeShapeType="1" noTextEdit="1"/>
          </p:cNvSpPr>
          <p:nvPr/>
        </p:nvSpPr>
        <p:spPr bwMode="auto">
          <a:xfrm>
            <a:off x="2555875" y="188913"/>
            <a:ext cx="3744913" cy="43180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GB" sz="3600" kern="10" smtClean="0">
                <a:ln w="9525">
                  <a:solidFill>
                    <a:srgbClr val="000000"/>
                  </a:solidFill>
                  <a:round/>
                  <a:headEnd/>
                  <a:tailEnd/>
                </a:ln>
                <a:solidFill>
                  <a:srgbClr val="000000"/>
                </a:solidFill>
                <a:latin typeface="Arial Black" panose="020B0A04020102020204" pitchFamily="34" charset="0"/>
              </a:rPr>
              <a:t>Haustiere</a:t>
            </a:r>
          </a:p>
        </p:txBody>
      </p:sp>
    </p:spTree>
    <p:extLst>
      <p:ext uri="{BB962C8B-B14F-4D97-AF65-F5344CB8AC3E}">
        <p14:creationId xmlns:p14="http://schemas.microsoft.com/office/powerpoint/2010/main" val="2957832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80323332"/>
              </p:ext>
            </p:extLst>
          </p:nvPr>
        </p:nvGraphicFramePr>
        <p:xfrm>
          <a:off x="627526" y="3734993"/>
          <a:ext cx="7817226" cy="2135792"/>
        </p:xfrm>
        <a:graphic>
          <a:graphicData uri="http://schemas.openxmlformats.org/drawingml/2006/table">
            <a:tbl>
              <a:tblPr firstRow="1" firstCol="1" bandRow="1"/>
              <a:tblGrid>
                <a:gridCol w="2605178"/>
                <a:gridCol w="2606024"/>
                <a:gridCol w="2606024"/>
              </a:tblGrid>
              <a:tr h="305348">
                <a:tc>
                  <a:txBody>
                    <a:bodyPr/>
                    <a:lstStyle/>
                    <a:p>
                      <a:pPr>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1 Name</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Steel</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Stiel</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696">
                <a:tc>
                  <a:txBody>
                    <a:bodyPr/>
                    <a:lstStyle/>
                    <a:p>
                      <a:pPr>
                        <a:spcAft>
                          <a:spcPts val="0"/>
                        </a:spcAft>
                      </a:pPr>
                      <a:r>
                        <a:rPr lang="en-GB" sz="2000">
                          <a:effectLst/>
                          <a:latin typeface="Arial" panose="020B0604020202020204" pitchFamily="34" charset="0"/>
                          <a:ea typeface="Times New Roman" panose="02020603050405020304" pitchFamily="18" charset="0"/>
                          <a:cs typeface="Arial" panose="020B0604020202020204" pitchFamily="34" charset="0"/>
                        </a:rPr>
                        <a:t>2 Zimmer</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a:t>
                      </a:r>
                      <a:r>
                        <a:rPr lang="en-GB" sz="2000" b="1" dirty="0" err="1">
                          <a:effectLst/>
                          <a:latin typeface="Bradley Hand ITC" panose="03070402050302030203" pitchFamily="66" charset="0"/>
                          <a:ea typeface="Times New Roman" panose="02020603050405020304" pitchFamily="18" charset="0"/>
                          <a:cs typeface="Arial" panose="020B0604020202020204" pitchFamily="34" charset="0"/>
                        </a:rPr>
                        <a:t>ein</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Doppelzimmer</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a:t>
                      </a:r>
                      <a:r>
                        <a:rPr lang="en-GB" sz="2000" b="1" dirty="0" err="1">
                          <a:effectLst/>
                          <a:latin typeface="Bradley Hand ITC" panose="03070402050302030203" pitchFamily="66" charset="0"/>
                          <a:ea typeface="Times New Roman" panose="02020603050405020304" pitchFamily="18" charset="0"/>
                          <a:cs typeface="Arial" panose="020B0604020202020204" pitchFamily="34" charset="0"/>
                        </a:rPr>
                        <a:t>ein</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 </a:t>
                      </a:r>
                      <a:r>
                        <a:rPr lang="en-GB" sz="2000" b="1" dirty="0" err="1">
                          <a:effectLst/>
                          <a:latin typeface="Bradley Hand ITC" panose="03070402050302030203" pitchFamily="66" charset="0"/>
                          <a:ea typeface="Times New Roman" panose="02020603050405020304" pitchFamily="18" charset="0"/>
                          <a:cs typeface="Arial" panose="020B0604020202020204" pitchFamily="34" charset="0"/>
                        </a:rPr>
                        <a:t>Einzelzimmer</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
                      </a:r>
                      <a:br>
                        <a:rPr lang="en-GB" sz="2000" b="1" dirty="0">
                          <a:effectLst/>
                          <a:latin typeface="Bradley Hand ITC" panose="03070402050302030203" pitchFamily="66" charset="0"/>
                          <a:ea typeface="Times New Roman" panose="02020603050405020304" pitchFamily="18" charset="0"/>
                          <a:cs typeface="Arial" panose="020B0604020202020204" pitchFamily="34" charset="0"/>
                        </a:rPr>
                      </a:br>
                      <a:endPar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endParaRPr>
                    </a:p>
                    <a:p>
                      <a:pPr>
                        <a:spcAft>
                          <a:spcPts val="0"/>
                        </a:spcAft>
                      </a:pP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48">
                <a:tc>
                  <a:txBody>
                    <a:bodyPr/>
                    <a:lstStyle/>
                    <a:p>
                      <a:pPr>
                        <a:spcAft>
                          <a:spcPts val="0"/>
                        </a:spcAft>
                      </a:pPr>
                      <a:r>
                        <a:rPr lang="en-GB" sz="2000">
                          <a:effectLst/>
                          <a:latin typeface="Arial" panose="020B0604020202020204" pitchFamily="34" charset="0"/>
                          <a:ea typeface="Times New Roman" panose="02020603050405020304" pitchFamily="18" charset="0"/>
                          <a:cs typeface="Arial" panose="020B0604020202020204" pitchFamily="34" charset="0"/>
                        </a:rPr>
                        <a:t>3 Wie lange</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drei</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Wochen</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drei</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 </a:t>
                      </a:r>
                      <a:r>
                        <a:rPr lang="en-GB" sz="2000" b="1" dirty="0" err="1" smtClean="0">
                          <a:effectLst/>
                          <a:latin typeface="Bradley Hand ITC" panose="03070402050302030203" pitchFamily="66" charset="0"/>
                          <a:ea typeface="Times New Roman" panose="02020603050405020304" pitchFamily="18" charset="0"/>
                          <a:cs typeface="Arial" panose="020B0604020202020204" pitchFamily="34" charset="0"/>
                        </a:rPr>
                        <a:t>Tage</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48">
                <a:tc>
                  <a:txBody>
                    <a:bodyPr/>
                    <a:lstStyle/>
                    <a:p>
                      <a:pPr>
                        <a:spcAft>
                          <a:spcPts val="0"/>
                        </a:spcAft>
                      </a:pPr>
                      <a:r>
                        <a:rPr lang="en-GB" sz="2000">
                          <a:effectLst/>
                          <a:latin typeface="Arial" panose="020B0604020202020204" pitchFamily="34" charset="0"/>
                          <a:ea typeface="Times New Roman" panose="02020603050405020304" pitchFamily="18" charset="0"/>
                          <a:cs typeface="Arial" panose="020B0604020202020204" pitchFamily="34" charset="0"/>
                        </a:rPr>
                        <a:t>4 Wann</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4. –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7. September</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4</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 –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27. </a:t>
                      </a:r>
                      <a:r>
                        <a:rPr lang="en-GB" sz="2000" b="1" dirty="0" err="1">
                          <a:effectLst/>
                          <a:latin typeface="Bradley Hand ITC" panose="03070402050302030203" pitchFamily="66" charset="0"/>
                          <a:ea typeface="Times New Roman" panose="02020603050405020304" pitchFamily="18" charset="0"/>
                          <a:cs typeface="Arial" panose="020B0604020202020204" pitchFamily="34" charset="0"/>
                        </a:rPr>
                        <a:t>Dezember</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48">
                <a:tc>
                  <a:txBody>
                    <a:bodyPr/>
                    <a:lstStyle/>
                    <a:p>
                      <a:pPr>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5 </a:t>
                      </a:r>
                      <a:r>
                        <a:rPr lang="en-GB" sz="2000" dirty="0" err="1">
                          <a:effectLst/>
                          <a:latin typeface="Arial" panose="020B0604020202020204" pitchFamily="34" charset="0"/>
                          <a:ea typeface="Times New Roman" panose="02020603050405020304" pitchFamily="18" charset="0"/>
                          <a:cs typeface="Arial" panose="020B0604020202020204" pitchFamily="34" charset="0"/>
                        </a:rPr>
                        <a:t>Telefonnummer</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a 030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45 26 99 </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17</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b 030 </a:t>
                      </a:r>
                      <a:r>
                        <a:rPr lang="en-GB" sz="2000" b="1" dirty="0" smtClean="0">
                          <a:effectLst/>
                          <a:latin typeface="Bradley Hand ITC" panose="03070402050302030203" pitchFamily="66" charset="0"/>
                          <a:ea typeface="Times New Roman" panose="02020603050405020304" pitchFamily="18" charset="0"/>
                          <a:cs typeface="Arial" panose="020B0604020202020204" pitchFamily="34" charset="0"/>
                        </a:rPr>
                        <a:t>46 62 99 </a:t>
                      </a:r>
                      <a:r>
                        <a:rPr lang="en-GB" sz="2000" b="1" dirty="0">
                          <a:effectLst/>
                          <a:latin typeface="Bradley Hand ITC" panose="03070402050302030203" pitchFamily="66" charset="0"/>
                          <a:ea typeface="Times New Roman" panose="02020603050405020304" pitchFamily="18" charset="0"/>
                          <a:cs typeface="Arial" panose="020B0604020202020204" pitchFamily="34" charset="0"/>
                        </a:rPr>
                        <a:t>17</a:t>
                      </a:r>
                      <a:endParaRPr lang="en-GB" sz="2000" b="1" dirty="0">
                        <a:effectLst/>
                        <a:latin typeface="Bradley Hand ITC" panose="03070402050302030203" pitchFamily="66"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a:stretch>
            <a:fillRect/>
          </a:stretch>
        </p:blipFill>
        <p:spPr>
          <a:xfrm>
            <a:off x="4706897" y="694435"/>
            <a:ext cx="4217523" cy="2187661"/>
          </a:xfrm>
          <a:prstGeom prst="rect">
            <a:avLst/>
          </a:prstGeom>
        </p:spPr>
      </p:pic>
      <p:sp>
        <p:nvSpPr>
          <p:cNvPr id="7" name="Rectangle 6"/>
          <p:cNvSpPr/>
          <p:nvPr/>
        </p:nvSpPr>
        <p:spPr>
          <a:xfrm>
            <a:off x="4706897" y="694435"/>
            <a:ext cx="2146546" cy="369332"/>
          </a:xfrm>
          <a:prstGeom prst="rect">
            <a:avLst/>
          </a:prstGeom>
        </p:spPr>
        <p:txBody>
          <a:bodyPr wrap="square">
            <a:spAutoFit/>
          </a:bodyPr>
          <a:lstStyle/>
          <a:p>
            <a:pPr lvl="0" defTabSz="914400" eaLnBrk="0" fontAlgn="base" hangingPunct="0">
              <a:spcBef>
                <a:spcPct val="0"/>
              </a:spcBef>
              <a:spcAft>
                <a:spcPct val="0"/>
              </a:spcAft>
            </a:pPr>
            <a:r>
              <a:rPr lang="en-GB" b="1" dirty="0">
                <a:solidFill>
                  <a:schemeClr val="bg1"/>
                </a:solidFill>
                <a:latin typeface="Arial" panose="020B0604020202020204" pitchFamily="34" charset="0"/>
                <a:ea typeface="Times New Roman" panose="02020603050405020304" pitchFamily="18" charset="0"/>
                <a:cs typeface="Arial" panose="020B0604020202020204" pitchFamily="34" charset="0"/>
              </a:rPr>
              <a:t>An der </a:t>
            </a:r>
            <a:r>
              <a:rPr lang="en-GB"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Rezeption</a:t>
            </a:r>
            <a:endParaRPr lang="en-GB" sz="8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753" y="4327352"/>
            <a:ext cx="1061326" cy="5271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5184" y="4327352"/>
            <a:ext cx="924071" cy="520560"/>
          </a:xfrm>
          <a:prstGeom prst="rect">
            <a:avLst/>
          </a:prstGeom>
        </p:spPr>
      </p:pic>
      <p:sp>
        <p:nvSpPr>
          <p:cNvPr id="10" name="Rectangle 3"/>
          <p:cNvSpPr>
            <a:spLocks noChangeArrowheads="1"/>
          </p:cNvSpPr>
          <p:nvPr/>
        </p:nvSpPr>
        <p:spPr bwMode="auto">
          <a:xfrm>
            <a:off x="257124" y="450838"/>
            <a:ext cx="4384324" cy="2862322"/>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recent report estimates that the UK economy loses £17 billion a year as a result of Britain’s lack of foreign language speakers. Many lost business opportunities occur during the first phone call. Being able to understand and respond to calls in German could therefore be useful in any company, wherever it is.</a:t>
            </a:r>
            <a:endParaRPr kumimoji="0" lang="en-GB" sz="2000" b="0" i="0" u="none" strike="noStrike" cap="none" normalizeH="0" baseline="0" dirty="0" smtClean="0">
              <a:ln>
                <a:noFill/>
              </a:ln>
              <a:solidFill>
                <a:schemeClr val="tx1"/>
              </a:solidFill>
              <a:effectLst/>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623" y="3597441"/>
            <a:ext cx="387639" cy="38763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3173" y="4393812"/>
            <a:ext cx="387639" cy="38763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5435" y="4869907"/>
            <a:ext cx="387639" cy="38763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1570" y="5173527"/>
            <a:ext cx="387639" cy="38763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1569" y="5659663"/>
            <a:ext cx="387639" cy="387639"/>
          </a:xfrm>
          <a:prstGeom prst="rect">
            <a:avLst/>
          </a:prstGeom>
        </p:spPr>
      </p:pic>
    </p:spTree>
    <p:extLst>
      <p:ext uri="{BB962C8B-B14F-4D97-AF65-F5344CB8AC3E}">
        <p14:creationId xmlns:p14="http://schemas.microsoft.com/office/powerpoint/2010/main" val="25180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68067367"/>
              </p:ext>
            </p:extLst>
          </p:nvPr>
        </p:nvGraphicFramePr>
        <p:xfrm>
          <a:off x="730125" y="3379809"/>
          <a:ext cx="7661520" cy="2670060"/>
        </p:xfrm>
        <a:graphic>
          <a:graphicData uri="http://schemas.openxmlformats.org/drawingml/2006/table">
            <a:tbl>
              <a:tblPr firstRow="1" firstCol="1" bandRow="1"/>
              <a:tblGrid>
                <a:gridCol w="2996923"/>
                <a:gridCol w="4664597"/>
              </a:tblGrid>
              <a:tr h="445010">
                <a:tc>
                  <a:txBody>
                    <a:bodyPr/>
                    <a:lstStyle/>
                    <a:p>
                      <a:pPr>
                        <a:spcAft>
                          <a:spcPts val="0"/>
                        </a:spcAf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Elena</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____________________</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Zimmer</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Ankunft</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April</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Abfahrt</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Andere Details / Fragen</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Was kostet das Zimmer?</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0">
                <a:tc>
                  <a:txBody>
                    <a:bodyPr/>
                    <a:lstStyle/>
                    <a:p>
                      <a:pPr>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Telefonnummer</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rotWithShape="1">
          <a:blip r:embed="rId3"/>
          <a:srcRect l="31078" t="22240" r="12156" b="14879"/>
          <a:stretch/>
        </p:blipFill>
        <p:spPr>
          <a:xfrm>
            <a:off x="5939102" y="516273"/>
            <a:ext cx="2778613" cy="2141316"/>
          </a:xfrm>
          <a:prstGeom prst="rect">
            <a:avLst/>
          </a:prstGeom>
        </p:spPr>
      </p:pic>
      <p:pic>
        <p:nvPicPr>
          <p:cNvPr id="7" name="Picture 6"/>
          <p:cNvPicPr>
            <a:picLocks noChangeAspect="1"/>
          </p:cNvPicPr>
          <p:nvPr/>
        </p:nvPicPr>
        <p:blipFill>
          <a:blip r:embed="rId4"/>
          <a:stretch>
            <a:fillRect/>
          </a:stretch>
        </p:blipFill>
        <p:spPr>
          <a:xfrm>
            <a:off x="2233086" y="292021"/>
            <a:ext cx="3397419" cy="2544976"/>
          </a:xfrm>
          <a:prstGeom prst="rect">
            <a:avLst/>
          </a:prstGeom>
        </p:spPr>
      </p:pic>
      <p:pic>
        <p:nvPicPr>
          <p:cNvPr id="8" name="Picture 7"/>
          <p:cNvPicPr>
            <a:picLocks noChangeAspect="1"/>
          </p:cNvPicPr>
          <p:nvPr/>
        </p:nvPicPr>
        <p:blipFill>
          <a:blip r:embed="rId5"/>
          <a:stretch>
            <a:fillRect/>
          </a:stretch>
        </p:blipFill>
        <p:spPr>
          <a:xfrm>
            <a:off x="327182" y="292021"/>
            <a:ext cx="1905904" cy="2544976"/>
          </a:xfrm>
          <a:prstGeom prst="rect">
            <a:avLst/>
          </a:prstGeom>
        </p:spPr>
      </p:pic>
      <p:sp>
        <p:nvSpPr>
          <p:cNvPr id="9" name="TextBox 8"/>
          <p:cNvSpPr txBox="1"/>
          <p:nvPr/>
        </p:nvSpPr>
        <p:spPr>
          <a:xfrm>
            <a:off x="4548851" y="3310359"/>
            <a:ext cx="3229337" cy="461665"/>
          </a:xfrm>
          <a:prstGeom prst="rect">
            <a:avLst/>
          </a:prstGeom>
          <a:noFill/>
        </p:spPr>
        <p:txBody>
          <a:bodyPr wrap="square" rtlCol="0">
            <a:spAutoFit/>
          </a:bodyPr>
          <a:lstStyle/>
          <a:p>
            <a:r>
              <a:rPr lang="en-GB" sz="2400" b="1" dirty="0" smtClean="0">
                <a:solidFill>
                  <a:schemeClr val="accent2">
                    <a:lumMod val="50000"/>
                  </a:schemeClr>
                </a:solidFill>
              </a:rPr>
              <a:t>Meyer</a:t>
            </a:r>
            <a:endParaRPr lang="en-GB" sz="2400" b="1" dirty="0">
              <a:solidFill>
                <a:schemeClr val="accent2">
                  <a:lumMod val="50000"/>
                </a:schemeClr>
              </a:solidFill>
            </a:endParaRPr>
          </a:p>
        </p:txBody>
      </p:sp>
      <p:sp>
        <p:nvSpPr>
          <p:cNvPr id="10" name="TextBox 9"/>
          <p:cNvSpPr txBox="1"/>
          <p:nvPr/>
        </p:nvSpPr>
        <p:spPr>
          <a:xfrm>
            <a:off x="3694254" y="3824232"/>
            <a:ext cx="3229337" cy="461665"/>
          </a:xfrm>
          <a:prstGeom prst="rect">
            <a:avLst/>
          </a:prstGeom>
          <a:noFill/>
        </p:spPr>
        <p:txBody>
          <a:bodyPr wrap="square" rtlCol="0">
            <a:spAutoFit/>
          </a:bodyPr>
          <a:lstStyle/>
          <a:p>
            <a:r>
              <a:rPr lang="en-GB" sz="2400" b="1" dirty="0" err="1" smtClean="0">
                <a:solidFill>
                  <a:schemeClr val="accent2">
                    <a:lumMod val="50000"/>
                  </a:schemeClr>
                </a:solidFill>
              </a:rPr>
              <a:t>Ein</a:t>
            </a:r>
            <a:r>
              <a:rPr lang="en-GB" sz="2400" b="1" dirty="0" smtClean="0">
                <a:solidFill>
                  <a:schemeClr val="accent2">
                    <a:lumMod val="50000"/>
                  </a:schemeClr>
                </a:solidFill>
              </a:rPr>
              <a:t> </a:t>
            </a:r>
            <a:r>
              <a:rPr lang="en-GB" sz="2400" b="1" dirty="0" err="1" smtClean="0">
                <a:solidFill>
                  <a:schemeClr val="accent2">
                    <a:lumMod val="50000"/>
                  </a:schemeClr>
                </a:solidFill>
              </a:rPr>
              <a:t>Doppelzimmer</a:t>
            </a:r>
            <a:endParaRPr lang="en-GB" sz="2400" b="1" dirty="0">
              <a:solidFill>
                <a:schemeClr val="accent2">
                  <a:lumMod val="50000"/>
                </a:schemeClr>
              </a:solidFill>
            </a:endParaRPr>
          </a:p>
        </p:txBody>
      </p:sp>
      <p:sp>
        <p:nvSpPr>
          <p:cNvPr id="11" name="TextBox 10"/>
          <p:cNvSpPr txBox="1"/>
          <p:nvPr/>
        </p:nvSpPr>
        <p:spPr>
          <a:xfrm>
            <a:off x="3728975" y="4712823"/>
            <a:ext cx="3229337" cy="461665"/>
          </a:xfrm>
          <a:prstGeom prst="rect">
            <a:avLst/>
          </a:prstGeom>
          <a:noFill/>
        </p:spPr>
        <p:txBody>
          <a:bodyPr wrap="square" rtlCol="0">
            <a:spAutoFit/>
          </a:bodyPr>
          <a:lstStyle/>
          <a:p>
            <a:r>
              <a:rPr lang="en-GB" sz="2400" b="1" dirty="0" smtClean="0">
                <a:solidFill>
                  <a:schemeClr val="accent2">
                    <a:lumMod val="50000"/>
                  </a:schemeClr>
                </a:solidFill>
              </a:rPr>
              <a:t>10. April</a:t>
            </a:r>
            <a:endParaRPr lang="en-GB" sz="2400" b="1" dirty="0">
              <a:solidFill>
                <a:schemeClr val="accent2">
                  <a:lumMod val="50000"/>
                </a:schemeClr>
              </a:solidFill>
            </a:endParaRPr>
          </a:p>
        </p:txBody>
      </p:sp>
      <p:sp>
        <p:nvSpPr>
          <p:cNvPr id="12" name="TextBox 11"/>
          <p:cNvSpPr txBox="1"/>
          <p:nvPr/>
        </p:nvSpPr>
        <p:spPr>
          <a:xfrm>
            <a:off x="3728975" y="5601414"/>
            <a:ext cx="3229337" cy="461665"/>
          </a:xfrm>
          <a:prstGeom prst="rect">
            <a:avLst/>
          </a:prstGeom>
          <a:noFill/>
        </p:spPr>
        <p:txBody>
          <a:bodyPr wrap="square" rtlCol="0">
            <a:spAutoFit/>
          </a:bodyPr>
          <a:lstStyle/>
          <a:p>
            <a:r>
              <a:rPr lang="en-GB" sz="2400" b="1" dirty="0" smtClean="0">
                <a:solidFill>
                  <a:schemeClr val="accent2">
                    <a:lumMod val="50000"/>
                  </a:schemeClr>
                </a:solidFill>
              </a:rPr>
              <a:t>070 83 24 11 31</a:t>
            </a:r>
            <a:endParaRPr lang="en-GB" sz="2400" b="1" dirty="0">
              <a:solidFill>
                <a:schemeClr val="accent2">
                  <a:lumMod val="50000"/>
                </a:schemeClr>
              </a:solidFill>
            </a:endParaRPr>
          </a:p>
        </p:txBody>
      </p:sp>
    </p:spTree>
    <p:extLst>
      <p:ext uri="{BB962C8B-B14F-4D97-AF65-F5344CB8AC3E}">
        <p14:creationId xmlns:p14="http://schemas.microsoft.com/office/powerpoint/2010/main" val="5986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1</a:t>
            </a:r>
            <a:r>
              <a:rPr lang="en-GB" dirty="0" smtClean="0"/>
              <a:t> Transcription</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2400" dirty="0" smtClean="0"/>
              <a:t>  Builds on phonics knowledge</a:t>
            </a:r>
          </a:p>
          <a:p>
            <a:pPr>
              <a:buFont typeface="Wingdings" panose="05000000000000000000" pitchFamily="2" charset="2"/>
              <a:buChar char="§"/>
            </a:pPr>
            <a:r>
              <a:rPr lang="en-GB" sz="2400" dirty="0"/>
              <a:t> </a:t>
            </a:r>
            <a:r>
              <a:rPr lang="en-GB" sz="2400" dirty="0" smtClean="0"/>
              <a:t> Implicates all four skills</a:t>
            </a:r>
          </a:p>
          <a:p>
            <a:pPr>
              <a:buFont typeface="Wingdings" panose="05000000000000000000" pitchFamily="2" charset="2"/>
              <a:buChar char="§"/>
            </a:pPr>
            <a:r>
              <a:rPr lang="en-GB" sz="2400" dirty="0"/>
              <a:t> </a:t>
            </a:r>
            <a:r>
              <a:rPr lang="en-GB" sz="2400" dirty="0" smtClean="0"/>
              <a:t> Can be integrated into lesson sequences</a:t>
            </a:r>
          </a:p>
          <a:p>
            <a:pPr>
              <a:buFont typeface="Wingdings" panose="05000000000000000000" pitchFamily="2" charset="2"/>
              <a:buChar char="§"/>
            </a:pPr>
            <a:r>
              <a:rPr lang="en-GB" sz="2400" dirty="0"/>
              <a:t> </a:t>
            </a:r>
            <a:r>
              <a:rPr lang="en-GB" sz="2400" dirty="0" smtClean="0"/>
              <a:t> Should be thematically relevant to the lesson</a:t>
            </a:r>
          </a:p>
          <a:p>
            <a:pPr>
              <a:buFont typeface="Wingdings" panose="05000000000000000000" pitchFamily="2" charset="2"/>
              <a:buChar char="§"/>
            </a:pPr>
            <a:r>
              <a:rPr lang="en-GB" sz="2400" dirty="0"/>
              <a:t> </a:t>
            </a:r>
            <a:r>
              <a:rPr lang="en-GB" sz="2400" dirty="0" smtClean="0"/>
              <a:t> Should not be a ‘bolt on’ extra</a:t>
            </a:r>
            <a:endParaRPr lang="en-GB" sz="2400" dirty="0"/>
          </a:p>
        </p:txBody>
      </p:sp>
    </p:spTree>
    <p:extLst>
      <p:ext uri="{BB962C8B-B14F-4D97-AF65-F5344CB8AC3E}">
        <p14:creationId xmlns:p14="http://schemas.microsoft.com/office/powerpoint/2010/main" val="287561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82" y="400123"/>
            <a:ext cx="7279996" cy="5262979"/>
          </a:xfrm>
          <a:prstGeom prst="rect">
            <a:avLst/>
          </a:prstGeom>
        </p:spPr>
        <p:txBody>
          <a:bodyPr wrap="square">
            <a:spAutoFit/>
          </a:bodyPr>
          <a:lstStyle/>
          <a:p>
            <a:pPr>
              <a:spcAft>
                <a:spcPts val="0"/>
              </a:spcAft>
            </a:pPr>
            <a:r>
              <a:rPr lang="en-GB" sz="2400" dirty="0" smtClean="0">
                <a:latin typeface="Arial" panose="020B0604020202020204" pitchFamily="34" charset="0"/>
                <a:ea typeface="Times New Roman" panose="02020603050405020304" pitchFamily="18" charset="0"/>
                <a:cs typeface="Times New Roman" panose="02020603050405020304" pitchFamily="18" charset="0"/>
              </a:rPr>
              <a:t>When </a:t>
            </a:r>
            <a:r>
              <a:rPr lang="en-GB" sz="2400" dirty="0">
                <a:latin typeface="Arial" panose="020B0604020202020204" pitchFamily="34" charset="0"/>
                <a:ea typeface="Times New Roman" panose="02020603050405020304" pitchFamily="18" charset="0"/>
                <a:cs typeface="Times New Roman" panose="02020603050405020304" pitchFamily="18" charset="0"/>
              </a:rPr>
              <a:t>you note down the main details from a spoken message, you don’t have time to write down every word you hear. Select the key words that convey the message meaning. </a:t>
            </a:r>
            <a:r>
              <a:rPr lang="en-GB" sz="2400" dirty="0" smtClean="0">
                <a:latin typeface="Arial" panose="020B0604020202020204" pitchFamily="34" charset="0"/>
                <a:ea typeface="Times New Roman" panose="02020603050405020304" pitchFamily="18" charset="0"/>
                <a:cs typeface="Times New Roman" panose="02020603050405020304" pitchFamily="18" charset="0"/>
              </a:rPr>
              <a:t/>
            </a:r>
            <a:br>
              <a:rPr lang="en-GB" sz="2400" dirty="0" smtClean="0">
                <a:latin typeface="Arial" panose="020B0604020202020204" pitchFamily="34" charset="0"/>
                <a:ea typeface="Times New Roman" panose="02020603050405020304" pitchFamily="18" charset="0"/>
                <a:cs typeface="Times New Roman" panose="02020603050405020304" pitchFamily="18" charset="0"/>
              </a:rPr>
            </a:br>
            <a:r>
              <a:rPr lang="en-GB" sz="2400" dirty="0" smtClean="0">
                <a:latin typeface="Arial" panose="020B0604020202020204" pitchFamily="34" charset="0"/>
                <a:ea typeface="Times New Roman" panose="02020603050405020304" pitchFamily="18" charset="0"/>
                <a:cs typeface="Times New Roman" panose="02020603050405020304" pitchFamily="18" charset="0"/>
              </a:rPr>
              <a:t>In </a:t>
            </a:r>
            <a:r>
              <a:rPr lang="en-GB" sz="2400" dirty="0">
                <a:latin typeface="Arial" panose="020B0604020202020204" pitchFamily="34" charset="0"/>
                <a:ea typeface="Times New Roman" panose="02020603050405020304" pitchFamily="18" charset="0"/>
                <a:cs typeface="Times New Roman" panose="02020603050405020304" pitchFamily="18" charset="0"/>
              </a:rPr>
              <a:t>German key words often appear at the end of a phrase:</a:t>
            </a:r>
          </a:p>
          <a:p>
            <a:pPr>
              <a:spcAft>
                <a:spcPts val="0"/>
              </a:spcAft>
            </a:pPr>
            <a:r>
              <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r>
            <a:br>
              <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br>
            <a:r>
              <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GB" sz="24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2400" dirty="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endPar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endParaRPr lang="en-GB" sz="24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endPar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endParaRPr lang="en-GB" sz="24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endParaRPr lang="en-GB" sz="24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spcAft>
                <a:spcPts val="0"/>
              </a:spcAft>
            </a:pPr>
            <a:r>
              <a:rPr lang="en-GB" sz="2400" dirty="0" smtClean="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35404" b="12019"/>
          <a:stretch/>
        </p:blipFill>
        <p:spPr>
          <a:xfrm>
            <a:off x="7662441" y="234776"/>
            <a:ext cx="1288241" cy="1779219"/>
          </a:xfrm>
          <a:prstGeom prst="rect">
            <a:avLst/>
          </a:prstGeom>
        </p:spPr>
      </p:pic>
      <p:pic>
        <p:nvPicPr>
          <p:cNvPr id="4" name="Picture 3"/>
          <p:cNvPicPr>
            <a:picLocks noChangeAspect="1"/>
          </p:cNvPicPr>
          <p:nvPr/>
        </p:nvPicPr>
        <p:blipFill rotWithShape="1">
          <a:blip r:embed="rId4"/>
          <a:srcRect b="18913"/>
          <a:stretch/>
        </p:blipFill>
        <p:spPr>
          <a:xfrm>
            <a:off x="6267070" y="2604162"/>
            <a:ext cx="2565815" cy="2005635"/>
          </a:xfrm>
          <a:prstGeom prst="rect">
            <a:avLst/>
          </a:prstGeom>
        </p:spPr>
      </p:pic>
      <p:sp>
        <p:nvSpPr>
          <p:cNvPr id="5" name="Rounded Rectangular Callout 4"/>
          <p:cNvSpPr/>
          <p:nvPr/>
        </p:nvSpPr>
        <p:spPr>
          <a:xfrm>
            <a:off x="976184" y="2690150"/>
            <a:ext cx="5056108" cy="1460022"/>
          </a:xfrm>
          <a:prstGeom prst="wedgeRoundRectCallout">
            <a:avLst>
              <a:gd name="adj1" fmla="val 60959"/>
              <a:gd name="adj2" fmla="val -221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“Ich möchte einen Tisch im Hotelrestaurant reservieren.  Wir sind acht Personen.  Der Name ist Müller, Jens Müller.”</a:t>
            </a:r>
          </a:p>
        </p:txBody>
      </p:sp>
      <p:sp>
        <p:nvSpPr>
          <p:cNvPr id="6" name="Flowchart: Document 5"/>
          <p:cNvSpPr/>
          <p:nvPr/>
        </p:nvSpPr>
        <p:spPr>
          <a:xfrm>
            <a:off x="842454" y="4609797"/>
            <a:ext cx="5189838" cy="151293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de-DE" sz="2400" b="1" dirty="0">
                <a:latin typeface="Bradley Hand ITC" panose="03070402050302030203" pitchFamily="66" charset="0"/>
              </a:rPr>
              <a:t>Tisch im Hotelrestaurant </a:t>
            </a:r>
            <a:r>
              <a:rPr lang="de-DE" sz="2400" b="1" dirty="0" smtClean="0">
                <a:latin typeface="Bradley Hand ITC" panose="03070402050302030203" pitchFamily="66" charset="0"/>
              </a:rPr>
              <a:t>reservieren</a:t>
            </a:r>
          </a:p>
          <a:p>
            <a:pPr marL="285750" indent="-285750">
              <a:buFont typeface="Courier New" panose="02070309020205020404" pitchFamily="49" charset="0"/>
              <a:buChar char="o"/>
            </a:pPr>
            <a:r>
              <a:rPr lang="de-DE" sz="2400" b="1" dirty="0" smtClean="0">
                <a:latin typeface="Bradley Hand ITC" panose="03070402050302030203" pitchFamily="66" charset="0"/>
              </a:rPr>
              <a:t>8 Personen</a:t>
            </a:r>
          </a:p>
          <a:p>
            <a:pPr marL="285750" indent="-285750">
              <a:buFont typeface="Courier New" panose="02070309020205020404" pitchFamily="49" charset="0"/>
              <a:buChar char="o"/>
            </a:pPr>
            <a:r>
              <a:rPr lang="de-DE" sz="2400" b="1" dirty="0" smtClean="0">
                <a:latin typeface="Bradley Hand ITC" panose="03070402050302030203" pitchFamily="66" charset="0"/>
              </a:rPr>
              <a:t>Name </a:t>
            </a:r>
            <a:r>
              <a:rPr lang="de-DE" sz="2400" b="1" dirty="0">
                <a:latin typeface="Bradley Hand ITC" panose="03070402050302030203" pitchFamily="66" charset="0"/>
              </a:rPr>
              <a:t>– Müller</a:t>
            </a:r>
          </a:p>
        </p:txBody>
      </p:sp>
    </p:spTree>
    <p:extLst>
      <p:ext uri="{BB962C8B-B14F-4D97-AF65-F5344CB8AC3E}">
        <p14:creationId xmlns:p14="http://schemas.microsoft.com/office/powerpoint/2010/main" val="941320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902" y="316475"/>
            <a:ext cx="4572000" cy="6247864"/>
          </a:xfrm>
          <a:prstGeom prst="rect">
            <a:avLst/>
          </a:prstGeom>
        </p:spPr>
        <p:txBody>
          <a:bodyPr>
            <a:spAutoFit/>
          </a:bodyPr>
          <a:lstStyle/>
          <a:p>
            <a:pPr>
              <a:spcAft>
                <a:spcPts val="0"/>
              </a:spcAft>
            </a:pPr>
            <a:r>
              <a:rPr lang="en-GB" sz="2000" dirty="0">
                <a:solidFill>
                  <a:srgbClr val="000000"/>
                </a:solidFill>
                <a:ea typeface="Calibri" panose="020F0502020204030204" pitchFamily="34" charset="0"/>
              </a:rPr>
              <a:t>The new GCSE, with first teaching from September 2016 and first examination from June 2018, will include elements of </a:t>
            </a:r>
            <a:r>
              <a:rPr lang="en-GB" sz="2000" dirty="0" smtClean="0">
                <a:solidFill>
                  <a:srgbClr val="000000"/>
                </a:solidFill>
                <a:ea typeface="Calibri" panose="020F0502020204030204" pitchFamily="34" charset="0"/>
              </a:rPr>
              <a:t>both forms of translation. </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“GCSE specifications in modern languages must require students to:</a:t>
            </a:r>
          </a:p>
          <a:p>
            <a:pPr>
              <a:spcAft>
                <a:spcPts val="0"/>
              </a:spcAft>
            </a:pPr>
            <a:r>
              <a:rPr lang="en-GB" sz="2000" dirty="0">
                <a:solidFill>
                  <a:srgbClr val="000000"/>
                </a:solidFill>
                <a:ea typeface="Calibri" panose="020F0502020204030204" pitchFamily="34" charset="0"/>
              </a:rPr>
              <a:t> </a:t>
            </a:r>
            <a:r>
              <a:rPr lang="en-GB" sz="2000" b="1" dirty="0" smtClean="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a short passage from the assessed language into English </a:t>
            </a:r>
            <a:r>
              <a:rPr lang="en-GB" sz="2000" dirty="0">
                <a:solidFill>
                  <a:srgbClr val="000000"/>
                </a:solidFill>
                <a:ea typeface="Calibri" panose="020F0502020204030204" pitchFamily="34" charset="0"/>
              </a:rPr>
              <a:t>(p.6)</a:t>
            </a:r>
          </a:p>
          <a:p>
            <a:pPr>
              <a:spcAft>
                <a:spcPts val="0"/>
              </a:spcAft>
            </a:pPr>
            <a:r>
              <a:rPr lang="en-GB" sz="2000" dirty="0">
                <a:solidFill>
                  <a:srgbClr val="000000"/>
                </a:solidFill>
                <a:ea typeface="Calibri" panose="020F0502020204030204" pitchFamily="34" charset="0"/>
              </a:rPr>
              <a:t> </a:t>
            </a:r>
            <a:r>
              <a:rPr lang="en-GB" sz="2000" dirty="0" smtClean="0">
                <a:solidFill>
                  <a:srgbClr val="000000"/>
                </a:solidFill>
                <a:ea typeface="Calibri" panose="020F0502020204030204" pitchFamily="34" charset="0"/>
              </a:rPr>
              <a:t>AND</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b="1" dirty="0" smtClean="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sentences and short texts from English into the assessed language </a:t>
            </a:r>
            <a:r>
              <a:rPr lang="en-GB" sz="2000" dirty="0">
                <a:solidFill>
                  <a:srgbClr val="000000"/>
                </a:solidFill>
                <a:ea typeface="Calibri" panose="020F0502020204030204" pitchFamily="34" charset="0"/>
              </a:rPr>
              <a:t>to convey key messages accurately and to apply grammatical knowledge of language and structures in context.” (p.7)</a:t>
            </a:r>
          </a:p>
          <a:p>
            <a:pPr>
              <a:spcAft>
                <a:spcPts val="0"/>
              </a:spcAft>
            </a:pPr>
            <a:r>
              <a:rPr lang="en-GB" sz="2000" dirty="0">
                <a:solidFill>
                  <a:srgbClr val="000000"/>
                </a:solidFill>
                <a:ea typeface="Calibri" panose="020F0502020204030204" pitchFamily="34" charset="0"/>
              </a:rPr>
              <a:t> </a:t>
            </a:r>
          </a:p>
          <a:p>
            <a:pPr>
              <a:spcAft>
                <a:spcPts val="0"/>
              </a:spcAft>
            </a:pPr>
            <a:r>
              <a:rPr lang="en-GB" sz="1600" dirty="0">
                <a:solidFill>
                  <a:srgbClr val="000000"/>
                </a:solidFill>
                <a:ea typeface="Calibri" panose="020F0502020204030204" pitchFamily="34" charset="0"/>
              </a:rPr>
              <a:t>Reference: DFE-00348-2014</a:t>
            </a:r>
            <a:br>
              <a:rPr lang="en-GB" sz="1600" dirty="0">
                <a:solidFill>
                  <a:srgbClr val="000000"/>
                </a:solidFill>
                <a:ea typeface="Calibri" panose="020F0502020204030204" pitchFamily="34" charset="0"/>
              </a:rPr>
            </a:br>
            <a:r>
              <a:rPr lang="en-GB" sz="1600" dirty="0">
                <a:solidFill>
                  <a:srgbClr val="000000"/>
                </a:solidFill>
                <a:ea typeface="Calibri" panose="020F0502020204030204" pitchFamily="34" charset="0"/>
              </a:rPr>
              <a:t>Modern languages GCSE subject content (DFE, 2014) </a:t>
            </a:r>
            <a:r>
              <a:rPr lang="en-GB" sz="1600" u="sng" dirty="0">
                <a:solidFill>
                  <a:srgbClr val="000000"/>
                </a:solidFill>
                <a:ea typeface="Calibri" panose="020F0502020204030204" pitchFamily="34" charset="0"/>
                <a:hlinkClick r:id="rId2"/>
              </a:rPr>
              <a:t>www.gov.uk/government/publications</a:t>
            </a:r>
            <a:r>
              <a:rPr lang="en-GB" sz="1600" dirty="0">
                <a:solidFill>
                  <a:srgbClr val="000000"/>
                </a:solidFill>
                <a:ea typeface="Calibri" panose="020F0502020204030204" pitchFamily="34" charset="0"/>
              </a:rPr>
              <a:t> </a:t>
            </a:r>
          </a:p>
          <a:p>
            <a:r>
              <a:rPr lang="en-GB" sz="1600" dirty="0">
                <a:ea typeface="Calibri" panose="020F0502020204030204" pitchFamily="34" charset="0"/>
              </a:rPr>
              <a:t/>
            </a:r>
            <a:br>
              <a:rPr lang="en-GB" sz="1600" dirty="0">
                <a:ea typeface="Calibri" panose="020F0502020204030204" pitchFamily="34" charset="0"/>
              </a:rPr>
            </a:br>
            <a:endParaRPr lang="en-GB" sz="1600" dirty="0"/>
          </a:p>
        </p:txBody>
      </p:sp>
      <p:sp>
        <p:nvSpPr>
          <p:cNvPr id="3" name="Rectangle 2"/>
          <p:cNvSpPr/>
          <p:nvPr/>
        </p:nvSpPr>
        <p:spPr>
          <a:xfrm>
            <a:off x="397580" y="3965546"/>
            <a:ext cx="4066322" cy="2246769"/>
          </a:xfrm>
          <a:prstGeom prst="rect">
            <a:avLst/>
          </a:prstGeom>
        </p:spPr>
        <p:txBody>
          <a:bodyPr wrap="square">
            <a:spAutoFit/>
          </a:bodyPr>
          <a:lstStyle/>
          <a:p>
            <a:pPr marL="171450" lvl="0" indent="-171450">
              <a:buFont typeface="Wingdings" pitchFamily="2" charset="2"/>
              <a:buChar char="§"/>
            </a:pPr>
            <a:r>
              <a:rPr lang="en-GB" sz="2000" b="1" dirty="0" smtClean="0"/>
              <a:t> </a:t>
            </a:r>
            <a:r>
              <a:rPr lang="en-GB" sz="2000" dirty="0"/>
              <a:t>write prose using an increasingly wide range of grammar and vocabulary, write creatively to express their own ideas and opinions, and </a:t>
            </a:r>
            <a:r>
              <a:rPr lang="en-GB" sz="2000" b="1" dirty="0"/>
              <a:t>translate short written text accurately into the foreign language</a:t>
            </a:r>
            <a:r>
              <a:rPr lang="en-GB" sz="2000" b="1" dirty="0" smtClean="0"/>
              <a:t>.</a:t>
            </a:r>
            <a:endParaRPr lang="en-GB" sz="2000" b="1" dirty="0"/>
          </a:p>
        </p:txBody>
      </p:sp>
      <p:sp>
        <p:nvSpPr>
          <p:cNvPr id="4" name="Rectangle 3"/>
          <p:cNvSpPr/>
          <p:nvPr/>
        </p:nvSpPr>
        <p:spPr>
          <a:xfrm>
            <a:off x="308113" y="1010896"/>
            <a:ext cx="3819710" cy="2862322"/>
          </a:xfrm>
          <a:prstGeom prst="rect">
            <a:avLst/>
          </a:prstGeom>
        </p:spPr>
        <p:txBody>
          <a:bodyPr wrap="square">
            <a:spAutoFit/>
          </a:bodyPr>
          <a:lstStyle/>
          <a:p>
            <a:pPr marL="171450" lvl="0" indent="-171450">
              <a:buFont typeface="Wingdings" pitchFamily="2" charset="2"/>
              <a:buChar char="§"/>
            </a:pPr>
            <a:r>
              <a:rPr lang="en-GB" sz="2000" dirty="0" smtClean="0"/>
              <a:t> read </a:t>
            </a:r>
            <a:r>
              <a:rPr lang="en-GB" sz="2000" dirty="0"/>
              <a:t>and show comprehension of original and adapted materials from a range of different sources, understanding the purpose, important ideas and details, </a:t>
            </a:r>
            <a:r>
              <a:rPr lang="en-GB" sz="2000" b="1" dirty="0"/>
              <a:t>and provide an accurate English translation of short, suitable </a:t>
            </a:r>
            <a:r>
              <a:rPr lang="en-GB" sz="2000" b="1" dirty="0" smtClean="0"/>
              <a:t>material. </a:t>
            </a:r>
            <a:endParaRPr lang="en-GB" sz="2000" b="1" dirty="0"/>
          </a:p>
          <a:p>
            <a:pPr lvl="0"/>
            <a:endParaRPr lang="en-GB" sz="2000" b="1" dirty="0"/>
          </a:p>
        </p:txBody>
      </p:sp>
      <p:sp>
        <p:nvSpPr>
          <p:cNvPr id="5" name="Rectangle 4"/>
          <p:cNvSpPr/>
          <p:nvPr/>
        </p:nvSpPr>
        <p:spPr>
          <a:xfrm>
            <a:off x="308113" y="41402"/>
            <a:ext cx="3279552"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KS3 </a:t>
            </a: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sym typeface="Wingdings" panose="05000000000000000000" pitchFamily="2" charset="2"/>
              </a:rPr>
              <a:t> KS4</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898440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Translation into English</a:t>
            </a:r>
            <a:endParaRPr lang="en-GB" dirty="0"/>
          </a:p>
        </p:txBody>
      </p:sp>
      <p:sp>
        <p:nvSpPr>
          <p:cNvPr id="3" name="Content Placeholder 2"/>
          <p:cNvSpPr>
            <a:spLocks noGrp="1"/>
          </p:cNvSpPr>
          <p:nvPr>
            <p:ph idx="1"/>
          </p:nvPr>
        </p:nvSpPr>
        <p:spPr>
          <a:xfrm>
            <a:off x="822959" y="1845734"/>
            <a:ext cx="8022867" cy="4023360"/>
          </a:xfrm>
        </p:spPr>
        <p:txBody>
          <a:bodyPr>
            <a:noAutofit/>
          </a:bodyPr>
          <a:lstStyle/>
          <a:p>
            <a:pPr>
              <a:lnSpc>
                <a:spcPct val="100000"/>
              </a:lnSpc>
              <a:buFont typeface="Wingdings" panose="05000000000000000000" pitchFamily="2" charset="2"/>
              <a:buChar char="§"/>
            </a:pPr>
            <a:r>
              <a:rPr lang="en-GB" sz="2200" dirty="0"/>
              <a:t>  </a:t>
            </a:r>
            <a:r>
              <a:rPr lang="en-GB" sz="2200" dirty="0" smtClean="0"/>
              <a:t>The </a:t>
            </a:r>
            <a:r>
              <a:rPr lang="en-GB" sz="2200" dirty="0"/>
              <a:t>development of reading skills through detailed reading of a text</a:t>
            </a:r>
          </a:p>
          <a:p>
            <a:pPr>
              <a:lnSpc>
                <a:spcPct val="100000"/>
              </a:lnSpc>
              <a:buFont typeface="Wingdings" panose="05000000000000000000" pitchFamily="2" charset="2"/>
              <a:buChar char="§"/>
            </a:pPr>
            <a:r>
              <a:rPr lang="en-GB" sz="2200" dirty="0"/>
              <a:t> </a:t>
            </a:r>
            <a:r>
              <a:rPr lang="en-GB" sz="2200" dirty="0" smtClean="0"/>
              <a:t> A </a:t>
            </a:r>
            <a:r>
              <a:rPr lang="en-GB" sz="2200" dirty="0"/>
              <a:t>response to the spontaneous student </a:t>
            </a:r>
            <a:r>
              <a:rPr lang="en-GB" sz="2200" dirty="0" smtClean="0"/>
              <a:t>reaction (</a:t>
            </a:r>
            <a:r>
              <a:rPr lang="en-GB" sz="2200" dirty="0"/>
              <a:t>‘What does this mean</a:t>
            </a:r>
            <a:r>
              <a:rPr lang="en-GB" sz="2200" dirty="0" smtClean="0"/>
              <a:t>?’) </a:t>
            </a:r>
            <a:r>
              <a:rPr lang="en-GB" sz="2200" dirty="0"/>
              <a:t>to unfamiliar foreign language </a:t>
            </a:r>
          </a:p>
          <a:p>
            <a:pPr>
              <a:lnSpc>
                <a:spcPct val="100000"/>
              </a:lnSpc>
              <a:buFont typeface="Wingdings" panose="05000000000000000000" pitchFamily="2" charset="2"/>
              <a:buChar char="§"/>
            </a:pPr>
            <a:r>
              <a:rPr lang="en-GB" sz="2200" dirty="0" smtClean="0"/>
              <a:t>  An </a:t>
            </a:r>
            <a:r>
              <a:rPr lang="en-GB" sz="2200" dirty="0"/>
              <a:t>awareness that translation is not straightforward and can lead to </a:t>
            </a:r>
            <a:r>
              <a:rPr lang="en-GB" sz="2200" dirty="0" smtClean="0"/>
              <a:t>misunderstandings</a:t>
            </a:r>
            <a:endParaRPr lang="en-GB" sz="2200" dirty="0"/>
          </a:p>
          <a:p>
            <a:pPr>
              <a:lnSpc>
                <a:spcPct val="100000"/>
              </a:lnSpc>
              <a:buFont typeface="Wingdings" panose="05000000000000000000" pitchFamily="2" charset="2"/>
              <a:buChar char="§"/>
            </a:pPr>
            <a:r>
              <a:rPr lang="en-GB" sz="2200" dirty="0"/>
              <a:t> </a:t>
            </a:r>
            <a:r>
              <a:rPr lang="en-GB" sz="2200" dirty="0" smtClean="0"/>
              <a:t> An </a:t>
            </a:r>
            <a:r>
              <a:rPr lang="en-GB" sz="2200" dirty="0"/>
              <a:t>introduction to non-literal translation, promoting mental agility and linguistic </a:t>
            </a:r>
            <a:r>
              <a:rPr lang="en-GB" sz="2200" dirty="0" smtClean="0"/>
              <a:t>precision</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better conscious understanding of linguistic structures (grammar) in </a:t>
            </a:r>
            <a:r>
              <a:rPr lang="en-GB" sz="2200" dirty="0" smtClean="0"/>
              <a:t>use</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higher level of intercultural appreciation</a:t>
            </a:r>
          </a:p>
        </p:txBody>
      </p:sp>
    </p:spTree>
    <p:extLst>
      <p:ext uri="{BB962C8B-B14F-4D97-AF65-F5344CB8AC3E}">
        <p14:creationId xmlns:p14="http://schemas.microsoft.com/office/powerpoint/2010/main" val="3293800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pPr defTabSz="914400"/>
            <a:r>
              <a:rPr lang="en-GB" sz="4000" b="1" dirty="0" smtClean="0">
                <a:solidFill>
                  <a:prstClr val="black"/>
                </a:solidFill>
              </a:rPr>
              <a:t>Word Lens app - iPhone</a:t>
            </a:r>
            <a:endParaRPr lang="fr-FR" sz="4000" b="1" dirty="0">
              <a:solidFill>
                <a:prstClr val="black"/>
              </a:solidFill>
            </a:endParaRPr>
          </a:p>
        </p:txBody>
      </p:sp>
    </p:spTree>
    <p:extLst>
      <p:ext uri="{BB962C8B-B14F-4D97-AF65-F5344CB8AC3E}">
        <p14:creationId xmlns:p14="http://schemas.microsoft.com/office/powerpoint/2010/main" val="3765900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978762"/>
            <a:ext cx="4581525" cy="2943225"/>
          </a:xfrm>
          <a:prstGeom prst="rect">
            <a:avLst/>
          </a:prstGeom>
        </p:spPr>
      </p:pic>
      <p:sp>
        <p:nvSpPr>
          <p:cNvPr id="3" name="TextBox 2"/>
          <p:cNvSpPr txBox="1"/>
          <p:nvPr/>
        </p:nvSpPr>
        <p:spPr>
          <a:xfrm>
            <a:off x="1835696" y="6093296"/>
            <a:ext cx="5544616" cy="677108"/>
          </a:xfrm>
          <a:prstGeom prst="rect">
            <a:avLst/>
          </a:prstGeom>
          <a:noFill/>
        </p:spPr>
        <p:txBody>
          <a:bodyPr wrap="square" rtlCol="0">
            <a:spAutoFit/>
          </a:bodyPr>
          <a:lstStyle/>
          <a:p>
            <a:pPr algn="ctr" defTabSz="914400"/>
            <a:r>
              <a:rPr lang="en-GB" i="1" dirty="0" smtClean="0">
                <a:solidFill>
                  <a:prstClr val="black"/>
                </a:solidFill>
              </a:rPr>
              <a:t>At Heathrow Airport, London, UK:</a:t>
            </a:r>
            <a:br>
              <a:rPr lang="en-GB" i="1" dirty="0" smtClean="0">
                <a:solidFill>
                  <a:prstClr val="black"/>
                </a:solidFill>
              </a:rPr>
            </a:br>
            <a:r>
              <a:rPr lang="en-GB" sz="2000" b="1" dirty="0" smtClean="0">
                <a:solidFill>
                  <a:prstClr val="black"/>
                </a:solidFill>
              </a:rPr>
              <a:t>No electric people carrying vehicles past this point.</a:t>
            </a:r>
            <a:endParaRPr lang="fr-FR" sz="2000" b="1" dirty="0">
              <a:solidFill>
                <a:prstClr val="black"/>
              </a:solidFill>
            </a:endParaRPr>
          </a:p>
        </p:txBody>
      </p:sp>
      <p:sp>
        <p:nvSpPr>
          <p:cNvPr id="10" name="TextBox 9"/>
          <p:cNvSpPr txBox="1"/>
          <p:nvPr/>
        </p:nvSpPr>
        <p:spPr>
          <a:xfrm>
            <a:off x="4355976" y="856164"/>
            <a:ext cx="5544616" cy="954107"/>
          </a:xfrm>
          <a:prstGeom prst="rect">
            <a:avLst/>
          </a:prstGeom>
          <a:noFill/>
        </p:spPr>
        <p:txBody>
          <a:bodyPr wrap="square" rtlCol="0">
            <a:spAutoFit/>
          </a:bodyPr>
          <a:lstStyle/>
          <a:p>
            <a:pPr algn="ctr" defTabSz="914400"/>
            <a:r>
              <a:rPr lang="en-GB" i="1" dirty="0" smtClean="0">
                <a:solidFill>
                  <a:prstClr val="black"/>
                </a:solidFill>
              </a:rPr>
              <a:t>Notice on a broken turnstile at Salzburg, </a:t>
            </a:r>
            <a:br>
              <a:rPr lang="en-GB" i="1" dirty="0" smtClean="0">
                <a:solidFill>
                  <a:prstClr val="black"/>
                </a:solidFill>
              </a:rPr>
            </a:br>
            <a:r>
              <a:rPr lang="en-GB" i="1" dirty="0" smtClean="0">
                <a:solidFill>
                  <a:prstClr val="black"/>
                </a:solidFill>
              </a:rPr>
              <a:t>Austria, passport control:</a:t>
            </a:r>
            <a:br>
              <a:rPr lang="en-GB" i="1" dirty="0" smtClean="0">
                <a:solidFill>
                  <a:prstClr val="black"/>
                </a:solidFill>
              </a:rPr>
            </a:br>
            <a:r>
              <a:rPr lang="en-GB" sz="2000" b="1" dirty="0" smtClean="0">
                <a:solidFill>
                  <a:prstClr val="black"/>
                </a:solidFill>
              </a:rPr>
              <a:t>Out of work.</a:t>
            </a:r>
            <a:endParaRPr lang="fr-FR" sz="2000" b="1" dirty="0">
              <a:solidFill>
                <a:prstClr val="black"/>
              </a:solidFill>
            </a:endParaRPr>
          </a:p>
        </p:txBody>
      </p:sp>
      <p:sp>
        <p:nvSpPr>
          <p:cNvPr id="11" name="TextBox 10"/>
          <p:cNvSpPr txBox="1"/>
          <p:nvPr/>
        </p:nvSpPr>
        <p:spPr>
          <a:xfrm>
            <a:off x="99009" y="204609"/>
            <a:ext cx="5544616" cy="677108"/>
          </a:xfrm>
          <a:prstGeom prst="rect">
            <a:avLst/>
          </a:prstGeom>
          <a:noFill/>
        </p:spPr>
        <p:txBody>
          <a:bodyPr wrap="square" rtlCol="0">
            <a:spAutoFit/>
          </a:bodyPr>
          <a:lstStyle/>
          <a:p>
            <a:pPr algn="ctr" defTabSz="914400"/>
            <a:r>
              <a:rPr lang="en-GB" i="1" dirty="0" smtClean="0">
                <a:solidFill>
                  <a:prstClr val="black"/>
                </a:solidFill>
              </a:rPr>
              <a:t>Sign on a metal-detector scanner in France:</a:t>
            </a:r>
            <a:br>
              <a:rPr lang="en-GB" i="1" dirty="0" smtClean="0">
                <a:solidFill>
                  <a:prstClr val="black"/>
                </a:solidFill>
              </a:rPr>
            </a:br>
            <a:r>
              <a:rPr lang="en-GB" sz="2000" b="1" dirty="0" smtClean="0">
                <a:solidFill>
                  <a:prstClr val="black"/>
                </a:solidFill>
              </a:rPr>
              <a:t>People with peace-maker do not pass.</a:t>
            </a:r>
            <a:endParaRPr lang="fr-FR" sz="2000" b="1" dirty="0">
              <a:solidFill>
                <a:prstClr val="black"/>
              </a:solidFill>
            </a:endParaRPr>
          </a:p>
        </p:txBody>
      </p:sp>
      <p:sp>
        <p:nvSpPr>
          <p:cNvPr id="12" name="TextBox 11"/>
          <p:cNvSpPr txBox="1"/>
          <p:nvPr/>
        </p:nvSpPr>
        <p:spPr>
          <a:xfrm>
            <a:off x="2519772" y="5013176"/>
            <a:ext cx="4176464" cy="984885"/>
          </a:xfrm>
          <a:prstGeom prst="rect">
            <a:avLst/>
          </a:prstGeom>
          <a:noFill/>
        </p:spPr>
        <p:txBody>
          <a:bodyPr wrap="square" rtlCol="0">
            <a:spAutoFit/>
          </a:bodyPr>
          <a:lstStyle/>
          <a:p>
            <a:pPr algn="ctr" defTabSz="914400"/>
            <a:r>
              <a:rPr lang="en-GB" i="1" dirty="0" smtClean="0">
                <a:solidFill>
                  <a:prstClr val="black"/>
                </a:solidFill>
              </a:rPr>
              <a:t>Danish airline:</a:t>
            </a:r>
            <a:br>
              <a:rPr lang="en-GB" i="1" dirty="0" smtClean="0">
                <a:solidFill>
                  <a:prstClr val="black"/>
                </a:solidFill>
              </a:rPr>
            </a:br>
            <a:r>
              <a:rPr lang="en-GB" sz="2000" b="1" dirty="0" smtClean="0">
                <a:solidFill>
                  <a:prstClr val="black"/>
                </a:solidFill>
              </a:rPr>
              <a:t>We take your bags and send them in all directions.</a:t>
            </a:r>
            <a:endParaRPr lang="fr-FR" sz="2000" b="1" dirty="0">
              <a:solidFill>
                <a:prstClr val="black"/>
              </a:solidFill>
            </a:endParaRPr>
          </a:p>
        </p:txBody>
      </p:sp>
      <p:sp>
        <p:nvSpPr>
          <p:cNvPr id="13" name="TextBox 12"/>
          <p:cNvSpPr txBox="1"/>
          <p:nvPr/>
        </p:nvSpPr>
        <p:spPr>
          <a:xfrm>
            <a:off x="5269260" y="2654042"/>
            <a:ext cx="3672408" cy="1261884"/>
          </a:xfrm>
          <a:prstGeom prst="rect">
            <a:avLst/>
          </a:prstGeom>
          <a:noFill/>
        </p:spPr>
        <p:txBody>
          <a:bodyPr wrap="square" rtlCol="0">
            <a:spAutoFit/>
          </a:bodyPr>
          <a:lstStyle/>
          <a:p>
            <a:pPr algn="ctr" defTabSz="914400"/>
            <a:r>
              <a:rPr lang="en-GB" i="1" dirty="0" smtClean="0">
                <a:solidFill>
                  <a:prstClr val="black"/>
                </a:solidFill>
              </a:rPr>
              <a:t>On an airsickness bag on a Spanish aeroplane:</a:t>
            </a:r>
            <a:br>
              <a:rPr lang="en-GB" i="1" dirty="0" smtClean="0">
                <a:solidFill>
                  <a:prstClr val="black"/>
                </a:solidFill>
              </a:rPr>
            </a:br>
            <a:r>
              <a:rPr lang="en-GB" sz="2000" b="1" dirty="0" smtClean="0">
                <a:solidFill>
                  <a:prstClr val="black"/>
                </a:solidFill>
              </a:rPr>
              <a:t>Bags to be use in case of sickness or to gather remains.</a:t>
            </a:r>
            <a:endParaRPr lang="fr-FR" sz="2000" b="1" dirty="0">
              <a:solidFill>
                <a:prstClr val="black"/>
              </a:solidFill>
            </a:endParaRPr>
          </a:p>
        </p:txBody>
      </p:sp>
      <p:sp>
        <p:nvSpPr>
          <p:cNvPr id="14" name="TextBox 13"/>
          <p:cNvSpPr txBox="1"/>
          <p:nvPr/>
        </p:nvSpPr>
        <p:spPr>
          <a:xfrm>
            <a:off x="137109" y="1333217"/>
            <a:ext cx="5544616" cy="677108"/>
          </a:xfrm>
          <a:prstGeom prst="rect">
            <a:avLst/>
          </a:prstGeom>
          <a:noFill/>
        </p:spPr>
        <p:txBody>
          <a:bodyPr wrap="square" rtlCol="0">
            <a:spAutoFit/>
          </a:bodyPr>
          <a:lstStyle/>
          <a:p>
            <a:pPr algn="ctr" defTabSz="914400"/>
            <a:r>
              <a:rPr lang="en-GB" i="1" dirty="0" smtClean="0">
                <a:solidFill>
                  <a:prstClr val="black"/>
                </a:solidFill>
              </a:rPr>
              <a:t>Paris, France:</a:t>
            </a:r>
            <a:br>
              <a:rPr lang="en-GB" i="1" dirty="0" smtClean="0">
                <a:solidFill>
                  <a:prstClr val="black"/>
                </a:solidFill>
              </a:rPr>
            </a:br>
            <a:r>
              <a:rPr lang="en-GB" sz="2000" b="1" dirty="0" smtClean="0">
                <a:solidFill>
                  <a:prstClr val="black"/>
                </a:solidFill>
              </a:rPr>
              <a:t>Please leave your values at the front desk.</a:t>
            </a:r>
            <a:endParaRPr lang="fr-FR" sz="2000" b="1" dirty="0">
              <a:solidFill>
                <a:prstClr val="black"/>
              </a:solidFill>
            </a:endParaRPr>
          </a:p>
        </p:txBody>
      </p:sp>
    </p:spTree>
    <p:extLst>
      <p:ext uri="{BB962C8B-B14F-4D97-AF65-F5344CB8AC3E}">
        <p14:creationId xmlns:p14="http://schemas.microsoft.com/office/powerpoint/2010/main" val="31069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pPr defTabSz="914400"/>
            <a:r>
              <a:rPr lang="en-GB" sz="3200" b="1" dirty="0" smtClean="0">
                <a:solidFill>
                  <a:prstClr val="black"/>
                </a:solidFill>
              </a:rPr>
              <a:t>What is the message in this poster?</a:t>
            </a:r>
            <a:endParaRPr lang="fr-FR" sz="3200" b="1" dirty="0">
              <a:solidFill>
                <a:prstClr val="black"/>
              </a:solidFill>
            </a:endParaRPr>
          </a:p>
        </p:txBody>
      </p:sp>
    </p:spTree>
    <p:extLst>
      <p:ext uri="{BB962C8B-B14F-4D97-AF65-F5344CB8AC3E}">
        <p14:creationId xmlns:p14="http://schemas.microsoft.com/office/powerpoint/2010/main" val="4023547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4644"/>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3933056"/>
            <a:ext cx="7488832" cy="190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transitar</a:t>
            </a:r>
            <a:r>
              <a:rPr lang="en-GB" sz="2800" dirty="0" smtClean="0">
                <a:solidFill>
                  <a:prstClr val="white"/>
                </a:solidFill>
              </a:rPr>
              <a:t> con </a:t>
            </a:r>
            <a:r>
              <a:rPr lang="en-GB" sz="2800" dirty="0" err="1" smtClean="0">
                <a:solidFill>
                  <a:prstClr val="white"/>
                </a:solidFill>
              </a:rPr>
              <a:t>vehículos</a:t>
            </a:r>
            <a:endParaRPr lang="en-GB" sz="2800" dirty="0">
              <a:solidFill>
                <a:prstClr val="white"/>
              </a:solidFill>
            </a:endParaRPr>
          </a:p>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hacer</a:t>
            </a:r>
            <a:r>
              <a:rPr lang="en-GB" sz="2800" dirty="0" smtClean="0">
                <a:solidFill>
                  <a:prstClr val="white"/>
                </a:solidFill>
              </a:rPr>
              <a:t> </a:t>
            </a:r>
            <a:r>
              <a:rPr lang="en-GB" sz="2800" dirty="0" err="1" smtClean="0">
                <a:solidFill>
                  <a:prstClr val="white"/>
                </a:solidFill>
              </a:rPr>
              <a:t>fuego</a:t>
            </a:r>
            <a:endParaRPr lang="en-GB" sz="2800" dirty="0" smtClean="0">
              <a:solidFill>
                <a:prstClr val="white"/>
              </a:solidFill>
            </a:endParaRPr>
          </a:p>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bajar</a:t>
            </a:r>
            <a:r>
              <a:rPr lang="en-GB" sz="2800" dirty="0" smtClean="0">
                <a:solidFill>
                  <a:prstClr val="white"/>
                </a:solidFill>
              </a:rPr>
              <a:t> con </a:t>
            </a:r>
            <a:r>
              <a:rPr lang="en-GB" sz="2800" dirty="0" err="1" smtClean="0">
                <a:solidFill>
                  <a:prstClr val="white"/>
                </a:solidFill>
              </a:rPr>
              <a:t>animales</a:t>
            </a:r>
            <a:endParaRPr lang="fr-FR" sz="2800" dirty="0">
              <a:solidFill>
                <a:prstClr val="white"/>
              </a:solidFill>
            </a:endParaRPr>
          </a:p>
        </p:txBody>
      </p:sp>
      <p:sp>
        <p:nvSpPr>
          <p:cNvPr id="4" name="TextBox 3"/>
          <p:cNvSpPr txBox="1"/>
          <p:nvPr/>
        </p:nvSpPr>
        <p:spPr>
          <a:xfrm>
            <a:off x="251520" y="5949280"/>
            <a:ext cx="8820472" cy="584775"/>
          </a:xfrm>
          <a:prstGeom prst="rect">
            <a:avLst/>
          </a:prstGeom>
          <a:noFill/>
        </p:spPr>
        <p:txBody>
          <a:bodyPr wrap="square" rtlCol="0">
            <a:spAutoFit/>
          </a:bodyPr>
          <a:lstStyle/>
          <a:p>
            <a:pPr defTabSz="914400"/>
            <a:r>
              <a:rPr lang="en-GB" sz="3200" b="1" dirty="0" smtClean="0">
                <a:solidFill>
                  <a:prstClr val="black"/>
                </a:solidFill>
              </a:rPr>
              <a:t>Where might you see this sign?  </a:t>
            </a:r>
            <a:endParaRPr lang="fr-FR" sz="3200" b="1" dirty="0">
              <a:solidFill>
                <a:prstClr val="black"/>
              </a:solidFill>
            </a:endParaRPr>
          </a:p>
        </p:txBody>
      </p:sp>
    </p:spTree>
    <p:extLst>
      <p:ext uri="{BB962C8B-B14F-4D97-AF65-F5344CB8AC3E}">
        <p14:creationId xmlns:p14="http://schemas.microsoft.com/office/powerpoint/2010/main" val="2248534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pPr defTabSz="914400"/>
            <a:r>
              <a:rPr lang="en-GB" b="1" dirty="0">
                <a:solidFill>
                  <a:prstClr val="black"/>
                </a:solidFill>
              </a:rPr>
              <a:t>Das </a:t>
            </a:r>
            <a:r>
              <a:rPr lang="en-GB" b="1" dirty="0" err="1">
                <a:solidFill>
                  <a:prstClr val="black"/>
                </a:solidFill>
              </a:rPr>
              <a:t>ist</a:t>
            </a:r>
            <a:r>
              <a:rPr lang="en-GB" b="1" dirty="0">
                <a:solidFill>
                  <a:prstClr val="black"/>
                </a:solidFill>
              </a:rPr>
              <a:t> </a:t>
            </a:r>
            <a:r>
              <a:rPr lang="en-GB" b="1" dirty="0" err="1">
                <a:solidFill>
                  <a:prstClr val="black"/>
                </a:solidFill>
              </a:rPr>
              <a:t>Banane</a:t>
            </a:r>
            <a:r>
              <a:rPr lang="en-GB" b="1" dirty="0">
                <a:solidFill>
                  <a:prstClr val="black"/>
                </a:solidFill>
              </a:rPr>
              <a:t>! </a:t>
            </a:r>
            <a:endParaRPr lang="fr-FR" dirty="0">
              <a:solidFill>
                <a:prstClr val="black"/>
              </a:solidFill>
            </a:endParaRPr>
          </a:p>
        </p:txBody>
      </p:sp>
      <p:sp>
        <p:nvSpPr>
          <p:cNvPr id="3" name="Rectangle 2"/>
          <p:cNvSpPr/>
          <p:nvPr/>
        </p:nvSpPr>
        <p:spPr>
          <a:xfrm>
            <a:off x="251520" y="1851322"/>
            <a:ext cx="4572000" cy="646331"/>
          </a:xfrm>
          <a:prstGeom prst="rect">
            <a:avLst/>
          </a:prstGeom>
        </p:spPr>
        <p:txBody>
          <a:bodyPr>
            <a:spAutoFit/>
          </a:bodyPr>
          <a:lstStyle/>
          <a:p>
            <a:pPr defTabSz="914400"/>
            <a:r>
              <a:rPr lang="en-GB" b="1" dirty="0" err="1" smtClean="0">
                <a:solidFill>
                  <a:prstClr val="black"/>
                </a:solidFill>
              </a:rPr>
              <a:t>Ich</a:t>
            </a:r>
            <a:r>
              <a:rPr lang="en-GB" b="1" dirty="0" smtClean="0">
                <a:solidFill>
                  <a:prstClr val="black"/>
                </a:solidFill>
              </a:rPr>
              <a:t> bin fix und </a:t>
            </a:r>
            <a:r>
              <a:rPr lang="en-GB" b="1" dirty="0" err="1" smtClean="0">
                <a:solidFill>
                  <a:prstClr val="black"/>
                </a:solidFill>
              </a:rPr>
              <a:t>fertig</a:t>
            </a:r>
            <a:r>
              <a:rPr lang="en-GB" b="1" dirty="0" smtClean="0">
                <a:solidFill>
                  <a:prstClr val="black"/>
                </a:solidFill>
              </a:rPr>
              <a:t>!</a:t>
            </a:r>
            <a:endParaRPr lang="fr-FR" dirty="0">
              <a:solidFill>
                <a:prstClr val="black"/>
              </a:solidFill>
            </a:endParaRPr>
          </a:p>
          <a:p>
            <a:pPr defTabSz="914400"/>
            <a:r>
              <a:rPr lang="en-GB" b="1" dirty="0">
                <a:solidFill>
                  <a:prstClr val="black"/>
                </a:solidFill>
              </a:rPr>
              <a:t> </a:t>
            </a:r>
            <a:endParaRPr lang="fr-FR" dirty="0">
              <a:solidFill>
                <a:prstClr val="black"/>
              </a:solidFill>
            </a:endParaRPr>
          </a:p>
        </p:txBody>
      </p:sp>
      <p:sp>
        <p:nvSpPr>
          <p:cNvPr id="4" name="Rectangle 3"/>
          <p:cNvSpPr/>
          <p:nvPr/>
        </p:nvSpPr>
        <p:spPr>
          <a:xfrm>
            <a:off x="413792" y="4223298"/>
            <a:ext cx="4572000" cy="369332"/>
          </a:xfrm>
          <a:prstGeom prst="rect">
            <a:avLst/>
          </a:prstGeom>
        </p:spPr>
        <p:txBody>
          <a:bodyPr>
            <a:spAutoFit/>
          </a:bodyPr>
          <a:lstStyle/>
          <a:p>
            <a:pPr defTabSz="914400"/>
            <a:r>
              <a:rPr lang="en-GB" b="1" dirty="0" err="1">
                <a:solidFill>
                  <a:prstClr val="black"/>
                </a:solidFill>
              </a:rPr>
              <a:t>Es</a:t>
            </a:r>
            <a:r>
              <a:rPr lang="en-GB" b="1" dirty="0">
                <a:solidFill>
                  <a:prstClr val="black"/>
                </a:solidFill>
              </a:rPr>
              <a:t> </a:t>
            </a:r>
            <a:r>
              <a:rPr lang="en-GB" b="1" dirty="0" err="1">
                <a:solidFill>
                  <a:prstClr val="black"/>
                </a:solidFill>
              </a:rPr>
              <a:t>ist</a:t>
            </a:r>
            <a:r>
              <a:rPr lang="en-GB" b="1" dirty="0">
                <a:solidFill>
                  <a:prstClr val="black"/>
                </a:solidFill>
              </a:rPr>
              <a:t> </a:t>
            </a:r>
            <a:r>
              <a:rPr lang="en-GB" b="1" dirty="0" err="1">
                <a:solidFill>
                  <a:prstClr val="black"/>
                </a:solidFill>
              </a:rPr>
              <a:t>noch</a:t>
            </a:r>
            <a:r>
              <a:rPr lang="en-GB" b="1" dirty="0">
                <a:solidFill>
                  <a:prstClr val="black"/>
                </a:solidFill>
              </a:rPr>
              <a:t> </a:t>
            </a:r>
            <a:r>
              <a:rPr lang="en-GB" b="1" dirty="0" err="1">
                <a:solidFill>
                  <a:prstClr val="black"/>
                </a:solidFill>
              </a:rPr>
              <a:t>kein</a:t>
            </a:r>
            <a:r>
              <a:rPr lang="en-GB" b="1" dirty="0">
                <a:solidFill>
                  <a:prstClr val="black"/>
                </a:solidFill>
              </a:rPr>
              <a:t> Meister </a:t>
            </a:r>
            <a:r>
              <a:rPr lang="en-GB" b="1" dirty="0" err="1">
                <a:solidFill>
                  <a:prstClr val="black"/>
                </a:solidFill>
              </a:rPr>
              <a:t>vom</a:t>
            </a:r>
            <a:r>
              <a:rPr lang="en-GB" b="1" dirty="0">
                <a:solidFill>
                  <a:prstClr val="black"/>
                </a:solidFill>
              </a:rPr>
              <a:t> </a:t>
            </a:r>
            <a:r>
              <a:rPr lang="en-GB" b="1" dirty="0" err="1">
                <a:solidFill>
                  <a:prstClr val="black"/>
                </a:solidFill>
              </a:rPr>
              <a:t>Himmel</a:t>
            </a:r>
            <a:r>
              <a:rPr lang="en-GB" b="1" dirty="0">
                <a:solidFill>
                  <a:prstClr val="black"/>
                </a:solidFill>
              </a:rPr>
              <a:t> </a:t>
            </a:r>
            <a:r>
              <a:rPr lang="en-GB" b="1" dirty="0" err="1">
                <a:solidFill>
                  <a:prstClr val="black"/>
                </a:solidFill>
              </a:rPr>
              <a:t>gefallen</a:t>
            </a:r>
            <a:r>
              <a:rPr lang="en-GB" b="1" dirty="0">
                <a:solidFill>
                  <a:prstClr val="black"/>
                </a:solidFill>
              </a:rPr>
              <a:t>. </a:t>
            </a:r>
            <a:endParaRPr lang="fr-FR" dirty="0">
              <a:solidFill>
                <a:prstClr val="black"/>
              </a:solidFill>
            </a:endParaRPr>
          </a:p>
        </p:txBody>
      </p:sp>
      <p:sp>
        <p:nvSpPr>
          <p:cNvPr id="6" name="Rectangle 5"/>
          <p:cNvSpPr/>
          <p:nvPr/>
        </p:nvSpPr>
        <p:spPr>
          <a:xfrm>
            <a:off x="2699792" y="2109182"/>
            <a:ext cx="4572000" cy="369332"/>
          </a:xfrm>
          <a:prstGeom prst="rect">
            <a:avLst/>
          </a:prstGeom>
        </p:spPr>
        <p:txBody>
          <a:bodyPr>
            <a:spAutoFit/>
          </a:bodyPr>
          <a:lstStyle/>
          <a:p>
            <a:pPr defTabSz="914400"/>
            <a:r>
              <a:rPr lang="en-GB" b="1" dirty="0" err="1" smtClean="0">
                <a:solidFill>
                  <a:prstClr val="black"/>
                </a:solidFill>
              </a:rPr>
              <a:t>Lieber</a:t>
            </a:r>
            <a:r>
              <a:rPr lang="en-GB" b="1" dirty="0" smtClean="0">
                <a:solidFill>
                  <a:prstClr val="black"/>
                </a:solidFill>
              </a:rPr>
              <a:t> </a:t>
            </a:r>
            <a:r>
              <a:rPr lang="en-GB" b="1" dirty="0" err="1">
                <a:solidFill>
                  <a:prstClr val="black"/>
                </a:solidFill>
              </a:rPr>
              <a:t>spät</a:t>
            </a:r>
            <a:r>
              <a:rPr lang="en-GB" b="1" dirty="0">
                <a:solidFill>
                  <a:prstClr val="black"/>
                </a:solidFill>
              </a:rPr>
              <a:t> </a:t>
            </a:r>
            <a:r>
              <a:rPr lang="en-GB" b="1" dirty="0" err="1">
                <a:solidFill>
                  <a:prstClr val="black"/>
                </a:solidFill>
              </a:rPr>
              <a:t>als</a:t>
            </a:r>
            <a:r>
              <a:rPr lang="en-GB" b="1" dirty="0">
                <a:solidFill>
                  <a:prstClr val="black"/>
                </a:solidFill>
              </a:rPr>
              <a:t> </a:t>
            </a:r>
            <a:r>
              <a:rPr lang="en-GB" b="1" dirty="0" err="1">
                <a:solidFill>
                  <a:prstClr val="black"/>
                </a:solidFill>
              </a:rPr>
              <a:t>nie</a:t>
            </a:r>
            <a:r>
              <a:rPr lang="en-GB" b="1" dirty="0">
                <a:solidFill>
                  <a:prstClr val="black"/>
                </a:solidFill>
              </a:rPr>
              <a:t>.</a:t>
            </a:r>
            <a:r>
              <a:rPr lang="en-GB" dirty="0">
                <a:solidFill>
                  <a:prstClr val="black"/>
                </a:solidFill>
              </a:rPr>
              <a:t> (…</a:t>
            </a:r>
            <a:r>
              <a:rPr lang="en-GB" b="1" dirty="0" err="1">
                <a:solidFill>
                  <a:prstClr val="black"/>
                </a:solidFill>
              </a:rPr>
              <a:t>aber</a:t>
            </a:r>
            <a:r>
              <a:rPr lang="en-GB" b="1" dirty="0">
                <a:solidFill>
                  <a:prstClr val="black"/>
                </a:solidFill>
              </a:rPr>
              <a:t> </a:t>
            </a:r>
            <a:r>
              <a:rPr lang="en-GB" b="1" dirty="0" err="1">
                <a:solidFill>
                  <a:prstClr val="black"/>
                </a:solidFill>
              </a:rPr>
              <a:t>lieber</a:t>
            </a:r>
            <a:r>
              <a:rPr lang="en-GB" b="1" dirty="0">
                <a:solidFill>
                  <a:prstClr val="black"/>
                </a:solidFill>
              </a:rPr>
              <a:t> </a:t>
            </a:r>
            <a:r>
              <a:rPr lang="en-GB" b="1" dirty="0" err="1">
                <a:solidFill>
                  <a:prstClr val="black"/>
                </a:solidFill>
              </a:rPr>
              <a:t>nie</a:t>
            </a:r>
            <a:r>
              <a:rPr lang="en-GB" b="1" dirty="0">
                <a:solidFill>
                  <a:prstClr val="black"/>
                </a:solidFill>
              </a:rPr>
              <a:t> </a:t>
            </a:r>
            <a:r>
              <a:rPr lang="en-GB" b="1" dirty="0" err="1">
                <a:solidFill>
                  <a:prstClr val="black"/>
                </a:solidFill>
              </a:rPr>
              <a:t>zu</a:t>
            </a:r>
            <a:r>
              <a:rPr lang="en-GB" b="1" dirty="0">
                <a:solidFill>
                  <a:prstClr val="black"/>
                </a:solidFill>
              </a:rPr>
              <a:t> </a:t>
            </a:r>
            <a:r>
              <a:rPr lang="en-GB" b="1" dirty="0" err="1">
                <a:solidFill>
                  <a:prstClr val="black"/>
                </a:solidFill>
              </a:rPr>
              <a:t>spät</a:t>
            </a:r>
            <a:r>
              <a:rPr lang="en-GB" dirty="0" smtClean="0">
                <a:solidFill>
                  <a:prstClr val="black"/>
                </a:solidFill>
              </a:rPr>
              <a:t>)</a:t>
            </a:r>
            <a:endParaRPr lang="fr-FR" dirty="0">
              <a:solidFill>
                <a:prstClr val="black"/>
              </a:solidFill>
            </a:endParaRPr>
          </a:p>
        </p:txBody>
      </p:sp>
      <p:sp>
        <p:nvSpPr>
          <p:cNvPr id="7" name="Rectangle 6"/>
          <p:cNvSpPr/>
          <p:nvPr/>
        </p:nvSpPr>
        <p:spPr>
          <a:xfrm>
            <a:off x="6178255" y="3572641"/>
            <a:ext cx="2187074" cy="369332"/>
          </a:xfrm>
          <a:prstGeom prst="rect">
            <a:avLst/>
          </a:prstGeom>
        </p:spPr>
        <p:txBody>
          <a:bodyPr wrap="none">
            <a:spAutoFit/>
          </a:bodyPr>
          <a:lstStyle/>
          <a:p>
            <a:pPr defTabSz="914400"/>
            <a:r>
              <a:rPr lang="en-GB" b="1" dirty="0" smtClean="0">
                <a:solidFill>
                  <a:prstClr val="black"/>
                </a:solidFill>
              </a:rPr>
              <a:t>Hast du </a:t>
            </a:r>
            <a:r>
              <a:rPr lang="en-GB" b="1" dirty="0" err="1" smtClean="0">
                <a:solidFill>
                  <a:prstClr val="black"/>
                </a:solidFill>
              </a:rPr>
              <a:t>einen</a:t>
            </a:r>
            <a:r>
              <a:rPr lang="en-GB" b="1" dirty="0" smtClean="0">
                <a:solidFill>
                  <a:prstClr val="black"/>
                </a:solidFill>
              </a:rPr>
              <a:t> Vogel?</a:t>
            </a:r>
            <a:endParaRPr lang="fr-FR"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pPr defTabSz="914400"/>
            <a:r>
              <a:rPr lang="en-GB" b="1" dirty="0" err="1">
                <a:solidFill>
                  <a:prstClr val="black"/>
                </a:solidFill>
              </a:rPr>
              <a:t>Ich</a:t>
            </a:r>
            <a:r>
              <a:rPr lang="en-GB" b="1" dirty="0">
                <a:solidFill>
                  <a:prstClr val="black"/>
                </a:solidFill>
              </a:rPr>
              <a:t> </a:t>
            </a:r>
            <a:r>
              <a:rPr lang="en-GB" b="1" dirty="0" err="1">
                <a:solidFill>
                  <a:prstClr val="black"/>
                </a:solidFill>
              </a:rPr>
              <a:t>verstehe</a:t>
            </a:r>
            <a:r>
              <a:rPr lang="en-GB" b="1" dirty="0">
                <a:solidFill>
                  <a:prstClr val="black"/>
                </a:solidFill>
              </a:rPr>
              <a:t> </a:t>
            </a:r>
            <a:r>
              <a:rPr lang="en-GB" b="1" dirty="0" err="1">
                <a:solidFill>
                  <a:prstClr val="black"/>
                </a:solidFill>
              </a:rPr>
              <a:t>nur</a:t>
            </a:r>
            <a:r>
              <a:rPr lang="en-GB" b="1" dirty="0">
                <a:solidFill>
                  <a:prstClr val="black"/>
                </a:solidFill>
              </a:rPr>
              <a:t> </a:t>
            </a:r>
            <a:r>
              <a:rPr lang="en-GB" b="1" dirty="0" err="1">
                <a:solidFill>
                  <a:prstClr val="black"/>
                </a:solidFill>
              </a:rPr>
              <a:t>Bahnhof</a:t>
            </a:r>
            <a:r>
              <a:rPr lang="en-GB" b="1" dirty="0">
                <a:solidFill>
                  <a:prstClr val="black"/>
                </a:solidFill>
              </a:rPr>
              <a:t>. </a:t>
            </a:r>
            <a:endParaRPr lang="fr-FR" dirty="0">
              <a:solidFill>
                <a:prstClr val="black"/>
              </a:solidFill>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2698711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3">
            <a:extLst>
              <a:ext uri="{28A0092B-C50C-407E-A947-70E740481C1C}">
                <a14:useLocalDpi xmlns:a14="http://schemas.microsoft.com/office/drawing/2010/main" val="0"/>
              </a:ext>
            </a:extLst>
          </a:blip>
          <a:srcRect l="15781" t="17593" r="34740" b="11205"/>
          <a:stretch>
            <a:fillRect/>
          </a:stretch>
        </p:blipFill>
        <p:spPr bwMode="auto">
          <a:xfrm>
            <a:off x="0" y="0"/>
            <a:ext cx="8472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50025"/>
            <a:ext cx="9144000" cy="307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defTabSz="914400">
              <a:defRPr/>
            </a:pPr>
            <a:r>
              <a:rPr lang="en-GB" sz="1400" dirty="0" smtClean="0">
                <a:solidFill>
                  <a:prstClr val="black"/>
                </a:solidFill>
                <a:hlinkClick r:id="rId4"/>
              </a:rPr>
              <a:t>www.tripadvisor.es/Hotel_Review-g664838-d518412-Reviews-Joyuda_Plaza_Hotel-Cabo_Rojo_Puerto_Rico.html</a:t>
            </a:r>
            <a:r>
              <a:rPr lang="en-GB" sz="1400" dirty="0" smtClean="0">
                <a:solidFill>
                  <a:prstClr val="black"/>
                </a:solidFill>
              </a:rPr>
              <a:t> </a:t>
            </a:r>
            <a:endParaRPr lang="en-GB" sz="1400" dirty="0">
              <a:solidFill>
                <a:prstClr val="black"/>
              </a:solidFill>
            </a:endParaRPr>
          </a:p>
        </p:txBody>
      </p:sp>
      <p:pic>
        <p:nvPicPr>
          <p:cNvPr id="374788" name="Picture 4" descr="http://www.msn-emotions.org/emotions/animated_emoticons/flags/emoticon_puertoRican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79388"/>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13123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757" y="332656"/>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Desagradable</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Bueno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cuando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yo</a:t>
            </a:r>
            <a:r>
              <a:rPr lang="fr-FR" sz="2000" dirty="0" smtClean="0">
                <a:solidFill>
                  <a:prstClr val="black"/>
                </a:solidFill>
                <a:latin typeface="Arial" charset="0"/>
                <a:cs typeface="Arial" charset="0"/>
              </a:rPr>
              <a:t> entré a mi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las </a:t>
            </a:r>
            <a:r>
              <a:rPr lang="fr-FR" sz="2000" dirty="0" err="1" smtClean="0">
                <a:solidFill>
                  <a:prstClr val="black"/>
                </a:solidFill>
                <a:latin typeface="Arial" charset="0"/>
                <a:cs typeface="Arial" charset="0"/>
              </a:rPr>
              <a:t>sábanas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él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piso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del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baño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estába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inundado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Además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papel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higiénico</a:t>
            </a:r>
            <a:r>
              <a:rPr lang="fr-FR" sz="2000" dirty="0" smtClean="0">
                <a:solidFill>
                  <a:prstClr val="black"/>
                </a:solidFill>
                <a:latin typeface="Arial" charset="0"/>
                <a:cs typeface="Arial" charset="0"/>
              </a:rPr>
              <a:t>, y el </a:t>
            </a:r>
            <a:r>
              <a:rPr lang="fr-FR" sz="2000" dirty="0" err="1" smtClean="0">
                <a:solidFill>
                  <a:prstClr val="black"/>
                </a:solidFill>
                <a:latin typeface="Arial" charset="0"/>
                <a:cs typeface="Arial" charset="0"/>
              </a:rPr>
              <a:t>televisor</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de </a:t>
            </a:r>
            <a:r>
              <a:rPr lang="fr-FR" sz="2000" dirty="0" err="1" smtClean="0">
                <a:solidFill>
                  <a:prstClr val="black"/>
                </a:solidFill>
                <a:latin typeface="Arial" charset="0"/>
                <a:cs typeface="Arial" charset="0"/>
              </a:rPr>
              <a:t>hace</a:t>
            </a:r>
            <a:r>
              <a:rPr lang="fr-FR" sz="2000" dirty="0" smtClean="0">
                <a:solidFill>
                  <a:prstClr val="black"/>
                </a:solidFill>
                <a:latin typeface="Arial" charset="0"/>
                <a:cs typeface="Arial" charset="0"/>
              </a:rPr>
              <a:t> 30 </a:t>
            </a:r>
            <a:r>
              <a:rPr lang="fr-FR" sz="2000" dirty="0" err="1" smtClean="0">
                <a:solidFill>
                  <a:prstClr val="black"/>
                </a:solidFill>
                <a:latin typeface="Arial" charset="0"/>
                <a:cs typeface="Arial" charset="0"/>
              </a:rPr>
              <a:t>años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pude</a:t>
            </a:r>
            <a:r>
              <a:rPr lang="fr-FR" sz="2000" dirty="0" smtClean="0">
                <a:solidFill>
                  <a:prstClr val="black"/>
                </a:solidFill>
                <a:latin typeface="Arial" charset="0"/>
                <a:cs typeface="Arial" charset="0"/>
              </a:rPr>
              <a:t> dormir porque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gente </a:t>
            </a:r>
            <a:r>
              <a:rPr lang="fr-FR" sz="2000" dirty="0" err="1" smtClean="0">
                <a:solidFill>
                  <a:prstClr val="black"/>
                </a:solidFill>
                <a:latin typeface="Arial" charset="0"/>
                <a:cs typeface="Arial" charset="0"/>
              </a:rPr>
              <a:t>borracha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gritando</a:t>
            </a:r>
            <a:r>
              <a:rPr lang="fr-FR" sz="2000" dirty="0" smtClean="0">
                <a:solidFill>
                  <a:prstClr val="black"/>
                </a:solidFill>
                <a:latin typeface="Arial" charset="0"/>
                <a:cs typeface="Arial" charset="0"/>
              </a:rPr>
              <a:t> y </a:t>
            </a:r>
            <a:r>
              <a:rPr lang="fr-FR" sz="2000" dirty="0" err="1" smtClean="0">
                <a:solidFill>
                  <a:prstClr val="black"/>
                </a:solidFill>
                <a:latin typeface="Arial" charset="0"/>
                <a:cs typeface="Arial" charset="0"/>
              </a:rPr>
              <a:t>hablando</a:t>
            </a:r>
            <a:r>
              <a:rPr lang="fr-FR" sz="2000" dirty="0" smtClean="0">
                <a:solidFill>
                  <a:prstClr val="black"/>
                </a:solidFill>
                <a:latin typeface="Arial" charset="0"/>
                <a:cs typeface="Arial" charset="0"/>
              </a:rPr>
              <a:t>... </a:t>
            </a:r>
          </a:p>
        </p:txBody>
      </p:sp>
      <p:pic>
        <p:nvPicPr>
          <p:cNvPr id="1026" name="Picture 2" descr="1 de 5 estre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39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27984" y="2574776"/>
            <a:ext cx="4625672"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Nooooooooooooo</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fea</a:t>
            </a:r>
            <a:r>
              <a:rPr lang="fr-FR" sz="2000" dirty="0" smtClean="0">
                <a:solidFill>
                  <a:prstClr val="black"/>
                </a:solidFill>
                <a:latin typeface="Arial" charset="0"/>
                <a:cs typeface="Arial" charset="0"/>
              </a:rPr>
              <a:t> y la cama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fatal. Las </a:t>
            </a:r>
            <a:r>
              <a:rPr lang="fr-FR" sz="2000" dirty="0" err="1" smtClean="0">
                <a:solidFill>
                  <a:prstClr val="black"/>
                </a:solidFill>
                <a:latin typeface="Arial" charset="0"/>
                <a:cs typeface="Arial" charset="0"/>
              </a:rPr>
              <a:t>habitaciones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tenían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ventanas</a:t>
            </a: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piscina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a:t>
            </a:r>
            <a:r>
              <a:rPr lang="fr-FR" sz="2000" dirty="0" smtClean="0">
                <a:solidFill>
                  <a:prstClr val="black"/>
                </a:solidFill>
                <a:latin typeface="Arial" charset="0"/>
                <a:cs typeface="Arial" charset="0"/>
              </a:rPr>
              <a:t>.  Los </a:t>
            </a:r>
            <a:r>
              <a:rPr lang="fr-FR" sz="2000" dirty="0" err="1" smtClean="0">
                <a:solidFill>
                  <a:prstClr val="black"/>
                </a:solidFill>
                <a:latin typeface="Arial" charset="0"/>
                <a:cs typeface="Arial" charset="0"/>
              </a:rPr>
              <a:t>empleados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agradables</a:t>
            </a:r>
            <a:r>
              <a:rPr lang="fr-FR" sz="2000" dirty="0" smtClean="0">
                <a:solidFill>
                  <a:prstClr val="black"/>
                </a:solidFill>
                <a:latin typeface="Arial" charset="0"/>
                <a:cs typeface="Arial" charset="0"/>
              </a:rPr>
              <a:t>.  En fin, </a:t>
            </a:r>
            <a:r>
              <a:rPr lang="fr-FR" sz="2000" dirty="0" smtClean="0">
                <a:solidFill>
                  <a:prstClr val="black"/>
                </a:solidFill>
                <a:cs typeface="Calibri"/>
              </a:rPr>
              <a:t>¡</a:t>
            </a:r>
            <a:r>
              <a:rPr lang="fr-FR" sz="2000" dirty="0" smtClean="0">
                <a:solidFill>
                  <a:prstClr val="black"/>
                </a:solidFill>
                <a:latin typeface="Arial" charset="0"/>
                <a:cs typeface="Arial" charset="0"/>
              </a:rPr>
              <a:t>no </a:t>
            </a:r>
            <a:r>
              <a:rPr lang="fr-FR" sz="2000" dirty="0" err="1" smtClean="0">
                <a:solidFill>
                  <a:prstClr val="black"/>
                </a:solidFill>
                <a:latin typeface="Arial" charset="0"/>
                <a:cs typeface="Arial" charset="0"/>
              </a:rPr>
              <a:t>lo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recomiendo</a:t>
            </a:r>
            <a:r>
              <a:rPr lang="fr-FR" sz="2000" dirty="0" smtClean="0">
                <a:solidFill>
                  <a:prstClr val="black"/>
                </a:solidFill>
                <a:latin typeface="Arial" charset="0"/>
                <a:cs typeface="Arial" charset="0"/>
              </a:rPr>
              <a:t>!</a:t>
            </a:r>
          </a:p>
        </p:txBody>
      </p:sp>
      <p:sp>
        <p:nvSpPr>
          <p:cNvPr id="5" name="Rectangle 4"/>
          <p:cNvSpPr>
            <a:spLocks noChangeArrowheads="1"/>
          </p:cNvSpPr>
          <p:nvPr/>
        </p:nvSpPr>
        <p:spPr bwMode="auto">
          <a:xfrm>
            <a:off x="196181" y="4797152"/>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fr-FR" sz="2000" dirty="0">
                <a:solidFill>
                  <a:srgbClr val="FF00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¡un </a:t>
            </a:r>
            <a:r>
              <a:rPr lang="fr-FR" sz="2000" dirty="0" err="1" smtClean="0">
                <a:solidFill>
                  <a:srgbClr val="FF0000"/>
                </a:solidFill>
                <a:latin typeface="Arial" pitchFamily="34" charset="0"/>
                <a:cs typeface="Arial" pitchFamily="34" charset="0"/>
              </a:rPr>
              <a:t>lugar</a:t>
            </a:r>
            <a:r>
              <a:rPr lang="fr-FR" sz="2000" dirty="0" smtClean="0">
                <a:solidFill>
                  <a:srgbClr val="FF0000"/>
                </a:solidFill>
                <a:latin typeface="Arial" pitchFamily="34" charset="0"/>
                <a:cs typeface="Arial" pitchFamily="34" charset="0"/>
              </a:rPr>
              <a:t> horrible!</a:t>
            </a:r>
            <a:r>
              <a:rPr lang="fr-FR" sz="2000" dirty="0">
                <a:solidFill>
                  <a:srgbClr val="FF0000"/>
                </a:solidFill>
                <a:latin typeface="Arial" pitchFamily="34" charset="0"/>
                <a:cs typeface="Arial" pitchFamily="34" charset="0"/>
              </a:rPr>
              <a:t> »</a:t>
            </a:r>
          </a:p>
          <a:p>
            <a:pPr defTabSz="914400"/>
            <a:r>
              <a:rPr lang="es-ES" sz="2000" dirty="0" smtClean="0">
                <a:solidFill>
                  <a:prstClr val="black"/>
                </a:solidFill>
                <a:latin typeface="Arial" pitchFamily="34" charset="0"/>
                <a:cs typeface="Arial" pitchFamily="34" charset="0"/>
              </a:rPr>
              <a:t>¡</a:t>
            </a:r>
            <a:r>
              <a:rPr lang="es-ES" sz="2000" dirty="0">
                <a:solidFill>
                  <a:prstClr val="black"/>
                </a:solidFill>
                <a:latin typeface="Arial" pitchFamily="34" charset="0"/>
                <a:cs typeface="Arial" pitchFamily="34" charset="0"/>
              </a:rPr>
              <a:t>Este hotel es absolutamente horroroso!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habitaciones </a:t>
            </a:r>
            <a:r>
              <a:rPr lang="es-ES" sz="2000" dirty="0" smtClean="0">
                <a:solidFill>
                  <a:prstClr val="black"/>
                </a:solidFill>
                <a:latin typeface="Arial" pitchFamily="34" charset="0"/>
                <a:cs typeface="Arial" pitchFamily="34" charset="0"/>
              </a:rPr>
              <a:t>eran muy </a:t>
            </a:r>
            <a:r>
              <a:rPr lang="es-ES" sz="2000" dirty="0">
                <a:solidFill>
                  <a:prstClr val="black"/>
                </a:solidFill>
                <a:latin typeface="Arial" pitchFamily="34" charset="0"/>
                <a:cs typeface="Arial" pitchFamily="34" charset="0"/>
              </a:rPr>
              <a:t>pequeñas y mal diseñadas.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sábanas estaban muy sucias e incluso tenían manchas. Las camas eran tan incómodas que </a:t>
            </a:r>
            <a:r>
              <a:rPr lang="es-ES" sz="2000" dirty="0" smtClean="0">
                <a:solidFill>
                  <a:prstClr val="black"/>
                </a:solidFill>
                <a:latin typeface="Arial" pitchFamily="34" charset="0"/>
                <a:cs typeface="Arial" pitchFamily="34" charset="0"/>
              </a:rPr>
              <a:t>no pudimos </a:t>
            </a:r>
            <a:r>
              <a:rPr lang="es-ES" sz="2000" dirty="0">
                <a:solidFill>
                  <a:prstClr val="black"/>
                </a:solidFill>
                <a:latin typeface="Arial" pitchFamily="34" charset="0"/>
                <a:cs typeface="Arial" pitchFamily="34" charset="0"/>
              </a:rPr>
              <a:t>dormir.... </a:t>
            </a:r>
            <a:endParaRPr lang="fr-FR" sz="2000" dirty="0">
              <a:solidFill>
                <a:prstClr val="black"/>
              </a:solidFill>
              <a:latin typeface="Arial" pitchFamily="34" charset="0"/>
              <a:cs typeface="Arial" pitchFamily="34" charset="0"/>
            </a:endParaRPr>
          </a:p>
        </p:txBody>
      </p:sp>
      <p:sp>
        <p:nvSpPr>
          <p:cNvPr id="3" name="Rectangle 2"/>
          <p:cNvSpPr/>
          <p:nvPr/>
        </p:nvSpPr>
        <p:spPr>
          <a:xfrm>
            <a:off x="215907" y="2636912"/>
            <a:ext cx="3996053" cy="1938992"/>
          </a:xfrm>
          <a:prstGeom prst="rect">
            <a:avLst/>
          </a:prstGeom>
          <a:ln>
            <a:solidFill>
              <a:schemeClr val="tx1"/>
            </a:solidFill>
          </a:ln>
        </p:spPr>
        <p:txBody>
          <a:bodyPr wrap="square">
            <a:spAutoFit/>
          </a:bodyPr>
          <a:lstStyle/>
          <a:p>
            <a:pPr defTabSz="914400"/>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r>
              <a:rPr lang="fr-FR" sz="2000" dirty="0" smtClean="0">
                <a:solidFill>
                  <a:srgbClr val="FF0000"/>
                </a:solidFill>
                <a:latin typeface="Arial" pitchFamily="34" charset="0"/>
                <a:cs typeface="Arial" pitchFamily="34" charset="0"/>
              </a:rPr>
              <a:t>»</a:t>
            </a:r>
            <a:r>
              <a:rPr lang="es-ES" sz="2000" dirty="0" smtClean="0">
                <a:solidFill>
                  <a:prstClr val="black"/>
                </a:solidFill>
                <a:latin typeface="Arial" pitchFamily="34" charset="0"/>
                <a:cs typeface="Arial" pitchFamily="34" charset="0"/>
              </a:rPr>
              <a:t/>
            </a:r>
            <a:br>
              <a:rPr lang="es-ES" sz="2000" dirty="0" smtClean="0">
                <a:solidFill>
                  <a:prstClr val="black"/>
                </a:solidFill>
                <a:latin typeface="Arial" pitchFamily="34" charset="0"/>
                <a:cs typeface="Arial" pitchFamily="34" charset="0"/>
              </a:rPr>
            </a:br>
            <a:r>
              <a:rPr lang="es-ES" sz="2000" dirty="0" smtClean="0">
                <a:solidFill>
                  <a:prstClr val="black"/>
                </a:solidFill>
                <a:latin typeface="Arial" pitchFamily="34" charset="0"/>
                <a:cs typeface="Arial" pitchFamily="34" charset="0"/>
              </a:rPr>
              <a:t>De verdad, la </a:t>
            </a:r>
            <a:r>
              <a:rPr lang="es-ES" sz="2000" dirty="0">
                <a:solidFill>
                  <a:prstClr val="black"/>
                </a:solidFill>
                <a:latin typeface="Arial" pitchFamily="34" charset="0"/>
                <a:cs typeface="Arial" pitchFamily="34" charset="0"/>
              </a:rPr>
              <a:t>limpieza es </a:t>
            </a:r>
            <a:r>
              <a:rPr lang="es-ES" sz="2000" dirty="0" smtClean="0">
                <a:solidFill>
                  <a:prstClr val="black"/>
                </a:solidFill>
                <a:latin typeface="Arial" pitchFamily="34" charset="0"/>
                <a:cs typeface="Arial" pitchFamily="34" charset="0"/>
              </a:rPr>
              <a:t>pésima</a:t>
            </a:r>
            <a:r>
              <a:rPr lang="es-ES" sz="2000" dirty="0">
                <a:solidFill>
                  <a:prstClr val="black"/>
                </a:solidFill>
                <a:latin typeface="Arial" pitchFamily="34" charset="0"/>
                <a:cs typeface="Arial" pitchFamily="34" charset="0"/>
              </a:rPr>
              <a:t>, </a:t>
            </a:r>
            <a:r>
              <a:rPr lang="es-ES" sz="2000" dirty="0" smtClean="0">
                <a:solidFill>
                  <a:prstClr val="black"/>
                </a:solidFill>
                <a:latin typeface="Arial" pitchFamily="34" charset="0"/>
                <a:cs typeface="Arial" pitchFamily="34" charset="0"/>
              </a:rPr>
              <a:t>En la cama había incluso </a:t>
            </a:r>
            <a:r>
              <a:rPr lang="es-ES" sz="2000" dirty="0">
                <a:solidFill>
                  <a:prstClr val="black"/>
                </a:solidFill>
                <a:latin typeface="Arial" pitchFamily="34" charset="0"/>
                <a:cs typeface="Arial" pitchFamily="34" charset="0"/>
              </a:rPr>
              <a:t>cucarachitas. No </a:t>
            </a:r>
            <a:r>
              <a:rPr lang="es-ES" sz="2000" dirty="0" smtClean="0">
                <a:solidFill>
                  <a:prstClr val="black"/>
                </a:solidFill>
                <a:latin typeface="Arial" pitchFamily="34" charset="0"/>
                <a:cs typeface="Arial" pitchFamily="34" charset="0"/>
              </a:rPr>
              <a:t>había agua </a:t>
            </a:r>
            <a:r>
              <a:rPr lang="es-ES" sz="2000" dirty="0">
                <a:solidFill>
                  <a:prstClr val="black"/>
                </a:solidFill>
                <a:latin typeface="Arial" pitchFamily="34" charset="0"/>
                <a:cs typeface="Arial" pitchFamily="34" charset="0"/>
              </a:rPr>
              <a:t>caliente en el </a:t>
            </a:r>
            <a:r>
              <a:rPr lang="es-ES" sz="2000" dirty="0" smtClean="0">
                <a:solidFill>
                  <a:prstClr val="black"/>
                </a:solidFill>
                <a:latin typeface="Arial" pitchFamily="34" charset="0"/>
                <a:cs typeface="Arial" pitchFamily="34" charset="0"/>
              </a:rPr>
              <a:t>baño. El personal no era nada servicial.</a:t>
            </a:r>
            <a:endParaRPr lang="fr-FR" sz="2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5" y="4986832"/>
            <a:ext cx="13906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9" y="476672"/>
            <a:ext cx="2178046" cy="1569660"/>
          </a:xfrm>
          <a:prstGeom prst="rect">
            <a:avLst/>
          </a:prstGeom>
          <a:noFill/>
        </p:spPr>
        <p:txBody>
          <a:bodyPr wrap="square" rtlCol="0">
            <a:spAutoFit/>
          </a:bodyPr>
          <a:lstStyle/>
          <a:p>
            <a:pPr defTabSz="914400"/>
            <a:r>
              <a:rPr lang="en-GB" sz="3200" b="1" dirty="0" err="1" smtClean="0">
                <a:solidFill>
                  <a:prstClr val="black"/>
                </a:solidFill>
              </a:rPr>
              <a:t>Joyuda</a:t>
            </a:r>
            <a:r>
              <a:rPr lang="en-GB" sz="3200" b="1" dirty="0" smtClean="0">
                <a:solidFill>
                  <a:prstClr val="black"/>
                </a:solidFill>
              </a:rPr>
              <a:t> Plaza Hotel, Puerto Rico</a:t>
            </a:r>
            <a:endParaRPr lang="fr-FR" sz="3200" b="1" dirty="0">
              <a:solidFill>
                <a:prstClr val="black"/>
              </a:solidFill>
            </a:endParaRPr>
          </a:p>
        </p:txBody>
      </p:sp>
      <p:sp>
        <p:nvSpPr>
          <p:cNvPr id="9" name="TextBox 8"/>
          <p:cNvSpPr txBox="1"/>
          <p:nvPr/>
        </p:nvSpPr>
        <p:spPr>
          <a:xfrm>
            <a:off x="5652120" y="332656"/>
            <a:ext cx="615805" cy="769441"/>
          </a:xfrm>
          <a:prstGeom prst="rect">
            <a:avLst/>
          </a:prstGeom>
          <a:noFill/>
        </p:spPr>
        <p:txBody>
          <a:bodyPr wrap="square" rtlCol="0">
            <a:spAutoFit/>
          </a:bodyPr>
          <a:lstStyle/>
          <a:p>
            <a:pPr defTabSz="914400"/>
            <a:r>
              <a:rPr lang="en-GB" sz="4400" b="1" dirty="0">
                <a:solidFill>
                  <a:srgbClr val="0070C0"/>
                </a:solidFill>
              </a:rPr>
              <a:t>A</a:t>
            </a:r>
            <a:endParaRPr lang="fr-FR" sz="4400" b="1" dirty="0">
              <a:solidFill>
                <a:srgbClr val="0070C0"/>
              </a:solidFill>
            </a:endParaRPr>
          </a:p>
        </p:txBody>
      </p:sp>
      <p:sp>
        <p:nvSpPr>
          <p:cNvPr id="12" name="TextBox 11"/>
          <p:cNvSpPr txBox="1"/>
          <p:nvPr/>
        </p:nvSpPr>
        <p:spPr>
          <a:xfrm>
            <a:off x="3779912" y="3883695"/>
            <a:ext cx="615805" cy="769441"/>
          </a:xfrm>
          <a:prstGeom prst="rect">
            <a:avLst/>
          </a:prstGeom>
          <a:noFill/>
        </p:spPr>
        <p:txBody>
          <a:bodyPr wrap="square" rtlCol="0">
            <a:spAutoFit/>
          </a:bodyPr>
          <a:lstStyle/>
          <a:p>
            <a:pPr defTabSz="914400"/>
            <a:r>
              <a:rPr lang="en-GB" sz="4400" b="1" dirty="0" smtClean="0">
                <a:solidFill>
                  <a:srgbClr val="0070C0"/>
                </a:solidFill>
              </a:rPr>
              <a:t>B</a:t>
            </a:r>
            <a:endParaRPr lang="fr-FR" sz="4400" b="1" dirty="0">
              <a:solidFill>
                <a:srgbClr val="0070C0"/>
              </a:solidFill>
            </a:endParaRPr>
          </a:p>
        </p:txBody>
      </p:sp>
      <p:sp>
        <p:nvSpPr>
          <p:cNvPr id="13" name="TextBox 12"/>
          <p:cNvSpPr txBox="1"/>
          <p:nvPr/>
        </p:nvSpPr>
        <p:spPr>
          <a:xfrm>
            <a:off x="8564707" y="2492896"/>
            <a:ext cx="615805" cy="769441"/>
          </a:xfrm>
          <a:prstGeom prst="rect">
            <a:avLst/>
          </a:prstGeom>
          <a:noFill/>
        </p:spPr>
        <p:txBody>
          <a:bodyPr wrap="square" rtlCol="0">
            <a:spAutoFit/>
          </a:bodyPr>
          <a:lstStyle/>
          <a:p>
            <a:pPr defTabSz="914400"/>
            <a:r>
              <a:rPr lang="en-GB" sz="4400" b="1" dirty="0">
                <a:solidFill>
                  <a:srgbClr val="0070C0"/>
                </a:solidFill>
              </a:rPr>
              <a:t>C</a:t>
            </a:r>
            <a:endParaRPr lang="fr-FR" sz="4400" b="1" dirty="0">
              <a:solidFill>
                <a:srgbClr val="0070C0"/>
              </a:solidFill>
            </a:endParaRPr>
          </a:p>
        </p:txBody>
      </p:sp>
      <p:sp>
        <p:nvSpPr>
          <p:cNvPr id="14" name="TextBox 13"/>
          <p:cNvSpPr txBox="1"/>
          <p:nvPr/>
        </p:nvSpPr>
        <p:spPr>
          <a:xfrm>
            <a:off x="5664544" y="4797152"/>
            <a:ext cx="615805" cy="769441"/>
          </a:xfrm>
          <a:prstGeom prst="rect">
            <a:avLst/>
          </a:prstGeom>
          <a:noFill/>
        </p:spPr>
        <p:txBody>
          <a:bodyPr wrap="square" rtlCol="0">
            <a:spAutoFit/>
          </a:bodyPr>
          <a:lstStyle/>
          <a:p>
            <a:pPr defTabSz="914400"/>
            <a:r>
              <a:rPr lang="en-GB" sz="4400" b="1" dirty="0" smtClean="0">
                <a:solidFill>
                  <a:srgbClr val="0070C0"/>
                </a:solidFill>
              </a:rPr>
              <a:t>D</a:t>
            </a:r>
            <a:endParaRPr lang="fr-FR" sz="4400" b="1" dirty="0">
              <a:solidFill>
                <a:srgbClr val="0070C0"/>
              </a:solidFill>
            </a:endParaRPr>
          </a:p>
        </p:txBody>
      </p:sp>
    </p:spTree>
    <p:extLst>
      <p:ext uri="{BB962C8B-B14F-4D97-AF65-F5344CB8AC3E}">
        <p14:creationId xmlns:p14="http://schemas.microsoft.com/office/powerpoint/2010/main" val="2118125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268" y="311557"/>
            <a:ext cx="8867610" cy="5532651"/>
          </a:xfrm>
          <a:prstGeom prst="rect">
            <a:avLst/>
          </a:prstGeom>
        </p:spPr>
      </p:pic>
    </p:spTree>
    <p:extLst>
      <p:ext uri="{BB962C8B-B14F-4D97-AF65-F5344CB8AC3E}">
        <p14:creationId xmlns:p14="http://schemas.microsoft.com/office/powerpoint/2010/main" val="3959379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260648"/>
          <a:ext cx="8640960" cy="6175695"/>
        </p:xfrm>
        <a:graphic>
          <a:graphicData uri="http://schemas.openxmlformats.org/drawingml/2006/table">
            <a:tbl>
              <a:tblPr firstRow="1" bandRow="1">
                <a:tableStyleId>{5940675A-B579-460E-94D1-54222C63F5DA}</a:tableStyleId>
              </a:tblPr>
              <a:tblGrid>
                <a:gridCol w="5760640"/>
                <a:gridCol w="648072"/>
                <a:gridCol w="720080"/>
                <a:gridCol w="792088"/>
                <a:gridCol w="720080"/>
              </a:tblGrid>
              <a:tr h="369041">
                <a:tc>
                  <a:txBody>
                    <a:bodyPr/>
                    <a:lstStyle/>
                    <a:p>
                      <a:endParaRPr lang="fr-FR" dirty="0"/>
                    </a:p>
                  </a:txBody>
                  <a:tcPr/>
                </a:tc>
                <a:tc>
                  <a:txBody>
                    <a:bodyPr/>
                    <a:lstStyle/>
                    <a:p>
                      <a:pPr algn="ctr"/>
                      <a:r>
                        <a:rPr lang="en-GB" dirty="0" smtClean="0"/>
                        <a:t>A</a:t>
                      </a:r>
                      <a:endParaRPr lang="fr-FR" dirty="0"/>
                    </a:p>
                  </a:txBody>
                  <a:tcPr anchor="ctr"/>
                </a:tc>
                <a:tc>
                  <a:txBody>
                    <a:bodyPr/>
                    <a:lstStyle/>
                    <a:p>
                      <a:pPr algn="ctr"/>
                      <a:r>
                        <a:rPr lang="en-GB" dirty="0" smtClean="0"/>
                        <a:t>B</a:t>
                      </a:r>
                      <a:endParaRPr lang="fr-FR" dirty="0"/>
                    </a:p>
                  </a:txBody>
                  <a:tcPr anchor="ctr"/>
                </a:tc>
                <a:tc>
                  <a:txBody>
                    <a:bodyPr/>
                    <a:lstStyle/>
                    <a:p>
                      <a:pPr algn="ctr"/>
                      <a:r>
                        <a:rPr lang="en-GB" dirty="0" smtClean="0"/>
                        <a:t>C</a:t>
                      </a:r>
                      <a:endParaRPr lang="fr-FR" dirty="0"/>
                    </a:p>
                  </a:txBody>
                  <a:tcPr anchor="ctr"/>
                </a:tc>
                <a:tc>
                  <a:txBody>
                    <a:bodyPr/>
                    <a:lstStyle/>
                    <a:p>
                      <a:pPr algn="ctr"/>
                      <a:r>
                        <a:rPr lang="en-GB" dirty="0" smtClean="0"/>
                        <a:t>D</a:t>
                      </a:r>
                      <a:endParaRPr lang="fr-FR" dirty="0"/>
                    </a:p>
                  </a:txBody>
                  <a:tcPr anchor="ctr"/>
                </a:tc>
              </a:tr>
              <a:tr h="369041">
                <a:tc>
                  <a:txBody>
                    <a:bodyPr/>
                    <a:lstStyle/>
                    <a:p>
                      <a:r>
                        <a:rPr lang="en-GB" dirty="0" smtClean="0"/>
                        <a:t>1  The room was ugly.</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2</a:t>
                      </a:r>
                      <a:r>
                        <a:rPr lang="en-GB" baseline="0" dirty="0" smtClean="0"/>
                        <a:t>  This hotel is absolutely horrible.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3  The bathroom</a:t>
                      </a:r>
                      <a:r>
                        <a:rPr lang="en-GB" baseline="0" dirty="0" smtClean="0"/>
                        <a:t> floor was flooded.</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4  The pool was dirty.</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69041">
                <a:tc>
                  <a:txBody>
                    <a:bodyPr/>
                    <a:lstStyle/>
                    <a:p>
                      <a:r>
                        <a:rPr lang="en-GB" dirty="0" smtClean="0"/>
                        <a:t>5  The sheets were dirty.</a:t>
                      </a:r>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369041">
                <a:tc>
                  <a:txBody>
                    <a:bodyPr/>
                    <a:lstStyle/>
                    <a:p>
                      <a:r>
                        <a:rPr lang="en-GB" dirty="0" smtClean="0"/>
                        <a:t>6.  The sheets were dirty and even had stains!</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69041">
                <a:tc>
                  <a:txBody>
                    <a:bodyPr/>
                    <a:lstStyle/>
                    <a:p>
                      <a:r>
                        <a:rPr lang="en-GB" dirty="0" smtClean="0"/>
                        <a:t>7  There was</a:t>
                      </a:r>
                      <a:r>
                        <a:rPr lang="en-GB" baseline="0" dirty="0" smtClean="0"/>
                        <a:t> no hot water in the bathroom.</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8.  There was no toilet paper</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9  The staff were not nice.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10  The rooms were very small and badly designed.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11  There were even little</a:t>
                      </a:r>
                      <a:r>
                        <a:rPr lang="en-GB" baseline="0" dirty="0" smtClean="0"/>
                        <a:t> cockroaches in the bed.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12  The </a:t>
                      </a:r>
                      <a:r>
                        <a:rPr lang="en-GB" dirty="0" err="1" smtClean="0"/>
                        <a:t>tv</a:t>
                      </a:r>
                      <a:r>
                        <a:rPr lang="en-GB" dirty="0" smtClean="0"/>
                        <a:t> was 30 years old.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13  The beds were so uncomfortable</a:t>
                      </a:r>
                      <a:r>
                        <a:rPr lang="en-GB" baseline="0" dirty="0" smtClean="0"/>
                        <a:t> that we couldn’t sleep.</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14  The staff were not at all helpful.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15  I couldn’t sleep because there were drunk people shouting and talking…</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771842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What to translate?</a:t>
            </a:r>
            <a:endParaRPr lang="en-GB" dirty="0"/>
          </a:p>
        </p:txBody>
      </p:sp>
      <p:sp>
        <p:nvSpPr>
          <p:cNvPr id="3" name="Content Placeholder 2"/>
          <p:cNvSpPr>
            <a:spLocks noGrp="1"/>
          </p:cNvSpPr>
          <p:nvPr>
            <p:ph idx="1"/>
          </p:nvPr>
        </p:nvSpPr>
        <p:spPr>
          <a:xfrm>
            <a:off x="822959" y="1845734"/>
            <a:ext cx="8022867" cy="4435796"/>
          </a:xfrm>
        </p:spPr>
        <p:txBody>
          <a:bodyPr>
            <a:noAutofit/>
          </a:bodyPr>
          <a:lstStyle/>
          <a:p>
            <a:pPr>
              <a:buFont typeface="Wingdings" panose="05000000000000000000" pitchFamily="2" charset="2"/>
              <a:buChar char="§"/>
            </a:pPr>
            <a:r>
              <a:rPr lang="en-GB" sz="2400" dirty="0"/>
              <a:t>  </a:t>
            </a:r>
            <a:r>
              <a:rPr lang="en-GB" sz="2400" dirty="0" smtClean="0"/>
              <a:t>Signs </a:t>
            </a:r>
            <a:r>
              <a:rPr lang="en-GB" sz="2400" dirty="0"/>
              <a:t>and notices (online </a:t>
            </a:r>
            <a:r>
              <a:rPr lang="en-GB" sz="2400" dirty="0" err="1" smtClean="0"/>
              <a:t>realia</a:t>
            </a:r>
            <a:r>
              <a:rPr lang="en-GB" sz="2400" dirty="0" smtClean="0"/>
              <a:t>)</a:t>
            </a:r>
            <a:endParaRPr lang="en-GB" sz="2400" dirty="0"/>
          </a:p>
          <a:p>
            <a:pPr>
              <a:buFont typeface="Wingdings" panose="05000000000000000000" pitchFamily="2" charset="2"/>
              <a:buChar char="§"/>
            </a:pPr>
            <a:r>
              <a:rPr lang="en-GB" sz="2400" dirty="0"/>
              <a:t> </a:t>
            </a:r>
            <a:r>
              <a:rPr lang="en-GB" sz="2400" dirty="0" smtClean="0"/>
              <a:t> Idioms  </a:t>
            </a:r>
            <a:r>
              <a:rPr lang="en-GB" sz="2400" dirty="0"/>
              <a:t>- relating to topic areas e.g. parts of the body, weather, food and drink, </a:t>
            </a:r>
            <a:r>
              <a:rPr lang="en-GB" sz="2400" dirty="0" smtClean="0"/>
              <a:t>animals</a:t>
            </a:r>
            <a:endParaRPr lang="en-GB" sz="2400" dirty="0"/>
          </a:p>
          <a:p>
            <a:pPr>
              <a:buFont typeface="Wingdings" panose="05000000000000000000" pitchFamily="2" charset="2"/>
              <a:buChar char="§"/>
            </a:pPr>
            <a:r>
              <a:rPr lang="en-GB" sz="2400" dirty="0"/>
              <a:t> </a:t>
            </a:r>
            <a:r>
              <a:rPr lang="en-GB" sz="2400" dirty="0" smtClean="0"/>
              <a:t> Sayings</a:t>
            </a:r>
            <a:r>
              <a:rPr lang="en-GB" sz="2400" dirty="0"/>
              <a:t>, proverbs, jokes </a:t>
            </a:r>
            <a:endParaRPr lang="en-GB" sz="2400" dirty="0" smtClean="0"/>
          </a:p>
          <a:p>
            <a:pPr>
              <a:buFont typeface="Wingdings" panose="05000000000000000000" pitchFamily="2" charset="2"/>
              <a:buChar char="§"/>
            </a:pPr>
            <a:r>
              <a:rPr lang="en-GB" sz="2400" dirty="0"/>
              <a:t> </a:t>
            </a:r>
            <a:r>
              <a:rPr lang="en-GB" sz="2400" dirty="0" smtClean="0"/>
              <a:t> Authentic </a:t>
            </a:r>
            <a:r>
              <a:rPr lang="en-GB" sz="2400" dirty="0"/>
              <a:t>texts – e.g. advert transcripts, film </a:t>
            </a:r>
            <a:r>
              <a:rPr lang="en-GB" sz="2400" dirty="0" smtClean="0"/>
              <a:t>reviews.</a:t>
            </a:r>
            <a:endParaRPr lang="en-GB" sz="2400" dirty="0"/>
          </a:p>
          <a:p>
            <a:pPr>
              <a:buFont typeface="Wingdings" panose="05000000000000000000" pitchFamily="2" charset="2"/>
              <a:buChar char="§"/>
            </a:pPr>
            <a:r>
              <a:rPr lang="en-GB" sz="2400" dirty="0"/>
              <a:t> </a:t>
            </a:r>
            <a:r>
              <a:rPr lang="en-GB" sz="2400" dirty="0" smtClean="0"/>
              <a:t> More </a:t>
            </a:r>
            <a:r>
              <a:rPr lang="en-GB" sz="2400" dirty="0"/>
              <a:t>challenging authentic texts – e.g. poetry, narrative extracts, news articles</a:t>
            </a:r>
            <a:br>
              <a:rPr lang="en-GB" sz="2400" dirty="0"/>
            </a:br>
            <a:endParaRPr lang="en-GB" sz="2400" dirty="0"/>
          </a:p>
        </p:txBody>
      </p:sp>
      <p:sp>
        <p:nvSpPr>
          <p:cNvPr id="4" name="TextBox 3"/>
          <p:cNvSpPr txBox="1"/>
          <p:nvPr/>
        </p:nvSpPr>
        <p:spPr>
          <a:xfrm>
            <a:off x="902471" y="5148470"/>
            <a:ext cx="7863841" cy="923330"/>
          </a:xfrm>
          <a:prstGeom prst="rect">
            <a:avLst/>
          </a:prstGeom>
          <a:solidFill>
            <a:schemeClr val="accent1">
              <a:lumMod val="40000"/>
              <a:lumOff val="60000"/>
            </a:schemeClr>
          </a:solidFill>
        </p:spPr>
        <p:txBody>
          <a:bodyPr wrap="square" rtlCol="0">
            <a:spAutoFit/>
          </a:bodyPr>
          <a:lstStyle/>
          <a:p>
            <a:r>
              <a:rPr lang="en-GB" dirty="0" smtClean="0"/>
              <a:t>We should be wary of asking our students to translate texts made up only of familiar language.  This removes the opportunity for developing higher </a:t>
            </a:r>
            <a:r>
              <a:rPr lang="en-GB" dirty="0"/>
              <a:t>level thinking </a:t>
            </a:r>
            <a:r>
              <a:rPr lang="en-GB" dirty="0" smtClean="0"/>
              <a:t>skills, and becomes an extended TL into English vocabulary test.</a:t>
            </a:r>
            <a:endParaRPr lang="en-GB" dirty="0"/>
          </a:p>
        </p:txBody>
      </p:sp>
    </p:spTree>
    <p:extLst>
      <p:ext uri="{BB962C8B-B14F-4D97-AF65-F5344CB8AC3E}">
        <p14:creationId xmlns:p14="http://schemas.microsoft.com/office/powerpoint/2010/main" val="3631377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374" y="2581902"/>
            <a:ext cx="2723321" cy="3493553"/>
          </a:xfrm>
          <a:prstGeom prst="rect">
            <a:avLst/>
          </a:prstGeom>
        </p:spPr>
      </p:pic>
      <p:pic>
        <p:nvPicPr>
          <p:cNvPr id="5" name="Picture 4"/>
          <p:cNvPicPr>
            <a:picLocks noChangeAspect="1"/>
          </p:cNvPicPr>
          <p:nvPr/>
        </p:nvPicPr>
        <p:blipFill>
          <a:blip r:embed="rId3"/>
          <a:stretch>
            <a:fillRect/>
          </a:stretch>
        </p:blipFill>
        <p:spPr>
          <a:xfrm flipH="1">
            <a:off x="675862" y="384064"/>
            <a:ext cx="4412972" cy="5596804"/>
          </a:xfrm>
          <a:prstGeom prst="rect">
            <a:avLst/>
          </a:prstGeom>
        </p:spPr>
      </p:pic>
      <p:sp>
        <p:nvSpPr>
          <p:cNvPr id="6" name="Rectangle 5"/>
          <p:cNvSpPr/>
          <p:nvPr/>
        </p:nvSpPr>
        <p:spPr>
          <a:xfrm>
            <a:off x="3419061" y="1577154"/>
            <a:ext cx="4572000" cy="646331"/>
          </a:xfrm>
          <a:prstGeom prst="rect">
            <a:avLst/>
          </a:prstGeom>
        </p:spPr>
        <p:txBody>
          <a:bodyPr>
            <a:spAutoFit/>
          </a:bodyPr>
          <a:lstStyle/>
          <a:p>
            <a:r>
              <a:rPr lang="fr-FR" dirty="0"/>
              <a:t/>
            </a:r>
            <a:br>
              <a:rPr lang="fr-FR" dirty="0"/>
            </a:br>
            <a:endParaRPr lang="fr-FR" dirty="0"/>
          </a:p>
        </p:txBody>
      </p:sp>
      <p:sp>
        <p:nvSpPr>
          <p:cNvPr id="7" name="Rounded Rectangular Callout 6"/>
          <p:cNvSpPr/>
          <p:nvPr/>
        </p:nvSpPr>
        <p:spPr>
          <a:xfrm>
            <a:off x="3478695" y="618171"/>
            <a:ext cx="5049079" cy="2564295"/>
          </a:xfrm>
          <a:prstGeom prst="wedgeRoundRectCallout">
            <a:avLst>
              <a:gd name="adj1" fmla="val -58074"/>
              <a:gd name="adj2" fmla="val 329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Si tu tiens quatre dictionnaires d'une main et trois dictionnaires de l'autre (main), qu'est-ce que tu tiens?"</a:t>
            </a:r>
          </a:p>
        </p:txBody>
      </p:sp>
      <p:sp>
        <p:nvSpPr>
          <p:cNvPr id="8" name="Rounded Rectangular Callout 7"/>
          <p:cNvSpPr/>
          <p:nvPr/>
        </p:nvSpPr>
        <p:spPr>
          <a:xfrm>
            <a:off x="4283765" y="1577154"/>
            <a:ext cx="4303643" cy="1839419"/>
          </a:xfrm>
          <a:prstGeom prst="wedgeRoundRectCallout">
            <a:avLst>
              <a:gd name="adj1" fmla="val -94688"/>
              <a:gd name="adj2" fmla="val -429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Arial" panose="020B0604020202020204" pitchFamily="34" charset="0"/>
                <a:cs typeface="Arial" panose="020B0604020202020204" pitchFamily="34" charset="0"/>
              </a:rPr>
              <a:t>« de grandes mains! »</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2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1a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un _________ de science-fiction.[</a:t>
            </a:r>
            <a:r>
              <a:rPr lang="en-US" dirty="0">
                <a:latin typeface="Arial" panose="020B0604020202020204" pitchFamily="34" charset="0"/>
                <a:ea typeface="Times New Roman" panose="02020603050405020304" pitchFamily="18" charset="0"/>
                <a:cs typeface="Times New Roman" panose="02020603050405020304" pitchFamily="18" charset="0"/>
              </a:rPr>
              <a:t>film]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1b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conversation avec Johnny Depp.[</a:t>
            </a:r>
            <a:r>
              <a:rPr lang="en-US" dirty="0">
                <a:latin typeface="Arial" panose="020B0604020202020204" pitchFamily="34" charset="0"/>
                <a:ea typeface="Times New Roman" panose="02020603050405020304" pitchFamily="18" charset="0"/>
                <a:cs typeface="Times New Roman" panose="02020603050405020304" pitchFamily="18" charset="0"/>
              </a:rPr>
              <a:t>film]</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souvent</a:t>
            </a:r>
            <a:r>
              <a:rPr lang="en-US" dirty="0" smtClean="0">
                <a:latin typeface="Arial" panose="020B0604020202020204" pitchFamily="34" charset="0"/>
                <a:ea typeface="Times New Roman" panose="02020603050405020304" pitchFamily="18" charset="0"/>
                <a:cs typeface="Times New Roman" panose="02020603050405020304" pitchFamily="18" charset="0"/>
              </a:rPr>
              <a:t> 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l’eau</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drink]</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2b  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limonade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a:latin typeface="Arial" panose="020B0604020202020204" pitchFamily="34" charset="0"/>
                <a:ea typeface="Times New Roman" panose="02020603050405020304" pitchFamily="18" charset="0"/>
                <a:cs typeface="Times New Roman" panose="02020603050405020304" pitchFamily="18" charset="0"/>
              </a:rPr>
              <a:t>préférée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[drink]</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3a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fais</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mes</a:t>
            </a:r>
            <a:r>
              <a:rPr lang="en-US" dirty="0" smtClean="0">
                <a:latin typeface="Arial" panose="020B0604020202020204" pitchFamily="34" charset="0"/>
                <a:ea typeface="Times New Roman" panose="02020603050405020304" pitchFamily="18" charset="0"/>
                <a:cs typeface="Times New Roman" panose="02020603050405020304" pitchFamily="18" charset="0"/>
              </a:rPr>
              <a:t> devoirs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dans</a:t>
            </a:r>
            <a:r>
              <a:rPr lang="en-US" dirty="0" smtClean="0">
                <a:latin typeface="Arial" panose="020B0604020202020204" pitchFamily="34" charset="0"/>
                <a:ea typeface="Times New Roman" panose="02020603050405020304" pitchFamily="18" charset="0"/>
                <a:cs typeface="Times New Roman" panose="02020603050405020304" pitchFamily="18" charset="0"/>
              </a:rPr>
              <a:t> le __________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3b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collège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réduire</a:t>
            </a:r>
            <a:r>
              <a:rPr lang="en-US" dirty="0" smtClean="0">
                <a:latin typeface="Arial" panose="020B0604020202020204" pitchFamily="34" charset="0"/>
                <a:ea typeface="Times New Roman" panose="02020603050405020304" pitchFamily="18" charset="0"/>
                <a:cs typeface="Times New Roman" panose="02020603050405020304" pitchFamily="18" charset="0"/>
              </a:rPr>
              <a:t> la  </a:t>
            </a:r>
            <a:r>
              <a:rPr lang="en-US" dirty="0">
                <a:latin typeface="Arial" panose="020B0604020202020204" pitchFamily="34" charset="0"/>
                <a:ea typeface="Times New Roman" panose="02020603050405020304" pitchFamily="18" charset="0"/>
                <a:cs typeface="Times New Roman" panose="02020603050405020304" pitchFamily="18" charset="0"/>
              </a:rPr>
              <a:t>_______ </a:t>
            </a:r>
            <a:r>
              <a:rPr lang="en-US" dirty="0" smtClean="0">
                <a:latin typeface="Arial" panose="020B0604020202020204" pitchFamily="34" charset="0"/>
                <a:ea typeface="Times New Roman" panose="02020603050405020304" pitchFamily="18" charset="0"/>
                <a:cs typeface="Times New Roman" panose="02020603050405020304" pitchFamily="18" charset="0"/>
              </a:rPr>
              <a:t>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smtClean="0">
                <a:latin typeface="Arial" panose="020B0604020202020204" pitchFamily="34" charset="0"/>
                <a:ea typeface="Times New Roman" panose="02020603050405020304" pitchFamily="18" charset="0"/>
                <a:cs typeface="Times New Roman" panose="02020603050405020304" pitchFamily="18" charset="0"/>
              </a:rPr>
              <a:t>.  [use</a:t>
            </a:r>
            <a:r>
              <a:rPr lang="en-US" dirty="0">
                <a:latin typeface="Arial" panose="020B0604020202020204" pitchFamily="34" charset="0"/>
                <a:ea typeface="Times New Roman" panose="02020603050405020304" pitchFamily="18" charset="0"/>
                <a:cs typeface="Times New Roman" panose="02020603050405020304" pitchFamily="18" charset="0"/>
              </a:rPr>
              <a:t>]</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4b  </a:t>
            </a:r>
            <a:r>
              <a:rPr lang="en-US" dirty="0" smtClean="0">
                <a:latin typeface="Arial" panose="020B0604020202020204" pitchFamily="34" charset="0"/>
                <a:ea typeface="Times New Roman" panose="02020603050405020304" pitchFamily="18" charset="0"/>
                <a:cs typeface="Times New Roman" panose="02020603050405020304" pitchFamily="18" charset="0"/>
              </a:rPr>
              <a:t>Il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faut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commun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[use]</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5a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télé</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[watch]</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5b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Quelle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heure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est-il</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Tu</a:t>
            </a:r>
            <a:r>
              <a:rPr lang="en-US" dirty="0" smtClean="0">
                <a:latin typeface="Arial" panose="020B0604020202020204" pitchFamily="34" charset="0"/>
                <a:ea typeface="Times New Roman" panose="02020603050405020304" pitchFamily="18" charset="0"/>
                <a:cs typeface="Times New Roman" panose="02020603050405020304" pitchFamily="18" charset="0"/>
              </a:rPr>
              <a:t> as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[watch]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6a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demain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[phone]</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6b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peux</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utiliser</a:t>
            </a:r>
            <a:r>
              <a:rPr lang="en-US" dirty="0" smtClean="0">
                <a:latin typeface="Arial" panose="020B0604020202020204" pitchFamily="34" charset="0"/>
                <a:ea typeface="Times New Roman" panose="02020603050405020304" pitchFamily="18" charset="0"/>
                <a:cs typeface="Times New Roman" panose="02020603050405020304" pitchFamily="18" charset="0"/>
              </a:rPr>
              <a:t> ton __________ </a:t>
            </a:r>
            <a:r>
              <a:rPr lang="en-US" dirty="0">
                <a:latin typeface="Arial" panose="020B0604020202020204" pitchFamily="34" charset="0"/>
                <a:ea typeface="Times New Roman" panose="02020603050405020304" pitchFamily="18" charset="0"/>
                <a:cs typeface="Times New Roman" panose="02020603050405020304" pitchFamily="18" charset="0"/>
              </a:rPr>
              <a:t>? [phone]</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4009473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61" y="664052"/>
            <a:ext cx="4572000" cy="4154984"/>
          </a:xfrm>
          <a:prstGeom prst="rect">
            <a:avLst/>
          </a:prstGeom>
        </p:spPr>
        <p:txBody>
          <a:bodyPr>
            <a:spAutoFit/>
          </a:bodyPr>
          <a:lstStyle/>
          <a:p>
            <a:r>
              <a:rPr lang="en-GB" sz="2400" dirty="0"/>
              <a:t>Translation </a:t>
            </a:r>
            <a:r>
              <a:rPr lang="en-GB" sz="2400" dirty="0" smtClean="0"/>
              <a:t>is best as the final step as part of </a:t>
            </a:r>
            <a:r>
              <a:rPr lang="en-GB" sz="2400" dirty="0"/>
              <a:t>a comprehension sequence, which could include</a:t>
            </a:r>
            <a:r>
              <a:rPr lang="en-GB" sz="2400" dirty="0" smtClean="0"/>
              <a:t>:</a:t>
            </a:r>
            <a:br>
              <a:rPr lang="en-GB" sz="2400" dirty="0" smtClean="0"/>
            </a:br>
            <a:r>
              <a:rPr lang="en-GB" sz="2400" dirty="0"/>
              <a:t/>
            </a:r>
            <a:br>
              <a:rPr lang="en-GB" sz="2400" dirty="0"/>
            </a:br>
            <a:r>
              <a:rPr lang="en-GB" sz="2400" dirty="0"/>
              <a:t>1) Multiple choice </a:t>
            </a:r>
            <a:r>
              <a:rPr lang="en-GB" sz="2400" dirty="0" smtClean="0"/>
              <a:t/>
            </a:r>
            <a:br>
              <a:rPr lang="en-GB" sz="2400" dirty="0" smtClean="0"/>
            </a:br>
            <a:r>
              <a:rPr lang="en-GB" sz="2400" dirty="0" smtClean="0"/>
              <a:t>2</a:t>
            </a:r>
            <a:r>
              <a:rPr lang="en-GB" sz="2400" dirty="0"/>
              <a:t>) Find the English for </a:t>
            </a:r>
            <a:r>
              <a:rPr lang="en-GB" sz="2400" dirty="0" smtClean="0"/>
              <a:t/>
            </a:r>
            <a:br>
              <a:rPr lang="en-GB" sz="2400" dirty="0" smtClean="0"/>
            </a:br>
            <a:r>
              <a:rPr lang="en-GB" sz="2400" dirty="0" smtClean="0"/>
              <a:t>3</a:t>
            </a:r>
            <a:r>
              <a:rPr lang="en-GB" sz="2400" dirty="0"/>
              <a:t>) True / False</a:t>
            </a:r>
            <a:br>
              <a:rPr lang="en-GB" sz="2400" dirty="0"/>
            </a:br>
            <a:r>
              <a:rPr lang="en-GB" sz="2400" dirty="0"/>
              <a:t>4) Picture sequencing </a:t>
            </a:r>
            <a:r>
              <a:rPr lang="en-GB" sz="2400" dirty="0" smtClean="0"/>
              <a:t/>
            </a:r>
            <a:br>
              <a:rPr lang="en-GB" sz="2400" dirty="0" smtClean="0"/>
            </a:br>
            <a:r>
              <a:rPr lang="en-GB" sz="2400" dirty="0" smtClean="0"/>
              <a:t>5</a:t>
            </a:r>
            <a:r>
              <a:rPr lang="en-GB" sz="2400" dirty="0"/>
              <a:t>) Table / grid completion </a:t>
            </a:r>
            <a:r>
              <a:rPr lang="en-GB" sz="2400" dirty="0" smtClean="0"/>
              <a:t/>
            </a:r>
            <a:br>
              <a:rPr lang="en-GB" sz="2400" dirty="0" smtClean="0"/>
            </a:br>
            <a:r>
              <a:rPr lang="en-GB" sz="2400" dirty="0" smtClean="0"/>
              <a:t>6</a:t>
            </a:r>
            <a:r>
              <a:rPr lang="en-GB" sz="2400" dirty="0"/>
              <a:t>) Cloze text</a:t>
            </a:r>
            <a:br>
              <a:rPr lang="en-GB" sz="2400" dirty="0"/>
            </a:br>
            <a:r>
              <a:rPr lang="en-GB" sz="2400" dirty="0"/>
              <a:t>7) Question / answer</a:t>
            </a:r>
          </a:p>
        </p:txBody>
      </p:sp>
      <p:sp>
        <p:nvSpPr>
          <p:cNvPr id="5" name="Rectangle 4"/>
          <p:cNvSpPr/>
          <p:nvPr/>
        </p:nvSpPr>
        <p:spPr>
          <a:xfrm>
            <a:off x="4572000" y="664052"/>
            <a:ext cx="4572000" cy="5632311"/>
          </a:xfrm>
          <a:prstGeom prst="rect">
            <a:avLst/>
          </a:prstGeom>
        </p:spPr>
        <p:txBody>
          <a:bodyPr>
            <a:spAutoFit/>
          </a:bodyPr>
          <a:lstStyle/>
          <a:p>
            <a:r>
              <a:rPr lang="en-GB" sz="2400" dirty="0" smtClean="0"/>
              <a:t>Students need to:</a:t>
            </a:r>
            <a:br>
              <a:rPr lang="en-GB" sz="2400" dirty="0" smtClean="0"/>
            </a:br>
            <a:r>
              <a:rPr lang="en-GB" sz="2400" dirty="0" smtClean="0"/>
              <a:t>a) experience translation as a learning task not as a test</a:t>
            </a:r>
            <a:br>
              <a:rPr lang="en-GB" sz="2400" dirty="0" smtClean="0"/>
            </a:br>
            <a:r>
              <a:rPr lang="en-GB" sz="2400" dirty="0" smtClean="0"/>
              <a:t>b) continue to develop a range of skills, including the ability to read with good pronunciation</a:t>
            </a:r>
            <a:br>
              <a:rPr lang="en-GB" sz="2400" dirty="0" smtClean="0"/>
            </a:br>
            <a:r>
              <a:rPr lang="en-GB" sz="2400" dirty="0" smtClean="0"/>
              <a:t>c) use context, logic and grammatical knowledge to decode unfamiliar language</a:t>
            </a:r>
          </a:p>
          <a:p>
            <a:r>
              <a:rPr lang="en-GB" sz="2400" dirty="0" smtClean="0"/>
              <a:t>d) practise strategies for translating when word-for-word translations don’t work</a:t>
            </a:r>
            <a:br>
              <a:rPr lang="en-GB" sz="2400" dirty="0" smtClean="0"/>
            </a:br>
            <a:r>
              <a:rPr lang="en-GB" sz="2400" dirty="0" smtClean="0"/>
              <a:t>e) develop their dictionary skills, including their grammatical knowledge of word types</a:t>
            </a:r>
            <a:endParaRPr lang="en-GB" sz="2400" dirty="0"/>
          </a:p>
        </p:txBody>
      </p:sp>
    </p:spTree>
    <p:extLst>
      <p:ext uri="{BB962C8B-B14F-4D97-AF65-F5344CB8AC3E}">
        <p14:creationId xmlns:p14="http://schemas.microsoft.com/office/powerpoint/2010/main" val="207987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1223096"/>
            <a:ext cx="7633252" cy="5262979"/>
          </a:xfrm>
          <a:prstGeom prst="rect">
            <a:avLst/>
          </a:prstGeom>
        </p:spPr>
        <p:txBody>
          <a:bodyPr wrap="square">
            <a:spAutoFit/>
          </a:bodyPr>
          <a:lstStyle/>
          <a:p>
            <a:pPr>
              <a:spcAft>
                <a:spcPts val="0"/>
              </a:spcAft>
            </a:pPr>
            <a:r>
              <a:rPr lang="en-US" sz="1600" dirty="0">
                <a:latin typeface="Arial" panose="020B0604020202020204" pitchFamily="34" charset="0"/>
                <a:ea typeface="MS ??"/>
                <a:cs typeface="Cambria" panose="02040503050406030204" pitchFamily="18" charset="0"/>
              </a:rPr>
              <a:t>La </a:t>
            </a:r>
            <a:r>
              <a:rPr lang="en-US" sz="1600" dirty="0" err="1">
                <a:latin typeface="Arial" panose="020B0604020202020204" pitchFamily="34" charset="0"/>
                <a:ea typeface="MS ??"/>
                <a:cs typeface="Cambria" panose="02040503050406030204" pitchFamily="18" charset="0"/>
              </a:rPr>
              <a:t>Sénégazelle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course à pied </a:t>
            </a:r>
            <a:r>
              <a:rPr lang="en-US" sz="1600" dirty="0" err="1">
                <a:latin typeface="Arial" panose="020B0604020202020204" pitchFamily="34" charset="0"/>
                <a:ea typeface="MS ??"/>
                <a:cs typeface="Cambria" panose="02040503050406030204" pitchFamily="18" charset="0"/>
              </a:rPr>
              <a:t>humanitaire</a:t>
            </a:r>
            <a:r>
              <a:rPr lang="en-US" sz="1600" dirty="0">
                <a:latin typeface="Arial" panose="020B0604020202020204" pitchFamily="34" charset="0"/>
                <a:ea typeface="MS ??"/>
                <a:cs typeface="Cambria" panose="02040503050406030204" pitchFamily="18" charset="0"/>
              </a:rPr>
              <a:t>.  Son but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de </a:t>
            </a:r>
            <a:r>
              <a:rPr lang="en-US" sz="1600" dirty="0" err="1">
                <a:latin typeface="Arial" panose="020B0604020202020204" pitchFamily="34" charset="0"/>
                <a:ea typeface="MS ??"/>
                <a:cs typeface="Cambria" panose="02040503050406030204" pitchFamily="18" charset="0"/>
              </a:rPr>
              <a:t>distribuer</a:t>
            </a:r>
            <a:r>
              <a:rPr lang="en-US" sz="1600" dirty="0">
                <a:latin typeface="Arial" panose="020B0604020202020204" pitchFamily="34" charset="0"/>
                <a:ea typeface="MS ??"/>
                <a:cs typeface="Cambria" panose="02040503050406030204" pitchFamily="18" charset="0"/>
              </a:rPr>
              <a:t> du </a:t>
            </a:r>
            <a:r>
              <a:rPr lang="en-US" sz="1600" dirty="0" err="1">
                <a:latin typeface="Arial" panose="020B0604020202020204" pitchFamily="34" charset="0"/>
                <a:ea typeface="MS ??"/>
                <a:cs typeface="Cambria" panose="02040503050406030204" pitchFamily="18" charset="0"/>
              </a:rPr>
              <a:t>matériel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scolaire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dans</a:t>
            </a:r>
            <a:r>
              <a:rPr lang="en-US" sz="1600" dirty="0">
                <a:latin typeface="Arial" panose="020B0604020202020204" pitchFamily="34" charset="0"/>
                <a:ea typeface="MS ??"/>
                <a:cs typeface="Cambria" panose="02040503050406030204" pitchFamily="18" charset="0"/>
              </a:rPr>
              <a:t> des </a:t>
            </a:r>
            <a:r>
              <a:rPr lang="en-US" sz="1600" dirty="0" err="1">
                <a:latin typeface="Arial" panose="020B0604020202020204" pitchFamily="34" charset="0"/>
                <a:ea typeface="MS ??"/>
                <a:cs typeface="Cambria" panose="02040503050406030204" pitchFamily="18" charset="0"/>
              </a:rPr>
              <a:t>écoles</a:t>
            </a:r>
            <a:r>
              <a:rPr lang="en-US" sz="1600" dirty="0">
                <a:latin typeface="Arial" panose="020B0604020202020204" pitchFamily="34" charset="0"/>
                <a:ea typeface="MS ??"/>
                <a:cs typeface="Cambria" panose="02040503050406030204" pitchFamily="18" charset="0"/>
              </a:rPr>
              <a:t> du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en </a:t>
            </a:r>
            <a:r>
              <a:rPr lang="en-US" sz="1600" dirty="0" err="1">
                <a:latin typeface="Arial" panose="020B0604020202020204" pitchFamily="34" charset="0"/>
                <a:ea typeface="MS ??"/>
                <a:cs typeface="Cambria" panose="02040503050406030204" pitchFamily="18" charset="0"/>
              </a:rPr>
              <a:t>Afrique</a:t>
            </a:r>
            <a:r>
              <a:rPr lang="en-US" sz="1600" dirty="0">
                <a:latin typeface="Arial" panose="020B0604020202020204" pitchFamily="34" charset="0"/>
                <a:ea typeface="MS ??"/>
                <a:cs typeface="Cambria" panose="02040503050406030204" pitchFamily="18" charset="0"/>
              </a:rPr>
              <a:t>.</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err="1">
                <a:latin typeface="Arial" panose="020B0604020202020204" pitchFamily="34" charset="0"/>
                <a:ea typeface="MS ??"/>
                <a:cs typeface="Cambria" panose="02040503050406030204" pitchFamily="18" charset="0"/>
              </a:rPr>
              <a:t>C’est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aussi</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épreuve</a:t>
            </a:r>
            <a:r>
              <a:rPr lang="en-US" sz="1600" dirty="0">
                <a:latin typeface="Arial" panose="020B0604020202020204" pitchFamily="34" charset="0"/>
                <a:ea typeface="MS ??"/>
                <a:cs typeface="Cambria" panose="02040503050406030204" pitchFamily="18" charset="0"/>
              </a:rPr>
              <a:t> sportive </a:t>
            </a:r>
            <a:r>
              <a:rPr lang="en-US" sz="1600" dirty="0" err="1">
                <a:latin typeface="Arial" panose="020B0604020202020204" pitchFamily="34" charset="0"/>
                <a:ea typeface="MS ??"/>
                <a:cs typeface="Cambria" panose="02040503050406030204" pitchFamily="18" charset="0"/>
              </a:rPr>
              <a:t>uniquement</a:t>
            </a:r>
            <a:r>
              <a:rPr lang="en-US" sz="1600" dirty="0">
                <a:latin typeface="Arial" panose="020B0604020202020204" pitchFamily="34" charset="0"/>
                <a:ea typeface="MS ??"/>
                <a:cs typeface="Cambria" panose="02040503050406030204" pitchFamily="18" charset="0"/>
              </a:rPr>
              <a:t> feminine.  </a:t>
            </a:r>
            <a:r>
              <a:rPr lang="en-US" sz="1600" dirty="0" err="1">
                <a:latin typeface="Arial" panose="020B0604020202020204" pitchFamily="34" charset="0"/>
                <a:ea typeface="MS ??"/>
                <a:cs typeface="Cambria" panose="02040503050406030204" pitchFamily="18" charset="0"/>
              </a:rPr>
              <a:t>Tous</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ans</a:t>
            </a:r>
            <a:r>
              <a:rPr lang="en-US" sz="1600" dirty="0">
                <a:latin typeface="Arial" panose="020B0604020202020204" pitchFamily="34" charset="0"/>
                <a:ea typeface="MS ??"/>
                <a:cs typeface="Cambria" panose="02040503050406030204" pitchFamily="18" charset="0"/>
              </a:rPr>
              <a:t>, 40 “gazelles” participant à </a:t>
            </a:r>
            <a:r>
              <a:rPr lang="en-US" sz="1600" dirty="0" err="1">
                <a:latin typeface="Arial" panose="020B0604020202020204" pitchFamily="34" charset="0"/>
                <a:ea typeface="MS ??"/>
                <a:cs typeface="Cambria" panose="02040503050406030204" pitchFamily="18" charset="0"/>
              </a:rPr>
              <a:t>cette</a:t>
            </a:r>
            <a:r>
              <a:rPr lang="en-US" sz="1600" dirty="0">
                <a:latin typeface="Arial" panose="020B0604020202020204" pitchFamily="34" charset="0"/>
                <a:ea typeface="MS ??"/>
                <a:cs typeface="Cambria" panose="02040503050406030204" pitchFamily="18" charset="0"/>
              </a:rPr>
              <a:t> course extraordinaire.</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Avant de </a:t>
            </a:r>
            <a:r>
              <a:rPr lang="en-US" sz="1600" dirty="0" err="1">
                <a:latin typeface="Arial" panose="020B0604020202020204" pitchFamily="34" charset="0"/>
                <a:ea typeface="MS ??"/>
                <a:cs typeface="Cambria" panose="02040503050406030204" pitchFamily="18" charset="0"/>
              </a:rPr>
              <a:t>partir</a:t>
            </a:r>
            <a:r>
              <a:rPr lang="en-US" sz="1600" dirty="0">
                <a:latin typeface="Arial" panose="020B0604020202020204" pitchFamily="34" charset="0"/>
                <a:ea typeface="MS ??"/>
                <a:cs typeface="Cambria" panose="02040503050406030204" pitchFamily="18" charset="0"/>
              </a:rPr>
              <a:t> de la France,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participante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doit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rassembler</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fournitures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scolaires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règles</a:t>
            </a:r>
            <a:r>
              <a:rPr lang="en-US" sz="1600" dirty="0">
                <a:latin typeface="Arial" panose="020B0604020202020204" pitchFamily="34" charset="0"/>
                <a:ea typeface="MS ??"/>
                <a:cs typeface="Cambria" panose="02040503050406030204" pitchFamily="18" charset="0"/>
              </a:rPr>
              <a:t>, cahiers, </a:t>
            </a:r>
            <a:r>
              <a:rPr lang="en-US" sz="1600" dirty="0" err="1">
                <a:latin typeface="Arial" panose="020B0604020202020204" pitchFamily="34" charset="0"/>
                <a:ea typeface="MS ??"/>
                <a:cs typeface="Cambria" panose="02040503050406030204" pitchFamily="18" charset="0"/>
              </a:rPr>
              <a:t>stylos</a:t>
            </a:r>
            <a:r>
              <a:rPr lang="en-US" sz="1600" dirty="0">
                <a:latin typeface="Arial" panose="020B0604020202020204" pitchFamily="34" charset="0"/>
                <a:ea typeface="MS ??"/>
                <a:cs typeface="Cambria" panose="02040503050406030204" pitchFamily="18" charset="0"/>
              </a:rPr>
              <a:t>, crayons – </a:t>
            </a:r>
            <a:r>
              <a:rPr lang="en-US" sz="1600" dirty="0" err="1">
                <a:latin typeface="Arial" panose="020B0604020202020204" pitchFamily="34" charset="0"/>
                <a:ea typeface="MS ??"/>
                <a:cs typeface="Cambria" panose="02040503050406030204" pitchFamily="18" charset="0"/>
              </a:rPr>
              <a:t>même</a:t>
            </a:r>
            <a:r>
              <a:rPr lang="en-US" sz="1600" dirty="0">
                <a:latin typeface="Arial" panose="020B0604020202020204" pitchFamily="34" charset="0"/>
                <a:ea typeface="MS ??"/>
                <a:cs typeface="Cambria" panose="02040503050406030204" pitchFamily="18" charset="0"/>
              </a:rPr>
              <a:t> des </a:t>
            </a:r>
            <a:r>
              <a:rPr lang="en-US" sz="1600" dirty="0" err="1">
                <a:latin typeface="Arial" panose="020B0604020202020204" pitchFamily="34" charset="0"/>
                <a:ea typeface="MS ??"/>
                <a:cs typeface="Cambria" panose="02040503050406030204" pitchFamily="18" charset="0"/>
              </a:rPr>
              <a:t>craies</a:t>
            </a:r>
            <a:r>
              <a:rPr lang="en-US" sz="1600" dirty="0">
                <a:latin typeface="Arial" panose="020B0604020202020204" pitchFamily="34" charset="0"/>
                <a:ea typeface="MS ??"/>
                <a:cs typeface="Cambria" panose="02040503050406030204" pitchFamily="18" charset="0"/>
              </a:rPr>
              <a:t> et des </a:t>
            </a:r>
            <a:r>
              <a:rPr lang="en-US" sz="1600" dirty="0" err="1">
                <a:latin typeface="Arial" panose="020B0604020202020204" pitchFamily="34" charset="0"/>
                <a:ea typeface="MS ??"/>
                <a:cs typeface="Cambria" panose="02040503050406030204" pitchFamily="18" charset="0"/>
              </a:rPr>
              <a:t>ardoises</a:t>
            </a:r>
            <a:r>
              <a:rPr lang="en-US" sz="1600" dirty="0">
                <a:latin typeface="Arial" panose="020B0604020202020204" pitchFamily="34" charset="0"/>
                <a:ea typeface="MS ??"/>
                <a:cs typeface="Cambria" panose="02040503050406030204" pitchFamily="18" charset="0"/>
              </a:rPr>
              <a:t> à </a:t>
            </a:r>
            <a:r>
              <a:rPr lang="en-US" sz="1600" dirty="0" err="1">
                <a:latin typeface="Arial" panose="020B0604020202020204" pitchFamily="34" charset="0"/>
                <a:ea typeface="MS ??"/>
                <a:cs typeface="Cambria" panose="02040503050406030204" pitchFamily="18" charset="0"/>
              </a:rPr>
              <a:t>l’ancienne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qu’elle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distribuera</a:t>
            </a:r>
            <a:r>
              <a:rPr lang="en-US" sz="1600" dirty="0">
                <a:latin typeface="Arial" panose="020B0604020202020204" pitchFamily="34" charset="0"/>
                <a:ea typeface="MS ??"/>
                <a:cs typeface="Cambria" panose="02040503050406030204" pitchFamily="18" charset="0"/>
              </a:rPr>
              <a:t> aux </a:t>
            </a:r>
            <a:r>
              <a:rPr lang="en-US" sz="1600" dirty="0" err="1">
                <a:latin typeface="Arial" panose="020B0604020202020204" pitchFamily="34" charset="0"/>
                <a:ea typeface="MS ??"/>
                <a:cs typeface="Cambria" panose="02040503050406030204" pitchFamily="18" charset="0"/>
              </a:rPr>
              <a:t>élèves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sénégalais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Normalement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matériel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donné</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gratuitement</a:t>
            </a:r>
            <a:r>
              <a:rPr lang="en-US" sz="1600" dirty="0">
                <a:latin typeface="Arial" panose="020B0604020202020204" pitchFamily="34" charset="0"/>
                <a:ea typeface="MS ??"/>
                <a:cs typeface="Cambria" panose="02040503050406030204" pitchFamily="18" charset="0"/>
              </a:rPr>
              <a:t> par des </a:t>
            </a:r>
            <a:r>
              <a:rPr lang="en-US" sz="1600" dirty="0" err="1">
                <a:latin typeface="Arial" panose="020B0604020202020204" pitchFamily="34" charset="0"/>
                <a:ea typeface="MS ??"/>
                <a:cs typeface="Cambria" panose="02040503050406030204" pitchFamily="18" charset="0"/>
              </a:rPr>
              <a:t>collèges</a:t>
            </a:r>
            <a:r>
              <a:rPr lang="en-US" sz="1600" dirty="0">
                <a:latin typeface="Arial" panose="020B0604020202020204" pitchFamily="34" charset="0"/>
                <a:ea typeface="MS ??"/>
                <a:cs typeface="Cambria" panose="02040503050406030204" pitchFamily="18" charset="0"/>
              </a:rPr>
              <a:t> et des </a:t>
            </a:r>
            <a:r>
              <a:rPr lang="en-US" sz="1600" dirty="0" err="1">
                <a:latin typeface="Arial" panose="020B0604020202020204" pitchFamily="34" charset="0"/>
                <a:ea typeface="MS ??"/>
                <a:cs typeface="Cambria" panose="02040503050406030204" pitchFamily="18" charset="0"/>
              </a:rPr>
              <a:t>commerces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locaux</a:t>
            </a:r>
            <a:r>
              <a:rPr lang="en-US" sz="1600" dirty="0">
                <a:latin typeface="Arial" panose="020B0604020202020204" pitchFamily="34" charset="0"/>
                <a:ea typeface="MS ??"/>
                <a:cs typeface="Cambria" panose="02040503050406030204" pitchFamily="18" charset="0"/>
              </a:rPr>
              <a:t>.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La course se </a:t>
            </a:r>
            <a:r>
              <a:rPr lang="en-US" sz="1600" dirty="0" err="1">
                <a:latin typeface="Arial" panose="020B0604020202020204" pitchFamily="34" charset="0"/>
                <a:ea typeface="MS ??"/>
                <a:cs typeface="Cambria" panose="02040503050406030204" pitchFamily="18" charset="0"/>
              </a:rPr>
              <a:t>déroule</a:t>
            </a:r>
            <a:r>
              <a:rPr lang="en-US" sz="1600" dirty="0">
                <a:latin typeface="Arial" panose="020B0604020202020204" pitchFamily="34" charset="0"/>
                <a:ea typeface="MS ??"/>
                <a:cs typeface="Cambria" panose="02040503050406030204" pitchFamily="18" charset="0"/>
              </a:rPr>
              <a:t> en </a:t>
            </a:r>
            <a:r>
              <a:rPr lang="en-US" sz="1600" dirty="0" err="1">
                <a:latin typeface="Arial" panose="020B0604020202020204" pitchFamily="34" charset="0"/>
                <a:ea typeface="MS ??"/>
                <a:cs typeface="Cambria" panose="02040503050406030204" pitchFamily="18" charset="0"/>
              </a:rPr>
              <a:t>cinq</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étapes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fois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arrivées</a:t>
            </a:r>
            <a:r>
              <a:rPr lang="en-US" sz="1600" dirty="0">
                <a:latin typeface="Arial" panose="020B0604020202020204" pitchFamily="34" charset="0"/>
                <a:ea typeface="MS ??"/>
                <a:cs typeface="Cambria" panose="02040503050406030204" pitchFamily="18" charset="0"/>
              </a:rPr>
              <a:t> au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les gazelles </a:t>
            </a:r>
            <a:r>
              <a:rPr lang="en-US" sz="1600" dirty="0" err="1">
                <a:latin typeface="Arial" panose="020B0604020202020204" pitchFamily="34" charset="0"/>
                <a:ea typeface="MS ??"/>
                <a:cs typeface="Cambria" panose="02040503050406030204" pitchFamily="18" charset="0"/>
              </a:rPr>
              <a:t>doivent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courir</a:t>
            </a:r>
            <a:r>
              <a:rPr lang="en-US" sz="1600" dirty="0">
                <a:latin typeface="Arial" panose="020B0604020202020204" pitchFamily="34" charset="0"/>
                <a:ea typeface="MS ??"/>
                <a:cs typeface="Cambria" panose="02040503050406030204" pitchFamily="18" charset="0"/>
              </a:rPr>
              <a:t> entre </a:t>
            </a:r>
            <a:r>
              <a:rPr lang="en-US" sz="1600" dirty="0" err="1">
                <a:latin typeface="Arial" panose="020B0604020202020204" pitchFamily="34" charset="0"/>
                <a:ea typeface="MS ??"/>
                <a:cs typeface="Cambria" panose="02040503050406030204" pitchFamily="18" charset="0"/>
              </a:rPr>
              <a:t>huit</a:t>
            </a:r>
            <a:r>
              <a:rPr lang="en-US" sz="1600" dirty="0">
                <a:latin typeface="Arial" panose="020B0604020202020204" pitchFamily="34" charset="0"/>
                <a:ea typeface="MS ??"/>
                <a:cs typeface="Cambria" panose="02040503050406030204" pitchFamily="18" charset="0"/>
              </a:rPr>
              <a:t> et </a:t>
            </a:r>
            <a:r>
              <a:rPr lang="en-US" sz="1600" dirty="0" err="1">
                <a:latin typeface="Arial" panose="020B0604020202020204" pitchFamily="34" charset="0"/>
                <a:ea typeface="MS ??"/>
                <a:cs typeface="Cambria" panose="02040503050406030204" pitchFamily="18" charset="0"/>
              </a:rPr>
              <a:t>treize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kilomètres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jour, pour se </a:t>
            </a:r>
            <a:r>
              <a:rPr lang="en-US" sz="1600" dirty="0" err="1">
                <a:latin typeface="Arial" panose="020B0604020202020204" pitchFamily="34" charset="0"/>
                <a:ea typeface="MS ??"/>
                <a:cs typeface="Cambria" panose="02040503050406030204" pitchFamily="18" charset="0"/>
              </a:rPr>
              <a:t>rendre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dans</a:t>
            </a:r>
            <a:r>
              <a:rPr lang="en-US" sz="1600" dirty="0">
                <a:latin typeface="Arial" panose="020B0604020202020204" pitchFamily="34" charset="0"/>
                <a:ea typeface="MS ??"/>
                <a:cs typeface="Cambria" panose="02040503050406030204" pitchFamily="18" charset="0"/>
              </a:rPr>
              <a:t> divers villages.</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Bien </a:t>
            </a:r>
            <a:r>
              <a:rPr lang="en-US" sz="1600" dirty="0" err="1">
                <a:latin typeface="Arial" panose="020B0604020202020204" pitchFamily="34" charset="0"/>
                <a:ea typeface="MS ??"/>
                <a:cs typeface="Cambria" panose="02040503050406030204" pitchFamily="18" charset="0"/>
              </a:rPr>
              <a:t>sûr</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coureuses</a:t>
            </a:r>
            <a:r>
              <a:rPr lang="en-US" sz="1600" dirty="0">
                <a:latin typeface="Arial" panose="020B0604020202020204" pitchFamily="34" charset="0"/>
                <a:ea typeface="MS ??"/>
                <a:cs typeface="Cambria" panose="02040503050406030204" pitchFamily="18" charset="0"/>
              </a:rPr>
              <a:t> se </a:t>
            </a:r>
            <a:r>
              <a:rPr lang="en-US" sz="1600" dirty="0" err="1">
                <a:latin typeface="Arial" panose="020B0604020202020204" pitchFamily="34" charset="0"/>
                <a:ea typeface="MS ??"/>
                <a:cs typeface="Cambria" panose="02040503050406030204" pitchFamily="18" charset="0"/>
              </a:rPr>
              <a:t>sont</a:t>
            </a:r>
            <a:r>
              <a:rPr lang="en-US" sz="1600" dirty="0">
                <a:latin typeface="Arial" panose="020B0604020202020204" pitchFamily="34" charset="0"/>
                <a:ea typeface="MS ??"/>
                <a:cs typeface="Cambria" panose="02040503050406030204" pitchFamily="18" charset="0"/>
              </a:rPr>
              <a:t> beaucoup </a:t>
            </a:r>
            <a:r>
              <a:rPr lang="en-US" sz="1600" dirty="0" err="1">
                <a:latin typeface="Arial" panose="020B0604020202020204" pitchFamily="34" charset="0"/>
                <a:ea typeface="MS ??"/>
                <a:cs typeface="Cambria" panose="02040503050406030204" pitchFamily="18" charset="0"/>
              </a:rPr>
              <a:t>entraînées</a:t>
            </a:r>
            <a:r>
              <a:rPr lang="en-US" sz="1600" dirty="0">
                <a:latin typeface="Arial" panose="020B0604020202020204" pitchFamily="34" charset="0"/>
                <a:ea typeface="MS ??"/>
                <a:cs typeface="Cambria" panose="02040503050406030204" pitchFamily="18" charset="0"/>
              </a:rPr>
              <a:t> pour </a:t>
            </a:r>
            <a:r>
              <a:rPr lang="en-US" sz="1600" dirty="0" err="1">
                <a:latin typeface="Arial" panose="020B0604020202020204" pitchFamily="34" charset="0"/>
                <a:ea typeface="MS ??"/>
                <a:cs typeface="Cambria" panose="02040503050406030204" pitchFamily="18" charset="0"/>
              </a:rPr>
              <a:t>ça</a:t>
            </a:r>
            <a:r>
              <a:rPr lang="en-US" sz="1600" dirty="0">
                <a:latin typeface="Arial" panose="020B0604020202020204" pitchFamily="34" charset="0"/>
                <a:ea typeface="MS ??"/>
                <a:cs typeface="Cambria" panose="02040503050406030204" pitchFamily="18" charset="0"/>
              </a:rPr>
              <a:t> en France, </a:t>
            </a:r>
            <a:r>
              <a:rPr lang="en-US" sz="1600" dirty="0" err="1">
                <a:latin typeface="Arial" panose="020B0604020202020204" pitchFamily="34" charset="0"/>
                <a:ea typeface="MS ??"/>
                <a:cs typeface="Cambria" panose="02040503050406030204" pitchFamily="18" charset="0"/>
              </a:rPr>
              <a:t>mais</a:t>
            </a:r>
            <a:r>
              <a:rPr lang="en-US" sz="1600" dirty="0">
                <a:latin typeface="Arial" panose="020B0604020202020204" pitchFamily="34" charset="0"/>
                <a:ea typeface="MS ??"/>
                <a:cs typeface="Cambria" panose="02040503050406030204" pitchFamily="18" charset="0"/>
              </a:rPr>
              <a:t> les conditions au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sont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complètement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différentes</a:t>
            </a:r>
            <a:r>
              <a:rPr lang="en-US" sz="1600" dirty="0">
                <a:latin typeface="Arial" panose="020B0604020202020204" pitchFamily="34" charset="0"/>
                <a:ea typeface="MS ??"/>
                <a:cs typeface="Cambria" panose="02040503050406030204" pitchFamily="18" charset="0"/>
              </a:rPr>
              <a:t> à cause de la </a:t>
            </a:r>
            <a:r>
              <a:rPr lang="en-US" sz="1600" dirty="0" err="1">
                <a:latin typeface="Arial" panose="020B0604020202020204" pitchFamily="34" charset="0"/>
                <a:ea typeface="MS ??"/>
                <a:cs typeface="Cambria" panose="02040503050406030204" pitchFamily="18" charset="0"/>
              </a:rPr>
              <a:t>chaleur</a:t>
            </a:r>
            <a:r>
              <a:rPr lang="en-US" sz="1600" dirty="0">
                <a:latin typeface="Arial" panose="020B0604020202020204" pitchFamily="34" charset="0"/>
                <a:ea typeface="MS ??"/>
                <a:cs typeface="Cambria" panose="02040503050406030204" pitchFamily="18" charset="0"/>
              </a:rPr>
              <a:t>.</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err="1">
                <a:latin typeface="Arial" panose="020B0604020202020204" pitchFamily="34" charset="0"/>
                <a:ea typeface="MS ??"/>
                <a:cs typeface="Cambria" panose="02040503050406030204" pitchFamily="18" charset="0"/>
              </a:rPr>
              <a:t>Néanmoins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gazelle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naturellement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fière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d’y</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avoir</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participé</a:t>
            </a:r>
            <a:r>
              <a:rPr lang="en-US" sz="1600" dirty="0">
                <a:latin typeface="Arial" panose="020B0604020202020204" pitchFamily="34" charset="0"/>
                <a:ea typeface="MS ??"/>
                <a:cs typeface="Cambria" panose="02040503050406030204" pitchFamily="18" charset="0"/>
              </a:rPr>
              <a:t> et </a:t>
            </a:r>
            <a:r>
              <a:rPr lang="en-US" sz="1600" dirty="0" err="1">
                <a:latin typeface="Arial" panose="020B0604020202020204" pitchFamily="34" charset="0"/>
                <a:ea typeface="MS ??"/>
                <a:cs typeface="Cambria" panose="02040503050406030204" pitchFamily="18" charset="0"/>
              </a:rPr>
              <a:t>dit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que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c’était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expérience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inoubliable</a:t>
            </a:r>
            <a:r>
              <a:rPr lang="en-US" sz="1600" dirty="0">
                <a:latin typeface="Arial" panose="020B0604020202020204" pitchFamily="34" charset="0"/>
                <a:ea typeface="MS ??"/>
                <a:cs typeface="Cambria" panose="02040503050406030204" pitchFamily="18" charset="0"/>
              </a:rPr>
              <a:t>.</a:t>
            </a:r>
            <a:r>
              <a:rPr lang="en-US" sz="1600" dirty="0">
                <a:solidFill>
                  <a:srgbClr val="FF0000"/>
                </a:solidFill>
                <a:latin typeface="Arial" panose="020B0604020202020204" pitchFamily="34" charset="0"/>
                <a:ea typeface="MS ??"/>
                <a:cs typeface="Cambria" panose="02040503050406030204" pitchFamily="18" charset="0"/>
              </a:rPr>
              <a:t/>
            </a:r>
            <a:br>
              <a:rPr lang="en-US" sz="1600" dirty="0">
                <a:solidFill>
                  <a:srgbClr val="FF0000"/>
                </a:solidFill>
                <a:latin typeface="Arial" panose="020B0604020202020204" pitchFamily="34" charset="0"/>
                <a:ea typeface="MS ??"/>
                <a:cs typeface="Cambria" panose="02040503050406030204" pitchFamily="18" charset="0"/>
              </a:rPr>
            </a:br>
            <a:endParaRPr lang="en-GB" sz="1600" dirty="0">
              <a:effectLst/>
              <a:latin typeface="Cambria" panose="02040503050406030204" pitchFamily="18" charset="0"/>
              <a:ea typeface="MS ??"/>
              <a:cs typeface="Cambria" panose="02040503050406030204" pitchFamily="18" charset="0"/>
            </a:endParaRPr>
          </a:p>
        </p:txBody>
      </p:sp>
      <p:sp>
        <p:nvSpPr>
          <p:cNvPr id="3" name="TextBox 2"/>
          <p:cNvSpPr txBox="1"/>
          <p:nvPr/>
        </p:nvSpPr>
        <p:spPr>
          <a:xfrm rot="16200000">
            <a:off x="6639338" y="3896138"/>
            <a:ext cx="4492487" cy="369332"/>
          </a:xfrm>
          <a:prstGeom prst="rect">
            <a:avLst/>
          </a:prstGeom>
          <a:noFill/>
        </p:spPr>
        <p:txBody>
          <a:bodyPr wrap="square" rtlCol="0">
            <a:spAutoFit/>
          </a:bodyPr>
          <a:lstStyle/>
          <a:p>
            <a:r>
              <a:rPr lang="en-GB" dirty="0" smtClean="0"/>
              <a:t>Studio 3 Rouge p.127</a:t>
            </a:r>
            <a:endParaRPr lang="en-GB" dirty="0"/>
          </a:p>
        </p:txBody>
      </p:sp>
      <p:sp>
        <p:nvSpPr>
          <p:cNvPr id="4" name="Rectangle 3"/>
          <p:cNvSpPr/>
          <p:nvPr/>
        </p:nvSpPr>
        <p:spPr>
          <a:xfrm>
            <a:off x="238539" y="694737"/>
            <a:ext cx="1838965" cy="369332"/>
          </a:xfrm>
          <a:prstGeom prst="rect">
            <a:avLst/>
          </a:prstGeom>
        </p:spPr>
        <p:txBody>
          <a:bodyPr wrap="none">
            <a:spAutoFit/>
          </a:bodyPr>
          <a:lstStyle/>
          <a:p>
            <a:r>
              <a:rPr lang="en-US" b="1" dirty="0">
                <a:latin typeface="Arial" panose="020B0604020202020204" pitchFamily="34" charset="0"/>
                <a:ea typeface="MS ??"/>
              </a:rPr>
              <a:t>La </a:t>
            </a:r>
            <a:r>
              <a:rPr lang="en-US" b="1" dirty="0" err="1">
                <a:latin typeface="Arial" panose="020B0604020202020204" pitchFamily="34" charset="0"/>
                <a:ea typeface="MS ??"/>
              </a:rPr>
              <a:t>Sénégazelle</a:t>
            </a:r>
            <a:endParaRPr lang="en-GB" b="1" dirty="0"/>
          </a:p>
        </p:txBody>
      </p:sp>
      <p:pic>
        <p:nvPicPr>
          <p:cNvPr id="5" name="Picture 4"/>
          <p:cNvPicPr>
            <a:picLocks noChangeAspect="1"/>
          </p:cNvPicPr>
          <p:nvPr/>
        </p:nvPicPr>
        <p:blipFill>
          <a:blip r:embed="rId3"/>
          <a:stretch>
            <a:fillRect/>
          </a:stretch>
        </p:blipFill>
        <p:spPr>
          <a:xfrm>
            <a:off x="2077504" y="162150"/>
            <a:ext cx="5201478" cy="901919"/>
          </a:xfrm>
          <a:prstGeom prst="rect">
            <a:avLst/>
          </a:prstGeom>
        </p:spPr>
      </p:pic>
      <p:sp>
        <p:nvSpPr>
          <p:cNvPr id="6" name="Rectangle 5"/>
          <p:cNvSpPr/>
          <p:nvPr/>
        </p:nvSpPr>
        <p:spPr>
          <a:xfrm>
            <a:off x="6099497" y="5957716"/>
            <a:ext cx="2786084" cy="369332"/>
          </a:xfrm>
          <a:prstGeom prst="rect">
            <a:avLst/>
          </a:prstGeom>
        </p:spPr>
        <p:txBody>
          <a:bodyPr wrap="none">
            <a:spAutoFit/>
          </a:bodyPr>
          <a:lstStyle/>
          <a:p>
            <a:r>
              <a:rPr lang="en-GB" dirty="0">
                <a:hlinkClick r:id="rId4"/>
              </a:rPr>
              <a:t>http://www.senegazelle.fr</a:t>
            </a:r>
            <a:r>
              <a:rPr lang="en-GB" dirty="0" smtClean="0">
                <a:hlinkClick r:id="rId4"/>
              </a:rPr>
              <a:t>/</a:t>
            </a:r>
            <a:r>
              <a:rPr lang="en-GB" dirty="0" smtClean="0"/>
              <a:t> </a:t>
            </a:r>
            <a:endParaRPr lang="en-GB" dirty="0"/>
          </a:p>
        </p:txBody>
      </p:sp>
      <p:pic>
        <p:nvPicPr>
          <p:cNvPr id="7" name="Picture 6"/>
          <p:cNvPicPr>
            <a:picLocks noChangeAspect="1"/>
          </p:cNvPicPr>
          <p:nvPr/>
        </p:nvPicPr>
        <p:blipFill>
          <a:blip r:embed="rId5"/>
          <a:stretch>
            <a:fillRect/>
          </a:stretch>
        </p:blipFill>
        <p:spPr>
          <a:xfrm>
            <a:off x="7591423" y="216023"/>
            <a:ext cx="1294158" cy="860859"/>
          </a:xfrm>
          <a:prstGeom prst="rect">
            <a:avLst/>
          </a:prstGeom>
        </p:spPr>
      </p:pic>
      <p:pic>
        <p:nvPicPr>
          <p:cNvPr id="8" name="Picture 7"/>
          <p:cNvPicPr>
            <a:picLocks noChangeAspect="1"/>
          </p:cNvPicPr>
          <p:nvPr/>
        </p:nvPicPr>
        <p:blipFill>
          <a:blip r:embed="rId6"/>
          <a:stretch>
            <a:fillRect/>
          </a:stretch>
        </p:blipFill>
        <p:spPr>
          <a:xfrm>
            <a:off x="7595469" y="1223096"/>
            <a:ext cx="1291686" cy="728041"/>
          </a:xfrm>
          <a:prstGeom prst="rect">
            <a:avLst/>
          </a:prstGeom>
        </p:spPr>
      </p:pic>
      <p:pic>
        <p:nvPicPr>
          <p:cNvPr id="9" name="Picture 8"/>
          <p:cNvPicPr>
            <a:picLocks noChangeAspect="1"/>
          </p:cNvPicPr>
          <p:nvPr/>
        </p:nvPicPr>
        <p:blipFill>
          <a:blip r:embed="rId7"/>
          <a:stretch>
            <a:fillRect/>
          </a:stretch>
        </p:blipFill>
        <p:spPr>
          <a:xfrm>
            <a:off x="7591423" y="2110164"/>
            <a:ext cx="1294158" cy="970619"/>
          </a:xfrm>
          <a:prstGeom prst="rect">
            <a:avLst/>
          </a:prstGeom>
        </p:spPr>
      </p:pic>
      <p:pic>
        <p:nvPicPr>
          <p:cNvPr id="10" name="Picture 9"/>
          <p:cNvPicPr>
            <a:picLocks noChangeAspect="1"/>
          </p:cNvPicPr>
          <p:nvPr/>
        </p:nvPicPr>
        <p:blipFill>
          <a:blip r:embed="rId8"/>
          <a:stretch>
            <a:fillRect/>
          </a:stretch>
        </p:blipFill>
        <p:spPr>
          <a:xfrm>
            <a:off x="7591422" y="3239810"/>
            <a:ext cx="1294159" cy="862773"/>
          </a:xfrm>
          <a:prstGeom prst="rect">
            <a:avLst/>
          </a:prstGeom>
        </p:spPr>
      </p:pic>
    </p:spTree>
    <p:extLst>
      <p:ext uri="{BB962C8B-B14F-4D97-AF65-F5344CB8AC3E}">
        <p14:creationId xmlns:p14="http://schemas.microsoft.com/office/powerpoint/2010/main" val="2909486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387052"/>
            <a:ext cx="4572000" cy="2862322"/>
          </a:xfrm>
          <a:prstGeom prst="rect">
            <a:avLst/>
          </a:prstGeom>
        </p:spPr>
        <p:txBody>
          <a:bodyPr>
            <a:spAutoFit/>
          </a:bodyPr>
          <a:lstStyle/>
          <a:p>
            <a:pPr>
              <a:spcAft>
                <a:spcPts val="0"/>
              </a:spcAft>
            </a:pPr>
            <a:r>
              <a:rPr lang="en-US" sz="2000" dirty="0">
                <a:latin typeface="Arial" panose="020B0604020202020204" pitchFamily="34" charset="0"/>
                <a:ea typeface="MS ??"/>
                <a:cs typeface="Cambria" panose="02040503050406030204" pitchFamily="18" charset="0"/>
              </a:rPr>
              <a:t>1 Lis le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 Mets les </a:t>
            </a:r>
            <a:r>
              <a:rPr lang="en-US" sz="2000" dirty="0" err="1">
                <a:latin typeface="Arial" panose="020B0604020202020204" pitchFamily="34" charset="0"/>
                <a:ea typeface="MS ??"/>
                <a:cs typeface="Cambria" panose="02040503050406030204" pitchFamily="18" charset="0"/>
              </a:rPr>
              <a:t>titres</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dans</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l’ordre</a:t>
            </a:r>
            <a:r>
              <a:rPr lang="en-US" sz="2000" dirty="0">
                <a:latin typeface="Arial" panose="020B0604020202020204" pitchFamily="34" charset="0"/>
                <a:ea typeface="MS ??"/>
                <a:cs typeface="Cambria" panose="02040503050406030204" pitchFamily="18" charset="0"/>
              </a:rPr>
              <a:t> du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a:t>
            </a:r>
            <a:endParaRPr lang="en-GB" sz="2000" dirty="0">
              <a:latin typeface="Cambria" panose="02040503050406030204" pitchFamily="18" charset="0"/>
              <a:ea typeface="MS ??"/>
              <a:cs typeface="Cambria" panose="02040503050406030204" pitchFamily="18" charset="0"/>
            </a:endParaRPr>
          </a:p>
          <a:p>
            <a:pPr>
              <a:spcAft>
                <a:spcPts val="0"/>
              </a:spcAft>
            </a:pPr>
            <a:r>
              <a:rPr lang="fr-FR" sz="2000" dirty="0">
                <a:solidFill>
                  <a:srgbClr val="FF0000"/>
                </a:solidFill>
                <a:latin typeface="Arial" panose="020B0604020202020204" pitchFamily="34" charset="0"/>
                <a:ea typeface="MS ??"/>
                <a:cs typeface="Cambria" panose="02040503050406030204" pitchFamily="18" charset="0"/>
              </a:rPr>
              <a:t> </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a Proud participants</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b Feeling the heat!</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c No boys allowed in this race</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d The five stages</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e A race with an educational purpose</a:t>
            </a:r>
            <a:endParaRPr lang="en-GB" sz="2000" dirty="0">
              <a:latin typeface="Cambria" panose="02040503050406030204" pitchFamily="18" charset="0"/>
              <a:ea typeface="MS ??"/>
              <a:cs typeface="Cambria" panose="02040503050406030204" pitchFamily="18" charset="0"/>
            </a:endParaRPr>
          </a:p>
          <a:p>
            <a:r>
              <a:rPr lang="en-US" sz="2000" dirty="0">
                <a:latin typeface="Arial" panose="020B0604020202020204" pitchFamily="34" charset="0"/>
                <a:ea typeface="MS ??"/>
              </a:rPr>
              <a:t>f  Schools and businesses lend a hand</a:t>
            </a:r>
            <a:endParaRPr lang="en-GB" sz="2000" dirty="0"/>
          </a:p>
        </p:txBody>
      </p:sp>
      <p:sp>
        <p:nvSpPr>
          <p:cNvPr id="3" name="Rectangle 2"/>
          <p:cNvSpPr/>
          <p:nvPr/>
        </p:nvSpPr>
        <p:spPr>
          <a:xfrm>
            <a:off x="278296" y="3837325"/>
            <a:ext cx="8865704" cy="2246769"/>
          </a:xfrm>
          <a:prstGeom prst="rect">
            <a:avLst/>
          </a:prstGeom>
        </p:spPr>
        <p:txBody>
          <a:bodyPr wrap="square">
            <a:spAutoFit/>
          </a:bodyPr>
          <a:lstStyle/>
          <a:p>
            <a:pPr>
              <a:spcAft>
                <a:spcPts val="0"/>
              </a:spcAft>
            </a:pPr>
            <a:r>
              <a:rPr lang="en-US" sz="2000" dirty="0">
                <a:latin typeface="Arial" panose="020B0604020202020204" pitchFamily="34" charset="0"/>
                <a:ea typeface="MS ??"/>
                <a:cs typeface="Cambria" panose="02040503050406030204" pitchFamily="18" charset="0"/>
              </a:rPr>
              <a:t>2 </a:t>
            </a:r>
            <a:r>
              <a:rPr lang="en-US" sz="2000" dirty="0" err="1">
                <a:latin typeface="Arial" panose="020B0604020202020204" pitchFamily="34" charset="0"/>
                <a:ea typeface="MS ??"/>
                <a:cs typeface="Cambria" panose="02040503050406030204" pitchFamily="18" charset="0"/>
              </a:rPr>
              <a:t>Relis</a:t>
            </a:r>
            <a:r>
              <a:rPr lang="en-US" sz="2000" dirty="0">
                <a:latin typeface="Arial" panose="020B0604020202020204" pitchFamily="34" charset="0"/>
                <a:ea typeface="MS ??"/>
                <a:cs typeface="Cambria" panose="02040503050406030204" pitchFamily="18" charset="0"/>
              </a:rPr>
              <a:t> le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Complète</a:t>
            </a:r>
            <a:r>
              <a:rPr lang="en-US" sz="2000" dirty="0">
                <a:latin typeface="Arial" panose="020B0604020202020204" pitchFamily="34" charset="0"/>
                <a:ea typeface="MS ??"/>
                <a:cs typeface="Cambria" panose="02040503050406030204" pitchFamily="18" charset="0"/>
              </a:rPr>
              <a:t> the phrases en </a:t>
            </a:r>
            <a:r>
              <a:rPr lang="en-US" sz="2000" dirty="0" err="1">
                <a:latin typeface="Arial" panose="020B0604020202020204" pitchFamily="34" charset="0"/>
                <a:ea typeface="MS ??"/>
                <a:cs typeface="Cambria" panose="02040503050406030204" pitchFamily="18" charset="0"/>
              </a:rPr>
              <a:t>anglais</a:t>
            </a:r>
            <a:r>
              <a:rPr lang="en-US" sz="2000" dirty="0">
                <a:latin typeface="Arial" panose="020B0604020202020204" pitchFamily="34" charset="0"/>
                <a:ea typeface="MS ??"/>
                <a:cs typeface="Cambria" panose="02040503050406030204" pitchFamily="18" charset="0"/>
              </a:rPr>
              <a:t>.</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1  The </a:t>
            </a:r>
            <a:r>
              <a:rPr lang="en-US" sz="2000" dirty="0" err="1">
                <a:latin typeface="Arial" panose="020B0604020202020204" pitchFamily="34" charset="0"/>
                <a:ea typeface="MS ??"/>
                <a:cs typeface="Cambria" panose="02040503050406030204" pitchFamily="18" charset="0"/>
              </a:rPr>
              <a:t>Sénégazelle</a:t>
            </a:r>
            <a:r>
              <a:rPr lang="en-US" sz="2000" dirty="0">
                <a:latin typeface="Arial" panose="020B0604020202020204" pitchFamily="34" charset="0"/>
                <a:ea typeface="MS ??"/>
                <a:cs typeface="Cambria" panose="02040503050406030204" pitchFamily="18" charset="0"/>
              </a:rPr>
              <a:t> is a 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2 Every year, 40 ‘gazelles’ ____________.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3 Before leaving France, each participant has to _________.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4 Every participant is proud to have taken part and says ____________.</a:t>
            </a:r>
            <a:br>
              <a:rPr lang="en-US" sz="2000" dirty="0">
                <a:latin typeface="Arial" panose="020B0604020202020204" pitchFamily="34" charset="0"/>
                <a:ea typeface="MS ??"/>
                <a:cs typeface="Cambria" panose="02040503050406030204" pitchFamily="18" charset="0"/>
              </a:rPr>
            </a:br>
            <a:endParaRPr lang="en-GB" sz="2000" dirty="0">
              <a:effectLst/>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82349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8181750"/>
              </p:ext>
            </p:extLst>
          </p:nvPr>
        </p:nvGraphicFramePr>
        <p:xfrm>
          <a:off x="218660" y="2829165"/>
          <a:ext cx="8627166" cy="1296035"/>
        </p:xfrm>
        <a:graphic>
          <a:graphicData uri="http://schemas.openxmlformats.org/drawingml/2006/table">
            <a:tbl>
              <a:tblPr firstRow="1" firstCol="1" bandRow="1">
                <a:tableStyleId>{5C22544A-7EE6-4342-B048-85BDC9FD1C3A}</a:tableStyleId>
              </a:tblPr>
              <a:tblGrid>
                <a:gridCol w="2875722"/>
                <a:gridCol w="2875722"/>
                <a:gridCol w="2875722"/>
              </a:tblGrid>
              <a:tr h="168910">
                <a:tc>
                  <a:txBody>
                    <a:bodyPr/>
                    <a:lstStyle/>
                    <a:p>
                      <a:pPr algn="l">
                        <a:spcAft>
                          <a:spcPts val="0"/>
                        </a:spcAft>
                      </a:pPr>
                      <a:r>
                        <a:rPr lang="en-US" sz="2000" dirty="0">
                          <a:effectLst/>
                        </a:rPr>
                        <a:t> </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English meaning</a:t>
                      </a:r>
                      <a:endParaRPr lang="en-GB" sz="2000">
                        <a:effectLst/>
                        <a:latin typeface="Cambria" panose="02040503050406030204" pitchFamily="18" charset="0"/>
                        <a:ea typeface="MS ??"/>
                        <a:cs typeface="Cambria" panose="02040503050406030204" pitchFamily="18" charset="0"/>
                      </a:endParaRPr>
                    </a:p>
                  </a:txBody>
                  <a:tcPr marL="68580" marR="68580" marT="0" marB="0"/>
                </a:tc>
              </a:tr>
              <a:tr h="168910">
                <a:tc>
                  <a:txBody>
                    <a:bodyPr/>
                    <a:lstStyle/>
                    <a:p>
                      <a:pPr algn="l">
                        <a:spcAft>
                          <a:spcPts val="0"/>
                        </a:spcAft>
                      </a:pPr>
                      <a:r>
                        <a:rPr lang="en-US" sz="2000">
                          <a:effectLst/>
                        </a:rPr>
                        <a:t>distribuera (future)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distribuer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distribute / give out</a:t>
                      </a:r>
                      <a:endParaRPr lang="en-GB" sz="2000">
                        <a:effectLst/>
                        <a:latin typeface="Cambria" panose="02040503050406030204" pitchFamily="18" charset="0"/>
                        <a:ea typeface="MS ??"/>
                        <a:cs typeface="Cambria" panose="02040503050406030204" pitchFamily="18" charset="0"/>
                      </a:endParaRPr>
                    </a:p>
                  </a:txBody>
                  <a:tcPr marL="68580" marR="68580" marT="0" marB="0"/>
                </a:tc>
              </a:tr>
              <a:tr h="347980">
                <a:tc>
                  <a:txBody>
                    <a:bodyPr/>
                    <a:lstStyle/>
                    <a:p>
                      <a:pPr algn="l">
                        <a:spcAft>
                          <a:spcPts val="0"/>
                        </a:spcAft>
                      </a:pPr>
                      <a:r>
                        <a:rPr lang="en-US" sz="2000">
                          <a:effectLst/>
                        </a:rPr>
                        <a:t>se déroule (present)</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se dérouler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take place</a:t>
                      </a:r>
                      <a:endParaRPr lang="en-GB" sz="2000">
                        <a:effectLst/>
                        <a:latin typeface="Cambria" panose="02040503050406030204" pitchFamily="18" charset="0"/>
                        <a:ea typeface="MS ??"/>
                        <a:cs typeface="Cambria" panose="02040503050406030204" pitchFamily="18" charset="0"/>
                      </a:endParaRPr>
                    </a:p>
                  </a:txBody>
                  <a:tcPr marL="68580" marR="68580" marT="0" marB="0"/>
                </a:tc>
              </a:tr>
              <a:tr h="338455">
                <a:tc>
                  <a:txBody>
                    <a:bodyPr/>
                    <a:lstStyle/>
                    <a:p>
                      <a:pPr algn="l">
                        <a:spcAft>
                          <a:spcPts val="0"/>
                        </a:spcAft>
                      </a:pPr>
                      <a:r>
                        <a:rPr lang="en-US" sz="2000">
                          <a:effectLst/>
                        </a:rPr>
                        <a:t>se rendre (infinitive)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se </a:t>
                      </a:r>
                      <a:r>
                        <a:rPr lang="en-US" sz="2000" dirty="0" err="1">
                          <a:effectLst/>
                        </a:rPr>
                        <a:t>rendre</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to go</a:t>
                      </a:r>
                      <a:endParaRPr lang="en-GB" sz="2000" dirty="0">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68534744"/>
              </p:ext>
            </p:extLst>
          </p:nvPr>
        </p:nvGraphicFramePr>
        <p:xfrm>
          <a:off x="218659" y="4261898"/>
          <a:ext cx="8647044" cy="1828800"/>
        </p:xfrm>
        <a:graphic>
          <a:graphicData uri="http://schemas.openxmlformats.org/drawingml/2006/table">
            <a:tbl>
              <a:tblPr firstRow="1" firstCol="1" bandRow="1">
                <a:tableStyleId>{5C22544A-7EE6-4342-B048-85BDC9FD1C3A}</a:tableStyleId>
              </a:tblPr>
              <a:tblGrid>
                <a:gridCol w="2882028"/>
                <a:gridCol w="2882028"/>
                <a:gridCol w="2882988"/>
              </a:tblGrid>
              <a:tr h="0">
                <a:tc>
                  <a:txBody>
                    <a:bodyPr/>
                    <a:lstStyle/>
                    <a:p>
                      <a:pPr>
                        <a:spcAft>
                          <a:spcPts val="0"/>
                        </a:spcAft>
                      </a:pPr>
                      <a:r>
                        <a:rPr lang="en-US" sz="2000">
                          <a:effectLst/>
                        </a:rPr>
                        <a:t>dérouler </a:t>
                      </a:r>
                      <a:r>
                        <a:rPr lang="en-US" sz="2000">
                          <a:effectLst/>
                          <a:sym typeface="Wingdings" panose="05000000000000000000" pitchFamily="2" charset="2"/>
                        </a:rPr>
                        <a:t></a:t>
                      </a:r>
                      <a:r>
                        <a:rPr lang="en-US" sz="2000">
                          <a:effectLst/>
                        </a:rPr>
                        <a:t>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(mettre à plat) carpet</a:t>
                      </a:r>
                      <a:br>
                        <a:rPr lang="en-US" sz="2000">
                          <a:effectLst/>
                        </a:rPr>
                      </a:br>
                      <a:r>
                        <a:rPr lang="en-US" sz="2000">
                          <a:effectLst/>
                        </a:rPr>
                        <a:t>cable, reel</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roll out vtr + adv</a:t>
                      </a:r>
                      <a:br>
                        <a:rPr lang="en-US" sz="2000">
                          <a:effectLst/>
                        </a:rPr>
                      </a:br>
                      <a:r>
                        <a:rPr lang="en-US" sz="2000">
                          <a:effectLst/>
                        </a:rPr>
                        <a:t>uncoil, unwind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dérouler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(exécuter point à point)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run through, work through vtr+adv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détendre)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uncoil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5" name="Rectangle 1"/>
          <p:cNvSpPr>
            <a:spLocks noChangeArrowheads="1"/>
          </p:cNvSpPr>
          <p:nvPr/>
        </p:nvSpPr>
        <p:spPr bwMode="auto">
          <a:xfrm>
            <a:off x="178904" y="170411"/>
            <a:ext cx="896509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Some students may benefit from some guidance with verbs and tenses, particularly in cases where they want to look up the infinitives of unfamiliar verbs.</a:t>
            </a:r>
            <a:r>
              <a:rPr lang="en-GB" sz="1700" dirty="0"/>
              <a:t> </a:t>
            </a:r>
            <a:r>
              <a:rPr lang="en-GB" sz="1700" dirty="0" smtClean="0"/>
              <a:t> </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When students encounter a conjugated verb in French and want to arrive at its infinitive form, they could do worse than assume it is an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 and look it up accordingly.  89% verbs are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700" b="0" i="0" u="none" strike="noStrike" cap="none" normalizeH="0" dirty="0" smtClean="0">
                <a:ln>
                  <a:noFill/>
                </a:ln>
                <a:solidFill>
                  <a:schemeClr val="tx1"/>
                </a:solidFill>
                <a:effectLst/>
                <a:latin typeface="Arial" panose="020B0604020202020204" pitchFamily="34" charset="0"/>
                <a:ea typeface="MS ??"/>
                <a:cs typeface="Arial" panose="020B0604020202020204" pitchFamily="34" charset="0"/>
              </a:rPr>
              <a:t> verbs.</a:t>
            </a:r>
            <a:br>
              <a:rPr kumimoji="0" lang="en-US" sz="1700" b="0" i="0" u="none" strike="noStrike" cap="none" normalizeH="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Direct students to these 3 verbs in the text and ask them to look them up.  The first will give one, unequivocal meaning.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distribuer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sym typeface="Wingdings" panose="05000000000000000000" pitchFamily="2" charset="2"/>
              </a:rPr>
              <a:t></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distribute / give out / hand out.</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Se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dérouler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gives several meanings and students need to return to the text so see which meaning best fits the context:</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kumimoji="0" lang="en-GB" sz="17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463162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6762549"/>
              </p:ext>
            </p:extLst>
          </p:nvPr>
        </p:nvGraphicFramePr>
        <p:xfrm>
          <a:off x="181141" y="235806"/>
          <a:ext cx="8724320" cy="1828800"/>
        </p:xfrm>
        <a:graphic>
          <a:graphicData uri="http://schemas.openxmlformats.org/drawingml/2006/table">
            <a:tbl>
              <a:tblPr firstRow="1" firstCol="1" bandRow="1">
                <a:tableStyleId>{5C22544A-7EE6-4342-B048-85BDC9FD1C3A}</a:tableStyleId>
              </a:tblPr>
              <a:tblGrid>
                <a:gridCol w="2907784"/>
                <a:gridCol w="2907784"/>
                <a:gridCol w="2908752"/>
              </a:tblGrid>
              <a:tr h="0">
                <a:tc>
                  <a:txBody>
                    <a:bodyPr/>
                    <a:lstStyle/>
                    <a:p>
                      <a:pPr>
                        <a:spcAft>
                          <a:spcPts val="0"/>
                        </a:spcAft>
                      </a:pPr>
                      <a:r>
                        <a:rPr lang="en-US" sz="2000" dirty="0">
                          <a:effectLst/>
                        </a:rPr>
                        <a:t>se </a:t>
                      </a:r>
                      <a:r>
                        <a:rPr lang="en-US" sz="2000" dirty="0" err="1">
                          <a:effectLst/>
                        </a:rPr>
                        <a:t>rendre</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(aller quelque part)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go vi</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(cesser le combat)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yield, surrender vi</a:t>
                      </a:r>
                      <a:br>
                        <a:rPr lang="en-US" sz="2000" dirty="0">
                          <a:effectLst/>
                        </a:rPr>
                      </a:br>
                      <a:r>
                        <a:rPr lang="en-US" sz="2000" dirty="0">
                          <a:effectLst/>
                        </a:rPr>
                        <a:t>give in, give up vi phrasal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 adjective </a:t>
                      </a:r>
                      <a:r>
                        <a:rPr lang="en-US" sz="2000">
                          <a:effectLst/>
                          <a:sym typeface="Wingdings" panose="05000000000000000000" pitchFamily="2" charset="2"/>
                        </a:rPr>
                        <a:t></a:t>
                      </a:r>
                      <a:r>
                        <a:rPr lang="en-US" sz="2000">
                          <a:effectLst/>
                        </a:rPr>
                        <a:t>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dirty="0">
                          <a:effectLst/>
                        </a:rPr>
                        <a:t>se </a:t>
                      </a:r>
                      <a:r>
                        <a:rPr lang="en-US" sz="2000" dirty="0" err="1">
                          <a:effectLst/>
                        </a:rPr>
                        <a:t>dérouler</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(agir de façon à être)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make yourself + </a:t>
                      </a:r>
                      <a:r>
                        <a:rPr lang="en-US" sz="2000" dirty="0" smtClean="0">
                          <a:effectLst/>
                        </a:rPr>
                        <a:t>adjectives </a:t>
                      </a:r>
                      <a:r>
                        <a:rPr lang="en-US" sz="2000" dirty="0" err="1">
                          <a:effectLst/>
                        </a:rPr>
                        <a:t>vtr+refl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3" name="Rectangle 2"/>
          <p:cNvSpPr/>
          <p:nvPr/>
        </p:nvSpPr>
        <p:spPr>
          <a:xfrm>
            <a:off x="218662" y="2496741"/>
            <a:ext cx="8527774" cy="2246769"/>
          </a:xfrm>
          <a:prstGeom prst="rect">
            <a:avLst/>
          </a:prstGeom>
        </p:spPr>
        <p:txBody>
          <a:bodyPr wrap="square">
            <a:spAutoFit/>
          </a:bodyPr>
          <a:lstStyle/>
          <a:p>
            <a:pPr>
              <a:spcAft>
                <a:spcPts val="0"/>
              </a:spcAft>
            </a:pPr>
            <a:r>
              <a:rPr lang="en-US" sz="2000" dirty="0">
                <a:solidFill>
                  <a:srgbClr val="000000"/>
                </a:solidFill>
                <a:latin typeface="Arial" panose="020B0604020202020204" pitchFamily="34" charset="0"/>
                <a:ea typeface="MS ??"/>
                <a:cs typeface="Cambria" panose="02040503050406030204" pitchFamily="18" charset="0"/>
              </a:rPr>
              <a:t>Translating</a:t>
            </a:r>
            <a:endParaRPr lang="en-GB" sz="2000" dirty="0">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You cannot always translate word-for-word. </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Once you have the meaning of the sentence in your head, play with the word order until you have English that sounds natural when you read it.</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If you look up a word in a dictionary, don’t accept the first definition you find. Try different possibilities in context and see which one fits best.</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Read aloud what you have written. Make sure it sounds right to you.  </a:t>
            </a:r>
            <a:endParaRPr lang="en-GB" sz="2000" dirty="0">
              <a:solidFill>
                <a:srgbClr val="000000"/>
              </a:solidFill>
              <a:effectLst/>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1139272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3</a:t>
            </a:r>
            <a:r>
              <a:rPr lang="en-GB" dirty="0" smtClean="0"/>
              <a:t> Translation into the FL</a:t>
            </a:r>
            <a:endParaRPr lang="en-GB" dirty="0"/>
          </a:p>
        </p:txBody>
      </p:sp>
      <p:sp>
        <p:nvSpPr>
          <p:cNvPr id="3" name="Content Placeholder 2"/>
          <p:cNvSpPr>
            <a:spLocks noGrp="1"/>
          </p:cNvSpPr>
          <p:nvPr>
            <p:ph idx="1"/>
          </p:nvPr>
        </p:nvSpPr>
        <p:spPr>
          <a:xfrm>
            <a:off x="822959" y="1845733"/>
            <a:ext cx="7543801" cy="4515309"/>
          </a:xfrm>
        </p:spPr>
        <p:txBody>
          <a:bodyPr>
            <a:noAutofit/>
          </a:bodyPr>
          <a:lstStyle/>
          <a:p>
            <a:pPr>
              <a:lnSpc>
                <a:spcPct val="100000"/>
              </a:lnSpc>
              <a:buFont typeface="Wingdings" panose="05000000000000000000" pitchFamily="2" charset="2"/>
              <a:buChar char="§"/>
            </a:pPr>
            <a:r>
              <a:rPr lang="en-GB" sz="2400" dirty="0"/>
              <a:t>  W</a:t>
            </a:r>
            <a:r>
              <a:rPr lang="en-GB" sz="2400" dirty="0" smtClean="0"/>
              <a:t>ord level translation is about vocabulary knowledge, long-term memory, speed of recall, accuracy and spelling.</a:t>
            </a:r>
          </a:p>
          <a:p>
            <a:pPr>
              <a:lnSpc>
                <a:spcPct val="100000"/>
              </a:lnSpc>
              <a:buFont typeface="Wingdings" panose="05000000000000000000" pitchFamily="2" charset="2"/>
              <a:buChar char="§"/>
            </a:pPr>
            <a:r>
              <a:rPr lang="en-GB" sz="2400" dirty="0"/>
              <a:t> S</a:t>
            </a:r>
            <a:r>
              <a:rPr lang="en-GB" sz="2400" dirty="0" smtClean="0"/>
              <a:t>entence and short text translation are about vocabulary and grammar knowledge in use.</a:t>
            </a:r>
          </a:p>
          <a:p>
            <a:pPr>
              <a:lnSpc>
                <a:spcPct val="100000"/>
              </a:lnSpc>
              <a:buFont typeface="Wingdings" panose="05000000000000000000" pitchFamily="2" charset="2"/>
              <a:buChar char="§"/>
            </a:pPr>
            <a:r>
              <a:rPr lang="en-GB" sz="2400" dirty="0"/>
              <a:t> A</a:t>
            </a:r>
            <a:r>
              <a:rPr lang="en-GB" sz="2400" dirty="0" smtClean="0"/>
              <a:t>t its best it can be integrated into a learning cycle which includes formative assessment, individual analysis, target-setting, and follow-up tasks.</a:t>
            </a:r>
            <a:endParaRPr lang="en-GB" sz="2400" dirty="0"/>
          </a:p>
          <a:p>
            <a:pPr>
              <a:lnSpc>
                <a:spcPct val="100000"/>
              </a:lnSpc>
              <a:buFont typeface="Wingdings" panose="05000000000000000000" pitchFamily="2" charset="2"/>
              <a:buChar char="§"/>
            </a:pPr>
            <a:r>
              <a:rPr lang="en-GB" sz="2400" dirty="0"/>
              <a:t> </a:t>
            </a:r>
            <a:r>
              <a:rPr lang="en-GB" sz="2400" dirty="0" smtClean="0"/>
              <a:t> ‘Mind the gap’ activities develop a sensitivity to the limitations for word-for-word translation.</a:t>
            </a:r>
            <a:endParaRPr lang="en-GB" sz="2400" dirty="0"/>
          </a:p>
        </p:txBody>
      </p:sp>
    </p:spTree>
    <p:extLst>
      <p:ext uri="{BB962C8B-B14F-4D97-AF65-F5344CB8AC3E}">
        <p14:creationId xmlns:p14="http://schemas.microsoft.com/office/powerpoint/2010/main" val="262992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70" y="476672"/>
            <a:ext cx="3794604" cy="2770059"/>
          </a:xfrm>
          <a:prstGeom prst="rect">
            <a:avLst/>
          </a:prstGeom>
        </p:spPr>
      </p:pic>
      <p:sp>
        <p:nvSpPr>
          <p:cNvPr id="5" name="Oval Callout 4"/>
          <p:cNvSpPr/>
          <p:nvPr/>
        </p:nvSpPr>
        <p:spPr>
          <a:xfrm>
            <a:off x="4716016" y="1518539"/>
            <a:ext cx="3528392" cy="1728192"/>
          </a:xfrm>
          <a:prstGeom prst="wedgeEllipseCallout">
            <a:avLst>
              <a:gd name="adj1" fmla="val -42422"/>
              <a:gd name="adj2" fmla="val 4923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solidFill>
                  <a:schemeClr val="bg1"/>
                </a:solidFill>
                <a:latin typeface="Arial Rounded MT Bold" pitchFamily="34" charset="0"/>
              </a:rPr>
              <a:t>Pienso</a:t>
            </a:r>
            <a:r>
              <a:rPr lang="fr-FR" sz="2800" dirty="0" smtClean="0">
                <a:solidFill>
                  <a:schemeClr val="bg1"/>
                </a:solidFill>
                <a:latin typeface="Arial Rounded MT Bold" pitchFamily="34" charset="0"/>
              </a:rPr>
              <a:t> que …es…</a:t>
            </a:r>
          </a:p>
        </p:txBody>
      </p:sp>
      <p:sp>
        <p:nvSpPr>
          <p:cNvPr id="6" name="Oval Callout 5"/>
          <p:cNvSpPr/>
          <p:nvPr/>
        </p:nvSpPr>
        <p:spPr>
          <a:xfrm>
            <a:off x="323528" y="538483"/>
            <a:ext cx="3528392" cy="1872208"/>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rial Rounded MT Bold" pitchFamily="34" charset="0"/>
              </a:rPr>
              <a:t>¿</a:t>
            </a:r>
            <a:r>
              <a:rPr lang="fr-FR" sz="2800" dirty="0" err="1" smtClean="0">
                <a:solidFill>
                  <a:schemeClr val="tx1"/>
                </a:solidFill>
                <a:latin typeface="Arial Rounded MT Bold" pitchFamily="34" charset="0"/>
              </a:rPr>
              <a:t>Cómo</a:t>
            </a:r>
            <a:r>
              <a:rPr lang="fr-FR" sz="2800" dirty="0" smtClean="0">
                <a:solidFill>
                  <a:schemeClr val="tx1"/>
                </a:solidFill>
                <a:latin typeface="Arial Rounded MT Bold" pitchFamily="34" charset="0"/>
              </a:rPr>
              <a:t> se </a:t>
            </a:r>
            <a:r>
              <a:rPr lang="fr-FR" sz="2800" dirty="0" err="1" smtClean="0">
                <a:solidFill>
                  <a:schemeClr val="tx1"/>
                </a:solidFill>
                <a:latin typeface="Arial Rounded MT Bold" pitchFamily="34" charset="0"/>
              </a:rPr>
              <a:t>dice</a:t>
            </a:r>
            <a:r>
              <a:rPr lang="fr-FR" sz="2800" dirty="0" smtClean="0">
                <a:solidFill>
                  <a:schemeClr val="tx1"/>
                </a:solidFill>
                <a:latin typeface="Arial Rounded MT Bold" pitchFamily="34" charset="0"/>
              </a:rPr>
              <a:t> … en </a:t>
            </a:r>
            <a:r>
              <a:rPr lang="fr-FR" sz="2800" dirty="0" err="1" smtClean="0">
                <a:solidFill>
                  <a:schemeClr val="tx1"/>
                </a:solidFill>
                <a:latin typeface="Arial Rounded MT Bold" pitchFamily="34" charset="0"/>
              </a:rPr>
              <a:t>inglés</a:t>
            </a:r>
            <a:r>
              <a:rPr lang="fr-FR" sz="2800" dirty="0" smtClean="0">
                <a:solidFill>
                  <a:schemeClr val="tx1"/>
                </a:solidFill>
                <a:latin typeface="Arial Rounded MT Bold" pitchFamily="34" charset="0"/>
              </a:rPr>
              <a:t> / </a:t>
            </a:r>
            <a:r>
              <a:rPr lang="fr-FR" sz="2800" dirty="0" err="1" smtClean="0">
                <a:solidFill>
                  <a:schemeClr val="tx1"/>
                </a:solidFill>
                <a:latin typeface="Arial Rounded MT Bold" pitchFamily="34" charset="0"/>
              </a:rPr>
              <a:t>español</a:t>
            </a:r>
            <a:r>
              <a:rPr lang="fr-FR" sz="2800" dirty="0" smtClean="0">
                <a:solidFill>
                  <a:schemeClr val="tx1"/>
                </a:solidFill>
                <a:latin typeface="Arial Rounded MT Bold" pitchFamily="34" charset="0"/>
              </a:rPr>
              <a:t>?</a:t>
            </a:r>
          </a:p>
        </p:txBody>
      </p:sp>
      <p:sp>
        <p:nvSpPr>
          <p:cNvPr id="7" name="Oval Callout 6"/>
          <p:cNvSpPr/>
          <p:nvPr/>
        </p:nvSpPr>
        <p:spPr>
          <a:xfrm>
            <a:off x="5896512" y="3366136"/>
            <a:ext cx="2563920" cy="1396022"/>
          </a:xfrm>
          <a:prstGeom prst="wedgeEllipseCallout">
            <a:avLst>
              <a:gd name="adj1" fmla="val -51657"/>
              <a:gd name="adj2" fmla="val -3895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latin typeface="Arial Rounded MT Bold" pitchFamily="34" charset="0"/>
              </a:rPr>
              <a:t>¿</a:t>
            </a:r>
            <a:r>
              <a:rPr lang="fr-FR" sz="2800" dirty="0" err="1" smtClean="0">
                <a:solidFill>
                  <a:schemeClr val="bg1"/>
                </a:solidFill>
                <a:latin typeface="Arial Rounded MT Bold" pitchFamily="34" charset="0"/>
              </a:rPr>
              <a:t>Qué</a:t>
            </a:r>
            <a:r>
              <a:rPr lang="fr-FR" sz="2800" dirty="0" smtClean="0">
                <a:solidFill>
                  <a:schemeClr val="bg1"/>
                </a:solidFill>
                <a:latin typeface="Arial Rounded MT Bold" pitchFamily="34" charset="0"/>
              </a:rPr>
              <a:t> </a:t>
            </a:r>
            <a:r>
              <a:rPr lang="fr-FR" sz="2800" dirty="0" err="1" smtClean="0">
                <a:solidFill>
                  <a:schemeClr val="bg1"/>
                </a:solidFill>
                <a:latin typeface="Arial Rounded MT Bold" pitchFamily="34" charset="0"/>
              </a:rPr>
              <a:t>piensas</a:t>
            </a:r>
            <a:r>
              <a:rPr lang="fr-FR" sz="2800" dirty="0" smtClean="0">
                <a:solidFill>
                  <a:schemeClr val="bg1"/>
                </a:solidFill>
                <a:latin typeface="Arial Rounded MT Bold" pitchFamily="34" charset="0"/>
              </a:rPr>
              <a:t>?</a:t>
            </a:r>
          </a:p>
        </p:txBody>
      </p:sp>
      <p:sp>
        <p:nvSpPr>
          <p:cNvPr id="8" name="Oval Callout 7"/>
          <p:cNvSpPr/>
          <p:nvPr/>
        </p:nvSpPr>
        <p:spPr>
          <a:xfrm>
            <a:off x="2195736" y="3524087"/>
            <a:ext cx="1944216" cy="930735"/>
          </a:xfrm>
          <a:prstGeom prst="wedgeEllipseCallout">
            <a:avLst>
              <a:gd name="adj1" fmla="val 56458"/>
              <a:gd name="adj2" fmla="val -17252"/>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latin typeface="Arial Rounded MT Bold" pitchFamily="34" charset="0"/>
              </a:rPr>
              <a:t>¡No </a:t>
            </a:r>
            <a:r>
              <a:rPr lang="fr-FR" sz="2800" dirty="0" err="1" smtClean="0">
                <a:solidFill>
                  <a:schemeClr val="bg1"/>
                </a:solidFill>
                <a:latin typeface="Arial Rounded MT Bold" pitchFamily="34" charset="0"/>
              </a:rPr>
              <a:t>lo</a:t>
            </a:r>
            <a:r>
              <a:rPr lang="fr-FR" sz="2800" dirty="0" smtClean="0">
                <a:solidFill>
                  <a:schemeClr val="bg1"/>
                </a:solidFill>
                <a:latin typeface="Arial Rounded MT Bold" pitchFamily="34" charset="0"/>
              </a:rPr>
              <a:t> </a:t>
            </a:r>
            <a:r>
              <a:rPr lang="fr-FR" sz="2800" dirty="0" err="1" smtClean="0">
                <a:solidFill>
                  <a:schemeClr val="bg1"/>
                </a:solidFill>
                <a:latin typeface="Arial Rounded MT Bold" pitchFamily="34" charset="0"/>
              </a:rPr>
              <a:t>sé</a:t>
            </a:r>
            <a:r>
              <a:rPr lang="fr-FR" sz="2800" dirty="0" smtClean="0">
                <a:solidFill>
                  <a:schemeClr val="bg1"/>
                </a:solidFill>
                <a:latin typeface="Arial Rounded MT Bold" pitchFamily="34" charset="0"/>
              </a:rPr>
              <a:t>!</a:t>
            </a:r>
          </a:p>
        </p:txBody>
      </p:sp>
      <p:sp>
        <p:nvSpPr>
          <p:cNvPr id="9" name="Oval Callout 8"/>
          <p:cNvSpPr/>
          <p:nvPr/>
        </p:nvSpPr>
        <p:spPr>
          <a:xfrm>
            <a:off x="3680185" y="4454822"/>
            <a:ext cx="1440160" cy="659994"/>
          </a:xfrm>
          <a:prstGeom prst="wedgeEllipseCallout">
            <a:avLst>
              <a:gd name="adj1" fmla="val 12417"/>
              <a:gd name="adj2" fmla="val -70509"/>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rial Rounded MT Bold" pitchFamily="34" charset="0"/>
              </a:rPr>
              <a:t>¡</a:t>
            </a:r>
            <a:r>
              <a:rPr lang="fr-FR" sz="2800" dirty="0" err="1" smtClean="0">
                <a:solidFill>
                  <a:schemeClr val="tx1"/>
                </a:solidFill>
                <a:latin typeface="Arial Rounded MT Bold" pitchFamily="34" charset="0"/>
              </a:rPr>
              <a:t>Sí</a:t>
            </a:r>
            <a:r>
              <a:rPr lang="fr-FR" sz="2800" dirty="0" smtClean="0">
                <a:solidFill>
                  <a:schemeClr val="tx1"/>
                </a:solidFill>
                <a:latin typeface="Arial Rounded MT Bold" pitchFamily="34" charset="0"/>
              </a:rPr>
              <a:t>!</a:t>
            </a:r>
          </a:p>
        </p:txBody>
      </p:sp>
      <p:sp>
        <p:nvSpPr>
          <p:cNvPr id="10" name="Oval Callout 9"/>
          <p:cNvSpPr/>
          <p:nvPr/>
        </p:nvSpPr>
        <p:spPr>
          <a:xfrm>
            <a:off x="5133880" y="4762158"/>
            <a:ext cx="1440160" cy="659994"/>
          </a:xfrm>
          <a:prstGeom prst="wedgeEllipseCallout">
            <a:avLst>
              <a:gd name="adj1" fmla="val -18235"/>
              <a:gd name="adj2" fmla="val -73694"/>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bg1"/>
                </a:solidFill>
                <a:latin typeface="Arial Rounded MT Bold" pitchFamily="34" charset="0"/>
              </a:rPr>
              <a:t>¡No!</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2" name="TextBox 11"/>
          <p:cNvSpPr txBox="1"/>
          <p:nvPr/>
        </p:nvSpPr>
        <p:spPr>
          <a:xfrm>
            <a:off x="116054" y="5662913"/>
            <a:ext cx="4536504" cy="769441"/>
          </a:xfrm>
          <a:prstGeom prst="rect">
            <a:avLst/>
          </a:prstGeom>
          <a:noFill/>
        </p:spPr>
        <p:txBody>
          <a:bodyPr wrap="square" rtlCol="0">
            <a:spAutoFit/>
          </a:bodyPr>
          <a:lstStyle/>
          <a:p>
            <a:r>
              <a:rPr lang="en-GB" sz="4400" b="1" dirty="0" smtClean="0"/>
              <a:t>Week 1 Year 7</a:t>
            </a:r>
            <a:endParaRPr lang="en-GB" sz="4400"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442" y="188639"/>
            <a:ext cx="868475" cy="1224137"/>
          </a:xfrm>
          <a:prstGeom prst="rect">
            <a:avLst/>
          </a:prstGeom>
        </p:spPr>
      </p:pic>
      <p:sp>
        <p:nvSpPr>
          <p:cNvPr id="14" name="TextBox 13"/>
          <p:cNvSpPr txBox="1"/>
          <p:nvPr/>
        </p:nvSpPr>
        <p:spPr>
          <a:xfrm>
            <a:off x="8316416" y="508610"/>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1</a:t>
            </a:r>
            <a:endParaRPr lang="en-GB" sz="2000" dirty="0">
              <a:latin typeface="AR DARLING" panose="02000000000000000000" pitchFamily="2" charset="0"/>
            </a:endParaRPr>
          </a:p>
        </p:txBody>
      </p:sp>
    </p:spTree>
    <p:extLst>
      <p:ext uri="{BB962C8B-B14F-4D97-AF65-F5344CB8AC3E}">
        <p14:creationId xmlns:p14="http://schemas.microsoft.com/office/powerpoint/2010/main" val="427053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pPr defTabSz="914400"/>
            <a:r>
              <a:rPr lang="en-GB" sz="2800" b="1" dirty="0" smtClean="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pPr defTabSz="914400"/>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bueno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tengo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muchos</a:t>
            </a:r>
            <a:r>
              <a:rPr lang="en-GB" sz="3200" b="1" dirty="0" smtClean="0">
                <a:solidFill>
                  <a:srgbClr val="0070C0"/>
                </a:solidFill>
                <a:latin typeface="Segoe Print" pitchFamily="2" charset="0"/>
              </a:rPr>
              <a:t> amigos </a:t>
            </a:r>
            <a:r>
              <a:rPr lang="en-GB" sz="3200" b="1" dirty="0" err="1" smtClean="0">
                <a:solidFill>
                  <a:srgbClr val="0070C0"/>
                </a:solidFill>
                <a:latin typeface="Segoe Print" pitchFamily="2" charset="0"/>
              </a:rPr>
              <a:t>allí</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366393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[A]</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a:t>
            </a:r>
            <a:br>
              <a:rPr lang="en-US" sz="2000" dirty="0" smtClean="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Cara </a:t>
            </a:r>
            <a:r>
              <a:rPr lang="en-US" sz="2000" dirty="0">
                <a:latin typeface="Arial" panose="020B0604020202020204" pitchFamily="34" charset="0"/>
                <a:ea typeface="Times New Roman" panose="02020603050405020304" pitchFamily="18" charset="0"/>
                <a:cs typeface="Times New Roman" panose="02020603050405020304" pitchFamily="18" charset="0"/>
              </a:rPr>
              <a:t>y ________ en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Murcia. </a:t>
            </a:r>
            <a:r>
              <a:rPr lang="en-US" sz="2000" dirty="0">
                <a:latin typeface="Arial" panose="020B0604020202020204" pitchFamily="34" charset="0"/>
                <a:ea typeface="Times New Roman" panose="02020603050405020304" pitchFamily="18" charset="0"/>
                <a:cs typeface="Times New Roman" panose="02020603050405020304" pitchFamily="18" charset="0"/>
              </a:rPr>
              <a:t>[I live]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seria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pero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muy</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cuatro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personas </a:t>
            </a:r>
            <a:r>
              <a:rPr lang="en-US" sz="2000" dirty="0">
                <a:latin typeface="Arial" panose="020B0604020202020204" pitchFamily="34" charset="0"/>
                <a:ea typeface="Times New Roman" panose="02020603050405020304" pitchFamily="18" charset="0"/>
                <a:cs typeface="Times New Roman" panose="02020603050405020304" pitchFamily="18" charset="0"/>
              </a:rPr>
              <a:t>____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familia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mis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abuela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yo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[there are, in]</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tres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___________; [I don’t have, but,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dos </a:t>
            </a:r>
            <a:r>
              <a:rPr lang="en-US" sz="2000" dirty="0">
                <a:latin typeface="Arial" panose="020B0604020202020204" pitchFamily="34" charset="0"/>
                <a:ea typeface="Times New Roman" panose="02020603050405020304" pitchFamily="18" charset="0"/>
                <a:cs typeface="Times New Roman" panose="02020603050405020304" pitchFamily="18" charset="0"/>
              </a:rPr>
              <a:t>_______ 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tortuga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[dogs, 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[is]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Cristiano Ronaldo.  </a:t>
            </a: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genial! </a:t>
            </a:r>
            <a:r>
              <a:rPr lang="en-US" sz="2000" dirty="0">
                <a:latin typeface="Arial" panose="020B0604020202020204" pitchFamily="34" charset="0"/>
                <a:ea typeface="Times New Roman" panose="02020603050405020304" pitchFamily="18" charset="0"/>
                <a:cs typeface="Times New Roman" panose="02020603050405020304" pitchFamily="18" charset="0"/>
              </a:rPr>
              <a:t>[my]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793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5997173"/>
              </p:ext>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 </a:t>
            </a:r>
            <a:r>
              <a:rPr kumimoji="0" lang="en-US"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presento</a:t>
            </a: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a:t>
            </a:r>
            <a:endParaRPr kumimoji="0" lang="en-GB"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Completa</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traducci</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espa</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ñ</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ol</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ingl</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62473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[C]</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texto</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pero</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gato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95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[D]</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571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a:lnSpc>
                <a:spcPct val="115000"/>
              </a:lnSpc>
              <a:spcAft>
                <a:spcPts val="1000"/>
              </a:spcAft>
            </a:pPr>
            <a:r>
              <a:rPr lang="en-GB" sz="2000" dirty="0">
                <a:latin typeface="Calibri" panose="020F0502020204030204" pitchFamily="34" charset="0"/>
                <a:ea typeface="SimSun" panose="02010600030101010101" pitchFamily="2" charset="-122"/>
                <a:cs typeface="Times New Roman" panose="02020603050405020304" pitchFamily="18" charset="0"/>
              </a:rPr>
              <a:t>NAME</a:t>
            </a:r>
            <a:r>
              <a:rPr lang="en-GB" sz="2000" dirty="0" smtClean="0">
                <a:latin typeface="Calibri" panose="020F0502020204030204" pitchFamily="34" charset="0"/>
                <a:ea typeface="SimSun" panose="02010600030101010101" pitchFamily="2" charset="-122"/>
                <a:cs typeface="Times New Roman" panose="02020603050405020304" pitchFamily="18" charset="0"/>
              </a:rPr>
              <a:t>:____________________________________________________________</a:t>
            </a:r>
            <a:r>
              <a:rPr lang="en-GB" sz="2000" dirty="0">
                <a:latin typeface="Calibri" panose="020F0502020204030204" pitchFamily="34" charset="0"/>
                <a:ea typeface="SimSun" panose="02010600030101010101" pitchFamily="2" charset="-122"/>
                <a:cs typeface="Times New Roman" panose="02020603050405020304" pitchFamily="18" charset="0"/>
              </a:rPr>
              <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b="1" dirty="0">
                <a:latin typeface="Calibri" panose="020F0502020204030204" pitchFamily="34" charset="0"/>
                <a:ea typeface="SimSun" panose="02010600030101010101" pitchFamily="2" charset="-122"/>
                <a:cs typeface="Times New Roman" panose="02020603050405020304" pitchFamily="18" charset="0"/>
              </a:rPr>
              <a:t>Translate into German and write your text in the lined space provided below:</a:t>
            </a:r>
            <a:r>
              <a:rPr lang="en-GB" sz="2000" dirty="0">
                <a:latin typeface="Calibri" panose="020F0502020204030204" pitchFamily="34" charset="0"/>
                <a:ea typeface="SimSun" panose="02010600030101010101" pitchFamily="2" charset="-122"/>
                <a:cs typeface="Times New Roman" panose="02020603050405020304" pitchFamily="18" charset="0"/>
              </a:rPr>
              <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I am 12 years old (3) and my birthday is on the 3</a:t>
            </a:r>
            <a:r>
              <a:rPr lang="en-GB" sz="2000" baseline="30000" dirty="0">
                <a:latin typeface="Calibri" panose="020F0502020204030204" pitchFamily="34" charset="0"/>
                <a:ea typeface="SimSun" panose="02010600030101010101" pitchFamily="2" charset="-122"/>
                <a:cs typeface="Times New Roman" panose="02020603050405020304" pitchFamily="18" charset="0"/>
              </a:rPr>
              <a:t>rd</a:t>
            </a:r>
            <a:r>
              <a:rPr lang="en-GB" sz="2000" dirty="0">
                <a:latin typeface="Calibri" panose="020F0502020204030204" pitchFamily="34" charset="0"/>
                <a:ea typeface="SimSun" panose="02010600030101010101" pitchFamily="2" charset="-122"/>
                <a:cs typeface="Times New Roman" panose="02020603050405020304" pitchFamily="18" charset="0"/>
              </a:rPr>
              <a:t> March. (3) How old are you? (3)</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a:lnSpc>
                <a:spcPct val="115000"/>
              </a:lnSpc>
              <a:spcAft>
                <a:spcPts val="1000"/>
              </a:spcAft>
            </a:pPr>
            <a:r>
              <a:rPr lang="en-GB" dirty="0" smtClean="0">
                <a:latin typeface="Calibri" panose="020F0502020204030204" pitchFamily="34" charset="0"/>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40081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sz="2400" b="1">
                <a:latin typeface="Arial" panose="020B0604020202020204" pitchFamily="34" charset="0"/>
              </a:rPr>
              <a:t>Y8 German vocabulary test</a:t>
            </a:r>
          </a:p>
        </p:txBody>
      </p:sp>
      <p:graphicFrame>
        <p:nvGraphicFramePr>
          <p:cNvPr id="2" name="Table 1"/>
          <p:cNvGraphicFramePr>
            <a:graphicFrameLocks noGrp="1"/>
          </p:cNvGraphicFramePr>
          <p:nvPr>
            <p:extLst>
              <p:ext uri="{D42A27DB-BD31-4B8C-83A1-F6EECF244321}">
                <p14:modId xmlns:p14="http://schemas.microsoft.com/office/powerpoint/2010/main" val="3549348488"/>
              </p:ext>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6443835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0233499"/>
              </p:ext>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17856573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1	2	3</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21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188226" y="327062"/>
            <a:ext cx="3697357" cy="3139321"/>
          </a:xfrm>
          <a:prstGeom prst="rect">
            <a:avLst/>
          </a:prstGeom>
          <a:noFill/>
        </p:spPr>
        <p:txBody>
          <a:bodyPr wrap="square" rtlCol="0">
            <a:spAutoFit/>
          </a:bodyPr>
          <a:lstStyle/>
          <a:p>
            <a:r>
              <a:rPr lang="en-GB" dirty="0" smtClean="0"/>
              <a:t>1 Students complete prose translation task.</a:t>
            </a:r>
            <a:br>
              <a:rPr lang="en-GB" dirty="0" smtClean="0"/>
            </a:br>
            <a:r>
              <a:rPr lang="en-GB" dirty="0" smtClean="0"/>
              <a:t>2 Teacher marks it.</a:t>
            </a:r>
            <a:br>
              <a:rPr lang="en-GB" dirty="0" smtClean="0"/>
            </a:br>
            <a:r>
              <a:rPr lang="en-GB" dirty="0" smtClean="0"/>
              <a:t>3 Students respond by:</a:t>
            </a:r>
            <a:br>
              <a:rPr lang="en-GB" dirty="0" smtClean="0"/>
            </a:br>
            <a:r>
              <a:rPr lang="en-GB" dirty="0" err="1" smtClean="0"/>
              <a:t>i</a:t>
            </a:r>
            <a:r>
              <a:rPr lang="en-GB" dirty="0" smtClean="0"/>
              <a:t>) selecting their own target(s)</a:t>
            </a:r>
            <a:br>
              <a:rPr lang="en-GB" dirty="0" smtClean="0"/>
            </a:br>
            <a:r>
              <a:rPr lang="en-GB" dirty="0" smtClean="0"/>
              <a:t>ii) completing relevant follow-up activities to address their target(s)</a:t>
            </a:r>
            <a:br>
              <a:rPr lang="en-GB" dirty="0" smtClean="0"/>
            </a:br>
            <a:r>
              <a:rPr lang="en-GB" dirty="0" smtClean="0"/>
              <a:t>4 Teacher responds by:</a:t>
            </a:r>
            <a:br>
              <a:rPr lang="en-GB" dirty="0" smtClean="0"/>
            </a:br>
            <a:r>
              <a:rPr lang="en-GB" dirty="0" err="1" smtClean="0"/>
              <a:t>i</a:t>
            </a:r>
            <a:r>
              <a:rPr lang="en-GB" dirty="0" smtClean="0"/>
              <a:t>) commenting on progress</a:t>
            </a:r>
            <a:br>
              <a:rPr lang="en-GB" dirty="0" smtClean="0"/>
            </a:br>
            <a:r>
              <a:rPr lang="en-GB" dirty="0" smtClean="0"/>
              <a:t>and/or</a:t>
            </a:r>
            <a:br>
              <a:rPr lang="en-GB" dirty="0" smtClean="0"/>
            </a:br>
            <a:r>
              <a:rPr lang="en-GB" dirty="0" smtClean="0"/>
              <a:t>ii) setting new target</a:t>
            </a:r>
            <a:endParaRPr lang="en-GB" dirty="0"/>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098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539552" y="1364202"/>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83568" y="1508218"/>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12" y="1004162"/>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355976" y="4395784"/>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tx1"/>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a:latin typeface="AR DARLING" panose="02000000000000000000" pitchFamily="2" charset="0"/>
              </a:rPr>
              <a:t>2</a:t>
            </a:r>
          </a:p>
        </p:txBody>
      </p:sp>
    </p:spTree>
    <p:extLst>
      <p:ext uri="{BB962C8B-B14F-4D97-AF65-F5344CB8AC3E}">
        <p14:creationId xmlns:p14="http://schemas.microsoft.com/office/powerpoint/2010/main" val="415527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2235691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defTabSz="914400">
              <a:lnSpc>
                <a:spcPct val="200000"/>
              </a:lnSpc>
              <a:buFont typeface="Arial" pitchFamily="34" charset="0"/>
              <a:buChar char="•"/>
            </a:pPr>
            <a:r>
              <a:rPr lang="es-ES" dirty="0" smtClean="0">
                <a:solidFill>
                  <a:prstClr val="black"/>
                </a:solidFill>
                <a:cs typeface="Calibri"/>
              </a:rPr>
              <a:t>  </a:t>
            </a:r>
            <a:r>
              <a:rPr lang="es-ES" dirty="0">
                <a:solidFill>
                  <a:prstClr val="black"/>
                </a:solidFill>
                <a:cs typeface="Calibri"/>
              </a:rPr>
              <a:t>¿Qué experiencia tienes del mundo laboral?</a:t>
            </a:r>
            <a:endParaRPr lang="es-ES" dirty="0" smtClean="0">
              <a:solidFill>
                <a:prstClr val="black"/>
              </a:solidFill>
            </a:endParaRPr>
          </a:p>
          <a:p>
            <a:pPr marL="285750" indent="-285750" defTabSz="914400">
              <a:lnSpc>
                <a:spcPct val="200000"/>
              </a:lnSpc>
              <a:buFont typeface="Arial" pitchFamily="34" charset="0"/>
              <a:buChar char="•"/>
            </a:pPr>
            <a:r>
              <a:rPr lang="es-ES" dirty="0" smtClean="0">
                <a:solidFill>
                  <a:prstClr val="black"/>
                </a:solidFill>
              </a:rPr>
              <a:t>¿Dónde hiciste tus prácticas?</a:t>
            </a:r>
          </a:p>
          <a:p>
            <a:pPr marL="285750" indent="-285750" defTabSz="914400">
              <a:lnSpc>
                <a:spcPct val="200000"/>
              </a:lnSpc>
              <a:buFont typeface="Arial" pitchFamily="34" charset="0"/>
              <a:buChar char="•"/>
            </a:pPr>
            <a:r>
              <a:rPr lang="es-ES" dirty="0" smtClean="0">
                <a:solidFill>
                  <a:prstClr val="black"/>
                </a:solidFill>
              </a:rPr>
              <a:t> ¿Cuánto tiempo duraron las prácticas?</a:t>
            </a:r>
          </a:p>
          <a:p>
            <a:pPr marL="285750" indent="-285750" defTabSz="914400">
              <a:lnSpc>
                <a:spcPct val="200000"/>
              </a:lnSpc>
              <a:buFont typeface="Arial" pitchFamily="34" charset="0"/>
              <a:buChar char="•"/>
            </a:pPr>
            <a:r>
              <a:rPr lang="es-ES" dirty="0" smtClean="0">
                <a:solidFill>
                  <a:prstClr val="black"/>
                </a:solidFill>
              </a:rPr>
              <a:t> ¿Cómo ibas a tu lugar de trabajo?</a:t>
            </a:r>
            <a:r>
              <a:rPr lang="en-GB" dirty="0" smtClean="0">
                <a:solidFill>
                  <a:prstClr val="black"/>
                </a:solidFill>
              </a:rPr>
              <a:t> </a:t>
            </a:r>
          </a:p>
          <a:p>
            <a:pPr marL="285750" indent="-285750" defTabSz="914400">
              <a:lnSpc>
                <a:spcPct val="200000"/>
              </a:lnSpc>
              <a:buFont typeface="Arial" pitchFamily="34" charset="0"/>
              <a:buChar char="•"/>
            </a:pPr>
            <a:r>
              <a:rPr lang="en-GB" dirty="0" smtClean="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a:solidFill>
                  <a:prstClr val="black"/>
                </a:solidFill>
              </a:rPr>
              <a:t>P</a:t>
            </a:r>
            <a:r>
              <a:rPr lang="en-GB" sz="3600" dirty="0" smtClean="0">
                <a:solidFill>
                  <a:prstClr val="black"/>
                </a:solidFill>
              </a:rPr>
              <a:t>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pPr defTabSz="914400"/>
            <a:r>
              <a:rPr lang="en-GB" sz="4400" b="1" dirty="0" smtClean="0">
                <a:solidFill>
                  <a:prstClr val="black"/>
                </a:solidFill>
              </a:rPr>
              <a:t>Bridging the gap - </a:t>
            </a:r>
            <a:r>
              <a:rPr lang="en-GB" sz="4400" b="1" i="1" dirty="0" smtClean="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10403696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108225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Translation and transcription!?!</a:t>
            </a:r>
            <a:endParaRPr lang="en-GB" dirty="0"/>
          </a:p>
        </p:txBody>
      </p:sp>
      <p:sp>
        <p:nvSpPr>
          <p:cNvPr id="3" name="Subtitle 2"/>
          <p:cNvSpPr>
            <a:spLocks noGrp="1"/>
          </p:cNvSpPr>
          <p:nvPr>
            <p:ph type="subTitle" idx="1"/>
          </p:nvPr>
        </p:nvSpPr>
        <p:spPr/>
        <p:txBody>
          <a:bodyPr/>
          <a:lstStyle/>
          <a:p>
            <a:r>
              <a:rPr lang="en-GB" dirty="0" smtClean="0"/>
              <a:t>Imaginative and coherent integration</a:t>
            </a:r>
            <a:endParaRPr lang="en-GB" dirty="0"/>
          </a:p>
        </p:txBody>
      </p:sp>
    </p:spTree>
    <p:extLst>
      <p:ext uri="{BB962C8B-B14F-4D97-AF65-F5344CB8AC3E}">
        <p14:creationId xmlns:p14="http://schemas.microsoft.com/office/powerpoint/2010/main" val="290275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43608" y="908720"/>
            <a:ext cx="5904656" cy="3046988"/>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Me </a:t>
            </a:r>
            <a:r>
              <a:rPr lang="en-US" altLang="en-US" sz="2400" b="1" u="sng" dirty="0" err="1" smtClean="0">
                <a:solidFill>
                  <a:srgbClr val="000000"/>
                </a:solidFill>
                <a:latin typeface="Arial" charset="0"/>
                <a:cs typeface="Arial" charset="0"/>
              </a:rPr>
              <a:t>llamo</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err="1" smtClean="0">
                <a:solidFill>
                  <a:srgbClr val="000000"/>
                </a:solidFill>
                <a:latin typeface="Arial" charset="0"/>
                <a:cs typeface="Arial" charset="0"/>
              </a:rPr>
              <a:t>mis</a:t>
            </a:r>
            <a:r>
              <a:rPr lang="en-US" altLang="en-US" sz="2400" b="1" u="sng" dirty="0" smtClean="0">
                <a:solidFill>
                  <a:srgbClr val="000000"/>
                </a:solidFill>
                <a:latin typeface="Arial" charset="0"/>
                <a:cs typeface="Arial" charset="0"/>
              </a:rPr>
              <a:t> padres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del </a:t>
            </a:r>
            <a:r>
              <a:rPr lang="en-US" altLang="en-US" sz="2400" b="1" u="sng"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6016" y="3796286"/>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tx1"/>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schemeClr val="bg1"/>
                </a:solidFill>
                <a:latin typeface="Arial Rounded MT Bold" pitchFamily="34" charset="0"/>
              </a:endParaRPr>
            </a:p>
          </p:txBody>
        </p:sp>
      </p:grpSp>
    </p:spTree>
    <p:extLst>
      <p:ext uri="{BB962C8B-B14F-4D97-AF65-F5344CB8AC3E}">
        <p14:creationId xmlns:p14="http://schemas.microsoft.com/office/powerpoint/2010/main" val="21178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4104456"/>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43608" y="908720"/>
            <a:ext cx="5904656" cy="3416320"/>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___________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__________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smtClean="0">
                <a:solidFill>
                  <a:srgbClr val="000000"/>
                </a:solidFill>
                <a:latin typeface="Arial" charset="0"/>
                <a:cs typeface="Arial" charset="0"/>
              </a:rPr>
              <a:t>___________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________________</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817548"/>
            <a:ext cx="2520280" cy="523220"/>
          </a:xfrm>
          <a:prstGeom prst="rect">
            <a:avLst/>
          </a:prstGeom>
          <a:noFill/>
        </p:spPr>
        <p:txBody>
          <a:bodyPr wrap="square" rtlCol="0">
            <a:spAutoFit/>
          </a:bodyPr>
          <a:lstStyle/>
          <a:p>
            <a:pPr algn="ctr"/>
            <a:r>
              <a:rPr lang="en-GB" sz="2800" b="1" dirty="0" err="1" smtClean="0">
                <a:solidFill>
                  <a:srgbClr val="7030A0"/>
                </a:solidFill>
              </a:rPr>
              <a:t>Mi</a:t>
            </a:r>
            <a:r>
              <a:rPr lang="en-GB" sz="2800" b="1" dirty="0" smtClean="0">
                <a:solidFill>
                  <a:srgbClr val="7030A0"/>
                </a:solidFill>
              </a:rPr>
              <a:t> </a:t>
            </a:r>
            <a:r>
              <a:rPr lang="en-GB" sz="2800" b="1" dirty="0" err="1" smtClean="0">
                <a:solidFill>
                  <a:srgbClr val="7030A0"/>
                </a:solidFill>
              </a:rPr>
              <a:t>nombre</a:t>
            </a:r>
            <a:r>
              <a:rPr lang="en-GB" sz="2800" b="1" dirty="0" smtClean="0">
                <a:solidFill>
                  <a:srgbClr val="7030A0"/>
                </a:solidFill>
              </a:rPr>
              <a:t> </a:t>
            </a:r>
            <a:r>
              <a:rPr lang="en-GB" sz="2800" b="1" dirty="0" err="1" smtClean="0">
                <a:solidFill>
                  <a:srgbClr val="7030A0"/>
                </a:solidFill>
              </a:rPr>
              <a:t>es</a:t>
            </a:r>
            <a:endParaRPr lang="en-GB" sz="2800" b="1" dirty="0">
              <a:solidFill>
                <a:srgbClr val="7030A0"/>
              </a:solidFill>
            </a:endParaRPr>
          </a:p>
        </p:txBody>
      </p:sp>
      <p:sp>
        <p:nvSpPr>
          <p:cNvPr id="13" name="TextBox 12"/>
          <p:cNvSpPr txBox="1"/>
          <p:nvPr/>
        </p:nvSpPr>
        <p:spPr>
          <a:xfrm>
            <a:off x="4644008" y="1196752"/>
            <a:ext cx="2520280" cy="523220"/>
          </a:xfrm>
          <a:prstGeom prst="rect">
            <a:avLst/>
          </a:prstGeom>
          <a:noFill/>
        </p:spPr>
        <p:txBody>
          <a:bodyPr wrap="square" rtlCol="0">
            <a:spAutoFit/>
          </a:bodyPr>
          <a:lstStyle/>
          <a:p>
            <a:pPr algn="ctr"/>
            <a:r>
              <a:rPr lang="en-GB" sz="2800" b="1" dirty="0" err="1" smtClean="0">
                <a:solidFill>
                  <a:srgbClr val="7030A0"/>
                </a:solidFill>
              </a:rPr>
              <a:t>argentinos</a:t>
            </a:r>
            <a:endParaRPr lang="en-GB" sz="2800" b="1" dirty="0">
              <a:solidFill>
                <a:srgbClr val="7030A0"/>
              </a:solidFill>
            </a:endParaRPr>
          </a:p>
        </p:txBody>
      </p:sp>
      <p:sp>
        <p:nvSpPr>
          <p:cNvPr id="14" name="TextBox 13"/>
          <p:cNvSpPr txBox="1"/>
          <p:nvPr/>
        </p:nvSpPr>
        <p:spPr>
          <a:xfrm>
            <a:off x="4243736" y="1969676"/>
            <a:ext cx="2520280" cy="523220"/>
          </a:xfrm>
          <a:prstGeom prst="rect">
            <a:avLst/>
          </a:prstGeom>
          <a:noFill/>
        </p:spPr>
        <p:txBody>
          <a:bodyPr wrap="square" rtlCol="0">
            <a:spAutoFit/>
          </a:bodyPr>
          <a:lstStyle/>
          <a:p>
            <a:pPr algn="ctr"/>
            <a:r>
              <a:rPr lang="en-GB" sz="2800" b="1" dirty="0" err="1" smtClean="0">
                <a:solidFill>
                  <a:srgbClr val="7030A0"/>
                </a:solidFill>
              </a:rPr>
              <a:t>claro</a:t>
            </a:r>
            <a:endParaRPr lang="en-GB" sz="2800" b="1" dirty="0">
              <a:solidFill>
                <a:srgbClr val="7030A0"/>
              </a:solidFill>
            </a:endParaRPr>
          </a:p>
        </p:txBody>
      </p:sp>
      <p:sp>
        <p:nvSpPr>
          <p:cNvPr id="15" name="TextBox 14"/>
          <p:cNvSpPr txBox="1"/>
          <p:nvPr/>
        </p:nvSpPr>
        <p:spPr>
          <a:xfrm>
            <a:off x="1403648" y="2689756"/>
            <a:ext cx="2520280" cy="523220"/>
          </a:xfrm>
          <a:prstGeom prst="rect">
            <a:avLst/>
          </a:prstGeom>
          <a:noFill/>
        </p:spPr>
        <p:txBody>
          <a:bodyPr wrap="square" rtlCol="0">
            <a:spAutoFit/>
          </a:bodyPr>
          <a:lstStyle/>
          <a:p>
            <a:pPr algn="ctr"/>
            <a:r>
              <a:rPr lang="en-GB" sz="2800" b="1" dirty="0">
                <a:solidFill>
                  <a:srgbClr val="7030A0"/>
                </a:solidFill>
              </a:rPr>
              <a:t>m</a:t>
            </a:r>
            <a:r>
              <a:rPr lang="en-GB" sz="2800" b="1" dirty="0" smtClean="0">
                <a:solidFill>
                  <a:srgbClr val="7030A0"/>
                </a:solidFill>
              </a:rPr>
              <a:t>i </a:t>
            </a:r>
            <a:r>
              <a:rPr lang="en-GB" sz="2800" b="1" dirty="0" err="1" smtClean="0">
                <a:solidFill>
                  <a:srgbClr val="7030A0"/>
                </a:solidFill>
              </a:rPr>
              <a:t>familia</a:t>
            </a:r>
            <a:endParaRPr lang="en-GB" sz="2800" b="1" dirty="0">
              <a:solidFill>
                <a:srgbClr val="7030A0"/>
              </a:solidFill>
            </a:endParaRPr>
          </a:p>
        </p:txBody>
      </p:sp>
      <p:sp>
        <p:nvSpPr>
          <p:cNvPr id="16" name="TextBox 15"/>
          <p:cNvSpPr txBox="1"/>
          <p:nvPr/>
        </p:nvSpPr>
        <p:spPr>
          <a:xfrm>
            <a:off x="2123728" y="3068960"/>
            <a:ext cx="2520280" cy="523220"/>
          </a:xfrm>
          <a:prstGeom prst="rect">
            <a:avLst/>
          </a:prstGeom>
          <a:noFill/>
        </p:spPr>
        <p:txBody>
          <a:bodyPr wrap="square" rtlCol="0">
            <a:spAutoFit/>
          </a:bodyPr>
          <a:lstStyle/>
          <a:p>
            <a:pPr algn="ctr"/>
            <a:r>
              <a:rPr lang="en-GB" sz="2800" b="1" dirty="0">
                <a:solidFill>
                  <a:srgbClr val="7030A0"/>
                </a:solidFill>
              </a:rPr>
              <a:t>d</a:t>
            </a:r>
            <a:r>
              <a:rPr lang="en-GB" sz="2800" b="1" dirty="0" smtClean="0">
                <a:solidFill>
                  <a:srgbClr val="7030A0"/>
                </a:solidFill>
              </a:rPr>
              <a:t>e </a:t>
            </a:r>
            <a:r>
              <a:rPr lang="en-GB" sz="2800" b="1" dirty="0" err="1" smtClean="0">
                <a:solidFill>
                  <a:srgbClr val="7030A0"/>
                </a:solidFill>
              </a:rPr>
              <a:t>España</a:t>
            </a:r>
            <a:endParaRPr lang="en-GB" sz="2800" b="1" dirty="0">
              <a:solidFill>
                <a:srgbClr val="7030A0"/>
              </a:solidFill>
            </a:endParaRPr>
          </a:p>
        </p:txBody>
      </p:sp>
      <p:sp>
        <p:nvSpPr>
          <p:cNvPr id="17" name="TextBox 16"/>
          <p:cNvSpPr txBox="1"/>
          <p:nvPr/>
        </p:nvSpPr>
        <p:spPr>
          <a:xfrm>
            <a:off x="683568" y="3831431"/>
            <a:ext cx="3448000" cy="461665"/>
          </a:xfrm>
          <a:prstGeom prst="rect">
            <a:avLst/>
          </a:prstGeom>
          <a:noFill/>
        </p:spPr>
        <p:txBody>
          <a:bodyPr wrap="square" rtlCol="0">
            <a:spAutoFit/>
          </a:bodyPr>
          <a:lstStyle/>
          <a:p>
            <a:pPr algn="ctr"/>
            <a:r>
              <a:rPr lang="en-GB" sz="2400" b="1" dirty="0" err="1" smtClean="0">
                <a:solidFill>
                  <a:srgbClr val="7030A0"/>
                </a:solidFill>
              </a:rPr>
              <a:t>tienen</a:t>
            </a:r>
            <a:r>
              <a:rPr lang="en-GB" sz="2400" b="1" dirty="0" smtClean="0">
                <a:solidFill>
                  <a:srgbClr val="7030A0"/>
                </a:solidFill>
              </a:rPr>
              <a:t> un </a:t>
            </a:r>
            <a:r>
              <a:rPr lang="en-GB" sz="2400" b="1" dirty="0" err="1" smtClean="0">
                <a:solidFill>
                  <a:srgbClr val="7030A0"/>
                </a:solidFill>
              </a:rPr>
              <a:t>apartamento</a:t>
            </a:r>
            <a:endParaRPr lang="en-GB" sz="2400" b="1" dirty="0">
              <a:solidFill>
                <a:srgbClr val="7030A0"/>
              </a:solidFill>
            </a:endParaRPr>
          </a:p>
        </p:txBody>
      </p:sp>
    </p:spTree>
    <p:extLst>
      <p:ext uri="{BB962C8B-B14F-4D97-AF65-F5344CB8AC3E}">
        <p14:creationId xmlns:p14="http://schemas.microsoft.com/office/powerpoint/2010/main" val="334223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34587" y="179030"/>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24743" y="331742"/>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a:t>
            </a:r>
            <a:r>
              <a:rPr lang="en-US" altLang="en-US" sz="2400" b="1" dirty="0" smtClean="0">
                <a:solidFill>
                  <a:srgbClr val="000000"/>
                </a:solidFill>
                <a:latin typeface="Arial" charset="0"/>
                <a:cs typeface="Arial" charset="0"/>
              </a:rPr>
              <a:t>Vivo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676" y="601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4049689097"/>
              </p:ext>
            </p:extLst>
          </p:nvPr>
        </p:nvGraphicFramePr>
        <p:xfrm>
          <a:off x="5436096" y="3303696"/>
          <a:ext cx="3528392" cy="2590800"/>
        </p:xfrm>
        <a:graphic>
          <a:graphicData uri="http://schemas.openxmlformats.org/drawingml/2006/table">
            <a:tbl>
              <a:tblPr firstRow="1" bandRow="1">
                <a:tableStyleId>{72833802-FEF1-4C79-8D5D-14CF1EAF98D9}</a:tableStyleId>
              </a:tblPr>
              <a:tblGrid>
                <a:gridCol w="1764196"/>
                <a:gridCol w="1764196"/>
              </a:tblGrid>
              <a:tr h="370840">
                <a:tc>
                  <a:txBody>
                    <a:bodyPr/>
                    <a:lstStyle/>
                    <a:p>
                      <a:r>
                        <a:rPr lang="en-GB" sz="2800" dirty="0" err="1" smtClean="0"/>
                        <a:t>vivir</a:t>
                      </a:r>
                      <a:endParaRPr lang="en-GB" sz="2800" b="1" dirty="0"/>
                    </a:p>
                  </a:txBody>
                  <a:tcPr/>
                </a:tc>
                <a:tc>
                  <a:txBody>
                    <a:bodyPr/>
                    <a:lstStyle/>
                    <a:p>
                      <a:r>
                        <a:rPr lang="en-GB" sz="2800" dirty="0" smtClean="0"/>
                        <a:t>to live</a:t>
                      </a:r>
                      <a:endParaRPr lang="en-GB" sz="2800" b="1" dirty="0"/>
                    </a:p>
                  </a:txBody>
                  <a:tcPr/>
                </a:tc>
              </a:tr>
              <a:tr h="370840">
                <a:tc>
                  <a:txBody>
                    <a:bodyPr/>
                    <a:lstStyle/>
                    <a:p>
                      <a:r>
                        <a:rPr lang="en-GB" sz="2800" dirty="0" smtClean="0"/>
                        <a:t>vivo</a:t>
                      </a:r>
                      <a:endParaRPr lang="en-GB" sz="2800" b="1" dirty="0"/>
                    </a:p>
                  </a:txBody>
                  <a:tcPr/>
                </a:tc>
                <a:tc>
                  <a:txBody>
                    <a:bodyPr/>
                    <a:lstStyle/>
                    <a:p>
                      <a:r>
                        <a:rPr lang="en-GB" sz="2800" dirty="0" smtClean="0"/>
                        <a:t>I live</a:t>
                      </a:r>
                      <a:endParaRPr lang="en-GB" sz="2800" b="1" dirty="0"/>
                    </a:p>
                  </a:txBody>
                  <a:tcPr/>
                </a:tc>
              </a:tr>
              <a:tr h="370840">
                <a:tc>
                  <a:txBody>
                    <a:bodyPr/>
                    <a:lstStyle/>
                    <a:p>
                      <a:endParaRPr lang="en-GB" sz="2800" b="1" dirty="0"/>
                    </a:p>
                  </a:txBody>
                  <a:tcPr/>
                </a:tc>
                <a:tc>
                  <a:txBody>
                    <a:bodyPr/>
                    <a:lstStyle/>
                    <a:p>
                      <a:r>
                        <a:rPr lang="en-GB" sz="2800" dirty="0" smtClean="0"/>
                        <a:t>she lives</a:t>
                      </a:r>
                      <a:endParaRPr lang="en-GB" sz="2800" b="1" dirty="0"/>
                    </a:p>
                  </a:txBody>
                  <a:tcPr/>
                </a:tc>
              </a:tr>
              <a:tr h="370840">
                <a:tc>
                  <a:txBody>
                    <a:bodyPr/>
                    <a:lstStyle/>
                    <a:p>
                      <a:endParaRPr lang="en-GB" sz="2800" b="1" dirty="0"/>
                    </a:p>
                  </a:txBody>
                  <a:tcPr/>
                </a:tc>
                <a:tc>
                  <a:txBody>
                    <a:bodyPr/>
                    <a:lstStyle/>
                    <a:p>
                      <a:r>
                        <a:rPr lang="en-GB" sz="2800" dirty="0" smtClean="0"/>
                        <a:t>we live</a:t>
                      </a:r>
                      <a:endParaRPr lang="en-GB" sz="2800" b="1" dirty="0"/>
                    </a:p>
                  </a:txBody>
                  <a:tcPr/>
                </a:tc>
              </a:tr>
              <a:tr h="370840">
                <a:tc>
                  <a:txBody>
                    <a:bodyPr/>
                    <a:lstStyle/>
                    <a:p>
                      <a:endParaRPr lang="en-GB" sz="2800" b="1"/>
                    </a:p>
                  </a:txBody>
                  <a:tcPr/>
                </a:tc>
                <a:tc>
                  <a:txBody>
                    <a:bodyPr/>
                    <a:lstStyle/>
                    <a:p>
                      <a:r>
                        <a:rPr lang="en-GB" sz="2800" dirty="0" smtClean="0"/>
                        <a:t>they live</a:t>
                      </a:r>
                      <a:endParaRPr lang="en-GB" sz="2800" b="1"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79397801"/>
              </p:ext>
            </p:extLst>
          </p:nvPr>
        </p:nvGraphicFramePr>
        <p:xfrm>
          <a:off x="251520" y="3785016"/>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call myself</a:t>
                      </a:r>
                      <a:endParaRPr lang="en-GB" sz="28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8961640"/>
              </p:ext>
            </p:extLst>
          </p:nvPr>
        </p:nvGraphicFramePr>
        <p:xfrm>
          <a:off x="251520" y="4361080"/>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speak</a:t>
                      </a:r>
                      <a:endParaRPr lang="en-GB" sz="28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305233093"/>
              </p:ext>
            </p:extLst>
          </p:nvPr>
        </p:nvGraphicFramePr>
        <p:xfrm>
          <a:off x="251520" y="5139064"/>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am</a:t>
                      </a:r>
                      <a:endParaRPr lang="en-GB" sz="28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322724817"/>
              </p:ext>
            </p:extLst>
          </p:nvPr>
        </p:nvGraphicFramePr>
        <p:xfrm>
          <a:off x="251520" y="5715128"/>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they are</a:t>
                      </a:r>
                      <a:endParaRPr lang="en-GB" sz="2800" dirty="0"/>
                    </a:p>
                  </a:txBody>
                  <a:tcPr/>
                </a:tc>
              </a:tr>
            </a:tbl>
          </a:graphicData>
        </a:graphic>
      </p:graphicFrame>
      <p:sp>
        <p:nvSpPr>
          <p:cNvPr id="13" name="TextBox 12"/>
          <p:cNvSpPr txBox="1"/>
          <p:nvPr/>
        </p:nvSpPr>
        <p:spPr>
          <a:xfrm>
            <a:off x="5446966" y="4380053"/>
            <a:ext cx="1224136" cy="523220"/>
          </a:xfrm>
          <a:prstGeom prst="rect">
            <a:avLst/>
          </a:prstGeom>
          <a:noFill/>
        </p:spPr>
        <p:txBody>
          <a:bodyPr wrap="square" rtlCol="0">
            <a:spAutoFit/>
          </a:bodyPr>
          <a:lstStyle/>
          <a:p>
            <a:r>
              <a:rPr lang="en-GB" sz="2800" b="1" dirty="0" smtClean="0"/>
              <a:t>vive</a:t>
            </a:r>
            <a:endParaRPr lang="en-GB" sz="2800" b="1" dirty="0"/>
          </a:p>
        </p:txBody>
      </p:sp>
      <p:sp>
        <p:nvSpPr>
          <p:cNvPr id="18" name="TextBox 17"/>
          <p:cNvSpPr txBox="1"/>
          <p:nvPr/>
        </p:nvSpPr>
        <p:spPr>
          <a:xfrm>
            <a:off x="5436096" y="4884109"/>
            <a:ext cx="1646242" cy="523220"/>
          </a:xfrm>
          <a:prstGeom prst="rect">
            <a:avLst/>
          </a:prstGeom>
          <a:noFill/>
        </p:spPr>
        <p:txBody>
          <a:bodyPr wrap="square" rtlCol="0">
            <a:spAutoFit/>
          </a:bodyPr>
          <a:lstStyle/>
          <a:p>
            <a:r>
              <a:rPr lang="en-GB" sz="2800" b="1" dirty="0" err="1" smtClean="0"/>
              <a:t>vivimos</a:t>
            </a:r>
            <a:endParaRPr lang="en-GB" sz="2800" b="1" dirty="0"/>
          </a:p>
        </p:txBody>
      </p:sp>
      <p:sp>
        <p:nvSpPr>
          <p:cNvPr id="19" name="TextBox 18"/>
          <p:cNvSpPr txBox="1"/>
          <p:nvPr/>
        </p:nvSpPr>
        <p:spPr>
          <a:xfrm>
            <a:off x="5436096" y="5388165"/>
            <a:ext cx="1224136" cy="523220"/>
          </a:xfrm>
          <a:prstGeom prst="rect">
            <a:avLst/>
          </a:prstGeom>
          <a:noFill/>
        </p:spPr>
        <p:txBody>
          <a:bodyPr wrap="square" rtlCol="0">
            <a:spAutoFit/>
          </a:bodyPr>
          <a:lstStyle/>
          <a:p>
            <a:r>
              <a:rPr lang="en-GB" sz="2800" b="1" dirty="0" err="1" smtClean="0"/>
              <a:t>viven</a:t>
            </a:r>
            <a:endParaRPr lang="en-GB" sz="2800" b="1" dirty="0"/>
          </a:p>
        </p:txBody>
      </p:sp>
      <p:sp>
        <p:nvSpPr>
          <p:cNvPr id="20" name="TextBox 19"/>
          <p:cNvSpPr txBox="1"/>
          <p:nvPr/>
        </p:nvSpPr>
        <p:spPr>
          <a:xfrm>
            <a:off x="539552" y="3785016"/>
            <a:ext cx="1872208" cy="523220"/>
          </a:xfrm>
          <a:prstGeom prst="rect">
            <a:avLst/>
          </a:prstGeom>
          <a:noFill/>
        </p:spPr>
        <p:txBody>
          <a:bodyPr wrap="square" rtlCol="0">
            <a:spAutoFit/>
          </a:bodyPr>
          <a:lstStyle/>
          <a:p>
            <a:r>
              <a:rPr lang="en-GB" sz="2800" b="1" dirty="0" smtClean="0"/>
              <a:t>me </a:t>
            </a:r>
            <a:r>
              <a:rPr lang="en-GB" sz="2800" b="1" dirty="0" err="1" smtClean="0"/>
              <a:t>llamo</a:t>
            </a:r>
            <a:endParaRPr lang="en-GB" sz="2800" b="1" dirty="0"/>
          </a:p>
        </p:txBody>
      </p:sp>
      <p:sp>
        <p:nvSpPr>
          <p:cNvPr id="21" name="TextBox 20"/>
          <p:cNvSpPr txBox="1"/>
          <p:nvPr/>
        </p:nvSpPr>
        <p:spPr>
          <a:xfrm>
            <a:off x="539552" y="4341916"/>
            <a:ext cx="1872208" cy="523220"/>
          </a:xfrm>
          <a:prstGeom prst="rect">
            <a:avLst/>
          </a:prstGeom>
          <a:noFill/>
        </p:spPr>
        <p:txBody>
          <a:bodyPr wrap="square" rtlCol="0">
            <a:spAutoFit/>
          </a:bodyPr>
          <a:lstStyle/>
          <a:p>
            <a:r>
              <a:rPr lang="en-GB" sz="2800" b="1" dirty="0" err="1" smtClean="0"/>
              <a:t>hablo</a:t>
            </a:r>
            <a:endParaRPr lang="en-GB" sz="2800" b="1" dirty="0"/>
          </a:p>
        </p:txBody>
      </p:sp>
      <p:sp>
        <p:nvSpPr>
          <p:cNvPr id="22" name="TextBox 21"/>
          <p:cNvSpPr txBox="1"/>
          <p:nvPr/>
        </p:nvSpPr>
        <p:spPr>
          <a:xfrm>
            <a:off x="467544" y="5134004"/>
            <a:ext cx="1872208" cy="523220"/>
          </a:xfrm>
          <a:prstGeom prst="rect">
            <a:avLst/>
          </a:prstGeom>
          <a:noFill/>
        </p:spPr>
        <p:txBody>
          <a:bodyPr wrap="square" rtlCol="0">
            <a:spAutoFit/>
          </a:bodyPr>
          <a:lstStyle/>
          <a:p>
            <a:r>
              <a:rPr lang="en-GB" sz="2800" b="1" dirty="0" smtClean="0"/>
              <a:t>soy</a:t>
            </a:r>
            <a:endParaRPr lang="en-GB" sz="2800" b="1" dirty="0"/>
          </a:p>
        </p:txBody>
      </p:sp>
      <p:sp>
        <p:nvSpPr>
          <p:cNvPr id="23" name="TextBox 22"/>
          <p:cNvSpPr txBox="1"/>
          <p:nvPr/>
        </p:nvSpPr>
        <p:spPr>
          <a:xfrm>
            <a:off x="395536" y="5710068"/>
            <a:ext cx="1872208" cy="523220"/>
          </a:xfrm>
          <a:prstGeom prst="rect">
            <a:avLst/>
          </a:prstGeom>
          <a:noFill/>
        </p:spPr>
        <p:txBody>
          <a:bodyPr wrap="square" rtlCol="0">
            <a:spAutoFit/>
          </a:bodyPr>
          <a:lstStyle/>
          <a:p>
            <a:r>
              <a:rPr lang="en-GB" sz="2800" b="1" dirty="0" smtClean="0"/>
              <a:t>son</a:t>
            </a:r>
            <a:endParaRPr lang="en-GB" sz="2800" b="1"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5" name="TextBox 24"/>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3</a:t>
            </a:r>
            <a:endParaRPr lang="en-GB" sz="2000" dirty="0">
              <a:latin typeface="AR DARLING" panose="02000000000000000000" pitchFamily="2" charset="0"/>
            </a:endParaRPr>
          </a:p>
        </p:txBody>
      </p:sp>
    </p:spTree>
    <p:extLst>
      <p:ext uri="{BB962C8B-B14F-4D97-AF65-F5344CB8AC3E}">
        <p14:creationId xmlns:p14="http://schemas.microsoft.com/office/powerpoint/2010/main" val="135303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179512" y="404664"/>
            <a:ext cx="7488832" cy="3528392"/>
          </a:xfrm>
          <a:prstGeom prst="flowChartDocument">
            <a:avLst/>
          </a:prstGeom>
          <a:solidFill>
            <a:schemeClr val="accent6">
              <a:lumMod val="20000"/>
              <a:lumOff val="80000"/>
            </a:schemeClr>
          </a:solidFill>
          <a:ln w="57150">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2352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26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t>País</a:t>
            </a:r>
            <a:endParaRPr lang="en-GB" sz="2400" b="1" u="sng" dirty="0"/>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t>Nacionalidad</a:t>
            </a:r>
            <a:r>
              <a:rPr lang="en-GB" sz="2400" b="1" u="sng" dirty="0" smtClean="0"/>
              <a:t> / </a:t>
            </a:r>
            <a:r>
              <a:rPr lang="en-GB" sz="2400" b="1" u="sng" dirty="0" err="1" smtClean="0"/>
              <a:t>Idioma</a:t>
            </a:r>
            <a:endParaRPr lang="en-GB" sz="2400" b="1" u="sng" dirty="0"/>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t>Ciudad</a:t>
            </a:r>
            <a:endParaRPr lang="en-GB" sz="2400" b="1" u="sng" dirty="0"/>
          </a:p>
        </p:txBody>
      </p:sp>
      <p:cxnSp>
        <p:nvCxnSpPr>
          <p:cNvPr id="8" name="Straight Connector 7"/>
          <p:cNvCxnSpPr/>
          <p:nvPr/>
        </p:nvCxnSpPr>
        <p:spPr>
          <a:xfrm>
            <a:off x="2555776" y="4365104"/>
            <a:ext cx="0" cy="1728192"/>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8" name="TextBox 27"/>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latin typeface="AR DARLING" panose="02000000000000000000" pitchFamily="2" charset="0"/>
              </a:rPr>
              <a:t>4</a:t>
            </a:r>
            <a:endParaRPr lang="en-GB" sz="2000" dirty="0">
              <a:latin typeface="AR DARLING" panose="02000000000000000000" pitchFamily="2" charset="0"/>
            </a:endParaRPr>
          </a:p>
        </p:txBody>
      </p:sp>
    </p:spTree>
    <p:extLst>
      <p:ext uri="{BB962C8B-B14F-4D97-AF65-F5344CB8AC3E}">
        <p14:creationId xmlns:p14="http://schemas.microsoft.com/office/powerpoint/2010/main" val="72001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3547</TotalTime>
  <Words>3776</Words>
  <Application>Microsoft Office PowerPoint</Application>
  <PresentationFormat>On-screen Show (4:3)</PresentationFormat>
  <Paragraphs>638</Paragraphs>
  <Slides>53</Slides>
  <Notes>29</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53</vt:i4>
      </vt:variant>
    </vt:vector>
  </HeadingPairs>
  <TitlesOfParts>
    <vt:vector size="75" baseType="lpstr">
      <vt:lpstr>SimSun</vt:lpstr>
      <vt:lpstr>AR DARLING</vt:lpstr>
      <vt:lpstr>Arial</vt:lpstr>
      <vt:lpstr>Arial Black</vt:lpstr>
      <vt:lpstr>Arial Rounded MT Bold</vt:lpstr>
      <vt:lpstr>Bradley Hand ITC</vt:lpstr>
      <vt:lpstr>Calibri</vt:lpstr>
      <vt:lpstr>Calibri Light</vt:lpstr>
      <vt:lpstr>Cambria</vt:lpstr>
      <vt:lpstr>Courier New</vt:lpstr>
      <vt:lpstr>Gill Sans MT</vt:lpstr>
      <vt:lpstr>MS ??</vt:lpstr>
      <vt:lpstr>Segoe Print</vt:lpstr>
      <vt:lpstr>Symbol</vt:lpstr>
      <vt:lpstr>Times New Roman</vt:lpstr>
      <vt:lpstr>Wingdings</vt:lpstr>
      <vt:lpstr>Retrospect</vt:lpstr>
      <vt:lpstr>Default Design</vt:lpstr>
      <vt:lpstr>Office Theme</vt:lpstr>
      <vt:lpstr>1_Office Theme</vt:lpstr>
      <vt:lpstr>2_Office Theme</vt:lpstr>
      <vt:lpstr>3_Office Theme</vt:lpstr>
      <vt:lpstr>Translation and transcription!?!</vt:lpstr>
      <vt:lpstr>1 Transcription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Translation into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What to translate?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Translation into the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Translation and transcription!?!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and transcription!?!</dc:title>
  <dc:creator>55WD</dc:creator>
  <cp:lastModifiedBy>55WD</cp:lastModifiedBy>
  <cp:revision>44</cp:revision>
  <dcterms:created xsi:type="dcterms:W3CDTF">2014-05-29T09:14:20Z</dcterms:created>
  <dcterms:modified xsi:type="dcterms:W3CDTF">2014-09-12T21:10:13Z</dcterms:modified>
</cp:coreProperties>
</file>